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68" r:id="rId2"/>
    <p:sldId id="371" r:id="rId3"/>
    <p:sldId id="370" r:id="rId4"/>
    <p:sldId id="372" r:id="rId5"/>
    <p:sldId id="373" r:id="rId6"/>
    <p:sldId id="374" r:id="rId7"/>
    <p:sldId id="375" r:id="rId8"/>
    <p:sldId id="376" r:id="rId9"/>
    <p:sldId id="378" r:id="rId10"/>
    <p:sldId id="379" r:id="rId11"/>
    <p:sldId id="380" r:id="rId12"/>
    <p:sldId id="381" r:id="rId13"/>
    <p:sldId id="382" r:id="rId14"/>
    <p:sldId id="383" r:id="rId15"/>
    <p:sldId id="384" r:id="rId16"/>
    <p:sldId id="385" r:id="rId17"/>
    <p:sldId id="386" r:id="rId18"/>
    <p:sldId id="387" r:id="rId19"/>
    <p:sldId id="388" r:id="rId20"/>
    <p:sldId id="389" r:id="rId21"/>
    <p:sldId id="390" r:id="rId22"/>
    <p:sldId id="391" r:id="rId23"/>
    <p:sldId id="392" r:id="rId24"/>
    <p:sldId id="393" r:id="rId25"/>
    <p:sldId id="394" r:id="rId26"/>
    <p:sldId id="395" r:id="rId27"/>
    <p:sldId id="396" r:id="rId28"/>
    <p:sldId id="397" r:id="rId29"/>
    <p:sldId id="398" r:id="rId30"/>
    <p:sldId id="399" r:id="rId31"/>
    <p:sldId id="400" r:id="rId32"/>
    <p:sldId id="401" r:id="rId3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080"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692696"/>
            <a:ext cx="6858000" cy="2387600"/>
          </a:xfrm>
          <a:prstGeom prst="rect">
            <a:avLst/>
          </a:prstGeom>
        </p:spPr>
        <p:txBody>
          <a:bodyPr anchor="b"/>
          <a:lstStyle>
            <a:lvl1pPr algn="ctr">
              <a:defRPr sz="4000">
                <a:solidFill>
                  <a:schemeClr val="bg1"/>
                </a:solidFill>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副标题 2"/>
          <p:cNvSpPr>
            <a:spLocks noGrp="1"/>
          </p:cNvSpPr>
          <p:nvPr>
            <p:ph type="subTitle" idx="1"/>
          </p:nvPr>
        </p:nvSpPr>
        <p:spPr>
          <a:xfrm>
            <a:off x="1043608" y="494116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E9BC998-2D82-496D-8F01-1A8C55BBB505}"/>
              </a:ext>
            </a:extLst>
          </p:cNvPr>
          <p:cNvSpPr>
            <a:spLocks noGrp="1"/>
          </p:cNvSpPr>
          <p:nvPr>
            <p:ph type="dt" sz="half" idx="10"/>
          </p:nvPr>
        </p:nvSpPr>
        <p:spPr>
          <a:xfrm>
            <a:off x="457200" y="6245225"/>
            <a:ext cx="2133600" cy="476250"/>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en-US" altLang="zh-CN"/>
          </a:p>
        </p:txBody>
      </p:sp>
      <p:sp>
        <p:nvSpPr>
          <p:cNvPr id="5" name="页脚占位符 4">
            <a:extLst>
              <a:ext uri="{FF2B5EF4-FFF2-40B4-BE49-F238E27FC236}">
                <a16:creationId xmlns:a16="http://schemas.microsoft.com/office/drawing/2014/main" id="{B7C5E9F2-2765-46FB-ACA4-7646EBF251A5}"/>
              </a:ext>
            </a:extLst>
          </p:cNvPr>
          <p:cNvSpPr>
            <a:spLocks noGrp="1"/>
          </p:cNvSpPr>
          <p:nvPr>
            <p:ph type="ftr" sz="quarter" idx="11"/>
          </p:nvPr>
        </p:nvSpPr>
        <p:spPr>
          <a:xfrm>
            <a:off x="3124200" y="6245225"/>
            <a:ext cx="2895600" cy="476250"/>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en-US" altLang="zh-CN"/>
          </a:p>
        </p:txBody>
      </p:sp>
      <p:sp>
        <p:nvSpPr>
          <p:cNvPr id="6" name="灯片编号占位符 5">
            <a:extLst>
              <a:ext uri="{FF2B5EF4-FFF2-40B4-BE49-F238E27FC236}">
                <a16:creationId xmlns:a16="http://schemas.microsoft.com/office/drawing/2014/main" id="{30324AA8-639C-4AB9-8A5B-A21A14D3F4C1}"/>
              </a:ext>
            </a:extLst>
          </p:cNvPr>
          <p:cNvSpPr>
            <a:spLocks noGrp="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1A1DDE98-A029-487B-BB75-64AD50F2A469}" type="slidenum">
              <a:rPr lang="en-US" altLang="zh-CN"/>
              <a:pPr/>
              <a:t>‹#›</a:t>
            </a:fld>
            <a:endParaRPr lang="en-US" altLang="zh-CN"/>
          </a:p>
        </p:txBody>
      </p:sp>
    </p:spTree>
    <p:extLst>
      <p:ext uri="{BB962C8B-B14F-4D97-AF65-F5344CB8AC3E}">
        <p14:creationId xmlns:p14="http://schemas.microsoft.com/office/powerpoint/2010/main" val="4186948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9512" y="0"/>
            <a:ext cx="7992888" cy="836712"/>
          </a:xfrm>
          <a:prstGeom prst="rect">
            <a:avLst/>
          </a:prstGeom>
        </p:spPr>
        <p:txBody>
          <a:bodyPr/>
          <a:lstStyle>
            <a:lvl1pPr algn="l">
              <a:defRPr sz="3600">
                <a:solidFill>
                  <a:schemeClr val="bg1"/>
                </a:solidFill>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a:xfrm>
            <a:off x="395536" y="1379909"/>
            <a:ext cx="8229600" cy="5145435"/>
          </a:xfrm>
          <a:prstGeom prst="rect">
            <a:avLst/>
          </a:prstGeom>
        </p:spPr>
        <p:txBody>
          <a:bodyPr/>
          <a:lstStyle>
            <a:lvl1pPr>
              <a:defRPr sz="2800"/>
            </a:lvl1pPr>
            <a:lvl2pPr>
              <a:defRPr>
                <a:solidFill>
                  <a:srgbClr val="C00000"/>
                </a:solidFill>
              </a:defRPr>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8288511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50" r:id="rId1"/>
    <p:sldLayoutId id="2147483749" r:id="rId2"/>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B1E084D8-ADB4-47A4-A175-37FB9C704BD5}"/>
              </a:ext>
            </a:extLst>
          </p:cNvPr>
          <p:cNvSpPr>
            <a:spLocks noGrp="1" noChangeArrowheads="1"/>
          </p:cNvSpPr>
          <p:nvPr>
            <p:ph type="ctrTitle"/>
          </p:nvPr>
        </p:nvSpPr>
        <p:spPr bwMode="auto">
          <a:xfrm>
            <a:off x="685800" y="2130425"/>
            <a:ext cx="7772400" cy="1470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smtClean="0"/>
              <a:t>第七章 城乡</a:t>
            </a:r>
            <a:r>
              <a:rPr lang="zh-CN" altLang="en-US" dirty="0" smtClean="0"/>
              <a:t>二元结构与城乡统筹</a:t>
            </a:r>
            <a:endParaRPr lang="zh-CN" altLang="en-US" dirty="0"/>
          </a:p>
        </p:txBody>
      </p:sp>
    </p:spTree>
    <p:extLst>
      <p:ext uri="{BB962C8B-B14F-4D97-AF65-F5344CB8AC3E}">
        <p14:creationId xmlns:p14="http://schemas.microsoft.com/office/powerpoint/2010/main" val="18475003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56027CB-6B74-47AB-80C1-A215EB4DA6BA}"/>
              </a:ext>
            </a:extLst>
          </p:cNvPr>
          <p:cNvSpPr>
            <a:spLocks noGrp="1"/>
          </p:cNvSpPr>
          <p:nvPr>
            <p:ph type="title"/>
          </p:nvPr>
        </p:nvSpPr>
        <p:spPr bwMode="auto">
          <a:xfrm>
            <a:off x="179388" y="0"/>
            <a:ext cx="8281044"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第一节 二元结构理论与城市化</a:t>
            </a:r>
            <a:endParaRPr lang="zh-CN" altLang="en-US" dirty="0"/>
          </a:p>
        </p:txBody>
      </p:sp>
      <p:sp>
        <p:nvSpPr>
          <p:cNvPr id="33795" name="内容占位符 2">
            <a:extLst>
              <a:ext uri="{FF2B5EF4-FFF2-40B4-BE49-F238E27FC236}">
                <a16:creationId xmlns:a16="http://schemas.microsoft.com/office/drawing/2014/main" id="{D234E26A-6283-4C46-9114-288F3D151B9C}"/>
              </a:ext>
            </a:extLst>
          </p:cNvPr>
          <p:cNvSpPr>
            <a:spLocks noGrp="1"/>
          </p:cNvSpPr>
          <p:nvPr>
            <p:ph idx="1"/>
          </p:nvPr>
        </p:nvSpPr>
        <p:spPr bwMode="auto">
          <a:xfrm>
            <a:off x="250825" y="1381125"/>
            <a:ext cx="8569325"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dirty="0" smtClean="0"/>
          </a:p>
          <a:p>
            <a:pPr marL="0" indent="540000">
              <a:buNone/>
              <a:defRPr/>
            </a:pPr>
            <a:r>
              <a:rPr lang="zh-CN" altLang="en-US" sz="2000" b="1" dirty="0">
                <a:latin typeface="+mn-ea"/>
              </a:rPr>
              <a:t>城市体系决定：</a:t>
            </a:r>
            <a:r>
              <a:rPr lang="zh-CN" altLang="en-US" sz="2000" dirty="0">
                <a:latin typeface="+mn-ea"/>
              </a:rPr>
              <a:t>借助奥沙利文的框架分析，大城市要优于小城市</a:t>
            </a:r>
            <a:r>
              <a:rPr lang="zh-CN" altLang="en-US" sz="2000" dirty="0" smtClean="0">
                <a:latin typeface="+mn-ea"/>
              </a:rPr>
              <a:t>。如果</a:t>
            </a:r>
            <a:r>
              <a:rPr lang="zh-CN" altLang="en-US" sz="2000" dirty="0">
                <a:latin typeface="+mn-ea"/>
              </a:rPr>
              <a:t>某一区域有一个城市</a:t>
            </a:r>
            <a:r>
              <a:rPr lang="zh-CN" altLang="en-US" sz="2000" dirty="0" smtClean="0">
                <a:latin typeface="+mn-ea"/>
              </a:rPr>
              <a:t>，其</a:t>
            </a:r>
            <a:r>
              <a:rPr lang="zh-CN" altLang="en-US" sz="2000" dirty="0">
                <a:latin typeface="+mn-ea"/>
              </a:rPr>
              <a:t>效用水平位于效用曲线的正斜率部分</a:t>
            </a:r>
            <a:r>
              <a:rPr lang="zh-CN" altLang="en-US" sz="2000" dirty="0" smtClean="0">
                <a:latin typeface="+mn-ea"/>
              </a:rPr>
              <a:t>，就</a:t>
            </a:r>
            <a:r>
              <a:rPr lang="zh-CN" altLang="en-US" sz="2000" dirty="0">
                <a:latin typeface="+mn-ea"/>
              </a:rPr>
              <a:t>会出现</a:t>
            </a:r>
            <a:r>
              <a:rPr lang="zh-CN" altLang="en-US" sz="2000" dirty="0" smtClean="0">
                <a:latin typeface="+mn-ea"/>
              </a:rPr>
              <a:t>城市规模</a:t>
            </a:r>
            <a:r>
              <a:rPr lang="zh-CN" altLang="en-US" sz="2000" dirty="0">
                <a:latin typeface="+mn-ea"/>
              </a:rPr>
              <a:t>过小所带来的负面影响</a:t>
            </a:r>
            <a:r>
              <a:rPr lang="zh-CN" altLang="en-US" sz="2000" dirty="0" smtClean="0">
                <a:latin typeface="+mn-ea"/>
              </a:rPr>
              <a:t>。这</a:t>
            </a:r>
            <a:r>
              <a:rPr lang="zh-CN" altLang="en-US" sz="2000" dirty="0">
                <a:latin typeface="+mn-ea"/>
              </a:rPr>
              <a:t>将引起自我强化式迁移现象的</a:t>
            </a:r>
            <a:r>
              <a:rPr lang="zh-CN" altLang="en-US" sz="2000">
                <a:latin typeface="+mn-ea"/>
              </a:rPr>
              <a:t>出现</a:t>
            </a:r>
            <a:r>
              <a:rPr lang="zh-CN" altLang="en-US" sz="2000" smtClean="0">
                <a:latin typeface="+mn-ea"/>
              </a:rPr>
              <a:t>， 并</a:t>
            </a:r>
            <a:r>
              <a:rPr lang="zh-CN" altLang="en-US" sz="2000" dirty="0">
                <a:latin typeface="+mn-ea"/>
              </a:rPr>
              <a:t>导致</a:t>
            </a:r>
            <a:r>
              <a:rPr lang="zh-CN" altLang="en-US" sz="2000" dirty="0" smtClean="0">
                <a:latin typeface="+mn-ea"/>
              </a:rPr>
              <a:t>小城市</a:t>
            </a:r>
            <a:r>
              <a:rPr lang="zh-CN" altLang="en-US" sz="2000" dirty="0">
                <a:latin typeface="+mn-ea"/>
              </a:rPr>
              <a:t>逐渐消失</a:t>
            </a:r>
            <a:r>
              <a:rPr lang="zh-CN" altLang="en-US" sz="2000" dirty="0" smtClean="0">
                <a:latin typeface="+mn-ea"/>
              </a:rPr>
              <a:t>，同时</a:t>
            </a:r>
            <a:r>
              <a:rPr lang="zh-CN" altLang="en-US" sz="2000" dirty="0">
                <a:latin typeface="+mn-ea"/>
              </a:rPr>
              <a:t>会促进其他城市的发展</a:t>
            </a:r>
            <a:r>
              <a:rPr lang="zh-CN" altLang="en-US" sz="2000" dirty="0" smtClean="0">
                <a:latin typeface="+mn-ea"/>
              </a:rPr>
              <a:t>。当</a:t>
            </a:r>
            <a:r>
              <a:rPr lang="zh-CN" altLang="en-US" sz="2000" dirty="0">
                <a:latin typeface="+mn-ea"/>
              </a:rPr>
              <a:t>城市规模过大时</a:t>
            </a:r>
            <a:r>
              <a:rPr lang="zh-CN" altLang="en-US" sz="2000" dirty="0" smtClean="0">
                <a:latin typeface="+mn-ea"/>
              </a:rPr>
              <a:t>，这种</a:t>
            </a:r>
            <a:r>
              <a:rPr lang="zh-CN" altLang="en-US" sz="2000" dirty="0">
                <a:latin typeface="+mn-ea"/>
              </a:rPr>
              <a:t>自我</a:t>
            </a:r>
            <a:r>
              <a:rPr lang="zh-CN" altLang="en-US" sz="2000" dirty="0" smtClean="0">
                <a:latin typeface="+mn-ea"/>
              </a:rPr>
              <a:t>强化效应</a:t>
            </a:r>
            <a:r>
              <a:rPr lang="zh-CN" altLang="en-US" sz="2000" dirty="0">
                <a:latin typeface="+mn-ea"/>
              </a:rPr>
              <a:t>将不会</a:t>
            </a:r>
            <a:r>
              <a:rPr lang="zh-CN" altLang="en-US" sz="2000">
                <a:latin typeface="+mn-ea"/>
              </a:rPr>
              <a:t>出现</a:t>
            </a:r>
            <a:r>
              <a:rPr lang="zh-CN" altLang="en-US" sz="2000" smtClean="0">
                <a:latin typeface="+mn-ea"/>
              </a:rPr>
              <a:t>， 因此</a:t>
            </a:r>
            <a:r>
              <a:rPr lang="zh-CN" altLang="en-US" sz="2000" dirty="0">
                <a:latin typeface="+mn-ea"/>
              </a:rPr>
              <a:t>这些大城市将继续保持无效率状态</a:t>
            </a:r>
            <a:r>
              <a:rPr lang="zh-CN" altLang="en-US" sz="2000" dirty="0" smtClean="0">
                <a:latin typeface="+mn-ea"/>
              </a:rPr>
              <a:t>。</a:t>
            </a:r>
            <a:r>
              <a:rPr lang="zh-CN" altLang="en-US" sz="2000" dirty="0">
                <a:latin typeface="+mn-ea"/>
              </a:rPr>
              <a:t>具体分析</a:t>
            </a:r>
            <a:r>
              <a:rPr lang="zh-CN" altLang="en-US" sz="2000" dirty="0" smtClean="0">
                <a:latin typeface="+mn-ea"/>
              </a:rPr>
              <a:t>如下：</a:t>
            </a:r>
            <a:endParaRPr lang="en-US" altLang="zh-CN" sz="2000" dirty="0" smtClean="0">
              <a:latin typeface="+mn-ea"/>
            </a:endParaRPr>
          </a:p>
          <a:p>
            <a:pPr marL="0" indent="540000">
              <a:buNone/>
              <a:defRPr/>
            </a:pPr>
            <a:r>
              <a:rPr lang="zh-CN" altLang="en-US" sz="2000" dirty="0" smtClean="0">
                <a:latin typeface="+mn-ea"/>
              </a:rPr>
              <a:t>假定</a:t>
            </a:r>
            <a:r>
              <a:rPr lang="zh-CN" altLang="en-US" sz="2000" dirty="0">
                <a:latin typeface="+mn-ea"/>
              </a:rPr>
              <a:t>一个地区的劳动力总数</a:t>
            </a:r>
            <a:r>
              <a:rPr lang="zh-CN" altLang="en-US" sz="2000" dirty="0" smtClean="0">
                <a:latin typeface="+mn-ea"/>
              </a:rPr>
              <a:t>是</a:t>
            </a:r>
            <a:r>
              <a:rPr lang="en-US" altLang="zh-CN" sz="2000" dirty="0" smtClean="0">
                <a:latin typeface="+mn-ea"/>
              </a:rPr>
              <a:t>600</a:t>
            </a:r>
            <a:r>
              <a:rPr lang="zh-CN" altLang="en-US" sz="2000" dirty="0" smtClean="0">
                <a:latin typeface="+mn-ea"/>
              </a:rPr>
              <a:t>万</a:t>
            </a:r>
            <a:r>
              <a:rPr lang="zh-CN" altLang="en-US" sz="2000" dirty="0">
                <a:latin typeface="+mn-ea"/>
              </a:rPr>
              <a:t>人</a:t>
            </a:r>
            <a:r>
              <a:rPr lang="zh-CN" altLang="en-US" sz="2000" dirty="0" smtClean="0">
                <a:latin typeface="+mn-ea"/>
              </a:rPr>
              <a:t>，他们</a:t>
            </a:r>
            <a:r>
              <a:rPr lang="zh-CN" altLang="en-US" sz="2000" dirty="0">
                <a:latin typeface="+mn-ea"/>
              </a:rPr>
              <a:t>有三种可能的分配模式</a:t>
            </a:r>
            <a:r>
              <a:rPr lang="zh-CN" altLang="en-US" sz="2000" dirty="0" smtClean="0">
                <a:latin typeface="+mn-ea"/>
              </a:rPr>
              <a:t>：一是</a:t>
            </a:r>
            <a:r>
              <a:rPr lang="en-US" altLang="zh-CN" sz="2000" dirty="0" smtClean="0">
                <a:latin typeface="+mn-ea"/>
              </a:rPr>
              <a:t>6</a:t>
            </a:r>
            <a:r>
              <a:rPr lang="zh-CN" altLang="en-US" sz="2000" dirty="0" smtClean="0">
                <a:latin typeface="+mn-ea"/>
              </a:rPr>
              <a:t>个</a:t>
            </a:r>
            <a:r>
              <a:rPr lang="zh-CN" altLang="en-US" sz="2000" dirty="0">
                <a:latin typeface="+mn-ea"/>
              </a:rPr>
              <a:t>城市</a:t>
            </a:r>
            <a:r>
              <a:rPr lang="zh-CN" altLang="en-US" sz="2000" dirty="0" smtClean="0">
                <a:latin typeface="+mn-ea"/>
              </a:rPr>
              <a:t>，假定</a:t>
            </a:r>
            <a:r>
              <a:rPr lang="zh-CN" altLang="en-US" sz="2000" dirty="0">
                <a:latin typeface="+mn-ea"/>
              </a:rPr>
              <a:t>为城市</a:t>
            </a:r>
            <a:r>
              <a:rPr lang="zh-CN" altLang="en-US" sz="2000" dirty="0" smtClean="0">
                <a:latin typeface="+mn-ea"/>
              </a:rPr>
              <a:t>类型</a:t>
            </a:r>
            <a:r>
              <a:rPr lang="en-US" altLang="zh-CN" sz="2000" dirty="0" smtClean="0">
                <a:latin typeface="+mn-ea"/>
              </a:rPr>
              <a:t>A</a:t>
            </a:r>
            <a:r>
              <a:rPr lang="zh-CN" altLang="en-US" sz="2000" dirty="0" smtClean="0">
                <a:latin typeface="+mn-ea"/>
              </a:rPr>
              <a:t>，每个</a:t>
            </a:r>
            <a:r>
              <a:rPr lang="zh-CN" altLang="en-US" sz="2000" dirty="0">
                <a:latin typeface="+mn-ea"/>
              </a:rPr>
              <a:t>城市</a:t>
            </a:r>
            <a:r>
              <a:rPr lang="zh-CN" altLang="en-US" sz="2000" dirty="0" smtClean="0">
                <a:latin typeface="+mn-ea"/>
              </a:rPr>
              <a:t>拥有</a:t>
            </a:r>
            <a:r>
              <a:rPr lang="en-US" altLang="zh-CN" sz="2000" dirty="0" smtClean="0">
                <a:latin typeface="+mn-ea"/>
              </a:rPr>
              <a:t>100</a:t>
            </a:r>
            <a:r>
              <a:rPr lang="zh-CN" altLang="en-US" sz="2000" dirty="0" smtClean="0">
                <a:latin typeface="+mn-ea"/>
              </a:rPr>
              <a:t>万</a:t>
            </a:r>
            <a:r>
              <a:rPr lang="zh-CN" altLang="en-US" sz="2000" dirty="0">
                <a:latin typeface="+mn-ea"/>
              </a:rPr>
              <a:t>劳动力</a:t>
            </a:r>
            <a:r>
              <a:rPr lang="zh-CN" altLang="en-US" sz="2000" dirty="0" smtClean="0">
                <a:latin typeface="+mn-ea"/>
              </a:rPr>
              <a:t>，则</a:t>
            </a:r>
            <a:r>
              <a:rPr lang="zh-CN" altLang="en-US" sz="2000" dirty="0">
                <a:latin typeface="+mn-ea"/>
              </a:rPr>
              <a:t>该地区</a:t>
            </a:r>
            <a:r>
              <a:rPr lang="zh-CN" altLang="en-US" sz="2000" dirty="0" smtClean="0">
                <a:latin typeface="+mn-ea"/>
              </a:rPr>
              <a:t>共有</a:t>
            </a:r>
            <a:r>
              <a:rPr lang="en-US" altLang="zh-CN" sz="2000" dirty="0" smtClean="0">
                <a:latin typeface="+mn-ea"/>
              </a:rPr>
              <a:t>6</a:t>
            </a:r>
            <a:r>
              <a:rPr lang="zh-CN" altLang="en-US" sz="2000" dirty="0" smtClean="0">
                <a:latin typeface="+mn-ea"/>
              </a:rPr>
              <a:t>个城市；二是</a:t>
            </a:r>
            <a:r>
              <a:rPr lang="en-US" altLang="zh-CN" sz="2000" dirty="0" smtClean="0">
                <a:latin typeface="+mn-ea"/>
              </a:rPr>
              <a:t>3</a:t>
            </a:r>
            <a:r>
              <a:rPr lang="zh-CN" altLang="en-US" sz="2000" dirty="0" smtClean="0">
                <a:latin typeface="+mn-ea"/>
              </a:rPr>
              <a:t>个</a:t>
            </a:r>
            <a:r>
              <a:rPr lang="zh-CN" altLang="en-US" sz="2000" dirty="0">
                <a:latin typeface="+mn-ea"/>
              </a:rPr>
              <a:t>城市</a:t>
            </a:r>
            <a:r>
              <a:rPr lang="zh-CN" altLang="en-US" sz="2000" dirty="0" smtClean="0">
                <a:latin typeface="+mn-ea"/>
              </a:rPr>
              <a:t>，假定</a:t>
            </a:r>
            <a:r>
              <a:rPr lang="zh-CN" altLang="en-US" sz="2000" dirty="0">
                <a:latin typeface="+mn-ea"/>
              </a:rPr>
              <a:t>为城市</a:t>
            </a:r>
            <a:r>
              <a:rPr lang="zh-CN" altLang="en-US" sz="2000" dirty="0" smtClean="0">
                <a:latin typeface="+mn-ea"/>
              </a:rPr>
              <a:t>类型</a:t>
            </a:r>
            <a:r>
              <a:rPr lang="en-US" altLang="zh-CN" sz="2000" dirty="0" smtClean="0">
                <a:latin typeface="+mn-ea"/>
              </a:rPr>
              <a:t>D</a:t>
            </a:r>
            <a:r>
              <a:rPr lang="zh-CN" altLang="en-US" sz="2000" dirty="0" smtClean="0">
                <a:latin typeface="+mn-ea"/>
              </a:rPr>
              <a:t>，每个</a:t>
            </a:r>
            <a:r>
              <a:rPr lang="zh-CN" altLang="en-US" sz="2000" dirty="0">
                <a:latin typeface="+mn-ea"/>
              </a:rPr>
              <a:t>城市</a:t>
            </a:r>
            <a:r>
              <a:rPr lang="zh-CN" altLang="en-US" sz="2000" dirty="0" smtClean="0">
                <a:latin typeface="+mn-ea"/>
              </a:rPr>
              <a:t>拥有</a:t>
            </a:r>
            <a:r>
              <a:rPr lang="en-US" altLang="zh-CN" sz="2000" dirty="0" smtClean="0">
                <a:latin typeface="+mn-ea"/>
              </a:rPr>
              <a:t>200</a:t>
            </a:r>
            <a:r>
              <a:rPr lang="zh-CN" altLang="en-US" sz="2000" dirty="0" smtClean="0">
                <a:latin typeface="+mn-ea"/>
              </a:rPr>
              <a:t>万</a:t>
            </a:r>
            <a:r>
              <a:rPr lang="zh-CN" altLang="en-US" sz="2000" dirty="0">
                <a:latin typeface="+mn-ea"/>
              </a:rPr>
              <a:t>劳动力</a:t>
            </a:r>
            <a:r>
              <a:rPr lang="zh-CN" altLang="en-US" sz="2000" dirty="0" smtClean="0">
                <a:latin typeface="+mn-ea"/>
              </a:rPr>
              <a:t>，则</a:t>
            </a:r>
            <a:r>
              <a:rPr lang="zh-CN" altLang="en-US" sz="2000" dirty="0">
                <a:latin typeface="+mn-ea"/>
              </a:rPr>
              <a:t>该地区</a:t>
            </a:r>
            <a:r>
              <a:rPr lang="zh-CN" altLang="en-US" sz="2000" dirty="0" smtClean="0">
                <a:latin typeface="+mn-ea"/>
              </a:rPr>
              <a:t>共有</a:t>
            </a:r>
            <a:r>
              <a:rPr lang="en-US" altLang="zh-CN" sz="2000" dirty="0" smtClean="0">
                <a:latin typeface="+mn-ea"/>
              </a:rPr>
              <a:t>3</a:t>
            </a:r>
            <a:r>
              <a:rPr lang="zh-CN" altLang="en-US" sz="2000" dirty="0" smtClean="0">
                <a:latin typeface="+mn-ea"/>
              </a:rPr>
              <a:t>个</a:t>
            </a:r>
            <a:r>
              <a:rPr lang="zh-CN" altLang="en-US" sz="2000" dirty="0">
                <a:latin typeface="+mn-ea"/>
              </a:rPr>
              <a:t>城市</a:t>
            </a:r>
            <a:r>
              <a:rPr lang="zh-CN" altLang="en-US" sz="2000" dirty="0" smtClean="0">
                <a:latin typeface="+mn-ea"/>
              </a:rPr>
              <a:t>；三是</a:t>
            </a:r>
            <a:r>
              <a:rPr lang="en-US" altLang="zh-CN" sz="2000" dirty="0" smtClean="0">
                <a:latin typeface="+mn-ea"/>
              </a:rPr>
              <a:t>2</a:t>
            </a:r>
            <a:r>
              <a:rPr lang="zh-CN" altLang="en-US" sz="2000" dirty="0" smtClean="0">
                <a:latin typeface="+mn-ea"/>
              </a:rPr>
              <a:t>个</a:t>
            </a:r>
            <a:r>
              <a:rPr lang="zh-CN" altLang="en-US" sz="2000" dirty="0">
                <a:latin typeface="+mn-ea"/>
              </a:rPr>
              <a:t>城市</a:t>
            </a:r>
            <a:r>
              <a:rPr lang="zh-CN" altLang="en-US" sz="2000" dirty="0" smtClean="0">
                <a:latin typeface="+mn-ea"/>
              </a:rPr>
              <a:t>，假定</a:t>
            </a:r>
            <a:r>
              <a:rPr lang="zh-CN" altLang="en-US" sz="2000" dirty="0">
                <a:latin typeface="+mn-ea"/>
              </a:rPr>
              <a:t>为城市</a:t>
            </a:r>
            <a:r>
              <a:rPr lang="zh-CN" altLang="en-US" sz="2000" dirty="0" smtClean="0">
                <a:latin typeface="+mn-ea"/>
              </a:rPr>
              <a:t>类型</a:t>
            </a:r>
            <a:r>
              <a:rPr lang="en-US" altLang="zh-CN" sz="2000" dirty="0" smtClean="0">
                <a:latin typeface="+mn-ea"/>
              </a:rPr>
              <a:t>E</a:t>
            </a:r>
            <a:r>
              <a:rPr lang="zh-CN" altLang="en-US" sz="2000" dirty="0" smtClean="0">
                <a:latin typeface="+mn-ea"/>
              </a:rPr>
              <a:t>，每个</a:t>
            </a:r>
            <a:r>
              <a:rPr lang="zh-CN" altLang="en-US" sz="2000" dirty="0">
                <a:latin typeface="+mn-ea"/>
              </a:rPr>
              <a:t>城市</a:t>
            </a:r>
            <a:r>
              <a:rPr lang="zh-CN" altLang="en-US" sz="2000" dirty="0" smtClean="0">
                <a:latin typeface="+mn-ea"/>
              </a:rPr>
              <a:t>拥有</a:t>
            </a:r>
            <a:r>
              <a:rPr lang="en-US" altLang="zh-CN" sz="2000" dirty="0" smtClean="0">
                <a:latin typeface="+mn-ea"/>
              </a:rPr>
              <a:t>300</a:t>
            </a:r>
            <a:r>
              <a:rPr lang="zh-CN" altLang="en-US" sz="2000" dirty="0" smtClean="0">
                <a:latin typeface="+mn-ea"/>
              </a:rPr>
              <a:t>万</a:t>
            </a:r>
            <a:r>
              <a:rPr lang="zh-CN" altLang="en-US" sz="2000" dirty="0">
                <a:latin typeface="+mn-ea"/>
              </a:rPr>
              <a:t>劳动力，则该地区</a:t>
            </a:r>
            <a:r>
              <a:rPr lang="zh-CN" altLang="en-US" sz="2000" dirty="0" smtClean="0">
                <a:latin typeface="+mn-ea"/>
              </a:rPr>
              <a:t>共有</a:t>
            </a:r>
            <a:r>
              <a:rPr lang="en-US" altLang="zh-CN" sz="2000" dirty="0" smtClean="0">
                <a:latin typeface="+mn-ea"/>
              </a:rPr>
              <a:t>2</a:t>
            </a:r>
            <a:r>
              <a:rPr lang="zh-CN" altLang="en-US" sz="2000" dirty="0" smtClean="0">
                <a:latin typeface="+mn-ea"/>
              </a:rPr>
              <a:t>个</a:t>
            </a:r>
            <a:r>
              <a:rPr lang="zh-CN" altLang="en-US" sz="2000" dirty="0">
                <a:latin typeface="+mn-ea"/>
              </a:rPr>
              <a:t>城市。</a:t>
            </a:r>
            <a:endParaRPr lang="en-US" altLang="zh-CN" sz="2000" dirty="0" smtClean="0">
              <a:latin typeface="+mn-ea"/>
            </a:endParaRPr>
          </a:p>
        </p:txBody>
      </p:sp>
      <p:sp>
        <p:nvSpPr>
          <p:cNvPr id="5" name="矩形: 圆角 39">
            <a:extLst>
              <a:ext uri="{FF2B5EF4-FFF2-40B4-BE49-F238E27FC236}">
                <a16:creationId xmlns:a16="http://schemas.microsoft.com/office/drawing/2014/main" id="{0DA38FC4-1290-4B6C-82CD-4A761DAEB56B}"/>
              </a:ext>
            </a:extLst>
          </p:cNvPr>
          <p:cNvSpPr/>
          <p:nvPr/>
        </p:nvSpPr>
        <p:spPr>
          <a:xfrm>
            <a:off x="899592" y="1381125"/>
            <a:ext cx="1584176" cy="432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2</a:t>
            </a:r>
            <a:r>
              <a:rPr lang="en-US" altLang="zh-CN" sz="2000" b="1" dirty="0" smtClean="0">
                <a:solidFill>
                  <a:prstClr val="black"/>
                </a:solidFill>
                <a:latin typeface="仿宋" pitchFamily="49" charset="-122"/>
                <a:ea typeface="仿宋" pitchFamily="49" charset="-122"/>
              </a:rPr>
              <a:t>.</a:t>
            </a:r>
            <a:r>
              <a:rPr lang="zh-CN" altLang="en-US" sz="2000" b="1" dirty="0">
                <a:solidFill>
                  <a:prstClr val="black"/>
                </a:solidFill>
                <a:latin typeface="仿宋" pitchFamily="49" charset="-122"/>
                <a:ea typeface="仿宋" pitchFamily="49" charset="-122"/>
              </a:rPr>
              <a:t>城市体系</a:t>
            </a:r>
          </a:p>
        </p:txBody>
      </p:sp>
    </p:spTree>
    <p:extLst>
      <p:ext uri="{BB962C8B-B14F-4D97-AF65-F5344CB8AC3E}">
        <p14:creationId xmlns:p14="http://schemas.microsoft.com/office/powerpoint/2010/main" val="17903183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56027CB-6B74-47AB-80C1-A215EB4DA6BA}"/>
              </a:ext>
            </a:extLst>
          </p:cNvPr>
          <p:cNvSpPr>
            <a:spLocks noGrp="1"/>
          </p:cNvSpPr>
          <p:nvPr>
            <p:ph type="title"/>
          </p:nvPr>
        </p:nvSpPr>
        <p:spPr bwMode="auto">
          <a:xfrm>
            <a:off x="179388" y="0"/>
            <a:ext cx="8281044"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第一节 二元结构理论与城市化</a:t>
            </a:r>
            <a:endParaRPr lang="zh-CN" altLang="en-US" dirty="0"/>
          </a:p>
        </p:txBody>
      </p:sp>
      <p:sp>
        <p:nvSpPr>
          <p:cNvPr id="33795" name="内容占位符 2">
            <a:extLst>
              <a:ext uri="{FF2B5EF4-FFF2-40B4-BE49-F238E27FC236}">
                <a16:creationId xmlns:a16="http://schemas.microsoft.com/office/drawing/2014/main" id="{D234E26A-6283-4C46-9114-288F3D151B9C}"/>
              </a:ext>
            </a:extLst>
          </p:cNvPr>
          <p:cNvSpPr>
            <a:spLocks noGrp="1"/>
          </p:cNvSpPr>
          <p:nvPr>
            <p:ph idx="1"/>
          </p:nvPr>
        </p:nvSpPr>
        <p:spPr bwMode="auto">
          <a:xfrm>
            <a:off x="250825" y="1381125"/>
            <a:ext cx="8569325"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540000">
              <a:buNone/>
              <a:defRPr/>
            </a:pPr>
            <a:r>
              <a:rPr lang="zh-CN" altLang="en-US" sz="2000" dirty="0">
                <a:latin typeface="+mn-ea"/>
              </a:rPr>
              <a:t>我们</a:t>
            </a:r>
            <a:r>
              <a:rPr lang="zh-CN" altLang="en-US" sz="2000" dirty="0" smtClean="0">
                <a:latin typeface="+mn-ea"/>
              </a:rPr>
              <a:t>利用下图来</a:t>
            </a:r>
            <a:r>
              <a:rPr lang="zh-CN" altLang="en-US" sz="2000" dirty="0">
                <a:latin typeface="+mn-ea"/>
              </a:rPr>
              <a:t>揭示不同分配模式的可行性</a:t>
            </a:r>
            <a:r>
              <a:rPr lang="zh-CN" altLang="en-US" sz="2000" dirty="0" smtClean="0">
                <a:latin typeface="+mn-ea"/>
              </a:rPr>
              <a:t>。图中，</a:t>
            </a:r>
            <a:r>
              <a:rPr lang="en-US" altLang="zh-CN" sz="2000" dirty="0" smtClean="0">
                <a:latin typeface="+mn-ea"/>
              </a:rPr>
              <a:t>S</a:t>
            </a:r>
            <a:r>
              <a:rPr lang="zh-CN" altLang="en-US" sz="2000" dirty="0" smtClean="0">
                <a:latin typeface="+mn-ea"/>
              </a:rPr>
              <a:t>、</a:t>
            </a:r>
            <a:r>
              <a:rPr lang="en-US" altLang="zh-CN" sz="2000" dirty="0" smtClean="0">
                <a:latin typeface="+mn-ea"/>
              </a:rPr>
              <a:t>M</a:t>
            </a:r>
            <a:r>
              <a:rPr lang="zh-CN" altLang="en-US" sz="2000" dirty="0" smtClean="0">
                <a:latin typeface="+mn-ea"/>
              </a:rPr>
              <a:t>、</a:t>
            </a:r>
            <a:r>
              <a:rPr lang="en-US" altLang="zh-CN" sz="2000" dirty="0" smtClean="0">
                <a:latin typeface="+mn-ea"/>
              </a:rPr>
              <a:t>L</a:t>
            </a:r>
            <a:r>
              <a:rPr lang="zh-CN" altLang="en-US" sz="2000" dirty="0" smtClean="0">
                <a:latin typeface="+mn-ea"/>
              </a:rPr>
              <a:t>点分别</a:t>
            </a:r>
            <a:r>
              <a:rPr lang="zh-CN" altLang="en-US" sz="2000" dirty="0">
                <a:latin typeface="+mn-ea"/>
              </a:rPr>
              <a:t>代表城市</a:t>
            </a:r>
            <a:r>
              <a:rPr lang="zh-CN" altLang="en-US" sz="2000" dirty="0" smtClean="0">
                <a:latin typeface="+mn-ea"/>
              </a:rPr>
              <a:t>类型</a:t>
            </a:r>
            <a:r>
              <a:rPr lang="en-US" altLang="zh-CN" sz="2000" dirty="0" smtClean="0">
                <a:latin typeface="+mn-ea"/>
              </a:rPr>
              <a:t>A</a:t>
            </a:r>
            <a:r>
              <a:rPr lang="zh-CN" altLang="en-US" sz="2000" dirty="0" smtClean="0">
                <a:latin typeface="+mn-ea"/>
              </a:rPr>
              <a:t>、</a:t>
            </a:r>
            <a:r>
              <a:rPr lang="en-US" altLang="zh-CN" sz="2000" dirty="0" smtClean="0">
                <a:latin typeface="+mn-ea"/>
              </a:rPr>
              <a:t>D</a:t>
            </a:r>
            <a:r>
              <a:rPr lang="zh-CN" altLang="en-US" sz="2000" dirty="0" smtClean="0">
                <a:latin typeface="+mn-ea"/>
              </a:rPr>
              <a:t>、</a:t>
            </a:r>
            <a:r>
              <a:rPr lang="en-US" altLang="zh-CN" sz="2000" dirty="0" smtClean="0">
                <a:latin typeface="+mn-ea"/>
              </a:rPr>
              <a:t>E</a:t>
            </a:r>
            <a:r>
              <a:rPr lang="zh-CN" altLang="en-US" sz="2000" dirty="0" smtClean="0">
                <a:latin typeface="+mn-ea"/>
              </a:rPr>
              <a:t>。</a:t>
            </a:r>
            <a:endParaRPr lang="en-US" altLang="zh-CN" sz="2000" dirty="0" smtClean="0">
              <a:latin typeface="+mn-ea"/>
            </a:endParaRPr>
          </a:p>
          <a:p>
            <a:pPr marL="0" indent="540000">
              <a:buNone/>
              <a:defRPr/>
            </a:pPr>
            <a:endParaRPr lang="en-US" altLang="zh-CN" sz="2000" dirty="0">
              <a:latin typeface="+mn-ea"/>
            </a:endParaRPr>
          </a:p>
          <a:p>
            <a:pPr marL="0" indent="540000">
              <a:buNone/>
              <a:defRPr/>
            </a:pPr>
            <a:endParaRPr lang="en-US" altLang="zh-CN" sz="2000" dirty="0" smtClean="0">
              <a:latin typeface="+mn-ea"/>
            </a:endParaRPr>
          </a:p>
          <a:p>
            <a:pPr marL="0" indent="540000">
              <a:buNone/>
              <a:defRPr/>
            </a:pPr>
            <a:endParaRPr lang="en-US" altLang="zh-CN" sz="2000" dirty="0">
              <a:latin typeface="+mn-ea"/>
            </a:endParaRPr>
          </a:p>
          <a:p>
            <a:pPr marL="0" indent="540000">
              <a:buNone/>
              <a:defRPr/>
            </a:pPr>
            <a:endParaRPr lang="en-US" altLang="zh-CN" sz="2000" dirty="0" smtClean="0">
              <a:latin typeface="+mn-ea"/>
            </a:endParaRPr>
          </a:p>
          <a:p>
            <a:pPr marL="0" indent="540000">
              <a:buNone/>
              <a:defRPr/>
            </a:pPr>
            <a:endParaRPr lang="en-US" altLang="zh-CN" sz="2000" dirty="0" smtClean="0">
              <a:latin typeface="+mn-ea"/>
            </a:endParaRPr>
          </a:p>
          <a:p>
            <a:pPr marL="0" indent="540000">
              <a:buNone/>
              <a:defRPr/>
            </a:pPr>
            <a:r>
              <a:rPr lang="zh-CN" altLang="en-US" sz="2000" dirty="0" smtClean="0">
                <a:latin typeface="+mn-ea"/>
              </a:rPr>
              <a:t>下面</a:t>
            </a:r>
            <a:r>
              <a:rPr lang="zh-CN" altLang="en-US" sz="2000" dirty="0">
                <a:latin typeface="+mn-ea"/>
              </a:rPr>
              <a:t>首先考虑城市</a:t>
            </a:r>
            <a:r>
              <a:rPr lang="zh-CN" altLang="en-US" sz="2000" dirty="0" smtClean="0">
                <a:latin typeface="+mn-ea"/>
              </a:rPr>
              <a:t>类型</a:t>
            </a:r>
            <a:r>
              <a:rPr lang="en-US" altLang="zh-CN" sz="2000" dirty="0" smtClean="0">
                <a:latin typeface="+mn-ea"/>
              </a:rPr>
              <a:t>A</a:t>
            </a:r>
            <a:r>
              <a:rPr lang="zh-CN" altLang="en-US" sz="2000" dirty="0" smtClean="0">
                <a:latin typeface="+mn-ea"/>
              </a:rPr>
              <a:t>的情形</a:t>
            </a:r>
            <a:r>
              <a:rPr lang="zh-CN" altLang="en-US" sz="2000" dirty="0">
                <a:latin typeface="+mn-ea"/>
              </a:rPr>
              <a:t>，</a:t>
            </a:r>
            <a:r>
              <a:rPr lang="zh-CN" altLang="en-US" sz="2000" dirty="0" smtClean="0">
                <a:latin typeface="+mn-ea"/>
              </a:rPr>
              <a:t>在</a:t>
            </a:r>
            <a:r>
              <a:rPr lang="zh-CN" altLang="en-US" sz="2000" dirty="0">
                <a:latin typeface="+mn-ea"/>
              </a:rPr>
              <a:t>该城市类型下</a:t>
            </a:r>
            <a:r>
              <a:rPr lang="zh-CN" altLang="en-US" sz="2000" dirty="0" smtClean="0">
                <a:latin typeface="+mn-ea"/>
              </a:rPr>
              <a:t>，每个</a:t>
            </a:r>
            <a:r>
              <a:rPr lang="zh-CN" altLang="en-US" sz="2000" dirty="0">
                <a:latin typeface="+mn-ea"/>
              </a:rPr>
              <a:t>城市</a:t>
            </a:r>
            <a:r>
              <a:rPr lang="zh-CN" altLang="en-US" sz="2000" dirty="0" smtClean="0">
                <a:latin typeface="+mn-ea"/>
              </a:rPr>
              <a:t>拥有</a:t>
            </a:r>
            <a:r>
              <a:rPr lang="en-US" altLang="zh-CN" sz="2000" dirty="0" smtClean="0">
                <a:latin typeface="+mn-ea"/>
              </a:rPr>
              <a:t>100</a:t>
            </a:r>
            <a:r>
              <a:rPr lang="zh-CN" altLang="en-US" sz="2000" dirty="0" smtClean="0">
                <a:latin typeface="+mn-ea"/>
              </a:rPr>
              <a:t>万</a:t>
            </a:r>
            <a:r>
              <a:rPr lang="zh-CN" altLang="en-US" sz="2000" dirty="0">
                <a:latin typeface="+mn-ea"/>
              </a:rPr>
              <a:t>人口</a:t>
            </a:r>
            <a:r>
              <a:rPr lang="zh-CN" altLang="en-US" sz="2000" dirty="0" smtClean="0">
                <a:latin typeface="+mn-ea"/>
              </a:rPr>
              <a:t>，</a:t>
            </a:r>
            <a:r>
              <a:rPr lang="en-US" altLang="zh-CN" sz="2000" dirty="0" smtClean="0">
                <a:latin typeface="+mn-ea"/>
              </a:rPr>
              <a:t>S</a:t>
            </a:r>
            <a:r>
              <a:rPr lang="zh-CN" altLang="en-US" sz="2000" dirty="0" smtClean="0">
                <a:latin typeface="+mn-ea"/>
              </a:rPr>
              <a:t>点</a:t>
            </a:r>
            <a:r>
              <a:rPr lang="zh-CN" altLang="en-US" sz="2000" dirty="0">
                <a:latin typeface="+mn-ea"/>
              </a:rPr>
              <a:t>所对应的每个工人的效用</a:t>
            </a:r>
            <a:r>
              <a:rPr lang="zh-CN" altLang="en-US" sz="2000" dirty="0" smtClean="0">
                <a:latin typeface="+mn-ea"/>
              </a:rPr>
              <a:t>为</a:t>
            </a:r>
            <a:r>
              <a:rPr lang="en-US" altLang="zh-CN" sz="2000" dirty="0" smtClean="0">
                <a:latin typeface="+mn-ea"/>
              </a:rPr>
              <a:t>59</a:t>
            </a:r>
            <a:r>
              <a:rPr lang="zh-CN" altLang="en-US" sz="2000" dirty="0">
                <a:latin typeface="+mn-ea"/>
              </a:rPr>
              <a:t>美元</a:t>
            </a:r>
            <a:r>
              <a:rPr lang="zh-CN" altLang="en-US" sz="2000" dirty="0" smtClean="0">
                <a:latin typeface="+mn-ea"/>
              </a:rPr>
              <a:t>。</a:t>
            </a:r>
            <a:r>
              <a:rPr lang="zh-CN" altLang="en-US" sz="2000" dirty="0">
                <a:latin typeface="+mn-ea"/>
              </a:rPr>
              <a:t>此时</a:t>
            </a:r>
            <a:r>
              <a:rPr lang="zh-CN" altLang="en-US" sz="2000" dirty="0" smtClean="0">
                <a:latin typeface="+mn-ea"/>
              </a:rPr>
              <a:t>效用</a:t>
            </a:r>
            <a:r>
              <a:rPr lang="zh-CN" altLang="en-US" sz="2000" dirty="0">
                <a:latin typeface="+mn-ea"/>
              </a:rPr>
              <a:t>曲线</a:t>
            </a:r>
            <a:r>
              <a:rPr lang="zh-CN" altLang="en-US" sz="2000" dirty="0" smtClean="0">
                <a:latin typeface="+mn-ea"/>
              </a:rPr>
              <a:t>在</a:t>
            </a:r>
            <a:r>
              <a:rPr lang="en-US" altLang="zh-CN" sz="2000" dirty="0" smtClean="0">
                <a:latin typeface="+mn-ea"/>
              </a:rPr>
              <a:t>S</a:t>
            </a:r>
            <a:r>
              <a:rPr lang="zh-CN" altLang="en-US" sz="2000" dirty="0" smtClean="0">
                <a:latin typeface="+mn-ea"/>
              </a:rPr>
              <a:t>处</a:t>
            </a:r>
            <a:r>
              <a:rPr lang="zh-CN" altLang="en-US" sz="2000" dirty="0">
                <a:latin typeface="+mn-ea"/>
              </a:rPr>
              <a:t>具有正斜率</a:t>
            </a:r>
            <a:r>
              <a:rPr lang="zh-CN" altLang="en-US" sz="2000" dirty="0" smtClean="0">
                <a:latin typeface="+mn-ea"/>
              </a:rPr>
              <a:t>，此时</a:t>
            </a:r>
            <a:r>
              <a:rPr lang="zh-CN" altLang="en-US" sz="2000" dirty="0">
                <a:latin typeface="+mn-ea"/>
              </a:rPr>
              <a:t>城市</a:t>
            </a:r>
            <a:r>
              <a:rPr lang="zh-CN" altLang="en-US" sz="2000" dirty="0" smtClean="0">
                <a:latin typeface="+mn-ea"/>
              </a:rPr>
              <a:t>类型</a:t>
            </a:r>
            <a:r>
              <a:rPr lang="en-US" altLang="zh-CN" sz="2000" dirty="0" smtClean="0">
                <a:latin typeface="+mn-ea"/>
              </a:rPr>
              <a:t>A</a:t>
            </a:r>
            <a:r>
              <a:rPr lang="zh-CN" altLang="en-US" sz="2000" dirty="0" smtClean="0">
                <a:latin typeface="+mn-ea"/>
              </a:rPr>
              <a:t>中如果出现</a:t>
            </a:r>
            <a:r>
              <a:rPr lang="zh-CN" altLang="en-US" sz="2000" dirty="0">
                <a:latin typeface="+mn-ea"/>
              </a:rPr>
              <a:t>一个城市的人口向另一个城市迁移</a:t>
            </a:r>
            <a:r>
              <a:rPr lang="zh-CN" altLang="en-US" sz="2000" dirty="0" smtClean="0">
                <a:latin typeface="+mn-ea"/>
              </a:rPr>
              <a:t>，那么</a:t>
            </a:r>
            <a:r>
              <a:rPr lang="zh-CN" altLang="en-US" sz="2000" dirty="0">
                <a:latin typeface="+mn-ea"/>
              </a:rPr>
              <a:t>流入人口的城市的效用将沿着</a:t>
            </a:r>
            <a:r>
              <a:rPr lang="zh-CN" altLang="en-US" sz="2000" dirty="0" smtClean="0">
                <a:latin typeface="+mn-ea"/>
              </a:rPr>
              <a:t>效用曲线</a:t>
            </a:r>
            <a:r>
              <a:rPr lang="zh-CN" altLang="en-US" sz="2000" dirty="0">
                <a:latin typeface="+mn-ea"/>
              </a:rPr>
              <a:t>的正斜率部分向上</a:t>
            </a:r>
            <a:r>
              <a:rPr lang="zh-CN" altLang="en-US" sz="2000" dirty="0" smtClean="0">
                <a:latin typeface="+mn-ea"/>
              </a:rPr>
              <a:t>移动</a:t>
            </a:r>
            <a:r>
              <a:rPr lang="zh-CN" altLang="en-US" sz="2000" dirty="0">
                <a:latin typeface="+mn-ea"/>
              </a:rPr>
              <a:t>，</a:t>
            </a:r>
            <a:r>
              <a:rPr lang="zh-CN" altLang="en-US" sz="2000" dirty="0" smtClean="0">
                <a:latin typeface="+mn-ea"/>
              </a:rPr>
              <a:t>流入</a:t>
            </a:r>
            <a:r>
              <a:rPr lang="zh-CN" altLang="en-US" sz="2000" dirty="0">
                <a:latin typeface="+mn-ea"/>
              </a:rPr>
              <a:t>人口的城市的效用得到了提高</a:t>
            </a:r>
            <a:r>
              <a:rPr lang="zh-CN" altLang="en-US" sz="2000" dirty="0" smtClean="0">
                <a:latin typeface="+mn-ea"/>
              </a:rPr>
              <a:t>。同时，流出</a:t>
            </a:r>
            <a:r>
              <a:rPr lang="zh-CN" altLang="en-US" sz="2000" dirty="0">
                <a:latin typeface="+mn-ea"/>
              </a:rPr>
              <a:t>人口的城市的效用将沿着效用曲线向下移动</a:t>
            </a:r>
            <a:r>
              <a:rPr lang="zh-CN" altLang="en-US" sz="2000" dirty="0" smtClean="0">
                <a:latin typeface="+mn-ea"/>
              </a:rPr>
              <a:t>，其</a:t>
            </a:r>
            <a:r>
              <a:rPr lang="zh-CN" altLang="en-US" sz="2000" dirty="0">
                <a:latin typeface="+mn-ea"/>
              </a:rPr>
              <a:t>工人获得效用水平也</a:t>
            </a:r>
            <a:r>
              <a:rPr lang="zh-CN" altLang="en-US" sz="2000" dirty="0" smtClean="0">
                <a:latin typeface="+mn-ea"/>
              </a:rPr>
              <a:t>进一步下降。这</a:t>
            </a:r>
            <a:r>
              <a:rPr lang="zh-CN" altLang="en-US" sz="2000" dirty="0">
                <a:latin typeface="+mn-ea"/>
              </a:rPr>
              <a:t>使得人口进一步从效用较低的城市</a:t>
            </a:r>
            <a:r>
              <a:rPr lang="zh-CN" altLang="en-US" sz="2000" dirty="0" smtClean="0">
                <a:latin typeface="+mn-ea"/>
              </a:rPr>
              <a:t>流出，也就是说</a:t>
            </a:r>
            <a:r>
              <a:rPr lang="zh-CN" altLang="en-US" sz="2000" dirty="0">
                <a:latin typeface="+mn-ea"/>
              </a:rPr>
              <a:t>两个城市之间的效用差就越大</a:t>
            </a:r>
            <a:r>
              <a:rPr lang="zh-CN" altLang="en-US" sz="2000" dirty="0" smtClean="0">
                <a:latin typeface="+mn-ea"/>
              </a:rPr>
              <a:t>，在</a:t>
            </a:r>
            <a:r>
              <a:rPr lang="zh-CN" altLang="en-US" sz="2000" dirty="0">
                <a:latin typeface="+mn-ea"/>
              </a:rPr>
              <a:t>城市间进行迁移的动力也就越大</a:t>
            </a:r>
            <a:r>
              <a:rPr lang="zh-CN" altLang="en-US" sz="2000" dirty="0" smtClean="0">
                <a:latin typeface="+mn-ea"/>
              </a:rPr>
              <a:t>。</a:t>
            </a:r>
            <a:endParaRPr lang="zh-CN" altLang="en-US" sz="2000" dirty="0">
              <a:latin typeface="+mn-ea"/>
            </a:endParaRPr>
          </a:p>
        </p:txBody>
      </p:sp>
      <p:pic>
        <p:nvPicPr>
          <p:cNvPr id="2" name="图片 1"/>
          <p:cNvPicPr>
            <a:picLocks noChangeAspect="1"/>
          </p:cNvPicPr>
          <p:nvPr/>
        </p:nvPicPr>
        <p:blipFill>
          <a:blip r:embed="rId2"/>
          <a:stretch>
            <a:fillRect/>
          </a:stretch>
        </p:blipFill>
        <p:spPr>
          <a:xfrm>
            <a:off x="2944812" y="1988840"/>
            <a:ext cx="3181350" cy="1704975"/>
          </a:xfrm>
          <a:prstGeom prst="rect">
            <a:avLst/>
          </a:prstGeom>
        </p:spPr>
      </p:pic>
    </p:spTree>
    <p:extLst>
      <p:ext uri="{BB962C8B-B14F-4D97-AF65-F5344CB8AC3E}">
        <p14:creationId xmlns:p14="http://schemas.microsoft.com/office/powerpoint/2010/main" val="39605974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56027CB-6B74-47AB-80C1-A215EB4DA6BA}"/>
              </a:ext>
            </a:extLst>
          </p:cNvPr>
          <p:cNvSpPr>
            <a:spLocks noGrp="1"/>
          </p:cNvSpPr>
          <p:nvPr>
            <p:ph type="title"/>
          </p:nvPr>
        </p:nvSpPr>
        <p:spPr bwMode="auto">
          <a:xfrm>
            <a:off x="179388" y="0"/>
            <a:ext cx="8281044"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第一节 二元结构理论与城市化</a:t>
            </a:r>
            <a:endParaRPr lang="zh-CN" altLang="en-US" dirty="0"/>
          </a:p>
        </p:txBody>
      </p:sp>
      <p:sp>
        <p:nvSpPr>
          <p:cNvPr id="33795" name="内容占位符 2">
            <a:extLst>
              <a:ext uri="{FF2B5EF4-FFF2-40B4-BE49-F238E27FC236}">
                <a16:creationId xmlns:a16="http://schemas.microsoft.com/office/drawing/2014/main" id="{D234E26A-6283-4C46-9114-288F3D151B9C}"/>
              </a:ext>
            </a:extLst>
          </p:cNvPr>
          <p:cNvSpPr>
            <a:spLocks noGrp="1"/>
          </p:cNvSpPr>
          <p:nvPr>
            <p:ph idx="1"/>
          </p:nvPr>
        </p:nvSpPr>
        <p:spPr bwMode="auto">
          <a:xfrm>
            <a:off x="250825" y="1381125"/>
            <a:ext cx="8569325"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540000">
              <a:buNone/>
              <a:defRPr/>
            </a:pPr>
            <a:r>
              <a:rPr lang="zh-CN" altLang="en-US" sz="2000" dirty="0">
                <a:latin typeface="+mn-ea"/>
              </a:rPr>
              <a:t>如果仅存在少量的大城市</a:t>
            </a:r>
            <a:r>
              <a:rPr lang="zh-CN" altLang="en-US" sz="2000" dirty="0" smtClean="0">
                <a:latin typeface="+mn-ea"/>
              </a:rPr>
              <a:t>，将</a:t>
            </a:r>
            <a:r>
              <a:rPr lang="zh-CN" altLang="en-US" sz="2000" dirty="0">
                <a:latin typeface="+mn-ea"/>
              </a:rPr>
              <a:t>会发生什么情况呢</a:t>
            </a:r>
            <a:r>
              <a:rPr lang="zh-CN" altLang="en-US" sz="2000" dirty="0" smtClean="0">
                <a:latin typeface="+mn-ea"/>
              </a:rPr>
              <a:t>？我们</a:t>
            </a:r>
            <a:r>
              <a:rPr lang="zh-CN" altLang="en-US" sz="2000" dirty="0">
                <a:latin typeface="+mn-ea"/>
              </a:rPr>
              <a:t>假设该</a:t>
            </a:r>
            <a:r>
              <a:rPr lang="zh-CN" altLang="en-US" sz="2000" dirty="0" smtClean="0">
                <a:latin typeface="+mn-ea"/>
              </a:rPr>
              <a:t>地区有</a:t>
            </a:r>
            <a:r>
              <a:rPr lang="en-US" altLang="zh-CN" sz="2000" dirty="0" smtClean="0">
                <a:latin typeface="+mn-ea"/>
              </a:rPr>
              <a:t>2</a:t>
            </a:r>
            <a:r>
              <a:rPr lang="zh-CN" altLang="en-US" sz="2000" dirty="0" smtClean="0">
                <a:latin typeface="+mn-ea"/>
              </a:rPr>
              <a:t>个大城市，假定</a:t>
            </a:r>
            <a:r>
              <a:rPr lang="zh-CN" altLang="en-US" sz="2000" dirty="0">
                <a:latin typeface="+mn-ea"/>
              </a:rPr>
              <a:t>为</a:t>
            </a:r>
            <a:r>
              <a:rPr lang="zh-CN" altLang="en-US" sz="2000" dirty="0" smtClean="0">
                <a:latin typeface="+mn-ea"/>
              </a:rPr>
              <a:t>城市</a:t>
            </a:r>
            <a:r>
              <a:rPr lang="en-US" altLang="zh-CN" sz="2000" dirty="0" smtClean="0">
                <a:latin typeface="+mn-ea"/>
              </a:rPr>
              <a:t>1</a:t>
            </a:r>
            <a:r>
              <a:rPr lang="zh-CN" altLang="en-US" sz="2000" dirty="0" smtClean="0">
                <a:latin typeface="+mn-ea"/>
              </a:rPr>
              <a:t>和</a:t>
            </a:r>
            <a:r>
              <a:rPr lang="en-US" altLang="zh-CN" sz="2000" dirty="0" smtClean="0">
                <a:latin typeface="+mn-ea"/>
              </a:rPr>
              <a:t>2</a:t>
            </a:r>
            <a:r>
              <a:rPr lang="zh-CN" altLang="en-US" sz="2000" dirty="0" smtClean="0">
                <a:latin typeface="+mn-ea"/>
              </a:rPr>
              <a:t>，每个</a:t>
            </a:r>
            <a:r>
              <a:rPr lang="zh-CN" altLang="en-US" sz="2000" dirty="0">
                <a:latin typeface="+mn-ea"/>
              </a:rPr>
              <a:t>城市</a:t>
            </a:r>
            <a:r>
              <a:rPr lang="zh-CN" altLang="en-US" sz="2000" dirty="0" smtClean="0">
                <a:latin typeface="+mn-ea"/>
              </a:rPr>
              <a:t>拥有</a:t>
            </a:r>
            <a:r>
              <a:rPr lang="en-US" altLang="zh-CN" sz="2000" dirty="0" smtClean="0">
                <a:latin typeface="+mn-ea"/>
              </a:rPr>
              <a:t>300</a:t>
            </a:r>
            <a:r>
              <a:rPr lang="zh-CN" altLang="en-US" sz="2000" dirty="0" smtClean="0">
                <a:latin typeface="+mn-ea"/>
              </a:rPr>
              <a:t>万</a:t>
            </a:r>
            <a:r>
              <a:rPr lang="zh-CN" altLang="en-US" sz="2000" dirty="0">
                <a:latin typeface="+mn-ea"/>
              </a:rPr>
              <a:t>就业人口</a:t>
            </a:r>
            <a:r>
              <a:rPr lang="zh-CN" altLang="en-US" sz="2000" dirty="0" smtClean="0">
                <a:latin typeface="+mn-ea"/>
              </a:rPr>
              <a:t>。在图中，每个</a:t>
            </a:r>
            <a:r>
              <a:rPr lang="zh-CN" altLang="en-US" sz="2000" dirty="0">
                <a:latin typeface="+mn-ea"/>
              </a:rPr>
              <a:t>城市</a:t>
            </a:r>
            <a:r>
              <a:rPr lang="zh-CN" altLang="en-US" sz="2000" dirty="0" smtClean="0">
                <a:latin typeface="+mn-ea"/>
              </a:rPr>
              <a:t>的起始</a:t>
            </a:r>
            <a:r>
              <a:rPr lang="zh-CN" altLang="en-US" sz="2000" dirty="0">
                <a:latin typeface="+mn-ea"/>
              </a:rPr>
              <a:t>点可以</a:t>
            </a:r>
            <a:r>
              <a:rPr lang="zh-CN" altLang="en-US" sz="2000" dirty="0" smtClean="0">
                <a:latin typeface="+mn-ea"/>
              </a:rPr>
              <a:t>用</a:t>
            </a:r>
            <a:r>
              <a:rPr lang="en-US" altLang="zh-CN" sz="2000" dirty="0" smtClean="0">
                <a:latin typeface="+mn-ea"/>
              </a:rPr>
              <a:t>L</a:t>
            </a:r>
            <a:r>
              <a:rPr lang="zh-CN" altLang="en-US" sz="2000" dirty="0" smtClean="0">
                <a:latin typeface="+mn-ea"/>
              </a:rPr>
              <a:t>点</a:t>
            </a:r>
            <a:r>
              <a:rPr lang="zh-CN" altLang="en-US" sz="2000" dirty="0">
                <a:latin typeface="+mn-ea"/>
              </a:rPr>
              <a:t>表示。考虑一下工人从</a:t>
            </a:r>
            <a:r>
              <a:rPr lang="zh-CN" altLang="en-US" sz="2000" dirty="0" smtClean="0">
                <a:latin typeface="+mn-ea"/>
              </a:rPr>
              <a:t>城市</a:t>
            </a:r>
            <a:r>
              <a:rPr lang="en-US" altLang="zh-CN" sz="2000" dirty="0" smtClean="0">
                <a:latin typeface="+mn-ea"/>
              </a:rPr>
              <a:t>1</a:t>
            </a:r>
            <a:r>
              <a:rPr lang="zh-CN" altLang="en-US" sz="2000" dirty="0" smtClean="0">
                <a:latin typeface="+mn-ea"/>
              </a:rPr>
              <a:t>向城市</a:t>
            </a:r>
            <a:r>
              <a:rPr lang="en-US" altLang="zh-CN" sz="2000" dirty="0" smtClean="0">
                <a:latin typeface="+mn-ea"/>
              </a:rPr>
              <a:t>2</a:t>
            </a:r>
            <a:r>
              <a:rPr lang="zh-CN" altLang="en-US" sz="2000" dirty="0" smtClean="0">
                <a:latin typeface="+mn-ea"/>
              </a:rPr>
              <a:t>迁移将会产生的影响。在此情况下，城市</a:t>
            </a:r>
            <a:r>
              <a:rPr lang="en-US" altLang="zh-CN" sz="2000" dirty="0" smtClean="0">
                <a:latin typeface="+mn-ea"/>
              </a:rPr>
              <a:t>2</a:t>
            </a:r>
            <a:r>
              <a:rPr lang="zh-CN" altLang="en-US" sz="2000" dirty="0" smtClean="0">
                <a:latin typeface="+mn-ea"/>
              </a:rPr>
              <a:t>的就业人口会不断增加，城市效用水平</a:t>
            </a:r>
            <a:r>
              <a:rPr lang="zh-CN" altLang="en-US" sz="2000" dirty="0">
                <a:latin typeface="+mn-ea"/>
              </a:rPr>
              <a:t>将沿着效用曲线负斜率部分向下</a:t>
            </a:r>
            <a:r>
              <a:rPr lang="zh-CN" altLang="en-US" sz="2000" dirty="0" smtClean="0">
                <a:latin typeface="+mn-ea"/>
              </a:rPr>
              <a:t>移动（从</a:t>
            </a:r>
            <a:r>
              <a:rPr lang="en-US" altLang="zh-CN" sz="2000" dirty="0" smtClean="0">
                <a:latin typeface="+mn-ea"/>
              </a:rPr>
              <a:t>L</a:t>
            </a:r>
            <a:r>
              <a:rPr lang="zh-CN" altLang="en-US" sz="2000" dirty="0" smtClean="0">
                <a:latin typeface="+mn-ea"/>
              </a:rPr>
              <a:t>点</a:t>
            </a:r>
            <a:r>
              <a:rPr lang="zh-CN" altLang="en-US" sz="2000" dirty="0">
                <a:latin typeface="+mn-ea"/>
              </a:rPr>
              <a:t>移</a:t>
            </a:r>
            <a:r>
              <a:rPr lang="zh-CN" altLang="en-US" sz="2000" dirty="0" smtClean="0">
                <a:latin typeface="+mn-ea"/>
              </a:rPr>
              <a:t>向</a:t>
            </a:r>
            <a:r>
              <a:rPr lang="en-US" altLang="zh-CN" sz="2000" dirty="0" smtClean="0">
                <a:latin typeface="+mn-ea"/>
              </a:rPr>
              <a:t>Z</a:t>
            </a:r>
            <a:r>
              <a:rPr lang="zh-CN" altLang="en-US" sz="2000" dirty="0" smtClean="0">
                <a:latin typeface="+mn-ea"/>
              </a:rPr>
              <a:t>点），达到</a:t>
            </a:r>
            <a:r>
              <a:rPr lang="zh-CN" altLang="en-US" sz="2000" dirty="0">
                <a:latin typeface="+mn-ea"/>
              </a:rPr>
              <a:t>一个较低的</a:t>
            </a:r>
            <a:r>
              <a:rPr lang="zh-CN" altLang="en-US" sz="2000" dirty="0" smtClean="0">
                <a:latin typeface="+mn-ea"/>
              </a:rPr>
              <a:t>效用水平。同时，城市</a:t>
            </a:r>
            <a:r>
              <a:rPr lang="en-US" altLang="zh-CN" sz="2000" dirty="0" smtClean="0">
                <a:latin typeface="+mn-ea"/>
              </a:rPr>
              <a:t>1</a:t>
            </a:r>
            <a:r>
              <a:rPr lang="zh-CN" altLang="en-US" sz="2000" dirty="0" smtClean="0">
                <a:latin typeface="+mn-ea"/>
              </a:rPr>
              <a:t>的</a:t>
            </a:r>
            <a:r>
              <a:rPr lang="zh-CN" altLang="en-US" sz="2000" dirty="0">
                <a:latin typeface="+mn-ea"/>
              </a:rPr>
              <a:t>就业人口将减少</a:t>
            </a:r>
            <a:r>
              <a:rPr lang="zh-CN" altLang="en-US" sz="2000" dirty="0" smtClean="0">
                <a:latin typeface="+mn-ea"/>
              </a:rPr>
              <a:t>，该</a:t>
            </a:r>
            <a:r>
              <a:rPr lang="zh-CN" altLang="en-US" sz="2000" dirty="0">
                <a:latin typeface="+mn-ea"/>
              </a:rPr>
              <a:t>城市的效用水平将沿着效用曲线向上</a:t>
            </a:r>
            <a:r>
              <a:rPr lang="zh-CN" altLang="en-US" sz="2000" dirty="0" smtClean="0">
                <a:latin typeface="+mn-ea"/>
              </a:rPr>
              <a:t>移。在这种情况下，工人的迁移行为将发挥自我调整的作用，并产生相反的结果，最终使这两个城市的就业人口和效用水平恢复</a:t>
            </a:r>
            <a:r>
              <a:rPr lang="zh-CN" altLang="en-US" sz="2000" dirty="0">
                <a:latin typeface="+mn-ea"/>
              </a:rPr>
              <a:t>到初始状态</a:t>
            </a:r>
            <a:r>
              <a:rPr lang="zh-CN" altLang="en-US" sz="2000" dirty="0" smtClean="0">
                <a:latin typeface="+mn-ea"/>
              </a:rPr>
              <a:t>。</a:t>
            </a:r>
            <a:endParaRPr lang="en-US" altLang="zh-CN" sz="2000" dirty="0" smtClean="0">
              <a:latin typeface="+mn-ea"/>
            </a:endParaRPr>
          </a:p>
          <a:p>
            <a:pPr marL="0" indent="540000">
              <a:buNone/>
              <a:defRPr/>
            </a:pPr>
            <a:r>
              <a:rPr lang="zh-CN" altLang="en-US" sz="2000" dirty="0" smtClean="0">
                <a:latin typeface="+mn-ea"/>
              </a:rPr>
              <a:t>这种情况可以用</a:t>
            </a:r>
            <a:r>
              <a:rPr lang="zh-CN" altLang="en-US" sz="2000" dirty="0">
                <a:latin typeface="+mn-ea"/>
              </a:rPr>
              <a:t>效用曲线来解释</a:t>
            </a:r>
            <a:r>
              <a:rPr lang="zh-CN" altLang="en-US" sz="2000" dirty="0" smtClean="0">
                <a:latin typeface="+mn-ea"/>
              </a:rPr>
              <a:t>。小城市</a:t>
            </a:r>
            <a:r>
              <a:rPr lang="zh-CN" altLang="en-US" sz="2000" dirty="0">
                <a:latin typeface="+mn-ea"/>
              </a:rPr>
              <a:t>的效用曲线具有正斜率</a:t>
            </a:r>
            <a:r>
              <a:rPr lang="zh-CN" altLang="en-US" sz="2000" dirty="0" smtClean="0">
                <a:latin typeface="+mn-ea"/>
              </a:rPr>
              <a:t>，这</a:t>
            </a:r>
            <a:r>
              <a:rPr lang="zh-CN" altLang="en-US" sz="2000" dirty="0">
                <a:latin typeface="+mn-ea"/>
              </a:rPr>
              <a:t>是由于集聚经济效应要</a:t>
            </a:r>
            <a:r>
              <a:rPr lang="zh-CN" altLang="en-US" sz="2000" dirty="0" smtClean="0">
                <a:latin typeface="+mn-ea"/>
              </a:rPr>
              <a:t>高于</a:t>
            </a:r>
            <a:r>
              <a:rPr lang="zh-CN" altLang="en-US" sz="2000" dirty="0">
                <a:latin typeface="+mn-ea"/>
              </a:rPr>
              <a:t>交通成本增加所引致的规模不经济</a:t>
            </a:r>
            <a:r>
              <a:rPr lang="zh-CN" altLang="en-US" sz="2000" dirty="0" smtClean="0">
                <a:latin typeface="+mn-ea"/>
              </a:rPr>
              <a:t>。工人</a:t>
            </a:r>
            <a:r>
              <a:rPr lang="zh-CN" altLang="en-US" sz="2000" dirty="0">
                <a:latin typeface="+mn-ea"/>
              </a:rPr>
              <a:t>迁移后的效用会提高</a:t>
            </a:r>
            <a:r>
              <a:rPr lang="zh-CN" altLang="en-US" sz="2000" dirty="0" smtClean="0">
                <a:latin typeface="+mn-ea"/>
              </a:rPr>
              <a:t>，其</a:t>
            </a:r>
            <a:r>
              <a:rPr lang="zh-CN" altLang="en-US" sz="2000" dirty="0">
                <a:latin typeface="+mn-ea"/>
              </a:rPr>
              <a:t>原因在于</a:t>
            </a:r>
            <a:r>
              <a:rPr lang="zh-CN" altLang="en-US" sz="2000" dirty="0" smtClean="0">
                <a:latin typeface="+mn-ea"/>
              </a:rPr>
              <a:t>新城市</a:t>
            </a:r>
            <a:r>
              <a:rPr lang="zh-CN" altLang="en-US" sz="2000" dirty="0">
                <a:latin typeface="+mn-ea"/>
              </a:rPr>
              <a:t>的规模更大</a:t>
            </a:r>
            <a:r>
              <a:rPr lang="zh-CN" altLang="en-US" sz="2000" dirty="0" smtClean="0">
                <a:latin typeface="+mn-ea"/>
              </a:rPr>
              <a:t>、更</a:t>
            </a:r>
            <a:r>
              <a:rPr lang="zh-CN" altLang="en-US" sz="2000" dirty="0">
                <a:latin typeface="+mn-ea"/>
              </a:rPr>
              <a:t>有效率</a:t>
            </a:r>
            <a:r>
              <a:rPr lang="zh-CN" altLang="en-US" sz="2000" dirty="0" smtClean="0">
                <a:latin typeface="+mn-ea"/>
              </a:rPr>
              <a:t>，而</a:t>
            </a:r>
            <a:r>
              <a:rPr lang="zh-CN" altLang="en-US" sz="2000" dirty="0">
                <a:latin typeface="+mn-ea"/>
              </a:rPr>
              <a:t>留下来的人的效用会降低</a:t>
            </a:r>
            <a:r>
              <a:rPr lang="zh-CN" altLang="en-US" sz="2000" dirty="0" smtClean="0">
                <a:latin typeface="+mn-ea"/>
              </a:rPr>
              <a:t>，这</a:t>
            </a:r>
            <a:r>
              <a:rPr lang="zh-CN" altLang="en-US" sz="2000" dirty="0">
                <a:latin typeface="+mn-ea"/>
              </a:rPr>
              <a:t>是因为他们仍</a:t>
            </a:r>
            <a:r>
              <a:rPr lang="zh-CN" altLang="en-US" sz="2000" dirty="0" smtClean="0">
                <a:latin typeface="+mn-ea"/>
              </a:rPr>
              <a:t>居住在</a:t>
            </a:r>
            <a:r>
              <a:rPr lang="zh-CN" altLang="en-US" sz="2000" dirty="0">
                <a:latin typeface="+mn-ea"/>
              </a:rPr>
              <a:t>小城市</a:t>
            </a:r>
            <a:r>
              <a:rPr lang="zh-CN" altLang="en-US" sz="2000" dirty="0" smtClean="0">
                <a:latin typeface="+mn-ea"/>
              </a:rPr>
              <a:t>。相反，对</a:t>
            </a:r>
            <a:r>
              <a:rPr lang="zh-CN" altLang="en-US" sz="2000" dirty="0">
                <a:latin typeface="+mn-ea"/>
              </a:rPr>
              <a:t>大城市而言</a:t>
            </a:r>
            <a:r>
              <a:rPr lang="zh-CN" altLang="en-US" sz="2000" dirty="0" smtClean="0">
                <a:latin typeface="+mn-ea"/>
              </a:rPr>
              <a:t>，其</a:t>
            </a:r>
            <a:r>
              <a:rPr lang="zh-CN" altLang="en-US" sz="2000" dirty="0">
                <a:latin typeface="+mn-ea"/>
              </a:rPr>
              <a:t>效用曲线具有负斜率</a:t>
            </a:r>
            <a:r>
              <a:rPr lang="zh-CN" altLang="en-US" sz="2000" dirty="0" smtClean="0">
                <a:latin typeface="+mn-ea"/>
              </a:rPr>
              <a:t>，这</a:t>
            </a:r>
            <a:r>
              <a:rPr lang="zh-CN" altLang="en-US" sz="2000" dirty="0">
                <a:latin typeface="+mn-ea"/>
              </a:rPr>
              <a:t>是因为集聚经济</a:t>
            </a:r>
            <a:r>
              <a:rPr lang="zh-CN" altLang="en-US" sz="2000" dirty="0" smtClean="0">
                <a:latin typeface="+mn-ea"/>
              </a:rPr>
              <a:t>效应</a:t>
            </a:r>
            <a:r>
              <a:rPr lang="zh-CN" altLang="en-US" sz="2000" dirty="0">
                <a:latin typeface="+mn-ea"/>
              </a:rPr>
              <a:t>要低于交通成本增加所引致的规模不经济</a:t>
            </a:r>
            <a:r>
              <a:rPr lang="zh-CN" altLang="en-US" sz="2000" dirty="0" smtClean="0">
                <a:latin typeface="+mn-ea"/>
              </a:rPr>
              <a:t>。由于</a:t>
            </a:r>
            <a:r>
              <a:rPr lang="zh-CN" altLang="en-US" sz="2000" dirty="0">
                <a:latin typeface="+mn-ea"/>
              </a:rPr>
              <a:t>新城市规模过大</a:t>
            </a:r>
            <a:r>
              <a:rPr lang="zh-CN" altLang="en-US" sz="2000" dirty="0" smtClean="0">
                <a:latin typeface="+mn-ea"/>
              </a:rPr>
              <a:t>，且</a:t>
            </a:r>
            <a:r>
              <a:rPr lang="zh-CN" altLang="en-US" sz="2000" dirty="0">
                <a:latin typeface="+mn-ea"/>
              </a:rPr>
              <a:t>缺乏效率</a:t>
            </a:r>
            <a:r>
              <a:rPr lang="zh-CN" altLang="en-US" sz="2000" dirty="0" smtClean="0">
                <a:latin typeface="+mn-ea"/>
              </a:rPr>
              <a:t>，迁移</a:t>
            </a:r>
            <a:r>
              <a:rPr lang="zh-CN" altLang="en-US" sz="2000" dirty="0">
                <a:latin typeface="+mn-ea"/>
              </a:rPr>
              <a:t>后工人将获得更低的效用</a:t>
            </a:r>
            <a:r>
              <a:rPr lang="zh-CN" altLang="en-US" sz="2000" dirty="0" smtClean="0">
                <a:latin typeface="+mn-ea"/>
              </a:rPr>
              <a:t>，而</a:t>
            </a:r>
            <a:r>
              <a:rPr lang="zh-CN" altLang="en-US" sz="2000" dirty="0">
                <a:latin typeface="+mn-ea"/>
              </a:rPr>
              <a:t>留下来的工人的效用反而会增加</a:t>
            </a:r>
            <a:r>
              <a:rPr lang="zh-CN" altLang="en-US" sz="2000" dirty="0" smtClean="0">
                <a:latin typeface="+mn-ea"/>
              </a:rPr>
              <a:t>，这</a:t>
            </a:r>
            <a:r>
              <a:rPr lang="zh-CN" altLang="en-US" sz="2000" dirty="0">
                <a:latin typeface="+mn-ea"/>
              </a:rPr>
              <a:t>是因为</a:t>
            </a:r>
            <a:r>
              <a:rPr lang="zh-CN" altLang="en-US" sz="2000" dirty="0" smtClean="0">
                <a:latin typeface="+mn-ea"/>
              </a:rPr>
              <a:t>他们</a:t>
            </a:r>
            <a:r>
              <a:rPr lang="zh-CN" altLang="en-US" sz="2000" dirty="0">
                <a:latin typeface="+mn-ea"/>
              </a:rPr>
              <a:t>现在生活在相对较小且更有效率的城市。</a:t>
            </a:r>
          </a:p>
        </p:txBody>
      </p:sp>
    </p:spTree>
    <p:extLst>
      <p:ext uri="{BB962C8B-B14F-4D97-AF65-F5344CB8AC3E}">
        <p14:creationId xmlns:p14="http://schemas.microsoft.com/office/powerpoint/2010/main" val="10074712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56027CB-6B74-47AB-80C1-A215EB4DA6BA}"/>
              </a:ext>
            </a:extLst>
          </p:cNvPr>
          <p:cNvSpPr>
            <a:spLocks noGrp="1"/>
          </p:cNvSpPr>
          <p:nvPr>
            <p:ph type="title"/>
          </p:nvPr>
        </p:nvSpPr>
        <p:spPr bwMode="auto">
          <a:xfrm>
            <a:off x="179388" y="0"/>
            <a:ext cx="8281044"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第一节 二元结构理论与城市化</a:t>
            </a:r>
            <a:endParaRPr lang="zh-CN" altLang="en-US" dirty="0"/>
          </a:p>
        </p:txBody>
      </p:sp>
      <p:sp>
        <p:nvSpPr>
          <p:cNvPr id="33795" name="内容占位符 2">
            <a:extLst>
              <a:ext uri="{FF2B5EF4-FFF2-40B4-BE49-F238E27FC236}">
                <a16:creationId xmlns:a16="http://schemas.microsoft.com/office/drawing/2014/main" id="{D234E26A-6283-4C46-9114-288F3D151B9C}"/>
              </a:ext>
            </a:extLst>
          </p:cNvPr>
          <p:cNvSpPr>
            <a:spLocks noGrp="1"/>
          </p:cNvSpPr>
          <p:nvPr>
            <p:ph idx="1"/>
          </p:nvPr>
        </p:nvSpPr>
        <p:spPr bwMode="auto">
          <a:xfrm>
            <a:off x="250825" y="1381125"/>
            <a:ext cx="8569325"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540000">
              <a:buNone/>
              <a:defRPr/>
            </a:pPr>
            <a:r>
              <a:rPr lang="zh-CN" altLang="en-US" sz="2000" b="1" dirty="0" smtClean="0">
                <a:latin typeface="+mn-ea"/>
              </a:rPr>
              <a:t>城市规模</a:t>
            </a:r>
            <a:r>
              <a:rPr lang="zh-CN" altLang="en-US" sz="2000" b="1" dirty="0">
                <a:latin typeface="+mn-ea"/>
              </a:rPr>
              <a:t>分布：</a:t>
            </a:r>
            <a:r>
              <a:rPr lang="zh-CN" altLang="en-US" sz="2000" dirty="0">
                <a:latin typeface="+mn-ea"/>
              </a:rPr>
              <a:t>地理学家和经济学家发现</a:t>
            </a:r>
            <a:r>
              <a:rPr lang="zh-CN" altLang="en-US" sz="2000" dirty="0" smtClean="0">
                <a:latin typeface="+mn-ea"/>
              </a:rPr>
              <a:t>，任何</a:t>
            </a:r>
            <a:r>
              <a:rPr lang="zh-CN" altLang="en-US" sz="2000" dirty="0">
                <a:latin typeface="+mn-ea"/>
              </a:rPr>
              <a:t>一个城市</a:t>
            </a:r>
            <a:r>
              <a:rPr lang="zh-CN" altLang="en-US" sz="2000" dirty="0" smtClean="0">
                <a:latin typeface="+mn-ea"/>
              </a:rPr>
              <a:t>，其</a:t>
            </a:r>
            <a:r>
              <a:rPr lang="zh-CN" altLang="en-US" sz="2000" dirty="0">
                <a:latin typeface="+mn-ea"/>
              </a:rPr>
              <a:t>城市等级乘以人口</a:t>
            </a:r>
            <a:r>
              <a:rPr lang="zh-CN" altLang="en-US" sz="2000" dirty="0" smtClean="0">
                <a:latin typeface="+mn-ea"/>
              </a:rPr>
              <a:t>规模都是</a:t>
            </a:r>
            <a:r>
              <a:rPr lang="zh-CN" altLang="en-US" sz="2000" dirty="0">
                <a:latin typeface="+mn-ea"/>
              </a:rPr>
              <a:t>一个常数。尼歇尔利用世界各国的数据对城市等级规模关系</a:t>
            </a:r>
            <a:r>
              <a:rPr lang="zh-CN" altLang="en-US" sz="2000" dirty="0" smtClean="0">
                <a:latin typeface="+mn-ea"/>
              </a:rPr>
              <a:t>的</a:t>
            </a:r>
            <a:r>
              <a:rPr lang="en-US" altLang="zh-CN" sz="2000" dirty="0" smtClean="0">
                <a:latin typeface="+mn-ea"/>
              </a:rPr>
              <a:t>29</a:t>
            </a:r>
            <a:r>
              <a:rPr lang="zh-CN" altLang="en-US" sz="2000" dirty="0" smtClean="0">
                <a:latin typeface="+mn-ea"/>
              </a:rPr>
              <a:t>项</a:t>
            </a:r>
            <a:r>
              <a:rPr lang="zh-CN" altLang="en-US" sz="2000" dirty="0">
                <a:latin typeface="+mn-ea"/>
              </a:rPr>
              <a:t>研究结果进行了</a:t>
            </a:r>
            <a:r>
              <a:rPr lang="zh-CN" altLang="en-US" sz="2000" dirty="0" smtClean="0">
                <a:latin typeface="+mn-ea"/>
              </a:rPr>
              <a:t>分析</a:t>
            </a:r>
            <a:r>
              <a:rPr lang="zh-CN" altLang="en-US" sz="2000" dirty="0">
                <a:latin typeface="+mn-ea"/>
              </a:rPr>
              <a:t>，</a:t>
            </a:r>
            <a:r>
              <a:rPr lang="zh-CN" altLang="en-US" sz="2000" dirty="0" smtClean="0">
                <a:latin typeface="+mn-ea"/>
              </a:rPr>
              <a:t>他</a:t>
            </a:r>
            <a:r>
              <a:rPr lang="zh-CN" altLang="en-US" sz="2000" dirty="0">
                <a:latin typeface="+mn-ea"/>
              </a:rPr>
              <a:t>假设存在如下关系</a:t>
            </a:r>
            <a:r>
              <a:rPr lang="zh-CN" altLang="en-US" sz="2000" dirty="0" smtClean="0">
                <a:latin typeface="+mn-ea"/>
              </a:rPr>
              <a:t>：</a:t>
            </a:r>
            <a:endParaRPr lang="en-US" altLang="zh-CN" sz="2000" dirty="0" smtClean="0">
              <a:latin typeface="+mn-ea"/>
            </a:endParaRPr>
          </a:p>
          <a:p>
            <a:pPr marL="0" indent="540000" algn="ctr">
              <a:buNone/>
              <a:defRPr/>
            </a:pPr>
            <a:r>
              <a:rPr lang="zh-CN" altLang="en-US" sz="2000" dirty="0">
                <a:latin typeface="+mn-ea"/>
              </a:rPr>
              <a:t>等级</a:t>
            </a:r>
            <a:r>
              <a:rPr lang="en-US" altLang="zh-CN" sz="2000" dirty="0">
                <a:latin typeface="+mn-ea"/>
              </a:rPr>
              <a:t>=</a:t>
            </a:r>
            <a:r>
              <a:rPr lang="en-US" altLang="zh-CN" sz="2000" dirty="0" smtClean="0">
                <a:latin typeface="+mn-ea"/>
              </a:rPr>
              <a:t>C/</a:t>
            </a:r>
            <a:r>
              <a:rPr lang="en-US" altLang="zh-CN" sz="2000" dirty="0" err="1" smtClean="0">
                <a:latin typeface="+mn-ea"/>
              </a:rPr>
              <a:t>N</a:t>
            </a:r>
            <a:r>
              <a:rPr lang="en-US" altLang="zh-CN" sz="2000" baseline="30000" dirty="0" err="1" smtClean="0">
                <a:latin typeface="+mn-ea"/>
              </a:rPr>
              <a:t>b</a:t>
            </a:r>
            <a:endParaRPr lang="en-US" altLang="zh-CN" sz="2000" dirty="0" smtClean="0">
              <a:latin typeface="+mn-ea"/>
            </a:endParaRPr>
          </a:p>
          <a:p>
            <a:pPr marL="0" indent="540000">
              <a:buNone/>
              <a:defRPr/>
            </a:pPr>
            <a:r>
              <a:rPr lang="zh-CN" altLang="en-US" sz="2000" dirty="0">
                <a:latin typeface="+mn-ea"/>
              </a:rPr>
              <a:t>其中</a:t>
            </a:r>
            <a:r>
              <a:rPr lang="zh-CN" altLang="en-US" sz="2000" dirty="0" smtClean="0">
                <a:latin typeface="+mn-ea"/>
              </a:rPr>
              <a:t>：</a:t>
            </a:r>
            <a:r>
              <a:rPr lang="en-US" altLang="zh-CN" sz="2000" dirty="0" smtClean="0">
                <a:latin typeface="+mn-ea"/>
              </a:rPr>
              <a:t>C</a:t>
            </a:r>
            <a:r>
              <a:rPr lang="zh-CN" altLang="en-US" sz="2000" dirty="0" smtClean="0">
                <a:latin typeface="+mn-ea"/>
              </a:rPr>
              <a:t>为</a:t>
            </a:r>
            <a:r>
              <a:rPr lang="zh-CN" altLang="en-US" sz="2000" dirty="0">
                <a:latin typeface="+mn-ea"/>
              </a:rPr>
              <a:t>常数</a:t>
            </a:r>
            <a:r>
              <a:rPr lang="zh-CN" altLang="en-US" sz="2000" dirty="0" smtClean="0">
                <a:latin typeface="+mn-ea"/>
              </a:rPr>
              <a:t>，</a:t>
            </a:r>
            <a:r>
              <a:rPr lang="en-US" altLang="zh-CN" sz="2000" dirty="0" smtClean="0">
                <a:latin typeface="+mn-ea"/>
              </a:rPr>
              <a:t>N</a:t>
            </a:r>
            <a:r>
              <a:rPr lang="zh-CN" altLang="en-US" sz="2000" dirty="0" smtClean="0">
                <a:latin typeface="+mn-ea"/>
              </a:rPr>
              <a:t>代表</a:t>
            </a:r>
            <a:r>
              <a:rPr lang="zh-CN" altLang="en-US" sz="2000" dirty="0">
                <a:latin typeface="+mn-ea"/>
              </a:rPr>
              <a:t>人口规模</a:t>
            </a:r>
            <a:r>
              <a:rPr lang="zh-CN" altLang="en-US" sz="2000" dirty="0" smtClean="0">
                <a:latin typeface="+mn-ea"/>
              </a:rPr>
              <a:t>，指数</a:t>
            </a:r>
            <a:r>
              <a:rPr lang="en-US" altLang="zh-CN" sz="2000" dirty="0" smtClean="0">
                <a:latin typeface="+mn-ea"/>
              </a:rPr>
              <a:t>b</a:t>
            </a:r>
            <a:r>
              <a:rPr lang="zh-CN" altLang="en-US" sz="2000" dirty="0" smtClean="0">
                <a:latin typeface="+mn-ea"/>
              </a:rPr>
              <a:t>可以</a:t>
            </a:r>
            <a:r>
              <a:rPr lang="zh-CN" altLang="en-US" sz="2000" dirty="0">
                <a:latin typeface="+mn-ea"/>
              </a:rPr>
              <a:t>根据等级和人口规模进行</a:t>
            </a:r>
            <a:r>
              <a:rPr lang="zh-CN" altLang="en-US" sz="2000" dirty="0" smtClean="0">
                <a:latin typeface="+mn-ea"/>
              </a:rPr>
              <a:t>估计。</a:t>
            </a:r>
            <a:endParaRPr lang="zh-CN" altLang="en-US" sz="2000" baseline="30000" dirty="0">
              <a:latin typeface="+mn-ea"/>
            </a:endParaRPr>
          </a:p>
        </p:txBody>
      </p:sp>
    </p:spTree>
    <p:extLst>
      <p:ext uri="{BB962C8B-B14F-4D97-AF65-F5344CB8AC3E}">
        <p14:creationId xmlns:p14="http://schemas.microsoft.com/office/powerpoint/2010/main" val="35062373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56027CB-6B74-47AB-80C1-A215EB4DA6BA}"/>
              </a:ext>
            </a:extLst>
          </p:cNvPr>
          <p:cNvSpPr>
            <a:spLocks noGrp="1"/>
          </p:cNvSpPr>
          <p:nvPr>
            <p:ph type="title"/>
          </p:nvPr>
        </p:nvSpPr>
        <p:spPr bwMode="auto">
          <a:xfrm>
            <a:off x="179388" y="0"/>
            <a:ext cx="8281044"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第一节 二元结构理论与城市化</a:t>
            </a:r>
            <a:endParaRPr lang="zh-CN" altLang="en-US" dirty="0"/>
          </a:p>
        </p:txBody>
      </p:sp>
      <p:sp>
        <p:nvSpPr>
          <p:cNvPr id="33795" name="内容占位符 2">
            <a:extLst>
              <a:ext uri="{FF2B5EF4-FFF2-40B4-BE49-F238E27FC236}">
                <a16:creationId xmlns:a16="http://schemas.microsoft.com/office/drawing/2014/main" id="{D234E26A-6283-4C46-9114-288F3D151B9C}"/>
              </a:ext>
            </a:extLst>
          </p:cNvPr>
          <p:cNvSpPr>
            <a:spLocks noGrp="1"/>
          </p:cNvSpPr>
          <p:nvPr>
            <p:ph idx="1"/>
          </p:nvPr>
        </p:nvSpPr>
        <p:spPr bwMode="auto">
          <a:xfrm>
            <a:off x="250825" y="1381125"/>
            <a:ext cx="8569325"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dirty="0"/>
          </a:p>
          <a:p>
            <a:pPr marL="0" indent="540000">
              <a:buNone/>
              <a:defRPr/>
            </a:pPr>
            <a:endParaRPr lang="en-US" altLang="zh-CN" sz="2000" dirty="0">
              <a:latin typeface="+mn-ea"/>
            </a:endParaRPr>
          </a:p>
          <a:p>
            <a:pPr marL="0" indent="540000">
              <a:buNone/>
              <a:defRPr/>
            </a:pPr>
            <a:r>
              <a:rPr lang="zh-CN" altLang="en-US" sz="2000" dirty="0" smtClean="0">
                <a:latin typeface="+mn-ea"/>
              </a:rPr>
              <a:t>农业</a:t>
            </a:r>
            <a:r>
              <a:rPr lang="zh-CN" altLang="en-US" sz="2000" dirty="0">
                <a:latin typeface="+mn-ea"/>
              </a:rPr>
              <a:t>剩余对城市化的驱动作用主要表现为</a:t>
            </a:r>
            <a:r>
              <a:rPr lang="zh-CN" altLang="en-US" sz="2000" dirty="0" smtClean="0">
                <a:latin typeface="+mn-ea"/>
              </a:rPr>
              <a:t>，向</a:t>
            </a:r>
            <a:r>
              <a:rPr lang="zh-CN" altLang="en-US" sz="2000" dirty="0">
                <a:latin typeface="+mn-ea"/>
              </a:rPr>
              <a:t>城市提供</a:t>
            </a:r>
            <a:r>
              <a:rPr lang="zh-CN" altLang="en-US" sz="2000" dirty="0" smtClean="0">
                <a:latin typeface="+mn-ea"/>
              </a:rPr>
              <a:t>大量的</a:t>
            </a:r>
            <a:r>
              <a:rPr lang="zh-CN" altLang="en-US" sz="2000" dirty="0">
                <a:latin typeface="+mn-ea"/>
              </a:rPr>
              <a:t>商品粮和工业原料</a:t>
            </a:r>
            <a:r>
              <a:rPr lang="zh-CN" altLang="en-US" sz="2000" dirty="0" smtClean="0">
                <a:latin typeface="+mn-ea"/>
              </a:rPr>
              <a:t>，又</a:t>
            </a:r>
            <a:r>
              <a:rPr lang="zh-CN" altLang="en-US" sz="2000" dirty="0">
                <a:latin typeface="+mn-ea"/>
              </a:rPr>
              <a:t>大量需求城市生产的工业品</a:t>
            </a:r>
            <a:r>
              <a:rPr lang="zh-CN" altLang="en-US" sz="2000" dirty="0" smtClean="0">
                <a:latin typeface="+mn-ea"/>
              </a:rPr>
              <a:t>，这</a:t>
            </a:r>
            <a:r>
              <a:rPr lang="zh-CN" altLang="en-US" sz="2000" dirty="0">
                <a:latin typeface="+mn-ea"/>
              </a:rPr>
              <a:t>为城市化的发展提供</a:t>
            </a:r>
            <a:r>
              <a:rPr lang="zh-CN" altLang="en-US" sz="2000" dirty="0" smtClean="0">
                <a:latin typeface="+mn-ea"/>
              </a:rPr>
              <a:t>了资本</a:t>
            </a:r>
            <a:r>
              <a:rPr lang="zh-CN" altLang="en-US" sz="2000" dirty="0">
                <a:latin typeface="+mn-ea"/>
              </a:rPr>
              <a:t>的原始积累和人力资源</a:t>
            </a:r>
            <a:r>
              <a:rPr lang="zh-CN" altLang="en-US" sz="2000" dirty="0" smtClean="0">
                <a:latin typeface="+mn-ea"/>
              </a:rPr>
              <a:t>。</a:t>
            </a:r>
            <a:endParaRPr lang="en-US" altLang="zh-CN" sz="2000" dirty="0" smtClean="0">
              <a:latin typeface="+mn-ea"/>
            </a:endParaRPr>
          </a:p>
          <a:p>
            <a:pPr marL="0" indent="540000">
              <a:buNone/>
              <a:defRPr/>
            </a:pPr>
            <a:endParaRPr lang="en-US" altLang="zh-CN" sz="2000" dirty="0">
              <a:latin typeface="+mn-ea"/>
            </a:endParaRPr>
          </a:p>
          <a:p>
            <a:pPr marL="0" indent="540000">
              <a:buNone/>
              <a:defRPr/>
            </a:pPr>
            <a:r>
              <a:rPr lang="zh-CN" altLang="en-US" sz="2000" dirty="0" smtClean="0">
                <a:latin typeface="+mn-ea"/>
              </a:rPr>
              <a:t>如果</a:t>
            </a:r>
            <a:r>
              <a:rPr lang="zh-CN" altLang="en-US" sz="2000" dirty="0">
                <a:latin typeface="+mn-ea"/>
              </a:rPr>
              <a:t>某些企业的生产区位接近其他企业的生产区位</a:t>
            </a:r>
            <a:r>
              <a:rPr lang="zh-CN" altLang="en-US" sz="2000" dirty="0" smtClean="0">
                <a:latin typeface="+mn-ea"/>
              </a:rPr>
              <a:t>，它们</a:t>
            </a:r>
            <a:r>
              <a:rPr lang="zh-CN" altLang="en-US" sz="2000" dirty="0">
                <a:latin typeface="+mn-ea"/>
              </a:rPr>
              <a:t>就可以分享</a:t>
            </a:r>
            <a:r>
              <a:rPr lang="zh-CN" altLang="en-US" sz="2000" dirty="0" smtClean="0">
                <a:latin typeface="+mn-ea"/>
              </a:rPr>
              <a:t>其他</a:t>
            </a:r>
            <a:r>
              <a:rPr lang="zh-CN" altLang="en-US" sz="2000" dirty="0">
                <a:latin typeface="+mn-ea"/>
              </a:rPr>
              <a:t>企业所提供的中间投入品</a:t>
            </a:r>
            <a:r>
              <a:rPr lang="zh-CN" altLang="en-US" sz="2000" dirty="0" smtClean="0">
                <a:latin typeface="+mn-ea"/>
              </a:rPr>
              <a:t>。中间投入品作为投入要素的重要性经常被忽视，其不仅</a:t>
            </a:r>
            <a:r>
              <a:rPr lang="zh-CN" altLang="en-US" sz="2000" dirty="0">
                <a:latin typeface="+mn-ea"/>
              </a:rPr>
              <a:t>是某一企业的最终产品</a:t>
            </a:r>
            <a:r>
              <a:rPr lang="zh-CN" altLang="en-US" sz="2000" dirty="0" smtClean="0">
                <a:latin typeface="+mn-ea"/>
              </a:rPr>
              <a:t>，同时</a:t>
            </a:r>
            <a:r>
              <a:rPr lang="zh-CN" altLang="en-US" sz="2000" dirty="0">
                <a:latin typeface="+mn-ea"/>
              </a:rPr>
              <a:t>也是另一个企业的中间</a:t>
            </a:r>
            <a:r>
              <a:rPr lang="zh-CN" altLang="en-US" sz="2000" dirty="0" smtClean="0">
                <a:latin typeface="+mn-ea"/>
              </a:rPr>
              <a:t>投入品。</a:t>
            </a:r>
            <a:endParaRPr lang="en-US" altLang="zh-CN" sz="2000" dirty="0" smtClean="0">
              <a:latin typeface="+mn-ea"/>
            </a:endParaRPr>
          </a:p>
          <a:p>
            <a:pPr marL="0" indent="540000">
              <a:buNone/>
              <a:defRPr/>
            </a:pPr>
            <a:endParaRPr lang="en-US" altLang="zh-CN" sz="2000" dirty="0">
              <a:latin typeface="+mn-ea"/>
            </a:endParaRPr>
          </a:p>
          <a:p>
            <a:pPr marL="0" indent="540000">
              <a:buNone/>
              <a:defRPr/>
            </a:pPr>
            <a:r>
              <a:rPr lang="zh-CN" altLang="en-US" sz="2000" dirty="0">
                <a:latin typeface="+mn-ea"/>
              </a:rPr>
              <a:t>在市场需求</a:t>
            </a:r>
            <a:r>
              <a:rPr lang="zh-CN" altLang="en-US" sz="2000" dirty="0" smtClean="0">
                <a:latin typeface="+mn-ea"/>
              </a:rPr>
              <a:t>迅速</a:t>
            </a:r>
            <a:r>
              <a:rPr lang="zh-CN" altLang="en-US" sz="2000" dirty="0">
                <a:latin typeface="+mn-ea"/>
              </a:rPr>
              <a:t>变化的情况下</a:t>
            </a:r>
            <a:r>
              <a:rPr lang="zh-CN" altLang="en-US" sz="2000" dirty="0" smtClean="0">
                <a:latin typeface="+mn-ea"/>
              </a:rPr>
              <a:t>，不</a:t>
            </a:r>
            <a:r>
              <a:rPr lang="zh-CN" altLang="en-US" sz="2000" dirty="0">
                <a:latin typeface="+mn-ea"/>
              </a:rPr>
              <a:t>成功的企业将解聘</a:t>
            </a:r>
            <a:r>
              <a:rPr lang="zh-CN" altLang="en-US" sz="2000" dirty="0" smtClean="0">
                <a:latin typeface="+mn-ea"/>
              </a:rPr>
              <a:t>劳动力，而成功</a:t>
            </a:r>
            <a:r>
              <a:rPr lang="zh-CN" altLang="en-US" sz="2000" dirty="0">
                <a:latin typeface="+mn-ea"/>
              </a:rPr>
              <a:t>的企业将会</a:t>
            </a:r>
            <a:r>
              <a:rPr lang="zh-CN" altLang="en-US" sz="2000" dirty="0" smtClean="0">
                <a:latin typeface="+mn-ea"/>
              </a:rPr>
              <a:t>扩大雇用</a:t>
            </a:r>
            <a:r>
              <a:rPr lang="zh-CN" altLang="en-US" sz="2000" dirty="0">
                <a:latin typeface="+mn-ea"/>
              </a:rPr>
              <a:t>劳动力</a:t>
            </a:r>
            <a:r>
              <a:rPr lang="zh-CN" altLang="en-US" sz="2000" dirty="0" smtClean="0">
                <a:latin typeface="+mn-ea"/>
              </a:rPr>
              <a:t>。这</a:t>
            </a:r>
            <a:r>
              <a:rPr lang="zh-CN" altLang="en-US" sz="2000" dirty="0">
                <a:latin typeface="+mn-ea"/>
              </a:rPr>
              <a:t>意味着</a:t>
            </a:r>
            <a:r>
              <a:rPr lang="zh-CN" altLang="en-US" sz="2000" dirty="0" smtClean="0">
                <a:latin typeface="+mn-ea"/>
              </a:rPr>
              <a:t>，产业</a:t>
            </a:r>
            <a:r>
              <a:rPr lang="zh-CN" altLang="en-US" sz="2000" dirty="0">
                <a:latin typeface="+mn-ea"/>
              </a:rPr>
              <a:t>和人口聚集所推动的城市化过程</a:t>
            </a:r>
            <a:r>
              <a:rPr lang="zh-CN" altLang="en-US" sz="2000" dirty="0" smtClean="0">
                <a:latin typeface="+mn-ea"/>
              </a:rPr>
              <a:t>，为</a:t>
            </a:r>
            <a:r>
              <a:rPr lang="zh-CN" altLang="en-US" sz="2000" dirty="0">
                <a:latin typeface="+mn-ea"/>
              </a:rPr>
              <a:t>失败或倒闭</a:t>
            </a:r>
            <a:r>
              <a:rPr lang="zh-CN" altLang="en-US" sz="2000" dirty="0" smtClean="0">
                <a:latin typeface="+mn-ea"/>
              </a:rPr>
              <a:t>的企业</a:t>
            </a:r>
            <a:r>
              <a:rPr lang="zh-CN" altLang="en-US" sz="2000" dirty="0">
                <a:latin typeface="+mn-ea"/>
              </a:rPr>
              <a:t>的劳动力向正迅速发展的企业转移创造了条件</a:t>
            </a:r>
            <a:r>
              <a:rPr lang="zh-CN" altLang="en-US" sz="2000" dirty="0" smtClean="0">
                <a:latin typeface="+mn-ea"/>
              </a:rPr>
              <a:t>。 </a:t>
            </a:r>
            <a:endParaRPr lang="en-US" altLang="zh-CN" sz="2000" dirty="0" smtClean="0">
              <a:latin typeface="+mn-ea"/>
            </a:endParaRPr>
          </a:p>
          <a:p>
            <a:pPr marL="0" indent="540000">
              <a:buNone/>
              <a:defRPr/>
            </a:pPr>
            <a:endParaRPr lang="en-US" altLang="zh-CN" sz="2000" dirty="0" smtClean="0">
              <a:latin typeface="+mn-ea"/>
            </a:endParaRPr>
          </a:p>
        </p:txBody>
      </p:sp>
      <p:sp>
        <p:nvSpPr>
          <p:cNvPr id="4" name="矩形: 圆角 39">
            <a:extLst>
              <a:ext uri="{FF2B5EF4-FFF2-40B4-BE49-F238E27FC236}">
                <a16:creationId xmlns:a16="http://schemas.microsoft.com/office/drawing/2014/main" id="{6486604E-96FB-46CA-9C82-85C993CF048F}"/>
              </a:ext>
            </a:extLst>
          </p:cNvPr>
          <p:cNvSpPr/>
          <p:nvPr/>
        </p:nvSpPr>
        <p:spPr>
          <a:xfrm>
            <a:off x="431478" y="1243101"/>
            <a:ext cx="3276426" cy="576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3</a:t>
            </a:r>
            <a:r>
              <a:rPr lang="zh-CN" altLang="en-US" sz="2400" b="1" dirty="0" smtClean="0">
                <a:solidFill>
                  <a:prstClr val="black"/>
                </a:solidFill>
                <a:latin typeface="仿宋" pitchFamily="49" charset="-122"/>
                <a:ea typeface="仿宋" pitchFamily="49" charset="-122"/>
              </a:rPr>
              <a:t>、城市化动因与机制</a:t>
            </a:r>
            <a:endParaRPr lang="zh-CN" altLang="en-US" sz="2400" b="1" dirty="0">
              <a:solidFill>
                <a:prstClr val="black"/>
              </a:solidFill>
              <a:latin typeface="仿宋" pitchFamily="49" charset="-122"/>
              <a:ea typeface="仿宋" pitchFamily="49" charset="-122"/>
            </a:endParaRPr>
          </a:p>
        </p:txBody>
      </p:sp>
      <p:sp>
        <p:nvSpPr>
          <p:cNvPr id="5" name="矩形: 圆角 39">
            <a:extLst>
              <a:ext uri="{FF2B5EF4-FFF2-40B4-BE49-F238E27FC236}">
                <a16:creationId xmlns:a16="http://schemas.microsoft.com/office/drawing/2014/main" id="{0DA38FC4-1290-4B6C-82CD-4A761DAEB56B}"/>
              </a:ext>
            </a:extLst>
          </p:cNvPr>
          <p:cNvSpPr/>
          <p:nvPr/>
        </p:nvSpPr>
        <p:spPr>
          <a:xfrm>
            <a:off x="827584" y="1840176"/>
            <a:ext cx="2880320" cy="432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1</a:t>
            </a:r>
            <a:r>
              <a:rPr lang="en-US" altLang="zh-CN" sz="2000" b="1" dirty="0" smtClean="0">
                <a:solidFill>
                  <a:prstClr val="black"/>
                </a:solidFill>
                <a:latin typeface="仿宋" pitchFamily="49" charset="-122"/>
                <a:ea typeface="仿宋" pitchFamily="49" charset="-122"/>
              </a:rPr>
              <a:t>.</a:t>
            </a:r>
            <a:r>
              <a:rPr lang="zh-CN" altLang="en-US" sz="2000" b="1" dirty="0">
                <a:solidFill>
                  <a:prstClr val="black"/>
                </a:solidFill>
                <a:latin typeface="仿宋" pitchFamily="49" charset="-122"/>
                <a:ea typeface="仿宋" pitchFamily="49" charset="-122"/>
              </a:rPr>
              <a:t>农业剩余的驱动机制</a:t>
            </a:r>
          </a:p>
        </p:txBody>
      </p:sp>
      <p:sp>
        <p:nvSpPr>
          <p:cNvPr id="6" name="矩形: 圆角 39">
            <a:extLst>
              <a:ext uri="{FF2B5EF4-FFF2-40B4-BE49-F238E27FC236}">
                <a16:creationId xmlns:a16="http://schemas.microsoft.com/office/drawing/2014/main" id="{0DA38FC4-1290-4B6C-82CD-4A761DAEB56B}"/>
              </a:ext>
            </a:extLst>
          </p:cNvPr>
          <p:cNvSpPr/>
          <p:nvPr/>
        </p:nvSpPr>
        <p:spPr>
          <a:xfrm>
            <a:off x="827584" y="3204786"/>
            <a:ext cx="3600400" cy="432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2</a:t>
            </a:r>
            <a:r>
              <a:rPr lang="en-US" altLang="zh-CN" sz="2000" b="1" dirty="0" smtClean="0">
                <a:solidFill>
                  <a:prstClr val="black"/>
                </a:solidFill>
                <a:latin typeface="仿宋" pitchFamily="49" charset="-122"/>
                <a:ea typeface="仿宋" pitchFamily="49" charset="-122"/>
              </a:rPr>
              <a:t>.</a:t>
            </a:r>
            <a:r>
              <a:rPr lang="zh-CN" altLang="en-US" sz="2000" b="1" dirty="0">
                <a:solidFill>
                  <a:prstClr val="black"/>
                </a:solidFill>
                <a:latin typeface="仿宋" pitchFamily="49" charset="-122"/>
                <a:ea typeface="仿宋" pitchFamily="49" charset="-122"/>
              </a:rPr>
              <a:t>共享</a:t>
            </a:r>
            <a:r>
              <a:rPr lang="zh-CN" altLang="en-US" sz="2000" b="1" dirty="0" smtClean="0">
                <a:solidFill>
                  <a:prstClr val="black"/>
                </a:solidFill>
                <a:latin typeface="仿宋" pitchFamily="49" charset="-122"/>
                <a:ea typeface="仿宋" pitchFamily="49" charset="-122"/>
              </a:rPr>
              <a:t>中间投入品的</a:t>
            </a:r>
            <a:r>
              <a:rPr lang="zh-CN" altLang="en-US" sz="2000" b="1" dirty="0">
                <a:solidFill>
                  <a:prstClr val="black"/>
                </a:solidFill>
                <a:latin typeface="仿宋" pitchFamily="49" charset="-122"/>
                <a:ea typeface="仿宋" pitchFamily="49" charset="-122"/>
              </a:rPr>
              <a:t>驱动机制</a:t>
            </a:r>
          </a:p>
        </p:txBody>
      </p:sp>
      <p:sp>
        <p:nvSpPr>
          <p:cNvPr id="7" name="矩形: 圆角 39">
            <a:extLst>
              <a:ext uri="{FF2B5EF4-FFF2-40B4-BE49-F238E27FC236}">
                <a16:creationId xmlns:a16="http://schemas.microsoft.com/office/drawing/2014/main" id="{0DA38FC4-1290-4B6C-82CD-4A761DAEB56B}"/>
              </a:ext>
            </a:extLst>
          </p:cNvPr>
          <p:cNvSpPr/>
          <p:nvPr/>
        </p:nvSpPr>
        <p:spPr>
          <a:xfrm>
            <a:off x="827584" y="4528570"/>
            <a:ext cx="3600400" cy="432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3</a:t>
            </a:r>
            <a:r>
              <a:rPr lang="en-US" altLang="zh-CN" sz="2000" b="1" dirty="0" smtClean="0">
                <a:solidFill>
                  <a:prstClr val="black"/>
                </a:solidFill>
                <a:latin typeface="仿宋" pitchFamily="49" charset="-122"/>
                <a:ea typeface="仿宋" pitchFamily="49" charset="-122"/>
              </a:rPr>
              <a:t>.</a:t>
            </a:r>
            <a:r>
              <a:rPr lang="zh-CN" altLang="en-US" sz="2000" b="1" dirty="0" smtClean="0">
                <a:solidFill>
                  <a:prstClr val="black"/>
                </a:solidFill>
                <a:latin typeface="仿宋" pitchFamily="49" charset="-122"/>
                <a:ea typeface="仿宋" pitchFamily="49" charset="-122"/>
              </a:rPr>
              <a:t>共享</a:t>
            </a:r>
            <a:r>
              <a:rPr lang="zh-CN" altLang="en-US" sz="2000" b="1" dirty="0">
                <a:solidFill>
                  <a:prstClr val="black"/>
                </a:solidFill>
                <a:latin typeface="仿宋" pitchFamily="49" charset="-122"/>
                <a:ea typeface="仿宋" pitchFamily="49" charset="-122"/>
              </a:rPr>
              <a:t>劳动力储备</a:t>
            </a:r>
            <a:r>
              <a:rPr lang="zh-CN" altLang="en-US" sz="2000" b="1" dirty="0" smtClean="0">
                <a:solidFill>
                  <a:prstClr val="black"/>
                </a:solidFill>
                <a:latin typeface="仿宋" pitchFamily="49" charset="-122"/>
                <a:ea typeface="仿宋" pitchFamily="49" charset="-122"/>
              </a:rPr>
              <a:t>的</a:t>
            </a:r>
            <a:r>
              <a:rPr lang="zh-CN" altLang="en-US" sz="2000" b="1" dirty="0">
                <a:solidFill>
                  <a:prstClr val="black"/>
                </a:solidFill>
                <a:latin typeface="仿宋" pitchFamily="49" charset="-122"/>
                <a:ea typeface="仿宋" pitchFamily="49" charset="-122"/>
              </a:rPr>
              <a:t>驱动机制</a:t>
            </a:r>
          </a:p>
        </p:txBody>
      </p:sp>
    </p:spTree>
    <p:extLst>
      <p:ext uri="{BB962C8B-B14F-4D97-AF65-F5344CB8AC3E}">
        <p14:creationId xmlns:p14="http://schemas.microsoft.com/office/powerpoint/2010/main" val="27743881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56027CB-6B74-47AB-80C1-A215EB4DA6BA}"/>
              </a:ext>
            </a:extLst>
          </p:cNvPr>
          <p:cNvSpPr>
            <a:spLocks noGrp="1"/>
          </p:cNvSpPr>
          <p:nvPr>
            <p:ph type="title"/>
          </p:nvPr>
        </p:nvSpPr>
        <p:spPr bwMode="auto">
          <a:xfrm>
            <a:off x="179388" y="0"/>
            <a:ext cx="8281044"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第一节 二元结构理论与城市化</a:t>
            </a:r>
            <a:endParaRPr lang="zh-CN" altLang="en-US" dirty="0"/>
          </a:p>
        </p:txBody>
      </p:sp>
      <p:sp>
        <p:nvSpPr>
          <p:cNvPr id="33795" name="内容占位符 2">
            <a:extLst>
              <a:ext uri="{FF2B5EF4-FFF2-40B4-BE49-F238E27FC236}">
                <a16:creationId xmlns:a16="http://schemas.microsoft.com/office/drawing/2014/main" id="{D234E26A-6283-4C46-9114-288F3D151B9C}"/>
              </a:ext>
            </a:extLst>
          </p:cNvPr>
          <p:cNvSpPr>
            <a:spLocks noGrp="1"/>
          </p:cNvSpPr>
          <p:nvPr>
            <p:ph idx="1"/>
          </p:nvPr>
        </p:nvSpPr>
        <p:spPr bwMode="auto">
          <a:xfrm>
            <a:off x="250825" y="1381125"/>
            <a:ext cx="8569325"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dirty="0"/>
          </a:p>
          <a:p>
            <a:pPr marL="0" indent="540000">
              <a:buNone/>
              <a:defRPr/>
            </a:pPr>
            <a:r>
              <a:rPr lang="zh-CN" altLang="en-US" sz="2000" dirty="0">
                <a:latin typeface="+mn-ea"/>
              </a:rPr>
              <a:t>现实</a:t>
            </a:r>
            <a:r>
              <a:rPr lang="zh-CN" altLang="en-US" sz="2000" dirty="0" smtClean="0">
                <a:latin typeface="+mn-ea"/>
              </a:rPr>
              <a:t>世界中，劳动力</a:t>
            </a:r>
            <a:r>
              <a:rPr lang="zh-CN" altLang="en-US" sz="2000" dirty="0">
                <a:latin typeface="+mn-ea"/>
              </a:rPr>
              <a:t>技能</a:t>
            </a:r>
            <a:r>
              <a:rPr lang="zh-CN" altLang="en-US" sz="2000" dirty="0" smtClean="0">
                <a:latin typeface="+mn-ea"/>
              </a:rPr>
              <a:t>水平</a:t>
            </a:r>
            <a:r>
              <a:rPr lang="zh-CN" altLang="en-US" sz="2000" dirty="0">
                <a:latin typeface="+mn-ea"/>
              </a:rPr>
              <a:t>与企业的劳动力需求之间并非总是匹配的</a:t>
            </a:r>
            <a:r>
              <a:rPr lang="zh-CN" altLang="en-US" sz="2000" dirty="0" smtClean="0">
                <a:latin typeface="+mn-ea"/>
              </a:rPr>
              <a:t>，如果</a:t>
            </a:r>
            <a:r>
              <a:rPr lang="zh-CN" altLang="en-US" sz="2000" dirty="0">
                <a:latin typeface="+mn-ea"/>
              </a:rPr>
              <a:t>出现这种劳动力资源的不</a:t>
            </a:r>
            <a:r>
              <a:rPr lang="zh-CN" altLang="en-US" sz="2000" dirty="0" smtClean="0">
                <a:latin typeface="+mn-ea"/>
              </a:rPr>
              <a:t>匹配现象，那么</a:t>
            </a:r>
            <a:r>
              <a:rPr lang="zh-CN" altLang="en-US" sz="2000" dirty="0">
                <a:latin typeface="+mn-ea"/>
              </a:rPr>
              <a:t>企业要支付很高的培训成本以提高劳动力的技能水平</a:t>
            </a:r>
            <a:r>
              <a:rPr lang="zh-CN" altLang="en-US" sz="2000" dirty="0" smtClean="0">
                <a:latin typeface="+mn-ea"/>
              </a:rPr>
              <a:t>。因此，产业</a:t>
            </a:r>
            <a:r>
              <a:rPr lang="zh-CN" altLang="en-US" sz="2000" dirty="0">
                <a:latin typeface="+mn-ea"/>
              </a:rPr>
              <a:t>和人口</a:t>
            </a:r>
            <a:r>
              <a:rPr lang="zh-CN" altLang="en-US" sz="2000" dirty="0" smtClean="0">
                <a:latin typeface="+mn-ea"/>
              </a:rPr>
              <a:t>聚集</a:t>
            </a:r>
            <a:r>
              <a:rPr lang="zh-CN" altLang="en-US" sz="2000" dirty="0">
                <a:latin typeface="+mn-ea"/>
              </a:rPr>
              <a:t>所推动的城市化过程</a:t>
            </a:r>
            <a:r>
              <a:rPr lang="zh-CN" altLang="en-US" sz="2000" dirty="0" smtClean="0">
                <a:latin typeface="+mn-ea"/>
              </a:rPr>
              <a:t>，可以</a:t>
            </a:r>
            <a:r>
              <a:rPr lang="zh-CN" altLang="en-US" sz="2000" dirty="0">
                <a:latin typeface="+mn-ea"/>
              </a:rPr>
              <a:t>实现劳动力与企业劳动力需求之间的匹配</a:t>
            </a:r>
            <a:r>
              <a:rPr lang="zh-CN" altLang="en-US" sz="2000" dirty="0" smtClean="0">
                <a:latin typeface="+mn-ea"/>
              </a:rPr>
              <a:t>，进而降低</a:t>
            </a:r>
            <a:r>
              <a:rPr lang="zh-CN" altLang="en-US" sz="2000" dirty="0">
                <a:latin typeface="+mn-ea"/>
              </a:rPr>
              <a:t>企业的培训成本</a:t>
            </a:r>
            <a:r>
              <a:rPr lang="zh-CN" altLang="en-US" sz="2000" dirty="0" smtClean="0">
                <a:latin typeface="+mn-ea"/>
              </a:rPr>
              <a:t>，提高</a:t>
            </a:r>
            <a:r>
              <a:rPr lang="zh-CN" altLang="en-US" sz="2000" dirty="0">
                <a:latin typeface="+mn-ea"/>
              </a:rPr>
              <a:t>企业的劳动生产率</a:t>
            </a:r>
            <a:r>
              <a:rPr lang="zh-CN" altLang="en-US" sz="2000" dirty="0" smtClean="0">
                <a:latin typeface="+mn-ea"/>
              </a:rPr>
              <a:t>。</a:t>
            </a:r>
            <a:endParaRPr lang="en-US" altLang="zh-CN" sz="2000" dirty="0" smtClean="0">
              <a:latin typeface="+mn-ea"/>
            </a:endParaRPr>
          </a:p>
          <a:p>
            <a:pPr marL="0" indent="540000">
              <a:buNone/>
              <a:defRPr/>
            </a:pPr>
            <a:endParaRPr lang="en-US" altLang="zh-CN" sz="2000" dirty="0">
              <a:latin typeface="+mn-ea"/>
            </a:endParaRPr>
          </a:p>
          <a:p>
            <a:pPr marL="0" indent="540000">
              <a:buNone/>
              <a:defRPr/>
            </a:pPr>
            <a:endParaRPr lang="en-US" altLang="zh-CN" sz="2000" dirty="0" smtClean="0">
              <a:latin typeface="+mn-ea"/>
            </a:endParaRPr>
          </a:p>
          <a:p>
            <a:pPr marL="0" indent="540000">
              <a:buNone/>
              <a:defRPr/>
            </a:pPr>
            <a:r>
              <a:rPr lang="zh-CN" altLang="en-US" sz="2000" dirty="0">
                <a:latin typeface="+mn-ea"/>
              </a:rPr>
              <a:t>地理上的相互接近使得人们相互交换知识和技术变得更加容易</a:t>
            </a:r>
            <a:r>
              <a:rPr lang="zh-CN" altLang="en-US" sz="2000" dirty="0" smtClean="0">
                <a:latin typeface="+mn-ea"/>
              </a:rPr>
              <a:t>，这</a:t>
            </a:r>
            <a:r>
              <a:rPr lang="zh-CN" altLang="en-US" sz="2000" dirty="0">
                <a:latin typeface="+mn-ea"/>
              </a:rPr>
              <a:t>是知识</a:t>
            </a:r>
            <a:r>
              <a:rPr lang="zh-CN" altLang="en-US" sz="2000" dirty="0" smtClean="0">
                <a:latin typeface="+mn-ea"/>
              </a:rPr>
              <a:t>溢出</a:t>
            </a:r>
            <a:r>
              <a:rPr lang="zh-CN" altLang="en-US" sz="2000" dirty="0">
                <a:latin typeface="+mn-ea"/>
              </a:rPr>
              <a:t>效应的基本特征</a:t>
            </a:r>
            <a:r>
              <a:rPr lang="zh-CN" altLang="en-US" sz="2000" dirty="0" smtClean="0">
                <a:latin typeface="+mn-ea"/>
              </a:rPr>
              <a:t>。知识</a:t>
            </a:r>
            <a:r>
              <a:rPr lang="zh-CN" altLang="en-US" sz="2000" dirty="0">
                <a:latin typeface="+mn-ea"/>
              </a:rPr>
              <a:t>溢出</a:t>
            </a:r>
            <a:r>
              <a:rPr lang="zh-CN" altLang="en-US" sz="2000" dirty="0" smtClean="0">
                <a:latin typeface="+mn-ea"/>
              </a:rPr>
              <a:t>效应不仅</a:t>
            </a:r>
            <a:r>
              <a:rPr lang="zh-CN" altLang="en-US" sz="2000" dirty="0">
                <a:latin typeface="+mn-ea"/>
              </a:rPr>
              <a:t>促进了新产品的生产</a:t>
            </a:r>
            <a:r>
              <a:rPr lang="zh-CN" altLang="en-US" sz="2000" dirty="0" smtClean="0">
                <a:latin typeface="+mn-ea"/>
              </a:rPr>
              <a:t>，还</a:t>
            </a:r>
            <a:r>
              <a:rPr lang="zh-CN" altLang="en-US" sz="2000" dirty="0">
                <a:latin typeface="+mn-ea"/>
              </a:rPr>
              <a:t>可以创造出生产旧产品的新方法</a:t>
            </a:r>
            <a:r>
              <a:rPr lang="zh-CN" altLang="en-US" sz="2000" dirty="0" smtClean="0">
                <a:latin typeface="+mn-ea"/>
              </a:rPr>
              <a:t>。一些</a:t>
            </a:r>
            <a:r>
              <a:rPr lang="zh-CN" altLang="en-US" sz="2000" dirty="0">
                <a:latin typeface="+mn-ea"/>
              </a:rPr>
              <a:t>知识溢出效应不仅出现在产业内部</a:t>
            </a:r>
            <a:r>
              <a:rPr lang="zh-CN" altLang="en-US" sz="2000" dirty="0" smtClean="0">
                <a:latin typeface="+mn-ea"/>
              </a:rPr>
              <a:t>，而且</a:t>
            </a:r>
            <a:r>
              <a:rPr lang="zh-CN" altLang="en-US" sz="2000" dirty="0">
                <a:latin typeface="+mn-ea"/>
              </a:rPr>
              <a:t>经常跨越产业界限</a:t>
            </a:r>
            <a:r>
              <a:rPr lang="zh-CN" altLang="en-US" sz="2000" dirty="0" smtClean="0">
                <a:latin typeface="+mn-ea"/>
              </a:rPr>
              <a:t>。知识</a:t>
            </a:r>
            <a:r>
              <a:rPr lang="zh-CN" altLang="en-US" sz="2000" dirty="0">
                <a:latin typeface="+mn-ea"/>
              </a:rPr>
              <a:t>溢出</a:t>
            </a:r>
            <a:r>
              <a:rPr lang="zh-CN" altLang="en-US" sz="2000" dirty="0" smtClean="0">
                <a:latin typeface="+mn-ea"/>
              </a:rPr>
              <a:t>效应所</a:t>
            </a:r>
            <a:r>
              <a:rPr lang="zh-CN" altLang="en-US" sz="2000" dirty="0">
                <a:latin typeface="+mn-ea"/>
              </a:rPr>
              <a:t>带来的人力资本聚集和生产资本聚集</a:t>
            </a:r>
            <a:r>
              <a:rPr lang="zh-CN" altLang="en-US" sz="2000" dirty="0" smtClean="0">
                <a:latin typeface="+mn-ea"/>
              </a:rPr>
              <a:t>，极</a:t>
            </a:r>
            <a:r>
              <a:rPr lang="zh-CN" altLang="en-US" sz="2000" dirty="0">
                <a:latin typeface="+mn-ea"/>
              </a:rPr>
              <a:t>大地推动了城市规模的扩展。</a:t>
            </a:r>
            <a:endParaRPr lang="en-US" altLang="zh-CN" sz="2000" dirty="0">
              <a:latin typeface="+mn-ea"/>
            </a:endParaRPr>
          </a:p>
          <a:p>
            <a:pPr marL="0" indent="540000">
              <a:buNone/>
              <a:defRPr/>
            </a:pPr>
            <a:endParaRPr lang="en-US" altLang="zh-CN" sz="2000" dirty="0" smtClean="0">
              <a:latin typeface="+mn-ea"/>
            </a:endParaRPr>
          </a:p>
        </p:txBody>
      </p:sp>
      <p:sp>
        <p:nvSpPr>
          <p:cNvPr id="5" name="矩形: 圆角 39">
            <a:extLst>
              <a:ext uri="{FF2B5EF4-FFF2-40B4-BE49-F238E27FC236}">
                <a16:creationId xmlns:a16="http://schemas.microsoft.com/office/drawing/2014/main" id="{0DA38FC4-1290-4B6C-82CD-4A761DAEB56B}"/>
              </a:ext>
            </a:extLst>
          </p:cNvPr>
          <p:cNvSpPr/>
          <p:nvPr/>
        </p:nvSpPr>
        <p:spPr>
          <a:xfrm>
            <a:off x="827584" y="1364791"/>
            <a:ext cx="4104456" cy="432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4</a:t>
            </a:r>
            <a:r>
              <a:rPr lang="en-US" altLang="zh-CN" sz="2000" b="1" dirty="0" smtClean="0">
                <a:solidFill>
                  <a:prstClr val="black"/>
                </a:solidFill>
                <a:latin typeface="仿宋" pitchFamily="49" charset="-122"/>
                <a:ea typeface="仿宋" pitchFamily="49" charset="-122"/>
              </a:rPr>
              <a:t>.</a:t>
            </a:r>
            <a:r>
              <a:rPr lang="zh-CN" altLang="en-US" sz="2000" b="1" dirty="0" smtClean="0">
                <a:solidFill>
                  <a:prstClr val="black"/>
                </a:solidFill>
                <a:latin typeface="仿宋" pitchFamily="49" charset="-122"/>
                <a:ea typeface="仿宋" pitchFamily="49" charset="-122"/>
              </a:rPr>
              <a:t>劳动力</a:t>
            </a:r>
            <a:r>
              <a:rPr lang="zh-CN" altLang="en-US" sz="2000" b="1" dirty="0">
                <a:solidFill>
                  <a:prstClr val="black"/>
                </a:solidFill>
                <a:latin typeface="仿宋" pitchFamily="49" charset="-122"/>
                <a:ea typeface="仿宋" pitchFamily="49" charset="-122"/>
              </a:rPr>
              <a:t>资源有效配置的驱动机制</a:t>
            </a:r>
          </a:p>
        </p:txBody>
      </p:sp>
      <p:sp>
        <p:nvSpPr>
          <p:cNvPr id="6" name="矩形: 圆角 39">
            <a:extLst>
              <a:ext uri="{FF2B5EF4-FFF2-40B4-BE49-F238E27FC236}">
                <a16:creationId xmlns:a16="http://schemas.microsoft.com/office/drawing/2014/main" id="{0DA38FC4-1290-4B6C-82CD-4A761DAEB56B}"/>
              </a:ext>
            </a:extLst>
          </p:cNvPr>
          <p:cNvSpPr/>
          <p:nvPr/>
        </p:nvSpPr>
        <p:spPr>
          <a:xfrm>
            <a:off x="827584" y="3605511"/>
            <a:ext cx="3312368" cy="432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5</a:t>
            </a:r>
            <a:r>
              <a:rPr lang="en-US" altLang="zh-CN" sz="2000" b="1" dirty="0" smtClean="0">
                <a:solidFill>
                  <a:prstClr val="black"/>
                </a:solidFill>
                <a:latin typeface="仿宋" pitchFamily="49" charset="-122"/>
                <a:ea typeface="仿宋" pitchFamily="49" charset="-122"/>
              </a:rPr>
              <a:t>.</a:t>
            </a:r>
            <a:r>
              <a:rPr lang="zh-CN" altLang="en-US" sz="2000" b="1" dirty="0" smtClean="0">
                <a:solidFill>
                  <a:prstClr val="black"/>
                </a:solidFill>
                <a:latin typeface="仿宋" pitchFamily="49" charset="-122"/>
                <a:ea typeface="仿宋" pitchFamily="49" charset="-122"/>
              </a:rPr>
              <a:t>知识</a:t>
            </a:r>
            <a:r>
              <a:rPr lang="zh-CN" altLang="en-US" sz="2000" b="1" dirty="0">
                <a:solidFill>
                  <a:prstClr val="black"/>
                </a:solidFill>
                <a:latin typeface="仿宋" pitchFamily="49" charset="-122"/>
                <a:ea typeface="仿宋" pitchFamily="49" charset="-122"/>
              </a:rPr>
              <a:t>溢出效应的驱动机制</a:t>
            </a:r>
          </a:p>
        </p:txBody>
      </p:sp>
    </p:spTree>
    <p:extLst>
      <p:ext uri="{BB962C8B-B14F-4D97-AF65-F5344CB8AC3E}">
        <p14:creationId xmlns:p14="http://schemas.microsoft.com/office/powerpoint/2010/main" val="5898836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56027CB-6B74-47AB-80C1-A215EB4DA6BA}"/>
              </a:ext>
            </a:extLst>
          </p:cNvPr>
          <p:cNvSpPr>
            <a:spLocks noGrp="1"/>
          </p:cNvSpPr>
          <p:nvPr>
            <p:ph type="title"/>
          </p:nvPr>
        </p:nvSpPr>
        <p:spPr bwMode="auto">
          <a:xfrm>
            <a:off x="179388" y="0"/>
            <a:ext cx="8281044"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第二节 </a:t>
            </a:r>
            <a:r>
              <a:rPr lang="zh-CN" altLang="en-US" b="1" dirty="0" smtClean="0"/>
              <a:t>乡村经济与贫困</a:t>
            </a:r>
            <a:endParaRPr lang="zh-CN" altLang="en-US" dirty="0"/>
          </a:p>
        </p:txBody>
      </p:sp>
      <p:sp>
        <p:nvSpPr>
          <p:cNvPr id="33795" name="内容占位符 2">
            <a:extLst>
              <a:ext uri="{FF2B5EF4-FFF2-40B4-BE49-F238E27FC236}">
                <a16:creationId xmlns:a16="http://schemas.microsoft.com/office/drawing/2014/main" id="{D234E26A-6283-4C46-9114-288F3D151B9C}"/>
              </a:ext>
            </a:extLst>
          </p:cNvPr>
          <p:cNvSpPr>
            <a:spLocks noGrp="1"/>
          </p:cNvSpPr>
          <p:nvPr>
            <p:ph idx="1"/>
          </p:nvPr>
        </p:nvSpPr>
        <p:spPr bwMode="auto">
          <a:xfrm>
            <a:off x="250825" y="1381125"/>
            <a:ext cx="8569325"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dirty="0"/>
          </a:p>
          <a:p>
            <a:pPr marL="0" indent="540000">
              <a:buNone/>
              <a:defRPr/>
            </a:pPr>
            <a:r>
              <a:rPr lang="zh-CN" altLang="en-US" sz="2000" dirty="0">
                <a:latin typeface="+mn-ea"/>
              </a:rPr>
              <a:t>发展中国家或地区的乡村经济存在多样性</a:t>
            </a:r>
            <a:r>
              <a:rPr lang="zh-CN" altLang="en-US" sz="2000" dirty="0" smtClean="0">
                <a:latin typeface="+mn-ea"/>
              </a:rPr>
              <a:t>。发展中国家或</a:t>
            </a:r>
            <a:r>
              <a:rPr lang="zh-CN" altLang="en-US" sz="2000" dirty="0">
                <a:latin typeface="+mn-ea"/>
              </a:rPr>
              <a:t>地区的乡村经济主要以自给自足的自然经济为主</a:t>
            </a:r>
            <a:r>
              <a:rPr lang="zh-CN" altLang="en-US" sz="2000" dirty="0" smtClean="0">
                <a:latin typeface="+mn-ea"/>
              </a:rPr>
              <a:t>，其</a:t>
            </a:r>
            <a:r>
              <a:rPr lang="zh-CN" altLang="en-US" sz="2000" dirty="0">
                <a:latin typeface="+mn-ea"/>
              </a:rPr>
              <a:t>商品化</a:t>
            </a:r>
            <a:r>
              <a:rPr lang="zh-CN" altLang="en-US" sz="2000" dirty="0" smtClean="0">
                <a:latin typeface="+mn-ea"/>
              </a:rPr>
              <a:t>、市场化</a:t>
            </a:r>
            <a:r>
              <a:rPr lang="zh-CN" altLang="en-US" sz="2000" dirty="0">
                <a:latin typeface="+mn-ea"/>
              </a:rPr>
              <a:t>的程度</a:t>
            </a:r>
            <a:r>
              <a:rPr lang="zh-CN" altLang="en-US" sz="2000" dirty="0" smtClean="0">
                <a:latin typeface="+mn-ea"/>
              </a:rPr>
              <a:t>远不如</a:t>
            </a:r>
            <a:r>
              <a:rPr lang="zh-CN" altLang="en-US" sz="2000" dirty="0">
                <a:latin typeface="+mn-ea"/>
              </a:rPr>
              <a:t>城镇高</a:t>
            </a:r>
            <a:r>
              <a:rPr lang="zh-CN" altLang="en-US" sz="2000" dirty="0" smtClean="0">
                <a:latin typeface="+mn-ea"/>
              </a:rPr>
              <a:t>，主要</a:t>
            </a:r>
            <a:r>
              <a:rPr lang="zh-CN" altLang="en-US" sz="2000" dirty="0">
                <a:latin typeface="+mn-ea"/>
              </a:rPr>
              <a:t>特征表现在如下几个</a:t>
            </a:r>
            <a:r>
              <a:rPr lang="zh-CN" altLang="en-US" sz="2000" dirty="0" smtClean="0">
                <a:latin typeface="+mn-ea"/>
              </a:rPr>
              <a:t>方面：</a:t>
            </a:r>
            <a:endParaRPr lang="en-US" altLang="zh-CN" sz="2000" dirty="0">
              <a:latin typeface="+mn-ea"/>
            </a:endParaRPr>
          </a:p>
          <a:p>
            <a:pPr marL="0" indent="540000">
              <a:buNone/>
              <a:defRPr/>
            </a:pPr>
            <a:endParaRPr lang="en-US" altLang="zh-CN" sz="2000" dirty="0" smtClean="0">
              <a:latin typeface="+mn-ea"/>
            </a:endParaRPr>
          </a:p>
          <a:p>
            <a:pPr marL="0" indent="540000">
              <a:buNone/>
              <a:defRPr/>
            </a:pPr>
            <a:r>
              <a:rPr lang="zh-CN" altLang="en-US" sz="2000" dirty="0">
                <a:latin typeface="+mn-ea"/>
              </a:rPr>
              <a:t>在一些发展中国家或地区的乡村中</a:t>
            </a:r>
            <a:r>
              <a:rPr lang="zh-CN" altLang="en-US" sz="2000" dirty="0" smtClean="0">
                <a:latin typeface="+mn-ea"/>
              </a:rPr>
              <a:t>，农业生产</a:t>
            </a:r>
            <a:r>
              <a:rPr lang="zh-CN" altLang="en-US" sz="2000" dirty="0">
                <a:latin typeface="+mn-ea"/>
              </a:rPr>
              <a:t>是</a:t>
            </a:r>
            <a:r>
              <a:rPr lang="zh-CN" altLang="en-US" sz="2000" dirty="0" smtClean="0">
                <a:latin typeface="+mn-ea"/>
              </a:rPr>
              <a:t>唯一</a:t>
            </a:r>
            <a:r>
              <a:rPr lang="zh-CN" altLang="en-US" sz="2000" dirty="0">
                <a:latin typeface="+mn-ea"/>
              </a:rPr>
              <a:t>的生产方式</a:t>
            </a:r>
            <a:r>
              <a:rPr lang="zh-CN" altLang="en-US" sz="2000" dirty="0" smtClean="0">
                <a:latin typeface="+mn-ea"/>
              </a:rPr>
              <a:t>。发展中国家</a:t>
            </a:r>
            <a:r>
              <a:rPr lang="zh-CN" altLang="en-US" sz="2000" dirty="0">
                <a:latin typeface="+mn-ea"/>
              </a:rPr>
              <a:t>或地区的农业</a:t>
            </a:r>
            <a:r>
              <a:rPr lang="zh-CN" altLang="en-US" sz="2000" dirty="0" smtClean="0">
                <a:latin typeface="+mn-ea"/>
              </a:rPr>
              <a:t>，通常</a:t>
            </a:r>
            <a:r>
              <a:rPr lang="zh-CN" altLang="en-US" sz="2000" dirty="0">
                <a:latin typeface="+mn-ea"/>
              </a:rPr>
              <a:t>具有封闭性特点</a:t>
            </a:r>
            <a:r>
              <a:rPr lang="zh-CN" altLang="en-US" sz="2000" dirty="0" smtClean="0">
                <a:latin typeface="+mn-ea"/>
              </a:rPr>
              <a:t>，技术</a:t>
            </a:r>
            <a:r>
              <a:rPr lang="zh-CN" altLang="en-US" sz="2000" dirty="0">
                <a:latin typeface="+mn-ea"/>
              </a:rPr>
              <a:t>进步缓慢</a:t>
            </a:r>
            <a:r>
              <a:rPr lang="zh-CN" altLang="en-US" sz="2000" dirty="0" smtClean="0">
                <a:latin typeface="+mn-ea"/>
              </a:rPr>
              <a:t>，生产率</a:t>
            </a:r>
            <a:r>
              <a:rPr lang="zh-CN" altLang="en-US" sz="2000" dirty="0">
                <a:latin typeface="+mn-ea"/>
              </a:rPr>
              <a:t>低</a:t>
            </a:r>
            <a:r>
              <a:rPr lang="zh-CN" altLang="en-US" sz="2000" dirty="0" smtClean="0">
                <a:latin typeface="+mn-ea"/>
              </a:rPr>
              <a:t>。农业技术长期</a:t>
            </a:r>
            <a:r>
              <a:rPr lang="zh-CN" altLang="en-US" sz="2000" dirty="0">
                <a:latin typeface="+mn-ea"/>
              </a:rPr>
              <a:t>保持</a:t>
            </a:r>
            <a:r>
              <a:rPr lang="zh-CN" altLang="en-US" sz="2000" dirty="0" smtClean="0">
                <a:latin typeface="+mn-ea"/>
              </a:rPr>
              <a:t>不变严重</a:t>
            </a:r>
            <a:r>
              <a:rPr lang="zh-CN" altLang="en-US" sz="2000" dirty="0">
                <a:latin typeface="+mn-ea"/>
              </a:rPr>
              <a:t>阻碍了农业生产力水平的提升</a:t>
            </a:r>
            <a:r>
              <a:rPr lang="zh-CN" altLang="en-US" sz="2000" dirty="0" smtClean="0">
                <a:latin typeface="+mn-ea"/>
              </a:rPr>
              <a:t>，限制</a:t>
            </a:r>
            <a:r>
              <a:rPr lang="zh-CN" altLang="en-US" sz="2000" dirty="0">
                <a:latin typeface="+mn-ea"/>
              </a:rPr>
              <a:t>了乡村</a:t>
            </a:r>
            <a:r>
              <a:rPr lang="zh-CN" altLang="en-US" sz="2000" dirty="0" smtClean="0">
                <a:latin typeface="+mn-ea"/>
              </a:rPr>
              <a:t>经济</a:t>
            </a:r>
            <a:r>
              <a:rPr lang="zh-CN" altLang="en-US" sz="2000" dirty="0">
                <a:latin typeface="+mn-ea"/>
              </a:rPr>
              <a:t>的发展</a:t>
            </a:r>
            <a:r>
              <a:rPr lang="zh-CN" altLang="en-US" sz="2000" dirty="0" smtClean="0">
                <a:latin typeface="+mn-ea"/>
              </a:rPr>
              <a:t>。</a:t>
            </a:r>
            <a:endParaRPr lang="en-US" altLang="zh-CN" sz="2000" dirty="0" smtClean="0">
              <a:latin typeface="+mn-ea"/>
            </a:endParaRPr>
          </a:p>
          <a:p>
            <a:pPr marL="0" indent="540000">
              <a:buNone/>
              <a:defRPr/>
            </a:pPr>
            <a:endParaRPr lang="en-US" altLang="zh-CN" sz="2000" dirty="0">
              <a:latin typeface="+mn-ea"/>
            </a:endParaRPr>
          </a:p>
          <a:p>
            <a:pPr marL="0" indent="540000">
              <a:buNone/>
              <a:defRPr/>
            </a:pPr>
            <a:r>
              <a:rPr lang="zh-CN" altLang="en-US" sz="2000" smtClean="0">
                <a:latin typeface="+mn-ea"/>
              </a:rPr>
              <a:t> 在</a:t>
            </a:r>
            <a:r>
              <a:rPr lang="zh-CN" altLang="en-US" sz="2000" dirty="0">
                <a:latin typeface="+mn-ea"/>
              </a:rPr>
              <a:t>发展中国家或地区的乡村经济中</a:t>
            </a:r>
            <a:r>
              <a:rPr lang="zh-CN" altLang="en-US" sz="2000" dirty="0" smtClean="0">
                <a:latin typeface="+mn-ea"/>
              </a:rPr>
              <a:t>，农业生产</a:t>
            </a:r>
            <a:r>
              <a:rPr lang="zh-CN" altLang="en-US" sz="2000" dirty="0">
                <a:latin typeface="+mn-ea"/>
              </a:rPr>
              <a:t>的边际生产率较低</a:t>
            </a:r>
            <a:r>
              <a:rPr lang="zh-CN" altLang="en-US" sz="2000" dirty="0" smtClean="0">
                <a:latin typeface="+mn-ea"/>
              </a:rPr>
              <a:t>，土地</a:t>
            </a:r>
            <a:r>
              <a:rPr lang="zh-CN" altLang="en-US" sz="2000" dirty="0">
                <a:latin typeface="+mn-ea"/>
              </a:rPr>
              <a:t>产出较为稳定</a:t>
            </a:r>
            <a:r>
              <a:rPr lang="zh-CN" altLang="en-US" sz="2000" dirty="0" smtClean="0">
                <a:latin typeface="+mn-ea"/>
              </a:rPr>
              <a:t>，且</a:t>
            </a:r>
            <a:r>
              <a:rPr lang="zh-CN" altLang="en-US" sz="2000" dirty="0">
                <a:latin typeface="+mn-ea"/>
              </a:rPr>
              <a:t>乡村经济的市场容量有限</a:t>
            </a:r>
            <a:r>
              <a:rPr lang="zh-CN" altLang="en-US" sz="2000" dirty="0" smtClean="0">
                <a:latin typeface="+mn-ea"/>
              </a:rPr>
              <a:t>，在多种</a:t>
            </a:r>
            <a:r>
              <a:rPr lang="zh-CN" altLang="en-US" sz="2000" dirty="0">
                <a:latin typeface="+mn-ea"/>
              </a:rPr>
              <a:t>客观条件约束下</a:t>
            </a:r>
            <a:r>
              <a:rPr lang="zh-CN" altLang="en-US" sz="2000" dirty="0" smtClean="0">
                <a:latin typeface="+mn-ea"/>
              </a:rPr>
              <a:t>，乡村</a:t>
            </a:r>
            <a:r>
              <a:rPr lang="zh-CN" altLang="en-US" sz="2000" dirty="0">
                <a:latin typeface="+mn-ea"/>
              </a:rPr>
              <a:t>经济生产要素供给长期处于稳定状态</a:t>
            </a:r>
            <a:r>
              <a:rPr lang="zh-CN" altLang="en-US" sz="2000" dirty="0" smtClean="0">
                <a:latin typeface="+mn-ea"/>
              </a:rPr>
              <a:t>。而且，由于土地</a:t>
            </a:r>
            <a:r>
              <a:rPr lang="zh-CN" altLang="en-US" sz="2000" dirty="0">
                <a:latin typeface="+mn-ea"/>
              </a:rPr>
              <a:t>与劳动力之间总存在一种最佳的匹配比例</a:t>
            </a:r>
            <a:r>
              <a:rPr lang="zh-CN" altLang="en-US" sz="2000" dirty="0" smtClean="0">
                <a:latin typeface="+mn-ea"/>
              </a:rPr>
              <a:t>，资本</a:t>
            </a:r>
            <a:r>
              <a:rPr lang="zh-CN" altLang="en-US" sz="2000" dirty="0">
                <a:latin typeface="+mn-ea"/>
              </a:rPr>
              <a:t>和技术不能成为经济增长的主要</a:t>
            </a:r>
            <a:r>
              <a:rPr lang="zh-CN" altLang="en-US" sz="2000" dirty="0" smtClean="0">
                <a:latin typeface="+mn-ea"/>
              </a:rPr>
              <a:t>源泉。</a:t>
            </a:r>
            <a:endParaRPr lang="en-US" altLang="zh-CN" sz="2000" dirty="0" smtClean="0">
              <a:latin typeface="+mn-ea"/>
            </a:endParaRPr>
          </a:p>
        </p:txBody>
      </p:sp>
      <p:sp>
        <p:nvSpPr>
          <p:cNvPr id="4" name="矩形: 圆角 39">
            <a:extLst>
              <a:ext uri="{FF2B5EF4-FFF2-40B4-BE49-F238E27FC236}">
                <a16:creationId xmlns:a16="http://schemas.microsoft.com/office/drawing/2014/main" id="{6486604E-96FB-46CA-9C82-85C993CF048F}"/>
              </a:ext>
            </a:extLst>
          </p:cNvPr>
          <p:cNvSpPr/>
          <p:nvPr/>
        </p:nvSpPr>
        <p:spPr>
          <a:xfrm>
            <a:off x="431478" y="1329366"/>
            <a:ext cx="3564458" cy="576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1</a:t>
            </a:r>
            <a:r>
              <a:rPr lang="zh-CN" altLang="en-US" sz="2400" b="1" dirty="0" smtClean="0">
                <a:solidFill>
                  <a:prstClr val="black"/>
                </a:solidFill>
                <a:latin typeface="仿宋" pitchFamily="49" charset="-122"/>
                <a:ea typeface="仿宋" pitchFamily="49" charset="-122"/>
              </a:rPr>
              <a:t>、</a:t>
            </a:r>
            <a:r>
              <a:rPr lang="zh-CN" altLang="en-US" sz="2400" b="1" dirty="0">
                <a:solidFill>
                  <a:prstClr val="black"/>
                </a:solidFill>
                <a:latin typeface="仿宋" pitchFamily="49" charset="-122"/>
                <a:ea typeface="仿宋" pitchFamily="49" charset="-122"/>
              </a:rPr>
              <a:t>乡村</a:t>
            </a:r>
            <a:r>
              <a:rPr lang="zh-CN" altLang="en-US" sz="2400" b="1" dirty="0" smtClean="0">
                <a:solidFill>
                  <a:prstClr val="black"/>
                </a:solidFill>
                <a:latin typeface="仿宋" pitchFamily="49" charset="-122"/>
                <a:ea typeface="仿宋" pitchFamily="49" charset="-122"/>
              </a:rPr>
              <a:t>经济的基本特征</a:t>
            </a:r>
            <a:endParaRPr lang="zh-CN" altLang="en-US" sz="2400" b="1" dirty="0">
              <a:solidFill>
                <a:prstClr val="black"/>
              </a:solidFill>
              <a:latin typeface="仿宋" pitchFamily="49" charset="-122"/>
              <a:ea typeface="仿宋" pitchFamily="49" charset="-122"/>
            </a:endParaRPr>
          </a:p>
        </p:txBody>
      </p:sp>
      <p:sp>
        <p:nvSpPr>
          <p:cNvPr id="5" name="矩形: 圆角 39">
            <a:extLst>
              <a:ext uri="{FF2B5EF4-FFF2-40B4-BE49-F238E27FC236}">
                <a16:creationId xmlns:a16="http://schemas.microsoft.com/office/drawing/2014/main" id="{0DA38FC4-1290-4B6C-82CD-4A761DAEB56B}"/>
              </a:ext>
            </a:extLst>
          </p:cNvPr>
          <p:cNvSpPr/>
          <p:nvPr/>
        </p:nvSpPr>
        <p:spPr>
          <a:xfrm>
            <a:off x="899592" y="2856616"/>
            <a:ext cx="4464496" cy="373613"/>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1</a:t>
            </a:r>
            <a:r>
              <a:rPr lang="en-US" altLang="zh-CN" sz="2000" b="1" dirty="0" smtClean="0">
                <a:solidFill>
                  <a:prstClr val="black"/>
                </a:solidFill>
                <a:latin typeface="仿宋" pitchFamily="49" charset="-122"/>
                <a:ea typeface="仿宋" pitchFamily="49" charset="-122"/>
              </a:rPr>
              <a:t>.</a:t>
            </a:r>
            <a:r>
              <a:rPr lang="zh-CN" altLang="en-US" sz="2000" b="1" dirty="0">
                <a:solidFill>
                  <a:prstClr val="black"/>
                </a:solidFill>
                <a:latin typeface="仿宋" pitchFamily="49" charset="-122"/>
                <a:ea typeface="仿宋" pitchFamily="49" charset="-122"/>
              </a:rPr>
              <a:t>经济结构单一</a:t>
            </a:r>
            <a:r>
              <a:rPr lang="zh-CN" altLang="en-US" sz="2000" b="1" dirty="0" smtClean="0">
                <a:solidFill>
                  <a:prstClr val="black"/>
                </a:solidFill>
                <a:latin typeface="仿宋" pitchFamily="49" charset="-122"/>
                <a:ea typeface="仿宋" pitchFamily="49" charset="-122"/>
              </a:rPr>
              <a:t>，农业技术</a:t>
            </a:r>
            <a:r>
              <a:rPr lang="zh-CN" altLang="en-US" sz="2000" b="1" dirty="0">
                <a:solidFill>
                  <a:prstClr val="black"/>
                </a:solidFill>
                <a:latin typeface="仿宋" pitchFamily="49" charset="-122"/>
                <a:ea typeface="仿宋" pitchFamily="49" charset="-122"/>
              </a:rPr>
              <a:t>进步缓慢</a:t>
            </a:r>
          </a:p>
        </p:txBody>
      </p:sp>
      <p:sp>
        <p:nvSpPr>
          <p:cNvPr id="6" name="矩形: 圆角 39">
            <a:extLst>
              <a:ext uri="{FF2B5EF4-FFF2-40B4-BE49-F238E27FC236}">
                <a16:creationId xmlns:a16="http://schemas.microsoft.com/office/drawing/2014/main" id="{0DA38FC4-1290-4B6C-82CD-4A761DAEB56B}"/>
              </a:ext>
            </a:extLst>
          </p:cNvPr>
          <p:cNvSpPr/>
          <p:nvPr/>
        </p:nvSpPr>
        <p:spPr>
          <a:xfrm>
            <a:off x="890690" y="4513601"/>
            <a:ext cx="7929460" cy="355559"/>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2</a:t>
            </a:r>
            <a:r>
              <a:rPr lang="en-US" altLang="zh-CN" sz="2000" b="1" dirty="0" smtClean="0">
                <a:solidFill>
                  <a:prstClr val="black"/>
                </a:solidFill>
                <a:latin typeface="仿宋" pitchFamily="49" charset="-122"/>
                <a:ea typeface="仿宋" pitchFamily="49" charset="-122"/>
              </a:rPr>
              <a:t>.</a:t>
            </a:r>
            <a:r>
              <a:rPr lang="zh-CN" altLang="en-US" sz="2000" b="1" dirty="0">
                <a:solidFill>
                  <a:prstClr val="black"/>
                </a:solidFill>
                <a:latin typeface="仿宋" pitchFamily="49" charset="-122"/>
                <a:ea typeface="仿宋" pitchFamily="49" charset="-122"/>
              </a:rPr>
              <a:t>生产要素供给长期处于稳定状态</a:t>
            </a:r>
            <a:r>
              <a:rPr lang="zh-CN" altLang="en-US" sz="2000" b="1" dirty="0" smtClean="0">
                <a:solidFill>
                  <a:prstClr val="black"/>
                </a:solidFill>
                <a:latin typeface="仿宋" pitchFamily="49" charset="-122"/>
                <a:ea typeface="仿宋" pitchFamily="49" charset="-122"/>
              </a:rPr>
              <a:t>，经济</a:t>
            </a:r>
            <a:r>
              <a:rPr lang="zh-CN" altLang="en-US" sz="2000" b="1" dirty="0">
                <a:solidFill>
                  <a:prstClr val="black"/>
                </a:solidFill>
                <a:latin typeface="仿宋" pitchFamily="49" charset="-122"/>
                <a:ea typeface="仿宋" pitchFamily="49" charset="-122"/>
              </a:rPr>
              <a:t>增长主要依靠增加要素投入</a:t>
            </a:r>
          </a:p>
        </p:txBody>
      </p:sp>
    </p:spTree>
    <p:extLst>
      <p:ext uri="{BB962C8B-B14F-4D97-AF65-F5344CB8AC3E}">
        <p14:creationId xmlns:p14="http://schemas.microsoft.com/office/powerpoint/2010/main" val="42879942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56027CB-6B74-47AB-80C1-A215EB4DA6BA}"/>
              </a:ext>
            </a:extLst>
          </p:cNvPr>
          <p:cNvSpPr>
            <a:spLocks noGrp="1"/>
          </p:cNvSpPr>
          <p:nvPr>
            <p:ph type="title"/>
          </p:nvPr>
        </p:nvSpPr>
        <p:spPr bwMode="auto">
          <a:xfrm>
            <a:off x="179388" y="0"/>
            <a:ext cx="8281044"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第二节 乡村经济与贫困</a:t>
            </a:r>
            <a:endParaRPr lang="zh-CN" altLang="en-US" dirty="0"/>
          </a:p>
        </p:txBody>
      </p:sp>
      <p:sp>
        <p:nvSpPr>
          <p:cNvPr id="33795" name="内容占位符 2">
            <a:extLst>
              <a:ext uri="{FF2B5EF4-FFF2-40B4-BE49-F238E27FC236}">
                <a16:creationId xmlns:a16="http://schemas.microsoft.com/office/drawing/2014/main" id="{D234E26A-6283-4C46-9114-288F3D151B9C}"/>
              </a:ext>
            </a:extLst>
          </p:cNvPr>
          <p:cNvSpPr>
            <a:spLocks noGrp="1"/>
          </p:cNvSpPr>
          <p:nvPr>
            <p:ph idx="1"/>
          </p:nvPr>
        </p:nvSpPr>
        <p:spPr bwMode="auto">
          <a:xfrm>
            <a:off x="250825" y="1381125"/>
            <a:ext cx="8569325"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dirty="0"/>
          </a:p>
          <a:p>
            <a:pPr marL="0" indent="540000">
              <a:buNone/>
              <a:defRPr/>
            </a:pPr>
            <a:r>
              <a:rPr lang="zh-CN" altLang="en-US" sz="2000" dirty="0">
                <a:latin typeface="+mn-ea"/>
              </a:rPr>
              <a:t>首先</a:t>
            </a:r>
            <a:r>
              <a:rPr lang="zh-CN" altLang="en-US" sz="2000" dirty="0" smtClean="0">
                <a:latin typeface="+mn-ea"/>
              </a:rPr>
              <a:t>，发展中国家</a:t>
            </a:r>
            <a:r>
              <a:rPr lang="zh-CN" altLang="en-US" sz="2000" dirty="0">
                <a:latin typeface="+mn-ea"/>
              </a:rPr>
              <a:t>或地区的乡村</a:t>
            </a:r>
            <a:r>
              <a:rPr lang="zh-CN" altLang="en-US" sz="2000" dirty="0" smtClean="0">
                <a:latin typeface="+mn-ea"/>
              </a:rPr>
              <a:t>经济一般</a:t>
            </a:r>
            <a:r>
              <a:rPr lang="zh-CN" altLang="en-US" sz="2000" dirty="0">
                <a:latin typeface="+mn-ea"/>
              </a:rPr>
              <a:t>以家庭为基本生产</a:t>
            </a:r>
            <a:r>
              <a:rPr lang="zh-CN" altLang="en-US" sz="2000" dirty="0" smtClean="0">
                <a:latin typeface="+mn-ea"/>
              </a:rPr>
              <a:t>单元，生产</a:t>
            </a:r>
            <a:r>
              <a:rPr lang="zh-CN" altLang="en-US" sz="2000" dirty="0">
                <a:latin typeface="+mn-ea"/>
              </a:rPr>
              <a:t>活动</a:t>
            </a:r>
            <a:r>
              <a:rPr lang="zh-CN" altLang="en-US" sz="2000" dirty="0" smtClean="0">
                <a:latin typeface="+mn-ea"/>
              </a:rPr>
              <a:t>规模很小，生产力</a:t>
            </a:r>
            <a:r>
              <a:rPr lang="zh-CN" altLang="en-US" sz="2000" dirty="0">
                <a:latin typeface="+mn-ea"/>
              </a:rPr>
              <a:t>水平也</a:t>
            </a:r>
            <a:r>
              <a:rPr lang="zh-CN" altLang="en-US" sz="2000" dirty="0" smtClean="0">
                <a:latin typeface="+mn-ea"/>
              </a:rPr>
              <a:t>较低。其次，个人</a:t>
            </a:r>
            <a:r>
              <a:rPr lang="zh-CN" altLang="en-US" sz="2000" dirty="0">
                <a:latin typeface="+mn-ea"/>
              </a:rPr>
              <a:t>或者</a:t>
            </a:r>
            <a:r>
              <a:rPr lang="zh-CN" altLang="en-US" sz="2000" dirty="0" smtClean="0">
                <a:latin typeface="+mn-ea"/>
              </a:rPr>
              <a:t>家庭需要储存</a:t>
            </a:r>
            <a:r>
              <a:rPr lang="zh-CN" altLang="en-US" sz="2000" dirty="0">
                <a:latin typeface="+mn-ea"/>
              </a:rPr>
              <a:t>农产品剩余来应对未来不确定性</a:t>
            </a:r>
            <a:r>
              <a:rPr lang="zh-CN" altLang="en-US" sz="2000" dirty="0" smtClean="0">
                <a:latin typeface="+mn-ea"/>
              </a:rPr>
              <a:t>，以</a:t>
            </a:r>
            <a:r>
              <a:rPr lang="zh-CN" altLang="en-US" sz="2000" dirty="0">
                <a:latin typeface="+mn-ea"/>
              </a:rPr>
              <a:t>降低未来的生存风险</a:t>
            </a:r>
            <a:r>
              <a:rPr lang="zh-CN" altLang="en-US" sz="2000" dirty="0" smtClean="0">
                <a:latin typeface="+mn-ea"/>
              </a:rPr>
              <a:t>。最后，发展中国家或</a:t>
            </a:r>
            <a:r>
              <a:rPr lang="zh-CN" altLang="en-US" sz="2000" dirty="0">
                <a:latin typeface="+mn-ea"/>
              </a:rPr>
              <a:t>地区的乡村经济以农业为主</a:t>
            </a:r>
            <a:r>
              <a:rPr lang="zh-CN" altLang="en-US" sz="2000" dirty="0" smtClean="0">
                <a:latin typeface="+mn-ea"/>
              </a:rPr>
              <a:t>，第二、第三产业</a:t>
            </a:r>
            <a:r>
              <a:rPr lang="zh-CN" altLang="en-US" sz="2000" dirty="0">
                <a:latin typeface="+mn-ea"/>
              </a:rPr>
              <a:t>产值所占比重较低</a:t>
            </a:r>
            <a:r>
              <a:rPr lang="zh-CN" altLang="en-US" sz="2000" dirty="0" smtClean="0">
                <a:latin typeface="+mn-ea"/>
              </a:rPr>
              <a:t>，资本积累有限。综上，发展中国家</a:t>
            </a:r>
            <a:r>
              <a:rPr lang="zh-CN" altLang="en-US" sz="2000" dirty="0">
                <a:latin typeface="+mn-ea"/>
              </a:rPr>
              <a:t>或地区乡村的农业生产是家庭或者个人为生存而进行的生产</a:t>
            </a:r>
            <a:r>
              <a:rPr lang="zh-CN" altLang="en-US" sz="2000" dirty="0" smtClean="0">
                <a:latin typeface="+mn-ea"/>
              </a:rPr>
              <a:t>活动，属于</a:t>
            </a:r>
            <a:r>
              <a:rPr lang="zh-CN" altLang="en-US" sz="2000" dirty="0">
                <a:latin typeface="+mn-ea"/>
              </a:rPr>
              <a:t>一种生存经济。</a:t>
            </a:r>
          </a:p>
          <a:p>
            <a:pPr marL="0" indent="540000">
              <a:buNone/>
              <a:defRPr/>
            </a:pPr>
            <a:r>
              <a:rPr lang="zh-CN" altLang="en-US" sz="2000" dirty="0" smtClean="0">
                <a:latin typeface="+mn-ea"/>
              </a:rPr>
              <a:t>另外，发展中国家</a:t>
            </a:r>
            <a:r>
              <a:rPr lang="zh-CN" altLang="en-US" sz="2000" dirty="0">
                <a:latin typeface="+mn-ea"/>
              </a:rPr>
              <a:t>或地区的乡村经济发展受制于自然因素</a:t>
            </a:r>
            <a:r>
              <a:rPr lang="zh-CN" altLang="en-US" sz="2000" dirty="0" smtClean="0">
                <a:latin typeface="+mn-ea"/>
              </a:rPr>
              <a:t>，是</a:t>
            </a:r>
            <a:r>
              <a:rPr lang="zh-CN" altLang="en-US" sz="2000" dirty="0">
                <a:latin typeface="+mn-ea"/>
              </a:rPr>
              <a:t>自给自足的自然经济</a:t>
            </a:r>
            <a:r>
              <a:rPr lang="zh-CN" altLang="en-US" sz="2000" dirty="0" smtClean="0">
                <a:latin typeface="+mn-ea"/>
              </a:rPr>
              <a:t>。气候、环境、自然灾害</a:t>
            </a:r>
            <a:r>
              <a:rPr lang="zh-CN" altLang="en-US" sz="2000" dirty="0">
                <a:latin typeface="+mn-ea"/>
              </a:rPr>
              <a:t>等自然因素对农业生产的影响大于生产条件改进对农业产出的影响</a:t>
            </a:r>
            <a:r>
              <a:rPr lang="zh-CN" altLang="en-US" sz="2000" dirty="0" smtClean="0">
                <a:latin typeface="+mn-ea"/>
              </a:rPr>
              <a:t>。</a:t>
            </a:r>
            <a:endParaRPr lang="en-US" altLang="zh-CN" sz="2000" dirty="0" smtClean="0">
              <a:latin typeface="+mn-ea"/>
            </a:endParaRPr>
          </a:p>
        </p:txBody>
      </p:sp>
      <p:sp>
        <p:nvSpPr>
          <p:cNvPr id="5" name="矩形: 圆角 39">
            <a:extLst>
              <a:ext uri="{FF2B5EF4-FFF2-40B4-BE49-F238E27FC236}">
                <a16:creationId xmlns:a16="http://schemas.microsoft.com/office/drawing/2014/main" id="{0DA38FC4-1290-4B6C-82CD-4A761DAEB56B}"/>
              </a:ext>
            </a:extLst>
          </p:cNvPr>
          <p:cNvSpPr/>
          <p:nvPr/>
        </p:nvSpPr>
        <p:spPr>
          <a:xfrm>
            <a:off x="890690" y="1381125"/>
            <a:ext cx="5193478" cy="432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3</a:t>
            </a:r>
            <a:r>
              <a:rPr lang="en-US" altLang="zh-CN" sz="2000" b="1" dirty="0" smtClean="0">
                <a:solidFill>
                  <a:prstClr val="black"/>
                </a:solidFill>
                <a:latin typeface="仿宋" pitchFamily="49" charset="-122"/>
                <a:ea typeface="仿宋" pitchFamily="49" charset="-122"/>
              </a:rPr>
              <a:t>.</a:t>
            </a:r>
            <a:r>
              <a:rPr lang="zh-CN" altLang="en-US" sz="2000" b="1" dirty="0" smtClean="0">
                <a:solidFill>
                  <a:prstClr val="black"/>
                </a:solidFill>
                <a:latin typeface="仿宋" pitchFamily="49" charset="-122"/>
                <a:ea typeface="仿宋" pitchFamily="49" charset="-122"/>
              </a:rPr>
              <a:t>乡村</a:t>
            </a:r>
            <a:r>
              <a:rPr lang="zh-CN" altLang="en-US" sz="2000" b="1" dirty="0">
                <a:solidFill>
                  <a:prstClr val="black"/>
                </a:solidFill>
                <a:latin typeface="仿宋" pitchFamily="49" charset="-122"/>
                <a:ea typeface="仿宋" pitchFamily="49" charset="-122"/>
              </a:rPr>
              <a:t>经济具有显著的生存性和自然性特征</a:t>
            </a:r>
          </a:p>
        </p:txBody>
      </p:sp>
    </p:spTree>
    <p:extLst>
      <p:ext uri="{BB962C8B-B14F-4D97-AF65-F5344CB8AC3E}">
        <p14:creationId xmlns:p14="http://schemas.microsoft.com/office/powerpoint/2010/main" val="27359454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56027CB-6B74-47AB-80C1-A215EB4DA6BA}"/>
              </a:ext>
            </a:extLst>
          </p:cNvPr>
          <p:cNvSpPr>
            <a:spLocks noGrp="1"/>
          </p:cNvSpPr>
          <p:nvPr>
            <p:ph type="title"/>
          </p:nvPr>
        </p:nvSpPr>
        <p:spPr bwMode="auto">
          <a:xfrm>
            <a:off x="179388" y="0"/>
            <a:ext cx="8281044"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第二节 乡村经济与贫困</a:t>
            </a:r>
            <a:endParaRPr lang="zh-CN" altLang="en-US" dirty="0"/>
          </a:p>
        </p:txBody>
      </p:sp>
      <p:sp>
        <p:nvSpPr>
          <p:cNvPr id="33795" name="内容占位符 2">
            <a:extLst>
              <a:ext uri="{FF2B5EF4-FFF2-40B4-BE49-F238E27FC236}">
                <a16:creationId xmlns:a16="http://schemas.microsoft.com/office/drawing/2014/main" id="{D234E26A-6283-4C46-9114-288F3D151B9C}"/>
              </a:ext>
            </a:extLst>
          </p:cNvPr>
          <p:cNvSpPr>
            <a:spLocks noGrp="1"/>
          </p:cNvSpPr>
          <p:nvPr>
            <p:ph idx="1"/>
          </p:nvPr>
        </p:nvSpPr>
        <p:spPr bwMode="auto">
          <a:xfrm>
            <a:off x="250825" y="1381125"/>
            <a:ext cx="8569325"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dirty="0"/>
          </a:p>
          <a:p>
            <a:pPr marL="0" indent="540000">
              <a:buNone/>
              <a:defRPr/>
            </a:pPr>
            <a:endParaRPr lang="en-US" altLang="zh-CN" sz="2000" dirty="0" smtClean="0">
              <a:latin typeface="+mn-ea"/>
            </a:endParaRPr>
          </a:p>
          <a:p>
            <a:pPr marL="0" indent="540000">
              <a:buNone/>
              <a:defRPr/>
            </a:pPr>
            <a:endParaRPr lang="en-US" altLang="zh-CN" sz="2000" dirty="0" smtClean="0">
              <a:latin typeface="+mn-ea"/>
            </a:endParaRPr>
          </a:p>
          <a:p>
            <a:pPr marL="0" indent="540000">
              <a:buNone/>
              <a:defRPr/>
            </a:pPr>
            <a:r>
              <a:rPr lang="zh-CN" altLang="en-US" sz="2000" dirty="0" smtClean="0">
                <a:latin typeface="+mn-ea"/>
              </a:rPr>
              <a:t>乡村</a:t>
            </a:r>
            <a:r>
              <a:rPr lang="zh-CN" altLang="en-US" sz="2000" dirty="0">
                <a:latin typeface="+mn-ea"/>
              </a:rPr>
              <a:t>土地市场是指在乡村地域范围内的土地流通中发生的所有经济关系的总和。乡村土地市场有效与否</a:t>
            </a:r>
            <a:r>
              <a:rPr lang="zh-CN" altLang="en-US" sz="2000" dirty="0" smtClean="0">
                <a:latin typeface="+mn-ea"/>
              </a:rPr>
              <a:t>，既</a:t>
            </a:r>
            <a:r>
              <a:rPr lang="zh-CN" altLang="en-US" sz="2000" dirty="0">
                <a:latin typeface="+mn-ea"/>
              </a:rPr>
              <a:t>关系到农民切身利益</a:t>
            </a:r>
            <a:r>
              <a:rPr lang="zh-CN" altLang="en-US" sz="2000" dirty="0" smtClean="0">
                <a:latin typeface="+mn-ea"/>
              </a:rPr>
              <a:t>，也</a:t>
            </a:r>
            <a:r>
              <a:rPr lang="zh-CN" altLang="en-US" sz="2000" dirty="0">
                <a:latin typeface="+mn-ea"/>
              </a:rPr>
              <a:t>关系到乡村经济可持续发展</a:t>
            </a:r>
            <a:r>
              <a:rPr lang="zh-CN" altLang="en-US" sz="2000" dirty="0" smtClean="0">
                <a:latin typeface="+mn-ea"/>
              </a:rPr>
              <a:t>。</a:t>
            </a:r>
            <a:endParaRPr lang="en-US" altLang="zh-CN" sz="2000" dirty="0" smtClean="0">
              <a:latin typeface="+mn-ea"/>
            </a:endParaRPr>
          </a:p>
          <a:p>
            <a:pPr marL="0" indent="540000">
              <a:buNone/>
              <a:defRPr/>
            </a:pPr>
            <a:r>
              <a:rPr lang="zh-CN" altLang="en-US" sz="2000" b="1" dirty="0">
                <a:latin typeface="+mn-ea"/>
              </a:rPr>
              <a:t>乡村土地市场的主要特征</a:t>
            </a:r>
            <a:r>
              <a:rPr lang="zh-CN" altLang="en-US" sz="2000" b="1" dirty="0" smtClean="0">
                <a:latin typeface="+mn-ea"/>
              </a:rPr>
              <a:t>：</a:t>
            </a:r>
            <a:r>
              <a:rPr lang="zh-CN" altLang="en-US" sz="2000" dirty="0" smtClean="0">
                <a:latin typeface="+mn-ea"/>
              </a:rPr>
              <a:t>地域性强、竞争</a:t>
            </a:r>
            <a:r>
              <a:rPr lang="zh-CN" altLang="en-US" sz="2000" dirty="0">
                <a:latin typeface="+mn-ea"/>
              </a:rPr>
              <a:t>不</a:t>
            </a:r>
            <a:r>
              <a:rPr lang="zh-CN" altLang="en-US" sz="2000" dirty="0" smtClean="0">
                <a:latin typeface="+mn-ea"/>
              </a:rPr>
              <a:t>充分、供给滞后、供给</a:t>
            </a:r>
            <a:r>
              <a:rPr lang="zh-CN" altLang="en-US" sz="2000" dirty="0">
                <a:latin typeface="+mn-ea"/>
              </a:rPr>
              <a:t>弹性较小、低效率性、政府管制较</a:t>
            </a:r>
            <a:r>
              <a:rPr lang="zh-CN" altLang="en-US" sz="2000" dirty="0" smtClean="0">
                <a:latin typeface="+mn-ea"/>
              </a:rPr>
              <a:t>严。</a:t>
            </a:r>
            <a:endParaRPr lang="en-US" altLang="zh-CN" sz="2000" dirty="0" smtClean="0">
              <a:latin typeface="+mn-ea"/>
            </a:endParaRPr>
          </a:p>
          <a:p>
            <a:pPr marL="0" indent="540000">
              <a:buNone/>
              <a:defRPr/>
            </a:pPr>
            <a:r>
              <a:rPr lang="zh-CN" altLang="en-US" sz="2000" b="1" dirty="0">
                <a:latin typeface="+mn-ea"/>
              </a:rPr>
              <a:t>我国乡村土地制度与流转</a:t>
            </a:r>
            <a:r>
              <a:rPr lang="zh-CN" altLang="en-US" sz="2000" b="1" dirty="0" smtClean="0">
                <a:latin typeface="+mn-ea"/>
              </a:rPr>
              <a:t>：</a:t>
            </a:r>
            <a:r>
              <a:rPr lang="zh-CN" altLang="en-US" sz="2000" dirty="0" smtClean="0">
                <a:latin typeface="+mn-ea"/>
              </a:rPr>
              <a:t>我国</a:t>
            </a:r>
            <a:r>
              <a:rPr lang="zh-CN" altLang="en-US" sz="2000" dirty="0">
                <a:latin typeface="+mn-ea"/>
              </a:rPr>
              <a:t>实行土地的社会主义公有制</a:t>
            </a:r>
            <a:r>
              <a:rPr lang="zh-CN" altLang="en-US" sz="2000" dirty="0" smtClean="0">
                <a:latin typeface="+mn-ea"/>
              </a:rPr>
              <a:t>，即全民所有制</a:t>
            </a:r>
            <a:r>
              <a:rPr lang="zh-CN" altLang="en-US" sz="2000" dirty="0">
                <a:latin typeface="+mn-ea"/>
              </a:rPr>
              <a:t>和集体所有制</a:t>
            </a:r>
            <a:r>
              <a:rPr lang="zh-CN" altLang="en-US" sz="2000" dirty="0" smtClean="0">
                <a:latin typeface="+mn-ea"/>
              </a:rPr>
              <a:t>。这种</a:t>
            </a:r>
            <a:r>
              <a:rPr lang="zh-CN" altLang="en-US" sz="2000" dirty="0">
                <a:latin typeface="+mn-ea"/>
              </a:rPr>
              <a:t>土地制度的基本特征是城乡分异的土地制度</a:t>
            </a:r>
            <a:r>
              <a:rPr lang="zh-CN" altLang="en-US" sz="2000" dirty="0" smtClean="0">
                <a:latin typeface="+mn-ea"/>
              </a:rPr>
              <a:t>，城市市区</a:t>
            </a:r>
            <a:r>
              <a:rPr lang="zh-CN" altLang="en-US" sz="2000" dirty="0">
                <a:latin typeface="+mn-ea"/>
              </a:rPr>
              <a:t>的土地属国家所有</a:t>
            </a:r>
            <a:r>
              <a:rPr lang="zh-CN" altLang="en-US" sz="2000" dirty="0" smtClean="0">
                <a:latin typeface="+mn-ea"/>
              </a:rPr>
              <a:t>，农村</a:t>
            </a:r>
            <a:r>
              <a:rPr lang="zh-CN" altLang="en-US" sz="2000" dirty="0">
                <a:latin typeface="+mn-ea"/>
              </a:rPr>
              <a:t>和城市郊区的土地除法律规定属于国家所有的以外</a:t>
            </a:r>
            <a:r>
              <a:rPr lang="zh-CN" altLang="en-US" sz="2000" dirty="0" smtClean="0">
                <a:latin typeface="+mn-ea"/>
              </a:rPr>
              <a:t>，都</a:t>
            </a:r>
            <a:r>
              <a:rPr lang="zh-CN" altLang="en-US" sz="2000" dirty="0">
                <a:latin typeface="+mn-ea"/>
              </a:rPr>
              <a:t>属于农民集体所有</a:t>
            </a:r>
            <a:r>
              <a:rPr lang="zh-CN" altLang="en-US" sz="2000" dirty="0" smtClean="0">
                <a:latin typeface="+mn-ea"/>
              </a:rPr>
              <a:t>。在</a:t>
            </a:r>
            <a:r>
              <a:rPr lang="zh-CN" altLang="en-US" sz="2000" dirty="0">
                <a:latin typeface="+mn-ea"/>
              </a:rPr>
              <a:t>这种不同的土地所有制制度安排下</a:t>
            </a:r>
            <a:r>
              <a:rPr lang="zh-CN" altLang="en-US" sz="2000" dirty="0" smtClean="0">
                <a:latin typeface="+mn-ea"/>
              </a:rPr>
              <a:t>，城市</a:t>
            </a:r>
            <a:r>
              <a:rPr lang="zh-CN" altLang="en-US" sz="2000" dirty="0">
                <a:latin typeface="+mn-ea"/>
              </a:rPr>
              <a:t>土地和乡村</a:t>
            </a:r>
            <a:r>
              <a:rPr lang="zh-CN" altLang="en-US" sz="2000" dirty="0" smtClean="0">
                <a:latin typeface="+mn-ea"/>
              </a:rPr>
              <a:t>土地</a:t>
            </a:r>
            <a:r>
              <a:rPr lang="zh-CN" altLang="en-US" sz="2000" dirty="0">
                <a:latin typeface="+mn-ea"/>
              </a:rPr>
              <a:t>的产权性质和产权附属权益等也都存在着较大差异。</a:t>
            </a:r>
            <a:endParaRPr lang="en-US" altLang="zh-CN" sz="2000" dirty="0" smtClean="0">
              <a:latin typeface="+mn-ea"/>
            </a:endParaRPr>
          </a:p>
        </p:txBody>
      </p:sp>
      <p:sp>
        <p:nvSpPr>
          <p:cNvPr id="4" name="矩形: 圆角 39">
            <a:extLst>
              <a:ext uri="{FF2B5EF4-FFF2-40B4-BE49-F238E27FC236}">
                <a16:creationId xmlns:a16="http://schemas.microsoft.com/office/drawing/2014/main" id="{6486604E-96FB-46CA-9C82-85C993CF048F}"/>
              </a:ext>
            </a:extLst>
          </p:cNvPr>
          <p:cNvSpPr/>
          <p:nvPr/>
        </p:nvSpPr>
        <p:spPr>
          <a:xfrm>
            <a:off x="431478" y="1346619"/>
            <a:ext cx="3852490" cy="576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2</a:t>
            </a:r>
            <a:r>
              <a:rPr lang="zh-CN" altLang="en-US" sz="2400" b="1" dirty="0" smtClean="0">
                <a:solidFill>
                  <a:prstClr val="black"/>
                </a:solidFill>
                <a:latin typeface="仿宋" pitchFamily="49" charset="-122"/>
                <a:ea typeface="仿宋" pitchFamily="49" charset="-122"/>
              </a:rPr>
              <a:t>、乡村土地和劳动力市场</a:t>
            </a:r>
            <a:endParaRPr lang="zh-CN" altLang="en-US" sz="2400" b="1" dirty="0">
              <a:solidFill>
                <a:prstClr val="black"/>
              </a:solidFill>
              <a:latin typeface="仿宋" pitchFamily="49" charset="-122"/>
              <a:ea typeface="仿宋" pitchFamily="49" charset="-122"/>
            </a:endParaRPr>
          </a:p>
        </p:txBody>
      </p:sp>
      <p:sp>
        <p:nvSpPr>
          <p:cNvPr id="5" name="矩形: 圆角 39">
            <a:extLst>
              <a:ext uri="{FF2B5EF4-FFF2-40B4-BE49-F238E27FC236}">
                <a16:creationId xmlns:a16="http://schemas.microsoft.com/office/drawing/2014/main" id="{0DA38FC4-1290-4B6C-82CD-4A761DAEB56B}"/>
              </a:ext>
            </a:extLst>
          </p:cNvPr>
          <p:cNvSpPr/>
          <p:nvPr/>
        </p:nvSpPr>
        <p:spPr>
          <a:xfrm>
            <a:off x="827584" y="2115633"/>
            <a:ext cx="2025126" cy="432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1</a:t>
            </a:r>
            <a:r>
              <a:rPr lang="en-US" altLang="zh-CN" sz="2000" b="1" dirty="0" smtClean="0">
                <a:solidFill>
                  <a:prstClr val="black"/>
                </a:solidFill>
                <a:latin typeface="仿宋" pitchFamily="49" charset="-122"/>
                <a:ea typeface="仿宋" pitchFamily="49" charset="-122"/>
              </a:rPr>
              <a:t>.</a:t>
            </a:r>
            <a:r>
              <a:rPr lang="zh-CN" altLang="en-US" sz="2000" b="1" dirty="0">
                <a:solidFill>
                  <a:prstClr val="black"/>
                </a:solidFill>
                <a:latin typeface="仿宋" pitchFamily="49" charset="-122"/>
                <a:ea typeface="仿宋" pitchFamily="49" charset="-122"/>
              </a:rPr>
              <a:t>乡村土地市场</a:t>
            </a:r>
          </a:p>
        </p:txBody>
      </p:sp>
    </p:spTree>
    <p:extLst>
      <p:ext uri="{BB962C8B-B14F-4D97-AF65-F5344CB8AC3E}">
        <p14:creationId xmlns:p14="http://schemas.microsoft.com/office/powerpoint/2010/main" val="29045252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56027CB-6B74-47AB-80C1-A215EB4DA6BA}"/>
              </a:ext>
            </a:extLst>
          </p:cNvPr>
          <p:cNvSpPr>
            <a:spLocks noGrp="1"/>
          </p:cNvSpPr>
          <p:nvPr>
            <p:ph type="title"/>
          </p:nvPr>
        </p:nvSpPr>
        <p:spPr bwMode="auto">
          <a:xfrm>
            <a:off x="179388" y="0"/>
            <a:ext cx="8281044"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第二节 乡村经济与贫困</a:t>
            </a:r>
            <a:endParaRPr lang="zh-CN" altLang="en-US" dirty="0"/>
          </a:p>
        </p:txBody>
      </p:sp>
      <p:sp>
        <p:nvSpPr>
          <p:cNvPr id="33795" name="内容占位符 2">
            <a:extLst>
              <a:ext uri="{FF2B5EF4-FFF2-40B4-BE49-F238E27FC236}">
                <a16:creationId xmlns:a16="http://schemas.microsoft.com/office/drawing/2014/main" id="{D234E26A-6283-4C46-9114-288F3D151B9C}"/>
              </a:ext>
            </a:extLst>
          </p:cNvPr>
          <p:cNvSpPr>
            <a:spLocks noGrp="1"/>
          </p:cNvSpPr>
          <p:nvPr>
            <p:ph idx="1"/>
          </p:nvPr>
        </p:nvSpPr>
        <p:spPr bwMode="auto">
          <a:xfrm>
            <a:off x="250825" y="1381125"/>
            <a:ext cx="8569325"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540000">
              <a:buNone/>
              <a:defRPr/>
            </a:pPr>
            <a:r>
              <a:rPr lang="zh-CN" altLang="en-US" sz="2000" dirty="0">
                <a:latin typeface="+mn-ea"/>
              </a:rPr>
              <a:t>我国农村集体</a:t>
            </a:r>
            <a:r>
              <a:rPr lang="zh-CN" altLang="en-US" sz="2000" dirty="0" smtClean="0">
                <a:latin typeface="+mn-ea"/>
              </a:rPr>
              <a:t>土地的</a:t>
            </a:r>
            <a:r>
              <a:rPr lang="zh-CN" altLang="en-US" sz="2000" dirty="0">
                <a:latin typeface="+mn-ea"/>
              </a:rPr>
              <a:t>具体构成</a:t>
            </a:r>
            <a:r>
              <a:rPr lang="zh-CN" altLang="en-US" sz="2000" dirty="0" smtClean="0">
                <a:latin typeface="+mn-ea"/>
              </a:rPr>
              <a:t>如下图所</a:t>
            </a:r>
            <a:r>
              <a:rPr lang="zh-CN" altLang="en-US" sz="2000" dirty="0">
                <a:latin typeface="+mn-ea"/>
              </a:rPr>
              <a:t>示</a:t>
            </a:r>
            <a:r>
              <a:rPr lang="zh-CN" altLang="en-US" sz="2000" dirty="0" smtClean="0">
                <a:latin typeface="+mn-ea"/>
              </a:rPr>
              <a:t>。</a:t>
            </a:r>
            <a:endParaRPr lang="en-US" altLang="zh-CN" sz="2000" dirty="0" smtClean="0">
              <a:latin typeface="+mn-ea"/>
            </a:endParaRPr>
          </a:p>
          <a:p>
            <a:pPr marL="0" indent="540000">
              <a:buNone/>
              <a:defRPr/>
            </a:pPr>
            <a:endParaRPr lang="en-US" altLang="zh-CN" sz="2000" dirty="0">
              <a:latin typeface="+mn-ea"/>
            </a:endParaRPr>
          </a:p>
          <a:p>
            <a:pPr marL="0" indent="540000">
              <a:buNone/>
              <a:defRPr/>
            </a:pPr>
            <a:endParaRPr lang="en-US" altLang="zh-CN" sz="2000" dirty="0" smtClean="0">
              <a:latin typeface="+mn-ea"/>
            </a:endParaRPr>
          </a:p>
          <a:p>
            <a:pPr marL="0" indent="540000">
              <a:buNone/>
              <a:defRPr/>
            </a:pPr>
            <a:endParaRPr lang="en-US" altLang="zh-CN" sz="2000" dirty="0">
              <a:latin typeface="+mn-ea"/>
            </a:endParaRPr>
          </a:p>
          <a:p>
            <a:pPr marL="0" indent="540000">
              <a:buNone/>
              <a:defRPr/>
            </a:pPr>
            <a:endParaRPr lang="en-US" altLang="zh-CN" sz="2000" dirty="0" smtClean="0">
              <a:latin typeface="+mn-ea"/>
            </a:endParaRPr>
          </a:p>
          <a:p>
            <a:pPr marL="0" indent="540000">
              <a:buNone/>
              <a:defRPr/>
            </a:pPr>
            <a:r>
              <a:rPr lang="zh-CN" altLang="en-US" sz="2000" dirty="0">
                <a:latin typeface="+mn-ea"/>
              </a:rPr>
              <a:t>目前</a:t>
            </a:r>
            <a:r>
              <a:rPr lang="zh-CN" altLang="en-US" sz="2000" dirty="0" smtClean="0">
                <a:latin typeface="+mn-ea"/>
              </a:rPr>
              <a:t>，家庭联产承包责任制</a:t>
            </a:r>
            <a:r>
              <a:rPr lang="zh-CN" altLang="en-US" sz="2000" dirty="0">
                <a:latin typeface="+mn-ea"/>
              </a:rPr>
              <a:t>仍然是我国农业生产的主要经营形式</a:t>
            </a:r>
            <a:r>
              <a:rPr lang="zh-CN" altLang="en-US" sz="2000" dirty="0" smtClean="0">
                <a:latin typeface="+mn-ea"/>
              </a:rPr>
              <a:t>，但</a:t>
            </a:r>
            <a:r>
              <a:rPr lang="zh-CN" altLang="en-US" sz="2000" dirty="0">
                <a:latin typeface="+mn-ea"/>
              </a:rPr>
              <a:t>这种</a:t>
            </a:r>
            <a:r>
              <a:rPr lang="zh-CN" altLang="en-US" sz="2000" dirty="0" smtClean="0">
                <a:latin typeface="+mn-ea"/>
              </a:rPr>
              <a:t>集体所有制</a:t>
            </a:r>
            <a:r>
              <a:rPr lang="zh-CN" altLang="en-US" sz="2000" dirty="0">
                <a:latin typeface="+mn-ea"/>
              </a:rPr>
              <a:t>形式和一家一户的分散式经营制度难以有效发挥农业的规模经济</a:t>
            </a:r>
            <a:r>
              <a:rPr lang="zh-CN" altLang="en-US" sz="2000" dirty="0" smtClean="0">
                <a:latin typeface="+mn-ea"/>
              </a:rPr>
              <a:t>，因此土地</a:t>
            </a:r>
            <a:r>
              <a:rPr lang="zh-CN" altLang="en-US" sz="2000" dirty="0">
                <a:latin typeface="+mn-ea"/>
              </a:rPr>
              <a:t>有效流转进而有效发挥</a:t>
            </a:r>
            <a:r>
              <a:rPr lang="zh-CN" altLang="en-US" sz="2000" dirty="0" smtClean="0">
                <a:latin typeface="+mn-ea"/>
              </a:rPr>
              <a:t>规模经济就</a:t>
            </a:r>
            <a:r>
              <a:rPr lang="zh-CN" altLang="en-US" sz="2000" dirty="0">
                <a:latin typeface="+mn-ea"/>
              </a:rPr>
              <a:t>成为我国主要的农业政策</a:t>
            </a:r>
            <a:r>
              <a:rPr lang="zh-CN" altLang="en-US" sz="2000" dirty="0" smtClean="0">
                <a:latin typeface="+mn-ea"/>
              </a:rPr>
              <a:t>选项</a:t>
            </a:r>
            <a:r>
              <a:rPr lang="zh-CN" altLang="en-US" sz="2000" dirty="0">
                <a:latin typeface="+mn-ea"/>
              </a:rPr>
              <a:t>之一。</a:t>
            </a:r>
            <a:endParaRPr lang="en-US" altLang="zh-CN" sz="2000" dirty="0" smtClean="0">
              <a:latin typeface="+mn-ea"/>
            </a:endParaRPr>
          </a:p>
          <a:p>
            <a:pPr marL="0" indent="540000">
              <a:buNone/>
              <a:defRPr/>
            </a:pPr>
            <a:endParaRPr lang="en-US" altLang="zh-CN" sz="2000" dirty="0" smtClean="0">
              <a:latin typeface="+mn-ea"/>
            </a:endParaRPr>
          </a:p>
        </p:txBody>
      </p:sp>
      <p:pic>
        <p:nvPicPr>
          <p:cNvPr id="2" name="图片 1"/>
          <p:cNvPicPr>
            <a:picLocks noChangeAspect="1"/>
          </p:cNvPicPr>
          <p:nvPr/>
        </p:nvPicPr>
        <p:blipFill>
          <a:blip r:embed="rId2"/>
          <a:stretch>
            <a:fillRect/>
          </a:stretch>
        </p:blipFill>
        <p:spPr>
          <a:xfrm>
            <a:off x="2649537" y="1844824"/>
            <a:ext cx="3771900" cy="1390650"/>
          </a:xfrm>
          <a:prstGeom prst="rect">
            <a:avLst/>
          </a:prstGeom>
        </p:spPr>
      </p:pic>
    </p:spTree>
    <p:extLst>
      <p:ext uri="{BB962C8B-B14F-4D97-AF65-F5344CB8AC3E}">
        <p14:creationId xmlns:p14="http://schemas.microsoft.com/office/powerpoint/2010/main" val="8045056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404CEBFF-2876-4D4A-8C5F-83CAC422F0A9}"/>
              </a:ext>
            </a:extLst>
          </p:cNvPr>
          <p:cNvSpPr>
            <a:spLocks noGrp="1"/>
          </p:cNvSpPr>
          <p:nvPr>
            <p:ph type="title"/>
          </p:nvPr>
        </p:nvSpPr>
        <p:spPr bwMode="auto">
          <a:xfrm>
            <a:off x="179388" y="0"/>
            <a:ext cx="82089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mtClean="0"/>
              <a:t>第七章 城乡</a:t>
            </a:r>
            <a:r>
              <a:rPr lang="zh-CN" altLang="en-US" dirty="0" smtClean="0"/>
              <a:t>二元结构与城乡统筹</a:t>
            </a:r>
            <a:endParaRPr lang="zh-CN" altLang="en-US" dirty="0"/>
          </a:p>
        </p:txBody>
      </p:sp>
      <p:sp>
        <p:nvSpPr>
          <p:cNvPr id="22531" name="内容占位符 2">
            <a:extLst>
              <a:ext uri="{FF2B5EF4-FFF2-40B4-BE49-F238E27FC236}">
                <a16:creationId xmlns:a16="http://schemas.microsoft.com/office/drawing/2014/main" id="{5BCDD5B7-A9F2-40CB-A536-F1BA1F04237E}"/>
              </a:ext>
            </a:extLst>
          </p:cNvPr>
          <p:cNvSpPr>
            <a:spLocks noGrp="1"/>
          </p:cNvSpPr>
          <p:nvPr>
            <p:ph idx="1"/>
          </p:nvPr>
        </p:nvSpPr>
        <p:spPr bwMode="auto">
          <a:xfrm>
            <a:off x="179388" y="1381125"/>
            <a:ext cx="8640762" cy="5216525"/>
          </a:xfr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zh-CN" altLang="en-US" b="1" smtClean="0">
                <a:latin typeface="仿宋" panose="02010609060101010101" pitchFamily="49" charset="-122"/>
                <a:ea typeface="仿宋" panose="02010609060101010101" pitchFamily="49" charset="-122"/>
              </a:rPr>
              <a:t>   主要</a:t>
            </a:r>
            <a:r>
              <a:rPr lang="zh-CN" altLang="en-US" b="1" dirty="0">
                <a:latin typeface="仿宋" panose="02010609060101010101" pitchFamily="49" charset="-122"/>
                <a:ea typeface="仿宋" panose="02010609060101010101" pitchFamily="49" charset="-122"/>
              </a:rPr>
              <a:t>内容（一）</a:t>
            </a:r>
            <a:endParaRPr lang="en-US" altLang="zh-CN" b="1" dirty="0">
              <a:latin typeface="仿宋" panose="02010609060101010101" pitchFamily="49" charset="-122"/>
              <a:ea typeface="仿宋" panose="02010609060101010101" pitchFamily="49" charset="-122"/>
            </a:endParaRPr>
          </a:p>
          <a:p>
            <a:endParaRPr lang="en-US" altLang="zh-CN" dirty="0"/>
          </a:p>
          <a:p>
            <a:endParaRPr lang="zh-CN" altLang="en-US" dirty="0"/>
          </a:p>
          <a:p>
            <a:endParaRPr lang="zh-CN" altLang="en-US" dirty="0"/>
          </a:p>
        </p:txBody>
      </p:sp>
      <p:grpSp>
        <p:nvGrpSpPr>
          <p:cNvPr id="29" name="组合 28"/>
          <p:cNvGrpSpPr/>
          <p:nvPr/>
        </p:nvGrpSpPr>
        <p:grpSpPr>
          <a:xfrm>
            <a:off x="323305" y="2060848"/>
            <a:ext cx="8352928" cy="2020421"/>
            <a:chOff x="323528" y="1628800"/>
            <a:chExt cx="8352928" cy="2309052"/>
          </a:xfrm>
        </p:grpSpPr>
        <p:sp>
          <p:nvSpPr>
            <p:cNvPr id="30" name="矩形: 圆角 39">
              <a:extLst>
                <a:ext uri="{FF2B5EF4-FFF2-40B4-BE49-F238E27FC236}">
                  <a16:creationId xmlns:a16="http://schemas.microsoft.com/office/drawing/2014/main" id="{C4695CBB-3C19-448A-8861-D40CBB3120F1}"/>
                </a:ext>
              </a:extLst>
            </p:cNvPr>
            <p:cNvSpPr/>
            <p:nvPr/>
          </p:nvSpPr>
          <p:spPr>
            <a:xfrm>
              <a:off x="323528" y="2492896"/>
              <a:ext cx="4032448" cy="504056"/>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zh-CN" altLang="en-US" sz="2400" b="1" dirty="0">
                  <a:solidFill>
                    <a:prstClr val="black"/>
                  </a:solidFill>
                  <a:latin typeface="仿宋" pitchFamily="49" charset="-122"/>
                  <a:ea typeface="仿宋" pitchFamily="49" charset="-122"/>
                </a:rPr>
                <a:t>二元结构</a:t>
              </a:r>
              <a:r>
                <a:rPr lang="zh-CN" altLang="en-US" sz="2400" b="1" dirty="0" smtClean="0">
                  <a:solidFill>
                    <a:prstClr val="black"/>
                  </a:solidFill>
                  <a:latin typeface="仿宋" pitchFamily="49" charset="-122"/>
                  <a:ea typeface="仿宋" pitchFamily="49" charset="-122"/>
                </a:rPr>
                <a:t>理论与城市化</a:t>
              </a:r>
              <a:endParaRPr lang="zh-CN" altLang="en-US" sz="2400" b="1" dirty="0">
                <a:solidFill>
                  <a:prstClr val="black"/>
                </a:solidFill>
                <a:latin typeface="仿宋" pitchFamily="49" charset="-122"/>
                <a:ea typeface="仿宋" pitchFamily="49" charset="-122"/>
              </a:endParaRPr>
            </a:p>
          </p:txBody>
        </p:sp>
        <p:sp>
          <p:nvSpPr>
            <p:cNvPr id="32" name="矩形: 圆角 39">
              <a:extLst>
                <a:ext uri="{FF2B5EF4-FFF2-40B4-BE49-F238E27FC236}">
                  <a16:creationId xmlns:a16="http://schemas.microsoft.com/office/drawing/2014/main" id="{2DA521EA-F9D3-4B64-9B09-AF43432B2368}"/>
                </a:ext>
              </a:extLst>
            </p:cNvPr>
            <p:cNvSpPr/>
            <p:nvPr/>
          </p:nvSpPr>
          <p:spPr>
            <a:xfrm>
              <a:off x="5229798" y="1628800"/>
              <a:ext cx="344665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defTabSz="457200">
                <a:defRPr/>
              </a:pPr>
              <a:r>
                <a:rPr lang="zh-CN" altLang="en-US" sz="2000" b="1" dirty="0">
                  <a:solidFill>
                    <a:prstClr val="black"/>
                  </a:solidFill>
                  <a:latin typeface="仿宋" pitchFamily="49" charset="-122"/>
                  <a:ea typeface="仿宋" pitchFamily="49" charset="-122"/>
                </a:rPr>
                <a:t>劳动力</a:t>
              </a:r>
              <a:r>
                <a:rPr lang="zh-CN" altLang="en-US" sz="2000" b="1" dirty="0" smtClean="0">
                  <a:solidFill>
                    <a:prstClr val="black"/>
                  </a:solidFill>
                  <a:latin typeface="仿宋" pitchFamily="49" charset="-122"/>
                  <a:ea typeface="仿宋" pitchFamily="49" charset="-122"/>
                </a:rPr>
                <a:t>转移的二元结构理论</a:t>
              </a:r>
              <a:endParaRPr lang="zh-CN" altLang="en-US" sz="2000" b="1" dirty="0">
                <a:solidFill>
                  <a:prstClr val="black"/>
                </a:solidFill>
                <a:latin typeface="仿宋" pitchFamily="49" charset="-122"/>
                <a:ea typeface="仿宋" pitchFamily="49" charset="-122"/>
              </a:endParaRPr>
            </a:p>
          </p:txBody>
        </p:sp>
        <p:sp>
          <p:nvSpPr>
            <p:cNvPr id="33" name="矩形: 圆角 39">
              <a:extLst>
                <a:ext uri="{FF2B5EF4-FFF2-40B4-BE49-F238E27FC236}">
                  <a16:creationId xmlns:a16="http://schemas.microsoft.com/office/drawing/2014/main" id="{73A59AC0-B4C0-42C1-A1C7-2FF0C93EDE3C}"/>
                </a:ext>
              </a:extLst>
            </p:cNvPr>
            <p:cNvSpPr/>
            <p:nvPr/>
          </p:nvSpPr>
          <p:spPr>
            <a:xfrm>
              <a:off x="5229798" y="2572223"/>
              <a:ext cx="344665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lang="zh-CN" altLang="en-US" sz="2000" b="1" dirty="0" smtClean="0">
                  <a:solidFill>
                    <a:prstClr val="black"/>
                  </a:solidFill>
                  <a:latin typeface="仿宋" pitchFamily="49" charset="-122"/>
                  <a:ea typeface="仿宋" pitchFamily="49" charset="-122"/>
                </a:rPr>
                <a:t>城市与城市体系</a:t>
              </a:r>
              <a:endParaRPr lang="zh-CN" altLang="en-US" sz="2000" b="1" dirty="0">
                <a:solidFill>
                  <a:prstClr val="black"/>
                </a:solidFill>
                <a:latin typeface="仿宋" pitchFamily="49" charset="-122"/>
                <a:ea typeface="仿宋" pitchFamily="49" charset="-122"/>
              </a:endParaRPr>
            </a:p>
          </p:txBody>
        </p:sp>
        <p:sp>
          <p:nvSpPr>
            <p:cNvPr id="34" name="矩形: 圆角 39">
              <a:extLst>
                <a:ext uri="{FF2B5EF4-FFF2-40B4-BE49-F238E27FC236}">
                  <a16:creationId xmlns:a16="http://schemas.microsoft.com/office/drawing/2014/main" id="{EA0E92BE-9C34-4AB5-8FAA-8EA1FDDB0D1A}"/>
                </a:ext>
              </a:extLst>
            </p:cNvPr>
            <p:cNvSpPr/>
            <p:nvPr/>
          </p:nvSpPr>
          <p:spPr>
            <a:xfrm>
              <a:off x="5229798" y="3577812"/>
              <a:ext cx="344665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lang="zh-CN" altLang="en-US" sz="2000" b="1" dirty="0" smtClean="0">
                  <a:solidFill>
                    <a:prstClr val="black"/>
                  </a:solidFill>
                  <a:latin typeface="仿宋" pitchFamily="49" charset="-122"/>
                  <a:ea typeface="仿宋" pitchFamily="49" charset="-122"/>
                </a:rPr>
                <a:t>城市化动因与机制</a:t>
              </a:r>
              <a:endParaRPr lang="zh-CN" altLang="en-US" sz="2000" b="1" dirty="0">
                <a:solidFill>
                  <a:prstClr val="black"/>
                </a:solidFill>
                <a:latin typeface="仿宋" pitchFamily="49" charset="-122"/>
                <a:ea typeface="仿宋" pitchFamily="49" charset="-122"/>
              </a:endParaRPr>
            </a:p>
          </p:txBody>
        </p:sp>
        <p:cxnSp>
          <p:nvCxnSpPr>
            <p:cNvPr id="36" name="直接连接符 35">
              <a:extLst>
                <a:ext uri="{FF2B5EF4-FFF2-40B4-BE49-F238E27FC236}">
                  <a16:creationId xmlns:a16="http://schemas.microsoft.com/office/drawing/2014/main" id="{59CD193A-2B5B-4CE5-B49C-7F3C252BBF31}"/>
                </a:ext>
              </a:extLst>
            </p:cNvPr>
            <p:cNvCxnSpPr/>
            <p:nvPr/>
          </p:nvCxnSpPr>
          <p:spPr>
            <a:xfrm>
              <a:off x="4787900" y="1808163"/>
              <a:ext cx="0" cy="19446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74757B0B-9AE8-44FE-B06B-BB801BE270AA}"/>
                </a:ext>
              </a:extLst>
            </p:cNvPr>
            <p:cNvCxnSpPr/>
            <p:nvPr/>
          </p:nvCxnSpPr>
          <p:spPr>
            <a:xfrm>
              <a:off x="4356100" y="2744788"/>
              <a:ext cx="431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32BE784D-5E59-4848-BBF7-C13453845876}"/>
                </a:ext>
              </a:extLst>
            </p:cNvPr>
            <p:cNvCxnSpPr/>
            <p:nvPr/>
          </p:nvCxnSpPr>
          <p:spPr>
            <a:xfrm>
              <a:off x="4787900" y="1808163"/>
              <a:ext cx="44132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32A57440-A966-4024-900D-0664B0ED28DF}"/>
                </a:ext>
              </a:extLst>
            </p:cNvPr>
            <p:cNvCxnSpPr/>
            <p:nvPr/>
          </p:nvCxnSpPr>
          <p:spPr>
            <a:xfrm>
              <a:off x="4787900" y="2751760"/>
              <a:ext cx="44132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DF1C7F35-4ABC-414A-9DF0-FBE85F830415}"/>
                </a:ext>
              </a:extLst>
            </p:cNvPr>
            <p:cNvCxnSpPr/>
            <p:nvPr/>
          </p:nvCxnSpPr>
          <p:spPr>
            <a:xfrm>
              <a:off x="4787900" y="3758019"/>
              <a:ext cx="44132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323305" y="4258169"/>
            <a:ext cx="8352928" cy="2016224"/>
            <a:chOff x="323528" y="1628800"/>
            <a:chExt cx="8352928" cy="2304256"/>
          </a:xfrm>
        </p:grpSpPr>
        <p:sp>
          <p:nvSpPr>
            <p:cNvPr id="18" name="矩形: 圆角 39">
              <a:extLst>
                <a:ext uri="{FF2B5EF4-FFF2-40B4-BE49-F238E27FC236}">
                  <a16:creationId xmlns:a16="http://schemas.microsoft.com/office/drawing/2014/main" id="{C4695CBB-3C19-448A-8861-D40CBB3120F1}"/>
                </a:ext>
              </a:extLst>
            </p:cNvPr>
            <p:cNvSpPr/>
            <p:nvPr/>
          </p:nvSpPr>
          <p:spPr>
            <a:xfrm>
              <a:off x="323528" y="2492896"/>
              <a:ext cx="4032448" cy="504056"/>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zh-CN" altLang="en-US" sz="2400" b="1" dirty="0">
                  <a:solidFill>
                    <a:prstClr val="black"/>
                  </a:solidFill>
                  <a:latin typeface="仿宋" pitchFamily="49" charset="-122"/>
                  <a:ea typeface="仿宋" pitchFamily="49" charset="-122"/>
                </a:rPr>
                <a:t>乡村</a:t>
              </a:r>
              <a:r>
                <a:rPr lang="zh-CN" altLang="en-US" sz="2400" b="1" dirty="0" smtClean="0">
                  <a:solidFill>
                    <a:prstClr val="black"/>
                  </a:solidFill>
                  <a:latin typeface="仿宋" pitchFamily="49" charset="-122"/>
                  <a:ea typeface="仿宋" pitchFamily="49" charset="-122"/>
                </a:rPr>
                <a:t>经济与贫困</a:t>
              </a:r>
              <a:endParaRPr lang="zh-CN" altLang="en-US" sz="2400" b="1" dirty="0">
                <a:solidFill>
                  <a:prstClr val="black"/>
                </a:solidFill>
                <a:latin typeface="仿宋" pitchFamily="49" charset="-122"/>
                <a:ea typeface="仿宋" pitchFamily="49" charset="-122"/>
              </a:endParaRPr>
            </a:p>
          </p:txBody>
        </p:sp>
        <p:sp>
          <p:nvSpPr>
            <p:cNvPr id="19" name="矩形: 圆角 39">
              <a:extLst>
                <a:ext uri="{FF2B5EF4-FFF2-40B4-BE49-F238E27FC236}">
                  <a16:creationId xmlns:a16="http://schemas.microsoft.com/office/drawing/2014/main" id="{2DA521EA-F9D3-4B64-9B09-AF43432B2368}"/>
                </a:ext>
              </a:extLst>
            </p:cNvPr>
            <p:cNvSpPr/>
            <p:nvPr/>
          </p:nvSpPr>
          <p:spPr>
            <a:xfrm>
              <a:off x="5229798" y="1628800"/>
              <a:ext cx="344665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defTabSz="457200">
                <a:defRPr/>
              </a:pPr>
              <a:r>
                <a:rPr lang="zh-CN" altLang="en-US" sz="2000" b="1" dirty="0">
                  <a:solidFill>
                    <a:prstClr val="black"/>
                  </a:solidFill>
                  <a:latin typeface="仿宋" pitchFamily="49" charset="-122"/>
                  <a:ea typeface="仿宋" pitchFamily="49" charset="-122"/>
                </a:rPr>
                <a:t>乡村</a:t>
              </a:r>
              <a:r>
                <a:rPr lang="zh-CN" altLang="en-US" sz="2000" b="1" dirty="0" smtClean="0">
                  <a:solidFill>
                    <a:prstClr val="black"/>
                  </a:solidFill>
                  <a:latin typeface="仿宋" pitchFamily="49" charset="-122"/>
                  <a:ea typeface="仿宋" pitchFamily="49" charset="-122"/>
                </a:rPr>
                <a:t>经济的基本特征</a:t>
              </a:r>
              <a:endParaRPr lang="zh-CN" altLang="en-US" sz="2000" b="1" dirty="0">
                <a:solidFill>
                  <a:prstClr val="black"/>
                </a:solidFill>
                <a:latin typeface="仿宋" pitchFamily="49" charset="-122"/>
                <a:ea typeface="仿宋" pitchFamily="49" charset="-122"/>
              </a:endParaRPr>
            </a:p>
          </p:txBody>
        </p:sp>
        <p:sp>
          <p:nvSpPr>
            <p:cNvPr id="20" name="矩形: 圆角 39">
              <a:extLst>
                <a:ext uri="{FF2B5EF4-FFF2-40B4-BE49-F238E27FC236}">
                  <a16:creationId xmlns:a16="http://schemas.microsoft.com/office/drawing/2014/main" id="{73A59AC0-B4C0-42C1-A1C7-2FF0C93EDE3C}"/>
                </a:ext>
              </a:extLst>
            </p:cNvPr>
            <p:cNvSpPr/>
            <p:nvPr/>
          </p:nvSpPr>
          <p:spPr>
            <a:xfrm>
              <a:off x="5229798" y="2274738"/>
              <a:ext cx="344665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lang="zh-CN" altLang="en-US" sz="2000" b="1" dirty="0">
                  <a:solidFill>
                    <a:prstClr val="black"/>
                  </a:solidFill>
                  <a:latin typeface="仿宋" pitchFamily="49" charset="-122"/>
                  <a:ea typeface="仿宋" pitchFamily="49" charset="-122"/>
                </a:rPr>
                <a:t>乡村</a:t>
              </a:r>
              <a:r>
                <a:rPr lang="zh-CN" altLang="en-US" sz="2000" b="1" dirty="0" smtClean="0">
                  <a:solidFill>
                    <a:prstClr val="black"/>
                  </a:solidFill>
                  <a:latin typeface="仿宋" pitchFamily="49" charset="-122"/>
                  <a:ea typeface="仿宋" pitchFamily="49" charset="-122"/>
                </a:rPr>
                <a:t>土地与劳动力市场</a:t>
              </a:r>
              <a:endParaRPr lang="zh-CN" altLang="en-US" sz="2000" b="1" dirty="0">
                <a:solidFill>
                  <a:prstClr val="black"/>
                </a:solidFill>
                <a:latin typeface="仿宋" pitchFamily="49" charset="-122"/>
                <a:ea typeface="仿宋" pitchFamily="49" charset="-122"/>
              </a:endParaRPr>
            </a:p>
          </p:txBody>
        </p:sp>
        <p:sp>
          <p:nvSpPr>
            <p:cNvPr id="21" name="矩形: 圆角 39">
              <a:extLst>
                <a:ext uri="{FF2B5EF4-FFF2-40B4-BE49-F238E27FC236}">
                  <a16:creationId xmlns:a16="http://schemas.microsoft.com/office/drawing/2014/main" id="{EA0E92BE-9C34-4AB5-8FAA-8EA1FDDB0D1A}"/>
                </a:ext>
              </a:extLst>
            </p:cNvPr>
            <p:cNvSpPr/>
            <p:nvPr/>
          </p:nvSpPr>
          <p:spPr>
            <a:xfrm>
              <a:off x="5229798" y="2924944"/>
              <a:ext cx="344665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lang="zh-CN" altLang="en-US" sz="2000" b="1" dirty="0">
                  <a:solidFill>
                    <a:prstClr val="black"/>
                  </a:solidFill>
                  <a:latin typeface="仿宋" pitchFamily="49" charset="-122"/>
                  <a:ea typeface="仿宋" pitchFamily="49" charset="-122"/>
                </a:rPr>
                <a:t>乡村</a:t>
              </a:r>
              <a:r>
                <a:rPr lang="zh-CN" altLang="en-US" sz="2000" b="1" dirty="0" smtClean="0">
                  <a:solidFill>
                    <a:prstClr val="black"/>
                  </a:solidFill>
                  <a:latin typeface="仿宋" pitchFamily="49" charset="-122"/>
                  <a:ea typeface="仿宋" pitchFamily="49" charset="-122"/>
                </a:rPr>
                <a:t>金融市场与公共服务</a:t>
              </a:r>
              <a:endParaRPr lang="zh-CN" altLang="en-US" sz="2000" b="1" dirty="0">
                <a:solidFill>
                  <a:prstClr val="black"/>
                </a:solidFill>
                <a:latin typeface="仿宋" pitchFamily="49" charset="-122"/>
                <a:ea typeface="仿宋" pitchFamily="49" charset="-122"/>
              </a:endParaRPr>
            </a:p>
          </p:txBody>
        </p:sp>
        <p:sp>
          <p:nvSpPr>
            <p:cNvPr id="22" name="矩形: 圆角 39">
              <a:extLst>
                <a:ext uri="{FF2B5EF4-FFF2-40B4-BE49-F238E27FC236}">
                  <a16:creationId xmlns:a16="http://schemas.microsoft.com/office/drawing/2014/main" id="{0C5F66D9-AF9A-4588-8B41-BC4CDF47E2F8}"/>
                </a:ext>
              </a:extLst>
            </p:cNvPr>
            <p:cNvSpPr/>
            <p:nvPr/>
          </p:nvSpPr>
          <p:spPr>
            <a:xfrm>
              <a:off x="5229798" y="3573016"/>
              <a:ext cx="344665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lang="zh-CN" altLang="en-US" sz="2000" b="1" dirty="0">
                  <a:solidFill>
                    <a:prstClr val="black"/>
                  </a:solidFill>
                  <a:latin typeface="仿宋" pitchFamily="49" charset="-122"/>
                  <a:ea typeface="仿宋" pitchFamily="49" charset="-122"/>
                </a:rPr>
                <a:t>乡村贫困问题</a:t>
              </a:r>
            </a:p>
          </p:txBody>
        </p:sp>
        <p:cxnSp>
          <p:nvCxnSpPr>
            <p:cNvPr id="23" name="直接连接符 22">
              <a:extLst>
                <a:ext uri="{FF2B5EF4-FFF2-40B4-BE49-F238E27FC236}">
                  <a16:creationId xmlns:a16="http://schemas.microsoft.com/office/drawing/2014/main" id="{59CD193A-2B5B-4CE5-B49C-7F3C252BBF31}"/>
                </a:ext>
              </a:extLst>
            </p:cNvPr>
            <p:cNvCxnSpPr/>
            <p:nvPr/>
          </p:nvCxnSpPr>
          <p:spPr>
            <a:xfrm>
              <a:off x="4787900" y="1808163"/>
              <a:ext cx="0" cy="19446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74757B0B-9AE8-44FE-B06B-BB801BE270AA}"/>
                </a:ext>
              </a:extLst>
            </p:cNvPr>
            <p:cNvCxnSpPr/>
            <p:nvPr/>
          </p:nvCxnSpPr>
          <p:spPr>
            <a:xfrm>
              <a:off x="4356100" y="2744788"/>
              <a:ext cx="431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32BE784D-5E59-4848-BBF7-C13453845876}"/>
                </a:ext>
              </a:extLst>
            </p:cNvPr>
            <p:cNvCxnSpPr/>
            <p:nvPr/>
          </p:nvCxnSpPr>
          <p:spPr>
            <a:xfrm>
              <a:off x="4787900" y="1808163"/>
              <a:ext cx="44132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32A57440-A966-4024-900D-0664B0ED28DF}"/>
                </a:ext>
              </a:extLst>
            </p:cNvPr>
            <p:cNvCxnSpPr/>
            <p:nvPr/>
          </p:nvCxnSpPr>
          <p:spPr>
            <a:xfrm>
              <a:off x="4787900" y="2454275"/>
              <a:ext cx="44132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DF1C7F35-4ABC-414A-9DF0-FBE85F830415}"/>
                </a:ext>
              </a:extLst>
            </p:cNvPr>
            <p:cNvCxnSpPr/>
            <p:nvPr/>
          </p:nvCxnSpPr>
          <p:spPr>
            <a:xfrm>
              <a:off x="4787900" y="3105150"/>
              <a:ext cx="44132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2E60E43E-1726-4E9E-8AF6-58C273F52747}"/>
                </a:ext>
              </a:extLst>
            </p:cNvPr>
            <p:cNvCxnSpPr/>
            <p:nvPr/>
          </p:nvCxnSpPr>
          <p:spPr>
            <a:xfrm>
              <a:off x="4787900" y="3752850"/>
              <a:ext cx="44132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06856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56027CB-6B74-47AB-80C1-A215EB4DA6BA}"/>
              </a:ext>
            </a:extLst>
          </p:cNvPr>
          <p:cNvSpPr>
            <a:spLocks noGrp="1"/>
          </p:cNvSpPr>
          <p:nvPr>
            <p:ph type="title"/>
          </p:nvPr>
        </p:nvSpPr>
        <p:spPr bwMode="auto">
          <a:xfrm>
            <a:off x="179388" y="0"/>
            <a:ext cx="8281044"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第二节 乡村经济与贫困</a:t>
            </a:r>
            <a:endParaRPr lang="zh-CN" altLang="en-US" dirty="0"/>
          </a:p>
        </p:txBody>
      </p:sp>
      <p:sp>
        <p:nvSpPr>
          <p:cNvPr id="33795" name="内容占位符 2">
            <a:extLst>
              <a:ext uri="{FF2B5EF4-FFF2-40B4-BE49-F238E27FC236}">
                <a16:creationId xmlns:a16="http://schemas.microsoft.com/office/drawing/2014/main" id="{D234E26A-6283-4C46-9114-288F3D151B9C}"/>
              </a:ext>
            </a:extLst>
          </p:cNvPr>
          <p:cNvSpPr>
            <a:spLocks noGrp="1"/>
          </p:cNvSpPr>
          <p:nvPr>
            <p:ph idx="1"/>
          </p:nvPr>
        </p:nvSpPr>
        <p:spPr bwMode="auto">
          <a:xfrm>
            <a:off x="250825" y="1381125"/>
            <a:ext cx="8569325"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dirty="0"/>
          </a:p>
          <a:p>
            <a:pPr marL="0" indent="540000">
              <a:buNone/>
              <a:defRPr/>
            </a:pPr>
            <a:r>
              <a:rPr lang="zh-CN" altLang="en-US" sz="2000" dirty="0">
                <a:latin typeface="+mn-ea"/>
              </a:rPr>
              <a:t>乡村劳动力市场是指乡村劳动者</a:t>
            </a:r>
            <a:r>
              <a:rPr lang="zh-CN" altLang="en-US" sz="2000" dirty="0" smtClean="0">
                <a:latin typeface="+mn-ea"/>
              </a:rPr>
              <a:t>个体（</a:t>
            </a:r>
            <a:r>
              <a:rPr lang="zh-CN" altLang="en-US" sz="2000" dirty="0">
                <a:latin typeface="+mn-ea"/>
              </a:rPr>
              <a:t>供给方</a:t>
            </a:r>
            <a:r>
              <a:rPr lang="zh-CN" altLang="en-US" sz="2000" dirty="0" smtClean="0">
                <a:latin typeface="+mn-ea"/>
              </a:rPr>
              <a:t>）和</a:t>
            </a:r>
            <a:r>
              <a:rPr lang="zh-CN" altLang="en-US" sz="2000" dirty="0">
                <a:latin typeface="+mn-ea"/>
              </a:rPr>
              <a:t>使用劳动力的</a:t>
            </a:r>
            <a:r>
              <a:rPr lang="zh-CN" altLang="en-US" sz="2000" dirty="0" smtClean="0">
                <a:latin typeface="+mn-ea"/>
              </a:rPr>
              <a:t>单位（需求方）之间</a:t>
            </a:r>
            <a:r>
              <a:rPr lang="zh-CN" altLang="en-US" sz="2000" dirty="0">
                <a:latin typeface="+mn-ea"/>
              </a:rPr>
              <a:t>在劳动交换过程中所体现的经济关系的总和</a:t>
            </a:r>
            <a:r>
              <a:rPr lang="zh-CN" altLang="en-US" sz="2000" dirty="0" smtClean="0">
                <a:latin typeface="+mn-ea"/>
              </a:rPr>
              <a:t>。乡村劳动力市场对</a:t>
            </a:r>
            <a:r>
              <a:rPr lang="zh-CN" altLang="en-US" sz="2000" dirty="0">
                <a:latin typeface="+mn-ea"/>
              </a:rPr>
              <a:t>乡村的生产发展</a:t>
            </a:r>
            <a:r>
              <a:rPr lang="zh-CN" altLang="en-US" sz="2000" dirty="0" smtClean="0">
                <a:latin typeface="+mn-ea"/>
              </a:rPr>
              <a:t>、经济</a:t>
            </a:r>
            <a:r>
              <a:rPr lang="zh-CN" altLang="en-US" sz="2000" dirty="0">
                <a:latin typeface="+mn-ea"/>
              </a:rPr>
              <a:t>发展</a:t>
            </a:r>
            <a:r>
              <a:rPr lang="zh-CN" altLang="en-US" sz="2000" dirty="0" smtClean="0">
                <a:latin typeface="+mn-ea"/>
              </a:rPr>
              <a:t>、社会</a:t>
            </a:r>
            <a:r>
              <a:rPr lang="zh-CN" altLang="en-US" sz="2000" dirty="0">
                <a:latin typeface="+mn-ea"/>
              </a:rPr>
              <a:t>稳定有着深远的影响</a:t>
            </a:r>
            <a:r>
              <a:rPr lang="zh-CN" altLang="en-US" sz="2000" dirty="0" smtClean="0">
                <a:latin typeface="+mn-ea"/>
              </a:rPr>
              <a:t>。</a:t>
            </a:r>
            <a:endParaRPr lang="en-US" altLang="zh-CN" sz="2000" dirty="0" smtClean="0">
              <a:latin typeface="+mn-ea"/>
            </a:endParaRPr>
          </a:p>
          <a:p>
            <a:pPr marL="0" indent="540000">
              <a:buNone/>
              <a:defRPr/>
            </a:pPr>
            <a:r>
              <a:rPr lang="zh-CN" altLang="en-US" sz="2000" b="1" dirty="0" smtClean="0">
                <a:latin typeface="+mn-ea"/>
              </a:rPr>
              <a:t>乡村劳动力市场</a:t>
            </a:r>
            <a:r>
              <a:rPr lang="zh-CN" altLang="en-US" sz="2000" b="1" dirty="0">
                <a:latin typeface="+mn-ea"/>
              </a:rPr>
              <a:t>的主要特征</a:t>
            </a:r>
            <a:r>
              <a:rPr lang="zh-CN" altLang="en-US" sz="2000" b="1" dirty="0" smtClean="0">
                <a:latin typeface="+mn-ea"/>
              </a:rPr>
              <a:t>：</a:t>
            </a:r>
            <a:r>
              <a:rPr lang="zh-CN" altLang="en-US" sz="2000" dirty="0" smtClean="0">
                <a:latin typeface="+mn-ea"/>
              </a:rPr>
              <a:t>一</a:t>
            </a:r>
            <a:r>
              <a:rPr lang="zh-CN" altLang="en-US" sz="2000" dirty="0">
                <a:latin typeface="+mn-ea"/>
              </a:rPr>
              <a:t>是乡村劳动力市场以自我雇用为主</a:t>
            </a:r>
            <a:r>
              <a:rPr lang="zh-CN" altLang="en-US" sz="2000" dirty="0" smtClean="0">
                <a:latin typeface="+mn-ea"/>
              </a:rPr>
              <a:t>，出租</a:t>
            </a:r>
            <a:r>
              <a:rPr lang="zh-CN" altLang="en-US" sz="2000" dirty="0">
                <a:latin typeface="+mn-ea"/>
              </a:rPr>
              <a:t>或者让渡自身劳动力受到农业</a:t>
            </a:r>
            <a:r>
              <a:rPr lang="zh-CN" altLang="en-US" sz="2000" dirty="0" smtClean="0">
                <a:latin typeface="+mn-ea"/>
              </a:rPr>
              <a:t>生产</a:t>
            </a:r>
            <a:r>
              <a:rPr lang="zh-CN" altLang="en-US" sz="2000" dirty="0">
                <a:latin typeface="+mn-ea"/>
              </a:rPr>
              <a:t>的</a:t>
            </a:r>
            <a:r>
              <a:rPr lang="zh-CN" altLang="en-US" sz="2000" dirty="0" smtClean="0">
                <a:latin typeface="+mn-ea"/>
              </a:rPr>
              <a:t>影响；二</a:t>
            </a:r>
            <a:r>
              <a:rPr lang="zh-CN" altLang="en-US" sz="2000" dirty="0">
                <a:latin typeface="+mn-ea"/>
              </a:rPr>
              <a:t>是工资水平难以确定</a:t>
            </a:r>
            <a:r>
              <a:rPr lang="zh-CN" altLang="en-US" sz="2000" dirty="0" smtClean="0">
                <a:latin typeface="+mn-ea"/>
              </a:rPr>
              <a:t>，工资</a:t>
            </a:r>
            <a:r>
              <a:rPr lang="zh-CN" altLang="en-US" sz="2000" dirty="0">
                <a:latin typeface="+mn-ea"/>
              </a:rPr>
              <a:t>价格信号机制不灵敏；三是劳动力市场发育不均衡</a:t>
            </a:r>
            <a:r>
              <a:rPr lang="zh-CN" altLang="en-US" sz="2000" dirty="0" smtClean="0">
                <a:latin typeface="+mn-ea"/>
              </a:rPr>
              <a:t>，劳动产品</a:t>
            </a:r>
            <a:r>
              <a:rPr lang="zh-CN" altLang="en-US" sz="2000" dirty="0">
                <a:latin typeface="+mn-ea"/>
              </a:rPr>
              <a:t>市场化程度不足；四是劳动的组织形式多样</a:t>
            </a:r>
            <a:r>
              <a:rPr lang="zh-CN" altLang="en-US" sz="2000" dirty="0" smtClean="0">
                <a:latin typeface="+mn-ea"/>
              </a:rPr>
              <a:t>，但主要以</a:t>
            </a:r>
            <a:r>
              <a:rPr lang="zh-CN" altLang="en-US" sz="2000" dirty="0">
                <a:latin typeface="+mn-ea"/>
              </a:rPr>
              <a:t>家庭为</a:t>
            </a:r>
            <a:r>
              <a:rPr lang="zh-CN" altLang="en-US" sz="2000" dirty="0" smtClean="0">
                <a:latin typeface="+mn-ea"/>
              </a:rPr>
              <a:t>单位。</a:t>
            </a:r>
            <a:endParaRPr lang="en-US" altLang="zh-CN" sz="2000" dirty="0" smtClean="0">
              <a:latin typeface="+mn-ea"/>
            </a:endParaRPr>
          </a:p>
          <a:p>
            <a:pPr marL="0" indent="540000">
              <a:buNone/>
              <a:defRPr/>
            </a:pPr>
            <a:r>
              <a:rPr lang="zh-CN" altLang="en-US" sz="2000" b="1" dirty="0">
                <a:latin typeface="+mn-ea"/>
              </a:rPr>
              <a:t>目前中国乡村劳动力状况</a:t>
            </a:r>
            <a:r>
              <a:rPr lang="zh-CN" altLang="en-US" sz="2000" b="1" dirty="0" smtClean="0">
                <a:latin typeface="+mn-ea"/>
              </a:rPr>
              <a:t>：</a:t>
            </a:r>
            <a:r>
              <a:rPr lang="zh-CN" altLang="en-US" sz="2000" dirty="0" smtClean="0">
                <a:latin typeface="+mn-ea"/>
              </a:rPr>
              <a:t>我国</a:t>
            </a:r>
            <a:r>
              <a:rPr lang="zh-CN" altLang="en-US" sz="2000" dirty="0">
                <a:latin typeface="+mn-ea"/>
              </a:rPr>
              <a:t>农村劳动力人口供大于求的局面正在逐渐消失。由于城镇化导致的农村青壮年劳动力人口向城市转移</a:t>
            </a:r>
            <a:r>
              <a:rPr lang="zh-CN" altLang="en-US" sz="2000" dirty="0" smtClean="0">
                <a:latin typeface="+mn-ea"/>
              </a:rPr>
              <a:t>，我国</a:t>
            </a:r>
            <a:r>
              <a:rPr lang="zh-CN" altLang="en-US" sz="2000" dirty="0">
                <a:latin typeface="+mn-ea"/>
              </a:rPr>
              <a:t>乡村地区劳动力人口呈现幼龄化和</a:t>
            </a:r>
            <a:r>
              <a:rPr lang="zh-CN" altLang="en-US" sz="2000" dirty="0" smtClean="0">
                <a:latin typeface="+mn-ea"/>
              </a:rPr>
              <a:t>老龄化并存</a:t>
            </a:r>
            <a:r>
              <a:rPr lang="zh-CN" altLang="en-US" sz="2000" dirty="0">
                <a:latin typeface="+mn-ea"/>
              </a:rPr>
              <a:t>的特点</a:t>
            </a:r>
            <a:r>
              <a:rPr lang="zh-CN" altLang="en-US" sz="2000" dirty="0" smtClean="0">
                <a:latin typeface="+mn-ea"/>
              </a:rPr>
              <a:t>，严重</a:t>
            </a:r>
            <a:r>
              <a:rPr lang="zh-CN" altLang="en-US" sz="2000" dirty="0">
                <a:latin typeface="+mn-ea"/>
              </a:rPr>
              <a:t>制约着我国农村经济的发展，导致剩余的农村</a:t>
            </a:r>
            <a:r>
              <a:rPr lang="zh-CN" altLang="en-US" sz="2000" dirty="0" smtClean="0">
                <a:latin typeface="+mn-ea"/>
              </a:rPr>
              <a:t>劳动力</a:t>
            </a:r>
            <a:r>
              <a:rPr lang="zh-CN" altLang="en-US" sz="2000" dirty="0">
                <a:latin typeface="+mn-ea"/>
              </a:rPr>
              <a:t>人口受教育程度偏</a:t>
            </a:r>
            <a:r>
              <a:rPr lang="zh-CN" altLang="en-US" sz="2000" dirty="0" smtClean="0">
                <a:latin typeface="+mn-ea"/>
              </a:rPr>
              <a:t>低，同时</a:t>
            </a:r>
            <a:r>
              <a:rPr lang="zh-CN" altLang="en-US" sz="2000" dirty="0">
                <a:latin typeface="+mn-ea"/>
              </a:rPr>
              <a:t>也引致了留守儿童和留守老人等社会问题。</a:t>
            </a:r>
            <a:endParaRPr lang="en-US" altLang="zh-CN" sz="2000" dirty="0" smtClean="0">
              <a:latin typeface="+mn-ea"/>
            </a:endParaRPr>
          </a:p>
        </p:txBody>
      </p:sp>
      <p:sp>
        <p:nvSpPr>
          <p:cNvPr id="5" name="矩形: 圆角 39">
            <a:extLst>
              <a:ext uri="{FF2B5EF4-FFF2-40B4-BE49-F238E27FC236}">
                <a16:creationId xmlns:a16="http://schemas.microsoft.com/office/drawing/2014/main" id="{0DA38FC4-1290-4B6C-82CD-4A761DAEB56B}"/>
              </a:ext>
            </a:extLst>
          </p:cNvPr>
          <p:cNvSpPr/>
          <p:nvPr/>
        </p:nvSpPr>
        <p:spPr>
          <a:xfrm>
            <a:off x="755576" y="1381125"/>
            <a:ext cx="2304256" cy="432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2</a:t>
            </a:r>
            <a:r>
              <a:rPr lang="en-US" altLang="zh-CN" sz="2000" b="1" dirty="0" smtClean="0">
                <a:solidFill>
                  <a:prstClr val="black"/>
                </a:solidFill>
                <a:latin typeface="仿宋" pitchFamily="49" charset="-122"/>
                <a:ea typeface="仿宋" pitchFamily="49" charset="-122"/>
              </a:rPr>
              <a:t>.</a:t>
            </a:r>
            <a:r>
              <a:rPr lang="zh-CN" altLang="en-US" sz="2000" b="1" dirty="0" smtClean="0">
                <a:solidFill>
                  <a:prstClr val="black"/>
                </a:solidFill>
                <a:latin typeface="仿宋" pitchFamily="49" charset="-122"/>
                <a:ea typeface="仿宋" pitchFamily="49" charset="-122"/>
              </a:rPr>
              <a:t>乡村</a:t>
            </a:r>
            <a:r>
              <a:rPr lang="zh-CN" altLang="en-US" sz="2000" b="1" dirty="0">
                <a:solidFill>
                  <a:prstClr val="black"/>
                </a:solidFill>
                <a:latin typeface="仿宋" pitchFamily="49" charset="-122"/>
                <a:ea typeface="仿宋" pitchFamily="49" charset="-122"/>
              </a:rPr>
              <a:t>劳动力</a:t>
            </a:r>
            <a:r>
              <a:rPr lang="zh-CN" altLang="en-US" sz="2000" b="1" dirty="0" smtClean="0">
                <a:solidFill>
                  <a:prstClr val="black"/>
                </a:solidFill>
                <a:latin typeface="仿宋" pitchFamily="49" charset="-122"/>
                <a:ea typeface="仿宋" pitchFamily="49" charset="-122"/>
              </a:rPr>
              <a:t>市场</a:t>
            </a:r>
            <a:endParaRPr lang="zh-CN" altLang="en-US" sz="2000" b="1" dirty="0">
              <a:solidFill>
                <a:prstClr val="black"/>
              </a:solidFill>
              <a:latin typeface="仿宋" pitchFamily="49" charset="-122"/>
              <a:ea typeface="仿宋" pitchFamily="49" charset="-122"/>
            </a:endParaRPr>
          </a:p>
        </p:txBody>
      </p:sp>
    </p:spTree>
    <p:extLst>
      <p:ext uri="{BB962C8B-B14F-4D97-AF65-F5344CB8AC3E}">
        <p14:creationId xmlns:p14="http://schemas.microsoft.com/office/powerpoint/2010/main" val="34678745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56027CB-6B74-47AB-80C1-A215EB4DA6BA}"/>
              </a:ext>
            </a:extLst>
          </p:cNvPr>
          <p:cNvSpPr>
            <a:spLocks noGrp="1"/>
          </p:cNvSpPr>
          <p:nvPr>
            <p:ph type="title"/>
          </p:nvPr>
        </p:nvSpPr>
        <p:spPr bwMode="auto">
          <a:xfrm>
            <a:off x="179388" y="0"/>
            <a:ext cx="8281044"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第二节 乡村经济与贫困</a:t>
            </a:r>
            <a:endParaRPr lang="zh-CN" altLang="en-US" dirty="0"/>
          </a:p>
        </p:txBody>
      </p:sp>
      <p:sp>
        <p:nvSpPr>
          <p:cNvPr id="33795" name="内容占位符 2">
            <a:extLst>
              <a:ext uri="{FF2B5EF4-FFF2-40B4-BE49-F238E27FC236}">
                <a16:creationId xmlns:a16="http://schemas.microsoft.com/office/drawing/2014/main" id="{D234E26A-6283-4C46-9114-288F3D151B9C}"/>
              </a:ext>
            </a:extLst>
          </p:cNvPr>
          <p:cNvSpPr>
            <a:spLocks noGrp="1"/>
          </p:cNvSpPr>
          <p:nvPr>
            <p:ph idx="1"/>
          </p:nvPr>
        </p:nvSpPr>
        <p:spPr bwMode="auto">
          <a:xfrm>
            <a:off x="250825" y="1381125"/>
            <a:ext cx="8569325"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dirty="0"/>
          </a:p>
          <a:p>
            <a:pPr marL="0" indent="540000">
              <a:buNone/>
              <a:defRPr/>
            </a:pPr>
            <a:endParaRPr lang="en-US" altLang="zh-CN" sz="2000" dirty="0" smtClean="0">
              <a:latin typeface="+mn-ea"/>
            </a:endParaRPr>
          </a:p>
          <a:p>
            <a:pPr marL="0" indent="540000">
              <a:buNone/>
              <a:defRPr/>
            </a:pPr>
            <a:endParaRPr lang="en-US" altLang="zh-CN" sz="2000" dirty="0" smtClean="0">
              <a:latin typeface="+mn-ea"/>
            </a:endParaRPr>
          </a:p>
          <a:p>
            <a:pPr marL="0" indent="540000">
              <a:buNone/>
              <a:defRPr/>
            </a:pPr>
            <a:r>
              <a:rPr lang="zh-CN" altLang="en-US" sz="2000" dirty="0">
                <a:latin typeface="+mn-ea"/>
              </a:rPr>
              <a:t>乡村金融在乡村生产经营过程中发挥着重要的作用。在发展中国家</a:t>
            </a:r>
            <a:r>
              <a:rPr lang="zh-CN" altLang="en-US" sz="2000" dirty="0" smtClean="0">
                <a:latin typeface="+mn-ea"/>
              </a:rPr>
              <a:t>，乡村</a:t>
            </a:r>
            <a:r>
              <a:rPr lang="zh-CN" altLang="en-US" sz="2000" dirty="0">
                <a:latin typeface="+mn-ea"/>
              </a:rPr>
              <a:t>金融已经成为削减</a:t>
            </a:r>
            <a:r>
              <a:rPr lang="zh-CN" altLang="en-US" sz="2000" dirty="0" smtClean="0">
                <a:latin typeface="+mn-ea"/>
              </a:rPr>
              <a:t>贫困、促进</a:t>
            </a:r>
            <a:r>
              <a:rPr lang="zh-CN" altLang="en-US" sz="2000" dirty="0">
                <a:latin typeface="+mn-ea"/>
              </a:rPr>
              <a:t>中小企业发展的最重要机制之一，</a:t>
            </a:r>
            <a:r>
              <a:rPr lang="zh-CN" altLang="en-US" sz="2000" dirty="0" smtClean="0">
                <a:latin typeface="+mn-ea"/>
              </a:rPr>
              <a:t>同时乡村</a:t>
            </a:r>
            <a:r>
              <a:rPr lang="zh-CN" altLang="en-US" sz="2000" dirty="0">
                <a:latin typeface="+mn-ea"/>
              </a:rPr>
              <a:t>金融市场还为国家</a:t>
            </a:r>
            <a:r>
              <a:rPr lang="zh-CN" altLang="en-US" sz="2000" dirty="0" smtClean="0">
                <a:latin typeface="+mn-ea"/>
              </a:rPr>
              <a:t>对农业</a:t>
            </a:r>
            <a:r>
              <a:rPr lang="zh-CN" altLang="en-US" sz="2000" dirty="0">
                <a:latin typeface="+mn-ea"/>
              </a:rPr>
              <a:t>进行宏观调控</a:t>
            </a:r>
            <a:r>
              <a:rPr lang="zh-CN" altLang="en-US" sz="2000" dirty="0" smtClean="0">
                <a:latin typeface="+mn-ea"/>
              </a:rPr>
              <a:t>提供了场所。</a:t>
            </a:r>
            <a:endParaRPr lang="en-US" altLang="zh-CN" sz="2000" dirty="0" smtClean="0">
              <a:latin typeface="+mn-ea"/>
            </a:endParaRPr>
          </a:p>
          <a:p>
            <a:pPr marL="0" indent="540000">
              <a:buNone/>
              <a:defRPr/>
            </a:pPr>
            <a:r>
              <a:rPr lang="zh-CN" altLang="en-US" sz="2000" smtClean="0">
                <a:latin typeface="+mn-ea"/>
              </a:rPr>
              <a:t> 乡村</a:t>
            </a:r>
            <a:r>
              <a:rPr lang="zh-CN" altLang="en-US" sz="2000" dirty="0">
                <a:latin typeface="+mn-ea"/>
              </a:rPr>
              <a:t>金融市场主要有以下特点：</a:t>
            </a:r>
            <a:r>
              <a:rPr lang="zh-CN" altLang="en-US" sz="2000" dirty="0" smtClean="0">
                <a:latin typeface="+mn-ea"/>
              </a:rPr>
              <a:t>一是乡村</a:t>
            </a:r>
            <a:r>
              <a:rPr lang="zh-CN" altLang="en-US" sz="2000" dirty="0">
                <a:latin typeface="+mn-ea"/>
              </a:rPr>
              <a:t>居民资金需求具有一定的层次性；二是正规金融与非正规金融并存</a:t>
            </a:r>
            <a:r>
              <a:rPr lang="zh-CN" altLang="en-US" sz="2000" dirty="0" smtClean="0">
                <a:latin typeface="+mn-ea"/>
              </a:rPr>
              <a:t>，金融</a:t>
            </a:r>
            <a:r>
              <a:rPr lang="zh-CN" altLang="en-US" sz="2000" dirty="0">
                <a:latin typeface="+mn-ea"/>
              </a:rPr>
              <a:t>稳定性差；三是乡村金融市场垄断程度高；四是乡村资本市场建设落后</a:t>
            </a:r>
            <a:r>
              <a:rPr lang="zh-CN" altLang="en-US" sz="2000" dirty="0" smtClean="0">
                <a:latin typeface="+mn-ea"/>
              </a:rPr>
              <a:t>，融资</a:t>
            </a:r>
            <a:r>
              <a:rPr lang="zh-CN" altLang="en-US" sz="2000" dirty="0">
                <a:latin typeface="+mn-ea"/>
              </a:rPr>
              <a:t>能力低；五是乡村金融应该服务于乡村经济</a:t>
            </a:r>
            <a:r>
              <a:rPr lang="zh-CN" altLang="en-US" sz="2000" dirty="0" smtClean="0">
                <a:latin typeface="+mn-ea"/>
              </a:rPr>
              <a:t>，服务</a:t>
            </a:r>
            <a:r>
              <a:rPr lang="zh-CN" altLang="en-US" sz="2000" dirty="0">
                <a:latin typeface="+mn-ea"/>
              </a:rPr>
              <a:t>于</a:t>
            </a:r>
            <a:r>
              <a:rPr lang="zh-CN" altLang="en-US" sz="2000" dirty="0" smtClean="0">
                <a:latin typeface="+mn-ea"/>
              </a:rPr>
              <a:t>农户。</a:t>
            </a:r>
            <a:endParaRPr lang="en-US" altLang="zh-CN" sz="2000" dirty="0" smtClean="0">
              <a:latin typeface="+mn-ea"/>
            </a:endParaRPr>
          </a:p>
          <a:p>
            <a:pPr marL="0" indent="540000">
              <a:buNone/>
              <a:defRPr/>
            </a:pPr>
            <a:r>
              <a:rPr lang="zh-CN" altLang="en-US" sz="2000" dirty="0">
                <a:latin typeface="+mn-ea"/>
              </a:rPr>
              <a:t>虽然我国政府相继出台了多项鼓励金融企业深耕农村的政策措施</a:t>
            </a:r>
            <a:r>
              <a:rPr lang="zh-CN" altLang="en-US" sz="2000" dirty="0" smtClean="0">
                <a:latin typeface="+mn-ea"/>
              </a:rPr>
              <a:t>，但我国</a:t>
            </a:r>
            <a:r>
              <a:rPr lang="zh-CN" altLang="en-US" sz="2000" dirty="0">
                <a:latin typeface="+mn-ea"/>
              </a:rPr>
              <a:t>农村金融供需不匹配问题依旧十分突出，我国农村地区</a:t>
            </a:r>
            <a:r>
              <a:rPr lang="zh-CN" altLang="en-US" sz="2000" dirty="0" smtClean="0">
                <a:latin typeface="+mn-ea"/>
              </a:rPr>
              <a:t>的“</a:t>
            </a:r>
            <a:r>
              <a:rPr lang="zh-CN" altLang="en-US" sz="2000" dirty="0">
                <a:latin typeface="+mn-ea"/>
              </a:rPr>
              <a:t>金融供应短板</a:t>
            </a:r>
            <a:r>
              <a:rPr lang="zh-CN" altLang="en-US" sz="2000" dirty="0" smtClean="0">
                <a:latin typeface="+mn-ea"/>
              </a:rPr>
              <a:t>”问题</a:t>
            </a:r>
            <a:r>
              <a:rPr lang="zh-CN" altLang="en-US" sz="2000" dirty="0">
                <a:latin typeface="+mn-ea"/>
              </a:rPr>
              <a:t>已成为解决</a:t>
            </a:r>
            <a:r>
              <a:rPr lang="zh-CN" altLang="en-US" sz="2000" dirty="0" smtClean="0">
                <a:latin typeface="+mn-ea"/>
              </a:rPr>
              <a:t>我国“三农”问题</a:t>
            </a:r>
            <a:r>
              <a:rPr lang="zh-CN" altLang="en-US" sz="2000" dirty="0">
                <a:latin typeface="+mn-ea"/>
              </a:rPr>
              <a:t>的一大挑战。</a:t>
            </a:r>
            <a:endParaRPr lang="en-US" altLang="zh-CN" sz="2000" dirty="0" smtClean="0">
              <a:latin typeface="+mn-ea"/>
            </a:endParaRPr>
          </a:p>
        </p:txBody>
      </p:sp>
      <p:sp>
        <p:nvSpPr>
          <p:cNvPr id="4" name="矩形: 圆角 39">
            <a:extLst>
              <a:ext uri="{FF2B5EF4-FFF2-40B4-BE49-F238E27FC236}">
                <a16:creationId xmlns:a16="http://schemas.microsoft.com/office/drawing/2014/main" id="{6486604E-96FB-46CA-9C82-85C993CF048F}"/>
              </a:ext>
            </a:extLst>
          </p:cNvPr>
          <p:cNvSpPr/>
          <p:nvPr/>
        </p:nvSpPr>
        <p:spPr>
          <a:xfrm>
            <a:off x="431478" y="1346619"/>
            <a:ext cx="4140522" cy="576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3</a:t>
            </a:r>
            <a:r>
              <a:rPr lang="zh-CN" altLang="en-US" sz="2400" b="1" dirty="0" smtClean="0">
                <a:solidFill>
                  <a:prstClr val="black"/>
                </a:solidFill>
                <a:latin typeface="仿宋" pitchFamily="49" charset="-122"/>
                <a:ea typeface="仿宋" pitchFamily="49" charset="-122"/>
              </a:rPr>
              <a:t>、</a:t>
            </a:r>
            <a:r>
              <a:rPr lang="zh-CN" altLang="en-US" sz="2400" b="1" dirty="0">
                <a:solidFill>
                  <a:prstClr val="black"/>
                </a:solidFill>
                <a:latin typeface="仿宋" pitchFamily="49" charset="-122"/>
                <a:ea typeface="仿宋" pitchFamily="49" charset="-122"/>
              </a:rPr>
              <a:t>乡村金融市场与公共服务</a:t>
            </a:r>
          </a:p>
        </p:txBody>
      </p:sp>
      <p:sp>
        <p:nvSpPr>
          <p:cNvPr id="5" name="矩形: 圆角 39">
            <a:extLst>
              <a:ext uri="{FF2B5EF4-FFF2-40B4-BE49-F238E27FC236}">
                <a16:creationId xmlns:a16="http://schemas.microsoft.com/office/drawing/2014/main" id="{0DA38FC4-1290-4B6C-82CD-4A761DAEB56B}"/>
              </a:ext>
            </a:extLst>
          </p:cNvPr>
          <p:cNvSpPr/>
          <p:nvPr/>
        </p:nvSpPr>
        <p:spPr>
          <a:xfrm>
            <a:off x="827584" y="2115633"/>
            <a:ext cx="1656184" cy="432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1</a:t>
            </a:r>
            <a:r>
              <a:rPr lang="en-US" altLang="zh-CN" sz="2000" b="1" dirty="0" smtClean="0">
                <a:solidFill>
                  <a:prstClr val="black"/>
                </a:solidFill>
                <a:latin typeface="仿宋" pitchFamily="49" charset="-122"/>
                <a:ea typeface="仿宋" pitchFamily="49" charset="-122"/>
              </a:rPr>
              <a:t>.</a:t>
            </a:r>
            <a:r>
              <a:rPr lang="zh-CN" altLang="en-US" sz="2000" b="1" dirty="0" smtClean="0">
                <a:solidFill>
                  <a:prstClr val="black"/>
                </a:solidFill>
                <a:latin typeface="仿宋" pitchFamily="49" charset="-122"/>
                <a:ea typeface="仿宋" pitchFamily="49" charset="-122"/>
              </a:rPr>
              <a:t>乡村</a:t>
            </a:r>
            <a:r>
              <a:rPr lang="zh-CN" altLang="en-US" sz="2000" b="1" dirty="0">
                <a:solidFill>
                  <a:prstClr val="black"/>
                </a:solidFill>
                <a:latin typeface="仿宋" pitchFamily="49" charset="-122"/>
                <a:ea typeface="仿宋" pitchFamily="49" charset="-122"/>
              </a:rPr>
              <a:t>金融</a:t>
            </a:r>
          </a:p>
        </p:txBody>
      </p:sp>
    </p:spTree>
    <p:extLst>
      <p:ext uri="{BB962C8B-B14F-4D97-AF65-F5344CB8AC3E}">
        <p14:creationId xmlns:p14="http://schemas.microsoft.com/office/powerpoint/2010/main" val="23320435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56027CB-6B74-47AB-80C1-A215EB4DA6BA}"/>
              </a:ext>
            </a:extLst>
          </p:cNvPr>
          <p:cNvSpPr>
            <a:spLocks noGrp="1"/>
          </p:cNvSpPr>
          <p:nvPr>
            <p:ph type="title"/>
          </p:nvPr>
        </p:nvSpPr>
        <p:spPr bwMode="auto">
          <a:xfrm>
            <a:off x="179388" y="0"/>
            <a:ext cx="8281044"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第二节 乡村经济与贫困</a:t>
            </a:r>
            <a:endParaRPr lang="zh-CN" altLang="en-US" dirty="0"/>
          </a:p>
        </p:txBody>
      </p:sp>
      <p:sp>
        <p:nvSpPr>
          <p:cNvPr id="33795" name="内容占位符 2">
            <a:extLst>
              <a:ext uri="{FF2B5EF4-FFF2-40B4-BE49-F238E27FC236}">
                <a16:creationId xmlns:a16="http://schemas.microsoft.com/office/drawing/2014/main" id="{D234E26A-6283-4C46-9114-288F3D151B9C}"/>
              </a:ext>
            </a:extLst>
          </p:cNvPr>
          <p:cNvSpPr>
            <a:spLocks noGrp="1"/>
          </p:cNvSpPr>
          <p:nvPr>
            <p:ph idx="1"/>
          </p:nvPr>
        </p:nvSpPr>
        <p:spPr bwMode="auto">
          <a:xfrm>
            <a:off x="250825" y="1381125"/>
            <a:ext cx="8569325"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dirty="0"/>
          </a:p>
          <a:p>
            <a:pPr marL="0" indent="540000">
              <a:buNone/>
              <a:defRPr/>
            </a:pPr>
            <a:r>
              <a:rPr lang="zh-CN" altLang="en-US" sz="2000" dirty="0">
                <a:latin typeface="+mn-ea"/>
              </a:rPr>
              <a:t>农村基本公共服务是指政府为农村居民提供的</a:t>
            </a:r>
            <a:r>
              <a:rPr lang="zh-CN" altLang="en-US" sz="2000" dirty="0" smtClean="0">
                <a:latin typeface="+mn-ea"/>
              </a:rPr>
              <a:t>，与</a:t>
            </a:r>
            <a:r>
              <a:rPr lang="zh-CN" altLang="en-US" sz="2000" dirty="0">
                <a:latin typeface="+mn-ea"/>
              </a:rPr>
              <a:t>当时社会经济发展水平</a:t>
            </a:r>
            <a:r>
              <a:rPr lang="zh-CN" altLang="en-US" sz="2000" dirty="0" smtClean="0">
                <a:latin typeface="+mn-ea"/>
              </a:rPr>
              <a:t>相适应的、体现</a:t>
            </a:r>
            <a:r>
              <a:rPr lang="zh-CN" altLang="en-US" sz="2000" dirty="0">
                <a:latin typeface="+mn-ea"/>
              </a:rPr>
              <a:t>公平原则的公共品和服务</a:t>
            </a:r>
            <a:r>
              <a:rPr lang="zh-CN" altLang="en-US" sz="2000" dirty="0" smtClean="0">
                <a:latin typeface="+mn-ea"/>
              </a:rPr>
              <a:t>，主要</a:t>
            </a:r>
            <a:r>
              <a:rPr lang="zh-CN" altLang="en-US" sz="2000" dirty="0">
                <a:latin typeface="+mn-ea"/>
              </a:rPr>
              <a:t>包括农民和农村最关心的生产性</a:t>
            </a:r>
            <a:r>
              <a:rPr lang="zh-CN" altLang="en-US" sz="2000" dirty="0" smtClean="0">
                <a:latin typeface="+mn-ea"/>
              </a:rPr>
              <a:t>服务、公共事业性服务、公益基础性服务、公共</a:t>
            </a:r>
            <a:r>
              <a:rPr lang="zh-CN" altLang="en-US" sz="2000" dirty="0">
                <a:latin typeface="+mn-ea"/>
              </a:rPr>
              <a:t>安全性</a:t>
            </a:r>
            <a:r>
              <a:rPr lang="zh-CN" altLang="en-US" sz="2000" dirty="0" smtClean="0">
                <a:latin typeface="+mn-ea"/>
              </a:rPr>
              <a:t>服务等。</a:t>
            </a:r>
            <a:endParaRPr lang="en-US" altLang="zh-CN" sz="2000" dirty="0" smtClean="0">
              <a:latin typeface="+mn-ea"/>
            </a:endParaRPr>
          </a:p>
          <a:p>
            <a:pPr marL="0" indent="540000">
              <a:buNone/>
              <a:defRPr/>
            </a:pPr>
            <a:r>
              <a:rPr lang="zh-CN" altLang="en-US" sz="2000" dirty="0" smtClean="0">
                <a:latin typeface="+mn-ea"/>
              </a:rPr>
              <a:t>我国城乡</a:t>
            </a:r>
            <a:r>
              <a:rPr lang="zh-CN" altLang="en-US" sz="2000" dirty="0">
                <a:latin typeface="+mn-ea"/>
              </a:rPr>
              <a:t>之间在基本</a:t>
            </a:r>
            <a:r>
              <a:rPr lang="zh-CN" altLang="en-US" sz="2000" dirty="0" smtClean="0">
                <a:latin typeface="+mn-ea"/>
              </a:rPr>
              <a:t>公共</a:t>
            </a:r>
            <a:r>
              <a:rPr lang="zh-CN" altLang="en-US" sz="2000" dirty="0">
                <a:latin typeface="+mn-ea"/>
              </a:rPr>
              <a:t>服务方面仍存在很大的差距，主要体现在城乡基础设施建设很不平衡、社会保障体系建设差距较大、教育资源分配不平衡以及医疗卫生服务差距悬殊等方面。城乡基本公共服务均等化是促进城乡经济社会协调发展的必然</a:t>
            </a:r>
            <a:r>
              <a:rPr lang="zh-CN" altLang="en-US" sz="2000" dirty="0" smtClean="0">
                <a:latin typeface="+mn-ea"/>
              </a:rPr>
              <a:t>要求，这是</a:t>
            </a:r>
            <a:r>
              <a:rPr lang="zh-CN" altLang="en-US" sz="2000" dirty="0">
                <a:latin typeface="+mn-ea"/>
              </a:rPr>
              <a:t>一个长期的</a:t>
            </a:r>
            <a:r>
              <a:rPr lang="zh-CN" altLang="en-US" sz="2000" dirty="0" smtClean="0">
                <a:latin typeface="+mn-ea"/>
              </a:rPr>
              <a:t>过程，只有通过财政制度创新、政策完善和国家</a:t>
            </a:r>
            <a:r>
              <a:rPr lang="zh-CN" altLang="en-US" sz="2000" dirty="0">
                <a:latin typeface="+mn-ea"/>
              </a:rPr>
              <a:t>资源倾斜</a:t>
            </a:r>
            <a:r>
              <a:rPr lang="zh-CN" altLang="en-US" sz="2000" dirty="0" smtClean="0">
                <a:latin typeface="+mn-ea"/>
              </a:rPr>
              <a:t>，才能</a:t>
            </a:r>
            <a:r>
              <a:rPr lang="zh-CN" altLang="en-US" sz="2000" dirty="0">
                <a:latin typeface="+mn-ea"/>
              </a:rPr>
              <a:t>逐步缩小城乡之间的差距。</a:t>
            </a:r>
            <a:endParaRPr lang="en-US" altLang="zh-CN" sz="2000" dirty="0" smtClean="0">
              <a:latin typeface="+mn-ea"/>
            </a:endParaRPr>
          </a:p>
        </p:txBody>
      </p:sp>
      <p:sp>
        <p:nvSpPr>
          <p:cNvPr id="5" name="矩形: 圆角 39">
            <a:extLst>
              <a:ext uri="{FF2B5EF4-FFF2-40B4-BE49-F238E27FC236}">
                <a16:creationId xmlns:a16="http://schemas.microsoft.com/office/drawing/2014/main" id="{0DA38FC4-1290-4B6C-82CD-4A761DAEB56B}"/>
              </a:ext>
            </a:extLst>
          </p:cNvPr>
          <p:cNvSpPr/>
          <p:nvPr/>
        </p:nvSpPr>
        <p:spPr>
          <a:xfrm>
            <a:off x="755576" y="1381125"/>
            <a:ext cx="2592288" cy="432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2</a:t>
            </a:r>
            <a:r>
              <a:rPr lang="en-US" altLang="zh-CN" sz="2000" b="1" dirty="0" smtClean="0">
                <a:solidFill>
                  <a:prstClr val="black"/>
                </a:solidFill>
                <a:latin typeface="仿宋" pitchFamily="49" charset="-122"/>
                <a:ea typeface="仿宋" pitchFamily="49" charset="-122"/>
              </a:rPr>
              <a:t>.</a:t>
            </a:r>
            <a:r>
              <a:rPr lang="zh-CN" altLang="en-US" sz="2000" b="1" dirty="0">
                <a:solidFill>
                  <a:prstClr val="black"/>
                </a:solidFill>
                <a:latin typeface="仿宋" pitchFamily="49" charset="-122"/>
                <a:ea typeface="仿宋" pitchFamily="49" charset="-122"/>
              </a:rPr>
              <a:t>农村基本公共服务</a:t>
            </a:r>
          </a:p>
        </p:txBody>
      </p:sp>
    </p:spTree>
    <p:extLst>
      <p:ext uri="{BB962C8B-B14F-4D97-AF65-F5344CB8AC3E}">
        <p14:creationId xmlns:p14="http://schemas.microsoft.com/office/powerpoint/2010/main" val="23620617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56027CB-6B74-47AB-80C1-A215EB4DA6BA}"/>
              </a:ext>
            </a:extLst>
          </p:cNvPr>
          <p:cNvSpPr>
            <a:spLocks noGrp="1"/>
          </p:cNvSpPr>
          <p:nvPr>
            <p:ph type="title"/>
          </p:nvPr>
        </p:nvSpPr>
        <p:spPr bwMode="auto">
          <a:xfrm>
            <a:off x="179388" y="0"/>
            <a:ext cx="8281044"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第二节 乡村经济与贫困</a:t>
            </a:r>
            <a:endParaRPr lang="zh-CN" altLang="en-US" dirty="0"/>
          </a:p>
        </p:txBody>
      </p:sp>
      <p:sp>
        <p:nvSpPr>
          <p:cNvPr id="33795" name="内容占位符 2">
            <a:extLst>
              <a:ext uri="{FF2B5EF4-FFF2-40B4-BE49-F238E27FC236}">
                <a16:creationId xmlns:a16="http://schemas.microsoft.com/office/drawing/2014/main" id="{D234E26A-6283-4C46-9114-288F3D151B9C}"/>
              </a:ext>
            </a:extLst>
          </p:cNvPr>
          <p:cNvSpPr>
            <a:spLocks noGrp="1"/>
          </p:cNvSpPr>
          <p:nvPr>
            <p:ph idx="1"/>
          </p:nvPr>
        </p:nvSpPr>
        <p:spPr bwMode="auto">
          <a:xfrm>
            <a:off x="250825" y="1381125"/>
            <a:ext cx="8569325"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dirty="0"/>
          </a:p>
          <a:p>
            <a:pPr marL="0" indent="540000">
              <a:buNone/>
              <a:defRPr/>
            </a:pPr>
            <a:endParaRPr lang="en-US" altLang="zh-CN" sz="2000" dirty="0" smtClean="0">
              <a:latin typeface="+mn-ea"/>
            </a:endParaRPr>
          </a:p>
          <a:p>
            <a:pPr marL="0" indent="540000">
              <a:buNone/>
              <a:defRPr/>
            </a:pPr>
            <a:endParaRPr lang="en-US" altLang="zh-CN" sz="2000" dirty="0" smtClean="0">
              <a:latin typeface="+mn-ea"/>
            </a:endParaRPr>
          </a:p>
          <a:p>
            <a:pPr marL="0" indent="540000">
              <a:buNone/>
              <a:defRPr/>
            </a:pPr>
            <a:r>
              <a:rPr lang="zh-CN" altLang="en-US" sz="2000" dirty="0">
                <a:latin typeface="+mn-ea"/>
              </a:rPr>
              <a:t>乡村贫困问题一直是发展中国家经济发展中极其严峻的现实问题。贫困问题主要集中在欠发达国家乡村地区</a:t>
            </a:r>
            <a:r>
              <a:rPr lang="zh-CN" altLang="en-US" sz="2000" dirty="0" smtClean="0">
                <a:latin typeface="+mn-ea"/>
              </a:rPr>
              <a:t>，虽然</a:t>
            </a:r>
            <a:r>
              <a:rPr lang="zh-CN" altLang="en-US" sz="2000" dirty="0">
                <a:latin typeface="+mn-ea"/>
              </a:rPr>
              <a:t>近年来农业</a:t>
            </a:r>
            <a:r>
              <a:rPr lang="zh-CN" altLang="en-US" sz="2000" dirty="0" smtClean="0">
                <a:latin typeface="+mn-ea"/>
              </a:rPr>
              <a:t>生产技术</a:t>
            </a:r>
            <a:r>
              <a:rPr lang="zh-CN" altLang="en-US" sz="2000" dirty="0">
                <a:latin typeface="+mn-ea"/>
              </a:rPr>
              <a:t>改进</a:t>
            </a:r>
            <a:r>
              <a:rPr lang="zh-CN" altLang="en-US" sz="2000" dirty="0" smtClean="0">
                <a:latin typeface="+mn-ea"/>
              </a:rPr>
              <a:t>，城市化、乡村</a:t>
            </a:r>
            <a:r>
              <a:rPr lang="zh-CN" altLang="en-US" sz="2000" dirty="0">
                <a:latin typeface="+mn-ea"/>
              </a:rPr>
              <a:t>企业高速发展等都取得了巨大成就</a:t>
            </a:r>
            <a:r>
              <a:rPr lang="zh-CN" altLang="en-US" sz="2000" dirty="0" smtClean="0">
                <a:latin typeface="+mn-ea"/>
              </a:rPr>
              <a:t>，乡村</a:t>
            </a:r>
            <a:r>
              <a:rPr lang="zh-CN" altLang="en-US" sz="2000" dirty="0">
                <a:latin typeface="+mn-ea"/>
              </a:rPr>
              <a:t>居民收入</a:t>
            </a:r>
            <a:r>
              <a:rPr lang="zh-CN" altLang="en-US" sz="2000" dirty="0" smtClean="0">
                <a:latin typeface="+mn-ea"/>
              </a:rPr>
              <a:t>相比以往</a:t>
            </a:r>
            <a:r>
              <a:rPr lang="zh-CN" altLang="en-US" sz="2000" dirty="0">
                <a:latin typeface="+mn-ea"/>
              </a:rPr>
              <a:t>有所增加</a:t>
            </a:r>
            <a:r>
              <a:rPr lang="zh-CN" altLang="en-US" sz="2000" dirty="0" smtClean="0">
                <a:latin typeface="+mn-ea"/>
              </a:rPr>
              <a:t>，但</a:t>
            </a:r>
            <a:r>
              <a:rPr lang="zh-CN" altLang="en-US" sz="2000" dirty="0">
                <a:latin typeface="+mn-ea"/>
              </a:rPr>
              <a:t>欠发达地区乡村贫困问题仍然未得到根本</a:t>
            </a:r>
            <a:r>
              <a:rPr lang="zh-CN" altLang="en-US" sz="2000" dirty="0" smtClean="0">
                <a:latin typeface="+mn-ea"/>
              </a:rPr>
              <a:t>解决。</a:t>
            </a:r>
            <a:endParaRPr lang="en-US" altLang="zh-CN" sz="2000" dirty="0" smtClean="0">
              <a:latin typeface="+mn-ea"/>
            </a:endParaRPr>
          </a:p>
          <a:p>
            <a:pPr marL="0" indent="540000">
              <a:buNone/>
              <a:defRPr/>
            </a:pPr>
            <a:r>
              <a:rPr lang="zh-CN" altLang="en-US" sz="2000" dirty="0">
                <a:latin typeface="+mn-ea"/>
              </a:rPr>
              <a:t>乡村贫困有</a:t>
            </a:r>
            <a:r>
              <a:rPr lang="zh-CN" altLang="en-US" sz="2000" dirty="0" smtClean="0">
                <a:latin typeface="+mn-ea"/>
              </a:rPr>
              <a:t>如下</a:t>
            </a:r>
            <a:r>
              <a:rPr lang="zh-CN" altLang="en-US" sz="2000" dirty="0">
                <a:latin typeface="+mn-ea"/>
              </a:rPr>
              <a:t>几个特征</a:t>
            </a:r>
            <a:r>
              <a:rPr lang="zh-CN" altLang="en-US" sz="2000" dirty="0" smtClean="0">
                <a:latin typeface="+mn-ea"/>
              </a:rPr>
              <a:t>：一</a:t>
            </a:r>
            <a:r>
              <a:rPr lang="zh-CN" altLang="en-US" sz="2000" dirty="0">
                <a:latin typeface="+mn-ea"/>
              </a:rPr>
              <a:t>是自然性特征</a:t>
            </a:r>
            <a:r>
              <a:rPr lang="zh-CN" altLang="en-US" sz="2000" dirty="0" smtClean="0">
                <a:latin typeface="+mn-ea"/>
              </a:rPr>
              <a:t>，即</a:t>
            </a:r>
            <a:r>
              <a:rPr lang="zh-CN" altLang="en-US" sz="2000" dirty="0">
                <a:latin typeface="+mn-ea"/>
              </a:rPr>
              <a:t>自然条件差致使贫困；二是经济性特征</a:t>
            </a:r>
            <a:r>
              <a:rPr lang="zh-CN" altLang="en-US" sz="2000" dirty="0" smtClean="0">
                <a:latin typeface="+mn-ea"/>
              </a:rPr>
              <a:t>，即</a:t>
            </a:r>
            <a:r>
              <a:rPr lang="zh-CN" altLang="en-US" sz="2000" dirty="0">
                <a:latin typeface="+mn-ea"/>
              </a:rPr>
              <a:t>贫困地区经济造血能力不足</a:t>
            </a:r>
            <a:r>
              <a:rPr lang="zh-CN" altLang="en-US" sz="2000" dirty="0" smtClean="0">
                <a:latin typeface="+mn-ea"/>
              </a:rPr>
              <a:t>，导致</a:t>
            </a:r>
            <a:r>
              <a:rPr lang="zh-CN" altLang="en-US" sz="2000" dirty="0">
                <a:latin typeface="+mn-ea"/>
              </a:rPr>
              <a:t>贫困地区居民收入低下；三是科技文化特征</a:t>
            </a:r>
            <a:r>
              <a:rPr lang="zh-CN" altLang="en-US" sz="2000" dirty="0" smtClean="0">
                <a:latin typeface="+mn-ea"/>
              </a:rPr>
              <a:t>，即</a:t>
            </a:r>
            <a:r>
              <a:rPr lang="zh-CN" altLang="en-US" sz="2000" dirty="0">
                <a:latin typeface="+mn-ea"/>
              </a:rPr>
              <a:t>广大乡村贫困地区科技水平低</a:t>
            </a:r>
            <a:r>
              <a:rPr lang="zh-CN" altLang="en-US" sz="2000" dirty="0" smtClean="0">
                <a:latin typeface="+mn-ea"/>
              </a:rPr>
              <a:t>，农民</a:t>
            </a:r>
            <a:r>
              <a:rPr lang="zh-CN" altLang="en-US" sz="2000" dirty="0">
                <a:latin typeface="+mn-ea"/>
              </a:rPr>
              <a:t>文化素质差</a:t>
            </a:r>
            <a:r>
              <a:rPr lang="zh-CN" altLang="en-US" sz="2000" dirty="0" smtClean="0">
                <a:latin typeface="+mn-ea"/>
              </a:rPr>
              <a:t>。</a:t>
            </a:r>
            <a:endParaRPr lang="en-US" altLang="zh-CN" sz="2000" dirty="0" smtClean="0">
              <a:latin typeface="+mn-ea"/>
            </a:endParaRPr>
          </a:p>
          <a:p>
            <a:pPr marL="0" indent="540000">
              <a:buNone/>
              <a:defRPr/>
            </a:pPr>
            <a:r>
              <a:rPr lang="zh-CN" altLang="en-US" sz="2000" dirty="0" smtClean="0">
                <a:latin typeface="+mn-ea"/>
              </a:rPr>
              <a:t>消除</a:t>
            </a:r>
            <a:r>
              <a:rPr lang="zh-CN" altLang="en-US" sz="2000" dirty="0">
                <a:latin typeface="+mn-ea"/>
              </a:rPr>
              <a:t>乡村地区贫困是</a:t>
            </a:r>
            <a:r>
              <a:rPr lang="zh-CN" altLang="en-US" sz="2000" dirty="0" smtClean="0">
                <a:latin typeface="+mn-ea"/>
              </a:rPr>
              <a:t>发展中国家</a:t>
            </a:r>
            <a:r>
              <a:rPr lang="zh-CN" altLang="en-US" sz="2000" dirty="0">
                <a:latin typeface="+mn-ea"/>
              </a:rPr>
              <a:t>面临的长期性课题</a:t>
            </a:r>
            <a:r>
              <a:rPr lang="zh-CN" altLang="en-US" sz="2000" dirty="0" smtClean="0">
                <a:latin typeface="+mn-ea"/>
              </a:rPr>
              <a:t>，发展中国家</a:t>
            </a:r>
            <a:r>
              <a:rPr lang="zh-CN" altLang="en-US" sz="2000" dirty="0">
                <a:latin typeface="+mn-ea"/>
              </a:rPr>
              <a:t>乡村地区贫困正逐渐转向多维贫困</a:t>
            </a:r>
            <a:r>
              <a:rPr lang="zh-CN" altLang="en-US" sz="2000" dirty="0" smtClean="0">
                <a:latin typeface="+mn-ea"/>
              </a:rPr>
              <a:t>，仅仅</a:t>
            </a:r>
            <a:r>
              <a:rPr lang="zh-CN" altLang="en-US" sz="2000" dirty="0">
                <a:latin typeface="+mn-ea"/>
              </a:rPr>
              <a:t>依靠单一手段解决贫困问题变得困难</a:t>
            </a:r>
            <a:r>
              <a:rPr lang="zh-CN" altLang="en-US" sz="2000" dirty="0" smtClean="0">
                <a:latin typeface="+mn-ea"/>
              </a:rPr>
              <a:t>。这</a:t>
            </a:r>
            <a:r>
              <a:rPr lang="zh-CN" altLang="en-US" sz="2000" dirty="0">
                <a:latin typeface="+mn-ea"/>
              </a:rPr>
              <a:t>给欠发达国家反贫困增加了难度</a:t>
            </a:r>
            <a:r>
              <a:rPr lang="zh-CN" altLang="en-US" sz="2000" dirty="0" smtClean="0">
                <a:latin typeface="+mn-ea"/>
              </a:rPr>
              <a:t>，我国</a:t>
            </a:r>
            <a:r>
              <a:rPr lang="zh-CN" altLang="en-US" sz="2000" dirty="0">
                <a:latin typeface="+mn-ea"/>
              </a:rPr>
              <a:t>反贫困亦任重道远。</a:t>
            </a:r>
            <a:endParaRPr lang="en-US" altLang="zh-CN" sz="2000" dirty="0" smtClean="0">
              <a:latin typeface="+mn-ea"/>
            </a:endParaRPr>
          </a:p>
        </p:txBody>
      </p:sp>
      <p:sp>
        <p:nvSpPr>
          <p:cNvPr id="4" name="矩形: 圆角 39">
            <a:extLst>
              <a:ext uri="{FF2B5EF4-FFF2-40B4-BE49-F238E27FC236}">
                <a16:creationId xmlns:a16="http://schemas.microsoft.com/office/drawing/2014/main" id="{6486604E-96FB-46CA-9C82-85C993CF048F}"/>
              </a:ext>
            </a:extLst>
          </p:cNvPr>
          <p:cNvSpPr/>
          <p:nvPr/>
        </p:nvSpPr>
        <p:spPr>
          <a:xfrm>
            <a:off x="431478" y="1346619"/>
            <a:ext cx="2628354" cy="576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4</a:t>
            </a:r>
            <a:r>
              <a:rPr lang="zh-CN" altLang="en-US" sz="2400" b="1" dirty="0" smtClean="0">
                <a:solidFill>
                  <a:prstClr val="black"/>
                </a:solidFill>
                <a:latin typeface="仿宋" pitchFamily="49" charset="-122"/>
                <a:ea typeface="仿宋" pitchFamily="49" charset="-122"/>
              </a:rPr>
              <a:t>、乡村贫困问题</a:t>
            </a:r>
            <a:endParaRPr lang="zh-CN" altLang="en-US" sz="2400" b="1" dirty="0">
              <a:solidFill>
                <a:prstClr val="black"/>
              </a:solidFill>
              <a:latin typeface="仿宋" pitchFamily="49" charset="-122"/>
              <a:ea typeface="仿宋" pitchFamily="49" charset="-122"/>
            </a:endParaRPr>
          </a:p>
        </p:txBody>
      </p:sp>
      <p:sp>
        <p:nvSpPr>
          <p:cNvPr id="5" name="矩形: 圆角 39">
            <a:extLst>
              <a:ext uri="{FF2B5EF4-FFF2-40B4-BE49-F238E27FC236}">
                <a16:creationId xmlns:a16="http://schemas.microsoft.com/office/drawing/2014/main" id="{0DA38FC4-1290-4B6C-82CD-4A761DAEB56B}"/>
              </a:ext>
            </a:extLst>
          </p:cNvPr>
          <p:cNvSpPr/>
          <p:nvPr/>
        </p:nvSpPr>
        <p:spPr>
          <a:xfrm>
            <a:off x="827584" y="2115633"/>
            <a:ext cx="1656184" cy="432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1</a:t>
            </a:r>
            <a:r>
              <a:rPr lang="en-US" altLang="zh-CN" sz="2000" b="1" dirty="0" smtClean="0">
                <a:solidFill>
                  <a:prstClr val="black"/>
                </a:solidFill>
                <a:latin typeface="仿宋" pitchFamily="49" charset="-122"/>
                <a:ea typeface="仿宋" pitchFamily="49" charset="-122"/>
              </a:rPr>
              <a:t>.</a:t>
            </a:r>
            <a:r>
              <a:rPr lang="zh-CN" altLang="en-US" sz="2000" b="1" dirty="0">
                <a:solidFill>
                  <a:prstClr val="black"/>
                </a:solidFill>
                <a:latin typeface="仿宋" pitchFamily="49" charset="-122"/>
                <a:ea typeface="仿宋" pitchFamily="49" charset="-122"/>
              </a:rPr>
              <a:t>贫困问题</a:t>
            </a:r>
          </a:p>
        </p:txBody>
      </p:sp>
    </p:spTree>
    <p:extLst>
      <p:ext uri="{BB962C8B-B14F-4D97-AF65-F5344CB8AC3E}">
        <p14:creationId xmlns:p14="http://schemas.microsoft.com/office/powerpoint/2010/main" val="6774688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56027CB-6B74-47AB-80C1-A215EB4DA6BA}"/>
              </a:ext>
            </a:extLst>
          </p:cNvPr>
          <p:cNvSpPr>
            <a:spLocks noGrp="1"/>
          </p:cNvSpPr>
          <p:nvPr>
            <p:ph type="title"/>
          </p:nvPr>
        </p:nvSpPr>
        <p:spPr bwMode="auto">
          <a:xfrm>
            <a:off x="179388" y="0"/>
            <a:ext cx="8281044"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第二节 乡村经济与贫困</a:t>
            </a:r>
            <a:endParaRPr lang="zh-CN" altLang="en-US" dirty="0"/>
          </a:p>
        </p:txBody>
      </p:sp>
      <p:sp>
        <p:nvSpPr>
          <p:cNvPr id="33795" name="内容占位符 2">
            <a:extLst>
              <a:ext uri="{FF2B5EF4-FFF2-40B4-BE49-F238E27FC236}">
                <a16:creationId xmlns:a16="http://schemas.microsoft.com/office/drawing/2014/main" id="{D234E26A-6283-4C46-9114-288F3D151B9C}"/>
              </a:ext>
            </a:extLst>
          </p:cNvPr>
          <p:cNvSpPr>
            <a:spLocks noGrp="1"/>
          </p:cNvSpPr>
          <p:nvPr>
            <p:ph idx="1"/>
          </p:nvPr>
        </p:nvSpPr>
        <p:spPr bwMode="auto">
          <a:xfrm>
            <a:off x="250825" y="1381125"/>
            <a:ext cx="8569325"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dirty="0"/>
          </a:p>
          <a:p>
            <a:pPr marL="0" indent="540000">
              <a:buNone/>
              <a:defRPr/>
            </a:pPr>
            <a:r>
              <a:rPr lang="zh-CN" altLang="en-US" sz="2000" dirty="0">
                <a:latin typeface="+mn-ea"/>
              </a:rPr>
              <a:t>不同于世界其他</a:t>
            </a:r>
            <a:r>
              <a:rPr lang="zh-CN" altLang="en-US" sz="2000" dirty="0" smtClean="0">
                <a:latin typeface="+mn-ea"/>
              </a:rPr>
              <a:t>国家</a:t>
            </a:r>
            <a:r>
              <a:rPr lang="zh-CN" altLang="en-US" sz="2000" dirty="0">
                <a:latin typeface="+mn-ea"/>
              </a:rPr>
              <a:t>或地区</a:t>
            </a:r>
            <a:r>
              <a:rPr lang="zh-CN" altLang="en-US" sz="2000" dirty="0" smtClean="0">
                <a:latin typeface="+mn-ea"/>
              </a:rPr>
              <a:t>，我国</a:t>
            </a:r>
            <a:r>
              <a:rPr lang="zh-CN" altLang="en-US" sz="2000" dirty="0">
                <a:latin typeface="+mn-ea"/>
              </a:rPr>
              <a:t>的反贫困战略具有如下几个方面的鲜明特征</a:t>
            </a:r>
            <a:r>
              <a:rPr lang="zh-CN" altLang="en-US" sz="2000" dirty="0" smtClean="0">
                <a:latin typeface="+mn-ea"/>
              </a:rPr>
              <a:t>：</a:t>
            </a:r>
            <a:endParaRPr lang="en-US" altLang="zh-CN" sz="2000" dirty="0" smtClean="0">
              <a:latin typeface="+mn-ea"/>
            </a:endParaRPr>
          </a:p>
          <a:p>
            <a:pPr marL="0" indent="540000">
              <a:buNone/>
              <a:defRPr/>
            </a:pPr>
            <a:r>
              <a:rPr lang="zh-CN" altLang="en-US" sz="2000" dirty="0" smtClean="0">
                <a:latin typeface="+mn-ea"/>
              </a:rPr>
              <a:t>（</a:t>
            </a:r>
            <a:r>
              <a:rPr lang="en-US" altLang="zh-CN" sz="2000" dirty="0" smtClean="0">
                <a:latin typeface="+mn-ea"/>
              </a:rPr>
              <a:t>1</a:t>
            </a:r>
            <a:r>
              <a:rPr lang="zh-CN" altLang="en-US" sz="2000" dirty="0" smtClean="0">
                <a:latin typeface="+mn-ea"/>
              </a:rPr>
              <a:t>）我国</a:t>
            </a:r>
            <a:r>
              <a:rPr lang="zh-CN" altLang="en-US" sz="2000" dirty="0">
                <a:latin typeface="+mn-ea"/>
              </a:rPr>
              <a:t>扶贫反贫困已从以解决温饱问题为主的阶段进入巩固温饱成果</a:t>
            </a:r>
            <a:r>
              <a:rPr lang="zh-CN" altLang="en-US" sz="2000" dirty="0" smtClean="0">
                <a:latin typeface="+mn-ea"/>
              </a:rPr>
              <a:t>、加快</a:t>
            </a:r>
            <a:r>
              <a:rPr lang="zh-CN" altLang="en-US" sz="2000" dirty="0">
                <a:latin typeface="+mn-ea"/>
              </a:rPr>
              <a:t>脱贫致富</a:t>
            </a:r>
            <a:r>
              <a:rPr lang="zh-CN" altLang="en-US" sz="2000" dirty="0" smtClean="0">
                <a:latin typeface="+mn-ea"/>
              </a:rPr>
              <a:t>、改善</a:t>
            </a:r>
            <a:r>
              <a:rPr lang="zh-CN" altLang="en-US" sz="2000" dirty="0">
                <a:latin typeface="+mn-ea"/>
              </a:rPr>
              <a:t>生态环境</a:t>
            </a:r>
            <a:r>
              <a:rPr lang="zh-CN" altLang="en-US" sz="2000" dirty="0" smtClean="0">
                <a:latin typeface="+mn-ea"/>
              </a:rPr>
              <a:t>、提高</a:t>
            </a:r>
            <a:r>
              <a:rPr lang="zh-CN" altLang="en-US" sz="2000" dirty="0">
                <a:latin typeface="+mn-ea"/>
              </a:rPr>
              <a:t>发展能力</a:t>
            </a:r>
            <a:r>
              <a:rPr lang="zh-CN" altLang="en-US" sz="2000" dirty="0" smtClean="0">
                <a:latin typeface="+mn-ea"/>
              </a:rPr>
              <a:t>、缩小</a:t>
            </a:r>
            <a:r>
              <a:rPr lang="zh-CN" altLang="en-US" sz="2000" dirty="0">
                <a:latin typeface="+mn-ea"/>
              </a:rPr>
              <a:t>发展差距的新</a:t>
            </a:r>
            <a:r>
              <a:rPr lang="zh-CN" altLang="en-US" sz="2000" dirty="0" smtClean="0">
                <a:latin typeface="+mn-ea"/>
              </a:rPr>
              <a:t>阶段；</a:t>
            </a:r>
            <a:endParaRPr lang="en-US" altLang="zh-CN" sz="2000" dirty="0" smtClean="0">
              <a:latin typeface="+mn-ea"/>
            </a:endParaRPr>
          </a:p>
          <a:p>
            <a:pPr marL="0" indent="540000">
              <a:buNone/>
              <a:defRPr/>
            </a:pPr>
            <a:r>
              <a:rPr lang="zh-CN" altLang="en-US" sz="2000" dirty="0" smtClean="0">
                <a:latin typeface="+mn-ea"/>
              </a:rPr>
              <a:t>（</a:t>
            </a:r>
            <a:r>
              <a:rPr lang="en-US" altLang="zh-CN" sz="2000" dirty="0" smtClean="0">
                <a:latin typeface="+mn-ea"/>
              </a:rPr>
              <a:t>2</a:t>
            </a:r>
            <a:r>
              <a:rPr lang="zh-CN" altLang="en-US" sz="2000" dirty="0" smtClean="0">
                <a:latin typeface="+mn-ea"/>
              </a:rPr>
              <a:t>）扶贫</a:t>
            </a:r>
            <a:r>
              <a:rPr lang="zh-CN" altLang="en-US" sz="2000" dirty="0">
                <a:latin typeface="+mn-ea"/>
              </a:rPr>
              <a:t>主要任务从解决我国贫困人口温饱为主</a:t>
            </a:r>
            <a:r>
              <a:rPr lang="zh-CN" altLang="en-US" sz="2000" dirty="0" smtClean="0">
                <a:latin typeface="+mn-ea"/>
              </a:rPr>
              <a:t>向“</a:t>
            </a:r>
            <a:r>
              <a:rPr lang="zh-CN" altLang="en-US" sz="2000" dirty="0">
                <a:latin typeface="+mn-ea"/>
              </a:rPr>
              <a:t>两不愁三保障</a:t>
            </a:r>
            <a:r>
              <a:rPr lang="zh-CN" altLang="en-US" sz="2000" dirty="0" smtClean="0">
                <a:latin typeface="+mn-ea"/>
              </a:rPr>
              <a:t>”转变，即</a:t>
            </a:r>
            <a:r>
              <a:rPr lang="zh-CN" altLang="en-US" sz="2000" dirty="0">
                <a:latin typeface="+mn-ea"/>
              </a:rPr>
              <a:t>向不愁吃</a:t>
            </a:r>
            <a:r>
              <a:rPr lang="zh-CN" altLang="en-US" sz="2000" dirty="0" smtClean="0">
                <a:latin typeface="+mn-ea"/>
              </a:rPr>
              <a:t>、不</a:t>
            </a:r>
            <a:r>
              <a:rPr lang="zh-CN" altLang="en-US" sz="2000" dirty="0">
                <a:latin typeface="+mn-ea"/>
              </a:rPr>
              <a:t>愁穿并保障义务教育</a:t>
            </a:r>
            <a:r>
              <a:rPr lang="zh-CN" altLang="en-US" sz="2000" dirty="0" smtClean="0">
                <a:latin typeface="+mn-ea"/>
              </a:rPr>
              <a:t>、基本</a:t>
            </a:r>
            <a:r>
              <a:rPr lang="zh-CN" altLang="en-US" sz="2000" dirty="0">
                <a:latin typeface="+mn-ea"/>
              </a:rPr>
              <a:t>医疗和住房</a:t>
            </a:r>
            <a:r>
              <a:rPr lang="zh-CN" altLang="en-US" sz="2000" dirty="0" smtClean="0">
                <a:latin typeface="+mn-ea"/>
              </a:rPr>
              <a:t>转变；</a:t>
            </a:r>
            <a:endParaRPr lang="en-US" altLang="zh-CN" sz="2000" dirty="0" smtClean="0">
              <a:latin typeface="+mn-ea"/>
            </a:endParaRPr>
          </a:p>
          <a:p>
            <a:pPr marL="0" indent="540000">
              <a:buNone/>
              <a:defRPr/>
            </a:pPr>
            <a:r>
              <a:rPr lang="zh-CN" altLang="en-US" sz="2000" dirty="0" smtClean="0">
                <a:latin typeface="+mn-ea"/>
              </a:rPr>
              <a:t>（</a:t>
            </a:r>
            <a:r>
              <a:rPr lang="en-US" altLang="zh-CN" sz="2000" dirty="0" smtClean="0">
                <a:latin typeface="+mn-ea"/>
              </a:rPr>
              <a:t>3</a:t>
            </a:r>
            <a:r>
              <a:rPr lang="zh-CN" altLang="en-US" sz="2000" dirty="0" smtClean="0">
                <a:latin typeface="+mn-ea"/>
              </a:rPr>
              <a:t>）我国</a:t>
            </a:r>
            <a:r>
              <a:rPr lang="zh-CN" altLang="en-US" sz="2000" dirty="0">
                <a:latin typeface="+mn-ea"/>
              </a:rPr>
              <a:t>扶贫方针为扶贫开发和农村最低生活保障制度的有效</a:t>
            </a:r>
            <a:r>
              <a:rPr lang="zh-CN" altLang="en-US" sz="2000" dirty="0" smtClean="0">
                <a:latin typeface="+mn-ea"/>
              </a:rPr>
              <a:t>衔接；</a:t>
            </a:r>
            <a:endParaRPr lang="en-US" altLang="zh-CN" sz="2000" dirty="0" smtClean="0">
              <a:latin typeface="+mn-ea"/>
            </a:endParaRPr>
          </a:p>
          <a:p>
            <a:pPr marL="0" indent="540000">
              <a:buNone/>
              <a:defRPr/>
            </a:pPr>
            <a:r>
              <a:rPr lang="zh-CN" altLang="en-US" sz="2000" dirty="0" smtClean="0">
                <a:latin typeface="+mn-ea"/>
              </a:rPr>
              <a:t>（</a:t>
            </a:r>
            <a:r>
              <a:rPr lang="en-US" altLang="zh-CN" sz="2000" dirty="0" smtClean="0">
                <a:latin typeface="+mn-ea"/>
              </a:rPr>
              <a:t>4</a:t>
            </a:r>
            <a:r>
              <a:rPr lang="zh-CN" altLang="en-US" sz="2000" dirty="0">
                <a:latin typeface="+mn-ea"/>
              </a:rPr>
              <a:t>）我国扶贫战略与区际协调发展战略密切衔接起来</a:t>
            </a:r>
            <a:r>
              <a:rPr lang="zh-CN" altLang="en-US" sz="2000" dirty="0" smtClean="0">
                <a:latin typeface="+mn-ea"/>
              </a:rPr>
              <a:t>，选择</a:t>
            </a:r>
            <a:r>
              <a:rPr lang="zh-CN" altLang="en-US" sz="2000" dirty="0">
                <a:latin typeface="+mn-ea"/>
              </a:rPr>
              <a:t>连片特困地区</a:t>
            </a:r>
            <a:r>
              <a:rPr lang="zh-CN" altLang="en-US" sz="2000" dirty="0" smtClean="0">
                <a:latin typeface="+mn-ea"/>
              </a:rPr>
              <a:t>作为</a:t>
            </a:r>
            <a:r>
              <a:rPr lang="zh-CN" altLang="en-US" sz="2000" dirty="0">
                <a:latin typeface="+mn-ea"/>
              </a:rPr>
              <a:t>扶贫开发的主战场。</a:t>
            </a:r>
            <a:endParaRPr lang="en-US" altLang="zh-CN" sz="2000" dirty="0" smtClean="0">
              <a:latin typeface="+mn-ea"/>
            </a:endParaRPr>
          </a:p>
        </p:txBody>
      </p:sp>
      <p:sp>
        <p:nvSpPr>
          <p:cNvPr id="5" name="矩形: 圆角 39">
            <a:extLst>
              <a:ext uri="{FF2B5EF4-FFF2-40B4-BE49-F238E27FC236}">
                <a16:creationId xmlns:a16="http://schemas.microsoft.com/office/drawing/2014/main" id="{0DA38FC4-1290-4B6C-82CD-4A761DAEB56B}"/>
              </a:ext>
            </a:extLst>
          </p:cNvPr>
          <p:cNvSpPr/>
          <p:nvPr/>
        </p:nvSpPr>
        <p:spPr>
          <a:xfrm>
            <a:off x="755576" y="1381125"/>
            <a:ext cx="3096344" cy="432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2</a:t>
            </a:r>
            <a:r>
              <a:rPr lang="en-US" altLang="zh-CN" sz="2000" b="1" dirty="0" smtClean="0">
                <a:solidFill>
                  <a:prstClr val="black"/>
                </a:solidFill>
                <a:latin typeface="仿宋" pitchFamily="49" charset="-122"/>
                <a:ea typeface="仿宋" pitchFamily="49" charset="-122"/>
              </a:rPr>
              <a:t>.</a:t>
            </a:r>
            <a:r>
              <a:rPr lang="zh-CN" altLang="en-US" sz="2000" b="1" dirty="0" smtClean="0">
                <a:solidFill>
                  <a:prstClr val="black"/>
                </a:solidFill>
                <a:latin typeface="仿宋" pitchFamily="49" charset="-122"/>
                <a:ea typeface="仿宋" pitchFamily="49" charset="-122"/>
              </a:rPr>
              <a:t>我国反贫困战略的特点</a:t>
            </a:r>
            <a:endParaRPr lang="zh-CN" altLang="en-US" sz="2000" b="1" dirty="0">
              <a:solidFill>
                <a:prstClr val="black"/>
              </a:solidFill>
              <a:latin typeface="仿宋" pitchFamily="49" charset="-122"/>
              <a:ea typeface="仿宋" pitchFamily="49" charset="-122"/>
            </a:endParaRPr>
          </a:p>
        </p:txBody>
      </p:sp>
    </p:spTree>
    <p:extLst>
      <p:ext uri="{BB962C8B-B14F-4D97-AF65-F5344CB8AC3E}">
        <p14:creationId xmlns:p14="http://schemas.microsoft.com/office/powerpoint/2010/main" val="6668875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56027CB-6B74-47AB-80C1-A215EB4DA6BA}"/>
              </a:ext>
            </a:extLst>
          </p:cNvPr>
          <p:cNvSpPr>
            <a:spLocks noGrp="1"/>
          </p:cNvSpPr>
          <p:nvPr>
            <p:ph type="title"/>
          </p:nvPr>
        </p:nvSpPr>
        <p:spPr bwMode="auto">
          <a:xfrm>
            <a:off x="179388" y="0"/>
            <a:ext cx="8281044"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第二节 乡村经济与贫困</a:t>
            </a:r>
            <a:endParaRPr lang="zh-CN" altLang="en-US" dirty="0"/>
          </a:p>
        </p:txBody>
      </p:sp>
      <p:sp>
        <p:nvSpPr>
          <p:cNvPr id="33795" name="内容占位符 2">
            <a:extLst>
              <a:ext uri="{FF2B5EF4-FFF2-40B4-BE49-F238E27FC236}">
                <a16:creationId xmlns:a16="http://schemas.microsoft.com/office/drawing/2014/main" id="{D234E26A-6283-4C46-9114-288F3D151B9C}"/>
              </a:ext>
            </a:extLst>
          </p:cNvPr>
          <p:cNvSpPr>
            <a:spLocks noGrp="1"/>
          </p:cNvSpPr>
          <p:nvPr>
            <p:ph idx="1"/>
          </p:nvPr>
        </p:nvSpPr>
        <p:spPr bwMode="auto">
          <a:xfrm>
            <a:off x="250825" y="1381125"/>
            <a:ext cx="8569325"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dirty="0"/>
          </a:p>
          <a:p>
            <a:pPr marL="0" indent="540000">
              <a:buNone/>
              <a:defRPr/>
            </a:pPr>
            <a:r>
              <a:rPr lang="zh-CN" altLang="en-US" sz="2000" dirty="0">
                <a:latin typeface="+mn-ea"/>
              </a:rPr>
              <a:t>为</a:t>
            </a:r>
            <a:r>
              <a:rPr lang="zh-CN" altLang="en-US" sz="2000" dirty="0" smtClean="0">
                <a:latin typeface="+mn-ea"/>
              </a:rPr>
              <a:t>实现“十三五”规划</a:t>
            </a:r>
            <a:r>
              <a:rPr lang="zh-CN" altLang="en-US" sz="2000" dirty="0">
                <a:latin typeface="+mn-ea"/>
              </a:rPr>
              <a:t>提出的贫困人口</a:t>
            </a:r>
            <a:r>
              <a:rPr lang="zh-CN" altLang="en-US" sz="2000" dirty="0" smtClean="0">
                <a:latin typeface="+mn-ea"/>
              </a:rPr>
              <a:t>到</a:t>
            </a:r>
            <a:r>
              <a:rPr lang="en-US" altLang="zh-CN" sz="2000" dirty="0" smtClean="0">
                <a:latin typeface="+mn-ea"/>
              </a:rPr>
              <a:t>2020</a:t>
            </a:r>
            <a:r>
              <a:rPr lang="zh-CN" altLang="en-US" sz="2000" dirty="0" smtClean="0">
                <a:latin typeface="+mn-ea"/>
              </a:rPr>
              <a:t>年</a:t>
            </a:r>
            <a:r>
              <a:rPr lang="zh-CN" altLang="en-US" sz="2000" dirty="0">
                <a:latin typeface="+mn-ea"/>
              </a:rPr>
              <a:t>实现全部脱贫的目标和党</a:t>
            </a:r>
            <a:r>
              <a:rPr lang="zh-CN" altLang="en-US" sz="2000" dirty="0" smtClean="0">
                <a:latin typeface="+mn-ea"/>
              </a:rPr>
              <a:t>的十九</a:t>
            </a:r>
            <a:r>
              <a:rPr lang="zh-CN" altLang="en-US" sz="2000" dirty="0">
                <a:latin typeface="+mn-ea"/>
              </a:rPr>
              <a:t>大报告提出的决胜全面建成小康社会</a:t>
            </a:r>
            <a:r>
              <a:rPr lang="zh-CN" altLang="en-US" sz="2000" dirty="0" smtClean="0">
                <a:latin typeface="+mn-ea"/>
              </a:rPr>
              <a:t>，我国</a:t>
            </a:r>
            <a:r>
              <a:rPr lang="zh-CN" altLang="en-US" sz="2000" dirty="0">
                <a:latin typeface="+mn-ea"/>
              </a:rPr>
              <a:t>提出了精准</a:t>
            </a:r>
            <a:r>
              <a:rPr lang="zh-CN" altLang="en-US" sz="2000">
                <a:latin typeface="+mn-ea"/>
              </a:rPr>
              <a:t>扶贫</a:t>
            </a:r>
            <a:r>
              <a:rPr lang="zh-CN" altLang="en-US" sz="2000" smtClean="0">
                <a:latin typeface="+mn-ea"/>
              </a:rPr>
              <a:t>、 精</a:t>
            </a:r>
            <a:r>
              <a:rPr lang="zh-CN" altLang="en-US" sz="2000" dirty="0">
                <a:latin typeface="+mn-ea"/>
              </a:rPr>
              <a:t>准脱贫的</a:t>
            </a:r>
            <a:r>
              <a:rPr lang="zh-CN" altLang="en-US" sz="2000" dirty="0" smtClean="0">
                <a:latin typeface="+mn-ea"/>
              </a:rPr>
              <a:t>工作</a:t>
            </a:r>
            <a:r>
              <a:rPr lang="zh-CN" altLang="en-US" sz="2000" dirty="0">
                <a:latin typeface="+mn-ea"/>
              </a:rPr>
              <a:t>方针</a:t>
            </a:r>
            <a:r>
              <a:rPr lang="zh-CN" altLang="en-US" sz="2000" dirty="0" smtClean="0">
                <a:latin typeface="+mn-ea"/>
              </a:rPr>
              <a:t>，提出</a:t>
            </a:r>
            <a:r>
              <a:rPr lang="zh-CN" altLang="en-US" sz="2000" dirty="0">
                <a:latin typeface="+mn-ea"/>
              </a:rPr>
              <a:t>了创新扶贫工作机制和模式</a:t>
            </a:r>
            <a:r>
              <a:rPr lang="zh-CN" altLang="en-US" sz="2000" dirty="0" smtClean="0">
                <a:latin typeface="+mn-ea"/>
              </a:rPr>
              <a:t>、采取</a:t>
            </a:r>
            <a:r>
              <a:rPr lang="zh-CN" altLang="en-US" sz="2000" dirty="0">
                <a:latin typeface="+mn-ea"/>
              </a:rPr>
              <a:t>超常规措施</a:t>
            </a:r>
            <a:r>
              <a:rPr lang="zh-CN" altLang="en-US" sz="2000" dirty="0" smtClean="0">
                <a:latin typeface="+mn-ea"/>
              </a:rPr>
              <a:t>、加大</a:t>
            </a:r>
            <a:r>
              <a:rPr lang="zh-CN" altLang="en-US" sz="2000" dirty="0">
                <a:latin typeface="+mn-ea"/>
              </a:rPr>
              <a:t>扶贫攻坚</a:t>
            </a:r>
            <a:r>
              <a:rPr lang="zh-CN" altLang="en-US" sz="2000" dirty="0" smtClean="0">
                <a:latin typeface="+mn-ea"/>
              </a:rPr>
              <a:t>力度的</a:t>
            </a:r>
            <a:r>
              <a:rPr lang="zh-CN" altLang="en-US" sz="2000" dirty="0">
                <a:latin typeface="+mn-ea"/>
              </a:rPr>
              <a:t>工作思路</a:t>
            </a:r>
            <a:r>
              <a:rPr lang="zh-CN" altLang="en-US" sz="2000" dirty="0" smtClean="0">
                <a:latin typeface="+mn-ea"/>
              </a:rPr>
              <a:t>。</a:t>
            </a:r>
            <a:endParaRPr lang="en-US" altLang="zh-CN" sz="2000" dirty="0" smtClean="0">
              <a:latin typeface="+mn-ea"/>
            </a:endParaRPr>
          </a:p>
          <a:p>
            <a:pPr marL="0" indent="540000">
              <a:buNone/>
              <a:defRPr/>
            </a:pPr>
            <a:r>
              <a:rPr lang="zh-CN" altLang="en-US" sz="2000" dirty="0" smtClean="0">
                <a:latin typeface="+mn-ea"/>
              </a:rPr>
              <a:t>第一，创新</a:t>
            </a:r>
            <a:r>
              <a:rPr lang="zh-CN" altLang="en-US" sz="2000" dirty="0">
                <a:latin typeface="+mn-ea"/>
              </a:rPr>
              <a:t>扶贫</a:t>
            </a:r>
            <a:r>
              <a:rPr lang="zh-CN" altLang="en-US" sz="2000" dirty="0" smtClean="0">
                <a:latin typeface="+mn-ea"/>
              </a:rPr>
              <a:t>开发方式</a:t>
            </a:r>
            <a:r>
              <a:rPr lang="zh-CN" altLang="en-US" sz="2000" dirty="0">
                <a:latin typeface="+mn-ea"/>
              </a:rPr>
              <a:t>，</a:t>
            </a:r>
            <a:r>
              <a:rPr lang="zh-CN" altLang="en-US" sz="2000" dirty="0" smtClean="0">
                <a:latin typeface="+mn-ea"/>
              </a:rPr>
              <a:t>对</a:t>
            </a:r>
            <a:r>
              <a:rPr lang="zh-CN" altLang="en-US" sz="2000" dirty="0">
                <a:latin typeface="+mn-ea"/>
              </a:rPr>
              <a:t>贫困</a:t>
            </a:r>
            <a:r>
              <a:rPr lang="zh-CN" altLang="en-US" sz="2000" dirty="0" smtClean="0">
                <a:latin typeface="+mn-ea"/>
              </a:rPr>
              <a:t>人口实行</a:t>
            </a:r>
            <a:r>
              <a:rPr lang="zh-CN" altLang="en-US" sz="2000" dirty="0">
                <a:latin typeface="+mn-ea"/>
              </a:rPr>
              <a:t>分类精准</a:t>
            </a:r>
            <a:r>
              <a:rPr lang="zh-CN" altLang="en-US" sz="2000" dirty="0" smtClean="0">
                <a:latin typeface="+mn-ea"/>
              </a:rPr>
              <a:t>扶持；第二，健全精</a:t>
            </a:r>
            <a:r>
              <a:rPr lang="zh-CN" altLang="en-US" sz="2000" dirty="0">
                <a:latin typeface="+mn-ea"/>
              </a:rPr>
              <a:t>准扶贫工作</a:t>
            </a:r>
            <a:r>
              <a:rPr lang="zh-CN" altLang="en-US" sz="2000" dirty="0" smtClean="0">
                <a:latin typeface="+mn-ea"/>
              </a:rPr>
              <a:t>机制；第三，支持</a:t>
            </a:r>
            <a:r>
              <a:rPr lang="zh-CN" altLang="en-US" sz="2000" dirty="0">
                <a:latin typeface="+mn-ea"/>
              </a:rPr>
              <a:t>贫困</a:t>
            </a:r>
            <a:r>
              <a:rPr lang="zh-CN" altLang="en-US" sz="2000" dirty="0" smtClean="0">
                <a:latin typeface="+mn-ea"/>
              </a:rPr>
              <a:t>地区</a:t>
            </a:r>
            <a:r>
              <a:rPr lang="zh-CN" altLang="en-US" sz="2000" dirty="0">
                <a:latin typeface="+mn-ea"/>
              </a:rPr>
              <a:t>加快</a:t>
            </a:r>
            <a:r>
              <a:rPr lang="zh-CN" altLang="en-US" sz="2000" dirty="0" smtClean="0">
                <a:latin typeface="+mn-ea"/>
              </a:rPr>
              <a:t>发展</a:t>
            </a:r>
            <a:r>
              <a:rPr lang="zh-CN" altLang="en-US" sz="2000" dirty="0">
                <a:latin typeface="+mn-ea"/>
              </a:rPr>
              <a:t>，</a:t>
            </a:r>
            <a:r>
              <a:rPr lang="zh-CN" altLang="en-US" sz="2000" dirty="0" smtClean="0">
                <a:latin typeface="+mn-ea"/>
              </a:rPr>
              <a:t>其一</a:t>
            </a:r>
            <a:r>
              <a:rPr lang="zh-CN" altLang="en-US" sz="2000" dirty="0">
                <a:latin typeface="+mn-ea"/>
              </a:rPr>
              <a:t>是加强贫困地区基础设施</a:t>
            </a:r>
            <a:r>
              <a:rPr lang="zh-CN" altLang="en-US" sz="2000" dirty="0" smtClean="0">
                <a:latin typeface="+mn-ea"/>
              </a:rPr>
              <a:t>建设，其二</a:t>
            </a:r>
            <a:r>
              <a:rPr lang="zh-CN" altLang="en-US" sz="2000" dirty="0">
                <a:latin typeface="+mn-ea"/>
              </a:rPr>
              <a:t>是提高贫困地区的公共</a:t>
            </a:r>
            <a:r>
              <a:rPr lang="zh-CN" altLang="en-US" sz="2000" dirty="0" smtClean="0">
                <a:latin typeface="+mn-ea"/>
              </a:rPr>
              <a:t>服务水平</a:t>
            </a:r>
            <a:r>
              <a:rPr lang="zh-CN" altLang="en-US" sz="2000" dirty="0">
                <a:latin typeface="+mn-ea"/>
              </a:rPr>
              <a:t>；</a:t>
            </a:r>
            <a:r>
              <a:rPr lang="zh-CN" altLang="en-US" sz="2000" dirty="0" smtClean="0">
                <a:latin typeface="+mn-ea"/>
              </a:rPr>
              <a:t>第四，加强</a:t>
            </a:r>
            <a:r>
              <a:rPr lang="zh-CN" altLang="en-US" sz="2000" dirty="0">
                <a:latin typeface="+mn-ea"/>
              </a:rPr>
              <a:t>扶贫协作和对口</a:t>
            </a:r>
            <a:r>
              <a:rPr lang="zh-CN" altLang="en-US" sz="2000" dirty="0" smtClean="0">
                <a:latin typeface="+mn-ea"/>
              </a:rPr>
              <a:t>支援，这是我国反贫困战略区别于其他国家反贫困战略的一个主要特点；第五，完善</a:t>
            </a:r>
            <a:r>
              <a:rPr lang="zh-CN" altLang="en-US" sz="2000" dirty="0">
                <a:latin typeface="+mn-ea"/>
              </a:rPr>
              <a:t>脱贫攻坚支撑</a:t>
            </a:r>
            <a:r>
              <a:rPr lang="zh-CN" altLang="en-US" sz="2000" dirty="0" smtClean="0">
                <a:latin typeface="+mn-ea"/>
              </a:rPr>
              <a:t>系统。</a:t>
            </a:r>
            <a:endParaRPr lang="en-US" altLang="zh-CN" sz="2000" dirty="0" smtClean="0">
              <a:latin typeface="+mn-ea"/>
            </a:endParaRPr>
          </a:p>
        </p:txBody>
      </p:sp>
      <p:sp>
        <p:nvSpPr>
          <p:cNvPr id="5" name="矩形: 圆角 39">
            <a:extLst>
              <a:ext uri="{FF2B5EF4-FFF2-40B4-BE49-F238E27FC236}">
                <a16:creationId xmlns:a16="http://schemas.microsoft.com/office/drawing/2014/main" id="{0DA38FC4-1290-4B6C-82CD-4A761DAEB56B}"/>
              </a:ext>
            </a:extLst>
          </p:cNvPr>
          <p:cNvSpPr/>
          <p:nvPr/>
        </p:nvSpPr>
        <p:spPr>
          <a:xfrm>
            <a:off x="755576" y="1381125"/>
            <a:ext cx="2592288" cy="432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3</a:t>
            </a:r>
            <a:r>
              <a:rPr lang="en-US" altLang="zh-CN" sz="2000" b="1" dirty="0" smtClean="0">
                <a:solidFill>
                  <a:prstClr val="black"/>
                </a:solidFill>
                <a:latin typeface="仿宋" pitchFamily="49" charset="-122"/>
                <a:ea typeface="仿宋" pitchFamily="49" charset="-122"/>
              </a:rPr>
              <a:t>.</a:t>
            </a:r>
            <a:r>
              <a:rPr lang="zh-CN" altLang="en-US" sz="2000" b="1" dirty="0" smtClean="0">
                <a:solidFill>
                  <a:prstClr val="black"/>
                </a:solidFill>
                <a:latin typeface="仿宋" pitchFamily="49" charset="-122"/>
                <a:ea typeface="仿宋" pitchFamily="49" charset="-122"/>
              </a:rPr>
              <a:t>中国的脱贫攻坚战</a:t>
            </a:r>
            <a:endParaRPr lang="zh-CN" altLang="en-US" sz="2000" b="1" dirty="0">
              <a:solidFill>
                <a:prstClr val="black"/>
              </a:solidFill>
              <a:latin typeface="仿宋" pitchFamily="49" charset="-122"/>
              <a:ea typeface="仿宋" pitchFamily="49" charset="-122"/>
            </a:endParaRPr>
          </a:p>
        </p:txBody>
      </p:sp>
    </p:spTree>
    <p:extLst>
      <p:ext uri="{BB962C8B-B14F-4D97-AF65-F5344CB8AC3E}">
        <p14:creationId xmlns:p14="http://schemas.microsoft.com/office/powerpoint/2010/main" val="19556180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56027CB-6B74-47AB-80C1-A215EB4DA6BA}"/>
              </a:ext>
            </a:extLst>
          </p:cNvPr>
          <p:cNvSpPr>
            <a:spLocks noGrp="1"/>
          </p:cNvSpPr>
          <p:nvPr>
            <p:ph type="title"/>
          </p:nvPr>
        </p:nvSpPr>
        <p:spPr bwMode="auto">
          <a:xfrm>
            <a:off x="179388" y="0"/>
            <a:ext cx="8281044"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第三节 </a:t>
            </a:r>
            <a:r>
              <a:rPr lang="zh-CN" altLang="en-US" b="1" dirty="0" smtClean="0"/>
              <a:t>统筹城乡协调发展</a:t>
            </a:r>
            <a:endParaRPr lang="zh-CN" altLang="en-US" dirty="0"/>
          </a:p>
        </p:txBody>
      </p:sp>
      <p:sp>
        <p:nvSpPr>
          <p:cNvPr id="33795" name="内容占位符 2">
            <a:extLst>
              <a:ext uri="{FF2B5EF4-FFF2-40B4-BE49-F238E27FC236}">
                <a16:creationId xmlns:a16="http://schemas.microsoft.com/office/drawing/2014/main" id="{D234E26A-6283-4C46-9114-288F3D151B9C}"/>
              </a:ext>
            </a:extLst>
          </p:cNvPr>
          <p:cNvSpPr>
            <a:spLocks noGrp="1"/>
          </p:cNvSpPr>
          <p:nvPr>
            <p:ph idx="1"/>
          </p:nvPr>
        </p:nvSpPr>
        <p:spPr bwMode="auto">
          <a:xfrm>
            <a:off x="250825" y="1381125"/>
            <a:ext cx="8569325"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dirty="0"/>
          </a:p>
          <a:p>
            <a:pPr marL="0" indent="540000">
              <a:buNone/>
              <a:defRPr/>
            </a:pPr>
            <a:endParaRPr lang="en-US" altLang="zh-CN" sz="2000" dirty="0" smtClean="0">
              <a:latin typeface="+mn-ea"/>
            </a:endParaRPr>
          </a:p>
          <a:p>
            <a:pPr marL="0" indent="540000">
              <a:buNone/>
              <a:defRPr/>
            </a:pPr>
            <a:r>
              <a:rPr lang="zh-CN" altLang="en-US" sz="2000" dirty="0" smtClean="0">
                <a:latin typeface="+mn-ea"/>
              </a:rPr>
              <a:t>城乡</a:t>
            </a:r>
            <a:r>
              <a:rPr lang="zh-CN" altLang="en-US" sz="2000" dirty="0">
                <a:latin typeface="+mn-ea"/>
              </a:rPr>
              <a:t>统筹就是指充分发挥工业对农业的支持和反哺作用</a:t>
            </a:r>
            <a:r>
              <a:rPr lang="zh-CN" altLang="en-US" sz="2000" dirty="0" smtClean="0">
                <a:latin typeface="+mn-ea"/>
              </a:rPr>
              <a:t>，城市</a:t>
            </a:r>
            <a:r>
              <a:rPr lang="zh-CN" altLang="en-US" sz="2000" dirty="0">
                <a:latin typeface="+mn-ea"/>
              </a:rPr>
              <a:t>对农村的</a:t>
            </a:r>
            <a:r>
              <a:rPr lang="zh-CN" altLang="en-US" sz="2000" dirty="0" smtClean="0">
                <a:latin typeface="+mn-ea"/>
              </a:rPr>
              <a:t>辐射和</a:t>
            </a:r>
            <a:r>
              <a:rPr lang="zh-CN" altLang="en-US" sz="2000" dirty="0">
                <a:latin typeface="+mn-ea"/>
              </a:rPr>
              <a:t>带动作用</a:t>
            </a:r>
            <a:r>
              <a:rPr lang="zh-CN" altLang="en-US" sz="2000" dirty="0" smtClean="0">
                <a:latin typeface="+mn-ea"/>
              </a:rPr>
              <a:t>，建立</a:t>
            </a:r>
            <a:r>
              <a:rPr lang="zh-CN" altLang="en-US" sz="2000" dirty="0">
                <a:latin typeface="+mn-ea"/>
              </a:rPr>
              <a:t>以工促农</a:t>
            </a:r>
            <a:r>
              <a:rPr lang="zh-CN" altLang="en-US" sz="2000" dirty="0" smtClean="0">
                <a:latin typeface="+mn-ea"/>
              </a:rPr>
              <a:t>、以</a:t>
            </a:r>
            <a:r>
              <a:rPr lang="zh-CN" altLang="en-US" sz="2000" dirty="0">
                <a:latin typeface="+mn-ea"/>
              </a:rPr>
              <a:t>城带乡的长效机制</a:t>
            </a:r>
            <a:r>
              <a:rPr lang="zh-CN" altLang="en-US" sz="2000" dirty="0" smtClean="0">
                <a:latin typeface="+mn-ea"/>
              </a:rPr>
              <a:t>，逐步</a:t>
            </a:r>
            <a:r>
              <a:rPr lang="zh-CN" altLang="en-US" sz="2000" dirty="0">
                <a:latin typeface="+mn-ea"/>
              </a:rPr>
              <a:t>改变城乡二元结构</a:t>
            </a:r>
            <a:r>
              <a:rPr lang="zh-CN" altLang="en-US" sz="2000" dirty="0" smtClean="0">
                <a:latin typeface="+mn-ea"/>
              </a:rPr>
              <a:t>，实现</a:t>
            </a:r>
            <a:r>
              <a:rPr lang="zh-CN" altLang="en-US" sz="2000" dirty="0">
                <a:latin typeface="+mn-ea"/>
              </a:rPr>
              <a:t>城乡经济社会的协调发展</a:t>
            </a:r>
            <a:r>
              <a:rPr lang="zh-CN" altLang="en-US" sz="2000" dirty="0" smtClean="0">
                <a:latin typeface="+mn-ea"/>
              </a:rPr>
              <a:t>。城乡</a:t>
            </a:r>
            <a:r>
              <a:rPr lang="zh-CN" altLang="en-US" sz="2000" dirty="0">
                <a:latin typeface="+mn-ea"/>
              </a:rPr>
              <a:t>统筹是相对于城乡分割的二元经济社会结构</a:t>
            </a:r>
            <a:r>
              <a:rPr lang="zh-CN" altLang="en-US" sz="2000" dirty="0" smtClean="0">
                <a:latin typeface="+mn-ea"/>
              </a:rPr>
              <a:t>而言</a:t>
            </a:r>
            <a:r>
              <a:rPr lang="zh-CN" altLang="en-US" sz="2000" dirty="0">
                <a:latin typeface="+mn-ea"/>
              </a:rPr>
              <a:t>的</a:t>
            </a:r>
            <a:r>
              <a:rPr lang="zh-CN" altLang="en-US" sz="2000" dirty="0" smtClean="0">
                <a:latin typeface="+mn-ea"/>
              </a:rPr>
              <a:t>，在</a:t>
            </a:r>
            <a:r>
              <a:rPr lang="zh-CN" altLang="en-US" sz="2000" dirty="0">
                <a:latin typeface="+mn-ea"/>
              </a:rPr>
              <a:t>制定国民经济发展规划</a:t>
            </a:r>
            <a:r>
              <a:rPr lang="zh-CN" altLang="en-US" sz="2000" dirty="0" smtClean="0">
                <a:latin typeface="+mn-ea"/>
              </a:rPr>
              <a:t>、确定国民收入</a:t>
            </a:r>
            <a:r>
              <a:rPr lang="zh-CN" altLang="en-US" sz="2000" dirty="0">
                <a:latin typeface="+mn-ea"/>
              </a:rPr>
              <a:t>分配格局</a:t>
            </a:r>
            <a:r>
              <a:rPr lang="zh-CN" altLang="en-US" sz="2000" dirty="0" smtClean="0">
                <a:latin typeface="+mn-ea"/>
              </a:rPr>
              <a:t>、部署</a:t>
            </a:r>
            <a:r>
              <a:rPr lang="zh-CN" altLang="en-US" sz="2000" dirty="0">
                <a:latin typeface="+mn-ea"/>
              </a:rPr>
              <a:t>重大工程建设时</a:t>
            </a:r>
            <a:r>
              <a:rPr lang="zh-CN" altLang="en-US" sz="2000" dirty="0" smtClean="0">
                <a:latin typeface="+mn-ea"/>
              </a:rPr>
              <a:t>，把解决“三农”问题</a:t>
            </a:r>
            <a:r>
              <a:rPr lang="zh-CN" altLang="en-US" sz="2000" dirty="0">
                <a:latin typeface="+mn-ea"/>
              </a:rPr>
              <a:t>放在优先位置</a:t>
            </a:r>
            <a:r>
              <a:rPr lang="zh-CN" altLang="en-US" sz="2000" dirty="0" smtClean="0">
                <a:latin typeface="+mn-ea"/>
              </a:rPr>
              <a:t>上</a:t>
            </a:r>
            <a:r>
              <a:rPr lang="zh-CN" altLang="en-US" sz="2000" dirty="0">
                <a:latin typeface="+mn-ea"/>
              </a:rPr>
              <a:t>，</a:t>
            </a:r>
            <a:r>
              <a:rPr lang="zh-CN" altLang="en-US" sz="2000" dirty="0" smtClean="0">
                <a:latin typeface="+mn-ea"/>
              </a:rPr>
              <a:t>实现</a:t>
            </a:r>
            <a:r>
              <a:rPr lang="zh-CN" altLang="en-US" sz="2000" dirty="0">
                <a:latin typeface="+mn-ea"/>
              </a:rPr>
              <a:t>城乡共同繁荣。</a:t>
            </a:r>
          </a:p>
          <a:p>
            <a:pPr marL="0" indent="540000">
              <a:buNone/>
              <a:defRPr/>
            </a:pPr>
            <a:r>
              <a:rPr lang="zh-CN" altLang="en-US" sz="2000" dirty="0">
                <a:latin typeface="+mn-ea"/>
              </a:rPr>
              <a:t>城乡统筹的内涵是打破城乡之间的界限</a:t>
            </a:r>
            <a:r>
              <a:rPr lang="zh-CN" altLang="en-US" sz="2000" dirty="0" smtClean="0">
                <a:latin typeface="+mn-ea"/>
              </a:rPr>
              <a:t>，实现</a:t>
            </a:r>
            <a:r>
              <a:rPr lang="zh-CN" altLang="en-US" sz="2000" dirty="0">
                <a:latin typeface="+mn-ea"/>
              </a:rPr>
              <a:t>资源要素的双向流动</a:t>
            </a:r>
            <a:r>
              <a:rPr lang="zh-CN" altLang="en-US" sz="2000" dirty="0" smtClean="0">
                <a:latin typeface="+mn-ea"/>
              </a:rPr>
              <a:t>，就是既充分</a:t>
            </a:r>
            <a:r>
              <a:rPr lang="zh-CN" altLang="en-US" sz="2000" dirty="0">
                <a:latin typeface="+mn-ea"/>
              </a:rPr>
              <a:t>发挥城市对农村的带动作用</a:t>
            </a:r>
            <a:r>
              <a:rPr lang="zh-CN" altLang="en-US" sz="2000" dirty="0" smtClean="0">
                <a:latin typeface="+mn-ea"/>
              </a:rPr>
              <a:t>，又</a:t>
            </a:r>
            <a:r>
              <a:rPr lang="zh-CN" altLang="en-US" sz="2000" dirty="0">
                <a:latin typeface="+mn-ea"/>
              </a:rPr>
              <a:t>充分发挥农村对城市的促进作用</a:t>
            </a:r>
            <a:r>
              <a:rPr lang="zh-CN" altLang="en-US" sz="2000" dirty="0" smtClean="0">
                <a:latin typeface="+mn-ea"/>
              </a:rPr>
              <a:t>，逐步形成以</a:t>
            </a:r>
            <a:r>
              <a:rPr lang="zh-CN" altLang="en-US" sz="2000" dirty="0">
                <a:latin typeface="+mn-ea"/>
              </a:rPr>
              <a:t>市场机制为基础</a:t>
            </a:r>
            <a:r>
              <a:rPr lang="zh-CN" altLang="en-US" sz="2000" dirty="0" smtClean="0">
                <a:latin typeface="+mn-ea"/>
              </a:rPr>
              <a:t>，有利于</a:t>
            </a:r>
            <a:r>
              <a:rPr lang="zh-CN" altLang="en-US" sz="2000" dirty="0">
                <a:latin typeface="+mn-ea"/>
              </a:rPr>
              <a:t>城乡之间生产要素自主流动</a:t>
            </a:r>
            <a:r>
              <a:rPr lang="zh-CN" altLang="en-US" sz="2000" dirty="0" smtClean="0">
                <a:latin typeface="+mn-ea"/>
              </a:rPr>
              <a:t>，有利于</a:t>
            </a:r>
            <a:r>
              <a:rPr lang="zh-CN" altLang="en-US" sz="2000" dirty="0">
                <a:latin typeface="+mn-ea"/>
              </a:rPr>
              <a:t>改变城乡二元</a:t>
            </a:r>
            <a:r>
              <a:rPr lang="zh-CN" altLang="en-US" sz="2000" dirty="0" smtClean="0">
                <a:latin typeface="+mn-ea"/>
              </a:rPr>
              <a:t>经济</a:t>
            </a:r>
            <a:r>
              <a:rPr lang="zh-CN" altLang="en-US" sz="2000" dirty="0">
                <a:latin typeface="+mn-ea"/>
              </a:rPr>
              <a:t>结构的体制和机制障碍</a:t>
            </a:r>
            <a:r>
              <a:rPr lang="zh-CN" altLang="en-US" sz="2000" dirty="0" smtClean="0">
                <a:latin typeface="+mn-ea"/>
              </a:rPr>
              <a:t>，实现</a:t>
            </a:r>
            <a:r>
              <a:rPr lang="zh-CN" altLang="en-US" sz="2000" dirty="0">
                <a:latin typeface="+mn-ea"/>
              </a:rPr>
              <a:t>工业与农业</a:t>
            </a:r>
            <a:r>
              <a:rPr lang="zh-CN" altLang="en-US" sz="2000" dirty="0" smtClean="0">
                <a:latin typeface="+mn-ea"/>
              </a:rPr>
              <a:t>、城市</a:t>
            </a:r>
            <a:r>
              <a:rPr lang="zh-CN" altLang="en-US" sz="2000" dirty="0">
                <a:latin typeface="+mn-ea"/>
              </a:rPr>
              <a:t>与农村良性互动发展</a:t>
            </a:r>
            <a:r>
              <a:rPr lang="zh-CN" altLang="en-US" sz="2000" dirty="0" smtClean="0">
                <a:latin typeface="+mn-ea"/>
              </a:rPr>
              <a:t>，从而加快</a:t>
            </a:r>
            <a:r>
              <a:rPr lang="zh-CN" altLang="en-US" sz="2000" dirty="0">
                <a:latin typeface="+mn-ea"/>
              </a:rPr>
              <a:t>城乡一体化进程。</a:t>
            </a:r>
            <a:endParaRPr lang="en-US" altLang="zh-CN" sz="2000" dirty="0" smtClean="0">
              <a:latin typeface="+mn-ea"/>
            </a:endParaRPr>
          </a:p>
        </p:txBody>
      </p:sp>
      <p:sp>
        <p:nvSpPr>
          <p:cNvPr id="4" name="矩形: 圆角 39">
            <a:extLst>
              <a:ext uri="{FF2B5EF4-FFF2-40B4-BE49-F238E27FC236}">
                <a16:creationId xmlns:a16="http://schemas.microsoft.com/office/drawing/2014/main" id="{6486604E-96FB-46CA-9C82-85C993CF048F}"/>
              </a:ext>
            </a:extLst>
          </p:cNvPr>
          <p:cNvSpPr/>
          <p:nvPr/>
        </p:nvSpPr>
        <p:spPr>
          <a:xfrm>
            <a:off x="431478" y="1450137"/>
            <a:ext cx="2916386" cy="576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1</a:t>
            </a:r>
            <a:r>
              <a:rPr lang="zh-CN" altLang="en-US" sz="2400" b="1" dirty="0" smtClean="0">
                <a:solidFill>
                  <a:prstClr val="black"/>
                </a:solidFill>
                <a:latin typeface="仿宋" pitchFamily="49" charset="-122"/>
                <a:ea typeface="仿宋" pitchFamily="49" charset="-122"/>
              </a:rPr>
              <a:t>、</a:t>
            </a:r>
            <a:r>
              <a:rPr lang="zh-CN" altLang="en-US" sz="2400" b="1" dirty="0">
                <a:solidFill>
                  <a:prstClr val="black"/>
                </a:solidFill>
                <a:latin typeface="仿宋" pitchFamily="49" charset="-122"/>
                <a:ea typeface="仿宋" pitchFamily="49" charset="-122"/>
              </a:rPr>
              <a:t>城乡</a:t>
            </a:r>
            <a:r>
              <a:rPr lang="zh-CN" altLang="en-US" sz="2400" b="1" dirty="0" smtClean="0">
                <a:solidFill>
                  <a:prstClr val="black"/>
                </a:solidFill>
                <a:latin typeface="仿宋" pitchFamily="49" charset="-122"/>
                <a:ea typeface="仿宋" pitchFamily="49" charset="-122"/>
              </a:rPr>
              <a:t>统筹的内涵</a:t>
            </a:r>
            <a:endParaRPr lang="zh-CN" altLang="en-US" sz="2400" b="1" dirty="0">
              <a:solidFill>
                <a:prstClr val="black"/>
              </a:solidFill>
              <a:latin typeface="仿宋" pitchFamily="49" charset="-122"/>
              <a:ea typeface="仿宋" pitchFamily="49" charset="-122"/>
            </a:endParaRPr>
          </a:p>
        </p:txBody>
      </p:sp>
    </p:spTree>
    <p:extLst>
      <p:ext uri="{BB962C8B-B14F-4D97-AF65-F5344CB8AC3E}">
        <p14:creationId xmlns:p14="http://schemas.microsoft.com/office/powerpoint/2010/main" val="22657312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56027CB-6B74-47AB-80C1-A215EB4DA6BA}"/>
              </a:ext>
            </a:extLst>
          </p:cNvPr>
          <p:cNvSpPr>
            <a:spLocks noGrp="1"/>
          </p:cNvSpPr>
          <p:nvPr>
            <p:ph type="title"/>
          </p:nvPr>
        </p:nvSpPr>
        <p:spPr bwMode="auto">
          <a:xfrm>
            <a:off x="179388" y="0"/>
            <a:ext cx="8281044"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第三节 统筹城乡协调发展</a:t>
            </a:r>
            <a:endParaRPr lang="zh-CN" altLang="en-US" dirty="0"/>
          </a:p>
        </p:txBody>
      </p:sp>
      <p:sp>
        <p:nvSpPr>
          <p:cNvPr id="33795" name="内容占位符 2">
            <a:extLst>
              <a:ext uri="{FF2B5EF4-FFF2-40B4-BE49-F238E27FC236}">
                <a16:creationId xmlns:a16="http://schemas.microsoft.com/office/drawing/2014/main" id="{D234E26A-6283-4C46-9114-288F3D151B9C}"/>
              </a:ext>
            </a:extLst>
          </p:cNvPr>
          <p:cNvSpPr>
            <a:spLocks noGrp="1"/>
          </p:cNvSpPr>
          <p:nvPr>
            <p:ph idx="1"/>
          </p:nvPr>
        </p:nvSpPr>
        <p:spPr bwMode="auto">
          <a:xfrm>
            <a:off x="250825" y="1381125"/>
            <a:ext cx="8569325"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dirty="0"/>
          </a:p>
          <a:p>
            <a:pPr marL="0" indent="540000">
              <a:buNone/>
              <a:defRPr/>
            </a:pPr>
            <a:endParaRPr lang="en-US" altLang="zh-CN" sz="2000" dirty="0" smtClean="0">
              <a:latin typeface="+mn-ea"/>
            </a:endParaRPr>
          </a:p>
          <a:p>
            <a:pPr marL="0" indent="540000">
              <a:buNone/>
              <a:defRPr/>
            </a:pPr>
            <a:endParaRPr lang="en-US" altLang="zh-CN" sz="2000" dirty="0" smtClean="0">
              <a:latin typeface="+mn-ea"/>
            </a:endParaRPr>
          </a:p>
          <a:p>
            <a:pPr marL="0" indent="540000">
              <a:buNone/>
              <a:defRPr/>
            </a:pPr>
            <a:r>
              <a:rPr lang="zh-CN" altLang="en-US" sz="2000" dirty="0">
                <a:latin typeface="+mn-ea"/>
              </a:rPr>
              <a:t>这种城乡联系模式是刘易斯首先提出并经拉尼斯和费景汉的补充而进一步</a:t>
            </a:r>
            <a:r>
              <a:rPr lang="zh-CN" altLang="en-US" sz="2000" dirty="0" smtClean="0">
                <a:latin typeface="+mn-ea"/>
              </a:rPr>
              <a:t>完善</a:t>
            </a:r>
            <a:r>
              <a:rPr lang="zh-CN" altLang="en-US" sz="2000" dirty="0">
                <a:latin typeface="+mn-ea"/>
              </a:rPr>
              <a:t>的</a:t>
            </a:r>
            <a:r>
              <a:rPr lang="zh-CN" altLang="en-US" sz="2000" dirty="0" smtClean="0">
                <a:latin typeface="+mn-ea"/>
              </a:rPr>
              <a:t>，是</a:t>
            </a:r>
            <a:r>
              <a:rPr lang="zh-CN" altLang="en-US" sz="2000" dirty="0">
                <a:latin typeface="+mn-ea"/>
              </a:rPr>
              <a:t>用来解释发展中国家经济发展过程的经典模式</a:t>
            </a:r>
            <a:r>
              <a:rPr lang="zh-CN" altLang="en-US" sz="2000" dirty="0" smtClean="0">
                <a:latin typeface="+mn-ea"/>
              </a:rPr>
              <a:t>。从</a:t>
            </a:r>
            <a:r>
              <a:rPr lang="zh-CN" altLang="en-US" sz="2000" dirty="0">
                <a:latin typeface="+mn-ea"/>
              </a:rPr>
              <a:t>城乡联系角度上看</a:t>
            </a:r>
            <a:r>
              <a:rPr lang="zh-CN" altLang="en-US" sz="2000" dirty="0" smtClean="0">
                <a:latin typeface="+mn-ea"/>
              </a:rPr>
              <a:t>，这种</a:t>
            </a:r>
            <a:r>
              <a:rPr lang="zh-CN" altLang="en-US" sz="2000" dirty="0">
                <a:latin typeface="+mn-ea"/>
              </a:rPr>
              <a:t>城乡联系模式主张以城市现代工业为经济发展的主体</a:t>
            </a:r>
            <a:r>
              <a:rPr lang="zh-CN" altLang="en-US" sz="2000" dirty="0" smtClean="0">
                <a:latin typeface="+mn-ea"/>
              </a:rPr>
              <a:t>，通过</a:t>
            </a:r>
            <a:r>
              <a:rPr lang="zh-CN" altLang="en-US" sz="2000" dirty="0">
                <a:latin typeface="+mn-ea"/>
              </a:rPr>
              <a:t>城乡联系</a:t>
            </a:r>
            <a:r>
              <a:rPr lang="zh-CN" altLang="en-US" sz="2000" dirty="0" smtClean="0">
                <a:latin typeface="+mn-ea"/>
              </a:rPr>
              <a:t>，城市中</a:t>
            </a:r>
            <a:r>
              <a:rPr lang="zh-CN" altLang="en-US" sz="2000" dirty="0">
                <a:latin typeface="+mn-ea"/>
              </a:rPr>
              <a:t>的现代工业部门不断地吸收农业的剩余劳动力</a:t>
            </a:r>
            <a:r>
              <a:rPr lang="zh-CN" altLang="en-US" sz="2000" dirty="0" smtClean="0">
                <a:latin typeface="+mn-ea"/>
              </a:rPr>
              <a:t>。</a:t>
            </a:r>
            <a:endParaRPr lang="en-US" altLang="zh-CN" sz="2000" dirty="0" smtClean="0">
              <a:latin typeface="+mn-ea"/>
            </a:endParaRPr>
          </a:p>
          <a:p>
            <a:pPr marL="0" indent="540000">
              <a:buNone/>
              <a:defRPr/>
            </a:pPr>
            <a:r>
              <a:rPr lang="zh-CN" altLang="en-US" sz="2000" dirty="0" smtClean="0">
                <a:latin typeface="+mn-ea"/>
              </a:rPr>
              <a:t>在</a:t>
            </a:r>
            <a:r>
              <a:rPr lang="zh-CN" altLang="en-US" sz="2000" dirty="0">
                <a:latin typeface="+mn-ea"/>
              </a:rPr>
              <a:t>工资不变的情况下</a:t>
            </a:r>
            <a:r>
              <a:rPr lang="zh-CN" altLang="en-US" sz="2000" dirty="0" smtClean="0">
                <a:latin typeface="+mn-ea"/>
              </a:rPr>
              <a:t>，资本形成</a:t>
            </a:r>
            <a:r>
              <a:rPr lang="zh-CN" altLang="en-US" sz="2000" dirty="0">
                <a:latin typeface="+mn-ea"/>
              </a:rPr>
              <a:t>和技术进步提高了利润份额</a:t>
            </a:r>
            <a:r>
              <a:rPr lang="zh-CN" altLang="en-US" sz="2000" dirty="0" smtClean="0">
                <a:latin typeface="+mn-ea"/>
              </a:rPr>
              <a:t>，把</a:t>
            </a:r>
            <a:r>
              <a:rPr lang="zh-CN" altLang="en-US" sz="2000" dirty="0">
                <a:latin typeface="+mn-ea"/>
              </a:rPr>
              <a:t>该部分不断地用于再投资</a:t>
            </a:r>
            <a:r>
              <a:rPr lang="zh-CN" altLang="en-US" sz="2000" dirty="0" smtClean="0">
                <a:latin typeface="+mn-ea"/>
              </a:rPr>
              <a:t>，从而</a:t>
            </a:r>
            <a:r>
              <a:rPr lang="zh-CN" altLang="en-US" sz="2000" dirty="0">
                <a:latin typeface="+mn-ea"/>
              </a:rPr>
              <a:t>使发展过程</a:t>
            </a:r>
            <a:r>
              <a:rPr lang="zh-CN" altLang="en-US" sz="2000" dirty="0" smtClean="0">
                <a:latin typeface="+mn-ea"/>
              </a:rPr>
              <a:t>不断</a:t>
            </a:r>
            <a:r>
              <a:rPr lang="zh-CN" altLang="en-US" sz="2000" dirty="0">
                <a:latin typeface="+mn-ea"/>
              </a:rPr>
              <a:t>地持续扩展</a:t>
            </a:r>
            <a:r>
              <a:rPr lang="zh-CN" altLang="en-US" sz="2000" dirty="0" smtClean="0">
                <a:latin typeface="+mn-ea"/>
              </a:rPr>
              <a:t>，直到</a:t>
            </a:r>
            <a:r>
              <a:rPr lang="zh-CN" altLang="en-US" sz="2000" dirty="0">
                <a:latin typeface="+mn-ea"/>
              </a:rPr>
              <a:t>农业部门的剩余劳动力全部转移到工业部门中来</a:t>
            </a:r>
            <a:r>
              <a:rPr lang="zh-CN" altLang="en-US" sz="2000" dirty="0" smtClean="0">
                <a:latin typeface="+mn-ea"/>
              </a:rPr>
              <a:t>。这种工业部门的利润</a:t>
            </a:r>
            <a:r>
              <a:rPr lang="en-US" altLang="zh-CN" sz="2000" dirty="0" smtClean="0">
                <a:latin typeface="+mn-ea"/>
              </a:rPr>
              <a:t>—</a:t>
            </a:r>
            <a:r>
              <a:rPr lang="zh-CN" altLang="en-US" sz="2000" dirty="0" smtClean="0">
                <a:latin typeface="+mn-ea"/>
              </a:rPr>
              <a:t>积累</a:t>
            </a:r>
            <a:r>
              <a:rPr lang="en-US" altLang="zh-CN" sz="2000" dirty="0" smtClean="0">
                <a:latin typeface="+mn-ea"/>
              </a:rPr>
              <a:t>—</a:t>
            </a:r>
            <a:r>
              <a:rPr lang="zh-CN" altLang="en-US" sz="2000" dirty="0" smtClean="0">
                <a:latin typeface="+mn-ea"/>
              </a:rPr>
              <a:t>投资</a:t>
            </a:r>
            <a:r>
              <a:rPr lang="en-US" altLang="zh-CN" sz="2000" dirty="0" smtClean="0">
                <a:latin typeface="+mn-ea"/>
              </a:rPr>
              <a:t>—</a:t>
            </a:r>
            <a:r>
              <a:rPr lang="zh-CN" altLang="en-US" sz="2000" dirty="0" smtClean="0">
                <a:latin typeface="+mn-ea"/>
              </a:rPr>
              <a:t>工业部门的劳动边际产出提高</a:t>
            </a:r>
            <a:r>
              <a:rPr lang="en-US" altLang="zh-CN" sz="2000" dirty="0" smtClean="0">
                <a:latin typeface="+mn-ea"/>
              </a:rPr>
              <a:t>—</a:t>
            </a:r>
            <a:r>
              <a:rPr lang="zh-CN" altLang="en-US" sz="2000" dirty="0" smtClean="0">
                <a:latin typeface="+mn-ea"/>
              </a:rPr>
              <a:t>吸收农村中剩余劳动力的循环过程</a:t>
            </a:r>
            <a:r>
              <a:rPr lang="zh-CN" altLang="en-US" sz="2000" dirty="0">
                <a:latin typeface="+mn-ea"/>
              </a:rPr>
              <a:t>周而复始</a:t>
            </a:r>
            <a:r>
              <a:rPr lang="zh-CN" altLang="en-US" sz="2000" dirty="0" smtClean="0">
                <a:latin typeface="+mn-ea"/>
              </a:rPr>
              <a:t>，直到</a:t>
            </a:r>
            <a:r>
              <a:rPr lang="zh-CN" altLang="en-US" sz="2000" dirty="0">
                <a:latin typeface="+mn-ea"/>
              </a:rPr>
              <a:t>农业剩余劳动力全部转移</a:t>
            </a:r>
            <a:r>
              <a:rPr lang="zh-CN" altLang="en-US" sz="2000" dirty="0" smtClean="0">
                <a:latin typeface="+mn-ea"/>
              </a:rPr>
              <a:t>。在转移过程中，农业</a:t>
            </a:r>
            <a:r>
              <a:rPr lang="zh-CN" altLang="en-US" sz="2000" dirty="0">
                <a:latin typeface="+mn-ea"/>
              </a:rPr>
              <a:t>劳动力的边际</a:t>
            </a:r>
            <a:r>
              <a:rPr lang="zh-CN" altLang="en-US" sz="2000" dirty="0" smtClean="0">
                <a:latin typeface="+mn-ea"/>
              </a:rPr>
              <a:t>产出</a:t>
            </a:r>
            <a:r>
              <a:rPr lang="zh-CN" altLang="en-US" sz="2000" dirty="0">
                <a:latin typeface="+mn-ea"/>
              </a:rPr>
              <a:t>不断</a:t>
            </a:r>
            <a:r>
              <a:rPr lang="zh-CN" altLang="en-US" sz="2000" dirty="0" smtClean="0">
                <a:latin typeface="+mn-ea"/>
              </a:rPr>
              <a:t>提高，直至与</a:t>
            </a:r>
            <a:r>
              <a:rPr lang="zh-CN" altLang="en-US" sz="2000" dirty="0">
                <a:latin typeface="+mn-ea"/>
              </a:rPr>
              <a:t>工业部门劳动者的收入趋于相等</a:t>
            </a:r>
            <a:r>
              <a:rPr lang="zh-CN" altLang="en-US" sz="2000" dirty="0" smtClean="0">
                <a:latin typeface="+mn-ea"/>
              </a:rPr>
              <a:t>，在</a:t>
            </a:r>
            <a:r>
              <a:rPr lang="zh-CN" altLang="en-US" sz="2000" dirty="0">
                <a:latin typeface="+mn-ea"/>
              </a:rPr>
              <a:t>某一工资</a:t>
            </a:r>
            <a:r>
              <a:rPr lang="zh-CN" altLang="en-US" sz="2000" dirty="0" smtClean="0">
                <a:latin typeface="+mn-ea"/>
              </a:rPr>
              <a:t>水平</a:t>
            </a:r>
            <a:r>
              <a:rPr lang="zh-CN" altLang="en-US" sz="2000" dirty="0">
                <a:latin typeface="+mn-ea"/>
              </a:rPr>
              <a:t>下的劳动力无限供给也结束</a:t>
            </a:r>
            <a:r>
              <a:rPr lang="zh-CN" altLang="en-US" sz="2000" dirty="0" smtClean="0">
                <a:latin typeface="+mn-ea"/>
              </a:rPr>
              <a:t>，经济</a:t>
            </a:r>
            <a:r>
              <a:rPr lang="zh-CN" altLang="en-US" sz="2000" dirty="0">
                <a:latin typeface="+mn-ea"/>
              </a:rPr>
              <a:t>发展进入现代化阶段</a:t>
            </a:r>
            <a:r>
              <a:rPr lang="zh-CN" altLang="en-US" sz="2000" dirty="0" smtClean="0">
                <a:latin typeface="+mn-ea"/>
              </a:rPr>
              <a:t>。这种</a:t>
            </a:r>
            <a:r>
              <a:rPr lang="zh-CN" altLang="en-US" sz="2000" dirty="0">
                <a:latin typeface="+mn-ea"/>
              </a:rPr>
              <a:t>模式下的城乡</a:t>
            </a:r>
            <a:r>
              <a:rPr lang="zh-CN" altLang="en-US" sz="2000" dirty="0" smtClean="0">
                <a:latin typeface="+mn-ea"/>
              </a:rPr>
              <a:t>联系</a:t>
            </a:r>
            <a:r>
              <a:rPr lang="zh-CN" altLang="en-US" sz="2000" dirty="0">
                <a:latin typeface="+mn-ea"/>
              </a:rPr>
              <a:t>具有明显的城市工业倾向</a:t>
            </a:r>
            <a:r>
              <a:rPr lang="zh-CN" altLang="en-US" sz="2000" dirty="0" smtClean="0">
                <a:latin typeface="+mn-ea"/>
              </a:rPr>
              <a:t>，因而</a:t>
            </a:r>
            <a:r>
              <a:rPr lang="zh-CN" altLang="en-US" sz="2000" dirty="0">
                <a:latin typeface="+mn-ea"/>
              </a:rPr>
              <a:t>称它为城市工业导向的城乡联系模式。</a:t>
            </a:r>
            <a:endParaRPr lang="en-US" altLang="zh-CN" sz="2000" dirty="0" smtClean="0">
              <a:latin typeface="+mn-ea"/>
            </a:endParaRPr>
          </a:p>
        </p:txBody>
      </p:sp>
      <p:sp>
        <p:nvSpPr>
          <p:cNvPr id="4" name="矩形: 圆角 39">
            <a:extLst>
              <a:ext uri="{FF2B5EF4-FFF2-40B4-BE49-F238E27FC236}">
                <a16:creationId xmlns:a16="http://schemas.microsoft.com/office/drawing/2014/main" id="{6486604E-96FB-46CA-9C82-85C993CF048F}"/>
              </a:ext>
            </a:extLst>
          </p:cNvPr>
          <p:cNvSpPr/>
          <p:nvPr/>
        </p:nvSpPr>
        <p:spPr>
          <a:xfrm>
            <a:off x="431478" y="1346619"/>
            <a:ext cx="3564458" cy="576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2</a:t>
            </a:r>
            <a:r>
              <a:rPr lang="zh-CN" altLang="en-US" sz="2400" b="1" dirty="0" smtClean="0">
                <a:solidFill>
                  <a:prstClr val="black"/>
                </a:solidFill>
                <a:latin typeface="仿宋" pitchFamily="49" charset="-122"/>
                <a:ea typeface="仿宋" pitchFamily="49" charset="-122"/>
              </a:rPr>
              <a:t>、城乡统筹的主要模式</a:t>
            </a:r>
            <a:endParaRPr lang="zh-CN" altLang="en-US" sz="2400" b="1" dirty="0">
              <a:solidFill>
                <a:prstClr val="black"/>
              </a:solidFill>
              <a:latin typeface="仿宋" pitchFamily="49" charset="-122"/>
              <a:ea typeface="仿宋" pitchFamily="49" charset="-122"/>
            </a:endParaRPr>
          </a:p>
        </p:txBody>
      </p:sp>
      <p:sp>
        <p:nvSpPr>
          <p:cNvPr id="5" name="矩形: 圆角 39">
            <a:extLst>
              <a:ext uri="{FF2B5EF4-FFF2-40B4-BE49-F238E27FC236}">
                <a16:creationId xmlns:a16="http://schemas.microsoft.com/office/drawing/2014/main" id="{0DA38FC4-1290-4B6C-82CD-4A761DAEB56B}"/>
              </a:ext>
            </a:extLst>
          </p:cNvPr>
          <p:cNvSpPr/>
          <p:nvPr/>
        </p:nvSpPr>
        <p:spPr>
          <a:xfrm>
            <a:off x="827584" y="2115633"/>
            <a:ext cx="4968552" cy="432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1</a:t>
            </a:r>
            <a:r>
              <a:rPr lang="en-US" altLang="zh-CN" sz="2000" b="1" dirty="0" smtClean="0">
                <a:solidFill>
                  <a:prstClr val="black"/>
                </a:solidFill>
                <a:latin typeface="仿宋" pitchFamily="49" charset="-122"/>
                <a:ea typeface="仿宋" pitchFamily="49" charset="-122"/>
              </a:rPr>
              <a:t>.</a:t>
            </a:r>
            <a:r>
              <a:rPr lang="zh-CN" altLang="en-US" sz="2000" b="1" dirty="0">
                <a:solidFill>
                  <a:prstClr val="black"/>
                </a:solidFill>
                <a:latin typeface="仿宋" pitchFamily="49" charset="-122"/>
                <a:ea typeface="仿宋" pitchFamily="49" charset="-122"/>
              </a:rPr>
              <a:t>城市</a:t>
            </a:r>
            <a:r>
              <a:rPr lang="zh-CN" altLang="en-US" sz="2000" b="1" dirty="0" smtClean="0">
                <a:solidFill>
                  <a:prstClr val="black"/>
                </a:solidFill>
                <a:latin typeface="仿宋" pitchFamily="49" charset="-122"/>
                <a:ea typeface="仿宋" pitchFamily="49" charset="-122"/>
              </a:rPr>
              <a:t>工业导向人口迁移的城乡联系模式</a:t>
            </a:r>
            <a:endParaRPr lang="zh-CN" altLang="en-US" sz="2000" b="1" dirty="0">
              <a:solidFill>
                <a:prstClr val="black"/>
              </a:solidFill>
              <a:latin typeface="仿宋" pitchFamily="49" charset="-122"/>
              <a:ea typeface="仿宋" pitchFamily="49" charset="-122"/>
            </a:endParaRPr>
          </a:p>
        </p:txBody>
      </p:sp>
    </p:spTree>
    <p:extLst>
      <p:ext uri="{BB962C8B-B14F-4D97-AF65-F5344CB8AC3E}">
        <p14:creationId xmlns:p14="http://schemas.microsoft.com/office/powerpoint/2010/main" val="31136627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56027CB-6B74-47AB-80C1-A215EB4DA6BA}"/>
              </a:ext>
            </a:extLst>
          </p:cNvPr>
          <p:cNvSpPr>
            <a:spLocks noGrp="1"/>
          </p:cNvSpPr>
          <p:nvPr>
            <p:ph type="title"/>
          </p:nvPr>
        </p:nvSpPr>
        <p:spPr bwMode="auto">
          <a:xfrm>
            <a:off x="179388" y="0"/>
            <a:ext cx="8281044"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第三节 统筹城乡协调发展</a:t>
            </a:r>
            <a:endParaRPr lang="zh-CN" altLang="en-US" dirty="0"/>
          </a:p>
        </p:txBody>
      </p:sp>
      <p:sp>
        <p:nvSpPr>
          <p:cNvPr id="33795" name="内容占位符 2">
            <a:extLst>
              <a:ext uri="{FF2B5EF4-FFF2-40B4-BE49-F238E27FC236}">
                <a16:creationId xmlns:a16="http://schemas.microsoft.com/office/drawing/2014/main" id="{D234E26A-6283-4C46-9114-288F3D151B9C}"/>
              </a:ext>
            </a:extLst>
          </p:cNvPr>
          <p:cNvSpPr>
            <a:spLocks noGrp="1"/>
          </p:cNvSpPr>
          <p:nvPr>
            <p:ph idx="1"/>
          </p:nvPr>
        </p:nvSpPr>
        <p:spPr bwMode="auto">
          <a:xfrm>
            <a:off x="250825" y="1381125"/>
            <a:ext cx="8569325"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dirty="0"/>
          </a:p>
          <a:p>
            <a:pPr marL="0" indent="540000">
              <a:buNone/>
              <a:defRPr/>
            </a:pPr>
            <a:r>
              <a:rPr lang="zh-CN" altLang="en-US" sz="2000" dirty="0">
                <a:latin typeface="+mn-ea"/>
              </a:rPr>
              <a:t>弗里德曼和道格拉斯提出的农业城镇发展模式的核心就是强调通过合理的</a:t>
            </a:r>
            <a:r>
              <a:rPr lang="zh-CN" altLang="en-US" sz="2000" dirty="0" smtClean="0">
                <a:latin typeface="+mn-ea"/>
              </a:rPr>
              <a:t>城乡</a:t>
            </a:r>
            <a:r>
              <a:rPr lang="zh-CN" altLang="en-US" sz="2000" dirty="0">
                <a:latin typeface="+mn-ea"/>
              </a:rPr>
              <a:t>联系实现社会经济发展的区际均衡</a:t>
            </a:r>
            <a:r>
              <a:rPr lang="zh-CN" altLang="en-US" sz="2000" dirty="0" smtClean="0">
                <a:latin typeface="+mn-ea"/>
              </a:rPr>
              <a:t>。他们</a:t>
            </a:r>
            <a:r>
              <a:rPr lang="zh-CN" altLang="en-US" sz="2000" dirty="0">
                <a:latin typeface="+mn-ea"/>
              </a:rPr>
              <a:t>提出</a:t>
            </a:r>
            <a:r>
              <a:rPr lang="zh-CN" altLang="en-US" sz="2000" dirty="0" smtClean="0">
                <a:latin typeface="+mn-ea"/>
              </a:rPr>
              <a:t>，在</a:t>
            </a:r>
            <a:r>
              <a:rPr lang="zh-CN" altLang="en-US" sz="2000" dirty="0">
                <a:latin typeface="+mn-ea"/>
              </a:rPr>
              <a:t>农村区一级管理</a:t>
            </a:r>
            <a:r>
              <a:rPr lang="zh-CN" altLang="en-US" sz="2000" dirty="0" smtClean="0">
                <a:latin typeface="+mn-ea"/>
              </a:rPr>
              <a:t>层次（人口为</a:t>
            </a:r>
            <a:r>
              <a:rPr lang="en-US" altLang="zh-CN" sz="2000" dirty="0" smtClean="0">
                <a:latin typeface="+mn-ea"/>
              </a:rPr>
              <a:t>5</a:t>
            </a:r>
            <a:r>
              <a:rPr lang="zh-CN" altLang="en-US" sz="2000" dirty="0" smtClean="0">
                <a:latin typeface="+mn-ea"/>
              </a:rPr>
              <a:t>万～</a:t>
            </a:r>
            <a:r>
              <a:rPr lang="en-US" altLang="zh-CN" sz="2000" dirty="0" smtClean="0">
                <a:latin typeface="+mn-ea"/>
              </a:rPr>
              <a:t>15</a:t>
            </a:r>
            <a:r>
              <a:rPr lang="zh-CN" altLang="en-US" sz="2000" dirty="0" smtClean="0">
                <a:latin typeface="+mn-ea"/>
              </a:rPr>
              <a:t>万，相当于</a:t>
            </a:r>
            <a:r>
              <a:rPr lang="zh-CN" altLang="en-US" sz="2000" dirty="0">
                <a:latin typeface="+mn-ea"/>
              </a:rPr>
              <a:t>我国的县一级</a:t>
            </a:r>
            <a:r>
              <a:rPr lang="zh-CN" altLang="en-US" sz="2000" dirty="0" smtClean="0">
                <a:latin typeface="+mn-ea"/>
              </a:rPr>
              <a:t>）集中</a:t>
            </a:r>
            <a:r>
              <a:rPr lang="zh-CN" altLang="en-US" sz="2000" dirty="0">
                <a:latin typeface="+mn-ea"/>
              </a:rPr>
              <a:t>发展农业城镇</a:t>
            </a:r>
            <a:r>
              <a:rPr lang="zh-CN" altLang="en-US" sz="2000" dirty="0" smtClean="0">
                <a:latin typeface="+mn-ea"/>
              </a:rPr>
              <a:t>，不仅</a:t>
            </a:r>
            <a:r>
              <a:rPr lang="zh-CN" altLang="en-US" sz="2000" dirty="0">
                <a:latin typeface="+mn-ea"/>
              </a:rPr>
              <a:t>可以分散过度</a:t>
            </a:r>
            <a:r>
              <a:rPr lang="zh-CN" altLang="en-US" sz="2000" dirty="0" smtClean="0">
                <a:latin typeface="+mn-ea"/>
              </a:rPr>
              <a:t>集中</a:t>
            </a:r>
            <a:r>
              <a:rPr lang="zh-CN" altLang="en-US" sz="2000" dirty="0">
                <a:latin typeface="+mn-ea"/>
              </a:rPr>
              <a:t>于大城市的行政和规划权力</a:t>
            </a:r>
            <a:r>
              <a:rPr lang="zh-CN" altLang="en-US" sz="2000" dirty="0" smtClean="0">
                <a:latin typeface="+mn-ea"/>
              </a:rPr>
              <a:t>，而且</a:t>
            </a:r>
            <a:r>
              <a:rPr lang="zh-CN" altLang="en-US" sz="2000" dirty="0">
                <a:latin typeface="+mn-ea"/>
              </a:rPr>
              <a:t>为农村居民创造有利于他们自身发展的</a:t>
            </a:r>
            <a:r>
              <a:rPr lang="zh-CN" altLang="en-US" sz="2000" dirty="0" smtClean="0">
                <a:latin typeface="+mn-ea"/>
              </a:rPr>
              <a:t>经济环境。</a:t>
            </a:r>
            <a:endParaRPr lang="en-US" altLang="zh-CN" sz="2000" dirty="0" smtClean="0">
              <a:latin typeface="+mn-ea"/>
            </a:endParaRPr>
          </a:p>
          <a:p>
            <a:pPr marL="0" indent="540000">
              <a:buNone/>
              <a:defRPr/>
            </a:pPr>
            <a:r>
              <a:rPr lang="zh-CN" altLang="en-US" sz="2000" dirty="0" smtClean="0">
                <a:latin typeface="+mn-ea"/>
              </a:rPr>
              <a:t>隆迪内里提出了城市</a:t>
            </a:r>
            <a:r>
              <a:rPr lang="zh-CN" altLang="en-US" sz="2000" dirty="0">
                <a:latin typeface="+mn-ea"/>
              </a:rPr>
              <a:t>均衡布局</a:t>
            </a:r>
            <a:r>
              <a:rPr lang="zh-CN" altLang="en-US" sz="2000" dirty="0" smtClean="0">
                <a:latin typeface="+mn-ea"/>
              </a:rPr>
              <a:t>模式。他</a:t>
            </a:r>
            <a:r>
              <a:rPr lang="zh-CN" altLang="en-US" sz="2000" dirty="0">
                <a:latin typeface="+mn-ea"/>
              </a:rPr>
              <a:t>认为自上而下或自下而上的</a:t>
            </a:r>
            <a:r>
              <a:rPr lang="zh-CN" altLang="en-US" sz="2000" dirty="0" smtClean="0">
                <a:latin typeface="+mn-ea"/>
              </a:rPr>
              <a:t>发展计划</a:t>
            </a:r>
            <a:r>
              <a:rPr lang="zh-CN" altLang="en-US" sz="2000" dirty="0">
                <a:latin typeface="+mn-ea"/>
              </a:rPr>
              <a:t>都不是很有效的发展计划</a:t>
            </a:r>
            <a:r>
              <a:rPr lang="zh-CN" altLang="en-US" sz="2000" dirty="0" smtClean="0">
                <a:latin typeface="+mn-ea"/>
              </a:rPr>
              <a:t>，只有</a:t>
            </a:r>
            <a:r>
              <a:rPr lang="zh-CN" altLang="en-US" sz="2000" dirty="0">
                <a:latin typeface="+mn-ea"/>
              </a:rPr>
              <a:t>通过加强城乡联系才能有效地实现城乡</a:t>
            </a:r>
            <a:r>
              <a:rPr lang="zh-CN" altLang="en-US" sz="2000" dirty="0" smtClean="0">
                <a:latin typeface="+mn-ea"/>
              </a:rPr>
              <a:t>同步发展，而</a:t>
            </a:r>
            <a:r>
              <a:rPr lang="zh-CN" altLang="en-US" sz="2000" dirty="0">
                <a:latin typeface="+mn-ea"/>
              </a:rPr>
              <a:t>加强城乡联系的关键是建立遍及全国的分散的城市体系</a:t>
            </a:r>
            <a:r>
              <a:rPr lang="zh-CN" altLang="en-US" sz="2000" dirty="0" smtClean="0">
                <a:latin typeface="+mn-ea"/>
              </a:rPr>
              <a:t>，使</a:t>
            </a:r>
            <a:r>
              <a:rPr lang="zh-CN" altLang="en-US" sz="2000" dirty="0">
                <a:latin typeface="+mn-ea"/>
              </a:rPr>
              <a:t>城市均衡</a:t>
            </a:r>
            <a:r>
              <a:rPr lang="zh-CN" altLang="en-US" sz="2000" dirty="0" smtClean="0">
                <a:latin typeface="+mn-ea"/>
              </a:rPr>
              <a:t>分布</a:t>
            </a:r>
            <a:r>
              <a:rPr lang="zh-CN" altLang="en-US" sz="2000" dirty="0">
                <a:latin typeface="+mn-ea"/>
              </a:rPr>
              <a:t>于全国各地</a:t>
            </a:r>
            <a:r>
              <a:rPr lang="zh-CN" altLang="en-US" sz="2000" dirty="0" smtClean="0">
                <a:latin typeface="+mn-ea"/>
              </a:rPr>
              <a:t>，实现</a:t>
            </a:r>
            <a:r>
              <a:rPr lang="zh-CN" altLang="en-US" sz="2000" dirty="0">
                <a:latin typeface="+mn-ea"/>
              </a:rPr>
              <a:t>城市规模等级结构的合理化</a:t>
            </a:r>
            <a:r>
              <a:rPr lang="zh-CN" altLang="en-US" sz="2000" dirty="0" smtClean="0">
                <a:latin typeface="+mn-ea"/>
              </a:rPr>
              <a:t>。</a:t>
            </a:r>
            <a:endParaRPr lang="en-US" altLang="zh-CN" sz="2000" dirty="0" smtClean="0">
              <a:latin typeface="+mn-ea"/>
            </a:endParaRPr>
          </a:p>
          <a:p>
            <a:pPr marL="0" indent="540000">
              <a:buNone/>
              <a:defRPr/>
            </a:pPr>
            <a:r>
              <a:rPr lang="zh-CN" altLang="en-US" sz="2000" dirty="0">
                <a:latin typeface="+mn-ea"/>
              </a:rPr>
              <a:t>费孝通教授的小城镇发展模式</a:t>
            </a:r>
            <a:r>
              <a:rPr lang="zh-CN" altLang="en-US" sz="2000" dirty="0" smtClean="0">
                <a:latin typeface="+mn-ea"/>
              </a:rPr>
              <a:t>，强调</a:t>
            </a:r>
            <a:r>
              <a:rPr lang="zh-CN" altLang="en-US" sz="2000" dirty="0">
                <a:latin typeface="+mn-ea"/>
              </a:rPr>
              <a:t>了乡镇企业和农村小城镇在实现城乡</a:t>
            </a:r>
            <a:r>
              <a:rPr lang="zh-CN" altLang="en-US" sz="2000" dirty="0" smtClean="0">
                <a:latin typeface="+mn-ea"/>
              </a:rPr>
              <a:t>协调</a:t>
            </a:r>
            <a:r>
              <a:rPr lang="zh-CN" altLang="en-US" sz="2000" dirty="0">
                <a:latin typeface="+mn-ea"/>
              </a:rPr>
              <a:t>发展中的重要作用。乡镇企业和小城镇的发展与大城市的发展相互配合</a:t>
            </a:r>
            <a:r>
              <a:rPr lang="zh-CN" altLang="en-US" sz="2000" dirty="0" smtClean="0">
                <a:latin typeface="+mn-ea"/>
              </a:rPr>
              <a:t>，以</a:t>
            </a:r>
            <a:r>
              <a:rPr lang="zh-CN" altLang="en-US" sz="2000" dirty="0">
                <a:latin typeface="+mn-ea"/>
              </a:rPr>
              <a:t>大城市为</a:t>
            </a:r>
            <a:r>
              <a:rPr lang="zh-CN" altLang="en-US" sz="2000" dirty="0" smtClean="0">
                <a:latin typeface="+mn-ea"/>
              </a:rPr>
              <a:t>中心，以</a:t>
            </a:r>
            <a:r>
              <a:rPr lang="zh-CN" altLang="en-US" sz="2000" dirty="0">
                <a:latin typeface="+mn-ea"/>
              </a:rPr>
              <a:t>中小城镇为节点</a:t>
            </a:r>
            <a:r>
              <a:rPr lang="zh-CN" altLang="en-US" sz="2000" dirty="0" smtClean="0">
                <a:latin typeface="+mn-ea"/>
              </a:rPr>
              <a:t>，形成</a:t>
            </a:r>
            <a:r>
              <a:rPr lang="zh-CN" altLang="en-US" sz="2000" dirty="0">
                <a:latin typeface="+mn-ea"/>
              </a:rPr>
              <a:t>资源要素双向流动的网络系统</a:t>
            </a:r>
            <a:r>
              <a:rPr lang="zh-CN" altLang="en-US" sz="2000" dirty="0" smtClean="0">
                <a:latin typeface="+mn-ea"/>
              </a:rPr>
              <a:t>，最终</a:t>
            </a:r>
            <a:r>
              <a:rPr lang="zh-CN" altLang="en-US" sz="2000" dirty="0">
                <a:latin typeface="+mn-ea"/>
              </a:rPr>
              <a:t>实现城乡</a:t>
            </a:r>
            <a:r>
              <a:rPr lang="zh-CN" altLang="en-US" sz="2000" dirty="0" smtClean="0">
                <a:latin typeface="+mn-ea"/>
              </a:rPr>
              <a:t>一体化</a:t>
            </a:r>
            <a:r>
              <a:rPr lang="zh-CN" altLang="en-US" sz="2000" dirty="0">
                <a:latin typeface="+mn-ea"/>
              </a:rPr>
              <a:t>。</a:t>
            </a:r>
            <a:endParaRPr lang="en-US" altLang="zh-CN" sz="2000" dirty="0" smtClean="0">
              <a:latin typeface="+mn-ea"/>
            </a:endParaRPr>
          </a:p>
        </p:txBody>
      </p:sp>
      <p:sp>
        <p:nvSpPr>
          <p:cNvPr id="5" name="矩形: 圆角 39">
            <a:extLst>
              <a:ext uri="{FF2B5EF4-FFF2-40B4-BE49-F238E27FC236}">
                <a16:creationId xmlns:a16="http://schemas.microsoft.com/office/drawing/2014/main" id="{0DA38FC4-1290-4B6C-82CD-4A761DAEB56B}"/>
              </a:ext>
            </a:extLst>
          </p:cNvPr>
          <p:cNvSpPr/>
          <p:nvPr/>
        </p:nvSpPr>
        <p:spPr>
          <a:xfrm>
            <a:off x="755576" y="1381125"/>
            <a:ext cx="3600400" cy="432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2</a:t>
            </a:r>
            <a:r>
              <a:rPr lang="en-US" altLang="zh-CN" sz="2000" b="1" dirty="0" smtClean="0">
                <a:solidFill>
                  <a:prstClr val="black"/>
                </a:solidFill>
                <a:latin typeface="仿宋" pitchFamily="49" charset="-122"/>
                <a:ea typeface="仿宋" pitchFamily="49" charset="-122"/>
              </a:rPr>
              <a:t>.</a:t>
            </a:r>
            <a:r>
              <a:rPr lang="zh-CN" altLang="en-US" sz="2000" b="1" dirty="0">
                <a:solidFill>
                  <a:prstClr val="black"/>
                </a:solidFill>
                <a:latin typeface="仿宋" pitchFamily="49" charset="-122"/>
                <a:ea typeface="仿宋" pitchFamily="49" charset="-122"/>
              </a:rPr>
              <a:t>发展小城镇的城乡联系模式</a:t>
            </a:r>
          </a:p>
        </p:txBody>
      </p:sp>
    </p:spTree>
    <p:extLst>
      <p:ext uri="{BB962C8B-B14F-4D97-AF65-F5344CB8AC3E}">
        <p14:creationId xmlns:p14="http://schemas.microsoft.com/office/powerpoint/2010/main" val="1968984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56027CB-6B74-47AB-80C1-A215EB4DA6BA}"/>
              </a:ext>
            </a:extLst>
          </p:cNvPr>
          <p:cNvSpPr>
            <a:spLocks noGrp="1"/>
          </p:cNvSpPr>
          <p:nvPr>
            <p:ph type="title"/>
          </p:nvPr>
        </p:nvSpPr>
        <p:spPr bwMode="auto">
          <a:xfrm>
            <a:off x="179388" y="0"/>
            <a:ext cx="8281044"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第三节 统筹城乡协调发展</a:t>
            </a:r>
            <a:endParaRPr lang="zh-CN" altLang="en-US" dirty="0"/>
          </a:p>
        </p:txBody>
      </p:sp>
      <p:sp>
        <p:nvSpPr>
          <p:cNvPr id="33795" name="内容占位符 2">
            <a:extLst>
              <a:ext uri="{FF2B5EF4-FFF2-40B4-BE49-F238E27FC236}">
                <a16:creationId xmlns:a16="http://schemas.microsoft.com/office/drawing/2014/main" id="{D234E26A-6283-4C46-9114-288F3D151B9C}"/>
              </a:ext>
            </a:extLst>
          </p:cNvPr>
          <p:cNvSpPr>
            <a:spLocks noGrp="1"/>
          </p:cNvSpPr>
          <p:nvPr>
            <p:ph idx="1"/>
          </p:nvPr>
        </p:nvSpPr>
        <p:spPr bwMode="auto">
          <a:xfrm>
            <a:off x="250825" y="1381125"/>
            <a:ext cx="8569325"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dirty="0"/>
          </a:p>
          <a:p>
            <a:pPr marL="0" indent="540000">
              <a:buNone/>
              <a:defRPr/>
            </a:pPr>
            <a:r>
              <a:rPr lang="zh-CN" altLang="en-US" sz="2000" dirty="0" smtClean="0">
                <a:latin typeface="+mn-ea"/>
              </a:rPr>
              <a:t>托达罗认为发展中国家</a:t>
            </a:r>
            <a:r>
              <a:rPr lang="zh-CN" altLang="en-US" sz="2000" dirty="0">
                <a:latin typeface="+mn-ea"/>
              </a:rPr>
              <a:t>农业发展相对落后主要是因为</a:t>
            </a:r>
            <a:r>
              <a:rPr lang="zh-CN" altLang="en-US" sz="2000" dirty="0" smtClean="0">
                <a:latin typeface="+mn-ea"/>
              </a:rPr>
              <a:t>在</a:t>
            </a:r>
            <a:r>
              <a:rPr lang="en-US" altLang="zh-CN" sz="2000" dirty="0" smtClean="0">
                <a:latin typeface="+mn-ea"/>
              </a:rPr>
              <a:t>20</a:t>
            </a:r>
            <a:r>
              <a:rPr lang="zh-CN" altLang="en-US" sz="2000" dirty="0" smtClean="0">
                <a:latin typeface="+mn-ea"/>
              </a:rPr>
              <a:t>世纪</a:t>
            </a:r>
            <a:r>
              <a:rPr lang="en-US" altLang="zh-CN" sz="2000" dirty="0" smtClean="0">
                <a:latin typeface="+mn-ea"/>
              </a:rPr>
              <a:t>50</a:t>
            </a:r>
            <a:r>
              <a:rPr lang="zh-CN" altLang="en-US" sz="2000" dirty="0" smtClean="0">
                <a:latin typeface="+mn-ea"/>
              </a:rPr>
              <a:t>至</a:t>
            </a:r>
            <a:r>
              <a:rPr lang="en-US" altLang="zh-CN" sz="2000" dirty="0" smtClean="0">
                <a:latin typeface="+mn-ea"/>
              </a:rPr>
              <a:t>60</a:t>
            </a:r>
            <a:r>
              <a:rPr lang="zh-CN" altLang="en-US" sz="2000" dirty="0" smtClean="0">
                <a:latin typeface="+mn-ea"/>
              </a:rPr>
              <a:t>年代</a:t>
            </a:r>
            <a:r>
              <a:rPr lang="zh-CN" altLang="en-US" sz="2000" dirty="0">
                <a:latin typeface="+mn-ea"/>
              </a:rPr>
              <a:t>忽视农业发展</a:t>
            </a:r>
            <a:r>
              <a:rPr lang="zh-CN" altLang="en-US" sz="2000" dirty="0" smtClean="0">
                <a:latin typeface="+mn-ea"/>
              </a:rPr>
              <a:t>，片面强调</a:t>
            </a:r>
            <a:r>
              <a:rPr lang="zh-CN" altLang="en-US" sz="2000" dirty="0">
                <a:latin typeface="+mn-ea"/>
              </a:rPr>
              <a:t>对城市工业部门投资的缘故</a:t>
            </a:r>
            <a:r>
              <a:rPr lang="zh-CN" altLang="en-US" sz="2000" dirty="0" smtClean="0">
                <a:latin typeface="+mn-ea"/>
              </a:rPr>
              <a:t>。托</a:t>
            </a:r>
            <a:r>
              <a:rPr lang="zh-CN" altLang="en-US" sz="2000" dirty="0">
                <a:latin typeface="+mn-ea"/>
              </a:rPr>
              <a:t>达罗认为应</a:t>
            </a:r>
            <a:r>
              <a:rPr lang="zh-CN" altLang="en-US" sz="2000" dirty="0" smtClean="0">
                <a:latin typeface="+mn-ea"/>
              </a:rPr>
              <a:t>做到：加强</a:t>
            </a:r>
            <a:r>
              <a:rPr lang="zh-CN" altLang="en-US" sz="2000" dirty="0">
                <a:latin typeface="+mn-ea"/>
              </a:rPr>
              <a:t>农村的综合发展与综合</a:t>
            </a:r>
            <a:r>
              <a:rPr lang="zh-CN" altLang="en-US" sz="2000" dirty="0" smtClean="0">
                <a:latin typeface="+mn-ea"/>
              </a:rPr>
              <a:t>建设</a:t>
            </a:r>
            <a:r>
              <a:rPr lang="zh-CN" altLang="en-US" sz="2000" dirty="0">
                <a:latin typeface="+mn-ea"/>
              </a:rPr>
              <a:t>，</a:t>
            </a:r>
            <a:r>
              <a:rPr lang="zh-CN" altLang="en-US" sz="2000" dirty="0" smtClean="0">
                <a:latin typeface="+mn-ea"/>
              </a:rPr>
              <a:t>改善</a:t>
            </a:r>
            <a:r>
              <a:rPr lang="zh-CN" altLang="en-US" sz="2000" dirty="0">
                <a:latin typeface="+mn-ea"/>
              </a:rPr>
              <a:t>农村</a:t>
            </a:r>
            <a:r>
              <a:rPr lang="zh-CN" altLang="en-US" sz="2000" dirty="0" smtClean="0">
                <a:latin typeface="+mn-ea"/>
              </a:rPr>
              <a:t>人口的</a:t>
            </a:r>
            <a:r>
              <a:rPr lang="zh-CN" altLang="en-US" sz="2000" dirty="0">
                <a:latin typeface="+mn-ea"/>
              </a:rPr>
              <a:t>生活环境和生存条件</a:t>
            </a:r>
            <a:r>
              <a:rPr lang="zh-CN" altLang="en-US" sz="2000" dirty="0" smtClean="0">
                <a:latin typeface="+mn-ea"/>
              </a:rPr>
              <a:t>；缩小</a:t>
            </a:r>
            <a:r>
              <a:rPr lang="zh-CN" altLang="en-US" sz="2000" dirty="0">
                <a:latin typeface="+mn-ea"/>
              </a:rPr>
              <a:t>城乡之间就业机会的</a:t>
            </a:r>
            <a:r>
              <a:rPr lang="zh-CN" altLang="en-US" sz="2000" dirty="0" smtClean="0">
                <a:latin typeface="+mn-ea"/>
              </a:rPr>
              <a:t>差别</a:t>
            </a:r>
            <a:r>
              <a:rPr lang="zh-CN" altLang="en-US" sz="2000" dirty="0">
                <a:latin typeface="+mn-ea"/>
              </a:rPr>
              <a:t>与</a:t>
            </a:r>
            <a:r>
              <a:rPr lang="zh-CN" altLang="en-US" sz="2000" dirty="0" smtClean="0">
                <a:latin typeface="+mn-ea"/>
              </a:rPr>
              <a:t>收入</a:t>
            </a:r>
            <a:r>
              <a:rPr lang="zh-CN" altLang="en-US" sz="2000" dirty="0">
                <a:latin typeface="+mn-ea"/>
              </a:rPr>
              <a:t>差距</a:t>
            </a:r>
            <a:r>
              <a:rPr lang="zh-CN" altLang="en-US" sz="2000" dirty="0" smtClean="0">
                <a:latin typeface="+mn-ea"/>
              </a:rPr>
              <a:t>；改革教育制度，为</a:t>
            </a:r>
            <a:r>
              <a:rPr lang="zh-CN" altLang="en-US" sz="2000" dirty="0">
                <a:latin typeface="+mn-ea"/>
              </a:rPr>
              <a:t>农业及农村发展提供人才</a:t>
            </a:r>
            <a:r>
              <a:rPr lang="zh-CN" altLang="en-US" sz="2000" dirty="0" smtClean="0">
                <a:latin typeface="+mn-ea"/>
              </a:rPr>
              <a:t>。</a:t>
            </a:r>
            <a:endParaRPr lang="en-US" altLang="zh-CN" sz="2000" dirty="0" smtClean="0">
              <a:latin typeface="+mn-ea"/>
            </a:endParaRPr>
          </a:p>
          <a:p>
            <a:pPr marL="0" indent="540000">
              <a:buNone/>
              <a:defRPr/>
            </a:pPr>
            <a:r>
              <a:rPr lang="zh-CN" altLang="en-US" sz="2000" dirty="0">
                <a:latin typeface="+mn-ea"/>
              </a:rPr>
              <a:t>斯多尔和泰勒有关城乡联系的模式</a:t>
            </a:r>
            <a:r>
              <a:rPr lang="zh-CN" altLang="en-US" sz="2000" dirty="0" smtClean="0">
                <a:latin typeface="+mn-ea"/>
              </a:rPr>
              <a:t>，也</a:t>
            </a:r>
            <a:r>
              <a:rPr lang="zh-CN" altLang="en-US" sz="2000" dirty="0">
                <a:latin typeface="+mn-ea"/>
              </a:rPr>
              <a:t>类似于托达罗的模式</a:t>
            </a:r>
            <a:r>
              <a:rPr lang="zh-CN" altLang="en-US" sz="2000" dirty="0" smtClean="0">
                <a:latin typeface="+mn-ea"/>
              </a:rPr>
              <a:t>。他们</a:t>
            </a:r>
            <a:r>
              <a:rPr lang="zh-CN" altLang="en-US" sz="2000" dirty="0">
                <a:latin typeface="+mn-ea"/>
              </a:rPr>
              <a:t>认为</a:t>
            </a:r>
            <a:r>
              <a:rPr lang="zh-CN" altLang="en-US" sz="2000" dirty="0" smtClean="0">
                <a:latin typeface="+mn-ea"/>
              </a:rPr>
              <a:t>自上而下</a:t>
            </a:r>
            <a:r>
              <a:rPr lang="zh-CN" altLang="en-US" sz="2000" dirty="0">
                <a:latin typeface="+mn-ea"/>
              </a:rPr>
              <a:t>的城乡联系导致农村社会的发展很不平衡</a:t>
            </a:r>
            <a:r>
              <a:rPr lang="zh-CN" altLang="en-US" sz="2000" dirty="0" smtClean="0">
                <a:latin typeface="+mn-ea"/>
              </a:rPr>
              <a:t>，合理</a:t>
            </a:r>
            <a:r>
              <a:rPr lang="zh-CN" altLang="en-US" sz="2000" dirty="0">
                <a:latin typeface="+mn-ea"/>
              </a:rPr>
              <a:t>的城乡联系首先要建立在</a:t>
            </a:r>
            <a:r>
              <a:rPr lang="zh-CN" altLang="en-US" sz="2000" dirty="0" smtClean="0">
                <a:latin typeface="+mn-ea"/>
              </a:rPr>
              <a:t>人们</a:t>
            </a:r>
            <a:r>
              <a:rPr lang="zh-CN" altLang="en-US" sz="2000" dirty="0">
                <a:latin typeface="+mn-ea"/>
              </a:rPr>
              <a:t>的基本要求得到满足的基础上</a:t>
            </a:r>
            <a:r>
              <a:rPr lang="zh-CN" altLang="en-US" sz="2000" dirty="0" smtClean="0">
                <a:latin typeface="+mn-ea"/>
              </a:rPr>
              <a:t>，因此</a:t>
            </a:r>
            <a:r>
              <a:rPr lang="zh-CN" altLang="en-US" sz="2000" dirty="0">
                <a:latin typeface="+mn-ea"/>
              </a:rPr>
              <a:t>政策的基点应放在充分开发各地的自然</a:t>
            </a:r>
            <a:r>
              <a:rPr lang="zh-CN" altLang="en-US" sz="2000" dirty="0" smtClean="0">
                <a:latin typeface="+mn-ea"/>
              </a:rPr>
              <a:t>、人力</a:t>
            </a:r>
            <a:r>
              <a:rPr lang="zh-CN" altLang="en-US" sz="2000" dirty="0">
                <a:latin typeface="+mn-ea"/>
              </a:rPr>
              <a:t>及制度资源</a:t>
            </a:r>
            <a:r>
              <a:rPr lang="zh-CN" altLang="en-US" sz="2000" dirty="0" smtClean="0">
                <a:latin typeface="+mn-ea"/>
              </a:rPr>
              <a:t>，使</a:t>
            </a:r>
            <a:r>
              <a:rPr lang="zh-CN" altLang="en-US" sz="2000" dirty="0">
                <a:latin typeface="+mn-ea"/>
              </a:rPr>
              <a:t>它们在当地得到最有效的利用</a:t>
            </a:r>
            <a:r>
              <a:rPr lang="zh-CN" altLang="en-US" sz="2000" dirty="0" smtClean="0">
                <a:latin typeface="+mn-ea"/>
              </a:rPr>
              <a:t>，满足</a:t>
            </a:r>
            <a:r>
              <a:rPr lang="zh-CN" altLang="en-US" sz="2000" dirty="0">
                <a:latin typeface="+mn-ea"/>
              </a:rPr>
              <a:t>当地居民的基本需求</a:t>
            </a:r>
            <a:r>
              <a:rPr lang="zh-CN" altLang="en-US" sz="2000" dirty="0" smtClean="0">
                <a:latin typeface="+mn-ea"/>
              </a:rPr>
              <a:t>。</a:t>
            </a:r>
            <a:endParaRPr lang="en-US" altLang="zh-CN" sz="2000" dirty="0" smtClean="0">
              <a:latin typeface="+mn-ea"/>
            </a:endParaRPr>
          </a:p>
          <a:p>
            <a:pPr marL="0" indent="540000">
              <a:buNone/>
              <a:defRPr/>
            </a:pPr>
            <a:r>
              <a:rPr lang="zh-CN" altLang="en-US" sz="2000" dirty="0">
                <a:latin typeface="+mn-ea"/>
              </a:rPr>
              <a:t>麦基的城乡边缘区发展模式与上面的城乡联系模式有区别</a:t>
            </a:r>
            <a:r>
              <a:rPr lang="zh-CN" altLang="en-US" sz="2000" dirty="0" smtClean="0">
                <a:latin typeface="+mn-ea"/>
              </a:rPr>
              <a:t>，该</a:t>
            </a:r>
            <a:r>
              <a:rPr lang="zh-CN" altLang="en-US" sz="2000" dirty="0">
                <a:latin typeface="+mn-ea"/>
              </a:rPr>
              <a:t>模式强调的</a:t>
            </a:r>
            <a:r>
              <a:rPr lang="zh-CN" altLang="en-US" sz="2000" dirty="0" smtClean="0">
                <a:latin typeface="+mn-ea"/>
              </a:rPr>
              <a:t>是城乡</a:t>
            </a:r>
            <a:r>
              <a:rPr lang="zh-CN" altLang="en-US" sz="2000" dirty="0">
                <a:latin typeface="+mn-ea"/>
              </a:rPr>
              <a:t>联系而成的一种新的空间形态</a:t>
            </a:r>
            <a:r>
              <a:rPr lang="zh-CN" altLang="en-US" sz="2000" dirty="0" smtClean="0">
                <a:latin typeface="+mn-ea"/>
              </a:rPr>
              <a:t>，而</a:t>
            </a:r>
            <a:r>
              <a:rPr lang="zh-CN" altLang="en-US" sz="2000" dirty="0">
                <a:latin typeface="+mn-ea"/>
              </a:rPr>
              <a:t>这种空间的形成过程包括了城乡两种</a:t>
            </a:r>
            <a:r>
              <a:rPr lang="zh-CN" altLang="en-US" sz="2000" dirty="0" smtClean="0">
                <a:latin typeface="+mn-ea"/>
              </a:rPr>
              <a:t>要素的</a:t>
            </a:r>
            <a:r>
              <a:rPr lang="zh-CN" altLang="en-US" sz="2000" dirty="0">
                <a:latin typeface="+mn-ea"/>
              </a:rPr>
              <a:t>相互渗透和结合</a:t>
            </a:r>
            <a:r>
              <a:rPr lang="zh-CN" altLang="en-US" sz="2000" dirty="0" smtClean="0">
                <a:latin typeface="+mn-ea"/>
              </a:rPr>
              <a:t>，并</a:t>
            </a:r>
            <a:r>
              <a:rPr lang="zh-CN" altLang="en-US" sz="2000" dirty="0">
                <a:latin typeface="+mn-ea"/>
              </a:rPr>
              <a:t>认为相对分散的城市化道路要优于以大城市为中心的</a:t>
            </a:r>
            <a:r>
              <a:rPr lang="zh-CN" altLang="en-US" sz="2000" dirty="0" smtClean="0">
                <a:latin typeface="+mn-ea"/>
              </a:rPr>
              <a:t>高度集中</a:t>
            </a:r>
            <a:r>
              <a:rPr lang="zh-CN" altLang="en-US" sz="2000" dirty="0">
                <a:latin typeface="+mn-ea"/>
              </a:rPr>
              <a:t>的城市化道路。</a:t>
            </a:r>
            <a:endParaRPr lang="en-US" altLang="zh-CN" sz="2000" dirty="0" smtClean="0">
              <a:latin typeface="+mn-ea"/>
            </a:endParaRPr>
          </a:p>
        </p:txBody>
      </p:sp>
      <p:sp>
        <p:nvSpPr>
          <p:cNvPr id="5" name="矩形: 圆角 39">
            <a:extLst>
              <a:ext uri="{FF2B5EF4-FFF2-40B4-BE49-F238E27FC236}">
                <a16:creationId xmlns:a16="http://schemas.microsoft.com/office/drawing/2014/main" id="{0DA38FC4-1290-4B6C-82CD-4A761DAEB56B}"/>
              </a:ext>
            </a:extLst>
          </p:cNvPr>
          <p:cNvSpPr/>
          <p:nvPr/>
        </p:nvSpPr>
        <p:spPr>
          <a:xfrm>
            <a:off x="755576" y="1381125"/>
            <a:ext cx="3816424" cy="432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3</a:t>
            </a:r>
            <a:r>
              <a:rPr lang="en-US" altLang="zh-CN" sz="2000" b="1" dirty="0" smtClean="0">
                <a:solidFill>
                  <a:prstClr val="black"/>
                </a:solidFill>
                <a:latin typeface="仿宋" pitchFamily="49" charset="-122"/>
                <a:ea typeface="仿宋" pitchFamily="49" charset="-122"/>
              </a:rPr>
              <a:t>.</a:t>
            </a:r>
            <a:r>
              <a:rPr lang="zh-CN" altLang="en-US" sz="2000" b="1" dirty="0">
                <a:solidFill>
                  <a:prstClr val="black"/>
                </a:solidFill>
                <a:latin typeface="仿宋" pitchFamily="49" charset="-122"/>
                <a:ea typeface="仿宋" pitchFamily="49" charset="-122"/>
              </a:rPr>
              <a:t>综合发展农村的城乡联系模式</a:t>
            </a:r>
          </a:p>
        </p:txBody>
      </p:sp>
    </p:spTree>
    <p:extLst>
      <p:ext uri="{BB962C8B-B14F-4D97-AF65-F5344CB8AC3E}">
        <p14:creationId xmlns:p14="http://schemas.microsoft.com/office/powerpoint/2010/main" val="29819734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FB7E6195-A0BD-472B-ADDA-0B7F2899C495}"/>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a:t>第七</a:t>
            </a:r>
            <a:r>
              <a:rPr lang="zh-CN" altLang="en-US" smtClean="0"/>
              <a:t>章 城乡</a:t>
            </a:r>
            <a:r>
              <a:rPr lang="zh-CN" altLang="en-US" dirty="0"/>
              <a:t>二元结构与城乡统筹</a:t>
            </a:r>
          </a:p>
        </p:txBody>
      </p:sp>
      <p:sp>
        <p:nvSpPr>
          <p:cNvPr id="34819" name="内容占位符 2">
            <a:extLst>
              <a:ext uri="{FF2B5EF4-FFF2-40B4-BE49-F238E27FC236}">
                <a16:creationId xmlns:a16="http://schemas.microsoft.com/office/drawing/2014/main" id="{106DDA63-2C5F-4874-9727-268D9E46AA9A}"/>
              </a:ext>
            </a:extLst>
          </p:cNvPr>
          <p:cNvSpPr>
            <a:spLocks noGrp="1"/>
          </p:cNvSpPr>
          <p:nvPr>
            <p:ph idx="1"/>
          </p:nvPr>
        </p:nvSpPr>
        <p:spPr bwMode="auto">
          <a:xfrm>
            <a:off x="323850" y="1381125"/>
            <a:ext cx="8362950" cy="50006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主要内容（二）</a:t>
            </a:r>
          </a:p>
        </p:txBody>
      </p:sp>
      <p:grpSp>
        <p:nvGrpSpPr>
          <p:cNvPr id="25" name="组合 24"/>
          <p:cNvGrpSpPr/>
          <p:nvPr/>
        </p:nvGrpSpPr>
        <p:grpSpPr>
          <a:xfrm>
            <a:off x="312862" y="2060848"/>
            <a:ext cx="8384926" cy="2156761"/>
            <a:chOff x="313085" y="1628800"/>
            <a:chExt cx="8384926" cy="2464870"/>
          </a:xfrm>
        </p:grpSpPr>
        <p:sp>
          <p:nvSpPr>
            <p:cNvPr id="27" name="矩形: 圆角 39">
              <a:extLst>
                <a:ext uri="{FF2B5EF4-FFF2-40B4-BE49-F238E27FC236}">
                  <a16:creationId xmlns:a16="http://schemas.microsoft.com/office/drawing/2014/main" id="{C4695CBB-3C19-448A-8861-D40CBB3120F1}"/>
                </a:ext>
              </a:extLst>
            </p:cNvPr>
            <p:cNvSpPr/>
            <p:nvPr/>
          </p:nvSpPr>
          <p:spPr>
            <a:xfrm>
              <a:off x="313085" y="2435971"/>
              <a:ext cx="4032448" cy="617633"/>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zh-CN" altLang="en-US" sz="2400" b="1" dirty="0" smtClean="0">
                  <a:solidFill>
                    <a:prstClr val="black"/>
                  </a:solidFill>
                  <a:latin typeface="仿宋" pitchFamily="49" charset="-122"/>
                  <a:ea typeface="仿宋" pitchFamily="49" charset="-122"/>
                </a:rPr>
                <a:t>统筹城乡协调发展</a:t>
              </a:r>
              <a:endParaRPr lang="zh-CN" altLang="en-US" sz="2400" b="1" dirty="0">
                <a:solidFill>
                  <a:prstClr val="black"/>
                </a:solidFill>
                <a:latin typeface="仿宋" pitchFamily="49" charset="-122"/>
                <a:ea typeface="仿宋" pitchFamily="49" charset="-122"/>
              </a:endParaRPr>
            </a:p>
          </p:txBody>
        </p:sp>
        <p:sp>
          <p:nvSpPr>
            <p:cNvPr id="29" name="矩形: 圆角 39">
              <a:extLst>
                <a:ext uri="{FF2B5EF4-FFF2-40B4-BE49-F238E27FC236}">
                  <a16:creationId xmlns:a16="http://schemas.microsoft.com/office/drawing/2014/main" id="{2DA521EA-F9D3-4B64-9B09-AF43432B2368}"/>
                </a:ext>
              </a:extLst>
            </p:cNvPr>
            <p:cNvSpPr/>
            <p:nvPr/>
          </p:nvSpPr>
          <p:spPr>
            <a:xfrm>
              <a:off x="5229798" y="1628800"/>
              <a:ext cx="344665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defTabSz="457200">
                <a:defRPr/>
              </a:pPr>
              <a:r>
                <a:rPr lang="zh-CN" altLang="en-US" sz="2000" b="1" dirty="0">
                  <a:solidFill>
                    <a:prstClr val="black"/>
                  </a:solidFill>
                  <a:latin typeface="仿宋" pitchFamily="49" charset="-122"/>
                  <a:ea typeface="仿宋" pitchFamily="49" charset="-122"/>
                </a:rPr>
                <a:t>城乡</a:t>
              </a:r>
              <a:r>
                <a:rPr lang="zh-CN" altLang="en-US" sz="2000" b="1" dirty="0" smtClean="0">
                  <a:solidFill>
                    <a:prstClr val="black"/>
                  </a:solidFill>
                  <a:latin typeface="仿宋" pitchFamily="49" charset="-122"/>
                  <a:ea typeface="仿宋" pitchFamily="49" charset="-122"/>
                </a:rPr>
                <a:t>统筹的内涵</a:t>
              </a:r>
              <a:endParaRPr lang="zh-CN" altLang="en-US" sz="2000" b="1" dirty="0">
                <a:solidFill>
                  <a:prstClr val="black"/>
                </a:solidFill>
                <a:latin typeface="仿宋" pitchFamily="49" charset="-122"/>
                <a:ea typeface="仿宋" pitchFamily="49" charset="-122"/>
              </a:endParaRPr>
            </a:p>
          </p:txBody>
        </p:sp>
        <p:sp>
          <p:nvSpPr>
            <p:cNvPr id="31" name="矩形: 圆角 39">
              <a:extLst>
                <a:ext uri="{FF2B5EF4-FFF2-40B4-BE49-F238E27FC236}">
                  <a16:creationId xmlns:a16="http://schemas.microsoft.com/office/drawing/2014/main" id="{73A59AC0-B4C0-42C1-A1C7-2FF0C93EDE3C}"/>
                </a:ext>
              </a:extLst>
            </p:cNvPr>
            <p:cNvSpPr/>
            <p:nvPr/>
          </p:nvSpPr>
          <p:spPr>
            <a:xfrm>
              <a:off x="5229798" y="2573766"/>
              <a:ext cx="344665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lang="zh-CN" altLang="en-US" sz="2000" b="1" dirty="0">
                  <a:solidFill>
                    <a:prstClr val="black"/>
                  </a:solidFill>
                  <a:latin typeface="仿宋" pitchFamily="49" charset="-122"/>
                  <a:ea typeface="仿宋" pitchFamily="49" charset="-122"/>
                </a:rPr>
                <a:t>城乡</a:t>
              </a:r>
              <a:r>
                <a:rPr lang="zh-CN" altLang="en-US" sz="2000" b="1" dirty="0" smtClean="0">
                  <a:solidFill>
                    <a:prstClr val="black"/>
                  </a:solidFill>
                  <a:latin typeface="仿宋" pitchFamily="49" charset="-122"/>
                  <a:ea typeface="仿宋" pitchFamily="49" charset="-122"/>
                </a:rPr>
                <a:t>统筹的主要模式</a:t>
              </a:r>
              <a:endParaRPr lang="zh-CN" altLang="en-US" sz="2000" b="1" dirty="0">
                <a:solidFill>
                  <a:prstClr val="black"/>
                </a:solidFill>
                <a:latin typeface="仿宋" pitchFamily="49" charset="-122"/>
                <a:ea typeface="仿宋" pitchFamily="49" charset="-122"/>
              </a:endParaRPr>
            </a:p>
          </p:txBody>
        </p:sp>
        <p:sp>
          <p:nvSpPr>
            <p:cNvPr id="32" name="矩形: 圆角 39">
              <a:extLst>
                <a:ext uri="{FF2B5EF4-FFF2-40B4-BE49-F238E27FC236}">
                  <a16:creationId xmlns:a16="http://schemas.microsoft.com/office/drawing/2014/main" id="{EA0E92BE-9C34-4AB5-8FAA-8EA1FDDB0D1A}"/>
                </a:ext>
              </a:extLst>
            </p:cNvPr>
            <p:cNvSpPr/>
            <p:nvPr/>
          </p:nvSpPr>
          <p:spPr>
            <a:xfrm>
              <a:off x="5251353" y="3446439"/>
              <a:ext cx="3446658" cy="647231"/>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lang="zh-CN" altLang="en-US" sz="2000" b="1" dirty="0" smtClean="0">
                  <a:solidFill>
                    <a:prstClr val="black"/>
                  </a:solidFill>
                  <a:latin typeface="仿宋" pitchFamily="49" charset="-122"/>
                  <a:ea typeface="仿宋" pitchFamily="49" charset="-122"/>
                </a:rPr>
                <a:t>我国统筹城乡协调发展的战略和策略</a:t>
              </a:r>
              <a:endParaRPr lang="zh-CN" altLang="en-US" sz="2000" b="1" dirty="0">
                <a:solidFill>
                  <a:prstClr val="black"/>
                </a:solidFill>
                <a:latin typeface="仿宋" pitchFamily="49" charset="-122"/>
                <a:ea typeface="仿宋" pitchFamily="49" charset="-122"/>
              </a:endParaRPr>
            </a:p>
          </p:txBody>
        </p:sp>
        <p:cxnSp>
          <p:nvCxnSpPr>
            <p:cNvPr id="34" name="直接连接符 33">
              <a:extLst>
                <a:ext uri="{FF2B5EF4-FFF2-40B4-BE49-F238E27FC236}">
                  <a16:creationId xmlns:a16="http://schemas.microsoft.com/office/drawing/2014/main" id="{59CD193A-2B5B-4CE5-B49C-7F3C252BBF31}"/>
                </a:ext>
              </a:extLst>
            </p:cNvPr>
            <p:cNvCxnSpPr/>
            <p:nvPr/>
          </p:nvCxnSpPr>
          <p:spPr>
            <a:xfrm>
              <a:off x="4787900" y="1808163"/>
              <a:ext cx="0" cy="19446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74757B0B-9AE8-44FE-B06B-BB801BE270AA}"/>
                </a:ext>
              </a:extLst>
            </p:cNvPr>
            <p:cNvCxnSpPr/>
            <p:nvPr/>
          </p:nvCxnSpPr>
          <p:spPr>
            <a:xfrm>
              <a:off x="4356100" y="2744788"/>
              <a:ext cx="431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32BE784D-5E59-4848-BBF7-C13453845876}"/>
                </a:ext>
              </a:extLst>
            </p:cNvPr>
            <p:cNvCxnSpPr/>
            <p:nvPr/>
          </p:nvCxnSpPr>
          <p:spPr>
            <a:xfrm>
              <a:off x="4787900" y="1808163"/>
              <a:ext cx="44132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32A57440-A966-4024-900D-0664B0ED28DF}"/>
                </a:ext>
              </a:extLst>
            </p:cNvPr>
            <p:cNvCxnSpPr/>
            <p:nvPr/>
          </p:nvCxnSpPr>
          <p:spPr>
            <a:xfrm>
              <a:off x="4787900" y="2753303"/>
              <a:ext cx="44132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DF1C7F35-4ABC-414A-9DF0-FBE85F830415}"/>
                </a:ext>
              </a:extLst>
            </p:cNvPr>
            <p:cNvCxnSpPr/>
            <p:nvPr/>
          </p:nvCxnSpPr>
          <p:spPr>
            <a:xfrm>
              <a:off x="4787900" y="3770055"/>
              <a:ext cx="44132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714589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56027CB-6B74-47AB-80C1-A215EB4DA6BA}"/>
              </a:ext>
            </a:extLst>
          </p:cNvPr>
          <p:cNvSpPr>
            <a:spLocks noGrp="1"/>
          </p:cNvSpPr>
          <p:nvPr>
            <p:ph type="title"/>
          </p:nvPr>
        </p:nvSpPr>
        <p:spPr bwMode="auto">
          <a:xfrm>
            <a:off x="179388" y="0"/>
            <a:ext cx="8281044"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第三节 统筹城乡协调发展</a:t>
            </a:r>
            <a:endParaRPr lang="zh-CN" altLang="en-US" dirty="0"/>
          </a:p>
        </p:txBody>
      </p:sp>
      <p:sp>
        <p:nvSpPr>
          <p:cNvPr id="33795" name="内容占位符 2">
            <a:extLst>
              <a:ext uri="{FF2B5EF4-FFF2-40B4-BE49-F238E27FC236}">
                <a16:creationId xmlns:a16="http://schemas.microsoft.com/office/drawing/2014/main" id="{D234E26A-6283-4C46-9114-288F3D151B9C}"/>
              </a:ext>
            </a:extLst>
          </p:cNvPr>
          <p:cNvSpPr>
            <a:spLocks noGrp="1"/>
          </p:cNvSpPr>
          <p:nvPr>
            <p:ph idx="1"/>
          </p:nvPr>
        </p:nvSpPr>
        <p:spPr bwMode="auto">
          <a:xfrm>
            <a:off x="250825" y="1381125"/>
            <a:ext cx="8569325"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dirty="0"/>
          </a:p>
          <a:p>
            <a:pPr marL="0" indent="540000">
              <a:buNone/>
              <a:defRPr/>
            </a:pPr>
            <a:r>
              <a:rPr lang="zh-CN" altLang="en-US" sz="2000" dirty="0">
                <a:latin typeface="+mn-ea"/>
              </a:rPr>
              <a:t>统筹城乡发展是科学发展观中五个</a:t>
            </a:r>
            <a:r>
              <a:rPr lang="zh-CN" altLang="en-US" sz="2000" dirty="0" smtClean="0">
                <a:latin typeface="+mn-ea"/>
              </a:rPr>
              <a:t>统筹（</a:t>
            </a:r>
            <a:r>
              <a:rPr lang="zh-CN" altLang="en-US" sz="2000" dirty="0">
                <a:latin typeface="+mn-ea"/>
              </a:rPr>
              <a:t>统筹城乡发展</a:t>
            </a:r>
            <a:r>
              <a:rPr lang="zh-CN" altLang="en-US" sz="2000" dirty="0" smtClean="0">
                <a:latin typeface="+mn-ea"/>
              </a:rPr>
              <a:t>、统筹</a:t>
            </a:r>
            <a:r>
              <a:rPr lang="zh-CN" altLang="en-US" sz="2000" dirty="0">
                <a:latin typeface="+mn-ea"/>
              </a:rPr>
              <a:t>区域发展</a:t>
            </a:r>
            <a:r>
              <a:rPr lang="zh-CN" altLang="en-US" sz="2000" dirty="0" smtClean="0">
                <a:latin typeface="+mn-ea"/>
              </a:rPr>
              <a:t>、统筹</a:t>
            </a:r>
            <a:r>
              <a:rPr lang="zh-CN" altLang="en-US" sz="2000" dirty="0">
                <a:latin typeface="+mn-ea"/>
              </a:rPr>
              <a:t>经济社会发展</a:t>
            </a:r>
            <a:r>
              <a:rPr lang="zh-CN" altLang="en-US" sz="2000" dirty="0" smtClean="0">
                <a:latin typeface="+mn-ea"/>
              </a:rPr>
              <a:t>、统筹</a:t>
            </a:r>
            <a:r>
              <a:rPr lang="zh-CN" altLang="en-US" sz="2000" dirty="0">
                <a:latin typeface="+mn-ea"/>
              </a:rPr>
              <a:t>人与自然和谐发展</a:t>
            </a:r>
            <a:r>
              <a:rPr lang="zh-CN" altLang="en-US" sz="2000" dirty="0" smtClean="0">
                <a:latin typeface="+mn-ea"/>
              </a:rPr>
              <a:t>、统筹</a:t>
            </a:r>
            <a:r>
              <a:rPr lang="zh-CN" altLang="en-US" sz="2000" dirty="0">
                <a:latin typeface="+mn-ea"/>
              </a:rPr>
              <a:t>国内发展和</a:t>
            </a:r>
            <a:r>
              <a:rPr lang="zh-CN" altLang="en-US" sz="2000" dirty="0" smtClean="0">
                <a:latin typeface="+mn-ea"/>
              </a:rPr>
              <a:t>对外开放）中</a:t>
            </a:r>
            <a:r>
              <a:rPr lang="zh-CN" altLang="en-US" sz="2000" dirty="0">
                <a:latin typeface="+mn-ea"/>
              </a:rPr>
              <a:t>的一</a:t>
            </a:r>
            <a:r>
              <a:rPr lang="zh-CN" altLang="en-US" sz="2000" dirty="0" smtClean="0">
                <a:latin typeface="+mn-ea"/>
              </a:rPr>
              <a:t>项内容。我国统筹城乡的战略</a:t>
            </a:r>
            <a:r>
              <a:rPr lang="zh-CN" altLang="en-US" sz="2000" smtClean="0">
                <a:latin typeface="+mn-ea"/>
              </a:rPr>
              <a:t>如下： </a:t>
            </a:r>
            <a:endParaRPr lang="en-US" altLang="zh-CN" sz="2000" dirty="0" smtClean="0">
              <a:latin typeface="+mn-ea"/>
            </a:endParaRPr>
          </a:p>
          <a:p>
            <a:pPr marL="0" indent="540000">
              <a:buNone/>
              <a:defRPr/>
            </a:pPr>
            <a:endParaRPr lang="en-US" altLang="zh-CN" sz="2000" dirty="0">
              <a:latin typeface="+mn-ea"/>
            </a:endParaRPr>
          </a:p>
          <a:p>
            <a:pPr marL="0" indent="540000">
              <a:buNone/>
              <a:defRPr/>
            </a:pPr>
            <a:endParaRPr lang="en-US" altLang="zh-CN" sz="2000" dirty="0" smtClean="0">
              <a:latin typeface="+mn-ea"/>
            </a:endParaRPr>
          </a:p>
          <a:p>
            <a:pPr marL="0" indent="540000">
              <a:buNone/>
              <a:defRPr/>
            </a:pPr>
            <a:r>
              <a:rPr lang="zh-CN" altLang="en-US" sz="2000" dirty="0">
                <a:latin typeface="+mn-ea"/>
              </a:rPr>
              <a:t>一是积极推进城乡统一的要素市场建设</a:t>
            </a:r>
            <a:r>
              <a:rPr lang="zh-CN" altLang="en-US" sz="2000" dirty="0" smtClean="0">
                <a:latin typeface="+mn-ea"/>
              </a:rPr>
              <a:t>。加快</a:t>
            </a:r>
            <a:r>
              <a:rPr lang="zh-CN" altLang="en-US" sz="2000" dirty="0">
                <a:latin typeface="+mn-ea"/>
              </a:rPr>
              <a:t>建立城乡统一的人力资源市场、建设用地</a:t>
            </a:r>
            <a:r>
              <a:rPr lang="zh-CN" altLang="en-US" sz="2000" dirty="0" smtClean="0">
                <a:latin typeface="+mn-ea"/>
              </a:rPr>
              <a:t>市场；创新面向“三农”的</a:t>
            </a:r>
            <a:r>
              <a:rPr lang="zh-CN" altLang="en-US" sz="2000" dirty="0">
                <a:latin typeface="+mn-ea"/>
              </a:rPr>
              <a:t>金融服务</a:t>
            </a:r>
            <a:r>
              <a:rPr lang="zh-CN" altLang="en-US" sz="2000" dirty="0" smtClean="0">
                <a:latin typeface="+mn-ea"/>
              </a:rPr>
              <a:t>，统筹</a:t>
            </a:r>
            <a:r>
              <a:rPr lang="zh-CN" altLang="en-US" sz="2000" dirty="0">
                <a:latin typeface="+mn-ea"/>
              </a:rPr>
              <a:t>发挥政策性金融</a:t>
            </a:r>
            <a:r>
              <a:rPr lang="zh-CN" altLang="en-US" sz="2000" dirty="0" smtClean="0">
                <a:latin typeface="+mn-ea"/>
              </a:rPr>
              <a:t>、商业性金融</a:t>
            </a:r>
            <a:r>
              <a:rPr lang="zh-CN" altLang="en-US" sz="2000" dirty="0">
                <a:latin typeface="+mn-ea"/>
              </a:rPr>
              <a:t>和合作性金融的</a:t>
            </a:r>
            <a:r>
              <a:rPr lang="zh-CN" altLang="en-US" sz="2000" dirty="0" smtClean="0">
                <a:latin typeface="+mn-ea"/>
              </a:rPr>
              <a:t>作用；完善</a:t>
            </a:r>
            <a:r>
              <a:rPr lang="zh-CN" altLang="en-US" sz="2000" dirty="0">
                <a:latin typeface="+mn-ea"/>
              </a:rPr>
              <a:t>农业保险</a:t>
            </a:r>
            <a:r>
              <a:rPr lang="zh-CN" altLang="en-US" sz="2000" dirty="0" smtClean="0">
                <a:latin typeface="+mn-ea"/>
              </a:rPr>
              <a:t>制度</a:t>
            </a:r>
            <a:r>
              <a:rPr lang="zh-CN" altLang="en-US" sz="2000" dirty="0">
                <a:latin typeface="+mn-ea"/>
              </a:rPr>
              <a:t>，</a:t>
            </a:r>
            <a:r>
              <a:rPr lang="zh-CN" altLang="en-US" sz="2000" dirty="0" smtClean="0">
                <a:latin typeface="+mn-ea"/>
              </a:rPr>
              <a:t>鼓励</a:t>
            </a:r>
            <a:r>
              <a:rPr lang="zh-CN" altLang="en-US" sz="2000" dirty="0">
                <a:latin typeface="+mn-ea"/>
              </a:rPr>
              <a:t>社会资本投向农村</a:t>
            </a:r>
            <a:r>
              <a:rPr lang="zh-CN" altLang="en-US" sz="2000" dirty="0" smtClean="0">
                <a:latin typeface="+mn-ea"/>
              </a:rPr>
              <a:t>建设。</a:t>
            </a:r>
            <a:endParaRPr lang="en-US" altLang="zh-CN" sz="2000" dirty="0" smtClean="0">
              <a:latin typeface="+mn-ea"/>
            </a:endParaRPr>
          </a:p>
          <a:p>
            <a:pPr marL="0" indent="540000">
              <a:buNone/>
              <a:defRPr/>
            </a:pPr>
            <a:r>
              <a:rPr lang="zh-CN" altLang="en-US" sz="2000" dirty="0">
                <a:latin typeface="+mn-ea"/>
              </a:rPr>
              <a:t>二是推进城乡规划</a:t>
            </a:r>
            <a:r>
              <a:rPr lang="zh-CN" altLang="en-US" sz="2000" dirty="0" smtClean="0">
                <a:latin typeface="+mn-ea"/>
              </a:rPr>
              <a:t>、基础</a:t>
            </a:r>
            <a:r>
              <a:rPr lang="zh-CN" altLang="en-US" sz="2000" dirty="0">
                <a:latin typeface="+mn-ea"/>
              </a:rPr>
              <a:t>设施和公共服务一体化。统筹经济社会发展规划</a:t>
            </a:r>
            <a:r>
              <a:rPr lang="zh-CN" altLang="en-US" sz="2000" dirty="0" smtClean="0">
                <a:latin typeface="+mn-ea"/>
              </a:rPr>
              <a:t>、土地利用规划</a:t>
            </a:r>
            <a:r>
              <a:rPr lang="zh-CN" altLang="en-US" sz="2000" dirty="0">
                <a:latin typeface="+mn-ea"/>
              </a:rPr>
              <a:t>和城乡规划，统筹城乡基础设施建设</a:t>
            </a:r>
            <a:r>
              <a:rPr lang="zh-CN" altLang="en-US" sz="2000" dirty="0" smtClean="0">
                <a:latin typeface="+mn-ea"/>
              </a:rPr>
              <a:t>；加快</a:t>
            </a:r>
            <a:r>
              <a:rPr lang="zh-CN" altLang="en-US" sz="2000" dirty="0">
                <a:latin typeface="+mn-ea"/>
              </a:rPr>
              <a:t>公共服务</a:t>
            </a:r>
            <a:r>
              <a:rPr lang="zh-CN" altLang="en-US" sz="2000" dirty="0" smtClean="0">
                <a:latin typeface="+mn-ea"/>
              </a:rPr>
              <a:t>向农村</a:t>
            </a:r>
            <a:r>
              <a:rPr lang="zh-CN" altLang="en-US" sz="2000" dirty="0">
                <a:latin typeface="+mn-ea"/>
              </a:rPr>
              <a:t>覆盖</a:t>
            </a:r>
            <a:r>
              <a:rPr lang="zh-CN" altLang="en-US" sz="2000" dirty="0" smtClean="0">
                <a:latin typeface="+mn-ea"/>
              </a:rPr>
              <a:t>，推进</a:t>
            </a:r>
            <a:r>
              <a:rPr lang="zh-CN" altLang="en-US" sz="2000" dirty="0">
                <a:latin typeface="+mn-ea"/>
              </a:rPr>
              <a:t>城乡社会保障制度</a:t>
            </a:r>
            <a:r>
              <a:rPr lang="zh-CN" altLang="en-US" sz="2000" dirty="0" smtClean="0">
                <a:latin typeface="+mn-ea"/>
              </a:rPr>
              <a:t>衔接。</a:t>
            </a:r>
            <a:endParaRPr lang="en-US" altLang="zh-CN" sz="2000" dirty="0" smtClean="0">
              <a:latin typeface="+mn-ea"/>
            </a:endParaRPr>
          </a:p>
        </p:txBody>
      </p:sp>
      <p:sp>
        <p:nvSpPr>
          <p:cNvPr id="4" name="矩形: 圆角 39">
            <a:extLst>
              <a:ext uri="{FF2B5EF4-FFF2-40B4-BE49-F238E27FC236}">
                <a16:creationId xmlns:a16="http://schemas.microsoft.com/office/drawing/2014/main" id="{6486604E-96FB-46CA-9C82-85C993CF048F}"/>
              </a:ext>
            </a:extLst>
          </p:cNvPr>
          <p:cNvSpPr/>
          <p:nvPr/>
        </p:nvSpPr>
        <p:spPr>
          <a:xfrm>
            <a:off x="431478" y="1346619"/>
            <a:ext cx="5652690" cy="576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3</a:t>
            </a:r>
            <a:r>
              <a:rPr lang="zh-CN" altLang="en-US" sz="2400" b="1" dirty="0">
                <a:solidFill>
                  <a:prstClr val="black"/>
                </a:solidFill>
                <a:latin typeface="仿宋" pitchFamily="49" charset="-122"/>
                <a:ea typeface="仿宋" pitchFamily="49" charset="-122"/>
              </a:rPr>
              <a:t>、我国统筹城乡协调发展的战略和策略</a:t>
            </a:r>
          </a:p>
        </p:txBody>
      </p:sp>
      <p:sp>
        <p:nvSpPr>
          <p:cNvPr id="5" name="矩形: 圆角 39">
            <a:extLst>
              <a:ext uri="{FF2B5EF4-FFF2-40B4-BE49-F238E27FC236}">
                <a16:creationId xmlns:a16="http://schemas.microsoft.com/office/drawing/2014/main" id="{0DA38FC4-1290-4B6C-82CD-4A761DAEB56B}"/>
              </a:ext>
            </a:extLst>
          </p:cNvPr>
          <p:cNvSpPr/>
          <p:nvPr/>
        </p:nvSpPr>
        <p:spPr>
          <a:xfrm>
            <a:off x="773547" y="3002944"/>
            <a:ext cx="3366405" cy="432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1</a:t>
            </a:r>
            <a:r>
              <a:rPr lang="en-US" altLang="zh-CN" sz="2000" b="1" dirty="0" smtClean="0">
                <a:solidFill>
                  <a:prstClr val="black"/>
                </a:solidFill>
                <a:latin typeface="仿宋" pitchFamily="49" charset="-122"/>
                <a:ea typeface="仿宋" pitchFamily="49" charset="-122"/>
              </a:rPr>
              <a:t>.</a:t>
            </a:r>
            <a:r>
              <a:rPr lang="zh-CN" altLang="en-US" sz="2000" b="1" dirty="0">
                <a:solidFill>
                  <a:prstClr val="black"/>
                </a:solidFill>
                <a:latin typeface="仿宋" pitchFamily="49" charset="-122"/>
                <a:ea typeface="仿宋" pitchFamily="49" charset="-122"/>
              </a:rPr>
              <a:t>建设城乡统一的要素市场</a:t>
            </a:r>
          </a:p>
        </p:txBody>
      </p:sp>
    </p:spTree>
    <p:extLst>
      <p:ext uri="{BB962C8B-B14F-4D97-AF65-F5344CB8AC3E}">
        <p14:creationId xmlns:p14="http://schemas.microsoft.com/office/powerpoint/2010/main" val="8268475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56027CB-6B74-47AB-80C1-A215EB4DA6BA}"/>
              </a:ext>
            </a:extLst>
          </p:cNvPr>
          <p:cNvSpPr>
            <a:spLocks noGrp="1"/>
          </p:cNvSpPr>
          <p:nvPr>
            <p:ph type="title"/>
          </p:nvPr>
        </p:nvSpPr>
        <p:spPr bwMode="auto">
          <a:xfrm>
            <a:off x="179388" y="0"/>
            <a:ext cx="8281044"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第三节 统筹城乡协调发展</a:t>
            </a:r>
            <a:endParaRPr lang="zh-CN" altLang="en-US" dirty="0"/>
          </a:p>
        </p:txBody>
      </p:sp>
      <p:sp>
        <p:nvSpPr>
          <p:cNvPr id="33795" name="内容占位符 2">
            <a:extLst>
              <a:ext uri="{FF2B5EF4-FFF2-40B4-BE49-F238E27FC236}">
                <a16:creationId xmlns:a16="http://schemas.microsoft.com/office/drawing/2014/main" id="{D234E26A-6283-4C46-9114-288F3D151B9C}"/>
              </a:ext>
            </a:extLst>
          </p:cNvPr>
          <p:cNvSpPr>
            <a:spLocks noGrp="1"/>
          </p:cNvSpPr>
          <p:nvPr>
            <p:ph idx="1"/>
          </p:nvPr>
        </p:nvSpPr>
        <p:spPr bwMode="auto">
          <a:xfrm>
            <a:off x="250825" y="1381125"/>
            <a:ext cx="8569325"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dirty="0"/>
          </a:p>
          <a:p>
            <a:pPr marL="0" indent="540000">
              <a:buNone/>
              <a:defRPr/>
            </a:pPr>
            <a:r>
              <a:rPr lang="zh-CN" altLang="en-US" sz="2000" dirty="0">
                <a:latin typeface="+mn-ea"/>
              </a:rPr>
              <a:t>坚持走中国特色新型农业现代化道路</a:t>
            </a:r>
            <a:r>
              <a:rPr lang="zh-CN" altLang="en-US" sz="2000" dirty="0" smtClean="0">
                <a:latin typeface="+mn-ea"/>
              </a:rPr>
              <a:t>，加快</a:t>
            </a:r>
            <a:r>
              <a:rPr lang="zh-CN" altLang="en-US" sz="2000" dirty="0">
                <a:latin typeface="+mn-ea"/>
              </a:rPr>
              <a:t>转变农业发展方式</a:t>
            </a:r>
            <a:r>
              <a:rPr lang="zh-CN" altLang="en-US" sz="2000" dirty="0" smtClean="0">
                <a:latin typeface="+mn-ea"/>
              </a:rPr>
              <a:t>，提高</a:t>
            </a:r>
            <a:r>
              <a:rPr lang="zh-CN" altLang="en-US" sz="2000" dirty="0">
                <a:latin typeface="+mn-ea"/>
              </a:rPr>
              <a:t>农业</a:t>
            </a:r>
            <a:r>
              <a:rPr lang="zh-CN" altLang="en-US" sz="2000" dirty="0" smtClean="0">
                <a:latin typeface="+mn-ea"/>
              </a:rPr>
              <a:t>综合</a:t>
            </a:r>
            <a:r>
              <a:rPr lang="zh-CN" altLang="en-US" sz="2000" dirty="0">
                <a:latin typeface="+mn-ea"/>
              </a:rPr>
              <a:t>生产能力</a:t>
            </a:r>
            <a:r>
              <a:rPr lang="zh-CN" altLang="en-US" sz="2000" dirty="0" smtClean="0">
                <a:latin typeface="+mn-ea"/>
              </a:rPr>
              <a:t>、抗</a:t>
            </a:r>
            <a:r>
              <a:rPr lang="zh-CN" altLang="en-US" sz="2000" dirty="0">
                <a:latin typeface="+mn-ea"/>
              </a:rPr>
              <a:t>风险能力</a:t>
            </a:r>
            <a:r>
              <a:rPr lang="zh-CN" altLang="en-US" sz="2000" dirty="0" smtClean="0">
                <a:latin typeface="+mn-ea"/>
              </a:rPr>
              <a:t>、市场</a:t>
            </a:r>
            <a:r>
              <a:rPr lang="zh-CN" altLang="en-US" sz="2000" dirty="0">
                <a:latin typeface="+mn-ea"/>
              </a:rPr>
              <a:t>竞争能力和可持续发展能力</a:t>
            </a:r>
            <a:r>
              <a:rPr lang="zh-CN" altLang="en-US" sz="2000" dirty="0" smtClean="0">
                <a:latin typeface="+mn-ea"/>
              </a:rPr>
              <a:t>。</a:t>
            </a:r>
            <a:endParaRPr lang="en-US" altLang="zh-CN" sz="2000" dirty="0" smtClean="0">
              <a:latin typeface="+mn-ea"/>
            </a:endParaRPr>
          </a:p>
          <a:p>
            <a:pPr marL="0" indent="540000">
              <a:buNone/>
              <a:defRPr/>
            </a:pPr>
            <a:r>
              <a:rPr lang="zh-CN" altLang="en-US" sz="2000" dirty="0">
                <a:latin typeface="+mn-ea"/>
              </a:rPr>
              <a:t>一是保障国家粮食安全和重要农产品有效</a:t>
            </a:r>
            <a:r>
              <a:rPr lang="zh-CN" altLang="en-US" sz="2000" dirty="0" smtClean="0">
                <a:latin typeface="+mn-ea"/>
              </a:rPr>
              <a:t>供给。继续</a:t>
            </a:r>
            <a:r>
              <a:rPr lang="zh-CN" altLang="en-US" sz="2000" dirty="0">
                <a:latin typeface="+mn-ea"/>
              </a:rPr>
              <a:t>加大中央</a:t>
            </a:r>
            <a:r>
              <a:rPr lang="zh-CN" altLang="en-US" sz="2000" dirty="0" smtClean="0">
                <a:latin typeface="+mn-ea"/>
              </a:rPr>
              <a:t>财政</a:t>
            </a:r>
            <a:r>
              <a:rPr lang="zh-CN" altLang="en-US" sz="2000" dirty="0">
                <a:latin typeface="+mn-ea"/>
              </a:rPr>
              <a:t>对</a:t>
            </a:r>
            <a:r>
              <a:rPr lang="zh-CN" altLang="en-US" sz="2000" dirty="0" smtClean="0">
                <a:latin typeface="+mn-ea"/>
              </a:rPr>
              <a:t>粮食</a:t>
            </a:r>
            <a:r>
              <a:rPr lang="zh-CN" altLang="en-US" sz="2000" dirty="0">
                <a:latin typeface="+mn-ea"/>
              </a:rPr>
              <a:t>主产区投入</a:t>
            </a:r>
            <a:r>
              <a:rPr lang="zh-CN" altLang="en-US" sz="2000" dirty="0" smtClean="0">
                <a:latin typeface="+mn-ea"/>
              </a:rPr>
              <a:t>，健全</a:t>
            </a:r>
            <a:r>
              <a:rPr lang="zh-CN" altLang="en-US" sz="2000" dirty="0">
                <a:latin typeface="+mn-ea"/>
              </a:rPr>
              <a:t>农产品价格保护制度，完善主要农产品市场调控机制和价格形成</a:t>
            </a:r>
            <a:r>
              <a:rPr lang="zh-CN" altLang="en-US" sz="2000" dirty="0" smtClean="0">
                <a:latin typeface="+mn-ea"/>
              </a:rPr>
              <a:t>机制。</a:t>
            </a:r>
            <a:endParaRPr lang="en-US" altLang="zh-CN" sz="2000" dirty="0" smtClean="0">
              <a:latin typeface="+mn-ea"/>
            </a:endParaRPr>
          </a:p>
          <a:p>
            <a:pPr marL="0" indent="540000">
              <a:buNone/>
              <a:defRPr/>
            </a:pPr>
            <a:r>
              <a:rPr lang="zh-CN" altLang="en-US" sz="2000" dirty="0">
                <a:latin typeface="+mn-ea"/>
              </a:rPr>
              <a:t>二是要提升现代农业发展水平。尽快完善现代农业产业体系</a:t>
            </a:r>
            <a:r>
              <a:rPr lang="zh-CN" altLang="en-US" sz="2000" dirty="0" smtClean="0">
                <a:latin typeface="+mn-ea"/>
              </a:rPr>
              <a:t>，发展</a:t>
            </a:r>
            <a:r>
              <a:rPr lang="zh-CN" altLang="en-US" sz="2000" dirty="0">
                <a:latin typeface="+mn-ea"/>
              </a:rPr>
              <a:t>高产、优质、高效、生态、安全农业</a:t>
            </a:r>
            <a:r>
              <a:rPr lang="zh-CN" altLang="en-US" sz="2000" dirty="0" smtClean="0">
                <a:latin typeface="+mn-ea"/>
              </a:rPr>
              <a:t>；提高</a:t>
            </a:r>
            <a:r>
              <a:rPr lang="zh-CN" altLang="en-US" sz="2000" dirty="0">
                <a:latin typeface="+mn-ea"/>
              </a:rPr>
              <a:t>农业科技创新能力</a:t>
            </a:r>
            <a:r>
              <a:rPr lang="zh-CN" altLang="en-US" sz="2000" dirty="0" smtClean="0">
                <a:latin typeface="+mn-ea"/>
              </a:rPr>
              <a:t>，积极</a:t>
            </a:r>
            <a:r>
              <a:rPr lang="zh-CN" altLang="en-US" sz="2000" dirty="0">
                <a:latin typeface="+mn-ea"/>
              </a:rPr>
              <a:t>推广现代化农业技术</a:t>
            </a:r>
            <a:r>
              <a:rPr lang="zh-CN" altLang="en-US" sz="2000" dirty="0" smtClean="0">
                <a:latin typeface="+mn-ea"/>
              </a:rPr>
              <a:t>；创新</a:t>
            </a:r>
            <a:r>
              <a:rPr lang="zh-CN" altLang="en-US" sz="2000" dirty="0">
                <a:latin typeface="+mn-ea"/>
              </a:rPr>
              <a:t>农业经营方式，推进多种经营方式共同发展</a:t>
            </a:r>
            <a:r>
              <a:rPr lang="zh-CN" altLang="en-US" sz="2000" dirty="0" smtClean="0">
                <a:latin typeface="+mn-ea"/>
              </a:rPr>
              <a:t>；加快</a:t>
            </a:r>
            <a:r>
              <a:rPr lang="zh-CN" altLang="en-US" sz="2000" dirty="0">
                <a:latin typeface="+mn-ea"/>
              </a:rPr>
              <a:t>构建公益性服务与经营性服务相结合</a:t>
            </a:r>
            <a:r>
              <a:rPr lang="zh-CN" altLang="en-US" sz="2000" dirty="0" smtClean="0">
                <a:latin typeface="+mn-ea"/>
              </a:rPr>
              <a:t>、专项</a:t>
            </a:r>
            <a:r>
              <a:rPr lang="zh-CN" altLang="en-US" sz="2000" dirty="0">
                <a:latin typeface="+mn-ea"/>
              </a:rPr>
              <a:t>服务与综合服务相协调的新型农业社会化服务体系</a:t>
            </a:r>
            <a:r>
              <a:rPr lang="zh-CN" altLang="en-US" sz="2000" dirty="0" smtClean="0">
                <a:latin typeface="+mn-ea"/>
              </a:rPr>
              <a:t>。</a:t>
            </a:r>
            <a:endParaRPr lang="en-US" altLang="zh-CN" sz="2000" dirty="0" smtClean="0">
              <a:latin typeface="+mn-ea"/>
            </a:endParaRPr>
          </a:p>
          <a:p>
            <a:pPr marL="0" indent="540000">
              <a:buNone/>
              <a:defRPr/>
            </a:pPr>
            <a:r>
              <a:rPr lang="zh-CN" altLang="en-US" sz="2000" dirty="0">
                <a:latin typeface="+mn-ea"/>
              </a:rPr>
              <a:t>三是完善农产品流通体系</a:t>
            </a:r>
            <a:r>
              <a:rPr lang="zh-CN" altLang="en-US" sz="2000" dirty="0" smtClean="0">
                <a:latin typeface="+mn-ea"/>
              </a:rPr>
              <a:t>。统筹</a:t>
            </a:r>
            <a:r>
              <a:rPr lang="zh-CN" altLang="en-US" sz="2000" dirty="0">
                <a:latin typeface="+mn-ea"/>
              </a:rPr>
              <a:t>规划农产品市场流通网络</a:t>
            </a:r>
            <a:r>
              <a:rPr lang="zh-CN" altLang="en-US" sz="2000" dirty="0" smtClean="0">
                <a:latin typeface="+mn-ea"/>
              </a:rPr>
              <a:t>布局，实施</a:t>
            </a:r>
            <a:r>
              <a:rPr lang="zh-CN" altLang="en-US" sz="2000" dirty="0">
                <a:latin typeface="+mn-ea"/>
              </a:rPr>
              <a:t>粮食收储供应安全保障工程</a:t>
            </a:r>
            <a:r>
              <a:rPr lang="zh-CN" altLang="en-US" sz="2000" dirty="0" smtClean="0">
                <a:latin typeface="+mn-ea"/>
              </a:rPr>
              <a:t>，加快</a:t>
            </a:r>
            <a:r>
              <a:rPr lang="zh-CN" altLang="en-US" sz="2000" dirty="0">
                <a:latin typeface="+mn-ea"/>
              </a:rPr>
              <a:t>培育现代流通方式和新型流通业</a:t>
            </a:r>
            <a:r>
              <a:rPr lang="zh-CN" altLang="en-US" sz="2000" dirty="0" smtClean="0">
                <a:latin typeface="+mn-ea"/>
              </a:rPr>
              <a:t>态；积极推进多种</a:t>
            </a:r>
            <a:r>
              <a:rPr lang="zh-CN" altLang="en-US" sz="2000" dirty="0">
                <a:latin typeface="+mn-ea"/>
              </a:rPr>
              <a:t>形式的产销衔接</a:t>
            </a:r>
            <a:r>
              <a:rPr lang="zh-CN" altLang="en-US" sz="2000" dirty="0" smtClean="0">
                <a:latin typeface="+mn-ea"/>
              </a:rPr>
              <a:t>，加快</a:t>
            </a:r>
            <a:r>
              <a:rPr lang="zh-CN" altLang="en-US" sz="2000" dirty="0">
                <a:latin typeface="+mn-ea"/>
              </a:rPr>
              <a:t>发展</a:t>
            </a:r>
            <a:r>
              <a:rPr lang="zh-CN" altLang="en-US" sz="2000" dirty="0" smtClean="0">
                <a:latin typeface="+mn-ea"/>
              </a:rPr>
              <a:t>农产品</a:t>
            </a:r>
            <a:r>
              <a:rPr lang="zh-CN" altLang="en-US" sz="2000" dirty="0">
                <a:latin typeface="+mn-ea"/>
              </a:rPr>
              <a:t>电子商务</a:t>
            </a:r>
            <a:r>
              <a:rPr lang="zh-CN" altLang="en-US" sz="2000" dirty="0" smtClean="0">
                <a:latin typeface="+mn-ea"/>
              </a:rPr>
              <a:t>，降低</a:t>
            </a:r>
            <a:r>
              <a:rPr lang="zh-CN" altLang="en-US" sz="2000" dirty="0">
                <a:latin typeface="+mn-ea"/>
              </a:rPr>
              <a:t>流通费用。</a:t>
            </a:r>
            <a:endParaRPr lang="en-US" altLang="zh-CN" sz="2000" dirty="0" smtClean="0">
              <a:latin typeface="+mn-ea"/>
            </a:endParaRPr>
          </a:p>
        </p:txBody>
      </p:sp>
      <p:sp>
        <p:nvSpPr>
          <p:cNvPr id="5" name="矩形: 圆角 39">
            <a:extLst>
              <a:ext uri="{FF2B5EF4-FFF2-40B4-BE49-F238E27FC236}">
                <a16:creationId xmlns:a16="http://schemas.microsoft.com/office/drawing/2014/main" id="{0DA38FC4-1290-4B6C-82CD-4A761DAEB56B}"/>
              </a:ext>
            </a:extLst>
          </p:cNvPr>
          <p:cNvSpPr/>
          <p:nvPr/>
        </p:nvSpPr>
        <p:spPr>
          <a:xfrm>
            <a:off x="755576" y="1381125"/>
            <a:ext cx="2880320" cy="432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2</a:t>
            </a:r>
            <a:r>
              <a:rPr lang="en-US" altLang="zh-CN" sz="2000" b="1" dirty="0" smtClean="0">
                <a:solidFill>
                  <a:prstClr val="black"/>
                </a:solidFill>
                <a:latin typeface="仿宋" pitchFamily="49" charset="-122"/>
                <a:ea typeface="仿宋" pitchFamily="49" charset="-122"/>
              </a:rPr>
              <a:t>.</a:t>
            </a:r>
            <a:r>
              <a:rPr lang="zh-CN" altLang="en-US" sz="2000" b="1" dirty="0">
                <a:solidFill>
                  <a:prstClr val="black"/>
                </a:solidFill>
                <a:latin typeface="仿宋" pitchFamily="49" charset="-122"/>
                <a:ea typeface="仿宋" pitchFamily="49" charset="-122"/>
              </a:rPr>
              <a:t>加快农业现代化进程</a:t>
            </a:r>
          </a:p>
        </p:txBody>
      </p:sp>
    </p:spTree>
    <p:extLst>
      <p:ext uri="{BB962C8B-B14F-4D97-AF65-F5344CB8AC3E}">
        <p14:creationId xmlns:p14="http://schemas.microsoft.com/office/powerpoint/2010/main" val="22816316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56027CB-6B74-47AB-80C1-A215EB4DA6BA}"/>
              </a:ext>
            </a:extLst>
          </p:cNvPr>
          <p:cNvSpPr>
            <a:spLocks noGrp="1"/>
          </p:cNvSpPr>
          <p:nvPr>
            <p:ph type="title"/>
          </p:nvPr>
        </p:nvSpPr>
        <p:spPr bwMode="auto">
          <a:xfrm>
            <a:off x="179388" y="0"/>
            <a:ext cx="8281044"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第三节 统筹城乡协调发展</a:t>
            </a:r>
            <a:endParaRPr lang="zh-CN" altLang="en-US" dirty="0"/>
          </a:p>
        </p:txBody>
      </p:sp>
      <p:sp>
        <p:nvSpPr>
          <p:cNvPr id="33795" name="内容占位符 2">
            <a:extLst>
              <a:ext uri="{FF2B5EF4-FFF2-40B4-BE49-F238E27FC236}">
                <a16:creationId xmlns:a16="http://schemas.microsoft.com/office/drawing/2014/main" id="{D234E26A-6283-4C46-9114-288F3D151B9C}"/>
              </a:ext>
            </a:extLst>
          </p:cNvPr>
          <p:cNvSpPr>
            <a:spLocks noGrp="1"/>
          </p:cNvSpPr>
          <p:nvPr>
            <p:ph idx="1"/>
          </p:nvPr>
        </p:nvSpPr>
        <p:spPr bwMode="auto">
          <a:xfrm>
            <a:off x="250825" y="1381125"/>
            <a:ext cx="8569325"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dirty="0"/>
          </a:p>
          <a:p>
            <a:pPr marL="0" indent="540000">
              <a:buNone/>
              <a:defRPr/>
            </a:pPr>
            <a:r>
              <a:rPr lang="zh-CN" altLang="en-US" sz="2000" dirty="0">
                <a:latin typeface="+mn-ea"/>
              </a:rPr>
              <a:t>坚持遵循自然规律和城乡空间差异化发展原则</a:t>
            </a:r>
            <a:r>
              <a:rPr lang="zh-CN" altLang="en-US" sz="2000" dirty="0" smtClean="0">
                <a:latin typeface="+mn-ea"/>
              </a:rPr>
              <a:t>，科学</a:t>
            </a:r>
            <a:r>
              <a:rPr lang="zh-CN" altLang="en-US" sz="2000" dirty="0">
                <a:latin typeface="+mn-ea"/>
              </a:rPr>
              <a:t>规划县域村镇体系</a:t>
            </a:r>
            <a:r>
              <a:rPr lang="zh-CN" altLang="en-US" sz="2000" dirty="0" smtClean="0">
                <a:latin typeface="+mn-ea"/>
              </a:rPr>
              <a:t>，统筹</a:t>
            </a:r>
            <a:r>
              <a:rPr lang="zh-CN" altLang="en-US" sz="2000" dirty="0">
                <a:latin typeface="+mn-ea"/>
              </a:rPr>
              <a:t>安排农村基础设施建设和社会事业发展</a:t>
            </a:r>
            <a:r>
              <a:rPr lang="zh-CN" altLang="en-US" sz="2000" dirty="0" smtClean="0">
                <a:latin typeface="+mn-ea"/>
              </a:rPr>
              <a:t>，建设</a:t>
            </a:r>
            <a:r>
              <a:rPr lang="zh-CN" altLang="en-US" sz="2000" dirty="0">
                <a:latin typeface="+mn-ea"/>
              </a:rPr>
              <a:t>农民幸福生活的美好家园</a:t>
            </a:r>
            <a:r>
              <a:rPr lang="zh-CN" altLang="en-US" sz="2000" dirty="0" smtClean="0">
                <a:latin typeface="+mn-ea"/>
              </a:rPr>
              <a:t>。</a:t>
            </a:r>
            <a:endParaRPr lang="en-US" altLang="zh-CN" sz="2000" dirty="0" smtClean="0">
              <a:latin typeface="+mn-ea"/>
            </a:endParaRPr>
          </a:p>
          <a:p>
            <a:pPr marL="0" indent="540000">
              <a:buNone/>
              <a:defRPr/>
            </a:pPr>
            <a:r>
              <a:rPr lang="zh-CN" altLang="en-US" sz="2000" dirty="0">
                <a:latin typeface="+mn-ea"/>
              </a:rPr>
              <a:t>一是提升乡镇村庄规划管理水平</a:t>
            </a:r>
            <a:r>
              <a:rPr lang="zh-CN" altLang="en-US" sz="2000" dirty="0" smtClean="0">
                <a:latin typeface="+mn-ea"/>
              </a:rPr>
              <a:t>。科学</a:t>
            </a:r>
            <a:r>
              <a:rPr lang="zh-CN" altLang="en-US" sz="2000" dirty="0">
                <a:latin typeface="+mn-ea"/>
              </a:rPr>
              <a:t>编制县域村镇体系规划和镇乡村规划</a:t>
            </a:r>
            <a:r>
              <a:rPr lang="zh-CN" altLang="en-US" sz="2000" dirty="0" smtClean="0">
                <a:latin typeface="+mn-ea"/>
              </a:rPr>
              <a:t>，在</a:t>
            </a:r>
            <a:r>
              <a:rPr lang="zh-CN" altLang="en-US" sz="2000" dirty="0">
                <a:latin typeface="+mn-ea"/>
              </a:rPr>
              <a:t>尊重农民意愿的基础上</a:t>
            </a:r>
            <a:r>
              <a:rPr lang="zh-CN" altLang="en-US" sz="2000" dirty="0" smtClean="0">
                <a:latin typeface="+mn-ea"/>
              </a:rPr>
              <a:t>，科学引导农村</a:t>
            </a:r>
            <a:r>
              <a:rPr lang="zh-CN" altLang="en-US" sz="2000" dirty="0">
                <a:latin typeface="+mn-ea"/>
              </a:rPr>
              <a:t>住宅和居民点</a:t>
            </a:r>
            <a:r>
              <a:rPr lang="zh-CN" altLang="en-US" sz="2000" dirty="0" smtClean="0">
                <a:latin typeface="+mn-ea"/>
              </a:rPr>
              <a:t>建设，并保持乡村</a:t>
            </a:r>
            <a:r>
              <a:rPr lang="zh-CN" altLang="en-US" sz="2000" dirty="0">
                <a:latin typeface="+mn-ea"/>
              </a:rPr>
              <a:t>风貌</a:t>
            </a:r>
            <a:r>
              <a:rPr lang="zh-CN" altLang="en-US" sz="2000" dirty="0" smtClean="0">
                <a:latin typeface="+mn-ea"/>
              </a:rPr>
              <a:t>、民族文化</a:t>
            </a:r>
            <a:r>
              <a:rPr lang="zh-CN" altLang="en-US" sz="2000" dirty="0">
                <a:latin typeface="+mn-ea"/>
              </a:rPr>
              <a:t>和地域文化</a:t>
            </a:r>
            <a:r>
              <a:rPr lang="zh-CN" altLang="en-US" sz="2000" dirty="0" smtClean="0">
                <a:latin typeface="+mn-ea"/>
              </a:rPr>
              <a:t>特色。</a:t>
            </a:r>
            <a:endParaRPr lang="en-US" altLang="zh-CN" sz="2000" dirty="0" smtClean="0">
              <a:latin typeface="+mn-ea"/>
            </a:endParaRPr>
          </a:p>
          <a:p>
            <a:pPr marL="0" indent="540000">
              <a:buNone/>
              <a:defRPr/>
            </a:pPr>
            <a:r>
              <a:rPr lang="zh-CN" altLang="en-US" sz="2000" dirty="0">
                <a:latin typeface="+mn-ea"/>
              </a:rPr>
              <a:t>二是加强农村基础设施和服务网络建设</a:t>
            </a:r>
            <a:r>
              <a:rPr lang="zh-CN" altLang="en-US" sz="2000" dirty="0" smtClean="0">
                <a:latin typeface="+mn-ea"/>
              </a:rPr>
              <a:t>。加快</a:t>
            </a:r>
            <a:r>
              <a:rPr lang="zh-CN" altLang="en-US" sz="2000" dirty="0">
                <a:latin typeface="+mn-ea"/>
              </a:rPr>
              <a:t>农村饮水安全建设</a:t>
            </a:r>
            <a:r>
              <a:rPr lang="zh-CN" altLang="en-US" sz="2000" dirty="0" smtClean="0">
                <a:latin typeface="+mn-ea"/>
              </a:rPr>
              <a:t>，完成</a:t>
            </a:r>
            <a:r>
              <a:rPr lang="zh-CN" altLang="en-US" sz="2000" dirty="0">
                <a:latin typeface="+mn-ea"/>
              </a:rPr>
              <a:t>农村危房</a:t>
            </a:r>
            <a:r>
              <a:rPr lang="zh-CN" altLang="en-US" sz="2000" dirty="0" smtClean="0">
                <a:latin typeface="+mn-ea"/>
              </a:rPr>
              <a:t>改造</a:t>
            </a:r>
            <a:r>
              <a:rPr lang="zh-CN" altLang="en-US" sz="2000" dirty="0">
                <a:latin typeface="+mn-ea"/>
              </a:rPr>
              <a:t>，</a:t>
            </a:r>
            <a:r>
              <a:rPr lang="zh-CN" altLang="en-US" sz="2000" dirty="0" smtClean="0">
                <a:latin typeface="+mn-ea"/>
              </a:rPr>
              <a:t>完善</a:t>
            </a:r>
            <a:r>
              <a:rPr lang="zh-CN" altLang="en-US" sz="2000" dirty="0">
                <a:latin typeface="+mn-ea"/>
              </a:rPr>
              <a:t>农村公路</a:t>
            </a:r>
            <a:r>
              <a:rPr lang="zh-CN" altLang="en-US" sz="2000" dirty="0" smtClean="0">
                <a:latin typeface="+mn-ea"/>
              </a:rPr>
              <a:t>网络；加强乡村</a:t>
            </a:r>
            <a:r>
              <a:rPr lang="zh-CN" altLang="en-US" sz="2000" dirty="0">
                <a:latin typeface="+mn-ea"/>
              </a:rPr>
              <a:t>旅游服务网络</a:t>
            </a:r>
            <a:r>
              <a:rPr lang="zh-CN" altLang="en-US" sz="2000" dirty="0" smtClean="0">
                <a:latin typeface="+mn-ea"/>
              </a:rPr>
              <a:t>、农村</a:t>
            </a:r>
            <a:r>
              <a:rPr lang="zh-CN" altLang="en-US" sz="2000" dirty="0">
                <a:latin typeface="+mn-ea"/>
              </a:rPr>
              <a:t>邮政设施和宽带网络</a:t>
            </a:r>
            <a:r>
              <a:rPr lang="zh-CN" altLang="en-US" sz="2000" dirty="0" smtClean="0">
                <a:latin typeface="+mn-ea"/>
              </a:rPr>
              <a:t>建设，培育</a:t>
            </a:r>
            <a:r>
              <a:rPr lang="zh-CN" altLang="en-US" sz="2000" dirty="0">
                <a:latin typeface="+mn-ea"/>
              </a:rPr>
              <a:t>面向农村的大型流通</a:t>
            </a:r>
            <a:r>
              <a:rPr lang="zh-CN" altLang="en-US" sz="2000" dirty="0" smtClean="0">
                <a:latin typeface="+mn-ea"/>
              </a:rPr>
              <a:t>企业；深入</a:t>
            </a:r>
            <a:r>
              <a:rPr lang="zh-CN" altLang="en-US" sz="2000" dirty="0">
                <a:latin typeface="+mn-ea"/>
              </a:rPr>
              <a:t>开展农村环境综合</a:t>
            </a:r>
            <a:r>
              <a:rPr lang="zh-CN" altLang="en-US" sz="2000" dirty="0" smtClean="0">
                <a:latin typeface="+mn-ea"/>
              </a:rPr>
              <a:t>整治。</a:t>
            </a:r>
            <a:endParaRPr lang="zh-CN" altLang="en-US" sz="2000" dirty="0">
              <a:latin typeface="+mn-ea"/>
            </a:endParaRPr>
          </a:p>
          <a:p>
            <a:pPr marL="0" indent="540000">
              <a:buNone/>
              <a:defRPr/>
            </a:pPr>
            <a:r>
              <a:rPr lang="zh-CN" altLang="en-US" sz="2000" dirty="0">
                <a:latin typeface="+mn-ea"/>
              </a:rPr>
              <a:t>三是加快农村社会事业发展</a:t>
            </a:r>
            <a:r>
              <a:rPr lang="zh-CN" altLang="en-US" sz="2000" dirty="0" smtClean="0">
                <a:latin typeface="+mn-ea"/>
              </a:rPr>
              <a:t>。合理</a:t>
            </a:r>
            <a:r>
              <a:rPr lang="zh-CN" altLang="en-US" sz="2000" dirty="0">
                <a:latin typeface="+mn-ea"/>
              </a:rPr>
              <a:t>配置教育资源</a:t>
            </a:r>
            <a:r>
              <a:rPr lang="zh-CN" altLang="en-US" sz="2000" dirty="0" smtClean="0">
                <a:latin typeface="+mn-ea"/>
              </a:rPr>
              <a:t>，重点</a:t>
            </a:r>
            <a:r>
              <a:rPr lang="zh-CN" altLang="en-US" sz="2000" dirty="0">
                <a:latin typeface="+mn-ea"/>
              </a:rPr>
              <a:t>向农村地区</a:t>
            </a:r>
            <a:r>
              <a:rPr lang="zh-CN" altLang="en-US" sz="2000" dirty="0" smtClean="0">
                <a:latin typeface="+mn-ea"/>
              </a:rPr>
              <a:t>倾斜</a:t>
            </a:r>
            <a:r>
              <a:rPr lang="zh-CN" altLang="en-US" sz="2000" dirty="0">
                <a:latin typeface="+mn-ea"/>
              </a:rPr>
              <a:t>；</a:t>
            </a:r>
            <a:r>
              <a:rPr lang="zh-CN" altLang="en-US" sz="2000" dirty="0" smtClean="0">
                <a:latin typeface="+mn-ea"/>
              </a:rPr>
              <a:t>优先</a:t>
            </a:r>
            <a:r>
              <a:rPr lang="zh-CN" altLang="en-US" sz="2000" dirty="0">
                <a:latin typeface="+mn-ea"/>
              </a:rPr>
              <a:t>建设发展县级医院</a:t>
            </a:r>
            <a:r>
              <a:rPr lang="zh-CN" altLang="en-US" sz="2000" dirty="0" smtClean="0">
                <a:latin typeface="+mn-ea"/>
              </a:rPr>
              <a:t>，完善农村</a:t>
            </a:r>
            <a:r>
              <a:rPr lang="zh-CN" altLang="en-US" sz="2000" dirty="0">
                <a:latin typeface="+mn-ea"/>
              </a:rPr>
              <a:t>三级医疗卫生服务</a:t>
            </a:r>
            <a:r>
              <a:rPr lang="zh-CN" altLang="en-US" sz="2000" dirty="0" smtClean="0">
                <a:latin typeface="+mn-ea"/>
              </a:rPr>
              <a:t>网络</a:t>
            </a:r>
            <a:r>
              <a:rPr lang="zh-CN" altLang="en-US" sz="2000" dirty="0">
                <a:latin typeface="+mn-ea"/>
              </a:rPr>
              <a:t>；</a:t>
            </a:r>
            <a:r>
              <a:rPr lang="zh-CN" altLang="en-US" sz="2000" dirty="0" smtClean="0">
                <a:latin typeface="+mn-ea"/>
              </a:rPr>
              <a:t>加强农村</a:t>
            </a:r>
            <a:r>
              <a:rPr lang="zh-CN" altLang="en-US" sz="2000" dirty="0">
                <a:latin typeface="+mn-ea"/>
              </a:rPr>
              <a:t>公共文化和体育设施建设</a:t>
            </a:r>
            <a:r>
              <a:rPr lang="zh-CN" altLang="en-US" sz="2000" dirty="0" smtClean="0">
                <a:latin typeface="+mn-ea"/>
              </a:rPr>
              <a:t>，提高</a:t>
            </a:r>
            <a:r>
              <a:rPr lang="zh-CN" altLang="en-US" sz="2000" dirty="0">
                <a:latin typeface="+mn-ea"/>
              </a:rPr>
              <a:t>文化产品和</a:t>
            </a:r>
            <a:r>
              <a:rPr lang="zh-CN" altLang="en-US" sz="2000" dirty="0" smtClean="0">
                <a:latin typeface="+mn-ea"/>
              </a:rPr>
              <a:t>服务的</a:t>
            </a:r>
            <a:r>
              <a:rPr lang="zh-CN" altLang="en-US" sz="2000" dirty="0">
                <a:latin typeface="+mn-ea"/>
              </a:rPr>
              <a:t>有效供给</a:t>
            </a:r>
            <a:r>
              <a:rPr lang="zh-CN" altLang="en-US" sz="2000" dirty="0" smtClean="0">
                <a:latin typeface="+mn-ea"/>
              </a:rPr>
              <a:t>能力；完善</a:t>
            </a:r>
            <a:r>
              <a:rPr lang="zh-CN" altLang="en-US" sz="2000" dirty="0">
                <a:latin typeface="+mn-ea"/>
              </a:rPr>
              <a:t>农村最低生活保障制度</a:t>
            </a:r>
            <a:r>
              <a:rPr lang="zh-CN" altLang="en-US" sz="2000" dirty="0" smtClean="0">
                <a:latin typeface="+mn-ea"/>
              </a:rPr>
              <a:t>。</a:t>
            </a:r>
            <a:endParaRPr lang="zh-CN" altLang="en-US" sz="2000" dirty="0">
              <a:latin typeface="+mn-ea"/>
            </a:endParaRPr>
          </a:p>
        </p:txBody>
      </p:sp>
      <p:sp>
        <p:nvSpPr>
          <p:cNvPr id="5" name="矩形: 圆角 39">
            <a:extLst>
              <a:ext uri="{FF2B5EF4-FFF2-40B4-BE49-F238E27FC236}">
                <a16:creationId xmlns:a16="http://schemas.microsoft.com/office/drawing/2014/main" id="{0DA38FC4-1290-4B6C-82CD-4A761DAEB56B}"/>
              </a:ext>
            </a:extLst>
          </p:cNvPr>
          <p:cNvSpPr/>
          <p:nvPr/>
        </p:nvSpPr>
        <p:spPr>
          <a:xfrm>
            <a:off x="755576" y="1381125"/>
            <a:ext cx="2880320" cy="432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3</a:t>
            </a:r>
            <a:r>
              <a:rPr lang="en-US" altLang="zh-CN" sz="2000" b="1" dirty="0" smtClean="0">
                <a:solidFill>
                  <a:prstClr val="black"/>
                </a:solidFill>
                <a:latin typeface="仿宋" pitchFamily="49" charset="-122"/>
                <a:ea typeface="仿宋" pitchFamily="49" charset="-122"/>
              </a:rPr>
              <a:t>.</a:t>
            </a:r>
            <a:r>
              <a:rPr lang="zh-CN" altLang="en-US" sz="2000" b="1" dirty="0">
                <a:solidFill>
                  <a:prstClr val="black"/>
                </a:solidFill>
                <a:latin typeface="仿宋" pitchFamily="49" charset="-122"/>
                <a:ea typeface="仿宋" pitchFamily="49" charset="-122"/>
              </a:rPr>
              <a:t>建设社会主义新农村</a:t>
            </a:r>
          </a:p>
        </p:txBody>
      </p:sp>
    </p:spTree>
    <p:extLst>
      <p:ext uri="{BB962C8B-B14F-4D97-AF65-F5344CB8AC3E}">
        <p14:creationId xmlns:p14="http://schemas.microsoft.com/office/powerpoint/2010/main" val="39059108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56027CB-6B74-47AB-80C1-A215EB4DA6BA}"/>
              </a:ext>
            </a:extLst>
          </p:cNvPr>
          <p:cNvSpPr>
            <a:spLocks noGrp="1"/>
          </p:cNvSpPr>
          <p:nvPr>
            <p:ph type="title"/>
          </p:nvPr>
        </p:nvSpPr>
        <p:spPr bwMode="auto">
          <a:xfrm>
            <a:off x="179388" y="0"/>
            <a:ext cx="8281044"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第一</a:t>
            </a:r>
            <a:r>
              <a:rPr lang="zh-CN" altLang="en-US" dirty="0" smtClean="0"/>
              <a:t>节 </a:t>
            </a:r>
            <a:r>
              <a:rPr lang="zh-CN" altLang="en-US" b="1" dirty="0" smtClean="0"/>
              <a:t>二</a:t>
            </a:r>
            <a:r>
              <a:rPr lang="zh-CN" altLang="en-US" b="1" dirty="0"/>
              <a:t>元</a:t>
            </a:r>
            <a:r>
              <a:rPr lang="zh-CN" altLang="en-US" b="1" dirty="0" smtClean="0"/>
              <a:t>结构理论与城市化</a:t>
            </a:r>
            <a:endParaRPr lang="zh-CN" altLang="en-US" dirty="0"/>
          </a:p>
        </p:txBody>
      </p:sp>
      <p:sp>
        <p:nvSpPr>
          <p:cNvPr id="33795" name="内容占位符 2">
            <a:extLst>
              <a:ext uri="{FF2B5EF4-FFF2-40B4-BE49-F238E27FC236}">
                <a16:creationId xmlns:a16="http://schemas.microsoft.com/office/drawing/2014/main" id="{D234E26A-6283-4C46-9114-288F3D151B9C}"/>
              </a:ext>
            </a:extLst>
          </p:cNvPr>
          <p:cNvSpPr>
            <a:spLocks noGrp="1"/>
          </p:cNvSpPr>
          <p:nvPr>
            <p:ph idx="1"/>
          </p:nvPr>
        </p:nvSpPr>
        <p:spPr bwMode="auto">
          <a:xfrm>
            <a:off x="250825" y="1381125"/>
            <a:ext cx="8569325"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dirty="0"/>
          </a:p>
          <a:p>
            <a:pPr marL="0" indent="540000">
              <a:buNone/>
              <a:defRPr/>
            </a:pPr>
            <a:r>
              <a:rPr lang="zh-CN" altLang="en-US" sz="2000" dirty="0">
                <a:latin typeface="+mn-ea"/>
              </a:rPr>
              <a:t>城乡二元结构，是指维持城市现代工业和农村传统农业二元经济形态，以及城市社会和农村社会相互分割的二元社会形态的一系列制度安排所形成的制度结构</a:t>
            </a:r>
            <a:r>
              <a:rPr lang="zh-CN" altLang="en-US" sz="2000" dirty="0" smtClean="0">
                <a:latin typeface="+mn-ea"/>
              </a:rPr>
              <a:t>。</a:t>
            </a:r>
            <a:endParaRPr lang="en-US" altLang="zh-CN" sz="2000" dirty="0" smtClean="0">
              <a:latin typeface="+mn-ea"/>
            </a:endParaRPr>
          </a:p>
          <a:p>
            <a:pPr marL="0" indent="540000">
              <a:buNone/>
              <a:defRPr/>
            </a:pPr>
            <a:endParaRPr lang="en-US" altLang="zh-CN" sz="2000" dirty="0">
              <a:latin typeface="+mn-ea"/>
            </a:endParaRPr>
          </a:p>
          <a:p>
            <a:pPr marL="0" indent="540000">
              <a:buNone/>
              <a:defRPr/>
            </a:pPr>
            <a:endParaRPr lang="en-US" altLang="zh-CN" sz="2000" dirty="0" smtClean="0">
              <a:latin typeface="+mn-ea"/>
            </a:endParaRPr>
          </a:p>
          <a:p>
            <a:pPr marL="0" indent="540000">
              <a:buNone/>
              <a:defRPr/>
            </a:pPr>
            <a:r>
              <a:rPr lang="zh-CN" altLang="en-US" sz="2000" dirty="0" smtClean="0">
                <a:latin typeface="+mn-ea"/>
              </a:rPr>
              <a:t>刘易斯的二</a:t>
            </a:r>
            <a:r>
              <a:rPr lang="zh-CN" altLang="en-US" sz="2000" dirty="0">
                <a:latin typeface="+mn-ea"/>
              </a:rPr>
              <a:t>元经济理论</a:t>
            </a:r>
            <a:r>
              <a:rPr lang="zh-CN" altLang="en-US" sz="2000" dirty="0" smtClean="0">
                <a:latin typeface="+mn-ea"/>
              </a:rPr>
              <a:t>模式为发展中国家向</a:t>
            </a:r>
            <a:r>
              <a:rPr lang="zh-CN" altLang="en-US" sz="2000" dirty="0">
                <a:latin typeface="+mn-ea"/>
              </a:rPr>
              <a:t>现代</a:t>
            </a:r>
            <a:r>
              <a:rPr lang="zh-CN" altLang="en-US" sz="2000" dirty="0" smtClean="0">
                <a:latin typeface="+mn-ea"/>
              </a:rPr>
              <a:t>经济</a:t>
            </a:r>
            <a:r>
              <a:rPr lang="zh-CN" altLang="en-US" sz="2000" dirty="0">
                <a:latin typeface="+mn-ea"/>
              </a:rPr>
              <a:t>转变提供了理论基础。其假设</a:t>
            </a:r>
            <a:r>
              <a:rPr lang="zh-CN" altLang="en-US" sz="2000" dirty="0" smtClean="0">
                <a:latin typeface="+mn-ea"/>
              </a:rPr>
              <a:t>为</a:t>
            </a:r>
            <a:r>
              <a:rPr lang="en-US" altLang="zh-CN" sz="2000" dirty="0" smtClean="0">
                <a:latin typeface="+mn-ea"/>
              </a:rPr>
              <a:t>1.</a:t>
            </a:r>
            <a:r>
              <a:rPr lang="zh-CN" altLang="en-US" sz="2000" dirty="0" smtClean="0">
                <a:latin typeface="+mn-ea"/>
              </a:rPr>
              <a:t>劳动力</a:t>
            </a:r>
            <a:r>
              <a:rPr lang="zh-CN" altLang="en-US" sz="2000" dirty="0">
                <a:latin typeface="+mn-ea"/>
              </a:rPr>
              <a:t>无限</a:t>
            </a:r>
            <a:r>
              <a:rPr lang="zh-CN" altLang="en-US" sz="2000" dirty="0" smtClean="0">
                <a:latin typeface="+mn-ea"/>
              </a:rPr>
              <a:t>供给；</a:t>
            </a:r>
            <a:r>
              <a:rPr lang="en-US" altLang="zh-CN" sz="2000" dirty="0" smtClean="0">
                <a:latin typeface="+mn-ea"/>
              </a:rPr>
              <a:t>2.</a:t>
            </a:r>
            <a:r>
              <a:rPr lang="zh-CN" altLang="en-US" sz="2000" dirty="0" smtClean="0">
                <a:latin typeface="+mn-ea"/>
              </a:rPr>
              <a:t>劳动力</a:t>
            </a:r>
            <a:r>
              <a:rPr lang="zh-CN" altLang="en-US" sz="2000" dirty="0">
                <a:latin typeface="+mn-ea"/>
              </a:rPr>
              <a:t>价格是仅</a:t>
            </a:r>
            <a:r>
              <a:rPr lang="zh-CN" altLang="en-US" sz="2000" dirty="0" smtClean="0">
                <a:latin typeface="+mn-ea"/>
              </a:rPr>
              <a:t>能够</a:t>
            </a:r>
            <a:r>
              <a:rPr lang="zh-CN" altLang="en-US" sz="2000" dirty="0">
                <a:latin typeface="+mn-ea"/>
              </a:rPr>
              <a:t>维持生活的最低</a:t>
            </a:r>
            <a:r>
              <a:rPr lang="zh-CN" altLang="en-US" sz="2000" dirty="0" smtClean="0">
                <a:latin typeface="+mn-ea"/>
              </a:rPr>
              <a:t>工资；</a:t>
            </a:r>
            <a:r>
              <a:rPr lang="en-US" altLang="zh-CN" sz="2000" dirty="0" smtClean="0">
                <a:latin typeface="+mn-ea"/>
              </a:rPr>
              <a:t>3.</a:t>
            </a:r>
            <a:r>
              <a:rPr lang="zh-CN" altLang="en-US" sz="2000" dirty="0" smtClean="0">
                <a:latin typeface="+mn-ea"/>
              </a:rPr>
              <a:t>经济</a:t>
            </a:r>
            <a:r>
              <a:rPr lang="zh-CN" altLang="en-US" sz="2000" dirty="0">
                <a:latin typeface="+mn-ea"/>
              </a:rPr>
              <a:t>由资本部门与维持生计部门</a:t>
            </a:r>
            <a:r>
              <a:rPr lang="zh-CN" altLang="en-US" sz="2000" dirty="0" smtClean="0">
                <a:latin typeface="+mn-ea"/>
              </a:rPr>
              <a:t>组成</a:t>
            </a:r>
            <a:r>
              <a:rPr lang="zh-CN" altLang="en-US" sz="2000" dirty="0">
                <a:latin typeface="+mn-ea"/>
              </a:rPr>
              <a:t>；</a:t>
            </a:r>
            <a:r>
              <a:rPr lang="en-US" altLang="zh-CN" sz="2000" dirty="0" smtClean="0">
                <a:latin typeface="+mn-ea"/>
              </a:rPr>
              <a:t>4.</a:t>
            </a:r>
            <a:r>
              <a:rPr lang="zh-CN" altLang="en-US" sz="2000" dirty="0" smtClean="0">
                <a:latin typeface="+mn-ea"/>
              </a:rPr>
              <a:t>在封闭型</a:t>
            </a:r>
            <a:r>
              <a:rPr lang="zh-CN" altLang="en-US" sz="2000" dirty="0">
                <a:latin typeface="+mn-ea"/>
              </a:rPr>
              <a:t>经济下</a:t>
            </a:r>
            <a:r>
              <a:rPr lang="zh-CN" altLang="en-US" sz="2000" dirty="0" smtClean="0">
                <a:latin typeface="+mn-ea"/>
              </a:rPr>
              <a:t>，资本</a:t>
            </a:r>
            <a:r>
              <a:rPr lang="zh-CN" altLang="en-US" sz="2000" dirty="0">
                <a:latin typeface="+mn-ea"/>
              </a:rPr>
              <a:t>部门与维持生计部门之间没有贸易往来</a:t>
            </a:r>
            <a:r>
              <a:rPr lang="zh-CN" altLang="en-US" sz="2000" dirty="0" smtClean="0">
                <a:latin typeface="+mn-ea"/>
              </a:rPr>
              <a:t>，而</a:t>
            </a:r>
            <a:r>
              <a:rPr lang="zh-CN" altLang="en-US" sz="2000" dirty="0">
                <a:latin typeface="+mn-ea"/>
              </a:rPr>
              <a:t>在开放型经济下</a:t>
            </a:r>
            <a:r>
              <a:rPr lang="zh-CN" altLang="en-US" sz="2000" dirty="0" smtClean="0">
                <a:latin typeface="+mn-ea"/>
              </a:rPr>
              <a:t>，资本</a:t>
            </a:r>
            <a:r>
              <a:rPr lang="zh-CN" altLang="en-US" sz="2000" dirty="0">
                <a:latin typeface="+mn-ea"/>
              </a:rPr>
              <a:t>部门与维持生计部门之间有贸易往来</a:t>
            </a:r>
            <a:r>
              <a:rPr lang="zh-CN" altLang="en-US" sz="2000" dirty="0" smtClean="0">
                <a:latin typeface="+mn-ea"/>
              </a:rPr>
              <a:t>。</a:t>
            </a:r>
            <a:endParaRPr lang="en-US" altLang="zh-CN" sz="2000" dirty="0" smtClean="0">
              <a:latin typeface="+mn-ea"/>
            </a:endParaRPr>
          </a:p>
          <a:p>
            <a:pPr marL="0" indent="540000">
              <a:buNone/>
              <a:defRPr/>
            </a:pPr>
            <a:r>
              <a:rPr lang="zh-CN" altLang="en-US" sz="2000" dirty="0">
                <a:latin typeface="+mn-ea"/>
              </a:rPr>
              <a:t>刘易斯二元结构</a:t>
            </a:r>
            <a:r>
              <a:rPr lang="zh-CN" altLang="en-US" sz="2000" dirty="0" smtClean="0">
                <a:latin typeface="+mn-ea"/>
              </a:rPr>
              <a:t>理论提出，农业</a:t>
            </a:r>
            <a:r>
              <a:rPr lang="zh-CN" altLang="en-US" sz="2000" dirty="0">
                <a:latin typeface="+mn-ea"/>
              </a:rPr>
              <a:t>是维持生计的部门</a:t>
            </a:r>
            <a:r>
              <a:rPr lang="zh-CN" altLang="en-US" sz="2000" dirty="0" smtClean="0">
                <a:latin typeface="+mn-ea"/>
              </a:rPr>
              <a:t>，农民</a:t>
            </a:r>
            <a:r>
              <a:rPr lang="zh-CN" altLang="en-US" sz="2000" dirty="0">
                <a:latin typeface="+mn-ea"/>
              </a:rPr>
              <a:t>消费</a:t>
            </a:r>
            <a:r>
              <a:rPr lang="zh-CN" altLang="en-US" sz="2000" dirty="0" smtClean="0">
                <a:latin typeface="+mn-ea"/>
              </a:rPr>
              <a:t>自己</a:t>
            </a:r>
            <a:r>
              <a:rPr lang="zh-CN" altLang="en-US" sz="2000" dirty="0">
                <a:latin typeface="+mn-ea"/>
              </a:rPr>
              <a:t>生产的大部分农产品</a:t>
            </a:r>
            <a:r>
              <a:rPr lang="zh-CN" altLang="en-US" sz="2000" dirty="0" smtClean="0">
                <a:latin typeface="+mn-ea"/>
              </a:rPr>
              <a:t>。从事</a:t>
            </a:r>
            <a:r>
              <a:rPr lang="zh-CN" altLang="en-US" sz="2000" dirty="0">
                <a:latin typeface="+mn-ea"/>
              </a:rPr>
              <a:t>农业生产的劳动力过多</a:t>
            </a:r>
            <a:r>
              <a:rPr lang="zh-CN" altLang="en-US" sz="2000" dirty="0" smtClean="0">
                <a:latin typeface="+mn-ea"/>
              </a:rPr>
              <a:t>，使得</a:t>
            </a:r>
            <a:r>
              <a:rPr lang="zh-CN" altLang="en-US" sz="2000" dirty="0">
                <a:latin typeface="+mn-ea"/>
              </a:rPr>
              <a:t>额外劳动带来的</a:t>
            </a:r>
            <a:r>
              <a:rPr lang="zh-CN" altLang="en-US" sz="2000" dirty="0" smtClean="0">
                <a:latin typeface="+mn-ea"/>
              </a:rPr>
              <a:t>边际产出</a:t>
            </a:r>
            <a:r>
              <a:rPr lang="zh-CN" altLang="en-US" sz="2000" dirty="0">
                <a:latin typeface="+mn-ea"/>
              </a:rPr>
              <a:t>处于较低水平甚至为零</a:t>
            </a:r>
            <a:r>
              <a:rPr lang="zh-CN" altLang="en-US" sz="2000" dirty="0" smtClean="0">
                <a:latin typeface="+mn-ea"/>
              </a:rPr>
              <a:t>。资本</a:t>
            </a:r>
            <a:r>
              <a:rPr lang="zh-CN" altLang="en-US" sz="2000" dirty="0">
                <a:latin typeface="+mn-ea"/>
              </a:rPr>
              <a:t>部门是指经济中使用再生产性资本</a:t>
            </a:r>
            <a:r>
              <a:rPr lang="zh-CN" altLang="en-US" sz="2000" dirty="0" smtClean="0">
                <a:latin typeface="+mn-ea"/>
              </a:rPr>
              <a:t>，资本家获得</a:t>
            </a:r>
            <a:r>
              <a:rPr lang="zh-CN" altLang="en-US" sz="2000" dirty="0">
                <a:latin typeface="+mn-ea"/>
              </a:rPr>
              <a:t>相应报酬的部门。</a:t>
            </a:r>
            <a:endParaRPr lang="en-US" altLang="zh-CN" sz="2000" dirty="0" smtClean="0">
              <a:latin typeface="+mn-ea"/>
            </a:endParaRPr>
          </a:p>
        </p:txBody>
      </p:sp>
      <p:sp>
        <p:nvSpPr>
          <p:cNvPr id="4" name="矩形: 圆角 39">
            <a:extLst>
              <a:ext uri="{FF2B5EF4-FFF2-40B4-BE49-F238E27FC236}">
                <a16:creationId xmlns:a16="http://schemas.microsoft.com/office/drawing/2014/main" id="{6486604E-96FB-46CA-9C82-85C993CF048F}"/>
              </a:ext>
            </a:extLst>
          </p:cNvPr>
          <p:cNvSpPr/>
          <p:nvPr/>
        </p:nvSpPr>
        <p:spPr>
          <a:xfrm>
            <a:off x="431478" y="1329366"/>
            <a:ext cx="4428554" cy="576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1</a:t>
            </a:r>
            <a:r>
              <a:rPr lang="zh-CN" altLang="en-US" sz="2400" b="1" dirty="0" smtClean="0">
                <a:solidFill>
                  <a:prstClr val="black"/>
                </a:solidFill>
                <a:latin typeface="仿宋" pitchFamily="49" charset="-122"/>
                <a:ea typeface="仿宋" pitchFamily="49" charset="-122"/>
              </a:rPr>
              <a:t>、</a:t>
            </a:r>
            <a:r>
              <a:rPr lang="zh-CN" altLang="en-US" sz="2400" b="1" dirty="0">
                <a:solidFill>
                  <a:prstClr val="black"/>
                </a:solidFill>
                <a:latin typeface="仿宋" pitchFamily="49" charset="-122"/>
                <a:ea typeface="仿宋" pitchFamily="49" charset="-122"/>
              </a:rPr>
              <a:t>劳动力转移</a:t>
            </a:r>
            <a:r>
              <a:rPr lang="zh-CN" altLang="en-US" sz="2400" b="1" dirty="0" smtClean="0">
                <a:solidFill>
                  <a:prstClr val="black"/>
                </a:solidFill>
                <a:latin typeface="仿宋" pitchFamily="49" charset="-122"/>
                <a:ea typeface="仿宋" pitchFamily="49" charset="-122"/>
              </a:rPr>
              <a:t>的二元结构理论</a:t>
            </a:r>
            <a:endParaRPr lang="zh-CN" altLang="en-US" sz="2400" b="1" dirty="0">
              <a:solidFill>
                <a:prstClr val="black"/>
              </a:solidFill>
              <a:latin typeface="仿宋" pitchFamily="49" charset="-122"/>
              <a:ea typeface="仿宋" pitchFamily="49" charset="-122"/>
            </a:endParaRPr>
          </a:p>
        </p:txBody>
      </p:sp>
      <p:sp>
        <p:nvSpPr>
          <p:cNvPr id="5" name="矩形: 圆角 39">
            <a:extLst>
              <a:ext uri="{FF2B5EF4-FFF2-40B4-BE49-F238E27FC236}">
                <a16:creationId xmlns:a16="http://schemas.microsoft.com/office/drawing/2014/main" id="{0DA38FC4-1290-4B6C-82CD-4A761DAEB56B}"/>
              </a:ext>
            </a:extLst>
          </p:cNvPr>
          <p:cNvSpPr/>
          <p:nvPr/>
        </p:nvSpPr>
        <p:spPr>
          <a:xfrm>
            <a:off x="899592" y="3006851"/>
            <a:ext cx="3096344" cy="432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1</a:t>
            </a:r>
            <a:r>
              <a:rPr lang="en-US" altLang="zh-CN" sz="2000" b="1" dirty="0" smtClean="0">
                <a:solidFill>
                  <a:prstClr val="black"/>
                </a:solidFill>
                <a:latin typeface="仿宋" pitchFamily="49" charset="-122"/>
                <a:ea typeface="仿宋" pitchFamily="49" charset="-122"/>
              </a:rPr>
              <a:t>.</a:t>
            </a:r>
            <a:r>
              <a:rPr lang="zh-CN" altLang="en-US" sz="2000" b="1" dirty="0" smtClean="0">
                <a:solidFill>
                  <a:prstClr val="black"/>
                </a:solidFill>
                <a:latin typeface="仿宋" pitchFamily="49" charset="-122"/>
                <a:ea typeface="仿宋" pitchFamily="49" charset="-122"/>
              </a:rPr>
              <a:t>刘易斯的二元结构理论</a:t>
            </a:r>
            <a:endParaRPr lang="zh-CN" altLang="en-US" sz="2000" b="1" dirty="0">
              <a:solidFill>
                <a:prstClr val="black"/>
              </a:solidFill>
              <a:latin typeface="仿宋" pitchFamily="49" charset="-122"/>
              <a:ea typeface="仿宋" pitchFamily="49" charset="-122"/>
            </a:endParaRPr>
          </a:p>
        </p:txBody>
      </p:sp>
    </p:spTree>
    <p:extLst>
      <p:ext uri="{BB962C8B-B14F-4D97-AF65-F5344CB8AC3E}">
        <p14:creationId xmlns:p14="http://schemas.microsoft.com/office/powerpoint/2010/main" val="7540004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56027CB-6B74-47AB-80C1-A215EB4DA6BA}"/>
              </a:ext>
            </a:extLst>
          </p:cNvPr>
          <p:cNvSpPr>
            <a:spLocks noGrp="1"/>
          </p:cNvSpPr>
          <p:nvPr>
            <p:ph type="title"/>
          </p:nvPr>
        </p:nvSpPr>
        <p:spPr bwMode="auto">
          <a:xfrm>
            <a:off x="179388" y="0"/>
            <a:ext cx="8281044"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第一节 二元结构理论与城市化</a:t>
            </a:r>
            <a:endParaRPr lang="zh-CN" altLang="en-US" dirty="0"/>
          </a:p>
        </p:txBody>
      </p:sp>
      <p:sp>
        <p:nvSpPr>
          <p:cNvPr id="33795" name="内容占位符 2">
            <a:extLst>
              <a:ext uri="{FF2B5EF4-FFF2-40B4-BE49-F238E27FC236}">
                <a16:creationId xmlns:a16="http://schemas.microsoft.com/office/drawing/2014/main" id="{D234E26A-6283-4C46-9114-288F3D151B9C}"/>
              </a:ext>
            </a:extLst>
          </p:cNvPr>
          <p:cNvSpPr>
            <a:spLocks noGrp="1"/>
          </p:cNvSpPr>
          <p:nvPr>
            <p:ph idx="1"/>
          </p:nvPr>
        </p:nvSpPr>
        <p:spPr bwMode="auto">
          <a:xfrm>
            <a:off x="250823" y="1324325"/>
            <a:ext cx="8569325"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dirty="0"/>
          </a:p>
          <a:p>
            <a:pPr marL="0" indent="540000">
              <a:buNone/>
              <a:defRPr/>
            </a:pPr>
            <a:endParaRPr lang="en-US" altLang="zh-CN" sz="2000" dirty="0">
              <a:latin typeface="+mn-ea"/>
            </a:endParaRPr>
          </a:p>
          <a:p>
            <a:pPr marL="0" indent="540000">
              <a:buNone/>
              <a:defRPr/>
            </a:pPr>
            <a:endParaRPr lang="en-US" altLang="zh-CN" sz="2000" dirty="0" smtClean="0">
              <a:latin typeface="+mn-ea"/>
            </a:endParaRPr>
          </a:p>
          <a:p>
            <a:pPr marL="0" indent="540000">
              <a:buNone/>
              <a:defRPr/>
            </a:pPr>
            <a:endParaRPr lang="en-US" altLang="zh-CN" sz="2000" dirty="0" smtClean="0">
              <a:latin typeface="+mn-ea"/>
            </a:endParaRPr>
          </a:p>
          <a:p>
            <a:pPr marL="0" indent="540000">
              <a:buNone/>
              <a:defRPr/>
            </a:pPr>
            <a:r>
              <a:rPr lang="zh-CN" altLang="en-US" sz="2000" dirty="0">
                <a:latin typeface="+mn-ea"/>
              </a:rPr>
              <a:t>上</a:t>
            </a:r>
            <a:r>
              <a:rPr lang="zh-CN" altLang="en-US" sz="2000" dirty="0" smtClean="0">
                <a:latin typeface="+mn-ea"/>
              </a:rPr>
              <a:t>图说明了刘易斯</a:t>
            </a:r>
            <a:r>
              <a:rPr lang="zh-CN" altLang="en-US" sz="2000" dirty="0">
                <a:latin typeface="+mn-ea"/>
              </a:rPr>
              <a:t>二元</a:t>
            </a:r>
            <a:r>
              <a:rPr lang="zh-CN" altLang="en-US" sz="2000" dirty="0" smtClean="0">
                <a:latin typeface="+mn-ea"/>
              </a:rPr>
              <a:t>结构模型的形成。由于</a:t>
            </a:r>
            <a:r>
              <a:rPr lang="zh-CN" altLang="en-US" sz="2000" dirty="0">
                <a:latin typeface="+mn-ea"/>
              </a:rPr>
              <a:t>维持生计</a:t>
            </a:r>
            <a:r>
              <a:rPr lang="zh-CN" altLang="en-US" sz="2000" dirty="0" smtClean="0">
                <a:latin typeface="+mn-ea"/>
              </a:rPr>
              <a:t>部门（</a:t>
            </a:r>
            <a:r>
              <a:rPr lang="zh-CN" altLang="en-US" sz="2000" dirty="0">
                <a:latin typeface="+mn-ea"/>
              </a:rPr>
              <a:t>简称农业部门</a:t>
            </a:r>
            <a:r>
              <a:rPr lang="zh-CN" altLang="en-US" sz="2000" dirty="0" smtClean="0">
                <a:latin typeface="+mn-ea"/>
              </a:rPr>
              <a:t>）拥有</a:t>
            </a:r>
            <a:r>
              <a:rPr lang="zh-CN" altLang="en-US" sz="2000" dirty="0">
                <a:latin typeface="+mn-ea"/>
              </a:rPr>
              <a:t>大量劳动力</a:t>
            </a:r>
            <a:r>
              <a:rPr lang="zh-CN" altLang="en-US" sz="2000" dirty="0" smtClean="0">
                <a:latin typeface="+mn-ea"/>
              </a:rPr>
              <a:t>，农业部</a:t>
            </a:r>
            <a:r>
              <a:rPr lang="zh-CN" altLang="en-US" sz="2000" dirty="0">
                <a:latin typeface="+mn-ea"/>
              </a:rPr>
              <a:t>门的劳动供给是一条具有</a:t>
            </a:r>
            <a:r>
              <a:rPr lang="zh-CN" altLang="en-US" sz="2000" dirty="0" smtClean="0">
                <a:latin typeface="+mn-ea"/>
              </a:rPr>
              <a:t>完全弹性</a:t>
            </a:r>
            <a:r>
              <a:rPr lang="zh-CN" altLang="en-US" sz="2000" dirty="0">
                <a:latin typeface="+mn-ea"/>
              </a:rPr>
              <a:t>的劳动力供给曲线</a:t>
            </a:r>
            <a:r>
              <a:rPr lang="zh-CN" altLang="en-US" sz="2000" dirty="0" smtClean="0">
                <a:latin typeface="+mn-ea"/>
              </a:rPr>
              <a:t>，其</a:t>
            </a:r>
            <a:r>
              <a:rPr lang="zh-CN" altLang="en-US" sz="2000" dirty="0">
                <a:latin typeface="+mn-ea"/>
              </a:rPr>
              <a:t>工资水平</a:t>
            </a:r>
            <a:r>
              <a:rPr lang="zh-CN" altLang="en-US" sz="2000" dirty="0" smtClean="0">
                <a:latin typeface="+mn-ea"/>
              </a:rPr>
              <a:t>用</a:t>
            </a:r>
            <a:r>
              <a:rPr lang="en-US" altLang="zh-CN" sz="2000" dirty="0" smtClean="0">
                <a:latin typeface="+mn-ea"/>
              </a:rPr>
              <a:t>OS</a:t>
            </a:r>
            <a:r>
              <a:rPr lang="zh-CN" altLang="en-US" sz="2000" dirty="0" smtClean="0">
                <a:latin typeface="+mn-ea"/>
              </a:rPr>
              <a:t>表示。在</a:t>
            </a:r>
            <a:r>
              <a:rPr lang="zh-CN" altLang="en-US" sz="2000" dirty="0">
                <a:latin typeface="+mn-ea"/>
              </a:rPr>
              <a:t>资本部门</a:t>
            </a:r>
            <a:r>
              <a:rPr lang="zh-CN" altLang="en-US" sz="2000" dirty="0" smtClean="0">
                <a:latin typeface="+mn-ea"/>
              </a:rPr>
              <a:t>，劳动力</a:t>
            </a:r>
            <a:r>
              <a:rPr lang="zh-CN" altLang="en-US" sz="2000" dirty="0">
                <a:latin typeface="+mn-ea"/>
              </a:rPr>
              <a:t>需求数量</a:t>
            </a:r>
            <a:r>
              <a:rPr lang="zh-CN" altLang="en-US" sz="2000" dirty="0" smtClean="0">
                <a:latin typeface="+mn-ea"/>
              </a:rPr>
              <a:t>由最低</a:t>
            </a:r>
            <a:r>
              <a:rPr lang="zh-CN" altLang="en-US" sz="2000" dirty="0">
                <a:latin typeface="+mn-ea"/>
              </a:rPr>
              <a:t>工资</a:t>
            </a:r>
            <a:r>
              <a:rPr lang="zh-CN" altLang="en-US" sz="2000" dirty="0" smtClean="0">
                <a:latin typeface="+mn-ea"/>
              </a:rPr>
              <a:t>水平</a:t>
            </a:r>
            <a:r>
              <a:rPr lang="en-US" altLang="zh-CN" sz="2000" dirty="0" smtClean="0">
                <a:latin typeface="+mn-ea"/>
              </a:rPr>
              <a:t>W</a:t>
            </a:r>
            <a:r>
              <a:rPr lang="zh-CN" altLang="en-US" sz="2000" dirty="0" smtClean="0">
                <a:latin typeface="+mn-ea"/>
              </a:rPr>
              <a:t>和</a:t>
            </a:r>
            <a:r>
              <a:rPr lang="zh-CN" altLang="en-US" sz="2000" dirty="0">
                <a:latin typeface="+mn-ea"/>
              </a:rPr>
              <a:t>劳动边际产量</a:t>
            </a:r>
            <a:r>
              <a:rPr lang="zh-CN" altLang="en-US" sz="2000" dirty="0" smtClean="0">
                <a:latin typeface="+mn-ea"/>
              </a:rPr>
              <a:t>曲线</a:t>
            </a:r>
            <a:r>
              <a:rPr lang="en-US" altLang="zh-CN" sz="2000" dirty="0" smtClean="0">
                <a:latin typeface="+mn-ea"/>
              </a:rPr>
              <a:t>NQ</a:t>
            </a:r>
            <a:r>
              <a:rPr lang="zh-CN" altLang="en-US" sz="2000" dirty="0" smtClean="0">
                <a:latin typeface="+mn-ea"/>
              </a:rPr>
              <a:t>决定。</a:t>
            </a:r>
            <a:endParaRPr lang="en-US" altLang="zh-CN" sz="2000" dirty="0" smtClean="0">
              <a:latin typeface="+mn-ea"/>
            </a:endParaRPr>
          </a:p>
          <a:p>
            <a:pPr marL="0" indent="540000">
              <a:buNone/>
              <a:defRPr/>
            </a:pPr>
            <a:r>
              <a:rPr lang="zh-CN" altLang="en-US" sz="2000" dirty="0" smtClean="0">
                <a:latin typeface="+mn-ea"/>
              </a:rPr>
              <a:t>在</a:t>
            </a:r>
            <a:r>
              <a:rPr lang="zh-CN" altLang="en-US" sz="2000" dirty="0">
                <a:latin typeface="+mn-ea"/>
              </a:rPr>
              <a:t>初始阶段</a:t>
            </a:r>
            <a:r>
              <a:rPr lang="zh-CN" altLang="en-US" sz="2000" dirty="0" smtClean="0">
                <a:latin typeface="+mn-ea"/>
              </a:rPr>
              <a:t>，资本</a:t>
            </a:r>
            <a:r>
              <a:rPr lang="zh-CN" altLang="en-US" sz="2000" dirty="0">
                <a:latin typeface="+mn-ea"/>
              </a:rPr>
              <a:t>部门最低</a:t>
            </a:r>
            <a:r>
              <a:rPr lang="zh-CN" altLang="en-US" sz="2000" dirty="0" smtClean="0">
                <a:latin typeface="+mn-ea"/>
              </a:rPr>
              <a:t>工资水平</a:t>
            </a:r>
            <a:r>
              <a:rPr lang="en-US" altLang="zh-CN" sz="2000" dirty="0" smtClean="0">
                <a:latin typeface="+mn-ea"/>
              </a:rPr>
              <a:t>W</a:t>
            </a:r>
            <a:r>
              <a:rPr lang="zh-CN" altLang="en-US" sz="2000" dirty="0" smtClean="0">
                <a:latin typeface="+mn-ea"/>
              </a:rPr>
              <a:t>和</a:t>
            </a:r>
            <a:r>
              <a:rPr lang="zh-CN" altLang="en-US" sz="2000" dirty="0">
                <a:latin typeface="+mn-ea"/>
              </a:rPr>
              <a:t>劳动边际产量</a:t>
            </a:r>
            <a:r>
              <a:rPr lang="zh-CN" altLang="en-US" sz="2000" dirty="0" smtClean="0">
                <a:latin typeface="+mn-ea"/>
              </a:rPr>
              <a:t>曲线</a:t>
            </a:r>
            <a:r>
              <a:rPr lang="en-US" altLang="zh-CN" sz="2000" dirty="0" smtClean="0">
                <a:latin typeface="+mn-ea"/>
              </a:rPr>
              <a:t>N</a:t>
            </a:r>
            <a:r>
              <a:rPr lang="en-US" altLang="zh-CN" sz="2000" baseline="-25000" dirty="0" smtClean="0">
                <a:latin typeface="+mn-ea"/>
              </a:rPr>
              <a:t>1</a:t>
            </a:r>
            <a:r>
              <a:rPr lang="en-US" altLang="zh-CN" sz="2000" dirty="0" smtClean="0">
                <a:latin typeface="+mn-ea"/>
              </a:rPr>
              <a:t>Q</a:t>
            </a:r>
            <a:r>
              <a:rPr lang="en-US" altLang="zh-CN" sz="2000" baseline="-25000" dirty="0">
                <a:latin typeface="+mn-ea"/>
              </a:rPr>
              <a:t>1</a:t>
            </a:r>
            <a:r>
              <a:rPr lang="zh-CN" altLang="en-US" sz="2000" dirty="0" smtClean="0">
                <a:latin typeface="+mn-ea"/>
              </a:rPr>
              <a:t>的</a:t>
            </a:r>
            <a:r>
              <a:rPr lang="zh-CN" altLang="en-US" sz="2000" dirty="0">
                <a:latin typeface="+mn-ea"/>
              </a:rPr>
              <a:t>交点</a:t>
            </a:r>
            <a:r>
              <a:rPr lang="zh-CN" altLang="en-US" sz="2000" dirty="0" smtClean="0">
                <a:latin typeface="+mn-ea"/>
              </a:rPr>
              <a:t>为</a:t>
            </a:r>
            <a:r>
              <a:rPr lang="en-US" altLang="zh-CN" sz="2000" dirty="0" smtClean="0">
                <a:latin typeface="+mn-ea"/>
              </a:rPr>
              <a:t>Q</a:t>
            </a:r>
            <a:r>
              <a:rPr lang="en-US" altLang="zh-CN" sz="2000" baseline="-25000" dirty="0">
                <a:latin typeface="+mn-ea"/>
              </a:rPr>
              <a:t>1</a:t>
            </a:r>
            <a:r>
              <a:rPr lang="zh-CN" altLang="en-US" sz="2000" dirty="0" smtClean="0">
                <a:latin typeface="+mn-ea"/>
              </a:rPr>
              <a:t>，此时</a:t>
            </a:r>
            <a:r>
              <a:rPr lang="zh-CN" altLang="en-US" sz="2000" dirty="0">
                <a:latin typeface="+mn-ea"/>
              </a:rPr>
              <a:t>劳动力需求规模</a:t>
            </a:r>
            <a:r>
              <a:rPr lang="zh-CN" altLang="en-US" sz="2000" dirty="0" smtClean="0">
                <a:latin typeface="+mn-ea"/>
              </a:rPr>
              <a:t>为</a:t>
            </a:r>
            <a:r>
              <a:rPr lang="en-US" altLang="zh-CN" sz="2000" dirty="0" smtClean="0">
                <a:latin typeface="+mn-ea"/>
              </a:rPr>
              <a:t>Q</a:t>
            </a:r>
            <a:r>
              <a:rPr lang="en-US" altLang="zh-CN" sz="2000" baseline="-25000" dirty="0">
                <a:latin typeface="+mn-ea"/>
              </a:rPr>
              <a:t>1</a:t>
            </a:r>
            <a:r>
              <a:rPr lang="zh-CN" altLang="en-US" sz="2000" dirty="0" smtClean="0">
                <a:latin typeface="+mn-ea"/>
              </a:rPr>
              <a:t>，资本家</a:t>
            </a:r>
            <a:r>
              <a:rPr lang="zh-CN" altLang="en-US" sz="2000" dirty="0">
                <a:latin typeface="+mn-ea"/>
              </a:rPr>
              <a:t>获得的利润</a:t>
            </a:r>
            <a:r>
              <a:rPr lang="zh-CN" altLang="en-US" sz="2000" dirty="0" smtClean="0">
                <a:latin typeface="+mn-ea"/>
              </a:rPr>
              <a:t>为</a:t>
            </a:r>
            <a:r>
              <a:rPr lang="en-US" altLang="zh-CN" sz="2000" dirty="0" smtClean="0">
                <a:latin typeface="+mn-ea"/>
              </a:rPr>
              <a:t>N</a:t>
            </a:r>
            <a:r>
              <a:rPr lang="en-US" altLang="zh-CN" sz="2000" baseline="-25000" dirty="0">
                <a:latin typeface="+mn-ea"/>
              </a:rPr>
              <a:t>1</a:t>
            </a:r>
            <a:r>
              <a:rPr lang="en-US" altLang="zh-CN" sz="2000" dirty="0" smtClean="0">
                <a:latin typeface="+mn-ea"/>
              </a:rPr>
              <a:t>Q</a:t>
            </a:r>
            <a:r>
              <a:rPr lang="en-US" altLang="zh-CN" sz="2000" baseline="-25000" dirty="0">
                <a:latin typeface="+mn-ea"/>
              </a:rPr>
              <a:t>1</a:t>
            </a:r>
            <a:r>
              <a:rPr lang="en-US" altLang="zh-CN" sz="2000" dirty="0" smtClean="0">
                <a:latin typeface="+mn-ea"/>
              </a:rPr>
              <a:t>W</a:t>
            </a:r>
            <a:r>
              <a:rPr lang="zh-CN" altLang="en-US" sz="2000" dirty="0" smtClean="0">
                <a:latin typeface="+mn-ea"/>
              </a:rPr>
              <a:t>。随着</a:t>
            </a:r>
            <a:r>
              <a:rPr lang="zh-CN" altLang="en-US" sz="2000" dirty="0">
                <a:latin typeface="+mn-ea"/>
              </a:rPr>
              <a:t>资本家资本积累增加</a:t>
            </a:r>
            <a:r>
              <a:rPr lang="zh-CN" altLang="en-US" sz="2000" dirty="0" smtClean="0">
                <a:latin typeface="+mn-ea"/>
              </a:rPr>
              <a:t>，资本</a:t>
            </a:r>
            <a:r>
              <a:rPr lang="zh-CN" altLang="en-US" sz="2000" dirty="0">
                <a:latin typeface="+mn-ea"/>
              </a:rPr>
              <a:t>部门发展进入了</a:t>
            </a:r>
            <a:r>
              <a:rPr lang="zh-CN" altLang="en-US" sz="2000" dirty="0" smtClean="0">
                <a:latin typeface="+mn-ea"/>
              </a:rPr>
              <a:t>第二阶段，其生产资本增加导致劳动力边际产量曲线上升为</a:t>
            </a:r>
            <a:r>
              <a:rPr lang="en-US" altLang="zh-CN" sz="2000" dirty="0" smtClean="0">
                <a:latin typeface="+mn-ea"/>
              </a:rPr>
              <a:t>N</a:t>
            </a:r>
            <a:r>
              <a:rPr lang="en-US" altLang="zh-CN" sz="2000" baseline="-25000" dirty="0">
                <a:latin typeface="+mn-ea"/>
              </a:rPr>
              <a:t>2</a:t>
            </a:r>
            <a:r>
              <a:rPr lang="en-US" altLang="zh-CN" sz="2000" dirty="0" smtClean="0">
                <a:latin typeface="+mn-ea"/>
              </a:rPr>
              <a:t>Q</a:t>
            </a:r>
            <a:r>
              <a:rPr lang="en-US" altLang="zh-CN" sz="2000" baseline="-25000" dirty="0">
                <a:latin typeface="+mn-ea"/>
              </a:rPr>
              <a:t>2</a:t>
            </a:r>
            <a:r>
              <a:rPr lang="zh-CN" altLang="en-US" sz="2000" dirty="0" smtClean="0">
                <a:latin typeface="+mn-ea"/>
              </a:rPr>
              <a:t>，此时劳动力需求规模为</a:t>
            </a:r>
            <a:r>
              <a:rPr lang="en-US" altLang="zh-CN" sz="2000" dirty="0" smtClean="0">
                <a:latin typeface="+mn-ea"/>
              </a:rPr>
              <a:t>Q</a:t>
            </a:r>
            <a:r>
              <a:rPr lang="en-US" altLang="zh-CN" sz="2000" baseline="-25000" dirty="0">
                <a:latin typeface="+mn-ea"/>
              </a:rPr>
              <a:t>2</a:t>
            </a:r>
            <a:r>
              <a:rPr lang="zh-CN" altLang="en-US" sz="2000" dirty="0" smtClean="0">
                <a:latin typeface="+mn-ea"/>
              </a:rPr>
              <a:t>。由于</a:t>
            </a:r>
            <a:r>
              <a:rPr lang="zh-CN" altLang="en-US" sz="2000" dirty="0">
                <a:latin typeface="+mn-ea"/>
              </a:rPr>
              <a:t>资本部门工人工资仍</a:t>
            </a:r>
            <a:r>
              <a:rPr lang="zh-CN" altLang="en-US" sz="2000" dirty="0" smtClean="0">
                <a:latin typeface="+mn-ea"/>
              </a:rPr>
              <a:t>为</a:t>
            </a:r>
            <a:r>
              <a:rPr lang="en-US" altLang="zh-CN" sz="2000" dirty="0" smtClean="0">
                <a:latin typeface="+mn-ea"/>
              </a:rPr>
              <a:t>W</a:t>
            </a:r>
            <a:r>
              <a:rPr lang="zh-CN" altLang="en-US" sz="2000" dirty="0" smtClean="0">
                <a:latin typeface="+mn-ea"/>
              </a:rPr>
              <a:t>，资本家</a:t>
            </a:r>
            <a:r>
              <a:rPr lang="zh-CN" altLang="en-US" sz="2000" dirty="0">
                <a:latin typeface="+mn-ea"/>
              </a:rPr>
              <a:t>获得的利润上升</a:t>
            </a:r>
            <a:r>
              <a:rPr lang="zh-CN" altLang="en-US" sz="2000" dirty="0" smtClean="0">
                <a:latin typeface="+mn-ea"/>
              </a:rPr>
              <a:t>到</a:t>
            </a:r>
            <a:r>
              <a:rPr lang="en-US" altLang="zh-CN" sz="2000" dirty="0" smtClean="0">
                <a:latin typeface="+mn-ea"/>
              </a:rPr>
              <a:t>N</a:t>
            </a:r>
            <a:r>
              <a:rPr lang="en-US" altLang="zh-CN" sz="2000" baseline="-25000" dirty="0">
                <a:latin typeface="+mn-ea"/>
              </a:rPr>
              <a:t>2</a:t>
            </a:r>
            <a:r>
              <a:rPr lang="en-US" altLang="zh-CN" sz="2000" dirty="0" smtClean="0">
                <a:latin typeface="+mn-ea"/>
              </a:rPr>
              <a:t>Q</a:t>
            </a:r>
            <a:r>
              <a:rPr lang="en-US" altLang="zh-CN" sz="2000" baseline="-25000" dirty="0">
                <a:latin typeface="+mn-ea"/>
              </a:rPr>
              <a:t>2</a:t>
            </a:r>
            <a:r>
              <a:rPr lang="en-US" altLang="zh-CN" sz="2000" dirty="0" smtClean="0">
                <a:latin typeface="+mn-ea"/>
              </a:rPr>
              <a:t>W</a:t>
            </a:r>
            <a:r>
              <a:rPr lang="zh-CN" altLang="en-US" sz="2000" dirty="0" smtClean="0">
                <a:latin typeface="+mn-ea"/>
              </a:rPr>
              <a:t>。随着资本</a:t>
            </a:r>
            <a:r>
              <a:rPr lang="zh-CN" altLang="en-US" sz="2000" dirty="0">
                <a:latin typeface="+mn-ea"/>
              </a:rPr>
              <a:t>部门发展进入后续发展阶段</a:t>
            </a:r>
            <a:r>
              <a:rPr lang="zh-CN" altLang="en-US" sz="2000" dirty="0" smtClean="0">
                <a:latin typeface="+mn-ea"/>
              </a:rPr>
              <a:t>，资本家</a:t>
            </a:r>
            <a:r>
              <a:rPr lang="zh-CN" altLang="en-US" sz="2000" dirty="0">
                <a:latin typeface="+mn-ea"/>
              </a:rPr>
              <a:t>获得更多剩余使其继续扩大生产资本投资</a:t>
            </a:r>
            <a:r>
              <a:rPr lang="zh-CN" altLang="en-US" sz="2000" dirty="0" smtClean="0">
                <a:latin typeface="+mn-ea"/>
              </a:rPr>
              <a:t>，进而</a:t>
            </a:r>
            <a:r>
              <a:rPr lang="zh-CN" altLang="en-US" sz="2000" dirty="0">
                <a:latin typeface="+mn-ea"/>
              </a:rPr>
              <a:t>推动劳动边际生产率不断提升</a:t>
            </a:r>
            <a:r>
              <a:rPr lang="zh-CN" altLang="en-US" sz="2000" dirty="0" smtClean="0">
                <a:latin typeface="+mn-ea"/>
              </a:rPr>
              <a:t>，该</a:t>
            </a:r>
            <a:r>
              <a:rPr lang="zh-CN" altLang="en-US" sz="2000" dirty="0">
                <a:latin typeface="+mn-ea"/>
              </a:rPr>
              <a:t>部门的劳动力需求也会进一步扩大</a:t>
            </a:r>
            <a:r>
              <a:rPr lang="zh-CN" altLang="en-US" sz="2000" dirty="0" smtClean="0">
                <a:latin typeface="+mn-ea"/>
              </a:rPr>
              <a:t>。上述过程</a:t>
            </a:r>
            <a:r>
              <a:rPr lang="zh-CN" altLang="en-US" sz="2000" dirty="0">
                <a:latin typeface="+mn-ea"/>
              </a:rPr>
              <a:t>一直持续到剩余劳动力全部消失</a:t>
            </a:r>
            <a:r>
              <a:rPr lang="zh-CN" altLang="en-US" sz="2000" dirty="0" smtClean="0">
                <a:latin typeface="+mn-ea"/>
              </a:rPr>
              <a:t>，这</a:t>
            </a:r>
            <a:r>
              <a:rPr lang="zh-CN" altLang="en-US" sz="2000" dirty="0">
                <a:latin typeface="+mn-ea"/>
              </a:rPr>
              <a:t>也是二元经济结构向一元经济结构</a:t>
            </a:r>
            <a:r>
              <a:rPr lang="zh-CN" altLang="en-US" sz="2000" dirty="0" smtClean="0">
                <a:latin typeface="+mn-ea"/>
              </a:rPr>
              <a:t>转变的</a:t>
            </a:r>
            <a:r>
              <a:rPr lang="zh-CN" altLang="en-US" sz="2000" dirty="0">
                <a:latin typeface="+mn-ea"/>
              </a:rPr>
              <a:t>过程。</a:t>
            </a:r>
            <a:endParaRPr lang="en-US" altLang="zh-CN" sz="2000" dirty="0" smtClean="0">
              <a:latin typeface="+mn-ea"/>
            </a:endParaRPr>
          </a:p>
        </p:txBody>
      </p:sp>
      <p:pic>
        <p:nvPicPr>
          <p:cNvPr id="2" name="图片 1"/>
          <p:cNvPicPr>
            <a:picLocks noChangeAspect="1"/>
          </p:cNvPicPr>
          <p:nvPr/>
        </p:nvPicPr>
        <p:blipFill>
          <a:blip r:embed="rId2"/>
          <a:stretch>
            <a:fillRect/>
          </a:stretch>
        </p:blipFill>
        <p:spPr>
          <a:xfrm>
            <a:off x="3054349" y="1268053"/>
            <a:ext cx="2962275" cy="1685925"/>
          </a:xfrm>
          <a:prstGeom prst="rect">
            <a:avLst/>
          </a:prstGeom>
        </p:spPr>
      </p:pic>
    </p:spTree>
    <p:extLst>
      <p:ext uri="{BB962C8B-B14F-4D97-AF65-F5344CB8AC3E}">
        <p14:creationId xmlns:p14="http://schemas.microsoft.com/office/powerpoint/2010/main" val="4930292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56027CB-6B74-47AB-80C1-A215EB4DA6BA}"/>
              </a:ext>
            </a:extLst>
          </p:cNvPr>
          <p:cNvSpPr>
            <a:spLocks noGrp="1"/>
          </p:cNvSpPr>
          <p:nvPr>
            <p:ph type="title"/>
          </p:nvPr>
        </p:nvSpPr>
        <p:spPr bwMode="auto">
          <a:xfrm>
            <a:off x="179388" y="0"/>
            <a:ext cx="8281044"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第一节 二元结构理论与城市化</a:t>
            </a:r>
            <a:endParaRPr lang="zh-CN" altLang="en-US" dirty="0"/>
          </a:p>
        </p:txBody>
      </p:sp>
      <mc:AlternateContent xmlns:mc="http://schemas.openxmlformats.org/markup-compatibility/2006" xmlns:a14="http://schemas.microsoft.com/office/drawing/2010/main">
        <mc:Choice Requires="a14">
          <p:sp>
            <p:nvSpPr>
              <p:cNvPr id="33795" name="内容占位符 2">
                <a:extLst>
                  <a:ext uri="{FF2B5EF4-FFF2-40B4-BE49-F238E27FC236}">
                    <a16:creationId xmlns:a16="http://schemas.microsoft.com/office/drawing/2014/main" id="{D234E26A-6283-4C46-9114-288F3D151B9C}"/>
                  </a:ext>
                </a:extLst>
              </p:cNvPr>
              <p:cNvSpPr>
                <a:spLocks noGrp="1"/>
              </p:cNvSpPr>
              <p:nvPr>
                <p:ph idx="1"/>
              </p:nvPr>
            </p:nvSpPr>
            <p:spPr bwMode="auto">
              <a:xfrm>
                <a:off x="250825" y="1381125"/>
                <a:ext cx="8569325" cy="5000625"/>
              </a:xfrm>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dirty="0" smtClean="0"/>
              </a:p>
              <a:p>
                <a:pPr marL="0" indent="540000">
                  <a:buNone/>
                  <a:defRPr/>
                </a:pPr>
                <a:r>
                  <a:rPr lang="zh-CN" altLang="en-US" sz="2000" dirty="0">
                    <a:latin typeface="+mn-ea"/>
                  </a:rPr>
                  <a:t>美国经济学教授拉尼斯和费景汉运用现代经济学理论和计量经济学方法</a:t>
                </a:r>
                <a:r>
                  <a:rPr lang="zh-CN" altLang="en-US" sz="2000" dirty="0" smtClean="0">
                    <a:latin typeface="+mn-ea"/>
                  </a:rPr>
                  <a:t>描述二</a:t>
                </a:r>
                <a:r>
                  <a:rPr lang="zh-CN" altLang="en-US" sz="2000" dirty="0">
                    <a:latin typeface="+mn-ea"/>
                  </a:rPr>
                  <a:t>元经济转化问题</a:t>
                </a:r>
                <a:r>
                  <a:rPr lang="zh-CN" altLang="en-US" sz="2000" dirty="0" smtClean="0">
                    <a:latin typeface="+mn-ea"/>
                  </a:rPr>
                  <a:t>，建立</a:t>
                </a:r>
                <a:r>
                  <a:rPr lang="zh-CN" altLang="en-US" sz="2000" dirty="0">
                    <a:latin typeface="+mn-ea"/>
                  </a:rPr>
                  <a:t>了自己的理论模型</a:t>
                </a:r>
                <a:r>
                  <a:rPr lang="zh-CN" altLang="en-US" sz="2000" dirty="0" smtClean="0">
                    <a:latin typeface="+mn-ea"/>
                  </a:rPr>
                  <a:t>。他们</a:t>
                </a:r>
                <a:r>
                  <a:rPr lang="zh-CN" altLang="en-US" sz="2000" dirty="0">
                    <a:latin typeface="+mn-ea"/>
                  </a:rPr>
                  <a:t>提出了如下基本假定</a:t>
                </a:r>
                <a:r>
                  <a:rPr lang="zh-CN" altLang="en-US" sz="2000" dirty="0" smtClean="0">
                    <a:latin typeface="+mn-ea"/>
                  </a:rPr>
                  <a:t>。</a:t>
                </a:r>
                <a:r>
                  <a:rPr lang="en-US" altLang="zh-CN" sz="2000" dirty="0" smtClean="0">
                    <a:latin typeface="+mn-ea"/>
                  </a:rPr>
                  <a:t>1.</a:t>
                </a:r>
                <a:r>
                  <a:rPr lang="zh-CN" altLang="en-US" sz="2000" dirty="0" smtClean="0">
                    <a:latin typeface="+mn-ea"/>
                  </a:rPr>
                  <a:t>存在</a:t>
                </a:r>
                <a:r>
                  <a:rPr lang="zh-CN" altLang="en-US" sz="2000" dirty="0">
                    <a:latin typeface="+mn-ea"/>
                  </a:rPr>
                  <a:t>农业生产</a:t>
                </a:r>
                <a:r>
                  <a:rPr lang="zh-CN" altLang="en-US" sz="2000" dirty="0" smtClean="0">
                    <a:latin typeface="+mn-ea"/>
                  </a:rPr>
                  <a:t>剩余</a:t>
                </a:r>
                <a:r>
                  <a:rPr lang="en-US" altLang="zh-CN" sz="2000" dirty="0" smtClean="0">
                    <a:latin typeface="+mn-ea"/>
                  </a:rPr>
                  <a:t>;2.</a:t>
                </a:r>
                <a:r>
                  <a:rPr lang="zh-CN" altLang="en-US" sz="2000" dirty="0" smtClean="0">
                    <a:latin typeface="+mn-ea"/>
                  </a:rPr>
                  <a:t>工资决定</a:t>
                </a:r>
                <a:r>
                  <a:rPr lang="en-US" altLang="zh-CN" sz="2000" dirty="0">
                    <a:latin typeface="+mn-ea"/>
                  </a:rPr>
                  <a:t>,</a:t>
                </a:r>
                <a:r>
                  <a:rPr lang="zh-CN" altLang="en-US" sz="2000" dirty="0" smtClean="0">
                    <a:latin typeface="+mn-ea"/>
                  </a:rPr>
                  <a:t>假定</a:t>
                </a:r>
                <a:r>
                  <a:rPr lang="zh-CN" altLang="en-US" sz="2000" dirty="0">
                    <a:latin typeface="+mn-ea"/>
                  </a:rPr>
                  <a:t>工资水平仅能维持最低</a:t>
                </a:r>
                <a:r>
                  <a:rPr lang="zh-CN" altLang="en-US" sz="2000" dirty="0" smtClean="0">
                    <a:latin typeface="+mn-ea"/>
                  </a:rPr>
                  <a:t>生活水平</a:t>
                </a:r>
                <a:r>
                  <a:rPr lang="en-US" altLang="zh-CN" sz="2000" dirty="0" smtClean="0">
                    <a:latin typeface="+mn-ea"/>
                  </a:rPr>
                  <a:t>;3.</a:t>
                </a:r>
                <a:r>
                  <a:rPr lang="zh-CN" altLang="en-US" sz="2000" dirty="0" smtClean="0">
                    <a:latin typeface="+mn-ea"/>
                  </a:rPr>
                  <a:t>隐蔽性失业</a:t>
                </a:r>
                <a:r>
                  <a:rPr lang="en-US" altLang="zh-CN" sz="2000" dirty="0" smtClean="0">
                    <a:latin typeface="+mn-ea"/>
                  </a:rPr>
                  <a:t>;4.</a:t>
                </a:r>
                <a:r>
                  <a:rPr lang="zh-CN" altLang="en-US" sz="2000" dirty="0" smtClean="0">
                    <a:latin typeface="+mn-ea"/>
                  </a:rPr>
                  <a:t>劳动力流动</a:t>
                </a:r>
                <a:r>
                  <a:rPr lang="en-US" altLang="zh-CN" sz="2000" dirty="0">
                    <a:latin typeface="+mn-ea"/>
                  </a:rPr>
                  <a:t>,</a:t>
                </a:r>
                <a:r>
                  <a:rPr lang="zh-CN" altLang="en-US" sz="2000" dirty="0" smtClean="0">
                    <a:latin typeface="+mn-ea"/>
                  </a:rPr>
                  <a:t>假定</a:t>
                </a:r>
                <a:r>
                  <a:rPr lang="zh-CN" altLang="en-US" sz="2000" dirty="0">
                    <a:latin typeface="+mn-ea"/>
                  </a:rPr>
                  <a:t>劳动力</a:t>
                </a:r>
                <a:r>
                  <a:rPr lang="zh-CN" altLang="en-US" sz="2000" dirty="0" smtClean="0">
                    <a:latin typeface="+mn-ea"/>
                  </a:rPr>
                  <a:t>从农业部门向工业部</a:t>
                </a:r>
                <a:r>
                  <a:rPr lang="zh-CN" altLang="en-US" sz="2000" dirty="0">
                    <a:latin typeface="+mn-ea"/>
                  </a:rPr>
                  <a:t>门的再配置是二元经济发展的根本现象</a:t>
                </a:r>
                <a:r>
                  <a:rPr lang="zh-CN" altLang="en-US" sz="2000" dirty="0" smtClean="0">
                    <a:latin typeface="+mn-ea"/>
                  </a:rPr>
                  <a:t>，存在</a:t>
                </a:r>
                <a:r>
                  <a:rPr lang="zh-CN" altLang="en-US" sz="2000" dirty="0">
                    <a:latin typeface="+mn-ea"/>
                  </a:rPr>
                  <a:t>劳动力释放与</a:t>
                </a:r>
                <a:r>
                  <a:rPr lang="zh-CN" altLang="en-US" sz="2000" dirty="0" smtClean="0">
                    <a:latin typeface="+mn-ea"/>
                  </a:rPr>
                  <a:t>吸收</a:t>
                </a:r>
                <a:r>
                  <a:rPr lang="zh-CN" altLang="en-US" sz="2000" dirty="0">
                    <a:latin typeface="+mn-ea"/>
                  </a:rPr>
                  <a:t>两个过程</a:t>
                </a:r>
                <a:r>
                  <a:rPr lang="zh-CN" altLang="en-US" sz="2000" dirty="0" smtClean="0">
                    <a:latin typeface="+mn-ea"/>
                  </a:rPr>
                  <a:t>。</a:t>
                </a:r>
                <a:endParaRPr lang="en-US" altLang="zh-CN" sz="2000" dirty="0" smtClean="0">
                  <a:latin typeface="+mn-ea"/>
                </a:endParaRPr>
              </a:p>
              <a:p>
                <a:pPr marL="0" indent="540000">
                  <a:buNone/>
                  <a:defRPr/>
                </a:pPr>
                <a:r>
                  <a:rPr lang="zh-CN" altLang="en-US" sz="2000" dirty="0">
                    <a:latin typeface="+mn-ea"/>
                  </a:rPr>
                  <a:t>在上述假设下</a:t>
                </a:r>
                <a:r>
                  <a:rPr lang="zh-CN" altLang="en-US" sz="2000" dirty="0" smtClean="0">
                    <a:latin typeface="+mn-ea"/>
                  </a:rPr>
                  <a:t>，拉尼斯－费景汉</a:t>
                </a:r>
                <a:r>
                  <a:rPr lang="zh-CN" altLang="en-US" sz="2000" dirty="0">
                    <a:latin typeface="+mn-ea"/>
                  </a:rPr>
                  <a:t>二元结构理论认为</a:t>
                </a:r>
                <a:r>
                  <a:rPr lang="zh-CN" altLang="en-US" sz="2000" dirty="0" smtClean="0">
                    <a:latin typeface="+mn-ea"/>
                  </a:rPr>
                  <a:t>，劳动力</a:t>
                </a:r>
                <a:r>
                  <a:rPr lang="zh-CN" altLang="en-US" sz="2000" dirty="0">
                    <a:latin typeface="+mn-ea"/>
                  </a:rPr>
                  <a:t>转移的经济发展</a:t>
                </a:r>
                <a:r>
                  <a:rPr lang="zh-CN" altLang="en-US" sz="2000" dirty="0" smtClean="0">
                    <a:latin typeface="+mn-ea"/>
                  </a:rPr>
                  <a:t>过程</a:t>
                </a:r>
                <a:r>
                  <a:rPr lang="zh-CN" altLang="en-US" sz="2000" dirty="0">
                    <a:latin typeface="+mn-ea"/>
                  </a:rPr>
                  <a:t>可分为两个阶段</a:t>
                </a:r>
                <a:r>
                  <a:rPr lang="zh-CN" altLang="en-US" sz="2000" dirty="0" smtClean="0">
                    <a:latin typeface="+mn-ea"/>
                  </a:rPr>
                  <a:t>。假定</a:t>
                </a:r>
                <a:r>
                  <a:rPr lang="zh-CN" altLang="en-US" sz="2000" dirty="0">
                    <a:latin typeface="+mn-ea"/>
                  </a:rPr>
                  <a:t>劳动力转移</a:t>
                </a:r>
                <a:r>
                  <a:rPr lang="zh-CN" altLang="en-US" sz="2000" dirty="0" smtClean="0">
                    <a:latin typeface="+mn-ea"/>
                  </a:rPr>
                  <a:t>阶段</a:t>
                </a:r>
                <a:r>
                  <a:rPr lang="en-US" altLang="zh-CN" sz="2000" dirty="0">
                    <a:latin typeface="+mn-ea"/>
                  </a:rPr>
                  <a:t>Ⅰ</a:t>
                </a:r>
                <a:r>
                  <a:rPr lang="zh-CN" altLang="en-US" sz="2000" dirty="0" smtClean="0">
                    <a:latin typeface="+mn-ea"/>
                  </a:rPr>
                  <a:t>和</a:t>
                </a:r>
                <a:r>
                  <a:rPr lang="en-US" altLang="zh-CN" sz="2000" dirty="0" smtClean="0">
                    <a:latin typeface="+mn-ea"/>
                  </a:rPr>
                  <a:t>Ⅱ</a:t>
                </a:r>
                <a:r>
                  <a:rPr lang="zh-CN" altLang="en-US" sz="2000" dirty="0" smtClean="0">
                    <a:latin typeface="+mn-ea"/>
                  </a:rPr>
                  <a:t>的</a:t>
                </a:r>
                <a:r>
                  <a:rPr lang="zh-CN" altLang="en-US" sz="2000" dirty="0">
                    <a:latin typeface="+mn-ea"/>
                  </a:rPr>
                  <a:t>转折点处的非农劳动力</a:t>
                </a:r>
                <a:r>
                  <a:rPr lang="zh-CN" altLang="en-US" sz="2000" dirty="0" smtClean="0">
                    <a:latin typeface="+mn-ea"/>
                  </a:rPr>
                  <a:t>数量为</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𝐿</m:t>
                        </m:r>
                      </m:e>
                      <m:sub>
                        <m:r>
                          <a:rPr lang="zh-CN" altLang="en-US" sz="2000" i="1" smtClean="0">
                            <a:latin typeface="Cambria Math" panose="02040503050406030204" pitchFamily="18" charset="0"/>
                          </a:rPr>
                          <m:t>𝜏</m:t>
                        </m:r>
                      </m:sub>
                    </m:sSub>
                  </m:oMath>
                </a14:m>
                <a:r>
                  <a:rPr lang="zh-CN" altLang="en-US" sz="2000" dirty="0" smtClean="0">
                    <a:latin typeface="+mn-ea"/>
                  </a:rPr>
                  <a:t>，如下图所示</a:t>
                </a:r>
                <a:r>
                  <a:rPr lang="zh-CN" altLang="en-US" sz="2000" dirty="0">
                    <a:latin typeface="+mn-ea"/>
                  </a:rPr>
                  <a:t>：</a:t>
                </a:r>
                <a:endParaRPr lang="en-US" altLang="zh-CN" sz="2000" dirty="0" smtClean="0">
                  <a:latin typeface="+mn-ea"/>
                </a:endParaRPr>
              </a:p>
              <a:p>
                <a:pPr marL="0" indent="540000">
                  <a:buNone/>
                  <a:defRPr/>
                </a:pPr>
                <a:endParaRPr lang="en-US" altLang="zh-CN" sz="2000" dirty="0" smtClean="0">
                  <a:latin typeface="+mn-ea"/>
                </a:endParaRPr>
              </a:p>
            </p:txBody>
          </p:sp>
        </mc:Choice>
        <mc:Fallback xmlns="">
          <p:sp>
            <p:nvSpPr>
              <p:cNvPr id="33795" name="内容占位符 2">
                <a:extLst>
                  <a:ext uri="{FF2B5EF4-FFF2-40B4-BE49-F238E27FC236}">
                    <a16:creationId xmlns:a16="http://schemas.microsoft.com/office/drawing/2014/main" id="{D234E26A-6283-4C46-9114-288F3D151B9C}"/>
                  </a:ext>
                </a:extLst>
              </p:cNvPr>
              <p:cNvSpPr>
                <a:spLocks noGrp="1" noRot="1" noChangeAspect="1" noMove="1" noResize="1" noEditPoints="1" noAdjustHandles="1" noChangeArrowheads="1" noChangeShapeType="1" noTextEdit="1"/>
              </p:cNvSpPr>
              <p:nvPr>
                <p:ph idx="1"/>
              </p:nvPr>
            </p:nvSpPr>
            <p:spPr bwMode="auto">
              <a:xfrm>
                <a:off x="250825" y="1381125"/>
                <a:ext cx="8569325" cy="5000625"/>
              </a:xfrm>
              <a:blipFill>
                <a:blip r:embed="rId2"/>
                <a:stretch>
                  <a:fillRect l="-711" r="-782"/>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矩形: 圆角 39">
            <a:extLst>
              <a:ext uri="{FF2B5EF4-FFF2-40B4-BE49-F238E27FC236}">
                <a16:creationId xmlns:a16="http://schemas.microsoft.com/office/drawing/2014/main" id="{0DA38FC4-1290-4B6C-82CD-4A761DAEB56B}"/>
              </a:ext>
            </a:extLst>
          </p:cNvPr>
          <p:cNvSpPr/>
          <p:nvPr/>
        </p:nvSpPr>
        <p:spPr>
          <a:xfrm>
            <a:off x="899592" y="1381125"/>
            <a:ext cx="4032448" cy="432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2</a:t>
            </a:r>
            <a:r>
              <a:rPr lang="en-US" altLang="zh-CN" sz="2000" b="1" dirty="0" smtClean="0">
                <a:solidFill>
                  <a:prstClr val="black"/>
                </a:solidFill>
                <a:latin typeface="仿宋" pitchFamily="49" charset="-122"/>
                <a:ea typeface="仿宋" pitchFamily="49" charset="-122"/>
              </a:rPr>
              <a:t>.</a:t>
            </a:r>
            <a:r>
              <a:rPr lang="zh-CN" altLang="en-US" sz="2000" b="1" dirty="0" smtClean="0">
                <a:solidFill>
                  <a:prstClr val="black"/>
                </a:solidFill>
                <a:latin typeface="仿宋" pitchFamily="49" charset="-122"/>
                <a:ea typeface="仿宋" pitchFamily="49" charset="-122"/>
              </a:rPr>
              <a:t>拉尼斯</a:t>
            </a:r>
            <a:r>
              <a:rPr lang="en-US" altLang="zh-CN" sz="2000" b="1" dirty="0" smtClean="0">
                <a:solidFill>
                  <a:prstClr val="black"/>
                </a:solidFill>
                <a:latin typeface="仿宋" pitchFamily="49" charset="-122"/>
                <a:ea typeface="仿宋" pitchFamily="49" charset="-122"/>
              </a:rPr>
              <a:t>-</a:t>
            </a:r>
            <a:r>
              <a:rPr lang="zh-CN" altLang="en-US" sz="2000" b="1" dirty="0" smtClean="0">
                <a:solidFill>
                  <a:prstClr val="black"/>
                </a:solidFill>
                <a:latin typeface="仿宋" pitchFamily="49" charset="-122"/>
                <a:ea typeface="仿宋" pitchFamily="49" charset="-122"/>
              </a:rPr>
              <a:t>费景汉的二元结构理论</a:t>
            </a:r>
            <a:endParaRPr lang="zh-CN" altLang="en-US" sz="2000" b="1" dirty="0">
              <a:solidFill>
                <a:prstClr val="black"/>
              </a:solidFill>
              <a:latin typeface="仿宋" pitchFamily="49" charset="-122"/>
              <a:ea typeface="仿宋" pitchFamily="49" charset="-122"/>
            </a:endParaRPr>
          </a:p>
        </p:txBody>
      </p:sp>
      <p:pic>
        <p:nvPicPr>
          <p:cNvPr id="2" name="图片 1"/>
          <p:cNvPicPr>
            <a:picLocks noChangeAspect="1"/>
          </p:cNvPicPr>
          <p:nvPr/>
        </p:nvPicPr>
        <p:blipFill>
          <a:blip r:embed="rId3"/>
          <a:stretch>
            <a:fillRect/>
          </a:stretch>
        </p:blipFill>
        <p:spPr>
          <a:xfrm>
            <a:off x="3130549" y="4509120"/>
            <a:ext cx="2809875" cy="1590675"/>
          </a:xfrm>
          <a:prstGeom prst="rect">
            <a:avLst/>
          </a:prstGeom>
        </p:spPr>
      </p:pic>
    </p:spTree>
    <p:extLst>
      <p:ext uri="{BB962C8B-B14F-4D97-AF65-F5344CB8AC3E}">
        <p14:creationId xmlns:p14="http://schemas.microsoft.com/office/powerpoint/2010/main" val="36321703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56027CB-6B74-47AB-80C1-A215EB4DA6BA}"/>
              </a:ext>
            </a:extLst>
          </p:cNvPr>
          <p:cNvSpPr>
            <a:spLocks noGrp="1"/>
          </p:cNvSpPr>
          <p:nvPr>
            <p:ph type="title"/>
          </p:nvPr>
        </p:nvSpPr>
        <p:spPr bwMode="auto">
          <a:xfrm>
            <a:off x="179388" y="0"/>
            <a:ext cx="8281044"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第一节 二元结构理论与城市化</a:t>
            </a:r>
            <a:endParaRPr lang="zh-CN" altLang="en-US" dirty="0"/>
          </a:p>
        </p:txBody>
      </p:sp>
      <mc:AlternateContent xmlns:mc="http://schemas.openxmlformats.org/markup-compatibility/2006" xmlns:a14="http://schemas.microsoft.com/office/drawing/2010/main">
        <mc:Choice Requires="a14">
          <p:sp>
            <p:nvSpPr>
              <p:cNvPr id="33795" name="内容占位符 2">
                <a:extLst>
                  <a:ext uri="{FF2B5EF4-FFF2-40B4-BE49-F238E27FC236}">
                    <a16:creationId xmlns:a16="http://schemas.microsoft.com/office/drawing/2014/main" id="{D234E26A-6283-4C46-9114-288F3D151B9C}"/>
                  </a:ext>
                </a:extLst>
              </p:cNvPr>
              <p:cNvSpPr>
                <a:spLocks noGrp="1"/>
              </p:cNvSpPr>
              <p:nvPr>
                <p:ph idx="1"/>
              </p:nvPr>
            </p:nvSpPr>
            <p:spPr bwMode="auto">
              <a:xfrm>
                <a:off x="323528" y="1268760"/>
                <a:ext cx="8569325" cy="5000625"/>
              </a:xfrm>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540000">
                  <a:buNone/>
                  <a:defRPr/>
                </a:pPr>
                <a:r>
                  <a:rPr lang="zh-CN" altLang="en-US" sz="2000" dirty="0" smtClean="0">
                    <a:latin typeface="+mn-ea"/>
                  </a:rPr>
                  <a:t>在阶段</a:t>
                </a:r>
                <a:r>
                  <a:rPr lang="en-US" altLang="zh-CN" sz="2000" dirty="0" smtClean="0">
                    <a:latin typeface="+mn-ea"/>
                  </a:rPr>
                  <a:t>Ⅰ</a:t>
                </a:r>
                <a:r>
                  <a:rPr lang="zh-CN" altLang="en-US" sz="2000" dirty="0" smtClean="0">
                    <a:latin typeface="+mn-ea"/>
                  </a:rPr>
                  <a:t>，农业部</a:t>
                </a:r>
                <a:r>
                  <a:rPr lang="zh-CN" altLang="en-US" sz="2000" dirty="0">
                    <a:latin typeface="+mn-ea"/>
                  </a:rPr>
                  <a:t>门存在隐蔽性失业</a:t>
                </a:r>
                <a:r>
                  <a:rPr lang="zh-CN" altLang="en-US" sz="2000" dirty="0" smtClean="0">
                    <a:latin typeface="+mn-ea"/>
                  </a:rPr>
                  <a:t>，工人</a:t>
                </a:r>
                <a:r>
                  <a:rPr lang="zh-CN" altLang="en-US" sz="2000" dirty="0">
                    <a:latin typeface="+mn-ea"/>
                  </a:rPr>
                  <a:t>工资等于农民</a:t>
                </a:r>
                <a:r>
                  <a:rPr lang="zh-CN" altLang="en-US" sz="2000" dirty="0" smtClean="0">
                    <a:latin typeface="+mn-ea"/>
                  </a:rPr>
                  <a:t>的人均</a:t>
                </a:r>
                <a:r>
                  <a:rPr lang="zh-CN" altLang="en-US" sz="2000" dirty="0">
                    <a:latin typeface="+mn-ea"/>
                  </a:rPr>
                  <a:t>食物</a:t>
                </a:r>
                <a:r>
                  <a:rPr lang="zh-CN" altLang="en-US" sz="2000" dirty="0" smtClean="0">
                    <a:latin typeface="+mn-ea"/>
                  </a:rPr>
                  <a:t>消费（</a:t>
                </a:r>
                <a:r>
                  <a:rPr lang="en-US" altLang="zh-CN" sz="2000" dirty="0" smtClean="0">
                    <a:latin typeface="+mn-ea"/>
                  </a:rPr>
                  <a:t>IRW</a:t>
                </a:r>
                <a:r>
                  <a:rPr lang="zh-CN" altLang="en-US" sz="2000" dirty="0" smtClean="0">
                    <a:latin typeface="+mn-ea"/>
                  </a:rPr>
                  <a:t>），此时</a:t>
                </a:r>
                <a:r>
                  <a:rPr lang="zh-CN" altLang="en-US" sz="2000" dirty="0">
                    <a:latin typeface="+mn-ea"/>
                  </a:rPr>
                  <a:t>工业部门的劳动力数量</a:t>
                </a:r>
                <a:r>
                  <a:rPr lang="zh-CN" altLang="en-US" sz="2000" dirty="0" smtClean="0">
                    <a:latin typeface="+mn-ea"/>
                  </a:rPr>
                  <a:t>小于</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𝐿</m:t>
                        </m:r>
                      </m:e>
                      <m:sub>
                        <m:r>
                          <a:rPr lang="zh-CN" altLang="en-US" sz="2000" i="1" smtClean="0">
                            <a:latin typeface="Cambria Math" panose="02040503050406030204" pitchFamily="18" charset="0"/>
                          </a:rPr>
                          <m:t>𝜏</m:t>
                        </m:r>
                      </m:sub>
                    </m:sSub>
                  </m:oMath>
                </a14:m>
                <a:r>
                  <a:rPr lang="zh-CN" altLang="en-US" sz="2000" dirty="0" smtClean="0">
                    <a:latin typeface="+mn-ea"/>
                  </a:rPr>
                  <a:t>。此时</a:t>
                </a:r>
                <a:r>
                  <a:rPr lang="zh-CN" altLang="en-US" sz="2000" dirty="0">
                    <a:latin typeface="+mn-ea"/>
                  </a:rPr>
                  <a:t>工业部门吸收</a:t>
                </a:r>
                <a:r>
                  <a:rPr lang="zh-CN" altLang="en-US" sz="2000" dirty="0" smtClean="0">
                    <a:latin typeface="+mn-ea"/>
                  </a:rPr>
                  <a:t>农业</a:t>
                </a:r>
                <a:r>
                  <a:rPr lang="zh-CN" altLang="en-US" sz="2000" dirty="0">
                    <a:latin typeface="+mn-ea"/>
                  </a:rPr>
                  <a:t>剩余劳动力的过程同刘易斯二元结构理论谈及的过程一致</a:t>
                </a:r>
                <a:r>
                  <a:rPr lang="zh-CN" altLang="en-US" sz="2000" dirty="0" smtClean="0">
                    <a:latin typeface="+mn-ea"/>
                  </a:rPr>
                  <a:t>。在</a:t>
                </a:r>
                <a:r>
                  <a:rPr lang="zh-CN" altLang="en-US" sz="2000" dirty="0">
                    <a:latin typeface="+mn-ea"/>
                  </a:rPr>
                  <a:t>工业部门发展</a:t>
                </a:r>
                <a:r>
                  <a:rPr lang="zh-CN" altLang="en-US" sz="2000" dirty="0" smtClean="0">
                    <a:latin typeface="+mn-ea"/>
                  </a:rPr>
                  <a:t>的初始</a:t>
                </a:r>
                <a:r>
                  <a:rPr lang="zh-CN" altLang="en-US" sz="2000" dirty="0">
                    <a:latin typeface="+mn-ea"/>
                  </a:rPr>
                  <a:t>阶段</a:t>
                </a:r>
                <a:r>
                  <a:rPr lang="zh-CN" altLang="en-US" sz="2000" dirty="0" smtClean="0">
                    <a:latin typeface="+mn-ea"/>
                  </a:rPr>
                  <a:t>，工人</a:t>
                </a:r>
                <a:r>
                  <a:rPr lang="zh-CN" altLang="en-US" sz="2000" dirty="0">
                    <a:latin typeface="+mn-ea"/>
                  </a:rPr>
                  <a:t>的边际产出与固定工资共同决定劳动力需求</a:t>
                </a:r>
                <a:r>
                  <a:rPr lang="zh-CN" altLang="en-US" sz="2000" dirty="0" smtClean="0">
                    <a:latin typeface="+mn-ea"/>
                  </a:rPr>
                  <a:t>规模</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𝐿</m:t>
                        </m:r>
                      </m:e>
                      <m:sub>
                        <m:r>
                          <a:rPr lang="en-US" altLang="zh-CN" sz="2000" b="0" i="1" smtClean="0">
                            <a:latin typeface="Cambria Math" panose="02040503050406030204" pitchFamily="18" charset="0"/>
                          </a:rPr>
                          <m:t>1</m:t>
                        </m:r>
                      </m:sub>
                    </m:sSub>
                  </m:oMath>
                </a14:m>
                <a:r>
                  <a:rPr lang="zh-CN" altLang="en-US" sz="2000" dirty="0" smtClean="0">
                    <a:latin typeface="+mn-ea"/>
                  </a:rPr>
                  <a:t>。在</a:t>
                </a:r>
                <a:r>
                  <a:rPr lang="zh-CN" altLang="en-US" sz="2000" dirty="0">
                    <a:latin typeface="+mn-ea"/>
                  </a:rPr>
                  <a:t>工业部</a:t>
                </a:r>
                <a:r>
                  <a:rPr lang="zh-CN" altLang="en-US" sz="2000" dirty="0" smtClean="0">
                    <a:latin typeface="+mn-ea"/>
                  </a:rPr>
                  <a:t>门发展</a:t>
                </a:r>
                <a:r>
                  <a:rPr lang="zh-CN" altLang="en-US" sz="2000" dirty="0">
                    <a:latin typeface="+mn-ea"/>
                  </a:rPr>
                  <a:t>的下一阶段</a:t>
                </a:r>
                <a:r>
                  <a:rPr lang="zh-CN" altLang="en-US" sz="2000" dirty="0" smtClean="0">
                    <a:latin typeface="+mn-ea"/>
                  </a:rPr>
                  <a:t>，随着</a:t>
                </a:r>
                <a:r>
                  <a:rPr lang="zh-CN" altLang="en-US" sz="2000" dirty="0">
                    <a:latin typeface="+mn-ea"/>
                  </a:rPr>
                  <a:t>资本家可用于生产的资本投资的扩大</a:t>
                </a:r>
                <a:r>
                  <a:rPr lang="zh-CN" altLang="en-US" sz="2000" dirty="0" smtClean="0">
                    <a:latin typeface="+mn-ea"/>
                  </a:rPr>
                  <a:t>，工人</a:t>
                </a:r>
                <a:r>
                  <a:rPr lang="zh-CN" altLang="en-US" sz="2000" dirty="0">
                    <a:latin typeface="+mn-ea"/>
                  </a:rPr>
                  <a:t>的边际产出</a:t>
                </a:r>
                <a:r>
                  <a:rPr lang="zh-CN" altLang="en-US" sz="2000" dirty="0" smtClean="0">
                    <a:latin typeface="+mn-ea"/>
                  </a:rPr>
                  <a:t>取向</a:t>
                </a:r>
                <a:r>
                  <a:rPr lang="zh-CN" altLang="en-US" sz="2000" dirty="0">
                    <a:latin typeface="+mn-ea"/>
                  </a:rPr>
                  <a:t>向上移动</a:t>
                </a:r>
                <a:r>
                  <a:rPr lang="zh-CN" altLang="en-US" sz="2000" dirty="0" smtClean="0">
                    <a:latin typeface="+mn-ea"/>
                  </a:rPr>
                  <a:t>，其</a:t>
                </a:r>
                <a:r>
                  <a:rPr lang="zh-CN" altLang="en-US" sz="2000" dirty="0">
                    <a:latin typeface="+mn-ea"/>
                  </a:rPr>
                  <a:t>吸纳的劳动力数量上升</a:t>
                </a:r>
                <a:r>
                  <a:rPr lang="zh-CN" altLang="en-US" sz="2000" dirty="0" smtClean="0">
                    <a:latin typeface="+mn-ea"/>
                  </a:rPr>
                  <a:t>为</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𝐿</m:t>
                        </m:r>
                      </m:e>
                      <m:sub>
                        <m:r>
                          <a:rPr lang="en-US" altLang="zh-CN" sz="2000" b="0" i="1" smtClean="0">
                            <a:latin typeface="Cambria Math" panose="02040503050406030204" pitchFamily="18" charset="0"/>
                          </a:rPr>
                          <m:t>2</m:t>
                        </m:r>
                      </m:sub>
                    </m:sSub>
                  </m:oMath>
                </a14:m>
                <a:r>
                  <a:rPr lang="zh-CN" altLang="en-US" sz="2000" dirty="0" smtClean="0">
                    <a:latin typeface="+mn-ea"/>
                  </a:rPr>
                  <a:t>。这个</a:t>
                </a:r>
                <a:r>
                  <a:rPr lang="zh-CN" altLang="en-US" sz="2000" dirty="0">
                    <a:latin typeface="+mn-ea"/>
                  </a:rPr>
                  <a:t>过程将一直持续下去</a:t>
                </a:r>
                <a:r>
                  <a:rPr lang="zh-CN" altLang="en-US" sz="2000" dirty="0" smtClean="0">
                    <a:latin typeface="+mn-ea"/>
                  </a:rPr>
                  <a:t>，直到其所</a:t>
                </a:r>
                <a:r>
                  <a:rPr lang="zh-CN" altLang="en-US" sz="2000" dirty="0">
                    <a:latin typeface="+mn-ea"/>
                  </a:rPr>
                  <a:t>吸纳的劳动力规模</a:t>
                </a:r>
                <a:r>
                  <a:rPr lang="zh-CN" altLang="en-US" sz="2000" dirty="0" smtClean="0">
                    <a:latin typeface="+mn-ea"/>
                  </a:rPr>
                  <a:t>达到</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𝐿</m:t>
                        </m:r>
                      </m:e>
                      <m:sub>
                        <m:r>
                          <a:rPr lang="zh-CN" altLang="en-US" sz="2000" i="1">
                            <a:latin typeface="Cambria Math" panose="02040503050406030204" pitchFamily="18" charset="0"/>
                          </a:rPr>
                          <m:t>𝜏</m:t>
                        </m:r>
                      </m:sub>
                    </m:sSub>
                  </m:oMath>
                </a14:m>
                <a:r>
                  <a:rPr lang="zh-CN" altLang="en-US" sz="2000" dirty="0" smtClean="0">
                    <a:latin typeface="+mn-ea"/>
                  </a:rPr>
                  <a:t>为止</a:t>
                </a:r>
                <a:r>
                  <a:rPr lang="zh-CN" altLang="en-US" sz="2000" dirty="0">
                    <a:latin typeface="+mn-ea"/>
                  </a:rPr>
                  <a:t>。</a:t>
                </a:r>
              </a:p>
              <a:p>
                <a:pPr marL="0" indent="540000">
                  <a:buNone/>
                  <a:defRPr/>
                </a:pPr>
                <a:r>
                  <a:rPr lang="zh-CN" altLang="en-US" sz="2000" dirty="0">
                    <a:latin typeface="+mn-ea"/>
                  </a:rPr>
                  <a:t>在</a:t>
                </a:r>
                <a:r>
                  <a:rPr lang="zh-CN" altLang="en-US" sz="2000" dirty="0" smtClean="0">
                    <a:latin typeface="+mn-ea"/>
                  </a:rPr>
                  <a:t>阶段</a:t>
                </a:r>
                <a:r>
                  <a:rPr lang="en-US" altLang="zh-CN" sz="2000" dirty="0" smtClean="0">
                    <a:latin typeface="+mn-ea"/>
                  </a:rPr>
                  <a:t>Ⅱ</a:t>
                </a:r>
                <a:r>
                  <a:rPr lang="zh-CN" altLang="en-US" sz="2000" dirty="0" smtClean="0">
                    <a:latin typeface="+mn-ea"/>
                  </a:rPr>
                  <a:t>，隐蔽性</a:t>
                </a:r>
                <a:r>
                  <a:rPr lang="zh-CN" altLang="en-US" sz="2000" dirty="0">
                    <a:latin typeface="+mn-ea"/>
                  </a:rPr>
                  <a:t>失业劳动力已经成功转移</a:t>
                </a:r>
                <a:r>
                  <a:rPr lang="zh-CN" altLang="en-US" sz="2000" dirty="0" smtClean="0">
                    <a:latin typeface="+mn-ea"/>
                  </a:rPr>
                  <a:t>，其</a:t>
                </a:r>
                <a:r>
                  <a:rPr lang="zh-CN" altLang="en-US" sz="2000" dirty="0">
                    <a:latin typeface="+mn-ea"/>
                  </a:rPr>
                  <a:t>工资水平取决于劳动边际</a:t>
                </a:r>
                <a:r>
                  <a:rPr lang="zh-CN" altLang="en-US" sz="2000" dirty="0" smtClean="0">
                    <a:latin typeface="+mn-ea"/>
                  </a:rPr>
                  <a:t>产出。随着</a:t>
                </a:r>
                <a:r>
                  <a:rPr lang="zh-CN" altLang="en-US" sz="2000" dirty="0">
                    <a:latin typeface="+mn-ea"/>
                  </a:rPr>
                  <a:t>工业部门发展</a:t>
                </a:r>
                <a:r>
                  <a:rPr lang="zh-CN" altLang="en-US" sz="2000" dirty="0" smtClean="0">
                    <a:latin typeface="+mn-ea"/>
                  </a:rPr>
                  <a:t>，其</a:t>
                </a:r>
                <a:r>
                  <a:rPr lang="zh-CN" altLang="en-US" sz="2000" dirty="0">
                    <a:latin typeface="+mn-ea"/>
                  </a:rPr>
                  <a:t>对劳动力需求</a:t>
                </a:r>
                <a:r>
                  <a:rPr lang="zh-CN" altLang="en-US" sz="2000" dirty="0" smtClean="0">
                    <a:latin typeface="+mn-ea"/>
                  </a:rPr>
                  <a:t>规模</a:t>
                </a:r>
                <a14:m>
                  <m:oMath xmlns:m="http://schemas.openxmlformats.org/officeDocument/2006/math">
                    <m:r>
                      <a:rPr lang="en-US" altLang="zh-CN" sz="2000" b="0" i="1" smtClean="0">
                        <a:latin typeface="Cambria Math" panose="02040503050406030204" pitchFamily="18" charset="0"/>
                      </a:rPr>
                      <m:t>𝐿</m:t>
                    </m:r>
                  </m:oMath>
                </a14:m>
                <a:r>
                  <a:rPr lang="zh-CN" altLang="en-US" sz="2000" dirty="0" smtClean="0">
                    <a:latin typeface="+mn-ea"/>
                  </a:rPr>
                  <a:t>大于</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𝐿</m:t>
                        </m:r>
                      </m:e>
                      <m:sub>
                        <m:r>
                          <a:rPr lang="zh-CN" altLang="en-US" sz="2000" i="1">
                            <a:latin typeface="Cambria Math" panose="02040503050406030204" pitchFamily="18" charset="0"/>
                          </a:rPr>
                          <m:t>𝜏</m:t>
                        </m:r>
                      </m:sub>
                    </m:sSub>
                  </m:oMath>
                </a14:m>
                <a:r>
                  <a:rPr lang="zh-CN" altLang="en-US" sz="2000" dirty="0" smtClean="0">
                    <a:latin typeface="+mn-ea"/>
                  </a:rPr>
                  <a:t>，此时</a:t>
                </a:r>
                <a:r>
                  <a:rPr lang="zh-CN" altLang="en-US" sz="2000" dirty="0">
                    <a:latin typeface="+mn-ea"/>
                  </a:rPr>
                  <a:t>转移出去的</a:t>
                </a:r>
                <a:r>
                  <a:rPr lang="zh-CN" altLang="en-US" sz="2000" dirty="0" smtClean="0">
                    <a:latin typeface="+mn-ea"/>
                  </a:rPr>
                  <a:t>劳动力在</a:t>
                </a:r>
                <a:r>
                  <a:rPr lang="zh-CN" altLang="en-US" sz="2000" dirty="0">
                    <a:latin typeface="+mn-ea"/>
                  </a:rPr>
                  <a:t>推动工业发展的同时将降低农业部门规模</a:t>
                </a:r>
                <a:r>
                  <a:rPr lang="zh-CN" altLang="en-US" sz="2000" dirty="0" smtClean="0">
                    <a:latin typeface="+mn-ea"/>
                  </a:rPr>
                  <a:t>。</a:t>
                </a:r>
                <a:endParaRPr lang="en-US" altLang="zh-CN" sz="2000" dirty="0" smtClean="0">
                  <a:latin typeface="+mn-ea"/>
                </a:endParaRPr>
              </a:p>
              <a:p>
                <a:pPr marL="0" indent="540000">
                  <a:buNone/>
                  <a:defRPr/>
                </a:pPr>
                <a:r>
                  <a:rPr lang="zh-CN" altLang="en-US" sz="2000" dirty="0" smtClean="0">
                    <a:latin typeface="+mn-ea"/>
                  </a:rPr>
                  <a:t>上述</a:t>
                </a:r>
                <a:r>
                  <a:rPr lang="zh-CN" altLang="en-US" sz="2000" dirty="0">
                    <a:latin typeface="+mn-ea"/>
                  </a:rPr>
                  <a:t>两个阶段的</a:t>
                </a:r>
                <a:r>
                  <a:rPr lang="zh-CN" altLang="en-US" sz="2000" dirty="0" smtClean="0">
                    <a:latin typeface="+mn-ea"/>
                  </a:rPr>
                  <a:t>交叉点</a:t>
                </a:r>
                <a14:m>
                  <m:oMath xmlns:m="http://schemas.openxmlformats.org/officeDocument/2006/math">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𝛼</m:t>
                        </m:r>
                      </m:e>
                      <m:sub>
                        <m:r>
                          <a:rPr lang="zh-CN" altLang="en-US" sz="2000" i="1" smtClean="0">
                            <a:latin typeface="Cambria Math" panose="02040503050406030204" pitchFamily="18" charset="0"/>
                          </a:rPr>
                          <m:t>𝜏</m:t>
                        </m:r>
                      </m:sub>
                    </m:sSub>
                  </m:oMath>
                </a14:m>
                <a:r>
                  <a:rPr lang="zh-CN" altLang="en-US" sz="2000" dirty="0" smtClean="0">
                    <a:latin typeface="+mn-ea"/>
                  </a:rPr>
                  <a:t>被</a:t>
                </a:r>
                <a:r>
                  <a:rPr lang="zh-CN" altLang="en-US" sz="2000" dirty="0">
                    <a:latin typeface="+mn-ea"/>
                  </a:rPr>
                  <a:t>称为刘易斯转折点</a:t>
                </a:r>
                <a:r>
                  <a:rPr lang="zh-CN" altLang="en-US" sz="2000" dirty="0" smtClean="0">
                    <a:latin typeface="+mn-ea"/>
                  </a:rPr>
                  <a:t>。在</a:t>
                </a:r>
                <a:r>
                  <a:rPr lang="zh-CN" altLang="en-US" sz="2000" dirty="0">
                    <a:latin typeface="+mn-ea"/>
                  </a:rPr>
                  <a:t>转折点之前</a:t>
                </a:r>
                <a:r>
                  <a:rPr lang="zh-CN" altLang="en-US" sz="2000" dirty="0" smtClean="0">
                    <a:latin typeface="+mn-ea"/>
                  </a:rPr>
                  <a:t>，存在劳动力过剩</a:t>
                </a:r>
                <a:r>
                  <a:rPr lang="zh-CN" altLang="en-US" sz="2000" dirty="0">
                    <a:latin typeface="+mn-ea"/>
                  </a:rPr>
                  <a:t>特征</a:t>
                </a:r>
                <a:r>
                  <a:rPr lang="zh-CN" altLang="en-US" sz="2000" dirty="0" smtClean="0">
                    <a:latin typeface="+mn-ea"/>
                  </a:rPr>
                  <a:t>，工人</a:t>
                </a:r>
                <a:r>
                  <a:rPr lang="zh-CN" altLang="en-US" sz="2000" dirty="0">
                    <a:latin typeface="+mn-ea"/>
                  </a:rPr>
                  <a:t>工资仅能维持最低生活水平</a:t>
                </a:r>
                <a:r>
                  <a:rPr lang="zh-CN" altLang="en-US" sz="2000" dirty="0" smtClean="0">
                    <a:latin typeface="+mn-ea"/>
                  </a:rPr>
                  <a:t>。在</a:t>
                </a:r>
                <a:r>
                  <a:rPr lang="zh-CN" altLang="en-US" sz="2000" dirty="0">
                    <a:latin typeface="+mn-ea"/>
                  </a:rPr>
                  <a:t>转折点</a:t>
                </a:r>
                <a:r>
                  <a:rPr lang="zh-CN" altLang="en-US" sz="2000">
                    <a:latin typeface="+mn-ea"/>
                  </a:rPr>
                  <a:t>之后</a:t>
                </a:r>
                <a:r>
                  <a:rPr lang="zh-CN" altLang="en-US" sz="2000" smtClean="0">
                    <a:latin typeface="+mn-ea"/>
                  </a:rPr>
                  <a:t>， 劳动力</a:t>
                </a:r>
                <a:r>
                  <a:rPr lang="zh-CN" altLang="en-US" sz="2000" dirty="0">
                    <a:latin typeface="+mn-ea"/>
                  </a:rPr>
                  <a:t>供给曲线</a:t>
                </a:r>
                <a:r>
                  <a:rPr lang="zh-CN" altLang="en-US" sz="2000" dirty="0" smtClean="0">
                    <a:latin typeface="+mn-ea"/>
                  </a:rPr>
                  <a:t>开始</a:t>
                </a:r>
                <a:r>
                  <a:rPr lang="zh-CN" altLang="en-US" sz="2000" dirty="0">
                    <a:latin typeface="+mn-ea"/>
                  </a:rPr>
                  <a:t>向上倾斜</a:t>
                </a:r>
                <a:r>
                  <a:rPr lang="zh-CN" altLang="en-US" sz="2000" dirty="0" smtClean="0">
                    <a:latin typeface="+mn-ea"/>
                  </a:rPr>
                  <a:t>，工人</a:t>
                </a:r>
                <a:r>
                  <a:rPr lang="zh-CN" altLang="en-US" sz="2000" dirty="0">
                    <a:latin typeface="+mn-ea"/>
                  </a:rPr>
                  <a:t>工资将随着劳动边际产出的增加而提高。</a:t>
                </a:r>
              </a:p>
              <a:p>
                <a:pPr marL="0" indent="540000">
                  <a:buNone/>
                  <a:defRPr/>
                </a:pPr>
                <a:r>
                  <a:rPr lang="zh-CN" altLang="en-US" sz="2000" dirty="0" smtClean="0">
                    <a:latin typeface="+mn-ea"/>
                  </a:rPr>
                  <a:t>拉尼斯－费景汉</a:t>
                </a:r>
                <a:r>
                  <a:rPr lang="zh-CN" altLang="en-US" sz="2000" dirty="0">
                    <a:latin typeface="+mn-ea"/>
                  </a:rPr>
                  <a:t>的二元经济结构理论表明</a:t>
                </a:r>
                <a:r>
                  <a:rPr lang="zh-CN" altLang="en-US" sz="2000" dirty="0" smtClean="0">
                    <a:latin typeface="+mn-ea"/>
                  </a:rPr>
                  <a:t>，在</a:t>
                </a:r>
                <a:r>
                  <a:rPr lang="zh-CN" altLang="en-US" sz="2000" dirty="0">
                    <a:latin typeface="+mn-ea"/>
                  </a:rPr>
                  <a:t>农业部门劳动力剩余消失后</a:t>
                </a:r>
                <a:r>
                  <a:rPr lang="zh-CN" altLang="en-US" sz="2000" dirty="0" smtClean="0">
                    <a:latin typeface="+mn-ea"/>
                  </a:rPr>
                  <a:t>，劳动力</a:t>
                </a:r>
                <a:r>
                  <a:rPr lang="zh-CN" altLang="en-US" sz="2000" dirty="0">
                    <a:latin typeface="+mn-ea"/>
                  </a:rPr>
                  <a:t>边际产品大于固定的</a:t>
                </a:r>
                <a:r>
                  <a:rPr lang="zh-CN" altLang="en-US" sz="2000" dirty="0" smtClean="0">
                    <a:latin typeface="+mn-ea"/>
                  </a:rPr>
                  <a:t>、由</a:t>
                </a:r>
                <a:r>
                  <a:rPr lang="zh-CN" altLang="en-US" sz="2000" dirty="0">
                    <a:latin typeface="+mn-ea"/>
                  </a:rPr>
                  <a:t>制度决定的实际工资</a:t>
                </a:r>
                <a:r>
                  <a:rPr lang="zh-CN" altLang="en-US" sz="2000" dirty="0" smtClean="0">
                    <a:latin typeface="+mn-ea"/>
                  </a:rPr>
                  <a:t>。这时，由农业部门转向工业部</a:t>
                </a:r>
                <a:r>
                  <a:rPr lang="zh-CN" altLang="en-US" sz="2000" dirty="0">
                    <a:latin typeface="+mn-ea"/>
                  </a:rPr>
                  <a:t>门的工人工资水平将按照新古典分配原则来确定</a:t>
                </a:r>
                <a:r>
                  <a:rPr lang="zh-CN" altLang="en-US" sz="2000" dirty="0" smtClean="0">
                    <a:latin typeface="+mn-ea"/>
                  </a:rPr>
                  <a:t>，二</a:t>
                </a:r>
                <a:r>
                  <a:rPr lang="zh-CN" altLang="en-US" sz="2000" dirty="0">
                    <a:latin typeface="+mn-ea"/>
                  </a:rPr>
                  <a:t>元经济开始向一元</a:t>
                </a:r>
                <a:r>
                  <a:rPr lang="zh-CN" altLang="en-US" sz="2000" dirty="0" smtClean="0">
                    <a:latin typeface="+mn-ea"/>
                  </a:rPr>
                  <a:t>经济转变</a:t>
                </a:r>
                <a:r>
                  <a:rPr lang="zh-CN" altLang="en-US" sz="2000" dirty="0">
                    <a:latin typeface="+mn-ea"/>
                  </a:rPr>
                  <a:t>。</a:t>
                </a:r>
                <a:endParaRPr lang="en-US" altLang="zh-CN" sz="2000" dirty="0" smtClean="0">
                  <a:latin typeface="+mn-ea"/>
                </a:endParaRPr>
              </a:p>
            </p:txBody>
          </p:sp>
        </mc:Choice>
        <mc:Fallback xmlns="">
          <p:sp>
            <p:nvSpPr>
              <p:cNvPr id="33795" name="内容占位符 2">
                <a:extLst>
                  <a:ext uri="{FF2B5EF4-FFF2-40B4-BE49-F238E27FC236}">
                    <a16:creationId xmlns:a16="http://schemas.microsoft.com/office/drawing/2014/main" id="{D234E26A-6283-4C46-9114-288F3D151B9C}"/>
                  </a:ext>
                </a:extLst>
              </p:cNvPr>
              <p:cNvSpPr>
                <a:spLocks noGrp="1" noRot="1" noChangeAspect="1" noMove="1" noResize="1" noEditPoints="1" noAdjustHandles="1" noChangeArrowheads="1" noChangeShapeType="1" noTextEdit="1"/>
              </p:cNvSpPr>
              <p:nvPr>
                <p:ph idx="1"/>
              </p:nvPr>
            </p:nvSpPr>
            <p:spPr bwMode="auto">
              <a:xfrm>
                <a:off x="323528" y="1268760"/>
                <a:ext cx="8569325" cy="5000625"/>
              </a:xfrm>
              <a:blipFill>
                <a:blip r:embed="rId2"/>
                <a:stretch>
                  <a:fillRect l="-711" t="-610" r="-782" b="-11341"/>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36074018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56027CB-6B74-47AB-80C1-A215EB4DA6BA}"/>
              </a:ext>
            </a:extLst>
          </p:cNvPr>
          <p:cNvSpPr>
            <a:spLocks noGrp="1"/>
          </p:cNvSpPr>
          <p:nvPr>
            <p:ph type="title"/>
          </p:nvPr>
        </p:nvSpPr>
        <p:spPr bwMode="auto">
          <a:xfrm>
            <a:off x="179388" y="0"/>
            <a:ext cx="8281044"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第一节 二元结构理论与城市化</a:t>
            </a:r>
            <a:endParaRPr lang="zh-CN" altLang="en-US" dirty="0"/>
          </a:p>
        </p:txBody>
      </p:sp>
      <p:sp>
        <p:nvSpPr>
          <p:cNvPr id="33795" name="内容占位符 2">
            <a:extLst>
              <a:ext uri="{FF2B5EF4-FFF2-40B4-BE49-F238E27FC236}">
                <a16:creationId xmlns:a16="http://schemas.microsoft.com/office/drawing/2014/main" id="{D234E26A-6283-4C46-9114-288F3D151B9C}"/>
              </a:ext>
            </a:extLst>
          </p:cNvPr>
          <p:cNvSpPr>
            <a:spLocks noGrp="1"/>
          </p:cNvSpPr>
          <p:nvPr>
            <p:ph idx="1"/>
          </p:nvPr>
        </p:nvSpPr>
        <p:spPr bwMode="auto">
          <a:xfrm>
            <a:off x="250825" y="1381125"/>
            <a:ext cx="8569325"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dirty="0" smtClean="0"/>
          </a:p>
          <a:p>
            <a:pPr marL="0" indent="540000">
              <a:buNone/>
              <a:defRPr/>
            </a:pPr>
            <a:r>
              <a:rPr lang="zh-CN" altLang="en-US" sz="2000" dirty="0">
                <a:latin typeface="+mn-ea"/>
              </a:rPr>
              <a:t>哈里斯和托达罗</a:t>
            </a:r>
            <a:r>
              <a:rPr lang="zh-CN" altLang="en-US" sz="2000" dirty="0" smtClean="0">
                <a:latin typeface="+mn-ea"/>
              </a:rPr>
              <a:t>在</a:t>
            </a:r>
            <a:r>
              <a:rPr lang="en-US" altLang="zh-CN" sz="2000" dirty="0" smtClean="0">
                <a:latin typeface="+mn-ea"/>
              </a:rPr>
              <a:t>1970</a:t>
            </a:r>
            <a:r>
              <a:rPr lang="zh-CN" altLang="en-US" sz="2000" dirty="0" smtClean="0">
                <a:latin typeface="+mn-ea"/>
              </a:rPr>
              <a:t>年</a:t>
            </a:r>
            <a:r>
              <a:rPr lang="zh-CN" altLang="en-US" sz="2000" dirty="0">
                <a:latin typeface="+mn-ea"/>
              </a:rPr>
              <a:t>发表了经典</a:t>
            </a:r>
            <a:r>
              <a:rPr lang="zh-CN" altLang="en-US" sz="2000" dirty="0" smtClean="0">
                <a:latin typeface="+mn-ea"/>
              </a:rPr>
              <a:t>的</a:t>
            </a:r>
            <a:r>
              <a:rPr lang="en-US" altLang="zh-CN" sz="2000" dirty="0" smtClean="0">
                <a:latin typeface="+mn-ea"/>
              </a:rPr>
              <a:t>《</a:t>
            </a:r>
            <a:r>
              <a:rPr lang="zh-CN" altLang="en-US" sz="2000" dirty="0">
                <a:latin typeface="+mn-ea"/>
              </a:rPr>
              <a:t>人口流动</a:t>
            </a:r>
            <a:r>
              <a:rPr lang="zh-CN" altLang="en-US" sz="2000" dirty="0" smtClean="0">
                <a:latin typeface="+mn-ea"/>
              </a:rPr>
              <a:t>、失业</a:t>
            </a:r>
            <a:r>
              <a:rPr lang="zh-CN" altLang="en-US" sz="2000" dirty="0">
                <a:latin typeface="+mn-ea"/>
              </a:rPr>
              <a:t>和发展</a:t>
            </a:r>
            <a:r>
              <a:rPr lang="zh-CN" altLang="en-US" sz="2000" dirty="0" smtClean="0">
                <a:latin typeface="+mn-ea"/>
              </a:rPr>
              <a:t>：一个两部门</a:t>
            </a:r>
            <a:r>
              <a:rPr lang="zh-CN" altLang="en-US" sz="2000" dirty="0">
                <a:latin typeface="+mn-ea"/>
              </a:rPr>
              <a:t>的分析</a:t>
            </a:r>
            <a:r>
              <a:rPr lang="en-US" altLang="zh-CN" sz="2000" dirty="0" smtClean="0">
                <a:latin typeface="+mn-ea"/>
              </a:rPr>
              <a:t>》</a:t>
            </a:r>
            <a:r>
              <a:rPr lang="zh-CN" altLang="en-US" sz="2000" dirty="0" smtClean="0">
                <a:latin typeface="+mn-ea"/>
              </a:rPr>
              <a:t>一</a:t>
            </a:r>
            <a:r>
              <a:rPr lang="zh-CN" altLang="en-US" sz="2000" dirty="0">
                <a:latin typeface="+mn-ea"/>
              </a:rPr>
              <a:t>文</a:t>
            </a:r>
            <a:r>
              <a:rPr lang="zh-CN" altLang="en-US" sz="2000" dirty="0" smtClean="0">
                <a:latin typeface="+mn-ea"/>
              </a:rPr>
              <a:t>，在</a:t>
            </a:r>
            <a:r>
              <a:rPr lang="zh-CN" altLang="en-US" sz="2000" dirty="0">
                <a:latin typeface="+mn-ea"/>
              </a:rPr>
              <a:t>他们的模型中</a:t>
            </a:r>
            <a:r>
              <a:rPr lang="zh-CN" altLang="en-US" sz="2000" dirty="0" smtClean="0">
                <a:latin typeface="+mn-ea"/>
              </a:rPr>
              <a:t>，人口</a:t>
            </a:r>
            <a:r>
              <a:rPr lang="zh-CN" altLang="en-US" sz="2000" dirty="0">
                <a:latin typeface="+mn-ea"/>
              </a:rPr>
              <a:t>流动是一种经济现象</a:t>
            </a:r>
            <a:r>
              <a:rPr lang="zh-CN" altLang="en-US" sz="2000" dirty="0" smtClean="0">
                <a:latin typeface="+mn-ea"/>
              </a:rPr>
              <a:t>，而</a:t>
            </a:r>
            <a:r>
              <a:rPr lang="zh-CN" altLang="en-US" sz="2000" dirty="0">
                <a:latin typeface="+mn-ea"/>
              </a:rPr>
              <a:t>人口流动</a:t>
            </a:r>
            <a:r>
              <a:rPr lang="zh-CN" altLang="en-US" sz="2000" dirty="0" smtClean="0">
                <a:latin typeface="+mn-ea"/>
              </a:rPr>
              <a:t>过程是</a:t>
            </a:r>
            <a:r>
              <a:rPr lang="zh-CN" altLang="en-US" sz="2000" dirty="0">
                <a:latin typeface="+mn-ea"/>
              </a:rPr>
              <a:t>人们对城乡预期收入差异而不是实际收入差异做出的反应</a:t>
            </a:r>
            <a:r>
              <a:rPr lang="zh-CN" altLang="en-US" sz="2000" dirty="0" smtClean="0">
                <a:latin typeface="+mn-ea"/>
              </a:rPr>
              <a:t>。农村</a:t>
            </a:r>
            <a:r>
              <a:rPr lang="zh-CN" altLang="en-US" sz="2000" dirty="0">
                <a:latin typeface="+mn-ea"/>
              </a:rPr>
              <a:t>向城市移民</a:t>
            </a:r>
            <a:r>
              <a:rPr lang="zh-CN" altLang="en-US" sz="2000" dirty="0" smtClean="0">
                <a:latin typeface="+mn-ea"/>
              </a:rPr>
              <a:t>的决定</a:t>
            </a:r>
            <a:r>
              <a:rPr lang="zh-CN" altLang="en-US" sz="2000" dirty="0">
                <a:latin typeface="+mn-ea"/>
              </a:rPr>
              <a:t>因素不是现行实际收入的差异</a:t>
            </a:r>
            <a:r>
              <a:rPr lang="zh-CN" altLang="en-US" sz="2000" dirty="0" smtClean="0">
                <a:latin typeface="+mn-ea"/>
              </a:rPr>
              <a:t>，而是</a:t>
            </a:r>
            <a:r>
              <a:rPr lang="zh-CN" altLang="en-US" sz="2000" dirty="0">
                <a:latin typeface="+mn-ea"/>
              </a:rPr>
              <a:t>城乡间预期收入的差异</a:t>
            </a:r>
            <a:r>
              <a:rPr lang="zh-CN" altLang="en-US" sz="2000" dirty="0" smtClean="0">
                <a:latin typeface="+mn-ea"/>
              </a:rPr>
              <a:t>，即</a:t>
            </a:r>
            <a:r>
              <a:rPr lang="zh-CN" altLang="en-US" sz="2000" dirty="0">
                <a:latin typeface="+mn-ea"/>
              </a:rPr>
              <a:t>农村向</a:t>
            </a:r>
            <a:r>
              <a:rPr lang="zh-CN" altLang="en-US" sz="2000" dirty="0" smtClean="0">
                <a:latin typeface="+mn-ea"/>
              </a:rPr>
              <a:t>城市流动</a:t>
            </a:r>
            <a:r>
              <a:rPr lang="zh-CN" altLang="en-US" sz="2000" dirty="0">
                <a:latin typeface="+mn-ea"/>
              </a:rPr>
              <a:t>的</a:t>
            </a:r>
            <a:r>
              <a:rPr lang="zh-CN" altLang="en-US" sz="2000" dirty="0" smtClean="0">
                <a:latin typeface="+mn-ea"/>
              </a:rPr>
              <a:t>数量（</a:t>
            </a:r>
            <a:r>
              <a:rPr lang="en-US" altLang="zh-CN" sz="2000" dirty="0" smtClean="0">
                <a:latin typeface="+mn-ea"/>
              </a:rPr>
              <a:t>M</a:t>
            </a:r>
            <a:r>
              <a:rPr lang="zh-CN" altLang="en-US" sz="2000" dirty="0" smtClean="0">
                <a:latin typeface="+mn-ea"/>
              </a:rPr>
              <a:t>）是</a:t>
            </a:r>
            <a:r>
              <a:rPr lang="zh-CN" altLang="en-US" sz="2000" dirty="0">
                <a:latin typeface="+mn-ea"/>
              </a:rPr>
              <a:t>移民在城市找到工作的</a:t>
            </a:r>
            <a:r>
              <a:rPr lang="zh-CN" altLang="en-US" sz="2000" dirty="0" smtClean="0">
                <a:latin typeface="+mn-ea"/>
              </a:rPr>
              <a:t>概率（</a:t>
            </a:r>
            <a:r>
              <a:rPr lang="en-US" altLang="zh-CN" sz="2000" smtClean="0">
                <a:latin typeface="+mn-ea"/>
              </a:rPr>
              <a:t>P</a:t>
            </a:r>
            <a:r>
              <a:rPr lang="zh-CN" altLang="en-US" sz="2000" smtClean="0">
                <a:latin typeface="+mn-ea"/>
              </a:rPr>
              <a:t>） 与</a:t>
            </a:r>
            <a:r>
              <a:rPr lang="zh-CN" altLang="en-US" sz="2000" dirty="0">
                <a:latin typeface="+mn-ea"/>
              </a:rPr>
              <a:t>能在城市工作后的预期</a:t>
            </a:r>
            <a:r>
              <a:rPr lang="zh-CN" altLang="en-US" sz="2000" dirty="0" smtClean="0">
                <a:latin typeface="+mn-ea"/>
              </a:rPr>
              <a:t>工资（</a:t>
            </a:r>
            <a:r>
              <a:rPr lang="en-US" altLang="zh-CN" sz="2000" dirty="0" smtClean="0">
                <a:latin typeface="+mn-ea"/>
              </a:rPr>
              <a:t>W</a:t>
            </a:r>
            <a:r>
              <a:rPr lang="zh-CN" altLang="en-US" sz="2000" dirty="0" smtClean="0">
                <a:latin typeface="+mn-ea"/>
              </a:rPr>
              <a:t>）的</a:t>
            </a:r>
            <a:r>
              <a:rPr lang="zh-CN" altLang="en-US" sz="2000" dirty="0">
                <a:latin typeface="+mn-ea"/>
              </a:rPr>
              <a:t>乘积和在农村劳动的平均</a:t>
            </a:r>
            <a:r>
              <a:rPr lang="zh-CN" altLang="en-US" sz="2000" dirty="0" smtClean="0">
                <a:latin typeface="+mn-ea"/>
              </a:rPr>
              <a:t>收入（</a:t>
            </a:r>
            <a:r>
              <a:rPr lang="en-US" altLang="zh-CN" sz="2000" dirty="0" smtClean="0">
                <a:latin typeface="+mn-ea"/>
              </a:rPr>
              <a:t>R</a:t>
            </a:r>
            <a:r>
              <a:rPr lang="zh-CN" altLang="en-US" sz="2000" dirty="0" smtClean="0">
                <a:latin typeface="+mn-ea"/>
              </a:rPr>
              <a:t>）之</a:t>
            </a:r>
            <a:r>
              <a:rPr lang="zh-CN" altLang="en-US" sz="2000" dirty="0">
                <a:latin typeface="+mn-ea"/>
              </a:rPr>
              <a:t>差的函数</a:t>
            </a:r>
            <a:r>
              <a:rPr lang="zh-CN" altLang="en-US" sz="2000" dirty="0" smtClean="0">
                <a:latin typeface="+mn-ea"/>
              </a:rPr>
              <a:t>，用</a:t>
            </a:r>
            <a:r>
              <a:rPr lang="zh-CN" altLang="en-US" sz="2000" dirty="0">
                <a:latin typeface="+mn-ea"/>
              </a:rPr>
              <a:t>公式表示</a:t>
            </a:r>
            <a:r>
              <a:rPr lang="zh-CN" altLang="en-US" sz="2000" dirty="0" smtClean="0">
                <a:latin typeface="+mn-ea"/>
              </a:rPr>
              <a:t>就是</a:t>
            </a:r>
            <a:r>
              <a:rPr lang="en-US" altLang="zh-CN" sz="2000" dirty="0" smtClean="0">
                <a:latin typeface="+mn-ea"/>
              </a:rPr>
              <a:t>M=PW-R</a:t>
            </a:r>
            <a:r>
              <a:rPr lang="zh-CN" altLang="en-US" sz="2000" dirty="0" smtClean="0">
                <a:latin typeface="+mn-ea"/>
              </a:rPr>
              <a:t>。</a:t>
            </a:r>
            <a:endParaRPr lang="en-US" altLang="zh-CN" sz="2000" dirty="0" smtClean="0">
              <a:latin typeface="+mn-ea"/>
            </a:endParaRPr>
          </a:p>
          <a:p>
            <a:pPr marL="0" indent="540000">
              <a:buNone/>
              <a:defRPr/>
            </a:pPr>
            <a:r>
              <a:rPr lang="zh-CN" altLang="en-US" sz="2000" dirty="0" smtClean="0">
                <a:latin typeface="+mn-ea"/>
              </a:rPr>
              <a:t>从</a:t>
            </a:r>
            <a:r>
              <a:rPr lang="zh-CN" altLang="en-US" sz="2000" dirty="0">
                <a:latin typeface="+mn-ea"/>
              </a:rPr>
              <a:t>长期看</a:t>
            </a:r>
            <a:r>
              <a:rPr lang="zh-CN" altLang="en-US" sz="2000" dirty="0" smtClean="0">
                <a:latin typeface="+mn-ea"/>
              </a:rPr>
              <a:t>，哈里斯</a:t>
            </a:r>
            <a:r>
              <a:rPr lang="en-US" altLang="zh-CN" sz="2000" dirty="0" smtClean="0">
                <a:latin typeface="+mn-ea"/>
              </a:rPr>
              <a:t>-</a:t>
            </a:r>
            <a:r>
              <a:rPr lang="zh-CN" altLang="en-US" sz="2000" dirty="0" smtClean="0">
                <a:latin typeface="+mn-ea"/>
              </a:rPr>
              <a:t>托达罗模型认为迁移</a:t>
            </a:r>
            <a:r>
              <a:rPr lang="zh-CN" altLang="en-US" sz="2000" dirty="0">
                <a:latin typeface="+mn-ea"/>
              </a:rPr>
              <a:t>决策依赖于迁移期内预期城市收入的净现值与预期农村收入净现值的比较</a:t>
            </a:r>
            <a:r>
              <a:rPr lang="zh-CN" altLang="en-US" sz="2000" dirty="0" smtClean="0">
                <a:latin typeface="+mn-ea"/>
              </a:rPr>
              <a:t>。尽管哈里斯－托达罗</a:t>
            </a:r>
            <a:r>
              <a:rPr lang="zh-CN" altLang="en-US" sz="2000" dirty="0">
                <a:latin typeface="+mn-ea"/>
              </a:rPr>
              <a:t>模型与刘易斯模型</a:t>
            </a:r>
            <a:r>
              <a:rPr lang="zh-CN" altLang="en-US" sz="2000" dirty="0" smtClean="0">
                <a:latin typeface="+mn-ea"/>
              </a:rPr>
              <a:t>、拉尼斯－费景汉</a:t>
            </a:r>
            <a:r>
              <a:rPr lang="zh-CN" altLang="en-US" sz="2000" dirty="0">
                <a:latin typeface="+mn-ea"/>
              </a:rPr>
              <a:t>模型有区别</a:t>
            </a:r>
            <a:r>
              <a:rPr lang="zh-CN" altLang="en-US" sz="2000" dirty="0" smtClean="0">
                <a:latin typeface="+mn-ea"/>
              </a:rPr>
              <a:t>，但</a:t>
            </a:r>
            <a:r>
              <a:rPr lang="zh-CN" altLang="en-US" sz="2000" dirty="0">
                <a:latin typeface="+mn-ea"/>
              </a:rPr>
              <a:t>在城乡二</a:t>
            </a:r>
            <a:r>
              <a:rPr lang="zh-CN" altLang="en-US" sz="2000" dirty="0" smtClean="0">
                <a:latin typeface="+mn-ea"/>
              </a:rPr>
              <a:t>元结构</a:t>
            </a:r>
            <a:r>
              <a:rPr lang="zh-CN" altLang="en-US" sz="2000" dirty="0">
                <a:latin typeface="+mn-ea"/>
              </a:rPr>
              <a:t>通过劳动力的转换逐步实现城乡一体化方面是一致的。</a:t>
            </a:r>
            <a:endParaRPr lang="en-US" altLang="zh-CN" sz="2000" dirty="0" smtClean="0">
              <a:latin typeface="+mn-ea"/>
            </a:endParaRPr>
          </a:p>
        </p:txBody>
      </p:sp>
      <p:sp>
        <p:nvSpPr>
          <p:cNvPr id="5" name="矩形: 圆角 39">
            <a:extLst>
              <a:ext uri="{FF2B5EF4-FFF2-40B4-BE49-F238E27FC236}">
                <a16:creationId xmlns:a16="http://schemas.microsoft.com/office/drawing/2014/main" id="{0DA38FC4-1290-4B6C-82CD-4A761DAEB56B}"/>
              </a:ext>
            </a:extLst>
          </p:cNvPr>
          <p:cNvSpPr/>
          <p:nvPr/>
        </p:nvSpPr>
        <p:spPr>
          <a:xfrm>
            <a:off x="899592" y="1381125"/>
            <a:ext cx="3312368" cy="432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3</a:t>
            </a:r>
            <a:r>
              <a:rPr lang="en-US" altLang="zh-CN" sz="2000" b="1" dirty="0" smtClean="0">
                <a:solidFill>
                  <a:prstClr val="black"/>
                </a:solidFill>
                <a:latin typeface="仿宋" pitchFamily="49" charset="-122"/>
                <a:ea typeface="仿宋" pitchFamily="49" charset="-122"/>
              </a:rPr>
              <a:t>.</a:t>
            </a:r>
            <a:r>
              <a:rPr lang="zh-CN" altLang="en-US" sz="2000" b="1" dirty="0">
                <a:solidFill>
                  <a:prstClr val="black"/>
                </a:solidFill>
                <a:latin typeface="仿宋" pitchFamily="49" charset="-122"/>
                <a:ea typeface="仿宋" pitchFamily="49" charset="-122"/>
              </a:rPr>
              <a:t>其他学者</a:t>
            </a:r>
            <a:r>
              <a:rPr lang="zh-CN" altLang="en-US" sz="2000" b="1" dirty="0" smtClean="0">
                <a:solidFill>
                  <a:prstClr val="black"/>
                </a:solidFill>
                <a:latin typeface="仿宋" pitchFamily="49" charset="-122"/>
                <a:ea typeface="仿宋" pitchFamily="49" charset="-122"/>
              </a:rPr>
              <a:t>的二元结构理论</a:t>
            </a:r>
            <a:endParaRPr lang="zh-CN" altLang="en-US" sz="2000" b="1" dirty="0">
              <a:solidFill>
                <a:prstClr val="black"/>
              </a:solidFill>
              <a:latin typeface="仿宋" pitchFamily="49" charset="-122"/>
              <a:ea typeface="仿宋" pitchFamily="49" charset="-122"/>
            </a:endParaRPr>
          </a:p>
        </p:txBody>
      </p:sp>
    </p:spTree>
    <p:extLst>
      <p:ext uri="{BB962C8B-B14F-4D97-AF65-F5344CB8AC3E}">
        <p14:creationId xmlns:p14="http://schemas.microsoft.com/office/powerpoint/2010/main" val="23738930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56027CB-6B74-47AB-80C1-A215EB4DA6BA}"/>
              </a:ext>
            </a:extLst>
          </p:cNvPr>
          <p:cNvSpPr>
            <a:spLocks noGrp="1"/>
          </p:cNvSpPr>
          <p:nvPr>
            <p:ph type="title"/>
          </p:nvPr>
        </p:nvSpPr>
        <p:spPr bwMode="auto">
          <a:xfrm>
            <a:off x="179388" y="0"/>
            <a:ext cx="8281044"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第一节 二元结构理论与城市化</a:t>
            </a:r>
            <a:endParaRPr lang="zh-CN" altLang="en-US" dirty="0"/>
          </a:p>
        </p:txBody>
      </p:sp>
      <p:sp>
        <p:nvSpPr>
          <p:cNvPr id="33795" name="内容占位符 2">
            <a:extLst>
              <a:ext uri="{FF2B5EF4-FFF2-40B4-BE49-F238E27FC236}">
                <a16:creationId xmlns:a16="http://schemas.microsoft.com/office/drawing/2014/main" id="{D234E26A-6283-4C46-9114-288F3D151B9C}"/>
              </a:ext>
            </a:extLst>
          </p:cNvPr>
          <p:cNvSpPr>
            <a:spLocks noGrp="1"/>
          </p:cNvSpPr>
          <p:nvPr>
            <p:ph idx="1"/>
          </p:nvPr>
        </p:nvSpPr>
        <p:spPr bwMode="auto">
          <a:xfrm>
            <a:off x="250825" y="1381125"/>
            <a:ext cx="8569325"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dirty="0"/>
          </a:p>
          <a:p>
            <a:pPr marL="0" indent="540000">
              <a:buNone/>
              <a:defRPr/>
            </a:pPr>
            <a:endParaRPr lang="en-US" altLang="zh-CN" sz="2000" dirty="0">
              <a:latin typeface="+mn-ea"/>
            </a:endParaRPr>
          </a:p>
          <a:p>
            <a:pPr marL="0" indent="540000">
              <a:buNone/>
              <a:defRPr/>
            </a:pPr>
            <a:endParaRPr lang="en-US" altLang="zh-CN" sz="2000" dirty="0" smtClean="0">
              <a:latin typeface="+mn-ea"/>
            </a:endParaRPr>
          </a:p>
          <a:p>
            <a:pPr marL="0" indent="540000">
              <a:buNone/>
              <a:defRPr/>
            </a:pPr>
            <a:r>
              <a:rPr lang="zh-CN" altLang="en-US" sz="2000" b="1" dirty="0">
                <a:latin typeface="+mn-ea"/>
              </a:rPr>
              <a:t>农业驱动</a:t>
            </a:r>
            <a:r>
              <a:rPr lang="zh-CN" altLang="en-US" sz="2000" b="1" dirty="0" smtClean="0">
                <a:latin typeface="+mn-ea"/>
              </a:rPr>
              <a:t>机制：</a:t>
            </a:r>
            <a:r>
              <a:rPr lang="zh-CN" altLang="en-US" sz="2000" dirty="0" smtClean="0">
                <a:latin typeface="+mn-ea"/>
              </a:rPr>
              <a:t>城市</a:t>
            </a:r>
            <a:r>
              <a:rPr lang="zh-CN" altLang="en-US" sz="2000" dirty="0">
                <a:latin typeface="+mn-ea"/>
              </a:rPr>
              <a:t>形成发展的三个前提条件之一是存在农业剩余来供养城市居民</a:t>
            </a:r>
            <a:r>
              <a:rPr lang="zh-CN" altLang="en-US" sz="2000" dirty="0" smtClean="0">
                <a:latin typeface="+mn-ea"/>
              </a:rPr>
              <a:t>。工业革命提高了</a:t>
            </a:r>
            <a:r>
              <a:rPr lang="zh-CN" altLang="en-US" sz="2000" dirty="0">
                <a:latin typeface="+mn-ea"/>
              </a:rPr>
              <a:t>农业</a:t>
            </a:r>
            <a:r>
              <a:rPr lang="zh-CN" altLang="en-US" sz="2000" dirty="0" smtClean="0">
                <a:latin typeface="+mn-ea"/>
              </a:rPr>
              <a:t>生产力，剩余劳动者向</a:t>
            </a:r>
            <a:r>
              <a:rPr lang="zh-CN" altLang="en-US" sz="2000" dirty="0">
                <a:latin typeface="+mn-ea"/>
              </a:rPr>
              <a:t>城市的工业和商业部门</a:t>
            </a:r>
            <a:r>
              <a:rPr lang="zh-CN" altLang="en-US" sz="2000" dirty="0" smtClean="0">
                <a:latin typeface="+mn-ea"/>
              </a:rPr>
              <a:t>转移</a:t>
            </a:r>
            <a:r>
              <a:rPr lang="zh-CN" altLang="en-US" sz="2000" dirty="0">
                <a:latin typeface="+mn-ea"/>
              </a:rPr>
              <a:t>，</a:t>
            </a:r>
            <a:r>
              <a:rPr lang="zh-CN" altLang="en-US" sz="2000" dirty="0" smtClean="0">
                <a:latin typeface="+mn-ea"/>
              </a:rPr>
              <a:t>同时其他</a:t>
            </a:r>
            <a:r>
              <a:rPr lang="zh-CN" altLang="en-US" sz="2000" dirty="0">
                <a:latin typeface="+mn-ea"/>
              </a:rPr>
              <a:t>领域的革新也促进了农业生产力的</a:t>
            </a:r>
            <a:r>
              <a:rPr lang="zh-CN" altLang="en-US" sz="2000" dirty="0" smtClean="0">
                <a:latin typeface="+mn-ea"/>
              </a:rPr>
              <a:t>提高。</a:t>
            </a:r>
            <a:endParaRPr lang="en-US" altLang="zh-CN" sz="2000" dirty="0" smtClean="0">
              <a:latin typeface="+mn-ea"/>
            </a:endParaRPr>
          </a:p>
          <a:p>
            <a:pPr marL="0" indent="540000">
              <a:buNone/>
              <a:defRPr/>
            </a:pPr>
            <a:r>
              <a:rPr lang="zh-CN" altLang="en-US" sz="2000" b="1" dirty="0">
                <a:latin typeface="+mn-ea"/>
              </a:rPr>
              <a:t>工业驱动机制：</a:t>
            </a:r>
            <a:r>
              <a:rPr lang="zh-CN" altLang="en-US" sz="2000" dirty="0">
                <a:latin typeface="+mn-ea"/>
              </a:rPr>
              <a:t>机器生产代替手工生产降低了产品的制造成本</a:t>
            </a:r>
            <a:r>
              <a:rPr lang="zh-CN" altLang="en-US" sz="2000" dirty="0" smtClean="0">
                <a:latin typeface="+mn-ea"/>
              </a:rPr>
              <a:t>，并导致了</a:t>
            </a:r>
            <a:r>
              <a:rPr lang="zh-CN" altLang="en-US" sz="2000" dirty="0">
                <a:latin typeface="+mn-ea"/>
              </a:rPr>
              <a:t>生产和就业不断向大工业城市</a:t>
            </a:r>
            <a:r>
              <a:rPr lang="zh-CN" altLang="en-US" sz="2000" dirty="0" smtClean="0">
                <a:latin typeface="+mn-ea"/>
              </a:rPr>
              <a:t>集中，同时城市</a:t>
            </a:r>
            <a:r>
              <a:rPr lang="zh-CN" altLang="en-US" sz="2000" dirty="0">
                <a:latin typeface="+mn-ea"/>
              </a:rPr>
              <a:t>间运输业的</a:t>
            </a:r>
            <a:r>
              <a:rPr lang="zh-CN" altLang="en-US" sz="2000" dirty="0" smtClean="0">
                <a:latin typeface="+mn-ea"/>
              </a:rPr>
              <a:t>创新推动</a:t>
            </a:r>
            <a:r>
              <a:rPr lang="zh-CN" altLang="en-US" sz="2000" dirty="0">
                <a:latin typeface="+mn-ea"/>
              </a:rPr>
              <a:t>了工业化和城市化</a:t>
            </a:r>
            <a:r>
              <a:rPr lang="zh-CN" altLang="en-US" sz="2000" dirty="0" smtClean="0">
                <a:latin typeface="+mn-ea"/>
              </a:rPr>
              <a:t>。产品</a:t>
            </a:r>
            <a:r>
              <a:rPr lang="zh-CN" altLang="en-US" sz="2000" dirty="0">
                <a:latin typeface="+mn-ea"/>
              </a:rPr>
              <a:t>的相对</a:t>
            </a:r>
            <a:r>
              <a:rPr lang="zh-CN" altLang="en-US" sz="2000" dirty="0" smtClean="0">
                <a:latin typeface="+mn-ea"/>
              </a:rPr>
              <a:t>价格降低，推动</a:t>
            </a:r>
            <a:r>
              <a:rPr lang="zh-CN" altLang="en-US" sz="2000" dirty="0">
                <a:latin typeface="+mn-ea"/>
              </a:rPr>
              <a:t>了</a:t>
            </a:r>
            <a:r>
              <a:rPr lang="zh-CN" altLang="en-US" sz="2000" dirty="0" smtClean="0">
                <a:latin typeface="+mn-ea"/>
              </a:rPr>
              <a:t>工业城市</a:t>
            </a:r>
            <a:r>
              <a:rPr lang="zh-CN" altLang="en-US" sz="2000" dirty="0">
                <a:latin typeface="+mn-ea"/>
              </a:rPr>
              <a:t>的发展</a:t>
            </a:r>
            <a:r>
              <a:rPr lang="zh-CN" altLang="en-US" sz="2000" dirty="0" smtClean="0">
                <a:latin typeface="+mn-ea"/>
              </a:rPr>
              <a:t>。</a:t>
            </a:r>
            <a:endParaRPr lang="en-US" altLang="zh-CN" sz="2000" dirty="0" smtClean="0">
              <a:latin typeface="+mn-ea"/>
            </a:endParaRPr>
          </a:p>
          <a:p>
            <a:pPr marL="0" indent="540000">
              <a:buNone/>
              <a:defRPr/>
            </a:pPr>
            <a:r>
              <a:rPr lang="zh-CN" altLang="en-US" sz="2000" b="1" dirty="0">
                <a:latin typeface="+mn-ea"/>
              </a:rPr>
              <a:t>比较优势与贸易</a:t>
            </a:r>
            <a:r>
              <a:rPr lang="zh-CN" altLang="en-US" sz="2000" b="1" dirty="0" smtClean="0">
                <a:latin typeface="+mn-ea"/>
              </a:rPr>
              <a:t>驱动：</a:t>
            </a:r>
            <a:r>
              <a:rPr lang="zh-CN" altLang="en-US" sz="2000" dirty="0" smtClean="0">
                <a:latin typeface="+mn-ea"/>
              </a:rPr>
              <a:t>规模经济</a:t>
            </a:r>
            <a:r>
              <a:rPr lang="zh-CN" altLang="en-US" sz="2000" dirty="0">
                <a:latin typeface="+mn-ea"/>
              </a:rPr>
              <a:t>与交换</a:t>
            </a:r>
            <a:r>
              <a:rPr lang="zh-CN" altLang="en-US" sz="2000" dirty="0" smtClean="0">
                <a:latin typeface="+mn-ea"/>
              </a:rPr>
              <a:t>、贸易</a:t>
            </a:r>
            <a:r>
              <a:rPr lang="zh-CN" altLang="en-US" sz="2000" dirty="0">
                <a:latin typeface="+mn-ea"/>
              </a:rPr>
              <a:t>有显著的互动关系</a:t>
            </a:r>
            <a:r>
              <a:rPr lang="zh-CN" altLang="en-US" sz="2000" dirty="0" smtClean="0">
                <a:latin typeface="+mn-ea"/>
              </a:rPr>
              <a:t>，由此</a:t>
            </a:r>
            <a:r>
              <a:rPr lang="zh-CN" altLang="en-US" sz="2000" dirty="0">
                <a:latin typeface="+mn-ea"/>
              </a:rPr>
              <a:t>推动了商业部门的</a:t>
            </a:r>
            <a:r>
              <a:rPr lang="zh-CN" altLang="en-US" sz="2000" dirty="0" smtClean="0">
                <a:latin typeface="+mn-ea"/>
              </a:rPr>
              <a:t>出现，众多</a:t>
            </a:r>
            <a:r>
              <a:rPr lang="zh-CN" altLang="en-US" sz="2000" dirty="0">
                <a:latin typeface="+mn-ea"/>
              </a:rPr>
              <a:t>商业企业的出现推动了城市</a:t>
            </a:r>
            <a:r>
              <a:rPr lang="zh-CN" altLang="en-US" sz="2000" dirty="0" smtClean="0">
                <a:latin typeface="+mn-ea"/>
              </a:rPr>
              <a:t>发展。商业企业的规模经济选址促进了大量</a:t>
            </a:r>
            <a:r>
              <a:rPr lang="zh-CN" altLang="en-US" sz="2000" dirty="0">
                <a:latin typeface="+mn-ea"/>
              </a:rPr>
              <a:t>商业企业和工人的集聚</a:t>
            </a:r>
            <a:r>
              <a:rPr lang="zh-CN" altLang="en-US" sz="2000" dirty="0" smtClean="0">
                <a:latin typeface="+mn-ea"/>
              </a:rPr>
              <a:t>，推动</a:t>
            </a:r>
            <a:r>
              <a:rPr lang="zh-CN" altLang="en-US" sz="2000" dirty="0">
                <a:latin typeface="+mn-ea"/>
              </a:rPr>
              <a:t>了贸易型城市的发展。</a:t>
            </a:r>
            <a:endParaRPr lang="en-US" altLang="zh-CN" sz="2000" dirty="0" smtClean="0">
              <a:latin typeface="+mn-ea"/>
            </a:endParaRPr>
          </a:p>
        </p:txBody>
      </p:sp>
      <p:sp>
        <p:nvSpPr>
          <p:cNvPr id="4" name="矩形: 圆角 39">
            <a:extLst>
              <a:ext uri="{FF2B5EF4-FFF2-40B4-BE49-F238E27FC236}">
                <a16:creationId xmlns:a16="http://schemas.microsoft.com/office/drawing/2014/main" id="{6486604E-96FB-46CA-9C82-85C993CF048F}"/>
              </a:ext>
            </a:extLst>
          </p:cNvPr>
          <p:cNvSpPr/>
          <p:nvPr/>
        </p:nvSpPr>
        <p:spPr>
          <a:xfrm>
            <a:off x="431478" y="1294860"/>
            <a:ext cx="2916386" cy="576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smtClean="0">
                <a:solidFill>
                  <a:prstClr val="black"/>
                </a:solidFill>
                <a:latin typeface="仿宋" pitchFamily="49" charset="-122"/>
                <a:ea typeface="仿宋" pitchFamily="49" charset="-122"/>
              </a:rPr>
              <a:t>2</a:t>
            </a:r>
            <a:r>
              <a:rPr lang="zh-CN" altLang="en-US" sz="2400" b="1" dirty="0" smtClean="0">
                <a:solidFill>
                  <a:prstClr val="black"/>
                </a:solidFill>
                <a:latin typeface="仿宋" pitchFamily="49" charset="-122"/>
                <a:ea typeface="仿宋" pitchFamily="49" charset="-122"/>
              </a:rPr>
              <a:t>、城市与城市体系</a:t>
            </a:r>
            <a:endParaRPr lang="zh-CN" altLang="en-US" sz="2400" b="1" dirty="0">
              <a:solidFill>
                <a:prstClr val="black"/>
              </a:solidFill>
              <a:latin typeface="仿宋" pitchFamily="49" charset="-122"/>
              <a:ea typeface="仿宋" pitchFamily="49" charset="-122"/>
            </a:endParaRPr>
          </a:p>
        </p:txBody>
      </p:sp>
      <p:sp>
        <p:nvSpPr>
          <p:cNvPr id="5" name="矩形: 圆角 39">
            <a:extLst>
              <a:ext uri="{FF2B5EF4-FFF2-40B4-BE49-F238E27FC236}">
                <a16:creationId xmlns:a16="http://schemas.microsoft.com/office/drawing/2014/main" id="{0DA38FC4-1290-4B6C-82CD-4A761DAEB56B}"/>
              </a:ext>
            </a:extLst>
          </p:cNvPr>
          <p:cNvSpPr/>
          <p:nvPr/>
        </p:nvSpPr>
        <p:spPr>
          <a:xfrm>
            <a:off x="827584" y="2054910"/>
            <a:ext cx="1872208" cy="43200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1</a:t>
            </a:r>
            <a:r>
              <a:rPr lang="en-US" altLang="zh-CN" sz="2000" b="1" dirty="0" smtClean="0">
                <a:solidFill>
                  <a:prstClr val="black"/>
                </a:solidFill>
                <a:latin typeface="仿宋" pitchFamily="49" charset="-122"/>
                <a:ea typeface="仿宋" pitchFamily="49" charset="-122"/>
              </a:rPr>
              <a:t>.</a:t>
            </a:r>
            <a:r>
              <a:rPr lang="zh-CN" altLang="en-US" sz="2000" b="1" dirty="0">
                <a:solidFill>
                  <a:prstClr val="black"/>
                </a:solidFill>
                <a:latin typeface="仿宋" pitchFamily="49" charset="-122"/>
                <a:ea typeface="仿宋" pitchFamily="49" charset="-122"/>
              </a:rPr>
              <a:t>城市</a:t>
            </a:r>
            <a:r>
              <a:rPr lang="zh-CN" altLang="en-US" sz="2000" b="1" dirty="0" smtClean="0">
                <a:solidFill>
                  <a:prstClr val="black"/>
                </a:solidFill>
                <a:latin typeface="仿宋" pitchFamily="49" charset="-122"/>
                <a:ea typeface="仿宋" pitchFamily="49" charset="-122"/>
              </a:rPr>
              <a:t>的形成</a:t>
            </a:r>
            <a:endParaRPr lang="zh-CN" altLang="en-US" sz="2000" b="1" dirty="0">
              <a:solidFill>
                <a:prstClr val="black"/>
              </a:solidFill>
              <a:latin typeface="仿宋" pitchFamily="49" charset="-122"/>
              <a:ea typeface="仿宋" pitchFamily="49" charset="-122"/>
            </a:endParaRPr>
          </a:p>
        </p:txBody>
      </p:sp>
    </p:spTree>
    <p:extLst>
      <p:ext uri="{BB962C8B-B14F-4D97-AF65-F5344CB8AC3E}">
        <p14:creationId xmlns:p14="http://schemas.microsoft.com/office/powerpoint/2010/main" val="2155958282"/>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3040</TotalTime>
  <Words>5785</Words>
  <Application>Microsoft Office PowerPoint</Application>
  <PresentationFormat>全屏显示(4:3)</PresentationFormat>
  <Paragraphs>221</Paragraphs>
  <Slides>32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32</vt:i4>
      </vt:variant>
    </vt:vector>
  </HeadingPairs>
  <TitlesOfParts>
    <vt:vector size="38" baseType="lpstr">
      <vt:lpstr>仿宋</vt:lpstr>
      <vt:lpstr>黑体</vt:lpstr>
      <vt:lpstr>宋体</vt:lpstr>
      <vt:lpstr>Arial</vt:lpstr>
      <vt:lpstr>Cambria Math</vt:lpstr>
      <vt:lpstr>默认设计模板</vt:lpstr>
      <vt:lpstr>第七章 城乡二元结构与城乡统筹</vt:lpstr>
      <vt:lpstr>第七章 城乡二元结构与城乡统筹</vt:lpstr>
      <vt:lpstr>第七章 城乡二元结构与城乡统筹</vt:lpstr>
      <vt:lpstr>第一节 二元结构理论与城市化</vt:lpstr>
      <vt:lpstr>第一节 二元结构理论与城市化</vt:lpstr>
      <vt:lpstr>第一节 二元结构理论与城市化</vt:lpstr>
      <vt:lpstr>第一节 二元结构理论与城市化</vt:lpstr>
      <vt:lpstr>第一节 二元结构理论与城市化</vt:lpstr>
      <vt:lpstr>第一节 二元结构理论与城市化</vt:lpstr>
      <vt:lpstr>第一节 二元结构理论与城市化</vt:lpstr>
      <vt:lpstr>第一节 二元结构理论与城市化</vt:lpstr>
      <vt:lpstr>第一节 二元结构理论与城市化</vt:lpstr>
      <vt:lpstr>第一节 二元结构理论与城市化</vt:lpstr>
      <vt:lpstr>第一节 二元结构理论与城市化</vt:lpstr>
      <vt:lpstr>第一节 二元结构理论与城市化</vt:lpstr>
      <vt:lpstr>第二节 乡村经济与贫困</vt:lpstr>
      <vt:lpstr>第二节 乡村经济与贫困</vt:lpstr>
      <vt:lpstr>第二节 乡村经济与贫困</vt:lpstr>
      <vt:lpstr>第二节 乡村经济与贫困</vt:lpstr>
      <vt:lpstr>第二节 乡村经济与贫困</vt:lpstr>
      <vt:lpstr>第二节 乡村经济与贫困</vt:lpstr>
      <vt:lpstr>第二节 乡村经济与贫困</vt:lpstr>
      <vt:lpstr>第二节 乡村经济与贫困</vt:lpstr>
      <vt:lpstr>第二节 乡村经济与贫困</vt:lpstr>
      <vt:lpstr>第二节 乡村经济与贫困</vt:lpstr>
      <vt:lpstr>第三节 统筹城乡协调发展</vt:lpstr>
      <vt:lpstr>第三节 统筹城乡协调发展</vt:lpstr>
      <vt:lpstr>第三节 统筹城乡协调发展</vt:lpstr>
      <vt:lpstr>第三节 统筹城乡协调发展</vt:lpstr>
      <vt:lpstr>第三节 统筹城乡协调发展</vt:lpstr>
      <vt:lpstr>第三节 统筹城乡协调发展</vt:lpstr>
      <vt:lpstr>第三节 统筹城乡协调发展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马工程网站修改建议</dc:title>
  <dc:creator>Ali</dc:creator>
  <cp:lastModifiedBy>Windows 用户</cp:lastModifiedBy>
  <cp:revision>296</cp:revision>
  <dcterms:modified xsi:type="dcterms:W3CDTF">2020-05-22T14:10:49Z</dcterms:modified>
</cp:coreProperties>
</file>