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7" r:id="rId7"/>
    <p:sldId id="257" r:id="rId8"/>
    <p:sldId id="258" r:id="rId9"/>
    <p:sldId id="259" r:id="rId10"/>
    <p:sldId id="263" r:id="rId11"/>
    <p:sldId id="268" r:id="rId12"/>
    <p:sldId id="269" r:id="rId13"/>
    <p:sldId id="270" r:id="rId14"/>
    <p:sldId id="260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4660"/>
  </p:normalViewPr>
  <p:slideViewPr>
    <p:cSldViewPr snapToGrid="0">
      <p:cViewPr>
        <p:scale>
          <a:sx n="94" d="100"/>
          <a:sy n="94" d="100"/>
        </p:scale>
        <p:origin x="64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4E3-52C2-469A-8341-6806513781EB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B117-C659-4136-996F-496E26990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93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4E3-52C2-469A-8341-6806513781EB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B117-C659-4136-996F-496E26990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22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4E3-52C2-469A-8341-6806513781EB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B117-C659-4136-996F-496E26990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2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4E3-52C2-469A-8341-6806513781EB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B117-C659-4136-996F-496E26990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5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4E3-52C2-469A-8341-6806513781EB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B117-C659-4136-996F-496E26990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560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4E3-52C2-469A-8341-6806513781EB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B117-C659-4136-996F-496E26990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6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4E3-52C2-469A-8341-6806513781EB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B117-C659-4136-996F-496E26990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24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4E3-52C2-469A-8341-6806513781EB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B117-C659-4136-996F-496E26990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59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4E3-52C2-469A-8341-6806513781EB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B117-C659-4136-996F-496E26990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69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4E3-52C2-469A-8341-6806513781EB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B117-C659-4136-996F-496E26990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20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64E3-52C2-469A-8341-6806513781EB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EB117-C659-4136-996F-496E26990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49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E64E3-52C2-469A-8341-6806513781EB}" type="datetimeFigureOut">
              <a:rPr lang="zh-CN" altLang="en-US" smtClean="0"/>
              <a:t>2024/4/6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EB117-C659-4136-996F-496E26990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46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混合策略和</a:t>
            </a:r>
            <a:br>
              <a:rPr lang="en-US" altLang="zh-CN" dirty="0"/>
            </a:br>
            <a:r>
              <a:rPr lang="zh-CN" altLang="en-US" dirty="0"/>
              <a:t>不完全信息博弈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王麒植</a:t>
            </a:r>
          </a:p>
        </p:txBody>
      </p:sp>
    </p:spTree>
    <p:extLst>
      <p:ext uri="{BB962C8B-B14F-4D97-AF65-F5344CB8AC3E}">
        <p14:creationId xmlns:p14="http://schemas.microsoft.com/office/powerpoint/2010/main" val="61533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初步分析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对于后动者，如果手牌是</a:t>
            </a:r>
            <a:r>
              <a:rPr lang="en-US" altLang="zh-CN" dirty="0"/>
              <a:t>J</a:t>
            </a:r>
            <a:r>
              <a:rPr lang="zh-CN" altLang="en-US" dirty="0"/>
              <a:t>，一定不跟注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对于后动者，如果手牌是</a:t>
            </a:r>
            <a:r>
              <a:rPr lang="en-US" altLang="zh-CN" dirty="0"/>
              <a:t>K</a:t>
            </a:r>
            <a:r>
              <a:rPr lang="zh-CN" altLang="en-US" dirty="0"/>
              <a:t>，一定跟注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对于先动者，如果手牌是</a:t>
            </a:r>
            <a:r>
              <a:rPr lang="en-US" altLang="zh-CN" dirty="0"/>
              <a:t>K</a:t>
            </a:r>
            <a:r>
              <a:rPr lang="zh-CN" altLang="en-US" dirty="0"/>
              <a:t>，一定加注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对于先动者，如果手牌是</a:t>
            </a:r>
            <a:r>
              <a:rPr lang="en-US" altLang="zh-CN" dirty="0"/>
              <a:t>Q</a:t>
            </a:r>
            <a:r>
              <a:rPr lang="zh-CN" altLang="en-US" dirty="0"/>
              <a:t>，一定不加注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如果加注，只有</a:t>
            </a:r>
            <a:r>
              <a:rPr lang="en-US" altLang="zh-CN" dirty="0"/>
              <a:t>K</a:t>
            </a:r>
            <a:r>
              <a:rPr lang="zh-CN" altLang="en-US" dirty="0"/>
              <a:t>的对手会跟，此时输</a:t>
            </a:r>
            <a:r>
              <a:rPr lang="en-US" altLang="zh-CN" dirty="0"/>
              <a:t>2</a:t>
            </a:r>
            <a:r>
              <a:rPr lang="zh-CN" altLang="en-US" dirty="0"/>
              <a:t>；如果对手不跟，赢</a:t>
            </a:r>
            <a:r>
              <a:rPr lang="en-US" altLang="zh-CN" dirty="0"/>
              <a:t>1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期望收益小于</a:t>
            </a:r>
            <a:r>
              <a:rPr lang="en-US" altLang="zh-CN" dirty="0"/>
              <a:t>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dirty="0"/>
              <a:t>关键问题先手</a:t>
            </a:r>
            <a:r>
              <a:rPr lang="en-US" altLang="zh-CN" dirty="0"/>
              <a:t>J</a:t>
            </a:r>
            <a:r>
              <a:rPr lang="zh-CN" altLang="en-US" dirty="0"/>
              <a:t>怎么叫？后手</a:t>
            </a:r>
            <a:r>
              <a:rPr lang="en-US" altLang="zh-CN" dirty="0"/>
              <a:t>Q</a:t>
            </a:r>
            <a:r>
              <a:rPr lang="zh-CN" altLang="en-US" dirty="0"/>
              <a:t>怎么跟？</a:t>
            </a:r>
            <a:endParaRPr lang="en-US" altLang="zh-CN" dirty="0"/>
          </a:p>
          <a:p>
            <a:pPr lvl="1"/>
            <a:r>
              <a:rPr lang="zh-CN" altLang="en-US" dirty="0"/>
              <a:t>核心问题：</a:t>
            </a:r>
            <a:r>
              <a:rPr lang="en-US" altLang="zh-CN" dirty="0"/>
              <a:t>Bluff</a:t>
            </a:r>
            <a:r>
              <a:rPr lang="zh-CN" altLang="en-US" dirty="0"/>
              <a:t>（唬诈）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3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Bluff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请验证如下结论成立：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对于先动者</a:t>
            </a:r>
            <a:r>
              <a:rPr lang="en-US" altLang="zh-CN" dirty="0"/>
              <a:t>J</a:t>
            </a:r>
            <a:r>
              <a:rPr lang="zh-CN" altLang="en-US" dirty="0"/>
              <a:t>，如果总是唬诈，那么后动者总是有动机跟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对于后动者</a:t>
            </a:r>
            <a:r>
              <a:rPr lang="en-US" altLang="zh-CN" dirty="0"/>
              <a:t>Q</a:t>
            </a:r>
            <a:r>
              <a:rPr lang="zh-CN" altLang="en-US" dirty="0"/>
              <a:t>，如果总不跟，那么后动者总是有动机唬诈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056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Bluff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假设先动者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加注的概率为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，后动者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跟注的概率为</a:t>
                </a:r>
                <a:r>
                  <a:rPr lang="en-US" altLang="zh-CN" dirty="0"/>
                  <a:t>q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dirty="0"/>
                  <a:t>先动者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是否加注的问题：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b="1" i="1" baseline="-2500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=0.5∗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+0.5∗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+0.5∗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en-US" altLang="zh-CN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b="1" i="1" baseline="-2500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后动者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是否跟注的问题：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b="1" i="1" baseline="-2500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b="0" dirty="0"/>
              </a:p>
              <a:p>
                <a:pPr marL="457200" lvl="1" indent="0">
                  <a:buNone/>
                </a:pPr>
                <a:endParaRPr lang="en-US" altLang="zh-CN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1∗0.5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∗0.5+1∗0.5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∗0.5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∗0.5+1∗0.5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b="1" i="1" baseline="-2500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98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Bluff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均衡条件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i="1" baseline="-2500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混合策略的无差异法</a:t>
                </a:r>
                <a:endParaRPr lang="en-US" altLang="zh-CN" dirty="0"/>
              </a:p>
              <a:p>
                <a:r>
                  <a:rPr lang="zh-CN" altLang="en-US" dirty="0"/>
                  <a:t>含义：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如果后动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Q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跟注过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少，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那么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 baseline="-2500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dirty="0"/>
                  <a:t>，因而先动 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一定总是选择加注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如果先动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加注过多，那么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zh-CN" altLang="en-US" dirty="0"/>
                  <a:t>，因而后动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一定愿意跟注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均衡时，谁也讨不着便宜，也吃不到亏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此时最优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唬诈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不能太诚实，甚至可以光明正大告诉对方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61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61" y="516756"/>
            <a:ext cx="8793259" cy="590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83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不完全信息与高阶推理</a:t>
            </a:r>
            <a:endParaRPr lang="en-US" altLang="zh-CN" dirty="0"/>
          </a:p>
          <a:p>
            <a:pPr lvl="1"/>
            <a:r>
              <a:rPr lang="zh-CN" altLang="en-US" dirty="0"/>
              <a:t>高阶知识和共同知识</a:t>
            </a:r>
            <a:endParaRPr lang="en-US" altLang="zh-CN" dirty="0"/>
          </a:p>
          <a:p>
            <a:pPr lvl="1"/>
            <a:r>
              <a:rPr lang="zh-CN" altLang="en-US" dirty="0"/>
              <a:t>贝叶斯更新和纳什均衡</a:t>
            </a:r>
          </a:p>
          <a:p>
            <a:r>
              <a:rPr lang="zh-CN" altLang="en-US" dirty="0"/>
              <a:t>均衡中哪些变量需要成为共同知识？</a:t>
            </a:r>
            <a:endParaRPr lang="en-US" altLang="zh-CN" dirty="0"/>
          </a:p>
          <a:p>
            <a:pPr lvl="1"/>
            <a:r>
              <a:rPr lang="zh-CN" altLang="en-US" dirty="0"/>
              <a:t>每张牌的概率</a:t>
            </a:r>
            <a:endParaRPr lang="en-US" altLang="zh-CN" dirty="0"/>
          </a:p>
          <a:p>
            <a:pPr lvl="1"/>
            <a:r>
              <a:rPr lang="en-US" altLang="zh-CN" dirty="0"/>
              <a:t>No-bet</a:t>
            </a:r>
            <a:r>
              <a:rPr lang="zh-CN" altLang="en-US" dirty="0"/>
              <a:t>、</a:t>
            </a:r>
            <a:r>
              <a:rPr lang="en-US" altLang="zh-CN" dirty="0"/>
              <a:t>no-gambling</a:t>
            </a:r>
            <a:r>
              <a:rPr lang="zh-CN" altLang="en-US" dirty="0"/>
              <a:t>、</a:t>
            </a:r>
            <a:r>
              <a:rPr lang="en-US" altLang="zh-CN" dirty="0"/>
              <a:t>no-trade</a:t>
            </a:r>
          </a:p>
          <a:p>
            <a:r>
              <a:rPr lang="zh-CN" altLang="en-US" dirty="0"/>
              <a:t>一个细微的差异</a:t>
            </a:r>
            <a:endParaRPr lang="en-US" altLang="zh-CN" dirty="0"/>
          </a:p>
          <a:p>
            <a:pPr lvl="1"/>
            <a:r>
              <a:rPr lang="zh-CN" altLang="en-US" dirty="0"/>
              <a:t>知道</a:t>
            </a:r>
            <a:r>
              <a:rPr lang="en-US" altLang="zh-CN" dirty="0"/>
              <a:t>&amp;</a:t>
            </a:r>
            <a:r>
              <a:rPr lang="zh-CN" altLang="en-US" dirty="0"/>
              <a:t>不知道</a:t>
            </a:r>
            <a:endParaRPr lang="en-US" altLang="zh-CN" dirty="0"/>
          </a:p>
          <a:p>
            <a:pPr lvl="1"/>
            <a:r>
              <a:rPr lang="zh-CN" altLang="en-US" dirty="0"/>
              <a:t>不知道的两层意思：“知道不知道”和“不知道不知道”</a:t>
            </a:r>
            <a:endParaRPr lang="en-US" altLang="zh-CN" dirty="0"/>
          </a:p>
          <a:p>
            <a:r>
              <a:rPr lang="zh-CN" altLang="en-US" dirty="0"/>
              <a:t>博弈的核心：揣摩你的对手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419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求解不完全信息条件下的均衡</a:t>
            </a:r>
            <a:endParaRPr lang="en-US" altLang="zh-CN" dirty="0"/>
          </a:p>
          <a:p>
            <a:r>
              <a:rPr lang="zh-CN" altLang="en-US" dirty="0"/>
              <a:t>在此背景下理解混合策略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准备知识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贝叶斯公式（条件概率公式）</a:t>
                </a:r>
                <a:endParaRPr lang="en-US" altLang="zh-CN" dirty="0"/>
              </a:p>
              <a:p>
                <a:r>
                  <a:rPr lang="zh-CN" altLang="en-US" dirty="0"/>
                  <a:t>举例：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我们假设四川人比其他地方人爱吃辣。假设四川人爱吃辣的比例是</a:t>
                </a:r>
                <a:r>
                  <a:rPr lang="en-US" altLang="zh-CN" dirty="0"/>
                  <a:t>90%</a:t>
                </a:r>
                <a:r>
                  <a:rPr lang="zh-CN" altLang="en-US" dirty="0"/>
                  <a:t>，其他地方</a:t>
                </a:r>
                <a:r>
                  <a:rPr lang="en-US" altLang="zh-CN" dirty="0"/>
                  <a:t>20%</a:t>
                </a:r>
                <a:r>
                  <a:rPr lang="zh-CN" altLang="en-US" dirty="0"/>
                  <a:t>。四川人占总人口的</a:t>
                </a:r>
                <a:r>
                  <a:rPr lang="en-US" altLang="zh-CN" dirty="0"/>
                  <a:t>10%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问：我们发现一个朋友爱吃辣，他是四川人的概率是多大？</a:t>
                </a:r>
                <a:endParaRPr lang="en-US" altLang="zh-CN" dirty="0"/>
              </a:p>
              <a:p>
                <a:r>
                  <a:rPr lang="zh-CN" altLang="en-US" dirty="0"/>
                  <a:t>数学表示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</a:t>
                </a:r>
                <a:r>
                  <a:rPr lang="zh-CN" altLang="en-US" dirty="0"/>
                  <a:t>：爱吃辣；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：家乡</a:t>
                </a:r>
                <a:r>
                  <a:rPr lang="en-US" altLang="zh-CN" dirty="0"/>
                  <a:t>;B1=</a:t>
                </a:r>
                <a:r>
                  <a:rPr lang="zh-CN" altLang="en-US" dirty="0"/>
                  <a:t>四川</a:t>
                </a:r>
                <a:r>
                  <a:rPr lang="en-US" altLang="zh-CN" dirty="0"/>
                  <a:t>,B2=</a:t>
                </a:r>
                <a:r>
                  <a:rPr lang="zh-CN" altLang="en-US" dirty="0"/>
                  <a:t>北京</a:t>
                </a:r>
                <a:r>
                  <a:rPr lang="en-US" altLang="zh-CN" dirty="0"/>
                  <a:t>……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=0.9;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b="0" dirty="0"/>
              </a:p>
              <a:p>
                <a:pPr lvl="1"/>
                <a:r>
                  <a:rPr lang="zh-CN" altLang="en-US" dirty="0"/>
                  <a:t>求：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801" r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54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准备知识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贝叶斯公式（条件概率公式）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含义</a:t>
            </a:r>
            <a:endParaRPr lang="en-US" altLang="zh-CN" dirty="0"/>
          </a:p>
          <a:p>
            <a:pPr lvl="1"/>
            <a:r>
              <a:rPr lang="zh-CN" altLang="en-US" dirty="0"/>
              <a:t>实际上是要求所有吃辣的人里面，四川人的比例</a:t>
            </a:r>
            <a:endParaRPr lang="en-US" altLang="zh-CN" dirty="0"/>
          </a:p>
          <a:p>
            <a:pPr lvl="1"/>
            <a:r>
              <a:rPr lang="zh-CN" altLang="en-US" dirty="0"/>
              <a:t>分子：吃辣的四川人；</a:t>
            </a:r>
            <a:r>
              <a:rPr lang="en-US" altLang="zh-CN" dirty="0"/>
              <a:t>P(</a:t>
            </a:r>
            <a:r>
              <a:rPr lang="zh-CN" altLang="en-US" dirty="0"/>
              <a:t>四川人</a:t>
            </a:r>
            <a:r>
              <a:rPr lang="en-US" altLang="zh-CN" dirty="0"/>
              <a:t>)</a:t>
            </a:r>
            <a:r>
              <a:rPr lang="zh-CN" altLang="en-US" dirty="0"/>
              <a:t>*</a:t>
            </a:r>
            <a:r>
              <a:rPr lang="en-US" altLang="zh-CN" dirty="0"/>
              <a:t>P(</a:t>
            </a:r>
            <a:r>
              <a:rPr lang="zh-CN" altLang="en-US" dirty="0"/>
              <a:t>四川人中吃辣的）</a:t>
            </a:r>
            <a:endParaRPr lang="en-US" altLang="zh-CN" dirty="0"/>
          </a:p>
          <a:p>
            <a:pPr lvl="1"/>
            <a:r>
              <a:rPr lang="zh-CN" altLang="en-US" dirty="0"/>
              <a:t>分母：全国吃辣的人</a:t>
            </a:r>
            <a:endParaRPr lang="en-US" altLang="zh-CN" dirty="0"/>
          </a:p>
          <a:p>
            <a:pPr lvl="1"/>
            <a:r>
              <a:rPr lang="zh-CN" altLang="en-US" dirty="0"/>
              <a:t>“四川人中爱吃辣的”</a:t>
            </a:r>
            <a:r>
              <a:rPr lang="en-US" altLang="zh-CN" dirty="0"/>
              <a:t>vs</a:t>
            </a:r>
            <a:r>
              <a:rPr lang="zh-CN" altLang="en-US" dirty="0"/>
              <a:t>“爱吃辣的中四川人”</a:t>
            </a:r>
            <a:endParaRPr lang="en-US" altLang="zh-CN" dirty="0"/>
          </a:p>
        </p:txBody>
      </p:sp>
      <p:pic>
        <p:nvPicPr>
          <p:cNvPr id="2050" name="Picture 2" descr="https://bkimg.cdn.bcebos.com/pic/5fdf8db1cb134954a3ba2ede554e9258d0094ae0?x-bce-process=image/watermark,g_7,image_d2F0ZXIvYmFpa2U4MA==,xp_5,yp_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957" y="2380341"/>
            <a:ext cx="3282218" cy="132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11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准备知识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/>
                  <a:t>贝叶斯公式（条件概率公式）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0.9∗0.1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0.9∗0.1+0.2∗0.9</m:t>
                        </m:r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练习：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假设对于总人口新冠肺炎的患病率为</a:t>
                </a:r>
                <a:r>
                  <a:rPr lang="en-US" altLang="zh-CN" dirty="0"/>
                  <a:t>1%</a:t>
                </a:r>
                <a:r>
                  <a:rPr lang="zh-CN" altLang="en-US" dirty="0"/>
                  <a:t>。试剂盒的检验准确率为</a:t>
                </a:r>
                <a:r>
                  <a:rPr lang="en-US" altLang="zh-CN" dirty="0"/>
                  <a:t>98%</a:t>
                </a:r>
                <a:r>
                  <a:rPr lang="zh-CN" altLang="en-US" dirty="0"/>
                  <a:t>（真阳性和真阴性概率都是</a:t>
                </a:r>
                <a:r>
                  <a:rPr lang="en-US" altLang="zh-CN" dirty="0"/>
                  <a:t>98%</a:t>
                </a:r>
                <a:r>
                  <a:rPr lang="zh-CN" altLang="en-US" dirty="0"/>
                  <a:t>）。那么一个人检测结果是阳性（</a:t>
                </a:r>
                <a:r>
                  <a:rPr lang="en-US" altLang="zh-CN" dirty="0"/>
                  <a:t>positive</a:t>
                </a:r>
                <a:r>
                  <a:rPr lang="zh-CN" altLang="en-US" dirty="0"/>
                  <a:t>），那么他真的被感染</a:t>
                </a:r>
                <a:r>
                  <a:rPr lang="en-US" altLang="zh-CN" dirty="0"/>
                  <a:t>(infected)</a:t>
                </a:r>
                <a:r>
                  <a:rPr lang="zh-CN" altLang="en-US" dirty="0"/>
                  <a:t>的概率是多少？</a:t>
                </a:r>
                <a:endParaRPr lang="en-US" altLang="zh-CN" dirty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𝑖𝑛𝑓𝑒𝑐𝑡𝑒𝑑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𝑝𝑜𝑠𝑖𝑡𝑖𝑣𝑒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∗0.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98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∗0.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+0.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99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∗0.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den>
                    </m:f>
                  </m:oMath>
                </a14:m>
                <a:r>
                  <a:rPr lang="en-US" altLang="zh-CN" dirty="0"/>
                  <a:t>=0.33</a:t>
                </a:r>
              </a:p>
              <a:p>
                <a:pPr lvl="1"/>
                <a:r>
                  <a:rPr lang="zh-CN" altLang="en-US" dirty="0"/>
                  <a:t>比扔硬币还低！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罕见病的准确率要求非常苛刻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83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准备知识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我们在博弈里需要关注的问题</a:t>
            </a:r>
            <a:endParaRPr lang="en-US" altLang="zh-CN" dirty="0"/>
          </a:p>
          <a:p>
            <a:pPr lvl="1"/>
            <a:r>
              <a:rPr lang="zh-CN" altLang="en-US" dirty="0"/>
              <a:t>正向思维（参与人</a:t>
            </a:r>
            <a:r>
              <a:rPr lang="en-US" altLang="zh-CN" dirty="0"/>
              <a:t>1</a:t>
            </a:r>
            <a:r>
              <a:rPr lang="zh-CN" altLang="en-US" dirty="0"/>
              <a:t>）：</a:t>
            </a:r>
            <a:r>
              <a:rPr lang="en-US" altLang="zh-CN" dirty="0"/>
              <a:t>A</a:t>
            </a:r>
            <a:r>
              <a:rPr lang="zh-CN" altLang="en-US" dirty="0"/>
              <a:t>情况下选</a:t>
            </a:r>
            <a:r>
              <a:rPr lang="en-US" altLang="zh-CN" dirty="0"/>
              <a:t>x, B</a:t>
            </a:r>
            <a:r>
              <a:rPr lang="zh-CN" altLang="en-US" dirty="0"/>
              <a:t>情况下选</a:t>
            </a:r>
            <a:r>
              <a:rPr lang="en-US" altLang="zh-CN" dirty="0"/>
              <a:t>y, C</a:t>
            </a:r>
            <a:r>
              <a:rPr lang="zh-CN" altLang="en-US" dirty="0"/>
              <a:t>情况下选</a:t>
            </a:r>
            <a:r>
              <a:rPr lang="en-US" altLang="zh-CN" dirty="0"/>
              <a:t>x</a:t>
            </a:r>
          </a:p>
          <a:p>
            <a:pPr lvl="1"/>
            <a:r>
              <a:rPr lang="zh-CN" altLang="en-US" dirty="0"/>
              <a:t>逆向思维（参与人</a:t>
            </a:r>
            <a:r>
              <a:rPr lang="en-US" altLang="zh-CN" dirty="0"/>
              <a:t>2</a:t>
            </a:r>
            <a:r>
              <a:rPr lang="zh-CN" altLang="en-US" dirty="0"/>
              <a:t>）：当我们看到参与人</a:t>
            </a:r>
            <a:r>
              <a:rPr lang="en-US" altLang="zh-CN" dirty="0"/>
              <a:t>1</a:t>
            </a:r>
            <a:r>
              <a:rPr lang="zh-CN" altLang="en-US" dirty="0"/>
              <a:t>选择</a:t>
            </a:r>
            <a:r>
              <a:rPr lang="en-US" altLang="zh-CN" dirty="0"/>
              <a:t>x</a:t>
            </a:r>
            <a:r>
              <a:rPr lang="zh-CN" altLang="en-US" dirty="0"/>
              <a:t>，那么情况是</a:t>
            </a:r>
            <a:r>
              <a:rPr lang="en-US" altLang="zh-CN" dirty="0"/>
              <a:t>A</a:t>
            </a:r>
            <a:r>
              <a:rPr lang="zh-CN" altLang="en-US" dirty="0"/>
              <a:t>还是</a:t>
            </a:r>
            <a:r>
              <a:rPr lang="en-US" altLang="zh-CN" dirty="0"/>
              <a:t>C</a:t>
            </a:r>
          </a:p>
          <a:p>
            <a:pPr lvl="1"/>
            <a:r>
              <a:rPr lang="zh-CN" altLang="en-US" dirty="0"/>
              <a:t>高阶推理的表现</a:t>
            </a:r>
            <a:endParaRPr lang="en-US" altLang="zh-CN" dirty="0"/>
          </a:p>
          <a:p>
            <a:r>
              <a:rPr lang="zh-CN" altLang="en-US" dirty="0"/>
              <a:t>从最优反应的角度，参与人</a:t>
            </a:r>
            <a:r>
              <a:rPr lang="en-US" altLang="zh-CN" dirty="0"/>
              <a:t>2</a:t>
            </a:r>
            <a:r>
              <a:rPr lang="zh-CN" altLang="en-US" dirty="0"/>
              <a:t>的决策必然需要考虑条件概率问题</a:t>
            </a:r>
            <a:endParaRPr lang="en-US" altLang="zh-CN" dirty="0"/>
          </a:p>
          <a:p>
            <a:r>
              <a:rPr lang="zh-CN" altLang="en-US" dirty="0"/>
              <a:t>此时的均衡被称为</a:t>
            </a:r>
            <a:r>
              <a:rPr lang="en-US" altLang="zh-CN" dirty="0"/>
              <a:t>Bayesian (Nash) Equilibrium</a:t>
            </a:r>
          </a:p>
        </p:txBody>
      </p:sp>
    </p:spTree>
    <p:extLst>
      <p:ext uri="{BB962C8B-B14F-4D97-AF65-F5344CB8AC3E}">
        <p14:creationId xmlns:p14="http://schemas.microsoft.com/office/powerpoint/2010/main" val="213998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973" y="1427996"/>
            <a:ext cx="10515600" cy="435133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46" y="1078666"/>
            <a:ext cx="10620054" cy="460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2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76" y="1690688"/>
            <a:ext cx="11132888" cy="19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4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577" y="493658"/>
            <a:ext cx="4942381" cy="618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6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814</Words>
  <Application>Microsoft Macintosh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Times New Roman</vt:lpstr>
      <vt:lpstr>Office 主题​​</vt:lpstr>
      <vt:lpstr>混合策略和 不完全信息博弈</vt:lpstr>
      <vt:lpstr>目标</vt:lpstr>
      <vt:lpstr>准备知识</vt:lpstr>
      <vt:lpstr>准备知识</vt:lpstr>
      <vt:lpstr>准备知识</vt:lpstr>
      <vt:lpstr>准备知识</vt:lpstr>
      <vt:lpstr>PowerPoint Presentation</vt:lpstr>
      <vt:lpstr>PowerPoint Presentation</vt:lpstr>
      <vt:lpstr>PowerPoint Presentation</vt:lpstr>
      <vt:lpstr>初步分析</vt:lpstr>
      <vt:lpstr>Bluff</vt:lpstr>
      <vt:lpstr>Bluff</vt:lpstr>
      <vt:lpstr>Bluff</vt:lpstr>
      <vt:lpstr>PowerPoint Presentation</vt:lpstr>
      <vt:lpstr>主要内容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不完全信息博弈</dc:title>
  <dc:creator>王麒植</dc:creator>
  <cp:lastModifiedBy>mark.lu589698@outlook.com</cp:lastModifiedBy>
  <cp:revision>27</cp:revision>
  <dcterms:created xsi:type="dcterms:W3CDTF">2017-11-11T11:46:30Z</dcterms:created>
  <dcterms:modified xsi:type="dcterms:W3CDTF">2024-04-06T06:31:59Z</dcterms:modified>
</cp:coreProperties>
</file>