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5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97"/>
            <a:ext cx="12099168" cy="558557"/>
          </a:xfrm>
        </p:spPr>
        <p:txBody>
          <a:bodyPr>
            <a:norm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01" y="663752"/>
            <a:ext cx="12043468" cy="5692599"/>
          </a:xfrm>
        </p:spPr>
        <p:txBody>
          <a:bodyPr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2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67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1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8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3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spcBef>
                <a:spcPts val="1200"/>
              </a:spcBef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15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9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7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0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DD7D8-8516-462B-A7F4-78A52013383F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014D-017E-413A-8B5D-E6DA44899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1BD9-EE9A-4B95-9549-F3A9566192EB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1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完全信息动态</a:t>
            </a:r>
            <a:r>
              <a:rPr lang="en-US" altLang="zh-CN" dirty="0"/>
              <a:t>-</a:t>
            </a:r>
            <a:r>
              <a:rPr lang="zh-CN" altLang="en-US" dirty="0"/>
              <a:t>例子</a:t>
            </a:r>
            <a:br>
              <a:rPr lang="en-US" altLang="zh-CN" dirty="0"/>
            </a:br>
            <a:r>
              <a:rPr lang="en-US" altLang="zh-CN" dirty="0"/>
              <a:t>SPNE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王麒植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23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第二步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注意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竞争退化为伯川德竞争；所有人利润都为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。（从经济学和数学两方面理解）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质量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差异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越大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两厂商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价格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如何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变化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如何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数学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证明</m:t>
                    </m:r>
                  </m:oMath>
                </a14:m>
                <a:r>
                  <a:rPr lang="zh-CN" altLang="en-US" dirty="0"/>
                  <a:t>？（作业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差异化越大，所有人的价格都越高：差异化缓解了价格竞争，对所有厂商都有利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04" y="4679400"/>
            <a:ext cx="5202928" cy="12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第三步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将上述价格表达式带入厂商利润函数（什么含义）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对各自质量求解一阶导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至此，利润仅为质量的函数</a:t>
            </a:r>
            <a:endParaRPr lang="en-US" altLang="zh-CN" dirty="0"/>
          </a:p>
          <a:p>
            <a:pPr lvl="1"/>
            <a:r>
              <a:rPr lang="zh-CN" altLang="en-US" dirty="0"/>
              <a:t>价格对需求的影响已经“内化”在需求决定表达式中</a:t>
            </a:r>
            <a:endParaRPr lang="en-US" altLang="zh-CN" dirty="0"/>
          </a:p>
          <a:p>
            <a:pPr lvl="1"/>
            <a:r>
              <a:rPr lang="zh-CN" altLang="en-US" dirty="0"/>
              <a:t>质量对价格的影响已经“内化”在价格决定表达式中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25" y="1834636"/>
            <a:ext cx="6327499" cy="11742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9648"/>
          <a:stretch/>
        </p:blipFill>
        <p:spPr>
          <a:xfrm>
            <a:off x="2589143" y="3807461"/>
            <a:ext cx="7868014" cy="10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结果与讨论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/>
              <a:t>均衡结果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高端厂商性价比更低</a:t>
            </a:r>
            <a:endParaRPr lang="en-US" altLang="zh-CN" dirty="0"/>
          </a:p>
          <a:p>
            <a:pPr lvl="1"/>
            <a:r>
              <a:rPr lang="zh-CN" altLang="en-US" dirty="0"/>
              <a:t>高端厂商利润更高</a:t>
            </a:r>
            <a:endParaRPr lang="en-US" altLang="zh-CN" dirty="0"/>
          </a:p>
          <a:p>
            <a:pPr lvl="1"/>
            <a:r>
              <a:rPr lang="zh-CN" altLang="en-US" dirty="0"/>
              <a:t>高端厂商需求更大</a:t>
            </a:r>
            <a:endParaRPr lang="en-US" altLang="zh-CN" dirty="0"/>
          </a:p>
          <a:p>
            <a:pPr lvl="1"/>
            <a:r>
              <a:rPr lang="zh-CN" altLang="en-US" dirty="0"/>
              <a:t>部分市场未覆盖（即使边际生产成本为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73201" y="-622946"/>
            <a:ext cx="2144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2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结果与讨论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81873"/>
            <a:ext cx="12192000" cy="5301465"/>
          </a:xfrm>
        </p:spPr>
        <p:txBody>
          <a:bodyPr>
            <a:normAutofit/>
          </a:bodyPr>
          <a:lstStyle/>
          <a:p>
            <a:r>
              <a:rPr lang="zh-CN" altLang="en-US" dirty="0"/>
              <a:t>引申思考：如何理解此模型？</a:t>
            </a:r>
            <a:endParaRPr lang="en-US" altLang="zh-CN" dirty="0"/>
          </a:p>
          <a:p>
            <a:pPr lvl="1"/>
            <a:r>
              <a:rPr lang="zh-CN" altLang="en-US" dirty="0"/>
              <a:t>此模型是一个分析框架，可以用来分析竞争结构问题</a:t>
            </a:r>
            <a:endParaRPr lang="en-US" altLang="zh-CN" dirty="0"/>
          </a:p>
          <a:p>
            <a:pPr lvl="1"/>
            <a:r>
              <a:rPr lang="zh-CN" altLang="en-US" dirty="0"/>
              <a:t>产业升级：</a:t>
            </a:r>
            <a:endParaRPr lang="en-US" altLang="zh-CN" dirty="0"/>
          </a:p>
          <a:p>
            <a:pPr lvl="2"/>
            <a:r>
              <a:rPr lang="zh-CN" altLang="en-US" dirty="0"/>
              <a:t>低质量厂商如何实现超越？</a:t>
            </a:r>
            <a:endParaRPr lang="en-US" altLang="zh-CN" dirty="0"/>
          </a:p>
          <a:p>
            <a:pPr lvl="2"/>
            <a:r>
              <a:rPr lang="zh-CN" altLang="en-US" dirty="0"/>
              <a:t>如果将两厂商视为两个国家，后发国家（低端）产业政策、税收政策效果如何？如何影响竞争结构？</a:t>
            </a:r>
            <a:endParaRPr lang="en-US" altLang="zh-CN" dirty="0"/>
          </a:p>
          <a:p>
            <a:pPr lvl="2"/>
            <a:r>
              <a:rPr lang="zh-CN" altLang="en-US" dirty="0"/>
              <a:t>如果质量竞争存在多个维度，如何差异化？如何超越？例如手机质量包括操作系统、相机、电池容量等</a:t>
            </a:r>
            <a:endParaRPr lang="en-US" altLang="zh-CN" dirty="0"/>
          </a:p>
          <a:p>
            <a:pPr lvl="1"/>
            <a:r>
              <a:rPr lang="zh-CN" altLang="en-US" dirty="0"/>
              <a:t>新兴产业竞争和结构特点</a:t>
            </a:r>
            <a:endParaRPr lang="en-US" altLang="zh-CN" dirty="0"/>
          </a:p>
          <a:p>
            <a:pPr lvl="2"/>
            <a:r>
              <a:rPr lang="zh-CN" altLang="en-US" dirty="0"/>
              <a:t>互联网企业、高科技企业很符合可变成本低，固定成本（研发、营销）高的假设。竞争结构有何特点？创新政策效果？</a:t>
            </a:r>
            <a:endParaRPr lang="en-US" altLang="zh-CN" dirty="0"/>
          </a:p>
          <a:p>
            <a:pPr lvl="2"/>
            <a:r>
              <a:rPr lang="zh-CN" altLang="en-US" dirty="0"/>
              <a:t>知识产权定价：周杰伦歌曲版权值多少钱？</a:t>
            </a:r>
            <a:endParaRPr lang="en-US" altLang="zh-CN" dirty="0"/>
          </a:p>
          <a:p>
            <a:pPr lvl="3"/>
            <a:r>
              <a:rPr lang="zh-CN" altLang="en-US" dirty="0"/>
              <a:t>音乐平台买下版权类似于花费固定成本增加了服务质量</a:t>
            </a:r>
            <a:endParaRPr lang="en-US" altLang="zh-CN" dirty="0"/>
          </a:p>
          <a:p>
            <a:pPr lvl="3"/>
            <a:r>
              <a:rPr lang="zh-CN" altLang="en-US" dirty="0"/>
              <a:t>版权定价的上限即是利润增加额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902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74" y="663753"/>
            <a:ext cx="12081013" cy="5692599"/>
          </a:xfrm>
        </p:spPr>
        <p:txBody>
          <a:bodyPr/>
          <a:lstStyle/>
          <a:p>
            <a:r>
              <a:rPr lang="zh-CN" altLang="en-US" dirty="0"/>
              <a:t>启发性问题：雇主雇佣后，没有办法时刻监督员工是否努力，有什么办法让员工自发努力？</a:t>
            </a:r>
            <a:endParaRPr lang="en-US" altLang="zh-CN" dirty="0"/>
          </a:p>
          <a:p>
            <a:r>
              <a:rPr lang="zh-CN" altLang="en-US" dirty="0"/>
              <a:t>一个简化模型</a:t>
            </a:r>
            <a:r>
              <a:rPr lang="en-US" altLang="zh-CN" dirty="0"/>
              <a:t>&amp;</a:t>
            </a:r>
            <a:r>
              <a:rPr lang="zh-CN" altLang="en-US" dirty="0"/>
              <a:t>博弈概述：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雇主先动，选择不同绩效信号下给雇员的工资水平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雇员行动，选择不同努力水平；不同努力水平决定了获得“高绩效”信号的概率</a:t>
            </a:r>
            <a:endParaRPr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/>
              <a:t>自然行动决定信号；所有人获得支付</a:t>
            </a:r>
            <a:endParaRPr lang="en-US" altLang="zh-CN" dirty="0"/>
          </a:p>
          <a:p>
            <a:r>
              <a:rPr lang="zh-CN" altLang="en-US" dirty="0"/>
              <a:t>由于雇主先动，所以雇员的行动是“不可观测的”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63" y="3227318"/>
            <a:ext cx="8587005" cy="175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513" y="663753"/>
            <a:ext cx="11882229" cy="5692599"/>
          </a:xfrm>
        </p:spPr>
        <p:txBody>
          <a:bodyPr/>
          <a:lstStyle/>
          <a:p>
            <a:r>
              <a:rPr lang="zh-CN" altLang="en-US" dirty="0"/>
              <a:t>启发性问题：雇主雇佣后，没有办法时刻监督员工是否努力，有什么办法让员工自发努力？</a:t>
            </a:r>
            <a:endParaRPr lang="en-US" altLang="zh-CN" dirty="0"/>
          </a:p>
          <a:p>
            <a:r>
              <a:rPr lang="zh-CN" altLang="en-US" dirty="0"/>
              <a:t>一个简化模型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21" y="3460169"/>
            <a:ext cx="8266735" cy="3107228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2647273" y="2545331"/>
            <a:ext cx="65261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25772" y="25267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06932" y="252676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891275" y="25224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538253" y="252247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93142" y="1782810"/>
            <a:ext cx="15566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雇主提供合约</a:t>
            </a:r>
            <a:endParaRPr lang="en-US" altLang="zh-CN" sz="1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457200"/>
            <a:r>
              <a:rPr lang="en-US" sz="14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sz="1400" baseline="-250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en-US" sz="14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,w</a:t>
            </a:r>
            <a:r>
              <a:rPr lang="en-US" sz="1400" baseline="-25000" dirty="0" err="1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</a:t>
            </a:r>
            <a:endParaRPr lang="en-US" sz="1400" baseline="-25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51442" y="2765776"/>
            <a:ext cx="1556696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雇员接受合约（并选择是否努力），或者拒绝</a:t>
            </a:r>
            <a:endParaRPr lang="en-US" sz="1400" baseline="-25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31987" y="1782810"/>
            <a:ext cx="15566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实现业绩，观测到信号</a:t>
            </a:r>
            <a:endParaRPr lang="en-US" sz="1400" baseline="-25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82763" y="2873499"/>
            <a:ext cx="15566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zh-CN" altLang="en-US" sz="1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所有人获得支付</a:t>
            </a:r>
            <a:endParaRPr lang="en-US" sz="1400" baseline="-25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47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92" y="663753"/>
            <a:ext cx="11999776" cy="5692599"/>
          </a:xfrm>
        </p:spPr>
        <p:txBody>
          <a:bodyPr/>
          <a:lstStyle/>
          <a:p>
            <a:r>
              <a:rPr lang="zh-CN" altLang="en-US" dirty="0"/>
              <a:t>理想状态</a:t>
            </a:r>
            <a:r>
              <a:rPr lang="en-US" altLang="zh-CN" dirty="0"/>
              <a:t>(first-best)</a:t>
            </a:r>
          </a:p>
          <a:p>
            <a:pPr lvl="1"/>
            <a:r>
              <a:rPr lang="zh-CN" altLang="en-US" dirty="0"/>
              <a:t>如果雇主可以一直监督，即雇员的行动是可观测的，那么只需按照行动支付工资即可，即可以保证雇员永远努力</a:t>
            </a:r>
            <a:endParaRPr lang="en-US" altLang="zh-CN" dirty="0"/>
          </a:p>
          <a:p>
            <a:pPr lvl="1"/>
            <a:r>
              <a:rPr lang="zh-CN" altLang="en-US" dirty="0"/>
              <a:t>从博弈的角度，此时雇员先动，雇主观测雇员行动之后选择工资</a:t>
            </a:r>
            <a:endParaRPr 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524000" y="2378149"/>
            <a:ext cx="9144000" cy="1897470"/>
            <a:chOff x="0" y="2327091"/>
            <a:chExt cx="9144000" cy="189747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27091"/>
              <a:ext cx="9144000" cy="189747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791667" y="3982513"/>
              <a:ext cx="6670014" cy="24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20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30" y="663753"/>
            <a:ext cx="11989838" cy="5692599"/>
          </a:xfrm>
        </p:spPr>
        <p:txBody>
          <a:bodyPr/>
          <a:lstStyle/>
          <a:p>
            <a:r>
              <a:rPr lang="zh-CN" altLang="en-US" dirty="0"/>
              <a:t>次优状态</a:t>
            </a:r>
            <a:r>
              <a:rPr lang="en-US" altLang="zh-CN" dirty="0"/>
              <a:t>(Second-best)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雇主实际上不可能一直监督，那么只能按照结果支付工资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6956"/>
            <a:ext cx="9144000" cy="3733914"/>
          </a:xfrm>
          <a:prstGeom prst="rect">
            <a:avLst/>
          </a:prstGeom>
        </p:spPr>
      </p:pic>
      <p:sp>
        <p:nvSpPr>
          <p:cNvPr id="6" name="矩形: 圆角 5"/>
          <p:cNvSpPr/>
          <p:nvPr/>
        </p:nvSpPr>
        <p:spPr>
          <a:xfrm>
            <a:off x="7265689" y="3047873"/>
            <a:ext cx="1545660" cy="3962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146517" y="4867390"/>
            <a:ext cx="1726685" cy="39621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807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91" y="663753"/>
            <a:ext cx="11936895" cy="5692599"/>
          </a:xfrm>
        </p:spPr>
        <p:txBody>
          <a:bodyPr/>
          <a:lstStyle/>
          <a:p>
            <a:r>
              <a:rPr lang="zh-CN" altLang="en-US" dirty="0"/>
              <a:t>次优状态</a:t>
            </a:r>
            <a:r>
              <a:rPr lang="en-US" altLang="zh-CN" dirty="0"/>
              <a:t>(Second-best)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雇主实际上不可能一直监督，那么只能按照结果支付工资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显然两个约束都是紧的（</a:t>
            </a:r>
            <a:r>
              <a:rPr lang="en-US" altLang="zh-CN" dirty="0"/>
              <a:t>binding</a:t>
            </a:r>
            <a:r>
              <a:rPr lang="zh-CN" altLang="en-US" dirty="0"/>
              <a:t>），即取等号</a:t>
            </a:r>
            <a:endParaRPr lang="en-US" altLang="zh-CN" dirty="0"/>
          </a:p>
          <a:p>
            <a:pPr lvl="2"/>
            <a:r>
              <a:rPr lang="en-US" dirty="0"/>
              <a:t>IC</a:t>
            </a:r>
            <a:r>
              <a:rPr lang="zh-CN" altLang="en-US" dirty="0"/>
              <a:t>意味着给定最低工资一定，必须要最高工资足够高才能让雇员愿意努力。</a:t>
            </a:r>
            <a:endParaRPr lang="en-US" altLang="zh-CN" dirty="0"/>
          </a:p>
          <a:p>
            <a:pPr lvl="2"/>
            <a:r>
              <a:rPr lang="en-US" altLang="zh-CN" dirty="0"/>
              <a:t>IR</a:t>
            </a:r>
            <a:r>
              <a:rPr lang="zh-CN" altLang="en-US" dirty="0"/>
              <a:t>意味着给定工资差一定，整体期望工资必须足够高雇员才愿意受雇佣。</a:t>
            </a:r>
            <a:endParaRPr lang="en-US" altLang="zh-CN" dirty="0"/>
          </a:p>
          <a:p>
            <a:pPr lvl="2"/>
            <a:r>
              <a:rPr lang="zh-CN" altLang="en-US" dirty="0"/>
              <a:t>给定雇主利润最大化，肯定会使得两个条件都刚刚好满足即可。更多的让利不会改变激励效果，但会让雇主利润变小。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860789" y="1790359"/>
            <a:ext cx="6841753" cy="1681406"/>
            <a:chOff x="1596719" y="2175614"/>
            <a:chExt cx="6841753" cy="168140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2009" y="2175614"/>
              <a:ext cx="4840609" cy="59635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9616" y="3006056"/>
              <a:ext cx="3788556" cy="46998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1493" y="3388738"/>
              <a:ext cx="3801345" cy="468282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596719" y="2771967"/>
              <a:ext cx="1067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i="1" dirty="0" err="1">
                  <a:solidFill>
                    <a:prstClr val="black"/>
                  </a:solidFill>
                  <a:latin typeface="Calibri" panose="020F0502020204030204"/>
                </a:rPr>
                <a:t>s.t.</a:t>
              </a:r>
              <a:endParaRPr lang="en-US" i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370899" y="3056384"/>
              <a:ext cx="1067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IC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370899" y="3388738"/>
              <a:ext cx="1067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491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最优契约与道德风险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30" y="663753"/>
            <a:ext cx="11989838" cy="5692599"/>
          </a:xfrm>
        </p:spPr>
        <p:txBody>
          <a:bodyPr/>
          <a:lstStyle/>
          <a:p>
            <a:r>
              <a:rPr lang="zh-CN" altLang="en-US" dirty="0"/>
              <a:t>次优状态</a:t>
            </a:r>
            <a:r>
              <a:rPr lang="en-US" altLang="zh-CN" dirty="0"/>
              <a:t>(Second-best)</a:t>
            </a:r>
          </a:p>
          <a:p>
            <a:pPr lvl="1"/>
            <a:r>
              <a:rPr lang="zh-CN" altLang="en-US" dirty="0"/>
              <a:t>解得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经济含义</a:t>
            </a:r>
            <a:endParaRPr lang="en-US" altLang="zh-CN" dirty="0"/>
          </a:p>
          <a:p>
            <a:pPr lvl="1"/>
            <a:r>
              <a:rPr lang="zh-CN" altLang="en-US" dirty="0"/>
              <a:t>自发努力的前提是差异化工资</a:t>
            </a:r>
            <a:endParaRPr lang="en-US" altLang="zh-CN" dirty="0"/>
          </a:p>
          <a:p>
            <a:pPr lvl="1"/>
            <a:r>
              <a:rPr lang="zh-CN" altLang="en-US" dirty="0"/>
              <a:t>工资差异的大小与努力效果的大小相关，与努力成本也相关</a:t>
            </a:r>
            <a:endParaRPr lang="en-US" altLang="zh-CN" dirty="0"/>
          </a:p>
          <a:p>
            <a:pPr lvl="1"/>
            <a:r>
              <a:rPr lang="en-US" altLang="zh-CN" dirty="0"/>
              <a:t>IC</a:t>
            </a:r>
            <a:r>
              <a:rPr lang="zh-CN" altLang="en-US" dirty="0"/>
              <a:t>和</a:t>
            </a:r>
            <a:r>
              <a:rPr lang="en-US" altLang="zh-CN" dirty="0"/>
              <a:t>IR</a:t>
            </a:r>
            <a:r>
              <a:rPr lang="zh-CN" altLang="en-US" dirty="0"/>
              <a:t>条件是机制设计的核心，例如电话套餐，捆绑搭售</a:t>
            </a:r>
            <a:endParaRPr lang="en-US" altLang="zh-CN" dirty="0"/>
          </a:p>
          <a:p>
            <a:pPr lvl="1"/>
            <a:r>
              <a:rPr lang="zh-CN" altLang="en-US"/>
              <a:t>道德风险模型是分析官僚制（科层制）的常见工具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499" y="1277284"/>
            <a:ext cx="4947972" cy="21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上讲回顾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SPNE</a:t>
            </a:r>
            <a:r>
              <a:rPr lang="zh-CN" altLang="en-US" dirty="0"/>
              <a:t>的理念和求解</a:t>
            </a:r>
            <a:endParaRPr lang="en-US" altLang="zh-CN" dirty="0"/>
          </a:p>
          <a:p>
            <a:pPr lvl="1"/>
            <a:r>
              <a:rPr lang="zh-CN" altLang="en-US" dirty="0"/>
              <a:t>逆向归纳法</a:t>
            </a:r>
            <a:endParaRPr lang="en-US" altLang="zh-CN" dirty="0"/>
          </a:p>
          <a:p>
            <a:pPr lvl="1"/>
            <a:r>
              <a:rPr lang="zh-CN" altLang="en-US" dirty="0"/>
              <a:t>不可置信威胁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1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本讲目标：经济应用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纵向差异化竞争</a:t>
            </a:r>
            <a:endParaRPr lang="en-US" altLang="zh-CN" dirty="0"/>
          </a:p>
          <a:p>
            <a:r>
              <a:rPr lang="zh-CN" altLang="en-US" dirty="0"/>
              <a:t>道德风险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828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横向差异化：汽车的颜色、冰淇淋的口味</a:t>
            </a:r>
            <a:endParaRPr lang="en-US" altLang="zh-CN" dirty="0"/>
          </a:p>
          <a:p>
            <a:pPr lvl="1"/>
            <a:r>
              <a:rPr lang="zh-CN" altLang="en-US" dirty="0"/>
              <a:t>纵向差异化（质量）：苹果手机和普通手机、劳斯莱斯和比亚迪等等</a:t>
            </a:r>
            <a:endParaRPr lang="en-US" altLang="zh-CN" dirty="0"/>
          </a:p>
          <a:p>
            <a:pPr lvl="1"/>
            <a:r>
              <a:rPr lang="zh-CN" altLang="en-US" dirty="0"/>
              <a:t>区别：</a:t>
            </a:r>
            <a:endParaRPr lang="en-US" altLang="zh-CN" dirty="0"/>
          </a:p>
          <a:p>
            <a:pPr lvl="2"/>
            <a:r>
              <a:rPr lang="zh-CN" altLang="en-US" dirty="0"/>
              <a:t>横向差异化：萝卜白菜各有所爱</a:t>
            </a:r>
            <a:endParaRPr lang="en-US" altLang="zh-CN" dirty="0"/>
          </a:p>
          <a:p>
            <a:pPr lvl="2"/>
            <a:r>
              <a:rPr lang="zh-CN" altLang="en-US" dirty="0"/>
              <a:t>纵向差异化：高下立判但是高质量价格也高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zh-CN" altLang="en-US" dirty="0"/>
              <a:t>什么影响了纵向差异化大小？</a:t>
            </a:r>
            <a:endParaRPr lang="en-US" altLang="zh-CN" dirty="0"/>
          </a:p>
          <a:p>
            <a:pPr lvl="2"/>
            <a:r>
              <a:rPr lang="zh-CN" altLang="en-US" dirty="0"/>
              <a:t>高低质量厂商的利润和定价有何特点？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480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模型：基于</a:t>
                </a:r>
                <a:r>
                  <a:rPr lang="en-US" altLang="zh-CN" dirty="0"/>
                  <a:t>Motta(1993)</a:t>
                </a:r>
              </a:p>
              <a:p>
                <a:pPr lvl="1"/>
                <a:r>
                  <a:rPr lang="zh-CN" altLang="en-US" dirty="0"/>
                  <a:t>消费者效用函数</a:t>
                </a:r>
                <a:r>
                  <a:rPr lang="en-US" altLang="zh-CN" dirty="0"/>
                  <a:t>U=v*u-p</a:t>
                </a:r>
              </a:p>
              <a:p>
                <a:pPr lvl="2"/>
                <a:r>
                  <a:rPr lang="en-US" altLang="zh-CN" dirty="0"/>
                  <a:t>v</a:t>
                </a:r>
                <a:r>
                  <a:rPr lang="zh-CN" altLang="en-US" dirty="0"/>
                  <a:t>：边际支付意愿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u</a:t>
                </a:r>
                <a:r>
                  <a:rPr lang="zh-CN" altLang="en-US" dirty="0"/>
                  <a:t>：产品质量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p</a:t>
                </a:r>
                <a:r>
                  <a:rPr lang="zh-CN" altLang="en-US" dirty="0"/>
                  <a:t>：产品价格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消费者支付意愿不同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bar>
                      <m:barPr>
                        <m:pos m:val="top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bar>
                      <m:bar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ba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消费者选择使其效用最大化的产品；不购买的保留效用为</a:t>
                </a:r>
                <a:r>
                  <a:rPr lang="en-US" altLang="zh-CN" dirty="0"/>
                  <a:t>0</a:t>
                </a:r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55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模型：基于</a:t>
                </a:r>
                <a:r>
                  <a:rPr lang="en-US" altLang="zh-CN" dirty="0"/>
                  <a:t>Motta(1993)</a:t>
                </a:r>
              </a:p>
              <a:p>
                <a:pPr lvl="1"/>
                <a:r>
                  <a:rPr lang="zh-CN" altLang="en-US" dirty="0"/>
                  <a:t>两个生产者，分别选择各自产品的质量和价格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不妨假设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，即厂商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是高质量厂商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无论什么质量产品的单位生产成本（可变成本）均为</a:t>
                </a:r>
                <a:r>
                  <a:rPr lang="en-US" altLang="zh-CN" dirty="0"/>
                  <a:t>0</a:t>
                </a:r>
              </a:p>
              <a:p>
                <a:pPr lvl="2"/>
                <a:r>
                  <a:rPr lang="zh-CN" altLang="en-US" dirty="0"/>
                  <a:t>提高质量增加固定成本，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企业目标利润最大化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502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模型：基于</a:t>
                </a:r>
                <a:r>
                  <a:rPr lang="en-US" altLang="zh-CN" dirty="0"/>
                  <a:t>Motta(1993)</a:t>
                </a:r>
              </a:p>
              <a:p>
                <a:pPr lvl="1"/>
                <a:r>
                  <a:rPr lang="zh-CN" altLang="en-US" dirty="0"/>
                  <a:t>行动顺序</a:t>
                </a:r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两厂商同时决定质量</a:t>
                </a:r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两厂商同时决定价格</a:t>
                </a:r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消费者选择产品</a:t>
                </a:r>
                <a:endParaRPr lang="en-US" altLang="zh-CN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zh-CN" altLang="en-US" dirty="0"/>
                  <a:t>所有参与人获得收益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求解：逆向归纳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考察消费者选择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/>
                  <a:t>，考察厂商定价如何影响需求与利润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考察厂商质量选择如何影响价格、需求和利润</a:t>
                </a:r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1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第一步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临界消费者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消费者购买特点：支付意愿越高，越买高质量产品；支付意愿足够低甚至选择不买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买高低质量无差异：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买（低质量）与不买无差异：</a:t>
                </a:r>
                <a:endParaRPr lang="en-US" altLang="zh-CN" dirty="0"/>
              </a:p>
              <a:p>
                <a:r>
                  <a:rPr lang="zh-CN" altLang="en-US" dirty="0"/>
                  <a:t>高低质量厂商的需求为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注意：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需求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不变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越大，高质量厂商能收取的溢价</a:t>
                </a:r>
                <a:r>
                  <a:rPr lang="en-US" altLang="zh-CN" i="1" dirty="0"/>
                  <a:t>p</a:t>
                </a:r>
                <a14:m>
                  <m:oMath xmlns:m="http://schemas.openxmlformats.org/officeDocument/2006/math"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越大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q2</a:t>
                </a:r>
                <a:r>
                  <a:rPr lang="zh-CN" altLang="en-US" dirty="0"/>
                  <a:t>受到上下两方面压力：不仅仅取决于厂商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之间的竞争，也取决于厂商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本身的性价比（否则消费者不买）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74" y="2406488"/>
            <a:ext cx="2927074" cy="3692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965" y="2892225"/>
            <a:ext cx="1409417" cy="318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661" y="3910868"/>
            <a:ext cx="4324971" cy="9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纵向差异化竞争</a:t>
            </a:r>
            <a:r>
              <a:rPr lang="en-US" altLang="zh-CN" dirty="0"/>
              <a:t>-</a:t>
            </a:r>
            <a:r>
              <a:rPr lang="zh-CN" altLang="en-US" dirty="0"/>
              <a:t>第二步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将上述需求函数带入厂商利润函数</a:t>
            </a:r>
            <a:endParaRPr lang="en-US" altLang="zh-CN" dirty="0"/>
          </a:p>
          <a:p>
            <a:r>
              <a:rPr lang="zh-CN" altLang="en-US" dirty="0"/>
              <a:t>将质量视为外生给定，对各自价格求解一阶导</a:t>
            </a:r>
            <a:endParaRPr lang="en-US" altLang="zh-CN" dirty="0"/>
          </a:p>
          <a:p>
            <a:pPr lvl="1"/>
            <a:r>
              <a:rPr lang="zh-CN" altLang="en-US" dirty="0"/>
              <a:t>最优反应函数：如果对手出价</a:t>
            </a:r>
            <a:r>
              <a:rPr lang="en-US" altLang="zh-CN" dirty="0" err="1"/>
              <a:t>pj</a:t>
            </a:r>
            <a:r>
              <a:rPr lang="zh-CN" altLang="en-US" dirty="0"/>
              <a:t>，我的出价</a:t>
            </a:r>
            <a:r>
              <a:rPr lang="en-US" altLang="zh-CN" dirty="0"/>
              <a:t>pi</a:t>
            </a:r>
            <a:r>
              <a:rPr lang="zh-CN" altLang="en-US" dirty="0"/>
              <a:t>应该满足什么条件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解得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061" y="3103798"/>
            <a:ext cx="6585088" cy="11636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804" y="4679400"/>
            <a:ext cx="5202928" cy="12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2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1227</Words>
  <Application>Microsoft Office PowerPoint</Application>
  <PresentationFormat>宽屏</PresentationFormat>
  <Paragraphs>159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1_Office 主题​​</vt:lpstr>
      <vt:lpstr>完全信息动态-例子 SPNE</vt:lpstr>
      <vt:lpstr>上讲回顾</vt:lpstr>
      <vt:lpstr>本讲目标：经济应用</vt:lpstr>
      <vt:lpstr>纵向差异化竞争</vt:lpstr>
      <vt:lpstr>纵向差异化竞争</vt:lpstr>
      <vt:lpstr>纵向差异化竞争</vt:lpstr>
      <vt:lpstr>纵向差异化竞争</vt:lpstr>
      <vt:lpstr>纵向差异化竞争-第一步</vt:lpstr>
      <vt:lpstr>纵向差异化竞争-第二步</vt:lpstr>
      <vt:lpstr>纵向差异化竞争-第二步</vt:lpstr>
      <vt:lpstr>纵向差异化竞争-第三步</vt:lpstr>
      <vt:lpstr>纵向差异化竞争-结果与讨论</vt:lpstr>
      <vt:lpstr>纵向差异化竞争-结果与讨论</vt:lpstr>
      <vt:lpstr>最优契约与道德风险</vt:lpstr>
      <vt:lpstr>最优契约与道德风险</vt:lpstr>
      <vt:lpstr>最优契约与道德风险</vt:lpstr>
      <vt:lpstr>最优契约与道德风险</vt:lpstr>
      <vt:lpstr>最优契约与道德风险</vt:lpstr>
      <vt:lpstr>最优契约与道德风险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博弈论 导论</dc:title>
  <dc:creator>王 麒植</dc:creator>
  <cp:lastModifiedBy>王 麒植</cp:lastModifiedBy>
  <cp:revision>95</cp:revision>
  <dcterms:created xsi:type="dcterms:W3CDTF">2020-02-08T08:46:47Z</dcterms:created>
  <dcterms:modified xsi:type="dcterms:W3CDTF">2020-03-07T15:36:04Z</dcterms:modified>
</cp:coreProperties>
</file>