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ts val="1200"/>
              </a:spcBef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D7D8-8516-462B-A7F4-78A5201338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br>
              <a:rPr lang="en-US" altLang="zh-CN" dirty="0"/>
            </a:br>
            <a:r>
              <a:rPr lang="en-US" altLang="zh-CN" dirty="0"/>
              <a:t>SPNE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王麒植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2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讲授思路</a:t>
            </a:r>
            <a:endParaRPr lang="en-US" altLang="zh-CN" dirty="0"/>
          </a:p>
          <a:p>
            <a:pPr lvl="1"/>
            <a:r>
              <a:rPr lang="zh-CN" altLang="en-US" dirty="0"/>
              <a:t>余下时间我们先讲如何解，再讲此解与纳什均衡的关系</a:t>
            </a:r>
            <a:endParaRPr lang="en-US" altLang="zh-CN" dirty="0"/>
          </a:p>
          <a:p>
            <a:pPr lvl="1"/>
            <a:r>
              <a:rPr lang="zh-CN" altLang="en-US" dirty="0"/>
              <a:t>所以首先抛开之前的知识，从直觉上理解</a:t>
            </a:r>
            <a:endParaRPr lang="en-US" altLang="zh-CN" dirty="0"/>
          </a:p>
          <a:p>
            <a:r>
              <a:rPr lang="zh-CN" altLang="en-US" dirty="0"/>
              <a:t>解法：</a:t>
            </a:r>
            <a:endParaRPr lang="en-US" altLang="zh-CN" dirty="0"/>
          </a:p>
          <a:p>
            <a:pPr lvl="1"/>
            <a:r>
              <a:rPr lang="zh-CN" altLang="en-US" dirty="0"/>
              <a:t>逆向归纳法（逆推法）</a:t>
            </a:r>
            <a:endParaRPr lang="en-US" altLang="zh-CN" dirty="0"/>
          </a:p>
          <a:p>
            <a:pPr lvl="1"/>
            <a:r>
              <a:rPr lang="zh-CN" altLang="en-US" dirty="0"/>
              <a:t>实质思路：“深谋远虑”</a:t>
            </a:r>
            <a:endParaRPr lang="en-US" altLang="zh-CN" dirty="0"/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重复剔除劣战略过程在扩展式博弈上的扩展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从最后一个决策结开始依次剔除掉每个子博弈的劣战略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最后生存下来的即是“均衡”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717196" y="2850333"/>
            <a:ext cx="3810000" cy="2097088"/>
            <a:chOff x="816" y="2033"/>
            <a:chExt cx="2400" cy="1321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816" y="2544"/>
              <a:ext cx="480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1296" y="2256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96" y="2736"/>
              <a:ext cx="76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488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软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440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脆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016" y="2033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u="none" dirty="0">
                  <a:latin typeface="Tahoma" panose="020B0604030504040204" pitchFamily="34" charset="0"/>
                </a:rPr>
                <a:t>（</a:t>
              </a:r>
              <a:r>
                <a:rPr lang="zh-CN" altLang="en-US" sz="2000" b="1" u="none" dirty="0">
                  <a:latin typeface="Tahoma" panose="020B0604030504040204" pitchFamily="34" charset="0"/>
                </a:rPr>
                <a:t>10，</a:t>
              </a:r>
              <a:r>
                <a:rPr lang="zh-CN" altLang="en-US" sz="2000" b="1" u="none" dirty="0">
                  <a:solidFill>
                    <a:srgbClr val="FF0000"/>
                  </a:solidFill>
                  <a:latin typeface="Tahoma" panose="020B0604030504040204" pitchFamily="34" charset="0"/>
                </a:rPr>
                <a:t>20</a:t>
              </a:r>
              <a:r>
                <a:rPr lang="zh-CN" altLang="en-US" sz="2000" b="1" u="none" dirty="0">
                  <a:latin typeface="Tahoma" panose="020B0604030504040204" pitchFamily="34" charset="0"/>
                </a:rPr>
                <a:t>）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064" y="3104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u="none" dirty="0">
                  <a:latin typeface="Tahoma" panose="020B0604030504040204" pitchFamily="34" charset="0"/>
                </a:rPr>
                <a:t>（20，</a:t>
              </a:r>
              <a:r>
                <a:rPr lang="zh-CN" altLang="en-US" sz="2000" b="1" u="none" dirty="0">
                  <a:solidFill>
                    <a:schemeClr val="accent6">
                      <a:lumMod val="75000"/>
                    </a:schemeClr>
                  </a:solidFill>
                  <a:latin typeface="Tahoma" panose="020B0604030504040204" pitchFamily="34" charset="0"/>
                </a:rPr>
                <a:t>10</a:t>
              </a:r>
              <a:r>
                <a:rPr lang="zh-CN" altLang="en-US" sz="2000" b="1" u="none" dirty="0">
                  <a:latin typeface="Tahoma" panose="020B0604030504040204" pitchFamily="34" charset="0"/>
                </a:rPr>
                <a:t>）</a:t>
              </a:r>
            </a:p>
          </p:txBody>
        </p:sp>
      </p:grpSp>
      <p:sp>
        <p:nvSpPr>
          <p:cNvPr id="4" name="椭圆 3"/>
          <p:cNvSpPr/>
          <p:nvPr/>
        </p:nvSpPr>
        <p:spPr>
          <a:xfrm>
            <a:off x="8698396" y="4222233"/>
            <a:ext cx="1618421" cy="11059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讲授思路</a:t>
            </a:r>
            <a:endParaRPr lang="en-US" altLang="zh-CN" dirty="0"/>
          </a:p>
          <a:p>
            <a:pPr lvl="1"/>
            <a:r>
              <a:rPr lang="zh-CN" altLang="en-US" dirty="0"/>
              <a:t>余下时间我们先讲如何解，再讲此解与纳什均衡的关系</a:t>
            </a:r>
            <a:endParaRPr lang="en-US" altLang="zh-CN" dirty="0"/>
          </a:p>
          <a:p>
            <a:pPr lvl="1"/>
            <a:r>
              <a:rPr lang="zh-CN" altLang="en-US" dirty="0"/>
              <a:t>所以首先抛开之前的知识，从直觉上理解</a:t>
            </a:r>
            <a:endParaRPr lang="en-US" altLang="zh-CN" dirty="0"/>
          </a:p>
          <a:p>
            <a:r>
              <a:rPr lang="zh-CN" altLang="en-US" dirty="0"/>
              <a:t>解法：</a:t>
            </a:r>
            <a:endParaRPr lang="en-US" altLang="zh-CN" dirty="0"/>
          </a:p>
          <a:p>
            <a:pPr lvl="1"/>
            <a:r>
              <a:rPr lang="zh-CN" altLang="en-US" dirty="0"/>
              <a:t>逆向归纳法（逆推法）</a:t>
            </a:r>
            <a:endParaRPr lang="en-US" altLang="zh-CN" dirty="0"/>
          </a:p>
          <a:p>
            <a:pPr lvl="1"/>
            <a:r>
              <a:rPr lang="zh-CN" altLang="en-US" dirty="0"/>
              <a:t>实质思路：“深谋远虑”</a:t>
            </a:r>
            <a:endParaRPr lang="en-US" altLang="zh-CN" dirty="0"/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重复剔除劣战略过程在扩展式博弈上的扩展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从最后一个决策结开始依次剔除掉每个子博弈的劣战略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最后生存下来的即是“均衡”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717196" y="1908945"/>
            <a:ext cx="5791200" cy="3581400"/>
            <a:chOff x="816" y="1440"/>
            <a:chExt cx="3648" cy="2256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816" y="2544"/>
              <a:ext cx="480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1296" y="2256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96" y="2736"/>
              <a:ext cx="76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016" y="2064"/>
              <a:ext cx="4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064" y="3024"/>
              <a:ext cx="4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400" y="1632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448" y="3312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448" y="2256"/>
              <a:ext cx="76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2544" y="2832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488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软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00" y="16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软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440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脆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544" y="23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脆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544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软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脆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168" y="144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u="none">
                  <a:latin typeface="Tahoma" panose="020B0604030504040204" pitchFamily="34" charset="0"/>
                </a:rPr>
                <a:t>（0，0）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120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u="none">
                  <a:latin typeface="Tahoma" panose="020B0604030504040204" pitchFamily="34" charset="0"/>
                </a:rPr>
                <a:t>（</a:t>
              </a:r>
              <a:r>
                <a:rPr lang="zh-CN" altLang="en-US" sz="2000" b="1" u="none">
                  <a:latin typeface="Tahoma" panose="020B0604030504040204" pitchFamily="34" charset="0"/>
                </a:rPr>
                <a:t>10，20）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168" y="2736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u="none">
                  <a:latin typeface="Tahoma" panose="020B0604030504040204" pitchFamily="34" charset="0"/>
                </a:rPr>
                <a:t>（20，10）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216" y="3408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u="none">
                  <a:latin typeface="Tahoma" panose="020B0604030504040204" pitchFamily="34" charset="0"/>
                </a:rPr>
                <a:t>（0，0）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09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这种解法和纳什均衡</a:t>
            </a:r>
            <a:r>
              <a:rPr lang="en-US" altLang="zh-CN" dirty="0"/>
              <a:t>&amp;</a:t>
            </a:r>
            <a:r>
              <a:rPr lang="zh-CN" altLang="en-US" dirty="0"/>
              <a:t>划线法有何关系？</a:t>
            </a:r>
            <a:endParaRPr lang="en-US" altLang="zh-CN" dirty="0"/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思考：如何将一个博弈树转化为支付矩阵？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27" y="2591628"/>
            <a:ext cx="3952875" cy="3314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32" y="3284260"/>
            <a:ext cx="45624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4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此时如何定义策略？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考虑参与人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的决策问题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由于他知道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的选择，所以当他选的时候他知道自己在左边还是右边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因此，他可以在两边选择不同。例如左边选</a:t>
            </a:r>
            <a:r>
              <a:rPr lang="en-US" altLang="zh-CN" dirty="0">
                <a:latin typeface="宋体" panose="02010600030101010101" pitchFamily="2" charset="-122"/>
              </a:rPr>
              <a:t>o</a:t>
            </a:r>
            <a:r>
              <a:rPr lang="zh-CN" altLang="en-US" dirty="0">
                <a:latin typeface="宋体" panose="02010600030101010101" pitchFamily="2" charset="-122"/>
              </a:rPr>
              <a:t>，右边选</a:t>
            </a:r>
            <a:r>
              <a:rPr lang="en-US" altLang="zh-CN" dirty="0">
                <a:latin typeface="宋体" panose="02010600030101010101" pitchFamily="2" charset="-122"/>
              </a:rPr>
              <a:t>f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如何刻画这种自由度？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策略的定义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策略是从信息集到行动的函数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这意味着每个信息集都可以选择不同的行动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参与人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有两个信息集和两个可能行动：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个策略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S2={</a:t>
            </a:r>
            <a:r>
              <a:rPr lang="en-US" altLang="zh-CN" dirty="0" err="1">
                <a:latin typeface="宋体" panose="02010600030101010101" pitchFamily="2" charset="-122"/>
              </a:rPr>
              <a:t>oo,of,fo,ff</a:t>
            </a:r>
            <a:r>
              <a:rPr lang="en-US" altLang="zh-CN" dirty="0">
                <a:latin typeface="宋体" panose="02010600030101010101" pitchFamily="2" charset="-122"/>
              </a:rPr>
              <a:t>}</a:t>
            </a: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305" y="3015373"/>
            <a:ext cx="3829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0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对博弈树使用逆向归纳法求得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参与人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在左边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选</a:t>
            </a:r>
            <a:r>
              <a:rPr lang="en-US" altLang="zh-CN" dirty="0">
                <a:latin typeface="宋体" panose="02010600030101010101" pitchFamily="2" charset="-122"/>
              </a:rPr>
              <a:t>o</a:t>
            </a:r>
            <a:r>
              <a:rPr lang="zh-CN" altLang="en-US" dirty="0">
                <a:latin typeface="宋体" panose="02010600030101010101" pitchFamily="2" charset="-122"/>
              </a:rPr>
              <a:t>，在右边选</a:t>
            </a:r>
            <a:r>
              <a:rPr lang="en-US" altLang="zh-CN" dirty="0">
                <a:latin typeface="宋体" panose="02010600030101010101" pitchFamily="2" charset="-122"/>
              </a:rPr>
              <a:t>f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给定参与人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的选择，参与人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选</a:t>
            </a:r>
            <a:r>
              <a:rPr lang="en-US" altLang="zh-CN" dirty="0">
                <a:latin typeface="宋体" panose="02010600030101010101" pitchFamily="2" charset="-122"/>
              </a:rPr>
              <a:t>O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均衡时收益为（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对支付矩阵用划线法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均衡为</a:t>
            </a:r>
            <a:r>
              <a:rPr lang="en-US" altLang="zh-CN" dirty="0">
                <a:latin typeface="宋体" panose="02010600030101010101" pitchFamily="2" charset="-122"/>
              </a:rPr>
              <a:t>{</a:t>
            </a:r>
            <a:r>
              <a:rPr lang="en-US" altLang="zh-CN" dirty="0" err="1">
                <a:latin typeface="宋体" panose="02010600030101010101" pitchFamily="2" charset="-122"/>
              </a:rPr>
              <a:t>o,of</a:t>
            </a:r>
            <a:r>
              <a:rPr lang="en-US" altLang="zh-CN" dirty="0">
                <a:latin typeface="宋体" panose="02010600030101010101" pitchFamily="2" charset="-122"/>
              </a:rPr>
              <a:t>}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均衡时收益也为（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对上了！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逆向归纳法得到的是纳什均衡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纳什均衡可以通过逆向归纳法求解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255" y="1825278"/>
            <a:ext cx="3829050" cy="3724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127" y="5026862"/>
            <a:ext cx="5381004" cy="1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0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策略示意</a:t>
            </a:r>
            <a:r>
              <a:rPr lang="en-US" altLang="zh-CN" dirty="0">
                <a:latin typeface="宋体" panose="02010600030101010101" pitchFamily="2" charset="-122"/>
              </a:rPr>
              <a:t>:{</a:t>
            </a:r>
            <a:r>
              <a:rPr lang="en-US" altLang="zh-CN" dirty="0" err="1">
                <a:latin typeface="宋体" panose="02010600030101010101" pitchFamily="2" charset="-122"/>
              </a:rPr>
              <a:t>O,of</a:t>
            </a:r>
            <a:r>
              <a:rPr lang="en-US" altLang="zh-CN" dirty="0">
                <a:latin typeface="宋体" panose="02010600030101010101" pitchFamily="2" charset="-122"/>
              </a:rPr>
              <a:t>}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参与人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策略：蓝色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参与人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策略：红色（注意有两条！）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均衡路径：绿色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非均衡路径：其他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注意！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均衡不是</a:t>
            </a:r>
            <a:r>
              <a:rPr lang="en-US" altLang="zh-CN" dirty="0">
                <a:latin typeface="宋体" panose="02010600030101010101" pitchFamily="2" charset="-122"/>
              </a:rPr>
              <a:t>{</a:t>
            </a:r>
            <a:r>
              <a:rPr lang="en-US" altLang="zh-CN" dirty="0" err="1">
                <a:latin typeface="宋体" panose="02010600030101010101" pitchFamily="2" charset="-122"/>
              </a:rPr>
              <a:t>O,o</a:t>
            </a:r>
            <a:r>
              <a:rPr lang="en-US" altLang="zh-CN" dirty="0">
                <a:latin typeface="宋体" panose="02010600030101010101" pitchFamily="2" charset="-122"/>
              </a:rPr>
              <a:t>}</a:t>
            </a:r>
            <a:r>
              <a:rPr lang="zh-CN" altLang="en-US" dirty="0">
                <a:latin typeface="宋体" panose="02010600030101010101" pitchFamily="2" charset="-122"/>
              </a:rPr>
              <a:t>而是</a:t>
            </a:r>
            <a:r>
              <a:rPr lang="en-US" altLang="zh-CN" dirty="0">
                <a:latin typeface="宋体" panose="02010600030101010101" pitchFamily="2" charset="-122"/>
              </a:rPr>
              <a:t>{</a:t>
            </a:r>
            <a:r>
              <a:rPr lang="en-US" altLang="zh-CN" dirty="0" err="1">
                <a:latin typeface="宋体" panose="02010600030101010101" pitchFamily="2" charset="-122"/>
              </a:rPr>
              <a:t>O,of</a:t>
            </a:r>
            <a:r>
              <a:rPr lang="en-US" altLang="zh-CN" dirty="0">
                <a:latin typeface="宋体" panose="02010600030101010101" pitchFamily="2" charset="-122"/>
              </a:rPr>
              <a:t>}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非均衡路径上的策略不能忽视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先记住，后面告诉你为什么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255" y="1825278"/>
            <a:ext cx="3829050" cy="3724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127" y="5026862"/>
            <a:ext cx="5381004" cy="171278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7802218" y="2509631"/>
            <a:ext cx="685800" cy="8497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 flipH="1">
            <a:off x="7315201" y="3687415"/>
            <a:ext cx="308112" cy="785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9337813" y="3687415"/>
            <a:ext cx="322037" cy="7470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 flipH="1">
            <a:off x="7302776" y="2246243"/>
            <a:ext cx="797615" cy="784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 flipH="1">
            <a:off x="6698973" y="3271613"/>
            <a:ext cx="462170" cy="11628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支付矩阵比较：穷尽参与人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的全部选择可能！注意信息集与策略的关系！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255" y="1825278"/>
            <a:ext cx="3829050" cy="3724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127" y="5026862"/>
            <a:ext cx="5381004" cy="17127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2" y="1885949"/>
            <a:ext cx="3952875" cy="3314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189" y="5039706"/>
            <a:ext cx="3647223" cy="18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逆向归纳法与划线法总是等价的吗？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不是！看下例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849796" y="3395870"/>
            <a:ext cx="5562600" cy="2606675"/>
            <a:chOff x="864" y="2304"/>
            <a:chExt cx="3504" cy="1642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864" y="2736"/>
              <a:ext cx="72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进入者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V="1">
              <a:off x="1536" y="249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488" y="3024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208" y="3216"/>
              <a:ext cx="67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在位者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784" y="3552"/>
              <a:ext cx="76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832" y="3168"/>
              <a:ext cx="67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160" y="2304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 dirty="0">
                  <a:latin typeface="Times New Roman" panose="02020603050405020304" pitchFamily="18" charset="0"/>
                </a:rPr>
                <a:t>（0，300）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408" y="3072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（40，50）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408" y="36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（-10，0）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344" y="235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不进入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488" y="31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进入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880" y="29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默许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784" y="364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斗争</a:t>
              </a: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5116996" y="2257633"/>
            <a:ext cx="6629400" cy="1917700"/>
            <a:chOff x="480" y="528"/>
            <a:chExt cx="4176" cy="1208"/>
          </a:xfrm>
        </p:grpSpPr>
        <p:grpSp>
          <p:nvGrpSpPr>
            <p:cNvPr id="23" name="Group 17"/>
            <p:cNvGrpSpPr>
              <a:grpSpLocks/>
            </p:cNvGrpSpPr>
            <p:nvPr/>
          </p:nvGrpSpPr>
          <p:grpSpPr bwMode="auto">
            <a:xfrm>
              <a:off x="480" y="528"/>
              <a:ext cx="4176" cy="1208"/>
              <a:chOff x="864" y="2064"/>
              <a:chExt cx="4176" cy="1688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864" y="2390"/>
                <a:ext cx="1632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sz="2400" u="none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120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en-US" sz="24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300</a:t>
                </a: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134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0，300</a:t>
                </a:r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864" y="3312"/>
                <a:ext cx="1632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不进入</a:t>
                </a:r>
              </a:p>
            </p:txBody>
          </p:sp>
          <p:sp>
            <p:nvSpPr>
              <p:cNvPr id="33" name="Rectangle 22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120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-10，0</a:t>
                </a:r>
              </a:p>
            </p:txBody>
          </p:sp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1344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40</a:t>
                </a: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en-US" sz="24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50</a:t>
                </a: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864" y="2784"/>
                <a:ext cx="1632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进入</a:t>
                </a: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1200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斗争</a:t>
                </a: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1344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默许</a:t>
                </a: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63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sz="2400" u="none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864" y="2064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864" y="2784"/>
                <a:ext cx="4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864" y="3312"/>
                <a:ext cx="4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>
                <a:off x="864" y="3752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>
                <a:off x="864" y="2064"/>
                <a:ext cx="0" cy="1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0" cy="16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>
                <a:off x="3840" y="2064"/>
                <a:ext cx="0" cy="16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>
                <a:off x="5040" y="2064"/>
                <a:ext cx="0" cy="1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864" y="2390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480" y="768"/>
              <a:ext cx="16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1104" y="528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480" y="81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进入者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1488" y="528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在位者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720" y="528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支付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19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逆向归纳法与划线法总是等价的吗？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不是！看下例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849796" y="3395870"/>
            <a:ext cx="5562600" cy="2606675"/>
            <a:chOff x="864" y="2304"/>
            <a:chExt cx="3504" cy="1642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864" y="2736"/>
              <a:ext cx="72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进入者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V="1">
              <a:off x="1536" y="249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488" y="3024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208" y="3216"/>
              <a:ext cx="67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在位者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784" y="3552"/>
              <a:ext cx="76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832" y="3168"/>
              <a:ext cx="67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160" y="2304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 dirty="0">
                  <a:latin typeface="Times New Roman" panose="02020603050405020304" pitchFamily="18" charset="0"/>
                </a:rPr>
                <a:t>（0，300）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408" y="3072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（40，50）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408" y="36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（-10，0）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344" y="235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不进入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488" y="31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进入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880" y="29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默许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784" y="364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斗争</a:t>
              </a: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5116996" y="2257633"/>
            <a:ext cx="6629400" cy="1917700"/>
            <a:chOff x="480" y="528"/>
            <a:chExt cx="4176" cy="1208"/>
          </a:xfrm>
        </p:grpSpPr>
        <p:grpSp>
          <p:nvGrpSpPr>
            <p:cNvPr id="23" name="Group 17"/>
            <p:cNvGrpSpPr>
              <a:grpSpLocks/>
            </p:cNvGrpSpPr>
            <p:nvPr/>
          </p:nvGrpSpPr>
          <p:grpSpPr bwMode="auto">
            <a:xfrm>
              <a:off x="480" y="528"/>
              <a:ext cx="4176" cy="1208"/>
              <a:chOff x="864" y="2064"/>
              <a:chExt cx="4176" cy="1688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864" y="2390"/>
                <a:ext cx="1632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sz="2400" u="none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120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300</a:t>
                </a: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134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0，300</a:t>
                </a:r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864" y="3312"/>
                <a:ext cx="1632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不进入</a:t>
                </a:r>
              </a:p>
            </p:txBody>
          </p:sp>
          <p:sp>
            <p:nvSpPr>
              <p:cNvPr id="33" name="Rectangle 22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120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-10，0</a:t>
                </a:r>
              </a:p>
            </p:txBody>
          </p:sp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1344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40</a:t>
                </a: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50</a:t>
                </a: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864" y="2784"/>
                <a:ext cx="1632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进入</a:t>
                </a: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1200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斗争</a:t>
                </a: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1344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默许</a:t>
                </a: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63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sz="2400" u="none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864" y="2064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864" y="2784"/>
                <a:ext cx="4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864" y="3312"/>
                <a:ext cx="4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>
                <a:off x="864" y="3752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>
                <a:off x="864" y="2064"/>
                <a:ext cx="0" cy="1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0" cy="16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>
                <a:off x="3840" y="2064"/>
                <a:ext cx="0" cy="16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>
                <a:off x="5040" y="2064"/>
                <a:ext cx="0" cy="1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864" y="2390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480" y="768"/>
              <a:ext cx="16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1104" y="528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480" y="81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进入者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1488" y="528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在位者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720" y="528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支付</a:t>
              </a:r>
            </a:p>
          </p:txBody>
        </p:sp>
      </p:grpSp>
      <p:sp>
        <p:nvSpPr>
          <p:cNvPr id="50" name="椭圆 49"/>
          <p:cNvSpPr/>
          <p:nvPr/>
        </p:nvSpPr>
        <p:spPr>
          <a:xfrm>
            <a:off x="5040796" y="4462670"/>
            <a:ext cx="1295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箭头: 下 50"/>
          <p:cNvSpPr/>
          <p:nvPr/>
        </p:nvSpPr>
        <p:spPr>
          <a:xfrm rot="10800000">
            <a:off x="10545417" y="4175333"/>
            <a:ext cx="496956" cy="110821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182639" y="5368018"/>
            <a:ext cx="14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怎么回事？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7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逆向归纳法与划线法总是等价的吗？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不是！看下例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849796" y="3395870"/>
            <a:ext cx="5562600" cy="2606675"/>
            <a:chOff x="864" y="2304"/>
            <a:chExt cx="3504" cy="1642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864" y="2736"/>
              <a:ext cx="72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进入者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V="1">
              <a:off x="1536" y="2496"/>
              <a:ext cx="72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488" y="3024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208" y="3216"/>
              <a:ext cx="67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在位者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784" y="3552"/>
              <a:ext cx="768" cy="240"/>
            </a:xfrm>
            <a:prstGeom prst="lin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832" y="3168"/>
              <a:ext cx="67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160" y="2304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 dirty="0">
                  <a:latin typeface="Times New Roman" panose="02020603050405020304" pitchFamily="18" charset="0"/>
                </a:rPr>
                <a:t>（0，300）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408" y="3072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（40，50）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408" y="36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（-10，0）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344" y="235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不进入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488" y="31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进入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880" y="29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默许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784" y="364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斗争</a:t>
              </a: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5116996" y="2257633"/>
            <a:ext cx="6629400" cy="1917700"/>
            <a:chOff x="480" y="528"/>
            <a:chExt cx="4176" cy="1208"/>
          </a:xfrm>
        </p:grpSpPr>
        <p:grpSp>
          <p:nvGrpSpPr>
            <p:cNvPr id="23" name="Group 17"/>
            <p:cNvGrpSpPr>
              <a:grpSpLocks/>
            </p:cNvGrpSpPr>
            <p:nvPr/>
          </p:nvGrpSpPr>
          <p:grpSpPr bwMode="auto">
            <a:xfrm>
              <a:off x="480" y="528"/>
              <a:ext cx="4176" cy="1208"/>
              <a:chOff x="864" y="2064"/>
              <a:chExt cx="4176" cy="1688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864" y="2390"/>
                <a:ext cx="1632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sz="2400" u="none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120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300</a:t>
                </a: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134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0，300</a:t>
                </a:r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864" y="3312"/>
                <a:ext cx="1632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不进入</a:t>
                </a:r>
              </a:p>
            </p:txBody>
          </p:sp>
          <p:sp>
            <p:nvSpPr>
              <p:cNvPr id="33" name="Rectangle 22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120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-10，0</a:t>
                </a:r>
              </a:p>
            </p:txBody>
          </p:sp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1344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40</a:t>
                </a: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50</a:t>
                </a: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864" y="2784"/>
                <a:ext cx="1632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进入</a:t>
                </a: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1200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斗争</a:t>
                </a: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1344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默许</a:t>
                </a: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63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sz="2400" u="none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864" y="2064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864" y="2784"/>
                <a:ext cx="4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864" y="3312"/>
                <a:ext cx="4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>
                <a:off x="864" y="3752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>
                <a:off x="864" y="2064"/>
                <a:ext cx="0" cy="1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0" cy="16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>
                <a:off x="3840" y="2064"/>
                <a:ext cx="0" cy="16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>
                <a:off x="5040" y="2064"/>
                <a:ext cx="0" cy="1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864" y="2390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480" y="768"/>
              <a:ext cx="16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1104" y="528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480" y="81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进入者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1488" y="528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在位者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720" y="528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支付</a:t>
              </a:r>
            </a:p>
          </p:txBody>
        </p:sp>
      </p:grpSp>
      <p:sp>
        <p:nvSpPr>
          <p:cNvPr id="51" name="箭头: 下 50"/>
          <p:cNvSpPr/>
          <p:nvPr/>
        </p:nvSpPr>
        <p:spPr>
          <a:xfrm rot="10800000">
            <a:off x="10545417" y="4175333"/>
            <a:ext cx="496956" cy="110821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182639" y="5368018"/>
            <a:ext cx="144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策略见左图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6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上讲回顾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纳什均衡的理念</a:t>
            </a:r>
            <a:endParaRPr lang="en-US" altLang="zh-CN" dirty="0"/>
          </a:p>
          <a:p>
            <a:pPr lvl="1"/>
            <a:r>
              <a:rPr lang="zh-CN" altLang="en-US" dirty="0"/>
              <a:t>无人偏离</a:t>
            </a:r>
            <a:endParaRPr lang="en-US" altLang="zh-CN" dirty="0"/>
          </a:p>
          <a:p>
            <a:r>
              <a:rPr lang="zh-CN" altLang="en-US" dirty="0"/>
              <a:t>纳什均衡的定义和求解</a:t>
            </a:r>
            <a:endParaRPr lang="en-US" altLang="zh-CN" dirty="0"/>
          </a:p>
          <a:p>
            <a:pPr lvl="1"/>
            <a:r>
              <a:rPr lang="zh-CN" altLang="en-US" dirty="0"/>
              <a:t>连续：最优反应函数的方程组</a:t>
            </a:r>
            <a:endParaRPr lang="en-US" altLang="zh-CN" dirty="0"/>
          </a:p>
          <a:p>
            <a:pPr lvl="1"/>
            <a:r>
              <a:rPr lang="zh-CN" altLang="en-US" dirty="0"/>
              <a:t>离散：划线法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19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逆向归纳法与划线法总是等价的吗？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不是！看下例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849796" y="3395870"/>
            <a:ext cx="5562600" cy="2606675"/>
            <a:chOff x="864" y="2304"/>
            <a:chExt cx="3504" cy="1642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864" y="2736"/>
              <a:ext cx="72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进入者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V="1">
              <a:off x="1536" y="2496"/>
              <a:ext cx="72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488" y="3024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208" y="3216"/>
              <a:ext cx="67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在位者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784" y="3552"/>
              <a:ext cx="768" cy="240"/>
            </a:xfrm>
            <a:prstGeom prst="lin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832" y="3168"/>
              <a:ext cx="67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160" y="2304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 dirty="0">
                  <a:latin typeface="Times New Roman" panose="02020603050405020304" pitchFamily="18" charset="0"/>
                </a:rPr>
                <a:t>（0，300）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408" y="3072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（40，50）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408" y="36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（-10，0）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344" y="235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不进入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488" y="31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进入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880" y="29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默许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784" y="364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斗争</a:t>
              </a: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5116996" y="2257633"/>
            <a:ext cx="6629400" cy="1917700"/>
            <a:chOff x="480" y="528"/>
            <a:chExt cx="4176" cy="1208"/>
          </a:xfrm>
        </p:grpSpPr>
        <p:grpSp>
          <p:nvGrpSpPr>
            <p:cNvPr id="23" name="Group 17"/>
            <p:cNvGrpSpPr>
              <a:grpSpLocks/>
            </p:cNvGrpSpPr>
            <p:nvPr/>
          </p:nvGrpSpPr>
          <p:grpSpPr bwMode="auto">
            <a:xfrm>
              <a:off x="480" y="528"/>
              <a:ext cx="4176" cy="1208"/>
              <a:chOff x="864" y="2064"/>
              <a:chExt cx="4176" cy="1688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864" y="2390"/>
                <a:ext cx="1632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sz="2400" u="none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120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300</a:t>
                </a: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134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0，300</a:t>
                </a:r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864" y="3312"/>
                <a:ext cx="1632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不进入</a:t>
                </a:r>
              </a:p>
            </p:txBody>
          </p:sp>
          <p:sp>
            <p:nvSpPr>
              <p:cNvPr id="33" name="Rectangle 22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120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-10，0</a:t>
                </a:r>
              </a:p>
            </p:txBody>
          </p:sp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1344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40</a:t>
                </a: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50</a:t>
                </a: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864" y="2784"/>
                <a:ext cx="1632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进入</a:t>
                </a: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1200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斗争</a:t>
                </a: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1344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默许</a:t>
                </a: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63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sz="2400" u="none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864" y="2064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864" y="2784"/>
                <a:ext cx="4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864" y="3312"/>
                <a:ext cx="4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>
                <a:off x="864" y="3752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>
                <a:off x="864" y="2064"/>
                <a:ext cx="0" cy="1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0" cy="16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>
                <a:off x="3840" y="2064"/>
                <a:ext cx="0" cy="16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>
                <a:off x="5040" y="2064"/>
                <a:ext cx="0" cy="1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864" y="2390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480" y="768"/>
              <a:ext cx="16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1104" y="528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480" y="81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进入者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1488" y="528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在位者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720" y="528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支付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869596" y="4385493"/>
            <a:ext cx="4774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进入者不进入是因为进入后在位者会和他斗争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不可置信威胁！因为真的进入后在位者斗争对自己也不利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逆向归纳法剔除了所有不可置信威胁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533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逆向归纳法与划线法总是等价的吗？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不是！看下例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849796" y="3395870"/>
            <a:ext cx="5562600" cy="2606675"/>
            <a:chOff x="864" y="2304"/>
            <a:chExt cx="3504" cy="1642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864" y="2736"/>
              <a:ext cx="72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进入者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V="1">
              <a:off x="1536" y="2496"/>
              <a:ext cx="72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488" y="3024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208" y="3216"/>
              <a:ext cx="67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在位者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784" y="3552"/>
              <a:ext cx="768" cy="240"/>
            </a:xfrm>
            <a:prstGeom prst="lin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2832" y="3168"/>
              <a:ext cx="67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160" y="2304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 dirty="0">
                  <a:latin typeface="Times New Roman" panose="02020603050405020304" pitchFamily="18" charset="0"/>
                </a:rPr>
                <a:t>（0，300）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408" y="3072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（40，50）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408" y="36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（-10，0）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344" y="235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不进入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488" y="31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进入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880" y="29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默许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784" y="364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斗争</a:t>
              </a: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5116996" y="2257633"/>
            <a:ext cx="6629400" cy="1917700"/>
            <a:chOff x="480" y="528"/>
            <a:chExt cx="4176" cy="1208"/>
          </a:xfrm>
        </p:grpSpPr>
        <p:grpSp>
          <p:nvGrpSpPr>
            <p:cNvPr id="23" name="Group 17"/>
            <p:cNvGrpSpPr>
              <a:grpSpLocks/>
            </p:cNvGrpSpPr>
            <p:nvPr/>
          </p:nvGrpSpPr>
          <p:grpSpPr bwMode="auto">
            <a:xfrm>
              <a:off x="480" y="528"/>
              <a:ext cx="4176" cy="1208"/>
              <a:chOff x="864" y="2064"/>
              <a:chExt cx="4176" cy="1688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864" y="2390"/>
                <a:ext cx="1632" cy="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sz="2400" u="none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120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300</a:t>
                </a: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134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0，300</a:t>
                </a:r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864" y="3312"/>
                <a:ext cx="1632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不进入</a:t>
                </a:r>
              </a:p>
            </p:txBody>
          </p:sp>
          <p:sp>
            <p:nvSpPr>
              <p:cNvPr id="33" name="Rectangle 22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120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-10，0</a:t>
                </a:r>
              </a:p>
            </p:txBody>
          </p:sp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1344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40</a:t>
                </a:r>
                <a:r>
                  <a:rPr lang="zh-CN" altLang="en-US" sz="2400" u="none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zh-CN" altLang="en-US" sz="2400" u="sng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50</a:t>
                </a: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864" y="2784"/>
                <a:ext cx="1632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进入</a:t>
                </a: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1200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斗争</a:t>
                </a: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1344" cy="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u="none">
                    <a:latin typeface="隶书" panose="02010509060101010101" pitchFamily="49" charset="-122"/>
                    <a:ea typeface="隶书" panose="02010509060101010101" pitchFamily="49" charset="-122"/>
                  </a:rPr>
                  <a:t>默许</a:t>
                </a: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63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­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en-US" sz="2400" u="none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864" y="2064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864" y="2784"/>
                <a:ext cx="4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>
                <a:off x="864" y="3312"/>
                <a:ext cx="4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>
                <a:off x="864" y="3752"/>
                <a:ext cx="41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>
                <a:off x="864" y="2064"/>
                <a:ext cx="0" cy="1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0" cy="16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>
                <a:off x="3840" y="2064"/>
                <a:ext cx="0" cy="16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>
                <a:off x="5040" y="2064"/>
                <a:ext cx="0" cy="16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864" y="2390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480" y="768"/>
              <a:ext cx="16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1104" y="528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480" y="81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进入者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1488" y="528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在位者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720" y="528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支付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869596" y="4236808"/>
            <a:ext cx="4774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为什么策略型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划线法允许不可置信威胁？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非均衡路径上的选择不影响收益，但是会影响是否会偏离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此时参与人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所有选择都在非均衡路径上，但是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不进入，默许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就不是均衡，而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不进入，斗争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因此均衡路径是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不进入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但是均衡时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不进入，斗争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不能漏写非均衡路径上的策略！！！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71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其他不可置信威胁</a:t>
            </a:r>
            <a:r>
              <a:rPr lang="en-US" altLang="zh-CN" dirty="0">
                <a:latin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</a:rPr>
              <a:t>承诺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偷懒：今晚不学习了因为我明天一定好好学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父母：考不好打死你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核威胁：你要是敢打我咱们就同归于尽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SPNE</a:t>
            </a:r>
            <a:r>
              <a:rPr lang="zh-CN" altLang="en-US" dirty="0">
                <a:latin typeface="宋体" panose="02010600030101010101" pitchFamily="2" charset="-122"/>
              </a:rPr>
              <a:t>（子博弈完美纳什均衡，</a:t>
            </a:r>
            <a:r>
              <a:rPr lang="en-US" altLang="zh-CN" dirty="0">
                <a:latin typeface="宋体" panose="02010600030101010101" pitchFamily="2" charset="-122"/>
              </a:rPr>
              <a:t>Subgame Perfect Nash Equilibrium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特点：剔除了所有的不可置信威胁后的纳什均衡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原因：认为不可置信威胁是不理性的，不应该保留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寻找方法：逆向归纳法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</a:rPr>
              <a:t>SPNE</a:t>
            </a:r>
            <a:r>
              <a:rPr lang="zh-CN" altLang="en-US" dirty="0">
                <a:latin typeface="宋体" panose="02010600030101010101" pitchFamily="2" charset="-122"/>
              </a:rPr>
              <a:t>正式定义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子博弈：所有不分割信息集的完整决策问题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89" y="2662702"/>
            <a:ext cx="4795838" cy="33270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03" y="2415209"/>
            <a:ext cx="5290546" cy="37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9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</a:rPr>
              <a:t>SPNE</a:t>
            </a:r>
            <a:r>
              <a:rPr lang="zh-CN" altLang="en-US" dirty="0">
                <a:latin typeface="宋体" panose="02010600030101010101" pitchFamily="2" charset="-122"/>
              </a:rPr>
              <a:t>正式定义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子博弈：所有不分割信息集的完整决策问题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SPNE</a:t>
            </a:r>
            <a:r>
              <a:rPr lang="zh-CN" altLang="en-US" dirty="0">
                <a:latin typeface="宋体" panose="02010600030101010101" pitchFamily="2" charset="-122"/>
              </a:rPr>
              <a:t>：要求均衡</a:t>
            </a:r>
            <a:r>
              <a:rPr lang="en-US" altLang="zh-CN" dirty="0">
                <a:latin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</a:rPr>
              <a:t>不仅仅是</a:t>
            </a:r>
            <a:r>
              <a:rPr lang="en-US" altLang="zh-CN" dirty="0">
                <a:latin typeface="宋体" panose="02010600030101010101" pitchFamily="2" charset="-122"/>
              </a:rPr>
              <a:t>NE</a:t>
            </a:r>
            <a:r>
              <a:rPr lang="zh-CN" altLang="en-US" dirty="0">
                <a:latin typeface="宋体" panose="02010600030101010101" pitchFamily="2" charset="-122"/>
              </a:rPr>
              <a:t>，而且在每个子博弈中都是</a:t>
            </a:r>
            <a:r>
              <a:rPr lang="en-US" altLang="zh-CN" dirty="0">
                <a:latin typeface="宋体" panose="02010600030101010101" pitchFamily="2" charset="-122"/>
              </a:rPr>
              <a:t>NE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例子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{</a:t>
            </a:r>
            <a:r>
              <a:rPr lang="zh-CN" altLang="en-US" dirty="0">
                <a:latin typeface="宋体" panose="02010600030101010101" pitchFamily="2" charset="-122"/>
              </a:rPr>
              <a:t>不进入，斗争</a:t>
            </a:r>
            <a:r>
              <a:rPr lang="en-US" altLang="zh-CN" dirty="0">
                <a:latin typeface="宋体" panose="02010600030101010101" pitchFamily="2" charset="-122"/>
              </a:rPr>
              <a:t>}</a:t>
            </a:r>
            <a:r>
              <a:rPr lang="zh-CN" altLang="en-US" dirty="0">
                <a:latin typeface="宋体" panose="02010600030101010101" pitchFamily="2" charset="-122"/>
              </a:rPr>
              <a:t>不是子博弈的均衡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336196" y="3395870"/>
            <a:ext cx="5562600" cy="2606675"/>
            <a:chOff x="864" y="2304"/>
            <a:chExt cx="3504" cy="164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864" y="2736"/>
              <a:ext cx="72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进入者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1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1536" y="2496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88" y="3024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208" y="3216"/>
              <a:ext cx="67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在位者</a:t>
              </a:r>
              <a:r>
                <a:rPr lang="en-US" altLang="zh-CN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2</a:t>
              </a:r>
              <a:endParaRPr lang="zh-CN" altLang="en-US" sz="2400" u="none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784" y="3552"/>
              <a:ext cx="76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832" y="3168"/>
              <a:ext cx="67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160" y="2304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 dirty="0">
                  <a:latin typeface="Times New Roman" panose="02020603050405020304" pitchFamily="18" charset="0"/>
                </a:rPr>
                <a:t>（0，300）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08" y="3072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（40，50）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08" y="36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u="none">
                  <a:latin typeface="Times New Roman" panose="02020603050405020304" pitchFamily="18" charset="0"/>
                </a:rPr>
                <a:t>（-10，0）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344" y="235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不进入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488" y="31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进入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880" y="29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imes New Roman" panose="02020603050405020304" pitchFamily="18" charset="0"/>
                  <a:ea typeface="隶书" panose="02010509060101010101" pitchFamily="49" charset="-122"/>
                </a:rPr>
                <a:t>默许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784" y="364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斗争</a:t>
              </a:r>
            </a:p>
          </p:txBody>
        </p:sp>
      </p:grpSp>
      <p:sp>
        <p:nvSpPr>
          <p:cNvPr id="18" name="椭圆 17"/>
          <p:cNvSpPr/>
          <p:nvPr/>
        </p:nvSpPr>
        <p:spPr>
          <a:xfrm>
            <a:off x="8169965" y="4234070"/>
            <a:ext cx="3836505" cy="20524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13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r>
              <a:rPr lang="en-US" altLang="zh-CN" dirty="0"/>
              <a:t>-</a:t>
            </a:r>
            <a:r>
              <a:rPr lang="zh-CN" altLang="en-US" dirty="0"/>
              <a:t>反思</a:t>
            </a:r>
            <a:r>
              <a:rPr lang="en-US" altLang="zh-CN" dirty="0"/>
              <a:t>&amp;</a:t>
            </a:r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</a:rPr>
              <a:t>SPNE</a:t>
            </a:r>
            <a:r>
              <a:rPr lang="zh-CN" altLang="en-US" dirty="0">
                <a:latin typeface="宋体" panose="02010600030101010101" pitchFamily="2" charset="-122"/>
              </a:rPr>
              <a:t>真的就那么“合理”或者“理性”吗？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唯一的</a:t>
            </a:r>
            <a:r>
              <a:rPr lang="en-US" altLang="zh-CN" dirty="0">
                <a:latin typeface="宋体" panose="02010600030101010101" pitchFamily="2" charset="-122"/>
              </a:rPr>
              <a:t>SPNE</a:t>
            </a:r>
            <a:r>
              <a:rPr lang="zh-CN" altLang="en-US" dirty="0">
                <a:latin typeface="宋体" panose="02010600030101010101" pitchFamily="2" charset="-122"/>
              </a:rPr>
              <a:t>（不合作，不合作）；所有人收益（</a:t>
            </a:r>
            <a:r>
              <a:rPr lang="en-US" altLang="zh-CN" dirty="0">
                <a:latin typeface="宋体" panose="02010600030101010101" pitchFamily="2" charset="-122"/>
              </a:rPr>
              <a:t>1,1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你觉得一般人会合作几轮？为什么？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理论错了还是普通人错了？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6" y="4201479"/>
            <a:ext cx="6854687" cy="22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2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r>
              <a:rPr lang="en-US" altLang="zh-CN" dirty="0"/>
              <a:t>-</a:t>
            </a:r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海盗分金币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个海盗抢得</a:t>
            </a:r>
            <a:r>
              <a:rPr lang="en-US" altLang="zh-CN" dirty="0"/>
              <a:t>100</a:t>
            </a:r>
            <a:r>
              <a:rPr lang="zh-CN" altLang="en-US" dirty="0"/>
              <a:t>枚金币，</a:t>
            </a:r>
            <a:endParaRPr lang="en-US" altLang="zh-CN" dirty="0"/>
          </a:p>
          <a:p>
            <a:pPr lvl="1"/>
            <a:r>
              <a:rPr lang="zh-CN" altLang="en-US" dirty="0"/>
              <a:t>按抽签的顺序依次提方案：首先由</a:t>
            </a:r>
            <a:r>
              <a:rPr lang="en-US" altLang="zh-CN" dirty="0"/>
              <a:t>1</a:t>
            </a:r>
            <a:r>
              <a:rPr lang="zh-CN" altLang="en-US" dirty="0"/>
              <a:t>号提出分配方案，然后</a:t>
            </a:r>
            <a:r>
              <a:rPr lang="en-US" altLang="zh-CN" dirty="0"/>
              <a:t>5</a:t>
            </a:r>
            <a:r>
              <a:rPr lang="zh-CN" altLang="en-US" dirty="0"/>
              <a:t>人表决</a:t>
            </a:r>
            <a:endParaRPr lang="en-US" altLang="zh-CN" dirty="0"/>
          </a:p>
          <a:p>
            <a:pPr lvl="1"/>
            <a:r>
              <a:rPr lang="zh-CN" altLang="en-US" dirty="0"/>
              <a:t>投票要超过半数同意方案才被通过，否则他将被扔入大海喂鲨鱼</a:t>
            </a:r>
            <a:endParaRPr lang="en-US" altLang="zh-CN" dirty="0"/>
          </a:p>
          <a:p>
            <a:pPr lvl="1"/>
            <a:r>
              <a:rPr lang="zh-CN" altLang="en-US" dirty="0"/>
              <a:t>依此类推。</a:t>
            </a:r>
            <a:endParaRPr lang="en-US" altLang="zh-CN" dirty="0"/>
          </a:p>
          <a:p>
            <a:r>
              <a:rPr lang="zh-CN" altLang="en-US" dirty="0">
                <a:latin typeface="宋体" panose="02010600030101010101" pitchFamily="2" charset="-122"/>
              </a:rPr>
              <a:t>问题：每个人提的方案是什么？最后谁会活下来，获得多少金币？为什么？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38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完全信息动态博弈</a:t>
            </a:r>
            <a:r>
              <a:rPr lang="en-US" altLang="zh-CN" dirty="0"/>
              <a:t>-</a:t>
            </a:r>
            <a:r>
              <a:rPr lang="zh-CN" altLang="en-US" dirty="0"/>
              <a:t>决策树表示（拓展型）</a:t>
            </a:r>
            <a:endParaRPr lang="en-US" altLang="zh-CN" dirty="0"/>
          </a:p>
          <a:p>
            <a:r>
              <a:rPr lang="zh-CN" altLang="en-US" dirty="0"/>
              <a:t>逆向归纳法求解及其与划线法的联系</a:t>
            </a:r>
            <a:endParaRPr lang="en-US" altLang="zh-CN" dirty="0"/>
          </a:p>
          <a:p>
            <a:r>
              <a:rPr lang="en-US" dirty="0"/>
              <a:t>SPNE</a:t>
            </a:r>
            <a:r>
              <a:rPr lang="zh-CN" altLang="en-US" dirty="0"/>
              <a:t>的定义</a:t>
            </a:r>
            <a:r>
              <a:rPr lang="zh-CN" altLang="en-US"/>
              <a:t>及其内涵理念（不可置信威胁）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4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本讲目标：完全信息动态博弈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完全信息动态与博弈树</a:t>
            </a:r>
            <a:endParaRPr lang="en-US" altLang="zh-CN" dirty="0"/>
          </a:p>
          <a:p>
            <a:r>
              <a:rPr lang="zh-CN" altLang="en-US" dirty="0"/>
              <a:t>策略的定义和标准型定义（支付矩阵）</a:t>
            </a:r>
            <a:endParaRPr lang="en-US" altLang="zh-CN" dirty="0"/>
          </a:p>
          <a:p>
            <a:r>
              <a:rPr lang="zh-CN" altLang="en-US" dirty="0"/>
              <a:t>逆向归纳法和不可置信威胁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28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参与人先后行动，后动者知道先动者的选择</a:t>
            </a:r>
            <a:endParaRPr lang="en-US" altLang="zh-CN" dirty="0"/>
          </a:p>
          <a:p>
            <a:pPr lvl="1"/>
            <a:r>
              <a:rPr lang="zh-CN" altLang="en-US" dirty="0"/>
              <a:t>所有的支付函数都是公开信息（共同知识）</a:t>
            </a:r>
            <a:endParaRPr lang="en-US" altLang="zh-CN" dirty="0"/>
          </a:p>
          <a:p>
            <a:r>
              <a:rPr lang="zh-CN" altLang="en-US" dirty="0"/>
              <a:t>决策树表示</a:t>
            </a:r>
            <a:endParaRPr lang="en-US" altLang="zh-CN" dirty="0"/>
          </a:p>
          <a:p>
            <a:pPr lvl="1"/>
            <a:r>
              <a:rPr lang="zh-CN" altLang="en-US" dirty="0"/>
              <a:t>参与人：节点</a:t>
            </a:r>
            <a:endParaRPr lang="en-US" altLang="zh-CN" dirty="0"/>
          </a:p>
          <a:p>
            <a:pPr lvl="1"/>
            <a:r>
              <a:rPr lang="zh-CN" altLang="en-US" dirty="0"/>
              <a:t>行动：线</a:t>
            </a:r>
            <a:endParaRPr lang="en-US" altLang="zh-CN" dirty="0"/>
          </a:p>
          <a:p>
            <a:pPr lvl="1"/>
            <a:r>
              <a:rPr lang="zh-CN" altLang="en-US" dirty="0"/>
              <a:t>信息集：圈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84" y="2031930"/>
            <a:ext cx="4124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0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参与人先后行动，后动者知道先动者的选择</a:t>
            </a:r>
            <a:endParaRPr lang="en-US" altLang="zh-CN" dirty="0"/>
          </a:p>
          <a:p>
            <a:pPr lvl="1"/>
            <a:r>
              <a:rPr lang="zh-CN" altLang="en-US" dirty="0"/>
              <a:t>所有的支付函数都是公开信息（共同知识）</a:t>
            </a:r>
            <a:endParaRPr lang="en-US" altLang="zh-CN" dirty="0"/>
          </a:p>
          <a:p>
            <a:r>
              <a:rPr lang="zh-CN" altLang="en-US" dirty="0"/>
              <a:t>决策树表示</a:t>
            </a:r>
            <a:endParaRPr lang="en-US" altLang="zh-CN" dirty="0"/>
          </a:p>
          <a:p>
            <a:pPr lvl="1"/>
            <a:r>
              <a:rPr lang="zh-CN" altLang="en-US" dirty="0"/>
              <a:t>参与人：节点</a:t>
            </a:r>
            <a:endParaRPr lang="en-US" altLang="zh-CN" dirty="0"/>
          </a:p>
          <a:p>
            <a:pPr lvl="1"/>
            <a:r>
              <a:rPr lang="zh-CN" altLang="en-US" dirty="0"/>
              <a:t>行动：线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信息集</a:t>
            </a:r>
            <a:r>
              <a:rPr lang="zh-CN" altLang="en-US" dirty="0"/>
              <a:t>：圈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18" y="3178138"/>
            <a:ext cx="78676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4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参与人先后行动，后动者知道先动者的选择</a:t>
            </a:r>
            <a:endParaRPr lang="en-US" altLang="zh-CN" dirty="0"/>
          </a:p>
          <a:p>
            <a:pPr lvl="1"/>
            <a:r>
              <a:rPr lang="zh-CN" altLang="en-US" dirty="0"/>
              <a:t>所有的支付函数都是公开信息（共同知识）</a:t>
            </a:r>
            <a:endParaRPr lang="en-US" altLang="zh-CN" dirty="0"/>
          </a:p>
          <a:p>
            <a:r>
              <a:rPr lang="zh-CN" altLang="en-US" dirty="0"/>
              <a:t>决策树表示</a:t>
            </a:r>
            <a:endParaRPr lang="en-US" altLang="zh-CN" dirty="0"/>
          </a:p>
          <a:p>
            <a:pPr lvl="1"/>
            <a:r>
              <a:rPr lang="zh-CN" altLang="en-US" dirty="0"/>
              <a:t>参与人：节点</a:t>
            </a:r>
            <a:endParaRPr lang="en-US" altLang="zh-CN" dirty="0"/>
          </a:p>
          <a:p>
            <a:pPr lvl="1"/>
            <a:r>
              <a:rPr lang="zh-CN" altLang="en-US" dirty="0"/>
              <a:t>行动：线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信息集</a:t>
            </a:r>
            <a:r>
              <a:rPr lang="zh-CN" altLang="en-US" dirty="0"/>
              <a:t>：圈</a:t>
            </a:r>
            <a:endParaRPr lang="en-US" altLang="zh-CN" dirty="0"/>
          </a:p>
          <a:p>
            <a:r>
              <a:rPr lang="zh-CN" altLang="en-US" dirty="0"/>
              <a:t>等价表示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715" y="2953371"/>
            <a:ext cx="87534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讲授思路</a:t>
            </a:r>
            <a:endParaRPr lang="en-US" altLang="zh-CN" dirty="0"/>
          </a:p>
          <a:p>
            <a:pPr lvl="1"/>
            <a:r>
              <a:rPr lang="zh-CN" altLang="en-US" dirty="0"/>
              <a:t>余下时间我们先讲如何解，再讲此解与纳什均衡的关系</a:t>
            </a:r>
            <a:endParaRPr lang="en-US" altLang="zh-CN" dirty="0"/>
          </a:p>
          <a:p>
            <a:pPr lvl="1"/>
            <a:r>
              <a:rPr lang="zh-CN" altLang="en-US" dirty="0"/>
              <a:t>所以首先抛开之前的知识，从直觉上理解</a:t>
            </a:r>
            <a:endParaRPr lang="en-US" altLang="zh-CN" dirty="0"/>
          </a:p>
          <a:p>
            <a:r>
              <a:rPr lang="zh-CN" altLang="en-US" dirty="0"/>
              <a:t>解法：</a:t>
            </a:r>
            <a:endParaRPr lang="en-US" altLang="zh-CN" dirty="0"/>
          </a:p>
          <a:p>
            <a:pPr lvl="1"/>
            <a:r>
              <a:rPr lang="zh-CN" altLang="en-US" dirty="0"/>
              <a:t>逆向归纳法（逆推法）</a:t>
            </a:r>
            <a:endParaRPr lang="en-US" altLang="zh-CN" dirty="0"/>
          </a:p>
          <a:p>
            <a:pPr lvl="1"/>
            <a:r>
              <a:rPr lang="zh-CN" altLang="en-US" dirty="0"/>
              <a:t>实质思路：“深谋远虑”</a:t>
            </a:r>
            <a:endParaRPr lang="en-US" altLang="zh-CN" dirty="0"/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重复剔除劣战略过程在扩展式博弈上的扩展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从最后一个决策结开始依次剔除掉每个子博弈的劣战略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最后生存下来的即是“均衡”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717196" y="1908945"/>
            <a:ext cx="5791200" cy="3581400"/>
            <a:chOff x="816" y="1440"/>
            <a:chExt cx="3648" cy="2256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816" y="2544"/>
              <a:ext cx="480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1296" y="2256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96" y="2736"/>
              <a:ext cx="76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016" y="2064"/>
              <a:ext cx="4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064" y="3024"/>
              <a:ext cx="4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400" y="1632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448" y="3312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448" y="2256"/>
              <a:ext cx="76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2544" y="2832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488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软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00" y="16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软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440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脆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544" y="23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脆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544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软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脆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168" y="144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u="none">
                  <a:latin typeface="Tahoma" panose="020B0604030504040204" pitchFamily="34" charset="0"/>
                </a:rPr>
                <a:t>（0，0）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120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u="none">
                  <a:latin typeface="Tahoma" panose="020B0604030504040204" pitchFamily="34" charset="0"/>
                </a:rPr>
                <a:t>（</a:t>
              </a:r>
              <a:r>
                <a:rPr lang="zh-CN" altLang="en-US" sz="2000" b="1" u="none">
                  <a:latin typeface="Tahoma" panose="020B0604030504040204" pitchFamily="34" charset="0"/>
                </a:rPr>
                <a:t>10，20）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168" y="2736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u="none">
                  <a:latin typeface="Tahoma" panose="020B0604030504040204" pitchFamily="34" charset="0"/>
                </a:rPr>
                <a:t>（20，10）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216" y="3408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u="none">
                  <a:latin typeface="Tahoma" panose="020B0604030504040204" pitchFamily="34" charset="0"/>
                </a:rPr>
                <a:t>（0，0）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87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讲授思路</a:t>
            </a:r>
            <a:endParaRPr lang="en-US" altLang="zh-CN" dirty="0"/>
          </a:p>
          <a:p>
            <a:pPr lvl="1"/>
            <a:r>
              <a:rPr lang="zh-CN" altLang="en-US" dirty="0"/>
              <a:t>余下时间我们先讲如何解，再讲此解与纳什均衡的关系</a:t>
            </a:r>
            <a:endParaRPr lang="en-US" altLang="zh-CN" dirty="0"/>
          </a:p>
          <a:p>
            <a:pPr lvl="1"/>
            <a:r>
              <a:rPr lang="zh-CN" altLang="en-US" dirty="0"/>
              <a:t>所以首先抛开之前的知识，从直觉上理解</a:t>
            </a:r>
            <a:endParaRPr lang="en-US" altLang="zh-CN" dirty="0"/>
          </a:p>
          <a:p>
            <a:r>
              <a:rPr lang="zh-CN" altLang="en-US" dirty="0"/>
              <a:t>解法：</a:t>
            </a:r>
            <a:endParaRPr lang="en-US" altLang="zh-CN" dirty="0"/>
          </a:p>
          <a:p>
            <a:pPr lvl="1"/>
            <a:r>
              <a:rPr lang="zh-CN" altLang="en-US" dirty="0"/>
              <a:t>逆向归纳法（逆推法）</a:t>
            </a:r>
            <a:endParaRPr lang="en-US" altLang="zh-CN" dirty="0"/>
          </a:p>
          <a:p>
            <a:pPr lvl="1"/>
            <a:r>
              <a:rPr lang="zh-CN" altLang="en-US" dirty="0"/>
              <a:t>实质思路：“深谋远虑”</a:t>
            </a:r>
            <a:endParaRPr lang="en-US" altLang="zh-CN" dirty="0"/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重复剔除劣战略过程在扩展式博弈上的扩展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从最后一个决策结开始依次剔除掉每个子博弈的劣战略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最后生存下来的即是“均衡”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717196" y="1908945"/>
            <a:ext cx="5791200" cy="3581400"/>
            <a:chOff x="816" y="1440"/>
            <a:chExt cx="3648" cy="2256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816" y="2544"/>
              <a:ext cx="480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1296" y="2256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96" y="2736"/>
              <a:ext cx="76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016" y="2064"/>
              <a:ext cx="4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064" y="3024"/>
              <a:ext cx="4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400" y="1632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448" y="3312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448" y="2256"/>
              <a:ext cx="76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2544" y="2832"/>
              <a:ext cx="67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488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软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00" y="16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软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440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脆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544" y="23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脆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544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软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脆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168" y="1440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u="none" dirty="0">
                  <a:latin typeface="Tahoma" panose="020B0604030504040204" pitchFamily="34" charset="0"/>
                </a:rPr>
                <a:t>（0，</a:t>
              </a:r>
              <a:r>
                <a:rPr lang="zh-CN" altLang="en-US" sz="2400" b="1" u="none" dirty="0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  <a:r>
                <a:rPr lang="zh-CN" altLang="en-US" sz="2400" b="1" u="none" dirty="0">
                  <a:latin typeface="Tahoma" panose="020B0604030504040204" pitchFamily="34" charset="0"/>
                </a:rPr>
                <a:t>）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120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u="none" dirty="0">
                  <a:latin typeface="Tahoma" panose="020B0604030504040204" pitchFamily="34" charset="0"/>
                </a:rPr>
                <a:t>（</a:t>
              </a:r>
              <a:r>
                <a:rPr lang="zh-CN" altLang="en-US" sz="2000" b="1" u="none" dirty="0">
                  <a:latin typeface="Tahoma" panose="020B0604030504040204" pitchFamily="34" charset="0"/>
                </a:rPr>
                <a:t>10，</a:t>
              </a:r>
              <a:r>
                <a:rPr lang="zh-CN" altLang="en-US" sz="2000" b="1" u="none" dirty="0">
                  <a:solidFill>
                    <a:srgbClr val="FF0000"/>
                  </a:solidFill>
                  <a:latin typeface="Tahoma" panose="020B0604030504040204" pitchFamily="34" charset="0"/>
                </a:rPr>
                <a:t>20</a:t>
              </a:r>
              <a:r>
                <a:rPr lang="zh-CN" altLang="en-US" sz="2000" b="1" u="none" dirty="0">
                  <a:latin typeface="Tahoma" panose="020B0604030504040204" pitchFamily="34" charset="0"/>
                </a:rPr>
                <a:t>）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168" y="2736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u="none" dirty="0">
                  <a:latin typeface="Tahoma" panose="020B0604030504040204" pitchFamily="34" charset="0"/>
                </a:rPr>
                <a:t>（20，</a:t>
              </a:r>
              <a:r>
                <a:rPr lang="zh-CN" altLang="en-US" sz="2000" b="1" u="none" dirty="0">
                  <a:solidFill>
                    <a:schemeClr val="accent6">
                      <a:lumMod val="75000"/>
                    </a:schemeClr>
                  </a:solidFill>
                  <a:latin typeface="Tahoma" panose="020B0604030504040204" pitchFamily="34" charset="0"/>
                </a:rPr>
                <a:t>10</a:t>
              </a:r>
              <a:r>
                <a:rPr lang="zh-CN" altLang="en-US" sz="2000" b="1" u="none" dirty="0">
                  <a:latin typeface="Tahoma" panose="020B0604030504040204" pitchFamily="34" charset="0"/>
                </a:rPr>
                <a:t>）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216" y="3408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u="none" dirty="0">
                  <a:latin typeface="Tahoma" panose="020B0604030504040204" pitchFamily="34" charset="0"/>
                </a:rPr>
                <a:t>（0，</a:t>
              </a:r>
              <a:r>
                <a:rPr lang="zh-CN" altLang="en-US" sz="2400" b="1" u="none" dirty="0">
                  <a:solidFill>
                    <a:schemeClr val="accent6">
                      <a:lumMod val="75000"/>
                    </a:schemeClr>
                  </a:solidFill>
                  <a:latin typeface="Tahoma" panose="020B0604030504040204" pitchFamily="34" charset="0"/>
                </a:rPr>
                <a:t>0</a:t>
              </a:r>
              <a:r>
                <a:rPr lang="zh-CN" altLang="en-US" sz="2400" b="1" u="none" dirty="0">
                  <a:latin typeface="Tahoma" panose="020B0604030504040204" pitchFamily="34" charset="0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6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讲授思路</a:t>
            </a:r>
            <a:endParaRPr lang="en-US" altLang="zh-CN" dirty="0"/>
          </a:p>
          <a:p>
            <a:pPr lvl="1"/>
            <a:r>
              <a:rPr lang="zh-CN" altLang="en-US" dirty="0"/>
              <a:t>余下时间我们先讲如何解，再讲此解与纳什均衡的关系</a:t>
            </a:r>
            <a:endParaRPr lang="en-US" altLang="zh-CN" dirty="0"/>
          </a:p>
          <a:p>
            <a:pPr lvl="1"/>
            <a:r>
              <a:rPr lang="zh-CN" altLang="en-US" dirty="0"/>
              <a:t>所以首先抛开之前的知识，从直觉上理解</a:t>
            </a:r>
            <a:endParaRPr lang="en-US" altLang="zh-CN" dirty="0"/>
          </a:p>
          <a:p>
            <a:r>
              <a:rPr lang="zh-CN" altLang="en-US" dirty="0"/>
              <a:t>解法：</a:t>
            </a:r>
            <a:endParaRPr lang="en-US" altLang="zh-CN" dirty="0"/>
          </a:p>
          <a:p>
            <a:pPr lvl="1"/>
            <a:r>
              <a:rPr lang="zh-CN" altLang="en-US" dirty="0"/>
              <a:t>逆向归纳法（逆推法）</a:t>
            </a:r>
            <a:endParaRPr lang="en-US" altLang="zh-CN" dirty="0"/>
          </a:p>
          <a:p>
            <a:pPr lvl="1"/>
            <a:r>
              <a:rPr lang="zh-CN" altLang="en-US" dirty="0"/>
              <a:t>实质思路：“深谋远虑”</a:t>
            </a:r>
            <a:endParaRPr lang="en-US" altLang="zh-CN" dirty="0"/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重复剔除劣战略过程在扩展式博弈上的扩展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从最后一个决策结开始依次剔除掉每个子博弈的劣战略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最后生存下来的即是“均衡”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717196" y="2850333"/>
            <a:ext cx="3810000" cy="2097088"/>
            <a:chOff x="816" y="2033"/>
            <a:chExt cx="2400" cy="1321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816" y="2544"/>
              <a:ext cx="480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1296" y="2256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96" y="2736"/>
              <a:ext cx="76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488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软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440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u="none">
                  <a:latin typeface="Tahoma" panose="020B0604030504040204" pitchFamily="34" charset="0"/>
                </a:rPr>
                <a:t>脆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016" y="2033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u="none" dirty="0">
                  <a:latin typeface="Tahoma" panose="020B0604030504040204" pitchFamily="34" charset="0"/>
                </a:rPr>
                <a:t>（</a:t>
              </a:r>
              <a:r>
                <a:rPr lang="zh-CN" altLang="en-US" sz="2000" b="1" u="none" dirty="0">
                  <a:latin typeface="Tahoma" panose="020B0604030504040204" pitchFamily="34" charset="0"/>
                </a:rPr>
                <a:t>10，</a:t>
              </a:r>
              <a:r>
                <a:rPr lang="zh-CN" altLang="en-US" sz="2000" b="1" u="none" dirty="0">
                  <a:solidFill>
                    <a:srgbClr val="FF0000"/>
                  </a:solidFill>
                  <a:latin typeface="Tahoma" panose="020B0604030504040204" pitchFamily="34" charset="0"/>
                </a:rPr>
                <a:t>20</a:t>
              </a:r>
              <a:r>
                <a:rPr lang="zh-CN" altLang="en-US" sz="2000" b="1" u="none" dirty="0">
                  <a:latin typeface="Tahoma" panose="020B0604030504040204" pitchFamily="34" charset="0"/>
                </a:rPr>
                <a:t>）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064" y="3104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­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u="none" dirty="0">
                  <a:latin typeface="Tahoma" panose="020B0604030504040204" pitchFamily="34" charset="0"/>
                </a:rPr>
                <a:t>（20，</a:t>
              </a:r>
              <a:r>
                <a:rPr lang="zh-CN" altLang="en-US" sz="2000" b="1" u="none" dirty="0">
                  <a:solidFill>
                    <a:schemeClr val="accent6">
                      <a:lumMod val="75000"/>
                    </a:schemeClr>
                  </a:solidFill>
                  <a:latin typeface="Tahoma" panose="020B0604030504040204" pitchFamily="34" charset="0"/>
                </a:rPr>
                <a:t>10</a:t>
              </a:r>
              <a:r>
                <a:rPr lang="zh-CN" altLang="en-US" sz="2000" b="1" u="none" dirty="0">
                  <a:latin typeface="Tahoma" panose="020B0604030504040204" pitchFamily="34" charset="0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8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1815</Words>
  <Application>Microsoft Office PowerPoint</Application>
  <PresentationFormat>宽屏</PresentationFormat>
  <Paragraphs>342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等线</vt:lpstr>
      <vt:lpstr>等线 Light</vt:lpstr>
      <vt:lpstr>黑体</vt:lpstr>
      <vt:lpstr>隶书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Office 主题​​</vt:lpstr>
      <vt:lpstr>完全信息动态 SPNE</vt:lpstr>
      <vt:lpstr>上讲回顾</vt:lpstr>
      <vt:lpstr>本讲目标：完全信息动态博弈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</vt:lpstr>
      <vt:lpstr>完全信息动态-反思&amp;作业1</vt:lpstr>
      <vt:lpstr>完全信息动态-作业2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博弈论 导论</dc:title>
  <dc:creator>王 麒植</dc:creator>
  <cp:lastModifiedBy>王 麒植</cp:lastModifiedBy>
  <cp:revision>73</cp:revision>
  <dcterms:created xsi:type="dcterms:W3CDTF">2020-02-08T08:46:47Z</dcterms:created>
  <dcterms:modified xsi:type="dcterms:W3CDTF">2020-03-06T14:52:58Z</dcterms:modified>
</cp:coreProperties>
</file>