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notesMasterIdLst>
    <p:notesMasterId r:id="rId45"/>
  </p:notesMasterIdLst>
  <p:handoutMasterIdLst>
    <p:handoutMasterId r:id="rId46"/>
  </p:handoutMasterIdLst>
  <p:sldIdLst>
    <p:sldId id="347" r:id="rId4"/>
    <p:sldId id="301" r:id="rId5"/>
    <p:sldId id="402" r:id="rId6"/>
    <p:sldId id="403" r:id="rId7"/>
    <p:sldId id="404" r:id="rId8"/>
    <p:sldId id="405" r:id="rId9"/>
    <p:sldId id="406" r:id="rId10"/>
    <p:sldId id="321" r:id="rId11"/>
    <p:sldId id="364" r:id="rId12"/>
    <p:sldId id="377" r:id="rId13"/>
    <p:sldId id="379" r:id="rId14"/>
    <p:sldId id="380" r:id="rId15"/>
    <p:sldId id="381" r:id="rId16"/>
    <p:sldId id="384" r:id="rId17"/>
    <p:sldId id="382" r:id="rId18"/>
    <p:sldId id="385" r:id="rId19"/>
    <p:sldId id="448" r:id="rId20"/>
    <p:sldId id="467" r:id="rId21"/>
    <p:sldId id="383" r:id="rId22"/>
    <p:sldId id="468" r:id="rId23"/>
    <p:sldId id="386" r:id="rId24"/>
    <p:sldId id="469" r:id="rId25"/>
    <p:sldId id="388" r:id="rId26"/>
    <p:sldId id="387" r:id="rId27"/>
    <p:sldId id="389" r:id="rId28"/>
    <p:sldId id="390" r:id="rId29"/>
    <p:sldId id="392" r:id="rId30"/>
    <p:sldId id="393" r:id="rId31"/>
    <p:sldId id="470" r:id="rId32"/>
    <p:sldId id="397" r:id="rId33"/>
    <p:sldId id="471" r:id="rId34"/>
    <p:sldId id="391" r:id="rId35"/>
    <p:sldId id="398" r:id="rId36"/>
    <p:sldId id="394" r:id="rId37"/>
    <p:sldId id="472" r:id="rId38"/>
    <p:sldId id="474" r:id="rId39"/>
    <p:sldId id="399" r:id="rId40"/>
    <p:sldId id="395" r:id="rId41"/>
    <p:sldId id="396" r:id="rId42"/>
    <p:sldId id="371" r:id="rId43"/>
    <p:sldId id="40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4">
          <p15:clr>
            <a:srgbClr val="A4A3A4"/>
          </p15:clr>
        </p15:guide>
        <p15:guide id="2" pos="38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C9923B"/>
    <a:srgbClr val="209B7A"/>
    <a:srgbClr val="B74919"/>
    <a:srgbClr val="2C2494"/>
    <a:srgbClr val="1975D1"/>
    <a:srgbClr val="3366FF"/>
    <a:srgbClr val="095729"/>
    <a:srgbClr val="292929"/>
    <a:srgbClr val="FE761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00" autoAdjust="0"/>
    <p:restoredTop sz="96224" autoAdjust="0"/>
  </p:normalViewPr>
  <p:slideViewPr>
    <p:cSldViewPr snapToGrid="0">
      <p:cViewPr varScale="1">
        <p:scale>
          <a:sx n="120" d="100"/>
          <a:sy n="120" d="100"/>
        </p:scale>
        <p:origin x="576" y="176"/>
      </p:cViewPr>
      <p:guideLst>
        <p:guide orient="horz" pos="2164"/>
        <p:guide pos="385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diagrams/colors1.xml><?xml version="1.0" encoding="utf-8"?>
<dgm:colorsDef xmlns:dgm="http://schemas.openxmlformats.org/drawingml/2006/diagram" xmlns:a="http://schemas.openxmlformats.org/drawingml/2006/main" uniqueId="urn:microsoft.com/office/officeart/2005/8/colors/accent0_3#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3">
  <dgm:title val=""/>
  <dgm:desc val=""/>
  <dgm:catLst>
    <dgm:cat type="mainScheme" pri="10300"/>
  </dgm:catLst>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alignNode1">
    <dgm:fillClrLst meth="repeat">
      <a:schemeClr val="dk2"/>
    </dgm:fillClrLst>
    <dgm:linClrLst meth="repeat">
      <a:schemeClr val="dk2"/>
    </dgm:linClrLst>
    <dgm:effectClrLst/>
    <dgm:txLinClrLst/>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node0">
    <dgm:fillClrLst meth="repeat">
      <a:schemeClr val="dk2"/>
    </dgm:fillClrLst>
    <dgm:linClrLst meth="repeat">
      <a:schemeClr val="lt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2C043C3-4F0A-47BC-A0FB-2AE6DA3BEB7E}" type="doc">
      <dgm:prSet loTypeId="urn:microsoft.com/office/officeart/2005/8/layout/list1#3" loCatId="list" qsTypeId="urn:microsoft.com/office/officeart/2005/8/quickstyle/simple3" qsCatId="simple" csTypeId="urn:microsoft.com/office/officeart/2005/8/colors/accent0_3#3" csCatId="mainScheme" phldr="1"/>
      <dgm:spPr/>
      <dgm:t>
        <a:bodyPr/>
        <a:lstStyle/>
        <a:p>
          <a:endParaRPr lang="zh-CN" altLang="en-US"/>
        </a:p>
      </dgm:t>
    </dgm:pt>
    <dgm:pt modelId="{A84786D4-696C-4437-8D55-26A60E55C734}">
      <dgm:prSet phldrT="[文本]" phldr="0" custT="1"/>
      <dgm:spPr>
        <a:solidFill>
          <a:schemeClr val="bg1"/>
        </a:solidFill>
        <a:ln w="28575">
          <a:solidFill>
            <a:srgbClr val="FF0000"/>
          </a:solidFill>
        </a:ln>
      </dgm:spPr>
      <dgm:t>
        <a:bodyPr vert="horz" wrap="square"/>
        <a:lstStyle/>
        <a:p>
          <a:pPr algn="ctr">
            <a:lnSpc>
              <a:spcPct val="100000"/>
            </a:lnSpc>
            <a:spcBef>
              <a:spcPct val="0"/>
            </a:spcBef>
            <a:spcAft>
              <a:spcPct val="35000"/>
            </a:spcAft>
          </a:pPr>
          <a:r>
            <a:rPr lang="zh-CN" altLang="en-US" sz="2000" b="1" dirty="0">
              <a:latin typeface="微软雅黑" panose="020B0503020204020204" pitchFamily="34" charset="-122"/>
              <a:ea typeface="微软雅黑" panose="020B0503020204020204" pitchFamily="34" charset="-122"/>
            </a:rPr>
            <a:t>税收</a:t>
          </a:r>
          <a:endParaRPr sz="2000">
            <a:latin typeface="微软雅黑" panose="020B0503020204020204" pitchFamily="34" charset="-122"/>
            <a:ea typeface="微软雅黑" panose="020B0503020204020204" pitchFamily="34" charset="-122"/>
          </a:endParaRPr>
        </a:p>
      </dgm:t>
    </dgm:pt>
    <dgm:pt modelId="{261E6690-CF69-4C1A-B50C-D2D75BE2FD1E}" type="parTrans" cxnId="{AA500C9C-65B6-470B-9033-1B43D8612DAC}">
      <dgm:prSet/>
      <dgm:spPr/>
      <dgm:t>
        <a:bodyPr/>
        <a:lstStyle/>
        <a:p>
          <a:pPr algn="ctr"/>
          <a:endParaRPr lang="zh-CN" altLang="en-US"/>
        </a:p>
      </dgm:t>
    </dgm:pt>
    <dgm:pt modelId="{268FBE57-6431-40AA-8EB4-5923C680E20B}" type="sibTrans" cxnId="{AA500C9C-65B6-470B-9033-1B43D8612DAC}">
      <dgm:prSet/>
      <dgm:spPr/>
      <dgm:t>
        <a:bodyPr/>
        <a:lstStyle/>
        <a:p>
          <a:pPr algn="ctr"/>
          <a:endParaRPr lang="zh-CN" altLang="en-US"/>
        </a:p>
      </dgm:t>
    </dgm:pt>
    <dgm:pt modelId="{7D88C3CC-C98B-4D78-AB2D-6E0DE72E0647}">
      <dgm:prSet phldrT="[文本]" phldr="0" custT="1"/>
      <dgm:spPr>
        <a:solidFill>
          <a:schemeClr val="bg1"/>
        </a:solidFill>
        <a:ln w="28575">
          <a:solidFill>
            <a:srgbClr val="7030A0"/>
          </a:solidFill>
        </a:ln>
      </dgm:spPr>
      <dgm:t>
        <a:bodyPr vert="horz" wrap="square"/>
        <a:lstStyle/>
        <a:p>
          <a:pPr algn="ctr">
            <a:lnSpc>
              <a:spcPct val="100000"/>
            </a:lnSpc>
            <a:spcBef>
              <a:spcPct val="0"/>
            </a:spcBef>
            <a:spcAft>
              <a:spcPct val="35000"/>
            </a:spcAft>
          </a:pPr>
          <a:r>
            <a:rPr lang="zh-CN" altLang="en-US" sz="2000" b="1" dirty="0">
              <a:latin typeface="微软雅黑" panose="020B0503020204020204" pitchFamily="34" charset="-122"/>
              <a:ea typeface="微软雅黑" panose="020B0503020204020204" pitchFamily="34" charset="-122"/>
            </a:rPr>
            <a:t>转移支付</a:t>
          </a:r>
          <a:endParaRPr sz="2000">
            <a:latin typeface="微软雅黑" panose="020B0503020204020204" pitchFamily="34" charset="-122"/>
            <a:ea typeface="微软雅黑" panose="020B0503020204020204" pitchFamily="34" charset="-122"/>
          </a:endParaRPr>
        </a:p>
      </dgm:t>
    </dgm:pt>
    <dgm:pt modelId="{4936304A-22F5-4850-8124-F44CD510A63D}" type="parTrans" cxnId="{B50EC6E9-26E9-483B-BF71-DC6C0CACE6D0}">
      <dgm:prSet/>
      <dgm:spPr/>
      <dgm:t>
        <a:bodyPr/>
        <a:lstStyle/>
        <a:p>
          <a:pPr algn="ctr"/>
          <a:endParaRPr lang="zh-CN" altLang="en-US"/>
        </a:p>
      </dgm:t>
    </dgm:pt>
    <dgm:pt modelId="{D79419EA-28A7-48D8-9024-FB7C11A05957}" type="sibTrans" cxnId="{B50EC6E9-26E9-483B-BF71-DC6C0CACE6D0}">
      <dgm:prSet/>
      <dgm:spPr/>
      <dgm:t>
        <a:bodyPr/>
        <a:lstStyle/>
        <a:p>
          <a:pPr algn="ctr"/>
          <a:endParaRPr lang="zh-CN" altLang="en-US"/>
        </a:p>
      </dgm:t>
    </dgm:pt>
    <dgm:pt modelId="{CD4B00E9-FA3F-4980-AD88-F9D8E4694977}">
      <dgm:prSet phldrT="[文本]" phldr="0" custT="1"/>
      <dgm:spPr>
        <a:solidFill>
          <a:schemeClr val="bg1"/>
        </a:solidFill>
        <a:ln w="28575">
          <a:solidFill>
            <a:schemeClr val="accent6">
              <a:lumMod val="50000"/>
            </a:schemeClr>
          </a:solidFill>
        </a:ln>
      </dgm:spPr>
      <dgm:t>
        <a:bodyPr vert="horz" wrap="square"/>
        <a:lstStyle/>
        <a:p>
          <a:pPr algn="ctr">
            <a:lnSpc>
              <a:spcPct val="100000"/>
            </a:lnSpc>
            <a:spcBef>
              <a:spcPct val="0"/>
            </a:spcBef>
            <a:spcAft>
              <a:spcPct val="35000"/>
            </a:spcAft>
          </a:pPr>
          <a:r>
            <a:rPr lang="zh-CN" altLang="en-US" sz="2000" b="1" dirty="0">
              <a:latin typeface="微软雅黑" panose="020B0503020204020204" pitchFamily="34" charset="-122"/>
              <a:ea typeface="微软雅黑" panose="020B0503020204020204" pitchFamily="34" charset="-122"/>
            </a:rPr>
            <a:t>制度和政策</a:t>
          </a:r>
          <a:endParaRPr sz="2000">
            <a:latin typeface="微软雅黑" panose="020B0503020204020204" pitchFamily="34" charset="-122"/>
            <a:ea typeface="微软雅黑" panose="020B0503020204020204" pitchFamily="34" charset="-122"/>
          </a:endParaRPr>
        </a:p>
      </dgm:t>
    </dgm:pt>
    <dgm:pt modelId="{0095329B-9CC5-4655-9BFB-3EA73F6DEC16}" type="parTrans" cxnId="{B2F576D5-659D-40CB-AD01-3D571734F9E2}">
      <dgm:prSet/>
      <dgm:spPr/>
      <dgm:t>
        <a:bodyPr/>
        <a:lstStyle/>
        <a:p>
          <a:pPr algn="ctr"/>
          <a:endParaRPr lang="zh-CN" altLang="en-US"/>
        </a:p>
      </dgm:t>
    </dgm:pt>
    <dgm:pt modelId="{A7479F9D-DE73-4C6C-A4AA-6C4625C23205}" type="sibTrans" cxnId="{B2F576D5-659D-40CB-AD01-3D571734F9E2}">
      <dgm:prSet/>
      <dgm:spPr/>
      <dgm:t>
        <a:bodyPr/>
        <a:lstStyle/>
        <a:p>
          <a:pPr algn="ctr"/>
          <a:endParaRPr lang="zh-CN" altLang="en-US"/>
        </a:p>
      </dgm:t>
    </dgm:pt>
    <dgm:pt modelId="{BFBAF483-999D-4C5F-ACEC-FD8183FA5AA5}">
      <dgm:prSet phldrT="[文本]" phldr="0" custT="1">
        <dgm:style>
          <a:lnRef idx="2">
            <a:schemeClr val="accent6"/>
          </a:lnRef>
          <a:fillRef idx="1">
            <a:schemeClr val="lt1"/>
          </a:fillRef>
          <a:effectRef idx="0">
            <a:schemeClr val="accent6"/>
          </a:effectRef>
          <a:fontRef idx="minor">
            <a:schemeClr val="dk1"/>
          </a:fontRef>
        </dgm:style>
      </dgm:prSet>
      <dgm:spPr>
        <a:ln w="19050"/>
      </dgm:spPr>
      <dgm:t>
        <a:bodyPr vert="horz" wrap="square"/>
        <a:lstStyle/>
        <a:p>
          <a:pPr algn="ctr">
            <a:lnSpc>
              <a:spcPct val="100000"/>
            </a:lnSpc>
            <a:spcBef>
              <a:spcPct val="0"/>
            </a:spcBef>
            <a:spcAft>
              <a:spcPct val="35000"/>
            </a:spcAft>
          </a:pPr>
          <a:r>
            <a:rPr lang="zh-CN" altLang="en-US" sz="2000" b="1" dirty="0">
              <a:latin typeface="微软雅黑" panose="020B0503020204020204" pitchFamily="34" charset="-122"/>
              <a:ea typeface="微软雅黑" panose="020B0503020204020204" pitchFamily="34" charset="-122"/>
            </a:rPr>
            <a:t>直接购买支出</a:t>
          </a:r>
          <a:endParaRPr sz="2000" dirty="0">
            <a:latin typeface="微软雅黑" panose="020B0503020204020204" pitchFamily="34" charset="-122"/>
            <a:ea typeface="微软雅黑" panose="020B0503020204020204" pitchFamily="34" charset="-122"/>
          </a:endParaRPr>
        </a:p>
      </dgm:t>
    </dgm:pt>
    <dgm:pt modelId="{F7B5CD51-8E11-4BD2-B0E4-4D48B29A12C0}" type="sibTrans" cxnId="{3F0220A0-EDFC-4F75-BA71-507E2A8611B9}">
      <dgm:prSet/>
      <dgm:spPr/>
      <dgm:t>
        <a:bodyPr/>
        <a:lstStyle/>
        <a:p>
          <a:pPr algn="ctr"/>
          <a:endParaRPr lang="zh-CN" altLang="en-US"/>
        </a:p>
      </dgm:t>
    </dgm:pt>
    <dgm:pt modelId="{7082218A-2D47-4429-BA8D-239882C6D8ED}" type="parTrans" cxnId="{3F0220A0-EDFC-4F75-BA71-507E2A8611B9}">
      <dgm:prSet/>
      <dgm:spPr/>
      <dgm:t>
        <a:bodyPr/>
        <a:lstStyle/>
        <a:p>
          <a:pPr algn="ctr"/>
          <a:endParaRPr lang="zh-CN" altLang="en-US"/>
        </a:p>
      </dgm:t>
    </dgm:pt>
    <dgm:pt modelId="{88557C45-CE74-4A09-8F09-25D786BD19A3}" type="pres">
      <dgm:prSet presAssocID="{F2C043C3-4F0A-47BC-A0FB-2AE6DA3BEB7E}" presName="linear" presStyleCnt="0">
        <dgm:presLayoutVars>
          <dgm:dir/>
          <dgm:animLvl val="lvl"/>
          <dgm:resizeHandles val="exact"/>
        </dgm:presLayoutVars>
      </dgm:prSet>
      <dgm:spPr/>
    </dgm:pt>
    <dgm:pt modelId="{6EC49B75-ABF7-4CA9-B149-CE6039F52698}" type="pres">
      <dgm:prSet presAssocID="{BFBAF483-999D-4C5F-ACEC-FD8183FA5AA5}" presName="parentLin" presStyleCnt="0"/>
      <dgm:spPr/>
    </dgm:pt>
    <dgm:pt modelId="{A5431CD7-1173-471D-9620-0FEAEEF9DFC2}" type="pres">
      <dgm:prSet presAssocID="{BFBAF483-999D-4C5F-ACEC-FD8183FA5AA5}" presName="parentLeftMargin" presStyleLbl="node1" presStyleIdx="0" presStyleCnt="4"/>
      <dgm:spPr/>
    </dgm:pt>
    <dgm:pt modelId="{AF3138C7-DFAB-4728-BE65-40FE03DEFAE5}" type="pres">
      <dgm:prSet presAssocID="{BFBAF483-999D-4C5F-ACEC-FD8183FA5AA5}" presName="parentText" presStyleLbl="node1" presStyleIdx="0" presStyleCnt="4">
        <dgm:presLayoutVars>
          <dgm:chMax val="0"/>
          <dgm:bulletEnabled val="1"/>
        </dgm:presLayoutVars>
      </dgm:prSet>
      <dgm:spPr/>
    </dgm:pt>
    <dgm:pt modelId="{C6CF3600-E09A-4E43-A4BE-A3CF1C12E05E}" type="pres">
      <dgm:prSet presAssocID="{BFBAF483-999D-4C5F-ACEC-FD8183FA5AA5}" presName="negativeSpace" presStyleCnt="0"/>
      <dgm:spPr/>
    </dgm:pt>
    <dgm:pt modelId="{941E4D7A-B4E6-4AD8-BB86-0F7F45566606}" type="pres">
      <dgm:prSet presAssocID="{BFBAF483-999D-4C5F-ACEC-FD8183FA5AA5}" presName="childText" presStyleLbl="conFgAcc1" presStyleIdx="0" presStyleCnt="4">
        <dgm:presLayoutVars>
          <dgm:bulletEnabled val="1"/>
        </dgm:presLayoutVars>
      </dgm:prSet>
      <dgm:spPr>
        <a:solidFill>
          <a:schemeClr val="accent4">
            <a:lumMod val="40000"/>
            <a:lumOff val="60000"/>
            <a:alpha val="90000"/>
          </a:schemeClr>
        </a:solidFill>
      </dgm:spPr>
    </dgm:pt>
    <dgm:pt modelId="{A0F56030-1D28-4FC9-B03F-133A0F24DB92}" type="pres">
      <dgm:prSet presAssocID="{F7B5CD51-8E11-4BD2-B0E4-4D48B29A12C0}" presName="spaceBetweenRectangles" presStyleCnt="0"/>
      <dgm:spPr/>
    </dgm:pt>
    <dgm:pt modelId="{81750547-0A8B-4387-B174-52BA8FC93F7B}" type="pres">
      <dgm:prSet presAssocID="{A84786D4-696C-4437-8D55-26A60E55C734}" presName="parentLin" presStyleCnt="0"/>
      <dgm:spPr/>
    </dgm:pt>
    <dgm:pt modelId="{BEB8E42F-E527-47E4-B520-8714D4B54C92}" type="pres">
      <dgm:prSet presAssocID="{A84786D4-696C-4437-8D55-26A60E55C734}" presName="parentLeftMargin" presStyleLbl="node1" presStyleIdx="0" presStyleCnt="4"/>
      <dgm:spPr/>
    </dgm:pt>
    <dgm:pt modelId="{6E9A4FB3-91D7-49B7-BBCE-2F5100BA7D46}" type="pres">
      <dgm:prSet presAssocID="{A84786D4-696C-4437-8D55-26A60E55C734}" presName="parentText" presStyleLbl="node1" presStyleIdx="1" presStyleCnt="4">
        <dgm:presLayoutVars>
          <dgm:chMax val="0"/>
          <dgm:bulletEnabled val="1"/>
        </dgm:presLayoutVars>
      </dgm:prSet>
      <dgm:spPr/>
    </dgm:pt>
    <dgm:pt modelId="{FAA0DBDB-AE4C-424C-806F-2C23CB96C717}" type="pres">
      <dgm:prSet presAssocID="{A84786D4-696C-4437-8D55-26A60E55C734}" presName="negativeSpace" presStyleCnt="0"/>
      <dgm:spPr/>
    </dgm:pt>
    <dgm:pt modelId="{3FCE91D5-7F18-44AC-ADA2-392F5B2BD9B7}" type="pres">
      <dgm:prSet presAssocID="{A84786D4-696C-4437-8D55-26A60E55C734}" presName="childText" presStyleLbl="conFgAcc1" presStyleIdx="1" presStyleCnt="4">
        <dgm:presLayoutVars>
          <dgm:bulletEnabled val="1"/>
        </dgm:presLayoutVars>
      </dgm:prSet>
      <dgm:spPr>
        <a:solidFill>
          <a:schemeClr val="accent4">
            <a:lumMod val="40000"/>
            <a:lumOff val="60000"/>
            <a:alpha val="90000"/>
          </a:schemeClr>
        </a:solidFill>
      </dgm:spPr>
    </dgm:pt>
    <dgm:pt modelId="{6AF26051-424A-474D-BFDC-3C8F8EB5EDB2}" type="pres">
      <dgm:prSet presAssocID="{268FBE57-6431-40AA-8EB4-5923C680E20B}" presName="spaceBetweenRectangles" presStyleCnt="0"/>
      <dgm:spPr/>
    </dgm:pt>
    <dgm:pt modelId="{25DCE3A0-7714-4980-9D3B-6C142073185E}" type="pres">
      <dgm:prSet presAssocID="{7D88C3CC-C98B-4D78-AB2D-6E0DE72E0647}" presName="parentLin" presStyleCnt="0"/>
      <dgm:spPr/>
    </dgm:pt>
    <dgm:pt modelId="{00B6420C-F320-4F6B-B2DD-3E8AC343E2DC}" type="pres">
      <dgm:prSet presAssocID="{7D88C3CC-C98B-4D78-AB2D-6E0DE72E0647}" presName="parentLeftMargin" presStyleLbl="node1" presStyleIdx="1" presStyleCnt="4"/>
      <dgm:spPr/>
    </dgm:pt>
    <dgm:pt modelId="{D5D6DE77-BE9C-4D63-932C-C31455E1FE18}" type="pres">
      <dgm:prSet presAssocID="{7D88C3CC-C98B-4D78-AB2D-6E0DE72E0647}" presName="parentText" presStyleLbl="node1" presStyleIdx="2" presStyleCnt="4">
        <dgm:presLayoutVars>
          <dgm:chMax val="0"/>
          <dgm:bulletEnabled val="1"/>
        </dgm:presLayoutVars>
      </dgm:prSet>
      <dgm:spPr/>
    </dgm:pt>
    <dgm:pt modelId="{97F72112-DE37-4416-B536-34B0A361C5C2}" type="pres">
      <dgm:prSet presAssocID="{7D88C3CC-C98B-4D78-AB2D-6E0DE72E0647}" presName="negativeSpace" presStyleCnt="0"/>
      <dgm:spPr/>
    </dgm:pt>
    <dgm:pt modelId="{FA644217-E945-4B51-AED6-B1CAC795590B}" type="pres">
      <dgm:prSet presAssocID="{7D88C3CC-C98B-4D78-AB2D-6E0DE72E0647}" presName="childText" presStyleLbl="conFgAcc1" presStyleIdx="2" presStyleCnt="4">
        <dgm:presLayoutVars>
          <dgm:bulletEnabled val="1"/>
        </dgm:presLayoutVars>
      </dgm:prSet>
      <dgm:spPr>
        <a:solidFill>
          <a:schemeClr val="accent4">
            <a:lumMod val="40000"/>
            <a:lumOff val="60000"/>
            <a:alpha val="90000"/>
          </a:schemeClr>
        </a:solidFill>
      </dgm:spPr>
    </dgm:pt>
    <dgm:pt modelId="{F85CC806-C760-41C7-9A0C-5F5A53C6F930}" type="pres">
      <dgm:prSet presAssocID="{D79419EA-28A7-48D8-9024-FB7C11A05957}" presName="spaceBetweenRectangles" presStyleCnt="0"/>
      <dgm:spPr/>
    </dgm:pt>
    <dgm:pt modelId="{50C404FC-D562-41DE-B3DB-C7274CBAE87F}" type="pres">
      <dgm:prSet presAssocID="{CD4B00E9-FA3F-4980-AD88-F9D8E4694977}" presName="parentLin" presStyleCnt="0"/>
      <dgm:spPr/>
    </dgm:pt>
    <dgm:pt modelId="{A0ACF972-A2F4-41B5-80F6-E6764EAB6F3A}" type="pres">
      <dgm:prSet presAssocID="{CD4B00E9-FA3F-4980-AD88-F9D8E4694977}" presName="parentLeftMargin" presStyleLbl="node1" presStyleIdx="2" presStyleCnt="4"/>
      <dgm:spPr/>
    </dgm:pt>
    <dgm:pt modelId="{9D9E1F22-234B-4C21-A677-3DFF570FE0DB}" type="pres">
      <dgm:prSet presAssocID="{CD4B00E9-FA3F-4980-AD88-F9D8E4694977}" presName="parentText" presStyleLbl="node1" presStyleIdx="3" presStyleCnt="4">
        <dgm:presLayoutVars>
          <dgm:chMax val="0"/>
          <dgm:bulletEnabled val="1"/>
        </dgm:presLayoutVars>
      </dgm:prSet>
      <dgm:spPr/>
    </dgm:pt>
    <dgm:pt modelId="{6B701F69-7185-4976-8688-EE9A4F1B2604}" type="pres">
      <dgm:prSet presAssocID="{CD4B00E9-FA3F-4980-AD88-F9D8E4694977}" presName="negativeSpace" presStyleCnt="0"/>
      <dgm:spPr/>
    </dgm:pt>
    <dgm:pt modelId="{5E801EB5-46AC-4BCE-8EFD-E7847DF3EF65}" type="pres">
      <dgm:prSet presAssocID="{CD4B00E9-FA3F-4980-AD88-F9D8E4694977}" presName="childText" presStyleLbl="conFgAcc1" presStyleIdx="3" presStyleCnt="4">
        <dgm:presLayoutVars>
          <dgm:bulletEnabled val="1"/>
        </dgm:presLayoutVars>
      </dgm:prSet>
      <dgm:spPr>
        <a:solidFill>
          <a:schemeClr val="accent4">
            <a:lumMod val="40000"/>
            <a:lumOff val="60000"/>
            <a:alpha val="90000"/>
          </a:schemeClr>
        </a:solidFill>
      </dgm:spPr>
    </dgm:pt>
  </dgm:ptLst>
  <dgm:cxnLst>
    <dgm:cxn modelId="{4596C256-7309-4F1A-9AF2-F8E5ACCD7711}" type="presOf" srcId="{CD4B00E9-FA3F-4980-AD88-F9D8E4694977}" destId="{A0ACF972-A2F4-41B5-80F6-E6764EAB6F3A}" srcOrd="0" destOrd="0" presId="urn:microsoft.com/office/officeart/2005/8/layout/list1#3"/>
    <dgm:cxn modelId="{3F7D2358-1D74-407C-90F5-48329E4943B9}" type="presOf" srcId="{F2C043C3-4F0A-47BC-A0FB-2AE6DA3BEB7E}" destId="{88557C45-CE74-4A09-8F09-25D786BD19A3}" srcOrd="0" destOrd="0" presId="urn:microsoft.com/office/officeart/2005/8/layout/list1#3"/>
    <dgm:cxn modelId="{39A23A99-FE85-469A-BD48-079F54697A63}" type="presOf" srcId="{BFBAF483-999D-4C5F-ACEC-FD8183FA5AA5}" destId="{AF3138C7-DFAB-4728-BE65-40FE03DEFAE5}" srcOrd="1" destOrd="0" presId="urn:microsoft.com/office/officeart/2005/8/layout/list1#3"/>
    <dgm:cxn modelId="{AA500C9C-65B6-470B-9033-1B43D8612DAC}" srcId="{F2C043C3-4F0A-47BC-A0FB-2AE6DA3BEB7E}" destId="{A84786D4-696C-4437-8D55-26A60E55C734}" srcOrd="1" destOrd="0" parTransId="{261E6690-CF69-4C1A-B50C-D2D75BE2FD1E}" sibTransId="{268FBE57-6431-40AA-8EB4-5923C680E20B}"/>
    <dgm:cxn modelId="{3F0220A0-EDFC-4F75-BA71-507E2A8611B9}" srcId="{F2C043C3-4F0A-47BC-A0FB-2AE6DA3BEB7E}" destId="{BFBAF483-999D-4C5F-ACEC-FD8183FA5AA5}" srcOrd="0" destOrd="0" parTransId="{7082218A-2D47-4429-BA8D-239882C6D8ED}" sibTransId="{F7B5CD51-8E11-4BD2-B0E4-4D48B29A12C0}"/>
    <dgm:cxn modelId="{354FE3A5-F825-463D-A9F1-0C7C7D51FDC6}" type="presOf" srcId="{7D88C3CC-C98B-4D78-AB2D-6E0DE72E0647}" destId="{D5D6DE77-BE9C-4D63-932C-C31455E1FE18}" srcOrd="1" destOrd="0" presId="urn:microsoft.com/office/officeart/2005/8/layout/list1#3"/>
    <dgm:cxn modelId="{7AE0D8B1-8989-4C6B-8316-9E53646F38D2}" type="presOf" srcId="{A84786D4-696C-4437-8D55-26A60E55C734}" destId="{BEB8E42F-E527-47E4-B520-8714D4B54C92}" srcOrd="0" destOrd="0" presId="urn:microsoft.com/office/officeart/2005/8/layout/list1#3"/>
    <dgm:cxn modelId="{0132B3C6-A86E-446B-B52B-F96D201855D7}" type="presOf" srcId="{BFBAF483-999D-4C5F-ACEC-FD8183FA5AA5}" destId="{A5431CD7-1173-471D-9620-0FEAEEF9DFC2}" srcOrd="0" destOrd="0" presId="urn:microsoft.com/office/officeart/2005/8/layout/list1#3"/>
    <dgm:cxn modelId="{E14A4BD1-7A15-404F-A588-A00F22FC9DAB}" type="presOf" srcId="{CD4B00E9-FA3F-4980-AD88-F9D8E4694977}" destId="{9D9E1F22-234B-4C21-A677-3DFF570FE0DB}" srcOrd="1" destOrd="0" presId="urn:microsoft.com/office/officeart/2005/8/layout/list1#3"/>
    <dgm:cxn modelId="{B2F576D5-659D-40CB-AD01-3D571734F9E2}" srcId="{F2C043C3-4F0A-47BC-A0FB-2AE6DA3BEB7E}" destId="{CD4B00E9-FA3F-4980-AD88-F9D8E4694977}" srcOrd="3" destOrd="0" parTransId="{0095329B-9CC5-4655-9BFB-3EA73F6DEC16}" sibTransId="{A7479F9D-DE73-4C6C-A4AA-6C4625C23205}"/>
    <dgm:cxn modelId="{C01442DA-EA2F-4982-95E2-FB50C27D0E2B}" type="presOf" srcId="{7D88C3CC-C98B-4D78-AB2D-6E0DE72E0647}" destId="{00B6420C-F320-4F6B-B2DD-3E8AC343E2DC}" srcOrd="0" destOrd="0" presId="urn:microsoft.com/office/officeart/2005/8/layout/list1#3"/>
    <dgm:cxn modelId="{B50EC6E9-26E9-483B-BF71-DC6C0CACE6D0}" srcId="{F2C043C3-4F0A-47BC-A0FB-2AE6DA3BEB7E}" destId="{7D88C3CC-C98B-4D78-AB2D-6E0DE72E0647}" srcOrd="2" destOrd="0" parTransId="{4936304A-22F5-4850-8124-F44CD510A63D}" sibTransId="{D79419EA-28A7-48D8-9024-FB7C11A05957}"/>
    <dgm:cxn modelId="{85E6E9EA-E86E-4DCB-8851-5F1C1C0E01A0}" type="presOf" srcId="{A84786D4-696C-4437-8D55-26A60E55C734}" destId="{6E9A4FB3-91D7-49B7-BBCE-2F5100BA7D46}" srcOrd="1" destOrd="0" presId="urn:microsoft.com/office/officeart/2005/8/layout/list1#3"/>
    <dgm:cxn modelId="{365F329E-2E44-41FF-802A-6D75C59734F1}" type="presParOf" srcId="{88557C45-CE74-4A09-8F09-25D786BD19A3}" destId="{6EC49B75-ABF7-4CA9-B149-CE6039F52698}" srcOrd="0" destOrd="0" presId="urn:microsoft.com/office/officeart/2005/8/layout/list1#3"/>
    <dgm:cxn modelId="{9CB4DA7E-D9CE-4739-8414-D01A6AD67A8C}" type="presParOf" srcId="{6EC49B75-ABF7-4CA9-B149-CE6039F52698}" destId="{A5431CD7-1173-471D-9620-0FEAEEF9DFC2}" srcOrd="0" destOrd="0" presId="urn:microsoft.com/office/officeart/2005/8/layout/list1#3"/>
    <dgm:cxn modelId="{28E8D4D9-82B4-4280-957A-88C123867ABE}" type="presParOf" srcId="{6EC49B75-ABF7-4CA9-B149-CE6039F52698}" destId="{AF3138C7-DFAB-4728-BE65-40FE03DEFAE5}" srcOrd="1" destOrd="0" presId="urn:microsoft.com/office/officeart/2005/8/layout/list1#3"/>
    <dgm:cxn modelId="{17821FD1-55D9-4ACB-85B9-201116667AEC}" type="presParOf" srcId="{88557C45-CE74-4A09-8F09-25D786BD19A3}" destId="{C6CF3600-E09A-4E43-A4BE-A3CF1C12E05E}" srcOrd="1" destOrd="0" presId="urn:microsoft.com/office/officeart/2005/8/layout/list1#3"/>
    <dgm:cxn modelId="{25DB3FCD-E38A-437F-BD51-971814F51364}" type="presParOf" srcId="{88557C45-CE74-4A09-8F09-25D786BD19A3}" destId="{941E4D7A-B4E6-4AD8-BB86-0F7F45566606}" srcOrd="2" destOrd="0" presId="urn:microsoft.com/office/officeart/2005/8/layout/list1#3"/>
    <dgm:cxn modelId="{A7C5C322-D0ED-4D50-9695-1B6B3E8693C6}" type="presParOf" srcId="{88557C45-CE74-4A09-8F09-25D786BD19A3}" destId="{A0F56030-1D28-4FC9-B03F-133A0F24DB92}" srcOrd="3" destOrd="0" presId="urn:microsoft.com/office/officeart/2005/8/layout/list1#3"/>
    <dgm:cxn modelId="{5F8A09A6-B06B-438E-B71A-45F932925702}" type="presParOf" srcId="{88557C45-CE74-4A09-8F09-25D786BD19A3}" destId="{81750547-0A8B-4387-B174-52BA8FC93F7B}" srcOrd="4" destOrd="0" presId="urn:microsoft.com/office/officeart/2005/8/layout/list1#3"/>
    <dgm:cxn modelId="{B23384B1-4EBA-462C-A0B7-65E674F52AA6}" type="presParOf" srcId="{81750547-0A8B-4387-B174-52BA8FC93F7B}" destId="{BEB8E42F-E527-47E4-B520-8714D4B54C92}" srcOrd="0" destOrd="0" presId="urn:microsoft.com/office/officeart/2005/8/layout/list1#3"/>
    <dgm:cxn modelId="{D931B46C-400B-4905-9E00-170428B3CC8A}" type="presParOf" srcId="{81750547-0A8B-4387-B174-52BA8FC93F7B}" destId="{6E9A4FB3-91D7-49B7-BBCE-2F5100BA7D46}" srcOrd="1" destOrd="0" presId="urn:microsoft.com/office/officeart/2005/8/layout/list1#3"/>
    <dgm:cxn modelId="{CF57EAC9-6666-40E1-BE6F-990A9FFEA366}" type="presParOf" srcId="{88557C45-CE74-4A09-8F09-25D786BD19A3}" destId="{FAA0DBDB-AE4C-424C-806F-2C23CB96C717}" srcOrd="5" destOrd="0" presId="urn:microsoft.com/office/officeart/2005/8/layout/list1#3"/>
    <dgm:cxn modelId="{10806B55-B062-46CA-BF51-E8E52C324E6D}" type="presParOf" srcId="{88557C45-CE74-4A09-8F09-25D786BD19A3}" destId="{3FCE91D5-7F18-44AC-ADA2-392F5B2BD9B7}" srcOrd="6" destOrd="0" presId="urn:microsoft.com/office/officeart/2005/8/layout/list1#3"/>
    <dgm:cxn modelId="{D6648895-8E90-4D43-BD4E-4A4B711A9973}" type="presParOf" srcId="{88557C45-CE74-4A09-8F09-25D786BD19A3}" destId="{6AF26051-424A-474D-BFDC-3C8F8EB5EDB2}" srcOrd="7" destOrd="0" presId="urn:microsoft.com/office/officeart/2005/8/layout/list1#3"/>
    <dgm:cxn modelId="{FB3F2109-3306-4D20-8836-AD809859BFD9}" type="presParOf" srcId="{88557C45-CE74-4A09-8F09-25D786BD19A3}" destId="{25DCE3A0-7714-4980-9D3B-6C142073185E}" srcOrd="8" destOrd="0" presId="urn:microsoft.com/office/officeart/2005/8/layout/list1#3"/>
    <dgm:cxn modelId="{E6CC1552-8A6A-47AD-95EB-0A8AC824EA3D}" type="presParOf" srcId="{25DCE3A0-7714-4980-9D3B-6C142073185E}" destId="{00B6420C-F320-4F6B-B2DD-3E8AC343E2DC}" srcOrd="0" destOrd="0" presId="urn:microsoft.com/office/officeart/2005/8/layout/list1#3"/>
    <dgm:cxn modelId="{932262E8-2597-4BE6-9A72-E41737580B23}" type="presParOf" srcId="{25DCE3A0-7714-4980-9D3B-6C142073185E}" destId="{D5D6DE77-BE9C-4D63-932C-C31455E1FE18}" srcOrd="1" destOrd="0" presId="urn:microsoft.com/office/officeart/2005/8/layout/list1#3"/>
    <dgm:cxn modelId="{23B21768-AC03-4EF9-834A-68F686C5B2CE}" type="presParOf" srcId="{88557C45-CE74-4A09-8F09-25D786BD19A3}" destId="{97F72112-DE37-4416-B536-34B0A361C5C2}" srcOrd="9" destOrd="0" presId="urn:microsoft.com/office/officeart/2005/8/layout/list1#3"/>
    <dgm:cxn modelId="{C8851AE8-D8EA-4AF1-8789-3EA51B9C3BDD}" type="presParOf" srcId="{88557C45-CE74-4A09-8F09-25D786BD19A3}" destId="{FA644217-E945-4B51-AED6-B1CAC795590B}" srcOrd="10" destOrd="0" presId="urn:microsoft.com/office/officeart/2005/8/layout/list1#3"/>
    <dgm:cxn modelId="{04CDA6E6-CA59-4F28-ADC4-A945F5B6C66E}" type="presParOf" srcId="{88557C45-CE74-4A09-8F09-25D786BD19A3}" destId="{F85CC806-C760-41C7-9A0C-5F5A53C6F930}" srcOrd="11" destOrd="0" presId="urn:microsoft.com/office/officeart/2005/8/layout/list1#3"/>
    <dgm:cxn modelId="{60C36CBD-4C1A-46AE-A1C3-7A08DF0F3930}" type="presParOf" srcId="{88557C45-CE74-4A09-8F09-25D786BD19A3}" destId="{50C404FC-D562-41DE-B3DB-C7274CBAE87F}" srcOrd="12" destOrd="0" presId="urn:microsoft.com/office/officeart/2005/8/layout/list1#3"/>
    <dgm:cxn modelId="{4591DF0B-A30B-4C79-B0A4-28818CDDA644}" type="presParOf" srcId="{50C404FC-D562-41DE-B3DB-C7274CBAE87F}" destId="{A0ACF972-A2F4-41B5-80F6-E6764EAB6F3A}" srcOrd="0" destOrd="0" presId="urn:microsoft.com/office/officeart/2005/8/layout/list1#3"/>
    <dgm:cxn modelId="{83A47C8D-A2B8-4086-80AE-67B51DC8BFFA}" type="presParOf" srcId="{50C404FC-D562-41DE-B3DB-C7274CBAE87F}" destId="{9D9E1F22-234B-4C21-A677-3DFF570FE0DB}" srcOrd="1" destOrd="0" presId="urn:microsoft.com/office/officeart/2005/8/layout/list1#3"/>
    <dgm:cxn modelId="{CB57B901-6EBB-4441-BD19-B25B017EA131}" type="presParOf" srcId="{88557C45-CE74-4A09-8F09-25D786BD19A3}" destId="{6B701F69-7185-4976-8688-EE9A4F1B2604}" srcOrd="13" destOrd="0" presId="urn:microsoft.com/office/officeart/2005/8/layout/list1#3"/>
    <dgm:cxn modelId="{5EB5A954-BDC7-4A07-BFBB-63AECBC6B35A}" type="presParOf" srcId="{88557C45-CE74-4A09-8F09-25D786BD19A3}" destId="{5E801EB5-46AC-4BCE-8EFD-E7847DF3EF65}" srcOrd="14" destOrd="0" presId="urn:microsoft.com/office/officeart/2005/8/layout/list1#3"/>
  </dgm:cxnLst>
  <dgm:bg>
    <a:solidFill>
      <a:schemeClr val="accent4">
        <a:lumMod val="20000"/>
        <a:lumOff val="80000"/>
      </a:schemeClr>
    </a:solidFill>
  </dgm:bg>
  <dgm:whole>
    <a:ln w="28575"/>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C043C3-4F0A-47BC-A0FB-2AE6DA3BEB7E}" type="doc">
      <dgm:prSet loTypeId="urn:microsoft.com/office/officeart/2005/8/layout/list1#3" loCatId="list" qsTypeId="urn:microsoft.com/office/officeart/2005/8/quickstyle/simple3" qsCatId="simple" csTypeId="urn:microsoft.com/office/officeart/2005/8/colors/accent0_3#3" csCatId="mainScheme" phldr="1"/>
      <dgm:spPr/>
      <dgm:t>
        <a:bodyPr/>
        <a:lstStyle/>
        <a:p>
          <a:endParaRPr lang="zh-CN" altLang="en-US"/>
        </a:p>
      </dgm:t>
    </dgm:pt>
    <dgm:pt modelId="{A84786D4-696C-4437-8D55-26A60E55C734}">
      <dgm:prSet phldrT="[文本]" phldr="0" custT="1"/>
      <dgm:spPr>
        <a:solidFill>
          <a:schemeClr val="bg1"/>
        </a:solidFill>
        <a:ln w="28575">
          <a:solidFill>
            <a:srgbClr val="FF0000"/>
          </a:solidFill>
        </a:ln>
      </dgm:spPr>
      <dgm:t>
        <a:bodyPr vert="horz" wrap="square"/>
        <a:lstStyle/>
        <a:p>
          <a:pPr algn="ctr">
            <a:lnSpc>
              <a:spcPct val="100000"/>
            </a:lnSpc>
            <a:spcBef>
              <a:spcPct val="0"/>
            </a:spcBef>
            <a:spcAft>
              <a:spcPct val="35000"/>
            </a:spcAft>
          </a:pPr>
          <a:r>
            <a:rPr lang="zh-CN" altLang="en-US" sz="2000" dirty="0">
              <a:latin typeface="微软雅黑" panose="020B0503020204020204" pitchFamily="34" charset="-122"/>
              <a:ea typeface="微软雅黑" panose="020B0503020204020204" pitchFamily="34" charset="-122"/>
            </a:rPr>
            <a:t>对外实际投资</a:t>
          </a:r>
          <a:endParaRPr sz="2000" dirty="0">
            <a:latin typeface="微软雅黑" panose="020B0503020204020204" pitchFamily="34" charset="-122"/>
            <a:ea typeface="微软雅黑" panose="020B0503020204020204" pitchFamily="34" charset="-122"/>
          </a:endParaRPr>
        </a:p>
      </dgm:t>
    </dgm:pt>
    <dgm:pt modelId="{261E6690-CF69-4C1A-B50C-D2D75BE2FD1E}" type="parTrans" cxnId="{AA500C9C-65B6-470B-9033-1B43D8612DAC}">
      <dgm:prSet/>
      <dgm:spPr/>
      <dgm:t>
        <a:bodyPr/>
        <a:lstStyle/>
        <a:p>
          <a:pPr algn="ctr"/>
          <a:endParaRPr lang="zh-CN" altLang="en-US"/>
        </a:p>
      </dgm:t>
    </dgm:pt>
    <dgm:pt modelId="{268FBE57-6431-40AA-8EB4-5923C680E20B}" type="sibTrans" cxnId="{AA500C9C-65B6-470B-9033-1B43D8612DAC}">
      <dgm:prSet/>
      <dgm:spPr/>
      <dgm:t>
        <a:bodyPr/>
        <a:lstStyle/>
        <a:p>
          <a:pPr algn="ctr"/>
          <a:endParaRPr lang="zh-CN" altLang="en-US"/>
        </a:p>
      </dgm:t>
    </dgm:pt>
    <dgm:pt modelId="{7D88C3CC-C98B-4D78-AB2D-6E0DE72E0647}">
      <dgm:prSet phldrT="[文本]" phldr="0" custT="1"/>
      <dgm:spPr>
        <a:solidFill>
          <a:schemeClr val="bg1"/>
        </a:solidFill>
        <a:ln w="28575">
          <a:solidFill>
            <a:srgbClr val="7030A0"/>
          </a:solidFill>
        </a:ln>
      </dgm:spPr>
      <dgm:t>
        <a:bodyPr vert="horz" wrap="square"/>
        <a:lstStyle/>
        <a:p>
          <a:pPr algn="ctr">
            <a:lnSpc>
              <a:spcPct val="100000"/>
            </a:lnSpc>
            <a:spcBef>
              <a:spcPct val="0"/>
            </a:spcBef>
            <a:spcAft>
              <a:spcPct val="35000"/>
            </a:spcAft>
          </a:pPr>
          <a:r>
            <a:rPr lang="zh-CN" altLang="en-US" sz="2000" dirty="0">
              <a:latin typeface="微软雅黑" panose="020B0503020204020204" pitchFamily="34" charset="-122"/>
              <a:ea typeface="微软雅黑" panose="020B0503020204020204" pitchFamily="34" charset="-122"/>
            </a:rPr>
            <a:t>国际竞争的激烈程度</a:t>
          </a:r>
          <a:endParaRPr sz="2000" dirty="0">
            <a:latin typeface="微软雅黑" panose="020B0503020204020204" pitchFamily="34" charset="-122"/>
            <a:ea typeface="微软雅黑" panose="020B0503020204020204" pitchFamily="34" charset="-122"/>
          </a:endParaRPr>
        </a:p>
      </dgm:t>
    </dgm:pt>
    <dgm:pt modelId="{4936304A-22F5-4850-8124-F44CD510A63D}" type="parTrans" cxnId="{B50EC6E9-26E9-483B-BF71-DC6C0CACE6D0}">
      <dgm:prSet/>
      <dgm:spPr/>
      <dgm:t>
        <a:bodyPr/>
        <a:lstStyle/>
        <a:p>
          <a:pPr algn="ctr"/>
          <a:endParaRPr lang="zh-CN" altLang="en-US"/>
        </a:p>
      </dgm:t>
    </dgm:pt>
    <dgm:pt modelId="{D79419EA-28A7-48D8-9024-FB7C11A05957}" type="sibTrans" cxnId="{B50EC6E9-26E9-483B-BF71-DC6C0CACE6D0}">
      <dgm:prSet/>
      <dgm:spPr/>
      <dgm:t>
        <a:bodyPr/>
        <a:lstStyle/>
        <a:p>
          <a:pPr algn="ctr"/>
          <a:endParaRPr lang="zh-CN" altLang="en-US"/>
        </a:p>
      </dgm:t>
    </dgm:pt>
    <dgm:pt modelId="{CD4B00E9-FA3F-4980-AD88-F9D8E4694977}">
      <dgm:prSet phldrT="[文本]" phldr="0" custT="1"/>
      <dgm:spPr>
        <a:solidFill>
          <a:schemeClr val="bg1"/>
        </a:solidFill>
        <a:ln w="28575">
          <a:solidFill>
            <a:schemeClr val="accent6">
              <a:lumMod val="50000"/>
            </a:schemeClr>
          </a:solidFill>
        </a:ln>
      </dgm:spPr>
      <dgm:t>
        <a:bodyPr vert="horz" wrap="square"/>
        <a:lstStyle/>
        <a:p>
          <a:pPr algn="ctr">
            <a:lnSpc>
              <a:spcPct val="100000"/>
            </a:lnSpc>
            <a:spcBef>
              <a:spcPct val="0"/>
            </a:spcBef>
            <a:spcAft>
              <a:spcPct val="35000"/>
            </a:spcAft>
          </a:pPr>
          <a:r>
            <a:rPr lang="zh-CN" altLang="en-US" sz="2000" dirty="0">
              <a:latin typeface="微软雅黑" panose="020B0503020204020204" pitchFamily="34" charset="-122"/>
              <a:ea typeface="微软雅黑" panose="020B0503020204020204" pitchFamily="34" charset="-122"/>
            </a:rPr>
            <a:t>贸易保护主义的程度</a:t>
          </a:r>
          <a:endParaRPr sz="2000" dirty="0">
            <a:latin typeface="微软雅黑" panose="020B0503020204020204" pitchFamily="34" charset="-122"/>
            <a:ea typeface="微软雅黑" panose="020B0503020204020204" pitchFamily="34" charset="-122"/>
          </a:endParaRPr>
        </a:p>
      </dgm:t>
    </dgm:pt>
    <dgm:pt modelId="{0095329B-9CC5-4655-9BFB-3EA73F6DEC16}" type="parTrans" cxnId="{B2F576D5-659D-40CB-AD01-3D571734F9E2}">
      <dgm:prSet/>
      <dgm:spPr/>
      <dgm:t>
        <a:bodyPr/>
        <a:lstStyle/>
        <a:p>
          <a:pPr algn="ctr"/>
          <a:endParaRPr lang="zh-CN" altLang="en-US"/>
        </a:p>
      </dgm:t>
    </dgm:pt>
    <dgm:pt modelId="{A7479F9D-DE73-4C6C-A4AA-6C4625C23205}" type="sibTrans" cxnId="{B2F576D5-659D-40CB-AD01-3D571734F9E2}">
      <dgm:prSet/>
      <dgm:spPr/>
      <dgm:t>
        <a:bodyPr/>
        <a:lstStyle/>
        <a:p>
          <a:pPr algn="ctr"/>
          <a:endParaRPr lang="zh-CN" altLang="en-US"/>
        </a:p>
      </dgm:t>
    </dgm:pt>
    <dgm:pt modelId="{BFBAF483-999D-4C5F-ACEC-FD8183FA5AA5}">
      <dgm:prSet phldrT="[文本]" phldr="0" custT="1">
        <dgm:style>
          <a:lnRef idx="2">
            <a:schemeClr val="accent6"/>
          </a:lnRef>
          <a:fillRef idx="1">
            <a:schemeClr val="lt1"/>
          </a:fillRef>
          <a:effectRef idx="0">
            <a:schemeClr val="accent6"/>
          </a:effectRef>
          <a:fontRef idx="minor">
            <a:schemeClr val="dk1"/>
          </a:fontRef>
        </dgm:style>
      </dgm:prSet>
      <dgm:spPr>
        <a:ln w="19050"/>
      </dgm:spPr>
      <dgm:t>
        <a:bodyPr vert="horz" wrap="square"/>
        <a:lstStyle/>
        <a:p>
          <a:pPr algn="ctr">
            <a:lnSpc>
              <a:spcPct val="100000"/>
            </a:lnSpc>
            <a:spcBef>
              <a:spcPct val="0"/>
            </a:spcBef>
            <a:spcAft>
              <a:spcPct val="35000"/>
            </a:spcAft>
          </a:pPr>
          <a:r>
            <a:rPr lang="zh-CN" altLang="en-US" sz="2000" dirty="0">
              <a:latin typeface="微软雅黑" panose="020B0503020204020204" pitchFamily="34" charset="-122"/>
              <a:ea typeface="微软雅黑" panose="020B0503020204020204" pitchFamily="34" charset="-122"/>
            </a:rPr>
            <a:t>汇率变动</a:t>
          </a:r>
          <a:endParaRPr sz="2000" dirty="0">
            <a:latin typeface="微软雅黑" panose="020B0503020204020204" pitchFamily="34" charset="-122"/>
            <a:ea typeface="微软雅黑" panose="020B0503020204020204" pitchFamily="34" charset="-122"/>
          </a:endParaRPr>
        </a:p>
      </dgm:t>
    </dgm:pt>
    <dgm:pt modelId="{F7B5CD51-8E11-4BD2-B0E4-4D48B29A12C0}" type="sibTrans" cxnId="{3F0220A0-EDFC-4F75-BA71-507E2A8611B9}">
      <dgm:prSet/>
      <dgm:spPr/>
      <dgm:t>
        <a:bodyPr/>
        <a:lstStyle/>
        <a:p>
          <a:pPr algn="ctr"/>
          <a:endParaRPr lang="zh-CN" altLang="en-US"/>
        </a:p>
      </dgm:t>
    </dgm:pt>
    <dgm:pt modelId="{7082218A-2D47-4429-BA8D-239882C6D8ED}" type="parTrans" cxnId="{3F0220A0-EDFC-4F75-BA71-507E2A8611B9}">
      <dgm:prSet/>
      <dgm:spPr/>
      <dgm:t>
        <a:bodyPr/>
        <a:lstStyle/>
        <a:p>
          <a:pPr algn="ctr"/>
          <a:endParaRPr lang="zh-CN" altLang="en-US"/>
        </a:p>
      </dgm:t>
    </dgm:pt>
    <dgm:pt modelId="{88557C45-CE74-4A09-8F09-25D786BD19A3}" type="pres">
      <dgm:prSet presAssocID="{F2C043C3-4F0A-47BC-A0FB-2AE6DA3BEB7E}" presName="linear" presStyleCnt="0">
        <dgm:presLayoutVars>
          <dgm:dir/>
          <dgm:animLvl val="lvl"/>
          <dgm:resizeHandles val="exact"/>
        </dgm:presLayoutVars>
      </dgm:prSet>
      <dgm:spPr/>
    </dgm:pt>
    <dgm:pt modelId="{6EC49B75-ABF7-4CA9-B149-CE6039F52698}" type="pres">
      <dgm:prSet presAssocID="{BFBAF483-999D-4C5F-ACEC-FD8183FA5AA5}" presName="parentLin" presStyleCnt="0"/>
      <dgm:spPr/>
    </dgm:pt>
    <dgm:pt modelId="{A5431CD7-1173-471D-9620-0FEAEEF9DFC2}" type="pres">
      <dgm:prSet presAssocID="{BFBAF483-999D-4C5F-ACEC-FD8183FA5AA5}" presName="parentLeftMargin" presStyleLbl="node1" presStyleIdx="0" presStyleCnt="4"/>
      <dgm:spPr/>
    </dgm:pt>
    <dgm:pt modelId="{AF3138C7-DFAB-4728-BE65-40FE03DEFAE5}" type="pres">
      <dgm:prSet presAssocID="{BFBAF483-999D-4C5F-ACEC-FD8183FA5AA5}" presName="parentText" presStyleLbl="node1" presStyleIdx="0" presStyleCnt="4">
        <dgm:presLayoutVars>
          <dgm:chMax val="0"/>
          <dgm:bulletEnabled val="1"/>
        </dgm:presLayoutVars>
      </dgm:prSet>
      <dgm:spPr/>
    </dgm:pt>
    <dgm:pt modelId="{C6CF3600-E09A-4E43-A4BE-A3CF1C12E05E}" type="pres">
      <dgm:prSet presAssocID="{BFBAF483-999D-4C5F-ACEC-FD8183FA5AA5}" presName="negativeSpace" presStyleCnt="0"/>
      <dgm:spPr/>
    </dgm:pt>
    <dgm:pt modelId="{941E4D7A-B4E6-4AD8-BB86-0F7F45566606}" type="pres">
      <dgm:prSet presAssocID="{BFBAF483-999D-4C5F-ACEC-FD8183FA5AA5}" presName="childText" presStyleLbl="conFgAcc1" presStyleIdx="0" presStyleCnt="4">
        <dgm:presLayoutVars>
          <dgm:bulletEnabled val="1"/>
        </dgm:presLayoutVars>
      </dgm:prSet>
      <dgm:spPr>
        <a:solidFill>
          <a:schemeClr val="accent4">
            <a:lumMod val="40000"/>
            <a:lumOff val="60000"/>
            <a:alpha val="90000"/>
          </a:schemeClr>
        </a:solidFill>
      </dgm:spPr>
    </dgm:pt>
    <dgm:pt modelId="{A0F56030-1D28-4FC9-B03F-133A0F24DB92}" type="pres">
      <dgm:prSet presAssocID="{F7B5CD51-8E11-4BD2-B0E4-4D48B29A12C0}" presName="spaceBetweenRectangles" presStyleCnt="0"/>
      <dgm:spPr/>
    </dgm:pt>
    <dgm:pt modelId="{81750547-0A8B-4387-B174-52BA8FC93F7B}" type="pres">
      <dgm:prSet presAssocID="{A84786D4-696C-4437-8D55-26A60E55C734}" presName="parentLin" presStyleCnt="0"/>
      <dgm:spPr/>
    </dgm:pt>
    <dgm:pt modelId="{BEB8E42F-E527-47E4-B520-8714D4B54C92}" type="pres">
      <dgm:prSet presAssocID="{A84786D4-696C-4437-8D55-26A60E55C734}" presName="parentLeftMargin" presStyleLbl="node1" presStyleIdx="0" presStyleCnt="4"/>
      <dgm:spPr/>
    </dgm:pt>
    <dgm:pt modelId="{6E9A4FB3-91D7-49B7-BBCE-2F5100BA7D46}" type="pres">
      <dgm:prSet presAssocID="{A84786D4-696C-4437-8D55-26A60E55C734}" presName="parentText" presStyleLbl="node1" presStyleIdx="1" presStyleCnt="4">
        <dgm:presLayoutVars>
          <dgm:chMax val="0"/>
          <dgm:bulletEnabled val="1"/>
        </dgm:presLayoutVars>
      </dgm:prSet>
      <dgm:spPr/>
    </dgm:pt>
    <dgm:pt modelId="{FAA0DBDB-AE4C-424C-806F-2C23CB96C717}" type="pres">
      <dgm:prSet presAssocID="{A84786D4-696C-4437-8D55-26A60E55C734}" presName="negativeSpace" presStyleCnt="0"/>
      <dgm:spPr/>
    </dgm:pt>
    <dgm:pt modelId="{3FCE91D5-7F18-44AC-ADA2-392F5B2BD9B7}" type="pres">
      <dgm:prSet presAssocID="{A84786D4-696C-4437-8D55-26A60E55C734}" presName="childText" presStyleLbl="conFgAcc1" presStyleIdx="1" presStyleCnt="4">
        <dgm:presLayoutVars>
          <dgm:bulletEnabled val="1"/>
        </dgm:presLayoutVars>
      </dgm:prSet>
      <dgm:spPr>
        <a:solidFill>
          <a:schemeClr val="accent4">
            <a:lumMod val="40000"/>
            <a:lumOff val="60000"/>
            <a:alpha val="90000"/>
          </a:schemeClr>
        </a:solidFill>
      </dgm:spPr>
    </dgm:pt>
    <dgm:pt modelId="{6AF26051-424A-474D-BFDC-3C8F8EB5EDB2}" type="pres">
      <dgm:prSet presAssocID="{268FBE57-6431-40AA-8EB4-5923C680E20B}" presName="spaceBetweenRectangles" presStyleCnt="0"/>
      <dgm:spPr/>
    </dgm:pt>
    <dgm:pt modelId="{25DCE3A0-7714-4980-9D3B-6C142073185E}" type="pres">
      <dgm:prSet presAssocID="{7D88C3CC-C98B-4D78-AB2D-6E0DE72E0647}" presName="parentLin" presStyleCnt="0"/>
      <dgm:spPr/>
    </dgm:pt>
    <dgm:pt modelId="{00B6420C-F320-4F6B-B2DD-3E8AC343E2DC}" type="pres">
      <dgm:prSet presAssocID="{7D88C3CC-C98B-4D78-AB2D-6E0DE72E0647}" presName="parentLeftMargin" presStyleLbl="node1" presStyleIdx="1" presStyleCnt="4"/>
      <dgm:spPr/>
    </dgm:pt>
    <dgm:pt modelId="{D5D6DE77-BE9C-4D63-932C-C31455E1FE18}" type="pres">
      <dgm:prSet presAssocID="{7D88C3CC-C98B-4D78-AB2D-6E0DE72E0647}" presName="parentText" presStyleLbl="node1" presStyleIdx="2" presStyleCnt="4">
        <dgm:presLayoutVars>
          <dgm:chMax val="0"/>
          <dgm:bulletEnabled val="1"/>
        </dgm:presLayoutVars>
      </dgm:prSet>
      <dgm:spPr/>
    </dgm:pt>
    <dgm:pt modelId="{97F72112-DE37-4416-B536-34B0A361C5C2}" type="pres">
      <dgm:prSet presAssocID="{7D88C3CC-C98B-4D78-AB2D-6E0DE72E0647}" presName="negativeSpace" presStyleCnt="0"/>
      <dgm:spPr/>
    </dgm:pt>
    <dgm:pt modelId="{FA644217-E945-4B51-AED6-B1CAC795590B}" type="pres">
      <dgm:prSet presAssocID="{7D88C3CC-C98B-4D78-AB2D-6E0DE72E0647}" presName="childText" presStyleLbl="conFgAcc1" presStyleIdx="2" presStyleCnt="4">
        <dgm:presLayoutVars>
          <dgm:bulletEnabled val="1"/>
        </dgm:presLayoutVars>
      </dgm:prSet>
      <dgm:spPr>
        <a:solidFill>
          <a:schemeClr val="accent4">
            <a:lumMod val="40000"/>
            <a:lumOff val="60000"/>
            <a:alpha val="90000"/>
          </a:schemeClr>
        </a:solidFill>
      </dgm:spPr>
    </dgm:pt>
    <dgm:pt modelId="{F85CC806-C760-41C7-9A0C-5F5A53C6F930}" type="pres">
      <dgm:prSet presAssocID="{D79419EA-28A7-48D8-9024-FB7C11A05957}" presName="spaceBetweenRectangles" presStyleCnt="0"/>
      <dgm:spPr/>
    </dgm:pt>
    <dgm:pt modelId="{50C404FC-D562-41DE-B3DB-C7274CBAE87F}" type="pres">
      <dgm:prSet presAssocID="{CD4B00E9-FA3F-4980-AD88-F9D8E4694977}" presName="parentLin" presStyleCnt="0"/>
      <dgm:spPr/>
    </dgm:pt>
    <dgm:pt modelId="{A0ACF972-A2F4-41B5-80F6-E6764EAB6F3A}" type="pres">
      <dgm:prSet presAssocID="{CD4B00E9-FA3F-4980-AD88-F9D8E4694977}" presName="parentLeftMargin" presStyleLbl="node1" presStyleIdx="2" presStyleCnt="4"/>
      <dgm:spPr/>
    </dgm:pt>
    <dgm:pt modelId="{9D9E1F22-234B-4C21-A677-3DFF570FE0DB}" type="pres">
      <dgm:prSet presAssocID="{CD4B00E9-FA3F-4980-AD88-F9D8E4694977}" presName="parentText" presStyleLbl="node1" presStyleIdx="3" presStyleCnt="4">
        <dgm:presLayoutVars>
          <dgm:chMax val="0"/>
          <dgm:bulletEnabled val="1"/>
        </dgm:presLayoutVars>
      </dgm:prSet>
      <dgm:spPr/>
    </dgm:pt>
    <dgm:pt modelId="{6B701F69-7185-4976-8688-EE9A4F1B2604}" type="pres">
      <dgm:prSet presAssocID="{CD4B00E9-FA3F-4980-AD88-F9D8E4694977}" presName="negativeSpace" presStyleCnt="0"/>
      <dgm:spPr/>
    </dgm:pt>
    <dgm:pt modelId="{5E801EB5-46AC-4BCE-8EFD-E7847DF3EF65}" type="pres">
      <dgm:prSet presAssocID="{CD4B00E9-FA3F-4980-AD88-F9D8E4694977}" presName="childText" presStyleLbl="conFgAcc1" presStyleIdx="3" presStyleCnt="4">
        <dgm:presLayoutVars>
          <dgm:bulletEnabled val="1"/>
        </dgm:presLayoutVars>
      </dgm:prSet>
      <dgm:spPr>
        <a:solidFill>
          <a:schemeClr val="accent4">
            <a:lumMod val="40000"/>
            <a:lumOff val="60000"/>
            <a:alpha val="90000"/>
          </a:schemeClr>
        </a:solidFill>
      </dgm:spPr>
    </dgm:pt>
  </dgm:ptLst>
  <dgm:cxnLst>
    <dgm:cxn modelId="{4596C256-7309-4F1A-9AF2-F8E5ACCD7711}" type="presOf" srcId="{CD4B00E9-FA3F-4980-AD88-F9D8E4694977}" destId="{A0ACF972-A2F4-41B5-80F6-E6764EAB6F3A}" srcOrd="0" destOrd="0" presId="urn:microsoft.com/office/officeart/2005/8/layout/list1#3"/>
    <dgm:cxn modelId="{3F7D2358-1D74-407C-90F5-48329E4943B9}" type="presOf" srcId="{F2C043C3-4F0A-47BC-A0FB-2AE6DA3BEB7E}" destId="{88557C45-CE74-4A09-8F09-25D786BD19A3}" srcOrd="0" destOrd="0" presId="urn:microsoft.com/office/officeart/2005/8/layout/list1#3"/>
    <dgm:cxn modelId="{39A23A99-FE85-469A-BD48-079F54697A63}" type="presOf" srcId="{BFBAF483-999D-4C5F-ACEC-FD8183FA5AA5}" destId="{AF3138C7-DFAB-4728-BE65-40FE03DEFAE5}" srcOrd="1" destOrd="0" presId="urn:microsoft.com/office/officeart/2005/8/layout/list1#3"/>
    <dgm:cxn modelId="{AA500C9C-65B6-470B-9033-1B43D8612DAC}" srcId="{F2C043C3-4F0A-47BC-A0FB-2AE6DA3BEB7E}" destId="{A84786D4-696C-4437-8D55-26A60E55C734}" srcOrd="1" destOrd="0" parTransId="{261E6690-CF69-4C1A-B50C-D2D75BE2FD1E}" sibTransId="{268FBE57-6431-40AA-8EB4-5923C680E20B}"/>
    <dgm:cxn modelId="{3F0220A0-EDFC-4F75-BA71-507E2A8611B9}" srcId="{F2C043C3-4F0A-47BC-A0FB-2AE6DA3BEB7E}" destId="{BFBAF483-999D-4C5F-ACEC-FD8183FA5AA5}" srcOrd="0" destOrd="0" parTransId="{7082218A-2D47-4429-BA8D-239882C6D8ED}" sibTransId="{F7B5CD51-8E11-4BD2-B0E4-4D48B29A12C0}"/>
    <dgm:cxn modelId="{354FE3A5-F825-463D-A9F1-0C7C7D51FDC6}" type="presOf" srcId="{7D88C3CC-C98B-4D78-AB2D-6E0DE72E0647}" destId="{D5D6DE77-BE9C-4D63-932C-C31455E1FE18}" srcOrd="1" destOrd="0" presId="urn:microsoft.com/office/officeart/2005/8/layout/list1#3"/>
    <dgm:cxn modelId="{7AE0D8B1-8989-4C6B-8316-9E53646F38D2}" type="presOf" srcId="{A84786D4-696C-4437-8D55-26A60E55C734}" destId="{BEB8E42F-E527-47E4-B520-8714D4B54C92}" srcOrd="0" destOrd="0" presId="urn:microsoft.com/office/officeart/2005/8/layout/list1#3"/>
    <dgm:cxn modelId="{0132B3C6-A86E-446B-B52B-F96D201855D7}" type="presOf" srcId="{BFBAF483-999D-4C5F-ACEC-FD8183FA5AA5}" destId="{A5431CD7-1173-471D-9620-0FEAEEF9DFC2}" srcOrd="0" destOrd="0" presId="urn:microsoft.com/office/officeart/2005/8/layout/list1#3"/>
    <dgm:cxn modelId="{E14A4BD1-7A15-404F-A588-A00F22FC9DAB}" type="presOf" srcId="{CD4B00E9-FA3F-4980-AD88-F9D8E4694977}" destId="{9D9E1F22-234B-4C21-A677-3DFF570FE0DB}" srcOrd="1" destOrd="0" presId="urn:microsoft.com/office/officeart/2005/8/layout/list1#3"/>
    <dgm:cxn modelId="{B2F576D5-659D-40CB-AD01-3D571734F9E2}" srcId="{F2C043C3-4F0A-47BC-A0FB-2AE6DA3BEB7E}" destId="{CD4B00E9-FA3F-4980-AD88-F9D8E4694977}" srcOrd="3" destOrd="0" parTransId="{0095329B-9CC5-4655-9BFB-3EA73F6DEC16}" sibTransId="{A7479F9D-DE73-4C6C-A4AA-6C4625C23205}"/>
    <dgm:cxn modelId="{C01442DA-EA2F-4982-95E2-FB50C27D0E2B}" type="presOf" srcId="{7D88C3CC-C98B-4D78-AB2D-6E0DE72E0647}" destId="{00B6420C-F320-4F6B-B2DD-3E8AC343E2DC}" srcOrd="0" destOrd="0" presId="urn:microsoft.com/office/officeart/2005/8/layout/list1#3"/>
    <dgm:cxn modelId="{B50EC6E9-26E9-483B-BF71-DC6C0CACE6D0}" srcId="{F2C043C3-4F0A-47BC-A0FB-2AE6DA3BEB7E}" destId="{7D88C3CC-C98B-4D78-AB2D-6E0DE72E0647}" srcOrd="2" destOrd="0" parTransId="{4936304A-22F5-4850-8124-F44CD510A63D}" sibTransId="{D79419EA-28A7-48D8-9024-FB7C11A05957}"/>
    <dgm:cxn modelId="{85E6E9EA-E86E-4DCB-8851-5F1C1C0E01A0}" type="presOf" srcId="{A84786D4-696C-4437-8D55-26A60E55C734}" destId="{6E9A4FB3-91D7-49B7-BBCE-2F5100BA7D46}" srcOrd="1" destOrd="0" presId="urn:microsoft.com/office/officeart/2005/8/layout/list1#3"/>
    <dgm:cxn modelId="{365F329E-2E44-41FF-802A-6D75C59734F1}" type="presParOf" srcId="{88557C45-CE74-4A09-8F09-25D786BD19A3}" destId="{6EC49B75-ABF7-4CA9-B149-CE6039F52698}" srcOrd="0" destOrd="0" presId="urn:microsoft.com/office/officeart/2005/8/layout/list1#3"/>
    <dgm:cxn modelId="{9CB4DA7E-D9CE-4739-8414-D01A6AD67A8C}" type="presParOf" srcId="{6EC49B75-ABF7-4CA9-B149-CE6039F52698}" destId="{A5431CD7-1173-471D-9620-0FEAEEF9DFC2}" srcOrd="0" destOrd="0" presId="urn:microsoft.com/office/officeart/2005/8/layout/list1#3"/>
    <dgm:cxn modelId="{28E8D4D9-82B4-4280-957A-88C123867ABE}" type="presParOf" srcId="{6EC49B75-ABF7-4CA9-B149-CE6039F52698}" destId="{AF3138C7-DFAB-4728-BE65-40FE03DEFAE5}" srcOrd="1" destOrd="0" presId="urn:microsoft.com/office/officeart/2005/8/layout/list1#3"/>
    <dgm:cxn modelId="{17821FD1-55D9-4ACB-85B9-201116667AEC}" type="presParOf" srcId="{88557C45-CE74-4A09-8F09-25D786BD19A3}" destId="{C6CF3600-E09A-4E43-A4BE-A3CF1C12E05E}" srcOrd="1" destOrd="0" presId="urn:microsoft.com/office/officeart/2005/8/layout/list1#3"/>
    <dgm:cxn modelId="{25DB3FCD-E38A-437F-BD51-971814F51364}" type="presParOf" srcId="{88557C45-CE74-4A09-8F09-25D786BD19A3}" destId="{941E4D7A-B4E6-4AD8-BB86-0F7F45566606}" srcOrd="2" destOrd="0" presId="urn:microsoft.com/office/officeart/2005/8/layout/list1#3"/>
    <dgm:cxn modelId="{A7C5C322-D0ED-4D50-9695-1B6B3E8693C6}" type="presParOf" srcId="{88557C45-CE74-4A09-8F09-25D786BD19A3}" destId="{A0F56030-1D28-4FC9-B03F-133A0F24DB92}" srcOrd="3" destOrd="0" presId="urn:microsoft.com/office/officeart/2005/8/layout/list1#3"/>
    <dgm:cxn modelId="{5F8A09A6-B06B-438E-B71A-45F932925702}" type="presParOf" srcId="{88557C45-CE74-4A09-8F09-25D786BD19A3}" destId="{81750547-0A8B-4387-B174-52BA8FC93F7B}" srcOrd="4" destOrd="0" presId="urn:microsoft.com/office/officeart/2005/8/layout/list1#3"/>
    <dgm:cxn modelId="{B23384B1-4EBA-462C-A0B7-65E674F52AA6}" type="presParOf" srcId="{81750547-0A8B-4387-B174-52BA8FC93F7B}" destId="{BEB8E42F-E527-47E4-B520-8714D4B54C92}" srcOrd="0" destOrd="0" presId="urn:microsoft.com/office/officeart/2005/8/layout/list1#3"/>
    <dgm:cxn modelId="{D931B46C-400B-4905-9E00-170428B3CC8A}" type="presParOf" srcId="{81750547-0A8B-4387-B174-52BA8FC93F7B}" destId="{6E9A4FB3-91D7-49B7-BBCE-2F5100BA7D46}" srcOrd="1" destOrd="0" presId="urn:microsoft.com/office/officeart/2005/8/layout/list1#3"/>
    <dgm:cxn modelId="{CF57EAC9-6666-40E1-BE6F-990A9FFEA366}" type="presParOf" srcId="{88557C45-CE74-4A09-8F09-25D786BD19A3}" destId="{FAA0DBDB-AE4C-424C-806F-2C23CB96C717}" srcOrd="5" destOrd="0" presId="urn:microsoft.com/office/officeart/2005/8/layout/list1#3"/>
    <dgm:cxn modelId="{10806B55-B062-46CA-BF51-E8E52C324E6D}" type="presParOf" srcId="{88557C45-CE74-4A09-8F09-25D786BD19A3}" destId="{3FCE91D5-7F18-44AC-ADA2-392F5B2BD9B7}" srcOrd="6" destOrd="0" presId="urn:microsoft.com/office/officeart/2005/8/layout/list1#3"/>
    <dgm:cxn modelId="{D6648895-8E90-4D43-BD4E-4A4B711A9973}" type="presParOf" srcId="{88557C45-CE74-4A09-8F09-25D786BD19A3}" destId="{6AF26051-424A-474D-BFDC-3C8F8EB5EDB2}" srcOrd="7" destOrd="0" presId="urn:microsoft.com/office/officeart/2005/8/layout/list1#3"/>
    <dgm:cxn modelId="{FB3F2109-3306-4D20-8836-AD809859BFD9}" type="presParOf" srcId="{88557C45-CE74-4A09-8F09-25D786BD19A3}" destId="{25DCE3A0-7714-4980-9D3B-6C142073185E}" srcOrd="8" destOrd="0" presId="urn:microsoft.com/office/officeart/2005/8/layout/list1#3"/>
    <dgm:cxn modelId="{E6CC1552-8A6A-47AD-95EB-0A8AC824EA3D}" type="presParOf" srcId="{25DCE3A0-7714-4980-9D3B-6C142073185E}" destId="{00B6420C-F320-4F6B-B2DD-3E8AC343E2DC}" srcOrd="0" destOrd="0" presId="urn:microsoft.com/office/officeart/2005/8/layout/list1#3"/>
    <dgm:cxn modelId="{932262E8-2597-4BE6-9A72-E41737580B23}" type="presParOf" srcId="{25DCE3A0-7714-4980-9D3B-6C142073185E}" destId="{D5D6DE77-BE9C-4D63-932C-C31455E1FE18}" srcOrd="1" destOrd="0" presId="urn:microsoft.com/office/officeart/2005/8/layout/list1#3"/>
    <dgm:cxn modelId="{23B21768-AC03-4EF9-834A-68F686C5B2CE}" type="presParOf" srcId="{88557C45-CE74-4A09-8F09-25D786BD19A3}" destId="{97F72112-DE37-4416-B536-34B0A361C5C2}" srcOrd="9" destOrd="0" presId="urn:microsoft.com/office/officeart/2005/8/layout/list1#3"/>
    <dgm:cxn modelId="{C8851AE8-D8EA-4AF1-8789-3EA51B9C3BDD}" type="presParOf" srcId="{88557C45-CE74-4A09-8F09-25D786BD19A3}" destId="{FA644217-E945-4B51-AED6-B1CAC795590B}" srcOrd="10" destOrd="0" presId="urn:microsoft.com/office/officeart/2005/8/layout/list1#3"/>
    <dgm:cxn modelId="{04CDA6E6-CA59-4F28-ADC4-A945F5B6C66E}" type="presParOf" srcId="{88557C45-CE74-4A09-8F09-25D786BD19A3}" destId="{F85CC806-C760-41C7-9A0C-5F5A53C6F930}" srcOrd="11" destOrd="0" presId="urn:microsoft.com/office/officeart/2005/8/layout/list1#3"/>
    <dgm:cxn modelId="{60C36CBD-4C1A-46AE-A1C3-7A08DF0F3930}" type="presParOf" srcId="{88557C45-CE74-4A09-8F09-25D786BD19A3}" destId="{50C404FC-D562-41DE-B3DB-C7274CBAE87F}" srcOrd="12" destOrd="0" presId="urn:microsoft.com/office/officeart/2005/8/layout/list1#3"/>
    <dgm:cxn modelId="{4591DF0B-A30B-4C79-B0A4-28818CDDA644}" type="presParOf" srcId="{50C404FC-D562-41DE-B3DB-C7274CBAE87F}" destId="{A0ACF972-A2F4-41B5-80F6-E6764EAB6F3A}" srcOrd="0" destOrd="0" presId="urn:microsoft.com/office/officeart/2005/8/layout/list1#3"/>
    <dgm:cxn modelId="{83A47C8D-A2B8-4086-80AE-67B51DC8BFFA}" type="presParOf" srcId="{50C404FC-D562-41DE-B3DB-C7274CBAE87F}" destId="{9D9E1F22-234B-4C21-A677-3DFF570FE0DB}" srcOrd="1" destOrd="0" presId="urn:microsoft.com/office/officeart/2005/8/layout/list1#3"/>
    <dgm:cxn modelId="{CB57B901-6EBB-4441-BD19-B25B017EA131}" type="presParOf" srcId="{88557C45-CE74-4A09-8F09-25D786BD19A3}" destId="{6B701F69-7185-4976-8688-EE9A4F1B2604}" srcOrd="13" destOrd="0" presId="urn:microsoft.com/office/officeart/2005/8/layout/list1#3"/>
    <dgm:cxn modelId="{5EB5A954-BDC7-4A07-BFBB-63AECBC6B35A}" type="presParOf" srcId="{88557C45-CE74-4A09-8F09-25D786BD19A3}" destId="{5E801EB5-46AC-4BCE-8EFD-E7847DF3EF65}" srcOrd="14" destOrd="0" presId="urn:microsoft.com/office/officeart/2005/8/layout/list1#3"/>
  </dgm:cxnLst>
  <dgm:bg>
    <a:solidFill>
      <a:schemeClr val="accent4">
        <a:lumMod val="20000"/>
        <a:lumOff val="80000"/>
      </a:schemeClr>
    </a:solidFill>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1E4D7A-B4E6-4AD8-BB86-0F7F45566606}">
      <dsp:nvSpPr>
        <dsp:cNvPr id="0" name=""/>
        <dsp:cNvSpPr/>
      </dsp:nvSpPr>
      <dsp:spPr>
        <a:xfrm>
          <a:off x="0" y="347897"/>
          <a:ext cx="5939013" cy="554399"/>
        </a:xfrm>
        <a:prstGeom prst="rect">
          <a:avLst/>
        </a:prstGeom>
        <a:solidFill>
          <a:schemeClr val="accent4">
            <a:lumMod val="40000"/>
            <a:lumOff val="60000"/>
            <a:alpha val="9000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F3138C7-DFAB-4728-BE65-40FE03DEFAE5}">
      <dsp:nvSpPr>
        <dsp:cNvPr id="0" name=""/>
        <dsp:cNvSpPr/>
      </dsp:nvSpPr>
      <dsp:spPr>
        <a:xfrm>
          <a:off x="296950" y="23177"/>
          <a:ext cx="4157309" cy="649440"/>
        </a:xfrm>
        <a:prstGeom prst="roundRect">
          <a:avLst/>
        </a:prstGeom>
        <a:solidFill>
          <a:schemeClr val="lt1"/>
        </a:solidFill>
        <a:ln w="19050" cap="flat" cmpd="sng" algn="ctr">
          <a:solidFill>
            <a:schemeClr val="accent6"/>
          </a:solidFill>
          <a:prstDash val="solid"/>
          <a:miter lim="800000"/>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157136" tIns="0" rIns="157136" bIns="0" numCol="1" spcCol="1270" anchor="ctr" anchorCtr="0">
          <a:noAutofit/>
        </a:bodyPr>
        <a:lstStyle/>
        <a:p>
          <a:pPr marL="0" lvl="0" indent="0" algn="ctr" defTabSz="889000">
            <a:lnSpc>
              <a:spcPct val="10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直接购买支出</a:t>
          </a:r>
          <a:endParaRPr sz="2000" kern="1200" dirty="0">
            <a:latin typeface="微软雅黑" panose="020B0503020204020204" pitchFamily="34" charset="-122"/>
            <a:ea typeface="微软雅黑" panose="020B0503020204020204" pitchFamily="34" charset="-122"/>
          </a:endParaRPr>
        </a:p>
      </dsp:txBody>
      <dsp:txXfrm>
        <a:off x="328653" y="54880"/>
        <a:ext cx="4093903" cy="586034"/>
      </dsp:txXfrm>
    </dsp:sp>
    <dsp:sp modelId="{3FCE91D5-7F18-44AC-ADA2-392F5B2BD9B7}">
      <dsp:nvSpPr>
        <dsp:cNvPr id="0" name=""/>
        <dsp:cNvSpPr/>
      </dsp:nvSpPr>
      <dsp:spPr>
        <a:xfrm>
          <a:off x="0" y="1345817"/>
          <a:ext cx="5939013" cy="554399"/>
        </a:xfrm>
        <a:prstGeom prst="rect">
          <a:avLst/>
        </a:prstGeom>
        <a:solidFill>
          <a:schemeClr val="accent4">
            <a:lumMod val="40000"/>
            <a:lumOff val="60000"/>
            <a:alpha val="9000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E9A4FB3-91D7-49B7-BBCE-2F5100BA7D46}">
      <dsp:nvSpPr>
        <dsp:cNvPr id="0" name=""/>
        <dsp:cNvSpPr/>
      </dsp:nvSpPr>
      <dsp:spPr>
        <a:xfrm>
          <a:off x="296950" y="1021097"/>
          <a:ext cx="4157309" cy="649440"/>
        </a:xfrm>
        <a:prstGeom prst="roundRect">
          <a:avLst/>
        </a:prstGeom>
        <a:solidFill>
          <a:schemeClr val="bg1"/>
        </a:solidFill>
        <a:ln w="28575">
          <a:solidFill>
            <a:srgbClr val="FF0000"/>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7136" tIns="0" rIns="157136" bIns="0" numCol="1" spcCol="1270" anchor="ctr" anchorCtr="0">
          <a:noAutofit/>
        </a:bodyPr>
        <a:lstStyle/>
        <a:p>
          <a:pPr marL="0" lvl="0" indent="0" algn="ctr" defTabSz="889000">
            <a:lnSpc>
              <a:spcPct val="10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税收</a:t>
          </a:r>
          <a:endParaRPr sz="2000" kern="1200">
            <a:latin typeface="微软雅黑" panose="020B0503020204020204" pitchFamily="34" charset="-122"/>
            <a:ea typeface="微软雅黑" panose="020B0503020204020204" pitchFamily="34" charset="-122"/>
          </a:endParaRPr>
        </a:p>
      </dsp:txBody>
      <dsp:txXfrm>
        <a:off x="328653" y="1052800"/>
        <a:ext cx="4093903" cy="586034"/>
      </dsp:txXfrm>
    </dsp:sp>
    <dsp:sp modelId="{FA644217-E945-4B51-AED6-B1CAC795590B}">
      <dsp:nvSpPr>
        <dsp:cNvPr id="0" name=""/>
        <dsp:cNvSpPr/>
      </dsp:nvSpPr>
      <dsp:spPr>
        <a:xfrm>
          <a:off x="0" y="2343737"/>
          <a:ext cx="5939013" cy="554399"/>
        </a:xfrm>
        <a:prstGeom prst="rect">
          <a:avLst/>
        </a:prstGeom>
        <a:solidFill>
          <a:schemeClr val="accent4">
            <a:lumMod val="40000"/>
            <a:lumOff val="60000"/>
            <a:alpha val="9000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5D6DE77-BE9C-4D63-932C-C31455E1FE18}">
      <dsp:nvSpPr>
        <dsp:cNvPr id="0" name=""/>
        <dsp:cNvSpPr/>
      </dsp:nvSpPr>
      <dsp:spPr>
        <a:xfrm>
          <a:off x="296950" y="2019017"/>
          <a:ext cx="4157309" cy="649440"/>
        </a:xfrm>
        <a:prstGeom prst="roundRect">
          <a:avLst/>
        </a:prstGeom>
        <a:solidFill>
          <a:schemeClr val="bg1"/>
        </a:solidFill>
        <a:ln w="28575">
          <a:solidFill>
            <a:srgbClr val="7030A0"/>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7136" tIns="0" rIns="157136" bIns="0" numCol="1" spcCol="1270" anchor="ctr" anchorCtr="0">
          <a:noAutofit/>
        </a:bodyPr>
        <a:lstStyle/>
        <a:p>
          <a:pPr marL="0" lvl="0" indent="0" algn="ctr" defTabSz="889000">
            <a:lnSpc>
              <a:spcPct val="10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转移支付</a:t>
          </a:r>
          <a:endParaRPr sz="2000" kern="1200">
            <a:latin typeface="微软雅黑" panose="020B0503020204020204" pitchFamily="34" charset="-122"/>
            <a:ea typeface="微软雅黑" panose="020B0503020204020204" pitchFamily="34" charset="-122"/>
          </a:endParaRPr>
        </a:p>
      </dsp:txBody>
      <dsp:txXfrm>
        <a:off x="328653" y="2050720"/>
        <a:ext cx="4093903" cy="586034"/>
      </dsp:txXfrm>
    </dsp:sp>
    <dsp:sp modelId="{5E801EB5-46AC-4BCE-8EFD-E7847DF3EF65}">
      <dsp:nvSpPr>
        <dsp:cNvPr id="0" name=""/>
        <dsp:cNvSpPr/>
      </dsp:nvSpPr>
      <dsp:spPr>
        <a:xfrm>
          <a:off x="0" y="3341657"/>
          <a:ext cx="5939013" cy="554399"/>
        </a:xfrm>
        <a:prstGeom prst="rect">
          <a:avLst/>
        </a:prstGeom>
        <a:solidFill>
          <a:schemeClr val="accent4">
            <a:lumMod val="40000"/>
            <a:lumOff val="60000"/>
            <a:alpha val="9000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D9E1F22-234B-4C21-A677-3DFF570FE0DB}">
      <dsp:nvSpPr>
        <dsp:cNvPr id="0" name=""/>
        <dsp:cNvSpPr/>
      </dsp:nvSpPr>
      <dsp:spPr>
        <a:xfrm>
          <a:off x="296950" y="3016937"/>
          <a:ext cx="4157309" cy="649440"/>
        </a:xfrm>
        <a:prstGeom prst="roundRect">
          <a:avLst/>
        </a:prstGeom>
        <a:solidFill>
          <a:schemeClr val="bg1"/>
        </a:solidFill>
        <a:ln w="28575">
          <a:solidFill>
            <a:schemeClr val="accent6">
              <a:lumMod val="50000"/>
            </a:schemeClr>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7136" tIns="0" rIns="157136" bIns="0" numCol="1" spcCol="1270" anchor="ctr" anchorCtr="0">
          <a:noAutofit/>
        </a:bodyPr>
        <a:lstStyle/>
        <a:p>
          <a:pPr marL="0" lvl="0" indent="0" algn="ctr" defTabSz="889000">
            <a:lnSpc>
              <a:spcPct val="10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制度和政策</a:t>
          </a:r>
          <a:endParaRPr sz="2000" kern="1200">
            <a:latin typeface="微软雅黑" panose="020B0503020204020204" pitchFamily="34" charset="-122"/>
            <a:ea typeface="微软雅黑" panose="020B0503020204020204" pitchFamily="34" charset="-122"/>
          </a:endParaRPr>
        </a:p>
      </dsp:txBody>
      <dsp:txXfrm>
        <a:off x="328653" y="3048640"/>
        <a:ext cx="4093903"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1E4D7A-B4E6-4AD8-BB86-0F7F45566606}">
      <dsp:nvSpPr>
        <dsp:cNvPr id="0" name=""/>
        <dsp:cNvSpPr/>
      </dsp:nvSpPr>
      <dsp:spPr>
        <a:xfrm>
          <a:off x="0" y="347897"/>
          <a:ext cx="5939013" cy="554399"/>
        </a:xfrm>
        <a:prstGeom prst="rect">
          <a:avLst/>
        </a:prstGeom>
        <a:solidFill>
          <a:schemeClr val="accent4">
            <a:lumMod val="40000"/>
            <a:lumOff val="60000"/>
            <a:alpha val="9000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F3138C7-DFAB-4728-BE65-40FE03DEFAE5}">
      <dsp:nvSpPr>
        <dsp:cNvPr id="0" name=""/>
        <dsp:cNvSpPr/>
      </dsp:nvSpPr>
      <dsp:spPr>
        <a:xfrm>
          <a:off x="296950" y="23177"/>
          <a:ext cx="4157309" cy="649440"/>
        </a:xfrm>
        <a:prstGeom prst="roundRect">
          <a:avLst/>
        </a:prstGeom>
        <a:solidFill>
          <a:schemeClr val="lt1"/>
        </a:solidFill>
        <a:ln w="19050" cap="flat" cmpd="sng" algn="ctr">
          <a:solidFill>
            <a:schemeClr val="accent6"/>
          </a:solidFill>
          <a:prstDash val="solid"/>
          <a:miter lim="800000"/>
        </a:ln>
        <a:effectLst/>
        <a:scene3d>
          <a:camera prst="orthographicFront"/>
          <a:lightRig rig="flat" dir="t"/>
        </a:scene3d>
        <a:sp3d/>
      </dsp:spPr>
      <dsp:style>
        <a:lnRef idx="2">
          <a:schemeClr val="accent6"/>
        </a:lnRef>
        <a:fillRef idx="1">
          <a:schemeClr val="lt1"/>
        </a:fillRef>
        <a:effectRef idx="0">
          <a:schemeClr val="accent6"/>
        </a:effectRef>
        <a:fontRef idx="minor">
          <a:schemeClr val="dk1"/>
        </a:fontRef>
      </dsp:style>
      <dsp:txBody>
        <a:bodyPr spcFirstLastPara="0" vert="horz" wrap="square" lIns="157136" tIns="0" rIns="157136" bIns="0" numCol="1" spcCol="1270" anchor="ctr" anchorCtr="0">
          <a:noAutofit/>
        </a:bodyPr>
        <a:lstStyle/>
        <a:p>
          <a:pPr marL="0" lvl="0" indent="0" algn="ctr" defTabSz="889000">
            <a:lnSpc>
              <a:spcPct val="10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汇率变动</a:t>
          </a:r>
          <a:endParaRPr sz="2000" kern="1200" dirty="0">
            <a:latin typeface="微软雅黑" panose="020B0503020204020204" pitchFamily="34" charset="-122"/>
            <a:ea typeface="微软雅黑" panose="020B0503020204020204" pitchFamily="34" charset="-122"/>
          </a:endParaRPr>
        </a:p>
      </dsp:txBody>
      <dsp:txXfrm>
        <a:off x="328653" y="54880"/>
        <a:ext cx="4093903" cy="586034"/>
      </dsp:txXfrm>
    </dsp:sp>
    <dsp:sp modelId="{3FCE91D5-7F18-44AC-ADA2-392F5B2BD9B7}">
      <dsp:nvSpPr>
        <dsp:cNvPr id="0" name=""/>
        <dsp:cNvSpPr/>
      </dsp:nvSpPr>
      <dsp:spPr>
        <a:xfrm>
          <a:off x="0" y="1345817"/>
          <a:ext cx="5939013" cy="554399"/>
        </a:xfrm>
        <a:prstGeom prst="rect">
          <a:avLst/>
        </a:prstGeom>
        <a:solidFill>
          <a:schemeClr val="accent4">
            <a:lumMod val="40000"/>
            <a:lumOff val="60000"/>
            <a:alpha val="9000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E9A4FB3-91D7-49B7-BBCE-2F5100BA7D46}">
      <dsp:nvSpPr>
        <dsp:cNvPr id="0" name=""/>
        <dsp:cNvSpPr/>
      </dsp:nvSpPr>
      <dsp:spPr>
        <a:xfrm>
          <a:off x="296950" y="1021097"/>
          <a:ext cx="4157309" cy="649440"/>
        </a:xfrm>
        <a:prstGeom prst="roundRect">
          <a:avLst/>
        </a:prstGeom>
        <a:solidFill>
          <a:schemeClr val="bg1"/>
        </a:solidFill>
        <a:ln w="28575">
          <a:solidFill>
            <a:srgbClr val="FF0000"/>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7136" tIns="0" rIns="157136" bIns="0" numCol="1" spcCol="1270" anchor="ctr" anchorCtr="0">
          <a:noAutofit/>
        </a:bodyPr>
        <a:lstStyle/>
        <a:p>
          <a:pPr marL="0" lvl="0" indent="0" algn="ctr" defTabSz="889000">
            <a:lnSpc>
              <a:spcPct val="10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对外实际投资</a:t>
          </a:r>
          <a:endParaRPr sz="2000" kern="1200" dirty="0">
            <a:latin typeface="微软雅黑" panose="020B0503020204020204" pitchFamily="34" charset="-122"/>
            <a:ea typeface="微软雅黑" panose="020B0503020204020204" pitchFamily="34" charset="-122"/>
          </a:endParaRPr>
        </a:p>
      </dsp:txBody>
      <dsp:txXfrm>
        <a:off x="328653" y="1052800"/>
        <a:ext cx="4093903" cy="586034"/>
      </dsp:txXfrm>
    </dsp:sp>
    <dsp:sp modelId="{FA644217-E945-4B51-AED6-B1CAC795590B}">
      <dsp:nvSpPr>
        <dsp:cNvPr id="0" name=""/>
        <dsp:cNvSpPr/>
      </dsp:nvSpPr>
      <dsp:spPr>
        <a:xfrm>
          <a:off x="0" y="2343737"/>
          <a:ext cx="5939013" cy="554399"/>
        </a:xfrm>
        <a:prstGeom prst="rect">
          <a:avLst/>
        </a:prstGeom>
        <a:solidFill>
          <a:schemeClr val="accent4">
            <a:lumMod val="40000"/>
            <a:lumOff val="60000"/>
            <a:alpha val="9000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5D6DE77-BE9C-4D63-932C-C31455E1FE18}">
      <dsp:nvSpPr>
        <dsp:cNvPr id="0" name=""/>
        <dsp:cNvSpPr/>
      </dsp:nvSpPr>
      <dsp:spPr>
        <a:xfrm>
          <a:off x="296950" y="2019017"/>
          <a:ext cx="4157309" cy="649440"/>
        </a:xfrm>
        <a:prstGeom prst="roundRect">
          <a:avLst/>
        </a:prstGeom>
        <a:solidFill>
          <a:schemeClr val="bg1"/>
        </a:solidFill>
        <a:ln w="28575">
          <a:solidFill>
            <a:srgbClr val="7030A0"/>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7136" tIns="0" rIns="157136" bIns="0" numCol="1" spcCol="1270" anchor="ctr" anchorCtr="0">
          <a:noAutofit/>
        </a:bodyPr>
        <a:lstStyle/>
        <a:p>
          <a:pPr marL="0" lvl="0" indent="0" algn="ctr" defTabSz="889000">
            <a:lnSpc>
              <a:spcPct val="10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国际竞争的激烈程度</a:t>
          </a:r>
          <a:endParaRPr sz="2000" kern="1200" dirty="0">
            <a:latin typeface="微软雅黑" panose="020B0503020204020204" pitchFamily="34" charset="-122"/>
            <a:ea typeface="微软雅黑" panose="020B0503020204020204" pitchFamily="34" charset="-122"/>
          </a:endParaRPr>
        </a:p>
      </dsp:txBody>
      <dsp:txXfrm>
        <a:off x="328653" y="2050720"/>
        <a:ext cx="4093903" cy="586034"/>
      </dsp:txXfrm>
    </dsp:sp>
    <dsp:sp modelId="{5E801EB5-46AC-4BCE-8EFD-E7847DF3EF65}">
      <dsp:nvSpPr>
        <dsp:cNvPr id="0" name=""/>
        <dsp:cNvSpPr/>
      </dsp:nvSpPr>
      <dsp:spPr>
        <a:xfrm>
          <a:off x="0" y="3341657"/>
          <a:ext cx="5939013" cy="554399"/>
        </a:xfrm>
        <a:prstGeom prst="rect">
          <a:avLst/>
        </a:prstGeom>
        <a:solidFill>
          <a:schemeClr val="accent4">
            <a:lumMod val="40000"/>
            <a:lumOff val="60000"/>
            <a:alpha val="9000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D9E1F22-234B-4C21-A677-3DFF570FE0DB}">
      <dsp:nvSpPr>
        <dsp:cNvPr id="0" name=""/>
        <dsp:cNvSpPr/>
      </dsp:nvSpPr>
      <dsp:spPr>
        <a:xfrm>
          <a:off x="296950" y="3016937"/>
          <a:ext cx="4157309" cy="649440"/>
        </a:xfrm>
        <a:prstGeom prst="roundRect">
          <a:avLst/>
        </a:prstGeom>
        <a:solidFill>
          <a:schemeClr val="bg1"/>
        </a:solidFill>
        <a:ln w="28575">
          <a:solidFill>
            <a:schemeClr val="accent6">
              <a:lumMod val="50000"/>
            </a:schemeClr>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7136" tIns="0" rIns="157136" bIns="0" numCol="1" spcCol="1270" anchor="ctr" anchorCtr="0">
          <a:noAutofit/>
        </a:bodyPr>
        <a:lstStyle/>
        <a:p>
          <a:pPr marL="0" lvl="0" indent="0" algn="ctr" defTabSz="889000">
            <a:lnSpc>
              <a:spcPct val="100000"/>
            </a:lnSpc>
            <a:spcBef>
              <a:spcPct val="0"/>
            </a:spcBef>
            <a:spcAft>
              <a:spcPct val="35000"/>
            </a:spcAft>
            <a:buNone/>
          </a:pPr>
          <a:r>
            <a:rPr lang="zh-CN" altLang="en-US" sz="2000" kern="1200" dirty="0">
              <a:latin typeface="微软雅黑" panose="020B0503020204020204" pitchFamily="34" charset="-122"/>
              <a:ea typeface="微软雅黑" panose="020B0503020204020204" pitchFamily="34" charset="-122"/>
            </a:rPr>
            <a:t>贸易保护主义的程度</a:t>
          </a:r>
          <a:endParaRPr sz="2000" kern="1200" dirty="0">
            <a:latin typeface="微软雅黑" panose="020B0503020204020204" pitchFamily="34" charset="-122"/>
            <a:ea typeface="微软雅黑" panose="020B0503020204020204" pitchFamily="34" charset="-122"/>
          </a:endParaRPr>
        </a:p>
      </dsp:txBody>
      <dsp:txXfrm>
        <a:off x="328653" y="3048640"/>
        <a:ext cx="4093903"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list1#3">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3">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2024/4/10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97CB0-166E-4A73-8E9E-0E3EFBC22BCB}" type="datetimeFigureOut">
              <a:rPr lang="zh-CN" altLang="en-US" smtClean="0"/>
              <a:t>2024/4/10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835DEB-CE62-4C2A-95AA-A58B9F473B8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5835DEB-CE62-4C2A-95AA-A58B9F473B8E}"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984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23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30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33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37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39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14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16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18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19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20</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5835DEB-CE62-4C2A-95AA-A58B9F473B8E}" type="slidenum">
              <a:rPr lang="zh-CN" altLang="en-US" smtClean="0"/>
              <a:t>22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t>2024/4/10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t>2024/4/10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t>2024/4/10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t>2024/4/10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zh-CN" altLang="en-US" dirty="0"/>
              <a:t>第一章 </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t>2024/4/10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t>‹#›</a:t>
            </a:fld>
            <a:endParaRPr lang="zh-CN" altLang="en-US"/>
          </a:p>
        </p:txBody>
      </p:sp>
      <p:sp>
        <p:nvSpPr>
          <p:cNvPr id="7" name="文本框 6"/>
          <p:cNvSpPr txBox="1"/>
          <p:nvPr userDrawn="1"/>
        </p:nvSpPr>
        <p:spPr>
          <a:xfrm>
            <a:off x="9093200" y="669738"/>
            <a:ext cx="2966720" cy="306705"/>
          </a:xfrm>
          <a:prstGeom prst="rect">
            <a:avLst/>
          </a:prstGeom>
          <a:noFill/>
        </p:spPr>
        <p:txBody>
          <a:bodyPr wrap="square" rtlCol="0">
            <a:spAutoFit/>
          </a:bodyPr>
          <a:lstStyle/>
          <a:p>
            <a:r>
              <a:rPr lang="zh-CN" altLang="en-US" sz="1400" i="1" dirty="0">
                <a:solidFill>
                  <a:srgbClr val="002060"/>
                </a:solidFill>
                <a:latin typeface="微软雅黑" panose="020B0503020204020204" pitchFamily="34" charset="-122"/>
                <a:ea typeface="微软雅黑" panose="020B0503020204020204" pitchFamily="34" charset="-122"/>
              </a:rPr>
              <a:t>马工程</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西方经济学</a:t>
            </a:r>
            <a:r>
              <a:rPr lang="en-US" altLang="zh-CN" sz="1400" i="1" dirty="0">
                <a:solidFill>
                  <a:srgbClr val="002060"/>
                </a:solidFill>
                <a:latin typeface="微软雅黑" panose="020B0503020204020204" pitchFamily="34" charset="-122"/>
                <a:ea typeface="微软雅黑" panose="020B0503020204020204" pitchFamily="34" charset="-122"/>
              </a:rPr>
              <a:t>》</a:t>
            </a:r>
            <a:r>
              <a:rPr lang="zh-CN" altLang="en-US" sz="1400" i="1" dirty="0">
                <a:solidFill>
                  <a:srgbClr val="002060"/>
                </a:solidFill>
                <a:latin typeface="微软雅黑" panose="020B0503020204020204" pitchFamily="34" charset="-122"/>
                <a:ea typeface="微软雅黑" panose="020B0503020204020204" pitchFamily="34" charset="-122"/>
              </a:rPr>
              <a:t>第二版</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B905AA8-91E0-4C38-9D73-2C1E409FC6FB}" type="datetimeFigureOut">
              <a:rPr lang="zh-CN" altLang="en-US" smtClean="0"/>
              <a:t>2024/4/10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B905AA8-91E0-4C38-9D73-2C1E409FC6FB}" type="datetimeFigureOut">
              <a:rPr lang="zh-CN" altLang="en-US" smtClean="0"/>
              <a:t>2024/4/10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B905AA8-91E0-4C38-9D73-2C1E409FC6FB}" type="datetimeFigureOut">
              <a:rPr lang="zh-CN" altLang="en-US" smtClean="0"/>
              <a:t>2024/4/10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B905AA8-91E0-4C38-9D73-2C1E409FC6FB}" type="datetimeFigureOut">
              <a:rPr lang="zh-CN" altLang="en-US" smtClean="0"/>
              <a:t>2024/4/10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05AA8-91E0-4C38-9D73-2C1E409FC6FB}" type="datetimeFigureOut">
              <a:rPr lang="zh-CN" altLang="en-US" smtClean="0"/>
              <a:t>2024/4/10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B905AA8-91E0-4C38-9D73-2C1E409FC6FB}" type="datetimeFigureOut">
              <a:rPr lang="zh-CN" altLang="en-US" smtClean="0"/>
              <a:t>2024/4/10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zh-CN" altLang="en-US" dirty="0"/>
              <a:t>第一章 </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t>2024/4/10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B905AA8-91E0-4C38-9D73-2C1E409FC6FB}" type="datetimeFigureOut">
              <a:rPr lang="zh-CN" altLang="en-US" smtClean="0"/>
              <a:t>2024/4/10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t>2024/4/10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t>2024/4/10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pPr/>
              <a:t>2024/4/10</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pPr/>
              <a:t>‹#›</a:t>
            </a:fld>
            <a:endParaRPr lang="zh-CN" altLang="en-US"/>
          </a:p>
        </p:txBody>
      </p:sp>
      <p:sp>
        <p:nvSpPr>
          <p:cNvPr id="7" name="矩形 6"/>
          <p:cNvSpPr/>
          <p:nvPr userDrawn="1"/>
        </p:nvSpPr>
        <p:spPr>
          <a:xfrm>
            <a:off x="0" y="6550223"/>
            <a:ext cx="1787669" cy="30777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rPr>
              <a:t>©Huiqing LI, CUFE</a:t>
            </a:r>
            <a:endPar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endParaRPr>
          </a:p>
        </p:txBody>
      </p:sp>
    </p:spTree>
    <p:extLst>
      <p:ext uri="{BB962C8B-B14F-4D97-AF65-F5344CB8AC3E}">
        <p14:creationId xmlns:p14="http://schemas.microsoft.com/office/powerpoint/2010/main" val="11471158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zh-CN" altLang="en-US" dirty="0"/>
              <a:t>第一章 </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pPr/>
              <a:t>2024/4/10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pPr/>
              <a:t>‹#›</a:t>
            </a:fld>
            <a:endParaRPr lang="zh-CN" altLang="en-US"/>
          </a:p>
        </p:txBody>
      </p:sp>
    </p:spTree>
    <p:extLst>
      <p:ext uri="{BB962C8B-B14F-4D97-AF65-F5344CB8AC3E}">
        <p14:creationId xmlns:p14="http://schemas.microsoft.com/office/powerpoint/2010/main" val="26432834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DB905AA8-91E0-4C38-9D73-2C1E409FC6FB}" type="datetimeFigureOut">
              <a:rPr lang="zh-CN" altLang="en-US" smtClean="0"/>
              <a:pPr/>
              <a:t>2024/4/10</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pPr/>
              <a:t>‹#›</a:t>
            </a:fld>
            <a:endParaRPr lang="zh-CN" altLang="en-US"/>
          </a:p>
        </p:txBody>
      </p:sp>
    </p:spTree>
    <p:extLst>
      <p:ext uri="{BB962C8B-B14F-4D97-AF65-F5344CB8AC3E}">
        <p14:creationId xmlns:p14="http://schemas.microsoft.com/office/powerpoint/2010/main" val="20211066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B905AA8-91E0-4C38-9D73-2C1E409FC6FB}" type="datetimeFigureOut">
              <a:rPr lang="zh-CN" altLang="en-US" smtClean="0"/>
              <a:pPr/>
              <a:t>2024/4/10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pPr/>
              <a:t>‹#›</a:t>
            </a:fld>
            <a:endParaRPr lang="zh-CN" altLang="en-US"/>
          </a:p>
        </p:txBody>
      </p:sp>
    </p:spTree>
    <p:extLst>
      <p:ext uri="{BB962C8B-B14F-4D97-AF65-F5344CB8AC3E}">
        <p14:creationId xmlns:p14="http://schemas.microsoft.com/office/powerpoint/2010/main" val="13128459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B905AA8-91E0-4C38-9D73-2C1E409FC6FB}" type="datetimeFigureOut">
              <a:rPr lang="zh-CN" altLang="en-US" smtClean="0"/>
              <a:pPr/>
              <a:t>2024/4/10</a:t>
            </a:fld>
            <a:endParaRPr lang="zh-CN" altLang="en-US" dirty="0"/>
          </a:p>
        </p:txBody>
      </p:sp>
      <p:sp>
        <p:nvSpPr>
          <p:cNvPr id="8" name="Footer Placeholder 7"/>
          <p:cNvSpPr>
            <a:spLocks noGrp="1"/>
          </p:cNvSpPr>
          <p:nvPr>
            <p:ph type="ftr" sz="quarter" idx="11"/>
          </p:nvPr>
        </p:nvSpPr>
        <p:spPr/>
        <p:txBody>
          <a:bodyPr/>
          <a:lstStyle/>
          <a:p>
            <a:endParaRPr lang="zh-CN" altLang="en-US" dirty="0"/>
          </a:p>
        </p:txBody>
      </p:sp>
      <p:sp>
        <p:nvSpPr>
          <p:cNvPr id="9" name="Slide Number Placeholder 8"/>
          <p:cNvSpPr>
            <a:spLocks noGrp="1"/>
          </p:cNvSpPr>
          <p:nvPr>
            <p:ph type="sldNum" sz="quarter" idx="12"/>
          </p:nvPr>
        </p:nvSpPr>
        <p:spPr/>
        <p:txBody>
          <a:bodyPr/>
          <a:lstStyle/>
          <a:p>
            <a:fld id="{14BABAA9-AD21-4E80-A3E1-54916819D91F}" type="slidenum">
              <a:rPr lang="zh-CN" altLang="en-US" smtClean="0"/>
              <a:pPr/>
              <a:t>‹#›</a:t>
            </a:fld>
            <a:endParaRPr lang="zh-CN" altLang="en-US"/>
          </a:p>
        </p:txBody>
      </p:sp>
    </p:spTree>
    <p:extLst>
      <p:ext uri="{BB962C8B-B14F-4D97-AF65-F5344CB8AC3E}">
        <p14:creationId xmlns:p14="http://schemas.microsoft.com/office/powerpoint/2010/main" val="354411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B905AA8-91E0-4C38-9D73-2C1E409FC6FB}" type="datetimeFigureOut">
              <a:rPr lang="zh-CN" altLang="en-US" smtClean="0"/>
              <a:pPr/>
              <a:t>2024/4/10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BABAA9-AD21-4E80-A3E1-54916819D91F}" type="slidenum">
              <a:rPr lang="zh-CN" altLang="en-US" smtClean="0"/>
              <a:pPr/>
              <a:t>‹#›</a:t>
            </a:fld>
            <a:endParaRPr lang="zh-CN" altLang="en-US"/>
          </a:p>
        </p:txBody>
      </p:sp>
    </p:spTree>
    <p:extLst>
      <p:ext uri="{BB962C8B-B14F-4D97-AF65-F5344CB8AC3E}">
        <p14:creationId xmlns:p14="http://schemas.microsoft.com/office/powerpoint/2010/main" val="27557025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05AA8-91E0-4C38-9D73-2C1E409FC6FB}" type="datetimeFigureOut">
              <a:rPr lang="zh-CN" altLang="en-US" smtClean="0"/>
              <a:pPr/>
              <a:t>2024/4/10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BABAA9-AD21-4E80-A3E1-54916819D91F}" type="slidenum">
              <a:rPr lang="zh-CN" altLang="en-US" smtClean="0"/>
              <a:pPr/>
              <a:t>‹#›</a:t>
            </a:fld>
            <a:endParaRPr lang="zh-CN" altLang="en-US"/>
          </a:p>
        </p:txBody>
      </p:sp>
    </p:spTree>
    <p:extLst>
      <p:ext uri="{BB962C8B-B14F-4D97-AF65-F5344CB8AC3E}">
        <p14:creationId xmlns:p14="http://schemas.microsoft.com/office/powerpoint/2010/main" val="1772253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t>‹#›</a:t>
            </a:fld>
            <a:endParaRPr lang="zh-CN" altLang="en-US"/>
          </a:p>
        </p:txBody>
      </p:sp>
      <p:sp>
        <p:nvSpPr>
          <p:cNvPr id="7" name="矩形 6"/>
          <p:cNvSpPr/>
          <p:nvPr userDrawn="1"/>
        </p:nvSpPr>
        <p:spPr>
          <a:xfrm>
            <a:off x="0" y="6567586"/>
            <a:ext cx="4856522" cy="30777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altLang="zh-CN"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rPr>
              <a:t>© Business school, Chengdu University of Technology </a:t>
            </a:r>
            <a:endParaRPr kumimoji="0" lang="zh-CN" altLang="en-US" sz="1400" b="0" i="1"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Calibri Light" panose="020F030202020403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B905AA8-91E0-4C38-9D73-2C1E409FC6FB}" type="datetimeFigureOut">
              <a:rPr lang="zh-CN" altLang="en-US" smtClean="0"/>
              <a:pPr/>
              <a:t>2024/4/10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pPr/>
              <a:t>‹#›</a:t>
            </a:fld>
            <a:endParaRPr lang="zh-CN" altLang="en-US"/>
          </a:p>
        </p:txBody>
      </p:sp>
    </p:spTree>
    <p:extLst>
      <p:ext uri="{BB962C8B-B14F-4D97-AF65-F5344CB8AC3E}">
        <p14:creationId xmlns:p14="http://schemas.microsoft.com/office/powerpoint/2010/main" val="14534758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B905AA8-91E0-4C38-9D73-2C1E409FC6FB}" type="datetimeFigureOut">
              <a:rPr lang="zh-CN" altLang="en-US" smtClean="0"/>
              <a:pPr/>
              <a:t>2024/4/10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pPr/>
              <a:t>‹#›</a:t>
            </a:fld>
            <a:endParaRPr lang="zh-CN" altLang="en-US"/>
          </a:p>
        </p:txBody>
      </p:sp>
    </p:spTree>
    <p:extLst>
      <p:ext uri="{BB962C8B-B14F-4D97-AF65-F5344CB8AC3E}">
        <p14:creationId xmlns:p14="http://schemas.microsoft.com/office/powerpoint/2010/main" val="175321109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pPr/>
              <a:t>2024/4/10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pPr/>
              <a:t>‹#›</a:t>
            </a:fld>
            <a:endParaRPr lang="zh-CN" altLang="en-US"/>
          </a:p>
        </p:txBody>
      </p:sp>
    </p:spTree>
    <p:extLst>
      <p:ext uri="{BB962C8B-B14F-4D97-AF65-F5344CB8AC3E}">
        <p14:creationId xmlns:p14="http://schemas.microsoft.com/office/powerpoint/2010/main" val="20928633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B905AA8-91E0-4C38-9D73-2C1E409FC6FB}" type="datetimeFigureOut">
              <a:rPr lang="zh-CN" altLang="en-US" smtClean="0"/>
              <a:pPr/>
              <a:t>2024/4/10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4BABAA9-AD21-4E80-A3E1-54916819D91F}" type="slidenum">
              <a:rPr lang="zh-CN" altLang="en-US" smtClean="0"/>
              <a:pPr/>
              <a:t>‹#›</a:t>
            </a:fld>
            <a:endParaRPr lang="zh-CN" altLang="en-US"/>
          </a:p>
        </p:txBody>
      </p:sp>
    </p:spTree>
    <p:extLst>
      <p:ext uri="{BB962C8B-B14F-4D97-AF65-F5344CB8AC3E}">
        <p14:creationId xmlns:p14="http://schemas.microsoft.com/office/powerpoint/2010/main" val="851690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B905AA8-91E0-4C38-9D73-2C1E409FC6FB}" type="datetimeFigureOut">
              <a:rPr lang="zh-CN" altLang="en-US" smtClean="0"/>
              <a:t>2024/4/10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B905AA8-91E0-4C38-9D73-2C1E409FC6FB}" type="datetimeFigureOut">
              <a:rPr lang="zh-CN" altLang="en-US" smtClean="0"/>
              <a:t>2024/4/10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B905AA8-91E0-4C38-9D73-2C1E409FC6FB}" type="datetimeFigureOut">
              <a:rPr lang="zh-CN" altLang="en-US" smtClean="0"/>
              <a:t>2024/4/10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905AA8-91E0-4C38-9D73-2C1E409FC6FB}" type="datetimeFigureOut">
              <a:rPr lang="zh-CN" altLang="en-US" smtClean="0"/>
              <a:t>2024/4/10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B905AA8-91E0-4C38-9D73-2C1E409FC6FB}" type="datetimeFigureOut">
              <a:rPr lang="zh-CN" altLang="en-US" smtClean="0"/>
              <a:t>2024/4/10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B905AA8-91E0-4C38-9D73-2C1E409FC6FB}" type="datetimeFigureOut">
              <a:rPr lang="zh-CN" altLang="en-US" smtClean="0"/>
              <a:t>2024/4/10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4BABAA9-AD21-4E80-A3E1-54916819D91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05AA8-91E0-4C38-9D73-2C1E409FC6FB}" type="datetimeFigureOut">
              <a:rPr lang="zh-CN" altLang="en-US" smtClean="0"/>
              <a:t>2024/4/10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ABAA9-AD21-4E80-A3E1-54916819D91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
              <a:schemeClr val="bg1">
                <a:tint val="93000"/>
                <a:satMod val="150000"/>
                <a:shade val="98000"/>
                <a:lumMod val="102000"/>
              </a:schemeClr>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05AA8-91E0-4C38-9D73-2C1E409FC6FB}" type="datetimeFigureOut">
              <a:rPr lang="zh-CN" altLang="en-US" smtClean="0"/>
              <a:t>2024/4/10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ABAA9-AD21-4E80-A3E1-54916819D91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BABAA9-AD21-4E80-A3E1-54916819D91F}" type="slidenum">
              <a:rPr lang="zh-CN" altLang="en-US" smtClean="0"/>
              <a:pPr/>
              <a:t>‹#›</a:t>
            </a:fld>
            <a:endParaRPr lang="zh-CN" altLang="en-US"/>
          </a:p>
        </p:txBody>
      </p:sp>
    </p:spTree>
    <p:extLst>
      <p:ext uri="{BB962C8B-B14F-4D97-AF65-F5344CB8AC3E}">
        <p14:creationId xmlns:p14="http://schemas.microsoft.com/office/powerpoint/2010/main" val="272106158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1.xml"/><Relationship Id="rId5" Type="http://schemas.openxmlformats.org/officeDocument/2006/relationships/image" Target="http://image.cn.tom.com/cntom/images/snail.gif" TargetMode="External"/><Relationship Id="rId4" Type="http://schemas.openxmlformats.org/officeDocument/2006/relationships/image" Target="../media/image6.gi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7.wmf"/><Relationship Id="rId7" Type="http://schemas.openxmlformats.org/officeDocument/2006/relationships/image" Target="../media/image8.png"/><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image" Target="../media/image10.png"/><Relationship Id="rId4" Type="http://schemas.openxmlformats.org/officeDocument/2006/relationships/oleObject" Target="../embeddings/oleObject2.bin"/><Relationship Id="rId9" Type="http://schemas.openxmlformats.org/officeDocument/2006/relationships/image" Target="http://image.cn.tom.com/cntom/images/snail.gi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http://image.cn.tom.com/cntom/images/snail.gi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oleObject" Target="../embeddings/oleObject4.bin"/><Relationship Id="rId7"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6.bin"/><Relationship Id="rId1" Type="http://schemas.openxmlformats.org/officeDocument/2006/relationships/slideLayout" Target="../slideLayouts/slideLayout1.xml"/><Relationship Id="rId5" Type="http://schemas.openxmlformats.org/officeDocument/2006/relationships/image" Target="../media/image19.sv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diagramLayout" Target="../diagrams/layout1.xml"/><Relationship Id="rId7" Type="http://schemas.openxmlformats.org/officeDocument/2006/relationships/image" Target="../media/image20.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image" Target="../media/image23.svg"/><Relationship Id="rId4" Type="http://schemas.openxmlformats.org/officeDocument/2006/relationships/diagramQuickStyle" Target="../diagrams/quickStyle1.xml"/><Relationship Id="rId9"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1.svg"/><Relationship Id="rId7" Type="http://schemas.openxmlformats.org/officeDocument/2006/relationships/diagramColors" Target="../diagrams/colors2.xml"/><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23.svg"/><Relationship Id="rId4" Type="http://schemas.openxmlformats.org/officeDocument/2006/relationships/diagramData" Target="../diagrams/data2.xml"/><Relationship Id="rId9" Type="http://schemas.openxmlformats.org/officeDocument/2006/relationships/image" Target="../media/image22.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baike.baidu.com/item/%E6%94%BF%E5%BA%9C%E6%94%AF%E5%87%BA" TargetMode="External"/><Relationship Id="rId7" Type="http://schemas.openxmlformats.org/officeDocument/2006/relationships/image" Target="../media/image24.png"/><Relationship Id="rId2" Type="http://schemas.openxmlformats.org/officeDocument/2006/relationships/hyperlink" Target="https://baike.baidu.com/item/%E5%A4%96%E7%94%9F%E5%8F%98%E9%87%8F" TargetMode="External"/><Relationship Id="rId1" Type="http://schemas.openxmlformats.org/officeDocument/2006/relationships/slideLayout" Target="../slideLayouts/slideLayout1.xml"/><Relationship Id="rId6" Type="http://schemas.openxmlformats.org/officeDocument/2006/relationships/hyperlink" Target="https://baike.baidu.com/item/%E8%B4%A7%E5%B8%81%E4%BE%9B%E5%BA%94" TargetMode="External"/><Relationship Id="rId5" Type="http://schemas.openxmlformats.org/officeDocument/2006/relationships/hyperlink" Target="https://baike.baidu.com/item/GDP/41201" TargetMode="External"/><Relationship Id="rId4" Type="http://schemas.openxmlformats.org/officeDocument/2006/relationships/hyperlink" Target="https://baike.baidu.com/item/%E5%BC%95%E8%87%B4"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60.png"/><Relationship Id="rId7" Type="http://schemas.openxmlformats.org/officeDocument/2006/relationships/image" Target="../media/image25.wmf"/><Relationship Id="rId1" Type="http://schemas.openxmlformats.org/officeDocument/2006/relationships/slideLayout" Target="../slideLayouts/slideLayout1.xml"/><Relationship Id="rId6" Type="http://schemas.openxmlformats.org/officeDocument/2006/relationships/oleObject" Target="../embeddings/oleObject7.bin"/><Relationship Id="rId5" Type="http://schemas.openxmlformats.org/officeDocument/2006/relationships/image" Target="../media/image28.png"/><Relationship Id="rId4" Type="http://schemas.openxmlformats.org/officeDocument/2006/relationships/image" Target="../media/image27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
              <a:srgbClr val="B7DAE3"/>
            </a:gs>
            <a:gs pos="52000">
              <a:srgbClr val="FFFFFF"/>
            </a:gs>
            <a:gs pos="0">
              <a:schemeClr val="bg1">
                <a:tint val="98000"/>
                <a:satMod val="130000"/>
                <a:shade val="90000"/>
                <a:lumMod val="50000"/>
                <a:lumOff val="50000"/>
                <a:alpha val="23000"/>
              </a:schemeClr>
            </a:gs>
            <a:gs pos="100000">
              <a:schemeClr val="bg1">
                <a:lumMod val="75000"/>
                <a:alpha val="42000"/>
              </a:schemeClr>
            </a:gs>
          </a:gsLst>
          <a:lin ang="5400000" scaled="0"/>
        </a:gra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8625" y="1867888"/>
            <a:ext cx="10227763" cy="2387600"/>
          </a:xfrm>
        </p:spPr>
        <p:txBody>
          <a:bodyPr>
            <a:normAutofit fontScale="90000"/>
          </a:bodyPr>
          <a:lstStyle/>
          <a:p>
            <a:r>
              <a:rPr lang="zh-CN" altLang="en-US" sz="6000" dirty="0">
                <a:solidFill>
                  <a:srgbClr val="002060"/>
                </a:solidFill>
                <a:latin typeface="华文行楷" panose="02010800040101010101" pitchFamily="2" charset="-122"/>
                <a:ea typeface="华文行楷" panose="02010800040101010101" pitchFamily="2" charset="-122"/>
              </a:rPr>
              <a:t>国民收入的决定：收入-支出模型</a:t>
            </a:r>
            <a:br>
              <a:rPr lang="zh-CN" altLang="en-US" dirty="0">
                <a:solidFill>
                  <a:srgbClr val="002060"/>
                </a:solidFill>
                <a:latin typeface="华文行楷" panose="02010800040101010101" pitchFamily="2" charset="-122"/>
                <a:ea typeface="华文行楷" panose="02010800040101010101" pitchFamily="2" charset="-122"/>
              </a:rPr>
            </a:br>
            <a:endParaRPr lang="zh-CN" altLang="en-US" dirty="0"/>
          </a:p>
        </p:txBody>
      </p:sp>
      <p:sp>
        <p:nvSpPr>
          <p:cNvPr id="4" name="矩形 3">
            <a:extLst>
              <a:ext uri="{FF2B5EF4-FFF2-40B4-BE49-F238E27FC236}">
                <a16:creationId xmlns:a16="http://schemas.microsoft.com/office/drawing/2014/main" id="{CC20A5E6-0615-FF78-CA8F-9E0329C21323}"/>
              </a:ext>
            </a:extLst>
          </p:cNvPr>
          <p:cNvSpPr/>
          <p:nvPr/>
        </p:nvSpPr>
        <p:spPr>
          <a:xfrm>
            <a:off x="6507424" y="4934174"/>
            <a:ext cx="4395755" cy="646331"/>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2060"/>
                </a:solidFill>
                <a:effectLst/>
                <a:uLnTx/>
                <a:uFillTx/>
                <a:latin typeface="华文行楷" panose="02010800040101010101" pitchFamily="2" charset="-122"/>
                <a:ea typeface="华文行楷" panose="02010800040101010101" pitchFamily="2" charset="-122"/>
                <a:cs typeface="+mn-cs"/>
              </a:rPr>
              <a:t>李慧青 副教授  </a:t>
            </a:r>
            <a:endParaRPr kumimoji="0" lang="en-US" altLang="zh-CN" sz="1800" b="0" i="0" u="none" strike="noStrike" kern="1200" cap="none" spc="0" normalizeH="0" baseline="0" noProof="0" dirty="0">
              <a:ln>
                <a:noFill/>
              </a:ln>
              <a:solidFill>
                <a:srgbClr val="002060"/>
              </a:solidFill>
              <a:effectLst/>
              <a:uLnTx/>
              <a:uFillTx/>
              <a:latin typeface="华文行楷" panose="02010800040101010101" pitchFamily="2" charset="-122"/>
              <a:ea typeface="华文行楷" panose="02010800040101010101" pitchFamily="2" charset="-122"/>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002060"/>
                </a:solidFill>
                <a:effectLst/>
                <a:uLnTx/>
                <a:uFillTx/>
                <a:latin typeface="华文行楷" panose="02010800040101010101" pitchFamily="2" charset="-122"/>
                <a:ea typeface="华文行楷" panose="02010800040101010101" pitchFamily="2" charset="-122"/>
                <a:cs typeface="+mn-cs"/>
              </a:rPr>
              <a:t>中央财经大学 中国财政发展协同创新中心</a:t>
            </a:r>
          </a:p>
        </p:txBody>
      </p:sp>
      <p:sp>
        <p:nvSpPr>
          <p:cNvPr id="5" name="矩形 4">
            <a:extLst>
              <a:ext uri="{FF2B5EF4-FFF2-40B4-BE49-F238E27FC236}">
                <a16:creationId xmlns:a16="http://schemas.microsoft.com/office/drawing/2014/main" id="{9E6CC703-7DFD-ED2C-2569-38AC9A22E044}"/>
              </a:ext>
            </a:extLst>
          </p:cNvPr>
          <p:cNvSpPr/>
          <p:nvPr/>
        </p:nvSpPr>
        <p:spPr>
          <a:xfrm>
            <a:off x="5050179" y="3690590"/>
            <a:ext cx="1964654" cy="40011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002060"/>
                </a:solidFill>
                <a:effectLst/>
                <a:uLnTx/>
                <a:uFillTx/>
                <a:latin typeface="华文行楷" panose="02010800040101010101" pitchFamily="2" charset="-122"/>
                <a:ea typeface="华文行楷" panose="02010800040101010101" pitchFamily="2" charset="-122"/>
                <a:cs typeface="+mn-cs"/>
              </a:rPr>
              <a:t>2024</a:t>
            </a:r>
            <a:r>
              <a:rPr kumimoji="0" lang="zh-CN" altLang="en-US" sz="2000" b="0" i="0" u="none" strike="noStrike" kern="1200" cap="none" spc="0" normalizeH="0" baseline="0" noProof="0" dirty="0">
                <a:ln>
                  <a:noFill/>
                </a:ln>
                <a:solidFill>
                  <a:srgbClr val="002060"/>
                </a:solidFill>
                <a:effectLst/>
                <a:uLnTx/>
                <a:uFillTx/>
                <a:latin typeface="华文行楷" panose="02010800040101010101" pitchFamily="2" charset="-122"/>
                <a:ea typeface="华文行楷" panose="02010800040101010101" pitchFamily="2" charset="-122"/>
                <a:cs typeface="+mn-cs"/>
              </a:rPr>
              <a:t>年春季学期</a:t>
            </a:r>
          </a:p>
        </p:txBody>
      </p:sp>
    </p:spTree>
    <p:extLst>
      <p:ext uri="{BB962C8B-B14F-4D97-AF65-F5344CB8AC3E}">
        <p14:creationId xmlns:p14="http://schemas.microsoft.com/office/powerpoint/2010/main" val="588693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descr="10%"/>
          <p:cNvSpPr>
            <a:spLocks noChangeArrowheads="1"/>
          </p:cNvSpPr>
          <p:nvPr/>
        </p:nvSpPr>
        <p:spPr bwMode="auto">
          <a:xfrm>
            <a:off x="3175157" y="2162733"/>
            <a:ext cx="7508083" cy="1942010"/>
          </a:xfrm>
          <a:prstGeom prst="rect">
            <a:avLst/>
          </a:prstGeom>
          <a:pattFill prst="pct10">
            <a:fgClr>
              <a:srgbClr val="FFCC66"/>
            </a:fgClr>
            <a:bgClr>
              <a:srgbClr val="FFFFFF"/>
            </a:bgClr>
          </a:pattFill>
          <a:ln w="22225">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544320" y="382470"/>
            <a:ext cx="10515600" cy="97726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两部门经济：有效需求的原理和框架</a:t>
            </a:r>
            <a:br>
              <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sym typeface="+mn-ea"/>
              </a:rPr>
            </a:br>
            <a:endPar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endParaRPr>
          </a:p>
        </p:txBody>
      </p:sp>
      <p:sp>
        <p:nvSpPr>
          <p:cNvPr id="9" name="Rectangle 3"/>
          <p:cNvSpPr txBox="1">
            <a:spLocks noChangeArrowheads="1"/>
          </p:cNvSpPr>
          <p:nvPr/>
        </p:nvSpPr>
        <p:spPr>
          <a:xfrm>
            <a:off x="1036473" y="1446241"/>
            <a:ext cx="3131820" cy="355600"/>
          </a:xfrm>
          <a:prstGeom prst="rect">
            <a:avLst/>
          </a:prstGeom>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5000"/>
              </a:lnSpc>
              <a:spcBef>
                <a:spcPct val="0"/>
              </a:spcBef>
              <a:buNone/>
            </a:pPr>
            <a:r>
              <a:rPr lang="zh-CN" altLang="en-US" sz="2000" b="1" dirty="0">
                <a:latin typeface="微软雅黑" panose="020B0503020204020204" pitchFamily="34" charset="-122"/>
                <a:ea typeface="微软雅黑" panose="020B0503020204020204" pitchFamily="34" charset="-122"/>
              </a:rPr>
              <a:t>凯恩斯方法</a:t>
            </a:r>
          </a:p>
          <a:p>
            <a:pPr marL="457200" lvl="1" indent="0">
              <a:lnSpc>
                <a:spcPct val="95000"/>
              </a:lnSpc>
              <a:spcBef>
                <a:spcPct val="0"/>
              </a:spcBef>
              <a:buNone/>
            </a:pPr>
            <a:endParaRPr lang="en-US" altLang="zh-CN" sz="2000" b="1" dirty="0">
              <a:latin typeface="微软雅黑" panose="020B0503020204020204" pitchFamily="34" charset="-122"/>
              <a:ea typeface="微软雅黑" panose="020B0503020204020204" pitchFamily="34" charset="-122"/>
            </a:endParaRPr>
          </a:p>
        </p:txBody>
      </p:sp>
      <p:pic>
        <p:nvPicPr>
          <p:cNvPr id="10" name="Picture 5" descr="keynes2"/>
          <p:cNvPicPr>
            <a:picLocks noChangeAspect="1" noChangeArrowheads="1"/>
          </p:cNvPicPr>
          <p:nvPr/>
        </p:nvPicPr>
        <p:blipFill>
          <a:blip r:embed="rId2" cstate="print">
            <a:lum bright="6000"/>
            <a:extLst>
              <a:ext uri="{28A0092B-C50C-407E-A947-70E740481C1C}">
                <a14:useLocalDpi xmlns:a14="http://schemas.microsoft.com/office/drawing/2010/main" val="0"/>
              </a:ext>
            </a:extLst>
          </a:blip>
          <a:srcRect/>
          <a:stretch>
            <a:fillRect/>
          </a:stretch>
        </p:blipFill>
        <p:spPr bwMode="auto">
          <a:xfrm>
            <a:off x="1103472" y="2162732"/>
            <a:ext cx="1877686" cy="1908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6"/>
          <p:cNvSpPr txBox="1">
            <a:spLocks noChangeArrowheads="1"/>
          </p:cNvSpPr>
          <p:nvPr/>
        </p:nvSpPr>
        <p:spPr bwMode="auto">
          <a:xfrm>
            <a:off x="3886848" y="2162732"/>
            <a:ext cx="4679152" cy="96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b="1" dirty="0">
                <a:latin typeface="微软雅黑" panose="020B0503020204020204" pitchFamily="34" charset="-122"/>
                <a:ea typeface="微软雅黑" panose="020B0503020204020204" pitchFamily="34" charset="-122"/>
              </a:rPr>
              <a:t>Keynes, J.M. (1883-1946)</a:t>
            </a:r>
          </a:p>
          <a:p>
            <a:pPr eaLnBrk="1" hangingPunct="1">
              <a:lnSpc>
                <a:spcPct val="150000"/>
              </a:lnSpc>
              <a:spcBef>
                <a:spcPct val="50000"/>
              </a:spcBef>
            </a:pPr>
            <a:r>
              <a:rPr lang="zh-CN" altLang="en-US" sz="2000" b="1" dirty="0">
                <a:latin typeface="微软雅黑" panose="020B0503020204020204" pitchFamily="34" charset="-122"/>
                <a:ea typeface="微软雅黑" panose="020B0503020204020204" pitchFamily="34" charset="-122"/>
              </a:rPr>
              <a:t>代表作：</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就业、利息与货币通论</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2" name="文本框 1"/>
          <p:cNvSpPr txBox="1"/>
          <p:nvPr/>
        </p:nvSpPr>
        <p:spPr>
          <a:xfrm>
            <a:off x="3886848" y="3526908"/>
            <a:ext cx="5057795"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观点：</a:t>
            </a:r>
            <a:r>
              <a:rPr lang="zh-CN" altLang="en-US" sz="2000" dirty="0">
                <a:latin typeface="微软雅黑" panose="020B0503020204020204" pitchFamily="34" charset="-122"/>
                <a:ea typeface="微软雅黑" panose="020B0503020204020204" pitchFamily="34" charset="-122"/>
              </a:rPr>
              <a:t>均衡国民收入主要油总需求水平决定</a:t>
            </a:r>
          </a:p>
        </p:txBody>
      </p:sp>
      <p:sp>
        <p:nvSpPr>
          <p:cNvPr id="3" name="文本框 2"/>
          <p:cNvSpPr txBox="1"/>
          <p:nvPr/>
        </p:nvSpPr>
        <p:spPr>
          <a:xfrm>
            <a:off x="927803" y="4288644"/>
            <a:ext cx="1706880" cy="39878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新凯恩斯主义</a:t>
            </a:r>
          </a:p>
        </p:txBody>
      </p:sp>
      <p:sp>
        <p:nvSpPr>
          <p:cNvPr id="8" name="文本框 7"/>
          <p:cNvSpPr txBox="1"/>
          <p:nvPr/>
        </p:nvSpPr>
        <p:spPr>
          <a:xfrm>
            <a:off x="1267668" y="4876559"/>
            <a:ext cx="9308892" cy="1323439"/>
          </a:xfrm>
          <a:prstGeom prst="rect">
            <a:avLst/>
          </a:prstGeom>
          <a:noFill/>
        </p:spPr>
        <p:txBody>
          <a:bodyPr wrap="square" rtlCol="0">
            <a:spAutoFit/>
          </a:bodyPr>
          <a:lstStyle/>
          <a:p>
            <a:pPr>
              <a:lnSpc>
                <a:spcPct val="200000"/>
              </a:lnSpc>
            </a:pPr>
            <a:r>
              <a:rPr lang="zh-CN" altLang="en-US" sz="2000" b="1" dirty="0">
                <a:latin typeface="微软雅黑" panose="020B0503020204020204" pitchFamily="34" charset="-122"/>
                <a:ea typeface="微软雅黑" panose="020B0503020204020204" pitchFamily="34" charset="-122"/>
              </a:rPr>
              <a:t>观点：</a:t>
            </a:r>
            <a:r>
              <a:rPr lang="zh-CN" altLang="en-US" sz="2000" dirty="0">
                <a:latin typeface="微软雅黑" panose="020B0503020204020204" pitchFamily="34" charset="-122"/>
                <a:ea typeface="微软雅黑" panose="020B0503020204020204" pitchFamily="34" charset="-122"/>
              </a:rPr>
              <a:t>在短期内主要由有效需求水平决定均衡国民收入的水平，而在长期内主要由供给水平决定均衡国民收入的水平</a:t>
            </a:r>
          </a:p>
        </p:txBody>
      </p:sp>
      <p:sp>
        <p:nvSpPr>
          <p:cNvPr id="12" name="棱台 11"/>
          <p:cNvSpPr/>
          <p:nvPr/>
        </p:nvSpPr>
        <p:spPr>
          <a:xfrm>
            <a:off x="1036424" y="4763502"/>
            <a:ext cx="9771380" cy="1610360"/>
          </a:xfrm>
          <a:prstGeom prst="beve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927803" y="3406369"/>
            <a:ext cx="10419080" cy="2978389"/>
          </a:xfrm>
          <a:prstGeom prst="rect">
            <a:avLst/>
          </a:prstGeom>
          <a:noFill/>
          <a:ln w="28575">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14" name="Rectangle 2" descr="10%"/>
          <p:cNvSpPr>
            <a:spLocks noChangeArrowheads="1"/>
          </p:cNvSpPr>
          <p:nvPr/>
        </p:nvSpPr>
        <p:spPr bwMode="auto">
          <a:xfrm>
            <a:off x="4414285" y="4741043"/>
            <a:ext cx="3363429" cy="736859"/>
          </a:xfrm>
          <a:prstGeom prst="rect">
            <a:avLst/>
          </a:prstGeom>
          <a:pattFill prst="pct10">
            <a:fgClr>
              <a:srgbClr val="FFCC66"/>
            </a:fgClr>
            <a:bgClr>
              <a:srgbClr val="FFFFFF"/>
            </a:bgClr>
          </a:pattFill>
          <a:ln w="22225">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13" name="矩形 12"/>
          <p:cNvSpPr/>
          <p:nvPr/>
        </p:nvSpPr>
        <p:spPr>
          <a:xfrm>
            <a:off x="927803" y="1697737"/>
            <a:ext cx="10419080" cy="1530350"/>
          </a:xfrm>
          <a:prstGeom prst="rect">
            <a:avLst/>
          </a:prstGeom>
          <a:noFill/>
          <a:ln w="28575">
            <a:solidFill>
              <a:srgbClr val="FF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525311" y="597929"/>
            <a:ext cx="10515600" cy="53403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两部门经济：有效需求的原理和框架</a:t>
            </a:r>
            <a:endParaRPr kumimoji="0" lang="zh-CN" altLang="en-US" sz="3200" b="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endParaRPr>
          </a:p>
        </p:txBody>
      </p:sp>
      <p:sp>
        <p:nvSpPr>
          <p:cNvPr id="2" name="文本框 1"/>
          <p:cNvSpPr txBox="1"/>
          <p:nvPr/>
        </p:nvSpPr>
        <p:spPr>
          <a:xfrm>
            <a:off x="1097036" y="1876019"/>
            <a:ext cx="8225329"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凯恩斯主义的均衡国民收入决定原理和框架：有效需求的结构和框架</a:t>
            </a:r>
          </a:p>
        </p:txBody>
      </p:sp>
      <p:sp>
        <p:nvSpPr>
          <p:cNvPr id="3" name="文本框 2"/>
          <p:cNvSpPr txBox="1"/>
          <p:nvPr/>
        </p:nvSpPr>
        <p:spPr>
          <a:xfrm>
            <a:off x="1054151" y="2593831"/>
            <a:ext cx="10020692"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凯恩斯主义关于均衡国民收入决定的基本原理是：总需求水平决定均衡国民收入水平</a:t>
            </a:r>
          </a:p>
        </p:txBody>
      </p:sp>
      <p:sp>
        <p:nvSpPr>
          <p:cNvPr id="11" name="文本框 10"/>
          <p:cNvSpPr txBox="1"/>
          <p:nvPr/>
        </p:nvSpPr>
        <p:spPr>
          <a:xfrm>
            <a:off x="1054151" y="3531114"/>
            <a:ext cx="10575331"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凯恩斯主义的均衡国民收入决定原理：“有效需求决定供给“的理论</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”凯恩斯定律”</a:t>
            </a:r>
          </a:p>
        </p:txBody>
      </p:sp>
      <p:sp>
        <p:nvSpPr>
          <p:cNvPr id="8" name="文本框 7"/>
          <p:cNvSpPr txBox="1"/>
          <p:nvPr/>
        </p:nvSpPr>
        <p:spPr>
          <a:xfrm>
            <a:off x="1407077" y="4191599"/>
            <a:ext cx="659667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均衡国民收入（等于总需求水平的产出或收入）的公式：</a:t>
            </a:r>
          </a:p>
        </p:txBody>
      </p:sp>
      <p:sp>
        <p:nvSpPr>
          <p:cNvPr id="9" name="文本框 8"/>
          <p:cNvSpPr txBox="1"/>
          <p:nvPr/>
        </p:nvSpPr>
        <p:spPr>
          <a:xfrm>
            <a:off x="5744044" y="4878639"/>
            <a:ext cx="1039067" cy="461665"/>
          </a:xfrm>
          <a:prstGeom prst="rect">
            <a:avLst/>
          </a:prstGeom>
          <a:noFill/>
        </p:spPr>
        <p:txBody>
          <a:bodyPr wrap="none" rtlCol="0">
            <a:spAutoFit/>
          </a:bodyPr>
          <a:lstStyle/>
          <a:p>
            <a:r>
              <a:rPr lang="en-US" altLang="zh-CN" sz="2400" dirty="0">
                <a:solidFill>
                  <a:srgbClr val="FF0000"/>
                </a:solidFill>
                <a:latin typeface="微软雅黑" panose="020B0503020204020204" pitchFamily="34" charset="-122"/>
                <a:ea typeface="微软雅黑" panose="020B0503020204020204" pitchFamily="34" charset="-122"/>
              </a:rPr>
              <a:t>y=</a:t>
            </a:r>
            <a:r>
              <a:rPr lang="en-US" altLang="zh-CN" sz="2400" dirty="0" err="1">
                <a:solidFill>
                  <a:srgbClr val="FF0000"/>
                </a:solidFill>
                <a:latin typeface="微软雅黑" panose="020B0503020204020204" pitchFamily="34" charset="-122"/>
                <a:ea typeface="微软雅黑" panose="020B0503020204020204" pitchFamily="34" charset="-122"/>
              </a:rPr>
              <a:t>c+i</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1525311" y="5627237"/>
            <a:ext cx="9751387"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y</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分别表示除去价格因素变动后的实际产出或国民收入、实际消费和实际投资</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2" descr="10%"/>
          <p:cNvSpPr>
            <a:spLocks noChangeArrowheads="1"/>
          </p:cNvSpPr>
          <p:nvPr/>
        </p:nvSpPr>
        <p:spPr bwMode="auto">
          <a:xfrm>
            <a:off x="1445153" y="1287969"/>
            <a:ext cx="9995329" cy="828231"/>
          </a:xfrm>
          <a:prstGeom prst="rect">
            <a:avLst/>
          </a:prstGeom>
          <a:pattFill prst="pct10">
            <a:fgClr>
              <a:srgbClr val="FFCC66"/>
            </a:fgClr>
            <a:bgClr>
              <a:srgbClr val="FFFFFF"/>
            </a:bgClr>
          </a:pattFill>
          <a:ln w="22225">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3" name="Rectangle 91"/>
          <p:cNvSpPr>
            <a:spLocks noChangeArrowheads="1"/>
          </p:cNvSpPr>
          <p:nvPr/>
        </p:nvSpPr>
        <p:spPr bwMode="auto">
          <a:xfrm>
            <a:off x="1705264" y="2398132"/>
            <a:ext cx="4229060" cy="3314829"/>
          </a:xfrm>
          <a:prstGeom prst="rect">
            <a:avLst/>
          </a:prstGeom>
          <a:solidFill>
            <a:srgbClr val="FFFFF3"/>
          </a:solidFill>
          <a:ln w="9525">
            <a:solidFill>
              <a:srgbClr val="33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defTabSz="914400" fontAlgn="auto">
              <a:spcBef>
                <a:spcPts val="0"/>
              </a:spcBef>
              <a:spcAft>
                <a:spcPts val="0"/>
              </a:spcAft>
            </a:pPr>
            <a:r>
              <a:rPr lang="zh-CN" altLang="en-US" dirty="0">
                <a:solidFill>
                  <a:prstClr val="black"/>
                </a:solidFill>
                <a:latin typeface="Calibri" panose="020F0502020204030204"/>
                <a:ea typeface="宋体" panose="02010600030101010101" pitchFamily="2" charset="-122"/>
              </a:rPr>
              <a:t>   </a:t>
            </a:r>
            <a:endParaRPr lang="en-US" altLang="zh-CN" dirty="0">
              <a:solidFill>
                <a:prstClr val="black"/>
              </a:solidFill>
              <a:latin typeface="Calibri" panose="020F0502020204030204"/>
              <a:ea typeface="宋体" panose="02010600030101010101" pitchFamily="2" charset="-122"/>
            </a:endParaRPr>
          </a:p>
          <a:p>
            <a:pPr defTabSz="914400" fontAlgn="auto">
              <a:spcBef>
                <a:spcPts val="0"/>
              </a:spcBef>
              <a:spcAft>
                <a:spcPts val="0"/>
              </a:spcAft>
            </a:pPr>
            <a:endParaRPr lang="zh-CN" altLang="en-US" dirty="0">
              <a:solidFill>
                <a:prstClr val="black"/>
              </a:solidFill>
              <a:latin typeface="Calibri" panose="020F0502020204030204"/>
              <a:ea typeface="宋体" panose="02010600030101010101" pitchFamily="2" charset="-122"/>
            </a:endParaRPr>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445153" y="604085"/>
            <a:ext cx="10515600" cy="53403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两部门经济：有效需求的原理和框架</a:t>
            </a:r>
            <a:endPar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endParaRPr>
          </a:p>
        </p:txBody>
      </p:sp>
      <p:sp>
        <p:nvSpPr>
          <p:cNvPr id="2" name="文本框 1"/>
          <p:cNvSpPr txBox="1"/>
          <p:nvPr/>
        </p:nvSpPr>
        <p:spPr>
          <a:xfrm>
            <a:off x="1445153" y="1442331"/>
            <a:ext cx="9262472"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凯恩斯主义交叉图，</a:t>
            </a:r>
            <a:r>
              <a:rPr lang="en-US" altLang="zh-CN" sz="2000" b="1" dirty="0">
                <a:latin typeface="微软雅黑" panose="020B0503020204020204" pitchFamily="34" charset="-122"/>
                <a:ea typeface="微软雅黑" panose="020B0503020204020204" pitchFamily="34" charset="-122"/>
              </a:rPr>
              <a:t>45°</a:t>
            </a:r>
            <a:r>
              <a:rPr lang="zh-CN" altLang="en-US" sz="2000" b="1" dirty="0">
                <a:latin typeface="微软雅黑" panose="020B0503020204020204" pitchFamily="34" charset="-122"/>
                <a:ea typeface="微软雅黑" panose="020B0503020204020204" pitchFamily="34" charset="-122"/>
              </a:rPr>
              <a:t>线表示与实际总收入相等的所有实际总支出的点的集合。</a:t>
            </a:r>
          </a:p>
        </p:txBody>
      </p:sp>
      <p:cxnSp>
        <p:nvCxnSpPr>
          <p:cNvPr id="7" name="直接箭头连接符 6"/>
          <p:cNvCxnSpPr/>
          <p:nvPr/>
        </p:nvCxnSpPr>
        <p:spPr>
          <a:xfrm>
            <a:off x="1708965" y="5712961"/>
            <a:ext cx="4395857" cy="0"/>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1708965" y="2282097"/>
            <a:ext cx="0" cy="3432747"/>
          </a:xfrm>
          <a:prstGeom prst="straightConnector1">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708965" y="2806752"/>
            <a:ext cx="3481457" cy="2906209"/>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1708965" y="3496300"/>
            <a:ext cx="4036093" cy="1064302"/>
          </a:xfrm>
          <a:prstGeom prst="line">
            <a:avLst/>
          </a:prstGeom>
          <a:ln w="285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H="1">
            <a:off x="1708965" y="4020956"/>
            <a:ext cx="2042401" cy="0"/>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751366" y="4035946"/>
            <a:ext cx="0" cy="1677015"/>
          </a:xfrm>
          <a:prstGeom prst="line">
            <a:avLst/>
          </a:prstGeom>
          <a:ln w="28575">
            <a:prstDash val="lgDash"/>
          </a:ln>
        </p:spPr>
        <p:style>
          <a:lnRef idx="1">
            <a:schemeClr val="accent1"/>
          </a:lnRef>
          <a:fillRef idx="0">
            <a:schemeClr val="accent1"/>
          </a:fillRef>
          <a:effectRef idx="0">
            <a:schemeClr val="accent1"/>
          </a:effectRef>
          <a:fontRef idx="minor">
            <a:schemeClr val="tx1"/>
          </a:fontRef>
        </p:style>
      </p:cxnSp>
      <p:sp>
        <p:nvSpPr>
          <p:cNvPr id="22" name="弧形 21"/>
          <p:cNvSpPr/>
          <p:nvPr/>
        </p:nvSpPr>
        <p:spPr>
          <a:xfrm rot="1200267">
            <a:off x="1764844" y="5414560"/>
            <a:ext cx="490852" cy="490852"/>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3" name="文本框 22"/>
          <p:cNvSpPr txBox="1"/>
          <p:nvPr/>
        </p:nvSpPr>
        <p:spPr>
          <a:xfrm>
            <a:off x="2465059" y="2457262"/>
            <a:ext cx="347883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均衡支出等于均衡收入，</a:t>
            </a:r>
            <a:r>
              <a:rPr lang="en-US" altLang="zh-CN" sz="2000" dirty="0">
                <a:latin typeface="微软雅黑" panose="020B0503020204020204" pitchFamily="34" charset="-122"/>
                <a:ea typeface="微软雅黑" panose="020B0503020204020204" pitchFamily="34" charset="-122"/>
              </a:rPr>
              <a:t>e=y</a:t>
            </a:r>
            <a:endParaRPr lang="zh-CN" altLang="en-US" sz="2000" dirty="0">
              <a:latin typeface="微软雅黑" panose="020B0503020204020204" pitchFamily="34" charset="-122"/>
              <a:ea typeface="微软雅黑" panose="020B0503020204020204" pitchFamily="34" charset="-122"/>
            </a:endParaRPr>
          </a:p>
        </p:txBody>
      </p:sp>
      <p:sp>
        <p:nvSpPr>
          <p:cNvPr id="25" name="文本框 24"/>
          <p:cNvSpPr txBox="1"/>
          <p:nvPr/>
        </p:nvSpPr>
        <p:spPr>
          <a:xfrm>
            <a:off x="3758120" y="4160492"/>
            <a:ext cx="2191626"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计划支出，</a:t>
            </a:r>
            <a:r>
              <a:rPr lang="en-US" altLang="zh-CN" sz="2000" dirty="0">
                <a:latin typeface="微软雅黑" panose="020B0503020204020204" pitchFamily="34" charset="-122"/>
                <a:ea typeface="微软雅黑" panose="020B0503020204020204" pitchFamily="34" charset="-122"/>
              </a:rPr>
              <a:t>e=</a:t>
            </a:r>
            <a:r>
              <a:rPr lang="en-US" altLang="zh-CN" sz="2000" dirty="0" err="1">
                <a:latin typeface="微软雅黑" panose="020B0503020204020204" pitchFamily="34" charset="-122"/>
                <a:ea typeface="微软雅黑" panose="020B0503020204020204" pitchFamily="34" charset="-122"/>
              </a:rPr>
              <a:t>c+i</a:t>
            </a:r>
            <a:endParaRPr lang="zh-CN" altLang="en-US" sz="2000" dirty="0">
              <a:latin typeface="微软雅黑" panose="020B0503020204020204" pitchFamily="34" charset="-122"/>
              <a:ea typeface="微软雅黑" panose="020B0503020204020204" pitchFamily="34" charset="-122"/>
            </a:endParaRPr>
          </a:p>
        </p:txBody>
      </p:sp>
      <p:sp>
        <p:nvSpPr>
          <p:cNvPr id="26" name="文本框 25"/>
          <p:cNvSpPr txBox="1"/>
          <p:nvPr/>
        </p:nvSpPr>
        <p:spPr>
          <a:xfrm>
            <a:off x="3449693" y="3646149"/>
            <a:ext cx="317716" cy="369332"/>
          </a:xfrm>
          <a:prstGeom prst="rect">
            <a:avLst/>
          </a:prstGeom>
          <a:noFill/>
        </p:spPr>
        <p:txBody>
          <a:bodyPr wrap="none" rtlCol="0">
            <a:spAutoFit/>
          </a:bodyPr>
          <a:lstStyle/>
          <a:p>
            <a:r>
              <a:rPr lang="en-US" altLang="zh-CN" dirty="0"/>
              <a:t>A</a:t>
            </a:r>
            <a:endParaRPr lang="zh-CN" altLang="en-US" dirty="0"/>
          </a:p>
        </p:txBody>
      </p:sp>
      <p:sp>
        <p:nvSpPr>
          <p:cNvPr id="27" name="文本框 26"/>
          <p:cNvSpPr txBox="1"/>
          <p:nvPr/>
        </p:nvSpPr>
        <p:spPr>
          <a:xfrm>
            <a:off x="2338121" y="5289764"/>
            <a:ext cx="506870" cy="369332"/>
          </a:xfrm>
          <a:prstGeom prst="rect">
            <a:avLst/>
          </a:prstGeom>
          <a:noFill/>
        </p:spPr>
        <p:txBody>
          <a:bodyPr wrap="none" rtlCol="0">
            <a:spAutoFit/>
          </a:bodyPr>
          <a:lstStyle/>
          <a:p>
            <a:r>
              <a:rPr lang="en-US" altLang="zh-CN" dirty="0"/>
              <a:t>45°</a:t>
            </a:r>
            <a:endParaRPr lang="zh-CN" altLang="en-US" dirty="0"/>
          </a:p>
        </p:txBody>
      </p:sp>
      <p:sp>
        <p:nvSpPr>
          <p:cNvPr id="28" name="文本框 27"/>
          <p:cNvSpPr txBox="1"/>
          <p:nvPr/>
        </p:nvSpPr>
        <p:spPr>
          <a:xfrm>
            <a:off x="3162115" y="5684998"/>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均衡收入</a:t>
            </a:r>
          </a:p>
        </p:txBody>
      </p:sp>
      <p:sp>
        <p:nvSpPr>
          <p:cNvPr id="29" name="文本框 28"/>
          <p:cNvSpPr txBox="1"/>
          <p:nvPr/>
        </p:nvSpPr>
        <p:spPr>
          <a:xfrm>
            <a:off x="1317788" y="5599654"/>
            <a:ext cx="336952" cy="369332"/>
          </a:xfrm>
          <a:prstGeom prst="rect">
            <a:avLst/>
          </a:prstGeom>
          <a:noFill/>
        </p:spPr>
        <p:txBody>
          <a:bodyPr wrap="none" rtlCol="0">
            <a:spAutoFit/>
          </a:bodyPr>
          <a:lstStyle/>
          <a:p>
            <a:r>
              <a:rPr lang="en-US" altLang="zh-CN" dirty="0"/>
              <a:t>O</a:t>
            </a:r>
            <a:endParaRPr lang="zh-CN" altLang="en-US" dirty="0"/>
          </a:p>
        </p:txBody>
      </p:sp>
      <p:sp>
        <p:nvSpPr>
          <p:cNvPr id="30" name="文本框 29"/>
          <p:cNvSpPr txBox="1"/>
          <p:nvPr/>
        </p:nvSpPr>
        <p:spPr>
          <a:xfrm>
            <a:off x="1329723" y="2226040"/>
            <a:ext cx="410086"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e</a:t>
            </a:r>
            <a:endParaRPr lang="zh-CN" altLang="en-US" sz="20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文本框 30"/>
          <p:cNvSpPr txBox="1"/>
          <p:nvPr/>
        </p:nvSpPr>
        <p:spPr>
          <a:xfrm>
            <a:off x="6142475" y="5988949"/>
            <a:ext cx="320922"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y</a:t>
            </a:r>
            <a:endParaRPr lang="zh-CN" altLang="en-US" sz="2000" dirty="0">
              <a:latin typeface="微软雅黑" panose="020B0503020204020204" pitchFamily="34" charset="-122"/>
              <a:ea typeface="微软雅黑" panose="020B0503020204020204" pitchFamily="34" charset="-122"/>
            </a:endParaRPr>
          </a:p>
        </p:txBody>
      </p:sp>
      <p:sp>
        <p:nvSpPr>
          <p:cNvPr id="32" name="文本框 31"/>
          <p:cNvSpPr txBox="1"/>
          <p:nvPr/>
        </p:nvSpPr>
        <p:spPr>
          <a:xfrm>
            <a:off x="2608756" y="6062451"/>
            <a:ext cx="2236510"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凯恩斯主义交叉图</a:t>
            </a:r>
          </a:p>
        </p:txBody>
      </p:sp>
      <p:sp>
        <p:nvSpPr>
          <p:cNvPr id="33" name="文本框 32"/>
          <p:cNvSpPr txBox="1"/>
          <p:nvPr/>
        </p:nvSpPr>
        <p:spPr>
          <a:xfrm>
            <a:off x="6748531" y="2556735"/>
            <a:ext cx="4323222" cy="1477328"/>
          </a:xfrm>
          <a:prstGeom prst="rect">
            <a:avLst/>
          </a:prstGeom>
          <a:noFill/>
          <a:ln w="28575">
            <a:solidFill>
              <a:srgbClr val="FF0000"/>
            </a:solidFill>
          </a:ln>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计划总支出线与</a:t>
            </a:r>
            <a:r>
              <a:rPr lang="en-US" altLang="zh-CN" sz="2000" dirty="0">
                <a:latin typeface="微软雅黑" panose="020B0503020204020204" pitchFamily="34" charset="-122"/>
                <a:ea typeface="微软雅黑" panose="020B0503020204020204" pitchFamily="34" charset="-122"/>
              </a:rPr>
              <a:t>45°</a:t>
            </a:r>
            <a:r>
              <a:rPr lang="zh-CN" altLang="en-US" sz="2000" dirty="0">
                <a:latin typeface="微软雅黑" panose="020B0503020204020204" pitchFamily="34" charset="-122"/>
                <a:ea typeface="微软雅黑" panose="020B0503020204020204" pitchFamily="34" charset="-122"/>
              </a:rPr>
              <a:t>线的交点代表所有具体的计划总支出中等于实际总支出（实际总收入）的均衡点</a:t>
            </a:r>
          </a:p>
        </p:txBody>
      </p:sp>
      <p:cxnSp>
        <p:nvCxnSpPr>
          <p:cNvPr id="35" name="直接箭头连接符 34"/>
          <p:cNvCxnSpPr>
            <a:stCxn id="33" idx="1"/>
          </p:cNvCxnSpPr>
          <p:nvPr/>
        </p:nvCxnSpPr>
        <p:spPr>
          <a:xfrm flipH="1">
            <a:off x="3906894" y="3295399"/>
            <a:ext cx="2841637" cy="75717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descr="10%"/>
          <p:cNvSpPr>
            <a:spLocks noChangeArrowheads="1"/>
          </p:cNvSpPr>
          <p:nvPr/>
        </p:nvSpPr>
        <p:spPr bwMode="auto">
          <a:xfrm>
            <a:off x="1392629" y="4082535"/>
            <a:ext cx="9580172" cy="2264324"/>
          </a:xfrm>
          <a:prstGeom prst="rect">
            <a:avLst/>
          </a:prstGeom>
          <a:pattFill prst="pct10">
            <a:fgClr>
              <a:srgbClr val="FFCC66"/>
            </a:fgClr>
            <a:bgClr>
              <a:srgbClr val="FFFFFF"/>
            </a:bgClr>
          </a:pattFill>
          <a:ln w="22225">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540188" y="357095"/>
            <a:ext cx="10515600" cy="97726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两部门经济：有效需求的原理和框架</a:t>
            </a:r>
            <a:b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endParaRPr>
          </a:p>
        </p:txBody>
      </p:sp>
      <p:sp>
        <p:nvSpPr>
          <p:cNvPr id="2" name="文本框 1"/>
          <p:cNvSpPr txBox="1"/>
          <p:nvPr/>
        </p:nvSpPr>
        <p:spPr>
          <a:xfrm>
            <a:off x="1808278" y="2320592"/>
            <a:ext cx="2069797"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投资等于储蓄</a:t>
            </a:r>
          </a:p>
        </p:txBody>
      </p:sp>
      <p:sp>
        <p:nvSpPr>
          <p:cNvPr id="3" name="文本框 2"/>
          <p:cNvSpPr txBox="1"/>
          <p:nvPr/>
        </p:nvSpPr>
        <p:spPr>
          <a:xfrm>
            <a:off x="3524452" y="2816554"/>
            <a:ext cx="707245" cy="461665"/>
          </a:xfrm>
          <a:prstGeom prst="rect">
            <a:avLst/>
          </a:prstGeom>
          <a:noFill/>
        </p:spPr>
        <p:txBody>
          <a:bodyPr wrap="none" rtlCol="0">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I=S</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1505809" y="4368470"/>
            <a:ext cx="9353811" cy="1477328"/>
          </a:xfrm>
          <a:prstGeom prst="rect">
            <a:avLst/>
          </a:prstGeom>
          <a:noFill/>
        </p:spPr>
        <p:txBody>
          <a:bodyPr wrap="square" rtlCol="0">
            <a:spAutoFit/>
          </a:bodyPr>
          <a:lstStyle/>
          <a:p>
            <a:pPr marL="342900" indent="-342900" fontAlgn="auto">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此处的投资等于储蓄，是指经济要达到均衡，计划投资必须等于计划储蓄</a:t>
            </a:r>
            <a:endParaRPr lang="en-US" altLang="zh-CN" sz="2000" dirty="0">
              <a:latin typeface="微软雅黑" panose="020B0503020204020204" pitchFamily="34" charset="-122"/>
              <a:ea typeface="微软雅黑" panose="020B0503020204020204" pitchFamily="34" charset="-122"/>
            </a:endParaRPr>
          </a:p>
          <a:p>
            <a:pPr marL="342900" indent="-342900" fontAlgn="auto">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国民收入核算中的</a:t>
            </a:r>
            <a:r>
              <a:rPr lang="en-US" altLang="zh-CN" sz="2000" dirty="0">
                <a:latin typeface="微软雅黑" panose="020B0503020204020204" pitchFamily="34" charset="-122"/>
                <a:ea typeface="微软雅黑" panose="020B0503020204020204" pitchFamily="34" charset="-122"/>
              </a:rPr>
              <a:t>I=S</a:t>
            </a:r>
            <a:r>
              <a:rPr lang="zh-CN" altLang="en-US" sz="2000" dirty="0">
                <a:latin typeface="微软雅黑" panose="020B0503020204020204" pitchFamily="34" charset="-122"/>
                <a:ea typeface="微软雅黑" panose="020B0503020204020204" pitchFamily="34" charset="-122"/>
              </a:rPr>
              <a:t>，则是指实际已经发生了的投资（包括计划和非计划存货投资在内）始终等于储蓄。</a:t>
            </a:r>
          </a:p>
        </p:txBody>
      </p:sp>
      <p:sp>
        <p:nvSpPr>
          <p:cNvPr id="12" name="棱台 11"/>
          <p:cNvSpPr/>
          <p:nvPr/>
        </p:nvSpPr>
        <p:spPr>
          <a:xfrm>
            <a:off x="1392629" y="1991930"/>
            <a:ext cx="4970893" cy="1621352"/>
          </a:xfrm>
          <a:prstGeom prst="bevel">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2">
            <a:extLst>
              <a:ext uri="{BEBA8EAE-BF5A-486C-A8C5-ECC9F3942E4B}">
                <a14:imgProps xmlns:a14="http://schemas.microsoft.com/office/drawing/2010/main">
                  <a14:imgLayer r:embed="rId3">
                    <a14:imgEffect>
                      <a14:backgroundRemoval t="1000" b="93200" l="10000" r="90000">
                        <a14:foregroundMark x1="34400" y1="24400" x2="45000" y2="23000"/>
                        <a14:foregroundMark x1="54400" y1="13000" x2="59800" y2="16600"/>
                        <a14:foregroundMark x1="45600" y1="30200" x2="51800" y2="35400"/>
                      </a14:backgroundRemoval>
                    </a14:imgEffect>
                  </a14:imgLayer>
                </a14:imgProps>
              </a:ext>
              <a:ext uri="{28A0092B-C50C-407E-A947-70E740481C1C}">
                <a14:useLocalDpi xmlns:a14="http://schemas.microsoft.com/office/drawing/2010/main" val="0"/>
              </a:ext>
            </a:extLst>
          </a:blip>
          <a:stretch>
            <a:fillRect/>
          </a:stretch>
        </p:blipFill>
        <p:spPr>
          <a:xfrm>
            <a:off x="8529685" y="1431597"/>
            <a:ext cx="3025951" cy="302595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81272" y="1471616"/>
            <a:ext cx="9498149" cy="2387600"/>
          </a:xfrm>
        </p:spPr>
        <p:txBody>
          <a:bodyPr>
            <a:normAutofit/>
          </a:bodyPr>
          <a:lstStyle/>
          <a:p>
            <a:pPr>
              <a:lnSpc>
                <a:spcPct val="150000"/>
              </a:lnSpc>
            </a:pPr>
            <a:r>
              <a:rPr lang="zh-CN" altLang="en-US" sz="4800" dirty="0">
                <a:solidFill>
                  <a:srgbClr val="002060"/>
                </a:solidFill>
                <a:latin typeface="华文行楷" panose="02010800040101010101" pitchFamily="2" charset="-122"/>
                <a:ea typeface="华文行楷" panose="02010800040101010101" pitchFamily="2" charset="-122"/>
              </a:rPr>
              <a:t>第二节   两部门经济：家庭部门</a:t>
            </a:r>
            <a:endParaRPr lang="zh-CN" altLang="en-US" sz="4800" dirty="0">
              <a:latin typeface="华文行楷" panose="02010800040101010101" pitchFamily="2" charset="-122"/>
              <a:ea typeface="华文行楷" panose="0201080004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1306829" y="4761920"/>
            <a:ext cx="9240931" cy="1693059"/>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4" name="矩形 13"/>
          <p:cNvSpPr/>
          <p:nvPr/>
        </p:nvSpPr>
        <p:spPr>
          <a:xfrm>
            <a:off x="1285874" y="2831469"/>
            <a:ext cx="9261887" cy="1751965"/>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矩形 12"/>
          <p:cNvSpPr/>
          <p:nvPr/>
        </p:nvSpPr>
        <p:spPr>
          <a:xfrm>
            <a:off x="1306830" y="1287514"/>
            <a:ext cx="9240931" cy="1391285"/>
          </a:xfrm>
          <a:prstGeom prst="rect">
            <a:avLst/>
          </a:prstGeom>
          <a:noFill/>
          <a:ln w="190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542713" y="352146"/>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消费函数和消费倾向</a:t>
            </a:r>
            <a:br>
              <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sym typeface="+mn-ea"/>
              </a:rPr>
            </a:br>
            <a:endPar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endParaRPr>
          </a:p>
        </p:txBody>
      </p:sp>
      <p:sp>
        <p:nvSpPr>
          <p:cNvPr id="2" name="文本框 1"/>
          <p:cNvSpPr txBox="1"/>
          <p:nvPr/>
        </p:nvSpPr>
        <p:spPr>
          <a:xfrm>
            <a:off x="1403751" y="1396756"/>
            <a:ext cx="3352200"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消费与收入的函数关系：</a:t>
            </a:r>
          </a:p>
        </p:txBody>
      </p:sp>
      <p:sp>
        <p:nvSpPr>
          <p:cNvPr id="3" name="文本框 2"/>
          <p:cNvSpPr txBox="1"/>
          <p:nvPr/>
        </p:nvSpPr>
        <p:spPr>
          <a:xfrm>
            <a:off x="5064584" y="1956778"/>
            <a:ext cx="1608455" cy="521970"/>
          </a:xfrm>
          <a:prstGeom prst="rect">
            <a:avLst/>
          </a:prstGeom>
          <a:solidFill>
            <a:schemeClr val="bg1"/>
          </a:solidFill>
        </p:spPr>
        <p:txBody>
          <a:bodyPr wrap="squar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c=c</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y</a:t>
            </a:r>
            <a:r>
              <a:rPr lang="zh-CN" altLang="en-US" sz="2800" b="1" dirty="0">
                <a:solidFill>
                  <a:srgbClr val="FF0000"/>
                </a:solidFill>
                <a:latin typeface="微软雅黑" panose="020B0503020204020204" pitchFamily="34" charset="-122"/>
                <a:ea typeface="微软雅黑" panose="020B0503020204020204" pitchFamily="34" charset="-122"/>
              </a:rPr>
              <a:t>）</a:t>
            </a:r>
          </a:p>
        </p:txBody>
      </p:sp>
      <p:sp>
        <p:nvSpPr>
          <p:cNvPr id="7" name="文本框 6"/>
          <p:cNvSpPr txBox="1"/>
          <p:nvPr/>
        </p:nvSpPr>
        <p:spPr>
          <a:xfrm>
            <a:off x="1403751" y="3108317"/>
            <a:ext cx="3348994"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平均消费倾向</a:t>
            </a:r>
            <a:r>
              <a:rPr lang="zh-CN" altLang="en-US" sz="2000" dirty="0">
                <a:solidFill>
                  <a:prstClr val="black"/>
                </a:solidFill>
                <a:latin typeface="微软雅黑" panose="020B0503020204020204" pitchFamily="34" charset="-122"/>
                <a:ea typeface="微软雅黑" panose="020B0503020204020204" pitchFamily="34" charset="-122"/>
              </a:rPr>
              <a:t>（</a:t>
            </a:r>
            <a:r>
              <a:rPr lang="en-US" altLang="zh-CN" sz="2000" dirty="0">
                <a:solidFill>
                  <a:prstClr val="black"/>
                </a:solidFill>
                <a:latin typeface="微软雅黑" panose="020B0503020204020204" pitchFamily="34" charset="-122"/>
                <a:ea typeface="微软雅黑" panose="020B0503020204020204" pitchFamily="34" charset="-122"/>
              </a:rPr>
              <a:t>APC</a:t>
            </a:r>
            <a:r>
              <a:rPr lang="zh-CN" altLang="en-US" sz="2000" dirty="0">
                <a:solidFill>
                  <a:prstClr val="black"/>
                </a:solidFill>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4464044" y="3100460"/>
            <a:ext cx="6083717"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任意一个收入水平上的消费支出在收入中所占的比率</a:t>
            </a:r>
          </a:p>
        </p:txBody>
      </p:sp>
      <mc:AlternateContent xmlns:mc="http://schemas.openxmlformats.org/markup-compatibility/2006" xmlns:a14="http://schemas.microsoft.com/office/drawing/2010/main">
        <mc:Choice Requires="a14">
          <p:sp>
            <p:nvSpPr>
              <p:cNvPr id="9" name="文本框 8"/>
              <p:cNvSpPr txBox="1"/>
              <p:nvPr/>
            </p:nvSpPr>
            <p:spPr>
              <a:xfrm>
                <a:off x="5216067" y="3575356"/>
                <a:ext cx="1260281" cy="900439"/>
              </a:xfrm>
              <a:prstGeom prst="rect">
                <a:avLst/>
              </a:prstGeom>
              <a:noFill/>
            </p:spPr>
            <p:txBody>
              <a:bodyPr wrap="none" rtlCol="0">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APC=</a:t>
                </a:r>
                <a14:m>
                  <m:oMath xmlns:m="http://schemas.openxmlformats.org/officeDocument/2006/math">
                    <m:f>
                      <m:fPr>
                        <m:ctrlPr>
                          <a:rPr lang="en-US" altLang="zh-CN" sz="3600" b="1" i="1" smtClean="0">
                            <a:solidFill>
                              <a:srgbClr val="FF0000"/>
                            </a:solidFill>
                            <a:latin typeface="Cambria Math" panose="02040503050406030204" pitchFamily="18" charset="0"/>
                          </a:rPr>
                        </m:ctrlPr>
                      </m:fPr>
                      <m:num>
                        <m:r>
                          <a:rPr lang="en-US" altLang="zh-CN" sz="3600" b="1" i="1" smtClean="0">
                            <a:solidFill>
                              <a:srgbClr val="FF0000"/>
                            </a:solidFill>
                            <a:latin typeface="Cambria Math" panose="02040503050406030204" pitchFamily="18" charset="0"/>
                          </a:rPr>
                          <m:t>𝒄</m:t>
                        </m:r>
                      </m:num>
                      <m:den>
                        <m:r>
                          <a:rPr lang="en-US" altLang="zh-CN" sz="3600" b="1" i="1" smtClean="0">
                            <a:solidFill>
                              <a:srgbClr val="FF0000"/>
                            </a:solidFill>
                            <a:latin typeface="Cambria Math" panose="02040503050406030204" pitchFamily="18" charset="0"/>
                          </a:rPr>
                          <m:t>𝒚</m:t>
                        </m:r>
                      </m:den>
                    </m:f>
                  </m:oMath>
                </a14:m>
                <a:endParaRPr lang="zh-CN" altLang="en-US" sz="3600" b="1"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9" name="文本框 8">
                <a:extLst/>
              </p:cNvPr>
              <p:cNvSpPr txBox="1">
                <a:spLocks noRot="1" noChangeAspect="1" noMove="1" noResize="1" noEditPoints="1" noAdjustHandles="1" noChangeArrowheads="1" noChangeShapeType="1" noTextEdit="1"/>
              </p:cNvSpPr>
              <p:nvPr/>
            </p:nvSpPr>
            <p:spPr>
              <a:xfrm>
                <a:off x="5216067" y="3575356"/>
                <a:ext cx="1260281" cy="900439"/>
              </a:xfrm>
              <a:prstGeom prst="rect">
                <a:avLst/>
              </a:prstGeom>
              <a:blipFill>
                <a:blip r:embed="rId2"/>
                <a:stretch>
                  <a:fillRect l="-7767"/>
                </a:stretch>
              </a:blipFill>
            </p:spPr>
            <p:txBody>
              <a:bodyPr/>
              <a:lstStyle/>
              <a:p>
                <a:r>
                  <a:rPr lang="zh-CN" altLang="en-US">
                    <a:noFill/>
                  </a:rPr>
                  <a:t> </a:t>
                </a:r>
              </a:p>
            </p:txBody>
          </p:sp>
        </mc:Fallback>
      </mc:AlternateContent>
      <p:sp>
        <p:nvSpPr>
          <p:cNvPr id="10" name="文本框 9"/>
          <p:cNvSpPr txBox="1"/>
          <p:nvPr/>
        </p:nvSpPr>
        <p:spPr>
          <a:xfrm>
            <a:off x="1403751" y="4872117"/>
            <a:ext cx="3673354" cy="40011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边际消费倾向</a:t>
            </a:r>
            <a:r>
              <a:rPr lang="zh-CN" altLang="en-US" sz="2000" dirty="0">
                <a:solidFill>
                  <a:prstClr val="black"/>
                </a:solidFill>
                <a:latin typeface="微软雅黑" panose="020B0503020204020204" pitchFamily="34" charset="-122"/>
                <a:ea typeface="微软雅黑" panose="020B0503020204020204" pitchFamily="34" charset="-122"/>
              </a:rPr>
              <a:t>（</a:t>
            </a:r>
            <a:r>
              <a:rPr lang="en-US" altLang="zh-CN" sz="2000" dirty="0">
                <a:solidFill>
                  <a:prstClr val="black"/>
                </a:solidFill>
                <a:latin typeface="微软雅黑" panose="020B0503020204020204" pitchFamily="34" charset="-122"/>
                <a:ea typeface="微软雅黑" panose="020B0503020204020204" pitchFamily="34" charset="-122"/>
              </a:rPr>
              <a:t>MPC</a:t>
            </a:r>
            <a:r>
              <a:rPr lang="zh-CN" altLang="en-US" sz="2000" dirty="0">
                <a:solidFill>
                  <a:prstClr val="black"/>
                </a:solidFill>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4598641" y="4910968"/>
            <a:ext cx="597791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每增加的</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单位收入中用于增加消费部分所占的比率</a:t>
            </a:r>
          </a:p>
        </p:txBody>
      </p:sp>
      <mc:AlternateContent xmlns:mc="http://schemas.openxmlformats.org/markup-compatibility/2006" xmlns:a14="http://schemas.microsoft.com/office/drawing/2010/main">
        <mc:Choice Requires="a14">
          <p:sp>
            <p:nvSpPr>
              <p:cNvPr id="12" name="文本框 11"/>
              <p:cNvSpPr txBox="1"/>
              <p:nvPr/>
            </p:nvSpPr>
            <p:spPr>
              <a:xfrm>
                <a:off x="5064584" y="5450713"/>
                <a:ext cx="1563248" cy="960648"/>
              </a:xfrm>
              <a:prstGeom prst="rect">
                <a:avLst/>
              </a:prstGeom>
              <a:noFill/>
            </p:spPr>
            <p:txBody>
              <a:bodyPr wrap="none" rtlCol="0">
                <a:spAutoFit/>
              </a:bodyPr>
              <a:lstStyle/>
              <a:p>
                <a:r>
                  <a:rPr lang="en-US" altLang="zh-CN" sz="2400" b="1" dirty="0">
                    <a:solidFill>
                      <a:srgbClr val="FF0000"/>
                    </a:solidFill>
                    <a:latin typeface="微软雅黑" panose="020B0503020204020204" pitchFamily="34" charset="-122"/>
                    <a:ea typeface="微软雅黑" panose="020B0503020204020204" pitchFamily="34" charset="-122"/>
                  </a:rPr>
                  <a:t>MPC=</a:t>
                </a:r>
                <a14:m>
                  <m:oMath xmlns:m="http://schemas.openxmlformats.org/officeDocument/2006/math">
                    <m:f>
                      <m:fPr>
                        <m:ctrlPr>
                          <a:rPr lang="en-US" altLang="zh-CN" sz="3600" b="1" i="1" smtClean="0">
                            <a:solidFill>
                              <a:srgbClr val="FF0000"/>
                            </a:solidFill>
                            <a:latin typeface="Cambria Math" panose="02040503050406030204" pitchFamily="18" charset="0"/>
                          </a:rPr>
                        </m:ctrlPr>
                      </m:fPr>
                      <m:num>
                        <m:r>
                          <a:rPr lang="el-GR" altLang="zh-CN" sz="3600" b="1" i="0" smtClean="0">
                            <a:solidFill>
                              <a:srgbClr val="FF0000"/>
                            </a:solidFill>
                            <a:latin typeface="Cambria Math" panose="02040503050406030204" pitchFamily="18" charset="0"/>
                          </a:rPr>
                          <m:t>𝚫</m:t>
                        </m:r>
                        <m:r>
                          <a:rPr lang="en-US" altLang="zh-CN" sz="3600" b="1" i="1" smtClean="0">
                            <a:solidFill>
                              <a:srgbClr val="FF0000"/>
                            </a:solidFill>
                            <a:latin typeface="Cambria Math" panose="02040503050406030204" pitchFamily="18" charset="0"/>
                          </a:rPr>
                          <m:t>𝒄</m:t>
                        </m:r>
                      </m:num>
                      <m:den>
                        <m:r>
                          <a:rPr lang="el-GR" altLang="zh-CN" sz="3600" b="1" i="0" smtClean="0">
                            <a:solidFill>
                              <a:srgbClr val="FF0000"/>
                            </a:solidFill>
                            <a:latin typeface="Cambria Math" panose="02040503050406030204" pitchFamily="18" charset="0"/>
                          </a:rPr>
                          <m:t>𝚫</m:t>
                        </m:r>
                        <m:r>
                          <a:rPr lang="en-US" altLang="zh-CN" sz="3600" b="1" i="1" smtClean="0">
                            <a:solidFill>
                              <a:srgbClr val="FF0000"/>
                            </a:solidFill>
                            <a:latin typeface="Cambria Math" panose="02040503050406030204" pitchFamily="18" charset="0"/>
                          </a:rPr>
                          <m:t>𝒚</m:t>
                        </m:r>
                      </m:den>
                    </m:f>
                  </m:oMath>
                </a14:m>
                <a:endParaRPr lang="zh-CN" altLang="en-US" sz="3600" b="1" dirty="0">
                  <a:solidFill>
                    <a:srgbClr val="FF0000"/>
                  </a:solidFill>
                  <a:latin typeface="微软雅黑" panose="020B0503020204020204" pitchFamily="34" charset="-122"/>
                  <a:ea typeface="微软雅黑" panose="020B0503020204020204" pitchFamily="34" charset="-122"/>
                </a:endParaRPr>
              </a:p>
            </p:txBody>
          </p:sp>
        </mc:Choice>
        <mc:Fallback xmlns="">
          <p:sp>
            <p:nvSpPr>
              <p:cNvPr id="12" name="文本框 11">
                <a:extLst/>
              </p:cNvPr>
              <p:cNvSpPr txBox="1">
                <a:spLocks noRot="1" noChangeAspect="1" noMove="1" noResize="1" noEditPoints="1" noAdjustHandles="1" noChangeArrowheads="1" noChangeShapeType="1" noTextEdit="1"/>
              </p:cNvSpPr>
              <p:nvPr/>
            </p:nvSpPr>
            <p:spPr>
              <a:xfrm>
                <a:off x="5064584" y="5450713"/>
                <a:ext cx="1563248" cy="960648"/>
              </a:xfrm>
              <a:prstGeom prst="rect">
                <a:avLst/>
              </a:prstGeom>
              <a:blipFill>
                <a:blip r:embed="rId3"/>
                <a:stretch>
                  <a:fillRect l="-6250"/>
                </a:stretch>
              </a:blipFill>
            </p:spPr>
            <p:txBody>
              <a:bodyPr/>
              <a:lstStyle/>
              <a:p>
                <a:r>
                  <a:rPr lang="zh-CN" altLang="en-US">
                    <a:noFill/>
                  </a:rPr>
                  <a:t> </a:t>
                </a:r>
              </a:p>
            </p:txBody>
          </p:sp>
        </mc:Fallback>
      </mc:AlternateContent>
      <p:pic>
        <p:nvPicPr>
          <p:cNvPr id="18" name="Picture 7" descr="http://image.cn.tom.com/cntom/images/snail.gif"/>
          <p:cNvPicPr>
            <a:picLocks noChangeAspect="1" noChangeArrowheads="1"/>
          </p:cNvPicPr>
          <p:nvPr/>
        </p:nvPicPr>
        <p:blipFill>
          <a:blip r:embed="rId4" r:link="rId5">
            <a:extLst>
              <a:ext uri="{28A0092B-C50C-407E-A947-70E740481C1C}">
                <a14:useLocalDpi xmlns:a14="http://schemas.microsoft.com/office/drawing/2010/main" val="0"/>
              </a:ext>
            </a:extLst>
          </a:blip>
          <a:srcRect/>
          <a:stretch>
            <a:fillRect/>
          </a:stretch>
        </p:blipFill>
        <p:spPr bwMode="auto">
          <a:xfrm>
            <a:off x="7831320" y="5119367"/>
            <a:ext cx="4038600" cy="1711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descr="10%"/>
          <p:cNvSpPr>
            <a:spLocks noChangeArrowheads="1"/>
          </p:cNvSpPr>
          <p:nvPr/>
        </p:nvSpPr>
        <p:spPr bwMode="auto">
          <a:xfrm>
            <a:off x="797240" y="1789417"/>
            <a:ext cx="5276850" cy="4429432"/>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395782"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消费函数和消费倾向</a:t>
            </a:r>
            <a:br>
              <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sym typeface="+mn-ea"/>
              </a:rPr>
            </a:br>
            <a:endPar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endParaRPr>
          </a:p>
        </p:txBody>
      </p:sp>
      <p:cxnSp>
        <p:nvCxnSpPr>
          <p:cNvPr id="16" name="直接箭头连接符 15"/>
          <p:cNvCxnSpPr/>
          <p:nvPr/>
        </p:nvCxnSpPr>
        <p:spPr>
          <a:xfrm>
            <a:off x="6822059" y="5766845"/>
            <a:ext cx="3923071"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6822060" y="2507451"/>
            <a:ext cx="0" cy="32593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6822059" y="2787671"/>
            <a:ext cx="2979174" cy="2979175"/>
          </a:xfrm>
          <a:prstGeom prst="line">
            <a:avLst/>
          </a:prstGeom>
          <a:ln w="28575"/>
        </p:spPr>
        <p:style>
          <a:lnRef idx="1">
            <a:schemeClr val="accent4"/>
          </a:lnRef>
          <a:fillRef idx="0">
            <a:schemeClr val="accent4"/>
          </a:fillRef>
          <a:effectRef idx="0">
            <a:schemeClr val="accent4"/>
          </a:effectRef>
          <a:fontRef idx="minor">
            <a:schemeClr val="tx1"/>
          </a:fontRef>
        </p:style>
      </p:cxnSp>
      <p:sp>
        <p:nvSpPr>
          <p:cNvPr id="33" name="任意多边形: 形状 32"/>
          <p:cNvSpPr/>
          <p:nvPr/>
        </p:nvSpPr>
        <p:spPr>
          <a:xfrm>
            <a:off x="6822058" y="4238275"/>
            <a:ext cx="2555346" cy="495833"/>
          </a:xfrm>
          <a:custGeom>
            <a:avLst/>
            <a:gdLst>
              <a:gd name="connsiteX0" fmla="*/ 0 w 7816645"/>
              <a:gd name="connsiteY0" fmla="*/ 1371600 h 1371600"/>
              <a:gd name="connsiteX1" fmla="*/ 58994 w 7816645"/>
              <a:gd name="connsiteY1" fmla="*/ 1342103 h 1371600"/>
              <a:gd name="connsiteX2" fmla="*/ 3539613 w 7816645"/>
              <a:gd name="connsiteY2" fmla="*/ 693174 h 1371600"/>
              <a:gd name="connsiteX3" fmla="*/ 6459794 w 7816645"/>
              <a:gd name="connsiteY3" fmla="*/ 884903 h 1371600"/>
              <a:gd name="connsiteX4" fmla="*/ 7816645 w 7816645"/>
              <a:gd name="connsiteY4" fmla="*/ 0 h 1371600"/>
              <a:gd name="connsiteX5" fmla="*/ 7816645 w 7816645"/>
              <a:gd name="connsiteY5" fmla="*/ 0 h 1371600"/>
              <a:gd name="connsiteX0-1" fmla="*/ 62522 w 7879167"/>
              <a:gd name="connsiteY0-2" fmla="*/ 1371600 h 1371600"/>
              <a:gd name="connsiteX1-3" fmla="*/ 121516 w 7879167"/>
              <a:gd name="connsiteY1-4" fmla="*/ 1342103 h 1371600"/>
              <a:gd name="connsiteX2-5" fmla="*/ 1537360 w 7879167"/>
              <a:gd name="connsiteY2-6" fmla="*/ 1135626 h 1371600"/>
              <a:gd name="connsiteX3-7" fmla="*/ 6522316 w 7879167"/>
              <a:gd name="connsiteY3-8" fmla="*/ 884903 h 1371600"/>
              <a:gd name="connsiteX4-9" fmla="*/ 7879167 w 7879167"/>
              <a:gd name="connsiteY4-10" fmla="*/ 0 h 1371600"/>
              <a:gd name="connsiteX5-11" fmla="*/ 7879167 w 7879167"/>
              <a:gd name="connsiteY5-12" fmla="*/ 0 h 1371600"/>
              <a:gd name="connsiteX0-13" fmla="*/ 62522 w 8001052"/>
              <a:gd name="connsiteY0-14" fmla="*/ 1381564 h 1543796"/>
              <a:gd name="connsiteX1-15" fmla="*/ 121516 w 8001052"/>
              <a:gd name="connsiteY1-16" fmla="*/ 1352067 h 1543796"/>
              <a:gd name="connsiteX2-17" fmla="*/ 1537360 w 8001052"/>
              <a:gd name="connsiteY2-18" fmla="*/ 1145590 h 1543796"/>
              <a:gd name="connsiteX3-19" fmla="*/ 6522316 w 8001052"/>
              <a:gd name="connsiteY3-20" fmla="*/ 894867 h 1543796"/>
              <a:gd name="connsiteX4-21" fmla="*/ 7879167 w 8001052"/>
              <a:gd name="connsiteY4-22" fmla="*/ 9964 h 1543796"/>
              <a:gd name="connsiteX5-23" fmla="*/ 7952909 w 8001052"/>
              <a:gd name="connsiteY5-24" fmla="*/ 1543796 h 1543796"/>
              <a:gd name="connsiteX0-25" fmla="*/ 62522 w 7952909"/>
              <a:gd name="connsiteY0-26" fmla="*/ 498133 h 660365"/>
              <a:gd name="connsiteX1-27" fmla="*/ 121516 w 7952909"/>
              <a:gd name="connsiteY1-28" fmla="*/ 468636 h 660365"/>
              <a:gd name="connsiteX2-29" fmla="*/ 1537360 w 7952909"/>
              <a:gd name="connsiteY2-30" fmla="*/ 262159 h 660365"/>
              <a:gd name="connsiteX3-31" fmla="*/ 6522316 w 7952909"/>
              <a:gd name="connsiteY3-32" fmla="*/ 11436 h 660365"/>
              <a:gd name="connsiteX4-33" fmla="*/ 7952909 w 7952909"/>
              <a:gd name="connsiteY4-34" fmla="*/ 660365 h 660365"/>
              <a:gd name="connsiteX0-35" fmla="*/ 62522 w 8218380"/>
              <a:gd name="connsiteY0-36" fmla="*/ 854899 h 854899"/>
              <a:gd name="connsiteX1-37" fmla="*/ 121516 w 8218380"/>
              <a:gd name="connsiteY1-38" fmla="*/ 825402 h 854899"/>
              <a:gd name="connsiteX2-39" fmla="*/ 1537360 w 8218380"/>
              <a:gd name="connsiteY2-40" fmla="*/ 618925 h 854899"/>
              <a:gd name="connsiteX3-41" fmla="*/ 6522316 w 8218380"/>
              <a:gd name="connsiteY3-42" fmla="*/ 368202 h 854899"/>
              <a:gd name="connsiteX4-43" fmla="*/ 8218380 w 8218380"/>
              <a:gd name="connsiteY4-44" fmla="*/ 28989 h 854899"/>
              <a:gd name="connsiteX0-45" fmla="*/ 62522 w 8218380"/>
              <a:gd name="connsiteY0-46" fmla="*/ 1010975 h 1010975"/>
              <a:gd name="connsiteX1-47" fmla="*/ 121516 w 8218380"/>
              <a:gd name="connsiteY1-48" fmla="*/ 981478 h 1010975"/>
              <a:gd name="connsiteX2-49" fmla="*/ 1537360 w 8218380"/>
              <a:gd name="connsiteY2-50" fmla="*/ 775001 h 1010975"/>
              <a:gd name="connsiteX3-51" fmla="*/ 6433825 w 8218380"/>
              <a:gd name="connsiteY3-52" fmla="*/ 37581 h 1010975"/>
              <a:gd name="connsiteX4-53" fmla="*/ 8218380 w 8218380"/>
              <a:gd name="connsiteY4-54" fmla="*/ 185065 h 1010975"/>
              <a:gd name="connsiteX0-55" fmla="*/ 62522 w 6433825"/>
              <a:gd name="connsiteY0-56" fmla="*/ 973394 h 973394"/>
              <a:gd name="connsiteX1-57" fmla="*/ 121516 w 6433825"/>
              <a:gd name="connsiteY1-58" fmla="*/ 943897 h 973394"/>
              <a:gd name="connsiteX2-59" fmla="*/ 1537360 w 6433825"/>
              <a:gd name="connsiteY2-60" fmla="*/ 737420 h 973394"/>
              <a:gd name="connsiteX3-61" fmla="*/ 6433825 w 6433825"/>
              <a:gd name="connsiteY3-62" fmla="*/ 0 h 973394"/>
              <a:gd name="connsiteX0-63" fmla="*/ 180856 w 6552159"/>
              <a:gd name="connsiteY0-64" fmla="*/ 973394 h 1004655"/>
              <a:gd name="connsiteX1-65" fmla="*/ 239850 w 6552159"/>
              <a:gd name="connsiteY1-66" fmla="*/ 943897 h 1004655"/>
              <a:gd name="connsiteX2-67" fmla="*/ 3263268 w 6552159"/>
              <a:gd name="connsiteY2-68" fmla="*/ 235975 h 1004655"/>
              <a:gd name="connsiteX3-69" fmla="*/ 6552159 w 6552159"/>
              <a:gd name="connsiteY3-70" fmla="*/ 0 h 1004655"/>
              <a:gd name="connsiteX0-71" fmla="*/ 180856 w 6522663"/>
              <a:gd name="connsiteY0-72" fmla="*/ 1061884 h 1093145"/>
              <a:gd name="connsiteX1-73" fmla="*/ 239850 w 6522663"/>
              <a:gd name="connsiteY1-74" fmla="*/ 1032387 h 1093145"/>
              <a:gd name="connsiteX2-75" fmla="*/ 3263268 w 6522663"/>
              <a:gd name="connsiteY2-76" fmla="*/ 324465 h 1093145"/>
              <a:gd name="connsiteX3-77" fmla="*/ 6522663 w 6522663"/>
              <a:gd name="connsiteY3-78" fmla="*/ 0 h 1093145"/>
            </a:gdLst>
            <a:ahLst/>
            <a:cxnLst>
              <a:cxn ang="0">
                <a:pos x="connsiteX0-1" y="connsiteY0-2"/>
              </a:cxn>
              <a:cxn ang="0">
                <a:pos x="connsiteX1-3" y="connsiteY1-4"/>
              </a:cxn>
              <a:cxn ang="0">
                <a:pos x="connsiteX2-5" y="connsiteY2-6"/>
              </a:cxn>
              <a:cxn ang="0">
                <a:pos x="connsiteX3-7" y="connsiteY3-8"/>
              </a:cxn>
            </a:cxnLst>
            <a:rect l="l" t="t" r="r" b="b"/>
            <a:pathLst>
              <a:path w="6522663" h="1093145">
                <a:moveTo>
                  <a:pt x="180856" y="1061884"/>
                </a:moveTo>
                <a:cubicBezTo>
                  <a:pt x="200521" y="1052052"/>
                  <a:pt x="-273885" y="1155290"/>
                  <a:pt x="239850" y="1032387"/>
                </a:cubicBezTo>
                <a:cubicBezTo>
                  <a:pt x="753585" y="909484"/>
                  <a:pt x="2216133" y="496530"/>
                  <a:pt x="3263268" y="324465"/>
                </a:cubicBezTo>
                <a:cubicBezTo>
                  <a:pt x="4310404" y="152401"/>
                  <a:pt x="5409160" y="98323"/>
                  <a:pt x="6522663" y="0"/>
                </a:cubicBezTo>
              </a:path>
            </a:pathLst>
          </a:cu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34" name="弧形 33"/>
          <p:cNvSpPr/>
          <p:nvPr/>
        </p:nvSpPr>
        <p:spPr>
          <a:xfrm rot="1468493">
            <a:off x="6860029" y="5299837"/>
            <a:ext cx="596003" cy="66855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5" name="文本框 34"/>
          <p:cNvSpPr txBox="1"/>
          <p:nvPr/>
        </p:nvSpPr>
        <p:spPr>
          <a:xfrm>
            <a:off x="8464947" y="4202745"/>
            <a:ext cx="335348" cy="461665"/>
          </a:xfrm>
          <a:prstGeom prst="rect">
            <a:avLst/>
          </a:prstGeom>
          <a:noFill/>
        </p:spPr>
        <p:txBody>
          <a:bodyPr wrap="none" rtlCol="0">
            <a:spAutoFit/>
          </a:bodyPr>
          <a:lstStyle/>
          <a:p>
            <a:r>
              <a:rPr lang="en-US" altLang="zh-CN" sz="2400" dirty="0"/>
              <a:t>E</a:t>
            </a:r>
            <a:endParaRPr lang="zh-CN" altLang="en-US" sz="2400" dirty="0"/>
          </a:p>
        </p:txBody>
      </p:sp>
      <p:sp>
        <p:nvSpPr>
          <p:cNvPr id="36" name="文本框 35"/>
          <p:cNvSpPr txBox="1"/>
          <p:nvPr/>
        </p:nvSpPr>
        <p:spPr>
          <a:xfrm>
            <a:off x="6512357" y="2540489"/>
            <a:ext cx="314510" cy="461665"/>
          </a:xfrm>
          <a:prstGeom prst="rect">
            <a:avLst/>
          </a:prstGeom>
          <a:noFill/>
        </p:spPr>
        <p:txBody>
          <a:bodyPr wrap="none" rtlCol="0">
            <a:spAutoFit/>
          </a:bodyPr>
          <a:lstStyle/>
          <a:p>
            <a:r>
              <a:rPr lang="en-US" altLang="zh-CN" sz="2400" dirty="0"/>
              <a:t>c</a:t>
            </a:r>
            <a:endParaRPr lang="zh-CN" altLang="en-US" sz="2400" dirty="0"/>
          </a:p>
        </p:txBody>
      </p:sp>
      <p:sp>
        <p:nvSpPr>
          <p:cNvPr id="37" name="文本框 36"/>
          <p:cNvSpPr txBox="1"/>
          <p:nvPr/>
        </p:nvSpPr>
        <p:spPr>
          <a:xfrm>
            <a:off x="6485106" y="5606566"/>
            <a:ext cx="336952" cy="369332"/>
          </a:xfrm>
          <a:prstGeom prst="rect">
            <a:avLst/>
          </a:prstGeom>
          <a:noFill/>
        </p:spPr>
        <p:txBody>
          <a:bodyPr wrap="none" rtlCol="0">
            <a:spAutoFit/>
          </a:bodyPr>
          <a:lstStyle/>
          <a:p>
            <a:r>
              <a:rPr lang="en-US" altLang="zh-CN" dirty="0"/>
              <a:t>O</a:t>
            </a:r>
            <a:endParaRPr lang="zh-CN" altLang="en-US" dirty="0"/>
          </a:p>
        </p:txBody>
      </p:sp>
      <p:sp>
        <p:nvSpPr>
          <p:cNvPr id="38" name="文本框 37"/>
          <p:cNvSpPr txBox="1"/>
          <p:nvPr/>
        </p:nvSpPr>
        <p:spPr>
          <a:xfrm>
            <a:off x="10179973" y="3429913"/>
            <a:ext cx="1353256" cy="461665"/>
          </a:xfrm>
          <a:prstGeom prst="rect">
            <a:avLst/>
          </a:prstGeom>
          <a:noFill/>
        </p:spPr>
        <p:txBody>
          <a:bodyPr wrap="none" rtlCol="0">
            <a:spAutoFit/>
          </a:bodyPr>
          <a:lstStyle/>
          <a:p>
            <a:r>
              <a:rPr lang="en-US" altLang="zh-CN" sz="2400" dirty="0"/>
              <a:t>c=c</a:t>
            </a:r>
            <a:r>
              <a:rPr lang="zh-CN" altLang="en-US" sz="2400" dirty="0"/>
              <a:t>（</a:t>
            </a:r>
            <a:r>
              <a:rPr lang="en-US" altLang="zh-CN" sz="2400" dirty="0"/>
              <a:t>y</a:t>
            </a:r>
            <a:r>
              <a:rPr lang="zh-CN" altLang="en-US" sz="2400" dirty="0"/>
              <a:t>）</a:t>
            </a:r>
          </a:p>
        </p:txBody>
      </p:sp>
      <p:sp>
        <p:nvSpPr>
          <p:cNvPr id="39" name="文本框 38"/>
          <p:cNvSpPr txBox="1"/>
          <p:nvPr/>
        </p:nvSpPr>
        <p:spPr>
          <a:xfrm>
            <a:off x="10456268" y="5715754"/>
            <a:ext cx="288862" cy="369332"/>
          </a:xfrm>
          <a:prstGeom prst="rect">
            <a:avLst/>
          </a:prstGeom>
          <a:noFill/>
        </p:spPr>
        <p:txBody>
          <a:bodyPr wrap="none" rtlCol="0">
            <a:spAutoFit/>
          </a:bodyPr>
          <a:lstStyle/>
          <a:p>
            <a:r>
              <a:rPr lang="en-US" altLang="zh-CN" dirty="0"/>
              <a:t>y</a:t>
            </a:r>
            <a:endParaRPr lang="zh-CN" altLang="en-US" dirty="0"/>
          </a:p>
        </p:txBody>
      </p:sp>
      <p:sp>
        <p:nvSpPr>
          <p:cNvPr id="40" name="文本框 39"/>
          <p:cNvSpPr txBox="1"/>
          <p:nvPr/>
        </p:nvSpPr>
        <p:spPr>
          <a:xfrm>
            <a:off x="7471890" y="5317374"/>
            <a:ext cx="506870" cy="369332"/>
          </a:xfrm>
          <a:prstGeom prst="rect">
            <a:avLst/>
          </a:prstGeom>
          <a:noFill/>
        </p:spPr>
        <p:txBody>
          <a:bodyPr wrap="none" rtlCol="0">
            <a:spAutoFit/>
          </a:bodyPr>
          <a:lstStyle/>
          <a:p>
            <a:r>
              <a:rPr lang="en-US" altLang="zh-CN" dirty="0"/>
              <a:t>45°</a:t>
            </a:r>
            <a:endParaRPr lang="zh-CN" altLang="en-US" dirty="0"/>
          </a:p>
        </p:txBody>
      </p:sp>
      <p:sp>
        <p:nvSpPr>
          <p:cNvPr id="2" name="文本框 1"/>
          <p:cNvSpPr txBox="1"/>
          <p:nvPr/>
        </p:nvSpPr>
        <p:spPr>
          <a:xfrm>
            <a:off x="8025776" y="5843011"/>
            <a:ext cx="172354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消费函数曲线</a:t>
            </a:r>
          </a:p>
        </p:txBody>
      </p:sp>
      <p:sp>
        <p:nvSpPr>
          <p:cNvPr id="28" name="文本框 27"/>
          <p:cNvSpPr txBox="1"/>
          <p:nvPr/>
        </p:nvSpPr>
        <p:spPr>
          <a:xfrm>
            <a:off x="897386" y="1953065"/>
            <a:ext cx="5127277" cy="1015663"/>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如果消费和收入之间存在线性关系，则边际消费倾向就是一个常数，消费函数可以写成：</a:t>
            </a:r>
          </a:p>
        </p:txBody>
      </p:sp>
      <p:sp>
        <p:nvSpPr>
          <p:cNvPr id="29" name="文本框 28"/>
          <p:cNvSpPr txBox="1"/>
          <p:nvPr/>
        </p:nvSpPr>
        <p:spPr>
          <a:xfrm>
            <a:off x="2455433" y="3306679"/>
            <a:ext cx="1449436" cy="461665"/>
          </a:xfrm>
          <a:prstGeom prst="rect">
            <a:avLst/>
          </a:prstGeom>
          <a:noFill/>
        </p:spPr>
        <p:txBody>
          <a:bodyPr wrap="none" rtlCol="0">
            <a:spAutoFit/>
          </a:bodyPr>
          <a:lstStyle/>
          <a:p>
            <a:r>
              <a:rPr lang="en-US" altLang="zh-CN"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t>
            </a:r>
            <a:r>
              <a:rPr lang="el-GR" altLang="zh-CN"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α</a:t>
            </a:r>
            <a:r>
              <a:rPr lang="en-US" altLang="zh-CN"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a:t>
            </a:r>
            <a:r>
              <a:rPr lang="el-GR" altLang="zh-CN"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β</a:t>
            </a:r>
            <a:r>
              <a:rPr lang="en-US" altLang="zh-CN"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panose="020B0604020202020204" pitchFamily="34" charset="0"/>
              </a:rPr>
              <a:t>y</a:t>
            </a:r>
            <a:endParaRPr lang="zh-CN" altLang="en-US" sz="24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30" name="文本框 29"/>
          <p:cNvSpPr txBox="1"/>
          <p:nvPr/>
        </p:nvSpPr>
        <p:spPr>
          <a:xfrm>
            <a:off x="927803" y="3971983"/>
            <a:ext cx="3780202" cy="400110"/>
          </a:xfrm>
          <a:prstGeom prst="rect">
            <a:avLst/>
          </a:prstGeom>
          <a:noFill/>
        </p:spPr>
        <p:txBody>
          <a:bodyPr wrap="none" rtlCol="0">
            <a:spAutoFit/>
          </a:bodyPr>
          <a:lstStyle/>
          <a:p>
            <a:pPr marL="342900" indent="-342900">
              <a:buFont typeface="Arial" panose="020B0604020202020204" pitchFamily="34" charset="0"/>
              <a:buChar char="•"/>
            </a:pPr>
            <a:r>
              <a:rPr lang="el-GR" altLang="zh-CN" sz="2000" dirty="0">
                <a:latin typeface="微软雅黑" panose="020B0503020204020204" pitchFamily="34" charset="-122"/>
                <a:ea typeface="微软雅黑" panose="020B0503020204020204" pitchFamily="34" charset="-122"/>
                <a:cs typeface="Arial" panose="020B0604020202020204" pitchFamily="34" charset="0"/>
              </a:rPr>
              <a:t>α</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为</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必不可少</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的自发消费部分</a:t>
            </a:r>
            <a:endParaRPr lang="zh-CN" altLang="en-US" sz="2000" dirty="0">
              <a:latin typeface="微软雅黑" panose="020B0503020204020204" pitchFamily="34" charset="-122"/>
              <a:ea typeface="微软雅黑" panose="020B0503020204020204" pitchFamily="34" charset="-122"/>
            </a:endParaRPr>
          </a:p>
        </p:txBody>
      </p:sp>
      <p:sp>
        <p:nvSpPr>
          <p:cNvPr id="31" name="文本框 30"/>
          <p:cNvSpPr txBox="1"/>
          <p:nvPr/>
        </p:nvSpPr>
        <p:spPr>
          <a:xfrm>
            <a:off x="955499" y="4578952"/>
            <a:ext cx="2480166" cy="400110"/>
          </a:xfrm>
          <a:prstGeom prst="rect">
            <a:avLst/>
          </a:prstGeom>
          <a:noFill/>
        </p:spPr>
        <p:txBody>
          <a:bodyPr wrap="none" rtlCol="0">
            <a:spAutoFit/>
          </a:bodyPr>
          <a:lstStyle/>
          <a:p>
            <a:pPr marL="342900" indent="-342900">
              <a:buFont typeface="Arial" panose="020B0604020202020204" pitchFamily="34" charset="0"/>
              <a:buChar char="•"/>
            </a:pPr>
            <a:r>
              <a:rPr lang="el-GR" altLang="zh-CN" sz="2000" dirty="0">
                <a:latin typeface="微软雅黑" panose="020B0503020204020204" pitchFamily="34" charset="-122"/>
                <a:ea typeface="微软雅黑" panose="020B0503020204020204" pitchFamily="34" charset="-122"/>
                <a:cs typeface="Arial" panose="020B0604020202020204" pitchFamily="34" charset="0"/>
              </a:rPr>
              <a:t>β</a:t>
            </a:r>
            <a:r>
              <a:rPr lang="zh-CN" altLang="en-US" sz="2000" dirty="0">
                <a:latin typeface="微软雅黑" panose="020B0503020204020204" pitchFamily="34" charset="-122"/>
                <a:ea typeface="微软雅黑" panose="020B0503020204020204" pitchFamily="34" charset="-122"/>
              </a:rPr>
              <a:t>为</a:t>
            </a:r>
            <a:r>
              <a:rPr lang="zh-CN" altLang="en-US" sz="2000" dirty="0">
                <a:solidFill>
                  <a:schemeClr val="accent2"/>
                </a:solidFill>
                <a:latin typeface="微软雅黑" panose="020B0503020204020204" pitchFamily="34" charset="-122"/>
                <a:ea typeface="微软雅黑" panose="020B0503020204020204" pitchFamily="34" charset="-122"/>
              </a:rPr>
              <a:t>边际消费倾向</a:t>
            </a:r>
          </a:p>
        </p:txBody>
      </p:sp>
      <p:sp>
        <p:nvSpPr>
          <p:cNvPr id="32" name="文本框 31"/>
          <p:cNvSpPr txBox="1"/>
          <p:nvPr/>
        </p:nvSpPr>
        <p:spPr>
          <a:xfrm>
            <a:off x="899278" y="5234002"/>
            <a:ext cx="5027006" cy="707886"/>
          </a:xfrm>
          <a:prstGeom prst="rect">
            <a:avLst/>
          </a:prstGeom>
          <a:noFill/>
        </p:spPr>
        <p:txBody>
          <a:bodyPr wrap="square" rtlCol="0">
            <a:spAutoFit/>
          </a:bodyPr>
          <a:lstStyle/>
          <a:p>
            <a:pPr marL="342900" indent="-342900">
              <a:buFont typeface="Arial" panose="020B0604020202020204" pitchFamily="34" charset="0"/>
              <a:buChar char="•"/>
            </a:pPr>
            <a:r>
              <a:rPr lang="el-GR" altLang="zh-CN" sz="2000" dirty="0">
                <a:latin typeface="微软雅黑" panose="020B0503020204020204" pitchFamily="34" charset="-122"/>
                <a:ea typeface="微软雅黑" panose="020B0503020204020204" pitchFamily="34" charset="-122"/>
                <a:cs typeface="Arial" panose="020B0604020202020204" pitchFamily="34" charset="0"/>
              </a:rPr>
              <a:t>β</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和</a:t>
            </a:r>
            <a:r>
              <a:rPr lang="en-US" altLang="zh-CN" sz="2000" dirty="0">
                <a:latin typeface="微软雅黑" panose="020B0503020204020204" pitchFamily="34" charset="-122"/>
                <a:ea typeface="微软雅黑" panose="020B0503020204020204" pitchFamily="34" charset="-122"/>
                <a:cs typeface="Arial" panose="020B0604020202020204" pitchFamily="34" charset="0"/>
              </a:rPr>
              <a:t>y</a:t>
            </a:r>
            <a:r>
              <a:rPr lang="zh-CN" altLang="en-US" sz="2000" dirty="0">
                <a:latin typeface="微软雅黑" panose="020B0503020204020204" pitchFamily="34" charset="-122"/>
                <a:ea typeface="微软雅黑" panose="020B0503020204020204" pitchFamily="34" charset="-122"/>
                <a:cs typeface="Arial" panose="020B0604020202020204" pitchFamily="34" charset="0"/>
              </a:rPr>
              <a:t>的乘机表示收入引起的消费，即</a:t>
            </a:r>
            <a:r>
              <a:rPr lang="zh-CN" altLang="en-US" sz="2000" dirty="0">
                <a:solidFill>
                  <a:schemeClr val="accent3"/>
                </a:solidFill>
                <a:latin typeface="微软雅黑" panose="020B0503020204020204" pitchFamily="34" charset="-122"/>
                <a:ea typeface="微软雅黑" panose="020B0503020204020204" pitchFamily="34" charset="-122"/>
                <a:cs typeface="Arial" panose="020B0604020202020204" pitchFamily="34" charset="0"/>
              </a:rPr>
              <a:t>引致消费</a:t>
            </a:r>
          </a:p>
        </p:txBody>
      </p:sp>
      <p:sp>
        <p:nvSpPr>
          <p:cNvPr id="26" name="矩形 25"/>
          <p:cNvSpPr/>
          <p:nvPr/>
        </p:nvSpPr>
        <p:spPr>
          <a:xfrm>
            <a:off x="6290285" y="1789417"/>
            <a:ext cx="5150197" cy="441179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542713" y="359034"/>
            <a:ext cx="10515600" cy="97726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储蓄函数和储蓄倾向</a:t>
            </a:r>
            <a:br>
              <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sym typeface="+mn-ea"/>
              </a:rPr>
            </a:br>
            <a:endPar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endParaRPr>
          </a:p>
        </p:txBody>
      </p:sp>
      <p:sp>
        <p:nvSpPr>
          <p:cNvPr id="2" name="文本框 1"/>
          <p:cNvSpPr txBox="1"/>
          <p:nvPr/>
        </p:nvSpPr>
        <p:spPr>
          <a:xfrm>
            <a:off x="929391" y="1606168"/>
            <a:ext cx="3352200"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储蓄与收入的函数关系：</a:t>
            </a:r>
          </a:p>
        </p:txBody>
      </p:sp>
      <p:sp>
        <p:nvSpPr>
          <p:cNvPr id="3" name="文本框 2"/>
          <p:cNvSpPr txBox="1"/>
          <p:nvPr/>
        </p:nvSpPr>
        <p:spPr>
          <a:xfrm>
            <a:off x="4801258" y="1549822"/>
            <a:ext cx="1739579" cy="523220"/>
          </a:xfrm>
          <a:prstGeom prst="rect">
            <a:avLst/>
          </a:prstGeom>
          <a:noFill/>
        </p:spPr>
        <p:txBody>
          <a:bodyPr wrap="none" rtlCol="0">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s=s</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y</a:t>
            </a:r>
            <a:r>
              <a:rPr lang="zh-CN" altLang="en-US" sz="2800" b="1" dirty="0">
                <a:solidFill>
                  <a:srgbClr val="FF0000"/>
                </a:solidFill>
                <a:latin typeface="微软雅黑" panose="020B0503020204020204" pitchFamily="34" charset="-122"/>
                <a:ea typeface="微软雅黑" panose="020B0503020204020204" pitchFamily="34" charset="-122"/>
              </a:rPr>
              <a:t>）</a:t>
            </a:r>
          </a:p>
        </p:txBody>
      </p:sp>
      <p:sp>
        <p:nvSpPr>
          <p:cNvPr id="7" name="文本框 6"/>
          <p:cNvSpPr txBox="1"/>
          <p:nvPr/>
        </p:nvSpPr>
        <p:spPr>
          <a:xfrm>
            <a:off x="998320" y="2853637"/>
            <a:ext cx="3324949"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平均储蓄倾向</a:t>
            </a:r>
            <a:r>
              <a:rPr lang="zh-CN" altLang="en-US" sz="2000" dirty="0">
                <a:solidFill>
                  <a:prstClr val="black"/>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APS</a:t>
            </a:r>
            <a:r>
              <a:rPr lang="zh-CN" altLang="en-US" sz="2000" dirty="0">
                <a:solidFill>
                  <a:prstClr val="black"/>
                </a:solidFill>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 name="文本框 7"/>
          <p:cNvSpPr txBox="1"/>
          <p:nvPr/>
        </p:nvSpPr>
        <p:spPr>
          <a:xfrm>
            <a:off x="4281591" y="2729965"/>
            <a:ext cx="5887143"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任意一个可支配收入水平上的储蓄在可支配收入中所占的比率</a:t>
            </a:r>
          </a:p>
        </p:txBody>
      </p:sp>
      <p:sp>
        <p:nvSpPr>
          <p:cNvPr id="10" name="文本框 9"/>
          <p:cNvSpPr txBox="1"/>
          <p:nvPr/>
        </p:nvSpPr>
        <p:spPr>
          <a:xfrm>
            <a:off x="929391" y="4697324"/>
            <a:ext cx="3393878"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边际储蓄倾向</a:t>
            </a:r>
            <a:r>
              <a:rPr lang="zh-CN" altLang="en-US" sz="2000" dirty="0">
                <a:solidFill>
                  <a:prstClr val="black"/>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MPS</a:t>
            </a:r>
            <a:r>
              <a:rPr lang="zh-CN" altLang="en-US" sz="2000" dirty="0">
                <a:solidFill>
                  <a:prstClr val="black"/>
                </a:solidFill>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11" name="文本框 10"/>
          <p:cNvSpPr txBox="1"/>
          <p:nvPr/>
        </p:nvSpPr>
        <p:spPr>
          <a:xfrm>
            <a:off x="4281591" y="4728177"/>
            <a:ext cx="5977919"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每增加的</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单位收入中用于增加储蓄部分所占的比率</a:t>
            </a:r>
          </a:p>
        </p:txBody>
      </p:sp>
      <p:graphicFrame>
        <p:nvGraphicFramePr>
          <p:cNvPr id="13" name="对象 12">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r:id="rId2" imgW="914400" imgH="215900" progId="Equation.KSEE3">
                  <p:embed/>
                </p:oleObj>
              </mc:Choice>
              <mc:Fallback>
                <p:oleObj r:id="rId2" imgW="914400" imgH="215900" progId="Equation.KSEE3">
                  <p:embed/>
                  <p:pic>
                    <p:nvPicPr>
                      <p:cNvPr id="0" name="图片 1024"/>
                      <p:cNvPicPr/>
                      <p:nvPr/>
                    </p:nvPicPr>
                    <p:blipFill>
                      <a:blip r:embed="rId3"/>
                      <a:stretch>
                        <a:fillRect/>
                      </a:stretch>
                    </p:blipFill>
                    <p:spPr>
                      <a:xfrm>
                        <a:off x="5638800" y="3321050"/>
                        <a:ext cx="914400" cy="215900"/>
                      </a:xfrm>
                      <a:prstGeom prst="rect">
                        <a:avLst/>
                      </a:prstGeom>
                    </p:spPr>
                  </p:pic>
                </p:oleObj>
              </mc:Fallback>
            </mc:AlternateContent>
          </a:graphicData>
        </a:graphic>
      </p:graphicFrame>
      <p:graphicFrame>
        <p:nvGraphicFramePr>
          <p:cNvPr id="14" name="对象 13">
            <a:hlinkClick r:id="" action="ppaction://ole?verb=0"/>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r:id="rId4" imgW="914400" imgH="215900" progId="Equation.KSEE3">
                  <p:embed/>
                </p:oleObj>
              </mc:Choice>
              <mc:Fallback>
                <p:oleObj r:id="rId4" imgW="914400" imgH="215900" progId="Equation.KSEE3">
                  <p:embed/>
                  <p:pic>
                    <p:nvPicPr>
                      <p:cNvPr id="0" name="图片 1025"/>
                      <p:cNvPicPr/>
                      <p:nvPr/>
                    </p:nvPicPr>
                    <p:blipFill>
                      <a:blip r:embed="rId3"/>
                      <a:stretch>
                        <a:fillRect/>
                      </a:stretch>
                    </p:blipFill>
                    <p:spPr>
                      <a:xfrm>
                        <a:off x="5638800" y="3321050"/>
                        <a:ext cx="914400" cy="2159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7" name="文本框 16"/>
              <p:cNvSpPr txBox="1"/>
              <p:nvPr/>
            </p:nvSpPr>
            <p:spPr>
              <a:xfrm>
                <a:off x="4957387" y="3344278"/>
                <a:ext cx="1652371" cy="8066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800" b="1" i="1" smtClean="0">
                          <a:solidFill>
                            <a:srgbClr val="FF0000"/>
                          </a:solidFill>
                          <a:latin typeface="Cambria Math" panose="02040503050406030204" pitchFamily="18" charset="0"/>
                        </a:rPr>
                        <m:t>𝑨𝑷𝑺</m:t>
                      </m:r>
                      <m:r>
                        <a:rPr lang="zh-CN" altLang="en-US" sz="2800" b="1" i="0">
                          <a:solidFill>
                            <a:srgbClr val="FF0000"/>
                          </a:solidFill>
                          <a:latin typeface="Cambria Math" panose="02040503050406030204" pitchFamily="18" charset="0"/>
                        </a:rPr>
                        <m:t>=</m:t>
                      </m:r>
                      <m:f>
                        <m:fPr>
                          <m:ctrlPr>
                            <a:rPr lang="zh-CN" altLang="en-US" sz="2800" b="1" i="1">
                              <a:solidFill>
                                <a:srgbClr val="FF0000"/>
                              </a:solidFill>
                              <a:latin typeface="Cambria Math" panose="02040503050406030204" pitchFamily="18" charset="0"/>
                            </a:rPr>
                          </m:ctrlPr>
                        </m:fPr>
                        <m:num>
                          <m:r>
                            <a:rPr lang="zh-CN" altLang="en-US" sz="2800" b="1" i="1">
                              <a:solidFill>
                                <a:srgbClr val="FF0000"/>
                              </a:solidFill>
                              <a:latin typeface="Cambria Math" panose="02040503050406030204" pitchFamily="18" charset="0"/>
                            </a:rPr>
                            <m:t>𝑺</m:t>
                          </m:r>
                        </m:num>
                        <m:den>
                          <m:r>
                            <a:rPr lang="zh-CN" altLang="en-US" sz="2800" b="1" i="1">
                              <a:solidFill>
                                <a:srgbClr val="FF0000"/>
                              </a:solidFill>
                              <a:latin typeface="Cambria Math" panose="02040503050406030204" pitchFamily="18" charset="0"/>
                            </a:rPr>
                            <m:t>𝒀</m:t>
                          </m:r>
                        </m:den>
                      </m:f>
                    </m:oMath>
                  </m:oMathPara>
                </a14:m>
                <a:endParaRPr lang="zh-CN" altLang="en-US" sz="2800" b="1" dirty="0">
                  <a:solidFill>
                    <a:srgbClr val="FF0000"/>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4957387" y="3344278"/>
                <a:ext cx="1652371" cy="80663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p:cNvSpPr txBox="1"/>
              <p:nvPr/>
            </p:nvSpPr>
            <p:spPr>
              <a:xfrm>
                <a:off x="4986493" y="5345694"/>
                <a:ext cx="1807353" cy="8054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2800" b="1" i="1" smtClean="0">
                          <a:solidFill>
                            <a:srgbClr val="FF0000"/>
                          </a:solidFill>
                          <a:latin typeface="Cambria Math" panose="02040503050406030204" pitchFamily="18" charset="0"/>
                        </a:rPr>
                        <m:t>𝑴𝑷𝑺</m:t>
                      </m:r>
                      <m:r>
                        <a:rPr lang="zh-CN" altLang="en-US" sz="2800" b="1" i="0">
                          <a:solidFill>
                            <a:srgbClr val="FF0000"/>
                          </a:solidFill>
                          <a:latin typeface="Cambria Math" panose="02040503050406030204" pitchFamily="18" charset="0"/>
                        </a:rPr>
                        <m:t>=</m:t>
                      </m:r>
                      <m:f>
                        <m:fPr>
                          <m:ctrlPr>
                            <a:rPr lang="zh-CN" altLang="en-US" sz="2800" b="1" i="1">
                              <a:solidFill>
                                <a:srgbClr val="FF0000"/>
                              </a:solidFill>
                              <a:latin typeface="Cambria Math" panose="02040503050406030204" pitchFamily="18" charset="0"/>
                            </a:rPr>
                          </m:ctrlPr>
                        </m:fPr>
                        <m:num>
                          <m:r>
                            <a:rPr lang="zh-CN" altLang="en-US" sz="2800" b="1" i="0">
                              <a:solidFill>
                                <a:srgbClr val="FF0000"/>
                              </a:solidFill>
                              <a:latin typeface="Cambria Math" panose="02040503050406030204" pitchFamily="18" charset="0"/>
                            </a:rPr>
                            <m:t>𝚫</m:t>
                          </m:r>
                          <m:r>
                            <a:rPr lang="en-US" altLang="zh-CN" sz="2800" b="1" i="1" smtClean="0">
                              <a:solidFill>
                                <a:srgbClr val="FF0000"/>
                              </a:solidFill>
                              <a:latin typeface="Cambria Math" panose="02040503050406030204" pitchFamily="18" charset="0"/>
                            </a:rPr>
                            <m:t>𝑺</m:t>
                          </m:r>
                        </m:num>
                        <m:den>
                          <m:r>
                            <a:rPr lang="zh-CN" altLang="en-US" sz="2800" b="1" i="0">
                              <a:solidFill>
                                <a:srgbClr val="FF0000"/>
                              </a:solidFill>
                              <a:latin typeface="Cambria Math" panose="02040503050406030204" pitchFamily="18" charset="0"/>
                            </a:rPr>
                            <m:t>𝚫</m:t>
                          </m:r>
                          <m:r>
                            <a:rPr lang="zh-CN" altLang="en-US" sz="2800" b="1" i="1">
                              <a:solidFill>
                                <a:srgbClr val="FF0000"/>
                              </a:solidFill>
                              <a:latin typeface="Cambria Math" panose="02040503050406030204" pitchFamily="18" charset="0"/>
                            </a:rPr>
                            <m:t>𝒀</m:t>
                          </m:r>
                        </m:den>
                      </m:f>
                    </m:oMath>
                  </m:oMathPara>
                </a14:m>
                <a:endParaRPr lang="zh-CN" altLang="en-US" b="1" dirty="0"/>
              </a:p>
            </p:txBody>
          </p:sp>
        </mc:Choice>
        <mc:Fallback xmlns="">
          <p:sp>
            <p:nvSpPr>
              <p:cNvPr id="18" name="文本框 17"/>
              <p:cNvSpPr txBox="1">
                <a:spLocks noRot="1" noChangeAspect="1" noMove="1" noResize="1" noEditPoints="1" noAdjustHandles="1" noChangeArrowheads="1" noChangeShapeType="1" noTextEdit="1"/>
              </p:cNvSpPr>
              <p:nvPr/>
            </p:nvSpPr>
            <p:spPr>
              <a:xfrm>
                <a:off x="4986493" y="5345694"/>
                <a:ext cx="1807353" cy="805413"/>
              </a:xfrm>
              <a:prstGeom prst="rect">
                <a:avLst/>
              </a:prstGeom>
              <a:blipFill>
                <a:blip r:embed="rId7"/>
                <a:stretch>
                  <a:fillRect/>
                </a:stretch>
              </a:blipFill>
            </p:spPr>
            <p:txBody>
              <a:bodyPr/>
              <a:lstStyle/>
              <a:p>
                <a:r>
                  <a:rPr lang="zh-CN" altLang="en-US">
                    <a:noFill/>
                  </a:rPr>
                  <a:t> </a:t>
                </a:r>
              </a:p>
            </p:txBody>
          </p:sp>
        </mc:Fallback>
      </mc:AlternateContent>
      <p:sp>
        <p:nvSpPr>
          <p:cNvPr id="22" name="矩形 21"/>
          <p:cNvSpPr/>
          <p:nvPr/>
        </p:nvSpPr>
        <p:spPr>
          <a:xfrm>
            <a:off x="927803" y="1394462"/>
            <a:ext cx="9611860" cy="67857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3" name="矩形 22"/>
          <p:cNvSpPr/>
          <p:nvPr/>
        </p:nvSpPr>
        <p:spPr>
          <a:xfrm>
            <a:off x="927803" y="2448414"/>
            <a:ext cx="9611860" cy="186691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4" name="矩形 23"/>
          <p:cNvSpPr/>
          <p:nvPr/>
        </p:nvSpPr>
        <p:spPr>
          <a:xfrm>
            <a:off x="927803" y="4596877"/>
            <a:ext cx="9611860" cy="186691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25" name="Picture 7" descr="http://image.cn.tom.com/cntom/images/snail.gif"/>
          <p:cNvPicPr>
            <a:picLocks noChangeAspect="1" noChangeArrowheads="1"/>
          </p:cNvPicPr>
          <p:nvPr/>
        </p:nvPicPr>
        <p:blipFill>
          <a:blip r:embed="rId8" r:link="rId9">
            <a:extLst>
              <a:ext uri="{28A0092B-C50C-407E-A947-70E740481C1C}">
                <a14:useLocalDpi xmlns:a14="http://schemas.microsoft.com/office/drawing/2010/main" val="0"/>
              </a:ext>
            </a:extLst>
          </a:blip>
          <a:srcRect/>
          <a:stretch>
            <a:fillRect/>
          </a:stretch>
        </p:blipFill>
        <p:spPr bwMode="auto">
          <a:xfrm>
            <a:off x="7879447" y="4940376"/>
            <a:ext cx="4038600" cy="1711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2" descr="10%"/>
          <p:cNvSpPr>
            <a:spLocks noChangeArrowheads="1"/>
          </p:cNvSpPr>
          <p:nvPr/>
        </p:nvSpPr>
        <p:spPr bwMode="auto">
          <a:xfrm>
            <a:off x="528309" y="1384403"/>
            <a:ext cx="5961755" cy="4429432"/>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pic>
        <p:nvPicPr>
          <p:cNvPr id="64" name="图片 63"/>
          <p:cNvPicPr>
            <a:picLocks noChangeAspect="1"/>
          </p:cNvPicPr>
          <p:nvPr/>
        </p:nvPicPr>
        <p:blipFill>
          <a:blip r:embed="rId3"/>
          <a:stretch>
            <a:fillRect/>
          </a:stretch>
        </p:blipFill>
        <p:spPr>
          <a:xfrm>
            <a:off x="6684645" y="1399933"/>
            <a:ext cx="4755837" cy="4413902"/>
          </a:xfrm>
          <a:prstGeom prst="rect">
            <a:avLst/>
          </a:prstGeom>
        </p:spPr>
      </p:pic>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395782" y="382470"/>
            <a:ext cx="10515600" cy="97726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储蓄函数和储蓄倾向</a:t>
            </a:r>
            <a:br>
              <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sym typeface="+mn-ea"/>
              </a:rPr>
            </a:br>
            <a:endPar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endParaRPr>
          </a:p>
        </p:txBody>
      </p:sp>
      <p:sp>
        <p:nvSpPr>
          <p:cNvPr id="2" name="文本框 1"/>
          <p:cNvSpPr txBox="1"/>
          <p:nvPr/>
        </p:nvSpPr>
        <p:spPr>
          <a:xfrm>
            <a:off x="7974945" y="5264071"/>
            <a:ext cx="2236510" cy="400110"/>
          </a:xfrm>
          <a:prstGeom prst="rect">
            <a:avLst/>
          </a:prstGeom>
          <a:noFill/>
        </p:spPr>
        <p:txBody>
          <a:bodyPr wrap="none" rtlCol="0">
            <a:spAutoFit/>
          </a:bodyPr>
          <a:lstStyle/>
          <a:p>
            <a:pPr algn="l"/>
            <a:r>
              <a:rPr lang="zh-CN" altLang="en-US" sz="2000" dirty="0">
                <a:latin typeface="微软雅黑" panose="020B0503020204020204" pitchFamily="34" charset="-122"/>
                <a:ea typeface="微软雅黑" panose="020B0503020204020204" pitchFamily="34" charset="-122"/>
              </a:rPr>
              <a:t>线性储蓄函数曲线</a:t>
            </a:r>
          </a:p>
        </p:txBody>
      </p:sp>
      <p:sp>
        <p:nvSpPr>
          <p:cNvPr id="28" name="文本框 27"/>
          <p:cNvSpPr txBox="1"/>
          <p:nvPr/>
        </p:nvSpPr>
        <p:spPr>
          <a:xfrm>
            <a:off x="705102" y="1597112"/>
            <a:ext cx="5697909" cy="96128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如果储蓄和收入之间存在线性关系，则线性储蓄函数可以写成：</a:t>
            </a:r>
          </a:p>
        </p:txBody>
      </p:sp>
      <p:sp>
        <p:nvSpPr>
          <p:cNvPr id="30" name="文本框 29"/>
          <p:cNvSpPr txBox="1"/>
          <p:nvPr/>
        </p:nvSpPr>
        <p:spPr>
          <a:xfrm>
            <a:off x="532030" y="3992164"/>
            <a:ext cx="3780202" cy="400110"/>
          </a:xfrm>
          <a:prstGeom prst="rect">
            <a:avLst/>
          </a:prstGeom>
          <a:noFill/>
        </p:spPr>
        <p:txBody>
          <a:bodyPr wrap="none" rtlCol="0">
            <a:spAutoFit/>
          </a:bodyPr>
          <a:lstStyle/>
          <a:p>
            <a:pPr marL="342900" indent="-342900">
              <a:buFont typeface="Arial" panose="020B0604020202020204" pitchFamily="34" charset="0"/>
              <a:buChar char="•"/>
            </a:pPr>
            <a:r>
              <a:rPr lang="el-GR" altLang="zh-CN" sz="2000" dirty="0">
                <a:solidFill>
                  <a:srgbClr val="7030A0"/>
                </a:solidFill>
                <a:latin typeface="微软雅黑" panose="020B0503020204020204" pitchFamily="34" charset="-122"/>
                <a:ea typeface="微软雅黑" panose="020B0503020204020204" pitchFamily="34" charset="-122"/>
                <a:cs typeface="Arial" panose="020B0604020202020204" pitchFamily="34" charset="0"/>
              </a:rPr>
              <a:t>α</a:t>
            </a:r>
            <a:r>
              <a:rPr lang="zh-CN" altLang="en-US" sz="2000" dirty="0">
                <a:solidFill>
                  <a:srgbClr val="7030A0"/>
                </a:solidFill>
                <a:latin typeface="微软雅黑" panose="020B0503020204020204" pitchFamily="34" charset="-122"/>
                <a:ea typeface="微软雅黑" panose="020B0503020204020204" pitchFamily="34" charset="-122"/>
                <a:cs typeface="Arial" panose="020B0604020202020204" pitchFamily="34" charset="0"/>
              </a:rPr>
              <a:t>为必不可少的自发消费部分</a:t>
            </a:r>
            <a:endParaRPr lang="zh-CN" altLang="en-US" sz="2000" dirty="0">
              <a:solidFill>
                <a:srgbClr val="7030A0"/>
              </a:solidFill>
              <a:latin typeface="微软雅黑" panose="020B0503020204020204" pitchFamily="34" charset="-122"/>
              <a:ea typeface="微软雅黑" panose="020B0503020204020204" pitchFamily="34" charset="-122"/>
            </a:endParaRPr>
          </a:p>
        </p:txBody>
      </p:sp>
      <p:sp>
        <p:nvSpPr>
          <p:cNvPr id="31" name="文本框 30"/>
          <p:cNvSpPr txBox="1"/>
          <p:nvPr/>
        </p:nvSpPr>
        <p:spPr>
          <a:xfrm>
            <a:off x="532030" y="4631055"/>
            <a:ext cx="2480166" cy="400110"/>
          </a:xfrm>
          <a:prstGeom prst="rect">
            <a:avLst/>
          </a:prstGeom>
          <a:noFill/>
        </p:spPr>
        <p:txBody>
          <a:bodyPr wrap="none" rtlCol="0">
            <a:spAutoFit/>
          </a:bodyPr>
          <a:lstStyle/>
          <a:p>
            <a:pPr marL="342900" indent="-342900">
              <a:buFont typeface="Arial" panose="020B0604020202020204" pitchFamily="34" charset="0"/>
              <a:buChar char="•"/>
            </a:pPr>
            <a:r>
              <a:rPr lang="el-GR" altLang="zh-CN" sz="2000" dirty="0">
                <a:solidFill>
                  <a:srgbClr val="00B050"/>
                </a:solidFill>
                <a:latin typeface="微软雅黑" panose="020B0503020204020204" pitchFamily="34" charset="-122"/>
                <a:ea typeface="微软雅黑" panose="020B0503020204020204" pitchFamily="34" charset="-122"/>
                <a:cs typeface="Arial" panose="020B0604020202020204" pitchFamily="34" charset="0"/>
              </a:rPr>
              <a:t>β</a:t>
            </a:r>
            <a:r>
              <a:rPr lang="zh-CN" altLang="en-US" sz="2000" dirty="0">
                <a:solidFill>
                  <a:srgbClr val="00B050"/>
                </a:solidFill>
                <a:latin typeface="微软雅黑" panose="020B0503020204020204" pitchFamily="34" charset="-122"/>
                <a:ea typeface="微软雅黑" panose="020B0503020204020204" pitchFamily="34" charset="-122"/>
              </a:rPr>
              <a:t>为边际消费倾向</a:t>
            </a:r>
          </a:p>
        </p:txBody>
      </p:sp>
      <p:sp>
        <p:nvSpPr>
          <p:cNvPr id="32" name="文本框 31"/>
          <p:cNvSpPr txBox="1"/>
          <p:nvPr/>
        </p:nvSpPr>
        <p:spPr>
          <a:xfrm>
            <a:off x="532030" y="5306999"/>
            <a:ext cx="5694188" cy="400110"/>
          </a:xfrm>
          <a:prstGeom prst="rect">
            <a:avLst/>
          </a:prstGeom>
          <a:noFill/>
        </p:spPr>
        <p:txBody>
          <a:bodyPr wrap="none" rtlCol="0">
            <a:spAutoFit/>
          </a:bodyPr>
          <a:lstStyle/>
          <a:p>
            <a:pPr marL="342900" indent="-342900">
              <a:buFont typeface="Arial" panose="020B0604020202020204" pitchFamily="34" charset="0"/>
              <a:buChar char="•"/>
            </a:pPr>
            <a:r>
              <a:rPr lang="el-GR"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β</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和</a:t>
            </a:r>
            <a:r>
              <a:rPr lang="en-US" altLang="zh-CN"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y</a:t>
            </a:r>
            <a:r>
              <a:rPr lang="zh-CN" altLang="en-US" sz="2000"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的乘机表示收入引起的消费，即引致消费</a:t>
            </a:r>
            <a:endParaRPr lang="zh-CN" altLang="en-US" sz="2000" dirty="0">
              <a:solidFill>
                <a:srgbClr val="FF0000"/>
              </a:solidFill>
              <a:latin typeface="微软雅黑" panose="020B0503020204020204" pitchFamily="34" charset="-122"/>
              <a:ea typeface="微软雅黑" panose="020B0503020204020204" pitchFamily="34" charset="-122"/>
            </a:endParaRPr>
          </a:p>
        </p:txBody>
      </p:sp>
      <p:graphicFrame>
        <p:nvGraphicFramePr>
          <p:cNvPr id="7" name="对象 -2147482560"/>
          <p:cNvGraphicFramePr>
            <a:graphicFrameLocks noChangeAspect="1"/>
          </p:cNvGraphicFramePr>
          <p:nvPr>
            <p:extLst>
              <p:ext uri="{D42A27DB-BD31-4B8C-83A1-F6EECF244321}">
                <p14:modId xmlns:p14="http://schemas.microsoft.com/office/powerpoint/2010/main" val="3117736198"/>
              </p:ext>
            </p:extLst>
          </p:nvPr>
        </p:nvGraphicFramePr>
        <p:xfrm>
          <a:off x="852379" y="2823067"/>
          <a:ext cx="5373839" cy="415853"/>
        </p:xfrm>
        <a:graphic>
          <a:graphicData uri="http://schemas.openxmlformats.org/presentationml/2006/ole">
            <mc:AlternateContent xmlns:mc="http://schemas.openxmlformats.org/markup-compatibility/2006">
              <mc:Choice xmlns:v="urn:schemas-microsoft-com:vml" Requires="v">
                <p:oleObj r:id="rId4" imgW="2626360" imgH="203200" progId="Equation.DSMT4">
                  <p:embed/>
                </p:oleObj>
              </mc:Choice>
              <mc:Fallback>
                <p:oleObj r:id="rId4" imgW="2626360" imgH="203200" progId="Equation.DSMT4">
                  <p:embed/>
                  <p:pic>
                    <p:nvPicPr>
                      <p:cNvPr id="0" name="图片 3075"/>
                      <p:cNvPicPr/>
                      <p:nvPr/>
                    </p:nvPicPr>
                    <p:blipFill>
                      <a:blip r:embed="rId5">
                        <a:grayscl/>
                      </a:blip>
                      <a:stretch>
                        <a:fillRect/>
                      </a:stretch>
                    </p:blipFill>
                    <p:spPr>
                      <a:xfrm>
                        <a:off x="852379" y="2823067"/>
                        <a:ext cx="5373839" cy="415853"/>
                      </a:xfrm>
                      <a:prstGeom prst="rect">
                        <a:avLst/>
                      </a:prstGeom>
                      <a:solidFill>
                        <a:schemeClr val="bg1"/>
                      </a:solidFill>
                      <a:ln w="38100">
                        <a:noFill/>
                        <a:miter/>
                      </a:ln>
                    </p:spPr>
                  </p:pic>
                </p:oleObj>
              </mc:Fallback>
            </mc:AlternateContent>
          </a:graphicData>
        </a:graphic>
      </p:graphicFrame>
      <p:pic>
        <p:nvPicPr>
          <p:cNvPr id="8" name="图片 -2147482559" descr="10-8"/>
          <p:cNvPicPr>
            <a:picLocks noChangeAspect="1"/>
          </p:cNvPicPr>
          <p:nvPr/>
        </p:nvPicPr>
        <p:blipFill>
          <a:blip r:embed="rId6"/>
          <a:stretch>
            <a:fillRect/>
          </a:stretch>
        </p:blipFill>
        <p:spPr>
          <a:xfrm>
            <a:off x="6814134" y="2142111"/>
            <a:ext cx="4335129" cy="291401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036473" y="4624123"/>
            <a:ext cx="10042710" cy="116707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矩形 6"/>
          <p:cNvSpPr/>
          <p:nvPr/>
        </p:nvSpPr>
        <p:spPr>
          <a:xfrm>
            <a:off x="1036473" y="1879366"/>
            <a:ext cx="10030460" cy="104394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544075" y="371386"/>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消费函数和储蓄函数的关系</a:t>
            </a:r>
            <a:br>
              <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sym typeface="+mn-ea"/>
              </a:rPr>
            </a:br>
            <a:endPar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endParaRPr>
          </a:p>
        </p:txBody>
      </p:sp>
      <p:sp>
        <p:nvSpPr>
          <p:cNvPr id="12" name="文本框 11"/>
          <p:cNvSpPr txBox="1"/>
          <p:nvPr/>
        </p:nvSpPr>
        <p:spPr>
          <a:xfrm>
            <a:off x="1150504" y="2206857"/>
            <a:ext cx="6429965"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消费函数和储蓄函数</a:t>
            </a:r>
            <a:r>
              <a:rPr lang="zh-CN" altLang="en-US" sz="2000" dirty="0">
                <a:solidFill>
                  <a:schemeClr val="accent1"/>
                </a:solidFill>
                <a:latin typeface="微软雅黑" panose="020B0503020204020204" pitchFamily="34" charset="-122"/>
                <a:ea typeface="微软雅黑" panose="020B0503020204020204" pitchFamily="34" charset="-122"/>
              </a:rPr>
              <a:t>互补</a:t>
            </a:r>
            <a:r>
              <a:rPr lang="zh-CN" altLang="en-US" sz="2000" dirty="0">
                <a:latin typeface="微软雅黑" panose="020B0503020204020204" pitchFamily="34" charset="-122"/>
                <a:ea typeface="微软雅黑" panose="020B0503020204020204" pitchFamily="34" charset="-122"/>
              </a:rPr>
              <a:t>，消费和储蓄之和</a:t>
            </a:r>
            <a:r>
              <a:rPr lang="zh-CN" altLang="en-US" sz="2000" dirty="0">
                <a:solidFill>
                  <a:srgbClr val="FF0000"/>
                </a:solidFill>
                <a:latin typeface="微软雅黑" panose="020B0503020204020204" pitchFamily="34" charset="-122"/>
                <a:ea typeface="微软雅黑" panose="020B0503020204020204" pitchFamily="34" charset="-122"/>
              </a:rPr>
              <a:t>等于</a:t>
            </a:r>
            <a:r>
              <a:rPr lang="zh-CN" altLang="en-US" sz="2000" dirty="0">
                <a:latin typeface="微软雅黑" panose="020B0503020204020204" pitchFamily="34" charset="-122"/>
                <a:ea typeface="微软雅黑" panose="020B0503020204020204" pitchFamily="34" charset="-122"/>
              </a:rPr>
              <a:t>收入</a:t>
            </a:r>
          </a:p>
        </p:txBody>
      </p:sp>
      <p:sp>
        <p:nvSpPr>
          <p:cNvPr id="13" name="文本框 12"/>
          <p:cNvSpPr txBox="1"/>
          <p:nvPr/>
        </p:nvSpPr>
        <p:spPr>
          <a:xfrm>
            <a:off x="1150504" y="3275379"/>
            <a:ext cx="8858200" cy="96128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APC</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MPC</a:t>
            </a:r>
            <a:r>
              <a:rPr lang="zh-CN" altLang="en-US" sz="2000" dirty="0">
                <a:latin typeface="微软雅黑" panose="020B0503020204020204" pitchFamily="34" charset="-122"/>
                <a:ea typeface="微软雅黑" panose="020B0503020204020204" pitchFamily="34" charset="-122"/>
              </a:rPr>
              <a:t>都随收入增加而递减，但</a:t>
            </a:r>
            <a:r>
              <a:rPr lang="en-US" altLang="zh-CN" sz="2000" dirty="0">
                <a:solidFill>
                  <a:srgbClr val="FF0000"/>
                </a:solidFill>
                <a:latin typeface="微软雅黑" panose="020B0503020204020204" pitchFamily="34" charset="-122"/>
                <a:ea typeface="微软雅黑" panose="020B0503020204020204" pitchFamily="34" charset="-122"/>
              </a:rPr>
              <a:t>APC&gt;MPC</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APS</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MPS</a:t>
            </a:r>
            <a:r>
              <a:rPr lang="zh-CN" altLang="en-US" sz="2000" dirty="0">
                <a:latin typeface="微软雅黑" panose="020B0503020204020204" pitchFamily="34" charset="-122"/>
                <a:ea typeface="微软雅黑" panose="020B0503020204020204" pitchFamily="34" charset="-122"/>
              </a:rPr>
              <a:t>都随着收入的增加而减少，但</a:t>
            </a:r>
            <a:r>
              <a:rPr lang="en-US" altLang="zh-CN" sz="2000" dirty="0">
                <a:solidFill>
                  <a:schemeClr val="accent1"/>
                </a:solidFill>
                <a:latin typeface="微软雅黑" panose="020B0503020204020204" pitchFamily="34" charset="-122"/>
                <a:ea typeface="微软雅黑" panose="020B0503020204020204" pitchFamily="34" charset="-122"/>
              </a:rPr>
              <a:t>APS&lt;MPS</a:t>
            </a:r>
          </a:p>
        </p:txBody>
      </p:sp>
      <p:sp>
        <p:nvSpPr>
          <p:cNvPr id="14" name="文本框 13"/>
          <p:cNvSpPr txBox="1"/>
          <p:nvPr/>
        </p:nvSpPr>
        <p:spPr>
          <a:xfrm>
            <a:off x="1150504" y="5007606"/>
            <a:ext cx="6551794" cy="400110"/>
          </a:xfrm>
          <a:prstGeom prst="rect">
            <a:avLst/>
          </a:prstGeom>
          <a:noFill/>
        </p:spPr>
        <p:txBody>
          <a:bodyPr wrap="none" rtlCol="0">
            <a:spAutoFit/>
          </a:bodyPr>
          <a:lstStyle/>
          <a:p>
            <a:pPr marL="342900" indent="-34290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APC</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APS</a:t>
            </a:r>
            <a:r>
              <a:rPr lang="zh-CN" altLang="en-US" sz="2000" dirty="0">
                <a:latin typeface="微软雅黑" panose="020B0503020204020204" pitchFamily="34" charset="-122"/>
                <a:ea typeface="微软雅黑" panose="020B0503020204020204" pitchFamily="34" charset="-122"/>
              </a:rPr>
              <a:t>之和恒</a:t>
            </a:r>
            <a:r>
              <a:rPr lang="zh-CN" altLang="en-US" sz="2000" dirty="0">
                <a:solidFill>
                  <a:srgbClr val="FF0000"/>
                </a:solidFill>
                <a:latin typeface="微软雅黑" panose="020B0503020204020204" pitchFamily="34" charset="-122"/>
                <a:ea typeface="微软雅黑" panose="020B0503020204020204" pitchFamily="34" charset="-122"/>
              </a:rPr>
              <a:t>等于</a:t>
            </a:r>
            <a:r>
              <a:rPr lang="en-US" altLang="zh-CN" sz="2000" dirty="0">
                <a:solidFill>
                  <a:srgbClr val="FF0000"/>
                </a:solidFill>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MPC</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MPS</a:t>
            </a:r>
            <a:r>
              <a:rPr lang="zh-CN" altLang="en-US" sz="2000" dirty="0">
                <a:latin typeface="微软雅黑" panose="020B0503020204020204" pitchFamily="34" charset="-122"/>
                <a:ea typeface="微软雅黑" panose="020B0503020204020204" pitchFamily="34" charset="-122"/>
              </a:rPr>
              <a:t>之和也恒等于</a:t>
            </a:r>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sp>
        <p:nvSpPr>
          <p:cNvPr id="16" name="矩形 15"/>
          <p:cNvSpPr/>
          <p:nvPr/>
        </p:nvSpPr>
        <p:spPr>
          <a:xfrm>
            <a:off x="1048723" y="3154576"/>
            <a:ext cx="10030460" cy="1117474"/>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pic>
        <p:nvPicPr>
          <p:cNvPr id="18" name="Picture 7" descr="http://image.cn.tom.com/cntom/images/snail.gif"/>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7580469" y="4935537"/>
            <a:ext cx="4038600" cy="1711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2275315" y="3994689"/>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三部门经济：政府部门</a:t>
            </a:r>
          </a:p>
        </p:txBody>
      </p:sp>
      <p:sp>
        <p:nvSpPr>
          <p:cNvPr id="17" name="Rectangle 8" descr="浅色上对角线"/>
          <p:cNvSpPr>
            <a:spLocks noChangeArrowheads="1"/>
          </p:cNvSpPr>
          <p:nvPr/>
        </p:nvSpPr>
        <p:spPr bwMode="auto">
          <a:xfrm>
            <a:off x="5974851" y="2025918"/>
            <a:ext cx="4168609" cy="604571"/>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均衡国民收入决定原理</a:t>
            </a:r>
          </a:p>
        </p:txBody>
      </p:sp>
      <p:sp>
        <p:nvSpPr>
          <p:cNvPr id="18" name="Rectangle 9" descr="浅色上对角线">
            <a:hlinkClick r:id="" action="ppaction://noaction"/>
          </p:cNvPr>
          <p:cNvSpPr>
            <a:spLocks noChangeArrowheads="1"/>
          </p:cNvSpPr>
          <p:nvPr/>
        </p:nvSpPr>
        <p:spPr bwMode="auto">
          <a:xfrm>
            <a:off x="5974851" y="2700657"/>
            <a:ext cx="4154154" cy="617548"/>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均衡国民收入决定的基本方向</a:t>
            </a:r>
          </a:p>
        </p:txBody>
      </p:sp>
      <p:sp>
        <p:nvSpPr>
          <p:cNvPr id="19" name="Rectangle 10" descr="浅色上对角线"/>
          <p:cNvSpPr>
            <a:spLocks noChangeArrowheads="1"/>
          </p:cNvSpPr>
          <p:nvPr/>
        </p:nvSpPr>
        <p:spPr bwMode="auto">
          <a:xfrm>
            <a:off x="5974852" y="3395305"/>
            <a:ext cx="4168608" cy="597639"/>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两部门经济：有效需求的原理和框架</a:t>
            </a:r>
          </a:p>
        </p:txBody>
      </p:sp>
      <p:pic>
        <p:nvPicPr>
          <p:cNvPr id="21" name="Picture 62"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129007" y="2724684"/>
            <a:ext cx="787126" cy="604571"/>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5" name="AutoShape 66">
            <a:hlinkClick r:id="" action="ppaction://noaction" highlightClick="1"/>
            <a:hlinkHover r:id="" action="ppaction://noaction"/>
          </p:cNvPr>
          <p:cNvSpPr>
            <a:spLocks noChangeArrowheads="1"/>
          </p:cNvSpPr>
          <p:nvPr/>
        </p:nvSpPr>
        <p:spPr bwMode="auto">
          <a:xfrm>
            <a:off x="10169622" y="2582711"/>
            <a:ext cx="705896" cy="880301"/>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dirty="0"/>
          </a:p>
        </p:txBody>
      </p:sp>
      <p:pic>
        <p:nvPicPr>
          <p:cNvPr id="29" name="Picture 46" descr="130"/>
          <p:cNvPicPr>
            <a:picLocks noChangeAspect="1" noChangeArrowheads="1"/>
          </p:cNvPicPr>
          <p:nvPr/>
        </p:nvPicPr>
        <p:blipFill>
          <a:blip r:embed="rId3">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6037260" y="1710335"/>
            <a:ext cx="4043790" cy="172076"/>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p>
        </p:txBody>
      </p:sp>
      <p:sp>
        <p:nvSpPr>
          <p:cNvPr id="27" name="矩形: 圆角 26"/>
          <p:cNvSpPr/>
          <p:nvPr/>
        </p:nvSpPr>
        <p:spPr>
          <a:xfrm>
            <a:off x="2287562" y="1494083"/>
            <a:ext cx="3356275" cy="68359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均衡国民收入的决定</a:t>
            </a:r>
          </a:p>
        </p:txBody>
      </p:sp>
      <p:sp>
        <p:nvSpPr>
          <p:cNvPr id="28" name="矩形: 圆角 27"/>
          <p:cNvSpPr/>
          <p:nvPr/>
        </p:nvSpPr>
        <p:spPr>
          <a:xfrm>
            <a:off x="2275314" y="2339268"/>
            <a:ext cx="3356275" cy="68359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两部门经济：家庭部门</a:t>
            </a:r>
          </a:p>
        </p:txBody>
      </p:sp>
      <p:sp>
        <p:nvSpPr>
          <p:cNvPr id="30" name="矩形: 圆角 29"/>
          <p:cNvSpPr/>
          <p:nvPr/>
        </p:nvSpPr>
        <p:spPr>
          <a:xfrm>
            <a:off x="2275315" y="3168578"/>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两部门经济：企业部门</a:t>
            </a:r>
          </a:p>
        </p:txBody>
      </p:sp>
      <p:sp>
        <p:nvSpPr>
          <p:cNvPr id="32" name="矩形: 圆角 31"/>
          <p:cNvSpPr/>
          <p:nvPr/>
        </p:nvSpPr>
        <p:spPr>
          <a:xfrm>
            <a:off x="2275314" y="4824000"/>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四部门经济：对外部门</a:t>
            </a:r>
          </a:p>
        </p:txBody>
      </p:sp>
      <p:sp>
        <p:nvSpPr>
          <p:cNvPr id="33" name="矩形: 圆角 32"/>
          <p:cNvSpPr/>
          <p:nvPr/>
        </p:nvSpPr>
        <p:spPr>
          <a:xfrm>
            <a:off x="2275313" y="5650111"/>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影响需求的重要机制：乘数</a:t>
            </a:r>
          </a:p>
        </p:txBody>
      </p:sp>
      <p:pic>
        <p:nvPicPr>
          <p:cNvPr id="34" name="Picture 62"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114554" y="1974674"/>
            <a:ext cx="787126" cy="604571"/>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5" name="Picture 62"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114554" y="3388373"/>
            <a:ext cx="787126" cy="604571"/>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925864" y="3701189"/>
            <a:ext cx="5925820" cy="973455"/>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矩形 6"/>
          <p:cNvSpPr/>
          <p:nvPr/>
        </p:nvSpPr>
        <p:spPr>
          <a:xfrm>
            <a:off x="925864" y="4953945"/>
            <a:ext cx="5967730" cy="1001395"/>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矩形 1"/>
          <p:cNvSpPr/>
          <p:nvPr/>
        </p:nvSpPr>
        <p:spPr>
          <a:xfrm>
            <a:off x="927803" y="2456384"/>
            <a:ext cx="5925820" cy="973455"/>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544075" y="378274"/>
            <a:ext cx="10515600" cy="97726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家庭消费函数和社会消费函数</a:t>
            </a:r>
            <a:br>
              <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sym typeface="+mn-ea"/>
              </a:rPr>
            </a:br>
            <a:endPar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endParaRPr>
          </a:p>
        </p:txBody>
      </p:sp>
      <p:sp>
        <p:nvSpPr>
          <p:cNvPr id="12" name="文本框 11"/>
          <p:cNvSpPr txBox="1"/>
          <p:nvPr/>
        </p:nvSpPr>
        <p:spPr>
          <a:xfrm>
            <a:off x="2000202" y="2790209"/>
            <a:ext cx="2468880" cy="39878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国民收入的</a:t>
            </a:r>
            <a:r>
              <a:rPr lang="zh-CN" altLang="en-US" sz="2000" dirty="0">
                <a:solidFill>
                  <a:srgbClr val="FF0000"/>
                </a:solidFill>
                <a:latin typeface="微软雅黑" panose="020B0503020204020204" pitchFamily="34" charset="-122"/>
                <a:ea typeface="微软雅黑" panose="020B0503020204020204" pitchFamily="34" charset="-122"/>
              </a:rPr>
              <a:t>分配</a:t>
            </a:r>
            <a:r>
              <a:rPr lang="zh-CN" altLang="en-US" sz="2000" dirty="0">
                <a:latin typeface="微软雅黑" panose="020B0503020204020204" pitchFamily="34" charset="-122"/>
                <a:ea typeface="微软雅黑" panose="020B0503020204020204" pitchFamily="34" charset="-122"/>
              </a:rPr>
              <a:t>状况</a:t>
            </a:r>
          </a:p>
        </p:txBody>
      </p:sp>
      <p:sp>
        <p:nvSpPr>
          <p:cNvPr id="13" name="文本框 12"/>
          <p:cNvSpPr txBox="1"/>
          <p:nvPr/>
        </p:nvSpPr>
        <p:spPr>
          <a:xfrm>
            <a:off x="2129887" y="3941865"/>
            <a:ext cx="8858200" cy="553085"/>
          </a:xfrm>
          <a:prstGeom prst="rect">
            <a:avLst/>
          </a:prstGeom>
          <a:noFill/>
        </p:spPr>
        <p:txBody>
          <a:bodyPr wrap="square" rtlCol="0">
            <a:spAutoFit/>
          </a:bodyPr>
          <a:lstStyle/>
          <a:p>
            <a:pPr>
              <a:lnSpc>
                <a:spcPct val="150000"/>
              </a:lnSpc>
            </a:pPr>
            <a:r>
              <a:rPr sz="2000" dirty="0">
                <a:latin typeface="微软雅黑" panose="020B0503020204020204" pitchFamily="34" charset="-122"/>
                <a:ea typeface="微软雅黑" panose="020B0503020204020204" pitchFamily="34" charset="-122"/>
              </a:rPr>
              <a:t>政府</a:t>
            </a:r>
            <a:r>
              <a:rPr sz="2000" dirty="0">
                <a:solidFill>
                  <a:schemeClr val="accent1"/>
                </a:solidFill>
                <a:latin typeface="微软雅黑" panose="020B0503020204020204" pitchFamily="34" charset="-122"/>
                <a:ea typeface="微软雅黑" panose="020B0503020204020204" pitchFamily="34" charset="-122"/>
              </a:rPr>
              <a:t>税收</a:t>
            </a:r>
            <a:r>
              <a:rPr sz="2000" dirty="0">
                <a:latin typeface="微软雅黑" panose="020B0503020204020204" pitchFamily="34" charset="-122"/>
                <a:ea typeface="微软雅黑" panose="020B0503020204020204" pitchFamily="34" charset="-122"/>
              </a:rPr>
              <a:t>政策</a:t>
            </a:r>
          </a:p>
        </p:txBody>
      </p:sp>
      <p:sp>
        <p:nvSpPr>
          <p:cNvPr id="14" name="文本框 13"/>
          <p:cNvSpPr txBox="1"/>
          <p:nvPr/>
        </p:nvSpPr>
        <p:spPr>
          <a:xfrm>
            <a:off x="2129887" y="5232661"/>
            <a:ext cx="3992880" cy="398780"/>
          </a:xfrm>
          <a:prstGeom prst="rect">
            <a:avLst/>
          </a:prstGeom>
          <a:noFill/>
        </p:spPr>
        <p:txBody>
          <a:bodyPr wrap="none" rtlCol="0">
            <a:spAutoFit/>
          </a:bodyPr>
          <a:lstStyle/>
          <a:p>
            <a:r>
              <a:rPr sz="2000" dirty="0">
                <a:latin typeface="微软雅黑" panose="020B0503020204020204" pitchFamily="34" charset="-122"/>
                <a:ea typeface="微软雅黑" panose="020B0503020204020204" pitchFamily="34" charset="-122"/>
              </a:rPr>
              <a:t>公司</a:t>
            </a:r>
            <a:r>
              <a:rPr sz="2000" dirty="0">
                <a:solidFill>
                  <a:schemeClr val="accent5"/>
                </a:solidFill>
                <a:latin typeface="微软雅黑" panose="020B0503020204020204" pitchFamily="34" charset="-122"/>
                <a:ea typeface="微软雅黑" panose="020B0503020204020204" pitchFamily="34" charset="-122"/>
              </a:rPr>
              <a:t>未分配</a:t>
            </a:r>
            <a:r>
              <a:rPr sz="2000" dirty="0">
                <a:latin typeface="微软雅黑" panose="020B0503020204020204" pitchFamily="34" charset="-122"/>
                <a:ea typeface="微软雅黑" panose="020B0503020204020204" pitchFamily="34" charset="-122"/>
              </a:rPr>
              <a:t>利润在利润中所占比例</a:t>
            </a:r>
          </a:p>
        </p:txBody>
      </p:sp>
      <p:sp>
        <p:nvSpPr>
          <p:cNvPr id="17" name="七边形 16"/>
          <p:cNvSpPr/>
          <p:nvPr/>
        </p:nvSpPr>
        <p:spPr>
          <a:xfrm>
            <a:off x="1086631" y="2601051"/>
            <a:ext cx="754743" cy="754743"/>
          </a:xfrm>
          <a:prstGeom prst="heptagon">
            <a:avLst/>
          </a:prstGeom>
          <a:solidFill>
            <a:srgbClr val="2C24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a:t>
            </a:r>
            <a:endParaRPr lang="zh-CN" altLang="en-US" sz="2400" dirty="0"/>
          </a:p>
        </p:txBody>
      </p:sp>
      <p:sp>
        <p:nvSpPr>
          <p:cNvPr id="24" name="七边形 23"/>
          <p:cNvSpPr/>
          <p:nvPr/>
        </p:nvSpPr>
        <p:spPr>
          <a:xfrm>
            <a:off x="1150504" y="3853807"/>
            <a:ext cx="754743" cy="754743"/>
          </a:xfrm>
          <a:prstGeom prst="heptagon">
            <a:avLst/>
          </a:prstGeom>
          <a:solidFill>
            <a:srgbClr val="1975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2</a:t>
            </a:r>
            <a:endParaRPr lang="zh-CN" altLang="en-US" sz="2400" dirty="0"/>
          </a:p>
        </p:txBody>
      </p:sp>
      <p:sp>
        <p:nvSpPr>
          <p:cNvPr id="25" name="七边形 24"/>
          <p:cNvSpPr/>
          <p:nvPr/>
        </p:nvSpPr>
        <p:spPr>
          <a:xfrm>
            <a:off x="1193178" y="5042667"/>
            <a:ext cx="754743" cy="754743"/>
          </a:xfrm>
          <a:prstGeom prst="heptagon">
            <a:avLst/>
          </a:prstGeom>
          <a:solidFill>
            <a:srgbClr val="C992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t>
            </a:r>
            <a:endParaRPr lang="zh-CN" altLang="en-US" sz="2400" dirty="0"/>
          </a:p>
        </p:txBody>
      </p:sp>
      <p:sp>
        <p:nvSpPr>
          <p:cNvPr id="100" name="文本框 99"/>
          <p:cNvSpPr txBox="1"/>
          <p:nvPr/>
        </p:nvSpPr>
        <p:spPr>
          <a:xfrm>
            <a:off x="802501" y="1732555"/>
            <a:ext cx="6939280" cy="398780"/>
          </a:xfrm>
          <a:prstGeom prst="rect">
            <a:avLst/>
          </a:prstGeom>
          <a:noFill/>
          <a:ln w="9525">
            <a:noFill/>
          </a:ln>
        </p:spPr>
        <p:txBody>
          <a:bodyPr wrap="square">
            <a:spAutoFit/>
          </a:bodyPr>
          <a:lstStyle/>
          <a:p>
            <a:pPr indent="0"/>
            <a:r>
              <a:rPr lang="zh-CN" sz="2000" b="0" dirty="0">
                <a:latin typeface="微软雅黑" panose="020B0503020204020204" pitchFamily="34" charset="-122"/>
                <a:ea typeface="微软雅黑" panose="020B0503020204020204" pitchFamily="34" charset="-122"/>
              </a:rPr>
              <a:t>从家庭消费函数去求社会消费函数时需考虑：</a:t>
            </a:r>
            <a:endParaRPr lang="en-US" altLang="zh-CN" sz="2000" b="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3005728" y="5063105"/>
            <a:ext cx="8434754" cy="146161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3" name="矩形 22"/>
          <p:cNvSpPr/>
          <p:nvPr/>
        </p:nvSpPr>
        <p:spPr>
          <a:xfrm>
            <a:off x="3005728" y="3805625"/>
            <a:ext cx="8434754" cy="104394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2" name="矩形 21"/>
          <p:cNvSpPr/>
          <p:nvPr/>
        </p:nvSpPr>
        <p:spPr>
          <a:xfrm>
            <a:off x="3005728" y="2467337"/>
            <a:ext cx="8434754" cy="104394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9" name="矩形 18"/>
          <p:cNvSpPr/>
          <p:nvPr/>
        </p:nvSpPr>
        <p:spPr>
          <a:xfrm>
            <a:off x="3005728" y="1142809"/>
            <a:ext cx="8434754" cy="104394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150504" y="402075"/>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影响消费的其他因素及其对相关政策效果的影响</a:t>
            </a:r>
            <a:br>
              <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sym typeface="+mn-ea"/>
              </a:rPr>
            </a:br>
            <a:endPar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endParaRPr>
          </a:p>
        </p:txBody>
      </p:sp>
      <p:sp>
        <p:nvSpPr>
          <p:cNvPr id="2" name="文本框 1"/>
          <p:cNvSpPr txBox="1"/>
          <p:nvPr/>
        </p:nvSpPr>
        <p:spPr>
          <a:xfrm>
            <a:off x="684212" y="2217276"/>
            <a:ext cx="441146" cy="2862322"/>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影</a:t>
            </a:r>
            <a:endParaRPr lang="en-US" altLang="zh-CN" sz="2000" b="1"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响</a:t>
            </a:r>
            <a:endParaRPr lang="en-US" altLang="zh-CN" sz="2000" b="1"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消</a:t>
            </a:r>
            <a:endParaRPr lang="en-US" altLang="zh-CN" sz="2000" b="1"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费</a:t>
            </a:r>
            <a:endParaRPr lang="en-US" altLang="zh-CN" sz="2000" b="1"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的</a:t>
            </a:r>
            <a:endParaRPr lang="en-US" altLang="zh-CN" sz="2000" b="1"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其</a:t>
            </a:r>
            <a:endParaRPr lang="en-US" altLang="zh-CN" sz="2000" b="1"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他</a:t>
            </a:r>
            <a:endParaRPr lang="en-US" altLang="zh-CN" sz="2000" b="1"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因</a:t>
            </a:r>
            <a:endParaRPr lang="en-US" altLang="zh-CN" sz="2000" b="1" dirty="0">
              <a:latin typeface="微软雅黑" panose="020B0503020204020204" pitchFamily="34" charset="-122"/>
              <a:ea typeface="微软雅黑" panose="020B0503020204020204" pitchFamily="34" charset="-122"/>
            </a:endParaRPr>
          </a:p>
          <a:p>
            <a:r>
              <a:rPr lang="zh-CN" altLang="en-US" sz="2000" b="1" dirty="0">
                <a:latin typeface="微软雅黑" panose="020B0503020204020204" pitchFamily="34" charset="-122"/>
                <a:ea typeface="微软雅黑" panose="020B0503020204020204" pitchFamily="34" charset="-122"/>
              </a:rPr>
              <a:t>素</a:t>
            </a:r>
          </a:p>
        </p:txBody>
      </p:sp>
      <p:sp>
        <p:nvSpPr>
          <p:cNvPr id="9" name="文本框 8"/>
          <p:cNvSpPr txBox="1"/>
          <p:nvPr/>
        </p:nvSpPr>
        <p:spPr>
          <a:xfrm>
            <a:off x="1313342" y="1204458"/>
            <a:ext cx="2933527" cy="4708981"/>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利率</a:t>
            </a:r>
            <a:endParaRPr lang="en-US" altLang="zh-CN" sz="20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价格水平</a:t>
            </a:r>
            <a:endParaRPr lang="en-US" altLang="zh-CN" sz="2000" dirty="0">
              <a:solidFill>
                <a:srgbClr val="0070C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收入分配</a:t>
            </a:r>
            <a:endParaRPr lang="en-US" altLang="zh-CN" sz="200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Ø"/>
            </a:pPr>
            <a:r>
              <a:rPr lang="zh-CN" altLang="en-US" sz="2000" dirty="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预期</a:t>
            </a:r>
          </a:p>
        </p:txBody>
      </p:sp>
      <p:sp>
        <p:nvSpPr>
          <p:cNvPr id="10" name="矩形 9"/>
          <p:cNvSpPr/>
          <p:nvPr/>
        </p:nvSpPr>
        <p:spPr>
          <a:xfrm>
            <a:off x="3139416" y="2422820"/>
            <a:ext cx="8114546"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货币收入不变时，若物价上升，实际收入下降，消费者要保持原有消费水平，则消费倾向就会提高；反之</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则平均消费倾向就会下降。</a:t>
            </a:r>
            <a:endParaRPr lang="zh-CN" altLang="en-US" sz="2000" dirty="0">
              <a:latin typeface="微软雅黑" panose="020B0503020204020204" pitchFamily="34" charset="-122"/>
              <a:ea typeface="微软雅黑" panose="020B0503020204020204" pitchFamily="34" charset="-122"/>
            </a:endParaRPr>
          </a:p>
        </p:txBody>
      </p:sp>
      <p:sp>
        <p:nvSpPr>
          <p:cNvPr id="12" name="矩形 11"/>
          <p:cNvSpPr/>
          <p:nvPr/>
        </p:nvSpPr>
        <p:spPr>
          <a:xfrm>
            <a:off x="3119645" y="3835193"/>
            <a:ext cx="7691707" cy="961289"/>
          </a:xfrm>
          <a:prstGeom prst="rect">
            <a:avLst/>
          </a:prstGeom>
        </p:spPr>
        <p:txBody>
          <a:bodyPr wrap="square">
            <a:spAutoFit/>
          </a:bodyPr>
          <a:lstStyle/>
          <a:p>
            <a:pPr marL="342900" indent="-342900" algn="just" hangingPunct="0">
              <a:lnSpc>
                <a:spcPct val="150000"/>
              </a:lnSpc>
              <a:spcAft>
                <a:spcPts val="0"/>
              </a:spcAft>
              <a:buFont typeface="Arial" panose="020B0604020202020204" pitchFamily="34" charset="0"/>
              <a:buChar char="•"/>
            </a:pPr>
            <a:r>
              <a:rPr lang="zh-CN" altLang="zh-CN" sz="2000" kern="100" dirty="0">
                <a:latin typeface="微软雅黑" panose="020B0503020204020204" pitchFamily="34" charset="-122"/>
                <a:ea typeface="微软雅黑" panose="020B0503020204020204" pitchFamily="34" charset="-122"/>
              </a:rPr>
              <a:t>国民收入分配越是平均，全国性平均消费倾向就会越大；而收入分配越是不平均，全国性平均消费倾向就会越小。</a:t>
            </a:r>
            <a:endParaRPr lang="zh-CN" altLang="zh-CN" sz="2000" kern="100" dirty="0">
              <a:effectLst/>
              <a:latin typeface="微软雅黑" panose="020B0503020204020204" pitchFamily="34" charset="-122"/>
              <a:ea typeface="微软雅黑" panose="020B0503020204020204" pitchFamily="34" charset="-122"/>
            </a:endParaRPr>
          </a:p>
        </p:txBody>
      </p:sp>
      <p:sp>
        <p:nvSpPr>
          <p:cNvPr id="13" name="矩形 12"/>
          <p:cNvSpPr/>
          <p:nvPr/>
        </p:nvSpPr>
        <p:spPr>
          <a:xfrm>
            <a:off x="3005728" y="5132720"/>
            <a:ext cx="8248234" cy="1477328"/>
          </a:xfrm>
          <a:prstGeom prst="rect">
            <a:avLst/>
          </a:prstGeom>
        </p:spPr>
        <p:txBody>
          <a:bodyPr wrap="square">
            <a:spAutoFit/>
          </a:bodyPr>
          <a:lstStyle/>
          <a:p>
            <a:pPr marL="342900" indent="-342900" algn="just" hangingPunct="0">
              <a:lnSpc>
                <a:spcPct val="150000"/>
              </a:lnSpc>
              <a:spcAft>
                <a:spcPts val="0"/>
              </a:spcAft>
              <a:buFont typeface="Arial" panose="020B0604020202020204" pitchFamily="34" charset="0"/>
              <a:buChar char="•"/>
            </a:pPr>
            <a:r>
              <a:rPr lang="zh-CN" altLang="zh-CN" sz="2000" kern="100" spc="20" dirty="0">
                <a:latin typeface="微软雅黑" panose="020B0503020204020204" pitchFamily="34" charset="-122"/>
                <a:ea typeface="微软雅黑" panose="020B0503020204020204" pitchFamily="34" charset="-122"/>
              </a:rPr>
              <a:t>如果消费者遵循恒久收入假说，并且有理性预期，那么只有未预期到的政策变动会影响消费，因为这些政策变动会影响人们的预期，从而影响消费。</a:t>
            </a:r>
            <a:endParaRPr lang="zh-CN" altLang="zh-CN" sz="2000" kern="100" dirty="0">
              <a:effectLst/>
              <a:latin typeface="微软雅黑" panose="020B0503020204020204" pitchFamily="34" charset="-122"/>
              <a:ea typeface="微软雅黑" panose="020B0503020204020204" pitchFamily="34" charset="-122"/>
            </a:endParaRPr>
          </a:p>
        </p:txBody>
      </p:sp>
      <p:sp>
        <p:nvSpPr>
          <p:cNvPr id="14" name="矩形 13"/>
          <p:cNvSpPr/>
          <p:nvPr/>
        </p:nvSpPr>
        <p:spPr>
          <a:xfrm>
            <a:off x="3189566" y="1103249"/>
            <a:ext cx="8014246" cy="1015663"/>
          </a:xfrm>
          <a:prstGeom prst="rect">
            <a:avLst/>
          </a:prstGeom>
        </p:spPr>
        <p:txBody>
          <a:bodyPr wrap="square">
            <a:spAutoFit/>
          </a:bodyPr>
          <a:lstStyle/>
          <a:p>
            <a:pPr marL="342900" indent="-342900" algn="just" hangingPunct="0">
              <a:lnSpc>
                <a:spcPct val="150000"/>
              </a:lnSpc>
              <a:spcAft>
                <a:spcPts val="0"/>
              </a:spcAft>
              <a:buFont typeface="Arial" panose="020B0604020202020204" pitchFamily="34" charset="0"/>
              <a:buChar char="•"/>
            </a:pPr>
            <a:r>
              <a:rPr lang="zh-CN" altLang="zh-CN" sz="2000" kern="100" dirty="0">
                <a:latin typeface="微软雅黑" panose="020B0503020204020204" pitchFamily="34" charset="-122"/>
                <a:ea typeface="微软雅黑" panose="020B0503020204020204" pitchFamily="34" charset="-122"/>
              </a:rPr>
              <a:t>提高利率可以刺激储蓄，从而在可支配收入既定情况下减少消费。但提高利率是否会增加储蓄，抑制当前消费，要根据情况而定。</a:t>
            </a:r>
            <a:endParaRPr lang="zh-CN" altLang="zh-CN" sz="2000" kern="100" dirty="0">
              <a:effectLst/>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687423" y="4770755"/>
            <a:ext cx="8826782" cy="1196340"/>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矩形 8"/>
          <p:cNvSpPr/>
          <p:nvPr/>
        </p:nvSpPr>
        <p:spPr>
          <a:xfrm>
            <a:off x="687423" y="3324225"/>
            <a:ext cx="8783602" cy="1265555"/>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矩形 7"/>
          <p:cNvSpPr/>
          <p:nvPr/>
        </p:nvSpPr>
        <p:spPr>
          <a:xfrm>
            <a:off x="687423" y="1710690"/>
            <a:ext cx="8770901" cy="1390650"/>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367658" y="443155"/>
            <a:ext cx="10515600" cy="53403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其他消费理论</a:t>
            </a:r>
            <a:endPar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endParaRPr>
          </a:p>
        </p:txBody>
      </p:sp>
      <p:sp>
        <p:nvSpPr>
          <p:cNvPr id="12" name="文本框 11"/>
          <p:cNvSpPr txBox="1"/>
          <p:nvPr/>
        </p:nvSpPr>
        <p:spPr>
          <a:xfrm>
            <a:off x="1928356" y="2257458"/>
            <a:ext cx="5917004"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现期收入</a:t>
            </a:r>
            <a:r>
              <a:rPr lang="zh-CN" altLang="en-US" sz="2000" dirty="0">
                <a:latin typeface="微软雅黑" panose="020B0503020204020204" pitchFamily="34" charset="-122"/>
                <a:ea typeface="微软雅黑" panose="020B0503020204020204" pitchFamily="34" charset="-122"/>
              </a:rPr>
              <a:t>假说下的消费函数理论：相对收入假设</a:t>
            </a:r>
          </a:p>
        </p:txBody>
      </p:sp>
      <p:sp>
        <p:nvSpPr>
          <p:cNvPr id="13" name="文本框 12"/>
          <p:cNvSpPr txBox="1"/>
          <p:nvPr/>
        </p:nvSpPr>
        <p:spPr>
          <a:xfrm>
            <a:off x="1858095" y="3610292"/>
            <a:ext cx="8858200" cy="4996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sz="2000" dirty="0">
                <a:solidFill>
                  <a:schemeClr val="accent5"/>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恒久收入</a:t>
            </a:r>
            <a:r>
              <a:rPr sz="2000" dirty="0">
                <a:latin typeface="微软雅黑" panose="020B0503020204020204" pitchFamily="34" charset="-122"/>
                <a:ea typeface="微软雅黑" panose="020B0503020204020204" pitchFamily="34" charset="-122"/>
              </a:rPr>
              <a:t>假说下的消费函数理论</a:t>
            </a:r>
            <a:r>
              <a:rPr lang="zh-CN" sz="2000" dirty="0">
                <a:latin typeface="微软雅黑" panose="020B0503020204020204" pitchFamily="34" charset="-122"/>
                <a:ea typeface="微软雅黑" panose="020B0503020204020204" pitchFamily="34" charset="-122"/>
              </a:rPr>
              <a:t>：</a:t>
            </a:r>
          </a:p>
        </p:txBody>
      </p:sp>
      <p:sp>
        <p:nvSpPr>
          <p:cNvPr id="14" name="文本框 13"/>
          <p:cNvSpPr txBox="1"/>
          <p:nvPr/>
        </p:nvSpPr>
        <p:spPr>
          <a:xfrm>
            <a:off x="1928356" y="5169535"/>
            <a:ext cx="4121641" cy="400110"/>
          </a:xfrm>
          <a:prstGeom prst="rect">
            <a:avLst/>
          </a:prstGeom>
          <a:noFill/>
        </p:spPr>
        <p:txBody>
          <a:bodyPr wrap="none" rtlCol="0">
            <a:spAutoFit/>
          </a:bodyPr>
          <a:lstStyle/>
          <a:p>
            <a:pPr marL="342900" indent="-342900">
              <a:buFont typeface="Arial" panose="020B0604020202020204" pitchFamily="34" charset="0"/>
              <a:buChar char="•"/>
            </a:pPr>
            <a:r>
              <a:rPr sz="2000" dirty="0">
                <a:solidFill>
                  <a:schemeClr val="accent4"/>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生命周期</a:t>
            </a:r>
            <a:r>
              <a:rPr sz="2000" dirty="0">
                <a:latin typeface="微软雅黑" panose="020B0503020204020204" pitchFamily="34" charset="-122"/>
                <a:ea typeface="微软雅黑" panose="020B0503020204020204" pitchFamily="34" charset="-122"/>
              </a:rPr>
              <a:t>假说的消费函数理论</a:t>
            </a:r>
            <a:r>
              <a:rPr lang="zh-CN" sz="2000" dirty="0">
                <a:latin typeface="微软雅黑" panose="020B0503020204020204" pitchFamily="34" charset="-122"/>
                <a:ea typeface="微软雅黑" panose="020B0503020204020204" pitchFamily="34" charset="-122"/>
              </a:rPr>
              <a:t>：</a:t>
            </a:r>
          </a:p>
        </p:txBody>
      </p:sp>
      <p:sp>
        <p:nvSpPr>
          <p:cNvPr id="17" name="七边形 16"/>
          <p:cNvSpPr/>
          <p:nvPr/>
        </p:nvSpPr>
        <p:spPr>
          <a:xfrm>
            <a:off x="972058" y="2028643"/>
            <a:ext cx="754743" cy="754743"/>
          </a:xfrm>
          <a:prstGeom prst="heptagon">
            <a:avLst/>
          </a:prstGeom>
          <a:solidFill>
            <a:srgbClr val="2C249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a:t>
            </a:r>
            <a:endParaRPr lang="zh-CN" altLang="en-US" sz="2400" dirty="0"/>
          </a:p>
        </p:txBody>
      </p:sp>
      <p:sp>
        <p:nvSpPr>
          <p:cNvPr id="24" name="七边形 23"/>
          <p:cNvSpPr/>
          <p:nvPr/>
        </p:nvSpPr>
        <p:spPr>
          <a:xfrm>
            <a:off x="972059" y="3548153"/>
            <a:ext cx="754743" cy="754743"/>
          </a:xfrm>
          <a:prstGeom prst="heptagon">
            <a:avLst/>
          </a:prstGeom>
          <a:solidFill>
            <a:srgbClr val="1975D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2</a:t>
            </a:r>
            <a:endParaRPr lang="zh-CN" altLang="en-US" sz="2400" dirty="0"/>
          </a:p>
        </p:txBody>
      </p:sp>
      <p:sp>
        <p:nvSpPr>
          <p:cNvPr id="25" name="七边形 24"/>
          <p:cNvSpPr/>
          <p:nvPr/>
        </p:nvSpPr>
        <p:spPr>
          <a:xfrm>
            <a:off x="1025949" y="4963735"/>
            <a:ext cx="754743" cy="754743"/>
          </a:xfrm>
          <a:prstGeom prst="heptagon">
            <a:avLst/>
          </a:prstGeom>
          <a:solidFill>
            <a:srgbClr val="C9923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t>
            </a:r>
            <a:endParaRPr lang="zh-CN" altLang="en-US" sz="2400" dirty="0"/>
          </a:p>
        </p:txBody>
      </p:sp>
      <p:graphicFrame>
        <p:nvGraphicFramePr>
          <p:cNvPr id="2" name="对象 -2147482542"/>
          <p:cNvGraphicFramePr>
            <a:graphicFrameLocks noChangeAspect="1"/>
          </p:cNvGraphicFramePr>
          <p:nvPr>
            <p:extLst>
              <p:ext uri="{D42A27DB-BD31-4B8C-83A1-F6EECF244321}">
                <p14:modId xmlns:p14="http://schemas.microsoft.com/office/powerpoint/2010/main" val="1380896708"/>
              </p:ext>
            </p:extLst>
          </p:nvPr>
        </p:nvGraphicFramePr>
        <p:xfrm>
          <a:off x="6063953" y="3654658"/>
          <a:ext cx="2527300" cy="495300"/>
        </p:xfrm>
        <a:graphic>
          <a:graphicData uri="http://schemas.openxmlformats.org/presentationml/2006/ole">
            <mc:AlternateContent xmlns:mc="http://schemas.openxmlformats.org/markup-compatibility/2006">
              <mc:Choice xmlns:v="urn:schemas-microsoft-com:vml" Requires="v">
                <p:oleObj r:id="rId3" imgW="1231265" imgH="241300" progId="Equation.DSMT4">
                  <p:embed/>
                </p:oleObj>
              </mc:Choice>
              <mc:Fallback>
                <p:oleObj r:id="rId3" imgW="1231265" imgH="241300" progId="Equation.DSMT4">
                  <p:embed/>
                  <p:pic>
                    <p:nvPicPr>
                      <p:cNvPr id="0" name="图片 3075"/>
                      <p:cNvPicPr/>
                      <p:nvPr/>
                    </p:nvPicPr>
                    <p:blipFill>
                      <a:blip r:embed="rId4"/>
                      <a:stretch>
                        <a:fillRect/>
                      </a:stretch>
                    </p:blipFill>
                    <p:spPr>
                      <a:xfrm>
                        <a:off x="6063953" y="3654658"/>
                        <a:ext cx="2527300" cy="495300"/>
                      </a:xfrm>
                      <a:prstGeom prst="rect">
                        <a:avLst/>
                      </a:prstGeom>
                      <a:noFill/>
                      <a:ln w="38100">
                        <a:noFill/>
                        <a:miter/>
                      </a:ln>
                    </p:spPr>
                  </p:pic>
                </p:oleObj>
              </mc:Fallback>
            </mc:AlternateContent>
          </a:graphicData>
        </a:graphic>
      </p:graphicFrame>
      <p:graphicFrame>
        <p:nvGraphicFramePr>
          <p:cNvPr id="3" name="对象 -2147482537"/>
          <p:cNvGraphicFramePr>
            <a:graphicFrameLocks noChangeAspect="1"/>
          </p:cNvGraphicFramePr>
          <p:nvPr>
            <p:extLst>
              <p:ext uri="{D42A27DB-BD31-4B8C-83A1-F6EECF244321}">
                <p14:modId xmlns:p14="http://schemas.microsoft.com/office/powerpoint/2010/main" val="2907028674"/>
              </p:ext>
            </p:extLst>
          </p:nvPr>
        </p:nvGraphicFramePr>
        <p:xfrm>
          <a:off x="6183982" y="5116255"/>
          <a:ext cx="1862455" cy="453390"/>
        </p:xfrm>
        <a:graphic>
          <a:graphicData uri="http://schemas.openxmlformats.org/presentationml/2006/ole">
            <mc:AlternateContent xmlns:mc="http://schemas.openxmlformats.org/markup-compatibility/2006">
              <mc:Choice xmlns:v="urn:schemas-microsoft-com:vml" Requires="v">
                <p:oleObj r:id="rId5" imgW="939800" imgH="228600" progId="Equation.DSMT4">
                  <p:embed/>
                </p:oleObj>
              </mc:Choice>
              <mc:Fallback>
                <p:oleObj r:id="rId5" imgW="939800" imgH="228600" progId="Equation.DSMT4">
                  <p:embed/>
                  <p:pic>
                    <p:nvPicPr>
                      <p:cNvPr id="0" name="图片 1"/>
                      <p:cNvPicPr/>
                      <p:nvPr/>
                    </p:nvPicPr>
                    <p:blipFill>
                      <a:blip r:embed="rId6"/>
                      <a:stretch>
                        <a:fillRect/>
                      </a:stretch>
                    </p:blipFill>
                    <p:spPr>
                      <a:xfrm>
                        <a:off x="6183982" y="5116255"/>
                        <a:ext cx="1862455" cy="453390"/>
                      </a:xfrm>
                      <a:prstGeom prst="rect">
                        <a:avLst/>
                      </a:prstGeom>
                      <a:noFill/>
                      <a:ln w="38100">
                        <a:noFill/>
                        <a:miter/>
                      </a:ln>
                    </p:spPr>
                  </p:pic>
                </p:oleObj>
              </mc:Fallback>
            </mc:AlternateContent>
          </a:graphicData>
        </a:graphic>
      </p:graphicFrame>
      <p:pic>
        <p:nvPicPr>
          <p:cNvPr id="15" name="图片 14" descr="3481821"/>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45823" y="2374360"/>
            <a:ext cx="2337435" cy="26803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5118" y="2323075"/>
            <a:ext cx="9498149" cy="1461248"/>
          </a:xfrm>
        </p:spPr>
        <p:txBody>
          <a:bodyPr>
            <a:noAutofit/>
          </a:bodyPr>
          <a:lstStyle/>
          <a:p>
            <a:pPr>
              <a:lnSpc>
                <a:spcPct val="150000"/>
              </a:lnSpc>
            </a:pPr>
            <a:r>
              <a:rPr lang="zh-CN" altLang="en-US" sz="4800" dirty="0">
                <a:solidFill>
                  <a:srgbClr val="002060"/>
                </a:solidFill>
                <a:latin typeface="华文行楷" panose="02010800040101010101" pitchFamily="2" charset="-122"/>
                <a:ea typeface="华文行楷" panose="02010800040101010101" pitchFamily="2" charset="-122"/>
              </a:rPr>
              <a:t>第三节  两部门经济：企业部门</a:t>
            </a:r>
            <a:endParaRPr lang="zh-CN" altLang="en-US" sz="4800" dirty="0">
              <a:latin typeface="华文行楷" panose="02010800040101010101" pitchFamily="2" charset="-122"/>
              <a:ea typeface="华文行楷" panose="0201080004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棱台 10"/>
          <p:cNvSpPr/>
          <p:nvPr/>
        </p:nvSpPr>
        <p:spPr>
          <a:xfrm>
            <a:off x="828755" y="4969849"/>
            <a:ext cx="10836275" cy="1390650"/>
          </a:xfrm>
          <a:prstGeom prst="bevel">
            <a:avLst>
              <a:gd name="adj" fmla="val 11771"/>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10" name="棱台 9"/>
          <p:cNvSpPr/>
          <p:nvPr/>
        </p:nvSpPr>
        <p:spPr>
          <a:xfrm>
            <a:off x="722630" y="2183130"/>
            <a:ext cx="10683240" cy="1252220"/>
          </a:xfrm>
          <a:prstGeom prst="bevel">
            <a:avLst/>
          </a:prstGeom>
          <a:ln>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532976"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投资和资本边际效率</a:t>
            </a:r>
            <a:br>
              <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sym typeface="+mn-ea"/>
              </a:rPr>
            </a:br>
            <a:endPar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endParaRPr>
          </a:p>
        </p:txBody>
      </p:sp>
      <p:sp>
        <p:nvSpPr>
          <p:cNvPr id="2" name="文本框 1"/>
          <p:cNvSpPr txBox="1"/>
          <p:nvPr/>
        </p:nvSpPr>
        <p:spPr>
          <a:xfrm>
            <a:off x="658728" y="1691135"/>
            <a:ext cx="1706880" cy="39878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资本边际效率</a:t>
            </a:r>
          </a:p>
        </p:txBody>
      </p:sp>
      <p:sp>
        <p:nvSpPr>
          <p:cNvPr id="3" name="文本框 2"/>
          <p:cNvSpPr txBox="1"/>
          <p:nvPr/>
        </p:nvSpPr>
        <p:spPr>
          <a:xfrm>
            <a:off x="1093112" y="2300581"/>
            <a:ext cx="9948384" cy="961289"/>
          </a:xfrm>
          <a:prstGeom prst="rect">
            <a:avLst/>
          </a:prstGeom>
          <a:noFill/>
        </p:spPr>
        <p:txBody>
          <a:bodyPr wrap="square" rtlCol="0">
            <a:spAutoFit/>
          </a:bodyPr>
          <a:lstStyle/>
          <a:p>
            <a:pPr>
              <a:lnSpc>
                <a:spcPct val="150000"/>
              </a:lnSpc>
            </a:pPr>
            <a:r>
              <a:rPr lang="zh-CN" altLang="en-US" sz="2000" b="1" dirty="0">
                <a:latin typeface="微软雅黑" panose="020B0503020204020204" pitchFamily="34" charset="-122"/>
                <a:ea typeface="微软雅黑" panose="020B0503020204020204" pitchFamily="34" charset="-122"/>
              </a:rPr>
              <a:t>资本边际效率</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MEC</a:t>
            </a:r>
            <a:r>
              <a:rPr lang="zh-CN" altLang="en-US" sz="2000" dirty="0">
                <a:latin typeface="微软雅黑" panose="020B0503020204020204" pitchFamily="34" charset="-122"/>
                <a:ea typeface="微软雅黑" panose="020B0503020204020204" pitchFamily="34" charset="-122"/>
              </a:rPr>
              <a:t>）是一种贴现率，这种贴现率正好使一项资本品在使用期内各阶段预期收益的现值之和等于这项资本的供给价格或者重置成本。</a:t>
            </a:r>
          </a:p>
        </p:txBody>
      </p:sp>
      <p:sp>
        <p:nvSpPr>
          <p:cNvPr id="7" name="文本框 6"/>
          <p:cNvSpPr txBox="1"/>
          <p:nvPr/>
        </p:nvSpPr>
        <p:spPr>
          <a:xfrm>
            <a:off x="658728" y="3592218"/>
            <a:ext cx="1210588" cy="40011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资本现值</a:t>
            </a:r>
          </a:p>
        </p:txBody>
      </p:sp>
      <p:sp>
        <p:nvSpPr>
          <p:cNvPr id="9" name="文本框 8"/>
          <p:cNvSpPr txBox="1"/>
          <p:nvPr/>
        </p:nvSpPr>
        <p:spPr>
          <a:xfrm>
            <a:off x="968773" y="5192958"/>
            <a:ext cx="9948384" cy="961289"/>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资本边际效率的数值取决于资本品供给价格和预期收益，预期收益既定时，供给价格越高，资本边际效率越小，而供给价格既定时，预期收益越大，资本边际效率越大。</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0B8902D5-79DF-EFE8-7217-EC80BBE79A40}"/>
                  </a:ext>
                </a:extLst>
              </p:cNvPr>
              <p:cNvSpPr txBox="1"/>
              <p:nvPr/>
            </p:nvSpPr>
            <p:spPr>
              <a:xfrm>
                <a:off x="2738566" y="4064992"/>
                <a:ext cx="7387797" cy="521361"/>
              </a:xfrm>
              <a:prstGeom prst="rect">
                <a:avLst/>
              </a:prstGeom>
              <a:noFill/>
            </p:spPr>
            <p:txBody>
              <a:bodyPr wrap="square">
                <a:spAutoFit/>
              </a:bodyPr>
              <a:lstStyle/>
              <a:p>
                <a:pPr indent="733425" algn="just"/>
                <a:r>
                  <a:rPr lang="en-US" altLang="zh-CN" sz="1800" kern="100" dirty="0">
                    <a:effectLst/>
                    <a:latin typeface="Times New Roman" panose="02020603050405020304" pitchFamily="18" charset="0"/>
                    <a:ea typeface="楷体" panose="02010609060101010101" pitchFamily="49" charset="-122"/>
                    <a:cs typeface="Times New Roman" panose="02020603050405020304" pitchFamily="18" charset="0"/>
                  </a:rPr>
                  <a:t>R</a:t>
                </a:r>
                <a:r>
                  <a:rPr lang="en-US" altLang="zh-CN" sz="1800" kern="100" baseline="-25000" dirty="0">
                    <a:effectLst/>
                    <a:latin typeface="Times New Roman" panose="02020603050405020304" pitchFamily="18" charset="0"/>
                    <a:ea typeface="楷体" panose="02010609060101010101" pitchFamily="49" charset="-122"/>
                    <a:cs typeface="Times New Roman" panose="02020603050405020304" pitchFamily="18" charset="0"/>
                  </a:rPr>
                  <a:t>0</a:t>
                </a:r>
                <a:r>
                  <a:rPr lang="en-US"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𝑅</m:t>
                            </m:r>
                          </m:e>
                          <m:sub>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1</m:t>
                            </m:r>
                          </m:sub>
                        </m:sSub>
                      </m:num>
                      <m:den>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1+</m:t>
                        </m:r>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𝑟</m:t>
                        </m:r>
                      </m:den>
                    </m:f>
                  </m:oMath>
                </a14:m>
                <a:r>
                  <a:rPr lang="en-US"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𝑅</m:t>
                            </m:r>
                          </m:e>
                          <m:sub>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2</m:t>
                            </m:r>
                          </m:sub>
                        </m:sSub>
                      </m:num>
                      <m:den>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(1+</m:t>
                        </m:r>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𝑟</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m:t>
                            </m:r>
                          </m:e>
                          <m:sup>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2</m:t>
                            </m:r>
                          </m:sup>
                        </m:sSup>
                      </m:den>
                    </m:f>
                  </m:oMath>
                </a14:m>
                <a:r>
                  <a:rPr lang="en-US"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𝑅</m:t>
                            </m:r>
                          </m:e>
                          <m:sub>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3</m:t>
                            </m:r>
                          </m:sub>
                        </m:sSub>
                      </m:num>
                      <m:den>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(1+</m:t>
                        </m:r>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𝑟</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m:t>
                            </m:r>
                          </m:e>
                          <m:sup>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3</m:t>
                            </m:r>
                          </m:sup>
                        </m:sSup>
                      </m:den>
                    </m:f>
                  </m:oMath>
                </a14:m>
                <a:r>
                  <a:rPr lang="en-US"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𝑅</m:t>
                            </m:r>
                          </m:e>
                          <m:sub>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𝑛</m:t>
                            </m:r>
                          </m:sub>
                        </m:sSub>
                      </m:num>
                      <m:den>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(1+</m:t>
                        </m:r>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𝑟</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m:t>
                            </m:r>
                          </m:e>
                          <m:sup>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𝑛</m:t>
                            </m:r>
                          </m:sup>
                        </m:sSup>
                      </m:den>
                    </m:f>
                  </m:oMath>
                </a14:m>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a:t>
                </a:r>
                <a14:m>
                  <m:oMath xmlns:m="http://schemas.openxmlformats.org/officeDocument/2006/math">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𝐽</m:t>
                        </m:r>
                      </m:num>
                      <m:den>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(1+</m:t>
                        </m:r>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𝑟</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m:t>
                            </m:r>
                          </m:e>
                          <m:sup>
                            <m:r>
                              <a:rPr lang="en-US" altLang="zh-CN" sz="1800" i="1" kern="100">
                                <a:effectLst/>
                                <a:latin typeface="Cambria Math" panose="02040503050406030204" pitchFamily="18" charset="0"/>
                                <a:ea typeface="黑体" panose="02010609060101010101" pitchFamily="49" charset="-122"/>
                                <a:cs typeface="Times New Roman" panose="02020603050405020304" pitchFamily="18" charset="0"/>
                              </a:rPr>
                              <m:t>𝑛</m:t>
                            </m:r>
                          </m:sup>
                        </m:sSup>
                      </m:den>
                    </m:f>
                  </m:oMath>
                </a14:m>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0B8902D5-79DF-EFE8-7217-EC80BBE79A40}"/>
                  </a:ext>
                </a:extLst>
              </p:cNvPr>
              <p:cNvSpPr txBox="1">
                <a:spLocks noRot="1" noChangeAspect="1" noMove="1" noResize="1" noEditPoints="1" noAdjustHandles="1" noChangeArrowheads="1" noChangeShapeType="1" noTextEdit="1"/>
              </p:cNvSpPr>
              <p:nvPr/>
            </p:nvSpPr>
            <p:spPr>
              <a:xfrm>
                <a:off x="2738566" y="4064992"/>
                <a:ext cx="7387797" cy="521361"/>
              </a:xfrm>
              <a:prstGeom prst="rect">
                <a:avLst/>
              </a:prstGeom>
              <a:blipFill>
                <a:blip r:embed="rId2"/>
                <a:stretch>
                  <a:fillRect b="-7059"/>
                </a:stretch>
              </a:blipFill>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图片 63"/>
          <p:cNvPicPr>
            <a:picLocks noChangeAspect="1"/>
          </p:cNvPicPr>
          <p:nvPr/>
        </p:nvPicPr>
        <p:blipFill>
          <a:blip r:embed="rId2"/>
          <a:stretch>
            <a:fillRect/>
          </a:stretch>
        </p:blipFill>
        <p:spPr>
          <a:xfrm>
            <a:off x="2896235" y="2574925"/>
            <a:ext cx="6109335" cy="3934460"/>
          </a:xfrm>
          <a:prstGeom prst="rect">
            <a:avLst/>
          </a:prstGeom>
        </p:spPr>
      </p:pic>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889919" y="1422473"/>
            <a:ext cx="10550563" cy="1015663"/>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     在资本边际效率既定时，投资量</a:t>
            </a:r>
            <a:r>
              <a:rPr lang="en-US" altLang="zh-CN" sz="2000" dirty="0">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和利率</a:t>
            </a:r>
            <a:r>
              <a:rPr lang="en-US" altLang="zh-CN" sz="2000" dirty="0">
                <a:latin typeface="微软雅黑" panose="020B0503020204020204" pitchFamily="34" charset="-122"/>
                <a:ea typeface="微软雅黑" panose="020B0503020204020204" pitchFamily="34" charset="-122"/>
              </a:rPr>
              <a:t>r</a:t>
            </a:r>
            <a:r>
              <a:rPr lang="zh-CN" altLang="en-US" sz="2000" dirty="0">
                <a:latin typeface="微软雅黑" panose="020B0503020204020204" pitchFamily="34" charset="-122"/>
                <a:ea typeface="微软雅黑" panose="020B0503020204020204" pitchFamily="34" charset="-122"/>
              </a:rPr>
              <a:t>之间存在</a:t>
            </a:r>
            <a:r>
              <a:rPr lang="zh-CN" altLang="en-US" sz="2000" b="1" dirty="0">
                <a:solidFill>
                  <a:srgbClr val="FF0000"/>
                </a:solidFill>
                <a:latin typeface="微软雅黑" panose="020B0503020204020204" pitchFamily="34" charset="-122"/>
                <a:ea typeface="微软雅黑" panose="020B0503020204020204" pitchFamily="34" charset="-122"/>
              </a:rPr>
              <a:t>反方向</a:t>
            </a:r>
            <a:r>
              <a:rPr lang="zh-CN" altLang="en-US" sz="2000" dirty="0">
                <a:latin typeface="微软雅黑" panose="020B0503020204020204" pitchFamily="34" charset="-122"/>
                <a:ea typeface="微软雅黑" panose="020B0503020204020204" pitchFamily="34" charset="-122"/>
              </a:rPr>
              <a:t>变动关系；利率越高，投资量越小，反之成立。</a:t>
            </a:r>
          </a:p>
        </p:txBody>
      </p:sp>
      <p:cxnSp>
        <p:nvCxnSpPr>
          <p:cNvPr id="7" name="直接箭头连接符 6"/>
          <p:cNvCxnSpPr/>
          <p:nvPr/>
        </p:nvCxnSpPr>
        <p:spPr>
          <a:xfrm>
            <a:off x="4479073" y="5539952"/>
            <a:ext cx="3318387" cy="0"/>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V="1">
            <a:off x="4479073" y="2752507"/>
            <a:ext cx="0" cy="2772698"/>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4479073" y="3622662"/>
            <a:ext cx="1386348" cy="1386348"/>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479073" y="3622663"/>
            <a:ext cx="1995948" cy="112087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5422969" y="4153382"/>
            <a:ext cx="0" cy="138657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4479073" y="4153382"/>
            <a:ext cx="943896" cy="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4479073" y="4545624"/>
            <a:ext cx="943896" cy="0"/>
          </a:xfrm>
          <a:prstGeom prst="line">
            <a:avLst/>
          </a:prstGeom>
          <a:ln w="28575">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178249" y="2726822"/>
            <a:ext cx="264816" cy="369332"/>
          </a:xfrm>
          <a:prstGeom prst="rect">
            <a:avLst/>
          </a:prstGeom>
          <a:noFill/>
        </p:spPr>
        <p:txBody>
          <a:bodyPr wrap="none" rtlCol="0">
            <a:spAutoFit/>
          </a:bodyPr>
          <a:lstStyle/>
          <a:p>
            <a:r>
              <a:rPr lang="en-US" altLang="zh-CN" dirty="0"/>
              <a:t>r</a:t>
            </a:r>
            <a:endParaRPr lang="zh-CN" altLang="en-US" dirty="0"/>
          </a:p>
        </p:txBody>
      </p:sp>
      <p:sp>
        <p:nvSpPr>
          <p:cNvPr id="27" name="文本框 26"/>
          <p:cNvSpPr txBox="1"/>
          <p:nvPr/>
        </p:nvSpPr>
        <p:spPr>
          <a:xfrm>
            <a:off x="4142241" y="3934014"/>
            <a:ext cx="343364" cy="369332"/>
          </a:xfrm>
          <a:prstGeom prst="rect">
            <a:avLst/>
          </a:prstGeom>
          <a:noFill/>
        </p:spPr>
        <p:txBody>
          <a:bodyPr wrap="none" rtlCol="0">
            <a:spAutoFit/>
          </a:bodyPr>
          <a:lstStyle/>
          <a:p>
            <a:r>
              <a:rPr lang="en-US" altLang="zh-CN" dirty="0"/>
              <a:t>r</a:t>
            </a:r>
            <a:r>
              <a:rPr lang="en-US" altLang="zh-CN" baseline="-25000" dirty="0"/>
              <a:t>0</a:t>
            </a:r>
            <a:endParaRPr lang="zh-CN" altLang="en-US" baseline="-25000" dirty="0"/>
          </a:p>
        </p:txBody>
      </p:sp>
      <p:sp>
        <p:nvSpPr>
          <p:cNvPr id="28" name="文本框 27"/>
          <p:cNvSpPr txBox="1"/>
          <p:nvPr/>
        </p:nvSpPr>
        <p:spPr>
          <a:xfrm>
            <a:off x="4122463" y="4323522"/>
            <a:ext cx="343364" cy="369332"/>
          </a:xfrm>
          <a:prstGeom prst="rect">
            <a:avLst/>
          </a:prstGeom>
          <a:noFill/>
        </p:spPr>
        <p:txBody>
          <a:bodyPr wrap="none" rtlCol="0">
            <a:spAutoFit/>
          </a:bodyPr>
          <a:lstStyle/>
          <a:p>
            <a:r>
              <a:rPr lang="en-US" altLang="zh-CN" dirty="0"/>
              <a:t>r</a:t>
            </a:r>
            <a:r>
              <a:rPr lang="en-US" altLang="zh-CN" baseline="-25000" dirty="0"/>
              <a:t>1</a:t>
            </a:r>
            <a:endParaRPr lang="zh-CN" altLang="en-US" baseline="-25000" dirty="0"/>
          </a:p>
        </p:txBody>
      </p:sp>
      <p:sp>
        <p:nvSpPr>
          <p:cNvPr id="29" name="文本框 28"/>
          <p:cNvSpPr txBox="1"/>
          <p:nvPr/>
        </p:nvSpPr>
        <p:spPr>
          <a:xfrm>
            <a:off x="5808580" y="4978581"/>
            <a:ext cx="551754" cy="369332"/>
          </a:xfrm>
          <a:prstGeom prst="rect">
            <a:avLst/>
          </a:prstGeom>
          <a:noFill/>
        </p:spPr>
        <p:txBody>
          <a:bodyPr wrap="none" rtlCol="0">
            <a:spAutoFit/>
          </a:bodyPr>
          <a:lstStyle/>
          <a:p>
            <a:r>
              <a:rPr lang="en-US" altLang="zh-CN" dirty="0"/>
              <a:t>MEI</a:t>
            </a:r>
            <a:endParaRPr lang="zh-CN" altLang="en-US" dirty="0"/>
          </a:p>
        </p:txBody>
      </p:sp>
      <p:sp>
        <p:nvSpPr>
          <p:cNvPr id="30" name="文本框 29"/>
          <p:cNvSpPr txBox="1"/>
          <p:nvPr/>
        </p:nvSpPr>
        <p:spPr>
          <a:xfrm>
            <a:off x="6592246" y="4587748"/>
            <a:ext cx="614784" cy="369332"/>
          </a:xfrm>
          <a:prstGeom prst="rect">
            <a:avLst/>
          </a:prstGeom>
          <a:noFill/>
        </p:spPr>
        <p:txBody>
          <a:bodyPr wrap="none" rtlCol="0">
            <a:spAutoFit/>
          </a:bodyPr>
          <a:lstStyle/>
          <a:p>
            <a:r>
              <a:rPr lang="en-US" altLang="zh-CN" dirty="0"/>
              <a:t>MEC</a:t>
            </a:r>
            <a:endParaRPr lang="zh-CN" altLang="en-US" dirty="0"/>
          </a:p>
        </p:txBody>
      </p:sp>
      <p:sp>
        <p:nvSpPr>
          <p:cNvPr id="31" name="文本框 30"/>
          <p:cNvSpPr txBox="1"/>
          <p:nvPr/>
        </p:nvSpPr>
        <p:spPr>
          <a:xfrm>
            <a:off x="5305744" y="5525205"/>
            <a:ext cx="316112" cy="369332"/>
          </a:xfrm>
          <a:prstGeom prst="rect">
            <a:avLst/>
          </a:prstGeom>
          <a:noFill/>
        </p:spPr>
        <p:txBody>
          <a:bodyPr wrap="none" rtlCol="0">
            <a:spAutoFit/>
          </a:bodyPr>
          <a:lstStyle/>
          <a:p>
            <a:r>
              <a:rPr lang="en-US" altLang="zh-CN" dirty="0"/>
              <a:t>i</a:t>
            </a:r>
            <a:r>
              <a:rPr lang="en-US" altLang="zh-CN" baseline="-25000" dirty="0"/>
              <a:t>0</a:t>
            </a:r>
            <a:endParaRPr lang="zh-CN" altLang="en-US" baseline="-25000" dirty="0"/>
          </a:p>
        </p:txBody>
      </p:sp>
      <p:sp>
        <p:nvSpPr>
          <p:cNvPr id="32" name="文本框 31"/>
          <p:cNvSpPr txBox="1"/>
          <p:nvPr/>
        </p:nvSpPr>
        <p:spPr>
          <a:xfrm>
            <a:off x="4128875" y="5391846"/>
            <a:ext cx="336952" cy="369332"/>
          </a:xfrm>
          <a:prstGeom prst="rect">
            <a:avLst/>
          </a:prstGeom>
          <a:noFill/>
        </p:spPr>
        <p:txBody>
          <a:bodyPr wrap="none" rtlCol="0">
            <a:spAutoFit/>
          </a:bodyPr>
          <a:lstStyle/>
          <a:p>
            <a:r>
              <a:rPr lang="en-US" altLang="zh-CN" dirty="0"/>
              <a:t>O</a:t>
            </a:r>
            <a:endParaRPr lang="zh-CN" altLang="en-US" dirty="0"/>
          </a:p>
        </p:txBody>
      </p:sp>
      <p:sp>
        <p:nvSpPr>
          <p:cNvPr id="33" name="文本框 32"/>
          <p:cNvSpPr txBox="1"/>
          <p:nvPr/>
        </p:nvSpPr>
        <p:spPr>
          <a:xfrm>
            <a:off x="7662336" y="5497531"/>
            <a:ext cx="237566" cy="369332"/>
          </a:xfrm>
          <a:prstGeom prst="rect">
            <a:avLst/>
          </a:prstGeom>
          <a:noFill/>
        </p:spPr>
        <p:txBody>
          <a:bodyPr wrap="none" rtlCol="0">
            <a:spAutoFit/>
          </a:bodyPr>
          <a:lstStyle/>
          <a:p>
            <a:r>
              <a:rPr lang="en-US" altLang="zh-CN" dirty="0" err="1"/>
              <a:t>i</a:t>
            </a:r>
            <a:endParaRPr lang="zh-CN" altLang="en-US" dirty="0"/>
          </a:p>
        </p:txBody>
      </p:sp>
      <p:sp>
        <p:nvSpPr>
          <p:cNvPr id="34" name="文本框 33"/>
          <p:cNvSpPr txBox="1"/>
          <p:nvPr/>
        </p:nvSpPr>
        <p:spPr>
          <a:xfrm>
            <a:off x="3865849" y="6041341"/>
            <a:ext cx="4544834"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资本边际效率曲线和投资边际效率曲线</a:t>
            </a:r>
          </a:p>
        </p:txBody>
      </p:sp>
      <p:sp>
        <p:nvSpPr>
          <p:cNvPr id="35" name="标题 3"/>
          <p:cNvSpPr txBox="1"/>
          <p:nvPr/>
        </p:nvSpPr>
        <p:spPr>
          <a:xfrm>
            <a:off x="1510692" y="375582"/>
            <a:ext cx="10515600" cy="978729"/>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latin typeface="华文行楷" panose="02010800040101010101" pitchFamily="2" charset="-122"/>
                <a:ea typeface="华文行楷" panose="02010800040101010101" pitchFamily="2" charset="-122"/>
                <a:cs typeface="+mn-cs"/>
                <a:sym typeface="+mn-ea"/>
              </a:rPr>
              <a:t>投资和资本边际效率</a:t>
            </a:r>
            <a:br>
              <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sym typeface="+mn-ea"/>
              </a:rPr>
            </a:br>
            <a:endParaRPr kumimoji="0" lang="zh-CN" altLang="en-US" sz="32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棱台 9"/>
          <p:cNvSpPr/>
          <p:nvPr/>
        </p:nvSpPr>
        <p:spPr>
          <a:xfrm>
            <a:off x="777875" y="4339590"/>
            <a:ext cx="10530205" cy="1919605"/>
          </a:xfrm>
          <a:prstGeom prst="bevel">
            <a:avLst/>
          </a:prstGeom>
          <a:solidFill>
            <a:schemeClr val="bg1"/>
          </a:solidFill>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棱台 8"/>
          <p:cNvSpPr/>
          <p:nvPr/>
        </p:nvSpPr>
        <p:spPr>
          <a:xfrm>
            <a:off x="777875" y="2183130"/>
            <a:ext cx="10516235" cy="1837055"/>
          </a:xfrm>
          <a:prstGeom prst="bevel">
            <a:avLst>
              <a:gd name="adj" fmla="val 14236"/>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标题 3"/>
          <p:cNvSpPr txBox="1"/>
          <p:nvPr/>
        </p:nvSpPr>
        <p:spPr>
          <a:xfrm>
            <a:off x="1514953"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投资和资本边际效率</a:t>
            </a:r>
            <a:b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endParaRPr>
          </a:p>
        </p:txBody>
      </p:sp>
      <p:sp>
        <p:nvSpPr>
          <p:cNvPr id="2" name="文本框 1"/>
          <p:cNvSpPr txBox="1"/>
          <p:nvPr/>
        </p:nvSpPr>
        <p:spPr>
          <a:xfrm>
            <a:off x="915513" y="1486638"/>
            <a:ext cx="1198880" cy="39878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投资函数</a:t>
            </a:r>
          </a:p>
        </p:txBody>
      </p:sp>
      <p:sp>
        <p:nvSpPr>
          <p:cNvPr id="3" name="文本框 2"/>
          <p:cNvSpPr txBox="1"/>
          <p:nvPr/>
        </p:nvSpPr>
        <p:spPr>
          <a:xfrm>
            <a:off x="1150504" y="2611937"/>
            <a:ext cx="9854380" cy="96128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由于投资的边际效率</a:t>
            </a:r>
            <a:r>
              <a:rPr lang="zh-CN" altLang="en-US" sz="2000" dirty="0">
                <a:solidFill>
                  <a:schemeClr val="accent4"/>
                </a:solidFill>
                <a:latin typeface="微软雅黑" panose="020B0503020204020204" pitchFamily="34" charset="-122"/>
                <a:ea typeface="微软雅黑" panose="020B0503020204020204" pitchFamily="34" charset="-122"/>
              </a:rPr>
              <a:t>小于</a:t>
            </a:r>
            <a:r>
              <a:rPr lang="zh-CN" altLang="en-US" sz="2000" dirty="0">
                <a:latin typeface="微软雅黑" panose="020B0503020204020204" pitchFamily="34" charset="-122"/>
                <a:ea typeface="微软雅黑" panose="020B0503020204020204" pitchFamily="34" charset="-122"/>
              </a:rPr>
              <a:t>资本的边际效率，因此，投资边际效率曲线比资本边际效率曲线更为</a:t>
            </a:r>
            <a:r>
              <a:rPr lang="zh-CN" altLang="en-US" sz="2000" dirty="0">
                <a:solidFill>
                  <a:schemeClr val="accent5"/>
                </a:solidFill>
                <a:latin typeface="微软雅黑" panose="020B0503020204020204" pitchFamily="34" charset="-122"/>
                <a:ea typeface="微软雅黑" panose="020B0503020204020204" pitchFamily="34" charset="-122"/>
              </a:rPr>
              <a:t>陡峭。</a:t>
            </a:r>
          </a:p>
        </p:txBody>
      </p:sp>
      <p:sp>
        <p:nvSpPr>
          <p:cNvPr id="8" name="文本框 7"/>
          <p:cNvSpPr txBox="1"/>
          <p:nvPr/>
        </p:nvSpPr>
        <p:spPr>
          <a:xfrm>
            <a:off x="1150504" y="5129634"/>
            <a:ext cx="6686446"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投资边际效率曲线更</a:t>
            </a:r>
            <a:r>
              <a:rPr lang="zh-CN" altLang="en-US" sz="2000" dirty="0">
                <a:solidFill>
                  <a:srgbClr val="FF0000"/>
                </a:solidFill>
                <a:latin typeface="微软雅黑" panose="020B0503020204020204" pitchFamily="34" charset="-122"/>
                <a:ea typeface="微软雅黑" panose="020B0503020204020204" pitchFamily="34" charset="-122"/>
              </a:rPr>
              <a:t>精确</a:t>
            </a:r>
            <a:r>
              <a:rPr lang="zh-CN" altLang="en-US" sz="2000" dirty="0">
                <a:latin typeface="微软雅黑" panose="020B0503020204020204" pitchFamily="34" charset="-122"/>
                <a:ea typeface="微软雅黑" panose="020B0503020204020204" pitchFamily="34" charset="-122"/>
              </a:rPr>
              <a:t>地表示投资和利率之间关系。</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3528593" y="1299743"/>
            <a:ext cx="7410558" cy="102079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标题 3"/>
          <p:cNvSpPr txBox="1"/>
          <p:nvPr/>
        </p:nvSpPr>
        <p:spPr>
          <a:xfrm>
            <a:off x="1544320"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影响预期收益的因素</a:t>
            </a:r>
            <a:br>
              <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sym typeface="+mn-ea"/>
              </a:rPr>
            </a:br>
            <a:endPar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endParaRPr>
          </a:p>
        </p:txBody>
      </p:sp>
      <p:sp>
        <p:nvSpPr>
          <p:cNvPr id="2" name="矩形 1"/>
          <p:cNvSpPr/>
          <p:nvPr/>
        </p:nvSpPr>
        <p:spPr>
          <a:xfrm>
            <a:off x="687424" y="1770182"/>
            <a:ext cx="4196920" cy="4093428"/>
          </a:xfrm>
          <a:prstGeom prst="rect">
            <a:avLst/>
          </a:prstGeom>
        </p:spPr>
        <p:txBody>
          <a:bodyPr wrap="square">
            <a:spAutoFit/>
          </a:bodyPr>
          <a:lstStyle/>
          <a:p>
            <a:pPr lvl="0" defTabSz="914400"/>
            <a:endParaRPr lang="zh-CN" altLang="en-US" sz="2000" b="1" kern="0" dirty="0">
              <a:solidFill>
                <a:sysClr val="windowText" lastClr="000000"/>
              </a:solidFill>
              <a:latin typeface="微软雅黑" panose="020B0503020204020204" pitchFamily="34" charset="-122"/>
              <a:ea typeface="微软雅黑" panose="020B0503020204020204" pitchFamily="34" charset="-122"/>
            </a:endParaRPr>
          </a:p>
          <a:p>
            <a:pPr lvl="0" defTabSz="914400"/>
            <a:endParaRPr lang="en-US" altLang="zh-CN" sz="2000" b="1" kern="0" dirty="0">
              <a:solidFill>
                <a:sysClr val="windowText" lastClr="000000"/>
              </a:solidFill>
              <a:latin typeface="微软雅黑" panose="020B0503020204020204" pitchFamily="34" charset="-122"/>
              <a:ea typeface="微软雅黑" panose="020B0503020204020204" pitchFamily="34" charset="-122"/>
            </a:endParaRPr>
          </a:p>
          <a:p>
            <a:pPr lvl="0" defTabSz="914400"/>
            <a:endParaRPr lang="en-US" altLang="zh-CN" sz="2000" b="1" kern="0" dirty="0">
              <a:solidFill>
                <a:sysClr val="windowText" lastClr="000000"/>
              </a:solidFill>
              <a:latin typeface="微软雅黑" panose="020B0503020204020204" pitchFamily="34" charset="-122"/>
              <a:ea typeface="微软雅黑" panose="020B0503020204020204" pitchFamily="34" charset="-122"/>
            </a:endParaRPr>
          </a:p>
          <a:p>
            <a:pPr lvl="0" defTabSz="914400"/>
            <a:r>
              <a:rPr lang="zh-CN" altLang="en-US" sz="2000" kern="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endParaRPr lang="en-US" altLang="zh-CN" sz="2000" kern="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0" defTabSz="914400"/>
            <a:endParaRPr lang="zh-CN" altLang="en-US" sz="2000" b="1" kern="0" dirty="0">
              <a:solidFill>
                <a:sysClr val="windowText" lastClr="000000"/>
              </a:solidFill>
              <a:latin typeface="微软雅黑" panose="020B0503020204020204" pitchFamily="34" charset="-122"/>
              <a:ea typeface="微软雅黑" panose="020B0503020204020204" pitchFamily="34" charset="-122"/>
            </a:endParaRPr>
          </a:p>
          <a:p>
            <a:pPr lvl="0" defTabSz="914400"/>
            <a:endParaRPr lang="en-US" altLang="zh-CN" sz="2000" b="1" kern="0" dirty="0">
              <a:solidFill>
                <a:sysClr val="windowText" lastClr="000000"/>
              </a:solidFill>
              <a:latin typeface="微软雅黑" panose="020B0503020204020204" pitchFamily="34" charset="-122"/>
              <a:ea typeface="微软雅黑" panose="020B0503020204020204" pitchFamily="34" charset="-122"/>
            </a:endParaRPr>
          </a:p>
          <a:p>
            <a:pPr lvl="0" defTabSz="914400"/>
            <a:endParaRPr lang="en-US" altLang="zh-CN" sz="2000" b="1" kern="0" dirty="0">
              <a:solidFill>
                <a:sysClr val="windowText" lastClr="000000"/>
              </a:solidFill>
              <a:latin typeface="微软雅黑" panose="020B0503020204020204" pitchFamily="34" charset="-122"/>
              <a:ea typeface="微软雅黑" panose="020B0503020204020204" pitchFamily="34" charset="-122"/>
            </a:endParaRPr>
          </a:p>
          <a:p>
            <a:pPr marL="342900" lvl="0" indent="-342900" defTabSz="914400">
              <a:buFont typeface="Wingdings" panose="05000000000000000000" pitchFamily="2" charset="2"/>
              <a:buChar char="Ø"/>
            </a:pPr>
            <a:r>
              <a:rPr lang="zh-CN" altLang="en-US" sz="2000" kern="0" dirty="0">
                <a:solidFill>
                  <a:srgbClr val="C9923B"/>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投资税抵免</a:t>
            </a:r>
            <a:endParaRPr lang="en-US" altLang="zh-CN" sz="2000" kern="0" dirty="0">
              <a:solidFill>
                <a:srgbClr val="C9923B"/>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0" defTabSz="914400"/>
            <a:endParaRPr lang="zh-CN" altLang="en-US" sz="2000" b="1" kern="0" dirty="0">
              <a:solidFill>
                <a:sysClr val="windowText" lastClr="000000"/>
              </a:solidFill>
              <a:latin typeface="微软雅黑" panose="020B0503020204020204" pitchFamily="34" charset="-122"/>
              <a:ea typeface="微软雅黑" panose="020B0503020204020204" pitchFamily="34" charset="-122"/>
            </a:endParaRPr>
          </a:p>
          <a:p>
            <a:pPr lvl="0" defTabSz="914400"/>
            <a:endParaRPr lang="en-US" altLang="zh-CN" sz="2000" b="1" kern="0" dirty="0">
              <a:solidFill>
                <a:sysClr val="windowText" lastClr="000000"/>
              </a:solidFill>
              <a:latin typeface="微软雅黑" panose="020B0503020204020204" pitchFamily="34" charset="-122"/>
              <a:ea typeface="微软雅黑" panose="020B0503020204020204" pitchFamily="34" charset="-122"/>
            </a:endParaRPr>
          </a:p>
          <a:p>
            <a:pPr marL="342900" lvl="0" indent="-342900" defTabSz="914400">
              <a:buFont typeface="Wingdings" panose="05000000000000000000" pitchFamily="2" charset="2"/>
              <a:buChar char="Ø"/>
            </a:pPr>
            <a:r>
              <a:rPr lang="zh-CN" altLang="en-US" sz="2000" kern="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投资风险</a:t>
            </a:r>
            <a:endParaRPr lang="en-US" altLang="zh-CN" sz="2000" kern="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lvl="0" defTabSz="914400"/>
            <a:endParaRPr lang="zh-CN" altLang="en-US" sz="2000" b="1" kern="0" dirty="0">
              <a:solidFill>
                <a:sysClr val="windowText" lastClr="000000"/>
              </a:solidFill>
              <a:latin typeface="微软雅黑" panose="020B0503020204020204" pitchFamily="34" charset="-122"/>
              <a:ea typeface="微软雅黑" panose="020B0503020204020204" pitchFamily="34" charset="-122"/>
            </a:endParaRPr>
          </a:p>
          <a:p>
            <a:pPr lvl="0" defTabSz="914400"/>
            <a:endParaRPr lang="en-US" altLang="zh-CN" sz="2000" b="1" kern="0" dirty="0">
              <a:solidFill>
                <a:sysClr val="windowText" lastClr="000000"/>
              </a:solidFill>
              <a:latin typeface="微软雅黑" panose="020B0503020204020204" pitchFamily="34" charset="-122"/>
              <a:ea typeface="微软雅黑" panose="020B0503020204020204" pitchFamily="34" charset="-122"/>
            </a:endParaRPr>
          </a:p>
        </p:txBody>
      </p:sp>
      <p:sp>
        <p:nvSpPr>
          <p:cNvPr id="8" name="矩形 7"/>
          <p:cNvSpPr/>
          <p:nvPr/>
        </p:nvSpPr>
        <p:spPr>
          <a:xfrm>
            <a:off x="3619133" y="1346463"/>
            <a:ext cx="7229478" cy="961289"/>
          </a:xfrm>
          <a:prstGeom prst="rect">
            <a:avLst/>
          </a:prstGeom>
        </p:spPr>
        <p:txBody>
          <a:bodyPr wrap="square">
            <a:spAutoFit/>
          </a:bodyPr>
          <a:lstStyle/>
          <a:p>
            <a:pPr marL="342900" indent="-342900" algn="just" hangingPunct="0">
              <a:lnSpc>
                <a:spcPct val="150000"/>
              </a:lnSpc>
              <a:spcAft>
                <a:spcPts val="0"/>
              </a:spcAft>
              <a:buFont typeface="Arial" panose="020B0604020202020204" pitchFamily="34" charset="0"/>
              <a:buChar char="•"/>
            </a:pPr>
            <a:r>
              <a:rPr lang="zh-CN" altLang="zh-CN" sz="2000" kern="100" spc="20" dirty="0">
                <a:latin typeface="微软雅黑" panose="020B0503020204020204" pitchFamily="34" charset="-122"/>
                <a:ea typeface="微软雅黑" panose="020B0503020204020204" pitchFamily="34" charset="-122"/>
              </a:rPr>
              <a:t>对产出的市场需求预期会影响投资的预期收益，进而影响投资意愿。</a:t>
            </a:r>
            <a:endParaRPr lang="zh-CN" altLang="zh-CN" sz="1600" kern="100" dirty="0">
              <a:effectLst/>
              <a:latin typeface="微软雅黑" panose="020B0503020204020204" pitchFamily="34" charset="-122"/>
              <a:ea typeface="微软雅黑" panose="020B0503020204020204" pitchFamily="34" charset="-122"/>
            </a:endParaRPr>
          </a:p>
        </p:txBody>
      </p:sp>
      <p:sp>
        <p:nvSpPr>
          <p:cNvPr id="9" name="矩形 8"/>
          <p:cNvSpPr/>
          <p:nvPr/>
        </p:nvSpPr>
        <p:spPr>
          <a:xfrm>
            <a:off x="3619133" y="2427353"/>
            <a:ext cx="7410558" cy="961289"/>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zh-CN" sz="2000" kern="100" spc="20" dirty="0">
                <a:latin typeface="微软雅黑" panose="020B0503020204020204" pitchFamily="34" charset="-122"/>
                <a:ea typeface="微软雅黑" panose="020B0503020204020204" pitchFamily="34" charset="-122"/>
                <a:cs typeface="Times New Roman" panose="02020603050405020304" pitchFamily="18" charset="0"/>
              </a:rPr>
              <a:t>投资的预期收益在很大程度上也取决于投资项目的生产成本，尤其是劳动者的工资。</a:t>
            </a:r>
            <a:endParaRPr lang="zh-CN" altLang="en-US" sz="3200" dirty="0">
              <a:latin typeface="微软雅黑" panose="020B0503020204020204" pitchFamily="34" charset="-122"/>
              <a:ea typeface="微软雅黑" panose="020B0503020204020204" pitchFamily="34" charset="-122"/>
            </a:endParaRPr>
          </a:p>
        </p:txBody>
      </p:sp>
      <p:sp>
        <p:nvSpPr>
          <p:cNvPr id="10" name="矩形 9"/>
          <p:cNvSpPr/>
          <p:nvPr/>
        </p:nvSpPr>
        <p:spPr>
          <a:xfrm>
            <a:off x="3619133" y="3468034"/>
            <a:ext cx="7229478" cy="961289"/>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zh-CN" sz="2000" kern="100" spc="-20" dirty="0">
                <a:latin typeface="微软雅黑" panose="020B0503020204020204" pitchFamily="34" charset="-122"/>
                <a:ea typeface="微软雅黑" panose="020B0503020204020204" pitchFamily="34" charset="-122"/>
                <a:cs typeface="Times New Roman" panose="02020603050405020304" pitchFamily="18" charset="0"/>
              </a:rPr>
              <a:t>投资税抵免政策对投资的影响，在很大程度上取决于这种政策是临时的还是长期的</a:t>
            </a:r>
            <a:r>
              <a:rPr lang="zh-CN" altLang="en-US" sz="2000" kern="100" spc="-2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3200" dirty="0">
              <a:latin typeface="微软雅黑" panose="020B0503020204020204" pitchFamily="34" charset="-122"/>
              <a:ea typeface="微软雅黑" panose="020B0503020204020204" pitchFamily="34" charset="-122"/>
            </a:endParaRPr>
          </a:p>
        </p:txBody>
      </p:sp>
      <p:sp>
        <p:nvSpPr>
          <p:cNvPr id="11" name="矩形 10"/>
          <p:cNvSpPr/>
          <p:nvPr/>
        </p:nvSpPr>
        <p:spPr>
          <a:xfrm>
            <a:off x="3586454" y="4457337"/>
            <a:ext cx="7072400" cy="961289"/>
          </a:xfrm>
          <a:prstGeom prst="rect">
            <a:avLst/>
          </a:prstGeom>
        </p:spPr>
        <p:txBody>
          <a:bodyPr wrap="square">
            <a:spAutoFit/>
          </a:bodyPr>
          <a:lstStyle/>
          <a:p>
            <a:pPr marL="342900" indent="-342900" algn="just" hangingPunct="0">
              <a:lnSpc>
                <a:spcPct val="150000"/>
              </a:lnSpc>
              <a:spcAft>
                <a:spcPts val="0"/>
              </a:spcAft>
              <a:buFont typeface="Arial" panose="020B0604020202020204" pitchFamily="34" charset="0"/>
              <a:buChar char="•"/>
            </a:pPr>
            <a:r>
              <a:rPr lang="zh-CN" altLang="zh-CN" sz="2000" kern="100" spc="20" dirty="0">
                <a:latin typeface="微软雅黑" panose="020B0503020204020204" pitchFamily="34" charset="-122"/>
                <a:ea typeface="微软雅黑" panose="020B0503020204020204" pitchFamily="34" charset="-122"/>
              </a:rPr>
              <a:t>投资需求与投资者的乐观和悲观情绪有较大关系，投资需求会随人们承担风险的意愿和能力变化而变动。</a:t>
            </a:r>
            <a:endParaRPr lang="zh-CN" altLang="zh-CN" sz="1600" kern="100" dirty="0">
              <a:effectLst/>
              <a:latin typeface="微软雅黑" panose="020B0503020204020204" pitchFamily="34" charset="-122"/>
              <a:ea typeface="微软雅黑" panose="020B0503020204020204" pitchFamily="34" charset="-122"/>
            </a:endParaRPr>
          </a:p>
        </p:txBody>
      </p:sp>
      <p:sp>
        <p:nvSpPr>
          <p:cNvPr id="12" name="矩形 11"/>
          <p:cNvSpPr/>
          <p:nvPr/>
        </p:nvSpPr>
        <p:spPr>
          <a:xfrm>
            <a:off x="3586454" y="5555121"/>
            <a:ext cx="7072401" cy="961289"/>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zh-CN" sz="2000" kern="100" dirty="0">
                <a:latin typeface="微软雅黑" panose="020B0503020204020204" pitchFamily="34" charset="-122"/>
                <a:ea typeface="微软雅黑" panose="020B0503020204020204" pitchFamily="34" charset="-122"/>
                <a:cs typeface="Times New Roman" panose="02020603050405020304" pitchFamily="18" charset="0"/>
              </a:rPr>
              <a:t>融资条件的限制会使企业考虑当前的获利情况，而不是未来的获利情况，来决定是否投资</a:t>
            </a:r>
            <a:r>
              <a:rPr lang="zh-CN" altLang="en-US" sz="2000"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3200" dirty="0">
              <a:latin typeface="微软雅黑" panose="020B0503020204020204" pitchFamily="34" charset="-122"/>
              <a:ea typeface="微软雅黑" panose="020B0503020204020204" pitchFamily="34" charset="-122"/>
            </a:endParaRPr>
          </a:p>
        </p:txBody>
      </p:sp>
      <p:sp>
        <p:nvSpPr>
          <p:cNvPr id="16" name="矩形 15"/>
          <p:cNvSpPr/>
          <p:nvPr/>
        </p:nvSpPr>
        <p:spPr>
          <a:xfrm>
            <a:off x="3528593" y="2422030"/>
            <a:ext cx="7410558" cy="991052"/>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7" name="矩形 16"/>
          <p:cNvSpPr/>
          <p:nvPr/>
        </p:nvSpPr>
        <p:spPr>
          <a:xfrm>
            <a:off x="3528593" y="3550538"/>
            <a:ext cx="7410558" cy="86567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8" name="矩形 17"/>
          <p:cNvSpPr/>
          <p:nvPr/>
        </p:nvSpPr>
        <p:spPr>
          <a:xfrm>
            <a:off x="3528593" y="4511827"/>
            <a:ext cx="7410558" cy="939575"/>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9" name="矩形 18"/>
          <p:cNvSpPr/>
          <p:nvPr/>
        </p:nvSpPr>
        <p:spPr>
          <a:xfrm>
            <a:off x="3528593" y="5533906"/>
            <a:ext cx="7410558" cy="978815"/>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3" name="矩形 12"/>
          <p:cNvSpPr/>
          <p:nvPr/>
        </p:nvSpPr>
        <p:spPr>
          <a:xfrm>
            <a:off x="705102" y="1497400"/>
            <a:ext cx="2914031" cy="707886"/>
          </a:xfrm>
          <a:prstGeom prst="rect">
            <a:avLst/>
          </a:prstGeom>
        </p:spPr>
        <p:txBody>
          <a:bodyPr wrap="square">
            <a:spAutoFit/>
          </a:bodyPr>
          <a:lstStyle/>
          <a:p>
            <a:pPr marL="342900" lvl="0" indent="-342900" defTabSz="914400">
              <a:buFont typeface="Wingdings" panose="05000000000000000000" pitchFamily="2" charset="2"/>
              <a:buChar char="Ø"/>
            </a:pPr>
            <a:r>
              <a:rPr lang="zh-CN" altLang="en-US" sz="2000" kern="0" dirty="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对投资项目产品的需求预期</a:t>
            </a:r>
            <a:endParaRPr lang="en-US" altLang="zh-CN" sz="2000" kern="0" dirty="0">
              <a:solidFill>
                <a:srgbClr val="7030A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矩形 13"/>
          <p:cNvSpPr/>
          <p:nvPr/>
        </p:nvSpPr>
        <p:spPr>
          <a:xfrm>
            <a:off x="687424" y="2762604"/>
            <a:ext cx="1556836" cy="400110"/>
          </a:xfrm>
          <a:prstGeom prst="rect">
            <a:avLst/>
          </a:prstGeom>
        </p:spPr>
        <p:txBody>
          <a:bodyPr wrap="none">
            <a:spAutoFit/>
          </a:bodyPr>
          <a:lstStyle/>
          <a:p>
            <a:pPr marL="342900" indent="-342900">
              <a:buFont typeface="Wingdings" panose="05000000000000000000" pitchFamily="2" charset="2"/>
              <a:buChar char="Ø"/>
            </a:pPr>
            <a:r>
              <a:rPr lang="zh-CN" altLang="en-US" sz="2000" kern="0" dirty="0">
                <a:solidFill>
                  <a:srgbClr val="00206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产品成本</a:t>
            </a:r>
            <a:endParaRPr lang="zh-CN" altLang="en-US" dirty="0"/>
          </a:p>
        </p:txBody>
      </p:sp>
      <p:sp>
        <p:nvSpPr>
          <p:cNvPr id="20" name="矩形 19"/>
          <p:cNvSpPr/>
          <p:nvPr/>
        </p:nvSpPr>
        <p:spPr>
          <a:xfrm>
            <a:off x="687424" y="5804835"/>
            <a:ext cx="2615334" cy="707886"/>
          </a:xfrm>
          <a:prstGeom prst="rect">
            <a:avLst/>
          </a:prstGeom>
        </p:spPr>
        <p:txBody>
          <a:bodyPr wrap="square">
            <a:spAutoFit/>
          </a:bodyPr>
          <a:lstStyle/>
          <a:p>
            <a:pPr marL="342900" lvl="0" indent="-342900" defTabSz="914400">
              <a:buFont typeface="Wingdings" panose="05000000000000000000" pitchFamily="2" charset="2"/>
              <a:buChar char="Ø"/>
            </a:pPr>
            <a:r>
              <a:rPr lang="zh-CN" altLang="en-US" sz="2000" kern="0"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融资条件对投资需求的影响</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859189" y="3842685"/>
            <a:ext cx="5515598" cy="204476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棱台 9"/>
          <p:cNvSpPr/>
          <p:nvPr/>
        </p:nvSpPr>
        <p:spPr>
          <a:xfrm>
            <a:off x="847089" y="1744810"/>
            <a:ext cx="5549265" cy="1766570"/>
          </a:xfrm>
          <a:prstGeom prst="bevel">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标题 3"/>
          <p:cNvSpPr txBox="1"/>
          <p:nvPr/>
        </p:nvSpPr>
        <p:spPr>
          <a:xfrm>
            <a:off x="1291609" y="445120"/>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投资和利率</a:t>
            </a:r>
            <a:b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endParaRPr>
          </a:p>
        </p:txBody>
      </p:sp>
      <p:sp>
        <p:nvSpPr>
          <p:cNvPr id="2" name="文本框 1"/>
          <p:cNvSpPr txBox="1"/>
          <p:nvPr/>
        </p:nvSpPr>
        <p:spPr>
          <a:xfrm>
            <a:off x="1222421" y="2199257"/>
            <a:ext cx="690880" cy="398780"/>
          </a:xfrm>
          <a:prstGeom prst="rect">
            <a:avLst/>
          </a:prstGeom>
          <a:noFill/>
        </p:spPr>
        <p:txBody>
          <a:bodyPr wrap="none" rtlCol="0">
            <a:spAutoFit/>
          </a:bodyPr>
          <a:lstStyle/>
          <a:p>
            <a:r>
              <a:rPr lang="zh-CN" altLang="en-US" sz="2000" b="1" dirty="0">
                <a:latin typeface="微软雅黑" panose="020B0503020204020204" pitchFamily="34" charset="-122"/>
                <a:ea typeface="微软雅黑" panose="020B0503020204020204" pitchFamily="34" charset="-122"/>
              </a:rPr>
              <a:t>利率</a:t>
            </a:r>
          </a:p>
        </p:txBody>
      </p:sp>
      <p:sp>
        <p:nvSpPr>
          <p:cNvPr id="8" name="文本框 7"/>
          <p:cNvSpPr txBox="1"/>
          <p:nvPr/>
        </p:nvSpPr>
        <p:spPr>
          <a:xfrm>
            <a:off x="2127220" y="2076116"/>
            <a:ext cx="2933527" cy="1014730"/>
          </a:xfrm>
          <a:prstGeom prst="rect">
            <a:avLst/>
          </a:prstGeom>
          <a:noFill/>
        </p:spPr>
        <p:txBody>
          <a:bodyPr wrap="square" rtlCol="0">
            <a:spAutoFit/>
          </a:bodyPr>
          <a:lstStyle/>
          <a:p>
            <a:pPr marL="285750" indent="-285750">
              <a:lnSpc>
                <a:spcPct val="150000"/>
              </a:lnSpc>
              <a:buFont typeface="Wingdings" panose="05000000000000000000" pitchFamily="2" charset="2"/>
              <a:buChar char="u"/>
            </a:pPr>
            <a:r>
              <a:rPr lang="zh-CN" altLang="en-US" sz="2000" dirty="0">
                <a:solidFill>
                  <a:srgbClr val="FF0000"/>
                </a:solidFill>
                <a:latin typeface="微软雅黑" panose="020B0503020204020204" pitchFamily="34" charset="-122"/>
                <a:ea typeface="微软雅黑" panose="020B0503020204020204" pitchFamily="34" charset="-122"/>
              </a:rPr>
              <a:t>名义利率</a:t>
            </a: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u"/>
            </a:pPr>
            <a:r>
              <a:rPr lang="zh-CN" altLang="en-US" sz="2000" dirty="0">
                <a:solidFill>
                  <a:srgbClr val="7030A0"/>
                </a:solidFill>
                <a:latin typeface="微软雅黑" panose="020B0503020204020204" pitchFamily="34" charset="-122"/>
                <a:ea typeface="微软雅黑" panose="020B0503020204020204" pitchFamily="34" charset="-122"/>
              </a:rPr>
              <a:t>实际利率</a:t>
            </a:r>
          </a:p>
        </p:txBody>
      </p:sp>
      <p:sp>
        <p:nvSpPr>
          <p:cNvPr id="3" name="文本框 2"/>
          <p:cNvSpPr txBox="1"/>
          <p:nvPr/>
        </p:nvSpPr>
        <p:spPr>
          <a:xfrm>
            <a:off x="1036473" y="4100740"/>
            <a:ext cx="4634602"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名义利率</a:t>
            </a:r>
            <a:r>
              <a:rPr lang="zh-CN" altLang="en-US" sz="2000" dirty="0">
                <a:latin typeface="微软雅黑" panose="020B0503020204020204" pitchFamily="34" charset="-122"/>
                <a:ea typeface="微软雅黑" panose="020B0503020204020204" pitchFamily="34" charset="-122"/>
              </a:rPr>
              <a:t>：借贷者按约所支付的利率</a:t>
            </a:r>
          </a:p>
        </p:txBody>
      </p:sp>
      <p:sp>
        <p:nvSpPr>
          <p:cNvPr id="9" name="文本框 8"/>
          <p:cNvSpPr txBox="1"/>
          <p:nvPr/>
        </p:nvSpPr>
        <p:spPr>
          <a:xfrm>
            <a:off x="1036473" y="4994096"/>
            <a:ext cx="5168403"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实际利率</a:t>
            </a:r>
            <a:r>
              <a:rPr lang="zh-CN" altLang="en-US" sz="2000" dirty="0">
                <a:latin typeface="微软雅黑" panose="020B0503020204020204" pitchFamily="34" charset="-122"/>
                <a:ea typeface="微软雅黑" panose="020B0503020204020204" pitchFamily="34" charset="-122"/>
              </a:rPr>
              <a:t>大致等于名义利率</a:t>
            </a:r>
            <a:r>
              <a:rPr lang="en-US" altLang="zh-CN" sz="2000" dirty="0">
                <a:latin typeface="微软雅黑" panose="020B0503020204020204" pitchFamily="34" charset="-122"/>
                <a:ea typeface="微软雅黑" panose="020B0503020204020204" pitchFamily="34" charset="-122"/>
              </a:rPr>
              <a:t>—</a:t>
            </a:r>
            <a:r>
              <a:rPr lang="zh-CN" altLang="en-US" sz="2000" dirty="0">
                <a:solidFill>
                  <a:schemeClr val="accent1"/>
                </a:solidFill>
                <a:latin typeface="微软雅黑" panose="020B0503020204020204" pitchFamily="34" charset="-122"/>
                <a:ea typeface="微软雅黑" panose="020B0503020204020204" pitchFamily="34" charset="-122"/>
              </a:rPr>
              <a:t>通货膨胀率</a:t>
            </a:r>
          </a:p>
        </p:txBody>
      </p:sp>
      <p:pic>
        <p:nvPicPr>
          <p:cNvPr id="11" name="图片 10"/>
          <p:cNvPicPr>
            <a:picLocks noChangeAspect="1"/>
          </p:cNvPicPr>
          <p:nvPr/>
        </p:nvPicPr>
        <p:blipFill>
          <a:blip r:embed="rId2"/>
          <a:stretch>
            <a:fillRect/>
          </a:stretch>
        </p:blipFill>
        <p:spPr>
          <a:xfrm>
            <a:off x="7153071" y="2064721"/>
            <a:ext cx="3880258" cy="35134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2" descr="10%"/>
          <p:cNvSpPr>
            <a:spLocks noChangeArrowheads="1"/>
          </p:cNvSpPr>
          <p:nvPr/>
        </p:nvSpPr>
        <p:spPr bwMode="auto">
          <a:xfrm>
            <a:off x="2767330" y="4315386"/>
            <a:ext cx="7148830" cy="2023545"/>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2" name="棱台 1"/>
          <p:cNvSpPr/>
          <p:nvPr/>
        </p:nvSpPr>
        <p:spPr>
          <a:xfrm>
            <a:off x="2767330" y="2475230"/>
            <a:ext cx="7148830" cy="1556385"/>
          </a:xfrm>
          <a:prstGeom prst="bevel">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标题 3"/>
          <p:cNvSpPr txBox="1"/>
          <p:nvPr/>
        </p:nvSpPr>
        <p:spPr>
          <a:xfrm>
            <a:off x="1403200" y="434236"/>
            <a:ext cx="10515600" cy="53403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投资的q理论</a:t>
            </a:r>
            <a:endPar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endParaRPr>
          </a:p>
        </p:txBody>
      </p:sp>
      <p:sp>
        <p:nvSpPr>
          <p:cNvPr id="3" name="文本框 2"/>
          <p:cNvSpPr txBox="1"/>
          <p:nvPr/>
        </p:nvSpPr>
        <p:spPr>
          <a:xfrm>
            <a:off x="4732972" y="4676899"/>
            <a:ext cx="3217545" cy="460375"/>
          </a:xfrm>
          <a:prstGeom prst="rect">
            <a:avLst/>
          </a:prstGeom>
          <a:solidFill>
            <a:schemeClr val="accent2">
              <a:lumMod val="40000"/>
              <a:lumOff val="60000"/>
            </a:schemeClr>
          </a:solidFill>
        </p:spPr>
        <p:txBody>
          <a:bodyPr wrap="none" rtlCol="0">
            <a:spAutoFit/>
          </a:bodyPr>
          <a:lstStyle/>
          <a:p>
            <a:pPr algn="l"/>
            <a:r>
              <a:rPr lang="en-US" altLang="zh-CN" sz="2400" b="1" dirty="0">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   q&lt;1</a:t>
            </a:r>
            <a:r>
              <a:rPr lang="zh-CN" altLang="en-US" sz="2000" b="1"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投资需求会较</a:t>
            </a:r>
            <a:r>
              <a:rPr lang="zh-CN" altLang="en-US" sz="2000" dirty="0">
                <a:solidFill>
                  <a:schemeClr val="accent1"/>
                </a:solidFill>
                <a:latin typeface="微软雅黑" panose="020B0503020204020204" pitchFamily="34" charset="-122"/>
                <a:ea typeface="微软雅黑" panose="020B0503020204020204" pitchFamily="34" charset="-122"/>
              </a:rPr>
              <a:t>小</a:t>
            </a:r>
          </a:p>
        </p:txBody>
      </p:sp>
      <p:sp>
        <p:nvSpPr>
          <p:cNvPr id="9" name="文本框 8"/>
          <p:cNvSpPr txBox="1"/>
          <p:nvPr/>
        </p:nvSpPr>
        <p:spPr>
          <a:xfrm>
            <a:off x="4718367" y="5712176"/>
            <a:ext cx="3232150" cy="398780"/>
          </a:xfrm>
          <a:prstGeom prst="rect">
            <a:avLst/>
          </a:prstGeom>
          <a:solidFill>
            <a:schemeClr val="accent2">
              <a:lumMod val="40000"/>
              <a:lumOff val="60000"/>
            </a:schemeClr>
          </a:solidFill>
        </p:spPr>
        <p:txBody>
          <a:bodyPr wrap="none" rtlCol="0">
            <a:spAutoFit/>
          </a:bodyPr>
          <a:lstStyle/>
          <a:p>
            <a:pPr algn="l"/>
            <a:r>
              <a:rPr lang="en-US" altLang="zh-CN" sz="2000" b="1" dirty="0">
                <a:latin typeface="微软雅黑" panose="020B0503020204020204" pitchFamily="34" charset="-122"/>
                <a:ea typeface="微软雅黑" panose="020B0503020204020204" pitchFamily="34" charset="-122"/>
              </a:rPr>
              <a:t>     </a:t>
            </a:r>
            <a:r>
              <a:rPr lang="en-US" altLang="zh-CN" sz="2000" b="1" dirty="0">
                <a:solidFill>
                  <a:srgbClr val="FF0000"/>
                </a:solidFill>
                <a:latin typeface="微软雅黑" panose="020B0503020204020204" pitchFamily="34" charset="-122"/>
                <a:ea typeface="微软雅黑" panose="020B0503020204020204" pitchFamily="34" charset="-122"/>
              </a:rPr>
              <a:t> q&gt;1</a:t>
            </a:r>
            <a:r>
              <a:rPr lang="en-US" altLang="zh-CN" sz="2000" b="1" dirty="0">
                <a:latin typeface="微软雅黑" panose="020B0503020204020204" pitchFamily="34" charset="-122"/>
                <a:ea typeface="微软雅黑" panose="020B0503020204020204" pitchFamily="34" charset="-122"/>
              </a:rPr>
              <a:t> :  </a:t>
            </a:r>
            <a:r>
              <a:rPr sz="2000" dirty="0">
                <a:latin typeface="微软雅黑" panose="020B0503020204020204" pitchFamily="34" charset="-122"/>
                <a:ea typeface="微软雅黑" panose="020B0503020204020204" pitchFamily="34" charset="-122"/>
              </a:rPr>
              <a:t>投资需求会较</a:t>
            </a:r>
            <a:r>
              <a:rPr sz="2000" dirty="0">
                <a:solidFill>
                  <a:schemeClr val="accent1"/>
                </a:solidFill>
                <a:latin typeface="微软雅黑" panose="020B0503020204020204" pitchFamily="34" charset="-122"/>
                <a:ea typeface="微软雅黑" panose="020B0503020204020204" pitchFamily="34" charset="-122"/>
              </a:rPr>
              <a:t>大</a:t>
            </a:r>
          </a:p>
        </p:txBody>
      </p:sp>
      <p:sp>
        <p:nvSpPr>
          <p:cNvPr id="100" name="文本框 99"/>
          <p:cNvSpPr txBox="1"/>
          <p:nvPr/>
        </p:nvSpPr>
        <p:spPr>
          <a:xfrm>
            <a:off x="1332864" y="1547695"/>
            <a:ext cx="10299065" cy="460375"/>
          </a:xfrm>
          <a:prstGeom prst="rect">
            <a:avLst/>
          </a:prstGeom>
          <a:noFill/>
          <a:ln w="9525">
            <a:noFill/>
          </a:ln>
        </p:spPr>
        <p:txBody>
          <a:bodyPr wrap="square">
            <a:spAutoFit/>
          </a:bodyPr>
          <a:lstStyle/>
          <a:p>
            <a:pPr indent="0"/>
            <a:r>
              <a:rPr lang="en-US" altLang="zh-CN" sz="2400" b="0" dirty="0">
                <a:latin typeface="微软雅黑" panose="020B0503020204020204" pitchFamily="34" charset="-122"/>
                <a:ea typeface="微软雅黑" panose="020B0503020204020204" pitchFamily="34" charset="-122"/>
              </a:rPr>
              <a:t>   </a:t>
            </a:r>
            <a:r>
              <a:rPr lang="zh-CN" sz="2000" b="0" dirty="0">
                <a:latin typeface="微软雅黑" panose="020B0503020204020204" pitchFamily="34" charset="-122"/>
                <a:ea typeface="微软雅黑" panose="020B0503020204020204" pitchFamily="34" charset="-122"/>
              </a:rPr>
              <a:t>企业的市场价值与其重置成本之比，可作为衡量是否进行新投资的标准</a:t>
            </a:r>
            <a:r>
              <a:rPr lang="zh-CN" altLang="en-US" sz="2000" b="0" dirty="0">
                <a:latin typeface="微软雅黑" panose="020B0503020204020204" pitchFamily="34" charset="-122"/>
                <a:ea typeface="微软雅黑" panose="020B0503020204020204" pitchFamily="34" charset="-122"/>
              </a:rPr>
              <a:t>。</a:t>
            </a:r>
          </a:p>
        </p:txBody>
      </p:sp>
      <p:graphicFrame>
        <p:nvGraphicFramePr>
          <p:cNvPr id="10" name="对象 9"/>
          <p:cNvGraphicFramePr>
            <a:graphicFrameLocks noChangeAspect="1"/>
          </p:cNvGraphicFramePr>
          <p:nvPr/>
        </p:nvGraphicFramePr>
        <p:xfrm>
          <a:off x="3806190" y="2764790"/>
          <a:ext cx="5352415" cy="943610"/>
        </p:xfrm>
        <a:graphic>
          <a:graphicData uri="http://schemas.openxmlformats.org/presentationml/2006/ole">
            <mc:AlternateContent xmlns:mc="http://schemas.openxmlformats.org/markup-compatibility/2006">
              <mc:Choice xmlns:v="urn:schemas-microsoft-com:vml" Requires="v">
                <p:oleObj r:id="rId2" imgW="2349500" imgH="419100" progId="Equation.DSMT4">
                  <p:embed/>
                </p:oleObj>
              </mc:Choice>
              <mc:Fallback>
                <p:oleObj r:id="rId2" imgW="2349500" imgH="419100" progId="Equation.DSMT4">
                  <p:embed/>
                  <p:pic>
                    <p:nvPicPr>
                      <p:cNvPr id="0" name="图片 10"/>
                      <p:cNvPicPr/>
                      <p:nvPr/>
                    </p:nvPicPr>
                    <p:blipFill>
                      <a:blip r:embed="rId3">
                        <a:grayscl/>
                      </a:blip>
                      <a:stretch>
                        <a:fillRect/>
                      </a:stretch>
                    </p:blipFill>
                    <p:spPr>
                      <a:xfrm>
                        <a:off x="3806190" y="2764790"/>
                        <a:ext cx="5352415" cy="943610"/>
                      </a:xfrm>
                      <a:prstGeom prst="rect">
                        <a:avLst/>
                      </a:prstGeom>
                      <a:noFill/>
                      <a:ln w="38100">
                        <a:noFill/>
                        <a:miter/>
                      </a:ln>
                    </p:spPr>
                  </p:pic>
                </p:oleObj>
              </mc:Fallback>
            </mc:AlternateContent>
          </a:graphicData>
        </a:graphic>
      </p:graphicFrame>
      <p:pic>
        <p:nvPicPr>
          <p:cNvPr id="8" name="图片 7" descr="3481835"/>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2395" y="3380997"/>
            <a:ext cx="3174365" cy="36404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2275315" y="3994689"/>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三部门经济：政府部门</a:t>
            </a:r>
          </a:p>
        </p:txBody>
      </p:sp>
      <p:sp>
        <p:nvSpPr>
          <p:cNvPr id="25" name="AutoShape 66">
            <a:hlinkClick r:id="" action="ppaction://noaction" highlightClick="1"/>
            <a:hlinkHover r:id="" action="ppaction://noaction"/>
          </p:cNvPr>
          <p:cNvSpPr>
            <a:spLocks noChangeArrowheads="1"/>
          </p:cNvSpPr>
          <p:nvPr/>
        </p:nvSpPr>
        <p:spPr bwMode="auto">
          <a:xfrm>
            <a:off x="9992239" y="2593594"/>
            <a:ext cx="705896" cy="880301"/>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dirty="0"/>
          </a:p>
        </p:txBody>
      </p:sp>
      <p:sp>
        <p:nvSpPr>
          <p:cNvPr id="23" name="文本框 22"/>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p>
        </p:txBody>
      </p:sp>
      <p:sp>
        <p:nvSpPr>
          <p:cNvPr id="27" name="矩形: 圆角 26"/>
          <p:cNvSpPr/>
          <p:nvPr/>
        </p:nvSpPr>
        <p:spPr>
          <a:xfrm>
            <a:off x="2286927" y="1509958"/>
            <a:ext cx="3356275" cy="68359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均衡国民收入的决定</a:t>
            </a:r>
          </a:p>
        </p:txBody>
      </p:sp>
      <p:sp>
        <p:nvSpPr>
          <p:cNvPr id="28" name="矩形: 圆角 27"/>
          <p:cNvSpPr/>
          <p:nvPr/>
        </p:nvSpPr>
        <p:spPr>
          <a:xfrm>
            <a:off x="2275314" y="2339268"/>
            <a:ext cx="3356275" cy="68359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两部门经济：家庭部门</a:t>
            </a:r>
          </a:p>
        </p:txBody>
      </p:sp>
      <p:sp>
        <p:nvSpPr>
          <p:cNvPr id="30" name="矩形: 圆角 29"/>
          <p:cNvSpPr/>
          <p:nvPr/>
        </p:nvSpPr>
        <p:spPr>
          <a:xfrm>
            <a:off x="2275315" y="3168578"/>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两部门经济：企业部门</a:t>
            </a:r>
          </a:p>
        </p:txBody>
      </p:sp>
      <p:sp>
        <p:nvSpPr>
          <p:cNvPr id="32" name="矩形: 圆角 31"/>
          <p:cNvSpPr/>
          <p:nvPr/>
        </p:nvSpPr>
        <p:spPr>
          <a:xfrm>
            <a:off x="2275314" y="4824000"/>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四部门经济：对外部门</a:t>
            </a:r>
          </a:p>
        </p:txBody>
      </p:sp>
      <p:sp>
        <p:nvSpPr>
          <p:cNvPr id="33" name="矩形: 圆角 32"/>
          <p:cNvSpPr/>
          <p:nvPr/>
        </p:nvSpPr>
        <p:spPr>
          <a:xfrm>
            <a:off x="2275313" y="5650111"/>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影响需求的重要机制：乘数</a:t>
            </a:r>
          </a:p>
        </p:txBody>
      </p:sp>
      <p:sp>
        <p:nvSpPr>
          <p:cNvPr id="22" name="Rectangle 8" descr="浅色上对角线"/>
          <p:cNvSpPr>
            <a:spLocks noChangeArrowheads="1"/>
          </p:cNvSpPr>
          <p:nvPr/>
        </p:nvSpPr>
        <p:spPr bwMode="auto">
          <a:xfrm>
            <a:off x="5857354" y="2753195"/>
            <a:ext cx="3079499" cy="592245"/>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消费函数和消费倾向</a:t>
            </a:r>
          </a:p>
        </p:txBody>
      </p:sp>
      <p:sp>
        <p:nvSpPr>
          <p:cNvPr id="24" name="Rectangle 9" descr="浅色上对角线">
            <a:hlinkClick r:id="" action="ppaction://noaction"/>
          </p:cNvPr>
          <p:cNvSpPr>
            <a:spLocks noChangeArrowheads="1"/>
          </p:cNvSpPr>
          <p:nvPr/>
        </p:nvSpPr>
        <p:spPr bwMode="auto">
          <a:xfrm>
            <a:off x="5857354" y="3419651"/>
            <a:ext cx="3079497" cy="604571"/>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储蓄函数和储蓄倾向</a:t>
            </a:r>
          </a:p>
        </p:txBody>
      </p:sp>
      <p:sp>
        <p:nvSpPr>
          <p:cNvPr id="26" name="Rectangle 10" descr="浅色上对角线"/>
          <p:cNvSpPr>
            <a:spLocks noChangeArrowheads="1"/>
          </p:cNvSpPr>
          <p:nvPr/>
        </p:nvSpPr>
        <p:spPr bwMode="auto">
          <a:xfrm>
            <a:off x="5857355" y="4081520"/>
            <a:ext cx="3079496" cy="604571"/>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消费函数和储蓄函数的关系</a:t>
            </a:r>
          </a:p>
        </p:txBody>
      </p:sp>
      <p:pic>
        <p:nvPicPr>
          <p:cNvPr id="36" name="Picture 62"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86548" y="3431795"/>
            <a:ext cx="787126" cy="604571"/>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7" name="Picture 46" descr="130"/>
          <p:cNvPicPr>
            <a:picLocks noChangeAspect="1" noChangeArrowheads="1"/>
          </p:cNvPicPr>
          <p:nvPr/>
        </p:nvPicPr>
        <p:blipFill>
          <a:blip r:embed="rId3">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609555" y="2568541"/>
            <a:ext cx="3748757" cy="159521"/>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2"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86548" y="2771571"/>
            <a:ext cx="787126" cy="604571"/>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9" name="Picture 62"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86548" y="4075448"/>
            <a:ext cx="787126" cy="604571"/>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40" name="Rectangle 10" descr="浅色上对角线"/>
          <p:cNvSpPr>
            <a:spLocks noChangeArrowheads="1"/>
          </p:cNvSpPr>
          <p:nvPr/>
        </p:nvSpPr>
        <p:spPr bwMode="auto">
          <a:xfrm>
            <a:off x="5857357" y="4731245"/>
            <a:ext cx="3079494" cy="604571"/>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sz="1600" b="1" dirty="0">
                <a:effectLst>
                  <a:outerShdw blurRad="38100" dist="38100" dir="2700000" algn="tl">
                    <a:srgbClr val="C0C0C0"/>
                  </a:outerShdw>
                </a:effectLst>
              </a:rPr>
              <a:t>家庭消费函数和社会消费函数</a:t>
            </a:r>
          </a:p>
        </p:txBody>
      </p:sp>
      <p:pic>
        <p:nvPicPr>
          <p:cNvPr id="41" name="Picture 62"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86548" y="4716185"/>
            <a:ext cx="787126" cy="604571"/>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42" name="Rectangle 10" descr="浅色上对角线"/>
          <p:cNvSpPr>
            <a:spLocks noChangeArrowheads="1"/>
          </p:cNvSpPr>
          <p:nvPr/>
        </p:nvSpPr>
        <p:spPr bwMode="auto">
          <a:xfrm>
            <a:off x="5857356" y="5416316"/>
            <a:ext cx="3079495" cy="604571"/>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影响消费的其他因素及其相关政策效果的影响</a:t>
            </a:r>
          </a:p>
        </p:txBody>
      </p:sp>
      <p:pic>
        <p:nvPicPr>
          <p:cNvPr id="43" name="Picture 62"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86548" y="5434288"/>
            <a:ext cx="787126" cy="604571"/>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12" name="Rectangle 10" descr="浅色上对角线"/>
          <p:cNvSpPr>
            <a:spLocks noChangeArrowheads="1"/>
          </p:cNvSpPr>
          <p:nvPr/>
        </p:nvSpPr>
        <p:spPr bwMode="auto">
          <a:xfrm>
            <a:off x="5807075" y="6108700"/>
            <a:ext cx="3130550" cy="53467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其他消费理论</a:t>
            </a:r>
          </a:p>
        </p:txBody>
      </p:sp>
      <p:pic>
        <p:nvPicPr>
          <p:cNvPr id="13" name="Picture 62" descr="058"/>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86548" y="6108658"/>
            <a:ext cx="787126" cy="604571"/>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06888" y="1411079"/>
            <a:ext cx="9498149" cy="2387600"/>
          </a:xfrm>
        </p:spPr>
        <p:txBody>
          <a:bodyPr>
            <a:normAutofit/>
          </a:bodyPr>
          <a:lstStyle/>
          <a:p>
            <a:pPr>
              <a:lnSpc>
                <a:spcPct val="150000"/>
              </a:lnSpc>
            </a:pPr>
            <a:r>
              <a:rPr lang="zh-CN" altLang="en-US" sz="4800" dirty="0">
                <a:solidFill>
                  <a:srgbClr val="002060"/>
                </a:solidFill>
                <a:latin typeface="华文行楷" panose="02010800040101010101" pitchFamily="2" charset="-122"/>
                <a:ea typeface="华文行楷" panose="02010800040101010101" pitchFamily="2" charset="-122"/>
              </a:rPr>
              <a:t>第四节   三部门经济：政府部门</a:t>
            </a:r>
            <a:endParaRPr lang="zh-CN" altLang="en-US" sz="4800" dirty="0">
              <a:latin typeface="华文行楷" panose="02010800040101010101" pitchFamily="2" charset="-122"/>
              <a:ea typeface="华文行楷" panose="0201080004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棱台 9"/>
          <p:cNvSpPr/>
          <p:nvPr/>
        </p:nvSpPr>
        <p:spPr>
          <a:xfrm>
            <a:off x="652780" y="4215130"/>
            <a:ext cx="11017250" cy="1641475"/>
          </a:xfrm>
          <a:prstGeom prst="bevel">
            <a:avLst/>
          </a:prstGeom>
          <a:solidFill>
            <a:schemeClr val="bg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8" name="棱台 7"/>
          <p:cNvSpPr/>
          <p:nvPr/>
        </p:nvSpPr>
        <p:spPr>
          <a:xfrm>
            <a:off x="680085" y="2113915"/>
            <a:ext cx="10948035" cy="1376680"/>
          </a:xfrm>
          <a:prstGeom prst="bevel">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532976" y="382470"/>
            <a:ext cx="10515600" cy="97726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政府需求</a:t>
            </a:r>
            <a:br>
              <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sym typeface="+mn-ea"/>
              </a:rPr>
            </a:br>
            <a:endPar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endParaRPr>
          </a:p>
        </p:txBody>
      </p:sp>
      <p:sp>
        <p:nvSpPr>
          <p:cNvPr id="2" name="文本框 1"/>
          <p:cNvSpPr txBox="1"/>
          <p:nvPr/>
        </p:nvSpPr>
        <p:spPr>
          <a:xfrm>
            <a:off x="686668" y="1607315"/>
            <a:ext cx="1706880" cy="398780"/>
          </a:xfrm>
          <a:prstGeom prst="rect">
            <a:avLst/>
          </a:prstGeom>
          <a:noFill/>
        </p:spPr>
        <p:txBody>
          <a:bodyPr wrap="none" rtlCol="0">
            <a:spAutoFit/>
          </a:bodyPr>
          <a:lstStyle/>
          <a:p>
            <a:pPr algn="l"/>
            <a:r>
              <a:rPr lang="zh-CN" altLang="en-US" sz="2000" b="1" dirty="0">
                <a:latin typeface="微软雅黑" panose="020B0503020204020204" pitchFamily="34" charset="-122"/>
                <a:ea typeface="微软雅黑" panose="020B0503020204020204" pitchFamily="34" charset="-122"/>
              </a:rPr>
              <a:t>政府消费需求</a:t>
            </a:r>
          </a:p>
        </p:txBody>
      </p:sp>
      <p:sp>
        <p:nvSpPr>
          <p:cNvPr id="3" name="文本框 2"/>
          <p:cNvSpPr txBox="1"/>
          <p:nvPr/>
        </p:nvSpPr>
        <p:spPr>
          <a:xfrm>
            <a:off x="1135657" y="2511401"/>
            <a:ext cx="9948384" cy="499624"/>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政府消费需求是指政府维持其正常活动的需求，它也是对社会生产的产品和服务的需求。</a:t>
            </a:r>
          </a:p>
        </p:txBody>
      </p:sp>
      <p:sp>
        <p:nvSpPr>
          <p:cNvPr id="7" name="文本框 6"/>
          <p:cNvSpPr txBox="1"/>
          <p:nvPr/>
        </p:nvSpPr>
        <p:spPr>
          <a:xfrm>
            <a:off x="658728" y="3592218"/>
            <a:ext cx="1706880" cy="398780"/>
          </a:xfrm>
          <a:prstGeom prst="rect">
            <a:avLst/>
          </a:prstGeom>
          <a:noFill/>
        </p:spPr>
        <p:txBody>
          <a:bodyPr wrap="none" rtlCol="0">
            <a:spAutoFit/>
          </a:bodyPr>
          <a:lstStyle/>
          <a:p>
            <a:pPr algn="l"/>
            <a:r>
              <a:rPr lang="zh-CN" altLang="en-US" sz="2000" b="1" dirty="0">
                <a:latin typeface="微软雅黑" panose="020B0503020204020204" pitchFamily="34" charset="-122"/>
                <a:ea typeface="微软雅黑" panose="020B0503020204020204" pitchFamily="34" charset="-122"/>
              </a:rPr>
              <a:t>政府投资需求</a:t>
            </a:r>
          </a:p>
        </p:txBody>
      </p:sp>
      <p:sp>
        <p:nvSpPr>
          <p:cNvPr id="9" name="文本框 8"/>
          <p:cNvSpPr txBox="1"/>
          <p:nvPr/>
        </p:nvSpPr>
        <p:spPr>
          <a:xfrm>
            <a:off x="1089423" y="4471598"/>
            <a:ext cx="9948384" cy="1014730"/>
          </a:xfrm>
          <a:prstGeom prst="rect">
            <a:avLst/>
          </a:prstGeom>
          <a:noFill/>
        </p:spPr>
        <p:txBody>
          <a:bodyPr wrap="square" rtlCol="0">
            <a:spAutoFit/>
          </a:bodyPr>
          <a:lstStyle/>
          <a:p>
            <a:pPr>
              <a:lnSpc>
                <a:spcPct val="150000"/>
              </a:lnSpc>
            </a:pPr>
            <a:r>
              <a:rPr lang="zh-CN" altLang="en-US" sz="2000" dirty="0">
                <a:latin typeface="微软雅黑" panose="020B0503020204020204" pitchFamily="34" charset="-122"/>
                <a:ea typeface="微软雅黑" panose="020B0503020204020204" pitchFamily="34" charset="-122"/>
              </a:rPr>
              <a:t>政府投资需求是指政府为</a:t>
            </a:r>
            <a:r>
              <a:rPr lang="zh-CN" altLang="en-US" sz="2000" dirty="0">
                <a:solidFill>
                  <a:schemeClr val="accent1"/>
                </a:solidFill>
                <a:latin typeface="微软雅黑" panose="020B0503020204020204" pitchFamily="34" charset="-122"/>
                <a:ea typeface="微软雅黑" panose="020B0503020204020204" pitchFamily="34" charset="-122"/>
              </a:rPr>
              <a:t>自身需要</a:t>
            </a:r>
            <a:r>
              <a:rPr lang="zh-CN" altLang="en-US" sz="2000" dirty="0">
                <a:latin typeface="微软雅黑" panose="020B0503020204020204" pitchFamily="34" charset="-122"/>
                <a:ea typeface="微软雅黑" panose="020B0503020204020204" pitchFamily="34" charset="-122"/>
              </a:rPr>
              <a:t>或</a:t>
            </a:r>
            <a:r>
              <a:rPr lang="zh-CN" altLang="en-US" sz="2000" dirty="0">
                <a:solidFill>
                  <a:schemeClr val="accent4"/>
                </a:solidFill>
                <a:latin typeface="微软雅黑" panose="020B0503020204020204" pitchFamily="34" charset="-122"/>
                <a:ea typeface="微软雅黑" panose="020B0503020204020204" pitchFamily="34" charset="-122"/>
              </a:rPr>
              <a:t>公共设施建设</a:t>
            </a:r>
            <a:r>
              <a:rPr lang="zh-CN" altLang="en-US" sz="2000" dirty="0">
                <a:latin typeface="微软雅黑" panose="020B0503020204020204" pitchFamily="34" charset="-122"/>
                <a:ea typeface="微软雅黑" panose="020B0503020204020204" pitchFamily="34" charset="-122"/>
              </a:rPr>
              <a:t>等所产生的需求，在特殊情况下可以具有</a:t>
            </a:r>
            <a:r>
              <a:rPr lang="zh-CN" altLang="en-US" sz="2000" dirty="0">
                <a:solidFill>
                  <a:srgbClr val="FF0000"/>
                </a:solidFill>
                <a:latin typeface="微软雅黑" panose="020B0503020204020204" pitchFamily="34" charset="-122"/>
                <a:ea typeface="微软雅黑" panose="020B0503020204020204" pitchFamily="34" charset="-122"/>
              </a:rPr>
              <a:t>相当大</a:t>
            </a:r>
            <a:r>
              <a:rPr lang="zh-CN" altLang="en-US" sz="2000" dirty="0">
                <a:latin typeface="微软雅黑" panose="020B0503020204020204" pitchFamily="34" charset="-122"/>
                <a:ea typeface="微软雅黑" panose="020B0503020204020204" pitchFamily="34" charset="-122"/>
              </a:rPr>
              <a:t>的规模。</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544320"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政府对社会需求的影响</a:t>
            </a:r>
            <a:br>
              <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sym typeface="+mn-ea"/>
              </a:rPr>
            </a:br>
            <a:endPar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endParaRPr>
          </a:p>
        </p:txBody>
      </p:sp>
      <p:graphicFrame>
        <p:nvGraphicFramePr>
          <p:cNvPr id="2" name="图示 1"/>
          <p:cNvGraphicFramePr/>
          <p:nvPr>
            <p:extLst>
              <p:ext uri="{D42A27DB-BD31-4B8C-83A1-F6EECF244321}">
                <p14:modId xmlns:p14="http://schemas.microsoft.com/office/powerpoint/2010/main" val="2344609398"/>
              </p:ext>
            </p:extLst>
          </p:nvPr>
        </p:nvGraphicFramePr>
        <p:xfrm>
          <a:off x="2704380" y="1871603"/>
          <a:ext cx="5939013" cy="3919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图片 2" descr="3476611"/>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44320" y="1771779"/>
            <a:ext cx="803095" cy="803095"/>
          </a:xfrm>
          <a:prstGeom prst="rect">
            <a:avLst/>
          </a:prstGeom>
        </p:spPr>
      </p:pic>
      <p:pic>
        <p:nvPicPr>
          <p:cNvPr id="8" name="图片 7" descr="3476611"/>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44320" y="2757813"/>
            <a:ext cx="803095" cy="803095"/>
          </a:xfrm>
          <a:prstGeom prst="rect">
            <a:avLst/>
          </a:prstGeom>
        </p:spPr>
      </p:pic>
      <p:pic>
        <p:nvPicPr>
          <p:cNvPr id="9" name="图片 8" descr="3476611"/>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44320" y="3872778"/>
            <a:ext cx="803095" cy="803095"/>
          </a:xfrm>
          <a:prstGeom prst="rect">
            <a:avLst/>
          </a:prstGeom>
        </p:spPr>
      </p:pic>
      <p:pic>
        <p:nvPicPr>
          <p:cNvPr id="10" name="图片 9" descr="3476611"/>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44320" y="4893566"/>
            <a:ext cx="803095" cy="803095"/>
          </a:xfrm>
          <a:prstGeom prst="rect">
            <a:avLst/>
          </a:prstGeom>
        </p:spPr>
      </p:pic>
      <p:pic>
        <p:nvPicPr>
          <p:cNvPr id="11" name="图片 10" descr="4520023"/>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00358" y="4023967"/>
            <a:ext cx="1794544" cy="1794544"/>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382952" y="2595496"/>
            <a:ext cx="9498149" cy="1236172"/>
          </a:xfrm>
        </p:spPr>
        <p:txBody>
          <a:bodyPr>
            <a:noAutofit/>
          </a:bodyPr>
          <a:lstStyle/>
          <a:p>
            <a:pPr>
              <a:lnSpc>
                <a:spcPct val="150000"/>
              </a:lnSpc>
            </a:pPr>
            <a:r>
              <a:rPr lang="zh-CN" altLang="en-US" sz="4800" dirty="0">
                <a:solidFill>
                  <a:srgbClr val="002060"/>
                </a:solidFill>
                <a:latin typeface="华文行楷" panose="02010800040101010101" pitchFamily="2" charset="-122"/>
                <a:ea typeface="华文行楷" panose="02010800040101010101" pitchFamily="2" charset="-122"/>
              </a:rPr>
              <a:t>第五节   四部门经济：对外部门</a:t>
            </a:r>
            <a:endParaRPr lang="zh-CN" altLang="en-US" sz="4800" dirty="0">
              <a:latin typeface="华文行楷" panose="02010800040101010101" pitchFamily="2" charset="-122"/>
              <a:ea typeface="华文行楷" panose="0201080004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p:cNvSpPr/>
          <p:nvPr/>
        </p:nvSpPr>
        <p:spPr>
          <a:xfrm>
            <a:off x="2780666" y="4895850"/>
            <a:ext cx="8484870" cy="1586837"/>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圆角矩形 9"/>
          <p:cNvSpPr/>
          <p:nvPr/>
        </p:nvSpPr>
        <p:spPr>
          <a:xfrm>
            <a:off x="2781300" y="3421380"/>
            <a:ext cx="8484235" cy="1210310"/>
          </a:xfrm>
          <a:prstGeom prst="round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圆角矩形 8"/>
          <p:cNvSpPr/>
          <p:nvPr/>
        </p:nvSpPr>
        <p:spPr>
          <a:xfrm>
            <a:off x="2794635" y="1626870"/>
            <a:ext cx="8470900" cy="1559992"/>
          </a:xfrm>
          <a:prstGeom prst="round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544320"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国外需求的决定因素</a:t>
            </a:r>
            <a:b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endParaRPr>
          </a:p>
        </p:txBody>
      </p:sp>
      <p:sp>
        <p:nvSpPr>
          <p:cNvPr id="2" name="圆柱形 1"/>
          <p:cNvSpPr/>
          <p:nvPr/>
        </p:nvSpPr>
        <p:spPr>
          <a:xfrm>
            <a:off x="1070192" y="1833138"/>
            <a:ext cx="1406924" cy="929389"/>
          </a:xfrm>
          <a:prstGeom prst="can">
            <a:avLst/>
          </a:prstGeom>
          <a:solidFill>
            <a:srgbClr val="FFC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anose="020B0503020204020204" pitchFamily="34" charset="-122"/>
                <a:ea typeface="微软雅黑" panose="020B0503020204020204" pitchFamily="34" charset="-122"/>
              </a:rPr>
              <a:t>国民收入</a:t>
            </a:r>
            <a:endParaRPr lang="zh-CN" altLang="en-US" sz="20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2966808" y="1586355"/>
            <a:ext cx="7814923" cy="147732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在开放经济和外向型经济条件下，国外需求的大小取决于外国的</a:t>
            </a:r>
            <a:r>
              <a:rPr lang="zh-CN" altLang="en-US" sz="2000" dirty="0">
                <a:solidFill>
                  <a:srgbClr val="FF0000"/>
                </a:solidFill>
                <a:latin typeface="微软雅黑" panose="020B0503020204020204" pitchFamily="34" charset="-122"/>
                <a:ea typeface="微软雅黑" panose="020B0503020204020204" pitchFamily="34" charset="-122"/>
              </a:rPr>
              <a:t>国民收入</a:t>
            </a:r>
            <a:r>
              <a:rPr lang="zh-CN" altLang="en-US" sz="2000" dirty="0">
                <a:latin typeface="微软雅黑" panose="020B0503020204020204" pitchFamily="34" charset="-122"/>
                <a:ea typeface="微软雅黑" panose="020B0503020204020204" pitchFamily="34" charset="-122"/>
              </a:rPr>
              <a:t>水平，特别是人均收入水平的高低。国外人均收入</a:t>
            </a:r>
            <a:r>
              <a:rPr lang="zh-CN" altLang="en-US" sz="2000" dirty="0">
                <a:solidFill>
                  <a:schemeClr val="accent1"/>
                </a:solidFill>
                <a:latin typeface="微软雅黑" panose="020B0503020204020204" pitchFamily="34" charset="-122"/>
                <a:ea typeface="微软雅黑" panose="020B0503020204020204" pitchFamily="34" charset="-122"/>
              </a:rPr>
              <a:t>水平高</a:t>
            </a:r>
            <a:r>
              <a:rPr lang="zh-CN" altLang="en-US" sz="2000" dirty="0">
                <a:latin typeface="微软雅黑" panose="020B0503020204020204" pitchFamily="34" charset="-122"/>
                <a:ea typeface="微软雅黑" panose="020B0503020204020204" pitchFamily="34" charset="-122"/>
              </a:rPr>
              <a:t>，其对别国产品和服务的</a:t>
            </a:r>
            <a:r>
              <a:rPr lang="zh-CN" altLang="en-US" sz="2000" dirty="0">
                <a:solidFill>
                  <a:schemeClr val="accent1"/>
                </a:solidFill>
                <a:latin typeface="微软雅黑" panose="020B0503020204020204" pitchFamily="34" charset="-122"/>
                <a:ea typeface="微软雅黑" panose="020B0503020204020204" pitchFamily="34" charset="-122"/>
              </a:rPr>
              <a:t>需求</a:t>
            </a:r>
            <a:r>
              <a:rPr lang="zh-CN" altLang="en-US" sz="2000" dirty="0">
                <a:latin typeface="微软雅黑" panose="020B0503020204020204" pitchFamily="34" charset="-122"/>
                <a:ea typeface="微软雅黑" panose="020B0503020204020204" pitchFamily="34" charset="-122"/>
              </a:rPr>
              <a:t>就</a:t>
            </a:r>
            <a:r>
              <a:rPr lang="zh-CN" altLang="en-US" sz="2000" dirty="0">
                <a:solidFill>
                  <a:schemeClr val="accent1"/>
                </a:solidFill>
                <a:latin typeface="微软雅黑" panose="020B0503020204020204" pitchFamily="34" charset="-122"/>
                <a:ea typeface="微软雅黑" panose="020B0503020204020204" pitchFamily="34" charset="-122"/>
              </a:rPr>
              <a:t>大</a:t>
            </a:r>
            <a:r>
              <a:rPr lang="zh-CN" altLang="en-US" sz="2000" dirty="0">
                <a:latin typeface="微软雅黑" panose="020B0503020204020204" pitchFamily="34" charset="-122"/>
                <a:ea typeface="微软雅黑" panose="020B0503020204020204" pitchFamily="34" charset="-122"/>
              </a:rPr>
              <a:t>；反之，需求小。</a:t>
            </a:r>
          </a:p>
        </p:txBody>
      </p:sp>
      <p:sp>
        <p:nvSpPr>
          <p:cNvPr id="7" name="文本框 6"/>
          <p:cNvSpPr txBox="1"/>
          <p:nvPr/>
        </p:nvSpPr>
        <p:spPr>
          <a:xfrm>
            <a:off x="2966808" y="3709221"/>
            <a:ext cx="6686446"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国外需求水平的高低与外国居民</a:t>
            </a:r>
            <a:r>
              <a:rPr lang="zh-CN" altLang="en-US" sz="2000" dirty="0">
                <a:solidFill>
                  <a:srgbClr val="7030A0"/>
                </a:solidFill>
                <a:latin typeface="微软雅黑" panose="020B0503020204020204" pitchFamily="34" charset="-122"/>
                <a:ea typeface="微软雅黑" panose="020B0503020204020204" pitchFamily="34" charset="-122"/>
              </a:rPr>
              <a:t>消费倾向</a:t>
            </a:r>
            <a:r>
              <a:rPr lang="zh-CN" altLang="en-US" sz="2000" dirty="0">
                <a:latin typeface="微软雅黑" panose="020B0503020204020204" pitchFamily="34" charset="-122"/>
                <a:ea typeface="微软雅黑" panose="020B0503020204020204" pitchFamily="34" charset="-122"/>
              </a:rPr>
              <a:t>的高低有关。</a:t>
            </a:r>
          </a:p>
        </p:txBody>
      </p:sp>
      <p:sp>
        <p:nvSpPr>
          <p:cNvPr id="8" name="文本框 7"/>
          <p:cNvSpPr txBox="1"/>
          <p:nvPr/>
        </p:nvSpPr>
        <p:spPr>
          <a:xfrm>
            <a:off x="2966808" y="4994179"/>
            <a:ext cx="7814923" cy="96128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国外对于他们</a:t>
            </a:r>
            <a:r>
              <a:rPr lang="zh-CN" altLang="en-US" sz="2000" dirty="0">
                <a:solidFill>
                  <a:schemeClr val="accent5"/>
                </a:solidFill>
                <a:latin typeface="微软雅黑" panose="020B0503020204020204" pitchFamily="34" charset="-122"/>
                <a:ea typeface="微软雅黑" panose="020B0503020204020204" pitchFamily="34" charset="-122"/>
              </a:rPr>
              <a:t>本国</a:t>
            </a:r>
            <a:r>
              <a:rPr lang="zh-CN" altLang="en-US" sz="2000" dirty="0">
                <a:latin typeface="微软雅黑" panose="020B0503020204020204" pitchFamily="34" charset="-122"/>
                <a:ea typeface="微软雅黑" panose="020B0503020204020204" pitchFamily="34" charset="-122"/>
              </a:rPr>
              <a:t>所</a:t>
            </a:r>
            <a:r>
              <a:rPr lang="zh-CN" altLang="en-US" sz="2000" dirty="0">
                <a:solidFill>
                  <a:srgbClr val="7030A0"/>
                </a:solidFill>
                <a:latin typeface="微软雅黑" panose="020B0503020204020204" pitchFamily="34" charset="-122"/>
                <a:ea typeface="微软雅黑" panose="020B0503020204020204" pitchFamily="34" charset="-122"/>
              </a:rPr>
              <a:t>没有</a:t>
            </a:r>
            <a:r>
              <a:rPr lang="zh-CN" altLang="en-US" sz="2000" dirty="0">
                <a:latin typeface="微软雅黑" panose="020B0503020204020204" pitchFamily="34" charset="-122"/>
                <a:ea typeface="微软雅黑" panose="020B0503020204020204" pitchFamily="34" charset="-122"/>
              </a:rPr>
              <a:t>的需求较大，对于本国虽有，但质量、价格都</a:t>
            </a:r>
            <a:r>
              <a:rPr lang="zh-CN" altLang="en-US" sz="2000" dirty="0">
                <a:solidFill>
                  <a:schemeClr val="accent5"/>
                </a:solidFill>
                <a:latin typeface="微软雅黑" panose="020B0503020204020204" pitchFamily="34" charset="-122"/>
                <a:ea typeface="微软雅黑" panose="020B0503020204020204" pitchFamily="34" charset="-122"/>
              </a:rPr>
              <a:t>优于</a:t>
            </a:r>
            <a:r>
              <a:rPr lang="zh-CN" altLang="en-US" sz="2000" dirty="0">
                <a:latin typeface="微软雅黑" panose="020B0503020204020204" pitchFamily="34" charset="-122"/>
                <a:ea typeface="微软雅黑" panose="020B0503020204020204" pitchFamily="34" charset="-122"/>
              </a:rPr>
              <a:t>本国产品的国外产品和服务也会具有一定的需求。</a:t>
            </a:r>
          </a:p>
        </p:txBody>
      </p:sp>
      <p:sp>
        <p:nvSpPr>
          <p:cNvPr id="11" name="圆柱形 10"/>
          <p:cNvSpPr/>
          <p:nvPr/>
        </p:nvSpPr>
        <p:spPr>
          <a:xfrm>
            <a:off x="1070192" y="3444582"/>
            <a:ext cx="1406924" cy="929389"/>
          </a:xfrm>
          <a:prstGeom prst="can">
            <a:avLst/>
          </a:prstGeom>
          <a:solidFill>
            <a:schemeClr val="accent4">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anose="020B0503020204020204" pitchFamily="34" charset="-122"/>
                <a:ea typeface="微软雅黑" panose="020B0503020204020204" pitchFamily="34" charset="-122"/>
              </a:rPr>
              <a:t>消费倾向</a:t>
            </a:r>
            <a:endParaRPr lang="zh-CN" altLang="en-US" sz="2000" b="1" dirty="0">
              <a:latin typeface="微软雅黑" panose="020B0503020204020204" pitchFamily="34" charset="-122"/>
              <a:ea typeface="微软雅黑" panose="020B0503020204020204" pitchFamily="34" charset="-122"/>
            </a:endParaRPr>
          </a:p>
        </p:txBody>
      </p:sp>
      <p:sp>
        <p:nvSpPr>
          <p:cNvPr id="12" name="圆柱形 11"/>
          <p:cNvSpPr/>
          <p:nvPr/>
        </p:nvSpPr>
        <p:spPr>
          <a:xfrm>
            <a:off x="1036473" y="4994179"/>
            <a:ext cx="1406924" cy="929389"/>
          </a:xfrm>
          <a:prstGeom prst="can">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a:latin typeface="微软雅黑" panose="020B0503020204020204" pitchFamily="34" charset="-122"/>
                <a:ea typeface="微软雅黑" panose="020B0503020204020204" pitchFamily="34" charset="-122"/>
              </a:rPr>
              <a:t>产品和服务</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棱台 8"/>
          <p:cNvSpPr/>
          <p:nvPr/>
        </p:nvSpPr>
        <p:spPr>
          <a:xfrm>
            <a:off x="2546984" y="4466240"/>
            <a:ext cx="8667115" cy="1640840"/>
          </a:xfrm>
          <a:prstGeom prst="bevel">
            <a:avLst/>
          </a:prstGeom>
          <a:ln>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2" name="棱台 1"/>
          <p:cNvSpPr/>
          <p:nvPr/>
        </p:nvSpPr>
        <p:spPr>
          <a:xfrm>
            <a:off x="2602864" y="2176145"/>
            <a:ext cx="8611235" cy="1752600"/>
          </a:xfrm>
          <a:prstGeom prst="bevel">
            <a:avLst/>
          </a:prstGeom>
          <a:ln>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544320" y="382470"/>
            <a:ext cx="10515600" cy="97726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净出口的决定</a:t>
            </a:r>
            <a:b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endParaRPr>
          </a:p>
        </p:txBody>
      </p:sp>
      <p:sp>
        <p:nvSpPr>
          <p:cNvPr id="3" name="文本框 2"/>
          <p:cNvSpPr txBox="1"/>
          <p:nvPr/>
        </p:nvSpPr>
        <p:spPr>
          <a:xfrm>
            <a:off x="705102" y="1380969"/>
            <a:ext cx="8012576" cy="553085"/>
          </a:xfrm>
          <a:prstGeom prst="rect">
            <a:avLst/>
          </a:prstGeom>
          <a:noFill/>
        </p:spPr>
        <p:txBody>
          <a:bodyPr wrap="square" rtlCol="0">
            <a:spAutoFit/>
          </a:bodyPr>
          <a:lstStyle/>
          <a:p>
            <a:pPr>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净出口由</a:t>
            </a:r>
            <a:r>
              <a:rPr lang="zh-CN" altLang="en-US" sz="2000" b="1" dirty="0">
                <a:gradFill>
                  <a:gsLst>
                    <a:gs pos="0">
                      <a:srgbClr val="7B32B2"/>
                    </a:gs>
                    <a:gs pos="100000">
                      <a:srgbClr val="401A5D"/>
                    </a:gs>
                  </a:gsLst>
                  <a:lin scaled="0"/>
                </a:gradFill>
                <a:latin typeface="微软雅黑" panose="020B0503020204020204" pitchFamily="34" charset="-122"/>
                <a:ea typeface="微软雅黑" panose="020B0503020204020204" pitchFamily="34" charset="-122"/>
              </a:rPr>
              <a:t>出口</a:t>
            </a:r>
            <a:r>
              <a:rPr lang="zh-CN" altLang="en-US" sz="2000" dirty="0">
                <a:solidFill>
                  <a:schemeClr val="tx1"/>
                </a:solidFill>
                <a:latin typeface="微软雅黑" panose="020B0503020204020204" pitchFamily="34" charset="-122"/>
                <a:ea typeface="微软雅黑" panose="020B0503020204020204" pitchFamily="34" charset="-122"/>
              </a:rPr>
              <a:t>和</a:t>
            </a:r>
            <a:r>
              <a:rPr lang="zh-CN" altLang="en-US" sz="2000" b="1" dirty="0">
                <a:solidFill>
                  <a:srgbClr val="002060"/>
                </a:solidFill>
                <a:latin typeface="微软雅黑" panose="020B0503020204020204" pitchFamily="34" charset="-122"/>
                <a:ea typeface="微软雅黑" panose="020B0503020204020204" pitchFamily="34" charset="-122"/>
              </a:rPr>
              <a:t>进口</a:t>
            </a:r>
            <a:r>
              <a:rPr lang="zh-CN" altLang="en-US" sz="2000" dirty="0">
                <a:solidFill>
                  <a:schemeClr val="tx1"/>
                </a:solidFill>
                <a:latin typeface="微软雅黑" panose="020B0503020204020204" pitchFamily="34" charset="-122"/>
                <a:ea typeface="微软雅黑" panose="020B0503020204020204" pitchFamily="34" charset="-122"/>
              </a:rPr>
              <a:t>两方面的因素决定</a:t>
            </a:r>
          </a:p>
        </p:txBody>
      </p:sp>
      <p:sp>
        <p:nvSpPr>
          <p:cNvPr id="7" name="文本框 6"/>
          <p:cNvSpPr txBox="1"/>
          <p:nvPr/>
        </p:nvSpPr>
        <p:spPr>
          <a:xfrm>
            <a:off x="2980688" y="2713640"/>
            <a:ext cx="7855585" cy="706755"/>
          </a:xfrm>
          <a:prstGeom prst="rect">
            <a:avLst/>
          </a:prstGeom>
          <a:noFill/>
        </p:spPr>
        <p:txBody>
          <a:bodyPr wrap="square" rtlCol="0">
            <a:spAutoFit/>
          </a:bodyPr>
          <a:lstStyle/>
          <a:p>
            <a:pPr marL="342900" indent="-342900" algn="l">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除去本国对特定产品与服务或对特定国家出于特殊需要而限制外，出口更多的是由国外因素决定，是本国无法控制的因素。</a:t>
            </a:r>
          </a:p>
        </p:txBody>
      </p:sp>
      <p:sp>
        <p:nvSpPr>
          <p:cNvPr id="8" name="文本框 7"/>
          <p:cNvSpPr txBox="1"/>
          <p:nvPr/>
        </p:nvSpPr>
        <p:spPr>
          <a:xfrm>
            <a:off x="2873270" y="4793692"/>
            <a:ext cx="8567212" cy="101473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本国对外国产品和服务的需求水平会受国内进口倾向和边际进口</a:t>
            </a:r>
          </a:p>
          <a:p>
            <a:pPr>
              <a:lnSpc>
                <a:spcPct val="150000"/>
              </a:lnSpc>
            </a:pPr>
            <a:r>
              <a:rPr lang="zh-CN" altLang="en-US" sz="2000" dirty="0">
                <a:latin typeface="微软雅黑" panose="020B0503020204020204" pitchFamily="34" charset="-122"/>
                <a:ea typeface="微软雅黑" panose="020B0503020204020204" pitchFamily="34" charset="-122"/>
              </a:rPr>
              <a:t>倾向的影响。</a:t>
            </a:r>
          </a:p>
        </p:txBody>
      </p:sp>
      <p:sp>
        <p:nvSpPr>
          <p:cNvPr id="11" name="圆柱形 10"/>
          <p:cNvSpPr/>
          <p:nvPr/>
        </p:nvSpPr>
        <p:spPr>
          <a:xfrm>
            <a:off x="897408" y="2491006"/>
            <a:ext cx="1406924" cy="929389"/>
          </a:xfrm>
          <a:prstGeom prst="can">
            <a:avLst/>
          </a:prstGeom>
          <a:solidFill>
            <a:schemeClr val="accent4">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12" name="圆柱形 11"/>
          <p:cNvSpPr/>
          <p:nvPr/>
        </p:nvSpPr>
        <p:spPr>
          <a:xfrm>
            <a:off x="897408" y="4701753"/>
            <a:ext cx="1406924" cy="929389"/>
          </a:xfrm>
          <a:prstGeom prst="can">
            <a:avLst/>
          </a:prstGeom>
          <a:solidFill>
            <a:srgbClr val="92D05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p>
        </p:txBody>
      </p:sp>
      <p:sp>
        <p:nvSpPr>
          <p:cNvPr id="10" name="矩形 9"/>
          <p:cNvSpPr/>
          <p:nvPr/>
        </p:nvSpPr>
        <p:spPr>
          <a:xfrm>
            <a:off x="1195589" y="2835956"/>
            <a:ext cx="772969"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出口</a:t>
            </a:r>
            <a:r>
              <a:rPr lang="zh-CN" altLang="en-US" sz="2000" dirty="0">
                <a:solidFill>
                  <a:prstClr val="black"/>
                </a:solidFill>
                <a:latin typeface="微软雅黑" panose="020B0503020204020204" pitchFamily="34" charset="-122"/>
                <a:ea typeface="微软雅黑" panose="020B0503020204020204" pitchFamily="34" charset="-122"/>
              </a:rPr>
              <a:t> </a:t>
            </a:r>
            <a:endParaRPr lang="zh-CN" altLang="en-US" dirty="0"/>
          </a:p>
        </p:txBody>
      </p:sp>
      <p:sp>
        <p:nvSpPr>
          <p:cNvPr id="13" name="矩形 12"/>
          <p:cNvSpPr/>
          <p:nvPr/>
        </p:nvSpPr>
        <p:spPr>
          <a:xfrm>
            <a:off x="1150504" y="5086605"/>
            <a:ext cx="697627" cy="400110"/>
          </a:xfrm>
          <a:prstGeom prst="rect">
            <a:avLst/>
          </a:prstGeom>
        </p:spPr>
        <p:txBody>
          <a:bodyPr wrap="none">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进口</a:t>
            </a:r>
            <a:endParaRPr lang="zh-CN" altLang="en-US" sz="2000" b="1" dirty="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544320" y="604085"/>
            <a:ext cx="10515600" cy="53403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几个主要的国外需求影响因素</a:t>
            </a:r>
            <a:endPar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endParaRPr>
          </a:p>
        </p:txBody>
      </p:sp>
      <p:pic>
        <p:nvPicPr>
          <p:cNvPr id="7" name="图片 6" descr="347661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62110" y="1813125"/>
            <a:ext cx="666693" cy="666693"/>
          </a:xfrm>
          <a:prstGeom prst="rect">
            <a:avLst/>
          </a:prstGeom>
        </p:spPr>
      </p:pic>
      <p:pic>
        <p:nvPicPr>
          <p:cNvPr id="8" name="图片 7" descr="347661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17108" y="3748431"/>
            <a:ext cx="710411" cy="710411"/>
          </a:xfrm>
          <a:prstGeom prst="rect">
            <a:avLst/>
          </a:prstGeom>
        </p:spPr>
      </p:pic>
      <p:graphicFrame>
        <p:nvGraphicFramePr>
          <p:cNvPr id="13" name="图示 12"/>
          <p:cNvGraphicFramePr/>
          <p:nvPr>
            <p:extLst>
              <p:ext uri="{D42A27DB-BD31-4B8C-83A1-F6EECF244321}">
                <p14:modId xmlns:p14="http://schemas.microsoft.com/office/powerpoint/2010/main" val="3458027642"/>
              </p:ext>
            </p:extLst>
          </p:nvPr>
        </p:nvGraphicFramePr>
        <p:xfrm>
          <a:off x="2667529" y="1760313"/>
          <a:ext cx="5939013" cy="391923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4" name="图片 13" descr="347661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93910" y="2770828"/>
            <a:ext cx="803095" cy="803095"/>
          </a:xfrm>
          <a:prstGeom prst="rect">
            <a:avLst/>
          </a:prstGeom>
        </p:spPr>
      </p:pic>
      <p:pic>
        <p:nvPicPr>
          <p:cNvPr id="15" name="图片 14" descr="3476611"/>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21492" y="4822636"/>
            <a:ext cx="803095" cy="803095"/>
          </a:xfrm>
          <a:prstGeom prst="rect">
            <a:avLst/>
          </a:prstGeom>
        </p:spPr>
      </p:pic>
      <p:pic>
        <p:nvPicPr>
          <p:cNvPr id="18" name="图片 17" descr="4520023"/>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82016" y="3992781"/>
            <a:ext cx="1794544" cy="179454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84476" y="2602798"/>
            <a:ext cx="9984105" cy="1288415"/>
          </a:xfrm>
        </p:spPr>
        <p:txBody>
          <a:bodyPr>
            <a:noAutofit/>
          </a:bodyPr>
          <a:lstStyle/>
          <a:p>
            <a:pPr>
              <a:lnSpc>
                <a:spcPct val="150000"/>
              </a:lnSpc>
            </a:pPr>
            <a:r>
              <a:rPr lang="zh-CN" altLang="en-US" sz="4800" dirty="0">
                <a:solidFill>
                  <a:srgbClr val="002060"/>
                </a:solidFill>
                <a:latin typeface="华文行楷" panose="02010800040101010101" pitchFamily="2" charset="-122"/>
                <a:ea typeface="华文行楷" panose="02010800040101010101" pitchFamily="2" charset="-122"/>
              </a:rPr>
              <a:t>第六节   影响需求的重要机制：乘数</a:t>
            </a:r>
            <a:endParaRPr lang="zh-CN" altLang="en-US" sz="4800" dirty="0">
              <a:latin typeface="华文行楷" panose="02010800040101010101" pitchFamily="2" charset="-122"/>
              <a:ea typeface="华文行楷" panose="0201080004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279525" y="4061460"/>
            <a:ext cx="9625965" cy="1613535"/>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2" name="矩形 11"/>
          <p:cNvSpPr/>
          <p:nvPr/>
        </p:nvSpPr>
        <p:spPr>
          <a:xfrm>
            <a:off x="1247659" y="1867831"/>
            <a:ext cx="9584690" cy="1251585"/>
          </a:xfrm>
          <a:prstGeom prst="rect">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1036238" y="1015915"/>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535994" y="556608"/>
            <a:ext cx="10515600" cy="534035"/>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乘数原理及其扩展</a:t>
            </a:r>
          </a:p>
        </p:txBody>
      </p:sp>
      <p:sp>
        <p:nvSpPr>
          <p:cNvPr id="2" name="文本框 1"/>
          <p:cNvSpPr txBox="1"/>
          <p:nvPr/>
        </p:nvSpPr>
        <p:spPr>
          <a:xfrm>
            <a:off x="1247659" y="1342723"/>
            <a:ext cx="800219"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乘数</a:t>
            </a:r>
          </a:p>
        </p:txBody>
      </p:sp>
      <p:sp>
        <p:nvSpPr>
          <p:cNvPr id="3" name="文本框 2"/>
          <p:cNvSpPr txBox="1"/>
          <p:nvPr/>
        </p:nvSpPr>
        <p:spPr>
          <a:xfrm>
            <a:off x="1432213" y="2008820"/>
            <a:ext cx="9119838" cy="96128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每单位</a:t>
            </a:r>
            <a:r>
              <a:rPr lang="zh-CN" altLang="en-US" sz="2000" dirty="0">
                <a:latin typeface="微软雅黑" panose="020B0503020204020204" pitchFamily="34" charset="-122"/>
                <a:ea typeface="微软雅黑" panose="020B0503020204020204" pitchFamily="34" charset="-122"/>
                <a:hlinkClick r:id="rId2">
                  <a:extLst>
                    <a:ext uri="{A12FA001-AC4F-418D-AE19-62706E023703}">
                      <ahyp:hlinkClr xmlns:ahyp="http://schemas.microsoft.com/office/drawing/2018/hyperlinkcolor" val="tx"/>
                    </a:ext>
                  </a:extLst>
                </a:hlinkClick>
              </a:rPr>
              <a:t>外生变量</a:t>
            </a:r>
            <a:r>
              <a:rPr lang="zh-CN" altLang="en-US" sz="2000" dirty="0">
                <a:latin typeface="微软雅黑" panose="020B0503020204020204" pitchFamily="34" charset="-122"/>
                <a:ea typeface="微软雅黑" panose="020B0503020204020204" pitchFamily="34" charset="-122"/>
              </a:rPr>
              <a:t>（如</a:t>
            </a:r>
            <a:r>
              <a:rPr lang="zh-CN" altLang="en-US" sz="2000" dirty="0">
                <a:latin typeface="微软雅黑" panose="020B0503020204020204" pitchFamily="34" charset="-122"/>
                <a:ea typeface="微软雅黑" panose="020B0503020204020204" pitchFamily="34" charset="-122"/>
                <a:hlinkClick r:id="rId3">
                  <a:extLst>
                    <a:ext uri="{A12FA001-AC4F-418D-AE19-62706E023703}">
                      <ahyp:hlinkClr xmlns:ahyp="http://schemas.microsoft.com/office/drawing/2018/hyperlinkcolor" val="tx"/>
                    </a:ext>
                  </a:extLst>
                </a:hlinkClick>
              </a:rPr>
              <a:t>政府支出</a:t>
            </a:r>
            <a:r>
              <a:rPr lang="zh-CN" altLang="en-US" sz="2000" dirty="0">
                <a:latin typeface="微软雅黑" panose="020B0503020204020204" pitchFamily="34" charset="-122"/>
                <a:ea typeface="微软雅黑" panose="020B0503020204020204" pitchFamily="34" charset="-122"/>
              </a:rPr>
              <a:t>或银行储备）的变化所带来的</a:t>
            </a:r>
            <a:r>
              <a:rPr lang="zh-CN" altLang="en-US" sz="2000" dirty="0">
                <a:latin typeface="微软雅黑" panose="020B0503020204020204" pitchFamily="34" charset="-122"/>
                <a:ea typeface="微软雅黑" panose="020B0503020204020204" pitchFamily="34" charset="-122"/>
                <a:hlinkClick r:id="rId4">
                  <a:extLst>
                    <a:ext uri="{A12FA001-AC4F-418D-AE19-62706E023703}">
                      <ahyp:hlinkClr xmlns:ahyp="http://schemas.microsoft.com/office/drawing/2018/hyperlinkcolor" val="tx"/>
                    </a:ext>
                  </a:extLst>
                </a:hlinkClick>
              </a:rPr>
              <a:t>引致</a:t>
            </a:r>
            <a:r>
              <a:rPr lang="zh-CN" altLang="en-US" sz="2000" dirty="0">
                <a:latin typeface="微软雅黑" panose="020B0503020204020204" pitchFamily="34" charset="-122"/>
                <a:ea typeface="微软雅黑" panose="020B0503020204020204" pitchFamily="34" charset="-122"/>
              </a:rPr>
              <a:t>变量的变动情况（如</a:t>
            </a:r>
            <a:r>
              <a:rPr lang="en-US" altLang="zh-CN" sz="2000" dirty="0">
                <a:latin typeface="微软雅黑" panose="020B0503020204020204" pitchFamily="34" charset="-122"/>
                <a:ea typeface="微软雅黑" panose="020B0503020204020204" pitchFamily="34" charset="-122"/>
                <a:hlinkClick r:id="rId5">
                  <a:extLst>
                    <a:ext uri="{A12FA001-AC4F-418D-AE19-62706E023703}">
                      <ahyp:hlinkClr xmlns:ahyp="http://schemas.microsoft.com/office/drawing/2018/hyperlinkcolor" val="tx"/>
                    </a:ext>
                  </a:extLst>
                </a:hlinkClick>
              </a:rPr>
              <a:t>GDP</a:t>
            </a:r>
            <a:r>
              <a:rPr lang="zh-CN" altLang="en-US" sz="2000" dirty="0">
                <a:latin typeface="微软雅黑" panose="020B0503020204020204" pitchFamily="34" charset="-122"/>
                <a:ea typeface="微软雅黑" panose="020B0503020204020204" pitchFamily="34" charset="-122"/>
              </a:rPr>
              <a:t>或</a:t>
            </a:r>
            <a:r>
              <a:rPr lang="zh-CN" altLang="en-US" sz="2000" dirty="0">
                <a:latin typeface="微软雅黑" panose="020B0503020204020204" pitchFamily="34" charset="-122"/>
                <a:ea typeface="微软雅黑" panose="020B0503020204020204" pitchFamily="34" charset="-122"/>
                <a:hlinkClick r:id="rId6">
                  <a:extLst>
                    <a:ext uri="{A12FA001-AC4F-418D-AE19-62706E023703}">
                      <ahyp:hlinkClr xmlns:ahyp="http://schemas.microsoft.com/office/drawing/2018/hyperlinkcolor" val="tx"/>
                    </a:ext>
                  </a:extLst>
                </a:hlinkClick>
              </a:rPr>
              <a:t>货币供应</a:t>
            </a:r>
            <a:r>
              <a:rPr lang="zh-CN" altLang="en-US" sz="2000" dirty="0">
                <a:latin typeface="微软雅黑" panose="020B0503020204020204" pitchFamily="34" charset="-122"/>
                <a:ea typeface="微软雅黑" panose="020B0503020204020204" pitchFamily="34" charset="-122"/>
              </a:rPr>
              <a:t>）。</a:t>
            </a:r>
          </a:p>
        </p:txBody>
      </p:sp>
      <p:sp>
        <p:nvSpPr>
          <p:cNvPr id="7" name="文本框 6"/>
          <p:cNvSpPr txBox="1"/>
          <p:nvPr/>
        </p:nvSpPr>
        <p:spPr>
          <a:xfrm>
            <a:off x="1276617" y="3395363"/>
            <a:ext cx="1415772" cy="461665"/>
          </a:xfrm>
          <a:prstGeom prst="rect">
            <a:avLst/>
          </a:prstGeom>
          <a:noFill/>
        </p:spPr>
        <p:txBody>
          <a:bodyPr wrap="none" rtlCol="0">
            <a:spAutoFit/>
          </a:bodyPr>
          <a:lstStyle/>
          <a:p>
            <a:r>
              <a:rPr lang="zh-CN" altLang="en-US" sz="2400" b="1" dirty="0">
                <a:latin typeface="微软雅黑" panose="020B0503020204020204" pitchFamily="34" charset="-122"/>
                <a:ea typeface="微软雅黑" panose="020B0503020204020204" pitchFamily="34" charset="-122"/>
              </a:rPr>
              <a:t>投资乘数</a:t>
            </a:r>
          </a:p>
        </p:txBody>
      </p:sp>
      <p:sp>
        <p:nvSpPr>
          <p:cNvPr id="8" name="文本框 7"/>
          <p:cNvSpPr txBox="1"/>
          <p:nvPr/>
        </p:nvSpPr>
        <p:spPr>
          <a:xfrm>
            <a:off x="1666361" y="4010081"/>
            <a:ext cx="9004090" cy="96128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总投资数量增加时，国民收入的增加量将是投资增量的若干倍。如果以</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代表这个倍数，</a:t>
            </a:r>
            <a:r>
              <a:rPr lang="en-US" altLang="zh-CN" sz="2000" dirty="0">
                <a:latin typeface="微软雅黑" panose="020B0503020204020204" pitchFamily="34" charset="-122"/>
                <a:ea typeface="微软雅黑" panose="020B0503020204020204" pitchFamily="34" charset="-122"/>
              </a:rPr>
              <a:t>k</a:t>
            </a:r>
            <a:r>
              <a:rPr lang="zh-CN" altLang="en-US" sz="2000" dirty="0">
                <a:latin typeface="微软雅黑" panose="020B0503020204020204" pitchFamily="34" charset="-122"/>
                <a:ea typeface="微软雅黑" panose="020B0503020204020204" pitchFamily="34" charset="-122"/>
              </a:rPr>
              <a:t>就被称为投资乘数。</a:t>
            </a:r>
          </a:p>
        </p:txBody>
      </p:sp>
      <p:sp>
        <p:nvSpPr>
          <p:cNvPr id="9" name="文本框 8"/>
          <p:cNvSpPr txBox="1"/>
          <p:nvPr/>
        </p:nvSpPr>
        <p:spPr>
          <a:xfrm>
            <a:off x="1666361" y="5204802"/>
            <a:ext cx="8225329" cy="400110"/>
          </a:xfrm>
          <a:prstGeom prst="rect">
            <a:avLst/>
          </a:prstGeom>
          <a:noFill/>
        </p:spPr>
        <p:txBody>
          <a:bodyPr wrap="none" rtlCol="0">
            <a:spAutoFit/>
          </a:bodyPr>
          <a:lstStyle/>
          <a:p>
            <a:pPr marL="342900" indent="-34290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投资乘数是指收入的变化与带来这种变化的投资支出的变化的比率。</a:t>
            </a:r>
          </a:p>
        </p:txBody>
      </p:sp>
      <p:pic>
        <p:nvPicPr>
          <p:cNvPr id="14" name="图片 13"/>
          <p:cNvPicPr>
            <a:picLocks noChangeAspect="1"/>
          </p:cNvPicPr>
          <p:nvPr/>
        </p:nvPicPr>
        <p:blipFill>
          <a:blip r:embed="rId7"/>
          <a:stretch>
            <a:fillRect/>
          </a:stretch>
        </p:blipFill>
        <p:spPr>
          <a:xfrm>
            <a:off x="798773" y="5838344"/>
            <a:ext cx="10386718" cy="60154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 descr="10%"/>
          <p:cNvSpPr>
            <a:spLocks noChangeArrowheads="1"/>
          </p:cNvSpPr>
          <p:nvPr/>
        </p:nvSpPr>
        <p:spPr bwMode="auto">
          <a:xfrm>
            <a:off x="1248355" y="1590968"/>
            <a:ext cx="3995951" cy="4669409"/>
          </a:xfrm>
          <a:prstGeom prst="rect">
            <a:avLst/>
          </a:prstGeom>
          <a:pattFill prst="pct10">
            <a:fgClr>
              <a:srgbClr val="FFCC66"/>
            </a:fgClr>
            <a:bgClr>
              <a:srgbClr val="FFFFFF"/>
            </a:bgClr>
          </a:pattFill>
          <a:ln w="22225">
            <a:solidFill>
              <a:schemeClr val="accent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pic>
        <p:nvPicPr>
          <p:cNvPr id="64" name="图片 63"/>
          <p:cNvPicPr>
            <a:picLocks noChangeAspect="1"/>
          </p:cNvPicPr>
          <p:nvPr/>
        </p:nvPicPr>
        <p:blipFill>
          <a:blip r:embed="rId3"/>
          <a:stretch>
            <a:fillRect/>
          </a:stretch>
        </p:blipFill>
        <p:spPr>
          <a:xfrm>
            <a:off x="5361729" y="1621409"/>
            <a:ext cx="5864860" cy="4672330"/>
          </a:xfrm>
          <a:prstGeom prst="rect">
            <a:avLst/>
          </a:prstGeom>
        </p:spPr>
      </p:pic>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a:off x="6341901" y="5355197"/>
            <a:ext cx="4072328" cy="0"/>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V="1">
            <a:off x="6341901" y="1967420"/>
            <a:ext cx="0" cy="3387778"/>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6341901" y="2403725"/>
            <a:ext cx="3408892" cy="2951472"/>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6341901" y="3062453"/>
            <a:ext cx="3739454" cy="771206"/>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6341901" y="3657561"/>
            <a:ext cx="3739454" cy="771206"/>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10145461" y="3495454"/>
            <a:ext cx="450764" cy="369332"/>
          </a:xfrm>
          <a:prstGeom prst="rect">
            <a:avLst/>
          </a:prstGeom>
          <a:noFill/>
        </p:spPr>
        <p:txBody>
          <a:bodyPr wrap="none" rtlCol="0">
            <a:spAutoFit/>
          </a:bodyPr>
          <a:lstStyle/>
          <a:p>
            <a:r>
              <a:rPr lang="en-US" altLang="zh-CN" dirty="0" err="1"/>
              <a:t>c+i</a:t>
            </a:r>
            <a:endParaRPr lang="zh-CN" altLang="en-US" dirty="0"/>
          </a:p>
        </p:txBody>
      </p:sp>
      <p:sp>
        <p:nvSpPr>
          <p:cNvPr id="16" name="文本框 15"/>
          <p:cNvSpPr txBox="1"/>
          <p:nvPr/>
        </p:nvSpPr>
        <p:spPr>
          <a:xfrm>
            <a:off x="7613054" y="5338236"/>
            <a:ext cx="288862" cy="369332"/>
          </a:xfrm>
          <a:prstGeom prst="rect">
            <a:avLst/>
          </a:prstGeom>
          <a:noFill/>
        </p:spPr>
        <p:txBody>
          <a:bodyPr wrap="none" rtlCol="0">
            <a:spAutoFit/>
          </a:bodyPr>
          <a:lstStyle/>
          <a:p>
            <a:r>
              <a:rPr lang="en-US" altLang="zh-CN" dirty="0"/>
              <a:t>y</a:t>
            </a:r>
            <a:endParaRPr lang="zh-CN" altLang="en-US" dirty="0"/>
          </a:p>
        </p:txBody>
      </p:sp>
      <p:sp>
        <p:nvSpPr>
          <p:cNvPr id="18" name="文本框 17"/>
          <p:cNvSpPr txBox="1"/>
          <p:nvPr/>
        </p:nvSpPr>
        <p:spPr>
          <a:xfrm>
            <a:off x="8491534" y="5347045"/>
            <a:ext cx="404278" cy="369332"/>
          </a:xfrm>
          <a:prstGeom prst="rect">
            <a:avLst/>
          </a:prstGeom>
          <a:noFill/>
        </p:spPr>
        <p:txBody>
          <a:bodyPr wrap="none" rtlCol="0">
            <a:spAutoFit/>
          </a:bodyPr>
          <a:lstStyle/>
          <a:p>
            <a:r>
              <a:rPr lang="en-US" altLang="zh-CN" dirty="0"/>
              <a:t>y</a:t>
            </a:r>
            <a:r>
              <a:rPr lang="zh-CN" altLang="en-US" dirty="0"/>
              <a:t>*</a:t>
            </a:r>
          </a:p>
        </p:txBody>
      </p:sp>
      <p:sp>
        <p:nvSpPr>
          <p:cNvPr id="19" name="文本框 18"/>
          <p:cNvSpPr txBox="1"/>
          <p:nvPr/>
        </p:nvSpPr>
        <p:spPr>
          <a:xfrm>
            <a:off x="10203472" y="5347481"/>
            <a:ext cx="288862" cy="369332"/>
          </a:xfrm>
          <a:prstGeom prst="rect">
            <a:avLst/>
          </a:prstGeom>
          <a:noFill/>
        </p:spPr>
        <p:txBody>
          <a:bodyPr wrap="none" rtlCol="0">
            <a:spAutoFit/>
          </a:bodyPr>
          <a:lstStyle/>
          <a:p>
            <a:r>
              <a:rPr lang="en-US" altLang="zh-CN" dirty="0"/>
              <a:t>y</a:t>
            </a:r>
            <a:endParaRPr lang="zh-CN" altLang="en-US" dirty="0"/>
          </a:p>
        </p:txBody>
      </p:sp>
      <p:sp>
        <p:nvSpPr>
          <p:cNvPr id="22" name="文本框 21"/>
          <p:cNvSpPr txBox="1"/>
          <p:nvPr/>
        </p:nvSpPr>
        <p:spPr>
          <a:xfrm>
            <a:off x="7926737" y="4176263"/>
            <a:ext cx="519694" cy="369332"/>
          </a:xfrm>
          <a:prstGeom prst="rect">
            <a:avLst/>
          </a:prstGeom>
          <a:noFill/>
        </p:spPr>
        <p:txBody>
          <a:bodyPr wrap="none" rtlCol="0">
            <a:spAutoFit/>
          </a:bodyPr>
          <a:lstStyle/>
          <a:p>
            <a:r>
              <a:rPr lang="zh-CN" altLang="en-US" dirty="0"/>
              <a:t>△</a:t>
            </a:r>
            <a:r>
              <a:rPr lang="en-US" altLang="zh-CN" dirty="0"/>
              <a:t>y</a:t>
            </a:r>
            <a:endParaRPr lang="zh-CN" altLang="en-US" dirty="0"/>
          </a:p>
        </p:txBody>
      </p:sp>
      <p:sp>
        <p:nvSpPr>
          <p:cNvPr id="23" name="文本框 22"/>
          <p:cNvSpPr txBox="1"/>
          <p:nvPr/>
        </p:nvSpPr>
        <p:spPr>
          <a:xfrm>
            <a:off x="8822903" y="3433952"/>
            <a:ext cx="468398" cy="369332"/>
          </a:xfrm>
          <a:prstGeom prst="rect">
            <a:avLst/>
          </a:prstGeom>
          <a:noFill/>
        </p:spPr>
        <p:txBody>
          <a:bodyPr wrap="none" rtlCol="0">
            <a:spAutoFit/>
          </a:bodyPr>
          <a:lstStyle/>
          <a:p>
            <a:r>
              <a:rPr lang="zh-CN" altLang="en-US" dirty="0"/>
              <a:t>△</a:t>
            </a:r>
            <a:r>
              <a:rPr lang="en-US" altLang="zh-CN" dirty="0"/>
              <a:t>i</a:t>
            </a:r>
          </a:p>
        </p:txBody>
      </p:sp>
      <p:sp>
        <p:nvSpPr>
          <p:cNvPr id="24" name="文本框 23"/>
          <p:cNvSpPr txBox="1"/>
          <p:nvPr/>
        </p:nvSpPr>
        <p:spPr>
          <a:xfrm>
            <a:off x="7466542" y="3772908"/>
            <a:ext cx="296876" cy="369332"/>
          </a:xfrm>
          <a:prstGeom prst="rect">
            <a:avLst/>
          </a:prstGeom>
          <a:noFill/>
        </p:spPr>
        <p:txBody>
          <a:bodyPr wrap="none" rtlCol="0">
            <a:spAutoFit/>
          </a:bodyPr>
          <a:lstStyle/>
          <a:p>
            <a:r>
              <a:rPr lang="en-US" altLang="zh-CN" dirty="0"/>
              <a:t>E</a:t>
            </a:r>
            <a:endParaRPr lang="zh-CN" altLang="en-US" dirty="0"/>
          </a:p>
        </p:txBody>
      </p:sp>
      <p:sp>
        <p:nvSpPr>
          <p:cNvPr id="25" name="文本框 24"/>
          <p:cNvSpPr txBox="1"/>
          <p:nvPr/>
        </p:nvSpPr>
        <p:spPr>
          <a:xfrm>
            <a:off x="8285388" y="2929467"/>
            <a:ext cx="412292" cy="369332"/>
          </a:xfrm>
          <a:prstGeom prst="rect">
            <a:avLst/>
          </a:prstGeom>
          <a:noFill/>
        </p:spPr>
        <p:txBody>
          <a:bodyPr wrap="none" rtlCol="0">
            <a:spAutoFit/>
          </a:bodyPr>
          <a:lstStyle/>
          <a:p>
            <a:r>
              <a:rPr lang="en-US" altLang="zh-CN" dirty="0"/>
              <a:t>E</a:t>
            </a:r>
            <a:r>
              <a:rPr lang="zh-CN" altLang="en-US" dirty="0"/>
              <a:t>*</a:t>
            </a:r>
          </a:p>
        </p:txBody>
      </p:sp>
      <p:sp>
        <p:nvSpPr>
          <p:cNvPr id="26" name="文本框 25"/>
          <p:cNvSpPr txBox="1"/>
          <p:nvPr/>
        </p:nvSpPr>
        <p:spPr>
          <a:xfrm>
            <a:off x="5774227" y="1941610"/>
            <a:ext cx="450764" cy="369332"/>
          </a:xfrm>
          <a:prstGeom prst="rect">
            <a:avLst/>
          </a:prstGeom>
          <a:noFill/>
        </p:spPr>
        <p:txBody>
          <a:bodyPr wrap="none" rtlCol="0">
            <a:spAutoFit/>
          </a:bodyPr>
          <a:lstStyle/>
          <a:p>
            <a:r>
              <a:rPr lang="en-US" altLang="zh-CN" dirty="0" err="1"/>
              <a:t>c+i</a:t>
            </a:r>
            <a:endParaRPr lang="zh-CN" altLang="en-US" dirty="0"/>
          </a:p>
        </p:txBody>
      </p:sp>
      <p:sp>
        <p:nvSpPr>
          <p:cNvPr id="27" name="文本框 26"/>
          <p:cNvSpPr txBox="1"/>
          <p:nvPr/>
        </p:nvSpPr>
        <p:spPr>
          <a:xfrm>
            <a:off x="10121431" y="2871482"/>
            <a:ext cx="566181" cy="369332"/>
          </a:xfrm>
          <a:prstGeom prst="rect">
            <a:avLst/>
          </a:prstGeom>
          <a:noFill/>
        </p:spPr>
        <p:txBody>
          <a:bodyPr wrap="none" rtlCol="0">
            <a:spAutoFit/>
          </a:bodyPr>
          <a:lstStyle/>
          <a:p>
            <a:r>
              <a:rPr lang="en-US" altLang="zh-CN" dirty="0" err="1"/>
              <a:t>c+i</a:t>
            </a:r>
            <a:r>
              <a:rPr lang="zh-CN" altLang="en-US" dirty="0"/>
              <a:t>*</a:t>
            </a:r>
          </a:p>
        </p:txBody>
      </p:sp>
      <p:cxnSp>
        <p:nvCxnSpPr>
          <p:cNvPr id="34" name="直接连接符 33"/>
          <p:cNvCxnSpPr/>
          <p:nvPr/>
        </p:nvCxnSpPr>
        <p:spPr>
          <a:xfrm>
            <a:off x="7770527" y="4142240"/>
            <a:ext cx="0" cy="1220674"/>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8657218" y="3366661"/>
            <a:ext cx="0" cy="198853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7770527" y="4142240"/>
            <a:ext cx="88669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8657217" y="3366661"/>
            <a:ext cx="1" cy="5128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弧形 45"/>
          <p:cNvSpPr/>
          <p:nvPr/>
        </p:nvSpPr>
        <p:spPr>
          <a:xfrm rot="1468493">
            <a:off x="6452661" y="4880953"/>
            <a:ext cx="596003" cy="668553"/>
          </a:xfrm>
          <a:prstGeom prst="arc">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文本框 46"/>
          <p:cNvSpPr txBox="1"/>
          <p:nvPr/>
        </p:nvSpPr>
        <p:spPr>
          <a:xfrm>
            <a:off x="7133280" y="4902251"/>
            <a:ext cx="506870" cy="369332"/>
          </a:xfrm>
          <a:prstGeom prst="rect">
            <a:avLst/>
          </a:prstGeom>
          <a:noFill/>
        </p:spPr>
        <p:txBody>
          <a:bodyPr wrap="none" rtlCol="0">
            <a:spAutoFit/>
          </a:bodyPr>
          <a:lstStyle/>
          <a:p>
            <a:r>
              <a:rPr lang="en-US" altLang="zh-CN" dirty="0"/>
              <a:t>45°</a:t>
            </a:r>
            <a:endParaRPr lang="zh-CN" altLang="en-US" dirty="0"/>
          </a:p>
        </p:txBody>
      </p:sp>
      <p:sp>
        <p:nvSpPr>
          <p:cNvPr id="48" name="文本框 47"/>
          <p:cNvSpPr txBox="1"/>
          <p:nvPr/>
        </p:nvSpPr>
        <p:spPr>
          <a:xfrm>
            <a:off x="7914031" y="5860267"/>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乘数效应</a:t>
            </a:r>
          </a:p>
        </p:txBody>
      </p:sp>
      <p:sp>
        <p:nvSpPr>
          <p:cNvPr id="50" name="标题 3"/>
          <p:cNvSpPr txBox="1"/>
          <p:nvPr/>
        </p:nvSpPr>
        <p:spPr>
          <a:xfrm>
            <a:off x="1492862"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投资乘数和乘数原理</a:t>
            </a:r>
            <a:b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br>
            <a:endPar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endParaRPr>
          </a:p>
        </p:txBody>
      </p:sp>
      <p:sp>
        <p:nvSpPr>
          <p:cNvPr id="51" name="文本框 50"/>
          <p:cNvSpPr txBox="1"/>
          <p:nvPr/>
        </p:nvSpPr>
        <p:spPr>
          <a:xfrm>
            <a:off x="5999609" y="5338236"/>
            <a:ext cx="336952" cy="369332"/>
          </a:xfrm>
          <a:prstGeom prst="rect">
            <a:avLst/>
          </a:prstGeom>
          <a:noFill/>
        </p:spPr>
        <p:txBody>
          <a:bodyPr wrap="none" rtlCol="0">
            <a:spAutoFit/>
          </a:bodyPr>
          <a:lstStyle/>
          <a:p>
            <a:r>
              <a:rPr lang="en-US" altLang="zh-CN" dirty="0"/>
              <a:t>O</a:t>
            </a:r>
            <a:endParaRPr lang="zh-CN" altLang="en-US" dirty="0"/>
          </a:p>
        </p:txBody>
      </p:sp>
      <mc:AlternateContent xmlns:mc="http://schemas.openxmlformats.org/markup-compatibility/2006" xmlns:a14="http://schemas.microsoft.com/office/drawing/2010/main">
        <mc:Choice Requires="a14">
          <p:sp>
            <p:nvSpPr>
              <p:cNvPr id="31" name="文本框 30"/>
              <p:cNvSpPr txBox="1"/>
              <p:nvPr/>
            </p:nvSpPr>
            <p:spPr>
              <a:xfrm>
                <a:off x="1342506" y="2344842"/>
                <a:ext cx="3922039" cy="3069238"/>
              </a:xfrm>
              <a:prstGeom prst="rect">
                <a:avLst/>
              </a:prstGeom>
              <a:noFill/>
              <a:ln>
                <a:noFill/>
              </a:ln>
            </p:spPr>
            <p:txBody>
              <a:bodyPr wrap="square" rtlCol="0">
                <a:spAutoFit/>
              </a:bodyPr>
              <a:lstStyle/>
              <a:p>
                <a:pPr marL="342900" indent="-34290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c+i</a:t>
                </a:r>
                <a:r>
                  <a:rPr lang="zh-CN" altLang="en-US" sz="2000" dirty="0">
                    <a:latin typeface="微软雅黑" panose="020B0503020204020204" pitchFamily="34" charset="-122"/>
                    <a:ea typeface="微软雅黑" panose="020B0503020204020204" pitchFamily="34" charset="-122"/>
                  </a:rPr>
                  <a:t>代表原来的</a:t>
                </a:r>
                <a:r>
                  <a:rPr lang="zh-CN" altLang="en-US" sz="2000" dirty="0">
                    <a:solidFill>
                      <a:srgbClr val="FF0000"/>
                    </a:solidFill>
                    <a:latin typeface="微软雅黑" panose="020B0503020204020204" pitchFamily="34" charset="-122"/>
                    <a:ea typeface="微软雅黑" panose="020B0503020204020204" pitchFamily="34" charset="-122"/>
                  </a:rPr>
                  <a:t>总支出线</a:t>
                </a:r>
                <a:endParaRPr lang="en-US" altLang="zh-CN" sz="2000" dirty="0">
                  <a:solidFill>
                    <a:srgbClr val="FF000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000" dirty="0" err="1">
                    <a:latin typeface="微软雅黑" panose="020B0503020204020204" pitchFamily="34" charset="-122"/>
                    <a:ea typeface="微软雅黑" panose="020B0503020204020204" pitchFamily="34" charset="-122"/>
                  </a:rPr>
                  <a:t>c+i</a:t>
                </a:r>
                <a:r>
                  <a:rPr lang="zh-CN" altLang="en-US" sz="2000" dirty="0">
                    <a:latin typeface="微软雅黑" panose="020B0503020204020204" pitchFamily="34" charset="-122"/>
                    <a:ea typeface="微软雅黑" panose="020B0503020204020204" pitchFamily="34" charset="-122"/>
                  </a:rPr>
                  <a:t>*代表</a:t>
                </a:r>
                <a:r>
                  <a:rPr lang="zh-CN" altLang="en-US" sz="2000" dirty="0">
                    <a:solidFill>
                      <a:srgbClr val="7030A0"/>
                    </a:solidFill>
                    <a:latin typeface="微软雅黑" panose="020B0503020204020204" pitchFamily="34" charset="-122"/>
                    <a:ea typeface="微软雅黑" panose="020B0503020204020204" pitchFamily="34" charset="-122"/>
                  </a:rPr>
                  <a:t>新的总支出线</a:t>
                </a:r>
                <a:endParaRPr lang="en-US" altLang="zh-CN" sz="2000" dirty="0">
                  <a:solidFill>
                    <a:srgbClr val="7030A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en-US" altLang="zh-CN" sz="2000" dirty="0" err="1">
                    <a:solidFill>
                      <a:srgbClr val="209B7A"/>
                    </a:solidFill>
                    <a:latin typeface="微软雅黑" panose="020B0503020204020204" pitchFamily="34" charset="-122"/>
                    <a:ea typeface="微软雅黑" panose="020B0503020204020204" pitchFamily="34" charset="-122"/>
                  </a:rPr>
                  <a:t>i</a:t>
                </a:r>
                <a:r>
                  <a:rPr lang="zh-CN" altLang="en-US" sz="2000" dirty="0">
                    <a:solidFill>
                      <a:srgbClr val="209B7A"/>
                    </a:solidFill>
                    <a:latin typeface="微软雅黑" panose="020B0503020204020204" pitchFamily="34" charset="-122"/>
                    <a:ea typeface="微软雅黑" panose="020B0503020204020204" pitchFamily="34" charset="-122"/>
                  </a:rPr>
                  <a:t>*</a:t>
                </a:r>
                <a:r>
                  <a:rPr lang="en-US" altLang="zh-CN" sz="2000" dirty="0">
                    <a:solidFill>
                      <a:srgbClr val="209B7A"/>
                    </a:solidFill>
                    <a:latin typeface="微软雅黑" panose="020B0503020204020204" pitchFamily="34" charset="-122"/>
                    <a:ea typeface="微软雅黑" panose="020B0503020204020204" pitchFamily="34" charset="-122"/>
                  </a:rPr>
                  <a:t>=</a:t>
                </a:r>
                <a:r>
                  <a:rPr lang="en-US" altLang="zh-CN" sz="2000" dirty="0" err="1">
                    <a:solidFill>
                      <a:srgbClr val="209B7A"/>
                    </a:solidFill>
                    <a:latin typeface="微软雅黑" panose="020B0503020204020204" pitchFamily="34" charset="-122"/>
                    <a:ea typeface="微软雅黑" panose="020B0503020204020204" pitchFamily="34" charset="-122"/>
                  </a:rPr>
                  <a:t>i</a:t>
                </a:r>
                <a:r>
                  <a:rPr lang="en-US" altLang="zh-CN" sz="2000" dirty="0">
                    <a:solidFill>
                      <a:srgbClr val="209B7A"/>
                    </a:solidFill>
                    <a:latin typeface="微软雅黑" panose="020B0503020204020204" pitchFamily="34" charset="-122"/>
                    <a:ea typeface="微软雅黑" panose="020B0503020204020204" pitchFamily="34" charset="-122"/>
                  </a:rPr>
                  <a:t>+</a:t>
                </a:r>
                <a:r>
                  <a:rPr lang="zh-CN" altLang="en-US" sz="2000" dirty="0">
                    <a:solidFill>
                      <a:srgbClr val="209B7A"/>
                    </a:solidFill>
                    <a:latin typeface="微软雅黑" panose="020B0503020204020204" pitchFamily="34" charset="-122"/>
                    <a:ea typeface="微软雅黑" panose="020B0503020204020204" pitchFamily="34" charset="-122"/>
                  </a:rPr>
                  <a:t>△</a:t>
                </a:r>
                <a:r>
                  <a:rPr lang="en-US" altLang="zh-CN" sz="2000" dirty="0" err="1">
                    <a:solidFill>
                      <a:srgbClr val="209B7A"/>
                    </a:solidFill>
                    <a:latin typeface="微软雅黑" panose="020B0503020204020204" pitchFamily="34" charset="-122"/>
                    <a:ea typeface="微软雅黑" panose="020B0503020204020204" pitchFamily="34" charset="-122"/>
                  </a:rPr>
                  <a:t>i</a:t>
                </a:r>
                <a:endParaRPr lang="en-US" altLang="zh-CN" sz="2000" dirty="0">
                  <a:solidFill>
                    <a:srgbClr val="209B7A"/>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C9923B"/>
                    </a:solidFill>
                    <a:latin typeface="微软雅黑" panose="020B0503020204020204" pitchFamily="34" charset="-122"/>
                    <a:ea typeface="微软雅黑" panose="020B0503020204020204" pitchFamily="34" charset="-122"/>
                  </a:rPr>
                  <a:t>新增投资</a:t>
                </a:r>
                <a:r>
                  <a:rPr lang="zh-CN" altLang="en-US" sz="2000" dirty="0">
                    <a:latin typeface="微软雅黑" panose="020B0503020204020204" pitchFamily="34" charset="-122"/>
                    <a:ea typeface="微软雅黑" panose="020B0503020204020204" pitchFamily="34" charset="-122"/>
                  </a:rPr>
                  <a:t>为△</a:t>
                </a:r>
                <a:r>
                  <a:rPr lang="en-US" altLang="zh-CN" sz="2000" dirty="0" err="1">
                    <a:latin typeface="微软雅黑" panose="020B0503020204020204" pitchFamily="34" charset="-122"/>
                    <a:ea typeface="微软雅黑" panose="020B0503020204020204" pitchFamily="34" charset="-122"/>
                  </a:rPr>
                  <a:t>i</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i</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i</a:t>
                </a:r>
                <a:endParaRPr lang="en-US" altLang="zh-CN" sz="2000" dirty="0">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00B0F0"/>
                    </a:solidFill>
                    <a:latin typeface="微软雅黑" panose="020B0503020204020204" pitchFamily="34" charset="-122"/>
                    <a:ea typeface="微软雅黑" panose="020B0503020204020204" pitchFamily="34" charset="-122"/>
                  </a:rPr>
                  <a:t>新增均衡国民收入</a:t>
                </a:r>
                <a:r>
                  <a:rPr lang="zh-CN" altLang="en-US" sz="2000" dirty="0">
                    <a:latin typeface="微软雅黑" panose="020B0503020204020204" pitchFamily="34" charset="-122"/>
                    <a:ea typeface="微软雅黑" panose="020B0503020204020204" pitchFamily="34" charset="-122"/>
                  </a:rPr>
                  <a:t>为△</a:t>
                </a:r>
                <a:r>
                  <a:rPr lang="en-US" altLang="zh-CN" sz="2000" dirty="0">
                    <a:latin typeface="微软雅黑" panose="020B0503020204020204" pitchFamily="34" charset="-122"/>
                    <a:ea typeface="微软雅黑" panose="020B0503020204020204" pitchFamily="34" charset="-122"/>
                  </a:rPr>
                  <a:t>y=y</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-y</a:t>
                </a:r>
              </a:p>
              <a:p>
                <a:pPr marL="342900" indent="-342900">
                  <a:lnSpc>
                    <a:spcPct val="150000"/>
                  </a:lnSpc>
                  <a:buFont typeface="Arial" panose="020B0604020202020204" pitchFamily="34" charset="0"/>
                  <a:buChar char="•"/>
                </a:pPr>
                <a:r>
                  <a:rPr lang="zh-CN" altLang="en-US" sz="2000" dirty="0">
                    <a:solidFill>
                      <a:srgbClr val="FF0066"/>
                    </a:solidFill>
                    <a:latin typeface="微软雅黑" panose="020B0503020204020204" pitchFamily="34" charset="-122"/>
                    <a:ea typeface="微软雅黑" panose="020B0503020204020204" pitchFamily="34" charset="-122"/>
                  </a:rPr>
                  <a:t>乘数</a:t>
                </a:r>
                <a:r>
                  <a:rPr lang="zh-CN" altLang="en-US" sz="2000" dirty="0">
                    <a:latin typeface="微软雅黑" panose="020B0503020204020204" pitchFamily="34" charset="-122"/>
                    <a:ea typeface="微软雅黑" panose="020B0503020204020204" pitchFamily="34" charset="-122"/>
                  </a:rPr>
                  <a:t>为</a:t>
                </a:r>
                <a14:m>
                  <m:oMath xmlns:m="http://schemas.openxmlformats.org/officeDocument/2006/math">
                    <m:f>
                      <m:fPr>
                        <m:ctrlPr>
                          <a:rPr lang="en-US" altLang="zh-CN" sz="2000" i="1" smtClean="0">
                            <a:latin typeface="Cambria Math" panose="02040503050406030204" pitchFamily="18" charset="0"/>
                          </a:rPr>
                        </m:ctrlPr>
                      </m:fPr>
                      <m:num>
                        <m:r>
                          <a:rPr lang="en-US" altLang="zh-CN" sz="2000" i="1" smtClean="0">
                            <a:latin typeface="Cambria Math" panose="02040503050406030204" pitchFamily="18" charset="0"/>
                          </a:rPr>
                          <m:t>△</m:t>
                        </m:r>
                        <m:r>
                          <a:rPr lang="en-US" altLang="zh-CN" sz="2000" b="0" i="1" smtClean="0">
                            <a:latin typeface="Cambria Math" panose="02040503050406030204" pitchFamily="18" charset="0"/>
                          </a:rPr>
                          <m:t>𝑦</m:t>
                        </m:r>
                      </m:num>
                      <m:den>
                        <m:r>
                          <a:rPr lang="en-US" altLang="zh-CN" sz="2000" i="1">
                            <a:latin typeface="Cambria Math" panose="02040503050406030204" pitchFamily="18" charset="0"/>
                          </a:rPr>
                          <m:t>△</m:t>
                        </m:r>
                        <m:r>
                          <a:rPr lang="en-US" altLang="zh-CN" sz="2000" b="0" i="1" smtClean="0">
                            <a:latin typeface="Cambria Math" panose="02040503050406030204" pitchFamily="18" charset="0"/>
                          </a:rPr>
                          <m:t>𝑖</m:t>
                        </m:r>
                      </m:den>
                    </m:f>
                  </m:oMath>
                </a14:m>
                <a:endParaRPr lang="en-US" altLang="zh-CN" sz="2000" dirty="0">
                  <a:latin typeface="微软雅黑" panose="020B0503020204020204" pitchFamily="34" charset="-122"/>
                  <a:ea typeface="微软雅黑" panose="020B0503020204020204" pitchFamily="34" charset="-122"/>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1342506" y="2344842"/>
                <a:ext cx="3922039" cy="3069238"/>
              </a:xfrm>
              <a:prstGeom prst="rect">
                <a:avLst/>
              </a:prstGeom>
              <a:blipFill>
                <a:blip r:embed="rId4"/>
                <a:stretch>
                  <a:fillRect l="-1398"/>
                </a:stretch>
              </a:blipFill>
              <a:ln>
                <a:noFill/>
              </a:ln>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2275315" y="3994689"/>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三部门经济：政府部门</a:t>
            </a:r>
          </a:p>
        </p:txBody>
      </p:sp>
      <p:sp>
        <p:nvSpPr>
          <p:cNvPr id="23" name="文本框 22"/>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p>
        </p:txBody>
      </p:sp>
      <p:sp>
        <p:nvSpPr>
          <p:cNvPr id="27" name="矩形: 圆角 26"/>
          <p:cNvSpPr/>
          <p:nvPr/>
        </p:nvSpPr>
        <p:spPr>
          <a:xfrm>
            <a:off x="2286927" y="1509958"/>
            <a:ext cx="3356275" cy="68359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sym typeface="+mn-ea"/>
              </a:rPr>
              <a:t>均衡国民收入的决定</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8" name="矩形: 圆角 27"/>
          <p:cNvSpPr/>
          <p:nvPr/>
        </p:nvSpPr>
        <p:spPr>
          <a:xfrm>
            <a:off x="2275314" y="2339268"/>
            <a:ext cx="3356275" cy="68359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两部门经济：家庭部门</a:t>
            </a:r>
          </a:p>
        </p:txBody>
      </p:sp>
      <p:sp>
        <p:nvSpPr>
          <p:cNvPr id="30" name="矩形: 圆角 29"/>
          <p:cNvSpPr/>
          <p:nvPr/>
        </p:nvSpPr>
        <p:spPr>
          <a:xfrm>
            <a:off x="2275315" y="3168578"/>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两部门经济：企业部门</a:t>
            </a:r>
          </a:p>
        </p:txBody>
      </p:sp>
      <p:sp>
        <p:nvSpPr>
          <p:cNvPr id="32" name="矩形: 圆角 31"/>
          <p:cNvSpPr/>
          <p:nvPr/>
        </p:nvSpPr>
        <p:spPr>
          <a:xfrm>
            <a:off x="2275314" y="4824000"/>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四部门经济：对外部门</a:t>
            </a:r>
          </a:p>
        </p:txBody>
      </p:sp>
      <p:sp>
        <p:nvSpPr>
          <p:cNvPr id="33" name="矩形: 圆角 32"/>
          <p:cNvSpPr/>
          <p:nvPr/>
        </p:nvSpPr>
        <p:spPr>
          <a:xfrm>
            <a:off x="2275313" y="5650111"/>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sym typeface="+mn-ea"/>
              </a:rPr>
              <a:t>影响需求的重要机制：乘数</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2" name="Rectangle 8" descr="浅色上对角线"/>
          <p:cNvSpPr>
            <a:spLocks noChangeArrowheads="1"/>
          </p:cNvSpPr>
          <p:nvPr/>
        </p:nvSpPr>
        <p:spPr bwMode="auto">
          <a:xfrm>
            <a:off x="5879985" y="3603338"/>
            <a:ext cx="3079499" cy="57198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投资和资本边际效率</a:t>
            </a:r>
          </a:p>
        </p:txBody>
      </p:sp>
      <p:sp>
        <p:nvSpPr>
          <p:cNvPr id="24" name="Rectangle 9" descr="浅色上对角线">
            <a:hlinkClick r:id="" action="ppaction://noaction"/>
          </p:cNvPr>
          <p:cNvSpPr>
            <a:spLocks noChangeArrowheads="1"/>
          </p:cNvSpPr>
          <p:nvPr/>
        </p:nvSpPr>
        <p:spPr bwMode="auto">
          <a:xfrm>
            <a:off x="5879986" y="4259838"/>
            <a:ext cx="3079497" cy="57198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影响预期收益的因素</a:t>
            </a:r>
          </a:p>
        </p:txBody>
      </p:sp>
      <p:sp>
        <p:nvSpPr>
          <p:cNvPr id="26" name="Rectangle 10" descr="浅色上对角线"/>
          <p:cNvSpPr>
            <a:spLocks noChangeArrowheads="1"/>
          </p:cNvSpPr>
          <p:nvPr/>
        </p:nvSpPr>
        <p:spPr bwMode="auto">
          <a:xfrm>
            <a:off x="5858083" y="4932698"/>
            <a:ext cx="3079496" cy="57198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投资和利率</a:t>
            </a:r>
          </a:p>
        </p:txBody>
      </p:sp>
      <p:pic>
        <p:nvPicPr>
          <p:cNvPr id="36" name="Picture 46"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632186" y="3418683"/>
            <a:ext cx="3748757" cy="159521"/>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62"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21785" y="3638422"/>
            <a:ext cx="661659" cy="508203"/>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8" name="Picture 62"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26189" y="4313399"/>
            <a:ext cx="661659" cy="508203"/>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9" name="Picture 62"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21785" y="4988376"/>
            <a:ext cx="661659" cy="508203"/>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2" name="Rectangle 10" descr="浅色上对角线"/>
          <p:cNvSpPr>
            <a:spLocks noChangeArrowheads="1"/>
          </p:cNvSpPr>
          <p:nvPr/>
        </p:nvSpPr>
        <p:spPr bwMode="auto">
          <a:xfrm>
            <a:off x="5880308" y="5650248"/>
            <a:ext cx="3079496" cy="571980"/>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投资的q理论</a:t>
            </a:r>
          </a:p>
        </p:txBody>
      </p:sp>
      <p:pic>
        <p:nvPicPr>
          <p:cNvPr id="3" name="Picture 62"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59885" y="5650046"/>
            <a:ext cx="661659" cy="508203"/>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棱台 9"/>
          <p:cNvSpPr/>
          <p:nvPr/>
        </p:nvSpPr>
        <p:spPr>
          <a:xfrm>
            <a:off x="1272540" y="5297805"/>
            <a:ext cx="8749665" cy="1182370"/>
          </a:xfrm>
          <a:prstGeom prst="bevel">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棱台 8"/>
          <p:cNvSpPr/>
          <p:nvPr/>
        </p:nvSpPr>
        <p:spPr>
          <a:xfrm>
            <a:off x="1272540" y="3952585"/>
            <a:ext cx="8749665" cy="1182370"/>
          </a:xfrm>
          <a:prstGeom prst="bevel">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棱台 7"/>
          <p:cNvSpPr/>
          <p:nvPr/>
        </p:nvSpPr>
        <p:spPr>
          <a:xfrm>
            <a:off x="1272540" y="2544029"/>
            <a:ext cx="8749665" cy="1182370"/>
          </a:xfrm>
          <a:prstGeom prst="bevel">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7" name="棱台 6"/>
          <p:cNvSpPr/>
          <p:nvPr/>
        </p:nvSpPr>
        <p:spPr>
          <a:xfrm>
            <a:off x="1272540" y="1177925"/>
            <a:ext cx="8749664" cy="1168400"/>
          </a:xfrm>
          <a:prstGeom prst="bevel">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696720" y="375582"/>
            <a:ext cx="10515600" cy="991041"/>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其他乘数</a:t>
            </a:r>
            <a:br>
              <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sym typeface="+mn-ea"/>
              </a:rPr>
            </a:br>
            <a:endParaRPr kumimoji="0" lang="zh-CN" altLang="en-US" sz="32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华文行楷" panose="02010800040101010101" pitchFamily="2" charset="-122"/>
              <a:ea typeface="华文行楷" panose="02010800040101010101" pitchFamily="2" charset="-122"/>
            </a:endParaRPr>
          </a:p>
        </p:txBody>
      </p:sp>
      <p:sp>
        <p:nvSpPr>
          <p:cNvPr id="36" name="文本框 35"/>
          <p:cNvSpPr txBox="1"/>
          <p:nvPr/>
        </p:nvSpPr>
        <p:spPr>
          <a:xfrm>
            <a:off x="1635580" y="1617406"/>
            <a:ext cx="2582758"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a:solidFill>
                  <a:schemeClr val="accent3"/>
                </a:solidFill>
                <a:latin typeface="微软雅黑" panose="020B0503020204020204" pitchFamily="34" charset="-122"/>
                <a:ea typeface="微软雅黑" panose="020B0503020204020204" pitchFamily="34" charset="-122"/>
              </a:rPr>
              <a:t>政府购买支出</a:t>
            </a:r>
            <a:r>
              <a:rPr lang="zh-CN" altLang="en-US" sz="2000" dirty="0">
                <a:latin typeface="微软雅黑" panose="020B0503020204020204" pitchFamily="34" charset="-122"/>
                <a:ea typeface="微软雅黑" panose="020B0503020204020204" pitchFamily="34" charset="-122"/>
              </a:rPr>
              <a:t>乘数</a:t>
            </a:r>
          </a:p>
        </p:txBody>
      </p:sp>
      <mc:AlternateContent xmlns:mc="http://schemas.openxmlformats.org/markup-compatibility/2006" xmlns:a14="http://schemas.microsoft.com/office/drawing/2010/main">
        <mc:Choice Requires="a14">
          <p:sp>
            <p:nvSpPr>
              <p:cNvPr id="37" name="文本框 36"/>
              <p:cNvSpPr txBox="1"/>
              <p:nvPr/>
            </p:nvSpPr>
            <p:spPr>
              <a:xfrm>
                <a:off x="4631709" y="1397096"/>
                <a:ext cx="2031325" cy="755528"/>
              </a:xfrm>
              <a:prstGeom prst="rect">
                <a:avLst/>
              </a:prstGeom>
              <a:noFill/>
            </p:spPr>
            <p:txBody>
              <a:bodyPr wrap="square" rtlCol="0">
                <a:spAutoFit/>
              </a:bodyPr>
              <a:lstStyle/>
              <a:p>
                <a:r>
                  <a:rPr lang="en-US" altLang="zh-CN" sz="2800" dirty="0"/>
                  <a:t>k</a:t>
                </a:r>
                <a:r>
                  <a:rPr lang="en-US" altLang="zh-CN" sz="2800" baseline="-25000" dirty="0"/>
                  <a:t>g</a:t>
                </a:r>
                <a:r>
                  <a:rPr lang="en-US" altLang="zh-CN" sz="2800" dirty="0"/>
                  <a:t>=</a:t>
                </a:r>
                <a14:m>
                  <m:oMath xmlns:m="http://schemas.openxmlformats.org/officeDocument/2006/math">
                    <m:f>
                      <m:fPr>
                        <m:ctrlPr>
                          <a:rPr lang="en-US" altLang="zh-CN" sz="2800" i="1" smtClean="0">
                            <a:latin typeface="Cambria Math" panose="02040503050406030204" pitchFamily="18" charset="0"/>
                          </a:rPr>
                        </m:ctrlPr>
                      </m:fPr>
                      <m:num>
                        <m:r>
                          <a:rPr lang="en-US" altLang="zh-CN" sz="2800" i="1" smtClean="0">
                            <a:latin typeface="Cambria Math" panose="02040503050406030204" pitchFamily="18" charset="0"/>
                          </a:rPr>
                          <m:t>△</m:t>
                        </m:r>
                        <m:r>
                          <a:rPr lang="en-US" altLang="zh-CN" sz="2800" b="0" i="1" smtClean="0">
                            <a:latin typeface="Cambria Math" panose="02040503050406030204" pitchFamily="18" charset="0"/>
                          </a:rPr>
                          <m:t>𝑦</m:t>
                        </m:r>
                      </m:num>
                      <m:den>
                        <m:r>
                          <a:rPr lang="en-US" altLang="zh-CN" sz="2800" i="1">
                            <a:latin typeface="Cambria Math" panose="02040503050406030204" pitchFamily="18" charset="0"/>
                          </a:rPr>
                          <m:t>△</m:t>
                        </m:r>
                        <m:r>
                          <a:rPr lang="en-US" altLang="zh-CN" sz="2800" b="0" i="1" smtClean="0">
                            <a:latin typeface="Cambria Math" panose="02040503050406030204" pitchFamily="18" charset="0"/>
                          </a:rPr>
                          <m:t>𝑔</m:t>
                        </m:r>
                      </m:den>
                    </m:f>
                  </m:oMath>
                </a14:m>
                <a:r>
                  <a:rPr lang="en-US" altLang="zh-CN" sz="2800" dirty="0"/>
                  <a:t>= </a:t>
                </a:r>
                <a14:m>
                  <m:oMath xmlns:m="http://schemas.openxmlformats.org/officeDocument/2006/math">
                    <m:f>
                      <m:fPr>
                        <m:ctrlPr>
                          <a:rPr lang="en-US" altLang="zh-CN" sz="2800" i="1">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1−</m:t>
                        </m:r>
                        <m:r>
                          <m:rPr>
                            <m:sty m:val="p"/>
                          </m:rPr>
                          <a:rPr lang="el-GR" altLang="zh-CN" sz="2800" b="0" i="1" smtClean="0">
                            <a:latin typeface="Cambria Math" panose="02040503050406030204" pitchFamily="18" charset="0"/>
                          </a:rPr>
                          <m:t>β</m:t>
                        </m:r>
                      </m:den>
                    </m:f>
                  </m:oMath>
                </a14:m>
                <a:endParaRPr lang="en-US" altLang="zh-CN" sz="2800" dirty="0"/>
              </a:p>
            </p:txBody>
          </p:sp>
        </mc:Choice>
        <mc:Fallback xmlns="">
          <p:sp>
            <p:nvSpPr>
              <p:cNvPr id="37" name="文本框 36">
                <a:extLst/>
              </p:cNvPr>
              <p:cNvSpPr txBox="1">
                <a:spLocks noRot="1" noChangeAspect="1" noMove="1" noResize="1" noEditPoints="1" noAdjustHandles="1" noChangeArrowheads="1" noChangeShapeType="1" noTextEdit="1"/>
              </p:cNvSpPr>
              <p:nvPr/>
            </p:nvSpPr>
            <p:spPr>
              <a:xfrm>
                <a:off x="4631709" y="1397096"/>
                <a:ext cx="2031325" cy="755528"/>
              </a:xfrm>
              <a:prstGeom prst="rect">
                <a:avLst/>
              </a:prstGeom>
              <a:blipFill>
                <a:blip r:embed="rId3"/>
                <a:stretch>
                  <a:fillRect l="-6306" b="-4839"/>
                </a:stretch>
              </a:blipFill>
            </p:spPr>
            <p:txBody>
              <a:bodyPr/>
              <a:lstStyle/>
              <a:p>
                <a:r>
                  <a:rPr lang="zh-CN" altLang="en-US">
                    <a:noFill/>
                  </a:rPr>
                  <a:t> </a:t>
                </a:r>
              </a:p>
            </p:txBody>
          </p:sp>
        </mc:Fallback>
      </mc:AlternateContent>
      <p:sp>
        <p:nvSpPr>
          <p:cNvPr id="39" name="文本框 38"/>
          <p:cNvSpPr txBox="1"/>
          <p:nvPr/>
        </p:nvSpPr>
        <p:spPr>
          <a:xfrm>
            <a:off x="1672454" y="2845578"/>
            <a:ext cx="1556836"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a:solidFill>
                  <a:srgbClr val="FF0000"/>
                </a:solidFill>
                <a:latin typeface="微软雅黑" panose="020B0503020204020204" pitchFamily="34" charset="-122"/>
                <a:ea typeface="微软雅黑" panose="020B0503020204020204" pitchFamily="34" charset="-122"/>
              </a:rPr>
              <a:t>税收</a:t>
            </a:r>
            <a:r>
              <a:rPr lang="zh-CN" altLang="en-US" sz="2000" dirty="0">
                <a:latin typeface="微软雅黑" panose="020B0503020204020204" pitchFamily="34" charset="-122"/>
                <a:ea typeface="微软雅黑" panose="020B0503020204020204" pitchFamily="34" charset="-122"/>
              </a:rPr>
              <a:t>乘数</a:t>
            </a:r>
          </a:p>
        </p:txBody>
      </p:sp>
      <mc:AlternateContent xmlns:mc="http://schemas.openxmlformats.org/markup-compatibility/2006" xmlns:a14="http://schemas.microsoft.com/office/drawing/2010/main">
        <mc:Choice Requires="a14">
          <p:sp>
            <p:nvSpPr>
              <p:cNvPr id="40" name="矩形 39"/>
              <p:cNvSpPr/>
              <p:nvPr/>
            </p:nvSpPr>
            <p:spPr>
              <a:xfrm>
                <a:off x="4737230" y="2774281"/>
                <a:ext cx="1792350" cy="778290"/>
              </a:xfrm>
              <a:prstGeom prst="rect">
                <a:avLst/>
              </a:prstGeom>
            </p:spPr>
            <p:txBody>
              <a:bodyPr wrap="none">
                <a:spAutoFit/>
              </a:bodyPr>
              <a:lstStyle/>
              <a:p>
                <a:r>
                  <a:rPr lang="en-US" altLang="zh-CN" sz="2800" dirty="0"/>
                  <a:t>k</a:t>
                </a:r>
                <a:r>
                  <a:rPr lang="en-US" altLang="zh-CN" sz="2800" baseline="-25000" dirty="0"/>
                  <a:t>t </a:t>
                </a:r>
                <a:r>
                  <a:rPr lang="en-US" altLang="zh-CN" sz="2800" dirty="0"/>
                  <a:t>=</a:t>
                </a:r>
                <a14:m>
                  <m:oMath xmlns:m="http://schemas.openxmlformats.org/officeDocument/2006/math">
                    <m:f>
                      <m:fPr>
                        <m:ctrlPr>
                          <a:rPr lang="en-US" altLang="zh-CN" sz="2800" i="1">
                            <a:latin typeface="Cambria Math" panose="02040503050406030204" pitchFamily="18" charset="0"/>
                          </a:rPr>
                        </m:ctrlPr>
                      </m:fPr>
                      <m:num>
                        <m:r>
                          <a:rPr lang="en-US" altLang="zh-CN" sz="2800" i="1">
                            <a:latin typeface="Cambria Math" panose="02040503050406030204" pitchFamily="18" charset="0"/>
                          </a:rPr>
                          <m:t>△</m:t>
                        </m:r>
                        <m:r>
                          <a:rPr lang="en-US" altLang="zh-CN" sz="2800" i="1">
                            <a:latin typeface="Cambria Math" panose="02040503050406030204" pitchFamily="18" charset="0"/>
                          </a:rPr>
                          <m:t>𝑦</m:t>
                        </m:r>
                      </m:num>
                      <m:den>
                        <m:r>
                          <a:rPr lang="en-US" altLang="zh-CN" sz="2800" i="1">
                            <a:latin typeface="Cambria Math" panose="02040503050406030204" pitchFamily="18" charset="0"/>
                          </a:rPr>
                          <m:t>△</m:t>
                        </m:r>
                        <m:r>
                          <a:rPr lang="en-US" altLang="zh-CN" sz="2800" b="0" i="1" smtClean="0">
                            <a:latin typeface="Cambria Math" panose="02040503050406030204" pitchFamily="18" charset="0"/>
                          </a:rPr>
                          <m:t>𝑡</m:t>
                        </m:r>
                      </m:den>
                    </m:f>
                  </m:oMath>
                </a14:m>
                <a:r>
                  <a:rPr lang="en-US" altLang="zh-CN" sz="2800" dirty="0"/>
                  <a:t>= </a:t>
                </a:r>
                <a14:m>
                  <m:oMath xmlns:m="http://schemas.openxmlformats.org/officeDocument/2006/math">
                    <m:f>
                      <m:fPr>
                        <m:ctrlPr>
                          <a:rPr lang="en-US" altLang="zh-CN" sz="2800" i="1">
                            <a:latin typeface="Cambria Math" panose="02040503050406030204" pitchFamily="18" charset="0"/>
                          </a:rPr>
                        </m:ctrlPr>
                      </m:fPr>
                      <m:num>
                        <m:r>
                          <a:rPr lang="en-US" altLang="zh-CN" sz="2800" b="0" i="1" smtClean="0">
                            <a:latin typeface="Cambria Math" panose="02040503050406030204" pitchFamily="18" charset="0"/>
                          </a:rPr>
                          <m:t>−</m:t>
                        </m:r>
                        <m:r>
                          <m:rPr>
                            <m:sty m:val="p"/>
                          </m:rPr>
                          <a:rPr lang="el-GR" altLang="zh-CN" sz="2800" b="0" i="1" smtClean="0">
                            <a:latin typeface="Cambria Math" panose="02040503050406030204" pitchFamily="18" charset="0"/>
                          </a:rPr>
                          <m:t>β</m:t>
                        </m:r>
                      </m:num>
                      <m:den>
                        <m:r>
                          <a:rPr lang="en-US" altLang="zh-CN" sz="2800" i="1">
                            <a:latin typeface="Cambria Math" panose="02040503050406030204" pitchFamily="18" charset="0"/>
                          </a:rPr>
                          <m:t>1−</m:t>
                        </m:r>
                        <m:r>
                          <m:rPr>
                            <m:sty m:val="p"/>
                          </m:rPr>
                          <a:rPr lang="el-GR" altLang="zh-CN" sz="2800" i="1">
                            <a:latin typeface="Cambria Math" panose="02040503050406030204" pitchFamily="18" charset="0"/>
                          </a:rPr>
                          <m:t>β</m:t>
                        </m:r>
                      </m:den>
                    </m:f>
                  </m:oMath>
                </a14:m>
                <a:endParaRPr lang="zh-CN" altLang="en-US" sz="2800" dirty="0"/>
              </a:p>
            </p:txBody>
          </p:sp>
        </mc:Choice>
        <mc:Fallback xmlns="">
          <p:sp>
            <p:nvSpPr>
              <p:cNvPr id="40" name="矩形 39">
                <a:extLst/>
              </p:cNvPr>
              <p:cNvSpPr>
                <a:spLocks noRot="1" noChangeAspect="1" noMove="1" noResize="1" noEditPoints="1" noAdjustHandles="1" noChangeArrowheads="1" noChangeShapeType="1" noTextEdit="1"/>
              </p:cNvSpPr>
              <p:nvPr/>
            </p:nvSpPr>
            <p:spPr>
              <a:xfrm>
                <a:off x="4737230" y="2774281"/>
                <a:ext cx="1792350" cy="778290"/>
              </a:xfrm>
              <a:prstGeom prst="rect">
                <a:avLst/>
              </a:prstGeom>
              <a:blipFill>
                <a:blip r:embed="rId4"/>
                <a:stretch>
                  <a:fillRect l="-6803" b="-3125"/>
                </a:stretch>
              </a:blipFill>
            </p:spPr>
            <p:txBody>
              <a:bodyPr/>
              <a:lstStyle/>
              <a:p>
                <a:r>
                  <a:rPr lang="zh-CN" altLang="en-US">
                    <a:noFill/>
                  </a:rPr>
                  <a:t> </a:t>
                </a:r>
              </a:p>
            </p:txBody>
          </p:sp>
        </mc:Fallback>
      </mc:AlternateContent>
      <p:sp>
        <p:nvSpPr>
          <p:cNvPr id="41" name="文本框 40"/>
          <p:cNvSpPr txBox="1"/>
          <p:nvPr/>
        </p:nvSpPr>
        <p:spPr>
          <a:xfrm>
            <a:off x="1630544" y="4190798"/>
            <a:ext cx="2582758"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a:solidFill>
                  <a:srgbClr val="7030A0"/>
                </a:solidFill>
                <a:latin typeface="微软雅黑" panose="020B0503020204020204" pitchFamily="34" charset="-122"/>
                <a:ea typeface="微软雅黑" panose="020B0503020204020204" pitchFamily="34" charset="-122"/>
              </a:rPr>
              <a:t>政府转移支付</a:t>
            </a:r>
            <a:r>
              <a:rPr lang="zh-CN" altLang="en-US" sz="2000" dirty="0">
                <a:latin typeface="微软雅黑" panose="020B0503020204020204" pitchFamily="34" charset="-122"/>
                <a:ea typeface="微软雅黑" panose="020B0503020204020204" pitchFamily="34" charset="-122"/>
              </a:rPr>
              <a:t>乘数</a:t>
            </a:r>
          </a:p>
        </p:txBody>
      </p:sp>
      <mc:AlternateContent xmlns:mc="http://schemas.openxmlformats.org/markup-compatibility/2006" xmlns:a14="http://schemas.microsoft.com/office/drawing/2010/main">
        <mc:Choice Requires="a14">
          <p:sp>
            <p:nvSpPr>
              <p:cNvPr id="42" name="矩形 41"/>
              <p:cNvSpPr/>
              <p:nvPr/>
            </p:nvSpPr>
            <p:spPr>
              <a:xfrm>
                <a:off x="4737230" y="4055758"/>
                <a:ext cx="1279389" cy="778290"/>
              </a:xfrm>
              <a:prstGeom prst="rect">
                <a:avLst/>
              </a:prstGeom>
            </p:spPr>
            <p:txBody>
              <a:bodyPr wrap="none">
                <a:spAutoFit/>
              </a:bodyPr>
              <a:lstStyle/>
              <a:p>
                <a:r>
                  <a:rPr lang="en-US" altLang="zh-CN" sz="2800" dirty="0" err="1"/>
                  <a:t>k</a:t>
                </a:r>
                <a:r>
                  <a:rPr lang="en-US" altLang="zh-CN" sz="2800" baseline="-25000" dirty="0" err="1"/>
                  <a:t>tr</a:t>
                </a:r>
                <a:r>
                  <a:rPr lang="en-US" altLang="zh-CN" sz="2800" dirty="0"/>
                  <a:t>= </a:t>
                </a:r>
                <a14:m>
                  <m:oMath xmlns:m="http://schemas.openxmlformats.org/officeDocument/2006/math">
                    <m:f>
                      <m:fPr>
                        <m:ctrlPr>
                          <a:rPr lang="en-US" altLang="zh-CN" sz="2800" i="1">
                            <a:latin typeface="Cambria Math" panose="02040503050406030204" pitchFamily="18" charset="0"/>
                          </a:rPr>
                        </m:ctrlPr>
                      </m:fPr>
                      <m:num>
                        <m:r>
                          <m:rPr>
                            <m:sty m:val="p"/>
                          </m:rPr>
                          <a:rPr lang="el-GR" altLang="zh-CN" sz="2800" b="0" i="1" smtClean="0">
                            <a:latin typeface="Cambria Math" panose="02040503050406030204" pitchFamily="18" charset="0"/>
                          </a:rPr>
                          <m:t>β</m:t>
                        </m:r>
                      </m:num>
                      <m:den>
                        <m:r>
                          <a:rPr lang="en-US" altLang="zh-CN" sz="2800" i="1">
                            <a:latin typeface="Cambria Math" panose="02040503050406030204" pitchFamily="18" charset="0"/>
                          </a:rPr>
                          <m:t>1−</m:t>
                        </m:r>
                        <m:r>
                          <m:rPr>
                            <m:sty m:val="p"/>
                          </m:rPr>
                          <a:rPr lang="el-GR" altLang="zh-CN" sz="2800" i="1">
                            <a:latin typeface="Cambria Math" panose="02040503050406030204" pitchFamily="18" charset="0"/>
                          </a:rPr>
                          <m:t>β</m:t>
                        </m:r>
                      </m:den>
                    </m:f>
                  </m:oMath>
                </a14:m>
                <a:endParaRPr lang="zh-CN" altLang="en-US" sz="2800" dirty="0"/>
              </a:p>
            </p:txBody>
          </p:sp>
        </mc:Choice>
        <mc:Fallback xmlns="">
          <p:sp>
            <p:nvSpPr>
              <p:cNvPr id="42" name="矩形 41">
                <a:extLst/>
              </p:cNvPr>
              <p:cNvSpPr>
                <a:spLocks noRot="1" noChangeAspect="1" noMove="1" noResize="1" noEditPoints="1" noAdjustHandles="1" noChangeArrowheads="1" noChangeShapeType="1" noTextEdit="1"/>
              </p:cNvSpPr>
              <p:nvPr/>
            </p:nvSpPr>
            <p:spPr>
              <a:xfrm>
                <a:off x="4737230" y="4055758"/>
                <a:ext cx="1279389" cy="778290"/>
              </a:xfrm>
              <a:prstGeom prst="rect">
                <a:avLst/>
              </a:prstGeom>
              <a:blipFill>
                <a:blip r:embed="rId5"/>
                <a:stretch>
                  <a:fillRect l="-9524" b="-3125"/>
                </a:stretch>
              </a:blipFill>
            </p:spPr>
            <p:txBody>
              <a:bodyPr/>
              <a:lstStyle/>
              <a:p>
                <a:r>
                  <a:rPr lang="zh-CN" altLang="en-US">
                    <a:noFill/>
                  </a:rPr>
                  <a:t> </a:t>
                </a:r>
              </a:p>
            </p:txBody>
          </p:sp>
        </mc:Fallback>
      </mc:AlternateContent>
      <p:sp>
        <p:nvSpPr>
          <p:cNvPr id="43" name="文本框 42"/>
          <p:cNvSpPr txBox="1"/>
          <p:nvPr/>
        </p:nvSpPr>
        <p:spPr>
          <a:xfrm>
            <a:off x="1607896" y="5641814"/>
            <a:ext cx="2069797" cy="400110"/>
          </a:xfrm>
          <a:prstGeom prst="rect">
            <a:avLst/>
          </a:prstGeom>
          <a:noFill/>
        </p:spPr>
        <p:txBody>
          <a:bodyPr wrap="none" rtlCol="0">
            <a:spAutoFit/>
          </a:bodyPr>
          <a:lstStyle/>
          <a:p>
            <a:pPr marL="342900" indent="-342900">
              <a:buFont typeface="Wingdings" panose="05000000000000000000" pitchFamily="2" charset="2"/>
              <a:buChar char="Ø"/>
            </a:pPr>
            <a:r>
              <a:rPr lang="zh-CN" altLang="en-US" sz="2000" dirty="0">
                <a:solidFill>
                  <a:srgbClr val="0070C0"/>
                </a:solidFill>
                <a:latin typeface="微软雅黑" panose="020B0503020204020204" pitchFamily="34" charset="-122"/>
                <a:ea typeface="微软雅黑" panose="020B0503020204020204" pitchFamily="34" charset="-122"/>
              </a:rPr>
              <a:t>平衡预算</a:t>
            </a:r>
            <a:r>
              <a:rPr lang="zh-CN" altLang="en-US" sz="2000" dirty="0">
                <a:latin typeface="微软雅黑" panose="020B0503020204020204" pitchFamily="34" charset="-122"/>
                <a:ea typeface="微软雅黑" panose="020B0503020204020204" pitchFamily="34" charset="-122"/>
              </a:rPr>
              <a:t>乘数</a:t>
            </a:r>
          </a:p>
        </p:txBody>
      </p:sp>
      <p:graphicFrame>
        <p:nvGraphicFramePr>
          <p:cNvPr id="2" name="对象 1"/>
          <p:cNvGraphicFramePr>
            <a:graphicFrameLocks noChangeAspect="1"/>
          </p:cNvGraphicFramePr>
          <p:nvPr>
            <p:extLst>
              <p:ext uri="{D42A27DB-BD31-4B8C-83A1-F6EECF244321}">
                <p14:modId xmlns:p14="http://schemas.microsoft.com/office/powerpoint/2010/main" val="306028739"/>
              </p:ext>
            </p:extLst>
          </p:nvPr>
        </p:nvGraphicFramePr>
        <p:xfrm>
          <a:off x="4737230" y="5497830"/>
          <a:ext cx="2963545" cy="782320"/>
        </p:xfrm>
        <a:graphic>
          <a:graphicData uri="http://schemas.openxmlformats.org/presentationml/2006/ole">
            <mc:AlternateContent xmlns:mc="http://schemas.openxmlformats.org/markup-compatibility/2006">
              <mc:Choice xmlns:v="urn:schemas-microsoft-com:vml" Requires="v">
                <p:oleObj r:id="rId6" imgW="1600200" imgH="419100" progId="Equation.DSMT4">
                  <p:embed/>
                </p:oleObj>
              </mc:Choice>
              <mc:Fallback>
                <p:oleObj r:id="rId6" imgW="1600200" imgH="419100" progId="Equation.DSMT4">
                  <p:embed/>
                  <p:pic>
                    <p:nvPicPr>
                      <p:cNvPr id="0" name="图片 2"/>
                      <p:cNvPicPr/>
                      <p:nvPr/>
                    </p:nvPicPr>
                    <p:blipFill>
                      <a:blip r:embed="rId7"/>
                      <a:stretch>
                        <a:fillRect/>
                      </a:stretch>
                    </p:blipFill>
                    <p:spPr>
                      <a:xfrm>
                        <a:off x="4737230" y="5497830"/>
                        <a:ext cx="2963545" cy="782320"/>
                      </a:xfrm>
                      <a:prstGeom prst="rect">
                        <a:avLst/>
                      </a:prstGeom>
                      <a:noFill/>
                      <a:ln w="38100">
                        <a:noFill/>
                        <a:miter/>
                      </a:ln>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等线" panose="02010600030101010101" pitchFamily="2" charset="-122"/>
              <a:cs typeface="+mn-cs"/>
            </a:endParaRPr>
          </a:p>
        </p:txBody>
      </p:sp>
      <p:cxnSp>
        <p:nvCxnSpPr>
          <p:cNvPr id="6" name="直接连接符 5"/>
          <p:cNvCxnSpPr/>
          <p:nvPr/>
        </p:nvCxnSpPr>
        <p:spPr>
          <a:xfrm>
            <a:off x="687424" y="1073680"/>
            <a:ext cx="101939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标题 3"/>
          <p:cNvSpPr txBox="1"/>
          <p:nvPr/>
        </p:nvSpPr>
        <p:spPr>
          <a:xfrm>
            <a:off x="1385522" y="356738"/>
            <a:ext cx="10515600"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zh-CN" altLang="en-US" sz="3200" b="1" i="0" u="none" strike="noStrike" kern="1200" cap="none" spc="0" normalizeH="0" baseline="0" noProof="0" dirty="0">
                <a:ln>
                  <a:noFill/>
                </a:ln>
                <a:solidFill>
                  <a:srgbClr val="002060"/>
                </a:solidFill>
                <a:effectLst>
                  <a:outerShdw blurRad="38100" dist="38100" dir="2700000" algn="tl">
                    <a:srgbClr val="000000">
                      <a:alpha val="11000"/>
                    </a:srgbClr>
                  </a:outerShdw>
                </a:effectLst>
                <a:uLnTx/>
                <a:uFillTx/>
                <a:latin typeface="华文行楷" panose="02010800040101010101" pitchFamily="2" charset="-122"/>
                <a:ea typeface="华文行楷" panose="02010800040101010101" pitchFamily="2" charset="-122"/>
                <a:cs typeface="+mn-ea"/>
                <a:sym typeface="+mn-ea"/>
              </a:rPr>
              <a:t>本章</a:t>
            </a:r>
            <a:r>
              <a:rPr lang="zh-CN" altLang="en-US" sz="3200" dirty="0">
                <a:solidFill>
                  <a:srgbClr val="002060"/>
                </a:solidFill>
                <a:latin typeface="华文行楷" panose="02010800040101010101" pitchFamily="2" charset="-122"/>
                <a:ea typeface="华文行楷" panose="02010800040101010101" pitchFamily="2" charset="-122"/>
                <a:sym typeface="+mn-ea"/>
              </a:rPr>
              <a:t>评析</a:t>
            </a:r>
            <a:br>
              <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b="1"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11000"/>
                  </a:srgbClr>
                </a:outerShdw>
              </a:effectLst>
              <a:uLnTx/>
              <a:uFillTx/>
              <a:latin typeface="微软雅黑" panose="020B0503020204020204" pitchFamily="34" charset="-122"/>
              <a:ea typeface="微软雅黑" panose="020B0503020204020204" pitchFamily="34" charset="-122"/>
            </a:endParaRPr>
          </a:p>
        </p:txBody>
      </p:sp>
      <p:sp>
        <p:nvSpPr>
          <p:cNvPr id="3" name="文本框 2"/>
          <p:cNvSpPr txBox="1"/>
          <p:nvPr/>
        </p:nvSpPr>
        <p:spPr>
          <a:xfrm>
            <a:off x="687424" y="1355445"/>
            <a:ext cx="10193936" cy="4247317"/>
          </a:xfrm>
          <a:prstGeom prst="rect">
            <a:avLst/>
          </a:prstGeom>
          <a:noFill/>
        </p:spPr>
        <p:txBody>
          <a:bodyPr wrap="square" rtlCol="0">
            <a:spAutoFit/>
          </a:bodyPr>
          <a:lstStyle/>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p"/>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实现两部门经济中均衡产出或均衡国民收入的条件是</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e=y,</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也可以</a:t>
            </a:r>
            <a:r>
              <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用</a:t>
            </a:r>
            <a:r>
              <a:rPr lang="en-US" altLang="zh-CN" sz="2000" dirty="0" err="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i</a:t>
            </a:r>
            <a:r>
              <a:rPr lang="en-US" altLang="zh-CN"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表示，因为计划支出等于计划消费加投资，也就是</a:t>
            </a:r>
            <a:r>
              <a:rPr lang="en-US" altLang="zh-CN"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e=</a:t>
            </a:r>
            <a:r>
              <a:rPr lang="en-US" altLang="zh-CN" sz="2000" dirty="0" err="1">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c+i</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p"/>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当利率提高时，人们认为减少目前消费，增加将来的消费比较有利。这时，高利率就会鼓励人们增加当前储蓄，减少当前消费。</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p"/>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国外需求的大小取决于外国的国民收入水平，特别是人均收入水平的高低。</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p"/>
              <a:defRPr/>
            </a:pPr>
            <a:r>
              <a:rPr lang="zh-CN" altLang="en-US"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rPr>
              <a:t>边际倾向和边际进口倾向取决于本国的国民收入水平、人均收入水平、消费倾向和边际消费倾向几个因素。</a:t>
            </a:r>
            <a:endParaRPr lang="en-US" altLang="zh-CN" sz="2000" dirty="0">
              <a:solidFill>
                <a:prstClr val="black"/>
              </a:solidFill>
              <a:latin typeface="微软雅黑" panose="020B0503020204020204" pitchFamily="34" charset="-122"/>
              <a:ea typeface="微软雅黑" panose="020B0503020204020204" pitchFamily="34" charset="-122"/>
              <a:cs typeface="微软雅黑" panose="020B0503020204020204" pitchFamily="34" charset="-122"/>
            </a:endParaRPr>
          </a:p>
          <a:p>
            <a:pPr marL="285750" marR="0" lvl="0" indent="-285750" algn="l" defTabSz="457200" rtl="0" eaLnBrk="1" fontAlgn="auto" latinLnBrk="0" hangingPunct="1">
              <a:lnSpc>
                <a:spcPct val="150000"/>
              </a:lnSpc>
              <a:spcBef>
                <a:spcPts val="0"/>
              </a:spcBef>
              <a:spcAft>
                <a:spcPts val="0"/>
              </a:spcAft>
              <a:buClrTx/>
              <a:buSzTx/>
              <a:buFont typeface="Wingdings" panose="05000000000000000000" pitchFamily="2" charset="2"/>
              <a:buChar char="p"/>
              <a:defRPr/>
            </a:pP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总投资数量增加时，国民收入的增量将是投资增量的若干倍。如果以</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k</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代表这个倍数，</a:t>
            </a:r>
            <a:r>
              <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k</a:t>
            </a:r>
            <a:r>
              <a:rPr kumimoji="0" lang="zh-CN" altLang="en-US"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rPr>
              <a:t>就被称为投资乘数。</a:t>
            </a:r>
            <a:endParaRPr kumimoji="0" lang="en-US" altLang="zh-CN" sz="20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2275315" y="3994689"/>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三部门经济：政府部门</a:t>
            </a:r>
          </a:p>
        </p:txBody>
      </p:sp>
      <p:sp>
        <p:nvSpPr>
          <p:cNvPr id="25" name="AutoShape 66">
            <a:hlinkClick r:id="" action="ppaction://noaction" highlightClick="1"/>
            <a:hlinkHover r:id="" action="ppaction://noaction"/>
          </p:cNvPr>
          <p:cNvSpPr>
            <a:spLocks noChangeArrowheads="1"/>
          </p:cNvSpPr>
          <p:nvPr/>
        </p:nvSpPr>
        <p:spPr bwMode="auto">
          <a:xfrm>
            <a:off x="9992239" y="2593594"/>
            <a:ext cx="705896" cy="880301"/>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dirty="0"/>
          </a:p>
        </p:txBody>
      </p:sp>
      <p:sp>
        <p:nvSpPr>
          <p:cNvPr id="23" name="文本框 22"/>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p>
        </p:txBody>
      </p:sp>
      <p:sp>
        <p:nvSpPr>
          <p:cNvPr id="27" name="矩形: 圆角 26"/>
          <p:cNvSpPr/>
          <p:nvPr/>
        </p:nvSpPr>
        <p:spPr>
          <a:xfrm>
            <a:off x="2286927" y="1509958"/>
            <a:ext cx="3356275" cy="68359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均衡国民收入的决定</a:t>
            </a:r>
          </a:p>
        </p:txBody>
      </p:sp>
      <p:sp>
        <p:nvSpPr>
          <p:cNvPr id="28" name="矩形: 圆角 27"/>
          <p:cNvSpPr/>
          <p:nvPr/>
        </p:nvSpPr>
        <p:spPr>
          <a:xfrm>
            <a:off x="2275314" y="2339268"/>
            <a:ext cx="3356275" cy="68359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两部门经济：家庭部门</a:t>
            </a:r>
          </a:p>
        </p:txBody>
      </p:sp>
      <p:sp>
        <p:nvSpPr>
          <p:cNvPr id="30" name="矩形: 圆角 29"/>
          <p:cNvSpPr/>
          <p:nvPr/>
        </p:nvSpPr>
        <p:spPr>
          <a:xfrm>
            <a:off x="2275315" y="3168578"/>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两部门经济：企业部门</a:t>
            </a:r>
          </a:p>
        </p:txBody>
      </p:sp>
      <p:sp>
        <p:nvSpPr>
          <p:cNvPr id="32" name="矩形: 圆角 31"/>
          <p:cNvSpPr/>
          <p:nvPr/>
        </p:nvSpPr>
        <p:spPr>
          <a:xfrm>
            <a:off x="2275314" y="4824000"/>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四部门经济：对外部门</a:t>
            </a:r>
          </a:p>
        </p:txBody>
      </p:sp>
      <p:sp>
        <p:nvSpPr>
          <p:cNvPr id="33" name="矩形: 圆角 32"/>
          <p:cNvSpPr/>
          <p:nvPr/>
        </p:nvSpPr>
        <p:spPr>
          <a:xfrm>
            <a:off x="2275313" y="5697736"/>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sym typeface="+mn-ea"/>
              </a:rPr>
              <a:t>影响需求的重要机制：乘数</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2" name="Rectangle 8" descr="浅色上对角线"/>
          <p:cNvSpPr>
            <a:spLocks noChangeArrowheads="1"/>
          </p:cNvSpPr>
          <p:nvPr/>
        </p:nvSpPr>
        <p:spPr bwMode="auto">
          <a:xfrm>
            <a:off x="5928406" y="4549706"/>
            <a:ext cx="3079499" cy="445052"/>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政府需求</a:t>
            </a:r>
          </a:p>
        </p:txBody>
      </p:sp>
      <p:sp>
        <p:nvSpPr>
          <p:cNvPr id="24" name="Rectangle 9" descr="浅色上对角线">
            <a:hlinkClick r:id="" action="ppaction://noaction"/>
          </p:cNvPr>
          <p:cNvSpPr>
            <a:spLocks noChangeArrowheads="1"/>
          </p:cNvSpPr>
          <p:nvPr/>
        </p:nvSpPr>
        <p:spPr bwMode="auto">
          <a:xfrm>
            <a:off x="5928406" y="5074013"/>
            <a:ext cx="3079497" cy="445052"/>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政府对社会总需求的影响</a:t>
            </a:r>
          </a:p>
        </p:txBody>
      </p:sp>
      <p:pic>
        <p:nvPicPr>
          <p:cNvPr id="26" name="Picture 46"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5680607" y="4365051"/>
            <a:ext cx="3748757" cy="159521"/>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2"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70206" y="4584790"/>
            <a:ext cx="533761" cy="409968"/>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7" name="Picture 62"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970206" y="5097934"/>
            <a:ext cx="533761" cy="409968"/>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2275315" y="3994689"/>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三部门经济：政府部门</a:t>
            </a:r>
          </a:p>
        </p:txBody>
      </p:sp>
      <p:sp>
        <p:nvSpPr>
          <p:cNvPr id="25" name="AutoShape 66">
            <a:hlinkClick r:id="" action="ppaction://noaction" highlightClick="1"/>
            <a:hlinkHover r:id="" action="ppaction://noaction"/>
          </p:cNvPr>
          <p:cNvSpPr>
            <a:spLocks noChangeArrowheads="1"/>
          </p:cNvSpPr>
          <p:nvPr/>
        </p:nvSpPr>
        <p:spPr bwMode="auto">
          <a:xfrm>
            <a:off x="9992239" y="2593594"/>
            <a:ext cx="705896" cy="880301"/>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dirty="0"/>
          </a:p>
        </p:txBody>
      </p:sp>
      <p:sp>
        <p:nvSpPr>
          <p:cNvPr id="23" name="文本框 22"/>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p>
        </p:txBody>
      </p:sp>
      <p:sp>
        <p:nvSpPr>
          <p:cNvPr id="27" name="矩形: 圆角 26"/>
          <p:cNvSpPr/>
          <p:nvPr/>
        </p:nvSpPr>
        <p:spPr>
          <a:xfrm>
            <a:off x="2286927" y="1509958"/>
            <a:ext cx="3356275" cy="68359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均衡国民收入的决定</a:t>
            </a:r>
          </a:p>
        </p:txBody>
      </p:sp>
      <p:sp>
        <p:nvSpPr>
          <p:cNvPr id="28" name="矩形: 圆角 27"/>
          <p:cNvSpPr/>
          <p:nvPr/>
        </p:nvSpPr>
        <p:spPr>
          <a:xfrm>
            <a:off x="2275314" y="2339268"/>
            <a:ext cx="3356275" cy="68359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两部门经济：家庭部门</a:t>
            </a:r>
          </a:p>
        </p:txBody>
      </p:sp>
      <p:sp>
        <p:nvSpPr>
          <p:cNvPr id="30" name="矩形: 圆角 29"/>
          <p:cNvSpPr/>
          <p:nvPr/>
        </p:nvSpPr>
        <p:spPr>
          <a:xfrm>
            <a:off x="2275315" y="3168578"/>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两部门经济：企业部门</a:t>
            </a:r>
          </a:p>
        </p:txBody>
      </p:sp>
      <p:sp>
        <p:nvSpPr>
          <p:cNvPr id="32" name="矩形: 圆角 31"/>
          <p:cNvSpPr/>
          <p:nvPr/>
        </p:nvSpPr>
        <p:spPr>
          <a:xfrm>
            <a:off x="2275314" y="4824000"/>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四部门经济：对外部门</a:t>
            </a:r>
          </a:p>
        </p:txBody>
      </p:sp>
      <p:sp>
        <p:nvSpPr>
          <p:cNvPr id="33" name="矩形: 圆角 32"/>
          <p:cNvSpPr/>
          <p:nvPr/>
        </p:nvSpPr>
        <p:spPr>
          <a:xfrm>
            <a:off x="2275313" y="5650111"/>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影响需求的重要机制：乘数</a:t>
            </a:r>
          </a:p>
        </p:txBody>
      </p:sp>
      <p:pic>
        <p:nvPicPr>
          <p:cNvPr id="22" name="Picture 31"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flipV="1">
            <a:off x="5709304" y="5078458"/>
            <a:ext cx="1074397" cy="18484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8" descr="浅色上对角线"/>
          <p:cNvSpPr>
            <a:spLocks noChangeArrowheads="1"/>
          </p:cNvSpPr>
          <p:nvPr/>
        </p:nvSpPr>
        <p:spPr bwMode="auto">
          <a:xfrm>
            <a:off x="6835837" y="4954801"/>
            <a:ext cx="3451163" cy="493339"/>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净出口的决定</a:t>
            </a:r>
          </a:p>
        </p:txBody>
      </p:sp>
      <p:sp>
        <p:nvSpPr>
          <p:cNvPr id="26" name="Rectangle 9" descr="浅色上对角线">
            <a:hlinkClick r:id="" action="ppaction://noaction"/>
          </p:cNvPr>
          <p:cNvSpPr>
            <a:spLocks noChangeArrowheads="1"/>
          </p:cNvSpPr>
          <p:nvPr/>
        </p:nvSpPr>
        <p:spPr bwMode="auto">
          <a:xfrm>
            <a:off x="6835837" y="5555523"/>
            <a:ext cx="3451163" cy="464305"/>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几个主要的国外需求影响因素</a:t>
            </a:r>
          </a:p>
        </p:txBody>
      </p:sp>
      <p:sp>
        <p:nvSpPr>
          <p:cNvPr id="36" name="Rectangle 8" descr="浅色上对角线"/>
          <p:cNvSpPr>
            <a:spLocks noChangeArrowheads="1"/>
          </p:cNvSpPr>
          <p:nvPr/>
        </p:nvSpPr>
        <p:spPr bwMode="auto">
          <a:xfrm>
            <a:off x="6835837" y="4344008"/>
            <a:ext cx="3451163" cy="500668"/>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国外需求的决定因素</a:t>
            </a:r>
          </a:p>
        </p:txBody>
      </p:sp>
      <p:pic>
        <p:nvPicPr>
          <p:cNvPr id="37" name="Picture 62"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45187" y="4389807"/>
            <a:ext cx="566703" cy="43527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8" name="Picture 62"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29531" y="4954801"/>
            <a:ext cx="566703" cy="43527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pic>
        <p:nvPicPr>
          <p:cNvPr id="39" name="Picture 62"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334847" y="5584558"/>
            <a:ext cx="566703" cy="435270"/>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21425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矩形: 圆角 10"/>
          <p:cNvSpPr/>
          <p:nvPr/>
        </p:nvSpPr>
        <p:spPr>
          <a:xfrm>
            <a:off x="2275315" y="3994689"/>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三部门经济：政府部门</a:t>
            </a:r>
          </a:p>
        </p:txBody>
      </p:sp>
      <p:sp>
        <p:nvSpPr>
          <p:cNvPr id="25" name="AutoShape 66">
            <a:hlinkClick r:id="" action="ppaction://noaction" highlightClick="1"/>
            <a:hlinkHover r:id="" action="ppaction://noaction"/>
          </p:cNvPr>
          <p:cNvSpPr>
            <a:spLocks noChangeArrowheads="1"/>
          </p:cNvSpPr>
          <p:nvPr/>
        </p:nvSpPr>
        <p:spPr bwMode="auto">
          <a:xfrm>
            <a:off x="9992239" y="2593594"/>
            <a:ext cx="705896" cy="880301"/>
          </a:xfrm>
          <a:prstGeom prst="actionButtonBlank">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lstStyle/>
          <a:p>
            <a:endParaRPr lang="zh-CN" altLang="en-US" dirty="0"/>
          </a:p>
        </p:txBody>
      </p:sp>
      <p:sp>
        <p:nvSpPr>
          <p:cNvPr id="23" name="文本框 22"/>
          <p:cNvSpPr txBox="1"/>
          <p:nvPr/>
        </p:nvSpPr>
        <p:spPr>
          <a:xfrm>
            <a:off x="2062480" y="423516"/>
            <a:ext cx="4531360" cy="584775"/>
          </a:xfrm>
          <a:prstGeom prst="rect">
            <a:avLst/>
          </a:prstGeom>
          <a:noFill/>
          <a:scene3d>
            <a:camera prst="orthographicFront"/>
            <a:lightRig rig="threePt" dir="t"/>
          </a:scene3d>
          <a:sp3d>
            <a:bevelT/>
          </a:sp3d>
        </p:spPr>
        <p:txBody>
          <a:bodyPr wrap="square" rtlCol="0">
            <a:spAutoFit/>
          </a:bodyPr>
          <a:lstStyle/>
          <a:p>
            <a:r>
              <a:rPr lang="zh-CN" altLang="en-US" sz="3200" dirty="0">
                <a:solidFill>
                  <a:srgbClr val="002060"/>
                </a:solidFill>
                <a:latin typeface="华文行楷" panose="02010800040101010101" pitchFamily="2" charset="-122"/>
                <a:ea typeface="华文行楷" panose="02010800040101010101" pitchFamily="2" charset="-122"/>
              </a:rPr>
              <a:t>主要内容</a:t>
            </a:r>
          </a:p>
        </p:txBody>
      </p:sp>
      <p:sp>
        <p:nvSpPr>
          <p:cNvPr id="27" name="矩形: 圆角 26"/>
          <p:cNvSpPr/>
          <p:nvPr/>
        </p:nvSpPr>
        <p:spPr>
          <a:xfrm>
            <a:off x="2286927" y="1509958"/>
            <a:ext cx="3356275" cy="68359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均衡国民收入的决定</a:t>
            </a:r>
          </a:p>
        </p:txBody>
      </p:sp>
      <p:sp>
        <p:nvSpPr>
          <p:cNvPr id="28" name="矩形: 圆角 27"/>
          <p:cNvSpPr/>
          <p:nvPr/>
        </p:nvSpPr>
        <p:spPr>
          <a:xfrm>
            <a:off x="2275314" y="2339268"/>
            <a:ext cx="3356275" cy="683594"/>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两部门经济：家庭部门</a:t>
            </a:r>
          </a:p>
        </p:txBody>
      </p:sp>
      <p:sp>
        <p:nvSpPr>
          <p:cNvPr id="30" name="矩形: 圆角 29"/>
          <p:cNvSpPr/>
          <p:nvPr/>
        </p:nvSpPr>
        <p:spPr>
          <a:xfrm>
            <a:off x="2275315" y="3168578"/>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两部门经济：企业部门</a:t>
            </a:r>
          </a:p>
        </p:txBody>
      </p:sp>
      <p:sp>
        <p:nvSpPr>
          <p:cNvPr id="32" name="矩形: 圆角 31"/>
          <p:cNvSpPr/>
          <p:nvPr/>
        </p:nvSpPr>
        <p:spPr>
          <a:xfrm>
            <a:off x="2275314" y="4824000"/>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四部门经济：对外部门</a:t>
            </a:r>
          </a:p>
        </p:txBody>
      </p:sp>
      <p:sp>
        <p:nvSpPr>
          <p:cNvPr id="33" name="矩形: 圆角 32"/>
          <p:cNvSpPr/>
          <p:nvPr/>
        </p:nvSpPr>
        <p:spPr>
          <a:xfrm>
            <a:off x="2275313" y="5650111"/>
            <a:ext cx="3356276" cy="683595"/>
          </a:xfrm>
          <a:prstGeom prst="roundRect">
            <a:avLst/>
          </a:prstGeom>
          <a:gradFill flip="none" rotWithShape="1">
            <a:gsLst>
              <a:gs pos="0">
                <a:schemeClr val="accent5">
                  <a:lumMod val="5000"/>
                  <a:lumOff val="95000"/>
                </a:schemeClr>
              </a:gs>
              <a:gs pos="98000">
                <a:schemeClr val="accent5">
                  <a:lumMod val="45000"/>
                  <a:lumOff val="55000"/>
                </a:schemeClr>
              </a:gs>
              <a:gs pos="100000">
                <a:schemeClr val="accent5">
                  <a:lumMod val="30000"/>
                  <a:lumOff val="70000"/>
                </a:schemeClr>
              </a:gs>
            </a:gsLst>
            <a:lin ang="108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微软雅黑" panose="020B0503020204020204" pitchFamily="34" charset="-122"/>
                <a:ea typeface="微软雅黑" panose="020B0503020204020204" pitchFamily="34" charset="-122"/>
              </a:rPr>
              <a:t>影响需求的重要机制：乘数</a:t>
            </a:r>
          </a:p>
        </p:txBody>
      </p:sp>
      <p:pic>
        <p:nvPicPr>
          <p:cNvPr id="22" name="Picture 31" descr="130"/>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flipV="1">
            <a:off x="5709304" y="5936579"/>
            <a:ext cx="1074397" cy="18484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8" descr="浅色上对角线"/>
          <p:cNvSpPr>
            <a:spLocks noChangeArrowheads="1"/>
          </p:cNvSpPr>
          <p:nvPr/>
        </p:nvSpPr>
        <p:spPr bwMode="auto">
          <a:xfrm>
            <a:off x="6835837" y="5831686"/>
            <a:ext cx="3079499" cy="479987"/>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其他乘数</a:t>
            </a:r>
          </a:p>
        </p:txBody>
      </p:sp>
      <p:pic>
        <p:nvPicPr>
          <p:cNvPr id="26" name="Picture 62"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77637" y="5854107"/>
            <a:ext cx="595732" cy="457566"/>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
        <p:nvSpPr>
          <p:cNvPr id="36" name="Rectangle 8" descr="浅色上对角线"/>
          <p:cNvSpPr>
            <a:spLocks noChangeArrowheads="1"/>
          </p:cNvSpPr>
          <p:nvPr/>
        </p:nvSpPr>
        <p:spPr bwMode="auto">
          <a:xfrm>
            <a:off x="6835837" y="5245569"/>
            <a:ext cx="3079499" cy="479987"/>
          </a:xfrm>
          <a:prstGeom prst="rect">
            <a:avLst/>
          </a:prstGeom>
          <a:pattFill prst="ltUpDiag">
            <a:fgClr>
              <a:srgbClr val="CCFFCC"/>
            </a:fgClr>
            <a:bgClr>
              <a:schemeClr val="bg1"/>
            </a:bgClr>
          </a:pattFill>
          <a:ln>
            <a:noFill/>
          </a:ln>
          <a:effectLst>
            <a:prstShdw prst="shdw17" dist="17961" dir="2700000">
              <a:srgbClr val="336699"/>
            </a:prstShdw>
          </a:effectLst>
          <a:extLst>
            <a:ext uri="{91240B29-F687-4F45-9708-019B960494DF}">
              <a14:hiddenLine xmlns:a14="http://schemas.microsoft.com/office/drawing/2010/main" w="3175">
                <a:solidFill>
                  <a:srgbClr val="F4007A"/>
                </a:solidFill>
                <a:miter lim="800000"/>
                <a:headEnd/>
                <a:tailEnd/>
              </a14:hiddenLine>
            </a:ext>
          </a:extLst>
        </p:spPr>
        <p:txBody>
          <a:bodyPr lIns="198000" tIns="46800" rIns="198000" bIns="46800" anchor="ctr"/>
          <a:lstStyle/>
          <a:p>
            <a:pPr algn="dist"/>
            <a:r>
              <a:rPr lang="zh-CN" altLang="en-US" b="1" dirty="0">
                <a:effectLst>
                  <a:outerShdw blurRad="38100" dist="38100" dir="2700000" algn="tl">
                    <a:srgbClr val="C0C0C0"/>
                  </a:outerShdw>
                </a:effectLst>
              </a:rPr>
              <a:t>乘数原理及其扩展</a:t>
            </a:r>
          </a:p>
        </p:txBody>
      </p:sp>
      <p:pic>
        <p:nvPicPr>
          <p:cNvPr id="38" name="Picture 62" descr="058"/>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77637" y="5256779"/>
            <a:ext cx="595732" cy="457566"/>
          </a:xfrm>
          <a:prstGeom prst="rect">
            <a:avLst/>
          </a:prstGeom>
          <a:noFill/>
          <a:effectLst>
            <a:outerShdw dist="52363" dir="842175" algn="ctr" rotWithShape="0">
              <a:srgbClr val="808080"/>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05279" y="1925003"/>
            <a:ext cx="9498149" cy="2387600"/>
          </a:xfrm>
        </p:spPr>
        <p:txBody>
          <a:bodyPr>
            <a:normAutofit/>
          </a:bodyPr>
          <a:lstStyle/>
          <a:p>
            <a:r>
              <a:rPr lang="zh-CN" altLang="en-US" sz="4800" dirty="0">
                <a:solidFill>
                  <a:srgbClr val="002060"/>
                </a:solidFill>
                <a:latin typeface="华文行楷" panose="02010800040101010101" pitchFamily="2" charset="-122"/>
                <a:ea typeface="华文行楷" panose="02010800040101010101" pitchFamily="2" charset="-122"/>
              </a:rPr>
              <a:t>第一节   均衡国民收入的决定</a:t>
            </a:r>
            <a:br>
              <a:rPr lang="zh-CN" altLang="en-US" sz="4800" dirty="0">
                <a:solidFill>
                  <a:srgbClr val="002060"/>
                </a:solidFill>
                <a:latin typeface="华文行楷" panose="02010800040101010101" pitchFamily="2" charset="-122"/>
                <a:ea typeface="华文行楷" panose="02010800040101010101" pitchFamily="2" charset="-122"/>
              </a:rPr>
            </a:br>
            <a:endParaRPr lang="zh-CN" altLang="en-US" sz="4800" dirty="0">
              <a:latin typeface="华文行楷" panose="02010800040101010101" pitchFamily="2" charset="-122"/>
              <a:ea typeface="华文行楷" panose="020108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 descr="10%"/>
          <p:cNvSpPr>
            <a:spLocks noChangeArrowheads="1"/>
          </p:cNvSpPr>
          <p:nvPr/>
        </p:nvSpPr>
        <p:spPr bwMode="auto">
          <a:xfrm>
            <a:off x="1505400" y="1674541"/>
            <a:ext cx="9117105" cy="4801493"/>
          </a:xfrm>
          <a:prstGeom prst="rect">
            <a:avLst/>
          </a:prstGeom>
          <a:pattFill prst="pct10">
            <a:fgClr>
              <a:srgbClr val="FFCC66"/>
            </a:fgClr>
            <a:bgClr>
              <a:srgbClr val="FFFFFF"/>
            </a:bgClr>
          </a:pattFill>
          <a:ln w="22225">
            <a:solidFill>
              <a:schemeClr val="accent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dirty="0"/>
          </a:p>
        </p:txBody>
      </p:sp>
      <p:sp>
        <p:nvSpPr>
          <p:cNvPr id="4" name="矩形 3"/>
          <p:cNvSpPr/>
          <p:nvPr/>
        </p:nvSpPr>
        <p:spPr>
          <a:xfrm rot="18868453" flipV="1">
            <a:off x="440599" y="477806"/>
            <a:ext cx="493650" cy="493650"/>
          </a:xfrm>
          <a:prstGeom prst="rect">
            <a:avLst/>
          </a:prstGeom>
          <a:no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18868453">
            <a:off x="770323" y="562722"/>
            <a:ext cx="314960" cy="31496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687424" y="1073680"/>
            <a:ext cx="1075305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标题 3"/>
          <p:cNvSpPr txBox="1"/>
          <p:nvPr/>
        </p:nvSpPr>
        <p:spPr>
          <a:xfrm>
            <a:off x="1454641" y="375582"/>
            <a:ext cx="10137219" cy="867930"/>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zh-CN" altLang="en-US" sz="2400" b="1" kern="1200">
                <a:gradFill>
                  <a:gsLst>
                    <a:gs pos="0">
                      <a:schemeClr val="accent2"/>
                    </a:gs>
                    <a:gs pos="100000">
                      <a:schemeClr val="accent1">
                        <a:lumMod val="75000"/>
                      </a:schemeClr>
                    </a:gs>
                  </a:gsLst>
                  <a:lin ang="5400000" scaled="1"/>
                </a:gradFill>
                <a:effectLst>
                  <a:outerShdw blurRad="38100" dist="38100" dir="2700000" algn="tl">
                    <a:srgbClr val="000000">
                      <a:alpha val="11000"/>
                    </a:srgbClr>
                  </a:outerShdw>
                </a:effectLst>
                <a:latin typeface="+mn-lt"/>
                <a:ea typeface="+mn-ea"/>
                <a:cs typeface="+mn-ea"/>
              </a:defRPr>
            </a:lvl1pPr>
          </a:lstStyle>
          <a:p>
            <a:pPr lvl="0">
              <a:defRPr/>
            </a:pPr>
            <a:r>
              <a:rPr lang="zh-CN" altLang="en-US" sz="3200" dirty="0">
                <a:solidFill>
                  <a:srgbClr val="002060"/>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cs typeface="+mn-cs"/>
                <a:sym typeface="+mn-ea"/>
              </a:rPr>
              <a:t>均衡国民收入决定原理</a:t>
            </a:r>
            <a:br>
              <a:rPr kumimoji="0" lang="zh-CN" altLang="en-US" sz="24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sym typeface="+mn-ea"/>
              </a:rPr>
            </a:br>
            <a:endParaRPr kumimoji="0" lang="zh-CN" altLang="en-US" sz="2400" i="0" u="none" strike="noStrike" kern="1200" cap="none" spc="0" normalizeH="0" baseline="0" noProof="0" dirty="0">
              <a:ln>
                <a:noFill/>
              </a:ln>
              <a:gradFill>
                <a:gsLst>
                  <a:gs pos="0">
                    <a:srgbClr val="82B249"/>
                  </a:gs>
                  <a:gs pos="100000">
                    <a:srgbClr val="0D493D">
                      <a:lumMod val="75000"/>
                    </a:srgbClr>
                  </a:gs>
                </a:gsLst>
                <a:lin ang="5400000" scaled="1"/>
              </a:gra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p:txBody>
      </p:sp>
      <p:sp>
        <p:nvSpPr>
          <p:cNvPr id="14" name="文本框 13"/>
          <p:cNvSpPr txBox="1"/>
          <p:nvPr/>
        </p:nvSpPr>
        <p:spPr>
          <a:xfrm>
            <a:off x="1338005" y="1164479"/>
            <a:ext cx="3389644"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宏观经济各部分的循环流程：</a:t>
            </a:r>
          </a:p>
        </p:txBody>
      </p:sp>
      <p:sp>
        <p:nvSpPr>
          <p:cNvPr id="2" name="文本框 1"/>
          <p:cNvSpPr txBox="1"/>
          <p:nvPr/>
        </p:nvSpPr>
        <p:spPr>
          <a:xfrm>
            <a:off x="2516207" y="4243985"/>
            <a:ext cx="806841" cy="400110"/>
          </a:xfrm>
          <a:prstGeom prst="rect">
            <a:avLst/>
          </a:prstGeom>
          <a:solidFill>
            <a:schemeClr val="accent5">
              <a:lumMod val="20000"/>
              <a:lumOff val="80000"/>
            </a:schemeClr>
          </a:solidFill>
          <a:ln>
            <a:solidFill>
              <a:srgbClr val="002060"/>
            </a:solidFill>
          </a:ln>
        </p:spPr>
        <p:txBody>
          <a:bodyPr wrap="square" rtlCol="0">
            <a:spAutoFit/>
          </a:bodyPr>
          <a:lstStyle/>
          <a:p>
            <a:pPr algn="ctr"/>
            <a:r>
              <a:rPr lang="zh-CN" altLang="en-US" sz="2000" dirty="0">
                <a:effectLst>
                  <a:outerShdw blurRad="38100" dist="38100" dir="2700000" algn="tl">
                    <a:srgbClr val="000000">
                      <a:alpha val="43137"/>
                    </a:srgbClr>
                  </a:outerShdw>
                </a:effectLst>
              </a:rPr>
              <a:t>家庭</a:t>
            </a:r>
          </a:p>
        </p:txBody>
      </p:sp>
      <p:sp>
        <p:nvSpPr>
          <p:cNvPr id="16" name="文本框 15"/>
          <p:cNvSpPr txBox="1"/>
          <p:nvPr/>
        </p:nvSpPr>
        <p:spPr>
          <a:xfrm>
            <a:off x="5384961" y="4243985"/>
            <a:ext cx="806841" cy="398780"/>
          </a:xfrm>
          <a:prstGeom prst="rect">
            <a:avLst/>
          </a:prstGeom>
          <a:solidFill>
            <a:schemeClr val="accent5">
              <a:lumMod val="20000"/>
              <a:lumOff val="80000"/>
            </a:schemeClr>
          </a:solidFill>
          <a:ln>
            <a:solidFill>
              <a:srgbClr val="002060"/>
            </a:solidFill>
          </a:ln>
        </p:spPr>
        <p:txBody>
          <a:bodyPr wrap="square" rtlCol="0">
            <a:spAutoFit/>
          </a:bodyPr>
          <a:lstStyle/>
          <a:p>
            <a:pPr algn="ctr"/>
            <a:r>
              <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政府</a:t>
            </a:r>
          </a:p>
        </p:txBody>
      </p:sp>
      <p:sp>
        <p:nvSpPr>
          <p:cNvPr id="22" name="文本框 21"/>
          <p:cNvSpPr txBox="1"/>
          <p:nvPr/>
        </p:nvSpPr>
        <p:spPr>
          <a:xfrm>
            <a:off x="8286359" y="4252963"/>
            <a:ext cx="806841" cy="398780"/>
          </a:xfrm>
          <a:prstGeom prst="rect">
            <a:avLst/>
          </a:prstGeom>
          <a:solidFill>
            <a:schemeClr val="accent5">
              <a:lumMod val="20000"/>
              <a:lumOff val="80000"/>
            </a:schemeClr>
          </a:solidFill>
          <a:ln>
            <a:solidFill>
              <a:srgbClr val="002060"/>
            </a:solidFill>
          </a:ln>
        </p:spPr>
        <p:txBody>
          <a:bodyPr wrap="square" rtlCol="0">
            <a:spAutoFit/>
          </a:bodyPr>
          <a:lstStyle/>
          <a:p>
            <a:pPr algn="ctr"/>
            <a:r>
              <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企业</a:t>
            </a:r>
          </a:p>
        </p:txBody>
      </p:sp>
      <p:sp>
        <p:nvSpPr>
          <p:cNvPr id="23" name="文本框 22"/>
          <p:cNvSpPr txBox="1"/>
          <p:nvPr/>
        </p:nvSpPr>
        <p:spPr>
          <a:xfrm>
            <a:off x="5053508" y="3115185"/>
            <a:ext cx="1469745" cy="398780"/>
          </a:xfrm>
          <a:prstGeom prst="rect">
            <a:avLst/>
          </a:prstGeom>
          <a:solidFill>
            <a:schemeClr val="accent3">
              <a:lumMod val="20000"/>
              <a:lumOff val="80000"/>
            </a:schemeClr>
          </a:solidFill>
          <a:ln>
            <a:solidFill>
              <a:srgbClr val="002060"/>
            </a:solidFill>
          </a:ln>
        </p:spPr>
        <p:txBody>
          <a:bodyPr wrap="square" rtlCol="0">
            <a:spAutoFit/>
          </a:bodyPr>
          <a:lstStyle/>
          <a:p>
            <a:pPr algn="ctr"/>
            <a:r>
              <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货币市场</a:t>
            </a:r>
          </a:p>
        </p:txBody>
      </p:sp>
      <p:sp>
        <p:nvSpPr>
          <p:cNvPr id="24" name="文本框 23"/>
          <p:cNvSpPr txBox="1"/>
          <p:nvPr/>
        </p:nvSpPr>
        <p:spPr>
          <a:xfrm>
            <a:off x="4596307" y="5323578"/>
            <a:ext cx="2384146" cy="398780"/>
          </a:xfrm>
          <a:prstGeom prst="rect">
            <a:avLst/>
          </a:prstGeom>
          <a:solidFill>
            <a:schemeClr val="accent3">
              <a:lumMod val="20000"/>
              <a:lumOff val="80000"/>
            </a:schemeClr>
          </a:solidFill>
          <a:ln>
            <a:solidFill>
              <a:srgbClr val="002060"/>
            </a:solidFill>
          </a:ln>
        </p:spPr>
        <p:txBody>
          <a:bodyPr wrap="square" rtlCol="0">
            <a:spAutoFit/>
          </a:bodyPr>
          <a:lstStyle/>
          <a:p>
            <a:pPr algn="ctr"/>
            <a:r>
              <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产品与服务市场</a:t>
            </a:r>
          </a:p>
        </p:txBody>
      </p:sp>
      <p:sp>
        <p:nvSpPr>
          <p:cNvPr id="25" name="文本框 24"/>
          <p:cNvSpPr txBox="1"/>
          <p:nvPr/>
        </p:nvSpPr>
        <p:spPr>
          <a:xfrm>
            <a:off x="4596307" y="2433920"/>
            <a:ext cx="2384147" cy="398780"/>
          </a:xfrm>
          <a:prstGeom prst="rect">
            <a:avLst/>
          </a:prstGeom>
          <a:solidFill>
            <a:schemeClr val="accent3">
              <a:lumMod val="20000"/>
              <a:lumOff val="80000"/>
            </a:schemeClr>
          </a:solidFill>
          <a:ln>
            <a:solidFill>
              <a:schemeClr val="tx1"/>
            </a:solidFill>
          </a:ln>
        </p:spPr>
        <p:txBody>
          <a:bodyPr wrap="square" rtlCol="0">
            <a:spAutoFit/>
          </a:bodyPr>
          <a:lstStyle/>
          <a:p>
            <a:pPr algn="ctr"/>
            <a:r>
              <a:rPr lang="zh-CN" altLang="en-US" sz="2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生产要素市场</a:t>
            </a:r>
          </a:p>
        </p:txBody>
      </p:sp>
      <p:cxnSp>
        <p:nvCxnSpPr>
          <p:cNvPr id="9" name="直接箭头连接符 8"/>
          <p:cNvCxnSpPr/>
          <p:nvPr/>
        </p:nvCxnSpPr>
        <p:spPr>
          <a:xfrm>
            <a:off x="3323048" y="4414137"/>
            <a:ext cx="206191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4046734" y="4068297"/>
            <a:ext cx="806841"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税收</a:t>
            </a:r>
          </a:p>
        </p:txBody>
      </p:sp>
      <p:cxnSp>
        <p:nvCxnSpPr>
          <p:cNvPr id="12" name="直接箭头连接符 11"/>
          <p:cNvCxnSpPr/>
          <p:nvPr/>
        </p:nvCxnSpPr>
        <p:spPr>
          <a:xfrm flipH="1">
            <a:off x="3323048" y="4482691"/>
            <a:ext cx="206191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3508950" y="4457647"/>
            <a:ext cx="1916261"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公共产品与服务</a:t>
            </a:r>
          </a:p>
        </p:txBody>
      </p:sp>
      <p:cxnSp>
        <p:nvCxnSpPr>
          <p:cNvPr id="27" name="直接箭头连接符 26"/>
          <p:cNvCxnSpPr/>
          <p:nvPr/>
        </p:nvCxnSpPr>
        <p:spPr>
          <a:xfrm>
            <a:off x="6201243" y="4406848"/>
            <a:ext cx="206191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6924929" y="4061008"/>
            <a:ext cx="806841"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税收</a:t>
            </a:r>
          </a:p>
        </p:txBody>
      </p:sp>
      <p:cxnSp>
        <p:nvCxnSpPr>
          <p:cNvPr id="29" name="直接箭头连接符 28"/>
          <p:cNvCxnSpPr/>
          <p:nvPr/>
        </p:nvCxnSpPr>
        <p:spPr>
          <a:xfrm flipH="1">
            <a:off x="6201243" y="4475402"/>
            <a:ext cx="206191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6387145" y="4450358"/>
            <a:ext cx="1916261" cy="369332"/>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公共产品与服务</a:t>
            </a:r>
          </a:p>
        </p:txBody>
      </p:sp>
      <p:cxnSp>
        <p:nvCxnSpPr>
          <p:cNvPr id="31" name="直接箭头连接符 30"/>
          <p:cNvCxnSpPr/>
          <p:nvPr/>
        </p:nvCxnSpPr>
        <p:spPr>
          <a:xfrm flipV="1">
            <a:off x="5591708" y="3484517"/>
            <a:ext cx="0" cy="759468"/>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5911022" y="3484517"/>
            <a:ext cx="0" cy="768446"/>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4" name="文本框 33"/>
          <p:cNvSpPr txBox="1"/>
          <p:nvPr/>
        </p:nvSpPr>
        <p:spPr>
          <a:xfrm>
            <a:off x="4944046" y="3616710"/>
            <a:ext cx="646331" cy="369332"/>
          </a:xfrm>
          <a:prstGeom prst="rect">
            <a:avLst/>
          </a:prstGeom>
          <a:noFill/>
        </p:spPr>
        <p:txBody>
          <a:bodyPr wrap="none" rtlCol="0">
            <a:spAutoFit/>
          </a:bodyPr>
          <a:lstStyle/>
          <a:p>
            <a:r>
              <a:rPr lang="zh-CN" altLang="en-US" dirty="0">
                <a:solidFill>
                  <a:srgbClr val="1975D1"/>
                </a:solidFill>
                <a:latin typeface="微软雅黑" panose="020B0503020204020204" pitchFamily="34" charset="-122"/>
                <a:ea typeface="微软雅黑" panose="020B0503020204020204" pitchFamily="34" charset="-122"/>
              </a:rPr>
              <a:t>借贷</a:t>
            </a:r>
          </a:p>
        </p:txBody>
      </p:sp>
      <p:sp>
        <p:nvSpPr>
          <p:cNvPr id="35" name="文本框 34"/>
          <p:cNvSpPr txBox="1"/>
          <p:nvPr/>
        </p:nvSpPr>
        <p:spPr>
          <a:xfrm>
            <a:off x="5908360" y="3635232"/>
            <a:ext cx="2031325" cy="369332"/>
          </a:xfrm>
          <a:prstGeom prst="rect">
            <a:avLst/>
          </a:prstGeom>
          <a:noFill/>
        </p:spPr>
        <p:txBody>
          <a:bodyPr wrap="none" rtlCol="0">
            <a:spAutoFit/>
          </a:bodyPr>
          <a:lstStyle/>
          <a:p>
            <a:r>
              <a:rPr lang="zh-CN" altLang="en-US" dirty="0">
                <a:solidFill>
                  <a:srgbClr val="1975D1"/>
                </a:solidFill>
                <a:latin typeface="微软雅黑" panose="020B0503020204020204" pitchFamily="34" charset="-122"/>
                <a:ea typeface="微软雅黑" panose="020B0503020204020204" pitchFamily="34" charset="-122"/>
              </a:rPr>
              <a:t>私人储蓄（借贷）</a:t>
            </a:r>
          </a:p>
        </p:txBody>
      </p:sp>
      <p:cxnSp>
        <p:nvCxnSpPr>
          <p:cNvPr id="39" name="连接符: 肘形 38"/>
          <p:cNvCxnSpPr/>
          <p:nvPr/>
        </p:nvCxnSpPr>
        <p:spPr>
          <a:xfrm>
            <a:off x="6523253" y="3343393"/>
            <a:ext cx="2061913" cy="894927"/>
          </a:xfrm>
          <a:prstGeom prst="bentConnector3">
            <a:avLst>
              <a:gd name="adj1" fmla="val 99979"/>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连接符: 肘形 74"/>
          <p:cNvCxnSpPr/>
          <p:nvPr/>
        </p:nvCxnSpPr>
        <p:spPr>
          <a:xfrm rot="10800000">
            <a:off x="6523253" y="3254881"/>
            <a:ext cx="2284678" cy="953112"/>
          </a:xfrm>
          <a:prstGeom prst="bentConnector3">
            <a:avLst>
              <a:gd name="adj1" fmla="val -52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连接符: 肘形 79"/>
          <p:cNvCxnSpPr/>
          <p:nvPr/>
        </p:nvCxnSpPr>
        <p:spPr>
          <a:xfrm rot="10800000" flipV="1">
            <a:off x="3032828" y="3314841"/>
            <a:ext cx="2020680" cy="953112"/>
          </a:xfrm>
          <a:prstGeom prst="bentConnector3">
            <a:avLst>
              <a:gd name="adj1" fmla="val 99703"/>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连接符: 肘形 84"/>
          <p:cNvCxnSpPr/>
          <p:nvPr/>
        </p:nvCxnSpPr>
        <p:spPr>
          <a:xfrm flipV="1">
            <a:off x="2752048" y="3224043"/>
            <a:ext cx="2301459" cy="998940"/>
          </a:xfrm>
          <a:prstGeom prst="bentConnector3">
            <a:avLst>
              <a:gd name="adj1" fmla="val 499"/>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9" name="文本框 88"/>
          <p:cNvSpPr txBox="1"/>
          <p:nvPr/>
        </p:nvSpPr>
        <p:spPr>
          <a:xfrm>
            <a:off x="3409010" y="2927750"/>
            <a:ext cx="1107996" cy="369332"/>
          </a:xfrm>
          <a:prstGeom prst="rect">
            <a:avLst/>
          </a:prstGeom>
          <a:noFill/>
        </p:spPr>
        <p:txBody>
          <a:bodyPr wrap="none" rtlCol="0">
            <a:spAutoFit/>
          </a:bodyPr>
          <a:lstStyle/>
          <a:p>
            <a:r>
              <a:rPr lang="zh-CN" altLang="en-US" dirty="0">
                <a:solidFill>
                  <a:srgbClr val="1975D1"/>
                </a:solidFill>
                <a:latin typeface="微软雅黑" panose="020B0503020204020204" pitchFamily="34" charset="-122"/>
                <a:ea typeface="微软雅黑" panose="020B0503020204020204" pitchFamily="34" charset="-122"/>
              </a:rPr>
              <a:t>私人储蓄</a:t>
            </a:r>
          </a:p>
        </p:txBody>
      </p:sp>
      <p:sp>
        <p:nvSpPr>
          <p:cNvPr id="90" name="文本框 89"/>
          <p:cNvSpPr txBox="1"/>
          <p:nvPr/>
        </p:nvSpPr>
        <p:spPr>
          <a:xfrm>
            <a:off x="2957144" y="3655654"/>
            <a:ext cx="646331" cy="369332"/>
          </a:xfrm>
          <a:prstGeom prst="rect">
            <a:avLst/>
          </a:prstGeom>
          <a:noFill/>
        </p:spPr>
        <p:txBody>
          <a:bodyPr wrap="none" rtlCol="0">
            <a:spAutoFit/>
          </a:bodyPr>
          <a:lstStyle/>
          <a:p>
            <a:r>
              <a:rPr lang="zh-CN" altLang="en-US" dirty="0">
                <a:solidFill>
                  <a:srgbClr val="1975D1"/>
                </a:solidFill>
                <a:latin typeface="微软雅黑" panose="020B0503020204020204" pitchFamily="34" charset="-122"/>
                <a:ea typeface="微软雅黑" panose="020B0503020204020204" pitchFamily="34" charset="-122"/>
              </a:rPr>
              <a:t>借贷</a:t>
            </a:r>
          </a:p>
        </p:txBody>
      </p:sp>
      <p:sp>
        <p:nvSpPr>
          <p:cNvPr id="91" name="文本框 90"/>
          <p:cNvSpPr txBox="1"/>
          <p:nvPr/>
        </p:nvSpPr>
        <p:spPr>
          <a:xfrm>
            <a:off x="7293354" y="2927997"/>
            <a:ext cx="646331" cy="369332"/>
          </a:xfrm>
          <a:prstGeom prst="rect">
            <a:avLst/>
          </a:prstGeom>
          <a:noFill/>
        </p:spPr>
        <p:txBody>
          <a:bodyPr wrap="none" rtlCol="0">
            <a:spAutoFit/>
          </a:bodyPr>
          <a:lstStyle/>
          <a:p>
            <a:r>
              <a:rPr lang="zh-CN" altLang="en-US" dirty="0">
                <a:solidFill>
                  <a:srgbClr val="1975D1"/>
                </a:solidFill>
                <a:latin typeface="微软雅黑" panose="020B0503020204020204" pitchFamily="34" charset="-122"/>
                <a:ea typeface="微软雅黑" panose="020B0503020204020204" pitchFamily="34" charset="-122"/>
              </a:rPr>
              <a:t>税收</a:t>
            </a:r>
          </a:p>
        </p:txBody>
      </p:sp>
      <p:sp>
        <p:nvSpPr>
          <p:cNvPr id="92" name="文本框 91"/>
          <p:cNvSpPr txBox="1"/>
          <p:nvPr/>
        </p:nvSpPr>
        <p:spPr>
          <a:xfrm>
            <a:off x="7980240" y="3654459"/>
            <a:ext cx="646331" cy="369332"/>
          </a:xfrm>
          <a:prstGeom prst="rect">
            <a:avLst/>
          </a:prstGeom>
          <a:noFill/>
        </p:spPr>
        <p:txBody>
          <a:bodyPr wrap="none" rtlCol="0">
            <a:spAutoFit/>
          </a:bodyPr>
          <a:lstStyle/>
          <a:p>
            <a:r>
              <a:rPr lang="zh-CN" altLang="en-US" dirty="0">
                <a:solidFill>
                  <a:srgbClr val="1975D1"/>
                </a:solidFill>
                <a:latin typeface="微软雅黑" panose="020B0503020204020204" pitchFamily="34" charset="-122"/>
                <a:ea typeface="微软雅黑" panose="020B0503020204020204" pitchFamily="34" charset="-122"/>
              </a:rPr>
              <a:t>借贷</a:t>
            </a:r>
          </a:p>
        </p:txBody>
      </p:sp>
      <p:cxnSp>
        <p:nvCxnSpPr>
          <p:cNvPr id="98" name="连接符: 肘形 97"/>
          <p:cNvCxnSpPr/>
          <p:nvPr/>
        </p:nvCxnSpPr>
        <p:spPr>
          <a:xfrm rot="10800000">
            <a:off x="6980453" y="2609818"/>
            <a:ext cx="1992369" cy="1634377"/>
          </a:xfrm>
          <a:prstGeom prst="bentConnector3">
            <a:avLst>
              <a:gd name="adj1" fmla="val 2600"/>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0" name="文本框 99"/>
          <p:cNvSpPr txBox="1"/>
          <p:nvPr/>
        </p:nvSpPr>
        <p:spPr>
          <a:xfrm>
            <a:off x="7232015" y="2252345"/>
            <a:ext cx="1741170" cy="369332"/>
          </a:xfrm>
          <a:prstGeom prst="rect">
            <a:avLst/>
          </a:prstGeom>
          <a:noFill/>
        </p:spPr>
        <p:txBody>
          <a:bodyPr wrap="squar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生产要素支付</a:t>
            </a:r>
            <a:endParaRPr lang="zh-CN" altLang="en-US" sz="2000" dirty="0">
              <a:solidFill>
                <a:srgbClr val="002060"/>
              </a:solidFill>
              <a:latin typeface="微软雅黑" panose="020B0503020204020204" pitchFamily="34" charset="-122"/>
              <a:ea typeface="微软雅黑" panose="020B0503020204020204" pitchFamily="34" charset="-122"/>
            </a:endParaRPr>
          </a:p>
        </p:txBody>
      </p:sp>
      <p:cxnSp>
        <p:nvCxnSpPr>
          <p:cNvPr id="102" name="连接符: 肘形 101"/>
          <p:cNvCxnSpPr>
            <a:stCxn id="25" idx="1"/>
          </p:cNvCxnSpPr>
          <p:nvPr/>
        </p:nvCxnSpPr>
        <p:spPr>
          <a:xfrm rot="10800000" flipV="1">
            <a:off x="2631983" y="2633191"/>
            <a:ext cx="1964324" cy="1619734"/>
          </a:xfrm>
          <a:prstGeom prst="bentConnector3">
            <a:avLst>
              <a:gd name="adj1" fmla="val 100366"/>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a:off x="3084829" y="2249254"/>
            <a:ext cx="1107996" cy="369332"/>
          </a:xfrm>
          <a:prstGeom prst="rect">
            <a:avLst/>
          </a:prstGeom>
          <a:noFill/>
        </p:spPr>
        <p:txBody>
          <a:bodyPr wrap="none" rtlCol="0">
            <a:spAutoFit/>
          </a:bodyPr>
          <a:lstStyle/>
          <a:p>
            <a:r>
              <a:rPr lang="zh-CN" altLang="en-US" dirty="0">
                <a:solidFill>
                  <a:srgbClr val="002060"/>
                </a:solidFill>
                <a:latin typeface="微软雅黑" panose="020B0503020204020204" pitchFamily="34" charset="-122"/>
                <a:ea typeface="微软雅黑" panose="020B0503020204020204" pitchFamily="34" charset="-122"/>
              </a:rPr>
              <a:t>家庭收入</a:t>
            </a:r>
          </a:p>
        </p:txBody>
      </p:sp>
      <p:cxnSp>
        <p:nvCxnSpPr>
          <p:cNvPr id="106" name="连接符: 肘形 105"/>
          <p:cNvCxnSpPr>
            <a:stCxn id="2" idx="2"/>
            <a:endCxn id="24" idx="1"/>
          </p:cNvCxnSpPr>
          <p:nvPr/>
        </p:nvCxnSpPr>
        <p:spPr>
          <a:xfrm rot="16200000" flipH="1">
            <a:off x="3318531" y="4245191"/>
            <a:ext cx="878873" cy="1676679"/>
          </a:xfrm>
          <a:prstGeom prst="bentConnector2">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连接符: 肘形 108"/>
          <p:cNvCxnSpPr>
            <a:stCxn id="24" idx="3"/>
            <a:endCxn id="22" idx="2"/>
          </p:cNvCxnSpPr>
          <p:nvPr/>
        </p:nvCxnSpPr>
        <p:spPr>
          <a:xfrm flipV="1">
            <a:off x="6980555" y="4652010"/>
            <a:ext cx="1709420" cy="871220"/>
          </a:xfrm>
          <a:prstGeom prst="bentConnector2">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0" name="文本框 109"/>
          <p:cNvSpPr txBox="1"/>
          <p:nvPr/>
        </p:nvSpPr>
        <p:spPr>
          <a:xfrm>
            <a:off x="3425101" y="5192159"/>
            <a:ext cx="646331" cy="369332"/>
          </a:xfrm>
          <a:prstGeom prst="rect">
            <a:avLst/>
          </a:prstGeom>
          <a:noFill/>
        </p:spPr>
        <p:txBody>
          <a:bodyPr wrap="none" rtlCol="0">
            <a:spAutoFit/>
          </a:bodyPr>
          <a:lstStyle/>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消费</a:t>
            </a:r>
          </a:p>
        </p:txBody>
      </p:sp>
      <p:sp>
        <p:nvSpPr>
          <p:cNvPr id="111" name="文本框 110"/>
          <p:cNvSpPr txBox="1"/>
          <p:nvPr/>
        </p:nvSpPr>
        <p:spPr>
          <a:xfrm>
            <a:off x="7343622" y="5192159"/>
            <a:ext cx="1107996" cy="369332"/>
          </a:xfrm>
          <a:prstGeom prst="rect">
            <a:avLst/>
          </a:prstGeom>
          <a:noFill/>
        </p:spPr>
        <p:txBody>
          <a:bodyPr wrap="none" rtlCol="0">
            <a:spAutoFit/>
          </a:bodyPr>
          <a:lstStyle/>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企业收入</a:t>
            </a:r>
          </a:p>
        </p:txBody>
      </p:sp>
      <p:cxnSp>
        <p:nvCxnSpPr>
          <p:cNvPr id="113" name="直接箭头连接符 112"/>
          <p:cNvCxnSpPr>
            <a:stCxn id="16" idx="2"/>
            <a:endCxn id="24" idx="0"/>
          </p:cNvCxnSpPr>
          <p:nvPr/>
        </p:nvCxnSpPr>
        <p:spPr>
          <a:xfrm>
            <a:off x="5788382" y="4642527"/>
            <a:ext cx="0" cy="681355"/>
          </a:xfrm>
          <a:prstGeom prst="straightConnector1">
            <a:avLst/>
          </a:prstGeom>
          <a:ln w="1905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4" name="文本框 113"/>
          <p:cNvSpPr txBox="1"/>
          <p:nvPr/>
        </p:nvSpPr>
        <p:spPr>
          <a:xfrm>
            <a:off x="4722424" y="4769283"/>
            <a:ext cx="1107996" cy="369332"/>
          </a:xfrm>
          <a:prstGeom prst="rect">
            <a:avLst/>
          </a:prstGeom>
          <a:noFill/>
        </p:spPr>
        <p:txBody>
          <a:bodyPr wrap="none" rtlCol="0">
            <a:spAutoFit/>
          </a:bodyPr>
          <a:lstStyle/>
          <a:p>
            <a:r>
              <a:rPr lang="zh-CN" altLang="en-US" dirty="0">
                <a:solidFill>
                  <a:schemeClr val="tx1">
                    <a:lumMod val="95000"/>
                    <a:lumOff val="5000"/>
                  </a:schemeClr>
                </a:solidFill>
                <a:latin typeface="微软雅黑" panose="020B0503020204020204" pitchFamily="34" charset="-122"/>
                <a:ea typeface="微软雅黑" panose="020B0503020204020204" pitchFamily="34" charset="-122"/>
              </a:rPr>
              <a:t>政府购买</a:t>
            </a:r>
          </a:p>
        </p:txBody>
      </p:sp>
      <p:sp>
        <p:nvSpPr>
          <p:cNvPr id="115" name="文本框 114"/>
          <p:cNvSpPr txBox="1"/>
          <p:nvPr/>
        </p:nvSpPr>
        <p:spPr>
          <a:xfrm>
            <a:off x="3870513" y="5977530"/>
            <a:ext cx="4031873" cy="400110"/>
          </a:xfrm>
          <a:prstGeom prst="rect">
            <a:avLst/>
          </a:prstGeom>
          <a:solidFill>
            <a:schemeClr val="bg1"/>
          </a:solid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封闭条件下经济各部分的循环流程</a:t>
            </a:r>
          </a:p>
        </p:txBody>
      </p:sp>
      <p:pic>
        <p:nvPicPr>
          <p:cNvPr id="51" name="图片 50"/>
          <p:cNvPicPr>
            <a:picLocks noChangeAspect="1"/>
          </p:cNvPicPr>
          <p:nvPr/>
        </p:nvPicPr>
        <p:blipFill>
          <a:blip r:embed="rId3">
            <a:extLst>
              <a:ext uri="{BEBA8EAE-BF5A-486C-A8C5-ECC9F3942E4B}">
                <a14:imgProps xmlns:a14="http://schemas.microsoft.com/office/drawing/2010/main">
                  <a14:imgLayer r:embed="rId4">
                    <a14:imgEffect>
                      <a14:backgroundRemoval t="5400" b="98200" l="5400" r="100000"/>
                    </a14:imgEffect>
                  </a14:imgLayer>
                </a14:imgProps>
              </a:ext>
            </a:extLst>
          </a:blip>
          <a:stretch>
            <a:fillRect/>
          </a:stretch>
        </p:blipFill>
        <p:spPr>
          <a:xfrm flipH="1">
            <a:off x="8766434" y="4735301"/>
            <a:ext cx="1822059" cy="182205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主题​​">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3137</TotalTime>
  <Words>2418</Words>
  <Application>Microsoft Macintosh PowerPoint</Application>
  <PresentationFormat>Widescreen</PresentationFormat>
  <Paragraphs>341</Paragraphs>
  <Slides>41</Slides>
  <Notes>14</Notes>
  <HiddenSlides>0</HiddenSlides>
  <MMClips>0</MMClips>
  <ScaleCrop>false</ScaleCrop>
  <HeadingPairs>
    <vt:vector size="8" baseType="variant">
      <vt:variant>
        <vt:lpstr>Fonts Used</vt:lpstr>
      </vt:variant>
      <vt:variant>
        <vt:i4>9</vt:i4>
      </vt:variant>
      <vt:variant>
        <vt:lpstr>Theme</vt:lpstr>
      </vt:variant>
      <vt:variant>
        <vt:i4>3</vt:i4>
      </vt:variant>
      <vt:variant>
        <vt:lpstr>Embedded OLE Servers</vt:lpstr>
      </vt:variant>
      <vt:variant>
        <vt:i4>2</vt:i4>
      </vt:variant>
      <vt:variant>
        <vt:lpstr>Slide Titles</vt:lpstr>
      </vt:variant>
      <vt:variant>
        <vt:i4>41</vt:i4>
      </vt:variant>
    </vt:vector>
  </HeadingPairs>
  <TitlesOfParts>
    <vt:vector size="55" baseType="lpstr">
      <vt:lpstr>等线</vt:lpstr>
      <vt:lpstr>微软雅黑</vt:lpstr>
      <vt:lpstr>华文行楷</vt:lpstr>
      <vt:lpstr>Arial</vt:lpstr>
      <vt:lpstr>Calibri</vt:lpstr>
      <vt:lpstr>Calibri Light</vt:lpstr>
      <vt:lpstr>Cambria Math</vt:lpstr>
      <vt:lpstr>Times New Roman</vt:lpstr>
      <vt:lpstr>Wingdings</vt:lpstr>
      <vt:lpstr>Office Theme</vt:lpstr>
      <vt:lpstr>1_Office Theme</vt:lpstr>
      <vt:lpstr>2_Office Theme</vt:lpstr>
      <vt:lpstr>Equation.KSEE3</vt:lpstr>
      <vt:lpstr>Equation.DSMT4</vt:lpstr>
      <vt:lpstr>国民收入的决定：收入-支出模型 </vt:lpstr>
      <vt:lpstr>PowerPoint Presentation</vt:lpstr>
      <vt:lpstr>PowerPoint Presentation</vt:lpstr>
      <vt:lpstr>PowerPoint Presentation</vt:lpstr>
      <vt:lpstr>PowerPoint Presentation</vt:lpstr>
      <vt:lpstr>PowerPoint Presentation</vt:lpstr>
      <vt:lpstr>PowerPoint Presentation</vt:lpstr>
      <vt:lpstr>第一节   均衡国民收入的决定 </vt:lpstr>
      <vt:lpstr>PowerPoint Presentation</vt:lpstr>
      <vt:lpstr>PowerPoint Presentation</vt:lpstr>
      <vt:lpstr>PowerPoint Presentation</vt:lpstr>
      <vt:lpstr>PowerPoint Presentation</vt:lpstr>
      <vt:lpstr>PowerPoint Presentation</vt:lpstr>
      <vt:lpstr>第二节   两部门经济：家庭部门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第三节  两部门经济：企业部门</vt:lpstr>
      <vt:lpstr>PowerPoint Presentation</vt:lpstr>
      <vt:lpstr>PowerPoint Presentation</vt:lpstr>
      <vt:lpstr>PowerPoint Presentation</vt:lpstr>
      <vt:lpstr>PowerPoint Presentation</vt:lpstr>
      <vt:lpstr>PowerPoint Presentation</vt:lpstr>
      <vt:lpstr>PowerPoint Presentation</vt:lpstr>
      <vt:lpstr>第四节   三部门经济：政府部门</vt:lpstr>
      <vt:lpstr>PowerPoint Presentation</vt:lpstr>
      <vt:lpstr>PowerPoint Presentation</vt:lpstr>
      <vt:lpstr>第五节   四部门经济：对外部门</vt:lpstr>
      <vt:lpstr>PowerPoint Presentation</vt:lpstr>
      <vt:lpstr>PowerPoint Presentation</vt:lpstr>
      <vt:lpstr>PowerPoint Presentation</vt:lpstr>
      <vt:lpstr>第六节   影响需求的重要机制：乘数</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椰蓉</dc:creator>
  <cp:lastModifiedBy>mark.lu589698@outlook.com</cp:lastModifiedBy>
  <cp:revision>437</cp:revision>
  <dcterms:created xsi:type="dcterms:W3CDTF">2017-11-11T03:10:00Z</dcterms:created>
  <dcterms:modified xsi:type="dcterms:W3CDTF">2024-04-10T14:01:24Z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2052-11.1.0.8888</vt:lpwstr>
  </property>
</Properties>
</file>