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5"/>
  </p:notesMasterIdLst>
  <p:handoutMasterIdLst>
    <p:handoutMasterId r:id="rId46"/>
  </p:handoutMasterIdLst>
  <p:sldIdLst>
    <p:sldId id="476" r:id="rId2"/>
    <p:sldId id="477" r:id="rId3"/>
    <p:sldId id="478" r:id="rId4"/>
    <p:sldId id="504" r:id="rId5"/>
    <p:sldId id="340" r:id="rId6"/>
    <p:sldId id="480" r:id="rId7"/>
    <p:sldId id="481" r:id="rId8"/>
    <p:sldId id="482" r:id="rId9"/>
    <p:sldId id="483" r:id="rId10"/>
    <p:sldId id="748" r:id="rId11"/>
    <p:sldId id="479" r:id="rId12"/>
    <p:sldId id="342" r:id="rId13"/>
    <p:sldId id="341" r:id="rId14"/>
    <p:sldId id="484" r:id="rId15"/>
    <p:sldId id="485" r:id="rId16"/>
    <p:sldId id="344" r:id="rId17"/>
    <p:sldId id="487" r:id="rId18"/>
    <p:sldId id="486" r:id="rId19"/>
    <p:sldId id="488" r:id="rId20"/>
    <p:sldId id="489" r:id="rId21"/>
    <p:sldId id="490" r:id="rId22"/>
    <p:sldId id="491" r:id="rId23"/>
    <p:sldId id="346" r:id="rId24"/>
    <p:sldId id="749" r:id="rId25"/>
    <p:sldId id="750" r:id="rId26"/>
    <p:sldId id="404" r:id="rId27"/>
    <p:sldId id="376" r:id="rId28"/>
    <p:sldId id="494" r:id="rId29"/>
    <p:sldId id="495" r:id="rId30"/>
    <p:sldId id="751" r:id="rId31"/>
    <p:sldId id="498" r:id="rId32"/>
    <p:sldId id="496" r:id="rId33"/>
    <p:sldId id="499" r:id="rId34"/>
    <p:sldId id="500" r:id="rId35"/>
    <p:sldId id="501" r:id="rId36"/>
    <p:sldId id="502" r:id="rId37"/>
    <p:sldId id="345" r:id="rId38"/>
    <p:sldId id="503" r:id="rId39"/>
    <p:sldId id="505" r:id="rId40"/>
    <p:sldId id="455" r:id="rId41"/>
    <p:sldId id="456" r:id="rId42"/>
    <p:sldId id="506" r:id="rId43"/>
    <p:sldId id="747"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65" autoAdjust="0"/>
    <p:restoredTop sz="94275" autoAdjust="0"/>
  </p:normalViewPr>
  <p:slideViewPr>
    <p:cSldViewPr snapToGrid="0">
      <p:cViewPr varScale="1">
        <p:scale>
          <a:sx n="111" d="100"/>
          <a:sy n="111" d="100"/>
        </p:scale>
        <p:origin x="216" y="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ADA92AB-BC02-4527-A310-08A81F4BF38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1DD6E248-F313-4BF4-8773-10094486FCB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66C458-3B7D-4878-AA31-48B81AD008B0}" type="datetime1">
              <a:rPr lang="zh-CN" altLang="en-US" smtClean="0"/>
              <a:t>2024/5/31</a:t>
            </a:fld>
            <a:endParaRPr lang="zh-CN" altLang="en-US"/>
          </a:p>
        </p:txBody>
      </p:sp>
      <p:sp>
        <p:nvSpPr>
          <p:cNvPr id="4" name="页脚占位符 3">
            <a:extLst>
              <a:ext uri="{FF2B5EF4-FFF2-40B4-BE49-F238E27FC236}">
                <a16:creationId xmlns:a16="http://schemas.microsoft.com/office/drawing/2014/main" id="{FD8A27FE-8AD5-483A-B24B-65F5602996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3237EDF3-62E9-4CE5-AC93-CC54286FDDA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8B9742-06B5-49FD-954D-653ED5ECC349}" type="slidenum">
              <a:rPr lang="zh-CN" altLang="en-US" smtClean="0"/>
              <a:t>‹#›</a:t>
            </a:fld>
            <a:endParaRPr lang="zh-CN" altLang="en-US"/>
          </a:p>
        </p:txBody>
      </p:sp>
    </p:spTree>
    <p:extLst>
      <p:ext uri="{BB962C8B-B14F-4D97-AF65-F5344CB8AC3E}">
        <p14:creationId xmlns:p14="http://schemas.microsoft.com/office/powerpoint/2010/main" val="2842244084"/>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2:26:18.262"/>
    </inkml:context>
    <inkml:brush xml:id="br0">
      <inkml:brushProperty name="width" value="0.05" units="cm"/>
      <inkml:brushProperty name="height" value="0.05" units="cm"/>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2:26:19.805"/>
    </inkml:context>
    <inkml:brush xml:id="br0">
      <inkml:brushProperty name="width" value="0.05" units="cm"/>
      <inkml:brushProperty name="height" value="0.05" units="cm"/>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2:26:22.484"/>
    </inkml:context>
    <inkml:brush xml:id="br0">
      <inkml:brushProperty name="width" value="0.05" units="cm"/>
      <inkml:brushProperty name="height" value="0.05" units="cm"/>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2:44:06.544"/>
    </inkml:context>
    <inkml:brush xml:id="br0">
      <inkml:brushProperty name="width" value="0.05" units="cm"/>
      <inkml:brushProperty name="height" value="0.05" units="cm"/>
    </inkml:brush>
  </inkml:definitions>
  <inkml:trace contextRef="#ctx0" brushRef="#br0">1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2:44:19.095"/>
    </inkml:context>
    <inkml:brush xml:id="br0">
      <inkml:brushProperty name="width" value="0.05" units="cm"/>
      <inkml:brushProperty name="height" value="0.05" units="cm"/>
    </inkml:brush>
  </inkml:definitions>
  <inkml:trace contextRef="#ctx0" brushRef="#br0">1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02:44:06.544"/>
    </inkml:context>
    <inkml:brush xml:id="br0">
      <inkml:brushProperty name="width" value="0.05" units="cm"/>
      <inkml:brushProperty name="height" value="0.05" units="cm"/>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D41BB-6E2F-4386-9AC5-AA99A9D7D7DA}" type="datetime1">
              <a:rPr lang="zh-CN" altLang="en-US" smtClean="0"/>
              <a:t>2024/5/31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920F4A-34BC-4927-843B-EB2F656743F8}" type="slidenum">
              <a:rPr lang="zh-CN" altLang="en-US" smtClean="0"/>
              <a:t>‹#›</a:t>
            </a:fld>
            <a:endParaRPr lang="zh-CN" altLang="en-US"/>
          </a:p>
        </p:txBody>
      </p:sp>
    </p:spTree>
    <p:extLst>
      <p:ext uri="{BB962C8B-B14F-4D97-AF65-F5344CB8AC3E}">
        <p14:creationId xmlns:p14="http://schemas.microsoft.com/office/powerpoint/2010/main" val="260775496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CA2F0E5-3145-40C5-902F-8DA12EFA2C56}" type="datetime1">
              <a:rPr lang="zh-CN" altLang="en-US" smtClean="0"/>
              <a:t>2024/5/31</a:t>
            </a:fld>
            <a:endParaRPr lang="zh-CN" altLang="en-US"/>
          </a:p>
        </p:txBody>
      </p:sp>
      <p:sp>
        <p:nvSpPr>
          <p:cNvPr id="5" name="Footer Placeholder 4"/>
          <p:cNvSpPr>
            <a:spLocks noGrp="1"/>
          </p:cNvSpPr>
          <p:nvPr>
            <p:ph type="ftr" sz="quarter" idx="11"/>
          </p:nvPr>
        </p:nvSpPr>
        <p:spPr/>
        <p:txBody>
          <a:bodyPr/>
          <a:lstStyle/>
          <a:p>
            <a:r>
              <a:rPr lang="zh-CN" altLang="en-US"/>
              <a:t>中央财经大学 李慧青</a:t>
            </a:r>
            <a:endParaRPr lang="zh-CN" altLang="en-US" dirty="0"/>
          </a:p>
        </p:txBody>
      </p:sp>
      <p:sp>
        <p:nvSpPr>
          <p:cNvPr id="6" name="Slide Number Placeholder 5"/>
          <p:cNvSpPr>
            <a:spLocks noGrp="1"/>
          </p:cNvSpPr>
          <p:nvPr>
            <p:ph type="sldNum" sz="quarter" idx="12"/>
          </p:nvPr>
        </p:nvSpPr>
        <p:spPr/>
        <p:txBody>
          <a:bodyPr/>
          <a:lstStyle/>
          <a:p>
            <a:fld id="{BE216378-A15D-4834-BE53-A61CC427C8A9}" type="slidenum">
              <a:rPr lang="zh-CN" altLang="en-US" smtClean="0"/>
              <a:t>‹#›</a:t>
            </a:fld>
            <a:endParaRPr lang="zh-CN" altLang="en-US"/>
          </a:p>
        </p:txBody>
      </p:sp>
      <p:pic>
        <p:nvPicPr>
          <p:cNvPr id="7" name="Picture 6" descr="Droplets-HD-Title-R1d.png">
            <a:extLst>
              <a:ext uri="{FF2B5EF4-FFF2-40B4-BE49-F238E27FC236}">
                <a16:creationId xmlns:a16="http://schemas.microsoft.com/office/drawing/2014/main" id="{1B41ED82-13BA-4231-804F-FE0BF5440BA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90404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5" name="Footer Placeholder 4"/>
          <p:cNvSpPr>
            <a:spLocks noGrp="1"/>
          </p:cNvSpPr>
          <p:nvPr>
            <p:ph type="ftr" sz="quarter" idx="11"/>
          </p:nvPr>
        </p:nvSpPr>
        <p:spPr/>
        <p:txBody>
          <a:bodyPr/>
          <a:lstStyle/>
          <a:p>
            <a:r>
              <a:rPr lang="zh-CN" altLang="en-US"/>
              <a:t>中央财经大学 李慧青</a:t>
            </a:r>
            <a:endParaRPr lang="zh-CN" altLang="en-US" dirty="0"/>
          </a:p>
        </p:txBody>
      </p:sp>
      <p:sp>
        <p:nvSpPr>
          <p:cNvPr id="6" name="Slide Number Placeholder 5"/>
          <p:cNvSpPr>
            <a:spLocks noGrp="1"/>
          </p:cNvSpPr>
          <p:nvPr>
            <p:ph type="sldNum" sz="quarter" idx="12"/>
          </p:nvPr>
        </p:nvSpPr>
        <p:spPr/>
        <p:txBody>
          <a:bodyPr/>
          <a:lstStyle/>
          <a:p>
            <a:fld id="{BE216378-A15D-4834-BE53-A61CC427C8A9}" type="slidenum">
              <a:rPr lang="zh-CN" altLang="en-US" smtClean="0"/>
              <a:t>‹#›</a:t>
            </a:fld>
            <a:endParaRPr lang="zh-CN" altLang="en-US"/>
          </a:p>
        </p:txBody>
      </p:sp>
    </p:spTree>
    <p:extLst>
      <p:ext uri="{BB962C8B-B14F-4D97-AF65-F5344CB8AC3E}">
        <p14:creationId xmlns:p14="http://schemas.microsoft.com/office/powerpoint/2010/main" val="3406520699"/>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5" name="Footer Placeholder 4"/>
          <p:cNvSpPr>
            <a:spLocks noGrp="1"/>
          </p:cNvSpPr>
          <p:nvPr>
            <p:ph type="ftr" sz="quarter" idx="11"/>
          </p:nvPr>
        </p:nvSpPr>
        <p:spPr/>
        <p:txBody>
          <a:bodyPr/>
          <a:lstStyle/>
          <a:p>
            <a:r>
              <a:rPr lang="zh-CN" altLang="en-US"/>
              <a:t>中央财经大学 李慧青</a:t>
            </a:r>
            <a:endParaRPr lang="zh-CN" altLang="en-US" dirty="0"/>
          </a:p>
        </p:txBody>
      </p:sp>
      <p:sp>
        <p:nvSpPr>
          <p:cNvPr id="6" name="Slide Number Placeholder 5"/>
          <p:cNvSpPr>
            <a:spLocks noGrp="1"/>
          </p:cNvSpPr>
          <p:nvPr>
            <p:ph type="sldNum" sz="quarter" idx="12"/>
          </p:nvPr>
        </p:nvSpPr>
        <p:spPr/>
        <p:txBody>
          <a:bodyPr/>
          <a:lstStyle/>
          <a:p>
            <a:fld id="{BE216378-A15D-4834-BE53-A61CC427C8A9}" type="slidenum">
              <a:rPr lang="zh-CN" altLang="en-US" smtClean="0"/>
              <a:t>‹#›</a:t>
            </a:fld>
            <a:endParaRPr lang="zh-CN" altLang="en-US"/>
          </a:p>
        </p:txBody>
      </p:sp>
    </p:spTree>
    <p:extLst>
      <p:ext uri="{BB962C8B-B14F-4D97-AF65-F5344CB8AC3E}">
        <p14:creationId xmlns:p14="http://schemas.microsoft.com/office/powerpoint/2010/main" val="2417753391"/>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5" name="Footer Placeholder 4"/>
          <p:cNvSpPr>
            <a:spLocks noGrp="1"/>
          </p:cNvSpPr>
          <p:nvPr>
            <p:ph type="ftr" sz="quarter" idx="11"/>
          </p:nvPr>
        </p:nvSpPr>
        <p:spPr/>
        <p:txBody>
          <a:bodyPr/>
          <a:lstStyle/>
          <a:p>
            <a:r>
              <a:rPr lang="zh-CN" altLang="en-US"/>
              <a:t>中央财经大学 李慧青</a:t>
            </a:r>
            <a:endParaRPr lang="zh-CN" altLang="en-US" dirty="0"/>
          </a:p>
        </p:txBody>
      </p:sp>
      <p:sp>
        <p:nvSpPr>
          <p:cNvPr id="6" name="Slide Number Placeholder 5"/>
          <p:cNvSpPr>
            <a:spLocks noGrp="1"/>
          </p:cNvSpPr>
          <p:nvPr>
            <p:ph type="sldNum" sz="quarter" idx="12"/>
          </p:nvPr>
        </p:nvSpPr>
        <p:spPr/>
        <p:txBody>
          <a:bodyPr/>
          <a:lstStyle/>
          <a:p>
            <a:fld id="{BE216378-A15D-4834-BE53-A61CC427C8A9}" type="slidenum">
              <a:rPr lang="zh-CN" altLang="en-US" smtClean="0"/>
              <a:t>‹#›</a:t>
            </a:fld>
            <a:endParaRPr lang="zh-CN" altLang="en-US"/>
          </a:p>
        </p:txBody>
      </p:sp>
    </p:spTree>
    <p:extLst>
      <p:ext uri="{BB962C8B-B14F-4D97-AF65-F5344CB8AC3E}">
        <p14:creationId xmlns:p14="http://schemas.microsoft.com/office/powerpoint/2010/main" val="3317516595"/>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5B4962D-A231-43ED-AF60-3124FF83FB44}" type="datetime1">
              <a:rPr lang="zh-CN" altLang="en-US" smtClean="0"/>
              <a:t>2024/5/31</a:t>
            </a:fld>
            <a:endParaRPr lang="zh-CN" altLang="en-US"/>
          </a:p>
        </p:txBody>
      </p:sp>
      <p:sp>
        <p:nvSpPr>
          <p:cNvPr id="5" name="Footer Placeholder 4"/>
          <p:cNvSpPr>
            <a:spLocks noGrp="1"/>
          </p:cNvSpPr>
          <p:nvPr>
            <p:ph type="ftr" sz="quarter" idx="11"/>
          </p:nvPr>
        </p:nvSpPr>
        <p:spPr/>
        <p:txBody>
          <a:bodyPr/>
          <a:lstStyle/>
          <a:p>
            <a:r>
              <a:rPr lang="zh-CN" altLang="en-US"/>
              <a:t>中央财经大学 李慧青</a:t>
            </a:r>
          </a:p>
        </p:txBody>
      </p:sp>
      <p:sp>
        <p:nvSpPr>
          <p:cNvPr id="6" name="Slide Number Placeholder 5"/>
          <p:cNvSpPr>
            <a:spLocks noGrp="1"/>
          </p:cNvSpPr>
          <p:nvPr>
            <p:ph type="sldNum" sz="quarter" idx="12"/>
          </p:nvPr>
        </p:nvSpPr>
        <p:spPr/>
        <p:txBody>
          <a:bodyPr/>
          <a:lstStyle/>
          <a:p>
            <a:fld id="{BE216378-A15D-4834-BE53-A61CC427C8A9}" type="slidenum">
              <a:rPr lang="zh-CN" altLang="en-US" smtClean="0"/>
              <a:t>‹#›</a:t>
            </a:fld>
            <a:endParaRPr lang="zh-CN" altLang="en-US"/>
          </a:p>
        </p:txBody>
      </p:sp>
    </p:spTree>
    <p:extLst>
      <p:ext uri="{BB962C8B-B14F-4D97-AF65-F5344CB8AC3E}">
        <p14:creationId xmlns:p14="http://schemas.microsoft.com/office/powerpoint/2010/main" val="4077496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6" name="Footer Placeholder 5"/>
          <p:cNvSpPr>
            <a:spLocks noGrp="1"/>
          </p:cNvSpPr>
          <p:nvPr>
            <p:ph type="ftr" sz="quarter" idx="11"/>
          </p:nvPr>
        </p:nvSpPr>
        <p:spPr/>
        <p:txBody>
          <a:bodyPr/>
          <a:lstStyle/>
          <a:p>
            <a:r>
              <a:rPr lang="zh-CN" altLang="en-US"/>
              <a:t>中央财经大学 李慧青</a:t>
            </a:r>
            <a:endParaRPr lang="zh-CN" altLang="en-US" dirty="0"/>
          </a:p>
        </p:txBody>
      </p:sp>
      <p:sp>
        <p:nvSpPr>
          <p:cNvPr id="7" name="Slide Number Placeholder 6"/>
          <p:cNvSpPr>
            <a:spLocks noGrp="1"/>
          </p:cNvSpPr>
          <p:nvPr>
            <p:ph type="sldNum" sz="quarter" idx="12"/>
          </p:nvPr>
        </p:nvSpPr>
        <p:spPr/>
        <p:txBody>
          <a:bodyPr/>
          <a:lstStyle/>
          <a:p>
            <a:fld id="{BE216378-A15D-4834-BE53-A61CC427C8A9}" type="slidenum">
              <a:rPr lang="zh-CN" altLang="en-US" smtClean="0"/>
              <a:t>‹#›</a:t>
            </a:fld>
            <a:endParaRPr lang="zh-CN" altLang="en-US"/>
          </a:p>
        </p:txBody>
      </p:sp>
    </p:spTree>
    <p:extLst>
      <p:ext uri="{BB962C8B-B14F-4D97-AF65-F5344CB8AC3E}">
        <p14:creationId xmlns:p14="http://schemas.microsoft.com/office/powerpoint/2010/main" val="1677935378"/>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8" name="Footer Placeholder 7"/>
          <p:cNvSpPr>
            <a:spLocks noGrp="1"/>
          </p:cNvSpPr>
          <p:nvPr>
            <p:ph type="ftr" sz="quarter" idx="11"/>
          </p:nvPr>
        </p:nvSpPr>
        <p:spPr/>
        <p:txBody>
          <a:bodyPr/>
          <a:lstStyle/>
          <a:p>
            <a:r>
              <a:rPr lang="zh-CN" altLang="en-US"/>
              <a:t>中央财经大学 李慧青</a:t>
            </a:r>
            <a:endParaRPr lang="zh-CN" altLang="en-US" dirty="0"/>
          </a:p>
        </p:txBody>
      </p:sp>
      <p:sp>
        <p:nvSpPr>
          <p:cNvPr id="9" name="Slide Number Placeholder 8"/>
          <p:cNvSpPr>
            <a:spLocks noGrp="1"/>
          </p:cNvSpPr>
          <p:nvPr>
            <p:ph type="sldNum" sz="quarter" idx="12"/>
          </p:nvPr>
        </p:nvSpPr>
        <p:spPr/>
        <p:txBody>
          <a:bodyPr/>
          <a:lstStyle/>
          <a:p>
            <a:fld id="{BE216378-A15D-4834-BE53-A61CC427C8A9}"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24591979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3E1BC03-9FAB-460E-A2BB-4F266E19E77A}" type="datetime1">
              <a:rPr lang="zh-CN" altLang="en-US" smtClean="0"/>
              <a:t>2024/5/31</a:t>
            </a:fld>
            <a:endParaRPr lang="zh-CN" altLang="en-US"/>
          </a:p>
        </p:txBody>
      </p:sp>
      <p:sp>
        <p:nvSpPr>
          <p:cNvPr id="4" name="Footer Placeholder 3"/>
          <p:cNvSpPr>
            <a:spLocks noGrp="1"/>
          </p:cNvSpPr>
          <p:nvPr>
            <p:ph type="ftr" sz="quarter" idx="11"/>
          </p:nvPr>
        </p:nvSpPr>
        <p:spPr/>
        <p:txBody>
          <a:bodyPr/>
          <a:lstStyle/>
          <a:p>
            <a:r>
              <a:rPr lang="zh-CN" altLang="en-US"/>
              <a:t>中央财经大学 李慧青</a:t>
            </a:r>
          </a:p>
        </p:txBody>
      </p:sp>
      <p:sp>
        <p:nvSpPr>
          <p:cNvPr id="5" name="Slide Number Placeholder 4"/>
          <p:cNvSpPr>
            <a:spLocks noGrp="1"/>
          </p:cNvSpPr>
          <p:nvPr>
            <p:ph type="sldNum" sz="quarter" idx="12"/>
          </p:nvPr>
        </p:nvSpPr>
        <p:spPr/>
        <p:txBody>
          <a:bodyPr/>
          <a:lstStyle/>
          <a:p>
            <a:fld id="{BE216378-A15D-4834-BE53-A61CC427C8A9}"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405594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434E45-D613-4CCC-B3C4-F0806D65D91C}" type="datetime1">
              <a:rPr lang="zh-CN" altLang="en-US" smtClean="0"/>
              <a:t>2024/5/31</a:t>
            </a:fld>
            <a:endParaRPr lang="zh-CN" altLang="en-US"/>
          </a:p>
        </p:txBody>
      </p:sp>
      <p:sp>
        <p:nvSpPr>
          <p:cNvPr id="3" name="Footer Placeholder 2"/>
          <p:cNvSpPr>
            <a:spLocks noGrp="1"/>
          </p:cNvSpPr>
          <p:nvPr>
            <p:ph type="ftr" sz="quarter" idx="11"/>
          </p:nvPr>
        </p:nvSpPr>
        <p:spPr/>
        <p:txBody>
          <a:bodyPr/>
          <a:lstStyle/>
          <a:p>
            <a:r>
              <a:rPr lang="zh-CN" altLang="en-US"/>
              <a:t>中央财经大学 李慧青</a:t>
            </a:r>
          </a:p>
        </p:txBody>
      </p:sp>
      <p:sp>
        <p:nvSpPr>
          <p:cNvPr id="4" name="Slide Number Placeholder 3"/>
          <p:cNvSpPr>
            <a:spLocks noGrp="1"/>
          </p:cNvSpPr>
          <p:nvPr>
            <p:ph type="sldNum" sz="quarter" idx="12"/>
          </p:nvPr>
        </p:nvSpPr>
        <p:spPr/>
        <p:txBody>
          <a:bodyPr/>
          <a:lstStyle/>
          <a:p>
            <a:fld id="{BE216378-A15D-4834-BE53-A61CC427C8A9}" type="slidenum">
              <a:rPr lang="zh-CN" altLang="en-US" smtClean="0"/>
              <a:t>‹#›</a:t>
            </a:fld>
            <a:endParaRPr lang="zh-CN" altLang="en-US"/>
          </a:p>
        </p:txBody>
      </p:sp>
    </p:spTree>
    <p:extLst>
      <p:ext uri="{BB962C8B-B14F-4D97-AF65-F5344CB8AC3E}">
        <p14:creationId xmlns:p14="http://schemas.microsoft.com/office/powerpoint/2010/main" val="178505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6" name="Footer Placeholder 5"/>
          <p:cNvSpPr>
            <a:spLocks noGrp="1"/>
          </p:cNvSpPr>
          <p:nvPr>
            <p:ph type="ftr" sz="quarter" idx="11"/>
          </p:nvPr>
        </p:nvSpPr>
        <p:spPr/>
        <p:txBody>
          <a:bodyPr/>
          <a:lstStyle/>
          <a:p>
            <a:r>
              <a:rPr lang="zh-CN" altLang="en-US"/>
              <a:t>中央财经大学 李慧青</a:t>
            </a:r>
            <a:endParaRPr lang="zh-CN" altLang="en-US" dirty="0"/>
          </a:p>
        </p:txBody>
      </p:sp>
      <p:sp>
        <p:nvSpPr>
          <p:cNvPr id="7" name="Slide Number Placeholder 6"/>
          <p:cNvSpPr>
            <a:spLocks noGrp="1"/>
          </p:cNvSpPr>
          <p:nvPr>
            <p:ph type="sldNum" sz="quarter" idx="12"/>
          </p:nvPr>
        </p:nvSpPr>
        <p:spPr/>
        <p:txBody>
          <a:bodyPr/>
          <a:lstStyle/>
          <a:p>
            <a:fld id="{BE216378-A15D-4834-BE53-A61CC427C8A9}" type="slidenum">
              <a:rPr lang="zh-CN" altLang="en-US" smtClean="0"/>
              <a:t>‹#›</a:t>
            </a:fld>
            <a:endParaRPr lang="zh-CN" altLang="en-US"/>
          </a:p>
        </p:txBody>
      </p:sp>
    </p:spTree>
    <p:extLst>
      <p:ext uri="{BB962C8B-B14F-4D97-AF65-F5344CB8AC3E}">
        <p14:creationId xmlns:p14="http://schemas.microsoft.com/office/powerpoint/2010/main" val="62219640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49C54BD-4139-4001-AA64-77E2CA9D8C9B}" type="datetime1">
              <a:rPr lang="zh-CN" altLang="en-US" smtClean="0"/>
              <a:t>2024/5/31</a:t>
            </a:fld>
            <a:endParaRPr lang="zh-CN" altLang="en-US"/>
          </a:p>
        </p:txBody>
      </p:sp>
      <p:sp>
        <p:nvSpPr>
          <p:cNvPr id="6" name="Footer Placeholder 5"/>
          <p:cNvSpPr>
            <a:spLocks noGrp="1"/>
          </p:cNvSpPr>
          <p:nvPr>
            <p:ph type="ftr" sz="quarter" idx="11"/>
          </p:nvPr>
        </p:nvSpPr>
        <p:spPr/>
        <p:txBody>
          <a:bodyPr/>
          <a:lstStyle/>
          <a:p>
            <a:r>
              <a:rPr lang="zh-CN" altLang="en-US"/>
              <a:t>中央财经大学 李慧青</a:t>
            </a:r>
          </a:p>
        </p:txBody>
      </p:sp>
      <p:sp>
        <p:nvSpPr>
          <p:cNvPr id="7" name="Slide Number Placeholder 6"/>
          <p:cNvSpPr>
            <a:spLocks noGrp="1"/>
          </p:cNvSpPr>
          <p:nvPr>
            <p:ph type="sldNum" sz="quarter" idx="12"/>
          </p:nvPr>
        </p:nvSpPr>
        <p:spPr/>
        <p:txBody>
          <a:bodyPr/>
          <a:lstStyle/>
          <a:p>
            <a:fld id="{BE216378-A15D-4834-BE53-A61CC427C8A9}" type="slidenum">
              <a:rPr lang="zh-CN" altLang="en-US" smtClean="0"/>
              <a:t>‹#›</a:t>
            </a:fld>
            <a:endParaRPr lang="zh-CN" altLang="en-US"/>
          </a:p>
        </p:txBody>
      </p:sp>
    </p:spTree>
    <p:extLst>
      <p:ext uri="{BB962C8B-B14F-4D97-AF65-F5344CB8AC3E}">
        <p14:creationId xmlns:p14="http://schemas.microsoft.com/office/powerpoint/2010/main" val="2538921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dirty="0"/>
              <a:t>单击此标题处编辑母版标题样式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1">
                    <a:lumMod val="50000"/>
                  </a:schemeClr>
                </a:solidFill>
              </a:defRPr>
            </a:lvl1pPr>
          </a:lstStyle>
          <a:p>
            <a:fld id="{E1448517-5617-4FC1-82AA-6343125551D9}" type="datetime1">
              <a:rPr lang="zh-CN" altLang="en-US" smtClean="0"/>
              <a:pPr/>
              <a:t>2024/5/31</a:t>
            </a:fld>
            <a:endParaRPr lang="zh-CN"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chemeClr val="accent1">
                    <a:lumMod val="50000"/>
                  </a:schemeClr>
                </a:solidFill>
              </a:defRPr>
            </a:lvl1pPr>
          </a:lstStyle>
          <a:p>
            <a:r>
              <a:rPr lang="zh-CN" altLang="en-US" dirty="0"/>
              <a:t>中央财经大学 李慧青</a:t>
            </a: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200">
                <a:solidFill>
                  <a:schemeClr val="accent1">
                    <a:lumMod val="50000"/>
                  </a:schemeClr>
                </a:solidFill>
              </a:defRPr>
            </a:lvl1pPr>
          </a:lstStyle>
          <a:p>
            <a:fld id="{BE216378-A15D-4834-BE53-A61CC427C8A9}" type="slidenum">
              <a:rPr lang="zh-CN" altLang="en-US" smtClean="0"/>
              <a:pPr/>
              <a:t>‹#›</a:t>
            </a:fld>
            <a:endParaRPr lang="zh-CN" altLang="en-US" dirty="0"/>
          </a:p>
        </p:txBody>
      </p:sp>
      <p:pic>
        <p:nvPicPr>
          <p:cNvPr id="8" name="图片 7">
            <a:extLst>
              <a:ext uri="{FF2B5EF4-FFF2-40B4-BE49-F238E27FC236}">
                <a16:creationId xmlns:a16="http://schemas.microsoft.com/office/drawing/2014/main" id="{5EAE65AC-C91A-4E46-A4C2-03119DC638B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846289" y="319172"/>
            <a:ext cx="2220307" cy="1551429"/>
          </a:xfrm>
          <a:prstGeom prst="rect">
            <a:avLst/>
          </a:prstGeom>
        </p:spPr>
      </p:pic>
    </p:spTree>
    <p:extLst>
      <p:ext uri="{BB962C8B-B14F-4D97-AF65-F5344CB8AC3E}">
        <p14:creationId xmlns:p14="http://schemas.microsoft.com/office/powerpoint/2010/main" val="213292345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3.emf"/><Relationship Id="rId7" Type="http://schemas.openxmlformats.org/officeDocument/2006/relationships/customXml" Target="../ink/ink2.xml"/><Relationship Id="rId2" Type="http://schemas.openxmlformats.org/officeDocument/2006/relationships/package" Target="../embeddings/Microsoft_Excel_Worksheet.xlsx"/><Relationship Id="rId1" Type="http://schemas.openxmlformats.org/officeDocument/2006/relationships/slideLayout" Target="../slideLayouts/slideLayout2.xml"/><Relationship Id="rId6" Type="http://schemas.openxmlformats.org/officeDocument/2006/relationships/image" Target="../media/image5.png"/><Relationship Id="rId4" Type="http://schemas.openxmlformats.org/officeDocument/2006/relationships/customXml" Target="../ink/ink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emf"/><Relationship Id="rId7" Type="http://schemas.openxmlformats.org/officeDocument/2006/relationships/image" Target="../media/image29.e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28.emf"/><Relationship Id="rId4"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3CEEE-8832-4317-AC2F-86AFCB6EE0EC}"/>
              </a:ext>
            </a:extLst>
          </p:cNvPr>
          <p:cNvSpPr>
            <a:spLocks noGrp="1"/>
          </p:cNvSpPr>
          <p:nvPr>
            <p:ph type="title"/>
          </p:nvPr>
        </p:nvSpPr>
        <p:spPr/>
        <p:txBody>
          <a:bodyPr/>
          <a:lstStyle/>
          <a:p>
            <a:r>
              <a:rPr lang="en-US" altLang="zh-CN" sz="2800" dirty="0">
                <a:latin typeface="Times New Roman" panose="02020603050405020304" pitchFamily="18" charset="0"/>
                <a:cs typeface="Times New Roman" panose="02020603050405020304" pitchFamily="18" charset="0"/>
              </a:rPr>
              <a:t>US-China two-country stock flow consistent model</a:t>
            </a:r>
            <a:endParaRPr lang="zh-CN" altLang="en-US" sz="28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E1235AD5-AC0F-4EB9-B879-06298396F284}"/>
              </a:ext>
            </a:extLst>
          </p:cNvPr>
          <p:cNvSpPr>
            <a:spLocks noGrp="1"/>
          </p:cNvSpPr>
          <p:nvPr>
            <p:ph idx="1"/>
          </p:nvPr>
        </p:nvSpPr>
        <p:spPr>
          <a:xfrm>
            <a:off x="838200" y="1691322"/>
            <a:ext cx="10515600" cy="4351337"/>
          </a:xfrm>
        </p:spPr>
        <p:txBody>
          <a:bodyPr/>
          <a:lstStyle/>
          <a:p>
            <a:r>
              <a:rPr lang="en-US" altLang="zh-CN" sz="2000" dirty="0">
                <a:latin typeface="Times New Roman" panose="02020603050405020304" pitchFamily="18" charset="0"/>
                <a:ea typeface="等线" panose="02010600030101010101" pitchFamily="2" charset="-122"/>
              </a:rPr>
              <a:t>First, we present a model of an open economy under a regime of fixed exchange rates, with no private international capital flows. It can be interpreted as a small open economy.</a:t>
            </a:r>
          </a:p>
          <a:p>
            <a:r>
              <a:rPr lang="en-US" altLang="zh-CN" sz="2000" dirty="0">
                <a:latin typeface="Times New Roman" panose="02020603050405020304" pitchFamily="18" charset="0"/>
                <a:ea typeface="等线" panose="02010600030101010101" pitchFamily="2" charset="-122"/>
              </a:rPr>
              <a:t>In addition, this model will show that reductions or increases in foreign exchange reserves, as a result of foreign exchange interventions by the central bank to keep the exchange rate fixed, have no effect on the money supply. In other words, foreign exchange interventions by central banks are "automatically" sterilize.</a:t>
            </a:r>
          </a:p>
          <a:p>
            <a:r>
              <a:rPr lang="en-US" altLang="zh-CN" sz="2000" dirty="0">
                <a:latin typeface="Times New Roman" panose="02020603050405020304" pitchFamily="18" charset="0"/>
                <a:ea typeface="等线" panose="02010600030101010101" pitchFamily="2" charset="-122"/>
              </a:rPr>
              <a:t>The way in which this model works will prepare the ground for a more complex model, presented in the second part, in which the exchange rate is determined by demand and supply for internationally tradable financial assets and in which changes in the exchange rate feed back to help determine trade and all other flows as sequences in real time.</a:t>
            </a:r>
          </a:p>
          <a:p>
            <a:r>
              <a:rPr lang="en-US" altLang="zh-CN" sz="2000" dirty="0">
                <a:latin typeface="Times New Roman" panose="02020603050405020304" pitchFamily="18" charset="0"/>
                <a:ea typeface="等线" panose="02010600030101010101" pitchFamily="2" charset="-122"/>
              </a:rPr>
              <a:t> It will also be shown how this more complex model can be extended to a fixed exchange regime.</a:t>
            </a:r>
          </a:p>
          <a:p>
            <a:endParaRPr lang="en-US" altLang="zh-CN" sz="2000" dirty="0">
              <a:latin typeface="Times New Roman" panose="02020603050405020304" pitchFamily="18" charset="0"/>
              <a:ea typeface="等线" panose="02010600030101010101" pitchFamily="2" charset="-122"/>
            </a:endParaRPr>
          </a:p>
          <a:p>
            <a:endParaRPr lang="zh-CN" altLang="en-US" dirty="0"/>
          </a:p>
        </p:txBody>
      </p:sp>
      <p:sp>
        <p:nvSpPr>
          <p:cNvPr id="4" name="日期占位符 3">
            <a:extLst>
              <a:ext uri="{FF2B5EF4-FFF2-40B4-BE49-F238E27FC236}">
                <a16:creationId xmlns:a16="http://schemas.microsoft.com/office/drawing/2014/main" id="{6AB23E36-F2FD-425A-A29E-0AB882785378}"/>
              </a:ext>
            </a:extLst>
          </p:cNvPr>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5" name="页脚占位符 4">
            <a:extLst>
              <a:ext uri="{FF2B5EF4-FFF2-40B4-BE49-F238E27FC236}">
                <a16:creationId xmlns:a16="http://schemas.microsoft.com/office/drawing/2014/main" id="{D3F21034-1D22-4915-BC81-394670716C40}"/>
              </a:ext>
            </a:extLst>
          </p:cNvPr>
          <p:cNvSpPr>
            <a:spLocks noGrp="1"/>
          </p:cNvSpPr>
          <p:nvPr>
            <p:ph type="ftr" sz="quarter" idx="11"/>
          </p:nvPr>
        </p:nvSpPr>
        <p:spPr/>
        <p:txBody>
          <a:bodyPr/>
          <a:lstStyle/>
          <a:p>
            <a:r>
              <a:rPr lang="zh-CN" altLang="en-US"/>
              <a:t>中央财经大学 李慧青</a:t>
            </a:r>
            <a:endParaRPr lang="zh-CN" altLang="en-US" dirty="0"/>
          </a:p>
        </p:txBody>
      </p:sp>
      <p:sp>
        <p:nvSpPr>
          <p:cNvPr id="6" name="灯片编号占位符 5">
            <a:extLst>
              <a:ext uri="{FF2B5EF4-FFF2-40B4-BE49-F238E27FC236}">
                <a16:creationId xmlns:a16="http://schemas.microsoft.com/office/drawing/2014/main" id="{BFBA6C96-179F-4140-B22E-7EFF317A4BDC}"/>
              </a:ext>
            </a:extLst>
          </p:cNvPr>
          <p:cNvSpPr>
            <a:spLocks noGrp="1"/>
          </p:cNvSpPr>
          <p:nvPr>
            <p:ph type="sldNum" sz="quarter" idx="12"/>
          </p:nvPr>
        </p:nvSpPr>
        <p:spPr/>
        <p:txBody>
          <a:bodyPr/>
          <a:lstStyle/>
          <a:p>
            <a:fld id="{BE216378-A15D-4834-BE53-A61CC427C8A9}" type="slidenum">
              <a:rPr lang="zh-CN" altLang="en-US" smtClean="0"/>
              <a:t>1</a:t>
            </a:fld>
            <a:endParaRPr lang="zh-CN" altLang="en-US"/>
          </a:p>
        </p:txBody>
      </p:sp>
    </p:spTree>
    <p:extLst>
      <p:ext uri="{BB962C8B-B14F-4D97-AF65-F5344CB8AC3E}">
        <p14:creationId xmlns:p14="http://schemas.microsoft.com/office/powerpoint/2010/main" val="122537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3CEEE-8832-4317-AC2F-86AFCB6EE0EC}"/>
              </a:ext>
            </a:extLst>
          </p:cNvPr>
          <p:cNvSpPr>
            <a:spLocks noGrp="1"/>
          </p:cNvSpPr>
          <p:nvPr>
            <p:ph type="title"/>
          </p:nvPr>
        </p:nvSpPr>
        <p:spPr/>
        <p:txBody>
          <a:bodyPr/>
          <a:lstStyle/>
          <a:p>
            <a:r>
              <a:rPr lang="en-US" altLang="zh-CN" sz="2800" dirty="0">
                <a:latin typeface="Times New Roman" panose="02020603050405020304" pitchFamily="18" charset="0"/>
                <a:cs typeface="Times New Roman" panose="02020603050405020304" pitchFamily="18" charset="0"/>
              </a:rPr>
              <a:t>US-China two-country stock flow consistent model</a:t>
            </a:r>
            <a:endParaRPr lang="zh-CN" altLang="en-US" sz="28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E1235AD5-AC0F-4EB9-B879-06298396F284}"/>
              </a:ext>
            </a:extLst>
          </p:cNvPr>
          <p:cNvSpPr>
            <a:spLocks noGrp="1"/>
          </p:cNvSpPr>
          <p:nvPr>
            <p:ph idx="1"/>
          </p:nvPr>
        </p:nvSpPr>
        <p:spPr>
          <a:xfrm>
            <a:off x="845127" y="1691322"/>
            <a:ext cx="10515600" cy="4351337"/>
          </a:xfrm>
        </p:spPr>
        <p:txBody>
          <a:bodyPr/>
          <a:lstStyle/>
          <a:p>
            <a:r>
              <a:rPr lang="en-US" altLang="zh-CN" sz="2000" dirty="0">
                <a:latin typeface="Times New Roman" panose="02020603050405020304" pitchFamily="18" charset="0"/>
                <a:ea typeface="等线" panose="02010600030101010101" pitchFamily="2" charset="-122"/>
              </a:rPr>
              <a:t>A major contradiction between the compensation thesis and the Mundell-Fleming model is about whether there is some inherent corrective mechanism to bring a trade surplus back to a balanced trade account. </a:t>
            </a:r>
          </a:p>
          <a:p>
            <a:r>
              <a:rPr lang="en-US" altLang="zh-CN" sz="2000">
                <a:latin typeface="Times New Roman" panose="02020603050405020304" pitchFamily="18" charset="0"/>
                <a:ea typeface="等线" panose="02010600030101010101" pitchFamily="2" charset="-122"/>
              </a:rPr>
              <a:t>According </a:t>
            </a:r>
            <a:r>
              <a:rPr lang="en-US" altLang="zh-CN" sz="2000" dirty="0">
                <a:latin typeface="Times New Roman" panose="02020603050405020304" pitchFamily="18" charset="0"/>
                <a:ea typeface="等线" panose="02010600030101010101" pitchFamily="2" charset="-122"/>
              </a:rPr>
              <a:t>to the Mundell-Fleming model, for a country with fixed exchange rate and trade surplus (China), there is an intrinsic corrective mechanism that would bring about a balanced trade account</a:t>
            </a:r>
            <a:r>
              <a:rPr lang="en-US" altLang="zh-CN" sz="2000">
                <a:latin typeface="Times New Roman" panose="02020603050405020304" pitchFamily="18" charset="0"/>
                <a:ea typeface="等线" panose="02010600030101010101" pitchFamily="2" charset="-122"/>
              </a:rPr>
              <a:t>. </a:t>
            </a:r>
          </a:p>
          <a:p>
            <a:r>
              <a:rPr lang="en-US" altLang="zh-CN" sz="2000">
                <a:latin typeface="Times New Roman" panose="02020603050405020304" pitchFamily="18" charset="0"/>
                <a:ea typeface="等线" panose="02010600030101010101" pitchFamily="2" charset="-122"/>
              </a:rPr>
              <a:t>On </a:t>
            </a:r>
            <a:r>
              <a:rPr lang="en-US" altLang="zh-CN" sz="2000" dirty="0">
                <a:latin typeface="Times New Roman" panose="02020603050405020304" pitchFamily="18" charset="0"/>
                <a:ea typeface="等线" panose="02010600030101010101" pitchFamily="2" charset="-122"/>
              </a:rPr>
              <a:t>the contrary, according to the compensation thesis, the Chinese economy can continue to run trade surpluses forever. There is no mechanism that will force China to converge toward a balanced current account.</a:t>
            </a:r>
            <a:endParaRPr lang="zh-CN" altLang="en-US" sz="2000" dirty="0">
              <a:latin typeface="Times New Roman" panose="02020603050405020304" pitchFamily="18" charset="0"/>
              <a:ea typeface="等线" panose="02010600030101010101" pitchFamily="2" charset="-122"/>
            </a:endParaRPr>
          </a:p>
        </p:txBody>
      </p:sp>
      <p:sp>
        <p:nvSpPr>
          <p:cNvPr id="4" name="日期占位符 3">
            <a:extLst>
              <a:ext uri="{FF2B5EF4-FFF2-40B4-BE49-F238E27FC236}">
                <a16:creationId xmlns:a16="http://schemas.microsoft.com/office/drawing/2014/main" id="{6AB23E36-F2FD-425A-A29E-0AB882785378}"/>
              </a:ext>
            </a:extLst>
          </p:cNvPr>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5" name="页脚占位符 4">
            <a:extLst>
              <a:ext uri="{FF2B5EF4-FFF2-40B4-BE49-F238E27FC236}">
                <a16:creationId xmlns:a16="http://schemas.microsoft.com/office/drawing/2014/main" id="{D3F21034-1D22-4915-BC81-394670716C40}"/>
              </a:ext>
            </a:extLst>
          </p:cNvPr>
          <p:cNvSpPr>
            <a:spLocks noGrp="1"/>
          </p:cNvSpPr>
          <p:nvPr>
            <p:ph type="ftr" sz="quarter" idx="11"/>
          </p:nvPr>
        </p:nvSpPr>
        <p:spPr/>
        <p:txBody>
          <a:bodyPr/>
          <a:lstStyle/>
          <a:p>
            <a:r>
              <a:rPr lang="zh-CN" altLang="en-US"/>
              <a:t>中央财经大学 李慧青</a:t>
            </a:r>
            <a:endParaRPr lang="zh-CN" altLang="en-US" dirty="0"/>
          </a:p>
        </p:txBody>
      </p:sp>
      <p:sp>
        <p:nvSpPr>
          <p:cNvPr id="6" name="灯片编号占位符 5">
            <a:extLst>
              <a:ext uri="{FF2B5EF4-FFF2-40B4-BE49-F238E27FC236}">
                <a16:creationId xmlns:a16="http://schemas.microsoft.com/office/drawing/2014/main" id="{BFBA6C96-179F-4140-B22E-7EFF317A4BDC}"/>
              </a:ext>
            </a:extLst>
          </p:cNvPr>
          <p:cNvSpPr>
            <a:spLocks noGrp="1"/>
          </p:cNvSpPr>
          <p:nvPr>
            <p:ph type="sldNum" sz="quarter" idx="12"/>
          </p:nvPr>
        </p:nvSpPr>
        <p:spPr/>
        <p:txBody>
          <a:bodyPr/>
          <a:lstStyle/>
          <a:p>
            <a:fld id="{BE216378-A15D-4834-BE53-A61CC427C8A9}" type="slidenum">
              <a:rPr lang="zh-CN" altLang="en-US" smtClean="0"/>
              <a:t>10</a:t>
            </a:fld>
            <a:endParaRPr lang="zh-CN" altLang="en-US"/>
          </a:p>
        </p:txBody>
      </p:sp>
    </p:spTree>
    <p:extLst>
      <p:ext uri="{BB962C8B-B14F-4D97-AF65-F5344CB8AC3E}">
        <p14:creationId xmlns:p14="http://schemas.microsoft.com/office/powerpoint/2010/main" val="717791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3CEEE-8832-4317-AC2F-86AFCB6EE0EC}"/>
              </a:ext>
            </a:extLst>
          </p:cNvPr>
          <p:cNvSpPr>
            <a:spLocks noGrp="1"/>
          </p:cNvSpPr>
          <p:nvPr>
            <p:ph type="title"/>
          </p:nvPr>
        </p:nvSpPr>
        <p:spPr/>
        <p:txBody>
          <a:bodyPr/>
          <a:lstStyle/>
          <a:p>
            <a:r>
              <a:rPr lang="en-US" altLang="zh-CN" sz="2800" dirty="0">
                <a:latin typeface="Times New Roman" panose="02020603050405020304" pitchFamily="18" charset="0"/>
                <a:cs typeface="Times New Roman" panose="02020603050405020304" pitchFamily="18" charset="0"/>
              </a:rPr>
              <a:t>US-China two-country stock flow consistent model</a:t>
            </a:r>
            <a:endParaRPr lang="zh-CN" altLang="en-US" sz="28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E1235AD5-AC0F-4EB9-B879-06298396F284}"/>
              </a:ext>
            </a:extLst>
          </p:cNvPr>
          <p:cNvSpPr>
            <a:spLocks noGrp="1"/>
          </p:cNvSpPr>
          <p:nvPr>
            <p:ph idx="1"/>
          </p:nvPr>
        </p:nvSpPr>
        <p:spPr>
          <a:xfrm>
            <a:off x="845127" y="1691322"/>
            <a:ext cx="10515600" cy="4351337"/>
          </a:xfrm>
        </p:spPr>
        <p:txBody>
          <a:bodyPr>
            <a:normAutofit/>
          </a:bodyPr>
          <a:lstStyle/>
          <a:p>
            <a:r>
              <a:rPr lang="zh-TW" altLang="en-US" sz="2000" dirty="0">
                <a:latin typeface="Times New Roman" panose="02020603050405020304" pitchFamily="18" charset="0"/>
                <a:ea typeface="等线" panose="02010600030101010101" pitchFamily="2" charset="-122"/>
              </a:rPr>
              <a:t>该模型旨在成为 </a:t>
            </a:r>
            <a:r>
              <a:rPr lang="en-US" altLang="zh-CN" sz="2000" dirty="0">
                <a:latin typeface="Times New Roman" panose="02020603050405020304" pitchFamily="18" charset="0"/>
                <a:ea typeface="等线" panose="02010600030101010101" pitchFamily="2" charset="-122"/>
              </a:rPr>
              <a:t>SFC </a:t>
            </a:r>
            <a:r>
              <a:rPr lang="zh-TW" altLang="en-US" sz="2000" dirty="0">
                <a:latin typeface="Times New Roman" panose="02020603050405020304" pitchFamily="18" charset="0"/>
                <a:ea typeface="等线" panose="02010600030101010101" pitchFamily="2" charset="-122"/>
              </a:rPr>
              <a:t>标准，并尽可能简单地帮助阐述，以便隔离两个被证明是核心的特征。第一个是两国（美国、中国）的居民都可以买卖外国金融资产（外国政府发行的国库券）。第二个是，当中央银行确定利率时，绝育成为内生的。
如果中央银行不购买或动用储备</a:t>
            </a:r>
            <a:r>
              <a:rPr lang="en-US" altLang="zh-TW" sz="2000" dirty="0">
                <a:latin typeface="Times New Roman" panose="02020603050405020304" pitchFamily="18" charset="0"/>
                <a:ea typeface="等线" panose="02010600030101010101" pitchFamily="2" charset="-122"/>
              </a:rPr>
              <a:t>——</a:t>
            </a:r>
            <a:r>
              <a:rPr lang="zh-TW" altLang="en-US" sz="2000" dirty="0">
                <a:latin typeface="Times New Roman" panose="02020603050405020304" pitchFamily="18" charset="0"/>
                <a:ea typeface="等线" panose="02010600030101010101" pitchFamily="2" charset="-122"/>
              </a:rPr>
              <a:t>也就是说，如果存在“干净的”浮动</a:t>
            </a:r>
            <a:r>
              <a:rPr lang="en-US" altLang="zh-TW" sz="2000" dirty="0">
                <a:latin typeface="Times New Roman" panose="02020603050405020304" pitchFamily="18" charset="0"/>
                <a:ea typeface="等线" panose="02010600030101010101" pitchFamily="2" charset="-122"/>
              </a:rPr>
              <a:t>——</a:t>
            </a:r>
            <a:r>
              <a:rPr lang="zh-TW" altLang="en-US" sz="2000" dirty="0">
                <a:latin typeface="Times New Roman" panose="02020603050405020304" pitchFamily="18" charset="0"/>
                <a:ea typeface="等线" panose="02010600030101010101" pitchFamily="2" charset="-122"/>
              </a:rPr>
              <a:t>该模型的解决方案将需要改变汇率。
同样显而易见的是，如果不考虑世界其他地区的所有反应，就不可能解决一个国家的模式。
每个国家政府发行的国库券都可以由任何一个国家的居民购买。
</a:t>
            </a:r>
            <a:r>
              <a:rPr lang="en-US" altLang="zh-CN" sz="2000" dirty="0" err="1">
                <a:latin typeface="Times New Roman" panose="02020603050405020304" pitchFamily="18" charset="0"/>
                <a:ea typeface="等线" panose="02010600030101010101" pitchFamily="2" charset="-122"/>
              </a:rPr>
              <a:t>xru</a:t>
            </a:r>
            <a:r>
              <a:rPr lang="en-US" altLang="zh-CN" sz="2000" dirty="0">
                <a:latin typeface="Times New Roman" panose="02020603050405020304" pitchFamily="18" charset="0"/>
                <a:ea typeface="等线" panose="02010600030101010101" pitchFamily="2" charset="-122"/>
              </a:rPr>
              <a:t> </a:t>
            </a:r>
            <a:r>
              <a:rPr lang="zh-TW" altLang="en-US" sz="2000" dirty="0">
                <a:latin typeface="Times New Roman" panose="02020603050405020304" pitchFamily="18" charset="0"/>
                <a:ea typeface="等线" panose="02010600030101010101" pitchFamily="2" charset="-122"/>
              </a:rPr>
              <a:t>是每 </a:t>
            </a:r>
            <a:r>
              <a:rPr lang="en-US" altLang="zh-TW" sz="2000" dirty="0">
                <a:latin typeface="Times New Roman" panose="02020603050405020304" pitchFamily="18" charset="0"/>
                <a:ea typeface="等线" panose="02010600030101010101" pitchFamily="2" charset="-122"/>
              </a:rPr>
              <a:t>u </a:t>
            </a:r>
            <a:r>
              <a:rPr lang="zh-TW" altLang="en-US" sz="2000" dirty="0">
                <a:latin typeface="Times New Roman" panose="02020603050405020304" pitchFamily="18" charset="0"/>
                <a:ea typeface="等线" panose="02010600030101010101" pitchFamily="2" charset="-122"/>
              </a:rPr>
              <a:t>的 </a:t>
            </a:r>
            <a:r>
              <a:rPr lang="en-US" altLang="zh-TW" sz="2000" dirty="0">
                <a:latin typeface="Times New Roman" panose="02020603050405020304" pitchFamily="18" charset="0"/>
                <a:ea typeface="等线" panose="02010600030101010101" pitchFamily="2" charset="-122"/>
              </a:rPr>
              <a:t>c </a:t>
            </a:r>
            <a:r>
              <a:rPr lang="zh-TW" altLang="en-US" sz="2000" dirty="0">
                <a:latin typeface="Times New Roman" panose="02020603050405020304" pitchFamily="18" charset="0"/>
                <a:ea typeface="等线" panose="02010600030101010101" pitchFamily="2" charset="-122"/>
              </a:rPr>
              <a:t>数字（以 </a:t>
            </a:r>
            <a:r>
              <a:rPr lang="en-US" altLang="zh-TW" sz="2000" dirty="0">
                <a:latin typeface="Times New Roman" panose="02020603050405020304" pitchFamily="18" charset="0"/>
                <a:ea typeface="等线" panose="02010600030101010101" pitchFamily="2" charset="-122"/>
              </a:rPr>
              <a:t>c </a:t>
            </a:r>
            <a:r>
              <a:rPr lang="zh-TW" altLang="en-US" sz="2000" dirty="0">
                <a:latin typeface="Times New Roman" panose="02020603050405020304" pitchFamily="18" charset="0"/>
                <a:ea typeface="等线" panose="02010600030101010101" pitchFamily="2" charset="-122"/>
              </a:rPr>
              <a:t>货币表示的 </a:t>
            </a:r>
            <a:r>
              <a:rPr lang="en-US" altLang="zh-TW" sz="2000" dirty="0">
                <a:latin typeface="Times New Roman" panose="02020603050405020304" pitchFamily="18" charset="0"/>
                <a:ea typeface="等线" panose="02010600030101010101" pitchFamily="2" charset="-122"/>
              </a:rPr>
              <a:t>u </a:t>
            </a:r>
            <a:r>
              <a:rPr lang="zh-TW" altLang="en-US" sz="2000" dirty="0">
                <a:latin typeface="Times New Roman" panose="02020603050405020304" pitchFamily="18" charset="0"/>
                <a:ea typeface="等线" panose="02010600030101010101" pitchFamily="2" charset="-122"/>
              </a:rPr>
              <a:t>值）。
钞票有两个后缀，第一个后缀是指国库券所在的国家，第二个后缀是指国库券发行国。例如，</a:t>
            </a:r>
            <a:r>
              <a:rPr lang="en-US" altLang="zh-CN" sz="2000" dirty="0">
                <a:latin typeface="Times New Roman" panose="02020603050405020304" pitchFamily="18" charset="0"/>
                <a:ea typeface="等线" panose="02010600030101010101" pitchFamily="2" charset="-122"/>
              </a:rPr>
              <a:t>Buc </a:t>
            </a:r>
            <a:r>
              <a:rPr lang="zh-TW" altLang="en-US" sz="2000" dirty="0">
                <a:latin typeface="Times New Roman" panose="02020603050405020304" pitchFamily="18" charset="0"/>
                <a:ea typeface="等线" panose="02010600030101010101" pitchFamily="2" charset="-122"/>
              </a:rPr>
              <a:t>是由 </a:t>
            </a:r>
            <a:r>
              <a:rPr lang="en-US" altLang="zh-TW" sz="2000" dirty="0">
                <a:latin typeface="Times New Roman" panose="02020603050405020304" pitchFamily="18" charset="0"/>
                <a:ea typeface="等线" panose="02010600030101010101" pitchFamily="2" charset="-122"/>
              </a:rPr>
              <a:t>c </a:t>
            </a:r>
            <a:r>
              <a:rPr lang="zh-TW" altLang="en-US" sz="2000" dirty="0">
                <a:latin typeface="Times New Roman" panose="02020603050405020304" pitchFamily="18" charset="0"/>
                <a:ea typeface="等线" panose="02010600030101010101" pitchFamily="2" charset="-122"/>
              </a:rPr>
              <a:t>财政部发行的在 </a:t>
            </a:r>
            <a:r>
              <a:rPr lang="en-US" altLang="zh-TW" sz="2000" dirty="0">
                <a:latin typeface="Times New Roman" panose="02020603050405020304" pitchFamily="18" charset="0"/>
                <a:ea typeface="等线" panose="02010600030101010101" pitchFamily="2" charset="-122"/>
              </a:rPr>
              <a:t>u </a:t>
            </a:r>
            <a:r>
              <a:rPr lang="zh-TW" altLang="en-US" sz="2000" dirty="0">
                <a:latin typeface="Times New Roman" panose="02020603050405020304" pitchFamily="18" charset="0"/>
                <a:ea typeface="等线" panose="02010600030101010101" pitchFamily="2" charset="-122"/>
              </a:rPr>
              <a:t>国家持有的国库券。</a:t>
            </a:r>
            <a:endParaRPr lang="zh-CN" altLang="en-US" dirty="0"/>
          </a:p>
        </p:txBody>
      </p:sp>
      <p:sp>
        <p:nvSpPr>
          <p:cNvPr id="4" name="日期占位符 3">
            <a:extLst>
              <a:ext uri="{FF2B5EF4-FFF2-40B4-BE49-F238E27FC236}">
                <a16:creationId xmlns:a16="http://schemas.microsoft.com/office/drawing/2014/main" id="{6AB23E36-F2FD-425A-A29E-0AB882785378}"/>
              </a:ext>
            </a:extLst>
          </p:cNvPr>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5" name="页脚占位符 4">
            <a:extLst>
              <a:ext uri="{FF2B5EF4-FFF2-40B4-BE49-F238E27FC236}">
                <a16:creationId xmlns:a16="http://schemas.microsoft.com/office/drawing/2014/main" id="{D3F21034-1D22-4915-BC81-394670716C40}"/>
              </a:ext>
            </a:extLst>
          </p:cNvPr>
          <p:cNvSpPr>
            <a:spLocks noGrp="1"/>
          </p:cNvSpPr>
          <p:nvPr>
            <p:ph type="ftr" sz="quarter" idx="11"/>
          </p:nvPr>
        </p:nvSpPr>
        <p:spPr/>
        <p:txBody>
          <a:bodyPr/>
          <a:lstStyle/>
          <a:p>
            <a:r>
              <a:rPr lang="zh-CN" altLang="en-US"/>
              <a:t>中央财经大学 李慧青</a:t>
            </a:r>
            <a:endParaRPr lang="zh-CN" altLang="en-US" dirty="0"/>
          </a:p>
        </p:txBody>
      </p:sp>
      <p:sp>
        <p:nvSpPr>
          <p:cNvPr id="6" name="灯片编号占位符 5">
            <a:extLst>
              <a:ext uri="{FF2B5EF4-FFF2-40B4-BE49-F238E27FC236}">
                <a16:creationId xmlns:a16="http://schemas.microsoft.com/office/drawing/2014/main" id="{BFBA6C96-179F-4140-B22E-7EFF317A4BDC}"/>
              </a:ext>
            </a:extLst>
          </p:cNvPr>
          <p:cNvSpPr>
            <a:spLocks noGrp="1"/>
          </p:cNvSpPr>
          <p:nvPr>
            <p:ph type="sldNum" sz="quarter" idx="12"/>
          </p:nvPr>
        </p:nvSpPr>
        <p:spPr/>
        <p:txBody>
          <a:bodyPr/>
          <a:lstStyle/>
          <a:p>
            <a:fld id="{BE216378-A15D-4834-BE53-A61CC427C8A9}" type="slidenum">
              <a:rPr lang="zh-CN" altLang="en-US" smtClean="0"/>
              <a:t>11</a:t>
            </a:fld>
            <a:endParaRPr lang="zh-CN" altLang="en-US"/>
          </a:p>
        </p:txBody>
      </p:sp>
    </p:spTree>
    <p:extLst>
      <p:ext uri="{BB962C8B-B14F-4D97-AF65-F5344CB8AC3E}">
        <p14:creationId xmlns:p14="http://schemas.microsoft.com/office/powerpoint/2010/main" val="964167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F2499-6325-46A2-9FDA-B165A4DFF814}"/>
              </a:ext>
            </a:extLst>
          </p:cNvPr>
          <p:cNvSpPr>
            <a:spLocks noGrp="1"/>
          </p:cNvSpPr>
          <p:nvPr>
            <p:ph type="title"/>
          </p:nvPr>
        </p:nvSpPr>
        <p:spPr/>
        <p:txBody>
          <a:bodyPr>
            <a:normAutofit/>
          </a:bodyPr>
          <a:lstStyle/>
          <a:p>
            <a:r>
              <a:rPr lang="en-US" altLang="zh-CN" sz="2800" dirty="0">
                <a:latin typeface="Times New Roman" panose="02020603050405020304" pitchFamily="18" charset="0"/>
                <a:cs typeface="Times New Roman" panose="02020603050405020304" pitchFamily="18" charset="0"/>
              </a:rPr>
              <a:t>Transaction matrix in US-China two-country economy</a:t>
            </a:r>
            <a:endParaRPr lang="zh-CN" altLang="en-US" sz="2800" dirty="0">
              <a:latin typeface="Times New Roman" panose="02020603050405020304" pitchFamily="18" charset="0"/>
              <a:cs typeface="Times New Roman" panose="02020603050405020304" pitchFamily="18" charset="0"/>
            </a:endParaRPr>
          </a:p>
        </p:txBody>
      </p:sp>
      <p:sp>
        <p:nvSpPr>
          <p:cNvPr id="4" name="日期占位符 3">
            <a:extLst>
              <a:ext uri="{FF2B5EF4-FFF2-40B4-BE49-F238E27FC236}">
                <a16:creationId xmlns:a16="http://schemas.microsoft.com/office/drawing/2014/main" id="{293C771F-D2E7-473F-AEB3-76F84AE8238A}"/>
              </a:ext>
            </a:extLst>
          </p:cNvPr>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5" name="页脚占位符 4">
            <a:extLst>
              <a:ext uri="{FF2B5EF4-FFF2-40B4-BE49-F238E27FC236}">
                <a16:creationId xmlns:a16="http://schemas.microsoft.com/office/drawing/2014/main" id="{09586D5A-2FFD-47B7-A4CE-461B6490DD11}"/>
              </a:ext>
            </a:extLst>
          </p:cNvPr>
          <p:cNvSpPr>
            <a:spLocks noGrp="1"/>
          </p:cNvSpPr>
          <p:nvPr>
            <p:ph type="ftr" sz="quarter" idx="11"/>
          </p:nvPr>
        </p:nvSpPr>
        <p:spPr/>
        <p:txBody>
          <a:bodyPr/>
          <a:lstStyle/>
          <a:p>
            <a:r>
              <a:rPr lang="zh-CN" altLang="en-US"/>
              <a:t>中央财经大学 李慧青</a:t>
            </a:r>
            <a:endParaRPr lang="zh-CN" altLang="en-US" dirty="0"/>
          </a:p>
        </p:txBody>
      </p:sp>
      <p:sp>
        <p:nvSpPr>
          <p:cNvPr id="6" name="灯片编号占位符 5">
            <a:extLst>
              <a:ext uri="{FF2B5EF4-FFF2-40B4-BE49-F238E27FC236}">
                <a16:creationId xmlns:a16="http://schemas.microsoft.com/office/drawing/2014/main" id="{D839BA90-FEAD-410B-BDBE-BAD740302059}"/>
              </a:ext>
            </a:extLst>
          </p:cNvPr>
          <p:cNvSpPr>
            <a:spLocks noGrp="1"/>
          </p:cNvSpPr>
          <p:nvPr>
            <p:ph type="sldNum" sz="quarter" idx="12"/>
          </p:nvPr>
        </p:nvSpPr>
        <p:spPr/>
        <p:txBody>
          <a:bodyPr/>
          <a:lstStyle/>
          <a:p>
            <a:fld id="{BE216378-A15D-4834-BE53-A61CC427C8A9}" type="slidenum">
              <a:rPr lang="zh-CN" altLang="en-US" smtClean="0"/>
              <a:t>12</a:t>
            </a:fld>
            <a:endParaRPr lang="zh-CN" altLang="en-US"/>
          </a:p>
        </p:txBody>
      </p:sp>
      <p:graphicFrame>
        <p:nvGraphicFramePr>
          <p:cNvPr id="10" name="对象 9">
            <a:extLst>
              <a:ext uri="{FF2B5EF4-FFF2-40B4-BE49-F238E27FC236}">
                <a16:creationId xmlns:a16="http://schemas.microsoft.com/office/drawing/2014/main" id="{12229EC0-7641-41FA-B311-11D1DEBE3AFB}"/>
              </a:ext>
            </a:extLst>
          </p:cNvPr>
          <p:cNvGraphicFramePr>
            <a:graphicFrameLocks noChangeAspect="1"/>
          </p:cNvGraphicFramePr>
          <p:nvPr>
            <p:extLst>
              <p:ext uri="{D42A27DB-BD31-4B8C-83A1-F6EECF244321}">
                <p14:modId xmlns:p14="http://schemas.microsoft.com/office/powerpoint/2010/main" val="2278364336"/>
              </p:ext>
            </p:extLst>
          </p:nvPr>
        </p:nvGraphicFramePr>
        <p:xfrm>
          <a:off x="1195387" y="1752600"/>
          <a:ext cx="9507576" cy="3535363"/>
        </p:xfrm>
        <a:graphic>
          <a:graphicData uri="http://schemas.openxmlformats.org/presentationml/2006/ole">
            <mc:AlternateContent xmlns:mc="http://schemas.openxmlformats.org/markup-compatibility/2006">
              <mc:Choice xmlns:v="urn:schemas-microsoft-com:vml" Requires="v">
                <p:oleObj name="Worksheet" r:id="rId2" imgW="7048552" imgH="2621419" progId="Excel.Sheet.12">
                  <p:embed/>
                </p:oleObj>
              </mc:Choice>
              <mc:Fallback>
                <p:oleObj name="Worksheet" r:id="rId2" imgW="7048552" imgH="2621419" progId="Excel.Sheet.12">
                  <p:embed/>
                  <p:pic>
                    <p:nvPicPr>
                      <p:cNvPr id="0" name=""/>
                      <p:cNvPicPr/>
                      <p:nvPr/>
                    </p:nvPicPr>
                    <p:blipFill>
                      <a:blip r:embed="rId3"/>
                      <a:stretch>
                        <a:fillRect/>
                      </a:stretch>
                    </p:blipFill>
                    <p:spPr>
                      <a:xfrm>
                        <a:off x="1195387" y="1752600"/>
                        <a:ext cx="9507576" cy="3535363"/>
                      </a:xfrm>
                      <a:prstGeom prst="rect">
                        <a:avLst/>
                      </a:prstGeom>
                    </p:spPr>
                  </p:pic>
                </p:oleObj>
              </mc:Fallback>
            </mc:AlternateContent>
          </a:graphicData>
        </a:graphic>
      </p:graphicFrame>
      <mc:AlternateContent xmlns:mc="http://schemas.openxmlformats.org/markup-compatibility/2006" xmlns:p14="http://schemas.microsoft.com/office/powerpoint/2010/main">
        <mc:Choice Requires="p14">
          <p:contentPart p14:bwMode="auto" r:id="rId4">
            <p14:nvContentPartPr>
              <p14:cNvPr id="3" name="墨迹 2">
                <a:extLst>
                  <a:ext uri="{FF2B5EF4-FFF2-40B4-BE49-F238E27FC236}">
                    <a16:creationId xmlns:a16="http://schemas.microsoft.com/office/drawing/2014/main" id="{DA04961A-118E-4EC7-86D3-FAA4D832D3EB}"/>
                  </a:ext>
                </a:extLst>
              </p14:cNvPr>
              <p14:cNvContentPartPr/>
              <p14:nvPr/>
            </p14:nvContentPartPr>
            <p14:xfrm>
              <a:off x="5538446" y="4232078"/>
              <a:ext cx="360" cy="360"/>
            </p14:xfrm>
          </p:contentPart>
        </mc:Choice>
        <mc:Fallback xmlns="">
          <p:pic>
            <p:nvPicPr>
              <p:cNvPr id="3" name="墨迹 2">
                <a:extLst>
                  <a:ext uri="{FF2B5EF4-FFF2-40B4-BE49-F238E27FC236}">
                    <a16:creationId xmlns:a16="http://schemas.microsoft.com/office/drawing/2014/main" id="{DA04961A-118E-4EC7-86D3-FAA4D832D3EB}"/>
                  </a:ext>
                </a:extLst>
              </p:cNvPr>
              <p:cNvPicPr/>
              <p:nvPr/>
            </p:nvPicPr>
            <p:blipFill>
              <a:blip r:embed="rId6"/>
              <a:stretch>
                <a:fillRect/>
              </a:stretch>
            </p:blipFill>
            <p:spPr>
              <a:xfrm>
                <a:off x="5529446" y="422343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墨迹 6">
                <a:extLst>
                  <a:ext uri="{FF2B5EF4-FFF2-40B4-BE49-F238E27FC236}">
                    <a16:creationId xmlns:a16="http://schemas.microsoft.com/office/drawing/2014/main" id="{3ECF5086-467C-4EB7-B3F2-FF8B9ED06815}"/>
                  </a:ext>
                </a:extLst>
              </p14:cNvPr>
              <p14:cNvContentPartPr/>
              <p14:nvPr/>
            </p14:nvContentPartPr>
            <p14:xfrm>
              <a:off x="5538446" y="4268798"/>
              <a:ext cx="360" cy="360"/>
            </p14:xfrm>
          </p:contentPart>
        </mc:Choice>
        <mc:Fallback xmlns="">
          <p:pic>
            <p:nvPicPr>
              <p:cNvPr id="7" name="墨迹 6">
                <a:extLst>
                  <a:ext uri="{FF2B5EF4-FFF2-40B4-BE49-F238E27FC236}">
                    <a16:creationId xmlns:a16="http://schemas.microsoft.com/office/drawing/2014/main" id="{3ECF5086-467C-4EB7-B3F2-FF8B9ED06815}"/>
                  </a:ext>
                </a:extLst>
              </p:cNvPr>
              <p:cNvPicPr/>
              <p:nvPr/>
            </p:nvPicPr>
            <p:blipFill>
              <a:blip r:embed="rId6"/>
              <a:stretch>
                <a:fillRect/>
              </a:stretch>
            </p:blipFill>
            <p:spPr>
              <a:xfrm>
                <a:off x="5529446" y="425979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墨迹 7">
                <a:extLst>
                  <a:ext uri="{FF2B5EF4-FFF2-40B4-BE49-F238E27FC236}">
                    <a16:creationId xmlns:a16="http://schemas.microsoft.com/office/drawing/2014/main" id="{7FB281F1-93BC-43A9-8638-EA459657D1FA}"/>
                  </a:ext>
                </a:extLst>
              </p14:cNvPr>
              <p14:cNvContentPartPr/>
              <p14:nvPr/>
            </p14:nvContentPartPr>
            <p14:xfrm>
              <a:off x="5590646" y="4258358"/>
              <a:ext cx="360" cy="360"/>
            </p14:xfrm>
          </p:contentPart>
        </mc:Choice>
        <mc:Fallback xmlns="">
          <p:pic>
            <p:nvPicPr>
              <p:cNvPr id="8" name="墨迹 7">
                <a:extLst>
                  <a:ext uri="{FF2B5EF4-FFF2-40B4-BE49-F238E27FC236}">
                    <a16:creationId xmlns:a16="http://schemas.microsoft.com/office/drawing/2014/main" id="{7FB281F1-93BC-43A9-8638-EA459657D1FA}"/>
                  </a:ext>
                </a:extLst>
              </p:cNvPr>
              <p:cNvPicPr/>
              <p:nvPr/>
            </p:nvPicPr>
            <p:blipFill>
              <a:blip r:embed="rId6"/>
              <a:stretch>
                <a:fillRect/>
              </a:stretch>
            </p:blipFill>
            <p:spPr>
              <a:xfrm>
                <a:off x="5582006" y="4249358"/>
                <a:ext cx="18000" cy="18000"/>
              </a:xfrm>
              <a:prstGeom prst="rect">
                <a:avLst/>
              </a:prstGeom>
            </p:spPr>
          </p:pic>
        </mc:Fallback>
      </mc:AlternateContent>
    </p:spTree>
    <p:extLst>
      <p:ext uri="{BB962C8B-B14F-4D97-AF65-F5344CB8AC3E}">
        <p14:creationId xmlns:p14="http://schemas.microsoft.com/office/powerpoint/2010/main" val="832169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55DA78B-B0D9-4100-B343-3D2C2AA43553}"/>
                  </a:ext>
                </a:extLst>
              </p:cNvPr>
              <p:cNvSpPr>
                <a:spLocks noGrp="1"/>
              </p:cNvSpPr>
              <p:nvPr>
                <p:ph idx="1"/>
              </p:nvPr>
            </p:nvSpPr>
            <p:spPr>
              <a:xfrm>
                <a:off x="728663" y="967857"/>
                <a:ext cx="10515600" cy="5539305"/>
              </a:xfrm>
            </p:spPr>
            <p:txBody>
              <a:bodyPr>
                <a:normAutofit fontScale="92500" lnSpcReduction="10000"/>
              </a:bodyPr>
              <a:lstStyle/>
              <a:p>
                <a:pPr marL="0" indent="0">
                  <a:buNone/>
                </a:pPr>
                <a:r>
                  <a:rPr lang="en-US" altLang="zh-CN" sz="1800" kern="100" dirty="0">
                    <a:effectLst/>
                    <a:latin typeface="Cambria Math" panose="02040503050406030204" pitchFamily="18" charset="0"/>
                    <a:ea typeface="等线" panose="02010600030101010101" pitchFamily="2" charset="-122"/>
                    <a:cs typeface="Times New Roman" panose="02020603050405020304" pitchFamily="18" charset="0"/>
                  </a:rPr>
                  <a:t>The GDP identity:</a:t>
                </a:r>
              </a:p>
              <a:p>
                <a:pPr>
                  <a:buFont typeface="Wingdings" panose="05000000000000000000" pitchFamily="2" charset="2"/>
                  <a:buChar char="Ø"/>
                </a:pPr>
                <a14:m>
                  <m:oMath xmlns:m="http://schemas.openxmlformats.org/officeDocument/2006/math">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𝑌</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u</m:t>
                    </m:r>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𝐶</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u</m:t>
                    </m:r>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𝐺</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u</m:t>
                    </m:r>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𝑋</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u</m:t>
                    </m:r>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𝐼𝑀</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u</m:t>
                    </m:r>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     </m:t>
                    </m:r>
                    <m:d>
                      <m:dPr>
                        <m:ctrl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ctrlPr>
                      </m:dPr>
                      <m:e>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1</m:t>
                        </m:r>
                      </m:e>
                    </m:d>
                  </m:oMath>
                </a14:m>
                <a:endParaRPr lang="en-US" altLang="zh-CN" sz="1800" i="1" kern="100" dirty="0">
                  <a:effectLst/>
                  <a:latin typeface="Cambria Math" panose="02040503050406030204" pitchFamily="18" charset="0"/>
                  <a:ea typeface="等线" panose="02010600030101010101" pitchFamily="2" charset="-122"/>
                  <a:cs typeface="Times New Roman" panose="02020603050405020304" pitchFamily="18" charset="0"/>
                </a:endParaRPr>
              </a:p>
              <a:p>
                <a:pPr>
                  <a:buFont typeface="Wingdings" panose="05000000000000000000" pitchFamily="2" charset="2"/>
                  <a:buChar char="Ø"/>
                </a:pPr>
                <a14:m>
                  <m:oMath xmlns:m="http://schemas.openxmlformats.org/officeDocument/2006/math">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𝑌</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c</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𝐶</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c</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𝐺</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c</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𝑋</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c</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𝐼𝑀</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c</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m:t>
                    </m:r>
                    <m:d>
                      <m:dPr>
                        <m:ctrlP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ctrlPr>
                      </m:d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2</m:t>
                        </m:r>
                      </m:e>
                    </m:d>
                  </m:oMath>
                </a14:m>
                <a:endParaRPr lang="en-US" altLang="zh-CN" sz="1800" i="1" kern="100" dirty="0">
                  <a:effectLst/>
                  <a:latin typeface="Cambria Math" panose="02040503050406030204" pitchFamily="18" charset="0"/>
                  <a:ea typeface="等线" panose="02010600030101010101" pitchFamily="2" charset="-122"/>
                  <a:cs typeface="Times New Roman" panose="02020603050405020304" pitchFamily="18" charset="0"/>
                </a:endParaRPr>
              </a:p>
              <a:p>
                <a:pPr>
                  <a:buFont typeface="Wingdings" panose="05000000000000000000" pitchFamily="2" charset="2"/>
                  <a:buChar char="Ø"/>
                </a:pPr>
                <a:endParaRPr lang="en-US" altLang="zh-CN" sz="1800" i="1" kern="100" dirty="0">
                  <a:effectLst/>
                  <a:latin typeface="Cambria Math" panose="02040503050406030204" pitchFamily="18" charset="0"/>
                  <a:ea typeface="等线" panose="02010600030101010101" pitchFamily="2" charset="-122"/>
                  <a:cs typeface="Times New Roman" panose="02020603050405020304" pitchFamily="18" charset="0"/>
                </a:endParaRPr>
              </a:p>
              <a:p>
                <a:pPr marL="0" indent="0">
                  <a:buNone/>
                </a:pPr>
                <a:r>
                  <a:rPr lang="en-US" altLang="zh-CN" sz="1800" kern="100" dirty="0">
                    <a:effectLst/>
                    <a:latin typeface="Cambria Math" panose="02040503050406030204" pitchFamily="18" charset="0"/>
                    <a:ea typeface="等线" panose="02010600030101010101" pitchFamily="2" charset="-122"/>
                    <a:cs typeface="Times New Roman" panose="02020603050405020304" pitchFamily="18" charset="0"/>
                  </a:rPr>
                  <a:t>The wealth identity and tax:</a:t>
                </a:r>
              </a:p>
              <a:p>
                <a:pPr>
                  <a:buFont typeface="Wingdings" panose="05000000000000000000" pitchFamily="2" charset="2"/>
                  <a:buChar char="Ø"/>
                </a:pPr>
                <a14:m>
                  <m:oMath xmlns:m="http://schemas.openxmlformats.org/officeDocument/2006/math">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𝛥</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𝑉</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u</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𝑌</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u</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𝑇</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u</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𝐶</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u</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𝐶𝐺</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u</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m:t>
                    </m:r>
                    <m:d>
                      <m:dPr>
                        <m:ctrlP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ctrlPr>
                      </m:d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3</m:t>
                        </m:r>
                      </m:e>
                    </m:d>
                  </m:oMath>
                </a14:m>
                <a:endParaRPr lang="en-US" altLang="zh-CN" sz="1800" i="1" kern="100" dirty="0">
                  <a:effectLst/>
                  <a:latin typeface="Cambria Math" panose="02040503050406030204" pitchFamily="18" charset="0"/>
                  <a:ea typeface="等线" panose="02010600030101010101" pitchFamily="2" charset="-122"/>
                  <a:cs typeface="Times New Roman" panose="02020603050405020304" pitchFamily="18" charset="0"/>
                </a:endParaRPr>
              </a:p>
              <a:p>
                <a:pPr>
                  <a:buFont typeface="Wingdings" panose="05000000000000000000" pitchFamily="2" charset="2"/>
                  <a:buChar char="Ø"/>
                </a:pPr>
                <a14:m>
                  <m:oMath xmlns:m="http://schemas.openxmlformats.org/officeDocument/2006/math">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𝛥</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𝑉</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c</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𝑌</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c</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𝑇</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c</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𝐶</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c</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𝐶𝐺</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c</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(4)</m:t>
                    </m:r>
                  </m:oMath>
                </a14:m>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buFont typeface="Wingdings" panose="05000000000000000000" pitchFamily="2" charset="2"/>
                  <a:buChar char="Ø"/>
                </a:pPr>
                <a14:m>
                  <m:oMath xmlns:m="http://schemas.openxmlformats.org/officeDocument/2006/math">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𝑇</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u</m:t>
                    </m:r>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𝜃</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u</m:t>
                    </m:r>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𝑌</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u</m:t>
                    </m:r>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     (5)</m:t>
                    </m:r>
                  </m:oMath>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buFont typeface="Wingdings" panose="05000000000000000000" pitchFamily="2" charset="2"/>
                  <a:buChar char="Ø"/>
                </a:pPr>
                <a14:m>
                  <m:oMath xmlns:m="http://schemas.openxmlformats.org/officeDocument/2006/math">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𝑇</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c</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𝜃</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c</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𝑌</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c</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(6)</m:t>
                    </m:r>
                  </m:oMath>
                </a14:m>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buFont typeface="Wingdings" panose="05000000000000000000" pitchFamily="2" charset="2"/>
                  <a:buChar char="Ø"/>
                </a:pP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1800" kern="100" dirty="0">
                    <a:latin typeface="Cambria Math" panose="02040503050406030204" pitchFamily="18" charset="0"/>
                    <a:ea typeface="等线" panose="02010600030101010101" pitchFamily="2" charset="-122"/>
                    <a:cs typeface="Times New Roman" panose="02020603050405020304" pitchFamily="18" charset="0"/>
                  </a:rPr>
                  <a:t>With the two countries forming a single system, exports now become endogenous. Exports by each country are thus equal to imports by the other, converted to a common rate of exchange.</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Imports are determined in each country by the relevant income and price elasticities, with lowercase boldface letters denoting logs.</a:t>
                </a:r>
                <a:endParaRPr lang="en-US" altLang="zh-CN" sz="1800" kern="100" dirty="0">
                  <a:latin typeface="Cambria Math" panose="02040503050406030204" pitchFamily="18" charset="0"/>
                  <a:ea typeface="等线" panose="02010600030101010101" pitchFamily="2" charset="-122"/>
                  <a:cs typeface="Times New Roman" panose="02020603050405020304" pitchFamily="18" charset="0"/>
                </a:endParaRPr>
              </a:p>
              <a:p>
                <a:pPr algn="just">
                  <a:buFont typeface="Wingdings" panose="05000000000000000000" pitchFamily="2" charset="2"/>
                  <a:buChar char="Ø"/>
                </a:pPr>
                <a14:m>
                  <m:oMath xmlns:m="http://schemas.openxmlformats.org/officeDocument/2006/math">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𝑋</m:t>
                    </m:r>
                    <m:r>
                      <m:rPr>
                        <m:sty m:val="p"/>
                      </m:rP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u</m:t>
                    </m:r>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𝐼𝑀</m:t>
                    </m:r>
                    <m:r>
                      <m:rPr>
                        <m:sty m:val="p"/>
                      </m:rP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c</m:t>
                    </m:r>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𝑥𝑟</m:t>
                    </m:r>
                    <m:r>
                      <m:rPr>
                        <m:sty m:val="p"/>
                      </m:rP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u</m:t>
                    </m:r>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     (7)</m:t>
                    </m:r>
                  </m:oMath>
                </a14:m>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buFont typeface="Wingdings" panose="05000000000000000000" pitchFamily="2" charset="2"/>
                  <a:buChar char="Ø"/>
                </a:pPr>
                <a14:m>
                  <m:oMath xmlns:m="http://schemas.openxmlformats.org/officeDocument/2006/math">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𝑋</m:t>
                    </m:r>
                    <m:r>
                      <m:rPr>
                        <m:sty m:val="p"/>
                      </m:rP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c</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𝐼𝑀</m:t>
                    </m:r>
                    <m:r>
                      <m:rPr>
                        <m:sty m:val="p"/>
                      </m:rP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u</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𝑥𝑟</m:t>
                    </m:r>
                    <m:r>
                      <m:rPr>
                        <m:sty m:val="p"/>
                      </m:rP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u</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     </m:t>
                    </m:r>
                    <m:d>
                      <m:dPr>
                        <m:ctrlP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ctrlPr>
                      </m:d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8</m:t>
                        </m:r>
                      </m:e>
                    </m:d>
                  </m:oMath>
                </a14:m>
                <a:endParaRPr lang="en-US" altLang="zh-CN" sz="1800" i="1" dirty="0">
                  <a:effectLst/>
                  <a:latin typeface="Cambria Math" panose="02040503050406030204" pitchFamily="18" charset="0"/>
                  <a:ea typeface="等线" panose="02010600030101010101" pitchFamily="2" charset="-122"/>
                  <a:cs typeface="Times New Roman" panose="02020603050405020304" pitchFamily="18" charset="0"/>
                </a:endParaRPr>
              </a:p>
              <a:p>
                <a:pPr algn="just">
                  <a:buFont typeface="Wingdings" panose="05000000000000000000" pitchFamily="2" charset="2"/>
                  <a:buChar char="Ø"/>
                </a:pPr>
                <a14:m>
                  <m:oMath xmlns:m="http://schemas.openxmlformats.org/officeDocument/2006/math">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𝑖𝑚</m:t>
                    </m:r>
                    <m:r>
                      <m:rPr>
                        <m:sty m:val="p"/>
                      </m:rP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u</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𝜇</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0</m:t>
                        </m:r>
                        <m:r>
                          <m:rPr>
                            <m:sty m:val="p"/>
                          </m:rP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u</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𝜇</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1</m:t>
                        </m:r>
                        <m:r>
                          <m:rPr>
                            <m:sty m:val="p"/>
                          </m:rP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u</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𝑦</m:t>
                    </m:r>
                    <m:r>
                      <m:rPr>
                        <m:sty m:val="p"/>
                      </m:rP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u</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𝜇</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2</m:t>
                        </m:r>
                        <m:r>
                          <m:rPr>
                            <m:sty m:val="p"/>
                          </m:rP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u</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𝑥𝑟</m:t>
                    </m:r>
                    <m:r>
                      <m:rPr>
                        <m:sty m:val="p"/>
                      </m:rP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u</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     </m:t>
                    </m:r>
                    <m:d>
                      <m:dPr>
                        <m:ctrlP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ctrlPr>
                      </m:d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9</m:t>
                        </m:r>
                      </m:e>
                    </m:d>
                  </m:oMath>
                </a14:m>
                <a:endParaRPr lang="en-US" altLang="zh-CN" sz="1800" i="1" dirty="0">
                  <a:effectLst/>
                  <a:latin typeface="Cambria Math" panose="02040503050406030204" pitchFamily="18" charset="0"/>
                  <a:ea typeface="等线" panose="02010600030101010101" pitchFamily="2" charset="-122"/>
                  <a:cs typeface="Times New Roman" panose="02020603050405020304" pitchFamily="18" charset="0"/>
                </a:endParaRPr>
              </a:p>
              <a:p>
                <a:pPr algn="just">
                  <a:buFont typeface="Wingdings" panose="05000000000000000000" pitchFamily="2" charset="2"/>
                  <a:buChar char="Ø"/>
                </a:pPr>
                <a14:m>
                  <m:oMath xmlns:m="http://schemas.openxmlformats.org/officeDocument/2006/math">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𝑖𝑚</m:t>
                    </m:r>
                    <m:r>
                      <m:rPr>
                        <m:sty m:val="p"/>
                      </m:rP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c</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𝜇</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0</m:t>
                        </m:r>
                        <m:r>
                          <m:rPr>
                            <m:sty m:val="p"/>
                          </m:rP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c</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𝜇</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1</m:t>
                        </m:r>
                        <m:r>
                          <m:rPr>
                            <m:sty m:val="p"/>
                          </m:rP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c</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𝑦</m:t>
                    </m:r>
                    <m:r>
                      <m:rPr>
                        <m:sty m:val="p"/>
                      </m:rP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c</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𝜇</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2</m:t>
                        </m:r>
                        <m:r>
                          <m:rPr>
                            <m:sty m:val="p"/>
                          </m:rP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c</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𝑥𝑟</m:t>
                    </m:r>
                    <m:r>
                      <m:rPr>
                        <m:sty m:val="p"/>
                      </m:rP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c</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     </m:t>
                    </m:r>
                    <m:d>
                      <m:dPr>
                        <m:ctrlP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ctrlPr>
                      </m:d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10</m:t>
                        </m:r>
                      </m:e>
                    </m:d>
                  </m:oMath>
                </a14:m>
                <a:endParaRPr lang="en-US" altLang="zh-CN" sz="1800" i="1" dirty="0">
                  <a:effectLst/>
                  <a:latin typeface="Cambria Math" panose="02040503050406030204" pitchFamily="18" charset="0"/>
                  <a:ea typeface="等线" panose="02010600030101010101" pitchFamily="2" charset="-122"/>
                  <a:cs typeface="Times New Roman" panose="02020603050405020304" pitchFamily="18" charset="0"/>
                </a:endParaRPr>
              </a:p>
            </p:txBody>
          </p:sp>
        </mc:Choice>
        <mc:Fallback>
          <p:sp>
            <p:nvSpPr>
              <p:cNvPr id="3" name="内容占位符 2">
                <a:extLst>
                  <a:ext uri="{FF2B5EF4-FFF2-40B4-BE49-F238E27FC236}">
                    <a16:creationId xmlns:a16="http://schemas.microsoft.com/office/drawing/2014/main" id="{F55DA78B-B0D9-4100-B343-3D2C2AA43553}"/>
                  </a:ext>
                </a:extLst>
              </p:cNvPr>
              <p:cNvSpPr>
                <a:spLocks noGrp="1" noRot="1" noChangeAspect="1" noMove="1" noResize="1" noEditPoints="1" noAdjustHandles="1" noChangeArrowheads="1" noChangeShapeType="1" noTextEdit="1"/>
              </p:cNvSpPr>
              <p:nvPr>
                <p:ph idx="1"/>
              </p:nvPr>
            </p:nvSpPr>
            <p:spPr>
              <a:xfrm>
                <a:off x="728663" y="967857"/>
                <a:ext cx="10515600" cy="5539305"/>
              </a:xfrm>
              <a:blipFill>
                <a:blip r:embed="rId2"/>
                <a:stretch>
                  <a:fillRect l="-362" t="-1373" r="-362"/>
                </a:stretch>
              </a:blipFill>
            </p:spPr>
            <p:txBody>
              <a:bodyPr/>
              <a:lstStyle/>
              <a:p>
                <a:r>
                  <a:rPr lang="en-CN">
                    <a:noFill/>
                  </a:rPr>
                  <a:t> </a:t>
                </a:r>
              </a:p>
            </p:txBody>
          </p:sp>
        </mc:Fallback>
      </mc:AlternateContent>
      <p:sp>
        <p:nvSpPr>
          <p:cNvPr id="4" name="日期占位符 3">
            <a:extLst>
              <a:ext uri="{FF2B5EF4-FFF2-40B4-BE49-F238E27FC236}">
                <a16:creationId xmlns:a16="http://schemas.microsoft.com/office/drawing/2014/main" id="{1C213A90-E84C-4856-9266-B9CB828E53BF}"/>
              </a:ext>
            </a:extLst>
          </p:cNvPr>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5" name="页脚占位符 4">
            <a:extLst>
              <a:ext uri="{FF2B5EF4-FFF2-40B4-BE49-F238E27FC236}">
                <a16:creationId xmlns:a16="http://schemas.microsoft.com/office/drawing/2014/main" id="{D649AAAB-8A90-4F9F-917F-611008652F0D}"/>
              </a:ext>
            </a:extLst>
          </p:cNvPr>
          <p:cNvSpPr>
            <a:spLocks noGrp="1"/>
          </p:cNvSpPr>
          <p:nvPr>
            <p:ph type="ftr" sz="quarter" idx="11"/>
          </p:nvPr>
        </p:nvSpPr>
        <p:spPr/>
        <p:txBody>
          <a:bodyPr/>
          <a:lstStyle/>
          <a:p>
            <a:r>
              <a:rPr lang="zh-CN" altLang="en-US"/>
              <a:t>中央财经大学 李慧青</a:t>
            </a:r>
            <a:endParaRPr lang="zh-CN" altLang="en-US" dirty="0"/>
          </a:p>
        </p:txBody>
      </p:sp>
      <p:sp>
        <p:nvSpPr>
          <p:cNvPr id="6" name="灯片编号占位符 5">
            <a:extLst>
              <a:ext uri="{FF2B5EF4-FFF2-40B4-BE49-F238E27FC236}">
                <a16:creationId xmlns:a16="http://schemas.microsoft.com/office/drawing/2014/main" id="{7EE59DEE-6BA6-43D7-BAD3-30C4D58ABBB0}"/>
              </a:ext>
            </a:extLst>
          </p:cNvPr>
          <p:cNvSpPr>
            <a:spLocks noGrp="1"/>
          </p:cNvSpPr>
          <p:nvPr>
            <p:ph type="sldNum" sz="quarter" idx="12"/>
          </p:nvPr>
        </p:nvSpPr>
        <p:spPr/>
        <p:txBody>
          <a:bodyPr/>
          <a:lstStyle/>
          <a:p>
            <a:fld id="{BE216378-A15D-4834-BE53-A61CC427C8A9}" type="slidenum">
              <a:rPr lang="zh-CN" altLang="en-US" smtClean="0"/>
              <a:t>13</a:t>
            </a:fld>
            <a:endParaRPr lang="zh-CN" altLang="en-US"/>
          </a:p>
        </p:txBody>
      </p:sp>
      <p:sp>
        <p:nvSpPr>
          <p:cNvPr id="7" name="标题 1">
            <a:extLst>
              <a:ext uri="{FF2B5EF4-FFF2-40B4-BE49-F238E27FC236}">
                <a16:creationId xmlns:a16="http://schemas.microsoft.com/office/drawing/2014/main" id="{963951E5-CA3E-4E3B-87D0-B189869B688A}"/>
              </a:ext>
            </a:extLst>
          </p:cNvPr>
          <p:cNvSpPr>
            <a:spLocks noGrp="1"/>
          </p:cNvSpPr>
          <p:nvPr>
            <p:ph type="title"/>
          </p:nvPr>
        </p:nvSpPr>
        <p:spPr>
          <a:xfrm>
            <a:off x="728663" y="350837"/>
            <a:ext cx="10515600" cy="710565"/>
          </a:xfrm>
        </p:spPr>
        <p:txBody>
          <a:bodyPr>
            <a:normAutofit/>
          </a:bodyPr>
          <a:lstStyle/>
          <a:p>
            <a:r>
              <a:rPr lang="en-US" altLang="zh-CN" sz="2800" dirty="0">
                <a:latin typeface="Times New Roman" panose="02020603050405020304" pitchFamily="18" charset="0"/>
                <a:cs typeface="Times New Roman" panose="02020603050405020304" pitchFamily="18" charset="0"/>
              </a:rPr>
              <a:t>Behavior functions</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2417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55DA78B-B0D9-4100-B343-3D2C2AA43553}"/>
                  </a:ext>
                </a:extLst>
              </p:cNvPr>
              <p:cNvSpPr>
                <a:spLocks noGrp="1"/>
              </p:cNvSpPr>
              <p:nvPr>
                <p:ph idx="1"/>
              </p:nvPr>
            </p:nvSpPr>
            <p:spPr>
              <a:xfrm>
                <a:off x="838200" y="1407200"/>
                <a:ext cx="10515600" cy="4603351"/>
              </a:xfrm>
            </p:spPr>
            <p:txBody>
              <a:bodyPr>
                <a:noAutofit/>
              </a:bodyPr>
              <a:lstStyle/>
              <a:p>
                <a:pPr marL="0" indent="0" algn="just">
                  <a:buNone/>
                </a:pPr>
                <a:r>
                  <a:rPr lang="en-US" altLang="zh-CN" sz="1800" dirty="0">
                    <a:effectLst/>
                    <a:latin typeface="Cambria Math" panose="02040503050406030204" pitchFamily="18" charset="0"/>
                    <a:ea typeface="等线" panose="02010600030101010101" pitchFamily="2" charset="-122"/>
                    <a:cs typeface="Times New Roman" panose="02020603050405020304" pitchFamily="18" charset="0"/>
                  </a:rPr>
                  <a:t>The consumption and the supply of Treasury bills:</a:t>
                </a:r>
              </a:p>
              <a:p>
                <a:pPr algn="just">
                  <a:buFont typeface="Wingdings" panose="05000000000000000000" pitchFamily="2" charset="2"/>
                  <a:buChar char="Ø"/>
                </a:pPr>
                <a14:m>
                  <m:oMath xmlns:m="http://schemas.openxmlformats.org/officeDocument/2006/math">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𝐶</m:t>
                    </m:r>
                    <m:r>
                      <m:rPr>
                        <m:sty m:val="p"/>
                      </m:rP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u</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𝛼</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1</m:t>
                        </m:r>
                        <m:r>
                          <m:rPr>
                            <m:sty m:val="p"/>
                          </m:rP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u</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𝑌</m:t>
                    </m:r>
                    <m:r>
                      <m:rPr>
                        <m:sty m:val="p"/>
                      </m:rP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u</m:t>
                    </m:r>
                    <m:d>
                      <m:dPr>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1</m:t>
                        </m:r>
                        <m:r>
                          <a:rPr lang="zh-CN" altLang="en-US" sz="1800" i="1">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𝜃</m:t>
                        </m:r>
                        <m:r>
                          <m:rPr>
                            <m:sty m:val="p"/>
                          </m:rP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u</m:t>
                        </m:r>
                      </m:e>
                    </m:d>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𝛼</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2</m:t>
                        </m:r>
                        <m:r>
                          <m:rPr>
                            <m:sty m:val="p"/>
                          </m:rP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u</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𝑉</m:t>
                    </m:r>
                    <m:sSub>
                      <m:sSubPr>
                        <m:ctrlPr>
                          <a:rPr lang="zh-CN" altLang="zh-CN" sz="1800" i="1">
                            <a:effectLst/>
                            <a:latin typeface="Cambria Math" panose="02040503050406030204" pitchFamily="18" charset="0"/>
                            <a:ea typeface="Cambria Math" panose="02040503050406030204" pitchFamily="18" charset="0"/>
                          </a:rPr>
                        </m:ctrlPr>
                      </m:sSubPr>
                      <m:e>
                        <m:r>
                          <m:rPr>
                            <m:sty m:val="p"/>
                          </m:rP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u</m:t>
                        </m:r>
                      </m:e>
                      <m:sub>
                        <m:r>
                          <a:rPr lang="zh-CN" altLang="en-US" sz="1800" i="1">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800" b="0" i="0" smtClean="0">
                        <a:effectLst/>
                        <a:latin typeface="Cambria Math" panose="02040503050406030204" pitchFamily="18" charset="0"/>
                        <a:ea typeface="等线" panose="02010600030101010101" pitchFamily="2" charset="-122"/>
                        <a:cs typeface="Times New Roman" panose="02020603050405020304" pitchFamily="18" charset="0"/>
                      </a:rPr>
                      <m:t>  </m:t>
                    </m:r>
                    <m:d>
                      <m:dPr>
                        <m:ctrlP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ctrlPr>
                      </m:dPr>
                      <m:e>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11</m:t>
                        </m:r>
                      </m:e>
                    </m:d>
                  </m:oMath>
                </a14:m>
                <a:endParaRPr lang="en-US" altLang="zh-CN" sz="1800" dirty="0">
                  <a:effectLst/>
                  <a:latin typeface="Cambria Math" panose="02040503050406030204" pitchFamily="18" charset="0"/>
                  <a:ea typeface="等线" panose="02010600030101010101" pitchFamily="2" charset="-122"/>
                  <a:cs typeface="Times New Roman" panose="02020603050405020304" pitchFamily="18" charset="0"/>
                </a:endParaRPr>
              </a:p>
              <a:p>
                <a:pPr algn="just">
                  <a:buFont typeface="Wingdings" panose="05000000000000000000" pitchFamily="2" charset="2"/>
                  <a:buChar char="Ø"/>
                </a:pPr>
                <a14:m>
                  <m:oMath xmlns:m="http://schemas.openxmlformats.org/officeDocument/2006/math">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𝐶</m:t>
                    </m:r>
                    <m:r>
                      <m:rPr>
                        <m:sty m:val="p"/>
                      </m:rP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c</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𝛼</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1</m:t>
                        </m:r>
                        <m:r>
                          <m:rPr>
                            <m:sty m:val="p"/>
                          </m:rP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c</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𝑌</m:t>
                    </m:r>
                    <m:r>
                      <m:rPr>
                        <m:sty m:val="p"/>
                      </m:rP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c</m:t>
                    </m:r>
                    <m:d>
                      <m:dPr>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1</m:t>
                        </m:r>
                        <m:r>
                          <a:rPr lang="zh-CN" altLang="en-US" sz="1800" i="1">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𝜃</m:t>
                        </m:r>
                        <m:r>
                          <m:rPr>
                            <m:sty m:val="p"/>
                          </m:rP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c</m:t>
                        </m:r>
                      </m:e>
                    </m:d>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𝛼</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2</m:t>
                        </m:r>
                        <m:r>
                          <m:rPr>
                            <m:sty m:val="p"/>
                          </m:rP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c</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𝑉</m:t>
                    </m:r>
                    <m:sSub>
                      <m:sSubPr>
                        <m:ctrlPr>
                          <a:rPr lang="zh-CN" altLang="zh-CN" sz="1800" i="1">
                            <a:effectLst/>
                            <a:latin typeface="Cambria Math" panose="02040503050406030204" pitchFamily="18" charset="0"/>
                            <a:ea typeface="Cambria Math" panose="02040503050406030204" pitchFamily="18" charset="0"/>
                          </a:rPr>
                        </m:ctrlPr>
                      </m:sSubPr>
                      <m:e>
                        <m:r>
                          <m:rPr>
                            <m:sty m:val="p"/>
                          </m:rP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c</m:t>
                        </m:r>
                      </m:e>
                      <m:sub>
                        <m:r>
                          <a:rPr lang="zh-CN" altLang="en-US" sz="1800" i="1">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     (12)</m:t>
                    </m:r>
                  </m:oMath>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buFont typeface="Wingdings" panose="05000000000000000000" pitchFamily="2" charset="2"/>
                  <a:buChar char="Ø"/>
                </a:pPr>
                <a14:m>
                  <m:oMath xmlns:m="http://schemas.openxmlformats.org/officeDocument/2006/math">
                    <m:r>
                      <a:rPr lang="en-US" altLang="zh-CN" sz="1800" i="1" kern="100"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𝛥</m:t>
                    </m:r>
                    <m:r>
                      <a:rPr lang="en-US" altLang="zh-CN" sz="1800"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𝐵</m:t>
                    </m:r>
                    <m:sSub>
                      <m:sSubPr>
                        <m:ctrlPr>
                          <a:rPr lang="zh-CN" altLang="zh-CN" sz="1800" i="1" kern="10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i="1" kern="100"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u</m:t>
                        </m:r>
                      </m:e>
                      <m:sub>
                        <m:r>
                          <a:rPr lang="en-US" altLang="zh-CN" sz="1800"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𝑠</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𝐺</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u</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𝑇</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u</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m:t>
                    </m:r>
                    <m:d>
                      <m:dPr>
                        <m:ctrlP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ctrlPr>
                      </m:d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13</m:t>
                        </m:r>
                      </m:e>
                    </m:d>
                  </m:oMath>
                </a14:m>
                <a:endParaRPr lang="en-US" altLang="zh-CN" sz="1800" i="1" kern="100" dirty="0">
                  <a:effectLst/>
                  <a:latin typeface="Cambria Math" panose="02040503050406030204" pitchFamily="18" charset="0"/>
                  <a:ea typeface="等线" panose="02010600030101010101" pitchFamily="2" charset="-122"/>
                  <a:cs typeface="Times New Roman" panose="02020603050405020304" pitchFamily="18" charset="0"/>
                </a:endParaRPr>
              </a:p>
              <a:p>
                <a:pPr>
                  <a:buFont typeface="Wingdings" panose="05000000000000000000" pitchFamily="2" charset="2"/>
                  <a:buChar char="Ø"/>
                </a:pPr>
                <a14:m>
                  <m:oMath xmlns:m="http://schemas.openxmlformats.org/officeDocument/2006/math">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𝛥</m:t>
                    </m:r>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𝐵</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c</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𝐺</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c</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𝑇</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c</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(14)</m:t>
                    </m:r>
                  </m:oMath>
                </a14:m>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buFont typeface="Wingdings" panose="05000000000000000000" pitchFamily="2" charset="2"/>
                  <a:buChar char="Ø"/>
                </a:pP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1800" dirty="0">
                    <a:latin typeface="Cambria Math" panose="02040503050406030204" pitchFamily="18" charset="0"/>
                    <a:ea typeface="等线" panose="02010600030101010101" pitchFamily="2" charset="-122"/>
                    <a:cs typeface="Times New Roman" panose="02020603050405020304" pitchFamily="18" charset="0"/>
                  </a:rPr>
                  <a:t>The array of asset demands for u residents, where all asset demands are valued in u currency:</a:t>
                </a:r>
              </a:p>
              <a:p>
                <a:pPr algn="just">
                  <a:spcAft>
                    <a:spcPts val="800"/>
                  </a:spcAft>
                  <a:buFont typeface="Wingdings" panose="05000000000000000000" pitchFamily="2" charset="2"/>
                  <a:buChar char="Ø"/>
                </a:pPr>
                <a14:m>
                  <m:oMath xmlns:m="http://schemas.openxmlformats.org/officeDocument/2006/math">
                    <m:eqArr>
                      <m:eqArr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eqArrPr>
                      <m:e>
                        <m:f>
                          <m:f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fPr>
                          <m:num>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𝐵</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𝑑</m:t>
                                </m:r>
                              </m:sub>
                            </m:sSub>
                          </m:num>
                          <m:den>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𝑉</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den>
                        </m:f>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𝜆</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10</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𝜆</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11</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𝑟</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𝜆</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12</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𝑟</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     (15)</m:t>
                        </m:r>
                      </m:e>
                    </m:eqArr>
                  </m:oMath>
                </a14:m>
                <a:endParaRPr lang="zh-CN" altLang="zh-CN" sz="1800" i="1" kern="100" dirty="0">
                  <a:latin typeface="Cambria Math" panose="02040503050406030204" pitchFamily="18" charset="0"/>
                  <a:ea typeface="等线" panose="02010600030101010101" pitchFamily="2" charset="-122"/>
                  <a:cs typeface="Times New Roman" panose="02020603050405020304" pitchFamily="18" charset="0"/>
                </a:endParaRPr>
              </a:p>
              <a:p>
                <a:pPr algn="just">
                  <a:spcAft>
                    <a:spcPts val="800"/>
                  </a:spcAft>
                  <a:buFont typeface="Wingdings" panose="05000000000000000000" pitchFamily="2" charset="2"/>
                  <a:buChar char="Ø"/>
                </a:pPr>
                <a14:m>
                  <m:oMath xmlns:m="http://schemas.openxmlformats.org/officeDocument/2006/math">
                    <m:eqArr>
                      <m:eqArr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eqArrPr>
                      <m:e>
                        <m:f>
                          <m:f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fPr>
                          <m:num>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𝐵</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𝑑</m:t>
                                </m:r>
                              </m:sub>
                            </m:sSub>
                          </m:num>
                          <m:den>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𝑉</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den>
                        </m:f>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𝜆</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20</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𝜆</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21</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𝑟</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𝜆</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22</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𝑟</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     (16)</m:t>
                        </m:r>
                      </m:e>
                    </m:eqArr>
                  </m:oMath>
                </a14:m>
                <a:endParaRPr lang="zh-CN" altLang="zh-CN" sz="1800" i="1" kern="100" dirty="0">
                  <a:latin typeface="Cambria Math" panose="02040503050406030204" pitchFamily="18" charset="0"/>
                  <a:ea typeface="等线" panose="02010600030101010101" pitchFamily="2" charset="-122"/>
                  <a:cs typeface="Times New Roman" panose="02020603050405020304" pitchFamily="18" charset="0"/>
                </a:endParaRPr>
              </a:p>
              <a:p>
                <a:pPr algn="just">
                  <a:spcAft>
                    <a:spcPts val="800"/>
                  </a:spcAft>
                  <a:buFont typeface="Wingdings" panose="05000000000000000000" pitchFamily="2" charset="2"/>
                  <a:buChar char="Ø"/>
                </a:pPr>
                <a14:m>
                  <m:oMath xmlns:m="http://schemas.openxmlformats.org/officeDocument/2006/math">
                    <m:f>
                      <m:f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fPr>
                      <m:num>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𝐻</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𝑑</m:t>
                            </m:r>
                          </m:sub>
                        </m:sSub>
                      </m:num>
                      <m:den>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𝑉</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den>
                    </m:f>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 =</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𝜆</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30</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sub>
                    </m:sSub>
                    <m:r>
                      <a:rPr lang="zh-CN" altLang="en-US" sz="1800" i="1" kern="100">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𝜆</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31</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𝑟</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𝜆</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32</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𝑟</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    (17</m:t>
                    </m:r>
                    <m:r>
                      <m:rPr>
                        <m:sty m:val="p"/>
                      </m:rPr>
                      <a:rPr lang="en-US" altLang="zh-CN" sz="1800" i="1" kern="100">
                        <a:latin typeface="Cambria Math" panose="02040503050406030204" pitchFamily="18" charset="0"/>
                        <a:ea typeface="等线" panose="02010600030101010101" pitchFamily="2" charset="-122"/>
                        <a:cs typeface="Times New Roman" panose="02020603050405020304" pitchFamily="18" charset="0"/>
                      </a:rPr>
                      <m:t>B</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oMath>
                </a14:m>
                <a:endParaRPr lang="zh-CN" altLang="zh-CN" sz="1800" i="1" kern="100" dirty="0">
                  <a:latin typeface="Cambria Math" panose="02040503050406030204" pitchFamily="18" charset="0"/>
                  <a:ea typeface="等线" panose="02010600030101010101" pitchFamily="2" charset="-122"/>
                  <a:cs typeface="Times New Roman" panose="02020603050405020304" pitchFamily="18" charset="0"/>
                </a:endParaRPr>
              </a:p>
            </p:txBody>
          </p:sp>
        </mc:Choice>
        <mc:Fallback>
          <p:sp>
            <p:nvSpPr>
              <p:cNvPr id="3" name="内容占位符 2">
                <a:extLst>
                  <a:ext uri="{FF2B5EF4-FFF2-40B4-BE49-F238E27FC236}">
                    <a16:creationId xmlns:a16="http://schemas.microsoft.com/office/drawing/2014/main" id="{F55DA78B-B0D9-4100-B343-3D2C2AA43553}"/>
                  </a:ext>
                </a:extLst>
              </p:cNvPr>
              <p:cNvSpPr>
                <a:spLocks noGrp="1" noRot="1" noChangeAspect="1" noMove="1" noResize="1" noEditPoints="1" noAdjustHandles="1" noChangeArrowheads="1" noChangeShapeType="1" noTextEdit="1"/>
              </p:cNvSpPr>
              <p:nvPr>
                <p:ph idx="1"/>
              </p:nvPr>
            </p:nvSpPr>
            <p:spPr>
              <a:xfrm>
                <a:off x="838200" y="1407200"/>
                <a:ext cx="10515600" cy="4603351"/>
              </a:xfrm>
              <a:blipFill>
                <a:blip r:embed="rId2"/>
                <a:stretch>
                  <a:fillRect l="-603" t="-1099"/>
                </a:stretch>
              </a:blipFill>
            </p:spPr>
            <p:txBody>
              <a:bodyPr/>
              <a:lstStyle/>
              <a:p>
                <a:r>
                  <a:rPr lang="en-CN">
                    <a:noFill/>
                  </a:rPr>
                  <a:t> </a:t>
                </a:r>
              </a:p>
            </p:txBody>
          </p:sp>
        </mc:Fallback>
      </mc:AlternateContent>
      <p:sp>
        <p:nvSpPr>
          <p:cNvPr id="4" name="日期占位符 3">
            <a:extLst>
              <a:ext uri="{FF2B5EF4-FFF2-40B4-BE49-F238E27FC236}">
                <a16:creationId xmlns:a16="http://schemas.microsoft.com/office/drawing/2014/main" id="{1C213A90-E84C-4856-9266-B9CB828E53BF}"/>
              </a:ext>
            </a:extLst>
          </p:cNvPr>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5" name="页脚占位符 4">
            <a:extLst>
              <a:ext uri="{FF2B5EF4-FFF2-40B4-BE49-F238E27FC236}">
                <a16:creationId xmlns:a16="http://schemas.microsoft.com/office/drawing/2014/main" id="{D649AAAB-8A90-4F9F-917F-611008652F0D}"/>
              </a:ext>
            </a:extLst>
          </p:cNvPr>
          <p:cNvSpPr>
            <a:spLocks noGrp="1"/>
          </p:cNvSpPr>
          <p:nvPr>
            <p:ph type="ftr" sz="quarter" idx="11"/>
          </p:nvPr>
        </p:nvSpPr>
        <p:spPr/>
        <p:txBody>
          <a:bodyPr/>
          <a:lstStyle/>
          <a:p>
            <a:r>
              <a:rPr lang="zh-CN" altLang="en-US"/>
              <a:t>中央财经大学 李慧青</a:t>
            </a:r>
            <a:endParaRPr lang="zh-CN" altLang="en-US" dirty="0"/>
          </a:p>
        </p:txBody>
      </p:sp>
      <p:sp>
        <p:nvSpPr>
          <p:cNvPr id="6" name="灯片编号占位符 5">
            <a:extLst>
              <a:ext uri="{FF2B5EF4-FFF2-40B4-BE49-F238E27FC236}">
                <a16:creationId xmlns:a16="http://schemas.microsoft.com/office/drawing/2014/main" id="{7EE59DEE-6BA6-43D7-BAD3-30C4D58ABBB0}"/>
              </a:ext>
            </a:extLst>
          </p:cNvPr>
          <p:cNvSpPr>
            <a:spLocks noGrp="1"/>
          </p:cNvSpPr>
          <p:nvPr>
            <p:ph type="sldNum" sz="quarter" idx="12"/>
          </p:nvPr>
        </p:nvSpPr>
        <p:spPr/>
        <p:txBody>
          <a:bodyPr/>
          <a:lstStyle/>
          <a:p>
            <a:fld id="{BE216378-A15D-4834-BE53-A61CC427C8A9}" type="slidenum">
              <a:rPr lang="zh-CN" altLang="en-US" smtClean="0"/>
              <a:t>14</a:t>
            </a:fld>
            <a:endParaRPr lang="zh-CN" altLang="en-US"/>
          </a:p>
        </p:txBody>
      </p:sp>
      <p:sp>
        <p:nvSpPr>
          <p:cNvPr id="7" name="标题 1">
            <a:extLst>
              <a:ext uri="{FF2B5EF4-FFF2-40B4-BE49-F238E27FC236}">
                <a16:creationId xmlns:a16="http://schemas.microsoft.com/office/drawing/2014/main" id="{963951E5-CA3E-4E3B-87D0-B189869B688A}"/>
              </a:ext>
            </a:extLst>
          </p:cNvPr>
          <p:cNvSpPr>
            <a:spLocks noGrp="1"/>
          </p:cNvSpPr>
          <p:nvPr>
            <p:ph type="title"/>
          </p:nvPr>
        </p:nvSpPr>
        <p:spPr>
          <a:xfrm>
            <a:off x="728663" y="350837"/>
            <a:ext cx="10515600" cy="710565"/>
          </a:xfrm>
        </p:spPr>
        <p:txBody>
          <a:bodyPr>
            <a:normAutofit/>
          </a:bodyPr>
          <a:lstStyle/>
          <a:p>
            <a:r>
              <a:rPr lang="en-US" altLang="zh-CN" sz="2800" dirty="0">
                <a:latin typeface="Times New Roman" panose="02020603050405020304" pitchFamily="18" charset="0"/>
                <a:cs typeface="Times New Roman" panose="02020603050405020304" pitchFamily="18" charset="0"/>
              </a:rPr>
              <a:t>Behavior functions</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9288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55DA78B-B0D9-4100-B343-3D2C2AA43553}"/>
                  </a:ext>
                </a:extLst>
              </p:cNvPr>
              <p:cNvSpPr>
                <a:spLocks noGrp="1"/>
              </p:cNvSpPr>
              <p:nvPr>
                <p:ph idx="1"/>
              </p:nvPr>
            </p:nvSpPr>
            <p:spPr>
              <a:xfrm>
                <a:off x="728663" y="941733"/>
                <a:ext cx="10515600" cy="5610596"/>
              </a:xfrm>
            </p:spPr>
            <p:txBody>
              <a:bodyPr>
                <a:noAutofit/>
              </a:bodyPr>
              <a:lstStyle/>
              <a:p>
                <a:pPr marL="0" indent="0">
                  <a:buNone/>
                </a:pP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1800" dirty="0">
                    <a:latin typeface="Cambria Math" panose="02040503050406030204" pitchFamily="18" charset="0"/>
                    <a:ea typeface="等线" panose="02010600030101010101" pitchFamily="2" charset="-122"/>
                    <a:cs typeface="Times New Roman" panose="02020603050405020304" pitchFamily="18" charset="0"/>
                  </a:rPr>
                  <a:t>The array of asset demands for </a:t>
                </a:r>
                <a14:m>
                  <m:oMath xmlns:m="http://schemas.openxmlformats.org/officeDocument/2006/math">
                    <m:r>
                      <m:rPr>
                        <m:sty m:val="p"/>
                      </m:rP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c</m:t>
                    </m:r>
                  </m:oMath>
                </a14:m>
                <a:r>
                  <a:rPr lang="en-US" altLang="zh-CN" sz="1800" dirty="0">
                    <a:latin typeface="Cambria Math" panose="02040503050406030204" pitchFamily="18" charset="0"/>
                    <a:ea typeface="等线" panose="02010600030101010101" pitchFamily="2" charset="-122"/>
                    <a:cs typeface="Times New Roman" panose="02020603050405020304" pitchFamily="18" charset="0"/>
                  </a:rPr>
                  <a:t> residents, where all asset demands are valued in c currency:</a:t>
                </a:r>
              </a:p>
              <a:p>
                <a:pPr algn="just">
                  <a:spcAft>
                    <a:spcPts val="800"/>
                  </a:spcAft>
                  <a:buFont typeface="Wingdings" panose="05000000000000000000" pitchFamily="2" charset="2"/>
                  <a:buChar char="Ø"/>
                </a:pPr>
                <a14:m>
                  <m:oMath xmlns:m="http://schemas.openxmlformats.org/officeDocument/2006/math">
                    <m:f>
                      <m:f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fPr>
                      <m:num>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𝐵</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𝑑</m:t>
                            </m:r>
                          </m:sub>
                        </m:sSub>
                      </m:num>
                      <m:den>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𝑉</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den>
                    </m:f>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𝜆</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10</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𝜆</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11</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𝑟</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𝜆</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12</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𝑟</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     (18)</m:t>
                    </m:r>
                  </m:oMath>
                </a14:m>
                <a:endParaRPr lang="zh-CN" altLang="zh-CN" sz="1800" i="1" kern="100" dirty="0">
                  <a:latin typeface="Cambria Math" panose="02040503050406030204" pitchFamily="18" charset="0"/>
                  <a:ea typeface="等线" panose="02010600030101010101" pitchFamily="2" charset="-122"/>
                  <a:cs typeface="Times New Roman" panose="02020603050405020304" pitchFamily="18" charset="0"/>
                </a:endParaRPr>
              </a:p>
              <a:p>
                <a:pPr algn="just">
                  <a:spcAft>
                    <a:spcPts val="800"/>
                  </a:spcAft>
                  <a:buFont typeface="Wingdings" panose="05000000000000000000" pitchFamily="2" charset="2"/>
                  <a:buChar char="Ø"/>
                </a:pPr>
                <a14:m>
                  <m:oMath xmlns:m="http://schemas.openxmlformats.org/officeDocument/2006/math">
                    <m:f>
                      <m:f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fPr>
                      <m:num>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𝐵</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𝑑</m:t>
                            </m:r>
                          </m:sub>
                        </m:sSub>
                      </m:num>
                      <m:den>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𝑉</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den>
                    </m:f>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𝜆</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20</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𝜆</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21</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𝑟</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𝜆</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22</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𝑟</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     (19)</m:t>
                    </m:r>
                  </m:oMath>
                </a14:m>
                <a:endParaRPr lang="zh-CN" altLang="zh-CN" sz="1800" i="1" kern="100" dirty="0">
                  <a:latin typeface="Cambria Math" panose="02040503050406030204" pitchFamily="18" charset="0"/>
                  <a:ea typeface="等线" panose="02010600030101010101" pitchFamily="2" charset="-122"/>
                  <a:cs typeface="Times New Roman" panose="02020603050405020304" pitchFamily="18" charset="0"/>
                </a:endParaRPr>
              </a:p>
              <a:p>
                <a:pPr algn="just">
                  <a:spcAft>
                    <a:spcPts val="800"/>
                  </a:spcAft>
                  <a:buFont typeface="Wingdings" panose="05000000000000000000" pitchFamily="2" charset="2"/>
                  <a:buChar char="Ø"/>
                </a:pPr>
                <a14:m>
                  <m:oMath xmlns:m="http://schemas.openxmlformats.org/officeDocument/2006/math">
                    <m:f>
                      <m:f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fPr>
                      <m:num>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𝐻</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𝑑</m:t>
                            </m:r>
                          </m:sub>
                        </m:sSub>
                      </m:num>
                      <m:den>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𝑉</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den>
                    </m:f>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𝜆</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30</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sub>
                    </m:sSub>
                    <m:r>
                      <a:rPr lang="zh-CN" altLang="en-US" sz="1800" i="1" kern="100">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𝜆</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31</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𝑟</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𝜆</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32</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𝑟</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oMath>
                </a14:m>
                <a:r>
                  <a:rPr lang="en-US" altLang="zh-CN" sz="1800" kern="100" dirty="0">
                    <a:ea typeface="等线" panose="02010600030101010101" pitchFamily="2" charset="-122"/>
                    <a:cs typeface="Times New Roman" panose="02020603050405020304" pitchFamily="18" charset="0"/>
                  </a:rPr>
                  <a:t>     </a:t>
                </a:r>
                <a14:m>
                  <m:oMath xmlns:m="http://schemas.openxmlformats.org/officeDocument/2006/math">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1800" b="0" i="1" kern="100" smtClean="0">
                        <a:latin typeface="Cambria Math" panose="02040503050406030204" pitchFamily="18" charset="0"/>
                        <a:ea typeface="等线" panose="02010600030101010101" pitchFamily="2" charset="-122"/>
                        <a:cs typeface="Times New Roman" panose="02020603050405020304" pitchFamily="18" charset="0"/>
                      </a:rPr>
                      <m:t>20</m:t>
                    </m:r>
                    <m:r>
                      <a:rPr lang="en-US" altLang="zh-CN" sz="1800" b="0" i="1" kern="100" smtClean="0">
                        <a:latin typeface="Cambria Math" panose="02040503050406030204" pitchFamily="18" charset="0"/>
                        <a:ea typeface="等线" panose="02010600030101010101" pitchFamily="2" charset="-122"/>
                        <a:cs typeface="Times New Roman" panose="02020603050405020304" pitchFamily="18" charset="0"/>
                      </a:rPr>
                      <m:t>𝐵</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oMath>
                </a14:m>
                <a:endParaRPr lang="en-US" altLang="zh-CN" sz="1800" i="1" kern="100" dirty="0">
                  <a:latin typeface="Cambria Math" panose="02040503050406030204" pitchFamily="18" charset="0"/>
                  <a:ea typeface="等线" panose="02010600030101010101" pitchFamily="2" charset="-122"/>
                  <a:cs typeface="Times New Roman" panose="02020603050405020304" pitchFamily="18" charset="0"/>
                </a:endParaRPr>
              </a:p>
              <a:p>
                <a:pPr algn="just">
                  <a:spcAft>
                    <a:spcPts val="800"/>
                  </a:spcAft>
                  <a:buFont typeface="Wingdings" panose="05000000000000000000" pitchFamily="2" charset="2"/>
                  <a:buChar char="Ø"/>
                </a:pPr>
                <a:endParaRPr lang="zh-CN" altLang="zh-CN" sz="1800" i="1" kern="100" dirty="0">
                  <a:latin typeface="Cambria Math" panose="02040503050406030204" pitchFamily="18" charset="0"/>
                  <a:ea typeface="等线" panose="02010600030101010101" pitchFamily="2" charset="-122"/>
                  <a:cs typeface="Times New Roman" panose="02020603050405020304" pitchFamily="18" charset="0"/>
                </a:endParaRPr>
              </a:p>
              <a:p>
                <a:pPr marL="0" indent="0" algn="just">
                  <a:buNone/>
                </a:pPr>
                <a:r>
                  <a:rPr lang="en-US" altLang="zh-CN" sz="1800" dirty="0">
                    <a:latin typeface="Cambria Math" panose="02040503050406030204" pitchFamily="18" charset="0"/>
                    <a:ea typeface="等线" panose="02010600030101010101" pitchFamily="2" charset="-122"/>
                    <a:cs typeface="Times New Roman" panose="02020603050405020304" pitchFamily="18" charset="0"/>
                  </a:rPr>
                  <a:t> </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Tobin adding-up constraints apply once again. To obtain solutions to the whole model, Equations (17B) and (20B) are dropped, and the demand for cash is written as:</a:t>
                </a:r>
              </a:p>
              <a:p>
                <a:pPr algn="just">
                  <a:spcAft>
                    <a:spcPts val="800"/>
                  </a:spcAft>
                  <a:buFont typeface="Wingdings" panose="05000000000000000000" pitchFamily="2" charset="2"/>
                  <a:buChar char="Ø"/>
                </a:pPr>
                <a14:m>
                  <m:oMath xmlns:m="http://schemas.openxmlformats.org/officeDocument/2006/math">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𝐻</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𝑑</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𝑉</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𝐵</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𝑑</m:t>
                        </m:r>
                      </m:sub>
                    </m:sSub>
                    <m:r>
                      <a:rPr lang="zh-CN" altLang="en-US" sz="18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𝐵</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𝑑</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    (17)</m:t>
                    </m:r>
                  </m:oMath>
                </a14:m>
                <a:endParaRPr lang="zh-CN" altLang="zh-CN" sz="1800" i="1" kern="100" dirty="0">
                  <a:latin typeface="Cambria Math" panose="02040503050406030204" pitchFamily="18" charset="0"/>
                  <a:ea typeface="等线" panose="02010600030101010101" pitchFamily="2" charset="-122"/>
                  <a:cs typeface="Times New Roman" panose="02020603050405020304" pitchFamily="18" charset="0"/>
                </a:endParaRPr>
              </a:p>
              <a:p>
                <a:pPr algn="just">
                  <a:spcAft>
                    <a:spcPts val="800"/>
                  </a:spcAft>
                  <a:buFont typeface="Wingdings" panose="05000000000000000000" pitchFamily="2" charset="2"/>
                  <a:buChar char="Ø"/>
                </a:pPr>
                <a14:m>
                  <m:oMath xmlns:m="http://schemas.openxmlformats.org/officeDocument/2006/math">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𝐻</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𝑑</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𝑉</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𝐵</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𝑑</m:t>
                        </m:r>
                      </m:sub>
                    </m:sSub>
                    <m:r>
                      <a:rPr lang="zh-CN" altLang="en-US" sz="18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𝐵</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𝑑</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     (20)</m:t>
                    </m:r>
                  </m:oMath>
                </a14:m>
                <a:endParaRPr lang="zh-CN" altLang="zh-CN" sz="1800" i="1" kern="100" dirty="0">
                  <a:latin typeface="Cambria Math" panose="02040503050406030204" pitchFamily="18" charset="0"/>
                  <a:ea typeface="等线" panose="02010600030101010101" pitchFamily="2" charset="-122"/>
                  <a:cs typeface="Times New Roman" panose="02020603050405020304" pitchFamily="18" charset="0"/>
                </a:endParaRPr>
              </a:p>
              <a:p>
                <a:pPr marL="0" indent="0" algn="just">
                  <a:buNone/>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endParaRPr lang="zh-CN" altLang="zh-CN" sz="1800" dirty="0">
                  <a:latin typeface="Cambria Math" panose="02040503050406030204" pitchFamily="18" charset="0"/>
                  <a:ea typeface="等线" panose="02010600030101010101" pitchFamily="2" charset="-122"/>
                  <a:cs typeface="Times New Roman" panose="02020603050405020304" pitchFamily="18" charset="0"/>
                </a:endParaRPr>
              </a:p>
            </p:txBody>
          </p:sp>
        </mc:Choice>
        <mc:Fallback>
          <p:sp>
            <p:nvSpPr>
              <p:cNvPr id="3" name="内容占位符 2">
                <a:extLst>
                  <a:ext uri="{FF2B5EF4-FFF2-40B4-BE49-F238E27FC236}">
                    <a16:creationId xmlns:a16="http://schemas.microsoft.com/office/drawing/2014/main" id="{F55DA78B-B0D9-4100-B343-3D2C2AA43553}"/>
                  </a:ext>
                </a:extLst>
              </p:cNvPr>
              <p:cNvSpPr>
                <a:spLocks noGrp="1" noRot="1" noChangeAspect="1" noMove="1" noResize="1" noEditPoints="1" noAdjustHandles="1" noChangeArrowheads="1" noChangeShapeType="1" noTextEdit="1"/>
              </p:cNvSpPr>
              <p:nvPr>
                <p:ph idx="1"/>
              </p:nvPr>
            </p:nvSpPr>
            <p:spPr>
              <a:xfrm>
                <a:off x="728663" y="941733"/>
                <a:ext cx="10515600" cy="5610596"/>
              </a:xfrm>
              <a:blipFill>
                <a:blip r:embed="rId2"/>
                <a:stretch>
                  <a:fillRect l="-483" r="-483"/>
                </a:stretch>
              </a:blipFill>
            </p:spPr>
            <p:txBody>
              <a:bodyPr/>
              <a:lstStyle/>
              <a:p>
                <a:r>
                  <a:rPr lang="en-CN">
                    <a:noFill/>
                  </a:rPr>
                  <a:t> </a:t>
                </a:r>
              </a:p>
            </p:txBody>
          </p:sp>
        </mc:Fallback>
      </mc:AlternateContent>
      <p:sp>
        <p:nvSpPr>
          <p:cNvPr id="4" name="日期占位符 3">
            <a:extLst>
              <a:ext uri="{FF2B5EF4-FFF2-40B4-BE49-F238E27FC236}">
                <a16:creationId xmlns:a16="http://schemas.microsoft.com/office/drawing/2014/main" id="{1C213A90-E84C-4856-9266-B9CB828E53BF}"/>
              </a:ext>
            </a:extLst>
          </p:cNvPr>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5" name="页脚占位符 4">
            <a:extLst>
              <a:ext uri="{FF2B5EF4-FFF2-40B4-BE49-F238E27FC236}">
                <a16:creationId xmlns:a16="http://schemas.microsoft.com/office/drawing/2014/main" id="{D649AAAB-8A90-4F9F-917F-611008652F0D}"/>
              </a:ext>
            </a:extLst>
          </p:cNvPr>
          <p:cNvSpPr>
            <a:spLocks noGrp="1"/>
          </p:cNvSpPr>
          <p:nvPr>
            <p:ph type="ftr" sz="quarter" idx="11"/>
          </p:nvPr>
        </p:nvSpPr>
        <p:spPr/>
        <p:txBody>
          <a:bodyPr/>
          <a:lstStyle/>
          <a:p>
            <a:r>
              <a:rPr lang="zh-CN" altLang="en-US"/>
              <a:t>中央财经大学 李慧青</a:t>
            </a:r>
            <a:endParaRPr lang="zh-CN" altLang="en-US" dirty="0"/>
          </a:p>
        </p:txBody>
      </p:sp>
      <p:sp>
        <p:nvSpPr>
          <p:cNvPr id="6" name="灯片编号占位符 5">
            <a:extLst>
              <a:ext uri="{FF2B5EF4-FFF2-40B4-BE49-F238E27FC236}">
                <a16:creationId xmlns:a16="http://schemas.microsoft.com/office/drawing/2014/main" id="{7EE59DEE-6BA6-43D7-BAD3-30C4D58ABBB0}"/>
              </a:ext>
            </a:extLst>
          </p:cNvPr>
          <p:cNvSpPr>
            <a:spLocks noGrp="1"/>
          </p:cNvSpPr>
          <p:nvPr>
            <p:ph type="sldNum" sz="quarter" idx="12"/>
          </p:nvPr>
        </p:nvSpPr>
        <p:spPr/>
        <p:txBody>
          <a:bodyPr/>
          <a:lstStyle/>
          <a:p>
            <a:fld id="{BE216378-A15D-4834-BE53-A61CC427C8A9}" type="slidenum">
              <a:rPr lang="zh-CN" altLang="en-US" smtClean="0"/>
              <a:t>15</a:t>
            </a:fld>
            <a:endParaRPr lang="zh-CN" altLang="en-US"/>
          </a:p>
        </p:txBody>
      </p:sp>
      <p:sp>
        <p:nvSpPr>
          <p:cNvPr id="7" name="标题 1">
            <a:extLst>
              <a:ext uri="{FF2B5EF4-FFF2-40B4-BE49-F238E27FC236}">
                <a16:creationId xmlns:a16="http://schemas.microsoft.com/office/drawing/2014/main" id="{963951E5-CA3E-4E3B-87D0-B189869B688A}"/>
              </a:ext>
            </a:extLst>
          </p:cNvPr>
          <p:cNvSpPr>
            <a:spLocks noGrp="1"/>
          </p:cNvSpPr>
          <p:nvPr>
            <p:ph type="title"/>
          </p:nvPr>
        </p:nvSpPr>
        <p:spPr>
          <a:xfrm>
            <a:off x="728663" y="350837"/>
            <a:ext cx="10515600" cy="710565"/>
          </a:xfrm>
        </p:spPr>
        <p:txBody>
          <a:bodyPr>
            <a:normAutofit/>
          </a:bodyPr>
          <a:lstStyle/>
          <a:p>
            <a:r>
              <a:rPr lang="en-US" altLang="zh-CN" sz="2800" dirty="0">
                <a:latin typeface="Times New Roman" panose="02020603050405020304" pitchFamily="18" charset="0"/>
                <a:cs typeface="Times New Roman" panose="02020603050405020304" pitchFamily="18" charset="0"/>
              </a:rPr>
              <a:t>Behavior functions</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6425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55DA78B-B0D9-4100-B343-3D2C2AA43553}"/>
                  </a:ext>
                </a:extLst>
              </p:cNvPr>
              <p:cNvSpPr>
                <a:spLocks noGrp="1"/>
              </p:cNvSpPr>
              <p:nvPr>
                <p:ph idx="1"/>
              </p:nvPr>
            </p:nvSpPr>
            <p:spPr>
              <a:xfrm>
                <a:off x="782424" y="1170432"/>
                <a:ext cx="9354353" cy="5643154"/>
              </a:xfrm>
            </p:spPr>
            <p:txBody>
              <a:bodyPr>
                <a:normAutofit/>
              </a:bodyPr>
              <a:lstStyle/>
              <a:p>
                <a:pPr marL="0" indent="0">
                  <a:buNone/>
                </a:pPr>
                <a:r>
                  <a:rPr lang="en-US" altLang="zh-CN" sz="2000" dirty="0">
                    <a:effectLst/>
                    <a:latin typeface="Times New Roman" panose="02020603050405020304" pitchFamily="18" charset="0"/>
                    <a:ea typeface="等线" panose="02010600030101010101" pitchFamily="2" charset="-122"/>
                  </a:rPr>
                  <a:t>In order to keep interest rates fixed, the central bank must exchange bills for cash, and vice versa, on demand, making the supply of both cash and bills endogenous:</a:t>
                </a:r>
              </a:p>
              <a:p>
                <a:pPr marL="514350" indent="-285750">
                  <a:spcAft>
                    <a:spcPts val="800"/>
                  </a:spcAft>
                  <a:buFont typeface="Wingdings" panose="05000000000000000000" pitchFamily="2" charset="2"/>
                  <a:buChar char="Ø"/>
                </a:pPr>
                <a14:m>
                  <m:oMath xmlns:m="http://schemas.openxmlformats.org/officeDocument/2006/math">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𝐻</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𝑠</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𝐻</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𝑑</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     (21)</m:t>
                    </m:r>
                  </m:oMath>
                </a14:m>
                <a:endParaRPr lang="zh-CN" altLang="zh-CN" sz="1800" i="1" kern="100" dirty="0">
                  <a:latin typeface="Cambria Math" panose="02040503050406030204" pitchFamily="18" charset="0"/>
                  <a:ea typeface="等线" panose="02010600030101010101" pitchFamily="2" charset="-122"/>
                  <a:cs typeface="Times New Roman" panose="02020603050405020304" pitchFamily="18" charset="0"/>
                </a:endParaRPr>
              </a:p>
              <a:p>
                <a:pPr marL="514350" indent="-285750">
                  <a:spcAft>
                    <a:spcPts val="800"/>
                  </a:spcAft>
                  <a:buFont typeface="Wingdings" panose="05000000000000000000" pitchFamily="2" charset="2"/>
                  <a:buChar char="Ø"/>
                </a:pPr>
                <a14:m>
                  <m:oMath xmlns:m="http://schemas.openxmlformats.org/officeDocument/2006/math">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𝐻</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𝑠</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𝐻</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𝑑</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     (22)</m:t>
                    </m:r>
                  </m:oMath>
                </a14:m>
                <a:endParaRPr lang="zh-CN" altLang="zh-CN" sz="1800" i="1" kern="100" dirty="0">
                  <a:latin typeface="Cambria Math" panose="02040503050406030204" pitchFamily="18" charset="0"/>
                  <a:ea typeface="等线" panose="02010600030101010101" pitchFamily="2" charset="-122"/>
                  <a:cs typeface="Times New Roman" panose="02020603050405020304" pitchFamily="18" charset="0"/>
                </a:endParaRPr>
              </a:p>
              <a:p>
                <a:pPr marL="514350" indent="-285750">
                  <a:spcAft>
                    <a:spcPts val="800"/>
                  </a:spcAft>
                  <a:buFont typeface="Wingdings" panose="05000000000000000000" pitchFamily="2" charset="2"/>
                  <a:buChar char="Ø"/>
                </a:pPr>
                <a14:m>
                  <m:oMath xmlns:m="http://schemas.openxmlformats.org/officeDocument/2006/math">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𝐵</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𝑠</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𝐵</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𝑑</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     (23</m:t>
                    </m:r>
                    <m:r>
                      <m:rPr>
                        <m:sty m:val="p"/>
                      </m:rPr>
                      <a:rPr lang="en-US" altLang="zh-CN" sz="1800" i="0" kern="100">
                        <a:latin typeface="Cambria Math" panose="02040503050406030204" pitchFamily="18" charset="0"/>
                        <a:ea typeface="等线" panose="02010600030101010101" pitchFamily="2" charset="-122"/>
                        <a:cs typeface="Times New Roman" panose="02020603050405020304" pitchFamily="18" charset="0"/>
                      </a:rPr>
                      <m:t>R</m:t>
                    </m:r>
                    <m:r>
                      <a:rPr lang="en-US" altLang="zh-CN" sz="1800" b="0" i="0" kern="100" smtClean="0">
                        <a:latin typeface="Cambria Math" panose="02040503050406030204" pitchFamily="18" charset="0"/>
                        <a:ea typeface="等线" panose="02010600030101010101" pitchFamily="2" charset="-122"/>
                        <a:cs typeface="Times New Roman" panose="02020603050405020304" pitchFamily="18" charset="0"/>
                      </a:rPr>
                      <m:t>_</m:t>
                    </m:r>
                    <m:r>
                      <m:rPr>
                        <m:sty m:val="p"/>
                      </m:rPr>
                      <a:rPr lang="en-US" altLang="zh-CN" sz="1800" i="0" kern="100">
                        <a:latin typeface="Cambria Math" panose="02040503050406030204" pitchFamily="18" charset="0"/>
                        <a:ea typeface="等线" panose="02010600030101010101" pitchFamily="2" charset="-122"/>
                        <a:cs typeface="Times New Roman" panose="02020603050405020304" pitchFamily="18" charset="0"/>
                      </a:rPr>
                      <m:t>f</m:t>
                    </m:r>
                    <m:r>
                      <m:rPr>
                        <m:sty m:val="p"/>
                      </m:rPr>
                      <a:rPr lang="en-US" altLang="zh-CN" sz="1800" kern="100">
                        <a:latin typeface="Cambria Math" panose="02040503050406030204" pitchFamily="18" charset="0"/>
                        <a:ea typeface="等线" panose="02010600030101010101" pitchFamily="2" charset="-122"/>
                        <a:cs typeface="Times New Roman" panose="02020603050405020304" pitchFamily="18" charset="0"/>
                      </a:rPr>
                      <m:t>lexible</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oMath>
                </a14:m>
                <a:endParaRPr lang="zh-CN" altLang="zh-CN" sz="1800" i="1" kern="100" dirty="0">
                  <a:latin typeface="Cambria Math" panose="02040503050406030204" pitchFamily="18" charset="0"/>
                  <a:ea typeface="等线" panose="02010600030101010101" pitchFamily="2" charset="-122"/>
                  <a:cs typeface="Times New Roman" panose="02020603050405020304" pitchFamily="18" charset="0"/>
                </a:endParaRPr>
              </a:p>
              <a:p>
                <a:pPr marL="514350" indent="-285750">
                  <a:spcAft>
                    <a:spcPts val="800"/>
                  </a:spcAft>
                  <a:buFont typeface="Wingdings" panose="05000000000000000000" pitchFamily="2" charset="2"/>
                  <a:buChar char="Ø"/>
                </a:pPr>
                <a14:m>
                  <m:oMath xmlns:m="http://schemas.openxmlformats.org/officeDocument/2006/math">
                    <m: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𝐵</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𝑠</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𝐵</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𝑑</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     (24)</m:t>
                    </m:r>
                  </m:oMath>
                </a14:m>
                <a:endParaRPr lang="en-US" altLang="zh-CN" sz="1800" i="1" kern="100" dirty="0">
                  <a:latin typeface="Cambria Math" panose="02040503050406030204" pitchFamily="18" charset="0"/>
                  <a:ea typeface="等线" panose="02010600030101010101" pitchFamily="2" charset="-122"/>
                  <a:cs typeface="Times New Roman" panose="02020603050405020304" pitchFamily="18" charset="0"/>
                </a:endParaRPr>
              </a:p>
              <a:p>
                <a:pPr indent="0">
                  <a:spcAft>
                    <a:spcPts val="800"/>
                  </a:spcAft>
                  <a:buNone/>
                </a:pPr>
                <a:endParaRPr lang="en-US" altLang="zh-CN" sz="1800" i="1" kern="100" dirty="0">
                  <a:latin typeface="Cambria Math" panose="02040503050406030204" pitchFamily="18" charset="0"/>
                  <a:ea typeface="等线" panose="02010600030101010101" pitchFamily="2" charset="-122"/>
                  <a:cs typeface="Times New Roman" panose="02020603050405020304" pitchFamily="18" charset="0"/>
                </a:endParaRPr>
              </a:p>
              <a:p>
                <a:pPr indent="0">
                  <a:spcAft>
                    <a:spcPts val="800"/>
                  </a:spcAft>
                  <a:buNone/>
                </a:pPr>
                <a:r>
                  <a:rPr lang="en-US" altLang="zh-CN" sz="2000" dirty="0">
                    <a:latin typeface="Times New Roman" panose="02020603050405020304" pitchFamily="18" charset="0"/>
                    <a:ea typeface="等线" panose="02010600030101010101" pitchFamily="2" charset="-122"/>
                  </a:rPr>
                  <a:t>Hence, the supply of domestic bills to their own CB is also endogenous:</a:t>
                </a:r>
              </a:p>
              <a:p>
                <a:pPr marL="514350" indent="-285750">
                  <a:spcAft>
                    <a:spcPts val="800"/>
                  </a:spcAft>
                  <a:buFont typeface="Wingdings" panose="05000000000000000000" pitchFamily="2" charset="2"/>
                  <a:buChar char="Ø"/>
                </a:pPr>
                <a14:m>
                  <m:oMath xmlns:m="http://schemas.openxmlformats.org/officeDocument/2006/math">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𝐵𝑐𝑏</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𝑠</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𝐵𝑐𝑏</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𝑑</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     (25)</m:t>
                    </m:r>
                  </m:oMath>
                </a14:m>
                <a:endParaRPr lang="zh-CN" altLang="zh-CN" sz="1800" i="1" kern="100" dirty="0">
                  <a:latin typeface="Cambria Math" panose="02040503050406030204" pitchFamily="18" charset="0"/>
                  <a:ea typeface="等线" panose="02010600030101010101" pitchFamily="2" charset="-122"/>
                  <a:cs typeface="Times New Roman" panose="02020603050405020304" pitchFamily="18" charset="0"/>
                </a:endParaRPr>
              </a:p>
              <a:p>
                <a:pPr marL="514350" indent="-285750">
                  <a:spcAft>
                    <a:spcPts val="800"/>
                  </a:spcAft>
                  <a:buFont typeface="Wingdings" panose="05000000000000000000" pitchFamily="2" charset="2"/>
                  <a:buChar char="Ø"/>
                </a:pPr>
                <a14:m>
                  <m:oMath xmlns:m="http://schemas.openxmlformats.org/officeDocument/2006/math">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𝐵𝑐𝑏</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c</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𝐵𝑐𝑏</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c</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𝑑</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(26</m:t>
                    </m:r>
                    <m:r>
                      <m:rPr>
                        <m:sty m:val="p"/>
                      </m:rPr>
                      <a:rPr lang="en-US" altLang="zh-CN" sz="1800" i="1" kern="100">
                        <a:latin typeface="Cambria Math" panose="02040503050406030204" pitchFamily="18" charset="0"/>
                        <a:ea typeface="等线" panose="02010600030101010101" pitchFamily="2" charset="-122"/>
                        <a:cs typeface="Times New Roman" panose="02020603050405020304" pitchFamily="18" charset="0"/>
                      </a:rPr>
                      <m:t>R</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_</m:t>
                    </m:r>
                    <m:r>
                      <m:rPr>
                        <m:sty m:val="p"/>
                      </m:rPr>
                      <a:rPr lang="en-US" altLang="zh-CN" sz="1800" b="0" i="0" kern="100" smtClean="0">
                        <a:latin typeface="Cambria Math" panose="02040503050406030204" pitchFamily="18" charset="0"/>
                        <a:ea typeface="等线" panose="02010600030101010101" pitchFamily="2" charset="-122"/>
                        <a:cs typeface="Times New Roman" panose="02020603050405020304" pitchFamily="18" charset="0"/>
                      </a:rPr>
                      <m:t>fixed</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oMath>
                </a14:m>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514350" indent="-285750">
                  <a:spcAft>
                    <a:spcPts val="800"/>
                  </a:spcAft>
                  <a:buFont typeface="Wingdings" panose="05000000000000000000" pitchFamily="2" charset="2"/>
                  <a:buChar char="Ø"/>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514350" indent="-285750">
                  <a:spcAft>
                    <a:spcPts val="800"/>
                  </a:spcAft>
                  <a:buFont typeface="Wingdings" panose="05000000000000000000" pitchFamily="2" charset="2"/>
                  <a:buChar char="Ø"/>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just">
                  <a:spcAft>
                    <a:spcPts val="800"/>
                  </a:spcAft>
                  <a:buNone/>
                </a:pPr>
                <a:endParaRPr lang="zh-CN" altLang="zh-CN" sz="1800" i="1" kern="100" dirty="0">
                  <a:latin typeface="Cambria Math" panose="02040503050406030204" pitchFamily="18" charset="0"/>
                  <a:ea typeface="等线" panose="02010600030101010101" pitchFamily="2" charset="-122"/>
                  <a:cs typeface="Times New Roman" panose="02020603050405020304" pitchFamily="18" charset="0"/>
                </a:endParaRPr>
              </a:p>
              <a:p>
                <a:endParaRPr lang="zh-CN" altLang="en-US" sz="2000" dirty="0"/>
              </a:p>
            </p:txBody>
          </p:sp>
        </mc:Choice>
        <mc:Fallback>
          <p:sp>
            <p:nvSpPr>
              <p:cNvPr id="3" name="内容占位符 2">
                <a:extLst>
                  <a:ext uri="{FF2B5EF4-FFF2-40B4-BE49-F238E27FC236}">
                    <a16:creationId xmlns:a16="http://schemas.microsoft.com/office/drawing/2014/main" id="{F55DA78B-B0D9-4100-B343-3D2C2AA43553}"/>
                  </a:ext>
                </a:extLst>
              </p:cNvPr>
              <p:cNvSpPr>
                <a:spLocks noGrp="1" noRot="1" noChangeAspect="1" noMove="1" noResize="1" noEditPoints="1" noAdjustHandles="1" noChangeArrowheads="1" noChangeShapeType="1" noTextEdit="1"/>
              </p:cNvSpPr>
              <p:nvPr>
                <p:ph idx="1"/>
              </p:nvPr>
            </p:nvSpPr>
            <p:spPr>
              <a:xfrm>
                <a:off x="782424" y="1170432"/>
                <a:ext cx="9354353" cy="5643154"/>
              </a:xfrm>
              <a:blipFill>
                <a:blip r:embed="rId2"/>
                <a:stretch>
                  <a:fillRect l="-678" t="-1124"/>
                </a:stretch>
              </a:blipFill>
            </p:spPr>
            <p:txBody>
              <a:bodyPr/>
              <a:lstStyle/>
              <a:p>
                <a:r>
                  <a:rPr lang="en-CN">
                    <a:noFill/>
                  </a:rPr>
                  <a:t> </a:t>
                </a:r>
              </a:p>
            </p:txBody>
          </p:sp>
        </mc:Fallback>
      </mc:AlternateContent>
      <p:sp>
        <p:nvSpPr>
          <p:cNvPr id="4" name="日期占位符 3">
            <a:extLst>
              <a:ext uri="{FF2B5EF4-FFF2-40B4-BE49-F238E27FC236}">
                <a16:creationId xmlns:a16="http://schemas.microsoft.com/office/drawing/2014/main" id="{1C213A90-E84C-4856-9266-B9CB828E53BF}"/>
              </a:ext>
            </a:extLst>
          </p:cNvPr>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5" name="页脚占位符 4">
            <a:extLst>
              <a:ext uri="{FF2B5EF4-FFF2-40B4-BE49-F238E27FC236}">
                <a16:creationId xmlns:a16="http://schemas.microsoft.com/office/drawing/2014/main" id="{D649AAAB-8A90-4F9F-917F-611008652F0D}"/>
              </a:ext>
            </a:extLst>
          </p:cNvPr>
          <p:cNvSpPr>
            <a:spLocks noGrp="1"/>
          </p:cNvSpPr>
          <p:nvPr>
            <p:ph type="ftr" sz="quarter" idx="11"/>
          </p:nvPr>
        </p:nvSpPr>
        <p:spPr/>
        <p:txBody>
          <a:bodyPr/>
          <a:lstStyle/>
          <a:p>
            <a:r>
              <a:rPr lang="zh-CN" altLang="en-US"/>
              <a:t>中央财经大学 李慧青</a:t>
            </a:r>
            <a:endParaRPr lang="zh-CN" altLang="en-US" dirty="0"/>
          </a:p>
        </p:txBody>
      </p:sp>
      <p:sp>
        <p:nvSpPr>
          <p:cNvPr id="6" name="灯片编号占位符 5">
            <a:extLst>
              <a:ext uri="{FF2B5EF4-FFF2-40B4-BE49-F238E27FC236}">
                <a16:creationId xmlns:a16="http://schemas.microsoft.com/office/drawing/2014/main" id="{7EE59DEE-6BA6-43D7-BAD3-30C4D58ABBB0}"/>
              </a:ext>
            </a:extLst>
          </p:cNvPr>
          <p:cNvSpPr>
            <a:spLocks noGrp="1"/>
          </p:cNvSpPr>
          <p:nvPr>
            <p:ph type="sldNum" sz="quarter" idx="12"/>
          </p:nvPr>
        </p:nvSpPr>
        <p:spPr/>
        <p:txBody>
          <a:bodyPr/>
          <a:lstStyle/>
          <a:p>
            <a:fld id="{BE216378-A15D-4834-BE53-A61CC427C8A9}" type="slidenum">
              <a:rPr lang="zh-CN" altLang="en-US" smtClean="0"/>
              <a:t>16</a:t>
            </a:fld>
            <a:endParaRPr lang="zh-CN" altLang="en-US"/>
          </a:p>
        </p:txBody>
      </p:sp>
      <p:sp>
        <p:nvSpPr>
          <p:cNvPr id="2" name="标题 1">
            <a:extLst>
              <a:ext uri="{FF2B5EF4-FFF2-40B4-BE49-F238E27FC236}">
                <a16:creationId xmlns:a16="http://schemas.microsoft.com/office/drawing/2014/main" id="{D937DD42-F791-09EC-2813-CF8FABE609A8}"/>
              </a:ext>
            </a:extLst>
          </p:cNvPr>
          <p:cNvSpPr>
            <a:spLocks noGrp="1"/>
          </p:cNvSpPr>
          <p:nvPr>
            <p:ph type="title"/>
          </p:nvPr>
        </p:nvSpPr>
        <p:spPr>
          <a:xfrm>
            <a:off x="728663" y="350837"/>
            <a:ext cx="10515600" cy="710565"/>
          </a:xfrm>
        </p:spPr>
        <p:txBody>
          <a:bodyPr>
            <a:normAutofit/>
          </a:bodyPr>
          <a:lstStyle/>
          <a:p>
            <a:r>
              <a:rPr lang="en-US" altLang="zh-CN" sz="2800" dirty="0">
                <a:latin typeface="Times New Roman" panose="02020603050405020304" pitchFamily="18" charset="0"/>
                <a:cs typeface="Times New Roman" panose="02020603050405020304" pitchFamily="18" charset="0"/>
              </a:rPr>
              <a:t>Behavior functions</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8034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55DA78B-B0D9-4100-B343-3D2C2AA43553}"/>
                  </a:ext>
                </a:extLst>
              </p:cNvPr>
              <p:cNvSpPr>
                <a:spLocks noGrp="1"/>
              </p:cNvSpPr>
              <p:nvPr>
                <p:ph idx="1"/>
              </p:nvPr>
            </p:nvSpPr>
            <p:spPr>
              <a:xfrm>
                <a:off x="604769" y="1149531"/>
                <a:ext cx="9861191" cy="4924302"/>
              </a:xfrm>
            </p:spPr>
            <p:txBody>
              <a:bodyPr>
                <a:normAutofit/>
              </a:bodyPr>
              <a:lstStyle/>
              <a:p>
                <a:pPr indent="0">
                  <a:spcAft>
                    <a:spcPts val="800"/>
                  </a:spcAft>
                  <a:buNone/>
                </a:pPr>
                <a:r>
                  <a:rPr lang="en-US" altLang="zh-CN" sz="2000" dirty="0">
                    <a:latin typeface="Times New Roman" panose="02020603050405020304" pitchFamily="18" charset="0"/>
                    <a:ea typeface="等线" panose="02010600030101010101" pitchFamily="2" charset="-122"/>
                  </a:rPr>
                  <a:t>We further recall that the u currency is the international currency, so that the u central bank does not hold any foreign reserves, while the c country is on a pure flexible exchange rate regime and does not intervene in exchange markets, which implies that the c central bank does not acquire new reserves </a:t>
                </a:r>
                <a14:m>
                  <m:oMath xmlns:m="http://schemas.openxmlformats.org/officeDocument/2006/math">
                    <m:r>
                      <a:rPr lang="en-US" altLang="zh-CN" sz="2000" i="1" smtClean="0">
                        <a:effectLst/>
                        <a:latin typeface="Cambria Math" panose="02040503050406030204" pitchFamily="18" charset="0"/>
                        <a:ea typeface="等线" panose="02010600030101010101" pitchFamily="2" charset="-122"/>
                        <a:cs typeface="Times New Roman" panose="02020603050405020304" pitchFamily="18" charset="0"/>
                      </a:rPr>
                      <m:t>𝛥</m:t>
                    </m:r>
                  </m:oMath>
                </a14:m>
                <a:r>
                  <a:rPr lang="en-US" altLang="zh-CN" sz="2000" dirty="0" err="1">
                    <a:effectLst/>
                    <a:latin typeface="Times New Roman" panose="02020603050405020304" pitchFamily="18" charset="0"/>
                    <a:ea typeface="等线" panose="02010600030101010101" pitchFamily="2" charset="-122"/>
                  </a:rPr>
                  <a:t>Bcb</a:t>
                </a:r>
                <a14:m>
                  <m:oMath xmlns:m="http://schemas.openxmlformats.org/officeDocument/2006/math">
                    <m:r>
                      <m:rPr>
                        <m:sty m:val="p"/>
                      </m:rPr>
                      <a:rPr lang="en-US" altLang="zh-CN" sz="2000" i="1" smtClean="0">
                        <a:effectLst/>
                        <a:latin typeface="Cambria Math" panose="02040503050406030204" pitchFamily="18" charset="0"/>
                        <a:ea typeface="等线" panose="02010600030101010101" pitchFamily="2" charset="-122"/>
                        <a:cs typeface="Times New Roman" panose="02020603050405020304" pitchFamily="18" charset="0"/>
                      </a:rPr>
                      <m:t>c</m:t>
                    </m:r>
                  </m:oMath>
                </a14:m>
                <a:r>
                  <a:rPr lang="en-US" altLang="zh-CN" sz="2000" dirty="0">
                    <a:effectLst/>
                    <a:latin typeface="Times New Roman" panose="02020603050405020304" pitchFamily="18" charset="0"/>
                    <a:ea typeface="等线" panose="02010600030101010101" pitchFamily="2" charset="-122"/>
                  </a:rPr>
                  <a:t>us = 0</a:t>
                </a:r>
                <a:r>
                  <a:rPr lang="en-US" altLang="zh-CN" sz="2000" dirty="0">
                    <a:latin typeface="Times New Roman" panose="02020603050405020304" pitchFamily="18" charset="0"/>
                    <a:ea typeface="等线" panose="02010600030101010101" pitchFamily="2" charset="-122"/>
                  </a:rPr>
                  <a:t>, so that </a:t>
                </a:r>
                <a:r>
                  <a:rPr lang="en-US" altLang="zh-CN" sz="2000" dirty="0" err="1">
                    <a:latin typeface="Times New Roman" panose="02020603050405020304" pitchFamily="18" charset="0"/>
                    <a:ea typeface="等线" panose="02010600030101010101" pitchFamily="2" charset="-122"/>
                  </a:rPr>
                  <a:t>Bcbcu</a:t>
                </a:r>
                <a:r>
                  <a:rPr lang="en-US" altLang="zh-CN" sz="2000" dirty="0">
                    <a:latin typeface="Times New Roman" panose="02020603050405020304" pitchFamily="18" charset="0"/>
                    <a:ea typeface="等线" panose="02010600030101010101" pitchFamily="2" charset="-122"/>
                  </a:rPr>
                  <a:t>, is a historically given constant. This implies that changes in central banks' stocks of domestic Treasury bills are equal to changes in the liabilities of each central bank:</a:t>
                </a:r>
                <a:endParaRPr lang="en-US" altLang="zh-CN" sz="1800" i="1" kern="100" dirty="0">
                  <a:latin typeface="Cambria Math" panose="02040503050406030204" pitchFamily="18" charset="0"/>
                  <a:ea typeface="等线" panose="02010600030101010101" pitchFamily="2" charset="-122"/>
                  <a:cs typeface="Times New Roman" panose="02020603050405020304" pitchFamily="18" charset="0"/>
                </a:endParaRPr>
              </a:p>
              <a:p>
                <a:pPr marL="514350" indent="-285750">
                  <a:spcAft>
                    <a:spcPts val="800"/>
                  </a:spcAft>
                  <a:buFont typeface="Wingdings" panose="05000000000000000000" pitchFamily="2" charset="2"/>
                  <a:buChar char="Ø"/>
                </a:pPr>
                <a14:m>
                  <m:oMath xmlns:m="http://schemas.openxmlformats.org/officeDocument/2006/math">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𝛥</m:t>
                    </m:r>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𝐵𝑐𝑏</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u</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𝑑</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𝛥</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𝐻</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u</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     (27)</m:t>
                    </m:r>
                  </m:oMath>
                </a14:m>
                <a:endParaRPr lang="en-US" altLang="zh-CN" sz="1800" kern="100" dirty="0">
                  <a:effectLst/>
                  <a:latin typeface="Cambria Math" panose="02040503050406030204" pitchFamily="18" charset="0"/>
                  <a:ea typeface="等线" panose="02010600030101010101" pitchFamily="2" charset="-122"/>
                  <a:cs typeface="Times New Roman" panose="02020603050405020304" pitchFamily="18" charset="0"/>
                </a:endParaRPr>
              </a:p>
              <a:p>
                <a:pPr marL="514350" indent="-285750">
                  <a:spcAft>
                    <a:spcPts val="800"/>
                  </a:spcAft>
                  <a:buFont typeface="Wingdings" panose="05000000000000000000" pitchFamily="2" charset="2"/>
                  <a:buChar char="Ø"/>
                </a:pPr>
                <a14:m>
                  <m:oMath xmlns:m="http://schemas.openxmlformats.org/officeDocument/2006/math">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𝛥</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𝐵𝑐𝑏</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𝑑</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𝛥</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𝐻</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𝑠</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     (28</m:t>
                    </m:r>
                    <m:r>
                      <a:rPr lang="zh-CN" altLang="en-US" sz="1800" i="1" kern="100">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1800" i="0" kern="100">
                        <a:latin typeface="Cambria Math" panose="02040503050406030204" pitchFamily="18" charset="0"/>
                        <a:ea typeface="等线" panose="02010600030101010101" pitchFamily="2" charset="-122"/>
                        <a:cs typeface="Times New Roman" panose="02020603050405020304" pitchFamily="18" charset="0"/>
                      </a:rPr>
                      <m:t>flexible</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oMath>
                </a14:m>
                <a:endParaRPr lang="en-US" altLang="zh-CN" sz="1800" i="1" kern="100" dirty="0">
                  <a:latin typeface="Cambria Math" panose="02040503050406030204" pitchFamily="18" charset="0"/>
                  <a:ea typeface="等线" panose="02010600030101010101" pitchFamily="2" charset="-122"/>
                  <a:cs typeface="Times New Roman" panose="02020603050405020304" pitchFamily="18" charset="0"/>
                </a:endParaRPr>
              </a:p>
              <a:p>
                <a:pPr indent="0">
                  <a:spcAft>
                    <a:spcPts val="800"/>
                  </a:spcAft>
                  <a:buNone/>
                </a:pPr>
                <a:r>
                  <a:rPr lang="en-US" altLang="zh-CN" sz="2000" dirty="0">
                    <a:latin typeface="Times New Roman" panose="02020603050405020304" pitchFamily="18" charset="0"/>
                    <a:ea typeface="等线" panose="02010600030101010101" pitchFamily="2" charset="-122"/>
                  </a:rPr>
                  <a:t>All bill supplies must go somewhere as can be seen from the balance sheet identity (lines 8 and 9 of Table). Treasury bills (Bus) issued by the U.S. government can be held by c foreign residents (</a:t>
                </a:r>
                <a:r>
                  <a:rPr lang="en-US" altLang="zh-CN" sz="2000" dirty="0" err="1">
                    <a:latin typeface="Times New Roman" panose="02020603050405020304" pitchFamily="18" charset="0"/>
                    <a:ea typeface="等线" panose="02010600030101010101" pitchFamily="2" charset="-122"/>
                  </a:rPr>
                  <a:t>Bcus</a:t>
                </a:r>
                <a:r>
                  <a:rPr lang="en-US" altLang="zh-CN" sz="2000" dirty="0">
                    <a:latin typeface="Times New Roman" panose="02020603050405020304" pitchFamily="18" charset="0"/>
                    <a:ea typeface="等线" panose="02010600030101010101" pitchFamily="2" charset="-122"/>
                  </a:rPr>
                  <a:t>), U.S. residents (Buus), the u central bank (</a:t>
                </a:r>
                <a:r>
                  <a:rPr lang="en-US" altLang="zh-CN" sz="2000" dirty="0" err="1">
                    <a:latin typeface="Times New Roman" panose="02020603050405020304" pitchFamily="18" charset="0"/>
                    <a:ea typeface="等线" panose="02010600030101010101" pitchFamily="2" charset="-122"/>
                  </a:rPr>
                  <a:t>Bcbus</a:t>
                </a:r>
                <a:r>
                  <a:rPr lang="en-US" altLang="zh-CN" sz="2000" dirty="0">
                    <a:latin typeface="Times New Roman" panose="02020603050405020304" pitchFamily="18" charset="0"/>
                    <a:ea typeface="等线" panose="02010600030101010101" pitchFamily="2" charset="-122"/>
                  </a:rPr>
                  <a:t>), and the c central bank (</a:t>
                </a:r>
                <a:r>
                  <a:rPr lang="en-US" altLang="zh-CN" sz="2000" dirty="0" err="1">
                    <a:latin typeface="Times New Roman" panose="02020603050405020304" pitchFamily="18" charset="0"/>
                    <a:ea typeface="等线" panose="02010600030101010101" pitchFamily="2" charset="-122"/>
                  </a:rPr>
                  <a:t>Bcbcus</a:t>
                </a:r>
                <a:r>
                  <a:rPr lang="en-US" altLang="zh-CN" sz="2000" dirty="0">
                    <a:latin typeface="Times New Roman" panose="02020603050405020304" pitchFamily="18" charset="0"/>
                    <a:ea typeface="等线" panose="02010600030101010101" pitchFamily="2" charset="-122"/>
                  </a:rPr>
                  <a:t>). </a:t>
                </a:r>
              </a:p>
              <a:p>
                <a:pPr indent="0">
                  <a:spcAft>
                    <a:spcPts val="800"/>
                  </a:spcAft>
                  <a:buNone/>
                </a:pPr>
                <a:r>
                  <a:rPr lang="en-US" altLang="zh-CN" sz="2000" dirty="0">
                    <a:latin typeface="Times New Roman" panose="02020603050405020304" pitchFamily="18" charset="0"/>
                    <a:ea typeface="等线" panose="02010600030101010101" pitchFamily="2" charset="-122"/>
                  </a:rPr>
                  <a:t>Similarly, Treasury bills issued by the c government can be held by foreign u residents, c domestic residents, or the c central bank.</a:t>
                </a:r>
              </a:p>
              <a:p>
                <a:pPr marL="514350" indent="-285750">
                  <a:spcAft>
                    <a:spcPts val="800"/>
                  </a:spcAft>
                  <a:buFont typeface="Wingdings" panose="05000000000000000000" pitchFamily="2" charset="2"/>
                  <a:buChar char="Ø"/>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514350" indent="-285750">
                  <a:spcAft>
                    <a:spcPts val="800"/>
                  </a:spcAft>
                  <a:buFont typeface="Wingdings" panose="05000000000000000000" pitchFamily="2" charset="2"/>
                  <a:buChar char="Ø"/>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just">
                  <a:spcAft>
                    <a:spcPts val="800"/>
                  </a:spcAft>
                  <a:buNone/>
                </a:pPr>
                <a:endParaRPr lang="zh-CN" altLang="zh-CN" sz="1800" i="1" kern="100" dirty="0">
                  <a:latin typeface="Cambria Math" panose="02040503050406030204" pitchFamily="18" charset="0"/>
                  <a:ea typeface="等线" panose="02010600030101010101" pitchFamily="2" charset="-122"/>
                  <a:cs typeface="Times New Roman" panose="02020603050405020304" pitchFamily="18" charset="0"/>
                </a:endParaRPr>
              </a:p>
              <a:p>
                <a:endParaRPr lang="zh-CN" altLang="en-US" sz="2000" dirty="0"/>
              </a:p>
            </p:txBody>
          </p:sp>
        </mc:Choice>
        <mc:Fallback>
          <p:sp>
            <p:nvSpPr>
              <p:cNvPr id="3" name="内容占位符 2">
                <a:extLst>
                  <a:ext uri="{FF2B5EF4-FFF2-40B4-BE49-F238E27FC236}">
                    <a16:creationId xmlns:a16="http://schemas.microsoft.com/office/drawing/2014/main" id="{F55DA78B-B0D9-4100-B343-3D2C2AA43553}"/>
                  </a:ext>
                </a:extLst>
              </p:cNvPr>
              <p:cNvSpPr>
                <a:spLocks noGrp="1" noRot="1" noChangeAspect="1" noMove="1" noResize="1" noEditPoints="1" noAdjustHandles="1" noChangeArrowheads="1" noChangeShapeType="1" noTextEdit="1"/>
              </p:cNvSpPr>
              <p:nvPr>
                <p:ph idx="1"/>
              </p:nvPr>
            </p:nvSpPr>
            <p:spPr>
              <a:xfrm>
                <a:off x="604769" y="1149531"/>
                <a:ext cx="9861191" cy="4924302"/>
              </a:xfrm>
              <a:blipFill>
                <a:blip r:embed="rId2"/>
                <a:stretch>
                  <a:fillRect t="-1285" r="-386"/>
                </a:stretch>
              </a:blipFill>
            </p:spPr>
            <p:txBody>
              <a:bodyPr/>
              <a:lstStyle/>
              <a:p>
                <a:r>
                  <a:rPr lang="en-CN">
                    <a:noFill/>
                  </a:rPr>
                  <a:t> </a:t>
                </a:r>
              </a:p>
            </p:txBody>
          </p:sp>
        </mc:Fallback>
      </mc:AlternateContent>
      <p:sp>
        <p:nvSpPr>
          <p:cNvPr id="4" name="日期占位符 3">
            <a:extLst>
              <a:ext uri="{FF2B5EF4-FFF2-40B4-BE49-F238E27FC236}">
                <a16:creationId xmlns:a16="http://schemas.microsoft.com/office/drawing/2014/main" id="{1C213A90-E84C-4856-9266-B9CB828E53BF}"/>
              </a:ext>
            </a:extLst>
          </p:cNvPr>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5" name="页脚占位符 4">
            <a:extLst>
              <a:ext uri="{FF2B5EF4-FFF2-40B4-BE49-F238E27FC236}">
                <a16:creationId xmlns:a16="http://schemas.microsoft.com/office/drawing/2014/main" id="{D649AAAB-8A90-4F9F-917F-611008652F0D}"/>
              </a:ext>
            </a:extLst>
          </p:cNvPr>
          <p:cNvSpPr>
            <a:spLocks noGrp="1"/>
          </p:cNvSpPr>
          <p:nvPr>
            <p:ph type="ftr" sz="quarter" idx="11"/>
          </p:nvPr>
        </p:nvSpPr>
        <p:spPr/>
        <p:txBody>
          <a:bodyPr/>
          <a:lstStyle/>
          <a:p>
            <a:r>
              <a:rPr lang="zh-CN" altLang="en-US"/>
              <a:t>中央财经大学 李慧青</a:t>
            </a:r>
            <a:endParaRPr lang="zh-CN" altLang="en-US" dirty="0"/>
          </a:p>
        </p:txBody>
      </p:sp>
      <p:sp>
        <p:nvSpPr>
          <p:cNvPr id="6" name="灯片编号占位符 5">
            <a:extLst>
              <a:ext uri="{FF2B5EF4-FFF2-40B4-BE49-F238E27FC236}">
                <a16:creationId xmlns:a16="http://schemas.microsoft.com/office/drawing/2014/main" id="{7EE59DEE-6BA6-43D7-BAD3-30C4D58ABBB0}"/>
              </a:ext>
            </a:extLst>
          </p:cNvPr>
          <p:cNvSpPr>
            <a:spLocks noGrp="1"/>
          </p:cNvSpPr>
          <p:nvPr>
            <p:ph type="sldNum" sz="quarter" idx="12"/>
          </p:nvPr>
        </p:nvSpPr>
        <p:spPr/>
        <p:txBody>
          <a:bodyPr/>
          <a:lstStyle/>
          <a:p>
            <a:fld id="{BE216378-A15D-4834-BE53-A61CC427C8A9}" type="slidenum">
              <a:rPr lang="zh-CN" altLang="en-US" smtClean="0"/>
              <a:t>17</a:t>
            </a:fld>
            <a:endParaRPr lang="zh-CN" altLang="en-US"/>
          </a:p>
        </p:txBody>
      </p:sp>
      <p:sp>
        <p:nvSpPr>
          <p:cNvPr id="2" name="标题 1">
            <a:extLst>
              <a:ext uri="{FF2B5EF4-FFF2-40B4-BE49-F238E27FC236}">
                <a16:creationId xmlns:a16="http://schemas.microsoft.com/office/drawing/2014/main" id="{0C908D05-B54B-535E-D6F5-BF37D288F9E5}"/>
              </a:ext>
            </a:extLst>
          </p:cNvPr>
          <p:cNvSpPr>
            <a:spLocks noGrp="1"/>
          </p:cNvSpPr>
          <p:nvPr>
            <p:ph type="title"/>
          </p:nvPr>
        </p:nvSpPr>
        <p:spPr>
          <a:xfrm>
            <a:off x="728663" y="350837"/>
            <a:ext cx="10515600" cy="710565"/>
          </a:xfrm>
        </p:spPr>
        <p:txBody>
          <a:bodyPr>
            <a:normAutofit/>
          </a:bodyPr>
          <a:lstStyle/>
          <a:p>
            <a:r>
              <a:rPr lang="en-US" altLang="zh-CN" sz="2800" dirty="0">
                <a:latin typeface="Times New Roman" panose="02020603050405020304" pitchFamily="18" charset="0"/>
                <a:cs typeface="Times New Roman" panose="02020603050405020304" pitchFamily="18" charset="0"/>
              </a:rPr>
              <a:t>Behavior functions</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2676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55DA78B-B0D9-4100-B343-3D2C2AA43553}"/>
                  </a:ext>
                </a:extLst>
              </p:cNvPr>
              <p:cNvSpPr>
                <a:spLocks noGrp="1"/>
              </p:cNvSpPr>
              <p:nvPr>
                <p:ph idx="1"/>
              </p:nvPr>
            </p:nvSpPr>
            <p:spPr>
              <a:xfrm>
                <a:off x="604769" y="1149531"/>
                <a:ext cx="9861191" cy="5643154"/>
              </a:xfrm>
            </p:spPr>
            <p:txBody>
              <a:bodyPr>
                <a:normAutofit/>
              </a:bodyPr>
              <a:lstStyle/>
              <a:p>
                <a:pPr indent="0">
                  <a:spcAft>
                    <a:spcPts val="800"/>
                  </a:spcAft>
                  <a:buNone/>
                </a:pPr>
                <a:r>
                  <a:rPr lang="en-US" altLang="zh-CN" sz="2000" dirty="0">
                    <a:latin typeface="Times New Roman" panose="02020603050405020304" pitchFamily="18" charset="0"/>
                    <a:ea typeface="等线" panose="02010600030101010101" pitchFamily="2" charset="-122"/>
                  </a:rPr>
                  <a:t>As all supplies of assets to domestic residents have been demand determined in Equations (21)-(26), the supply of assets abroad must, in each case, equal the gap between total supplies and supplies that meet domestic demand.</a:t>
                </a:r>
              </a:p>
              <a:p>
                <a:pPr marL="514350" indent="-285750">
                  <a:spcAft>
                    <a:spcPts val="800"/>
                  </a:spcAft>
                  <a:buFont typeface="Wingdings" panose="05000000000000000000" pitchFamily="2" charset="2"/>
                  <a:buChar char="Ø"/>
                </a:pPr>
                <a14:m>
                  <m:oMath xmlns:m="http://schemas.openxmlformats.org/officeDocument/2006/math">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𝐵</m:t>
                    </m:r>
                    <m:r>
                      <m:rPr>
                        <m:sty m:val="p"/>
                      </m:rPr>
                      <a:rPr lang="en-US" altLang="zh-CN" sz="1800" i="1" kern="100" smtClean="0">
                        <a:latin typeface="Cambria Math" panose="02040503050406030204" pitchFamily="18" charset="0"/>
                        <a:ea typeface="Cambria Math" panose="02040503050406030204" pitchFamily="18" charset="0"/>
                        <a:cs typeface="Times New Roman" panose="02020603050405020304" pitchFamily="18" charset="0"/>
                      </a:rPr>
                      <m:t>c</m:t>
                    </m:r>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i="1" kern="100" smtClean="0">
                            <a:latin typeface="Cambria Math" panose="02040503050406030204" pitchFamily="18" charset="0"/>
                            <a:ea typeface="Cambria Math" panose="02040503050406030204" pitchFamily="18" charset="0"/>
                            <a:cs typeface="Times New Roman" panose="02020603050405020304" pitchFamily="18" charset="0"/>
                          </a:rPr>
                          <m:t>u</m:t>
                        </m:r>
                      </m:e>
                      <m:sub>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𝑠</m:t>
                        </m:r>
                      </m:sub>
                    </m:sSub>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𝐵</m:t>
                    </m:r>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i="1" kern="100" smtClean="0">
                            <a:latin typeface="Cambria Math" panose="02040503050406030204" pitchFamily="18" charset="0"/>
                            <a:ea typeface="Cambria Math" panose="02040503050406030204" pitchFamily="18" charset="0"/>
                            <a:cs typeface="Times New Roman" panose="02020603050405020304" pitchFamily="18" charset="0"/>
                          </a:rPr>
                          <m:t>u</m:t>
                        </m:r>
                      </m:e>
                      <m:sub>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𝑠</m:t>
                        </m:r>
                      </m:sub>
                    </m:sSub>
                    <m:r>
                      <a:rPr lang="zh-CN" altLang="en-US" sz="1800" i="1" kern="10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𝐵</m:t>
                    </m:r>
                    <m:r>
                      <m:rPr>
                        <m:sty m:val="p"/>
                      </m:rPr>
                      <a:rPr lang="en-US" altLang="zh-CN" sz="1800" i="1" kern="100" smtClean="0">
                        <a:latin typeface="Cambria Math" panose="02040503050406030204" pitchFamily="18" charset="0"/>
                        <a:ea typeface="Cambria Math" panose="02040503050406030204" pitchFamily="18" charset="0"/>
                        <a:cs typeface="Times New Roman" panose="02020603050405020304" pitchFamily="18" charset="0"/>
                      </a:rPr>
                      <m:t>u</m:t>
                    </m:r>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i="1" kern="100" smtClean="0">
                            <a:latin typeface="Cambria Math" panose="02040503050406030204" pitchFamily="18" charset="0"/>
                            <a:ea typeface="Cambria Math" panose="02040503050406030204" pitchFamily="18" charset="0"/>
                            <a:cs typeface="Times New Roman" panose="02020603050405020304" pitchFamily="18" charset="0"/>
                          </a:rPr>
                          <m:t>u</m:t>
                        </m:r>
                      </m:e>
                      <m:sub>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𝑠</m:t>
                        </m:r>
                      </m:sub>
                    </m:sSub>
                    <m:r>
                      <a:rPr lang="zh-CN" altLang="en-US" sz="1800" i="1" kern="10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𝐵𝑐𝑏</m:t>
                    </m:r>
                    <m:r>
                      <m:rPr>
                        <m:sty m:val="p"/>
                      </m:rPr>
                      <a:rPr lang="en-US" altLang="zh-CN" sz="1800" i="1" kern="100" smtClean="0">
                        <a:latin typeface="Cambria Math" panose="02040503050406030204" pitchFamily="18" charset="0"/>
                        <a:ea typeface="Cambria Math" panose="02040503050406030204" pitchFamily="18" charset="0"/>
                        <a:cs typeface="Times New Roman" panose="02020603050405020304" pitchFamily="18" charset="0"/>
                      </a:rPr>
                      <m:t>c</m:t>
                    </m:r>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i="1" kern="100" smtClean="0">
                            <a:latin typeface="Cambria Math" panose="02040503050406030204" pitchFamily="18" charset="0"/>
                            <a:ea typeface="Cambria Math" panose="02040503050406030204" pitchFamily="18" charset="0"/>
                            <a:cs typeface="Times New Roman" panose="02020603050405020304" pitchFamily="18" charset="0"/>
                          </a:rPr>
                          <m:t>u</m:t>
                        </m:r>
                      </m:e>
                      <m:sub>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𝑠</m:t>
                        </m:r>
                      </m:sub>
                    </m:sSub>
                    <m:r>
                      <a:rPr lang="zh-CN" altLang="en-US" sz="1800" i="1" kern="10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𝐵𝑐𝑏</m:t>
                    </m:r>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i="1" kern="100" smtClean="0">
                            <a:latin typeface="Cambria Math" panose="02040503050406030204" pitchFamily="18" charset="0"/>
                            <a:ea typeface="Cambria Math" panose="02040503050406030204" pitchFamily="18" charset="0"/>
                            <a:cs typeface="Times New Roman" panose="02020603050405020304" pitchFamily="18" charset="0"/>
                          </a:rPr>
                          <m:t>u</m:t>
                        </m:r>
                      </m:e>
                      <m:sub>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𝑠</m:t>
                        </m:r>
                      </m:sub>
                    </m:sSub>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      (29</m:t>
                    </m:r>
                    <m:r>
                      <a:rPr lang="en-US" altLang="zh-CN" sz="1800" b="0" i="1" kern="100" smtClean="0">
                        <a:latin typeface="Cambria Math" panose="02040503050406030204" pitchFamily="18" charset="0"/>
                        <a:ea typeface="Cambria Math" panose="02040503050406030204" pitchFamily="18" charset="0"/>
                        <a:cs typeface="Times New Roman" panose="02020603050405020304" pitchFamily="18" charset="0"/>
                      </a:rPr>
                      <m:t>𝐵</m:t>
                    </m:r>
                    <m:r>
                      <a:rPr lang="zh-CN" altLang="en-US" sz="1800" i="1" kern="10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flexible</m:t>
                    </m:r>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m:t>
                    </m:r>
                  </m:oMath>
                </a14:m>
                <a:endParaRPr lang="zh-CN" altLang="zh-CN" sz="1800" i="1" kern="100" dirty="0">
                  <a:latin typeface="Cambria Math" panose="02040503050406030204" pitchFamily="18" charset="0"/>
                  <a:ea typeface="Cambria Math" panose="02040503050406030204" pitchFamily="18" charset="0"/>
                  <a:cs typeface="Times New Roman" panose="02020603050405020304" pitchFamily="18" charset="0"/>
                </a:endParaRPr>
              </a:p>
              <a:p>
                <a:pPr marL="514350" indent="-285750">
                  <a:spcAft>
                    <a:spcPts val="800"/>
                  </a:spcAft>
                  <a:buFont typeface="Wingdings" panose="05000000000000000000" pitchFamily="2" charset="2"/>
                  <a:buChar char="Ø"/>
                </a:pPr>
                <a14:m>
                  <m:oMath xmlns:m="http://schemas.openxmlformats.org/officeDocument/2006/math">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𝐵</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u</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c</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𝐵</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c</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𝐵</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c</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c</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𝐵𝑐𝑏</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c</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(30∗</m:t>
                    </m:r>
                    <m:r>
                      <m:rPr>
                        <m:sty m:val="p"/>
                      </m:rPr>
                      <a:rPr lang="en-US" altLang="zh-CN" sz="1800" kern="100">
                        <a:latin typeface="Cambria Math" panose="02040503050406030204" pitchFamily="18" charset="0"/>
                        <a:ea typeface="等线" panose="02010600030101010101" pitchFamily="2" charset="-122"/>
                        <a:cs typeface="Times New Roman" panose="02020603050405020304" pitchFamily="18" charset="0"/>
                      </a:rPr>
                      <m:t>flexible</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oMath>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spcAft>
                    <a:spcPts val="800"/>
                  </a:spcAft>
                  <a:buNone/>
                </a:pPr>
                <a:r>
                  <a:rPr lang="en-US" altLang="zh-CN" sz="2000" dirty="0">
                    <a:latin typeface="Times New Roman" panose="02020603050405020304" pitchFamily="18" charset="0"/>
                    <a:ea typeface="等线" panose="02010600030101010101" pitchFamily="2" charset="-122"/>
                  </a:rPr>
                  <a:t>But now we have a sharp confrontation. Demand in each country for assets issued abroad, </a:t>
                </a:r>
                <a:r>
                  <a:rPr lang="en-US" altLang="zh-CN" sz="2000" b="1" dirty="0">
                    <a:latin typeface="Times New Roman" panose="02020603050405020304" pitchFamily="18" charset="0"/>
                    <a:ea typeface="等线" panose="02010600030101010101" pitchFamily="2" charset="-122"/>
                  </a:rPr>
                  <a:t>denominated in the currency of the country where they are held</a:t>
                </a:r>
                <a:r>
                  <a:rPr lang="en-US" altLang="zh-CN" sz="2000" dirty="0">
                    <a:latin typeface="Times New Roman" panose="02020603050405020304" pitchFamily="18" charset="0"/>
                    <a:ea typeface="等线" panose="02010600030101010101" pitchFamily="2" charset="-122"/>
                  </a:rPr>
                  <a:t>, has been determined in Equations (16) and (19). At the same time, supplies of assets that must be sold abroad, </a:t>
                </a:r>
                <a:r>
                  <a:rPr lang="en-US" altLang="zh-CN" sz="2000" b="1" dirty="0">
                    <a:latin typeface="Times New Roman" panose="02020603050405020304" pitchFamily="18" charset="0"/>
                    <a:ea typeface="等线" panose="02010600030101010101" pitchFamily="2" charset="-122"/>
                  </a:rPr>
                  <a:t>denominated in the currency of the country where they have been issued</a:t>
                </a:r>
                <a:r>
                  <a:rPr lang="en-US" altLang="zh-CN" sz="2000" dirty="0">
                    <a:latin typeface="Times New Roman" panose="02020603050405020304" pitchFamily="18" charset="0"/>
                    <a:ea typeface="等线" panose="02010600030101010101" pitchFamily="2" charset="-122"/>
                  </a:rPr>
                  <a:t>, have been determined in Equations (29) and (30). The exchange rate must be such that it equalizes the demand and supply for internationally traded assets that now confront one another in each country. That is, it must simultaneously be the case that:</a:t>
                </a:r>
              </a:p>
              <a:p>
                <a:pPr marL="514350" indent="-285750">
                  <a:spcAft>
                    <a:spcPts val="800"/>
                  </a:spcAft>
                  <a:buFont typeface="Wingdings" panose="05000000000000000000" pitchFamily="2" charset="2"/>
                  <a:buChar char="Ø"/>
                </a:pPr>
                <a14:m>
                  <m:oMath xmlns:m="http://schemas.openxmlformats.org/officeDocument/2006/math">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𝑥𝑟</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𝐵</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𝑑</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𝐵</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𝑠</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(31</m:t>
                    </m:r>
                    <m:r>
                      <a:rPr lang="en-US" altLang="zh-CN" sz="1800" b="0" i="1" kern="100" smtClean="0">
                        <a:latin typeface="Cambria Math" panose="02040503050406030204" pitchFamily="18" charset="0"/>
                        <a:ea typeface="等线" panose="02010600030101010101" pitchFamily="2" charset="-122"/>
                        <a:cs typeface="Times New Roman" panose="02020603050405020304" pitchFamily="18" charset="0"/>
                      </a:rPr>
                      <m:t>𝐵</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oMath>
                </a14:m>
                <a:endParaRPr lang="zh-CN" altLang="zh-CN" sz="1800" i="1" kern="100" dirty="0">
                  <a:latin typeface="Cambria Math" panose="02040503050406030204" pitchFamily="18" charset="0"/>
                  <a:ea typeface="等线" panose="02010600030101010101" pitchFamily="2" charset="-122"/>
                  <a:cs typeface="Times New Roman" panose="02020603050405020304" pitchFamily="18" charset="0"/>
                </a:endParaRPr>
              </a:p>
              <a:p>
                <a:pPr marL="514350" indent="-285750">
                  <a:spcAft>
                    <a:spcPts val="800"/>
                  </a:spcAft>
                  <a:buFont typeface="Wingdings" panose="05000000000000000000" pitchFamily="2" charset="2"/>
                  <a:buChar char="Ø"/>
                </a:pPr>
                <a14:m>
                  <m:oMath xmlns:m="http://schemas.openxmlformats.org/officeDocument/2006/math">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𝑥𝑟</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𝐵</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𝑠</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𝐵</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𝑑</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      (32</m:t>
                    </m:r>
                    <m:r>
                      <a:rPr lang="zh-CN" altLang="en-US" sz="1800" i="1" kern="100">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1800" i="1" kern="100">
                        <a:latin typeface="Cambria Math" panose="02040503050406030204" pitchFamily="18" charset="0"/>
                        <a:ea typeface="等线" panose="02010600030101010101" pitchFamily="2" charset="-122"/>
                        <a:cs typeface="Times New Roman" panose="02020603050405020304" pitchFamily="18" charset="0"/>
                      </a:rPr>
                      <m:t>flexible</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oMath>
                </a14:m>
                <a:endParaRPr lang="en-US" altLang="zh-CN" sz="1800" i="1" kern="100" dirty="0">
                  <a:latin typeface="Cambria Math" panose="02040503050406030204" pitchFamily="18" charset="0"/>
                  <a:ea typeface="等线" panose="02010600030101010101" pitchFamily="2" charset="-122"/>
                  <a:cs typeface="Times New Roman" panose="02020603050405020304" pitchFamily="18" charset="0"/>
                </a:endParaRPr>
              </a:p>
              <a:p>
                <a:pPr indent="0">
                  <a:spcAft>
                    <a:spcPts val="800"/>
                  </a:spcAft>
                  <a:buNone/>
                </a:pPr>
                <a:endParaRPr lang="zh-CN" altLang="zh-CN" sz="2000" dirty="0">
                  <a:latin typeface="Times New Roman" panose="02020603050405020304" pitchFamily="18" charset="0"/>
                  <a:ea typeface="等线" panose="02010600030101010101" pitchFamily="2" charset="-122"/>
                </a:endParaRPr>
              </a:p>
              <a:p>
                <a:pPr marL="514350" indent="-285750">
                  <a:spcAft>
                    <a:spcPts val="800"/>
                  </a:spcAft>
                  <a:buFont typeface="Wingdings" panose="05000000000000000000" pitchFamily="2" charset="2"/>
                  <a:buChar char="Ø"/>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just">
                  <a:spcAft>
                    <a:spcPts val="800"/>
                  </a:spcAft>
                  <a:buNone/>
                </a:pPr>
                <a:endParaRPr lang="zh-CN" altLang="zh-CN" sz="1800" i="1" kern="100" dirty="0">
                  <a:latin typeface="Cambria Math" panose="02040503050406030204" pitchFamily="18" charset="0"/>
                  <a:ea typeface="等线" panose="02010600030101010101" pitchFamily="2" charset="-122"/>
                  <a:cs typeface="Times New Roman" panose="02020603050405020304" pitchFamily="18" charset="0"/>
                </a:endParaRPr>
              </a:p>
              <a:p>
                <a:endParaRPr lang="zh-CN" altLang="en-US" sz="2000" dirty="0"/>
              </a:p>
            </p:txBody>
          </p:sp>
        </mc:Choice>
        <mc:Fallback>
          <p:sp>
            <p:nvSpPr>
              <p:cNvPr id="3" name="内容占位符 2">
                <a:extLst>
                  <a:ext uri="{FF2B5EF4-FFF2-40B4-BE49-F238E27FC236}">
                    <a16:creationId xmlns:a16="http://schemas.microsoft.com/office/drawing/2014/main" id="{F55DA78B-B0D9-4100-B343-3D2C2AA43553}"/>
                  </a:ext>
                </a:extLst>
              </p:cNvPr>
              <p:cNvSpPr>
                <a:spLocks noGrp="1" noRot="1" noChangeAspect="1" noMove="1" noResize="1" noEditPoints="1" noAdjustHandles="1" noChangeArrowheads="1" noChangeShapeType="1" noTextEdit="1"/>
              </p:cNvSpPr>
              <p:nvPr>
                <p:ph idx="1"/>
              </p:nvPr>
            </p:nvSpPr>
            <p:spPr>
              <a:xfrm>
                <a:off x="604769" y="1149531"/>
                <a:ext cx="9861191" cy="5643154"/>
              </a:xfrm>
              <a:blipFill>
                <a:blip r:embed="rId2"/>
                <a:stretch>
                  <a:fillRect t="-1124" r="-386"/>
                </a:stretch>
              </a:blipFill>
            </p:spPr>
            <p:txBody>
              <a:bodyPr/>
              <a:lstStyle/>
              <a:p>
                <a:r>
                  <a:rPr lang="en-CN">
                    <a:noFill/>
                  </a:rPr>
                  <a:t> </a:t>
                </a:r>
              </a:p>
            </p:txBody>
          </p:sp>
        </mc:Fallback>
      </mc:AlternateContent>
      <p:sp>
        <p:nvSpPr>
          <p:cNvPr id="4" name="日期占位符 3">
            <a:extLst>
              <a:ext uri="{FF2B5EF4-FFF2-40B4-BE49-F238E27FC236}">
                <a16:creationId xmlns:a16="http://schemas.microsoft.com/office/drawing/2014/main" id="{1C213A90-E84C-4856-9266-B9CB828E53BF}"/>
              </a:ext>
            </a:extLst>
          </p:cNvPr>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5" name="页脚占位符 4">
            <a:extLst>
              <a:ext uri="{FF2B5EF4-FFF2-40B4-BE49-F238E27FC236}">
                <a16:creationId xmlns:a16="http://schemas.microsoft.com/office/drawing/2014/main" id="{D649AAAB-8A90-4F9F-917F-611008652F0D}"/>
              </a:ext>
            </a:extLst>
          </p:cNvPr>
          <p:cNvSpPr>
            <a:spLocks noGrp="1"/>
          </p:cNvSpPr>
          <p:nvPr>
            <p:ph type="ftr" sz="quarter" idx="11"/>
          </p:nvPr>
        </p:nvSpPr>
        <p:spPr/>
        <p:txBody>
          <a:bodyPr/>
          <a:lstStyle/>
          <a:p>
            <a:r>
              <a:rPr lang="zh-CN" altLang="en-US"/>
              <a:t>中央财经大学 李慧青</a:t>
            </a:r>
            <a:endParaRPr lang="zh-CN" altLang="en-US" dirty="0"/>
          </a:p>
        </p:txBody>
      </p:sp>
      <p:sp>
        <p:nvSpPr>
          <p:cNvPr id="6" name="灯片编号占位符 5">
            <a:extLst>
              <a:ext uri="{FF2B5EF4-FFF2-40B4-BE49-F238E27FC236}">
                <a16:creationId xmlns:a16="http://schemas.microsoft.com/office/drawing/2014/main" id="{7EE59DEE-6BA6-43D7-BAD3-30C4D58ABBB0}"/>
              </a:ext>
            </a:extLst>
          </p:cNvPr>
          <p:cNvSpPr>
            <a:spLocks noGrp="1"/>
          </p:cNvSpPr>
          <p:nvPr>
            <p:ph type="sldNum" sz="quarter" idx="12"/>
          </p:nvPr>
        </p:nvSpPr>
        <p:spPr/>
        <p:txBody>
          <a:bodyPr/>
          <a:lstStyle/>
          <a:p>
            <a:fld id="{BE216378-A15D-4834-BE53-A61CC427C8A9}" type="slidenum">
              <a:rPr lang="zh-CN" altLang="en-US" smtClean="0"/>
              <a:t>18</a:t>
            </a:fld>
            <a:endParaRPr lang="zh-CN" altLang="en-US"/>
          </a:p>
        </p:txBody>
      </p:sp>
      <mc:AlternateContent xmlns:mc="http://schemas.openxmlformats.org/markup-compatibility/2006" xmlns:p14="http://schemas.microsoft.com/office/powerpoint/2010/main">
        <mc:Choice Requires="p14">
          <p:contentPart p14:bwMode="auto" r:id="rId3">
            <p14:nvContentPartPr>
              <p14:cNvPr id="49" name="墨迹 48">
                <a:extLst>
                  <a:ext uri="{FF2B5EF4-FFF2-40B4-BE49-F238E27FC236}">
                    <a16:creationId xmlns:a16="http://schemas.microsoft.com/office/drawing/2014/main" id="{C9B1EF7B-5E0D-46E7-97E4-DD2934107607}"/>
                  </a:ext>
                </a:extLst>
              </p14:cNvPr>
              <p14:cNvContentPartPr/>
              <p14:nvPr/>
            </p14:nvContentPartPr>
            <p14:xfrm>
              <a:off x="3751046" y="4999958"/>
              <a:ext cx="360" cy="360"/>
            </p14:xfrm>
          </p:contentPart>
        </mc:Choice>
        <mc:Fallback xmlns="">
          <p:pic>
            <p:nvPicPr>
              <p:cNvPr id="49" name="墨迹 48">
                <a:extLst>
                  <a:ext uri="{FF2B5EF4-FFF2-40B4-BE49-F238E27FC236}">
                    <a16:creationId xmlns:a16="http://schemas.microsoft.com/office/drawing/2014/main" id="{C9B1EF7B-5E0D-46E7-97E4-DD2934107607}"/>
                  </a:ext>
                </a:extLst>
              </p:cNvPr>
              <p:cNvPicPr/>
              <p:nvPr/>
            </p:nvPicPr>
            <p:blipFill>
              <a:blip r:embed="rId4"/>
              <a:stretch>
                <a:fillRect/>
              </a:stretch>
            </p:blipFill>
            <p:spPr>
              <a:xfrm>
                <a:off x="3742406" y="4990958"/>
                <a:ext cx="18000" cy="18000"/>
              </a:xfrm>
              <a:prstGeom prst="rect">
                <a:avLst/>
              </a:prstGeom>
            </p:spPr>
          </p:pic>
        </mc:Fallback>
      </mc:AlternateContent>
      <p:sp>
        <p:nvSpPr>
          <p:cNvPr id="2" name="标题 1">
            <a:extLst>
              <a:ext uri="{FF2B5EF4-FFF2-40B4-BE49-F238E27FC236}">
                <a16:creationId xmlns:a16="http://schemas.microsoft.com/office/drawing/2014/main" id="{0C908D05-B54B-535E-D6F5-BF37D288F9E5}"/>
              </a:ext>
            </a:extLst>
          </p:cNvPr>
          <p:cNvSpPr>
            <a:spLocks noGrp="1"/>
          </p:cNvSpPr>
          <p:nvPr>
            <p:ph type="title"/>
          </p:nvPr>
        </p:nvSpPr>
        <p:spPr>
          <a:xfrm>
            <a:off x="728663" y="350837"/>
            <a:ext cx="10515600" cy="710565"/>
          </a:xfrm>
        </p:spPr>
        <p:txBody>
          <a:bodyPr>
            <a:normAutofit/>
          </a:bodyPr>
          <a:lstStyle/>
          <a:p>
            <a:r>
              <a:rPr lang="en-US" altLang="zh-CN" sz="2800" dirty="0">
                <a:latin typeface="Times New Roman" panose="02020603050405020304" pitchFamily="18" charset="0"/>
                <a:cs typeface="Times New Roman" panose="02020603050405020304" pitchFamily="18" charset="0"/>
              </a:rPr>
              <a:t>Behavior functions</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5938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55DA78B-B0D9-4100-B343-3D2C2AA43553}"/>
                  </a:ext>
                </a:extLst>
              </p:cNvPr>
              <p:cNvSpPr>
                <a:spLocks noGrp="1"/>
              </p:cNvSpPr>
              <p:nvPr>
                <p:ph idx="1"/>
              </p:nvPr>
            </p:nvSpPr>
            <p:spPr>
              <a:xfrm>
                <a:off x="604769" y="1149531"/>
                <a:ext cx="9861191" cy="5643154"/>
              </a:xfrm>
            </p:spPr>
            <p:txBody>
              <a:bodyPr>
                <a:normAutofit/>
              </a:bodyPr>
              <a:lstStyle/>
              <a:p>
                <a:pPr indent="0">
                  <a:spcAft>
                    <a:spcPts val="800"/>
                  </a:spcAft>
                  <a:buNone/>
                </a:pPr>
                <a:r>
                  <a:rPr lang="en-US" altLang="zh-CN" sz="2000" dirty="0">
                    <a:latin typeface="Times New Roman" panose="02020603050405020304" pitchFamily="18" charset="0"/>
                    <a:ea typeface="等线" panose="02010600030101010101" pitchFamily="2" charset="-122"/>
                  </a:rPr>
                  <a:t>For both of these conditions to be met, rather more has to happen than is immediately obvious. When the model comes to be solved, the exchange rate, must satisfy, and be satisfied by, not only the asset demand/supply equivalences but every other equation in which it (the exchange rate) appears. </a:t>
                </a:r>
              </a:p>
              <a:p>
                <a:pPr indent="0">
                  <a:spcAft>
                    <a:spcPts val="800"/>
                  </a:spcAft>
                  <a:buNone/>
                </a:pPr>
                <a:r>
                  <a:rPr lang="en-US" altLang="zh-CN" sz="2000" dirty="0">
                    <a:latin typeface="Times New Roman" panose="02020603050405020304" pitchFamily="18" charset="0"/>
                    <a:ea typeface="等线" panose="02010600030101010101" pitchFamily="2" charset="-122"/>
                  </a:rPr>
                  <a:t>The whole process is further complicated because the response of the trade variables (Equations (9) and (10)) to changes in the exchange rate will normally be completely different as between the two countries. </a:t>
                </a:r>
              </a:p>
              <a:p>
                <a:pPr indent="0">
                  <a:spcAft>
                    <a:spcPts val="800"/>
                  </a:spcAft>
                  <a:buNone/>
                </a:pPr>
                <a:r>
                  <a:rPr lang="en-US" altLang="zh-CN" sz="2000" dirty="0">
                    <a:latin typeface="Times New Roman" panose="02020603050405020304" pitchFamily="18" charset="0"/>
                    <a:ea typeface="等线" panose="02010600030101010101" pitchFamily="2" charset="-122"/>
                  </a:rPr>
                  <a:t>The two countries will also exhibit different responses of consumption as a result of capital gains, which may now be identified as the change in the value of the opening stock of foreign issued bills due to a change in the exchange rate within the period.</a:t>
                </a:r>
              </a:p>
              <a:p>
                <a:pPr marL="514350" indent="-285750">
                  <a:spcAft>
                    <a:spcPts val="800"/>
                  </a:spcAft>
                  <a:buFont typeface="Wingdings" panose="05000000000000000000" pitchFamily="2" charset="2"/>
                  <a:buChar char="Ø"/>
                </a:pPr>
                <a14:m>
                  <m:oMath xmlns:m="http://schemas.openxmlformats.org/officeDocument/2006/math">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𝐶𝐺</m:t>
                    </m:r>
                    <m:r>
                      <m:rPr>
                        <m:sty m:val="p"/>
                      </m:rPr>
                      <a:rPr lang="en-US" altLang="zh-CN" sz="1800" i="1" kern="100" smtClean="0">
                        <a:latin typeface="Cambria Math" panose="02040503050406030204" pitchFamily="18" charset="0"/>
                        <a:ea typeface="Cambria Math" panose="02040503050406030204" pitchFamily="18" charset="0"/>
                        <a:cs typeface="Times New Roman" panose="02020603050405020304" pitchFamily="18" charset="0"/>
                      </a:rPr>
                      <m:t>u</m:t>
                    </m:r>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𝛥</m:t>
                    </m:r>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𝑥𝑟</m:t>
                    </m:r>
                    <m:r>
                      <m:rPr>
                        <m:sty m:val="p"/>
                      </m:rPr>
                      <a:rPr lang="en-US" altLang="zh-CN" sz="1800" i="1" kern="100" smtClean="0">
                        <a:latin typeface="Cambria Math" panose="02040503050406030204" pitchFamily="18" charset="0"/>
                        <a:ea typeface="Cambria Math" panose="02040503050406030204" pitchFamily="18" charset="0"/>
                        <a:cs typeface="Times New Roman" panose="02020603050405020304" pitchFamily="18" charset="0"/>
                      </a:rPr>
                      <m:t>c</m:t>
                    </m:r>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𝐵</m:t>
                    </m:r>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i="1" kern="100" smtClean="0">
                            <a:latin typeface="Cambria Math" panose="02040503050406030204" pitchFamily="18" charset="0"/>
                            <a:ea typeface="Cambria Math" panose="02040503050406030204" pitchFamily="18" charset="0"/>
                            <a:cs typeface="Times New Roman" panose="02020603050405020304" pitchFamily="18" charset="0"/>
                          </a:rPr>
                          <m:t>uc</m:t>
                        </m:r>
                      </m:e>
                      <m:sub>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𝑠</m:t>
                        </m:r>
                        <m:r>
                          <a:rPr lang="zh-CN" altLang="en-US" sz="1800" i="1" kern="10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1</m:t>
                        </m:r>
                      </m:sub>
                    </m:sSub>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     (33)</m:t>
                    </m:r>
                  </m:oMath>
                </a14:m>
                <a:endParaRPr lang="zh-CN" altLang="zh-CN" sz="1800" i="1" kern="100" dirty="0">
                  <a:latin typeface="Cambria Math" panose="02040503050406030204" pitchFamily="18" charset="0"/>
                  <a:ea typeface="Cambria Math" panose="02040503050406030204" pitchFamily="18" charset="0"/>
                  <a:cs typeface="Times New Roman" panose="02020603050405020304" pitchFamily="18" charset="0"/>
                </a:endParaRPr>
              </a:p>
              <a:p>
                <a:pPr marL="514350" indent="-285750">
                  <a:spcAft>
                    <a:spcPts val="800"/>
                  </a:spcAft>
                  <a:buFont typeface="Wingdings" panose="05000000000000000000" pitchFamily="2" charset="2"/>
                  <a:buChar char="Ø"/>
                </a:pPr>
                <a14:m>
                  <m:oMath xmlns:m="http://schemas.openxmlformats.org/officeDocument/2006/math">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𝐶𝐺</m:t>
                    </m:r>
                    <m:r>
                      <m:rPr>
                        <m:sty m:val="p"/>
                      </m:rPr>
                      <a:rPr lang="en-US" altLang="zh-CN" sz="1800" i="1" kern="100" smtClean="0">
                        <a:latin typeface="Cambria Math" panose="02040503050406030204" pitchFamily="18" charset="0"/>
                        <a:ea typeface="Cambria Math" panose="02040503050406030204" pitchFamily="18" charset="0"/>
                        <a:cs typeface="Times New Roman" panose="02020603050405020304" pitchFamily="18" charset="0"/>
                      </a:rPr>
                      <m:t>c</m:t>
                    </m:r>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𝛥</m:t>
                    </m:r>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𝑥𝑟</m:t>
                    </m:r>
                    <m:r>
                      <m:rPr>
                        <m:sty m:val="p"/>
                      </m:rPr>
                      <a:rPr lang="en-US" altLang="zh-CN" sz="1800" i="1" kern="100" smtClean="0">
                        <a:latin typeface="Cambria Math" panose="02040503050406030204" pitchFamily="18" charset="0"/>
                        <a:ea typeface="Cambria Math" panose="02040503050406030204" pitchFamily="18" charset="0"/>
                        <a:cs typeface="Times New Roman" panose="02020603050405020304" pitchFamily="18" charset="0"/>
                      </a:rPr>
                      <m:t>u</m:t>
                    </m:r>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𝐵</m:t>
                    </m:r>
                    <m:r>
                      <m:rPr>
                        <m:sty m:val="p"/>
                      </m:rPr>
                      <a:rPr lang="en-US" altLang="zh-CN" sz="1800" i="1" kern="100" smtClean="0">
                        <a:latin typeface="Cambria Math" panose="02040503050406030204" pitchFamily="18" charset="0"/>
                        <a:ea typeface="Cambria Math" panose="02040503050406030204" pitchFamily="18" charset="0"/>
                        <a:cs typeface="Times New Roman" panose="02020603050405020304" pitchFamily="18" charset="0"/>
                      </a:rPr>
                      <m:t>c</m:t>
                    </m:r>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i="1" kern="100" smtClean="0">
                            <a:latin typeface="Cambria Math" panose="02040503050406030204" pitchFamily="18" charset="0"/>
                            <a:ea typeface="Cambria Math" panose="02040503050406030204" pitchFamily="18" charset="0"/>
                            <a:cs typeface="Times New Roman" panose="02020603050405020304" pitchFamily="18" charset="0"/>
                          </a:rPr>
                          <m:t>u</m:t>
                        </m:r>
                      </m:e>
                      <m:sub>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𝑠</m:t>
                        </m:r>
                        <m:r>
                          <a:rPr lang="zh-CN" altLang="en-US" sz="1800" i="1" kern="100">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1</m:t>
                        </m:r>
                      </m:sub>
                    </m:sSub>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     </m:t>
                    </m:r>
                    <m:d>
                      <m:dPr>
                        <m:ctrlP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latin typeface="Cambria Math" panose="02040503050406030204" pitchFamily="18" charset="0"/>
                            <a:ea typeface="Cambria Math" panose="02040503050406030204" pitchFamily="18" charset="0"/>
                            <a:cs typeface="Times New Roman" panose="02020603050405020304" pitchFamily="18" charset="0"/>
                          </a:rPr>
                          <m:t>34</m:t>
                        </m:r>
                      </m:e>
                    </m:d>
                  </m:oMath>
                </a14:m>
                <a:endParaRPr lang="en-US" altLang="zh-CN" sz="1800" i="1" kern="100" dirty="0">
                  <a:latin typeface="Cambria Math" panose="02040503050406030204" pitchFamily="18" charset="0"/>
                  <a:ea typeface="Cambria Math" panose="02040503050406030204" pitchFamily="18" charset="0"/>
                  <a:cs typeface="Times New Roman" panose="02020603050405020304" pitchFamily="18" charset="0"/>
                </a:endParaRPr>
              </a:p>
              <a:p>
                <a:pPr indent="0">
                  <a:spcAft>
                    <a:spcPts val="800"/>
                  </a:spcAft>
                  <a:buNone/>
                </a:pPr>
                <a:endParaRPr lang="zh-CN" altLang="zh-CN" sz="2000" dirty="0">
                  <a:latin typeface="Times New Roman" panose="02020603050405020304" pitchFamily="18" charset="0"/>
                  <a:ea typeface="等线" panose="02010600030101010101" pitchFamily="2" charset="-122"/>
                </a:endParaRPr>
              </a:p>
              <a:p>
                <a:pPr marL="514350" indent="-285750">
                  <a:spcAft>
                    <a:spcPts val="800"/>
                  </a:spcAft>
                  <a:buFont typeface="Wingdings" panose="05000000000000000000" pitchFamily="2" charset="2"/>
                  <a:buChar char="Ø"/>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just">
                  <a:spcAft>
                    <a:spcPts val="800"/>
                  </a:spcAft>
                  <a:buNone/>
                </a:pPr>
                <a:endParaRPr lang="zh-CN" altLang="zh-CN" sz="1800" i="1" kern="100" dirty="0">
                  <a:latin typeface="Cambria Math" panose="02040503050406030204" pitchFamily="18" charset="0"/>
                  <a:ea typeface="等线" panose="02010600030101010101" pitchFamily="2" charset="-122"/>
                  <a:cs typeface="Times New Roman" panose="02020603050405020304" pitchFamily="18" charset="0"/>
                </a:endParaRPr>
              </a:p>
              <a:p>
                <a:endParaRPr lang="zh-CN" altLang="en-US" sz="2000" dirty="0"/>
              </a:p>
            </p:txBody>
          </p:sp>
        </mc:Choice>
        <mc:Fallback>
          <p:sp>
            <p:nvSpPr>
              <p:cNvPr id="3" name="内容占位符 2">
                <a:extLst>
                  <a:ext uri="{FF2B5EF4-FFF2-40B4-BE49-F238E27FC236}">
                    <a16:creationId xmlns:a16="http://schemas.microsoft.com/office/drawing/2014/main" id="{F55DA78B-B0D9-4100-B343-3D2C2AA43553}"/>
                  </a:ext>
                </a:extLst>
              </p:cNvPr>
              <p:cNvSpPr>
                <a:spLocks noGrp="1" noRot="1" noChangeAspect="1" noMove="1" noResize="1" noEditPoints="1" noAdjustHandles="1" noChangeArrowheads="1" noChangeShapeType="1" noTextEdit="1"/>
              </p:cNvSpPr>
              <p:nvPr>
                <p:ph idx="1"/>
              </p:nvPr>
            </p:nvSpPr>
            <p:spPr>
              <a:xfrm>
                <a:off x="604769" y="1149531"/>
                <a:ext cx="9861191" cy="5643154"/>
              </a:xfrm>
              <a:blipFill>
                <a:blip r:embed="rId2"/>
                <a:stretch>
                  <a:fillRect t="-1124"/>
                </a:stretch>
              </a:blipFill>
            </p:spPr>
            <p:txBody>
              <a:bodyPr/>
              <a:lstStyle/>
              <a:p>
                <a:r>
                  <a:rPr lang="en-CN">
                    <a:noFill/>
                  </a:rPr>
                  <a:t> </a:t>
                </a:r>
              </a:p>
            </p:txBody>
          </p:sp>
        </mc:Fallback>
      </mc:AlternateContent>
      <p:sp>
        <p:nvSpPr>
          <p:cNvPr id="4" name="日期占位符 3">
            <a:extLst>
              <a:ext uri="{FF2B5EF4-FFF2-40B4-BE49-F238E27FC236}">
                <a16:creationId xmlns:a16="http://schemas.microsoft.com/office/drawing/2014/main" id="{1C213A90-E84C-4856-9266-B9CB828E53BF}"/>
              </a:ext>
            </a:extLst>
          </p:cNvPr>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5" name="页脚占位符 4">
            <a:extLst>
              <a:ext uri="{FF2B5EF4-FFF2-40B4-BE49-F238E27FC236}">
                <a16:creationId xmlns:a16="http://schemas.microsoft.com/office/drawing/2014/main" id="{D649AAAB-8A90-4F9F-917F-611008652F0D}"/>
              </a:ext>
            </a:extLst>
          </p:cNvPr>
          <p:cNvSpPr>
            <a:spLocks noGrp="1"/>
          </p:cNvSpPr>
          <p:nvPr>
            <p:ph type="ftr" sz="quarter" idx="11"/>
          </p:nvPr>
        </p:nvSpPr>
        <p:spPr/>
        <p:txBody>
          <a:bodyPr/>
          <a:lstStyle/>
          <a:p>
            <a:r>
              <a:rPr lang="zh-CN" altLang="en-US"/>
              <a:t>中央财经大学 李慧青</a:t>
            </a:r>
            <a:endParaRPr lang="zh-CN" altLang="en-US" dirty="0"/>
          </a:p>
        </p:txBody>
      </p:sp>
      <p:sp>
        <p:nvSpPr>
          <p:cNvPr id="6" name="灯片编号占位符 5">
            <a:extLst>
              <a:ext uri="{FF2B5EF4-FFF2-40B4-BE49-F238E27FC236}">
                <a16:creationId xmlns:a16="http://schemas.microsoft.com/office/drawing/2014/main" id="{7EE59DEE-6BA6-43D7-BAD3-30C4D58ABBB0}"/>
              </a:ext>
            </a:extLst>
          </p:cNvPr>
          <p:cNvSpPr>
            <a:spLocks noGrp="1"/>
          </p:cNvSpPr>
          <p:nvPr>
            <p:ph type="sldNum" sz="quarter" idx="12"/>
          </p:nvPr>
        </p:nvSpPr>
        <p:spPr/>
        <p:txBody>
          <a:bodyPr/>
          <a:lstStyle/>
          <a:p>
            <a:fld id="{BE216378-A15D-4834-BE53-A61CC427C8A9}" type="slidenum">
              <a:rPr lang="zh-CN" altLang="en-US" smtClean="0"/>
              <a:t>19</a:t>
            </a:fld>
            <a:endParaRPr lang="zh-CN" altLang="en-US"/>
          </a:p>
        </p:txBody>
      </p:sp>
      <mc:AlternateContent xmlns:mc="http://schemas.openxmlformats.org/markup-compatibility/2006" xmlns:p14="http://schemas.microsoft.com/office/powerpoint/2010/main">
        <mc:Choice Requires="p14">
          <p:contentPart p14:bwMode="auto" r:id="rId3">
            <p14:nvContentPartPr>
              <p14:cNvPr id="52" name="墨迹 51">
                <a:extLst>
                  <a:ext uri="{FF2B5EF4-FFF2-40B4-BE49-F238E27FC236}">
                    <a16:creationId xmlns:a16="http://schemas.microsoft.com/office/drawing/2014/main" id="{96A46D2C-FE5A-4775-B900-8E4B91D056F8}"/>
                  </a:ext>
                </a:extLst>
              </p14:cNvPr>
              <p14:cNvContentPartPr/>
              <p14:nvPr/>
            </p14:nvContentPartPr>
            <p14:xfrm>
              <a:off x="1175246" y="3730598"/>
              <a:ext cx="360" cy="360"/>
            </p14:xfrm>
          </p:contentPart>
        </mc:Choice>
        <mc:Fallback xmlns="">
          <p:pic>
            <p:nvPicPr>
              <p:cNvPr id="52" name="墨迹 51">
                <a:extLst>
                  <a:ext uri="{FF2B5EF4-FFF2-40B4-BE49-F238E27FC236}">
                    <a16:creationId xmlns:a16="http://schemas.microsoft.com/office/drawing/2014/main" id="{96A46D2C-FE5A-4775-B900-8E4B91D056F8}"/>
                  </a:ext>
                </a:extLst>
              </p:cNvPr>
              <p:cNvPicPr/>
              <p:nvPr/>
            </p:nvPicPr>
            <p:blipFill>
              <a:blip r:embed="rId4"/>
              <a:stretch>
                <a:fillRect/>
              </a:stretch>
            </p:blipFill>
            <p:spPr>
              <a:xfrm>
                <a:off x="1166606" y="3721598"/>
                <a:ext cx="18000" cy="18000"/>
              </a:xfrm>
              <a:prstGeom prst="rect">
                <a:avLst/>
              </a:prstGeom>
            </p:spPr>
          </p:pic>
        </mc:Fallback>
      </mc:AlternateContent>
      <p:sp>
        <p:nvSpPr>
          <p:cNvPr id="2" name="标题 1">
            <a:extLst>
              <a:ext uri="{FF2B5EF4-FFF2-40B4-BE49-F238E27FC236}">
                <a16:creationId xmlns:a16="http://schemas.microsoft.com/office/drawing/2014/main" id="{0C908D05-B54B-535E-D6F5-BF37D288F9E5}"/>
              </a:ext>
            </a:extLst>
          </p:cNvPr>
          <p:cNvSpPr>
            <a:spLocks noGrp="1"/>
          </p:cNvSpPr>
          <p:nvPr>
            <p:ph type="title"/>
          </p:nvPr>
        </p:nvSpPr>
        <p:spPr>
          <a:xfrm>
            <a:off x="728663" y="350837"/>
            <a:ext cx="10515600" cy="710565"/>
          </a:xfrm>
        </p:spPr>
        <p:txBody>
          <a:bodyPr>
            <a:normAutofit/>
          </a:bodyPr>
          <a:lstStyle/>
          <a:p>
            <a:r>
              <a:rPr lang="en-US" altLang="zh-CN" sz="2800" dirty="0">
                <a:latin typeface="Times New Roman" panose="02020603050405020304" pitchFamily="18" charset="0"/>
                <a:cs typeface="Times New Roman" panose="02020603050405020304" pitchFamily="18" charset="0"/>
              </a:rPr>
              <a:t>Behavior functions</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8855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3CEEE-8832-4317-AC2F-86AFCB6EE0EC}"/>
              </a:ext>
            </a:extLst>
          </p:cNvPr>
          <p:cNvSpPr>
            <a:spLocks noGrp="1"/>
          </p:cNvSpPr>
          <p:nvPr>
            <p:ph type="title"/>
          </p:nvPr>
        </p:nvSpPr>
        <p:spPr/>
        <p:txBody>
          <a:bodyPr/>
          <a:lstStyle/>
          <a:p>
            <a:r>
              <a:rPr lang="en-US" altLang="zh-CN" sz="2800" dirty="0">
                <a:latin typeface="Times New Roman" panose="02020603050405020304" pitchFamily="18" charset="0"/>
                <a:cs typeface="Times New Roman" panose="02020603050405020304" pitchFamily="18" charset="0"/>
              </a:rPr>
              <a:t>US-China two-country stock flow consistent model</a:t>
            </a:r>
            <a:endParaRPr lang="zh-CN" altLang="en-US" sz="28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E1235AD5-AC0F-4EB9-B879-06298396F284}"/>
              </a:ext>
            </a:extLst>
          </p:cNvPr>
          <p:cNvSpPr>
            <a:spLocks noGrp="1"/>
          </p:cNvSpPr>
          <p:nvPr>
            <p:ph idx="1"/>
          </p:nvPr>
        </p:nvSpPr>
        <p:spPr>
          <a:xfrm>
            <a:off x="831273" y="1651145"/>
            <a:ext cx="10515600" cy="4351337"/>
          </a:xfrm>
        </p:spPr>
        <p:txBody>
          <a:bodyPr/>
          <a:lstStyle/>
          <a:p>
            <a:r>
              <a:rPr lang="en-US" altLang="zh-CN" sz="2000" dirty="0">
                <a:latin typeface="Times New Roman" panose="02020603050405020304" pitchFamily="18" charset="0"/>
                <a:ea typeface="等线" panose="02010600030101010101" pitchFamily="2" charset="-122"/>
              </a:rPr>
              <a:t>It may be tempting to compare the present analysis to the standard Mundell-Fleming models (the IS-LM-BP models). </a:t>
            </a:r>
          </a:p>
          <a:p>
            <a:r>
              <a:rPr lang="en-US" altLang="zh-CN" sz="2000" dirty="0">
                <a:latin typeface="Times New Roman" panose="02020603050405020304" pitchFamily="18" charset="0"/>
                <a:ea typeface="等线" panose="02010600030101010101" pitchFamily="2" charset="-122"/>
              </a:rPr>
              <a:t>But comparisons are hard to come by. Mundell (1963) assumes perfect capital mobility and perfect asset substitutability, whereas we assume only the former so that capital flows generated by differing rates of return cannot go on forever. </a:t>
            </a:r>
          </a:p>
          <a:p>
            <a:r>
              <a:rPr lang="en-US" altLang="zh-CN" sz="2000" dirty="0">
                <a:latin typeface="Times New Roman" panose="02020603050405020304" pitchFamily="18" charset="0"/>
                <a:ea typeface="等线" panose="02010600030101010101" pitchFamily="2" charset="-122"/>
              </a:rPr>
              <a:t>Mundell (ibid.) and Fleming (1962), along with their textbook representations, assume that monetary policy is best represented by purchases and sales of securities on the open market, whereas we assume that interest rate targeting best represents monetary policy. </a:t>
            </a:r>
          </a:p>
          <a:p>
            <a:r>
              <a:rPr lang="en-US" altLang="zh-CN" sz="2000" dirty="0">
                <a:latin typeface="Times New Roman" panose="02020603050405020304" pitchFamily="18" charset="0"/>
                <a:ea typeface="等线" panose="02010600030101010101" pitchFamily="2" charset="-122"/>
              </a:rPr>
              <a:t>Finally, we make explicit the interdependence of all variables within a stock-flow approach, whereas the standard textbook approach does not.</a:t>
            </a:r>
          </a:p>
          <a:p>
            <a:endParaRPr lang="en-US" altLang="zh-CN" sz="2000" dirty="0">
              <a:latin typeface="Times New Roman" panose="02020603050405020304" pitchFamily="18" charset="0"/>
              <a:ea typeface="等线" panose="02010600030101010101" pitchFamily="2" charset="-122"/>
            </a:endParaRPr>
          </a:p>
          <a:p>
            <a:endParaRPr lang="zh-CN" altLang="en-US" dirty="0"/>
          </a:p>
        </p:txBody>
      </p:sp>
      <p:sp>
        <p:nvSpPr>
          <p:cNvPr id="4" name="日期占位符 3">
            <a:extLst>
              <a:ext uri="{FF2B5EF4-FFF2-40B4-BE49-F238E27FC236}">
                <a16:creationId xmlns:a16="http://schemas.microsoft.com/office/drawing/2014/main" id="{6AB23E36-F2FD-425A-A29E-0AB882785378}"/>
              </a:ext>
            </a:extLst>
          </p:cNvPr>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5" name="页脚占位符 4">
            <a:extLst>
              <a:ext uri="{FF2B5EF4-FFF2-40B4-BE49-F238E27FC236}">
                <a16:creationId xmlns:a16="http://schemas.microsoft.com/office/drawing/2014/main" id="{D3F21034-1D22-4915-BC81-394670716C40}"/>
              </a:ext>
            </a:extLst>
          </p:cNvPr>
          <p:cNvSpPr>
            <a:spLocks noGrp="1"/>
          </p:cNvSpPr>
          <p:nvPr>
            <p:ph type="ftr" sz="quarter" idx="11"/>
          </p:nvPr>
        </p:nvSpPr>
        <p:spPr/>
        <p:txBody>
          <a:bodyPr/>
          <a:lstStyle/>
          <a:p>
            <a:r>
              <a:rPr lang="zh-CN" altLang="en-US"/>
              <a:t>中央财经大学 李慧青</a:t>
            </a:r>
            <a:endParaRPr lang="zh-CN" altLang="en-US" dirty="0"/>
          </a:p>
        </p:txBody>
      </p:sp>
      <p:sp>
        <p:nvSpPr>
          <p:cNvPr id="6" name="灯片编号占位符 5">
            <a:extLst>
              <a:ext uri="{FF2B5EF4-FFF2-40B4-BE49-F238E27FC236}">
                <a16:creationId xmlns:a16="http://schemas.microsoft.com/office/drawing/2014/main" id="{BFBA6C96-179F-4140-B22E-7EFF317A4BDC}"/>
              </a:ext>
            </a:extLst>
          </p:cNvPr>
          <p:cNvSpPr>
            <a:spLocks noGrp="1"/>
          </p:cNvSpPr>
          <p:nvPr>
            <p:ph type="sldNum" sz="quarter" idx="12"/>
          </p:nvPr>
        </p:nvSpPr>
        <p:spPr/>
        <p:txBody>
          <a:bodyPr/>
          <a:lstStyle/>
          <a:p>
            <a:fld id="{BE216378-A15D-4834-BE53-A61CC427C8A9}" type="slidenum">
              <a:rPr lang="zh-CN" altLang="en-US" smtClean="0"/>
              <a:t>2</a:t>
            </a:fld>
            <a:endParaRPr lang="zh-CN" altLang="en-US"/>
          </a:p>
        </p:txBody>
      </p:sp>
    </p:spTree>
    <p:extLst>
      <p:ext uri="{BB962C8B-B14F-4D97-AF65-F5344CB8AC3E}">
        <p14:creationId xmlns:p14="http://schemas.microsoft.com/office/powerpoint/2010/main" val="3234110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55DA78B-B0D9-4100-B343-3D2C2AA43553}"/>
                  </a:ext>
                </a:extLst>
              </p:cNvPr>
              <p:cNvSpPr>
                <a:spLocks noGrp="1"/>
              </p:cNvSpPr>
              <p:nvPr>
                <p:ph idx="1"/>
              </p:nvPr>
            </p:nvSpPr>
            <p:spPr>
              <a:xfrm>
                <a:off x="604769" y="1149531"/>
                <a:ext cx="9861191" cy="5643154"/>
              </a:xfrm>
            </p:spPr>
            <p:txBody>
              <a:bodyPr>
                <a:normAutofit/>
              </a:bodyPr>
              <a:lstStyle/>
              <a:p>
                <a:pPr indent="0">
                  <a:spcAft>
                    <a:spcPts val="800"/>
                  </a:spcAft>
                  <a:buNone/>
                </a:pPr>
                <a:r>
                  <a:rPr lang="en-US" altLang="zh-CN" sz="2000" dirty="0">
                    <a:latin typeface="Times New Roman" panose="02020603050405020304" pitchFamily="18" charset="0"/>
                    <a:ea typeface="等线" panose="02010600030101010101" pitchFamily="2" charset="-122"/>
                  </a:rPr>
                  <a:t>To check that we have enough equations to determine a single exchange rate that is capable of doing all the work that is required of it, we must write out the model with each variable appearing not more than once on the left-hand side of an equation. </a:t>
                </a:r>
              </a:p>
              <a:p>
                <a:pPr indent="0">
                  <a:spcAft>
                    <a:spcPts val="800"/>
                  </a:spcAft>
                  <a:buNone/>
                </a:pPr>
                <a:r>
                  <a:rPr lang="en-US" altLang="zh-CN" sz="2000" dirty="0">
                    <a:latin typeface="Times New Roman" panose="02020603050405020304" pitchFamily="18" charset="0"/>
                    <a:ea typeface="等线" panose="02010600030101010101" pitchFamily="2" charset="-122"/>
                  </a:rPr>
                  <a:t>First note that one of the two Equations (31B) and (32) must be modified, because we cannot let the exchange rate, </a:t>
                </a:r>
                <a:r>
                  <a:rPr lang="en-US" altLang="zh-CN" sz="2000" dirty="0" err="1">
                    <a:latin typeface="Times New Roman" panose="02020603050405020304" pitchFamily="18" charset="0"/>
                    <a:ea typeface="等线" panose="02010600030101010101" pitchFamily="2" charset="-122"/>
                  </a:rPr>
                  <a:t>xru</a:t>
                </a:r>
                <a:r>
                  <a:rPr lang="en-US" altLang="zh-CN" sz="2000" dirty="0">
                    <a:latin typeface="Times New Roman" panose="02020603050405020304" pitchFamily="18" charset="0"/>
                    <a:ea typeface="等线" panose="02010600030101010101" pitchFamily="2" charset="-122"/>
                  </a:rPr>
                  <a:t>, appear on the left hand side of two equations. We shall retain Equation (32) and write Equation (31B) as</a:t>
                </a:r>
              </a:p>
              <a:p>
                <a:pPr marL="514350" indent="-285750">
                  <a:spcAft>
                    <a:spcPts val="800"/>
                  </a:spcAft>
                  <a:buFont typeface="Wingdings" panose="05000000000000000000" pitchFamily="2" charset="2"/>
                  <a:buChar char="Ø"/>
                </a:pPr>
                <a14:m>
                  <m:oMath xmlns:m="http://schemas.openxmlformats.org/officeDocument/2006/math">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𝐵</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𝑠</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𝐵</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𝑑</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𝑥𝑟</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d>
                      <m:dPr>
                        <m:ctrlPr>
                          <a:rPr lang="en-US" altLang="zh-CN" sz="1800" i="1" kern="100">
                            <a:latin typeface="Cambria Math" panose="02040503050406030204" pitchFamily="18" charset="0"/>
                            <a:ea typeface="等线" panose="02010600030101010101" pitchFamily="2" charset="-122"/>
                            <a:cs typeface="Times New Roman" panose="02020603050405020304" pitchFamily="18" charset="0"/>
                          </a:rPr>
                        </m:ctrlPr>
                      </m:dPr>
                      <m:e>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31</m:t>
                        </m:r>
                      </m:e>
                    </m:d>
                  </m:oMath>
                </a14:m>
                <a:endParaRPr lang="en-US" altLang="zh-CN" sz="1800" i="1" kern="100" dirty="0">
                  <a:latin typeface="Cambria Math" panose="02040503050406030204" pitchFamily="18" charset="0"/>
                  <a:ea typeface="等线" panose="02010600030101010101" pitchFamily="2" charset="-122"/>
                  <a:cs typeface="Times New Roman" panose="02020603050405020304" pitchFamily="18" charset="0"/>
                </a:endParaRPr>
              </a:p>
              <a:p>
                <a:pPr indent="0">
                  <a:spcAft>
                    <a:spcPts val="800"/>
                  </a:spcAft>
                  <a:buNone/>
                </a:pPr>
                <a:r>
                  <a:rPr lang="en-US" altLang="zh-CN" sz="2000" dirty="0">
                    <a:latin typeface="Times New Roman" panose="02020603050405020304" pitchFamily="18" charset="0"/>
                    <a:ea typeface="等线" panose="02010600030101010101" pitchFamily="2" charset="-122"/>
                  </a:rPr>
                  <a:t>But now we have two equations with </a:t>
                </a:r>
                <a:r>
                  <a:rPr lang="en-US" altLang="zh-CN" sz="2000" dirty="0" err="1">
                    <a:latin typeface="Times New Roman" panose="02020603050405020304" pitchFamily="18" charset="0"/>
                    <a:ea typeface="等线" panose="02010600030101010101" pitchFamily="2" charset="-122"/>
                  </a:rPr>
                  <a:t>Bcus</a:t>
                </a:r>
                <a:r>
                  <a:rPr lang="en-US" altLang="zh-CN" sz="2000" dirty="0">
                    <a:latin typeface="Times New Roman" panose="02020603050405020304" pitchFamily="18" charset="0"/>
                    <a:ea typeface="等线" panose="02010600030101010101" pitchFamily="2" charset="-122"/>
                  </a:rPr>
                  <a:t> on the left-hand side, Equations (31) and (29B). Hence, we rewrite Equation (29B) as</a:t>
                </a:r>
              </a:p>
              <a:p>
                <a:pPr marL="514350" indent="-285750">
                  <a:spcAft>
                    <a:spcPts val="800"/>
                  </a:spcAft>
                  <a:buFont typeface="Wingdings" panose="05000000000000000000" pitchFamily="2" charset="2"/>
                  <a:buChar char="Ø"/>
                </a:pPr>
                <a14:m>
                  <m:oMath xmlns:m="http://schemas.openxmlformats.org/officeDocument/2006/math">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𝐵</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u</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u</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𝐵</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u</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𝐵</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c</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u</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𝐵𝑐𝑏</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c</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u</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𝐵𝑐𝑏</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u</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     (29)</m:t>
                    </m:r>
                  </m:oMath>
                </a14:m>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spcAft>
                    <a:spcPts val="800"/>
                  </a:spcAft>
                  <a:buNone/>
                </a:pPr>
                <a:r>
                  <a:rPr lang="en-US" altLang="zh-CN" sz="2000" dirty="0">
                    <a:latin typeface="Times New Roman" panose="02020603050405020304" pitchFamily="18" charset="0"/>
                    <a:ea typeface="等线" panose="02010600030101010101" pitchFamily="2" charset="-122"/>
                  </a:rPr>
                  <a:t>And close the model by recalling that</a:t>
                </a:r>
              </a:p>
              <a:p>
                <a:pPr marL="514350" indent="-285750">
                  <a:spcAft>
                    <a:spcPts val="800"/>
                  </a:spcAft>
                  <a:buFont typeface="Wingdings" panose="05000000000000000000" pitchFamily="2" charset="2"/>
                  <a:buChar char="Ø"/>
                </a:pPr>
                <a14:m>
                  <m:oMath xmlns:m="http://schemas.openxmlformats.org/officeDocument/2006/math">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𝑥𝑟</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c</m:t>
                    </m:r>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𝑥𝑟</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u</m:t>
                    </m:r>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     (35)</m:t>
                    </m:r>
                  </m:oMath>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514350" indent="-285750">
                  <a:spcAft>
                    <a:spcPts val="800"/>
                  </a:spcAft>
                  <a:buFont typeface="Wingdings" panose="05000000000000000000" pitchFamily="2" charset="2"/>
                  <a:buChar char="Ø"/>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spcAft>
                    <a:spcPts val="800"/>
                  </a:spcAft>
                  <a:buNone/>
                </a:pPr>
                <a:endParaRPr lang="en-US" altLang="zh-CN" sz="2000" dirty="0">
                  <a:latin typeface="Times New Roman" panose="02020603050405020304" pitchFamily="18" charset="0"/>
                  <a:ea typeface="等线" panose="02010600030101010101" pitchFamily="2" charset="-122"/>
                </a:endParaRPr>
              </a:p>
              <a:p>
                <a:pPr indent="0">
                  <a:spcAft>
                    <a:spcPts val="800"/>
                  </a:spcAft>
                  <a:buNone/>
                </a:pPr>
                <a:endParaRPr lang="zh-CN" altLang="zh-CN" sz="2000" dirty="0">
                  <a:latin typeface="Times New Roman" panose="02020603050405020304" pitchFamily="18" charset="0"/>
                  <a:ea typeface="等线" panose="02010600030101010101" pitchFamily="2" charset="-122"/>
                </a:endParaRPr>
              </a:p>
              <a:p>
                <a:pPr indent="0">
                  <a:spcAft>
                    <a:spcPts val="800"/>
                  </a:spcAft>
                  <a:buNone/>
                </a:pPr>
                <a:endParaRPr lang="zh-CN" altLang="zh-CN" sz="2000" dirty="0">
                  <a:latin typeface="Times New Roman" panose="02020603050405020304" pitchFamily="18" charset="0"/>
                  <a:ea typeface="等线" panose="02010600030101010101" pitchFamily="2" charset="-122"/>
                </a:endParaRPr>
              </a:p>
              <a:p>
                <a:pPr marL="514350" indent="-285750">
                  <a:spcAft>
                    <a:spcPts val="800"/>
                  </a:spcAft>
                  <a:buFont typeface="Wingdings" panose="05000000000000000000" pitchFamily="2" charset="2"/>
                  <a:buChar char="Ø"/>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just">
                  <a:spcAft>
                    <a:spcPts val="800"/>
                  </a:spcAft>
                  <a:buNone/>
                </a:pPr>
                <a:endParaRPr lang="zh-CN" altLang="zh-CN" sz="1800" i="1" kern="100" dirty="0">
                  <a:latin typeface="Cambria Math" panose="02040503050406030204" pitchFamily="18" charset="0"/>
                  <a:ea typeface="等线" panose="02010600030101010101" pitchFamily="2" charset="-122"/>
                  <a:cs typeface="Times New Roman" panose="02020603050405020304" pitchFamily="18" charset="0"/>
                </a:endParaRPr>
              </a:p>
              <a:p>
                <a:endParaRPr lang="zh-CN" altLang="en-US" sz="2000" dirty="0"/>
              </a:p>
            </p:txBody>
          </p:sp>
        </mc:Choice>
        <mc:Fallback>
          <p:sp>
            <p:nvSpPr>
              <p:cNvPr id="3" name="内容占位符 2">
                <a:extLst>
                  <a:ext uri="{FF2B5EF4-FFF2-40B4-BE49-F238E27FC236}">
                    <a16:creationId xmlns:a16="http://schemas.microsoft.com/office/drawing/2014/main" id="{F55DA78B-B0D9-4100-B343-3D2C2AA43553}"/>
                  </a:ext>
                </a:extLst>
              </p:cNvPr>
              <p:cNvSpPr>
                <a:spLocks noGrp="1" noRot="1" noChangeAspect="1" noMove="1" noResize="1" noEditPoints="1" noAdjustHandles="1" noChangeArrowheads="1" noChangeShapeType="1" noTextEdit="1"/>
              </p:cNvSpPr>
              <p:nvPr>
                <p:ph idx="1"/>
              </p:nvPr>
            </p:nvSpPr>
            <p:spPr>
              <a:xfrm>
                <a:off x="604769" y="1149531"/>
                <a:ext cx="9861191" cy="5643154"/>
              </a:xfrm>
              <a:blipFill>
                <a:blip r:embed="rId2"/>
                <a:stretch>
                  <a:fillRect t="-1124" r="-1157"/>
                </a:stretch>
              </a:blipFill>
            </p:spPr>
            <p:txBody>
              <a:bodyPr/>
              <a:lstStyle/>
              <a:p>
                <a:r>
                  <a:rPr lang="en-CN">
                    <a:noFill/>
                  </a:rPr>
                  <a:t> </a:t>
                </a:r>
              </a:p>
            </p:txBody>
          </p:sp>
        </mc:Fallback>
      </mc:AlternateContent>
      <p:sp>
        <p:nvSpPr>
          <p:cNvPr id="4" name="日期占位符 3">
            <a:extLst>
              <a:ext uri="{FF2B5EF4-FFF2-40B4-BE49-F238E27FC236}">
                <a16:creationId xmlns:a16="http://schemas.microsoft.com/office/drawing/2014/main" id="{1C213A90-E84C-4856-9266-B9CB828E53BF}"/>
              </a:ext>
            </a:extLst>
          </p:cNvPr>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5" name="页脚占位符 4">
            <a:extLst>
              <a:ext uri="{FF2B5EF4-FFF2-40B4-BE49-F238E27FC236}">
                <a16:creationId xmlns:a16="http://schemas.microsoft.com/office/drawing/2014/main" id="{D649AAAB-8A90-4F9F-917F-611008652F0D}"/>
              </a:ext>
            </a:extLst>
          </p:cNvPr>
          <p:cNvSpPr>
            <a:spLocks noGrp="1"/>
          </p:cNvSpPr>
          <p:nvPr>
            <p:ph type="ftr" sz="quarter" idx="11"/>
          </p:nvPr>
        </p:nvSpPr>
        <p:spPr/>
        <p:txBody>
          <a:bodyPr/>
          <a:lstStyle/>
          <a:p>
            <a:r>
              <a:rPr lang="zh-CN" altLang="en-US"/>
              <a:t>中央财经大学 李慧青</a:t>
            </a:r>
            <a:endParaRPr lang="zh-CN" altLang="en-US" dirty="0"/>
          </a:p>
        </p:txBody>
      </p:sp>
      <p:sp>
        <p:nvSpPr>
          <p:cNvPr id="6" name="灯片编号占位符 5">
            <a:extLst>
              <a:ext uri="{FF2B5EF4-FFF2-40B4-BE49-F238E27FC236}">
                <a16:creationId xmlns:a16="http://schemas.microsoft.com/office/drawing/2014/main" id="{7EE59DEE-6BA6-43D7-BAD3-30C4D58ABBB0}"/>
              </a:ext>
            </a:extLst>
          </p:cNvPr>
          <p:cNvSpPr>
            <a:spLocks noGrp="1"/>
          </p:cNvSpPr>
          <p:nvPr>
            <p:ph type="sldNum" sz="quarter" idx="12"/>
          </p:nvPr>
        </p:nvSpPr>
        <p:spPr/>
        <p:txBody>
          <a:bodyPr/>
          <a:lstStyle/>
          <a:p>
            <a:fld id="{BE216378-A15D-4834-BE53-A61CC427C8A9}" type="slidenum">
              <a:rPr lang="zh-CN" altLang="en-US" smtClean="0"/>
              <a:t>20</a:t>
            </a:fld>
            <a:endParaRPr lang="zh-CN" altLang="en-US"/>
          </a:p>
        </p:txBody>
      </p:sp>
      <mc:AlternateContent xmlns:mc="http://schemas.openxmlformats.org/markup-compatibility/2006" xmlns:p14="http://schemas.microsoft.com/office/powerpoint/2010/main">
        <mc:Choice Requires="p14">
          <p:contentPart p14:bwMode="auto" r:id="rId3">
            <p14:nvContentPartPr>
              <p14:cNvPr id="49" name="墨迹 48">
                <a:extLst>
                  <a:ext uri="{FF2B5EF4-FFF2-40B4-BE49-F238E27FC236}">
                    <a16:creationId xmlns:a16="http://schemas.microsoft.com/office/drawing/2014/main" id="{C9B1EF7B-5E0D-46E7-97E4-DD2934107607}"/>
                  </a:ext>
                </a:extLst>
              </p14:cNvPr>
              <p14:cNvContentPartPr/>
              <p14:nvPr/>
            </p14:nvContentPartPr>
            <p14:xfrm>
              <a:off x="3751046" y="4999958"/>
              <a:ext cx="360" cy="360"/>
            </p14:xfrm>
          </p:contentPart>
        </mc:Choice>
        <mc:Fallback xmlns="">
          <p:pic>
            <p:nvPicPr>
              <p:cNvPr id="49" name="墨迹 48">
                <a:extLst>
                  <a:ext uri="{FF2B5EF4-FFF2-40B4-BE49-F238E27FC236}">
                    <a16:creationId xmlns:a16="http://schemas.microsoft.com/office/drawing/2014/main" id="{C9B1EF7B-5E0D-46E7-97E4-DD2934107607}"/>
                  </a:ext>
                </a:extLst>
              </p:cNvPr>
              <p:cNvPicPr/>
              <p:nvPr/>
            </p:nvPicPr>
            <p:blipFill>
              <a:blip r:embed="rId4"/>
              <a:stretch>
                <a:fillRect/>
              </a:stretch>
            </p:blipFill>
            <p:spPr>
              <a:xfrm>
                <a:off x="3742406" y="4990958"/>
                <a:ext cx="18000" cy="18000"/>
              </a:xfrm>
              <a:prstGeom prst="rect">
                <a:avLst/>
              </a:prstGeom>
            </p:spPr>
          </p:pic>
        </mc:Fallback>
      </mc:AlternateContent>
      <p:sp>
        <p:nvSpPr>
          <p:cNvPr id="2" name="标题 1">
            <a:extLst>
              <a:ext uri="{FF2B5EF4-FFF2-40B4-BE49-F238E27FC236}">
                <a16:creationId xmlns:a16="http://schemas.microsoft.com/office/drawing/2014/main" id="{0C908D05-B54B-535E-D6F5-BF37D288F9E5}"/>
              </a:ext>
            </a:extLst>
          </p:cNvPr>
          <p:cNvSpPr>
            <a:spLocks noGrp="1"/>
          </p:cNvSpPr>
          <p:nvPr>
            <p:ph type="title"/>
          </p:nvPr>
        </p:nvSpPr>
        <p:spPr>
          <a:xfrm>
            <a:off x="728663" y="350837"/>
            <a:ext cx="10515600" cy="710565"/>
          </a:xfrm>
        </p:spPr>
        <p:txBody>
          <a:bodyPr>
            <a:normAutofit/>
          </a:bodyPr>
          <a:lstStyle/>
          <a:p>
            <a:r>
              <a:rPr lang="en-US" altLang="zh-CN" sz="2800" dirty="0">
                <a:latin typeface="Times New Roman" panose="02020603050405020304" pitchFamily="18" charset="0"/>
                <a:cs typeface="Times New Roman" panose="02020603050405020304" pitchFamily="18" charset="0"/>
              </a:rPr>
              <a:t>Behavior functions</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8973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55DA78B-B0D9-4100-B343-3D2C2AA43553}"/>
              </a:ext>
            </a:extLst>
          </p:cNvPr>
          <p:cNvSpPr>
            <a:spLocks noGrp="1"/>
          </p:cNvSpPr>
          <p:nvPr>
            <p:ph idx="1"/>
          </p:nvPr>
        </p:nvSpPr>
        <p:spPr>
          <a:xfrm>
            <a:off x="728663" y="1452119"/>
            <a:ext cx="9861191" cy="4056448"/>
          </a:xfrm>
        </p:spPr>
        <p:txBody>
          <a:bodyPr>
            <a:normAutofit/>
          </a:bodyPr>
          <a:lstStyle/>
          <a:p>
            <a:pPr indent="0">
              <a:spcAft>
                <a:spcPts val="800"/>
              </a:spcAft>
              <a:buNone/>
            </a:pPr>
            <a:r>
              <a:rPr lang="en-US" altLang="zh-CN" sz="2000" dirty="0">
                <a:latin typeface="Times New Roman" panose="02020603050405020304" pitchFamily="18" charset="0"/>
                <a:ea typeface="等线" panose="02010600030101010101" pitchFamily="2" charset="-122"/>
              </a:rPr>
              <a:t>We now have an equation in every endogenous variable, save the two interest rates that remain exogenous. </a:t>
            </a:r>
          </a:p>
          <a:p>
            <a:pPr indent="0">
              <a:spcAft>
                <a:spcPts val="800"/>
              </a:spcAft>
              <a:buNone/>
            </a:pPr>
            <a:r>
              <a:rPr lang="en-US" altLang="zh-CN" sz="2000" dirty="0">
                <a:latin typeface="Times New Roman" panose="02020603050405020304" pitchFamily="18" charset="0"/>
                <a:ea typeface="等线" panose="02010600030101010101" pitchFamily="2" charset="-122"/>
              </a:rPr>
              <a:t>We still have two equations with Buus on the left-hand side (Equations (23R) and (29)), so we shall drop Equation (23R). </a:t>
            </a:r>
          </a:p>
          <a:p>
            <a:pPr indent="0">
              <a:spcAft>
                <a:spcPts val="800"/>
              </a:spcAft>
              <a:buNone/>
            </a:pPr>
            <a:r>
              <a:rPr lang="en-US" altLang="zh-CN" sz="2000" dirty="0">
                <a:latin typeface="Times New Roman" panose="02020603050405020304" pitchFamily="18" charset="0"/>
                <a:ea typeface="等线" panose="02010600030101010101" pitchFamily="2" charset="-122"/>
              </a:rPr>
              <a:t>It would then seem that Buus (Equation (29)) and </a:t>
            </a:r>
            <a:r>
              <a:rPr lang="en-US" altLang="zh-CN" sz="2000" dirty="0" err="1">
                <a:latin typeface="Times New Roman" panose="02020603050405020304" pitchFamily="18" charset="0"/>
                <a:ea typeface="等线" panose="02010600030101010101" pitchFamily="2" charset="-122"/>
              </a:rPr>
              <a:t>Buud</a:t>
            </a:r>
            <a:r>
              <a:rPr lang="en-US" altLang="zh-CN" sz="2000" dirty="0">
                <a:latin typeface="Times New Roman" panose="02020603050405020304" pitchFamily="18" charset="0"/>
                <a:ea typeface="等线" panose="02010600030101010101" pitchFamily="2" charset="-122"/>
              </a:rPr>
              <a:t> (Equation (15)) are independent of each other. However, since the accounting of the whole system is comprehensive, the system guarantees that Buus = </a:t>
            </a:r>
            <a:r>
              <a:rPr lang="en-US" altLang="zh-CN" sz="2000" dirty="0" err="1">
                <a:latin typeface="Times New Roman" panose="02020603050405020304" pitchFamily="18" charset="0"/>
                <a:ea typeface="等线" panose="02010600030101010101" pitchFamily="2" charset="-122"/>
              </a:rPr>
              <a:t>Buud</a:t>
            </a:r>
            <a:r>
              <a:rPr lang="en-US" altLang="zh-CN" sz="2000" dirty="0">
                <a:latin typeface="Times New Roman" panose="02020603050405020304" pitchFamily="18" charset="0"/>
                <a:ea typeface="等线" panose="02010600030101010101" pitchFamily="2" charset="-122"/>
              </a:rPr>
              <a:t>, which is Equation (23R). </a:t>
            </a:r>
          </a:p>
          <a:p>
            <a:pPr indent="0">
              <a:spcAft>
                <a:spcPts val="800"/>
              </a:spcAft>
              <a:buNone/>
            </a:pPr>
            <a:r>
              <a:rPr lang="en-US" altLang="zh-CN" sz="2000" dirty="0">
                <a:latin typeface="Times New Roman" panose="02020603050405020304" pitchFamily="18" charset="0"/>
                <a:ea typeface="等线" panose="02010600030101010101" pitchFamily="2" charset="-122"/>
              </a:rPr>
              <a:t>This is the "redundant" equation, which must be dropped. The two terms of this equation are equivalent without the need for any equation to make that happen-so long as every other equation is satisfied.</a:t>
            </a:r>
          </a:p>
          <a:p>
            <a:pPr indent="0">
              <a:spcAft>
                <a:spcPts val="800"/>
              </a:spcAft>
              <a:buNone/>
            </a:pPr>
            <a:endParaRPr lang="en-US" altLang="zh-CN" sz="2000" dirty="0">
              <a:latin typeface="Times New Roman" panose="02020603050405020304" pitchFamily="18" charset="0"/>
              <a:ea typeface="等线" panose="02010600030101010101" pitchFamily="2" charset="-122"/>
            </a:endParaRPr>
          </a:p>
          <a:p>
            <a:pPr indent="0">
              <a:spcAft>
                <a:spcPts val="800"/>
              </a:spcAft>
              <a:buNone/>
            </a:pPr>
            <a:endParaRPr lang="zh-CN" altLang="zh-CN" sz="2000" dirty="0">
              <a:latin typeface="Times New Roman" panose="02020603050405020304" pitchFamily="18" charset="0"/>
              <a:ea typeface="等线" panose="02010600030101010101" pitchFamily="2" charset="-122"/>
            </a:endParaRPr>
          </a:p>
          <a:p>
            <a:pPr indent="0">
              <a:spcAft>
                <a:spcPts val="800"/>
              </a:spcAft>
              <a:buNone/>
            </a:pPr>
            <a:endParaRPr lang="zh-CN" altLang="zh-CN" sz="2000" dirty="0">
              <a:latin typeface="Times New Roman" panose="02020603050405020304" pitchFamily="18" charset="0"/>
              <a:ea typeface="等线" panose="02010600030101010101" pitchFamily="2" charset="-122"/>
            </a:endParaRPr>
          </a:p>
          <a:p>
            <a:pPr marL="514350" indent="-285750">
              <a:spcAft>
                <a:spcPts val="800"/>
              </a:spcAft>
              <a:buFont typeface="Wingdings" panose="05000000000000000000" pitchFamily="2" charset="2"/>
              <a:buChar char="Ø"/>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just">
              <a:spcAft>
                <a:spcPts val="800"/>
              </a:spcAft>
              <a:buNone/>
            </a:pPr>
            <a:endParaRPr lang="zh-CN" altLang="zh-CN" sz="1800" i="1" kern="100" dirty="0">
              <a:latin typeface="Cambria Math" panose="02040503050406030204" pitchFamily="18" charset="0"/>
              <a:ea typeface="等线" panose="02010600030101010101" pitchFamily="2" charset="-122"/>
              <a:cs typeface="Times New Roman" panose="02020603050405020304" pitchFamily="18" charset="0"/>
            </a:endParaRPr>
          </a:p>
          <a:p>
            <a:endParaRPr lang="zh-CN" altLang="en-US" sz="2000" dirty="0"/>
          </a:p>
        </p:txBody>
      </p:sp>
      <p:sp>
        <p:nvSpPr>
          <p:cNvPr id="4" name="日期占位符 3">
            <a:extLst>
              <a:ext uri="{FF2B5EF4-FFF2-40B4-BE49-F238E27FC236}">
                <a16:creationId xmlns:a16="http://schemas.microsoft.com/office/drawing/2014/main" id="{1C213A90-E84C-4856-9266-B9CB828E53BF}"/>
              </a:ext>
            </a:extLst>
          </p:cNvPr>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5" name="页脚占位符 4">
            <a:extLst>
              <a:ext uri="{FF2B5EF4-FFF2-40B4-BE49-F238E27FC236}">
                <a16:creationId xmlns:a16="http://schemas.microsoft.com/office/drawing/2014/main" id="{D649AAAB-8A90-4F9F-917F-611008652F0D}"/>
              </a:ext>
            </a:extLst>
          </p:cNvPr>
          <p:cNvSpPr>
            <a:spLocks noGrp="1"/>
          </p:cNvSpPr>
          <p:nvPr>
            <p:ph type="ftr" sz="quarter" idx="11"/>
          </p:nvPr>
        </p:nvSpPr>
        <p:spPr/>
        <p:txBody>
          <a:bodyPr/>
          <a:lstStyle/>
          <a:p>
            <a:r>
              <a:rPr lang="zh-CN" altLang="en-US" dirty="0"/>
              <a:t>中央财经大学 李慧青</a:t>
            </a:r>
          </a:p>
        </p:txBody>
      </p:sp>
      <p:sp>
        <p:nvSpPr>
          <p:cNvPr id="6" name="灯片编号占位符 5">
            <a:extLst>
              <a:ext uri="{FF2B5EF4-FFF2-40B4-BE49-F238E27FC236}">
                <a16:creationId xmlns:a16="http://schemas.microsoft.com/office/drawing/2014/main" id="{7EE59DEE-6BA6-43D7-BAD3-30C4D58ABBB0}"/>
              </a:ext>
            </a:extLst>
          </p:cNvPr>
          <p:cNvSpPr>
            <a:spLocks noGrp="1"/>
          </p:cNvSpPr>
          <p:nvPr>
            <p:ph type="sldNum" sz="quarter" idx="12"/>
          </p:nvPr>
        </p:nvSpPr>
        <p:spPr/>
        <p:txBody>
          <a:bodyPr/>
          <a:lstStyle/>
          <a:p>
            <a:fld id="{BE216378-A15D-4834-BE53-A61CC427C8A9}" type="slidenum">
              <a:rPr lang="zh-CN" altLang="en-US" smtClean="0"/>
              <a:t>21</a:t>
            </a:fld>
            <a:endParaRPr lang="zh-CN" altLang="en-US"/>
          </a:p>
        </p:txBody>
      </p:sp>
      <p:sp>
        <p:nvSpPr>
          <p:cNvPr id="2" name="标题 1">
            <a:extLst>
              <a:ext uri="{FF2B5EF4-FFF2-40B4-BE49-F238E27FC236}">
                <a16:creationId xmlns:a16="http://schemas.microsoft.com/office/drawing/2014/main" id="{0C908D05-B54B-535E-D6F5-BF37D288F9E5}"/>
              </a:ext>
            </a:extLst>
          </p:cNvPr>
          <p:cNvSpPr>
            <a:spLocks noGrp="1"/>
          </p:cNvSpPr>
          <p:nvPr>
            <p:ph type="title"/>
          </p:nvPr>
        </p:nvSpPr>
        <p:spPr>
          <a:xfrm>
            <a:off x="728663" y="340387"/>
            <a:ext cx="10515600" cy="710565"/>
          </a:xfrm>
        </p:spPr>
        <p:txBody>
          <a:bodyPr>
            <a:normAutofit/>
          </a:bodyPr>
          <a:lstStyle/>
          <a:p>
            <a:r>
              <a:rPr lang="en-US" altLang="zh-CN" sz="2800" dirty="0">
                <a:latin typeface="Times New Roman" panose="02020603050405020304" pitchFamily="18" charset="0"/>
                <a:cs typeface="Times New Roman" panose="02020603050405020304" pitchFamily="18" charset="0"/>
              </a:rPr>
              <a:t>Behavior functions</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4046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55DA78B-B0D9-4100-B343-3D2C2AA43553}"/>
                  </a:ext>
                </a:extLst>
              </p:cNvPr>
              <p:cNvSpPr>
                <a:spLocks noGrp="1"/>
              </p:cNvSpPr>
              <p:nvPr>
                <p:ph idx="1"/>
              </p:nvPr>
            </p:nvSpPr>
            <p:spPr>
              <a:xfrm>
                <a:off x="838200" y="1536020"/>
                <a:ext cx="9861191" cy="4094467"/>
              </a:xfrm>
            </p:spPr>
            <p:txBody>
              <a:bodyPr>
                <a:normAutofit/>
              </a:bodyPr>
              <a:lstStyle/>
              <a:p>
                <a:pPr indent="0">
                  <a:spcAft>
                    <a:spcPts val="800"/>
                  </a:spcAft>
                  <a:buNone/>
                </a:pPr>
                <a:r>
                  <a:rPr lang="en-US" altLang="zh-CN" sz="2000" dirty="0">
                    <a:latin typeface="Times New Roman" panose="02020603050405020304" pitchFamily="18" charset="0"/>
                    <a:ea typeface="等线" panose="02010600030101010101" pitchFamily="2" charset="-122"/>
                  </a:rPr>
                  <a:t>The model is now complete. Besides the stock of foreign reserves, </a:t>
                </a:r>
                <a14:m>
                  <m:oMath xmlns:m="http://schemas.openxmlformats.org/officeDocument/2006/math">
                    <m:r>
                      <a:rPr lang="en-US" altLang="zh-CN" sz="2000">
                        <a:latin typeface="Cambria Math" panose="02040503050406030204" pitchFamily="18" charset="0"/>
                        <a:ea typeface="等线" panose="02010600030101010101" pitchFamily="2" charset="-122"/>
                      </a:rPr>
                      <m:t>𝐵𝑐𝑏</m:t>
                    </m:r>
                    <m:r>
                      <m:rPr>
                        <m:sty m:val="p"/>
                      </m:rPr>
                      <a:rPr lang="en-US" altLang="zh-CN" sz="2000" i="1" smtClean="0">
                        <a:latin typeface="Cambria Math" panose="02040503050406030204" pitchFamily="18" charset="0"/>
                        <a:ea typeface="等线" panose="02010600030101010101" pitchFamily="2" charset="-122"/>
                      </a:rPr>
                      <m:t>c</m:t>
                    </m:r>
                    <m:sSub>
                      <m:sSubPr>
                        <m:ctrlPr>
                          <a:rPr lang="zh-CN" altLang="zh-CN" sz="2000" i="1">
                            <a:latin typeface="Cambria Math" panose="02040503050406030204" pitchFamily="18" charset="0"/>
                            <a:ea typeface="等线" panose="02010600030101010101" pitchFamily="2" charset="-122"/>
                          </a:rPr>
                        </m:ctrlPr>
                      </m:sSubPr>
                      <m:e>
                        <m:r>
                          <m:rPr>
                            <m:sty m:val="p"/>
                          </m:rPr>
                          <a:rPr lang="en-US" altLang="zh-CN" sz="2000" i="1" smtClean="0">
                            <a:latin typeface="Cambria Math" panose="02040503050406030204" pitchFamily="18" charset="0"/>
                            <a:ea typeface="等线" panose="02010600030101010101" pitchFamily="2" charset="-122"/>
                          </a:rPr>
                          <m:t>u</m:t>
                        </m:r>
                      </m:e>
                      <m:sub>
                        <m:r>
                          <a:rPr lang="en-US" altLang="zh-CN" sz="2000">
                            <a:latin typeface="Cambria Math" panose="02040503050406030204" pitchFamily="18" charset="0"/>
                            <a:ea typeface="等线" panose="02010600030101010101" pitchFamily="2" charset="-122"/>
                          </a:rPr>
                          <m:t>𝑠</m:t>
                        </m:r>
                      </m:sub>
                    </m:sSub>
                  </m:oMath>
                </a14:m>
                <a:r>
                  <a:rPr lang="en-US" altLang="zh-CN" sz="2000" dirty="0">
                    <a:latin typeface="Times New Roman" panose="02020603050405020304" pitchFamily="18" charset="0"/>
                    <a:ea typeface="等线" panose="02010600030101010101" pitchFamily="2" charset="-122"/>
                  </a:rPr>
                  <a:t>, held by the </a:t>
                </a:r>
                <a14:m>
                  <m:oMath xmlns:m="http://schemas.openxmlformats.org/officeDocument/2006/math">
                    <m:r>
                      <m:rPr>
                        <m:sty m:val="p"/>
                      </m:rPr>
                      <a:rPr lang="en-US" altLang="zh-CN" sz="2000" i="1" smtClean="0">
                        <a:latin typeface="Cambria Math" panose="02040503050406030204" pitchFamily="18" charset="0"/>
                        <a:ea typeface="等线" panose="02010600030101010101" pitchFamily="2" charset="-122"/>
                      </a:rPr>
                      <m:t>c</m:t>
                    </m:r>
                  </m:oMath>
                </a14:m>
                <a:r>
                  <a:rPr lang="en-US" altLang="zh-CN" sz="2000" dirty="0">
                    <a:latin typeface="Times New Roman" panose="02020603050405020304" pitchFamily="18" charset="0"/>
                    <a:ea typeface="等线" panose="02010600030101010101" pitchFamily="2" charset="-122"/>
                  </a:rPr>
                  <a:t> central bank, the exogenous variables are G, theta, and r (for each country). </a:t>
                </a:r>
              </a:p>
              <a:p>
                <a:pPr indent="0">
                  <a:spcAft>
                    <a:spcPts val="800"/>
                  </a:spcAft>
                  <a:buNone/>
                </a:pPr>
                <a:r>
                  <a:rPr lang="en-US" altLang="zh-CN" sz="2000" dirty="0">
                    <a:latin typeface="Times New Roman" panose="02020603050405020304" pitchFamily="18" charset="0"/>
                    <a:ea typeface="等线" panose="02010600030101010101" pitchFamily="2" charset="-122"/>
                  </a:rPr>
                  <a:t>Output in each country together with consumption, imports, exports, wealth, and its allocation between the available assets and the exchange rate are all endogenously determined. </a:t>
                </a:r>
              </a:p>
              <a:p>
                <a:pPr indent="0">
                  <a:spcAft>
                    <a:spcPts val="800"/>
                  </a:spcAft>
                  <a:buNone/>
                </a:pPr>
                <a:r>
                  <a:rPr lang="en-US" altLang="zh-CN" sz="2000" dirty="0">
                    <a:latin typeface="Times New Roman" panose="02020603050405020304" pitchFamily="18" charset="0"/>
                    <a:ea typeface="等线" panose="02010600030101010101" pitchFamily="2" charset="-122"/>
                  </a:rPr>
                  <a:t>When the exchange rate changes, this changes the import propensity, disposable income, and hence output in each country-and hence (all still within one period) the budget deficit/surplus and changed supplies of assets, hence back to the exchange rate, and so on. </a:t>
                </a:r>
              </a:p>
              <a:p>
                <a:pPr indent="0">
                  <a:spcAft>
                    <a:spcPts val="800"/>
                  </a:spcAft>
                  <a:buNone/>
                </a:pPr>
                <a:r>
                  <a:rPr lang="en-US" altLang="zh-CN" sz="2000" dirty="0">
                    <a:latin typeface="Times New Roman" panose="02020603050405020304" pitchFamily="18" charset="0"/>
                    <a:ea typeface="等线" panose="02010600030101010101" pitchFamily="2" charset="-122"/>
                  </a:rPr>
                  <a:t>And having reached a kind of temporary equilibrium in each short period, the imaginary economies evolve further in sequences through time on their way toward a full steady state. </a:t>
                </a:r>
                <a:endParaRPr lang="zh-CN" altLang="zh-CN" sz="2000" dirty="0">
                  <a:latin typeface="Times New Roman" panose="02020603050405020304" pitchFamily="18" charset="0"/>
                  <a:ea typeface="等线" panose="02010600030101010101" pitchFamily="2" charset="-122"/>
                </a:endParaRPr>
              </a:p>
              <a:p>
                <a:pPr indent="0">
                  <a:spcAft>
                    <a:spcPts val="800"/>
                  </a:spcAft>
                  <a:buNone/>
                </a:pPr>
                <a:endParaRPr lang="en-US" altLang="zh-CN" sz="2000" dirty="0">
                  <a:latin typeface="Times New Roman" panose="02020603050405020304" pitchFamily="18" charset="0"/>
                  <a:ea typeface="等线" panose="02010600030101010101" pitchFamily="2" charset="-122"/>
                </a:endParaRPr>
              </a:p>
              <a:p>
                <a:pPr indent="0">
                  <a:spcAft>
                    <a:spcPts val="800"/>
                  </a:spcAft>
                  <a:buNone/>
                </a:pPr>
                <a:endParaRPr lang="zh-CN" altLang="zh-CN" sz="2000" dirty="0">
                  <a:latin typeface="Times New Roman" panose="02020603050405020304" pitchFamily="18" charset="0"/>
                  <a:ea typeface="等线" panose="02010600030101010101" pitchFamily="2" charset="-122"/>
                </a:endParaRPr>
              </a:p>
              <a:p>
                <a:pPr indent="0">
                  <a:spcAft>
                    <a:spcPts val="800"/>
                  </a:spcAft>
                  <a:buNone/>
                </a:pPr>
                <a:endParaRPr lang="zh-CN" altLang="zh-CN" sz="2000" dirty="0">
                  <a:latin typeface="Times New Roman" panose="02020603050405020304" pitchFamily="18" charset="0"/>
                  <a:ea typeface="等线" panose="02010600030101010101" pitchFamily="2" charset="-122"/>
                </a:endParaRPr>
              </a:p>
              <a:p>
                <a:pPr marL="514350" indent="-285750">
                  <a:spcAft>
                    <a:spcPts val="800"/>
                  </a:spcAft>
                  <a:buFont typeface="Wingdings" panose="05000000000000000000" pitchFamily="2" charset="2"/>
                  <a:buChar char="Ø"/>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just">
                  <a:spcAft>
                    <a:spcPts val="800"/>
                  </a:spcAft>
                  <a:buNone/>
                </a:pPr>
                <a:endParaRPr lang="zh-CN" altLang="zh-CN" sz="1800" i="1" kern="100" dirty="0">
                  <a:latin typeface="Cambria Math" panose="02040503050406030204" pitchFamily="18" charset="0"/>
                  <a:ea typeface="等线" panose="02010600030101010101" pitchFamily="2" charset="-122"/>
                  <a:cs typeface="Times New Roman" panose="02020603050405020304" pitchFamily="18" charset="0"/>
                </a:endParaRPr>
              </a:p>
              <a:p>
                <a:endParaRPr lang="zh-CN" altLang="en-US" sz="2000" dirty="0"/>
              </a:p>
            </p:txBody>
          </p:sp>
        </mc:Choice>
        <mc:Fallback>
          <p:sp>
            <p:nvSpPr>
              <p:cNvPr id="3" name="内容占位符 2">
                <a:extLst>
                  <a:ext uri="{FF2B5EF4-FFF2-40B4-BE49-F238E27FC236}">
                    <a16:creationId xmlns:a16="http://schemas.microsoft.com/office/drawing/2014/main" id="{F55DA78B-B0D9-4100-B343-3D2C2AA43553}"/>
                  </a:ext>
                </a:extLst>
              </p:cNvPr>
              <p:cNvSpPr>
                <a:spLocks noGrp="1" noRot="1" noChangeAspect="1" noMove="1" noResize="1" noEditPoints="1" noAdjustHandles="1" noChangeArrowheads="1" noChangeShapeType="1" noTextEdit="1"/>
              </p:cNvSpPr>
              <p:nvPr>
                <p:ph idx="1"/>
              </p:nvPr>
            </p:nvSpPr>
            <p:spPr>
              <a:xfrm>
                <a:off x="838200" y="1536020"/>
                <a:ext cx="9861191" cy="4094467"/>
              </a:xfrm>
              <a:blipFill>
                <a:blip r:embed="rId2"/>
                <a:stretch>
                  <a:fillRect t="-1235" r="-1030"/>
                </a:stretch>
              </a:blipFill>
            </p:spPr>
            <p:txBody>
              <a:bodyPr/>
              <a:lstStyle/>
              <a:p>
                <a:r>
                  <a:rPr lang="en-CN">
                    <a:noFill/>
                  </a:rPr>
                  <a:t> </a:t>
                </a:r>
              </a:p>
            </p:txBody>
          </p:sp>
        </mc:Fallback>
      </mc:AlternateContent>
      <p:sp>
        <p:nvSpPr>
          <p:cNvPr id="4" name="日期占位符 3">
            <a:extLst>
              <a:ext uri="{FF2B5EF4-FFF2-40B4-BE49-F238E27FC236}">
                <a16:creationId xmlns:a16="http://schemas.microsoft.com/office/drawing/2014/main" id="{1C213A90-E84C-4856-9266-B9CB828E53BF}"/>
              </a:ext>
            </a:extLst>
          </p:cNvPr>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5" name="页脚占位符 4">
            <a:extLst>
              <a:ext uri="{FF2B5EF4-FFF2-40B4-BE49-F238E27FC236}">
                <a16:creationId xmlns:a16="http://schemas.microsoft.com/office/drawing/2014/main" id="{D649AAAB-8A90-4F9F-917F-611008652F0D}"/>
              </a:ext>
            </a:extLst>
          </p:cNvPr>
          <p:cNvSpPr>
            <a:spLocks noGrp="1"/>
          </p:cNvSpPr>
          <p:nvPr>
            <p:ph type="ftr" sz="quarter" idx="11"/>
          </p:nvPr>
        </p:nvSpPr>
        <p:spPr/>
        <p:txBody>
          <a:bodyPr/>
          <a:lstStyle/>
          <a:p>
            <a:r>
              <a:rPr lang="zh-CN" altLang="en-US"/>
              <a:t>中央财经大学 李慧青</a:t>
            </a:r>
            <a:endParaRPr lang="zh-CN" altLang="en-US" dirty="0"/>
          </a:p>
        </p:txBody>
      </p:sp>
      <p:sp>
        <p:nvSpPr>
          <p:cNvPr id="6" name="灯片编号占位符 5">
            <a:extLst>
              <a:ext uri="{FF2B5EF4-FFF2-40B4-BE49-F238E27FC236}">
                <a16:creationId xmlns:a16="http://schemas.microsoft.com/office/drawing/2014/main" id="{7EE59DEE-6BA6-43D7-BAD3-30C4D58ABBB0}"/>
              </a:ext>
            </a:extLst>
          </p:cNvPr>
          <p:cNvSpPr>
            <a:spLocks noGrp="1"/>
          </p:cNvSpPr>
          <p:nvPr>
            <p:ph type="sldNum" sz="quarter" idx="12"/>
          </p:nvPr>
        </p:nvSpPr>
        <p:spPr/>
        <p:txBody>
          <a:bodyPr/>
          <a:lstStyle/>
          <a:p>
            <a:fld id="{BE216378-A15D-4834-BE53-A61CC427C8A9}" type="slidenum">
              <a:rPr lang="zh-CN" altLang="en-US" smtClean="0"/>
              <a:t>22</a:t>
            </a:fld>
            <a:endParaRPr lang="zh-CN" altLang="en-US"/>
          </a:p>
        </p:txBody>
      </p:sp>
      <p:sp>
        <p:nvSpPr>
          <p:cNvPr id="2" name="标题 1">
            <a:extLst>
              <a:ext uri="{FF2B5EF4-FFF2-40B4-BE49-F238E27FC236}">
                <a16:creationId xmlns:a16="http://schemas.microsoft.com/office/drawing/2014/main" id="{0C908D05-B54B-535E-D6F5-BF37D288F9E5}"/>
              </a:ext>
            </a:extLst>
          </p:cNvPr>
          <p:cNvSpPr>
            <a:spLocks noGrp="1"/>
          </p:cNvSpPr>
          <p:nvPr>
            <p:ph type="title"/>
          </p:nvPr>
        </p:nvSpPr>
        <p:spPr>
          <a:xfrm>
            <a:off x="728663" y="340387"/>
            <a:ext cx="10515600" cy="710565"/>
          </a:xfrm>
        </p:spPr>
        <p:txBody>
          <a:bodyPr>
            <a:normAutofit/>
          </a:bodyPr>
          <a:lstStyle/>
          <a:p>
            <a:r>
              <a:rPr lang="en-US" altLang="zh-CN" sz="2800" dirty="0">
                <a:latin typeface="Times New Roman" panose="02020603050405020304" pitchFamily="18" charset="0"/>
                <a:cs typeface="Times New Roman" panose="02020603050405020304" pitchFamily="18" charset="0"/>
              </a:rPr>
              <a:t>Behavior functions</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6944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3CEEE-8832-4317-AC2F-86AFCB6EE0EC}"/>
              </a:ext>
            </a:extLst>
          </p:cNvPr>
          <p:cNvSpPr>
            <a:spLocks noGrp="1"/>
          </p:cNvSpPr>
          <p:nvPr>
            <p:ph type="title"/>
          </p:nvPr>
        </p:nvSpPr>
        <p:spPr>
          <a:xfrm>
            <a:off x="838200" y="276932"/>
            <a:ext cx="10515600" cy="1325562"/>
          </a:xfrm>
        </p:spPr>
        <p:txBody>
          <a:bodyPr/>
          <a:lstStyle/>
          <a:p>
            <a:r>
              <a:rPr lang="en-US" altLang="zh-CN" sz="2800" dirty="0">
                <a:latin typeface="Times New Roman" panose="02020603050405020304" pitchFamily="18" charset="0"/>
                <a:cs typeface="Times New Roman" panose="02020603050405020304" pitchFamily="18" charset="0"/>
              </a:rPr>
              <a:t>Simulation (1)</a:t>
            </a:r>
            <a:br>
              <a:rPr lang="en-US" altLang="zh-CN" sz="2800" dirty="0">
                <a:latin typeface="Times New Roman" panose="02020603050405020304" pitchFamily="18" charset="0"/>
                <a:cs typeface="Times New Roman" panose="02020603050405020304" pitchFamily="18" charset="0"/>
              </a:rPr>
            </a:br>
            <a:r>
              <a:rPr lang="en-US" altLang="zh-CN" sz="2800" dirty="0">
                <a:latin typeface="Times New Roman" panose="02020603050405020304" pitchFamily="18" charset="0"/>
                <a:cs typeface="Times New Roman" panose="02020603050405020304" pitchFamily="18" charset="0"/>
              </a:rPr>
              <a:t>Increasing government expenditure in one country (US)</a:t>
            </a:r>
            <a:endParaRPr lang="zh-CN" altLang="en-US" sz="28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1235AD5-AC0F-4EB9-B879-06298396F284}"/>
                  </a:ext>
                </a:extLst>
              </p:cNvPr>
              <p:cNvSpPr>
                <a:spLocks noGrp="1"/>
              </p:cNvSpPr>
              <p:nvPr>
                <p:ph idx="1"/>
              </p:nvPr>
            </p:nvSpPr>
            <p:spPr>
              <a:xfrm>
                <a:off x="618229" y="1602495"/>
                <a:ext cx="10515600" cy="4359394"/>
              </a:xfrm>
            </p:spPr>
            <p:txBody>
              <a:bodyPr>
                <a:normAutofit/>
              </a:bodyPr>
              <a:lstStyle/>
              <a:p>
                <a:pPr marL="571500" indent="-342900">
                  <a:spcAft>
                    <a:spcPts val="800"/>
                  </a:spcAft>
                </a:pPr>
                <a:r>
                  <a:rPr lang="en-US" altLang="zh-CN" sz="2000" dirty="0">
                    <a:latin typeface="Times New Roman" panose="02020603050405020304" pitchFamily="18" charset="0"/>
                    <a:ea typeface="等线" panose="02010600030101010101" pitchFamily="2" charset="-122"/>
                  </a:rPr>
                  <a:t>Imagine that the whole system is in a full stationary steady state with no change taking place in any stock or any flow.</a:t>
                </a:r>
              </a:p>
              <a:p>
                <a:pPr marL="571500" indent="-342900">
                  <a:spcAft>
                    <a:spcPts val="800"/>
                  </a:spcAft>
                </a:pPr>
                <a:r>
                  <a:rPr lang="en-US" altLang="zh-CN" sz="2000" dirty="0">
                    <a:latin typeface="Times New Roman" panose="02020603050405020304" pitchFamily="18" charset="0"/>
                    <a:ea typeface="等线" panose="02010600030101010101" pitchFamily="2" charset="-122"/>
                  </a:rPr>
                  <a:t>First assume that there is an increase, which persists, in Gu, government expenditure in the u country, and next trace through the consequences. </a:t>
                </a:r>
              </a:p>
              <a:p>
                <a:pPr marL="571500" indent="-342900">
                  <a:spcAft>
                    <a:spcPts val="800"/>
                  </a:spcAft>
                </a:pPr>
                <a:r>
                  <a:rPr lang="en-US" altLang="zh-CN" sz="2000" dirty="0">
                    <a:latin typeface="Times New Roman" panose="02020603050405020304" pitchFamily="18" charset="0"/>
                    <a:ea typeface="等线" panose="02010600030101010101" pitchFamily="2" charset="-122"/>
                  </a:rPr>
                  <a:t>Output by the u country rises. As a result, imports </a:t>
                </a:r>
                <a:r>
                  <a:rPr lang="en-US" altLang="zh-CN" sz="2000" dirty="0" err="1">
                    <a:latin typeface="Times New Roman" panose="02020603050405020304" pitchFamily="18" charset="0"/>
                    <a:ea typeface="等线" panose="02010600030101010101" pitchFamily="2" charset="-122"/>
                  </a:rPr>
                  <a:t>IMu</a:t>
                </a:r>
                <a:r>
                  <a:rPr lang="en-US" altLang="zh-CN" sz="2000" dirty="0">
                    <a:latin typeface="Times New Roman" panose="02020603050405020304" pitchFamily="18" charset="0"/>
                    <a:ea typeface="等线" panose="02010600030101010101" pitchFamily="2" charset="-122"/>
                  </a:rPr>
                  <a:t> by the u country rise, and the u balance of trade becomes negative. </a:t>
                </a:r>
              </a:p>
              <a:p>
                <a:pPr marL="571500" indent="-342900">
                  <a:spcAft>
                    <a:spcPts val="800"/>
                  </a:spcAft>
                </a:pPr>
                <a:r>
                  <a:rPr lang="en-US" altLang="zh-CN" sz="2000" dirty="0">
                    <a:latin typeface="Times New Roman" panose="02020603050405020304" pitchFamily="18" charset="0"/>
                    <a:ea typeface="等线" panose="02010600030101010101" pitchFamily="2" charset="-122"/>
                  </a:rPr>
                  <a:t>There is a small increase in the output of the </a:t>
                </a:r>
                <a14:m>
                  <m:oMath xmlns:m="http://schemas.openxmlformats.org/officeDocument/2006/math">
                    <m:r>
                      <m:rPr>
                        <m:sty m:val="p"/>
                      </m:rPr>
                      <a:rPr lang="en-US" altLang="zh-CN" sz="2000" i="1" kern="100" smtClean="0">
                        <a:effectLst/>
                        <a:latin typeface="Cambria Math" panose="02040503050406030204" pitchFamily="18" charset="0"/>
                        <a:ea typeface="等线" panose="02010600030101010101" pitchFamily="2" charset="-122"/>
                        <a:cs typeface="Times New Roman" panose="02020603050405020304" pitchFamily="18" charset="0"/>
                      </a:rPr>
                      <m:t>c</m:t>
                    </m:r>
                  </m:oMath>
                </a14:m>
                <a:r>
                  <a:rPr lang="en-US" altLang="zh-CN" sz="2000" dirty="0">
                    <a:latin typeface="Times New Roman" panose="02020603050405020304" pitchFamily="18" charset="0"/>
                    <a:ea typeface="等线" panose="02010600030101010101" pitchFamily="2" charset="-122"/>
                  </a:rPr>
                  <a:t> country because its exports have increased.</a:t>
                </a:r>
              </a:p>
              <a:p>
                <a:pPr marL="571500" indent="-342900">
                  <a:spcAft>
                    <a:spcPts val="800"/>
                  </a:spcAft>
                </a:pPr>
                <a:r>
                  <a:rPr lang="en-US" altLang="zh-CN" sz="2000" dirty="0">
                    <a:latin typeface="Times New Roman" panose="02020603050405020304" pitchFamily="18" charset="0"/>
                    <a:ea typeface="等线" panose="02010600030101010101" pitchFamily="2" charset="-122"/>
                  </a:rPr>
                  <a:t>Taxes Tu increase but less than Gu, so </a:t>
                </a:r>
                <a:r>
                  <a:rPr lang="en-US" altLang="zh-CN" sz="2000" b="1" dirty="0">
                    <a:latin typeface="Times New Roman" panose="02020603050405020304" pitchFamily="18" charset="0"/>
                    <a:ea typeface="等线" panose="02010600030101010101" pitchFamily="2" charset="-122"/>
                  </a:rPr>
                  <a:t>the u government budget goes into deficit</a:t>
                </a:r>
                <a:r>
                  <a:rPr lang="en-US" altLang="zh-CN" sz="2000" dirty="0">
                    <a:latin typeface="Times New Roman" panose="02020603050405020304" pitchFamily="18" charset="0"/>
                    <a:ea typeface="等线" panose="02010600030101010101" pitchFamily="2" charset="-122"/>
                  </a:rPr>
                  <a:t>. </a:t>
                </a:r>
              </a:p>
              <a:p>
                <a:pPr marL="571500" indent="-342900">
                  <a:spcAft>
                    <a:spcPts val="800"/>
                  </a:spcAft>
                </a:pPr>
                <a:r>
                  <a:rPr lang="en-US" altLang="zh-CN" sz="2000" dirty="0">
                    <a:latin typeface="Times New Roman" panose="02020603050405020304" pitchFamily="18" charset="0"/>
                    <a:ea typeface="等线" panose="02010600030101010101" pitchFamily="2" charset="-122"/>
                  </a:rPr>
                  <a:t>This means that there has to be </a:t>
                </a:r>
                <a:r>
                  <a:rPr lang="en-US" altLang="zh-CN" sz="2000" b="1" dirty="0">
                    <a:latin typeface="Times New Roman" panose="02020603050405020304" pitchFamily="18" charset="0"/>
                    <a:ea typeface="等线" panose="02010600030101010101" pitchFamily="2" charset="-122"/>
                  </a:rPr>
                  <a:t>an increase in the outstanding stock of bills Bus </a:t>
                </a:r>
                <a:r>
                  <a:rPr lang="en-US" altLang="zh-CN" sz="2000" dirty="0">
                    <a:latin typeface="Times New Roman" panose="02020603050405020304" pitchFamily="18" charset="0"/>
                    <a:ea typeface="等线" panose="02010600030101010101" pitchFamily="2" charset="-122"/>
                  </a:rPr>
                  <a:t>issued by the u Treasury. </a:t>
                </a:r>
                <a:endParaRPr lang="zh-CN" altLang="zh-CN" sz="2000" dirty="0">
                  <a:latin typeface="Times New Roman" panose="02020603050405020304" pitchFamily="18" charset="0"/>
                  <a:ea typeface="等线" panose="02010600030101010101" pitchFamily="2" charset="-122"/>
                </a:endParaRPr>
              </a:p>
              <a:p>
                <a:pPr indent="0">
                  <a:spcAft>
                    <a:spcPts val="800"/>
                  </a:spcAft>
                  <a:buNone/>
                </a:pPr>
                <a:endParaRPr lang="en-US" altLang="zh-CN" sz="2400" dirty="0">
                  <a:latin typeface="Times New Roman" panose="02020603050405020304" pitchFamily="18" charset="0"/>
                  <a:ea typeface="等线" panose="02010600030101010101" pitchFamily="2" charset="-122"/>
                </a:endParaRPr>
              </a:p>
              <a:p>
                <a:endParaRPr lang="zh-CN" altLang="en-US" dirty="0"/>
              </a:p>
            </p:txBody>
          </p:sp>
        </mc:Choice>
        <mc:Fallback>
          <p:sp>
            <p:nvSpPr>
              <p:cNvPr id="3" name="内容占位符 2">
                <a:extLst>
                  <a:ext uri="{FF2B5EF4-FFF2-40B4-BE49-F238E27FC236}">
                    <a16:creationId xmlns:a16="http://schemas.microsoft.com/office/drawing/2014/main" id="{E1235AD5-AC0F-4EB9-B879-06298396F284}"/>
                  </a:ext>
                </a:extLst>
              </p:cNvPr>
              <p:cNvSpPr>
                <a:spLocks noGrp="1" noRot="1" noChangeAspect="1" noMove="1" noResize="1" noEditPoints="1" noAdjustHandles="1" noChangeArrowheads="1" noChangeShapeType="1" noTextEdit="1"/>
              </p:cNvSpPr>
              <p:nvPr>
                <p:ph idx="1"/>
              </p:nvPr>
            </p:nvSpPr>
            <p:spPr>
              <a:xfrm>
                <a:off x="618229" y="1602495"/>
                <a:ext cx="10515600" cy="4359394"/>
              </a:xfrm>
              <a:blipFill>
                <a:blip r:embed="rId2"/>
                <a:stretch>
                  <a:fillRect t="-1453" r="-844"/>
                </a:stretch>
              </a:blipFill>
            </p:spPr>
            <p:txBody>
              <a:bodyPr/>
              <a:lstStyle/>
              <a:p>
                <a:r>
                  <a:rPr lang="en-CN">
                    <a:noFill/>
                  </a:rPr>
                  <a:t> </a:t>
                </a:r>
              </a:p>
            </p:txBody>
          </p:sp>
        </mc:Fallback>
      </mc:AlternateContent>
      <p:sp>
        <p:nvSpPr>
          <p:cNvPr id="4" name="日期占位符 3">
            <a:extLst>
              <a:ext uri="{FF2B5EF4-FFF2-40B4-BE49-F238E27FC236}">
                <a16:creationId xmlns:a16="http://schemas.microsoft.com/office/drawing/2014/main" id="{6AB23E36-F2FD-425A-A29E-0AB882785378}"/>
              </a:ext>
            </a:extLst>
          </p:cNvPr>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5" name="页脚占位符 4">
            <a:extLst>
              <a:ext uri="{FF2B5EF4-FFF2-40B4-BE49-F238E27FC236}">
                <a16:creationId xmlns:a16="http://schemas.microsoft.com/office/drawing/2014/main" id="{D3F21034-1D22-4915-BC81-394670716C40}"/>
              </a:ext>
            </a:extLst>
          </p:cNvPr>
          <p:cNvSpPr>
            <a:spLocks noGrp="1"/>
          </p:cNvSpPr>
          <p:nvPr>
            <p:ph type="ftr" sz="quarter" idx="11"/>
          </p:nvPr>
        </p:nvSpPr>
        <p:spPr/>
        <p:txBody>
          <a:bodyPr/>
          <a:lstStyle/>
          <a:p>
            <a:r>
              <a:rPr lang="zh-CN" altLang="en-US"/>
              <a:t>中央财经大学 李慧青</a:t>
            </a:r>
            <a:endParaRPr lang="zh-CN" altLang="en-US" dirty="0"/>
          </a:p>
        </p:txBody>
      </p:sp>
      <p:sp>
        <p:nvSpPr>
          <p:cNvPr id="6" name="灯片编号占位符 5">
            <a:extLst>
              <a:ext uri="{FF2B5EF4-FFF2-40B4-BE49-F238E27FC236}">
                <a16:creationId xmlns:a16="http://schemas.microsoft.com/office/drawing/2014/main" id="{BFBA6C96-179F-4140-B22E-7EFF317A4BDC}"/>
              </a:ext>
            </a:extLst>
          </p:cNvPr>
          <p:cNvSpPr>
            <a:spLocks noGrp="1"/>
          </p:cNvSpPr>
          <p:nvPr>
            <p:ph type="sldNum" sz="quarter" idx="12"/>
          </p:nvPr>
        </p:nvSpPr>
        <p:spPr/>
        <p:txBody>
          <a:bodyPr/>
          <a:lstStyle/>
          <a:p>
            <a:fld id="{BE216378-A15D-4834-BE53-A61CC427C8A9}" type="slidenum">
              <a:rPr lang="zh-CN" altLang="en-US" smtClean="0"/>
              <a:t>23</a:t>
            </a:fld>
            <a:endParaRPr lang="zh-CN" altLang="en-US"/>
          </a:p>
        </p:txBody>
      </p:sp>
    </p:spTree>
    <p:extLst>
      <p:ext uri="{BB962C8B-B14F-4D97-AF65-F5344CB8AC3E}">
        <p14:creationId xmlns:p14="http://schemas.microsoft.com/office/powerpoint/2010/main" val="2094668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3CEEE-8832-4317-AC2F-86AFCB6EE0EC}"/>
              </a:ext>
            </a:extLst>
          </p:cNvPr>
          <p:cNvSpPr>
            <a:spLocks noGrp="1"/>
          </p:cNvSpPr>
          <p:nvPr>
            <p:ph type="title"/>
          </p:nvPr>
        </p:nvSpPr>
        <p:spPr>
          <a:xfrm>
            <a:off x="838200" y="276932"/>
            <a:ext cx="10515600" cy="1325562"/>
          </a:xfrm>
        </p:spPr>
        <p:txBody>
          <a:bodyPr/>
          <a:lstStyle/>
          <a:p>
            <a:r>
              <a:rPr lang="en-US" altLang="zh-CN" sz="2800" dirty="0">
                <a:latin typeface="Times New Roman" panose="02020603050405020304" pitchFamily="18" charset="0"/>
                <a:cs typeface="Times New Roman" panose="02020603050405020304" pitchFamily="18" charset="0"/>
              </a:rPr>
              <a:t>Simulation (1)</a:t>
            </a:r>
            <a:br>
              <a:rPr lang="en-US" altLang="zh-CN" sz="2800" dirty="0">
                <a:latin typeface="Times New Roman" panose="02020603050405020304" pitchFamily="18" charset="0"/>
                <a:cs typeface="Times New Roman" panose="02020603050405020304" pitchFamily="18" charset="0"/>
              </a:rPr>
            </a:br>
            <a:r>
              <a:rPr lang="en-US" altLang="zh-CN" sz="2800" dirty="0">
                <a:latin typeface="Times New Roman" panose="02020603050405020304" pitchFamily="18" charset="0"/>
                <a:cs typeface="Times New Roman" panose="02020603050405020304" pitchFamily="18" charset="0"/>
              </a:rPr>
              <a:t>Increasing government expenditure in one country (US)</a:t>
            </a:r>
            <a:endParaRPr lang="zh-CN" altLang="en-US" sz="28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1235AD5-AC0F-4EB9-B879-06298396F284}"/>
                  </a:ext>
                </a:extLst>
              </p:cNvPr>
              <p:cNvSpPr>
                <a:spLocks noGrp="1"/>
              </p:cNvSpPr>
              <p:nvPr>
                <p:ph idx="1"/>
              </p:nvPr>
            </p:nvSpPr>
            <p:spPr>
              <a:xfrm>
                <a:off x="618229" y="1602494"/>
                <a:ext cx="10515600" cy="5129199"/>
              </a:xfrm>
            </p:spPr>
            <p:txBody>
              <a:bodyPr>
                <a:normAutofit/>
              </a:bodyPr>
              <a:lstStyle/>
              <a:p>
                <a:pPr marL="571500" indent="-342900">
                  <a:spcAft>
                    <a:spcPts val="800"/>
                  </a:spcAft>
                  <a:buFont typeface="Arial" panose="020B0604020202020204" pitchFamily="34" charset="0"/>
                  <a:buChar char="•"/>
                </a:pPr>
                <a:r>
                  <a:rPr lang="en-US" altLang="zh-CN" sz="2000" dirty="0">
                    <a:latin typeface="Times New Roman" panose="02020603050405020304" pitchFamily="18" charset="0"/>
                    <a:ea typeface="等线" panose="02010600030101010101" pitchFamily="2" charset="-122"/>
                  </a:rPr>
                  <a:t>Because </a:t>
                </a:r>
                <a:r>
                  <a:rPr lang="en-US" altLang="zh-CN" sz="2000" dirty="0" err="1">
                    <a:latin typeface="Times New Roman" panose="02020603050405020304" pitchFamily="18" charset="0"/>
                    <a:ea typeface="等线" panose="02010600030101010101" pitchFamily="2" charset="-122"/>
                  </a:rPr>
                  <a:t>Buud</a:t>
                </a:r>
                <a:r>
                  <a:rPr lang="en-US" altLang="zh-CN" sz="2000" dirty="0">
                    <a:latin typeface="Times New Roman" panose="02020603050405020304" pitchFamily="18" charset="0"/>
                    <a:ea typeface="等线" panose="02010600030101010101" pitchFamily="2" charset="-122"/>
                  </a:rPr>
                  <a:t>/Vu and Hud/Vu are fixed (there being no change in interest rates by assumption), and because the one-period change in Vu is small, there </a:t>
                </a:r>
                <a:r>
                  <a:rPr lang="en-US" altLang="zh-CN" sz="2000" b="1" dirty="0">
                    <a:latin typeface="Times New Roman" panose="02020603050405020304" pitchFamily="18" charset="0"/>
                    <a:ea typeface="等线" panose="02010600030101010101" pitchFamily="2" charset="-122"/>
                  </a:rPr>
                  <a:t>has to be an increase in B</a:t>
                </a:r>
                <a14:m>
                  <m:oMath xmlns:m="http://schemas.openxmlformats.org/officeDocument/2006/math">
                    <m:r>
                      <m:rPr>
                        <m:sty m:val="p"/>
                      </m:rPr>
                      <a:rPr lang="en-US" altLang="zh-CN" sz="2000" b="1" i="1" smtClean="0">
                        <a:latin typeface="Cambria Math" panose="02040503050406030204" pitchFamily="18" charset="0"/>
                        <a:ea typeface="等线" panose="02010600030101010101" pitchFamily="2" charset="-122"/>
                      </a:rPr>
                      <m:t>c</m:t>
                    </m:r>
                  </m:oMath>
                </a14:m>
                <a:r>
                  <a:rPr lang="en-US" altLang="zh-CN" sz="2000" b="1" dirty="0">
                    <a:latin typeface="Times New Roman" panose="02020603050405020304" pitchFamily="18" charset="0"/>
                    <a:ea typeface="等线" panose="02010600030101010101" pitchFamily="2" charset="-122"/>
                  </a:rPr>
                  <a:t>us,</a:t>
                </a:r>
                <a:r>
                  <a:rPr lang="en-US" altLang="zh-CN" sz="2000" dirty="0">
                    <a:latin typeface="Times New Roman" panose="02020603050405020304" pitchFamily="18" charset="0"/>
                    <a:ea typeface="等线" panose="02010600030101010101" pitchFamily="2" charset="-122"/>
                  </a:rPr>
                  <a:t> the amount of u Treasury bills that are supplied abroad. </a:t>
                </a:r>
                <a:endParaRPr lang="zh-CN" altLang="zh-CN" sz="2000" dirty="0">
                  <a:latin typeface="Times New Roman" panose="02020603050405020304" pitchFamily="18" charset="0"/>
                  <a:ea typeface="等线" panose="02010600030101010101" pitchFamily="2" charset="-122"/>
                </a:endParaRPr>
              </a:p>
              <a:p>
                <a:pPr marL="571500" indent="-342900">
                  <a:spcAft>
                    <a:spcPts val="800"/>
                  </a:spcAft>
                  <a:buFont typeface="Arial" panose="020B0604020202020204" pitchFamily="34" charset="0"/>
                  <a:buChar char="•"/>
                </a:pPr>
                <a:r>
                  <a:rPr lang="en-US" altLang="zh-CN" sz="2000" dirty="0">
                    <a:latin typeface="Times New Roman" panose="02020603050405020304" pitchFamily="18" charset="0"/>
                    <a:ea typeface="等线" panose="02010600030101010101" pitchFamily="2" charset="-122"/>
                  </a:rPr>
                  <a:t>But a similar situation is occurring in the c country. Because interest rates are fixed, </a:t>
                </a:r>
                <a:r>
                  <a:rPr lang="en-US" altLang="zh-CN" sz="2000" dirty="0" err="1">
                    <a:latin typeface="Times New Roman" panose="02020603050405020304" pitchFamily="18" charset="0"/>
                    <a:ea typeface="等线" panose="02010600030101010101" pitchFamily="2" charset="-122"/>
                  </a:rPr>
                  <a:t>Bcud</a:t>
                </a:r>
                <a:r>
                  <a:rPr lang="en-US" altLang="zh-CN" sz="2000" dirty="0">
                    <a:latin typeface="Times New Roman" panose="02020603050405020304" pitchFamily="18" charset="0"/>
                    <a:ea typeface="等线" panose="02010600030101010101" pitchFamily="2" charset="-122"/>
                  </a:rPr>
                  <a:t>/</a:t>
                </a:r>
                <a:r>
                  <a:rPr lang="en-US" altLang="zh-CN" sz="2000" dirty="0" err="1">
                    <a:latin typeface="Times New Roman" panose="02020603050405020304" pitchFamily="18" charset="0"/>
                    <a:ea typeface="等线" panose="02010600030101010101" pitchFamily="2" charset="-122"/>
                  </a:rPr>
                  <a:t>Vc</a:t>
                </a:r>
                <a:r>
                  <a:rPr lang="en-US" altLang="zh-CN" sz="2000" dirty="0">
                    <a:latin typeface="Times New Roman" panose="02020603050405020304" pitchFamily="18" charset="0"/>
                    <a:ea typeface="等线" panose="02010600030101010101" pitchFamily="2" charset="-122"/>
                  </a:rPr>
                  <a:t> and </a:t>
                </a:r>
                <a:r>
                  <a:rPr lang="en-US" altLang="zh-CN" sz="2000" dirty="0" err="1">
                    <a:latin typeface="Times New Roman" panose="02020603050405020304" pitchFamily="18" charset="0"/>
                    <a:ea typeface="等线" panose="02010600030101010101" pitchFamily="2" charset="-122"/>
                  </a:rPr>
                  <a:t>Bccd</a:t>
                </a:r>
                <a:r>
                  <a:rPr lang="en-US" altLang="zh-CN" sz="2000" dirty="0">
                    <a:latin typeface="Times New Roman" panose="02020603050405020304" pitchFamily="18" charset="0"/>
                    <a:ea typeface="等线" panose="02010600030101010101" pitchFamily="2" charset="-122"/>
                  </a:rPr>
                  <a:t>/V# are also both fixed. In addition, because the one-period change in </a:t>
                </a:r>
                <a:r>
                  <a:rPr lang="en-US" altLang="zh-CN" sz="2000" dirty="0" err="1">
                    <a:latin typeface="Times New Roman" panose="02020603050405020304" pitchFamily="18" charset="0"/>
                    <a:ea typeface="等线" panose="02010600030101010101" pitchFamily="2" charset="-122"/>
                  </a:rPr>
                  <a:t>Vc</a:t>
                </a:r>
                <a:r>
                  <a:rPr lang="en-US" altLang="zh-CN" sz="2000" dirty="0">
                    <a:latin typeface="Times New Roman" panose="02020603050405020304" pitchFamily="18" charset="0"/>
                    <a:ea typeface="等线" panose="02010600030101010101" pitchFamily="2" charset="-122"/>
                  </a:rPr>
                  <a:t> is small, the demand by c households for Treasury bills issued by the u government, </a:t>
                </a:r>
                <a:r>
                  <a:rPr lang="en-US" altLang="zh-CN" sz="2000" b="1" dirty="0" err="1">
                    <a:latin typeface="Times New Roman" panose="02020603050405020304" pitchFamily="18" charset="0"/>
                    <a:ea typeface="等线" panose="02010600030101010101" pitchFamily="2" charset="-122"/>
                  </a:rPr>
                  <a:t>Bcud</a:t>
                </a:r>
                <a:r>
                  <a:rPr lang="en-US" altLang="zh-CN" sz="2000" b="1" dirty="0">
                    <a:latin typeface="Times New Roman" panose="02020603050405020304" pitchFamily="18" charset="0"/>
                    <a:ea typeface="等线" panose="02010600030101010101" pitchFamily="2" charset="-122"/>
                  </a:rPr>
                  <a:t>, hardly changes.</a:t>
                </a:r>
              </a:p>
              <a:p>
                <a:pPr marL="571500" indent="-342900">
                  <a:spcAft>
                    <a:spcPts val="800"/>
                  </a:spcAft>
                  <a:buFont typeface="Arial" panose="020B0604020202020204" pitchFamily="34" charset="0"/>
                  <a:buChar char="•"/>
                </a:pPr>
                <a:r>
                  <a:rPr lang="en-US" altLang="zh-CN" sz="2000" dirty="0">
                    <a:latin typeface="Times New Roman" panose="02020603050405020304" pitchFamily="18" charset="0"/>
                    <a:ea typeface="等线" panose="02010600030101010101" pitchFamily="2" charset="-122"/>
                  </a:rPr>
                  <a:t>The increase B</a:t>
                </a:r>
                <a14:m>
                  <m:oMath xmlns:m="http://schemas.openxmlformats.org/officeDocument/2006/math">
                    <m:r>
                      <m:rPr>
                        <m:sty m:val="p"/>
                      </m:rPr>
                      <a:rPr lang="en-US" altLang="zh-CN" sz="2000" i="1" smtClean="0">
                        <a:latin typeface="Cambria Math" panose="02040503050406030204" pitchFamily="18" charset="0"/>
                        <a:ea typeface="等线" panose="02010600030101010101" pitchFamily="2" charset="-122"/>
                      </a:rPr>
                      <m:t>c</m:t>
                    </m:r>
                  </m:oMath>
                </a14:m>
                <a:r>
                  <a:rPr lang="en-US" altLang="zh-CN" sz="2000" dirty="0">
                    <a:latin typeface="Times New Roman" panose="02020603050405020304" pitchFamily="18" charset="0"/>
                    <a:ea typeface="等线" panose="02010600030101010101" pitchFamily="2" charset="-122"/>
                  </a:rPr>
                  <a:t>us must thus be absorbed through a </a:t>
                </a:r>
                <a:r>
                  <a:rPr lang="en-US" altLang="zh-CN" sz="2000" b="1" dirty="0">
                    <a:latin typeface="Times New Roman" panose="02020603050405020304" pitchFamily="18" charset="0"/>
                    <a:ea typeface="等线" panose="02010600030101010101" pitchFamily="2" charset="-122"/>
                  </a:rPr>
                  <a:t>depreciation</a:t>
                </a:r>
                <a:r>
                  <a:rPr lang="en-US" altLang="zh-CN" sz="2000" dirty="0">
                    <a:latin typeface="Times New Roman" panose="02020603050405020304" pitchFamily="18" charset="0"/>
                    <a:ea typeface="等线" panose="02010600030101010101" pitchFamily="2" charset="-122"/>
                  </a:rPr>
                  <a:t> in the dollar exchange rate (</a:t>
                </a:r>
                <a:r>
                  <a:rPr lang="en-US" altLang="zh-CN" sz="2000" dirty="0" err="1">
                    <a:latin typeface="Times New Roman" panose="02020603050405020304" pitchFamily="18" charset="0"/>
                    <a:ea typeface="等线" panose="02010600030101010101" pitchFamily="2" charset="-122"/>
                  </a:rPr>
                  <a:t>xru</a:t>
                </a:r>
                <a:r>
                  <a:rPr lang="en-US" altLang="zh-CN" sz="2000" dirty="0">
                    <a:latin typeface="Times New Roman" panose="02020603050405020304" pitchFamily="18" charset="0"/>
                    <a:ea typeface="等线" panose="02010600030101010101" pitchFamily="2" charset="-122"/>
                  </a:rPr>
                  <a:t>).</a:t>
                </a:r>
              </a:p>
              <a:p>
                <a:pPr marL="571500" indent="-342900">
                  <a:spcAft>
                    <a:spcPts val="800"/>
                  </a:spcAft>
                  <a:buFont typeface="Arial" panose="020B0604020202020204" pitchFamily="34" charset="0"/>
                  <a:buChar char="•"/>
                </a:pPr>
                <a:r>
                  <a:rPr lang="en-US" altLang="zh-CN" sz="2000" dirty="0">
                    <a:latin typeface="Times New Roman" panose="02020603050405020304" pitchFamily="18" charset="0"/>
                    <a:ea typeface="等线" panose="02010600030101010101" pitchFamily="2" charset="-122"/>
                  </a:rPr>
                  <a:t>Next, the change in the exchange rate feeds into both import functions, reducing the import propensity in the u country and raising it in the c country, thus eventually generating balanced trade in the u country.</a:t>
                </a:r>
              </a:p>
              <a:p>
                <a:pPr indent="0">
                  <a:spcAft>
                    <a:spcPts val="800"/>
                  </a:spcAft>
                  <a:buNone/>
                </a:pPr>
                <a:endParaRPr lang="zh-CN" altLang="zh-CN" sz="2000" dirty="0">
                  <a:latin typeface="Times New Roman" panose="02020603050405020304" pitchFamily="18" charset="0"/>
                  <a:ea typeface="等线" panose="02010600030101010101" pitchFamily="2" charset="-122"/>
                </a:endParaRPr>
              </a:p>
              <a:p>
                <a:pPr indent="0">
                  <a:spcAft>
                    <a:spcPts val="800"/>
                  </a:spcAft>
                  <a:buNone/>
                </a:pPr>
                <a:endParaRPr lang="en-US" altLang="zh-CN" sz="2400" dirty="0">
                  <a:latin typeface="Times New Roman" panose="02020603050405020304" pitchFamily="18" charset="0"/>
                  <a:ea typeface="等线" panose="02010600030101010101" pitchFamily="2" charset="-122"/>
                </a:endParaRPr>
              </a:p>
              <a:p>
                <a:endParaRPr lang="zh-CN" altLang="en-US" dirty="0"/>
              </a:p>
            </p:txBody>
          </p:sp>
        </mc:Choice>
        <mc:Fallback>
          <p:sp>
            <p:nvSpPr>
              <p:cNvPr id="3" name="内容占位符 2">
                <a:extLst>
                  <a:ext uri="{FF2B5EF4-FFF2-40B4-BE49-F238E27FC236}">
                    <a16:creationId xmlns:a16="http://schemas.microsoft.com/office/drawing/2014/main" id="{E1235AD5-AC0F-4EB9-B879-06298396F284}"/>
                  </a:ext>
                </a:extLst>
              </p:cNvPr>
              <p:cNvSpPr>
                <a:spLocks noGrp="1" noRot="1" noChangeAspect="1" noMove="1" noResize="1" noEditPoints="1" noAdjustHandles="1" noChangeArrowheads="1" noChangeShapeType="1" noTextEdit="1"/>
              </p:cNvSpPr>
              <p:nvPr>
                <p:ph idx="1"/>
              </p:nvPr>
            </p:nvSpPr>
            <p:spPr>
              <a:xfrm>
                <a:off x="618229" y="1602494"/>
                <a:ext cx="10515600" cy="5129199"/>
              </a:xfrm>
              <a:blipFill>
                <a:blip r:embed="rId2"/>
                <a:stretch>
                  <a:fillRect t="-1238" r="-1206"/>
                </a:stretch>
              </a:blipFill>
            </p:spPr>
            <p:txBody>
              <a:bodyPr/>
              <a:lstStyle/>
              <a:p>
                <a:r>
                  <a:rPr lang="en-CN">
                    <a:noFill/>
                  </a:rPr>
                  <a:t> </a:t>
                </a:r>
              </a:p>
            </p:txBody>
          </p:sp>
        </mc:Fallback>
      </mc:AlternateContent>
      <p:sp>
        <p:nvSpPr>
          <p:cNvPr id="4" name="日期占位符 3">
            <a:extLst>
              <a:ext uri="{FF2B5EF4-FFF2-40B4-BE49-F238E27FC236}">
                <a16:creationId xmlns:a16="http://schemas.microsoft.com/office/drawing/2014/main" id="{6AB23E36-F2FD-425A-A29E-0AB882785378}"/>
              </a:ext>
            </a:extLst>
          </p:cNvPr>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5" name="页脚占位符 4">
            <a:extLst>
              <a:ext uri="{FF2B5EF4-FFF2-40B4-BE49-F238E27FC236}">
                <a16:creationId xmlns:a16="http://schemas.microsoft.com/office/drawing/2014/main" id="{D3F21034-1D22-4915-BC81-394670716C40}"/>
              </a:ext>
            </a:extLst>
          </p:cNvPr>
          <p:cNvSpPr>
            <a:spLocks noGrp="1"/>
          </p:cNvSpPr>
          <p:nvPr>
            <p:ph type="ftr" sz="quarter" idx="11"/>
          </p:nvPr>
        </p:nvSpPr>
        <p:spPr/>
        <p:txBody>
          <a:bodyPr/>
          <a:lstStyle/>
          <a:p>
            <a:r>
              <a:rPr lang="zh-CN" altLang="en-US"/>
              <a:t>中央财经大学 李慧青</a:t>
            </a:r>
            <a:endParaRPr lang="zh-CN" altLang="en-US" dirty="0"/>
          </a:p>
        </p:txBody>
      </p:sp>
      <p:sp>
        <p:nvSpPr>
          <p:cNvPr id="6" name="灯片编号占位符 5">
            <a:extLst>
              <a:ext uri="{FF2B5EF4-FFF2-40B4-BE49-F238E27FC236}">
                <a16:creationId xmlns:a16="http://schemas.microsoft.com/office/drawing/2014/main" id="{BFBA6C96-179F-4140-B22E-7EFF317A4BDC}"/>
              </a:ext>
            </a:extLst>
          </p:cNvPr>
          <p:cNvSpPr>
            <a:spLocks noGrp="1"/>
          </p:cNvSpPr>
          <p:nvPr>
            <p:ph type="sldNum" sz="quarter" idx="12"/>
          </p:nvPr>
        </p:nvSpPr>
        <p:spPr/>
        <p:txBody>
          <a:bodyPr/>
          <a:lstStyle/>
          <a:p>
            <a:fld id="{BE216378-A15D-4834-BE53-A61CC427C8A9}" type="slidenum">
              <a:rPr lang="zh-CN" altLang="en-US" smtClean="0"/>
              <a:t>24</a:t>
            </a:fld>
            <a:endParaRPr lang="zh-CN" altLang="en-US"/>
          </a:p>
        </p:txBody>
      </p:sp>
    </p:spTree>
    <p:extLst>
      <p:ext uri="{BB962C8B-B14F-4D97-AF65-F5344CB8AC3E}">
        <p14:creationId xmlns:p14="http://schemas.microsoft.com/office/powerpoint/2010/main" val="1078131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3CEEE-8832-4317-AC2F-86AFCB6EE0EC}"/>
              </a:ext>
            </a:extLst>
          </p:cNvPr>
          <p:cNvSpPr>
            <a:spLocks noGrp="1"/>
          </p:cNvSpPr>
          <p:nvPr>
            <p:ph type="title"/>
          </p:nvPr>
        </p:nvSpPr>
        <p:spPr>
          <a:xfrm>
            <a:off x="838200" y="276932"/>
            <a:ext cx="10515600" cy="1325562"/>
          </a:xfrm>
        </p:spPr>
        <p:txBody>
          <a:bodyPr/>
          <a:lstStyle/>
          <a:p>
            <a:r>
              <a:rPr lang="en-US" altLang="zh-CN" sz="2800" dirty="0">
                <a:latin typeface="Times New Roman" panose="02020603050405020304" pitchFamily="18" charset="0"/>
                <a:cs typeface="Times New Roman" panose="02020603050405020304" pitchFamily="18" charset="0"/>
              </a:rPr>
              <a:t>Simulation (1)</a:t>
            </a:r>
            <a:br>
              <a:rPr lang="en-US" altLang="zh-CN" sz="2800" dirty="0">
                <a:latin typeface="Times New Roman" panose="02020603050405020304" pitchFamily="18" charset="0"/>
                <a:cs typeface="Times New Roman" panose="02020603050405020304" pitchFamily="18" charset="0"/>
              </a:rPr>
            </a:br>
            <a:r>
              <a:rPr lang="en-US" altLang="zh-CN" sz="2800" dirty="0">
                <a:latin typeface="Times New Roman" panose="02020603050405020304" pitchFamily="18" charset="0"/>
                <a:cs typeface="Times New Roman" panose="02020603050405020304" pitchFamily="18" charset="0"/>
              </a:rPr>
              <a:t>Increasing government expenditure in one country (US)</a:t>
            </a:r>
            <a:endParaRPr lang="zh-CN" altLang="en-US" sz="28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E1235AD5-AC0F-4EB9-B879-06298396F284}"/>
              </a:ext>
            </a:extLst>
          </p:cNvPr>
          <p:cNvSpPr>
            <a:spLocks noGrp="1"/>
          </p:cNvSpPr>
          <p:nvPr>
            <p:ph idx="1"/>
          </p:nvPr>
        </p:nvSpPr>
        <p:spPr>
          <a:xfrm>
            <a:off x="618229" y="1602494"/>
            <a:ext cx="10515600" cy="5129199"/>
          </a:xfrm>
        </p:spPr>
        <p:txBody>
          <a:bodyPr>
            <a:normAutofit fontScale="92500"/>
          </a:bodyPr>
          <a:lstStyle/>
          <a:p>
            <a:pPr marL="571500" indent="-342900">
              <a:spcAft>
                <a:spcPts val="800"/>
              </a:spcAft>
              <a:buFont typeface="Arial" panose="020B0604020202020204" pitchFamily="34" charset="0"/>
              <a:buChar char="•"/>
            </a:pPr>
            <a:r>
              <a:rPr lang="en-US" altLang="zh-CN" sz="2000" dirty="0">
                <a:latin typeface="Times New Roman" panose="02020603050405020304" pitchFamily="18" charset="0"/>
                <a:ea typeface="等线" panose="02010600030101010101" pitchFamily="2" charset="-122"/>
              </a:rPr>
              <a:t>In addition, the falling dollar generates capital losses for residents in the c country where the value of the opening stock of bills issued abroad increases, and capital gains in the u country, which confronts a reduced value of bills issued in the c country.</a:t>
            </a:r>
          </a:p>
          <a:p>
            <a:pPr marL="571500" indent="-342900">
              <a:spcAft>
                <a:spcPts val="800"/>
              </a:spcAft>
              <a:buFont typeface="Arial" panose="020B0604020202020204" pitchFamily="34" charset="0"/>
              <a:buChar char="•"/>
            </a:pPr>
            <a:r>
              <a:rPr lang="en-US" altLang="zh-CN" sz="2000" dirty="0">
                <a:latin typeface="Times New Roman" panose="02020603050405020304" pitchFamily="18" charset="0"/>
                <a:ea typeface="等线" panose="02010600030101010101" pitchFamily="2" charset="-122"/>
              </a:rPr>
              <a:t>These revaluations of wealth stocks will feed into the asset demands in both countries in the same period, and affect consumption expenditures in the succeeding period, through a wealth effect. Although the responses in the two countries are symmetrical, they will not, in general, be identical. The coefficients in the asset demand functions will, in general, be entirely different as between the two countries, yet there has to be only a single exchange rate to satisfy all the relevant responses.</a:t>
            </a:r>
          </a:p>
          <a:p>
            <a:pPr marL="571500" indent="-342900">
              <a:spcAft>
                <a:spcPts val="800"/>
              </a:spcAft>
              <a:buFont typeface="Arial" panose="020B0604020202020204" pitchFamily="34" charset="0"/>
              <a:buChar char="•"/>
            </a:pPr>
            <a:r>
              <a:rPr lang="en-US" altLang="zh-CN" sz="2000" dirty="0">
                <a:latin typeface="Times New Roman" panose="02020603050405020304" pitchFamily="18" charset="0"/>
                <a:ea typeface="等线" panose="02010600030101010101" pitchFamily="2" charset="-122"/>
              </a:rPr>
              <a:t>The one-period solution that this model generates when shocked does not, in general, simultaneously generate a new overall steady state in which the balance-of-payments imbalance is eliminated. Rather, a new balance-of-payments deficit/surplus will occur, which will, in turn, generate a new, and similar, set of responses. So long as the exogenous variables do not change, the exchange rate will go on falling at a reducing rate until a new full steady state is achieved. Fiscal policy and also monetary policy in the form of interest rates are both under the full control of each government.</a:t>
            </a:r>
          </a:p>
          <a:p>
            <a:pPr marL="571500" indent="-342900">
              <a:spcAft>
                <a:spcPts val="800"/>
              </a:spcAft>
              <a:buFont typeface="Arial" panose="020B0604020202020204" pitchFamily="34" charset="0"/>
              <a:buChar char="•"/>
            </a:pPr>
            <a:r>
              <a:rPr lang="en-US" altLang="zh-CN" sz="2000" dirty="0">
                <a:latin typeface="Times New Roman" panose="02020603050405020304" pitchFamily="18" charset="0"/>
                <a:ea typeface="等线" panose="02010600030101010101" pitchFamily="2" charset="-122"/>
              </a:rPr>
              <a:t>MF model: Expansionary fiscal policy causes an increase in Y, an </a:t>
            </a:r>
            <a:r>
              <a:rPr lang="en-US" altLang="zh-CN" sz="2000" b="1" dirty="0">
                <a:latin typeface="Times New Roman" panose="02020603050405020304" pitchFamily="18" charset="0"/>
                <a:ea typeface="等线" panose="02010600030101010101" pitchFamily="2" charset="-122"/>
              </a:rPr>
              <a:t>appreciation</a:t>
            </a:r>
            <a:r>
              <a:rPr lang="en-US" altLang="zh-CN" sz="2000" dirty="0">
                <a:latin typeface="Times New Roman" panose="02020603050405020304" pitchFamily="18" charset="0"/>
                <a:ea typeface="等线" panose="02010600030101010101" pitchFamily="2" charset="-122"/>
              </a:rPr>
              <a:t> of the currency, and a decrease in the current account balance in a floating exchange rate system.</a:t>
            </a:r>
          </a:p>
          <a:p>
            <a:pPr marL="571500" indent="-342900">
              <a:spcAft>
                <a:spcPts val="800"/>
              </a:spcAft>
            </a:pPr>
            <a:endParaRPr lang="zh-CN" altLang="zh-CN" sz="2000" dirty="0">
              <a:latin typeface="Times New Roman" panose="02020603050405020304" pitchFamily="18" charset="0"/>
              <a:ea typeface="等线" panose="02010600030101010101" pitchFamily="2" charset="-122"/>
            </a:endParaRPr>
          </a:p>
          <a:p>
            <a:pPr indent="0">
              <a:spcAft>
                <a:spcPts val="800"/>
              </a:spcAft>
              <a:buNone/>
            </a:pPr>
            <a:endParaRPr lang="en-US" altLang="zh-CN" sz="2400" dirty="0">
              <a:latin typeface="Times New Roman" panose="02020603050405020304" pitchFamily="18" charset="0"/>
              <a:ea typeface="等线" panose="02010600030101010101" pitchFamily="2" charset="-122"/>
            </a:endParaRPr>
          </a:p>
          <a:p>
            <a:endParaRPr lang="zh-CN" altLang="en-US" dirty="0"/>
          </a:p>
        </p:txBody>
      </p:sp>
      <p:sp>
        <p:nvSpPr>
          <p:cNvPr id="4" name="日期占位符 3">
            <a:extLst>
              <a:ext uri="{FF2B5EF4-FFF2-40B4-BE49-F238E27FC236}">
                <a16:creationId xmlns:a16="http://schemas.microsoft.com/office/drawing/2014/main" id="{6AB23E36-F2FD-425A-A29E-0AB882785378}"/>
              </a:ext>
            </a:extLst>
          </p:cNvPr>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5" name="页脚占位符 4">
            <a:extLst>
              <a:ext uri="{FF2B5EF4-FFF2-40B4-BE49-F238E27FC236}">
                <a16:creationId xmlns:a16="http://schemas.microsoft.com/office/drawing/2014/main" id="{D3F21034-1D22-4915-BC81-394670716C40}"/>
              </a:ext>
            </a:extLst>
          </p:cNvPr>
          <p:cNvSpPr>
            <a:spLocks noGrp="1"/>
          </p:cNvSpPr>
          <p:nvPr>
            <p:ph type="ftr" sz="quarter" idx="11"/>
          </p:nvPr>
        </p:nvSpPr>
        <p:spPr/>
        <p:txBody>
          <a:bodyPr/>
          <a:lstStyle/>
          <a:p>
            <a:r>
              <a:rPr lang="zh-CN" altLang="en-US"/>
              <a:t>中央财经大学 李慧青</a:t>
            </a:r>
            <a:endParaRPr lang="zh-CN" altLang="en-US" dirty="0"/>
          </a:p>
        </p:txBody>
      </p:sp>
      <p:sp>
        <p:nvSpPr>
          <p:cNvPr id="6" name="灯片编号占位符 5">
            <a:extLst>
              <a:ext uri="{FF2B5EF4-FFF2-40B4-BE49-F238E27FC236}">
                <a16:creationId xmlns:a16="http://schemas.microsoft.com/office/drawing/2014/main" id="{BFBA6C96-179F-4140-B22E-7EFF317A4BDC}"/>
              </a:ext>
            </a:extLst>
          </p:cNvPr>
          <p:cNvSpPr>
            <a:spLocks noGrp="1"/>
          </p:cNvSpPr>
          <p:nvPr>
            <p:ph type="sldNum" sz="quarter" idx="12"/>
          </p:nvPr>
        </p:nvSpPr>
        <p:spPr/>
        <p:txBody>
          <a:bodyPr/>
          <a:lstStyle/>
          <a:p>
            <a:fld id="{BE216378-A15D-4834-BE53-A61CC427C8A9}" type="slidenum">
              <a:rPr lang="zh-CN" altLang="en-US" smtClean="0"/>
              <a:t>25</a:t>
            </a:fld>
            <a:endParaRPr lang="zh-CN" altLang="en-US"/>
          </a:p>
        </p:txBody>
      </p:sp>
    </p:spTree>
    <p:extLst>
      <p:ext uri="{BB962C8B-B14F-4D97-AF65-F5344CB8AC3E}">
        <p14:creationId xmlns:p14="http://schemas.microsoft.com/office/powerpoint/2010/main" val="1947583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1DFF6E-F25B-4341-92E0-9FD23EB12FF4}"/>
              </a:ext>
            </a:extLst>
          </p:cNvPr>
          <p:cNvSpPr>
            <a:spLocks noGrp="1"/>
          </p:cNvSpPr>
          <p:nvPr>
            <p:ph type="title"/>
          </p:nvPr>
        </p:nvSpPr>
        <p:spPr/>
        <p:txBody>
          <a:bodyPr/>
          <a:lstStyle/>
          <a:p>
            <a:r>
              <a:rPr lang="en-US" altLang="zh-CN" sz="2800" dirty="0">
                <a:latin typeface="Times New Roman" panose="02020603050405020304" pitchFamily="18" charset="0"/>
                <a:cs typeface="Times New Roman" panose="02020603050405020304" pitchFamily="18" charset="0"/>
              </a:rPr>
              <a:t>Simulation (1)</a:t>
            </a:r>
            <a:br>
              <a:rPr lang="en-US" altLang="zh-CN" sz="2800" dirty="0">
                <a:latin typeface="Times New Roman" panose="02020603050405020304" pitchFamily="18" charset="0"/>
                <a:cs typeface="Times New Roman" panose="02020603050405020304" pitchFamily="18" charset="0"/>
              </a:rPr>
            </a:br>
            <a:r>
              <a:rPr lang="en-US" altLang="zh-CN" sz="2800" dirty="0">
                <a:latin typeface="Times New Roman" panose="02020603050405020304" pitchFamily="18" charset="0"/>
                <a:cs typeface="Times New Roman" panose="02020603050405020304" pitchFamily="18" charset="0"/>
              </a:rPr>
              <a:t>Increasing government expenditure in one country (US)</a:t>
            </a:r>
            <a:endParaRPr lang="zh-CN" altLang="en-US" sz="2800" dirty="0">
              <a:latin typeface="Times New Roman" panose="02020603050405020304" pitchFamily="18" charset="0"/>
              <a:cs typeface="Times New Roman" panose="02020603050405020304" pitchFamily="18" charset="0"/>
            </a:endParaRPr>
          </a:p>
        </p:txBody>
      </p:sp>
      <p:sp>
        <p:nvSpPr>
          <p:cNvPr id="4" name="日期占位符 3">
            <a:extLst>
              <a:ext uri="{FF2B5EF4-FFF2-40B4-BE49-F238E27FC236}">
                <a16:creationId xmlns:a16="http://schemas.microsoft.com/office/drawing/2014/main" id="{202B63FB-7544-464E-B383-36AEF6F7F2EB}"/>
              </a:ext>
            </a:extLst>
          </p:cNvPr>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5" name="页脚占位符 4">
            <a:extLst>
              <a:ext uri="{FF2B5EF4-FFF2-40B4-BE49-F238E27FC236}">
                <a16:creationId xmlns:a16="http://schemas.microsoft.com/office/drawing/2014/main" id="{FC495A8B-F2E5-4AD8-9EE9-660455938FB9}"/>
              </a:ext>
            </a:extLst>
          </p:cNvPr>
          <p:cNvSpPr>
            <a:spLocks noGrp="1"/>
          </p:cNvSpPr>
          <p:nvPr>
            <p:ph type="ftr" sz="quarter" idx="11"/>
          </p:nvPr>
        </p:nvSpPr>
        <p:spPr/>
        <p:txBody>
          <a:bodyPr/>
          <a:lstStyle/>
          <a:p>
            <a:r>
              <a:rPr lang="zh-CN" altLang="en-US"/>
              <a:t>中央财经大学 李慧青</a:t>
            </a:r>
            <a:endParaRPr lang="zh-CN" altLang="en-US" dirty="0"/>
          </a:p>
        </p:txBody>
      </p:sp>
      <p:sp>
        <p:nvSpPr>
          <p:cNvPr id="6" name="灯片编号占位符 5">
            <a:extLst>
              <a:ext uri="{FF2B5EF4-FFF2-40B4-BE49-F238E27FC236}">
                <a16:creationId xmlns:a16="http://schemas.microsoft.com/office/drawing/2014/main" id="{F78EAC0B-3B56-43B8-8738-1BB0F4614C51}"/>
              </a:ext>
            </a:extLst>
          </p:cNvPr>
          <p:cNvSpPr>
            <a:spLocks noGrp="1"/>
          </p:cNvSpPr>
          <p:nvPr>
            <p:ph type="sldNum" sz="quarter" idx="12"/>
          </p:nvPr>
        </p:nvSpPr>
        <p:spPr/>
        <p:txBody>
          <a:bodyPr/>
          <a:lstStyle/>
          <a:p>
            <a:fld id="{BE216378-A15D-4834-BE53-A61CC427C8A9}" type="slidenum">
              <a:rPr lang="zh-CN" altLang="en-US" smtClean="0"/>
              <a:t>26</a:t>
            </a:fld>
            <a:endParaRPr lang="zh-CN" altLang="en-US"/>
          </a:p>
        </p:txBody>
      </p:sp>
      <p:grpSp>
        <p:nvGrpSpPr>
          <p:cNvPr id="8" name="Group 4">
            <a:extLst>
              <a:ext uri="{FF2B5EF4-FFF2-40B4-BE49-F238E27FC236}">
                <a16:creationId xmlns:a16="http://schemas.microsoft.com/office/drawing/2014/main" id="{7F6AFEFB-E5F1-F87B-18DF-FC2EB1B52AD7}"/>
              </a:ext>
            </a:extLst>
          </p:cNvPr>
          <p:cNvGrpSpPr>
            <a:grpSpLocks noChangeAspect="1"/>
          </p:cNvGrpSpPr>
          <p:nvPr/>
        </p:nvGrpSpPr>
        <p:grpSpPr bwMode="auto">
          <a:xfrm>
            <a:off x="1280380" y="1598200"/>
            <a:ext cx="3716338" cy="2452687"/>
            <a:chOff x="866" y="1039"/>
            <a:chExt cx="2341" cy="1545"/>
          </a:xfrm>
        </p:grpSpPr>
        <p:sp>
          <p:nvSpPr>
            <p:cNvPr id="9" name="AutoShape 3">
              <a:extLst>
                <a:ext uri="{FF2B5EF4-FFF2-40B4-BE49-F238E27FC236}">
                  <a16:creationId xmlns:a16="http://schemas.microsoft.com/office/drawing/2014/main" id="{2E2B90F1-4C5C-3F6E-B201-C1FE5B23875A}"/>
                </a:ext>
              </a:extLst>
            </p:cNvPr>
            <p:cNvSpPr>
              <a:spLocks noChangeAspect="1" noChangeArrowheads="1" noTextEdit="1"/>
            </p:cNvSpPr>
            <p:nvPr/>
          </p:nvSpPr>
          <p:spPr bwMode="auto">
            <a:xfrm>
              <a:off x="866" y="1039"/>
              <a:ext cx="2341" cy="1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5125" name="Picture 5">
              <a:extLst>
                <a:ext uri="{FF2B5EF4-FFF2-40B4-BE49-F238E27FC236}">
                  <a16:creationId xmlns:a16="http://schemas.microsoft.com/office/drawing/2014/main" id="{55BCE497-326F-368B-2BF7-CD0776F527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 y="1039"/>
              <a:ext cx="2343" cy="1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 name="Group 8">
            <a:extLst>
              <a:ext uri="{FF2B5EF4-FFF2-40B4-BE49-F238E27FC236}">
                <a16:creationId xmlns:a16="http://schemas.microsoft.com/office/drawing/2014/main" id="{33DB6ACF-0446-DECE-EAC6-7A2874E793E1}"/>
              </a:ext>
            </a:extLst>
          </p:cNvPr>
          <p:cNvGrpSpPr>
            <a:grpSpLocks noChangeAspect="1"/>
          </p:cNvGrpSpPr>
          <p:nvPr/>
        </p:nvGrpSpPr>
        <p:grpSpPr bwMode="auto">
          <a:xfrm>
            <a:off x="6856413" y="1579563"/>
            <a:ext cx="3787775" cy="2720975"/>
            <a:chOff x="4319" y="995"/>
            <a:chExt cx="2386" cy="1714"/>
          </a:xfrm>
        </p:grpSpPr>
        <p:sp>
          <p:nvSpPr>
            <p:cNvPr id="12" name="AutoShape 7">
              <a:extLst>
                <a:ext uri="{FF2B5EF4-FFF2-40B4-BE49-F238E27FC236}">
                  <a16:creationId xmlns:a16="http://schemas.microsoft.com/office/drawing/2014/main" id="{F4FD5F28-962D-6AE6-535E-B21651514DD6}"/>
                </a:ext>
              </a:extLst>
            </p:cNvPr>
            <p:cNvSpPr>
              <a:spLocks noChangeAspect="1" noChangeArrowheads="1" noTextEdit="1"/>
            </p:cNvSpPr>
            <p:nvPr/>
          </p:nvSpPr>
          <p:spPr bwMode="auto">
            <a:xfrm>
              <a:off x="4319" y="995"/>
              <a:ext cx="2386" cy="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5129" name="Picture 9">
              <a:extLst>
                <a:ext uri="{FF2B5EF4-FFF2-40B4-BE49-F238E27FC236}">
                  <a16:creationId xmlns:a16="http://schemas.microsoft.com/office/drawing/2014/main" id="{CD7A2ECF-78AE-415E-A66C-3F4B738379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9" y="995"/>
              <a:ext cx="2388" cy="1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Group 12">
            <a:extLst>
              <a:ext uri="{FF2B5EF4-FFF2-40B4-BE49-F238E27FC236}">
                <a16:creationId xmlns:a16="http://schemas.microsoft.com/office/drawing/2014/main" id="{DF550DC7-78E4-DFF9-B282-B5BCC3D6EE82}"/>
              </a:ext>
            </a:extLst>
          </p:cNvPr>
          <p:cNvGrpSpPr>
            <a:grpSpLocks noChangeAspect="1"/>
          </p:cNvGrpSpPr>
          <p:nvPr/>
        </p:nvGrpSpPr>
        <p:grpSpPr bwMode="auto">
          <a:xfrm>
            <a:off x="4197350" y="4033838"/>
            <a:ext cx="3455988" cy="2433637"/>
            <a:chOff x="2644" y="2541"/>
            <a:chExt cx="2177" cy="1533"/>
          </a:xfrm>
        </p:grpSpPr>
        <p:sp>
          <p:nvSpPr>
            <p:cNvPr id="14" name="AutoShape 11">
              <a:extLst>
                <a:ext uri="{FF2B5EF4-FFF2-40B4-BE49-F238E27FC236}">
                  <a16:creationId xmlns:a16="http://schemas.microsoft.com/office/drawing/2014/main" id="{12D316E0-6460-1131-AA5E-3689F649F6D4}"/>
                </a:ext>
              </a:extLst>
            </p:cNvPr>
            <p:cNvSpPr>
              <a:spLocks noChangeAspect="1" noChangeArrowheads="1" noTextEdit="1"/>
            </p:cNvSpPr>
            <p:nvPr/>
          </p:nvSpPr>
          <p:spPr bwMode="auto">
            <a:xfrm>
              <a:off x="2644" y="2541"/>
              <a:ext cx="2177" cy="1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5133" name="Picture 13">
              <a:extLst>
                <a:ext uri="{FF2B5EF4-FFF2-40B4-BE49-F238E27FC236}">
                  <a16:creationId xmlns:a16="http://schemas.microsoft.com/office/drawing/2014/main" id="{55DE411A-E20D-C18E-A55E-4FF4EEB01E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4" y="2541"/>
              <a:ext cx="2179" cy="1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866998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3CEEE-8832-4317-AC2F-86AFCB6EE0EC}"/>
              </a:ext>
            </a:extLst>
          </p:cNvPr>
          <p:cNvSpPr>
            <a:spLocks noGrp="1"/>
          </p:cNvSpPr>
          <p:nvPr>
            <p:ph type="title"/>
          </p:nvPr>
        </p:nvSpPr>
        <p:spPr>
          <a:xfrm>
            <a:off x="838200" y="276932"/>
            <a:ext cx="10515600" cy="1325562"/>
          </a:xfrm>
        </p:spPr>
        <p:txBody>
          <a:bodyPr/>
          <a:lstStyle/>
          <a:p>
            <a:r>
              <a:rPr lang="en-US" altLang="zh-CN" sz="2800" dirty="0">
                <a:latin typeface="Times New Roman" panose="02020603050405020304" pitchFamily="18" charset="0"/>
                <a:cs typeface="Times New Roman" panose="02020603050405020304" pitchFamily="18" charset="0"/>
              </a:rPr>
              <a:t>Simulation (2) </a:t>
            </a:r>
            <a:br>
              <a:rPr lang="en-US" altLang="zh-CN" sz="2800" dirty="0">
                <a:latin typeface="Times New Roman" panose="02020603050405020304" pitchFamily="18" charset="0"/>
                <a:cs typeface="Times New Roman" panose="02020603050405020304" pitchFamily="18" charset="0"/>
              </a:rPr>
            </a:br>
            <a:r>
              <a:rPr lang="en-US" altLang="zh-CN" sz="2800" dirty="0">
                <a:latin typeface="Times New Roman" panose="02020603050405020304" pitchFamily="18" charset="0"/>
                <a:cs typeface="Times New Roman" panose="02020603050405020304" pitchFamily="18" charset="0"/>
              </a:rPr>
              <a:t>Increasing interest rate in one country (US)</a:t>
            </a:r>
            <a:endParaRPr lang="zh-CN" altLang="en-US" sz="28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E1235AD5-AC0F-4EB9-B879-06298396F284}"/>
              </a:ext>
            </a:extLst>
          </p:cNvPr>
          <p:cNvSpPr>
            <a:spLocks noGrp="1"/>
          </p:cNvSpPr>
          <p:nvPr>
            <p:ph idx="1"/>
          </p:nvPr>
        </p:nvSpPr>
        <p:spPr>
          <a:xfrm>
            <a:off x="657022" y="1451869"/>
            <a:ext cx="10515600" cy="5129199"/>
          </a:xfrm>
        </p:spPr>
        <p:txBody>
          <a:bodyPr>
            <a:normAutofit/>
          </a:bodyPr>
          <a:lstStyle/>
          <a:p>
            <a:pPr marL="571500" indent="-342900">
              <a:spcAft>
                <a:spcPts val="800"/>
              </a:spcAft>
            </a:pPr>
            <a:r>
              <a:rPr lang="en-US" altLang="zh-CN" sz="2000" dirty="0">
                <a:latin typeface="Times New Roman" panose="02020603050405020304" pitchFamily="18" charset="0"/>
                <a:ea typeface="等线" panose="02010600030101010101" pitchFamily="2" charset="-122"/>
              </a:rPr>
              <a:t>The rise in the u rate of interest immediately leads to a brisk hike in the u exchange rate, the value of the dollar in c units. In other words, there is a sudden appreciation of the dollar.</a:t>
            </a:r>
          </a:p>
          <a:p>
            <a:pPr marL="571500" indent="-342900">
              <a:spcAft>
                <a:spcPts val="800"/>
              </a:spcAft>
            </a:pPr>
            <a:r>
              <a:rPr lang="en-US" altLang="zh-CN" sz="2000" dirty="0">
                <a:latin typeface="Times New Roman" panose="02020603050405020304" pitchFamily="18" charset="0"/>
                <a:ea typeface="等线" panose="02010600030101010101" pitchFamily="2" charset="-122"/>
              </a:rPr>
              <a:t>The higher u rate of interest attracts net foreign capital, with all households now wanting to hold a larger proportion of u Treasury bills and a smaller proportion of c Treasury bills. </a:t>
            </a:r>
          </a:p>
          <a:p>
            <a:pPr marL="571500" indent="-342900">
              <a:spcAft>
                <a:spcPts val="800"/>
              </a:spcAft>
            </a:pPr>
            <a:r>
              <a:rPr lang="en-US" altLang="zh-CN" sz="2000" dirty="0">
                <a:latin typeface="Times New Roman" panose="02020603050405020304" pitchFamily="18" charset="0"/>
                <a:ea typeface="等线" panose="02010600030101010101" pitchFamily="2" charset="-122"/>
              </a:rPr>
              <a:t>The share of u bills in c portfolios immediately rises and that of c bills in c portfolios falls by an equivalent amount so long as both shares are measured in c currency. </a:t>
            </a:r>
          </a:p>
          <a:p>
            <a:pPr marL="571500" indent="-342900">
              <a:spcAft>
                <a:spcPts val="800"/>
              </a:spcAft>
            </a:pPr>
            <a:r>
              <a:rPr lang="en-US" altLang="zh-CN" sz="2000" dirty="0">
                <a:latin typeface="Times New Roman" panose="02020603050405020304" pitchFamily="18" charset="0"/>
                <a:ea typeface="等线" panose="02010600030101010101" pitchFamily="2" charset="-122"/>
              </a:rPr>
              <a:t>However, this conceals the fact that, because the exchange rate has changed, the share of u bills measured in u currency initially falls, rising only at a later stage. The initial fall is due to the fact that, since there is an approximately constant supply of u Treasury bills in the entire world, not all households will succeed in increasing their share of wealth held in the form of u Treasury bills, when measured in dollars. </a:t>
            </a:r>
          </a:p>
          <a:p>
            <a:pPr marL="571500" indent="-342900">
              <a:spcAft>
                <a:spcPts val="800"/>
              </a:spcAft>
            </a:pPr>
            <a:r>
              <a:rPr lang="en-US" altLang="zh-CN" sz="2000" dirty="0">
                <a:latin typeface="Times New Roman" panose="02020603050405020304" pitchFamily="18" charset="0"/>
                <a:ea typeface="等线" panose="02010600030101010101" pitchFamily="2" charset="-122"/>
              </a:rPr>
              <a:t>Households from the c country will thus initially hold less u Treasury bills, when measured in dollars, but they will succeed in holding more of them, when measured in their local currency. This will be achieved through an appreciated dollar.</a:t>
            </a:r>
          </a:p>
          <a:p>
            <a:pPr marL="571500" indent="-342900">
              <a:spcAft>
                <a:spcPts val="800"/>
              </a:spcAft>
            </a:pPr>
            <a:endParaRPr lang="en-US" altLang="zh-CN" sz="2000" dirty="0">
              <a:latin typeface="Times New Roman" panose="02020603050405020304" pitchFamily="18" charset="0"/>
              <a:ea typeface="等线" panose="02010600030101010101" pitchFamily="2" charset="-122"/>
            </a:endParaRPr>
          </a:p>
          <a:p>
            <a:endParaRPr lang="zh-CN" altLang="en-US" dirty="0"/>
          </a:p>
        </p:txBody>
      </p:sp>
      <p:sp>
        <p:nvSpPr>
          <p:cNvPr id="4" name="日期占位符 3">
            <a:extLst>
              <a:ext uri="{FF2B5EF4-FFF2-40B4-BE49-F238E27FC236}">
                <a16:creationId xmlns:a16="http://schemas.microsoft.com/office/drawing/2014/main" id="{6AB23E36-F2FD-425A-A29E-0AB882785378}"/>
              </a:ext>
            </a:extLst>
          </p:cNvPr>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5" name="页脚占位符 4">
            <a:extLst>
              <a:ext uri="{FF2B5EF4-FFF2-40B4-BE49-F238E27FC236}">
                <a16:creationId xmlns:a16="http://schemas.microsoft.com/office/drawing/2014/main" id="{D3F21034-1D22-4915-BC81-394670716C40}"/>
              </a:ext>
            </a:extLst>
          </p:cNvPr>
          <p:cNvSpPr>
            <a:spLocks noGrp="1"/>
          </p:cNvSpPr>
          <p:nvPr>
            <p:ph type="ftr" sz="quarter" idx="11"/>
          </p:nvPr>
        </p:nvSpPr>
        <p:spPr/>
        <p:txBody>
          <a:bodyPr/>
          <a:lstStyle/>
          <a:p>
            <a:r>
              <a:rPr lang="zh-CN" altLang="en-US"/>
              <a:t>中央财经大学 李慧青</a:t>
            </a:r>
            <a:endParaRPr lang="zh-CN" altLang="en-US" dirty="0"/>
          </a:p>
        </p:txBody>
      </p:sp>
      <p:sp>
        <p:nvSpPr>
          <p:cNvPr id="6" name="灯片编号占位符 5">
            <a:extLst>
              <a:ext uri="{FF2B5EF4-FFF2-40B4-BE49-F238E27FC236}">
                <a16:creationId xmlns:a16="http://schemas.microsoft.com/office/drawing/2014/main" id="{BFBA6C96-179F-4140-B22E-7EFF317A4BDC}"/>
              </a:ext>
            </a:extLst>
          </p:cNvPr>
          <p:cNvSpPr>
            <a:spLocks noGrp="1"/>
          </p:cNvSpPr>
          <p:nvPr>
            <p:ph type="sldNum" sz="quarter" idx="12"/>
          </p:nvPr>
        </p:nvSpPr>
        <p:spPr/>
        <p:txBody>
          <a:bodyPr/>
          <a:lstStyle/>
          <a:p>
            <a:fld id="{BE216378-A15D-4834-BE53-A61CC427C8A9}" type="slidenum">
              <a:rPr lang="zh-CN" altLang="en-US" smtClean="0"/>
              <a:t>27</a:t>
            </a:fld>
            <a:endParaRPr lang="zh-CN" altLang="en-US"/>
          </a:p>
        </p:txBody>
      </p:sp>
    </p:spTree>
    <p:extLst>
      <p:ext uri="{BB962C8B-B14F-4D97-AF65-F5344CB8AC3E}">
        <p14:creationId xmlns:p14="http://schemas.microsoft.com/office/powerpoint/2010/main" val="3245620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3CEEE-8832-4317-AC2F-86AFCB6EE0EC}"/>
              </a:ext>
            </a:extLst>
          </p:cNvPr>
          <p:cNvSpPr>
            <a:spLocks noGrp="1"/>
          </p:cNvSpPr>
          <p:nvPr>
            <p:ph type="title"/>
          </p:nvPr>
        </p:nvSpPr>
        <p:spPr>
          <a:xfrm>
            <a:off x="838200" y="276932"/>
            <a:ext cx="10515600" cy="1325562"/>
          </a:xfrm>
        </p:spPr>
        <p:txBody>
          <a:bodyPr/>
          <a:lstStyle/>
          <a:p>
            <a:r>
              <a:rPr lang="en-US" altLang="zh-CN" sz="2800" dirty="0">
                <a:latin typeface="Times New Roman" panose="02020603050405020304" pitchFamily="18" charset="0"/>
                <a:cs typeface="Times New Roman" panose="02020603050405020304" pitchFamily="18" charset="0"/>
              </a:rPr>
              <a:t>Simulation (2) </a:t>
            </a:r>
            <a:br>
              <a:rPr lang="en-US" altLang="zh-CN" sz="2800" dirty="0">
                <a:latin typeface="Times New Roman" panose="02020603050405020304" pitchFamily="18" charset="0"/>
                <a:cs typeface="Times New Roman" panose="02020603050405020304" pitchFamily="18" charset="0"/>
              </a:rPr>
            </a:br>
            <a:r>
              <a:rPr lang="en-US" altLang="zh-CN" sz="2800" dirty="0">
                <a:latin typeface="Times New Roman" panose="02020603050405020304" pitchFamily="18" charset="0"/>
                <a:cs typeface="Times New Roman" panose="02020603050405020304" pitchFamily="18" charset="0"/>
              </a:rPr>
              <a:t>Increasing interest rate in one country (US)</a:t>
            </a:r>
            <a:endParaRPr lang="zh-CN" altLang="en-US" sz="28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E1235AD5-AC0F-4EB9-B879-06298396F284}"/>
              </a:ext>
            </a:extLst>
          </p:cNvPr>
          <p:cNvSpPr>
            <a:spLocks noGrp="1"/>
          </p:cNvSpPr>
          <p:nvPr>
            <p:ph idx="1"/>
          </p:nvPr>
        </p:nvSpPr>
        <p:spPr>
          <a:xfrm>
            <a:off x="640396" y="1728801"/>
            <a:ext cx="10515600" cy="5129199"/>
          </a:xfrm>
        </p:spPr>
        <p:txBody>
          <a:bodyPr>
            <a:normAutofit/>
          </a:bodyPr>
          <a:lstStyle/>
          <a:p>
            <a:pPr marL="571500" indent="-342900">
              <a:spcAft>
                <a:spcPts val="800"/>
              </a:spcAft>
            </a:pPr>
            <a:r>
              <a:rPr lang="en-US" altLang="zh-CN" sz="2000" dirty="0">
                <a:latin typeface="Times New Roman" panose="02020603050405020304" pitchFamily="18" charset="0"/>
                <a:ea typeface="等线" panose="02010600030101010101" pitchFamily="2" charset="-122"/>
              </a:rPr>
              <a:t>The stronger dollar will disturb the whole system by generating fiscal and trade imbalances. Because the stronger dollar will induce higher imports, the </a:t>
            </a:r>
            <a:r>
              <a:rPr lang="en-US" altLang="zh-CN" sz="2000" b="1" dirty="0">
                <a:latin typeface="Times New Roman" panose="02020603050405020304" pitchFamily="18" charset="0"/>
                <a:ea typeface="等线" panose="02010600030101010101" pitchFamily="2" charset="-122"/>
              </a:rPr>
              <a:t>u economy will run a trade account deficit</a:t>
            </a:r>
            <a:r>
              <a:rPr lang="en-US" altLang="zh-CN" sz="2000" dirty="0">
                <a:latin typeface="Times New Roman" panose="02020603050405020304" pitchFamily="18" charset="0"/>
                <a:ea typeface="等线" panose="02010600030101010101" pitchFamily="2" charset="-122"/>
              </a:rPr>
              <a:t>. </a:t>
            </a:r>
          </a:p>
          <a:p>
            <a:pPr marL="571500" indent="-342900">
              <a:spcAft>
                <a:spcPts val="800"/>
              </a:spcAft>
            </a:pPr>
            <a:r>
              <a:rPr lang="en-US" altLang="zh-CN" sz="2000" dirty="0">
                <a:latin typeface="Times New Roman" panose="02020603050405020304" pitchFamily="18" charset="0"/>
                <a:ea typeface="等线" panose="02010600030101010101" pitchFamily="2" charset="-122"/>
              </a:rPr>
              <a:t>The trade deficit, along with the capital losses of u households on their holdings of foreign Treasury bills due to the depreciation of the c currency, will slow the u economy and propel the </a:t>
            </a:r>
            <a:r>
              <a:rPr lang="en-US" altLang="zh-CN" sz="2000" b="1" dirty="0">
                <a:latin typeface="Times New Roman" panose="02020603050405020304" pitchFamily="18" charset="0"/>
                <a:ea typeface="等线" panose="02010600030101010101" pitchFamily="2" charset="-122"/>
              </a:rPr>
              <a:t>u government budget position into a deficit</a:t>
            </a:r>
            <a:r>
              <a:rPr lang="en-US" altLang="zh-CN" sz="2000" dirty="0">
                <a:latin typeface="Times New Roman" panose="02020603050405020304" pitchFamily="18" charset="0"/>
                <a:ea typeface="等线" panose="02010600030101010101" pitchFamily="2" charset="-122"/>
              </a:rPr>
              <a:t>. </a:t>
            </a:r>
          </a:p>
          <a:p>
            <a:pPr marL="571500" indent="-342900">
              <a:spcAft>
                <a:spcPts val="800"/>
              </a:spcAft>
            </a:pPr>
            <a:r>
              <a:rPr lang="en-US" altLang="zh-CN" sz="2000" dirty="0">
                <a:latin typeface="Times New Roman" panose="02020603050405020304" pitchFamily="18" charset="0"/>
                <a:ea typeface="等线" panose="02010600030101010101" pitchFamily="2" charset="-122"/>
              </a:rPr>
              <a:t>Because of this, u Treasury bills will have to be newly issued. </a:t>
            </a:r>
            <a:r>
              <a:rPr lang="en-US" altLang="zh-CN" sz="2000" b="1" dirty="0">
                <a:latin typeface="Times New Roman" panose="02020603050405020304" pitchFamily="18" charset="0"/>
                <a:ea typeface="等线" panose="02010600030101010101" pitchFamily="2" charset="-122"/>
              </a:rPr>
              <a:t>The outstanding stock of Bus will rise gradually, and thus respond to the higher demand for this security</a:t>
            </a:r>
            <a:r>
              <a:rPr lang="en-US" altLang="zh-CN" sz="2000" dirty="0">
                <a:latin typeface="Times New Roman" panose="02020603050405020304" pitchFamily="18" charset="0"/>
                <a:ea typeface="等线" panose="02010600030101010101" pitchFamily="2" charset="-122"/>
              </a:rPr>
              <a:t>. As a result, the value of the dollar will </a:t>
            </a:r>
            <a:r>
              <a:rPr lang="en-US" altLang="zh-CN" sz="2000" b="1" dirty="0">
                <a:latin typeface="Times New Roman" panose="02020603050405020304" pitchFamily="18" charset="0"/>
                <a:ea typeface="等线" panose="02010600030101010101" pitchFamily="2" charset="-122"/>
              </a:rPr>
              <a:t>revert toward its original value</a:t>
            </a:r>
            <a:r>
              <a:rPr lang="en-US" altLang="zh-CN" sz="2000" dirty="0">
                <a:latin typeface="Times New Roman" panose="02020603050405020304" pitchFamily="18" charset="0"/>
                <a:ea typeface="等线" panose="02010600030101010101" pitchFamily="2" charset="-122"/>
              </a:rPr>
              <a:t>, and so will the output of the u country.</a:t>
            </a:r>
          </a:p>
          <a:p>
            <a:pPr marL="571500" indent="-342900">
              <a:spcAft>
                <a:spcPts val="800"/>
              </a:spcAft>
            </a:pPr>
            <a:r>
              <a:rPr lang="en-US" altLang="zh-CN" sz="2000" dirty="0">
                <a:latin typeface="Times New Roman" panose="02020603050405020304" pitchFamily="18" charset="0"/>
                <a:ea typeface="等线" panose="02010600030101010101" pitchFamily="2" charset="-122"/>
              </a:rPr>
              <a:t>US: The stronger dollar will induce higher imports, the u economy will run a trade account deficit. Trade deficit + capital losses of u households</a:t>
            </a:r>
            <a:r>
              <a:rPr lang="zh-CN" altLang="en-US" sz="2000" dirty="0">
                <a:latin typeface="Times New Roman" panose="02020603050405020304" pitchFamily="18" charset="0"/>
                <a:ea typeface="等线" panose="02010600030101010101" pitchFamily="2" charset="-122"/>
              </a:rPr>
              <a:t>→</a:t>
            </a:r>
            <a:r>
              <a:rPr lang="en-US" altLang="zh-CN" sz="2000" dirty="0">
                <a:latin typeface="Times New Roman" panose="02020603050405020304" pitchFamily="18" charset="0"/>
                <a:ea typeface="等线" panose="02010600030101010101" pitchFamily="2" charset="-122"/>
              </a:rPr>
              <a:t> u government deficit</a:t>
            </a:r>
            <a:r>
              <a:rPr lang="zh-CN" altLang="en-US" sz="2000" dirty="0">
                <a:latin typeface="Times New Roman" panose="02020603050405020304" pitchFamily="18" charset="0"/>
                <a:ea typeface="等线" panose="02010600030101010101" pitchFamily="2" charset="-122"/>
              </a:rPr>
              <a:t>→</a:t>
            </a:r>
            <a:r>
              <a:rPr lang="en-US" altLang="zh-CN" sz="2000" dirty="0">
                <a:latin typeface="Times New Roman" panose="02020603050405020304" pitchFamily="18" charset="0"/>
                <a:ea typeface="等线" panose="02010600030101010101" pitchFamily="2" charset="-122"/>
              </a:rPr>
              <a:t> The outstanding stock of Bus will rise</a:t>
            </a:r>
            <a:r>
              <a:rPr lang="zh-CN" altLang="en-US" sz="2000" dirty="0">
                <a:latin typeface="Times New Roman" panose="02020603050405020304" pitchFamily="18" charset="0"/>
                <a:ea typeface="等线" panose="02010600030101010101" pitchFamily="2" charset="-122"/>
              </a:rPr>
              <a:t> →</a:t>
            </a:r>
            <a:r>
              <a:rPr lang="en-US" altLang="zh-CN" sz="2000" dirty="0" err="1">
                <a:latin typeface="Times New Roman" panose="02020603050405020304" pitchFamily="18" charset="0"/>
                <a:ea typeface="等线" panose="02010600030101010101" pitchFamily="2" charset="-122"/>
              </a:rPr>
              <a:t>xru</a:t>
            </a:r>
            <a:r>
              <a:rPr lang="en-US" altLang="zh-CN" sz="2000" dirty="0">
                <a:latin typeface="Times New Roman" panose="02020603050405020304" pitchFamily="18" charset="0"/>
                <a:ea typeface="等线" panose="02010600030101010101" pitchFamily="2" charset="-122"/>
              </a:rPr>
              <a:t> and the output of the u country will revert to original values. </a:t>
            </a:r>
          </a:p>
          <a:p>
            <a:pPr marL="571500" indent="-342900">
              <a:spcAft>
                <a:spcPts val="800"/>
              </a:spcAft>
            </a:pPr>
            <a:endParaRPr lang="en-US" altLang="zh-CN" sz="2000" dirty="0">
              <a:latin typeface="Times New Roman" panose="02020603050405020304" pitchFamily="18" charset="0"/>
              <a:ea typeface="等线" panose="02010600030101010101" pitchFamily="2" charset="-122"/>
            </a:endParaRPr>
          </a:p>
          <a:p>
            <a:pPr marL="571500" indent="-342900">
              <a:spcAft>
                <a:spcPts val="800"/>
              </a:spcAft>
            </a:pPr>
            <a:endParaRPr lang="en-US" altLang="zh-CN" sz="2000" dirty="0">
              <a:latin typeface="Times New Roman" panose="02020603050405020304" pitchFamily="18" charset="0"/>
              <a:ea typeface="等线" panose="02010600030101010101" pitchFamily="2" charset="-122"/>
            </a:endParaRPr>
          </a:p>
          <a:p>
            <a:endParaRPr lang="zh-CN" altLang="en-US" dirty="0"/>
          </a:p>
        </p:txBody>
      </p:sp>
      <p:sp>
        <p:nvSpPr>
          <p:cNvPr id="4" name="日期占位符 3">
            <a:extLst>
              <a:ext uri="{FF2B5EF4-FFF2-40B4-BE49-F238E27FC236}">
                <a16:creationId xmlns:a16="http://schemas.microsoft.com/office/drawing/2014/main" id="{6AB23E36-F2FD-425A-A29E-0AB882785378}"/>
              </a:ext>
            </a:extLst>
          </p:cNvPr>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5" name="页脚占位符 4">
            <a:extLst>
              <a:ext uri="{FF2B5EF4-FFF2-40B4-BE49-F238E27FC236}">
                <a16:creationId xmlns:a16="http://schemas.microsoft.com/office/drawing/2014/main" id="{D3F21034-1D22-4915-BC81-394670716C40}"/>
              </a:ext>
            </a:extLst>
          </p:cNvPr>
          <p:cNvSpPr>
            <a:spLocks noGrp="1"/>
          </p:cNvSpPr>
          <p:nvPr>
            <p:ph type="ftr" sz="quarter" idx="11"/>
          </p:nvPr>
        </p:nvSpPr>
        <p:spPr/>
        <p:txBody>
          <a:bodyPr/>
          <a:lstStyle/>
          <a:p>
            <a:r>
              <a:rPr lang="zh-CN" altLang="en-US"/>
              <a:t>中央财经大学 李慧青</a:t>
            </a:r>
            <a:endParaRPr lang="zh-CN" altLang="en-US" dirty="0"/>
          </a:p>
        </p:txBody>
      </p:sp>
      <p:sp>
        <p:nvSpPr>
          <p:cNvPr id="6" name="灯片编号占位符 5">
            <a:extLst>
              <a:ext uri="{FF2B5EF4-FFF2-40B4-BE49-F238E27FC236}">
                <a16:creationId xmlns:a16="http://schemas.microsoft.com/office/drawing/2014/main" id="{BFBA6C96-179F-4140-B22E-7EFF317A4BDC}"/>
              </a:ext>
            </a:extLst>
          </p:cNvPr>
          <p:cNvSpPr>
            <a:spLocks noGrp="1"/>
          </p:cNvSpPr>
          <p:nvPr>
            <p:ph type="sldNum" sz="quarter" idx="12"/>
          </p:nvPr>
        </p:nvSpPr>
        <p:spPr/>
        <p:txBody>
          <a:bodyPr/>
          <a:lstStyle/>
          <a:p>
            <a:fld id="{BE216378-A15D-4834-BE53-A61CC427C8A9}" type="slidenum">
              <a:rPr lang="zh-CN" altLang="en-US" smtClean="0"/>
              <a:t>28</a:t>
            </a:fld>
            <a:endParaRPr lang="zh-CN" altLang="en-US"/>
          </a:p>
        </p:txBody>
      </p:sp>
    </p:spTree>
    <p:extLst>
      <p:ext uri="{BB962C8B-B14F-4D97-AF65-F5344CB8AC3E}">
        <p14:creationId xmlns:p14="http://schemas.microsoft.com/office/powerpoint/2010/main" val="2902911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3CEEE-8832-4317-AC2F-86AFCB6EE0EC}"/>
              </a:ext>
            </a:extLst>
          </p:cNvPr>
          <p:cNvSpPr>
            <a:spLocks noGrp="1"/>
          </p:cNvSpPr>
          <p:nvPr>
            <p:ph type="title"/>
          </p:nvPr>
        </p:nvSpPr>
        <p:spPr>
          <a:xfrm>
            <a:off x="838200" y="276932"/>
            <a:ext cx="10515600" cy="1325562"/>
          </a:xfrm>
        </p:spPr>
        <p:txBody>
          <a:bodyPr/>
          <a:lstStyle/>
          <a:p>
            <a:r>
              <a:rPr lang="en-US" altLang="zh-CN" sz="2800" dirty="0">
                <a:latin typeface="Times New Roman" panose="02020603050405020304" pitchFamily="18" charset="0"/>
                <a:cs typeface="Times New Roman" panose="02020603050405020304" pitchFamily="18" charset="0"/>
              </a:rPr>
              <a:t>Simulation (2) </a:t>
            </a:r>
            <a:br>
              <a:rPr lang="en-US" altLang="zh-CN" sz="2800" dirty="0">
                <a:latin typeface="Times New Roman" panose="02020603050405020304" pitchFamily="18" charset="0"/>
                <a:cs typeface="Times New Roman" panose="02020603050405020304" pitchFamily="18" charset="0"/>
              </a:rPr>
            </a:br>
            <a:r>
              <a:rPr lang="en-US" altLang="zh-CN" sz="2800" dirty="0">
                <a:latin typeface="Times New Roman" panose="02020603050405020304" pitchFamily="18" charset="0"/>
                <a:cs typeface="Times New Roman" panose="02020603050405020304" pitchFamily="18" charset="0"/>
              </a:rPr>
              <a:t>Increasing interest rate in one country (US)</a:t>
            </a:r>
            <a:endParaRPr lang="zh-CN" altLang="en-US" sz="28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E1235AD5-AC0F-4EB9-B879-06298396F284}"/>
              </a:ext>
            </a:extLst>
          </p:cNvPr>
          <p:cNvSpPr>
            <a:spLocks noGrp="1"/>
          </p:cNvSpPr>
          <p:nvPr>
            <p:ph idx="1"/>
          </p:nvPr>
        </p:nvSpPr>
        <p:spPr>
          <a:xfrm>
            <a:off x="640396" y="1728801"/>
            <a:ext cx="10515600" cy="5129199"/>
          </a:xfrm>
        </p:spPr>
        <p:txBody>
          <a:bodyPr>
            <a:normAutofit/>
          </a:bodyPr>
          <a:lstStyle/>
          <a:p>
            <a:pPr marL="571500" indent="-342900">
              <a:spcAft>
                <a:spcPts val="800"/>
              </a:spcAft>
            </a:pPr>
            <a:r>
              <a:rPr lang="en-US" altLang="zh-CN" sz="2000" dirty="0">
                <a:latin typeface="Times New Roman" panose="02020603050405020304" pitchFamily="18" charset="0"/>
                <a:ea typeface="等线" panose="02010600030101010101" pitchFamily="2" charset="-122"/>
              </a:rPr>
              <a:t>A symmetric process will occur in the c country. The appreciation of the dollar will lead to an increase in exports and capital gains for households holding dollar-denominated securities. Both of these effects will induce an initial boost in the output of the c country, as well as a trade surplus and a budget surplus. There will thus be a reduction in the outstanding stock of c Treasury bills, </a:t>
            </a:r>
            <a:r>
              <a:rPr lang="en-US" altLang="zh-CN" sz="2000" dirty="0" err="1">
                <a:latin typeface="Times New Roman" panose="02020603050405020304" pitchFamily="18" charset="0"/>
                <a:ea typeface="等线" panose="02010600030101010101" pitchFamily="2" charset="-122"/>
              </a:rPr>
              <a:t>Bc</a:t>
            </a:r>
            <a:r>
              <a:rPr lang="en-US" altLang="zh-CN" sz="2000" dirty="0">
                <a:latin typeface="Times New Roman" panose="02020603050405020304" pitchFamily="18" charset="0"/>
                <a:ea typeface="等线" panose="02010600030101010101" pitchFamily="2" charset="-122"/>
              </a:rPr>
              <a:t> s, which will correspond to the reduced demand for this security caused by the higher u interest rate. This will contribute to bringing back the value of the dollar to its original value.</a:t>
            </a:r>
          </a:p>
          <a:p>
            <a:pPr marL="571500" indent="-342900">
              <a:spcAft>
                <a:spcPts val="800"/>
              </a:spcAft>
            </a:pPr>
            <a:r>
              <a:rPr lang="en-US" altLang="zh-CN" sz="2000" dirty="0">
                <a:latin typeface="Times New Roman" panose="02020603050405020304" pitchFamily="18" charset="0"/>
                <a:ea typeface="等线" panose="02010600030101010101" pitchFamily="2" charset="-122"/>
              </a:rPr>
              <a:t>Thus, in this model, an increase in the interest rate leads to a slow down of the u economy through the exchange rate channel, but </a:t>
            </a:r>
            <a:r>
              <a:rPr lang="en-US" altLang="zh-CN" sz="2000" b="1" dirty="0">
                <a:latin typeface="Times New Roman" panose="02020603050405020304" pitchFamily="18" charset="0"/>
                <a:ea typeface="等线" panose="02010600030101010101" pitchFamily="2" charset="-122"/>
              </a:rPr>
              <a:t>this negative impact is only temporary</a:t>
            </a:r>
            <a:r>
              <a:rPr lang="en-US" altLang="zh-CN" sz="2000" dirty="0">
                <a:latin typeface="Times New Roman" panose="02020603050405020304" pitchFamily="18" charset="0"/>
                <a:ea typeface="等线" panose="02010600030101010101" pitchFamily="2" charset="-122"/>
              </a:rPr>
              <a:t>. In the new steady state, both economies are back to their initial flow levels, except that the u country, which imposed the higher interest rate, is now stuck with more substantial public debt and foreign debt.</a:t>
            </a:r>
          </a:p>
          <a:p>
            <a:pPr marL="571500" indent="-342900">
              <a:spcAft>
                <a:spcPts val="800"/>
              </a:spcAft>
            </a:pPr>
            <a:r>
              <a:rPr lang="en-US" altLang="zh-CN" sz="2000" dirty="0">
                <a:latin typeface="Times New Roman" panose="02020603050405020304" pitchFamily="18" charset="0"/>
                <a:ea typeface="等线" panose="02010600030101010101" pitchFamily="2" charset="-122"/>
              </a:rPr>
              <a:t>China: The stronger dollar will induce higher exports, the c economy will run a trade account surplus. Trade surplus + capital gains of c households</a:t>
            </a:r>
            <a:r>
              <a:rPr lang="zh-CN" altLang="en-US" sz="2000" dirty="0">
                <a:latin typeface="Times New Roman" panose="02020603050405020304" pitchFamily="18" charset="0"/>
                <a:ea typeface="等线" panose="02010600030101010101" pitchFamily="2" charset="-122"/>
              </a:rPr>
              <a:t>→</a:t>
            </a:r>
            <a:r>
              <a:rPr lang="en-US" altLang="zh-CN" sz="2000" dirty="0">
                <a:latin typeface="Times New Roman" panose="02020603050405020304" pitchFamily="18" charset="0"/>
                <a:ea typeface="等线" panose="02010600030101010101" pitchFamily="2" charset="-122"/>
              </a:rPr>
              <a:t> c government surplus</a:t>
            </a:r>
            <a:r>
              <a:rPr lang="zh-CN" altLang="en-US" sz="2000" dirty="0">
                <a:latin typeface="Times New Roman" panose="02020603050405020304" pitchFamily="18" charset="0"/>
                <a:ea typeface="等线" panose="02010600030101010101" pitchFamily="2" charset="-122"/>
              </a:rPr>
              <a:t>→</a:t>
            </a:r>
            <a:r>
              <a:rPr lang="en-US" altLang="zh-CN" sz="2000" dirty="0">
                <a:latin typeface="Times New Roman" panose="02020603050405020304" pitchFamily="18" charset="0"/>
                <a:ea typeface="等线" panose="02010600030101010101" pitchFamily="2" charset="-122"/>
              </a:rPr>
              <a:t> The outstanding stock of </a:t>
            </a:r>
            <a:r>
              <a:rPr lang="en-US" altLang="zh-CN" sz="2000" dirty="0" err="1">
                <a:latin typeface="Times New Roman" panose="02020603050405020304" pitchFamily="18" charset="0"/>
                <a:ea typeface="等线" panose="02010600030101010101" pitchFamily="2" charset="-122"/>
              </a:rPr>
              <a:t>Bcs</a:t>
            </a:r>
            <a:r>
              <a:rPr lang="en-US" altLang="zh-CN" sz="2000" dirty="0">
                <a:latin typeface="Times New Roman" panose="02020603050405020304" pitchFamily="18" charset="0"/>
                <a:ea typeface="等线" panose="02010600030101010101" pitchFamily="2" charset="-122"/>
              </a:rPr>
              <a:t> will fall</a:t>
            </a:r>
            <a:r>
              <a:rPr lang="zh-CN" altLang="en-US" sz="2000" dirty="0">
                <a:latin typeface="Times New Roman" panose="02020603050405020304" pitchFamily="18" charset="0"/>
                <a:ea typeface="等线" panose="02010600030101010101" pitchFamily="2" charset="-122"/>
              </a:rPr>
              <a:t> →</a:t>
            </a:r>
            <a:r>
              <a:rPr lang="en-US" altLang="zh-CN" sz="2000" dirty="0" err="1">
                <a:latin typeface="Times New Roman" panose="02020603050405020304" pitchFamily="18" charset="0"/>
                <a:ea typeface="等线" panose="02010600030101010101" pitchFamily="2" charset="-122"/>
              </a:rPr>
              <a:t>xru</a:t>
            </a:r>
            <a:r>
              <a:rPr lang="en-US" altLang="zh-CN" sz="2000" dirty="0">
                <a:latin typeface="Times New Roman" panose="02020603050405020304" pitchFamily="18" charset="0"/>
                <a:ea typeface="等线" panose="02010600030101010101" pitchFamily="2" charset="-122"/>
              </a:rPr>
              <a:t> and the output of the c country will revert to original values. </a:t>
            </a:r>
          </a:p>
          <a:p>
            <a:pPr marL="571500" indent="-342900">
              <a:spcAft>
                <a:spcPts val="800"/>
              </a:spcAft>
            </a:pPr>
            <a:endParaRPr lang="en-US" altLang="zh-CN" sz="2000" dirty="0">
              <a:latin typeface="Times New Roman" panose="02020603050405020304" pitchFamily="18" charset="0"/>
              <a:ea typeface="等线" panose="02010600030101010101" pitchFamily="2" charset="-122"/>
            </a:endParaRPr>
          </a:p>
          <a:p>
            <a:pPr marL="571500" indent="-342900">
              <a:spcAft>
                <a:spcPts val="800"/>
              </a:spcAft>
            </a:pPr>
            <a:endParaRPr lang="en-US" altLang="zh-CN" sz="2000" dirty="0">
              <a:latin typeface="Times New Roman" panose="02020603050405020304" pitchFamily="18" charset="0"/>
              <a:ea typeface="等线" panose="02010600030101010101" pitchFamily="2" charset="-122"/>
            </a:endParaRPr>
          </a:p>
          <a:p>
            <a:endParaRPr lang="zh-CN" altLang="en-US" dirty="0"/>
          </a:p>
        </p:txBody>
      </p:sp>
      <p:sp>
        <p:nvSpPr>
          <p:cNvPr id="4" name="日期占位符 3">
            <a:extLst>
              <a:ext uri="{FF2B5EF4-FFF2-40B4-BE49-F238E27FC236}">
                <a16:creationId xmlns:a16="http://schemas.microsoft.com/office/drawing/2014/main" id="{6AB23E36-F2FD-425A-A29E-0AB882785378}"/>
              </a:ext>
            </a:extLst>
          </p:cNvPr>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5" name="页脚占位符 4">
            <a:extLst>
              <a:ext uri="{FF2B5EF4-FFF2-40B4-BE49-F238E27FC236}">
                <a16:creationId xmlns:a16="http://schemas.microsoft.com/office/drawing/2014/main" id="{D3F21034-1D22-4915-BC81-394670716C40}"/>
              </a:ext>
            </a:extLst>
          </p:cNvPr>
          <p:cNvSpPr>
            <a:spLocks noGrp="1"/>
          </p:cNvSpPr>
          <p:nvPr>
            <p:ph type="ftr" sz="quarter" idx="11"/>
          </p:nvPr>
        </p:nvSpPr>
        <p:spPr/>
        <p:txBody>
          <a:bodyPr/>
          <a:lstStyle/>
          <a:p>
            <a:r>
              <a:rPr lang="zh-CN" altLang="en-US"/>
              <a:t>中央财经大学 李慧青</a:t>
            </a:r>
            <a:endParaRPr lang="zh-CN" altLang="en-US" dirty="0"/>
          </a:p>
        </p:txBody>
      </p:sp>
      <p:sp>
        <p:nvSpPr>
          <p:cNvPr id="6" name="灯片编号占位符 5">
            <a:extLst>
              <a:ext uri="{FF2B5EF4-FFF2-40B4-BE49-F238E27FC236}">
                <a16:creationId xmlns:a16="http://schemas.microsoft.com/office/drawing/2014/main" id="{BFBA6C96-179F-4140-B22E-7EFF317A4BDC}"/>
              </a:ext>
            </a:extLst>
          </p:cNvPr>
          <p:cNvSpPr>
            <a:spLocks noGrp="1"/>
          </p:cNvSpPr>
          <p:nvPr>
            <p:ph type="sldNum" sz="quarter" idx="12"/>
          </p:nvPr>
        </p:nvSpPr>
        <p:spPr/>
        <p:txBody>
          <a:bodyPr/>
          <a:lstStyle/>
          <a:p>
            <a:fld id="{BE216378-A15D-4834-BE53-A61CC427C8A9}" type="slidenum">
              <a:rPr lang="zh-CN" altLang="en-US" smtClean="0"/>
              <a:t>29</a:t>
            </a:fld>
            <a:endParaRPr lang="zh-CN" altLang="en-US"/>
          </a:p>
        </p:txBody>
      </p:sp>
    </p:spTree>
    <p:extLst>
      <p:ext uri="{BB962C8B-B14F-4D97-AF65-F5344CB8AC3E}">
        <p14:creationId xmlns:p14="http://schemas.microsoft.com/office/powerpoint/2010/main" val="921234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3CEEE-8832-4317-AC2F-86AFCB6EE0EC}"/>
              </a:ext>
            </a:extLst>
          </p:cNvPr>
          <p:cNvSpPr>
            <a:spLocks noGrp="1"/>
          </p:cNvSpPr>
          <p:nvPr>
            <p:ph type="title"/>
          </p:nvPr>
        </p:nvSpPr>
        <p:spPr/>
        <p:txBody>
          <a:bodyPr/>
          <a:lstStyle/>
          <a:p>
            <a:r>
              <a:rPr lang="en-US" altLang="zh-CN" sz="2800" dirty="0">
                <a:latin typeface="Times New Roman" panose="02020603050405020304" pitchFamily="18" charset="0"/>
                <a:cs typeface="Times New Roman" panose="02020603050405020304" pitchFamily="18" charset="0"/>
              </a:rPr>
              <a:t>US-China two-country stock flow consistent model</a:t>
            </a:r>
            <a:endParaRPr lang="zh-CN" altLang="en-US" sz="28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E1235AD5-AC0F-4EB9-B879-06298396F284}"/>
              </a:ext>
            </a:extLst>
          </p:cNvPr>
          <p:cNvSpPr>
            <a:spLocks noGrp="1"/>
          </p:cNvSpPr>
          <p:nvPr>
            <p:ph idx="1"/>
          </p:nvPr>
        </p:nvSpPr>
        <p:spPr>
          <a:xfrm>
            <a:off x="831273" y="1651145"/>
            <a:ext cx="10515600" cy="4351337"/>
          </a:xfrm>
        </p:spPr>
        <p:txBody>
          <a:bodyPr/>
          <a:lstStyle/>
          <a:p>
            <a:r>
              <a:rPr lang="en-US" altLang="zh-CN" sz="2000" dirty="0">
                <a:latin typeface="Times New Roman" panose="02020603050405020304" pitchFamily="18" charset="0"/>
                <a:ea typeface="等线" panose="02010600030101010101" pitchFamily="2" charset="-122"/>
              </a:rPr>
              <a:t>The economy is assumed to comprise firms, households, a foreign sector, and a government with a separate central bank.</a:t>
            </a:r>
          </a:p>
          <a:p>
            <a:r>
              <a:rPr lang="en-US" altLang="zh-CN" sz="2000" dirty="0">
                <a:latin typeface="Times New Roman" panose="02020603050405020304" pitchFamily="18" charset="0"/>
                <a:ea typeface="等线" panose="02010600030101010101" pitchFamily="2" charset="-122"/>
              </a:rPr>
              <a:t>Imports are determined by the import propensity and income.</a:t>
            </a:r>
          </a:p>
          <a:p>
            <a:r>
              <a:rPr lang="en-US" altLang="zh-CN" sz="2000" dirty="0">
                <a:latin typeface="Times New Roman" panose="02020603050405020304" pitchFamily="18" charset="0"/>
                <a:ea typeface="等线" panose="02010600030101010101" pitchFamily="2" charset="-122"/>
              </a:rPr>
              <a:t>Consumption each period is determined by disposable income and the stock of wealth inherited from the previous period.</a:t>
            </a:r>
          </a:p>
          <a:p>
            <a:r>
              <a:rPr lang="en-US" altLang="zh-CN" sz="2000" dirty="0">
                <a:latin typeface="Times New Roman" panose="02020603050405020304" pitchFamily="18" charset="0"/>
                <a:ea typeface="等线" panose="02010600030101010101" pitchFamily="2" charset="-122"/>
              </a:rPr>
              <a:t>Investment is set aside because its inclusion in our framework requires a complete yet simplified representation of the way in which investment is financed and a large number of additional equations. Its inclusion would not change our essential conclusions because net investment would need to be equal to zero once a long-run equilibrium has been reached, unless we moved the analysis to growth models.</a:t>
            </a:r>
          </a:p>
          <a:p>
            <a:endParaRPr lang="zh-CN" altLang="en-US" dirty="0"/>
          </a:p>
        </p:txBody>
      </p:sp>
      <p:sp>
        <p:nvSpPr>
          <p:cNvPr id="4" name="日期占位符 3">
            <a:extLst>
              <a:ext uri="{FF2B5EF4-FFF2-40B4-BE49-F238E27FC236}">
                <a16:creationId xmlns:a16="http://schemas.microsoft.com/office/drawing/2014/main" id="{6AB23E36-F2FD-425A-A29E-0AB882785378}"/>
              </a:ext>
            </a:extLst>
          </p:cNvPr>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5" name="页脚占位符 4">
            <a:extLst>
              <a:ext uri="{FF2B5EF4-FFF2-40B4-BE49-F238E27FC236}">
                <a16:creationId xmlns:a16="http://schemas.microsoft.com/office/drawing/2014/main" id="{D3F21034-1D22-4915-BC81-394670716C40}"/>
              </a:ext>
            </a:extLst>
          </p:cNvPr>
          <p:cNvSpPr>
            <a:spLocks noGrp="1"/>
          </p:cNvSpPr>
          <p:nvPr>
            <p:ph type="ftr" sz="quarter" idx="11"/>
          </p:nvPr>
        </p:nvSpPr>
        <p:spPr/>
        <p:txBody>
          <a:bodyPr/>
          <a:lstStyle/>
          <a:p>
            <a:r>
              <a:rPr lang="zh-CN" altLang="en-US"/>
              <a:t>中央财经大学 李慧青</a:t>
            </a:r>
            <a:endParaRPr lang="zh-CN" altLang="en-US" dirty="0"/>
          </a:p>
        </p:txBody>
      </p:sp>
      <p:sp>
        <p:nvSpPr>
          <p:cNvPr id="6" name="灯片编号占位符 5">
            <a:extLst>
              <a:ext uri="{FF2B5EF4-FFF2-40B4-BE49-F238E27FC236}">
                <a16:creationId xmlns:a16="http://schemas.microsoft.com/office/drawing/2014/main" id="{BFBA6C96-179F-4140-B22E-7EFF317A4BDC}"/>
              </a:ext>
            </a:extLst>
          </p:cNvPr>
          <p:cNvSpPr>
            <a:spLocks noGrp="1"/>
          </p:cNvSpPr>
          <p:nvPr>
            <p:ph type="sldNum" sz="quarter" idx="12"/>
          </p:nvPr>
        </p:nvSpPr>
        <p:spPr/>
        <p:txBody>
          <a:bodyPr/>
          <a:lstStyle/>
          <a:p>
            <a:fld id="{BE216378-A15D-4834-BE53-A61CC427C8A9}" type="slidenum">
              <a:rPr lang="zh-CN" altLang="en-US" smtClean="0"/>
              <a:t>3</a:t>
            </a:fld>
            <a:endParaRPr lang="zh-CN" altLang="en-US"/>
          </a:p>
        </p:txBody>
      </p:sp>
    </p:spTree>
    <p:extLst>
      <p:ext uri="{BB962C8B-B14F-4D97-AF65-F5344CB8AC3E}">
        <p14:creationId xmlns:p14="http://schemas.microsoft.com/office/powerpoint/2010/main" val="3879462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descr="图表, 折线图&#10;&#10;描述已自动生成">
            <a:extLst>
              <a:ext uri="{FF2B5EF4-FFF2-40B4-BE49-F238E27FC236}">
                <a16:creationId xmlns:a16="http://schemas.microsoft.com/office/drawing/2014/main" id="{FF8885C9-3E80-1459-6735-878D483F9E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5024" y="1592044"/>
            <a:ext cx="3818055" cy="2305397"/>
          </a:xfrm>
        </p:spPr>
      </p:pic>
      <p:sp>
        <p:nvSpPr>
          <p:cNvPr id="4" name="日期占位符 3">
            <a:extLst>
              <a:ext uri="{FF2B5EF4-FFF2-40B4-BE49-F238E27FC236}">
                <a16:creationId xmlns:a16="http://schemas.microsoft.com/office/drawing/2014/main" id="{620CAE68-37BF-8267-266D-0C4B6F98A161}"/>
              </a:ext>
            </a:extLst>
          </p:cNvPr>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5" name="页脚占位符 4">
            <a:extLst>
              <a:ext uri="{FF2B5EF4-FFF2-40B4-BE49-F238E27FC236}">
                <a16:creationId xmlns:a16="http://schemas.microsoft.com/office/drawing/2014/main" id="{1CFAFB34-891D-1ADC-07E2-B347D2F45DC0}"/>
              </a:ext>
            </a:extLst>
          </p:cNvPr>
          <p:cNvSpPr>
            <a:spLocks noGrp="1"/>
          </p:cNvSpPr>
          <p:nvPr>
            <p:ph type="ftr" sz="quarter" idx="11"/>
          </p:nvPr>
        </p:nvSpPr>
        <p:spPr/>
        <p:txBody>
          <a:bodyPr/>
          <a:lstStyle/>
          <a:p>
            <a:r>
              <a:rPr lang="zh-CN" altLang="en-US"/>
              <a:t>中央财经大学 李慧青</a:t>
            </a:r>
            <a:endParaRPr lang="zh-CN" altLang="en-US" dirty="0"/>
          </a:p>
        </p:txBody>
      </p:sp>
      <p:sp>
        <p:nvSpPr>
          <p:cNvPr id="6" name="灯片编号占位符 5">
            <a:extLst>
              <a:ext uri="{FF2B5EF4-FFF2-40B4-BE49-F238E27FC236}">
                <a16:creationId xmlns:a16="http://schemas.microsoft.com/office/drawing/2014/main" id="{824689D2-D341-BC87-5C1B-9C16D2B45FE4}"/>
              </a:ext>
            </a:extLst>
          </p:cNvPr>
          <p:cNvSpPr>
            <a:spLocks noGrp="1"/>
          </p:cNvSpPr>
          <p:nvPr>
            <p:ph type="sldNum" sz="quarter" idx="12"/>
          </p:nvPr>
        </p:nvSpPr>
        <p:spPr/>
        <p:txBody>
          <a:bodyPr/>
          <a:lstStyle/>
          <a:p>
            <a:fld id="{BE216378-A15D-4834-BE53-A61CC427C8A9}" type="slidenum">
              <a:rPr lang="zh-CN" altLang="en-US" smtClean="0"/>
              <a:t>30</a:t>
            </a:fld>
            <a:endParaRPr lang="zh-CN" altLang="en-US"/>
          </a:p>
        </p:txBody>
      </p:sp>
      <p:sp>
        <p:nvSpPr>
          <p:cNvPr id="10" name="标题 1">
            <a:extLst>
              <a:ext uri="{FF2B5EF4-FFF2-40B4-BE49-F238E27FC236}">
                <a16:creationId xmlns:a16="http://schemas.microsoft.com/office/drawing/2014/main" id="{56C5FE8D-56C1-0F9A-E732-CA8B4D0F4C8F}"/>
              </a:ext>
            </a:extLst>
          </p:cNvPr>
          <p:cNvSpPr>
            <a:spLocks noGrp="1"/>
          </p:cNvSpPr>
          <p:nvPr>
            <p:ph type="title"/>
          </p:nvPr>
        </p:nvSpPr>
        <p:spPr>
          <a:xfrm>
            <a:off x="838200" y="276932"/>
            <a:ext cx="10515600" cy="1325562"/>
          </a:xfrm>
        </p:spPr>
        <p:txBody>
          <a:bodyPr/>
          <a:lstStyle/>
          <a:p>
            <a:r>
              <a:rPr lang="en-US" altLang="zh-CN" sz="2800" dirty="0">
                <a:latin typeface="Times New Roman" panose="02020603050405020304" pitchFamily="18" charset="0"/>
                <a:cs typeface="Times New Roman" panose="02020603050405020304" pitchFamily="18" charset="0"/>
              </a:rPr>
              <a:t>Simulation (2) </a:t>
            </a:r>
            <a:br>
              <a:rPr lang="en-US" altLang="zh-CN" sz="2800" dirty="0">
                <a:latin typeface="Times New Roman" panose="02020603050405020304" pitchFamily="18" charset="0"/>
                <a:cs typeface="Times New Roman" panose="02020603050405020304" pitchFamily="18" charset="0"/>
              </a:rPr>
            </a:br>
            <a:r>
              <a:rPr lang="en-US" altLang="zh-CN" sz="2800" dirty="0">
                <a:latin typeface="Times New Roman" panose="02020603050405020304" pitchFamily="18" charset="0"/>
                <a:cs typeface="Times New Roman" panose="02020603050405020304" pitchFamily="18" charset="0"/>
              </a:rPr>
              <a:t>Increasing interest rate in one country (US)</a:t>
            </a:r>
            <a:endParaRPr lang="zh-CN" altLang="en-US" sz="2800" dirty="0">
              <a:latin typeface="Times New Roman" panose="02020603050405020304" pitchFamily="18" charset="0"/>
              <a:cs typeface="Times New Roman" panose="02020603050405020304" pitchFamily="18" charset="0"/>
            </a:endParaRPr>
          </a:p>
        </p:txBody>
      </p:sp>
      <p:pic>
        <p:nvPicPr>
          <p:cNvPr id="12" name="图片 11" descr="图表, 折线图&#10;&#10;描述已自动生成">
            <a:extLst>
              <a:ext uri="{FF2B5EF4-FFF2-40B4-BE49-F238E27FC236}">
                <a16:creationId xmlns:a16="http://schemas.microsoft.com/office/drawing/2014/main" id="{CBDA34E6-805D-58C2-F8D7-5013EB8875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1047" y="1687037"/>
            <a:ext cx="4275929" cy="2675793"/>
          </a:xfrm>
          <a:prstGeom prst="rect">
            <a:avLst/>
          </a:prstGeom>
        </p:spPr>
      </p:pic>
      <p:pic>
        <p:nvPicPr>
          <p:cNvPr id="14" name="图片 13" descr="图表, 折线图&#10;&#10;描述已自动生成">
            <a:extLst>
              <a:ext uri="{FF2B5EF4-FFF2-40B4-BE49-F238E27FC236}">
                <a16:creationId xmlns:a16="http://schemas.microsoft.com/office/drawing/2014/main" id="{DEF91CEF-D15A-1DE8-ADBB-1076541D6F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8160" y="3819578"/>
            <a:ext cx="4233702" cy="2941757"/>
          </a:xfrm>
          <a:prstGeom prst="rect">
            <a:avLst/>
          </a:prstGeom>
        </p:spPr>
      </p:pic>
    </p:spTree>
    <p:extLst>
      <p:ext uri="{BB962C8B-B14F-4D97-AF65-F5344CB8AC3E}">
        <p14:creationId xmlns:p14="http://schemas.microsoft.com/office/powerpoint/2010/main" val="23971380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3CEEE-8832-4317-AC2F-86AFCB6EE0EC}"/>
              </a:ext>
            </a:extLst>
          </p:cNvPr>
          <p:cNvSpPr>
            <a:spLocks noGrp="1"/>
          </p:cNvSpPr>
          <p:nvPr>
            <p:ph type="title"/>
          </p:nvPr>
        </p:nvSpPr>
        <p:spPr>
          <a:xfrm>
            <a:off x="838200" y="276932"/>
            <a:ext cx="10515600" cy="1325562"/>
          </a:xfrm>
        </p:spPr>
        <p:txBody>
          <a:bodyPr/>
          <a:lstStyle/>
          <a:p>
            <a:r>
              <a:rPr lang="en-US" altLang="zh-CN" sz="2800" dirty="0">
                <a:latin typeface="Times New Roman" panose="02020603050405020304" pitchFamily="18" charset="0"/>
                <a:cs typeface="Times New Roman" panose="02020603050405020304" pitchFamily="18" charset="0"/>
              </a:rPr>
              <a:t>Simulation (2) </a:t>
            </a:r>
            <a:br>
              <a:rPr lang="en-US" altLang="zh-CN" sz="2800" dirty="0">
                <a:latin typeface="Times New Roman" panose="02020603050405020304" pitchFamily="18" charset="0"/>
                <a:cs typeface="Times New Roman" panose="02020603050405020304" pitchFamily="18" charset="0"/>
              </a:rPr>
            </a:br>
            <a:r>
              <a:rPr lang="en-US" altLang="zh-CN" sz="2800" dirty="0">
                <a:latin typeface="Times New Roman" panose="02020603050405020304" pitchFamily="18" charset="0"/>
                <a:cs typeface="Times New Roman" panose="02020603050405020304" pitchFamily="18" charset="0"/>
              </a:rPr>
              <a:t>Increasing interest rate in one country (US)</a:t>
            </a:r>
            <a:endParaRPr lang="zh-CN" altLang="en-US" sz="28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E1235AD5-AC0F-4EB9-B879-06298396F284}"/>
              </a:ext>
            </a:extLst>
          </p:cNvPr>
          <p:cNvSpPr>
            <a:spLocks noGrp="1"/>
          </p:cNvSpPr>
          <p:nvPr>
            <p:ph idx="1"/>
          </p:nvPr>
        </p:nvSpPr>
        <p:spPr>
          <a:xfrm>
            <a:off x="640396" y="1728801"/>
            <a:ext cx="10515600" cy="5129199"/>
          </a:xfrm>
        </p:spPr>
        <p:txBody>
          <a:bodyPr>
            <a:normAutofit/>
          </a:bodyPr>
          <a:lstStyle/>
          <a:p>
            <a:pPr marL="571500" indent="-342900">
              <a:spcAft>
                <a:spcPts val="800"/>
              </a:spcAft>
            </a:pPr>
            <a:r>
              <a:rPr lang="en-US" altLang="zh-CN" sz="2000" dirty="0">
                <a:latin typeface="Times New Roman" panose="02020603050405020304" pitchFamily="18" charset="0"/>
                <a:ea typeface="等线" panose="02010600030101010101" pitchFamily="2" charset="-122"/>
              </a:rPr>
              <a:t>Changes in liquidity preference or speculative activity could be represented within the framework outlined above. </a:t>
            </a:r>
          </a:p>
          <a:p>
            <a:pPr marL="571500" indent="-342900">
              <a:spcAft>
                <a:spcPts val="800"/>
              </a:spcAft>
            </a:pPr>
            <a:r>
              <a:rPr lang="en-US" altLang="zh-CN" sz="2000" dirty="0">
                <a:latin typeface="Times New Roman" panose="02020603050405020304" pitchFamily="18" charset="0"/>
                <a:ea typeface="等线" panose="02010600030101010101" pitchFamily="2" charset="-122"/>
              </a:rPr>
              <a:t>An increase in the liquidity preference of asset holders in favor of u Treasury bills would lead to the same dynamics. </a:t>
            </a:r>
          </a:p>
          <a:p>
            <a:pPr marL="571500" indent="-342900">
              <a:spcAft>
                <a:spcPts val="800"/>
              </a:spcAft>
            </a:pPr>
            <a:r>
              <a:rPr lang="en-US" altLang="zh-CN" sz="2000" dirty="0">
                <a:latin typeface="Times New Roman" panose="02020603050405020304" pitchFamily="18" charset="0"/>
                <a:ea typeface="等线" panose="02010600030101010101" pitchFamily="2" charset="-122"/>
              </a:rPr>
              <a:t>This is because such a change in liquidity preference, just as an increase in the u interest rate, leads to an attempt by households to increase the share of u securities in their portfolios. Thus, such a change in liquidity preference would impose fluctuations in the exchange rate, and it would induce transitory changes in output and consumption. </a:t>
            </a:r>
          </a:p>
          <a:p>
            <a:pPr marL="571500" indent="-342900">
              <a:spcAft>
                <a:spcPts val="800"/>
              </a:spcAft>
            </a:pPr>
            <a:r>
              <a:rPr lang="en-US" altLang="zh-CN" sz="2000" dirty="0">
                <a:latin typeface="Times New Roman" panose="02020603050405020304" pitchFamily="18" charset="0"/>
                <a:ea typeface="等线" panose="02010600030101010101" pitchFamily="2" charset="-122"/>
              </a:rPr>
              <a:t>In the current case, it would lead to a monetary slow down of the u economy, through the exchange rate channel. The system, by inducing a u government deficit, would create the u government assets that the investors desire.</a:t>
            </a:r>
          </a:p>
          <a:p>
            <a:endParaRPr lang="zh-CN" altLang="en-US" dirty="0"/>
          </a:p>
        </p:txBody>
      </p:sp>
      <p:sp>
        <p:nvSpPr>
          <p:cNvPr id="4" name="日期占位符 3">
            <a:extLst>
              <a:ext uri="{FF2B5EF4-FFF2-40B4-BE49-F238E27FC236}">
                <a16:creationId xmlns:a16="http://schemas.microsoft.com/office/drawing/2014/main" id="{6AB23E36-F2FD-425A-A29E-0AB882785378}"/>
              </a:ext>
            </a:extLst>
          </p:cNvPr>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5" name="页脚占位符 4">
            <a:extLst>
              <a:ext uri="{FF2B5EF4-FFF2-40B4-BE49-F238E27FC236}">
                <a16:creationId xmlns:a16="http://schemas.microsoft.com/office/drawing/2014/main" id="{D3F21034-1D22-4915-BC81-394670716C40}"/>
              </a:ext>
            </a:extLst>
          </p:cNvPr>
          <p:cNvSpPr>
            <a:spLocks noGrp="1"/>
          </p:cNvSpPr>
          <p:nvPr>
            <p:ph type="ftr" sz="quarter" idx="11"/>
          </p:nvPr>
        </p:nvSpPr>
        <p:spPr/>
        <p:txBody>
          <a:bodyPr/>
          <a:lstStyle/>
          <a:p>
            <a:r>
              <a:rPr lang="zh-CN" altLang="en-US"/>
              <a:t>中央财经大学 李慧青</a:t>
            </a:r>
            <a:endParaRPr lang="zh-CN" altLang="en-US" dirty="0"/>
          </a:p>
        </p:txBody>
      </p:sp>
      <p:sp>
        <p:nvSpPr>
          <p:cNvPr id="6" name="灯片编号占位符 5">
            <a:extLst>
              <a:ext uri="{FF2B5EF4-FFF2-40B4-BE49-F238E27FC236}">
                <a16:creationId xmlns:a16="http://schemas.microsoft.com/office/drawing/2014/main" id="{BFBA6C96-179F-4140-B22E-7EFF317A4BDC}"/>
              </a:ext>
            </a:extLst>
          </p:cNvPr>
          <p:cNvSpPr>
            <a:spLocks noGrp="1"/>
          </p:cNvSpPr>
          <p:nvPr>
            <p:ph type="sldNum" sz="quarter" idx="12"/>
          </p:nvPr>
        </p:nvSpPr>
        <p:spPr/>
        <p:txBody>
          <a:bodyPr/>
          <a:lstStyle/>
          <a:p>
            <a:fld id="{BE216378-A15D-4834-BE53-A61CC427C8A9}" type="slidenum">
              <a:rPr lang="zh-CN" altLang="en-US" smtClean="0"/>
              <a:t>31</a:t>
            </a:fld>
            <a:endParaRPr lang="zh-CN" altLang="en-US"/>
          </a:p>
        </p:txBody>
      </p:sp>
    </p:spTree>
    <p:extLst>
      <p:ext uri="{BB962C8B-B14F-4D97-AF65-F5344CB8AC3E}">
        <p14:creationId xmlns:p14="http://schemas.microsoft.com/office/powerpoint/2010/main" val="3497267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3CEEE-8832-4317-AC2F-86AFCB6EE0EC}"/>
              </a:ext>
            </a:extLst>
          </p:cNvPr>
          <p:cNvSpPr>
            <a:spLocks noGrp="1"/>
          </p:cNvSpPr>
          <p:nvPr>
            <p:ph type="title"/>
          </p:nvPr>
        </p:nvSpPr>
        <p:spPr>
          <a:xfrm>
            <a:off x="838200" y="276932"/>
            <a:ext cx="10515600" cy="1325562"/>
          </a:xfrm>
        </p:spPr>
        <p:txBody>
          <a:bodyPr/>
          <a:lstStyle/>
          <a:p>
            <a:r>
              <a:rPr lang="en-US" altLang="zh-CN" sz="2800" dirty="0">
                <a:latin typeface="Times New Roman" panose="02020603050405020304" pitchFamily="18" charset="0"/>
                <a:cs typeface="Times New Roman" panose="02020603050405020304" pitchFamily="18" charset="0"/>
              </a:rPr>
              <a:t>Simulation (2)</a:t>
            </a:r>
            <a:br>
              <a:rPr lang="en-US" altLang="zh-CN" sz="2800" dirty="0">
                <a:latin typeface="Times New Roman" panose="02020603050405020304" pitchFamily="18" charset="0"/>
                <a:cs typeface="Times New Roman" panose="02020603050405020304" pitchFamily="18" charset="0"/>
              </a:rPr>
            </a:br>
            <a:r>
              <a:rPr lang="en-US" altLang="zh-CN" sz="2800" dirty="0">
                <a:latin typeface="Times New Roman" panose="02020603050405020304" pitchFamily="18" charset="0"/>
                <a:cs typeface="Times New Roman" panose="02020603050405020304" pitchFamily="18" charset="0"/>
              </a:rPr>
              <a:t>Increasing interest rate in one country (US)</a:t>
            </a:r>
            <a:endParaRPr lang="zh-CN" altLang="en-US" sz="28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E1235AD5-AC0F-4EB9-B879-06298396F284}"/>
              </a:ext>
            </a:extLst>
          </p:cNvPr>
          <p:cNvSpPr>
            <a:spLocks noGrp="1"/>
          </p:cNvSpPr>
          <p:nvPr>
            <p:ph idx="1"/>
          </p:nvPr>
        </p:nvSpPr>
        <p:spPr>
          <a:xfrm>
            <a:off x="640396" y="1728801"/>
            <a:ext cx="10515600" cy="5129199"/>
          </a:xfrm>
        </p:spPr>
        <p:txBody>
          <a:bodyPr>
            <a:normAutofit/>
          </a:bodyPr>
          <a:lstStyle/>
          <a:p>
            <a:pPr marL="571500" indent="-342900">
              <a:spcAft>
                <a:spcPts val="800"/>
              </a:spcAft>
            </a:pPr>
            <a:r>
              <a:rPr lang="en-US" altLang="zh-CN" sz="2000" dirty="0">
                <a:latin typeface="Times New Roman" panose="02020603050405020304" pitchFamily="18" charset="0"/>
                <a:ea typeface="等线" panose="02010600030101010101" pitchFamily="2" charset="-122"/>
              </a:rPr>
              <a:t>To sum up, we see that monetary policy, defined as administered interest rate, is relatively less effective than fiscal policy, because its effect on output is only temporary, where fiscal policy has a permanent effect. </a:t>
            </a:r>
          </a:p>
          <a:p>
            <a:pPr marL="571500" indent="-342900">
              <a:spcAft>
                <a:spcPts val="800"/>
              </a:spcAft>
            </a:pPr>
            <a:r>
              <a:rPr lang="en-US" altLang="zh-CN" sz="2000" dirty="0">
                <a:latin typeface="Times New Roman" panose="02020603050405020304" pitchFamily="18" charset="0"/>
                <a:ea typeface="等线" panose="02010600030101010101" pitchFamily="2" charset="-122"/>
              </a:rPr>
              <a:t>This is in contrast with M-F model, where fiscal policy is less effective in flexible exchange rate. </a:t>
            </a:r>
          </a:p>
          <a:p>
            <a:pPr marL="571500" indent="-342900">
              <a:spcAft>
                <a:spcPts val="800"/>
              </a:spcAft>
            </a:pPr>
            <a:r>
              <a:rPr lang="en-US" altLang="zh-CN" sz="2000" dirty="0">
                <a:latin typeface="Times New Roman" panose="02020603050405020304" pitchFamily="18" charset="0"/>
                <a:ea typeface="等线" panose="02010600030101010101" pitchFamily="2" charset="-122"/>
              </a:rPr>
              <a:t>In addition, higher G here leads to a depreciation of u, because of the induced trade deficit. </a:t>
            </a:r>
          </a:p>
          <a:p>
            <a:pPr marL="571500" indent="-342900">
              <a:spcAft>
                <a:spcPts val="800"/>
              </a:spcAft>
            </a:pPr>
            <a:r>
              <a:rPr lang="en-US" altLang="zh-CN" sz="2000" dirty="0">
                <a:latin typeface="Times New Roman" panose="02020603050405020304" pitchFamily="18" charset="0"/>
                <a:ea typeface="等线" panose="02010600030101010101" pitchFamily="2" charset="-122"/>
              </a:rPr>
              <a:t>By contrast, the M-F model concludes that higher G leads to an appreciation of domestic currency (provided the BP curve is flat, when securities are perfect substitutes, or at least fatter than the LM curve), arising from a capital account surplus. This surplus is generated by higher interest rate, caused by crowding out, which results from unrealistic assumption that CB holds constant money supply despite an increased demand for money.</a:t>
            </a:r>
          </a:p>
          <a:p>
            <a:pPr marL="571500" indent="-342900">
              <a:spcAft>
                <a:spcPts val="800"/>
              </a:spcAft>
            </a:pPr>
            <a:endParaRPr lang="en-US" altLang="zh-CN" sz="2000" dirty="0">
              <a:latin typeface="Times New Roman" panose="02020603050405020304" pitchFamily="18" charset="0"/>
              <a:ea typeface="等线" panose="02010600030101010101" pitchFamily="2" charset="-122"/>
            </a:endParaRPr>
          </a:p>
          <a:p>
            <a:endParaRPr lang="zh-CN" altLang="en-US" dirty="0"/>
          </a:p>
        </p:txBody>
      </p:sp>
      <p:sp>
        <p:nvSpPr>
          <p:cNvPr id="4" name="日期占位符 3">
            <a:extLst>
              <a:ext uri="{FF2B5EF4-FFF2-40B4-BE49-F238E27FC236}">
                <a16:creationId xmlns:a16="http://schemas.microsoft.com/office/drawing/2014/main" id="{6AB23E36-F2FD-425A-A29E-0AB882785378}"/>
              </a:ext>
            </a:extLst>
          </p:cNvPr>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5" name="页脚占位符 4">
            <a:extLst>
              <a:ext uri="{FF2B5EF4-FFF2-40B4-BE49-F238E27FC236}">
                <a16:creationId xmlns:a16="http://schemas.microsoft.com/office/drawing/2014/main" id="{D3F21034-1D22-4915-BC81-394670716C40}"/>
              </a:ext>
            </a:extLst>
          </p:cNvPr>
          <p:cNvSpPr>
            <a:spLocks noGrp="1"/>
          </p:cNvSpPr>
          <p:nvPr>
            <p:ph type="ftr" sz="quarter" idx="11"/>
          </p:nvPr>
        </p:nvSpPr>
        <p:spPr/>
        <p:txBody>
          <a:bodyPr/>
          <a:lstStyle/>
          <a:p>
            <a:r>
              <a:rPr lang="zh-CN" altLang="en-US"/>
              <a:t>中央财经大学 李慧青</a:t>
            </a:r>
            <a:endParaRPr lang="zh-CN" altLang="en-US" dirty="0"/>
          </a:p>
        </p:txBody>
      </p:sp>
      <p:sp>
        <p:nvSpPr>
          <p:cNvPr id="6" name="灯片编号占位符 5">
            <a:extLst>
              <a:ext uri="{FF2B5EF4-FFF2-40B4-BE49-F238E27FC236}">
                <a16:creationId xmlns:a16="http://schemas.microsoft.com/office/drawing/2014/main" id="{BFBA6C96-179F-4140-B22E-7EFF317A4BDC}"/>
              </a:ext>
            </a:extLst>
          </p:cNvPr>
          <p:cNvSpPr>
            <a:spLocks noGrp="1"/>
          </p:cNvSpPr>
          <p:nvPr>
            <p:ph type="sldNum" sz="quarter" idx="12"/>
          </p:nvPr>
        </p:nvSpPr>
        <p:spPr/>
        <p:txBody>
          <a:bodyPr/>
          <a:lstStyle/>
          <a:p>
            <a:fld id="{BE216378-A15D-4834-BE53-A61CC427C8A9}" type="slidenum">
              <a:rPr lang="zh-CN" altLang="en-US" smtClean="0"/>
              <a:t>32</a:t>
            </a:fld>
            <a:endParaRPr lang="zh-CN" altLang="en-US"/>
          </a:p>
        </p:txBody>
      </p:sp>
    </p:spTree>
    <p:extLst>
      <p:ext uri="{BB962C8B-B14F-4D97-AF65-F5344CB8AC3E}">
        <p14:creationId xmlns:p14="http://schemas.microsoft.com/office/powerpoint/2010/main" val="21293491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3CEEE-8832-4317-AC2F-86AFCB6EE0EC}"/>
              </a:ext>
            </a:extLst>
          </p:cNvPr>
          <p:cNvSpPr>
            <a:spLocks noGrp="1"/>
          </p:cNvSpPr>
          <p:nvPr>
            <p:ph type="title"/>
          </p:nvPr>
        </p:nvSpPr>
        <p:spPr>
          <a:xfrm>
            <a:off x="838200" y="276932"/>
            <a:ext cx="10515600" cy="1325562"/>
          </a:xfrm>
        </p:spPr>
        <p:txBody>
          <a:bodyPr/>
          <a:lstStyle/>
          <a:p>
            <a:r>
              <a:rPr lang="en-US" altLang="zh-CN" sz="2800" dirty="0">
                <a:latin typeface="Times New Roman" panose="02020603050405020304" pitchFamily="18" charset="0"/>
                <a:ea typeface="等线" panose="02010600030101010101" pitchFamily="2" charset="-122"/>
              </a:rPr>
              <a:t>A fixed exchange regime closure</a:t>
            </a:r>
            <a:br>
              <a:rPr lang="en-US" altLang="zh-CN" sz="2800" dirty="0">
                <a:latin typeface="Times New Roman" panose="02020603050405020304" pitchFamily="18" charset="0"/>
                <a:ea typeface="等线" panose="02010600030101010101" pitchFamily="2" charset="-122"/>
              </a:rPr>
            </a:br>
            <a:endParaRPr lang="zh-CN" altLang="en-US" sz="28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1235AD5-AC0F-4EB9-B879-06298396F284}"/>
                  </a:ext>
                </a:extLst>
              </p:cNvPr>
              <p:cNvSpPr>
                <a:spLocks noGrp="1"/>
              </p:cNvSpPr>
              <p:nvPr>
                <p:ph idx="1"/>
              </p:nvPr>
            </p:nvSpPr>
            <p:spPr>
              <a:xfrm>
                <a:off x="692648" y="1801953"/>
                <a:ext cx="10515600" cy="3903903"/>
              </a:xfrm>
            </p:spPr>
            <p:txBody>
              <a:bodyPr>
                <a:normAutofit/>
              </a:bodyPr>
              <a:lstStyle/>
              <a:p>
                <a:pPr indent="0">
                  <a:spcAft>
                    <a:spcPts val="800"/>
                  </a:spcAft>
                  <a:buNone/>
                </a:pPr>
                <a:r>
                  <a:rPr lang="en-US" altLang="zh-CN" sz="2000" dirty="0">
                    <a:latin typeface="Times New Roman" panose="02020603050405020304" pitchFamily="18" charset="0"/>
                    <a:ea typeface="等线" panose="02010600030101010101" pitchFamily="2" charset="-122"/>
                  </a:rPr>
                  <a:t>The model can be adapted to describe a fixed exchange rate world. First, of course, we must delete Equation (32) and make the exchange rate exogenous and constant. </a:t>
                </a:r>
              </a:p>
              <a:p>
                <a:pPr indent="0">
                  <a:spcAft>
                    <a:spcPts val="800"/>
                  </a:spcAft>
                  <a:buNone/>
                </a:pPr>
                <a:r>
                  <a:rPr lang="en-US" altLang="zh-CN" sz="2000" dirty="0">
                    <a:latin typeface="Times New Roman" panose="02020603050405020304" pitchFamily="18" charset="0"/>
                    <a:ea typeface="等线" panose="02010600030101010101" pitchFamily="2" charset="-122"/>
                  </a:rPr>
                  <a:t>If governments are to hold exchange rates fixed, they must, given any interest rates, be willing to buy or sell bills on any scale whatever at the chosen exchange rate. That is, among the other demand-determined asset supply functions, we must now have:</a:t>
                </a:r>
              </a:p>
              <a:p>
                <a:pPr indent="0">
                  <a:spcAft>
                    <a:spcPts val="800"/>
                  </a:spcAft>
                  <a:buNone/>
                </a:pPr>
                <a14:m>
                  <m:oMathPara xmlns:m="http://schemas.openxmlformats.org/officeDocument/2006/math">
                    <m:oMathParaPr>
                      <m:jc m:val="centerGroup"/>
                    </m:oMathParaPr>
                    <m:oMath xmlns:m="http://schemas.openxmlformats.org/officeDocument/2006/math">
                      <m:r>
                        <a:rPr lang="en-US" altLang="zh-CN" sz="2000" i="1" kern="100" smtClean="0">
                          <a:latin typeface="Cambria Math" panose="02040503050406030204" pitchFamily="18" charset="0"/>
                          <a:ea typeface="等线" panose="02010600030101010101" pitchFamily="2" charset="-122"/>
                          <a:cs typeface="Times New Roman" panose="02020603050405020304" pitchFamily="18" charset="0"/>
                        </a:rPr>
                        <m:t>𝐵</m:t>
                      </m:r>
                      <m:r>
                        <m:rPr>
                          <m:sty m:val="p"/>
                        </m:rPr>
                        <a:rPr lang="en-US" altLang="zh-CN" sz="2000" i="1" kern="100" smtClean="0">
                          <a:latin typeface="Cambria Math" panose="02040503050406030204" pitchFamily="18" charset="0"/>
                          <a:ea typeface="等线" panose="02010600030101010101" pitchFamily="2" charset="-122"/>
                          <a:cs typeface="Times New Roman" panose="02020603050405020304" pitchFamily="18" charset="0"/>
                        </a:rPr>
                        <m:t>u</m:t>
                      </m:r>
                      <m:sSub>
                        <m:sSubPr>
                          <m:ctrlPr>
                            <a:rPr lang="zh-CN" altLang="zh-CN" sz="2000" i="1" kern="100">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2000" i="1" kern="100" smtClean="0">
                              <a:latin typeface="Cambria Math" panose="02040503050406030204" pitchFamily="18" charset="0"/>
                              <a:ea typeface="等线" panose="02010600030101010101" pitchFamily="2" charset="-122"/>
                              <a:cs typeface="Times New Roman" panose="02020603050405020304" pitchFamily="18" charset="0"/>
                            </a:rPr>
                            <m:t>c</m:t>
                          </m:r>
                        </m:e>
                        <m:sub>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𝑠</m:t>
                          </m:r>
                        </m:sub>
                      </m:sSub>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𝐵</m:t>
                      </m:r>
                      <m:r>
                        <m:rPr>
                          <m:sty m:val="p"/>
                        </m:rPr>
                        <a:rPr lang="en-US" altLang="zh-CN" sz="2000" i="1" kern="100" smtClean="0">
                          <a:latin typeface="Cambria Math" panose="02040503050406030204" pitchFamily="18" charset="0"/>
                          <a:ea typeface="等线" panose="02010600030101010101" pitchFamily="2" charset="-122"/>
                          <a:cs typeface="Times New Roman" panose="02020603050405020304" pitchFamily="18" charset="0"/>
                        </a:rPr>
                        <m:t>u</m:t>
                      </m:r>
                      <m:sSub>
                        <m:sSubPr>
                          <m:ctrlPr>
                            <a:rPr lang="zh-CN" altLang="zh-CN" sz="2000" i="1" kern="100">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2000" i="1" kern="100" smtClean="0">
                              <a:latin typeface="Cambria Math" panose="02040503050406030204" pitchFamily="18" charset="0"/>
                              <a:ea typeface="等线" panose="02010600030101010101" pitchFamily="2" charset="-122"/>
                              <a:cs typeface="Times New Roman" panose="02020603050405020304" pitchFamily="18" charset="0"/>
                            </a:rPr>
                            <m:t>c</m:t>
                          </m:r>
                        </m:e>
                        <m:sub>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𝑑</m:t>
                          </m:r>
                        </m:sub>
                      </m:sSub>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𝑥𝑟</m:t>
                      </m:r>
                      <m:r>
                        <m:rPr>
                          <m:sty m:val="p"/>
                        </m:rPr>
                        <a:rPr lang="en-US" altLang="zh-CN" sz="2000" i="1" kern="100" smtClean="0">
                          <a:latin typeface="Cambria Math" panose="02040503050406030204" pitchFamily="18" charset="0"/>
                          <a:ea typeface="等线" panose="02010600030101010101" pitchFamily="2" charset="-122"/>
                          <a:cs typeface="Times New Roman" panose="02020603050405020304" pitchFamily="18" charset="0"/>
                        </a:rPr>
                        <m:t>u</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    (32∗</m:t>
                      </m:r>
                      <m:r>
                        <m:rPr>
                          <m:sty m:val="p"/>
                        </m:rPr>
                        <a:rPr lang="en-US" altLang="zh-CN" sz="2000" b="0" i="0" kern="100" smtClean="0">
                          <a:latin typeface="Cambria Math" panose="02040503050406030204" pitchFamily="18" charset="0"/>
                          <a:ea typeface="等线" panose="02010600030101010101" pitchFamily="2" charset="-122"/>
                          <a:cs typeface="Times New Roman" panose="02020603050405020304" pitchFamily="18" charset="0"/>
                        </a:rPr>
                        <m:t>fixed</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m:t>
                      </m:r>
                    </m:oMath>
                  </m:oMathPara>
                </a14:m>
                <a:endParaRPr lang="en-US" altLang="zh-CN" sz="2000" i="1" kern="100" dirty="0">
                  <a:latin typeface="Cambria Math" panose="02040503050406030204" pitchFamily="18" charset="0"/>
                  <a:ea typeface="等线" panose="02010600030101010101" pitchFamily="2" charset="-122"/>
                  <a:cs typeface="Times New Roman" panose="02020603050405020304" pitchFamily="18" charset="0"/>
                </a:endParaRPr>
              </a:p>
              <a:p>
                <a:pPr indent="0">
                  <a:spcAft>
                    <a:spcPts val="800"/>
                  </a:spcAft>
                  <a:buNone/>
                </a:pPr>
                <a:r>
                  <a:rPr lang="en-US" altLang="zh-CN" sz="2000" dirty="0">
                    <a:latin typeface="Times New Roman" panose="02020603050405020304" pitchFamily="18" charset="0"/>
                    <a:ea typeface="等线" panose="02010600030101010101" pitchFamily="2" charset="-122"/>
                  </a:rPr>
                  <a:t>But the inclusion of this particular equation would overdetermine the model, since Bu c s is already given by Equation (30)</a:t>
                </a:r>
              </a:p>
              <a:p>
                <a:pPr indent="0">
                  <a:spcAft>
                    <a:spcPts val="800"/>
                  </a:spcAft>
                  <a:buNone/>
                </a:pPr>
                <a14:m>
                  <m:oMathPara xmlns:m="http://schemas.openxmlformats.org/officeDocument/2006/math">
                    <m:oMathParaPr>
                      <m:jc m:val="centerGroup"/>
                    </m:oMathParaPr>
                    <m:oMath xmlns:m="http://schemas.openxmlformats.org/officeDocument/2006/math">
                      <m:r>
                        <a:rPr lang="en-US" altLang="zh-CN" sz="2000" i="1" kern="100" smtClean="0">
                          <a:effectLst/>
                          <a:latin typeface="Cambria Math" panose="02040503050406030204" pitchFamily="18" charset="0"/>
                          <a:ea typeface="等线" panose="02010600030101010101" pitchFamily="2" charset="-122"/>
                          <a:cs typeface="Times New Roman" panose="02020603050405020304" pitchFamily="18" charset="0"/>
                        </a:rPr>
                        <m:t>𝐵</m:t>
                      </m:r>
                      <m:r>
                        <m:rPr>
                          <m:sty m:val="p"/>
                        </m:rPr>
                        <a:rPr lang="en-US" altLang="zh-CN" sz="2000" i="1" kern="100" smtClean="0">
                          <a:effectLst/>
                          <a:latin typeface="Cambria Math" panose="02040503050406030204" pitchFamily="18" charset="0"/>
                          <a:ea typeface="等线" panose="02010600030101010101" pitchFamily="2" charset="-122"/>
                          <a:cs typeface="Times New Roman" panose="02020603050405020304" pitchFamily="18" charset="0"/>
                        </a:rPr>
                        <m:t>u</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000" i="1" kern="100" smtClean="0">
                              <a:effectLst/>
                              <a:latin typeface="Cambria Math" panose="02040503050406030204" pitchFamily="18" charset="0"/>
                              <a:ea typeface="等线" panose="02010600030101010101" pitchFamily="2" charset="-122"/>
                              <a:cs typeface="Times New Roman" panose="02020603050405020304" pitchFamily="18" charset="0"/>
                            </a:rPr>
                            <m:t>c</m:t>
                          </m:r>
                        </m:e>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𝐵</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000" i="1" kern="100" smtClean="0">
                              <a:effectLst/>
                              <a:latin typeface="Cambria Math" panose="02040503050406030204" pitchFamily="18" charset="0"/>
                              <a:ea typeface="等线" panose="02010600030101010101" pitchFamily="2" charset="-122"/>
                              <a:cs typeface="Times New Roman" panose="02020603050405020304" pitchFamily="18" charset="0"/>
                            </a:rPr>
                            <m:t>c</m:t>
                          </m:r>
                        </m:e>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r>
                        <a:rPr lang="zh-CN" altLang="en-US" sz="20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𝐵</m:t>
                      </m:r>
                      <m:r>
                        <m:rPr>
                          <m:sty m:val="p"/>
                        </m:rPr>
                        <a:rPr lang="en-US" altLang="zh-CN" sz="2000" i="1" kern="100" smtClean="0">
                          <a:effectLst/>
                          <a:latin typeface="Cambria Math" panose="02040503050406030204" pitchFamily="18" charset="0"/>
                          <a:ea typeface="等线" panose="02010600030101010101" pitchFamily="2" charset="-122"/>
                          <a:cs typeface="Times New Roman" panose="02020603050405020304" pitchFamily="18" charset="0"/>
                        </a:rPr>
                        <m:t>c</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000" i="1" kern="100" smtClean="0">
                              <a:effectLst/>
                              <a:latin typeface="Cambria Math" panose="02040503050406030204" pitchFamily="18" charset="0"/>
                              <a:ea typeface="等线" panose="02010600030101010101" pitchFamily="2" charset="-122"/>
                              <a:cs typeface="Times New Roman" panose="02020603050405020304" pitchFamily="18" charset="0"/>
                            </a:rPr>
                            <m:t>c</m:t>
                          </m:r>
                        </m:e>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r>
                        <a:rPr lang="zh-CN" altLang="en-US" sz="20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𝐵𝑐𝑏</m:t>
                      </m:r>
                      <m:r>
                        <m:rPr>
                          <m:sty m:val="p"/>
                        </m:rPr>
                        <a:rPr lang="en-US" altLang="zh-CN" sz="2000" i="1" kern="100" smtClean="0">
                          <a:effectLst/>
                          <a:latin typeface="Cambria Math" panose="02040503050406030204" pitchFamily="18" charset="0"/>
                          <a:ea typeface="等线" panose="02010600030101010101" pitchFamily="2" charset="-122"/>
                          <a:cs typeface="Times New Roman" panose="02020603050405020304" pitchFamily="18" charset="0"/>
                        </a:rPr>
                        <m:t>c</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𝑠</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     (30∗</m:t>
                      </m:r>
                      <m:r>
                        <m:rPr>
                          <m:sty m:val="p"/>
                        </m:rPr>
                        <a:rPr lang="en-US" altLang="zh-CN" sz="2000" kern="100">
                          <a:latin typeface="Cambria Math" panose="02040503050406030204" pitchFamily="18" charset="0"/>
                          <a:ea typeface="等线" panose="02010600030101010101" pitchFamily="2" charset="-122"/>
                          <a:cs typeface="Times New Roman" panose="02020603050405020304" pitchFamily="18" charset="0"/>
                        </a:rPr>
                        <m:t>flexible</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oMath>
                  </m:oMathPara>
                </a14:m>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spcAft>
                    <a:spcPts val="800"/>
                  </a:spcAft>
                  <a:buNone/>
                </a:pPr>
                <a:endParaRPr lang="en-US" altLang="zh-CN" sz="2000" dirty="0">
                  <a:latin typeface="Times New Roman" panose="02020603050405020304" pitchFamily="18" charset="0"/>
                  <a:ea typeface="等线" panose="02010600030101010101" pitchFamily="2" charset="-122"/>
                </a:endParaRPr>
              </a:p>
              <a:p>
                <a:pPr indent="0">
                  <a:spcAft>
                    <a:spcPts val="800"/>
                  </a:spcAft>
                  <a:buNone/>
                </a:pPr>
                <a:endParaRPr lang="en-US" altLang="zh-CN" sz="2000" dirty="0">
                  <a:latin typeface="Times New Roman" panose="02020603050405020304" pitchFamily="18" charset="0"/>
                  <a:ea typeface="等线" panose="02010600030101010101" pitchFamily="2" charset="-122"/>
                </a:endParaRPr>
              </a:p>
            </p:txBody>
          </p:sp>
        </mc:Choice>
        <mc:Fallback>
          <p:sp>
            <p:nvSpPr>
              <p:cNvPr id="3" name="内容占位符 2">
                <a:extLst>
                  <a:ext uri="{FF2B5EF4-FFF2-40B4-BE49-F238E27FC236}">
                    <a16:creationId xmlns:a16="http://schemas.microsoft.com/office/drawing/2014/main" id="{E1235AD5-AC0F-4EB9-B879-06298396F284}"/>
                  </a:ext>
                </a:extLst>
              </p:cNvPr>
              <p:cNvSpPr>
                <a:spLocks noGrp="1" noRot="1" noChangeAspect="1" noMove="1" noResize="1" noEditPoints="1" noAdjustHandles="1" noChangeArrowheads="1" noChangeShapeType="1" noTextEdit="1"/>
              </p:cNvSpPr>
              <p:nvPr>
                <p:ph idx="1"/>
              </p:nvPr>
            </p:nvSpPr>
            <p:spPr>
              <a:xfrm>
                <a:off x="692648" y="1801953"/>
                <a:ext cx="10515600" cy="3903903"/>
              </a:xfrm>
              <a:blipFill>
                <a:blip r:embed="rId2"/>
                <a:stretch>
                  <a:fillRect t="-1623" r="-1086"/>
                </a:stretch>
              </a:blipFill>
            </p:spPr>
            <p:txBody>
              <a:bodyPr/>
              <a:lstStyle/>
              <a:p>
                <a:r>
                  <a:rPr lang="en-CN">
                    <a:noFill/>
                  </a:rPr>
                  <a:t> </a:t>
                </a:r>
              </a:p>
            </p:txBody>
          </p:sp>
        </mc:Fallback>
      </mc:AlternateContent>
      <p:sp>
        <p:nvSpPr>
          <p:cNvPr id="4" name="日期占位符 3">
            <a:extLst>
              <a:ext uri="{FF2B5EF4-FFF2-40B4-BE49-F238E27FC236}">
                <a16:creationId xmlns:a16="http://schemas.microsoft.com/office/drawing/2014/main" id="{6AB23E36-F2FD-425A-A29E-0AB882785378}"/>
              </a:ext>
            </a:extLst>
          </p:cNvPr>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5" name="页脚占位符 4">
            <a:extLst>
              <a:ext uri="{FF2B5EF4-FFF2-40B4-BE49-F238E27FC236}">
                <a16:creationId xmlns:a16="http://schemas.microsoft.com/office/drawing/2014/main" id="{D3F21034-1D22-4915-BC81-394670716C40}"/>
              </a:ext>
            </a:extLst>
          </p:cNvPr>
          <p:cNvSpPr>
            <a:spLocks noGrp="1"/>
          </p:cNvSpPr>
          <p:nvPr>
            <p:ph type="ftr" sz="quarter" idx="11"/>
          </p:nvPr>
        </p:nvSpPr>
        <p:spPr/>
        <p:txBody>
          <a:bodyPr/>
          <a:lstStyle/>
          <a:p>
            <a:r>
              <a:rPr lang="zh-CN" altLang="en-US"/>
              <a:t>中央财经大学 李慧青</a:t>
            </a:r>
            <a:endParaRPr lang="zh-CN" altLang="en-US" dirty="0"/>
          </a:p>
        </p:txBody>
      </p:sp>
      <p:sp>
        <p:nvSpPr>
          <p:cNvPr id="6" name="灯片编号占位符 5">
            <a:extLst>
              <a:ext uri="{FF2B5EF4-FFF2-40B4-BE49-F238E27FC236}">
                <a16:creationId xmlns:a16="http://schemas.microsoft.com/office/drawing/2014/main" id="{BFBA6C96-179F-4140-B22E-7EFF317A4BDC}"/>
              </a:ext>
            </a:extLst>
          </p:cNvPr>
          <p:cNvSpPr>
            <a:spLocks noGrp="1"/>
          </p:cNvSpPr>
          <p:nvPr>
            <p:ph type="sldNum" sz="quarter" idx="12"/>
          </p:nvPr>
        </p:nvSpPr>
        <p:spPr/>
        <p:txBody>
          <a:bodyPr/>
          <a:lstStyle/>
          <a:p>
            <a:fld id="{BE216378-A15D-4834-BE53-A61CC427C8A9}" type="slidenum">
              <a:rPr lang="zh-CN" altLang="en-US" smtClean="0"/>
              <a:t>33</a:t>
            </a:fld>
            <a:endParaRPr lang="zh-CN" altLang="en-US"/>
          </a:p>
        </p:txBody>
      </p:sp>
    </p:spTree>
    <p:extLst>
      <p:ext uri="{BB962C8B-B14F-4D97-AF65-F5344CB8AC3E}">
        <p14:creationId xmlns:p14="http://schemas.microsoft.com/office/powerpoint/2010/main" val="6175299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3CEEE-8832-4317-AC2F-86AFCB6EE0EC}"/>
              </a:ext>
            </a:extLst>
          </p:cNvPr>
          <p:cNvSpPr>
            <a:spLocks noGrp="1"/>
          </p:cNvSpPr>
          <p:nvPr>
            <p:ph type="title"/>
          </p:nvPr>
        </p:nvSpPr>
        <p:spPr>
          <a:xfrm>
            <a:off x="838200" y="276932"/>
            <a:ext cx="10515600" cy="1325562"/>
          </a:xfrm>
        </p:spPr>
        <p:txBody>
          <a:bodyPr/>
          <a:lstStyle/>
          <a:p>
            <a:r>
              <a:rPr lang="en-US" altLang="zh-CN" sz="2800" dirty="0">
                <a:latin typeface="Times New Roman" panose="02020603050405020304" pitchFamily="18" charset="0"/>
                <a:ea typeface="等线" panose="02010600030101010101" pitchFamily="2" charset="-122"/>
              </a:rPr>
              <a:t>A fixed exchange regime closure</a:t>
            </a:r>
            <a:br>
              <a:rPr lang="en-US" altLang="zh-CN" sz="2800" dirty="0">
                <a:latin typeface="Times New Roman" panose="02020603050405020304" pitchFamily="18" charset="0"/>
                <a:ea typeface="等线" panose="02010600030101010101" pitchFamily="2" charset="-122"/>
              </a:rPr>
            </a:br>
            <a:endParaRPr lang="zh-CN" altLang="en-US" sz="28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E1235AD5-AC0F-4EB9-B879-06298396F284}"/>
              </a:ext>
            </a:extLst>
          </p:cNvPr>
          <p:cNvSpPr>
            <a:spLocks noGrp="1"/>
          </p:cNvSpPr>
          <p:nvPr>
            <p:ph idx="1"/>
          </p:nvPr>
        </p:nvSpPr>
        <p:spPr>
          <a:xfrm>
            <a:off x="714815" y="1477048"/>
            <a:ext cx="10515600" cy="3903903"/>
          </a:xfrm>
        </p:spPr>
        <p:txBody>
          <a:bodyPr>
            <a:normAutofit/>
          </a:bodyPr>
          <a:lstStyle/>
          <a:p>
            <a:pPr indent="0">
              <a:spcAft>
                <a:spcPts val="800"/>
              </a:spcAft>
              <a:buNone/>
            </a:pPr>
            <a:r>
              <a:rPr lang="en-US" altLang="zh-CN" sz="2000" dirty="0">
                <a:latin typeface="Times New Roman" panose="02020603050405020304" pitchFamily="18" charset="0"/>
                <a:ea typeface="等线" panose="02010600030101010101" pitchFamily="2" charset="-122"/>
              </a:rPr>
              <a:t>There are three obvious possibilities if we imagine this system out of balance. </a:t>
            </a:r>
          </a:p>
          <a:p>
            <a:pPr indent="0">
              <a:spcAft>
                <a:spcPts val="800"/>
              </a:spcAft>
              <a:buNone/>
            </a:pPr>
            <a:r>
              <a:rPr lang="en-US" altLang="zh-CN" sz="2000" dirty="0">
                <a:latin typeface="Times New Roman" panose="02020603050405020304" pitchFamily="18" charset="0"/>
                <a:ea typeface="等线" panose="02010600030101010101" pitchFamily="2" charset="-122"/>
              </a:rPr>
              <a:t>1. The fiscal policy of the deficit country must adjust to neutralize an ex ante excess supply of bills flowing into the market (in which case it must be endogenized); </a:t>
            </a:r>
          </a:p>
          <a:p>
            <a:pPr indent="0">
              <a:spcAft>
                <a:spcPts val="800"/>
              </a:spcAft>
              <a:buNone/>
            </a:pPr>
            <a:r>
              <a:rPr lang="en-US" altLang="zh-CN" sz="2000" dirty="0">
                <a:latin typeface="Times New Roman" panose="02020603050405020304" pitchFamily="18" charset="0"/>
                <a:ea typeface="等线" panose="02010600030101010101" pitchFamily="2" charset="-122"/>
              </a:rPr>
              <a:t>2. The (endogenous) interest rate in the deficit country must rise indefinitely so that (in theory) a continuing increase in the relative supply of bills by the deficit country is always willingly held. </a:t>
            </a:r>
          </a:p>
          <a:p>
            <a:pPr indent="0">
              <a:spcAft>
                <a:spcPts val="800"/>
              </a:spcAft>
              <a:buNone/>
            </a:pPr>
            <a:r>
              <a:rPr lang="en-US" altLang="zh-CN" sz="2000" dirty="0">
                <a:latin typeface="Times New Roman" panose="02020603050405020304" pitchFamily="18" charset="0"/>
                <a:ea typeface="等线" panose="02010600030101010101" pitchFamily="2" charset="-122"/>
              </a:rPr>
              <a:t>3. The remaining possibility is that the central bank of the surplus country acquires (while the deficit country disposes of) reserve assets on a limitless scale.</a:t>
            </a:r>
          </a:p>
          <a:p>
            <a:pPr indent="0">
              <a:spcAft>
                <a:spcPts val="800"/>
              </a:spcAft>
              <a:buNone/>
            </a:pPr>
            <a:r>
              <a:rPr lang="en-US" altLang="zh-CN" sz="2000" dirty="0">
                <a:latin typeface="Times New Roman" panose="02020603050405020304" pitchFamily="18" charset="0"/>
                <a:ea typeface="等线" panose="02010600030101010101" pitchFamily="2" charset="-122"/>
              </a:rPr>
              <a:t>We proceed to explore the last of these three possibilities, noting in advance that, under this assumption, both governments still retain full control over both fiscal and monetary policy.</a:t>
            </a:r>
          </a:p>
          <a:p>
            <a:pPr indent="0">
              <a:spcAft>
                <a:spcPts val="800"/>
              </a:spcAft>
              <a:buNone/>
            </a:pPr>
            <a:endParaRPr lang="en-US" altLang="zh-CN" sz="2000" dirty="0">
              <a:latin typeface="Times New Roman" panose="02020603050405020304" pitchFamily="18" charset="0"/>
              <a:ea typeface="等线" panose="02010600030101010101" pitchFamily="2" charset="-122"/>
            </a:endParaRPr>
          </a:p>
        </p:txBody>
      </p:sp>
      <p:sp>
        <p:nvSpPr>
          <p:cNvPr id="4" name="日期占位符 3">
            <a:extLst>
              <a:ext uri="{FF2B5EF4-FFF2-40B4-BE49-F238E27FC236}">
                <a16:creationId xmlns:a16="http://schemas.microsoft.com/office/drawing/2014/main" id="{6AB23E36-F2FD-425A-A29E-0AB882785378}"/>
              </a:ext>
            </a:extLst>
          </p:cNvPr>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5" name="页脚占位符 4">
            <a:extLst>
              <a:ext uri="{FF2B5EF4-FFF2-40B4-BE49-F238E27FC236}">
                <a16:creationId xmlns:a16="http://schemas.microsoft.com/office/drawing/2014/main" id="{D3F21034-1D22-4915-BC81-394670716C40}"/>
              </a:ext>
            </a:extLst>
          </p:cNvPr>
          <p:cNvSpPr>
            <a:spLocks noGrp="1"/>
          </p:cNvSpPr>
          <p:nvPr>
            <p:ph type="ftr" sz="quarter" idx="11"/>
          </p:nvPr>
        </p:nvSpPr>
        <p:spPr/>
        <p:txBody>
          <a:bodyPr/>
          <a:lstStyle/>
          <a:p>
            <a:r>
              <a:rPr lang="zh-CN" altLang="en-US"/>
              <a:t>中央财经大学 李慧青</a:t>
            </a:r>
            <a:endParaRPr lang="zh-CN" altLang="en-US" dirty="0"/>
          </a:p>
        </p:txBody>
      </p:sp>
      <p:sp>
        <p:nvSpPr>
          <p:cNvPr id="6" name="灯片编号占位符 5">
            <a:extLst>
              <a:ext uri="{FF2B5EF4-FFF2-40B4-BE49-F238E27FC236}">
                <a16:creationId xmlns:a16="http://schemas.microsoft.com/office/drawing/2014/main" id="{BFBA6C96-179F-4140-B22E-7EFF317A4BDC}"/>
              </a:ext>
            </a:extLst>
          </p:cNvPr>
          <p:cNvSpPr>
            <a:spLocks noGrp="1"/>
          </p:cNvSpPr>
          <p:nvPr>
            <p:ph type="sldNum" sz="quarter" idx="12"/>
          </p:nvPr>
        </p:nvSpPr>
        <p:spPr/>
        <p:txBody>
          <a:bodyPr/>
          <a:lstStyle/>
          <a:p>
            <a:fld id="{BE216378-A15D-4834-BE53-A61CC427C8A9}" type="slidenum">
              <a:rPr lang="zh-CN" altLang="en-US" smtClean="0"/>
              <a:t>34</a:t>
            </a:fld>
            <a:endParaRPr lang="zh-CN" altLang="en-US"/>
          </a:p>
        </p:txBody>
      </p:sp>
    </p:spTree>
    <p:extLst>
      <p:ext uri="{BB962C8B-B14F-4D97-AF65-F5344CB8AC3E}">
        <p14:creationId xmlns:p14="http://schemas.microsoft.com/office/powerpoint/2010/main" val="1652966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3CEEE-8832-4317-AC2F-86AFCB6EE0EC}"/>
              </a:ext>
            </a:extLst>
          </p:cNvPr>
          <p:cNvSpPr>
            <a:spLocks noGrp="1"/>
          </p:cNvSpPr>
          <p:nvPr>
            <p:ph type="title"/>
          </p:nvPr>
        </p:nvSpPr>
        <p:spPr>
          <a:xfrm>
            <a:off x="838200" y="276932"/>
            <a:ext cx="10515600" cy="1325562"/>
          </a:xfrm>
        </p:spPr>
        <p:txBody>
          <a:bodyPr/>
          <a:lstStyle/>
          <a:p>
            <a:r>
              <a:rPr lang="en-US" altLang="zh-CN" sz="2800" dirty="0">
                <a:latin typeface="Times New Roman" panose="02020603050405020304" pitchFamily="18" charset="0"/>
                <a:ea typeface="等线" panose="02010600030101010101" pitchFamily="2" charset="-122"/>
              </a:rPr>
              <a:t>A fixed exchange regime closure</a:t>
            </a:r>
            <a:br>
              <a:rPr lang="en-US" altLang="zh-CN" sz="2800" dirty="0">
                <a:latin typeface="Times New Roman" panose="02020603050405020304" pitchFamily="18" charset="0"/>
                <a:ea typeface="等线" panose="02010600030101010101" pitchFamily="2" charset="-122"/>
              </a:rPr>
            </a:br>
            <a:endParaRPr lang="zh-CN" altLang="en-US" sz="28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1235AD5-AC0F-4EB9-B879-06298396F284}"/>
                  </a:ext>
                </a:extLst>
              </p:cNvPr>
              <p:cNvSpPr>
                <a:spLocks noGrp="1"/>
              </p:cNvSpPr>
              <p:nvPr>
                <p:ph idx="1"/>
              </p:nvPr>
            </p:nvSpPr>
            <p:spPr>
              <a:xfrm>
                <a:off x="687106" y="1602494"/>
                <a:ext cx="10515600" cy="4753856"/>
              </a:xfrm>
            </p:spPr>
            <p:txBody>
              <a:bodyPr>
                <a:normAutofit lnSpcReduction="10000"/>
              </a:bodyPr>
              <a:lstStyle/>
              <a:p>
                <a:pPr indent="0">
                  <a:spcAft>
                    <a:spcPts val="800"/>
                  </a:spcAft>
                  <a:buNone/>
                </a:pPr>
                <a:r>
                  <a:rPr lang="en-US" altLang="zh-CN" sz="2000" dirty="0">
                    <a:latin typeface="Times New Roman" panose="02020603050405020304" pitchFamily="18" charset="0"/>
                    <a:ea typeface="等线" panose="02010600030101010101" pitchFamily="2" charset="-122"/>
                  </a:rPr>
                  <a:t>Besides adopting Equation (32F), all we need to do to construct a fixed exchange rate version of our two-country model is invert a series of equations. </a:t>
                </a:r>
              </a:p>
              <a:p>
                <a:pPr indent="0">
                  <a:spcAft>
                    <a:spcPts val="800"/>
                  </a:spcAft>
                  <a:buNone/>
                </a:pPr>
                <a:r>
                  <a:rPr lang="en-US" altLang="zh-CN" sz="2000" dirty="0">
                    <a:latin typeface="Times New Roman" panose="02020603050405020304" pitchFamily="18" charset="0"/>
                    <a:ea typeface="等线" panose="02010600030101010101" pitchFamily="2" charset="-122"/>
                  </a:rPr>
                  <a:t>As we bump one equation, because its left-hand side variable is already found in a previous equation, we must be prepared to bump a series of other equations until all variables appear only once on the left-hand side. Thus, as already said, we first bump out Equation (30) and replace it with Equation (30F):</a:t>
                </a:r>
              </a:p>
              <a:p>
                <a:pPr indent="0">
                  <a:spcAft>
                    <a:spcPts val="800"/>
                  </a:spcAft>
                  <a:buNone/>
                </a:pPr>
                <a14:m>
                  <m:oMathPara xmlns:m="http://schemas.openxmlformats.org/officeDocument/2006/math">
                    <m:oMathParaPr>
                      <m:jc m:val="centerGroup"/>
                    </m:oMathParaPr>
                    <m:oMath xmlns:m="http://schemas.openxmlformats.org/officeDocument/2006/math">
                      <m:r>
                        <a:rPr lang="en-US" altLang="zh-CN" sz="2000" i="1" kern="100" smtClean="0">
                          <a:effectLst/>
                          <a:latin typeface="Cambria Math" panose="02040503050406030204" pitchFamily="18" charset="0"/>
                          <a:ea typeface="等线" panose="02010600030101010101" pitchFamily="2" charset="-122"/>
                          <a:cs typeface="Times New Roman" panose="02020603050405020304" pitchFamily="18" charset="0"/>
                        </a:rPr>
                        <m:t>𝐵𝑐𝑏</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000" i="1" kern="100" smtClean="0">
                              <a:effectLst/>
                              <a:latin typeface="Cambria Math" panose="02040503050406030204" pitchFamily="18" charset="0"/>
                              <a:ea typeface="等线" panose="02010600030101010101" pitchFamily="2" charset="-122"/>
                              <a:cs typeface="Times New Roman" panose="02020603050405020304" pitchFamily="18" charset="0"/>
                            </a:rPr>
                            <m:t>c</m:t>
                          </m:r>
                        </m:e>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𝐵</m:t>
                      </m:r>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000" i="1" kern="100" smtClean="0">
                              <a:latin typeface="Cambria Math" panose="02040503050406030204" pitchFamily="18" charset="0"/>
                              <a:ea typeface="等线" panose="02010600030101010101" pitchFamily="2" charset="-122"/>
                              <a:cs typeface="Times New Roman" panose="02020603050405020304" pitchFamily="18" charset="0"/>
                            </a:rPr>
                            <m:t>c</m:t>
                          </m:r>
                        </m:e>
                        <m:sub>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𝑠</m:t>
                          </m:r>
                        </m:sub>
                      </m:s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𝐵</m:t>
                      </m:r>
                      <m:r>
                        <m:rPr>
                          <m:sty m:val="p"/>
                        </m:rPr>
                        <a:rPr lang="en-US" altLang="zh-CN" sz="2000" i="1" kern="100" smtClean="0">
                          <a:effectLst/>
                          <a:latin typeface="Cambria Math" panose="02040503050406030204" pitchFamily="18" charset="0"/>
                          <a:ea typeface="等线" panose="02010600030101010101" pitchFamily="2" charset="-122"/>
                          <a:cs typeface="Times New Roman" panose="02020603050405020304" pitchFamily="18" charset="0"/>
                        </a:rPr>
                        <m:t>c</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000" i="1" kern="100" smtClean="0">
                              <a:effectLst/>
                              <a:latin typeface="Cambria Math" panose="02040503050406030204" pitchFamily="18" charset="0"/>
                              <a:ea typeface="等线" panose="02010600030101010101" pitchFamily="2" charset="-122"/>
                              <a:cs typeface="Times New Roman" panose="02020603050405020304" pitchFamily="18" charset="0"/>
                            </a:rPr>
                            <m:t>c</m:t>
                          </m:r>
                        </m:e>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r>
                        <a:rPr lang="zh-CN" altLang="en-US" sz="20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𝐵</m:t>
                      </m:r>
                      <m:r>
                        <m:rPr>
                          <m:sty m:val="p"/>
                        </m:rPr>
                        <a:rPr lang="en-US" altLang="zh-CN" sz="2000" i="1" kern="100" smtClean="0">
                          <a:effectLst/>
                          <a:latin typeface="Cambria Math" panose="02040503050406030204" pitchFamily="18" charset="0"/>
                          <a:ea typeface="等线" panose="02010600030101010101" pitchFamily="2" charset="-122"/>
                          <a:cs typeface="Times New Roman" panose="02020603050405020304" pitchFamily="18" charset="0"/>
                        </a:rPr>
                        <m:t>u</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000" i="1" kern="100" smtClean="0">
                              <a:effectLst/>
                              <a:latin typeface="Cambria Math" panose="02040503050406030204" pitchFamily="18" charset="0"/>
                              <a:ea typeface="等线" panose="02010600030101010101" pitchFamily="2" charset="-122"/>
                              <a:cs typeface="Times New Roman" panose="02020603050405020304" pitchFamily="18" charset="0"/>
                            </a:rPr>
                            <m:t>c</m:t>
                          </m:r>
                        </m:e>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     </m:t>
                      </m:r>
                      <m:d>
                        <m:dPr>
                          <m:ctrlP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ctrlPr>
                        </m:dPr>
                        <m:e>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30</m:t>
                          </m:r>
                          <m:r>
                            <a:rPr lang="zh-CN" altLang="en-US" sz="2000" i="1" kern="100">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2000" kern="100">
                              <a:latin typeface="Cambria Math" panose="02040503050406030204" pitchFamily="18" charset="0"/>
                              <a:ea typeface="等线" panose="02010600030101010101" pitchFamily="2" charset="-122"/>
                              <a:cs typeface="Times New Roman" panose="02020603050405020304" pitchFamily="18" charset="0"/>
                            </a:rPr>
                            <m:t>fixed</m:t>
                          </m:r>
                        </m:e>
                      </m:d>
                    </m:oMath>
                  </m:oMathPara>
                </a14:m>
                <a:endPar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spcAft>
                    <a:spcPts val="800"/>
                  </a:spcAft>
                  <a:buNone/>
                </a:pPr>
                <a:r>
                  <a:rPr lang="en-US" altLang="zh-CN" sz="2000" dirty="0">
                    <a:latin typeface="Times New Roman" panose="02020603050405020304" pitchFamily="18" charset="0"/>
                    <a:ea typeface="等线" panose="02010600030101010101" pitchFamily="2" charset="-122"/>
                  </a:rPr>
                  <a:t>But </a:t>
                </a:r>
                <a:r>
                  <a:rPr lang="en-US" altLang="zh-CN" sz="2000" dirty="0" err="1">
                    <a:latin typeface="Times New Roman" panose="02020603050405020304" pitchFamily="18" charset="0"/>
                    <a:ea typeface="等线" panose="02010600030101010101" pitchFamily="2" charset="-122"/>
                  </a:rPr>
                  <a:t>Bcbcs</a:t>
                </a:r>
                <a:r>
                  <a:rPr lang="en-US" altLang="zh-CN" sz="2000" dirty="0">
                    <a:latin typeface="Times New Roman" panose="02020603050405020304" pitchFamily="18" charset="0"/>
                    <a:ea typeface="等线" panose="02010600030101010101" pitchFamily="2" charset="-122"/>
                  </a:rPr>
                  <a:t> was already on the left-hand side of Equation (26) . We decide to define Equation (26A) as the redundant equation (which ensures that the amount of domestic bills supplied to the c central bank is the amount demanded). </a:t>
                </a:r>
              </a:p>
              <a:p>
                <a:pPr indent="0">
                  <a:spcAft>
                    <a:spcPts val="800"/>
                  </a:spcAft>
                  <a:buNone/>
                </a:pPr>
                <a:r>
                  <a:rPr lang="en-US" altLang="zh-CN" sz="2000" dirty="0">
                    <a:latin typeface="Times New Roman" panose="02020603050405020304" pitchFamily="18" charset="0"/>
                    <a:ea typeface="等线" panose="02010600030101010101" pitchFamily="2" charset="-122"/>
                  </a:rPr>
                  <a:t>This means that Equation (23) cannot be the redundant equation any more and must be part of the new model, becoming (23F):</a:t>
                </a:r>
              </a:p>
              <a:p>
                <a:pPr indent="0" algn="ctr">
                  <a:spcAft>
                    <a:spcPts val="800"/>
                  </a:spcAft>
                  <a:buNone/>
                </a:pPr>
                <a14:m>
                  <m:oMath xmlns:m="http://schemas.openxmlformats.org/officeDocument/2006/math">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𝐵</m:t>
                    </m:r>
                    <m:r>
                      <m:rPr>
                        <m:sty m:val="p"/>
                      </m:rPr>
                      <a:rPr lang="en-US" altLang="zh-CN" sz="2000" i="1" kern="100" smtClean="0">
                        <a:latin typeface="Cambria Math" panose="02040503050406030204" pitchFamily="18" charset="0"/>
                        <a:ea typeface="等线" panose="02010600030101010101" pitchFamily="2" charset="-122"/>
                        <a:cs typeface="Times New Roman" panose="02020603050405020304" pitchFamily="18" charset="0"/>
                      </a:rPr>
                      <m:t>u</m:t>
                    </m:r>
                    <m:sSub>
                      <m:sSubPr>
                        <m:ctrlPr>
                          <a:rPr lang="zh-CN" altLang="zh-CN" sz="2000" i="1" kern="100">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2000" i="1" kern="100" smtClean="0">
                            <a:latin typeface="Cambria Math" panose="02040503050406030204" pitchFamily="18" charset="0"/>
                            <a:ea typeface="等线" panose="02010600030101010101" pitchFamily="2" charset="-122"/>
                            <a:cs typeface="Times New Roman" panose="02020603050405020304" pitchFamily="18" charset="0"/>
                          </a:rPr>
                          <m:t>u</m:t>
                        </m:r>
                      </m:e>
                      <m:sub>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𝑠</m:t>
                        </m:r>
                      </m:sub>
                    </m:sSub>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𝐵</m:t>
                    </m:r>
                    <m:r>
                      <m:rPr>
                        <m:sty m:val="p"/>
                      </m:rPr>
                      <a:rPr lang="en-US" altLang="zh-CN" sz="2000" i="1" kern="100" smtClean="0">
                        <a:latin typeface="Cambria Math" panose="02040503050406030204" pitchFamily="18" charset="0"/>
                        <a:ea typeface="等线" panose="02010600030101010101" pitchFamily="2" charset="-122"/>
                        <a:cs typeface="Times New Roman" panose="02020603050405020304" pitchFamily="18" charset="0"/>
                      </a:rPr>
                      <m:t>u</m:t>
                    </m:r>
                    <m:sSub>
                      <m:sSubPr>
                        <m:ctrlPr>
                          <a:rPr lang="zh-CN" altLang="zh-CN" sz="2000" i="1" kern="100">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2000" i="1" kern="100" smtClean="0">
                            <a:latin typeface="Cambria Math" panose="02040503050406030204" pitchFamily="18" charset="0"/>
                            <a:ea typeface="等线" panose="02010600030101010101" pitchFamily="2" charset="-122"/>
                            <a:cs typeface="Times New Roman" panose="02020603050405020304" pitchFamily="18" charset="0"/>
                          </a:rPr>
                          <m:t>u</m:t>
                        </m:r>
                      </m:e>
                      <m:sub>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𝑑</m:t>
                        </m:r>
                      </m:sub>
                    </m:sSub>
                  </m:oMath>
                </a14:m>
                <a:r>
                  <a:rPr lang="en-US" altLang="zh-CN" sz="2000" i="1" kern="100" dirty="0">
                    <a:latin typeface="Cambria Math" panose="02040503050406030204" pitchFamily="18" charset="0"/>
                    <a:ea typeface="等线" panose="02010600030101010101" pitchFamily="2" charset="-122"/>
                    <a:cs typeface="Times New Roman" panose="02020603050405020304" pitchFamily="18" charset="0"/>
                  </a:rPr>
                  <a:t> </a:t>
                </a:r>
                <a14:m>
                  <m:oMath xmlns:m="http://schemas.openxmlformats.org/officeDocument/2006/math">
                    <m:d>
                      <m:dPr>
                        <m:ctrlPr>
                          <a:rPr lang="en-US" altLang="zh-CN" sz="2000" i="1" kern="100">
                            <a:latin typeface="Cambria Math" panose="02040503050406030204" pitchFamily="18" charset="0"/>
                            <a:ea typeface="等线" panose="02010600030101010101" pitchFamily="2" charset="-122"/>
                            <a:cs typeface="Times New Roman" panose="02020603050405020304" pitchFamily="18" charset="0"/>
                          </a:rPr>
                        </m:ctrlPr>
                      </m:dPr>
                      <m:e>
                        <m:r>
                          <a:rPr lang="en-US" altLang="zh-CN" sz="2000" b="0" i="1" kern="100" smtClean="0">
                            <a:latin typeface="Cambria Math" panose="02040503050406030204" pitchFamily="18" charset="0"/>
                            <a:ea typeface="等线" panose="02010600030101010101" pitchFamily="2" charset="-122"/>
                            <a:cs typeface="Times New Roman" panose="02020603050405020304" pitchFamily="18" charset="0"/>
                          </a:rPr>
                          <m:t>23</m:t>
                        </m:r>
                        <m:r>
                          <a:rPr lang="zh-CN" altLang="en-US" sz="2000" i="1" kern="100">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2000" i="1" kern="100">
                            <a:latin typeface="Cambria Math" panose="02040503050406030204" pitchFamily="18" charset="0"/>
                            <a:ea typeface="等线" panose="02010600030101010101" pitchFamily="2" charset="-122"/>
                            <a:cs typeface="Times New Roman" panose="02020603050405020304" pitchFamily="18" charset="0"/>
                          </a:rPr>
                          <m:t>fixed</m:t>
                        </m:r>
                      </m:e>
                    </m:d>
                  </m:oMath>
                </a14:m>
                <a:endParaRPr lang="zh-CN" altLang="zh-CN" sz="2000" i="1" kern="100" dirty="0">
                  <a:latin typeface="Cambria Math" panose="02040503050406030204" pitchFamily="18" charset="0"/>
                  <a:ea typeface="等线" panose="02010600030101010101" pitchFamily="2" charset="-122"/>
                  <a:cs typeface="Times New Roman" panose="02020603050405020304" pitchFamily="18" charset="0"/>
                </a:endParaRPr>
              </a:p>
              <a:p>
                <a:pPr indent="0">
                  <a:spcAft>
                    <a:spcPts val="800"/>
                  </a:spcAft>
                  <a:buNone/>
                </a:pPr>
                <a:endParaRPr lang="en-US" altLang="zh-CN" sz="2000" dirty="0">
                  <a:latin typeface="Times New Roman" panose="02020603050405020304" pitchFamily="18" charset="0"/>
                  <a:ea typeface="等线" panose="02010600030101010101" pitchFamily="2" charset="-122"/>
                </a:endParaRPr>
              </a:p>
              <a:p>
                <a:pPr indent="0">
                  <a:spcAft>
                    <a:spcPts val="800"/>
                  </a:spcAft>
                  <a:buNone/>
                </a:pPr>
                <a:endParaRPr lang="en-US" altLang="zh-CN" sz="2000" dirty="0">
                  <a:latin typeface="Times New Roman" panose="02020603050405020304" pitchFamily="18" charset="0"/>
                  <a:ea typeface="等线" panose="02010600030101010101" pitchFamily="2" charset="-122"/>
                </a:endParaRPr>
              </a:p>
              <a:p>
                <a:pPr indent="0">
                  <a:spcAft>
                    <a:spcPts val="800"/>
                  </a:spcAft>
                  <a:buNone/>
                </a:pPr>
                <a:endParaRPr lang="en-US" altLang="zh-CN" sz="2000" dirty="0">
                  <a:latin typeface="Times New Roman" panose="02020603050405020304" pitchFamily="18" charset="0"/>
                  <a:ea typeface="等线" panose="02010600030101010101" pitchFamily="2" charset="-122"/>
                </a:endParaRPr>
              </a:p>
            </p:txBody>
          </p:sp>
        </mc:Choice>
        <mc:Fallback>
          <p:sp>
            <p:nvSpPr>
              <p:cNvPr id="3" name="内容占位符 2">
                <a:extLst>
                  <a:ext uri="{FF2B5EF4-FFF2-40B4-BE49-F238E27FC236}">
                    <a16:creationId xmlns:a16="http://schemas.microsoft.com/office/drawing/2014/main" id="{E1235AD5-AC0F-4EB9-B879-06298396F284}"/>
                  </a:ext>
                </a:extLst>
              </p:cNvPr>
              <p:cNvSpPr>
                <a:spLocks noGrp="1" noRot="1" noChangeAspect="1" noMove="1" noResize="1" noEditPoints="1" noAdjustHandles="1" noChangeArrowheads="1" noChangeShapeType="1" noTextEdit="1"/>
              </p:cNvSpPr>
              <p:nvPr>
                <p:ph idx="1"/>
              </p:nvPr>
            </p:nvSpPr>
            <p:spPr>
              <a:xfrm>
                <a:off x="687106" y="1602494"/>
                <a:ext cx="10515600" cy="4753856"/>
              </a:xfrm>
              <a:blipFill>
                <a:blip r:embed="rId2"/>
                <a:stretch>
                  <a:fillRect t="-1867" r="-724"/>
                </a:stretch>
              </a:blipFill>
            </p:spPr>
            <p:txBody>
              <a:bodyPr/>
              <a:lstStyle/>
              <a:p>
                <a:r>
                  <a:rPr lang="en-CN">
                    <a:noFill/>
                  </a:rPr>
                  <a:t> </a:t>
                </a:r>
              </a:p>
            </p:txBody>
          </p:sp>
        </mc:Fallback>
      </mc:AlternateContent>
      <p:sp>
        <p:nvSpPr>
          <p:cNvPr id="4" name="日期占位符 3">
            <a:extLst>
              <a:ext uri="{FF2B5EF4-FFF2-40B4-BE49-F238E27FC236}">
                <a16:creationId xmlns:a16="http://schemas.microsoft.com/office/drawing/2014/main" id="{6AB23E36-F2FD-425A-A29E-0AB882785378}"/>
              </a:ext>
            </a:extLst>
          </p:cNvPr>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5" name="页脚占位符 4">
            <a:extLst>
              <a:ext uri="{FF2B5EF4-FFF2-40B4-BE49-F238E27FC236}">
                <a16:creationId xmlns:a16="http://schemas.microsoft.com/office/drawing/2014/main" id="{D3F21034-1D22-4915-BC81-394670716C40}"/>
              </a:ext>
            </a:extLst>
          </p:cNvPr>
          <p:cNvSpPr>
            <a:spLocks noGrp="1"/>
          </p:cNvSpPr>
          <p:nvPr>
            <p:ph type="ftr" sz="quarter" idx="11"/>
          </p:nvPr>
        </p:nvSpPr>
        <p:spPr/>
        <p:txBody>
          <a:bodyPr/>
          <a:lstStyle/>
          <a:p>
            <a:r>
              <a:rPr lang="zh-CN" altLang="en-US"/>
              <a:t>中央财经大学 李慧青</a:t>
            </a:r>
            <a:endParaRPr lang="zh-CN" altLang="en-US" dirty="0"/>
          </a:p>
        </p:txBody>
      </p:sp>
      <p:sp>
        <p:nvSpPr>
          <p:cNvPr id="6" name="灯片编号占位符 5">
            <a:extLst>
              <a:ext uri="{FF2B5EF4-FFF2-40B4-BE49-F238E27FC236}">
                <a16:creationId xmlns:a16="http://schemas.microsoft.com/office/drawing/2014/main" id="{BFBA6C96-179F-4140-B22E-7EFF317A4BDC}"/>
              </a:ext>
            </a:extLst>
          </p:cNvPr>
          <p:cNvSpPr>
            <a:spLocks noGrp="1"/>
          </p:cNvSpPr>
          <p:nvPr>
            <p:ph type="sldNum" sz="quarter" idx="12"/>
          </p:nvPr>
        </p:nvSpPr>
        <p:spPr/>
        <p:txBody>
          <a:bodyPr/>
          <a:lstStyle/>
          <a:p>
            <a:fld id="{BE216378-A15D-4834-BE53-A61CC427C8A9}" type="slidenum">
              <a:rPr lang="zh-CN" altLang="en-US" smtClean="0"/>
              <a:t>35</a:t>
            </a:fld>
            <a:endParaRPr lang="zh-CN" altLang="en-US"/>
          </a:p>
        </p:txBody>
      </p:sp>
    </p:spTree>
    <p:extLst>
      <p:ext uri="{BB962C8B-B14F-4D97-AF65-F5344CB8AC3E}">
        <p14:creationId xmlns:p14="http://schemas.microsoft.com/office/powerpoint/2010/main" val="7815964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3CEEE-8832-4317-AC2F-86AFCB6EE0EC}"/>
              </a:ext>
            </a:extLst>
          </p:cNvPr>
          <p:cNvSpPr>
            <a:spLocks noGrp="1"/>
          </p:cNvSpPr>
          <p:nvPr>
            <p:ph type="title"/>
          </p:nvPr>
        </p:nvSpPr>
        <p:spPr>
          <a:xfrm>
            <a:off x="838200" y="276932"/>
            <a:ext cx="10515600" cy="1325562"/>
          </a:xfrm>
        </p:spPr>
        <p:txBody>
          <a:bodyPr/>
          <a:lstStyle/>
          <a:p>
            <a:r>
              <a:rPr lang="en-US" altLang="zh-CN" sz="2800" dirty="0">
                <a:latin typeface="Times New Roman" panose="02020603050405020304" pitchFamily="18" charset="0"/>
                <a:ea typeface="等线" panose="02010600030101010101" pitchFamily="2" charset="-122"/>
              </a:rPr>
              <a:t>A fixed exchange regime closure</a:t>
            </a:r>
            <a:br>
              <a:rPr lang="en-US" altLang="zh-CN" sz="2800" dirty="0">
                <a:latin typeface="Times New Roman" panose="02020603050405020304" pitchFamily="18" charset="0"/>
                <a:ea typeface="等线" panose="02010600030101010101" pitchFamily="2" charset="-122"/>
              </a:rPr>
            </a:br>
            <a:endParaRPr lang="zh-CN" altLang="en-US" sz="28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1235AD5-AC0F-4EB9-B879-06298396F284}"/>
                  </a:ext>
                </a:extLst>
              </p:cNvPr>
              <p:cNvSpPr>
                <a:spLocks noGrp="1"/>
              </p:cNvSpPr>
              <p:nvPr>
                <p:ph idx="1"/>
              </p:nvPr>
            </p:nvSpPr>
            <p:spPr>
              <a:xfrm>
                <a:off x="687106" y="1602494"/>
                <a:ext cx="10515600" cy="4753856"/>
              </a:xfrm>
            </p:spPr>
            <p:txBody>
              <a:bodyPr>
                <a:normAutofit/>
              </a:bodyPr>
              <a:lstStyle/>
              <a:p>
                <a:pPr indent="0">
                  <a:spcAft>
                    <a:spcPts val="800"/>
                  </a:spcAft>
                  <a:buNone/>
                </a:pPr>
                <a:r>
                  <a:rPr lang="en-US" altLang="zh-CN" sz="2000" dirty="0">
                    <a:latin typeface="Times New Roman" panose="02020603050405020304" pitchFamily="18" charset="0"/>
                    <a:ea typeface="等线" panose="02010600030101010101" pitchFamily="2" charset="-122"/>
                  </a:rPr>
                  <a:t>But now Equation (29) must get bumped, since Buus is also on its left-hand side. We thus rewrite it as:</a:t>
                </a:r>
              </a:p>
              <a:p>
                <a:pPr indent="0">
                  <a:spcAft>
                    <a:spcPts val="800"/>
                  </a:spcAft>
                  <a:buNone/>
                </a:pPr>
                <a14:m>
                  <m:oMathPara xmlns:m="http://schemas.openxmlformats.org/officeDocument/2006/math">
                    <m:oMathParaPr>
                      <m:jc m:val="centerGroup"/>
                    </m:oMathParaPr>
                    <m:oMath xmlns:m="http://schemas.openxmlformats.org/officeDocument/2006/math">
                      <m:r>
                        <a:rPr lang="en-US" altLang="zh-CN" sz="2000" i="1" kern="100" smtClean="0">
                          <a:effectLst/>
                          <a:latin typeface="Cambria Math" panose="02040503050406030204" pitchFamily="18" charset="0"/>
                          <a:ea typeface="等线" panose="02010600030101010101" pitchFamily="2" charset="-122"/>
                          <a:cs typeface="Times New Roman" panose="02020603050405020304" pitchFamily="18" charset="0"/>
                        </a:rPr>
                        <m:t>𝐵𝑐𝑏</m:t>
                      </m:r>
                      <m:r>
                        <m:rPr>
                          <m:sty m:val="p"/>
                        </m:rPr>
                        <a:rPr lang="en-US" altLang="zh-CN" sz="2000" i="1" kern="100" smtClean="0">
                          <a:effectLst/>
                          <a:latin typeface="Cambria Math" panose="02040503050406030204" pitchFamily="18" charset="0"/>
                          <a:ea typeface="等线" panose="02010600030101010101" pitchFamily="2" charset="-122"/>
                          <a:cs typeface="Times New Roman" panose="02020603050405020304" pitchFamily="18" charset="0"/>
                        </a:rPr>
                        <m:t>c</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000" i="1" kern="100" smtClean="0">
                              <a:effectLst/>
                              <a:latin typeface="Cambria Math" panose="02040503050406030204" pitchFamily="18" charset="0"/>
                              <a:ea typeface="等线" panose="02010600030101010101" pitchFamily="2" charset="-122"/>
                              <a:cs typeface="Times New Roman" panose="02020603050405020304" pitchFamily="18" charset="0"/>
                            </a:rPr>
                            <m:t>u</m:t>
                          </m:r>
                        </m:e>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𝐵</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000" i="1" kern="100" smtClean="0">
                              <a:effectLst/>
                              <a:latin typeface="Cambria Math" panose="02040503050406030204" pitchFamily="18" charset="0"/>
                              <a:ea typeface="等线" panose="02010600030101010101" pitchFamily="2" charset="-122"/>
                              <a:cs typeface="Times New Roman" panose="02020603050405020304" pitchFamily="18" charset="0"/>
                            </a:rPr>
                            <m:t>u</m:t>
                          </m:r>
                        </m:e>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r>
                        <a:rPr lang="zh-CN" altLang="en-US" sz="20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𝐵</m:t>
                      </m:r>
                      <m:r>
                        <m:rPr>
                          <m:sty m:val="p"/>
                        </m:rPr>
                        <a:rPr lang="en-US" altLang="zh-CN" sz="2000" i="1" kern="100" smtClean="0">
                          <a:effectLst/>
                          <a:latin typeface="Cambria Math" panose="02040503050406030204" pitchFamily="18" charset="0"/>
                          <a:ea typeface="等线" panose="02010600030101010101" pitchFamily="2" charset="-122"/>
                          <a:cs typeface="Times New Roman" panose="02020603050405020304" pitchFamily="18" charset="0"/>
                        </a:rPr>
                        <m:t>c</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000" i="1" kern="100" smtClean="0">
                              <a:effectLst/>
                              <a:latin typeface="Cambria Math" panose="02040503050406030204" pitchFamily="18" charset="0"/>
                              <a:ea typeface="等线" panose="02010600030101010101" pitchFamily="2" charset="-122"/>
                              <a:cs typeface="Times New Roman" panose="02020603050405020304" pitchFamily="18" charset="0"/>
                            </a:rPr>
                            <m:t>u</m:t>
                          </m:r>
                        </m:e>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r>
                        <a:rPr lang="zh-CN" altLang="en-US" sz="20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𝐵</m:t>
                      </m:r>
                      <m:r>
                        <m:rPr>
                          <m:sty m:val="p"/>
                        </m:rPr>
                        <a:rPr lang="en-US" altLang="zh-CN" sz="2000" i="1" kern="100" smtClean="0">
                          <a:effectLst/>
                          <a:latin typeface="Cambria Math" panose="02040503050406030204" pitchFamily="18" charset="0"/>
                          <a:ea typeface="等线" panose="02010600030101010101" pitchFamily="2" charset="-122"/>
                          <a:cs typeface="Times New Roman" panose="02020603050405020304" pitchFamily="18" charset="0"/>
                        </a:rPr>
                        <m:t>u</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000" i="1" kern="100" smtClean="0">
                              <a:effectLst/>
                              <a:latin typeface="Cambria Math" panose="02040503050406030204" pitchFamily="18" charset="0"/>
                              <a:ea typeface="等线" panose="02010600030101010101" pitchFamily="2" charset="-122"/>
                              <a:cs typeface="Times New Roman" panose="02020603050405020304" pitchFamily="18" charset="0"/>
                            </a:rPr>
                            <m:t>u</m:t>
                          </m:r>
                        </m:e>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r>
                        <a:rPr lang="zh-CN" altLang="en-US" sz="20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𝐵𝑐𝑏</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000" i="1" kern="100" smtClean="0">
                              <a:effectLst/>
                              <a:latin typeface="Cambria Math" panose="02040503050406030204" pitchFamily="18" charset="0"/>
                              <a:ea typeface="等线" panose="02010600030101010101" pitchFamily="2" charset="-122"/>
                              <a:cs typeface="Times New Roman" panose="02020603050405020304" pitchFamily="18" charset="0"/>
                            </a:rPr>
                            <m:t>u</m:t>
                          </m:r>
                        </m:e>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r>
                        <a:rPr lang="en-US" altLang="zh-CN" sz="2000" kern="100">
                          <a:effectLst/>
                          <a:latin typeface="Cambria Math" panose="02040503050406030204" pitchFamily="18" charset="0"/>
                          <a:ea typeface="等线" panose="02010600030101010101" pitchFamily="2" charset="-122"/>
                          <a:cs typeface="Times New Roman" panose="02020603050405020304" pitchFamily="18" charset="0"/>
                        </a:rPr>
                        <m:t>     </m:t>
                      </m:r>
                      <m:d>
                        <m:dPr>
                          <m:ctrlP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ctrlPr>
                        </m:dPr>
                        <m:e>
                          <m:r>
                            <a:rPr lang="en-US" altLang="zh-CN" sz="2000" kern="100">
                              <a:effectLst/>
                              <a:latin typeface="Cambria Math" panose="02040503050406030204" pitchFamily="18" charset="0"/>
                              <a:ea typeface="等线" panose="02010600030101010101" pitchFamily="2" charset="-122"/>
                              <a:cs typeface="Times New Roman" panose="02020603050405020304" pitchFamily="18" charset="0"/>
                            </a:rPr>
                            <m:t>29</m:t>
                          </m:r>
                          <m:r>
                            <a:rPr lang="zh-CN" altLang="en-US" sz="2000" i="1" kern="100">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2000" kern="100">
                              <a:latin typeface="Cambria Math" panose="02040503050406030204" pitchFamily="18" charset="0"/>
                              <a:ea typeface="等线" panose="02010600030101010101" pitchFamily="2" charset="-122"/>
                              <a:cs typeface="Times New Roman" panose="02020603050405020304" pitchFamily="18" charset="0"/>
                            </a:rPr>
                            <m:t>fixed</m:t>
                          </m:r>
                        </m:e>
                      </m:d>
                    </m:oMath>
                  </m:oMathPara>
                </a14:m>
                <a:endParaRPr lang="en-US" altLang="zh-CN" sz="2000" dirty="0">
                  <a:latin typeface="Times New Roman" panose="02020603050405020304" pitchFamily="18" charset="0"/>
                  <a:ea typeface="等线" panose="02010600030101010101" pitchFamily="2" charset="-122"/>
                </a:endParaRPr>
              </a:p>
              <a:p>
                <a:pPr indent="0">
                  <a:spcAft>
                    <a:spcPts val="800"/>
                  </a:spcAft>
                  <a:buNone/>
                </a:pPr>
                <a:r>
                  <a:rPr lang="en-US" altLang="zh-CN" sz="2000" dirty="0">
                    <a:latin typeface="Times New Roman" panose="02020603050405020304" pitchFamily="18" charset="0"/>
                    <a:ea typeface="等线" panose="02010600030101010101" pitchFamily="2" charset="-122"/>
                  </a:rPr>
                  <a:t>Which defines the supply of foreign reserves to the c central bank.</a:t>
                </a:r>
              </a:p>
              <a:p>
                <a:pPr indent="0">
                  <a:spcAft>
                    <a:spcPts val="800"/>
                  </a:spcAft>
                  <a:buNone/>
                </a:pPr>
                <a:r>
                  <a:rPr lang="en-US" altLang="zh-CN" sz="2000" dirty="0">
                    <a:latin typeface="Times New Roman" panose="02020603050405020304" pitchFamily="18" charset="0"/>
                    <a:ea typeface="等线" panose="02010600030101010101" pitchFamily="2" charset="-122"/>
                  </a:rPr>
                  <a:t>And we modify Equation (28)</a:t>
                </a:r>
                <a:r>
                  <a:rPr lang="en-US" altLang="zh-CN" sz="2000" kern="100" dirty="0">
                    <a:ea typeface="等线" panose="02010600030101010101" pitchFamily="2" charset="-122"/>
                    <a:cs typeface="Times New Roman" panose="02020603050405020304" pitchFamily="18" charset="0"/>
                  </a:rPr>
                  <a:t> </a:t>
                </a:r>
                <a14:m>
                  <m:oMath xmlns:m="http://schemas.openxmlformats.org/officeDocument/2006/math">
                    <m:r>
                      <a:rPr lang="en-US" altLang="zh-CN" sz="2000" i="1" kern="100" smtClean="0">
                        <a:latin typeface="Cambria Math" panose="02040503050406030204" pitchFamily="18" charset="0"/>
                        <a:ea typeface="等线" panose="02010600030101010101" pitchFamily="2" charset="-122"/>
                        <a:cs typeface="Times New Roman" panose="02020603050405020304" pitchFamily="18" charset="0"/>
                      </a:rPr>
                      <m:t>𝛥</m:t>
                    </m:r>
                    <m:r>
                      <a:rPr lang="en-US" altLang="zh-CN" sz="2000" i="1" kern="100" smtClean="0">
                        <a:latin typeface="Cambria Math" panose="02040503050406030204" pitchFamily="18" charset="0"/>
                        <a:ea typeface="等线" panose="02010600030101010101" pitchFamily="2" charset="-122"/>
                        <a:cs typeface="Times New Roman" panose="02020603050405020304" pitchFamily="18" charset="0"/>
                      </a:rPr>
                      <m:t>𝐵𝑐𝑏</m:t>
                    </m:r>
                    <m:sSub>
                      <m:sSubPr>
                        <m:ctrlPr>
                          <a:rPr lang="zh-CN" altLang="zh-CN" sz="2000" i="1" kern="100">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2000" i="1" kern="100" smtClean="0">
                            <a:latin typeface="Cambria Math" panose="02040503050406030204" pitchFamily="18" charset="0"/>
                            <a:ea typeface="等线" panose="02010600030101010101" pitchFamily="2" charset="-122"/>
                            <a:cs typeface="Times New Roman" panose="02020603050405020304" pitchFamily="18" charset="0"/>
                          </a:rPr>
                          <m:t>c</m:t>
                        </m:r>
                      </m:e>
                      <m:sub>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𝑑</m:t>
                        </m:r>
                      </m:sub>
                    </m:sSub>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𝛥</m:t>
                    </m:r>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𝐻</m:t>
                    </m:r>
                    <m:sSub>
                      <m:sSubPr>
                        <m:ctrlPr>
                          <a:rPr lang="zh-CN" altLang="zh-CN" sz="2000" i="1" kern="100">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2000" i="1" kern="100" smtClean="0">
                            <a:latin typeface="Cambria Math" panose="02040503050406030204" pitchFamily="18" charset="0"/>
                            <a:ea typeface="等线" panose="02010600030101010101" pitchFamily="2" charset="-122"/>
                            <a:cs typeface="Times New Roman" panose="02020603050405020304" pitchFamily="18" charset="0"/>
                          </a:rPr>
                          <m:t>c</m:t>
                        </m:r>
                      </m:e>
                      <m:sub>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𝑠</m:t>
                        </m:r>
                      </m:sub>
                    </m:sSub>
                    <m:r>
                      <a:rPr lang="en-US" altLang="zh-CN" sz="2000" i="1" kern="100">
                        <a:latin typeface="Cambria Math" panose="02040503050406030204" pitchFamily="18" charset="0"/>
                        <a:ea typeface="等线" panose="02010600030101010101" pitchFamily="2" charset="-122"/>
                        <a:cs typeface="Times New Roman" panose="02020603050405020304" pitchFamily="18" charset="0"/>
                      </a:rPr>
                      <m:t> </m:t>
                    </m:r>
                  </m:oMath>
                </a14:m>
                <a:r>
                  <a:rPr lang="en-US" altLang="zh-CN" sz="2000" dirty="0">
                    <a:latin typeface="Times New Roman" panose="02020603050405020304" pitchFamily="18" charset="0"/>
                    <a:ea typeface="等线" panose="02010600030101010101" pitchFamily="2" charset="-122"/>
                  </a:rPr>
                  <a:t>, the balance sheet constraint of the c central bank, to take into account possible changes in these foreign reserves:</a:t>
                </a:r>
              </a:p>
              <a:p>
                <a:pPr indent="0">
                  <a:spcAft>
                    <a:spcPts val="800"/>
                  </a:spcAft>
                  <a:buNone/>
                </a:pPr>
                <a14:m>
                  <m:oMathPara xmlns:m="http://schemas.openxmlformats.org/officeDocument/2006/math">
                    <m:oMathParaPr>
                      <m:jc m:val="centerGroup"/>
                    </m:oMathParaPr>
                    <m:oMath xmlns:m="http://schemas.openxmlformats.org/officeDocument/2006/math">
                      <m:r>
                        <a:rPr lang="en-US" altLang="zh-CN" sz="2000" i="1" smtClean="0">
                          <a:effectLst/>
                          <a:latin typeface="Cambria Math" panose="02040503050406030204" pitchFamily="18" charset="0"/>
                          <a:ea typeface="等线" panose="02010600030101010101" pitchFamily="2" charset="-122"/>
                          <a:cs typeface="Times New Roman" panose="02020603050405020304" pitchFamily="18" charset="0"/>
                        </a:rPr>
                        <m:t>𝛥</m:t>
                      </m:r>
                      <m:r>
                        <a:rPr lang="en-US" altLang="zh-CN" sz="2000" i="1" smtClean="0">
                          <a:effectLst/>
                          <a:latin typeface="Cambria Math" panose="02040503050406030204" pitchFamily="18" charset="0"/>
                          <a:ea typeface="等线" panose="02010600030101010101" pitchFamily="2" charset="-122"/>
                          <a:cs typeface="Times New Roman" panose="02020603050405020304" pitchFamily="18" charset="0"/>
                        </a:rPr>
                        <m:t>𝐵𝑐𝑏</m:t>
                      </m:r>
                      <m:sSub>
                        <m:sSubPr>
                          <m:ctrlPr>
                            <a:rPr lang="zh-CN" altLang="zh-CN" sz="1600" i="1">
                              <a:effectLst/>
                              <a:latin typeface="Cambria Math" panose="02040503050406030204" pitchFamily="18" charset="0"/>
                              <a:ea typeface="Cambria Math" panose="02040503050406030204" pitchFamily="18" charset="0"/>
                            </a:rPr>
                          </m:ctrlPr>
                        </m:sSubPr>
                        <m:e>
                          <m:r>
                            <m:rPr>
                              <m:sty m:val="p"/>
                            </m:rPr>
                            <a:rPr lang="en-US" altLang="zh-CN" sz="2000" i="1" smtClean="0">
                              <a:effectLst/>
                              <a:latin typeface="Cambria Math" panose="02040503050406030204" pitchFamily="18" charset="0"/>
                              <a:ea typeface="等线" panose="02010600030101010101" pitchFamily="2" charset="-122"/>
                              <a:cs typeface="Times New Roman" panose="02020603050405020304" pitchFamily="18" charset="0"/>
                            </a:rPr>
                            <m:t>c</m:t>
                          </m:r>
                        </m:e>
                        <m:sub>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𝑑</m:t>
                          </m:r>
                        </m:sub>
                      </m:sSub>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𝛥</m:t>
                      </m:r>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𝐻</m:t>
                      </m:r>
                      <m:sSub>
                        <m:sSubPr>
                          <m:ctrlPr>
                            <a:rPr lang="zh-CN" altLang="zh-CN" sz="1600" i="1">
                              <a:effectLst/>
                              <a:latin typeface="Cambria Math" panose="02040503050406030204" pitchFamily="18" charset="0"/>
                              <a:ea typeface="Cambria Math" panose="02040503050406030204" pitchFamily="18" charset="0"/>
                            </a:rPr>
                          </m:ctrlPr>
                        </m:sSubPr>
                        <m:e>
                          <m:r>
                            <m:rPr>
                              <m:sty m:val="p"/>
                            </m:rPr>
                            <a:rPr lang="en-US" altLang="zh-CN" sz="2000" i="1" smtClean="0">
                              <a:effectLst/>
                              <a:latin typeface="Cambria Math" panose="02040503050406030204" pitchFamily="18" charset="0"/>
                              <a:ea typeface="等线" panose="02010600030101010101" pitchFamily="2" charset="-122"/>
                              <a:cs typeface="Times New Roman" panose="02020603050405020304" pitchFamily="18" charset="0"/>
                            </a:rPr>
                            <m:t>c</m:t>
                          </m:r>
                        </m:e>
                        <m:sub>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𝑠</m:t>
                          </m:r>
                        </m:sub>
                      </m:sSub>
                      <m:r>
                        <a:rPr lang="zh-CN" altLang="en-US" sz="2000" i="1">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𝛥</m:t>
                      </m:r>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𝐵𝑐𝑏</m:t>
                      </m:r>
                      <m:r>
                        <m:rPr>
                          <m:sty m:val="p"/>
                        </m:rPr>
                        <a:rPr lang="en-US" altLang="zh-CN" sz="2000" i="1" smtClean="0">
                          <a:effectLst/>
                          <a:latin typeface="Cambria Math" panose="02040503050406030204" pitchFamily="18" charset="0"/>
                          <a:ea typeface="等线" panose="02010600030101010101" pitchFamily="2" charset="-122"/>
                          <a:cs typeface="Times New Roman" panose="02020603050405020304" pitchFamily="18" charset="0"/>
                        </a:rPr>
                        <m:t>c</m:t>
                      </m:r>
                      <m:sSub>
                        <m:sSubPr>
                          <m:ctrlPr>
                            <a:rPr lang="zh-CN" altLang="zh-CN" sz="1600" i="1">
                              <a:effectLst/>
                              <a:latin typeface="Cambria Math" panose="02040503050406030204" pitchFamily="18" charset="0"/>
                              <a:ea typeface="Cambria Math" panose="02040503050406030204" pitchFamily="18" charset="0"/>
                            </a:rPr>
                          </m:ctrlPr>
                        </m:sSubPr>
                        <m:e>
                          <m:r>
                            <m:rPr>
                              <m:sty m:val="p"/>
                            </m:rPr>
                            <a:rPr lang="en-US" altLang="zh-CN" sz="2000" i="1" smtClean="0">
                              <a:effectLst/>
                              <a:latin typeface="Cambria Math" panose="02040503050406030204" pitchFamily="18" charset="0"/>
                              <a:ea typeface="等线" panose="02010600030101010101" pitchFamily="2" charset="-122"/>
                              <a:cs typeface="Times New Roman" panose="02020603050405020304" pitchFamily="18" charset="0"/>
                            </a:rPr>
                            <m:t>u</m:t>
                          </m:r>
                        </m:e>
                        <m:sub>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𝑠</m:t>
                          </m:r>
                        </m:sub>
                      </m:sSub>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𝑥𝑟</m:t>
                      </m:r>
                      <m:r>
                        <m:rPr>
                          <m:sty m:val="p"/>
                        </m:rPr>
                        <a:rPr lang="en-US" altLang="zh-CN" sz="2000" i="1" smtClean="0">
                          <a:effectLst/>
                          <a:latin typeface="Cambria Math" panose="02040503050406030204" pitchFamily="18" charset="0"/>
                          <a:ea typeface="等线" panose="02010600030101010101" pitchFamily="2" charset="-122"/>
                          <a:cs typeface="Times New Roman" panose="02020603050405020304" pitchFamily="18" charset="0"/>
                        </a:rPr>
                        <m:t>u</m:t>
                      </m:r>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     (28∗</m:t>
                      </m:r>
                      <m:r>
                        <m:rPr>
                          <m:sty m:val="p"/>
                        </m:rPr>
                        <a:rPr lang="en-US" altLang="zh-CN" sz="2000" kern="100">
                          <a:latin typeface="Cambria Math" panose="02040503050406030204" pitchFamily="18" charset="0"/>
                          <a:ea typeface="等线" panose="02010600030101010101" pitchFamily="2" charset="-122"/>
                          <a:cs typeface="Times New Roman" panose="02020603050405020304" pitchFamily="18" charset="0"/>
                        </a:rPr>
                        <m:t>fixed</m:t>
                      </m:r>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m:t>
                      </m:r>
                    </m:oMath>
                  </m:oMathPara>
                </a14:m>
                <a:endParaRPr lang="en-US" altLang="zh-CN" dirty="0"/>
              </a:p>
              <a:p>
                <a:pPr indent="0">
                  <a:spcAft>
                    <a:spcPts val="800"/>
                  </a:spcAft>
                  <a:buNone/>
                </a:pPr>
                <a:r>
                  <a:rPr lang="en-US" altLang="zh-CN" sz="2000" dirty="0">
                    <a:latin typeface="Times New Roman" panose="02020603050405020304" pitchFamily="18" charset="0"/>
                    <a:ea typeface="等线" panose="02010600030101010101" pitchFamily="2" charset="-122"/>
                  </a:rPr>
                  <a:t>Knowing that the change in the value of these foreign reserves measured in c currency depends both on the addition to foreign reserves measured in dollars and to a possible revaluation of the dollar, so that the value of the foreign reserves of the c country measured in domestic currency is:</a:t>
                </a:r>
              </a:p>
              <a:p>
                <a:pPr indent="0">
                  <a:spcAft>
                    <a:spcPts val="800"/>
                  </a:spcAft>
                  <a:buNone/>
                </a:pPr>
                <a14:m>
                  <m:oMathPara xmlns:m="http://schemas.openxmlformats.org/officeDocument/2006/math">
                    <m:oMathParaPr>
                      <m:jc m:val="centerGroup"/>
                    </m:oMathParaPr>
                    <m:oMath xmlns:m="http://schemas.openxmlformats.org/officeDocument/2006/math">
                      <m:r>
                        <a:rPr lang="en-US" altLang="zh-CN" sz="2000" i="1" kern="100" smtClean="0">
                          <a:effectLst/>
                          <a:latin typeface="Cambria Math" panose="02040503050406030204" pitchFamily="18" charset="0"/>
                          <a:ea typeface="等线" panose="02010600030101010101" pitchFamily="2" charset="-122"/>
                          <a:cs typeface="Times New Roman" panose="02020603050405020304" pitchFamily="18" charset="0"/>
                        </a:rPr>
                        <m:t>𝐵𝑐𝑏</m:t>
                      </m:r>
                      <m:r>
                        <m:rPr>
                          <m:sty m:val="p"/>
                        </m:rPr>
                        <a:rPr lang="en-US" altLang="zh-CN" sz="2000" i="1" kern="100" smtClean="0">
                          <a:effectLst/>
                          <a:latin typeface="Cambria Math" panose="02040503050406030204" pitchFamily="18" charset="0"/>
                          <a:ea typeface="等线" panose="02010600030101010101" pitchFamily="2" charset="-122"/>
                          <a:cs typeface="Times New Roman" panose="02020603050405020304" pitchFamily="18" charset="0"/>
                        </a:rPr>
                        <m:t>c</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000" i="1" kern="100" smtClean="0">
                              <a:effectLst/>
                              <a:latin typeface="Cambria Math" panose="02040503050406030204" pitchFamily="18" charset="0"/>
                              <a:ea typeface="等线" panose="02010600030101010101" pitchFamily="2" charset="-122"/>
                              <a:cs typeface="Times New Roman" panose="02020603050405020304" pitchFamily="18" charset="0"/>
                            </a:rPr>
                            <m:t>u</m:t>
                          </m:r>
                        </m:e>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𝑑</m:t>
                          </m:r>
                        </m:sub>
                      </m:s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𝐵𝑐𝑏</m:t>
                      </m:r>
                      <m:r>
                        <m:rPr>
                          <m:sty m:val="p"/>
                        </m:rPr>
                        <a:rPr lang="en-US" altLang="zh-CN" sz="2000" i="1" kern="100" smtClean="0">
                          <a:effectLst/>
                          <a:latin typeface="Cambria Math" panose="02040503050406030204" pitchFamily="18" charset="0"/>
                          <a:ea typeface="等线" panose="02010600030101010101" pitchFamily="2" charset="-122"/>
                          <a:cs typeface="Times New Roman" panose="02020603050405020304" pitchFamily="18" charset="0"/>
                        </a:rPr>
                        <m:t>c</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000" i="1" kern="100" smtClean="0">
                              <a:effectLst/>
                              <a:latin typeface="Cambria Math" panose="02040503050406030204" pitchFamily="18" charset="0"/>
                              <a:ea typeface="等线" panose="02010600030101010101" pitchFamily="2" charset="-122"/>
                              <a:cs typeface="Times New Roman" panose="02020603050405020304" pitchFamily="18" charset="0"/>
                            </a:rPr>
                            <m:t>u</m:t>
                          </m:r>
                        </m:e>
                        <m: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𝑥𝑟</m:t>
                      </m:r>
                      <m:r>
                        <m:rPr>
                          <m:sty m:val="p"/>
                        </m:rPr>
                        <a:rPr lang="en-US" altLang="zh-CN" sz="2000" i="1" kern="100" smtClean="0">
                          <a:effectLst/>
                          <a:latin typeface="Cambria Math" panose="02040503050406030204" pitchFamily="18" charset="0"/>
                          <a:ea typeface="等线" panose="02010600030101010101" pitchFamily="2" charset="-122"/>
                          <a:cs typeface="Times New Roman" panose="02020603050405020304" pitchFamily="18" charset="0"/>
                        </a:rPr>
                        <m:t>u</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     (36∗</m:t>
                      </m:r>
                      <m:r>
                        <m:rPr>
                          <m:sty m:val="p"/>
                        </m:rPr>
                        <a:rPr lang="en-US" altLang="zh-CN" sz="2000" kern="100">
                          <a:latin typeface="Cambria Math" panose="02040503050406030204" pitchFamily="18" charset="0"/>
                          <a:ea typeface="等线" panose="02010600030101010101" pitchFamily="2" charset="-122"/>
                          <a:cs typeface="Times New Roman" panose="02020603050405020304" pitchFamily="18" charset="0"/>
                        </a:rPr>
                        <m:t>fixed</m:t>
                      </m:r>
                      <m:r>
                        <a:rPr lang="en-US" altLang="zh-CN" sz="2000" i="1" kern="100">
                          <a:effectLst/>
                          <a:latin typeface="Cambria Math" panose="02040503050406030204" pitchFamily="18" charset="0"/>
                          <a:ea typeface="等线" panose="02010600030101010101" pitchFamily="2" charset="-122"/>
                          <a:cs typeface="Times New Roman" panose="02020603050405020304" pitchFamily="18" charset="0"/>
                        </a:rPr>
                        <m:t>)</m:t>
                      </m:r>
                    </m:oMath>
                  </m:oMathPara>
                </a14:m>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spcAft>
                    <a:spcPts val="800"/>
                  </a:spcAft>
                  <a:buNone/>
                </a:pPr>
                <a:endParaRPr lang="zh-CN" altLang="zh-CN" sz="2000" dirty="0">
                  <a:latin typeface="Times New Roman" panose="02020603050405020304" pitchFamily="18" charset="0"/>
                  <a:ea typeface="等线" panose="02010600030101010101" pitchFamily="2" charset="-122"/>
                </a:endParaRPr>
              </a:p>
              <a:p>
                <a:pPr indent="0">
                  <a:spcAft>
                    <a:spcPts val="800"/>
                  </a:spcAft>
                  <a:buNone/>
                </a:pPr>
                <a:endParaRPr lang="zh-CN" altLang="zh-CN" sz="2000" i="1" kern="100" dirty="0">
                  <a:latin typeface="Cambria Math" panose="02040503050406030204" pitchFamily="18" charset="0"/>
                  <a:ea typeface="等线" panose="02010600030101010101" pitchFamily="2" charset="-122"/>
                  <a:cs typeface="Times New Roman" panose="02020603050405020304" pitchFamily="18" charset="0"/>
                </a:endParaRPr>
              </a:p>
              <a:p>
                <a:pPr indent="0">
                  <a:spcAft>
                    <a:spcPts val="800"/>
                  </a:spcAft>
                  <a:buNone/>
                </a:pPr>
                <a:endParaRPr lang="en-US" altLang="zh-CN" sz="2000" dirty="0">
                  <a:latin typeface="Times New Roman" panose="02020603050405020304" pitchFamily="18" charset="0"/>
                  <a:ea typeface="等线" panose="02010600030101010101" pitchFamily="2" charset="-122"/>
                </a:endParaRPr>
              </a:p>
              <a:p>
                <a:pPr indent="0">
                  <a:spcAft>
                    <a:spcPts val="800"/>
                  </a:spcAft>
                  <a:buNone/>
                </a:pPr>
                <a:endParaRPr lang="en-US" altLang="zh-CN" sz="2000" dirty="0">
                  <a:latin typeface="Times New Roman" panose="02020603050405020304" pitchFamily="18" charset="0"/>
                  <a:ea typeface="等线" panose="02010600030101010101" pitchFamily="2" charset="-122"/>
                </a:endParaRPr>
              </a:p>
              <a:p>
                <a:pPr indent="0">
                  <a:spcAft>
                    <a:spcPts val="800"/>
                  </a:spcAft>
                  <a:buNone/>
                </a:pPr>
                <a:endParaRPr lang="en-US" altLang="zh-CN" sz="2000" dirty="0">
                  <a:latin typeface="Times New Roman" panose="02020603050405020304" pitchFamily="18" charset="0"/>
                  <a:ea typeface="等线" panose="02010600030101010101" pitchFamily="2" charset="-122"/>
                </a:endParaRPr>
              </a:p>
            </p:txBody>
          </p:sp>
        </mc:Choice>
        <mc:Fallback>
          <p:sp>
            <p:nvSpPr>
              <p:cNvPr id="3" name="内容占位符 2">
                <a:extLst>
                  <a:ext uri="{FF2B5EF4-FFF2-40B4-BE49-F238E27FC236}">
                    <a16:creationId xmlns:a16="http://schemas.microsoft.com/office/drawing/2014/main" id="{E1235AD5-AC0F-4EB9-B879-06298396F284}"/>
                  </a:ext>
                </a:extLst>
              </p:cNvPr>
              <p:cNvSpPr>
                <a:spLocks noGrp="1" noRot="1" noChangeAspect="1" noMove="1" noResize="1" noEditPoints="1" noAdjustHandles="1" noChangeArrowheads="1" noChangeShapeType="1" noTextEdit="1"/>
              </p:cNvSpPr>
              <p:nvPr>
                <p:ph idx="1"/>
              </p:nvPr>
            </p:nvSpPr>
            <p:spPr>
              <a:xfrm>
                <a:off x="687106" y="1602494"/>
                <a:ext cx="10515600" cy="4753856"/>
              </a:xfrm>
              <a:blipFill>
                <a:blip r:embed="rId2"/>
                <a:stretch>
                  <a:fillRect t="-1333" r="-844"/>
                </a:stretch>
              </a:blipFill>
            </p:spPr>
            <p:txBody>
              <a:bodyPr/>
              <a:lstStyle/>
              <a:p>
                <a:r>
                  <a:rPr lang="en-CN">
                    <a:noFill/>
                  </a:rPr>
                  <a:t> </a:t>
                </a:r>
              </a:p>
            </p:txBody>
          </p:sp>
        </mc:Fallback>
      </mc:AlternateContent>
      <p:sp>
        <p:nvSpPr>
          <p:cNvPr id="4" name="日期占位符 3">
            <a:extLst>
              <a:ext uri="{FF2B5EF4-FFF2-40B4-BE49-F238E27FC236}">
                <a16:creationId xmlns:a16="http://schemas.microsoft.com/office/drawing/2014/main" id="{6AB23E36-F2FD-425A-A29E-0AB882785378}"/>
              </a:ext>
            </a:extLst>
          </p:cNvPr>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5" name="页脚占位符 4">
            <a:extLst>
              <a:ext uri="{FF2B5EF4-FFF2-40B4-BE49-F238E27FC236}">
                <a16:creationId xmlns:a16="http://schemas.microsoft.com/office/drawing/2014/main" id="{D3F21034-1D22-4915-BC81-394670716C40}"/>
              </a:ext>
            </a:extLst>
          </p:cNvPr>
          <p:cNvSpPr>
            <a:spLocks noGrp="1"/>
          </p:cNvSpPr>
          <p:nvPr>
            <p:ph type="ftr" sz="quarter" idx="11"/>
          </p:nvPr>
        </p:nvSpPr>
        <p:spPr/>
        <p:txBody>
          <a:bodyPr/>
          <a:lstStyle/>
          <a:p>
            <a:r>
              <a:rPr lang="zh-CN" altLang="en-US"/>
              <a:t>中央财经大学 李慧青</a:t>
            </a:r>
            <a:endParaRPr lang="zh-CN" altLang="en-US" dirty="0"/>
          </a:p>
        </p:txBody>
      </p:sp>
      <p:sp>
        <p:nvSpPr>
          <p:cNvPr id="6" name="灯片编号占位符 5">
            <a:extLst>
              <a:ext uri="{FF2B5EF4-FFF2-40B4-BE49-F238E27FC236}">
                <a16:creationId xmlns:a16="http://schemas.microsoft.com/office/drawing/2014/main" id="{BFBA6C96-179F-4140-B22E-7EFF317A4BDC}"/>
              </a:ext>
            </a:extLst>
          </p:cNvPr>
          <p:cNvSpPr>
            <a:spLocks noGrp="1"/>
          </p:cNvSpPr>
          <p:nvPr>
            <p:ph type="sldNum" sz="quarter" idx="12"/>
          </p:nvPr>
        </p:nvSpPr>
        <p:spPr/>
        <p:txBody>
          <a:bodyPr/>
          <a:lstStyle/>
          <a:p>
            <a:fld id="{BE216378-A15D-4834-BE53-A61CC427C8A9}" type="slidenum">
              <a:rPr lang="zh-CN" altLang="en-US" smtClean="0"/>
              <a:t>36</a:t>
            </a:fld>
            <a:endParaRPr lang="zh-CN" altLang="en-US"/>
          </a:p>
        </p:txBody>
      </p:sp>
    </p:spTree>
    <p:extLst>
      <p:ext uri="{BB962C8B-B14F-4D97-AF65-F5344CB8AC3E}">
        <p14:creationId xmlns:p14="http://schemas.microsoft.com/office/powerpoint/2010/main" val="40945293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F2499-6325-46A2-9FDA-B165A4DFF814}"/>
              </a:ext>
            </a:extLst>
          </p:cNvPr>
          <p:cNvSpPr>
            <a:spLocks noGrp="1"/>
          </p:cNvSpPr>
          <p:nvPr>
            <p:ph type="title"/>
          </p:nvPr>
        </p:nvSpPr>
        <p:spPr>
          <a:xfrm>
            <a:off x="845127" y="36576"/>
            <a:ext cx="10515600" cy="922274"/>
          </a:xfrm>
        </p:spPr>
        <p:txBody>
          <a:bodyPr/>
          <a:lstStyle/>
          <a:p>
            <a:r>
              <a:rPr lang="en-US" altLang="zh-CN" sz="2800" dirty="0">
                <a:latin typeface="Times New Roman" panose="02020603050405020304" pitchFamily="18" charset="0"/>
                <a:cs typeface="Times New Roman" panose="02020603050405020304" pitchFamily="18" charset="0"/>
              </a:rPr>
              <a:t>Model closure (flexible </a:t>
            </a:r>
            <a:r>
              <a:rPr lang="en-US" altLang="zh-CN" sz="2800" i="1" u="sng" dirty="0">
                <a:latin typeface="Times New Roman" panose="02020603050405020304" pitchFamily="18" charset="0"/>
                <a:cs typeface="Times New Roman" panose="02020603050405020304" pitchFamily="18" charset="0"/>
              </a:rPr>
              <a:t>VS</a:t>
            </a:r>
            <a:r>
              <a:rPr lang="en-US" altLang="zh-CN" sz="2800" dirty="0">
                <a:latin typeface="Times New Roman" panose="02020603050405020304" pitchFamily="18" charset="0"/>
                <a:cs typeface="Times New Roman" panose="02020603050405020304" pitchFamily="18" charset="0"/>
              </a:rPr>
              <a:t> fixed exchange regime)</a:t>
            </a:r>
            <a:endParaRPr lang="zh-CN" altLang="en-US" sz="28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C3CCD5C-EC40-496B-AC33-ABF0BC1F3ECF}"/>
                  </a:ext>
                </a:extLst>
              </p:cNvPr>
              <p:cNvSpPr>
                <a:spLocks noGrp="1"/>
              </p:cNvSpPr>
              <p:nvPr>
                <p:ph idx="1"/>
              </p:nvPr>
            </p:nvSpPr>
            <p:spPr>
              <a:xfrm>
                <a:off x="788562" y="760258"/>
                <a:ext cx="10515600" cy="5794684"/>
              </a:xfrm>
            </p:spPr>
            <p:txBody>
              <a:bodyPr>
                <a:normAutofit/>
              </a:bodyPr>
              <a:lstStyle/>
              <a:p>
                <a:pPr indent="0">
                  <a:spcAft>
                    <a:spcPts val="800"/>
                  </a:spcAft>
                  <a:buNone/>
                </a:pPr>
                <a:r>
                  <a:rPr lang="en-US" altLang="zh-CN" sz="2000" dirty="0">
                    <a:latin typeface="Times New Roman" panose="02020603050405020304" pitchFamily="18" charset="0"/>
                    <a:cs typeface="Times New Roman" panose="02020603050405020304" pitchFamily="18" charset="0"/>
                  </a:rPr>
                  <a:t>(1) Flexible exchange regime:</a:t>
                </a:r>
                <a:endParaRPr lang="en-US" altLang="zh-CN" sz="2000" i="1" kern="100" dirty="0">
                  <a:latin typeface="Times New Roman" panose="02020603050405020304" pitchFamily="18" charset="0"/>
                  <a:ea typeface="等线" panose="02010600030101010101" pitchFamily="2" charset="-122"/>
                  <a:cs typeface="Times New Roman" panose="02020603050405020304" pitchFamily="18" charset="0"/>
                </a:endParaRPr>
              </a:p>
              <a:p>
                <a:pPr marL="514350" indent="-285750">
                  <a:spcAft>
                    <a:spcPts val="800"/>
                  </a:spcAft>
                  <a:buFont typeface="Wingdings" panose="05000000000000000000" pitchFamily="2" charset="2"/>
                  <a:buChar char="Ø"/>
                </a:pPr>
                <a14:m>
                  <m:oMath xmlns:m="http://schemas.openxmlformats.org/officeDocument/2006/math">
                    <m: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𝐵</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𝑠</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𝐵</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𝑑</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𝑥𝑟</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      (31)</m:t>
                    </m:r>
                  </m:oMath>
                </a14:m>
                <a:endParaRPr lang="zh-CN" altLang="zh-CN" sz="1800" i="1" kern="100" dirty="0">
                  <a:latin typeface="Cambria Math" panose="02040503050406030204" pitchFamily="18" charset="0"/>
                  <a:ea typeface="等线" panose="02010600030101010101" pitchFamily="2" charset="-122"/>
                  <a:cs typeface="Times New Roman" panose="02020603050405020304" pitchFamily="18" charset="0"/>
                </a:endParaRPr>
              </a:p>
              <a:p>
                <a:pPr marL="514350" indent="-285750">
                  <a:spcAft>
                    <a:spcPts val="800"/>
                  </a:spcAft>
                  <a:buFont typeface="Wingdings" panose="05000000000000000000" pitchFamily="2" charset="2"/>
                  <a:buChar char="Ø"/>
                </a:pPr>
                <a14:m>
                  <m:oMath xmlns:m="http://schemas.openxmlformats.org/officeDocument/2006/math">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𝑥𝑟</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𝐵</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𝑠</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𝐵</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𝑑</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      (32</m:t>
                    </m:r>
                    <m:r>
                      <a:rPr lang="zh-CN" altLang="en-US" sz="1800" i="1" kern="100">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1800" kern="100">
                        <a:latin typeface="Cambria Math" panose="02040503050406030204" pitchFamily="18" charset="0"/>
                        <a:ea typeface="等线" panose="02010600030101010101" pitchFamily="2" charset="-122"/>
                        <a:cs typeface="Times New Roman" panose="02020603050405020304" pitchFamily="18" charset="0"/>
                      </a:rPr>
                      <m:t>flexible</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oMath>
                </a14:m>
                <a:endParaRPr lang="en-US" altLang="zh-CN" sz="1800" i="1" kern="100" dirty="0">
                  <a:latin typeface="Cambria Math" panose="02040503050406030204" pitchFamily="18" charset="0"/>
                  <a:ea typeface="等线" panose="02010600030101010101" pitchFamily="2" charset="-122"/>
                  <a:cs typeface="Times New Roman" panose="02020603050405020304" pitchFamily="18" charset="0"/>
                </a:endParaRPr>
              </a:p>
              <a:p>
                <a:pPr marL="514350" indent="-285750">
                  <a:spcAft>
                    <a:spcPts val="800"/>
                  </a:spcAft>
                  <a:buFont typeface="Wingdings" panose="05000000000000000000" pitchFamily="2" charset="2"/>
                  <a:buChar char="Ø"/>
                </a:pPr>
                <a14:m>
                  <m:oMath xmlns:m="http://schemas.openxmlformats.org/officeDocument/2006/math">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𝐶𝐺</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𝛥</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𝑥𝑟</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𝐵</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uc</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𝑠</m:t>
                        </m:r>
                        <m:r>
                          <a:rPr lang="zh-CN" altLang="en-US" sz="18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     (33)</m:t>
                    </m:r>
                  </m:oMath>
                </a14:m>
                <a:endParaRPr lang="zh-CN" altLang="zh-CN" sz="1800" i="1" kern="100" dirty="0">
                  <a:latin typeface="Cambria Math" panose="02040503050406030204" pitchFamily="18" charset="0"/>
                  <a:ea typeface="等线" panose="02010600030101010101" pitchFamily="2" charset="-122"/>
                  <a:cs typeface="Times New Roman" panose="02020603050405020304" pitchFamily="18" charset="0"/>
                </a:endParaRPr>
              </a:p>
              <a:p>
                <a:pPr marL="514350" indent="-285750">
                  <a:spcAft>
                    <a:spcPts val="800"/>
                  </a:spcAft>
                  <a:buFont typeface="Wingdings" panose="05000000000000000000" pitchFamily="2" charset="2"/>
                  <a:buChar char="Ø"/>
                </a:pPr>
                <a14:m>
                  <m:oMath xmlns:m="http://schemas.openxmlformats.org/officeDocument/2006/math">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𝐶𝐺</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𝛥</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𝑥𝑟</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𝐵</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𝑠</m:t>
                        </m:r>
                        <m:r>
                          <a:rPr lang="zh-CN" altLang="en-US" sz="18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     </m:t>
                    </m:r>
                    <m:d>
                      <m:dPr>
                        <m:ctrlPr>
                          <a:rPr lang="en-US" altLang="zh-CN" sz="1800" i="1" kern="100">
                            <a:latin typeface="Cambria Math" panose="02040503050406030204" pitchFamily="18" charset="0"/>
                            <a:ea typeface="等线" panose="02010600030101010101" pitchFamily="2" charset="-122"/>
                            <a:cs typeface="Times New Roman" panose="02020603050405020304" pitchFamily="18" charset="0"/>
                          </a:rPr>
                        </m:ctrlPr>
                      </m:dPr>
                      <m:e>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34</m:t>
                        </m:r>
                      </m:e>
                    </m:d>
                  </m:oMath>
                </a14:m>
                <a:endParaRPr lang="en-US" altLang="zh-CN" sz="1800" i="1" kern="100" dirty="0">
                  <a:latin typeface="Cambria Math" panose="02040503050406030204" pitchFamily="18" charset="0"/>
                  <a:ea typeface="等线" panose="02010600030101010101" pitchFamily="2" charset="-122"/>
                  <a:cs typeface="Times New Roman" panose="02020603050405020304" pitchFamily="18" charset="0"/>
                </a:endParaRPr>
              </a:p>
              <a:p>
                <a:pPr marL="514350" indent="-285750">
                  <a:spcAft>
                    <a:spcPts val="800"/>
                  </a:spcAft>
                  <a:buFont typeface="Wingdings" panose="05000000000000000000" pitchFamily="2" charset="2"/>
                  <a:buChar char="Ø"/>
                </a:pPr>
                <a14:m>
                  <m:oMath xmlns:m="http://schemas.openxmlformats.org/officeDocument/2006/math">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𝑥𝑟</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c</m:t>
                    </m:r>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𝑥𝑟</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u</m:t>
                    </m:r>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     (35)</m:t>
                    </m:r>
                  </m:oMath>
                </a14:m>
                <a:endParaRPr lang="en-US" altLang="zh-CN" sz="1800" dirty="0">
                  <a:effectLst/>
                  <a:latin typeface="Times New Roman" panose="02020603050405020304" pitchFamily="18" charset="0"/>
                  <a:ea typeface="等线" panose="02010600030101010101" pitchFamily="2" charset="-122"/>
                </a:endParaRPr>
              </a:p>
              <a:p>
                <a:pPr indent="0">
                  <a:spcAft>
                    <a:spcPts val="800"/>
                  </a:spcAft>
                  <a:buNone/>
                </a:pPr>
                <a:r>
                  <a:rPr lang="en-US" altLang="zh-CN" sz="2000" dirty="0">
                    <a:latin typeface="Times New Roman" panose="02020603050405020304" pitchFamily="18" charset="0"/>
                    <a:cs typeface="Times New Roman" panose="02020603050405020304" pitchFamily="18" charset="0"/>
                  </a:rPr>
                  <a:t>(2) Fixed exchange regime:</a:t>
                </a:r>
              </a:p>
              <a:p>
                <a:pPr marL="514350" indent="-285750">
                  <a:spcAft>
                    <a:spcPts val="800"/>
                  </a:spcAft>
                  <a:buFont typeface="Wingdings" panose="05000000000000000000" pitchFamily="2" charset="2"/>
                  <a:buChar char="Ø"/>
                </a:pPr>
                <a14:m>
                  <m:oMath xmlns:m="http://schemas.openxmlformats.org/officeDocument/2006/math">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𝐵</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𝑠</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𝐵</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sSub>
                      <m:sSubPr>
                        <m:ctrlPr>
                          <a:rPr lang="zh-CN" altLang="zh-CN" sz="1800" i="1" kern="100">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𝑑</m:t>
                        </m:r>
                      </m:sub>
                    </m:s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𝑥𝑟</m:t>
                    </m:r>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u</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    (32∗</m:t>
                    </m:r>
                    <m:r>
                      <m:rPr>
                        <m:sty m:val="p"/>
                      </m:rPr>
                      <a:rPr lang="en-US" altLang="zh-CN" sz="1800" b="0" i="0" kern="100" smtClean="0">
                        <a:latin typeface="Cambria Math" panose="02040503050406030204" pitchFamily="18" charset="0"/>
                        <a:ea typeface="等线" panose="02010600030101010101" pitchFamily="2" charset="-122"/>
                        <a:cs typeface="Times New Roman" panose="02020603050405020304" pitchFamily="18" charset="0"/>
                      </a:rPr>
                      <m:t>fixed</m:t>
                    </m:r>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m:t>
                    </m:r>
                  </m:oMath>
                </a14:m>
                <a:endParaRPr lang="en-US" altLang="zh-CN" sz="1800" i="1" kern="100" dirty="0">
                  <a:latin typeface="Cambria Math" panose="02040503050406030204" pitchFamily="18" charset="0"/>
                  <a:ea typeface="等线" panose="02010600030101010101" pitchFamily="2" charset="-122"/>
                  <a:cs typeface="Times New Roman" panose="02020603050405020304" pitchFamily="18" charset="0"/>
                </a:endParaRPr>
              </a:p>
              <a:p>
                <a:pPr marL="514350" indent="-285750">
                  <a:spcAft>
                    <a:spcPts val="800"/>
                  </a:spcAft>
                  <a:buFont typeface="Wingdings" panose="05000000000000000000" pitchFamily="2" charset="2"/>
                  <a:buChar char="Ø"/>
                </a:pPr>
                <a14:m>
                  <m:oMath xmlns:m="http://schemas.openxmlformats.org/officeDocument/2006/math">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𝐵𝑐𝑏</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c</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𝐵</m:t>
                    </m:r>
                    <m:sSub>
                      <m:sSub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i="1" kern="100" smtClean="0">
                            <a:latin typeface="Cambria Math" panose="02040503050406030204" pitchFamily="18" charset="0"/>
                            <a:ea typeface="等线" panose="02010600030101010101" pitchFamily="2" charset="-122"/>
                            <a:cs typeface="Times New Roman" panose="02020603050405020304" pitchFamily="18" charset="0"/>
                          </a:rPr>
                          <m:t>c</m:t>
                        </m:r>
                      </m:e>
                      <m:sub>
                        <m:r>
                          <a:rPr lang="en-US" altLang="zh-CN" sz="1800" i="1" kern="100">
                            <a:latin typeface="Cambria Math" panose="02040503050406030204" pitchFamily="18" charset="0"/>
                            <a:ea typeface="等线" panose="02010600030101010101" pitchFamily="2" charset="-122"/>
                            <a:cs typeface="Times New Roman" panose="02020603050405020304" pitchFamily="18" charset="0"/>
                          </a:rPr>
                          <m:t>𝑠</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𝐵</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c</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c</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𝐵</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u</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c</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m:t>
                    </m:r>
                    <m:d>
                      <m:dPr>
                        <m:ctrlP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ctrlPr>
                      </m:d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30</m:t>
                        </m:r>
                        <m:r>
                          <a:rPr lang="zh-CN" altLang="en-US" sz="1800" i="1" kern="100">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1800" kern="100">
                            <a:latin typeface="Cambria Math" panose="02040503050406030204" pitchFamily="18" charset="0"/>
                            <a:ea typeface="等线" panose="02010600030101010101" pitchFamily="2" charset="-122"/>
                            <a:cs typeface="Times New Roman" panose="02020603050405020304" pitchFamily="18" charset="0"/>
                          </a:rPr>
                          <m:t>fixed</m:t>
                        </m:r>
                      </m:e>
                    </m:d>
                  </m:oMath>
                </a14:m>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514350" indent="-285750">
                  <a:spcAft>
                    <a:spcPts val="800"/>
                  </a:spcAft>
                  <a:buFont typeface="Wingdings" panose="05000000000000000000" pitchFamily="2" charset="2"/>
                  <a:buChar char="Ø"/>
                </a:pPr>
                <a14:m>
                  <m:oMath xmlns:m="http://schemas.openxmlformats.org/officeDocument/2006/math">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𝐵𝑐𝑏</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c</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u</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𝐵</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u</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𝐵</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c</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u</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𝐵</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u</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u</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𝐵𝑐𝑏</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u</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     </m:t>
                    </m:r>
                    <m:d>
                      <m:dPr>
                        <m:ctrlP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ctrlPr>
                      </m:dPr>
                      <m:e>
                        <m: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29</m:t>
                        </m:r>
                        <m:r>
                          <a:rPr lang="zh-CN" altLang="en-US" sz="1800" i="1" kern="100">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1800" kern="100">
                            <a:latin typeface="Cambria Math" panose="02040503050406030204" pitchFamily="18" charset="0"/>
                            <a:ea typeface="等线" panose="02010600030101010101" pitchFamily="2" charset="-122"/>
                            <a:cs typeface="Times New Roman" panose="02020603050405020304" pitchFamily="18" charset="0"/>
                          </a:rPr>
                          <m:t>fixed</m:t>
                        </m:r>
                      </m:e>
                    </m:d>
                  </m:oMath>
                </a14:m>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514350" indent="-285750">
                  <a:spcAft>
                    <a:spcPts val="800"/>
                  </a:spcAft>
                  <a:buFont typeface="Wingdings" panose="05000000000000000000" pitchFamily="2" charset="2"/>
                  <a:buChar char="Ø"/>
                </a:pPr>
                <a14:m>
                  <m:oMath xmlns:m="http://schemas.openxmlformats.org/officeDocument/2006/math">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𝛥</m:t>
                    </m:r>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𝐵𝑐𝑏</m:t>
                    </m:r>
                    <m:sSub>
                      <m:sSubPr>
                        <m:ctrlPr>
                          <a:rPr lang="zh-CN" altLang="zh-CN" sz="1400" i="1">
                            <a:effectLst/>
                            <a:latin typeface="Cambria Math" panose="02040503050406030204" pitchFamily="18" charset="0"/>
                            <a:ea typeface="Cambria Math" panose="02040503050406030204" pitchFamily="18" charset="0"/>
                          </a:rPr>
                        </m:ctrlPr>
                      </m:sSubPr>
                      <m:e>
                        <m:r>
                          <m:rPr>
                            <m:sty m:val="p"/>
                          </m:rP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c</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𝑑</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𝛥</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𝐻</m:t>
                    </m:r>
                    <m:sSub>
                      <m:sSubPr>
                        <m:ctrlPr>
                          <a:rPr lang="zh-CN" altLang="zh-CN" sz="1400" i="1">
                            <a:effectLst/>
                            <a:latin typeface="Cambria Math" panose="02040503050406030204" pitchFamily="18" charset="0"/>
                            <a:ea typeface="Cambria Math" panose="02040503050406030204" pitchFamily="18" charset="0"/>
                          </a:rPr>
                        </m:ctrlPr>
                      </m:sSubPr>
                      <m:e>
                        <m:r>
                          <m:rPr>
                            <m:sty m:val="p"/>
                          </m:rP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c</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𝑠</m:t>
                        </m:r>
                      </m:sub>
                    </m:sSub>
                    <m:r>
                      <a:rPr lang="zh-CN" altLang="en-US" sz="1800" i="1">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𝛥</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𝐵𝑐𝑏</m:t>
                    </m:r>
                    <m:r>
                      <m:rPr>
                        <m:sty m:val="p"/>
                      </m:rP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c</m:t>
                    </m:r>
                    <m:sSub>
                      <m:sSubPr>
                        <m:ctrlPr>
                          <a:rPr lang="zh-CN" altLang="zh-CN" sz="1400" i="1">
                            <a:effectLst/>
                            <a:latin typeface="Cambria Math" panose="02040503050406030204" pitchFamily="18" charset="0"/>
                            <a:ea typeface="Cambria Math" panose="02040503050406030204" pitchFamily="18" charset="0"/>
                          </a:rPr>
                        </m:ctrlPr>
                      </m:sSubPr>
                      <m:e>
                        <m:r>
                          <m:rPr>
                            <m:sty m:val="p"/>
                          </m:rP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u</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𝑠</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𝑥𝑟</m:t>
                    </m:r>
                    <m:r>
                      <m:rPr>
                        <m:sty m:val="p"/>
                      </m:rP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u</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     (28∗</m:t>
                    </m:r>
                    <m:r>
                      <m:rPr>
                        <m:sty m:val="p"/>
                      </m:rPr>
                      <a:rPr lang="en-US" altLang="zh-CN" sz="1800" kern="100">
                        <a:latin typeface="Cambria Math" panose="02040503050406030204" pitchFamily="18" charset="0"/>
                        <a:ea typeface="等线" panose="02010600030101010101" pitchFamily="2" charset="-122"/>
                        <a:cs typeface="Times New Roman" panose="02020603050405020304" pitchFamily="18" charset="0"/>
                      </a:rPr>
                      <m:t>fixed</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oMath>
                </a14:m>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514350" indent="-285750">
                  <a:spcAft>
                    <a:spcPts val="800"/>
                  </a:spcAft>
                  <a:buFont typeface="Wingdings" panose="05000000000000000000" pitchFamily="2" charset="2"/>
                  <a:buChar char="Ø"/>
                </a:pPr>
                <a14:m>
                  <m:oMath xmlns:m="http://schemas.openxmlformats.org/officeDocument/2006/math">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𝐵𝑐𝑏</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c</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u</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𝑑</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𝐵𝑐𝑏</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c</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u</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𝑥𝑟</m:t>
                    </m:r>
                    <m:r>
                      <m:rPr>
                        <m:sty m:val="p"/>
                      </m:rP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u</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(36∗</m:t>
                    </m:r>
                    <m:r>
                      <m:rPr>
                        <m:sty m:val="p"/>
                      </m:rPr>
                      <a:rPr lang="en-US" altLang="zh-CN" sz="1800" kern="100">
                        <a:latin typeface="Cambria Math" panose="02040503050406030204" pitchFamily="18" charset="0"/>
                        <a:ea typeface="等线" panose="02010600030101010101" pitchFamily="2" charset="-122"/>
                        <a:cs typeface="Times New Roman" panose="02020603050405020304" pitchFamily="18" charset="0"/>
                      </a:rPr>
                      <m:t>fixed</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oMath>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514350" indent="-285750">
                  <a:spcAft>
                    <a:spcPts val="800"/>
                  </a:spcAft>
                  <a:buFont typeface="Wingdings" panose="05000000000000000000" pitchFamily="2" charset="2"/>
                  <a:buChar char="Ø"/>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514350" indent="-285750">
                  <a:spcAft>
                    <a:spcPts val="800"/>
                  </a:spcAft>
                  <a:buFont typeface="Wingdings" panose="05000000000000000000" pitchFamily="2" charset="2"/>
                  <a:buChar char="Ø"/>
                </a:pP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514350" indent="-285750">
                  <a:spcAft>
                    <a:spcPts val="800"/>
                  </a:spcAft>
                  <a:buFont typeface="Wingdings" panose="05000000000000000000" pitchFamily="2" charset="2"/>
                  <a:buChar char="Ø"/>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514350" indent="-285750">
                  <a:spcAft>
                    <a:spcPts val="800"/>
                  </a:spcAft>
                  <a:buFont typeface="Wingdings" panose="05000000000000000000" pitchFamily="2" charset="2"/>
                  <a:buChar char="Ø"/>
                </a:pPr>
                <a:endParaRPr lang="zh-CN" altLang="zh-CN" sz="1800" i="1" kern="100" dirty="0">
                  <a:latin typeface="Cambria Math" panose="02040503050406030204" pitchFamily="18" charset="0"/>
                  <a:ea typeface="等线" panose="02010600030101010101" pitchFamily="2" charset="-122"/>
                  <a:cs typeface="Times New Roman" panose="02020603050405020304" pitchFamily="18" charset="0"/>
                </a:endParaRPr>
              </a:p>
              <a:p>
                <a:pPr indent="0">
                  <a:spcAft>
                    <a:spcPts val="800"/>
                  </a:spcAft>
                  <a:buNone/>
                </a:pPr>
                <a:endParaRPr lang="en-US" altLang="zh-CN" sz="2000" i="1" kern="100" dirty="0">
                  <a:latin typeface="Times New Roman" panose="02020603050405020304" pitchFamily="18" charset="0"/>
                  <a:ea typeface="等线" panose="02010600030101010101" pitchFamily="2" charset="-122"/>
                  <a:cs typeface="Times New Roman" panose="02020603050405020304" pitchFamily="18" charset="0"/>
                </a:endParaRPr>
              </a:p>
              <a:p>
                <a:pPr indent="0">
                  <a:spcAft>
                    <a:spcPts val="800"/>
                  </a:spcAft>
                  <a:buNone/>
                </a:pPr>
                <a:endParaRPr lang="en-US" altLang="zh-CN" sz="2000" dirty="0">
                  <a:latin typeface="Times New Roman" panose="02020603050405020304" pitchFamily="18" charset="0"/>
                  <a:ea typeface="等线" panose="02010600030101010101" pitchFamily="2" charset="-122"/>
                </a:endParaRPr>
              </a:p>
              <a:p>
                <a:pPr indent="0">
                  <a:spcAft>
                    <a:spcPts val="800"/>
                  </a:spcAft>
                  <a:buNone/>
                </a:pPr>
                <a:endParaRPr lang="en-US" altLang="zh-CN" sz="2000" dirty="0">
                  <a:latin typeface="Times New Roman" panose="02020603050405020304" pitchFamily="18" charset="0"/>
                  <a:ea typeface="等线" panose="02010600030101010101" pitchFamily="2" charset="-122"/>
                </a:endParaRPr>
              </a:p>
              <a:p>
                <a:pPr indent="0">
                  <a:spcAft>
                    <a:spcPts val="800"/>
                  </a:spcAft>
                  <a:buNone/>
                </a:pPr>
                <a:endParaRPr lang="zh-CN" altLang="zh-CN" sz="2000" dirty="0">
                  <a:latin typeface="Times New Roman" panose="02020603050405020304" pitchFamily="18" charset="0"/>
                  <a:ea typeface="等线" panose="02010600030101010101" pitchFamily="2" charset="-122"/>
                </a:endParaRPr>
              </a:p>
              <a:p>
                <a:endParaRPr lang="zh-CN" altLang="en-US" dirty="0"/>
              </a:p>
            </p:txBody>
          </p:sp>
        </mc:Choice>
        <mc:Fallback>
          <p:sp>
            <p:nvSpPr>
              <p:cNvPr id="3" name="内容占位符 2">
                <a:extLst>
                  <a:ext uri="{FF2B5EF4-FFF2-40B4-BE49-F238E27FC236}">
                    <a16:creationId xmlns:a16="http://schemas.microsoft.com/office/drawing/2014/main" id="{DC3CCD5C-EC40-496B-AC33-ABF0BC1F3ECF}"/>
                  </a:ext>
                </a:extLst>
              </p:cNvPr>
              <p:cNvSpPr>
                <a:spLocks noGrp="1" noRot="1" noChangeAspect="1" noMove="1" noResize="1" noEditPoints="1" noAdjustHandles="1" noChangeArrowheads="1" noChangeShapeType="1" noTextEdit="1"/>
              </p:cNvSpPr>
              <p:nvPr>
                <p:ph idx="1"/>
              </p:nvPr>
            </p:nvSpPr>
            <p:spPr>
              <a:xfrm>
                <a:off x="788562" y="760258"/>
                <a:ext cx="10515600" cy="5794684"/>
              </a:xfrm>
              <a:blipFill>
                <a:blip r:embed="rId2"/>
                <a:stretch>
                  <a:fillRect t="-1096"/>
                </a:stretch>
              </a:blipFill>
            </p:spPr>
            <p:txBody>
              <a:bodyPr/>
              <a:lstStyle/>
              <a:p>
                <a:r>
                  <a:rPr lang="en-CN">
                    <a:noFill/>
                  </a:rPr>
                  <a:t> </a:t>
                </a:r>
              </a:p>
            </p:txBody>
          </p:sp>
        </mc:Fallback>
      </mc:AlternateContent>
      <p:sp>
        <p:nvSpPr>
          <p:cNvPr id="4" name="日期占位符 3">
            <a:extLst>
              <a:ext uri="{FF2B5EF4-FFF2-40B4-BE49-F238E27FC236}">
                <a16:creationId xmlns:a16="http://schemas.microsoft.com/office/drawing/2014/main" id="{293C771F-D2E7-473F-AEB3-76F84AE8238A}"/>
              </a:ext>
            </a:extLst>
          </p:cNvPr>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5" name="页脚占位符 4">
            <a:extLst>
              <a:ext uri="{FF2B5EF4-FFF2-40B4-BE49-F238E27FC236}">
                <a16:creationId xmlns:a16="http://schemas.microsoft.com/office/drawing/2014/main" id="{09586D5A-2FFD-47B7-A4CE-461B6490DD11}"/>
              </a:ext>
            </a:extLst>
          </p:cNvPr>
          <p:cNvSpPr>
            <a:spLocks noGrp="1"/>
          </p:cNvSpPr>
          <p:nvPr>
            <p:ph type="ftr" sz="quarter" idx="11"/>
          </p:nvPr>
        </p:nvSpPr>
        <p:spPr/>
        <p:txBody>
          <a:bodyPr/>
          <a:lstStyle/>
          <a:p>
            <a:r>
              <a:rPr lang="zh-CN" altLang="en-US"/>
              <a:t>中央财经大学 李慧青</a:t>
            </a:r>
            <a:endParaRPr lang="zh-CN" altLang="en-US" dirty="0"/>
          </a:p>
        </p:txBody>
      </p:sp>
      <p:sp>
        <p:nvSpPr>
          <p:cNvPr id="6" name="灯片编号占位符 5">
            <a:extLst>
              <a:ext uri="{FF2B5EF4-FFF2-40B4-BE49-F238E27FC236}">
                <a16:creationId xmlns:a16="http://schemas.microsoft.com/office/drawing/2014/main" id="{D839BA90-FEAD-410B-BDBE-BAD740302059}"/>
              </a:ext>
            </a:extLst>
          </p:cNvPr>
          <p:cNvSpPr>
            <a:spLocks noGrp="1"/>
          </p:cNvSpPr>
          <p:nvPr>
            <p:ph type="sldNum" sz="quarter" idx="12"/>
          </p:nvPr>
        </p:nvSpPr>
        <p:spPr/>
        <p:txBody>
          <a:bodyPr/>
          <a:lstStyle/>
          <a:p>
            <a:fld id="{BE216378-A15D-4834-BE53-A61CC427C8A9}" type="slidenum">
              <a:rPr lang="zh-CN" altLang="en-US" smtClean="0"/>
              <a:t>37</a:t>
            </a:fld>
            <a:endParaRPr lang="zh-CN" altLang="en-US"/>
          </a:p>
        </p:txBody>
      </p:sp>
    </p:spTree>
    <p:extLst>
      <p:ext uri="{BB962C8B-B14F-4D97-AF65-F5344CB8AC3E}">
        <p14:creationId xmlns:p14="http://schemas.microsoft.com/office/powerpoint/2010/main" val="23884738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3CEEE-8832-4317-AC2F-86AFCB6EE0EC}"/>
              </a:ext>
            </a:extLst>
          </p:cNvPr>
          <p:cNvSpPr>
            <a:spLocks noGrp="1"/>
          </p:cNvSpPr>
          <p:nvPr>
            <p:ph type="title"/>
          </p:nvPr>
        </p:nvSpPr>
        <p:spPr>
          <a:xfrm>
            <a:off x="838200" y="276932"/>
            <a:ext cx="10515600" cy="1325562"/>
          </a:xfrm>
        </p:spPr>
        <p:txBody>
          <a:bodyPr/>
          <a:lstStyle/>
          <a:p>
            <a:r>
              <a:rPr lang="en-US" altLang="zh-CN" sz="2800" dirty="0">
                <a:latin typeface="Times New Roman" panose="02020603050405020304" pitchFamily="18" charset="0"/>
                <a:ea typeface="等线" panose="02010600030101010101" pitchFamily="2" charset="-122"/>
              </a:rPr>
              <a:t>A fixed exchange regime closure</a:t>
            </a:r>
            <a:br>
              <a:rPr lang="en-US" altLang="zh-CN" sz="2800" dirty="0">
                <a:latin typeface="Times New Roman" panose="02020603050405020304" pitchFamily="18" charset="0"/>
                <a:ea typeface="等线" panose="02010600030101010101" pitchFamily="2" charset="-122"/>
              </a:rPr>
            </a:br>
            <a:endParaRPr lang="zh-CN" altLang="en-US" sz="28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E1235AD5-AC0F-4EB9-B879-06298396F284}"/>
              </a:ext>
            </a:extLst>
          </p:cNvPr>
          <p:cNvSpPr>
            <a:spLocks noGrp="1"/>
          </p:cNvSpPr>
          <p:nvPr>
            <p:ph idx="1"/>
          </p:nvPr>
        </p:nvSpPr>
        <p:spPr>
          <a:xfrm>
            <a:off x="687106" y="1602494"/>
            <a:ext cx="10515600" cy="5255506"/>
          </a:xfrm>
        </p:spPr>
        <p:txBody>
          <a:bodyPr>
            <a:normAutofit/>
          </a:bodyPr>
          <a:lstStyle/>
          <a:p>
            <a:pPr indent="0">
              <a:spcAft>
                <a:spcPts val="800"/>
              </a:spcAft>
              <a:buNone/>
            </a:pPr>
            <a:r>
              <a:rPr lang="en-US" altLang="zh-CN" sz="2000" dirty="0">
                <a:latin typeface="Times New Roman" panose="02020603050405020304" pitchFamily="18" charset="0"/>
                <a:ea typeface="等线" panose="02010600030101010101" pitchFamily="2" charset="-122"/>
              </a:rPr>
              <a:t>The two-country fixed exchange regime model is now complete. </a:t>
            </a:r>
          </a:p>
          <a:p>
            <a:pPr indent="0">
              <a:spcAft>
                <a:spcPts val="800"/>
              </a:spcAft>
              <a:buNone/>
            </a:pPr>
            <a:r>
              <a:rPr lang="en-US" altLang="zh-CN" sz="2000" dirty="0">
                <a:latin typeface="Times New Roman" panose="02020603050405020304" pitchFamily="18" charset="0"/>
                <a:ea typeface="等线" panose="02010600030101010101" pitchFamily="2" charset="-122"/>
              </a:rPr>
              <a:t>The case we want to illustrate is where a surplus country (China) wishes to maintain its surplus and, in so doing, purchases reserve assets (U.S. Treasury bills) on whatever scale is necessary to keep the exchange rate where it is.</a:t>
            </a:r>
          </a:p>
          <a:p>
            <a:pPr indent="0">
              <a:spcAft>
                <a:spcPts val="800"/>
              </a:spcAft>
              <a:buNone/>
            </a:pPr>
            <a:r>
              <a:rPr lang="en-US" altLang="zh-CN" sz="2000" dirty="0">
                <a:latin typeface="Times New Roman" panose="02020603050405020304" pitchFamily="18" charset="0"/>
                <a:ea typeface="等线" panose="02010600030101010101" pitchFamily="2" charset="-122"/>
              </a:rPr>
              <a:t>The model says that there is no limit to this process. </a:t>
            </a:r>
          </a:p>
          <a:p>
            <a:pPr indent="0">
              <a:spcAft>
                <a:spcPts val="800"/>
              </a:spcAft>
              <a:buNone/>
            </a:pPr>
            <a:r>
              <a:rPr lang="en-US" altLang="zh-CN" sz="2000" dirty="0">
                <a:latin typeface="Times New Roman" panose="02020603050405020304" pitchFamily="18" charset="0"/>
                <a:ea typeface="等线" panose="02010600030101010101" pitchFamily="2" charset="-122"/>
              </a:rPr>
              <a:t>We start from a full stationary state (with no external imbalance) and assume that the u propensity to import rises permanently. </a:t>
            </a:r>
          </a:p>
          <a:p>
            <a:pPr indent="0">
              <a:spcAft>
                <a:spcPts val="800"/>
              </a:spcAft>
              <a:buNone/>
            </a:pPr>
            <a:r>
              <a:rPr lang="en-US" altLang="zh-CN" sz="2000" dirty="0">
                <a:latin typeface="Times New Roman" panose="02020603050405020304" pitchFamily="18" charset="0"/>
                <a:ea typeface="等线" panose="02010600030101010101" pitchFamily="2" charset="-122"/>
              </a:rPr>
              <a:t>The Chinese economy reaches a new quasi stationary state with a constant surplus in the trade account (and in the overall balance of payments). </a:t>
            </a:r>
          </a:p>
          <a:p>
            <a:pPr indent="0">
              <a:spcAft>
                <a:spcPts val="800"/>
              </a:spcAft>
              <a:buNone/>
            </a:pPr>
            <a:r>
              <a:rPr lang="en-US" altLang="zh-CN" sz="2000" dirty="0">
                <a:latin typeface="Times New Roman" panose="02020603050405020304" pitchFamily="18" charset="0"/>
                <a:ea typeface="等线" panose="02010600030101010101" pitchFamily="2" charset="-122"/>
              </a:rPr>
              <a:t>All flows and all privately held stocks, including the stock of money, do not change at all. </a:t>
            </a:r>
          </a:p>
          <a:p>
            <a:pPr indent="0">
              <a:spcAft>
                <a:spcPts val="800"/>
              </a:spcAft>
              <a:buNone/>
            </a:pPr>
            <a:endParaRPr lang="zh-CN" altLang="zh-CN" sz="2000" dirty="0">
              <a:latin typeface="Times New Roman" panose="02020603050405020304" pitchFamily="18" charset="0"/>
              <a:ea typeface="等线" panose="02010600030101010101" pitchFamily="2" charset="-122"/>
            </a:endParaRPr>
          </a:p>
          <a:p>
            <a:pPr indent="0">
              <a:spcAft>
                <a:spcPts val="800"/>
              </a:spcAft>
              <a:buNone/>
            </a:pPr>
            <a:endParaRPr lang="zh-CN" altLang="zh-CN" sz="2000" i="1" kern="100" dirty="0">
              <a:latin typeface="Cambria Math" panose="02040503050406030204" pitchFamily="18" charset="0"/>
              <a:ea typeface="等线" panose="02010600030101010101" pitchFamily="2" charset="-122"/>
              <a:cs typeface="Times New Roman" panose="02020603050405020304" pitchFamily="18" charset="0"/>
            </a:endParaRPr>
          </a:p>
          <a:p>
            <a:pPr indent="0">
              <a:spcAft>
                <a:spcPts val="800"/>
              </a:spcAft>
              <a:buNone/>
            </a:pPr>
            <a:endParaRPr lang="en-US" altLang="zh-CN" sz="2000" dirty="0">
              <a:latin typeface="Times New Roman" panose="02020603050405020304" pitchFamily="18" charset="0"/>
              <a:ea typeface="等线" panose="02010600030101010101" pitchFamily="2" charset="-122"/>
            </a:endParaRPr>
          </a:p>
          <a:p>
            <a:pPr indent="0">
              <a:spcAft>
                <a:spcPts val="800"/>
              </a:spcAft>
              <a:buNone/>
            </a:pPr>
            <a:endParaRPr lang="en-US" altLang="zh-CN" sz="2000" dirty="0">
              <a:latin typeface="Times New Roman" panose="02020603050405020304" pitchFamily="18" charset="0"/>
              <a:ea typeface="等线" panose="02010600030101010101" pitchFamily="2" charset="-122"/>
            </a:endParaRPr>
          </a:p>
          <a:p>
            <a:pPr indent="0">
              <a:spcAft>
                <a:spcPts val="800"/>
              </a:spcAft>
              <a:buNone/>
            </a:pPr>
            <a:endParaRPr lang="en-US" altLang="zh-CN" sz="2000" dirty="0">
              <a:latin typeface="Times New Roman" panose="02020603050405020304" pitchFamily="18" charset="0"/>
              <a:ea typeface="等线" panose="02010600030101010101" pitchFamily="2" charset="-122"/>
            </a:endParaRPr>
          </a:p>
        </p:txBody>
      </p:sp>
      <p:sp>
        <p:nvSpPr>
          <p:cNvPr id="4" name="日期占位符 3">
            <a:extLst>
              <a:ext uri="{FF2B5EF4-FFF2-40B4-BE49-F238E27FC236}">
                <a16:creationId xmlns:a16="http://schemas.microsoft.com/office/drawing/2014/main" id="{6AB23E36-F2FD-425A-A29E-0AB882785378}"/>
              </a:ext>
            </a:extLst>
          </p:cNvPr>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5" name="页脚占位符 4">
            <a:extLst>
              <a:ext uri="{FF2B5EF4-FFF2-40B4-BE49-F238E27FC236}">
                <a16:creationId xmlns:a16="http://schemas.microsoft.com/office/drawing/2014/main" id="{D3F21034-1D22-4915-BC81-394670716C40}"/>
              </a:ext>
            </a:extLst>
          </p:cNvPr>
          <p:cNvSpPr>
            <a:spLocks noGrp="1"/>
          </p:cNvSpPr>
          <p:nvPr>
            <p:ph type="ftr" sz="quarter" idx="11"/>
          </p:nvPr>
        </p:nvSpPr>
        <p:spPr/>
        <p:txBody>
          <a:bodyPr/>
          <a:lstStyle/>
          <a:p>
            <a:r>
              <a:rPr lang="zh-CN" altLang="en-US"/>
              <a:t>中央财经大学 李慧青</a:t>
            </a:r>
            <a:endParaRPr lang="zh-CN" altLang="en-US" dirty="0"/>
          </a:p>
        </p:txBody>
      </p:sp>
      <p:sp>
        <p:nvSpPr>
          <p:cNvPr id="6" name="灯片编号占位符 5">
            <a:extLst>
              <a:ext uri="{FF2B5EF4-FFF2-40B4-BE49-F238E27FC236}">
                <a16:creationId xmlns:a16="http://schemas.microsoft.com/office/drawing/2014/main" id="{BFBA6C96-179F-4140-B22E-7EFF317A4BDC}"/>
              </a:ext>
            </a:extLst>
          </p:cNvPr>
          <p:cNvSpPr>
            <a:spLocks noGrp="1"/>
          </p:cNvSpPr>
          <p:nvPr>
            <p:ph type="sldNum" sz="quarter" idx="12"/>
          </p:nvPr>
        </p:nvSpPr>
        <p:spPr/>
        <p:txBody>
          <a:bodyPr/>
          <a:lstStyle/>
          <a:p>
            <a:fld id="{BE216378-A15D-4834-BE53-A61CC427C8A9}" type="slidenum">
              <a:rPr lang="zh-CN" altLang="en-US" smtClean="0"/>
              <a:t>38</a:t>
            </a:fld>
            <a:endParaRPr lang="zh-CN" altLang="en-US"/>
          </a:p>
        </p:txBody>
      </p:sp>
    </p:spTree>
    <p:extLst>
      <p:ext uri="{BB962C8B-B14F-4D97-AF65-F5344CB8AC3E}">
        <p14:creationId xmlns:p14="http://schemas.microsoft.com/office/powerpoint/2010/main" val="41122506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3CEEE-8832-4317-AC2F-86AFCB6EE0EC}"/>
              </a:ext>
            </a:extLst>
          </p:cNvPr>
          <p:cNvSpPr>
            <a:spLocks noGrp="1"/>
          </p:cNvSpPr>
          <p:nvPr>
            <p:ph type="title"/>
          </p:nvPr>
        </p:nvSpPr>
        <p:spPr>
          <a:xfrm>
            <a:off x="838200" y="276932"/>
            <a:ext cx="10515600" cy="1325562"/>
          </a:xfrm>
        </p:spPr>
        <p:txBody>
          <a:bodyPr/>
          <a:lstStyle/>
          <a:p>
            <a:r>
              <a:rPr lang="en-US" altLang="zh-CN" sz="2800" dirty="0">
                <a:latin typeface="Times New Roman" panose="02020603050405020304" pitchFamily="18" charset="0"/>
                <a:ea typeface="等线" panose="02010600030101010101" pitchFamily="2" charset="-122"/>
              </a:rPr>
              <a:t>A fixed exchange regime closure</a:t>
            </a:r>
            <a:br>
              <a:rPr lang="en-US" altLang="zh-CN" sz="2800" dirty="0">
                <a:latin typeface="Times New Roman" panose="02020603050405020304" pitchFamily="18" charset="0"/>
                <a:ea typeface="等线" panose="02010600030101010101" pitchFamily="2" charset="-122"/>
              </a:rPr>
            </a:br>
            <a:endParaRPr lang="zh-CN" altLang="en-US" sz="28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1235AD5-AC0F-4EB9-B879-06298396F284}"/>
                  </a:ext>
                </a:extLst>
              </p:cNvPr>
              <p:cNvSpPr>
                <a:spLocks noGrp="1"/>
              </p:cNvSpPr>
              <p:nvPr>
                <p:ph idx="1"/>
              </p:nvPr>
            </p:nvSpPr>
            <p:spPr>
              <a:xfrm>
                <a:off x="687106" y="1757665"/>
                <a:ext cx="10515600" cy="4100037"/>
              </a:xfrm>
            </p:spPr>
            <p:txBody>
              <a:bodyPr>
                <a:normAutofit/>
              </a:bodyPr>
              <a:lstStyle/>
              <a:p>
                <a:pPr indent="0">
                  <a:spcAft>
                    <a:spcPts val="800"/>
                  </a:spcAft>
                  <a:buNone/>
                </a:pPr>
                <a:r>
                  <a:rPr lang="en-US" altLang="zh-CN" sz="2000" dirty="0">
                    <a:latin typeface="Times New Roman" panose="02020603050405020304" pitchFamily="18" charset="0"/>
                    <a:ea typeface="等线" panose="02010600030101010101" pitchFamily="2" charset="-122"/>
                  </a:rPr>
                  <a:t>Checking now the balance sheet of the Chinese central bank, we see that this is accompanied by an ever-rising stock of holdings of U.S. Treasury bills by the PBC (its foreign reserves, measured in the </a:t>
                </a:r>
                <a14:m>
                  <m:oMath xmlns:m="http://schemas.openxmlformats.org/officeDocument/2006/math">
                    <m:r>
                      <m:rPr>
                        <m:sty m:val="p"/>
                      </m:rPr>
                      <a:rPr lang="en-US" altLang="zh-CN" sz="2000" i="1" kern="100" smtClean="0">
                        <a:effectLst/>
                        <a:latin typeface="Cambria Math" panose="02040503050406030204" pitchFamily="18" charset="0"/>
                        <a:ea typeface="等线" panose="02010600030101010101" pitchFamily="2" charset="-122"/>
                        <a:cs typeface="Times New Roman" panose="02020603050405020304" pitchFamily="18" charset="0"/>
                      </a:rPr>
                      <m:t>c</m:t>
                    </m:r>
                  </m:oMath>
                </a14:m>
                <a:r>
                  <a:rPr lang="en-US" altLang="zh-CN" sz="2000" dirty="0">
                    <a:latin typeface="Times New Roman" panose="02020603050405020304" pitchFamily="18" charset="0"/>
                    <a:ea typeface="等线" panose="02010600030101010101" pitchFamily="2" charset="-122"/>
                  </a:rPr>
                  <a:t> currency), while the stock of domestic Treasury bills also held by PBC gets gradually depleted-this is the sterilization effect, which occurs endogenously as long as the PBC acts to keep the interest rate constant. </a:t>
                </a:r>
              </a:p>
              <a:p>
                <a:pPr indent="0">
                  <a:spcAft>
                    <a:spcPts val="800"/>
                  </a:spcAft>
                  <a:buNone/>
                </a:pPr>
                <a:r>
                  <a:rPr lang="en-US" altLang="zh-CN" sz="2000" dirty="0">
                    <a:latin typeface="Times New Roman" panose="02020603050405020304" pitchFamily="18" charset="0"/>
                    <a:ea typeface="等线" panose="02010600030101010101" pitchFamily="2" charset="-122"/>
                  </a:rPr>
                  <a:t>This phenomenon can occur without any forces leading to its reversal.</a:t>
                </a:r>
              </a:p>
              <a:p>
                <a:pPr indent="0">
                  <a:spcAft>
                    <a:spcPts val="800"/>
                  </a:spcAft>
                  <a:buNone/>
                </a:pPr>
                <a:r>
                  <a:rPr lang="en-US" altLang="zh-CN" sz="2000" dirty="0">
                    <a:latin typeface="Times New Roman" panose="02020603050405020304" pitchFamily="18" charset="0"/>
                    <a:ea typeface="等线" panose="02010600030101010101" pitchFamily="2" charset="-122"/>
                  </a:rPr>
                  <a:t>The surplus in the Chinese balance of payments is unaccompanied by the “increase in the money supply”. We have thus recovered the result that was discussed earlier within our fixed exchange single economy. </a:t>
                </a:r>
              </a:p>
              <a:p>
                <a:pPr indent="0">
                  <a:spcAft>
                    <a:spcPts val="800"/>
                  </a:spcAft>
                  <a:buNone/>
                </a:pPr>
                <a:r>
                  <a:rPr lang="en-US" altLang="zh-CN" sz="2000" dirty="0">
                    <a:latin typeface="Times New Roman" panose="02020603050405020304" pitchFamily="18" charset="0"/>
                    <a:ea typeface="等线" panose="02010600030101010101" pitchFamily="2" charset="-122"/>
                  </a:rPr>
                  <a:t>As to the US economy, it can face a balance-of-payments deficit as long as foreigners are willing to hold increasing amounts of u securities.</a:t>
                </a:r>
              </a:p>
              <a:p>
                <a:pPr indent="0">
                  <a:spcAft>
                    <a:spcPts val="800"/>
                  </a:spcAft>
                  <a:buNone/>
                </a:pPr>
                <a:endParaRPr lang="en-US" altLang="zh-CN" sz="2000" dirty="0">
                  <a:latin typeface="Times New Roman" panose="02020603050405020304" pitchFamily="18" charset="0"/>
                  <a:ea typeface="等线" panose="02010600030101010101" pitchFamily="2" charset="-122"/>
                </a:endParaRPr>
              </a:p>
              <a:p>
                <a:pPr indent="0">
                  <a:spcAft>
                    <a:spcPts val="800"/>
                  </a:spcAft>
                  <a:buNone/>
                </a:pPr>
                <a:endParaRPr lang="zh-CN" altLang="zh-CN" sz="2000" dirty="0">
                  <a:latin typeface="Times New Roman" panose="02020603050405020304" pitchFamily="18" charset="0"/>
                  <a:ea typeface="等线" panose="02010600030101010101" pitchFamily="2" charset="-122"/>
                </a:endParaRPr>
              </a:p>
              <a:p>
                <a:pPr indent="0">
                  <a:spcAft>
                    <a:spcPts val="800"/>
                  </a:spcAft>
                  <a:buNone/>
                </a:pPr>
                <a:endParaRPr lang="zh-CN" altLang="zh-CN" sz="2000" i="1" kern="100" dirty="0">
                  <a:latin typeface="Cambria Math" panose="02040503050406030204" pitchFamily="18" charset="0"/>
                  <a:ea typeface="等线" panose="02010600030101010101" pitchFamily="2" charset="-122"/>
                  <a:cs typeface="Times New Roman" panose="02020603050405020304" pitchFamily="18" charset="0"/>
                </a:endParaRPr>
              </a:p>
              <a:p>
                <a:pPr indent="0">
                  <a:spcAft>
                    <a:spcPts val="800"/>
                  </a:spcAft>
                  <a:buNone/>
                </a:pPr>
                <a:endParaRPr lang="en-US" altLang="zh-CN" sz="2000" dirty="0">
                  <a:latin typeface="Times New Roman" panose="02020603050405020304" pitchFamily="18" charset="0"/>
                  <a:ea typeface="等线" panose="02010600030101010101" pitchFamily="2" charset="-122"/>
                </a:endParaRPr>
              </a:p>
              <a:p>
                <a:pPr indent="0">
                  <a:spcAft>
                    <a:spcPts val="800"/>
                  </a:spcAft>
                  <a:buNone/>
                </a:pPr>
                <a:endParaRPr lang="en-US" altLang="zh-CN" sz="2000" dirty="0">
                  <a:latin typeface="Times New Roman" panose="02020603050405020304" pitchFamily="18" charset="0"/>
                  <a:ea typeface="等线" panose="02010600030101010101" pitchFamily="2" charset="-122"/>
                </a:endParaRPr>
              </a:p>
              <a:p>
                <a:pPr indent="0">
                  <a:spcAft>
                    <a:spcPts val="800"/>
                  </a:spcAft>
                  <a:buNone/>
                </a:pPr>
                <a:endParaRPr lang="en-US" altLang="zh-CN" sz="2000" dirty="0">
                  <a:latin typeface="Times New Roman" panose="02020603050405020304" pitchFamily="18" charset="0"/>
                  <a:ea typeface="等线" panose="02010600030101010101" pitchFamily="2" charset="-122"/>
                </a:endParaRPr>
              </a:p>
            </p:txBody>
          </p:sp>
        </mc:Choice>
        <mc:Fallback>
          <p:sp>
            <p:nvSpPr>
              <p:cNvPr id="3" name="内容占位符 2">
                <a:extLst>
                  <a:ext uri="{FF2B5EF4-FFF2-40B4-BE49-F238E27FC236}">
                    <a16:creationId xmlns:a16="http://schemas.microsoft.com/office/drawing/2014/main" id="{E1235AD5-AC0F-4EB9-B879-06298396F284}"/>
                  </a:ext>
                </a:extLst>
              </p:cNvPr>
              <p:cNvSpPr>
                <a:spLocks noGrp="1" noRot="1" noChangeAspect="1" noMove="1" noResize="1" noEditPoints="1" noAdjustHandles="1" noChangeArrowheads="1" noChangeShapeType="1" noTextEdit="1"/>
              </p:cNvSpPr>
              <p:nvPr>
                <p:ph idx="1"/>
              </p:nvPr>
            </p:nvSpPr>
            <p:spPr>
              <a:xfrm>
                <a:off x="687106" y="1757665"/>
                <a:ext cx="10515600" cy="4100037"/>
              </a:xfrm>
              <a:blipFill>
                <a:blip r:embed="rId2"/>
                <a:stretch>
                  <a:fillRect t="-1543" r="-1086"/>
                </a:stretch>
              </a:blipFill>
            </p:spPr>
            <p:txBody>
              <a:bodyPr/>
              <a:lstStyle/>
              <a:p>
                <a:r>
                  <a:rPr lang="en-CN">
                    <a:noFill/>
                  </a:rPr>
                  <a:t> </a:t>
                </a:r>
              </a:p>
            </p:txBody>
          </p:sp>
        </mc:Fallback>
      </mc:AlternateContent>
      <p:sp>
        <p:nvSpPr>
          <p:cNvPr id="4" name="日期占位符 3">
            <a:extLst>
              <a:ext uri="{FF2B5EF4-FFF2-40B4-BE49-F238E27FC236}">
                <a16:creationId xmlns:a16="http://schemas.microsoft.com/office/drawing/2014/main" id="{6AB23E36-F2FD-425A-A29E-0AB882785378}"/>
              </a:ext>
            </a:extLst>
          </p:cNvPr>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5" name="页脚占位符 4">
            <a:extLst>
              <a:ext uri="{FF2B5EF4-FFF2-40B4-BE49-F238E27FC236}">
                <a16:creationId xmlns:a16="http://schemas.microsoft.com/office/drawing/2014/main" id="{D3F21034-1D22-4915-BC81-394670716C40}"/>
              </a:ext>
            </a:extLst>
          </p:cNvPr>
          <p:cNvSpPr>
            <a:spLocks noGrp="1"/>
          </p:cNvSpPr>
          <p:nvPr>
            <p:ph type="ftr" sz="quarter" idx="11"/>
          </p:nvPr>
        </p:nvSpPr>
        <p:spPr/>
        <p:txBody>
          <a:bodyPr/>
          <a:lstStyle/>
          <a:p>
            <a:r>
              <a:rPr lang="zh-CN" altLang="en-US"/>
              <a:t>中央财经大学 李慧青</a:t>
            </a:r>
            <a:endParaRPr lang="zh-CN" altLang="en-US" dirty="0"/>
          </a:p>
        </p:txBody>
      </p:sp>
      <p:sp>
        <p:nvSpPr>
          <p:cNvPr id="6" name="灯片编号占位符 5">
            <a:extLst>
              <a:ext uri="{FF2B5EF4-FFF2-40B4-BE49-F238E27FC236}">
                <a16:creationId xmlns:a16="http://schemas.microsoft.com/office/drawing/2014/main" id="{BFBA6C96-179F-4140-B22E-7EFF317A4BDC}"/>
              </a:ext>
            </a:extLst>
          </p:cNvPr>
          <p:cNvSpPr>
            <a:spLocks noGrp="1"/>
          </p:cNvSpPr>
          <p:nvPr>
            <p:ph type="sldNum" sz="quarter" idx="12"/>
          </p:nvPr>
        </p:nvSpPr>
        <p:spPr/>
        <p:txBody>
          <a:bodyPr/>
          <a:lstStyle/>
          <a:p>
            <a:fld id="{BE216378-A15D-4834-BE53-A61CC427C8A9}" type="slidenum">
              <a:rPr lang="zh-CN" altLang="en-US" smtClean="0"/>
              <a:t>39</a:t>
            </a:fld>
            <a:endParaRPr lang="zh-CN" altLang="en-US"/>
          </a:p>
        </p:txBody>
      </p:sp>
    </p:spTree>
    <p:extLst>
      <p:ext uri="{BB962C8B-B14F-4D97-AF65-F5344CB8AC3E}">
        <p14:creationId xmlns:p14="http://schemas.microsoft.com/office/powerpoint/2010/main" val="418615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3CEEE-8832-4317-AC2F-86AFCB6EE0EC}"/>
              </a:ext>
            </a:extLst>
          </p:cNvPr>
          <p:cNvSpPr>
            <a:spLocks noGrp="1"/>
          </p:cNvSpPr>
          <p:nvPr>
            <p:ph type="title"/>
          </p:nvPr>
        </p:nvSpPr>
        <p:spPr>
          <a:xfrm>
            <a:off x="838200" y="276932"/>
            <a:ext cx="10515600" cy="1325562"/>
          </a:xfrm>
        </p:spPr>
        <p:txBody>
          <a:bodyPr/>
          <a:lstStyle/>
          <a:p>
            <a:r>
              <a:rPr lang="en-US" altLang="zh-CN" sz="2800" dirty="0">
                <a:latin typeface="Times New Roman" panose="02020603050405020304" pitchFamily="18" charset="0"/>
                <a:cs typeface="Times New Roman" panose="02020603050405020304" pitchFamily="18" charset="0"/>
              </a:rPr>
              <a:t>US-China two-country stock flow consistent model</a:t>
            </a:r>
            <a:br>
              <a:rPr lang="en-US" altLang="zh-CN" sz="2800" dirty="0">
                <a:latin typeface="Times New Roman" panose="02020603050405020304" pitchFamily="18" charset="0"/>
                <a:ea typeface="等线" panose="02010600030101010101" pitchFamily="2" charset="-122"/>
              </a:rPr>
            </a:br>
            <a:endParaRPr lang="zh-CN" altLang="en-US" sz="2800" dirty="0">
              <a:latin typeface="Times New Roman" panose="02020603050405020304" pitchFamily="18" charset="0"/>
              <a:cs typeface="Times New Roman" panose="02020603050405020304" pitchFamily="18" charset="0"/>
            </a:endParaRPr>
          </a:p>
        </p:txBody>
      </p:sp>
      <p:sp>
        <p:nvSpPr>
          <p:cNvPr id="4" name="日期占位符 3">
            <a:extLst>
              <a:ext uri="{FF2B5EF4-FFF2-40B4-BE49-F238E27FC236}">
                <a16:creationId xmlns:a16="http://schemas.microsoft.com/office/drawing/2014/main" id="{6AB23E36-F2FD-425A-A29E-0AB882785378}"/>
              </a:ext>
            </a:extLst>
          </p:cNvPr>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5" name="页脚占位符 4">
            <a:extLst>
              <a:ext uri="{FF2B5EF4-FFF2-40B4-BE49-F238E27FC236}">
                <a16:creationId xmlns:a16="http://schemas.microsoft.com/office/drawing/2014/main" id="{D3F21034-1D22-4915-BC81-394670716C40}"/>
              </a:ext>
            </a:extLst>
          </p:cNvPr>
          <p:cNvSpPr>
            <a:spLocks noGrp="1"/>
          </p:cNvSpPr>
          <p:nvPr>
            <p:ph type="ftr" sz="quarter" idx="11"/>
          </p:nvPr>
        </p:nvSpPr>
        <p:spPr/>
        <p:txBody>
          <a:bodyPr/>
          <a:lstStyle/>
          <a:p>
            <a:r>
              <a:rPr lang="zh-CN" altLang="en-US"/>
              <a:t>中央财经大学 李慧青</a:t>
            </a:r>
            <a:endParaRPr lang="zh-CN" altLang="en-US" dirty="0"/>
          </a:p>
        </p:txBody>
      </p:sp>
      <p:sp>
        <p:nvSpPr>
          <p:cNvPr id="6" name="灯片编号占位符 5">
            <a:extLst>
              <a:ext uri="{FF2B5EF4-FFF2-40B4-BE49-F238E27FC236}">
                <a16:creationId xmlns:a16="http://schemas.microsoft.com/office/drawing/2014/main" id="{BFBA6C96-179F-4140-B22E-7EFF317A4BDC}"/>
              </a:ext>
            </a:extLst>
          </p:cNvPr>
          <p:cNvSpPr>
            <a:spLocks noGrp="1"/>
          </p:cNvSpPr>
          <p:nvPr>
            <p:ph type="sldNum" sz="quarter" idx="12"/>
          </p:nvPr>
        </p:nvSpPr>
        <p:spPr/>
        <p:txBody>
          <a:bodyPr/>
          <a:lstStyle/>
          <a:p>
            <a:fld id="{BE216378-A15D-4834-BE53-A61CC427C8A9}" type="slidenum">
              <a:rPr lang="zh-CN" altLang="en-US" smtClean="0"/>
              <a:t>4</a:t>
            </a:fld>
            <a:endParaRPr lang="zh-CN" altLang="en-US"/>
          </a:p>
        </p:txBody>
      </p:sp>
      <p:graphicFrame>
        <p:nvGraphicFramePr>
          <p:cNvPr id="13" name="内容占位符 12">
            <a:extLst>
              <a:ext uri="{FF2B5EF4-FFF2-40B4-BE49-F238E27FC236}">
                <a16:creationId xmlns:a16="http://schemas.microsoft.com/office/drawing/2014/main" id="{46F00C28-83B0-32C2-B519-E9A6EBAA3EDC}"/>
              </a:ext>
            </a:extLst>
          </p:cNvPr>
          <p:cNvGraphicFramePr>
            <a:graphicFrameLocks noGrp="1"/>
          </p:cNvGraphicFramePr>
          <p:nvPr>
            <p:ph idx="1"/>
            <p:extLst>
              <p:ext uri="{D42A27DB-BD31-4B8C-83A1-F6EECF244321}">
                <p14:modId xmlns:p14="http://schemas.microsoft.com/office/powerpoint/2010/main" val="1489378926"/>
              </p:ext>
            </p:extLst>
          </p:nvPr>
        </p:nvGraphicFramePr>
        <p:xfrm>
          <a:off x="1684713" y="1119447"/>
          <a:ext cx="8578734" cy="5236908"/>
        </p:xfrm>
        <a:graphic>
          <a:graphicData uri="http://schemas.openxmlformats.org/drawingml/2006/table">
            <a:tbl>
              <a:tblPr firstRow="1" firstCol="1" bandRow="1">
                <a:tableStyleId>{5C22544A-7EE6-4342-B048-85BDC9FD1C3A}</a:tableStyleId>
              </a:tblPr>
              <a:tblGrid>
                <a:gridCol w="2272512">
                  <a:extLst>
                    <a:ext uri="{9D8B030D-6E8A-4147-A177-3AD203B41FA5}">
                      <a16:colId xmlns:a16="http://schemas.microsoft.com/office/drawing/2014/main" val="1890590738"/>
                    </a:ext>
                  </a:extLst>
                </a:gridCol>
                <a:gridCol w="1051037">
                  <a:extLst>
                    <a:ext uri="{9D8B030D-6E8A-4147-A177-3AD203B41FA5}">
                      <a16:colId xmlns:a16="http://schemas.microsoft.com/office/drawing/2014/main" val="3432152990"/>
                    </a:ext>
                  </a:extLst>
                </a:gridCol>
                <a:gridCol w="1051037">
                  <a:extLst>
                    <a:ext uri="{9D8B030D-6E8A-4147-A177-3AD203B41FA5}">
                      <a16:colId xmlns:a16="http://schemas.microsoft.com/office/drawing/2014/main" val="214466491"/>
                    </a:ext>
                  </a:extLst>
                </a:gridCol>
                <a:gridCol w="1051037">
                  <a:extLst>
                    <a:ext uri="{9D8B030D-6E8A-4147-A177-3AD203B41FA5}">
                      <a16:colId xmlns:a16="http://schemas.microsoft.com/office/drawing/2014/main" val="1348861408"/>
                    </a:ext>
                  </a:extLst>
                </a:gridCol>
                <a:gridCol w="1051037">
                  <a:extLst>
                    <a:ext uri="{9D8B030D-6E8A-4147-A177-3AD203B41FA5}">
                      <a16:colId xmlns:a16="http://schemas.microsoft.com/office/drawing/2014/main" val="2284345627"/>
                    </a:ext>
                  </a:extLst>
                </a:gridCol>
                <a:gridCol w="1051037">
                  <a:extLst>
                    <a:ext uri="{9D8B030D-6E8A-4147-A177-3AD203B41FA5}">
                      <a16:colId xmlns:a16="http://schemas.microsoft.com/office/drawing/2014/main" val="1493452846"/>
                    </a:ext>
                  </a:extLst>
                </a:gridCol>
                <a:gridCol w="1051037">
                  <a:extLst>
                    <a:ext uri="{9D8B030D-6E8A-4147-A177-3AD203B41FA5}">
                      <a16:colId xmlns:a16="http://schemas.microsoft.com/office/drawing/2014/main" val="2730042603"/>
                    </a:ext>
                  </a:extLst>
                </a:gridCol>
              </a:tblGrid>
              <a:tr h="255667">
                <a:tc gridSpan="5">
                  <a:txBody>
                    <a:bodyPr/>
                    <a:lstStyle/>
                    <a:p>
                      <a:pPr algn="just"/>
                      <a:r>
                        <a:rPr lang="en-US" sz="1100" kern="100">
                          <a:effectLst/>
                        </a:rPr>
                        <a:t>Transaction and balance sheet matrices of a simplified economy with capital controls</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just"/>
                      <a:r>
                        <a:rPr lang="zh-CN" sz="11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just"/>
                      <a:r>
                        <a:rPr lang="zh-CN" sz="11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extLst>
                  <a:ext uri="{0D108BD9-81ED-4DB2-BD59-A6C34878D82A}">
                    <a16:rowId xmlns:a16="http://schemas.microsoft.com/office/drawing/2014/main" val="1059811922"/>
                  </a:ext>
                </a:extLst>
              </a:tr>
              <a:tr h="330238">
                <a:tc>
                  <a:txBody>
                    <a:bodyPr/>
                    <a:lstStyle/>
                    <a:p>
                      <a:pPr algn="just"/>
                      <a:r>
                        <a:rPr lang="en-US" sz="1100" kern="100">
                          <a:effectLst/>
                        </a:rPr>
                        <a:t>Flows per period</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b"/>
                </a:tc>
                <a:tc>
                  <a:txBody>
                    <a:bodyPr/>
                    <a:lstStyle/>
                    <a:p>
                      <a:pPr algn="just"/>
                      <a:r>
                        <a:rPr lang="zh-CN" sz="11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just"/>
                      <a:r>
                        <a:rPr lang="zh-CN" sz="11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just"/>
                      <a:r>
                        <a:rPr lang="zh-CN" sz="11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just"/>
                      <a:r>
                        <a:rPr lang="zh-CN" sz="11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just"/>
                      <a:r>
                        <a:rPr lang="zh-CN" sz="11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just"/>
                      <a:r>
                        <a:rPr lang="zh-CN" sz="1100" kern="100">
                          <a:effectLst/>
                        </a:rPr>
                        <a:t>　</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extLst>
                  <a:ext uri="{0D108BD9-81ED-4DB2-BD59-A6C34878D82A}">
                    <a16:rowId xmlns:a16="http://schemas.microsoft.com/office/drawing/2014/main" val="3442190719"/>
                  </a:ext>
                </a:extLst>
              </a:tr>
              <a:tr h="409068">
                <a:tc>
                  <a:txBody>
                    <a:bodyPr/>
                    <a:lstStyle/>
                    <a:p>
                      <a:pPr algn="just"/>
                      <a:r>
                        <a:rPr lang="en-US" sz="1100" kern="100">
                          <a:effectLst/>
                        </a:rPr>
                        <a:t>Sectors</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just"/>
                      <a:r>
                        <a:rPr lang="en-US" sz="1100" kern="100">
                          <a:effectLst/>
                        </a:rPr>
                        <a:t>Households</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just"/>
                      <a:r>
                        <a:rPr lang="en-US" sz="1100" kern="100">
                          <a:effectLst/>
                        </a:rPr>
                        <a:t>Firms</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just"/>
                      <a:r>
                        <a:rPr lang="en-US" sz="1100" kern="100">
                          <a:effectLst/>
                        </a:rPr>
                        <a:t>Central Bank</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just"/>
                      <a:r>
                        <a:rPr lang="en-US" sz="1100" kern="100">
                          <a:effectLst/>
                        </a:rPr>
                        <a:t>Government</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just"/>
                      <a:r>
                        <a:rPr lang="en-US" sz="1100" kern="100">
                          <a:effectLst/>
                        </a:rPr>
                        <a:t>Foreign</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just"/>
                      <a:r>
                        <a:rPr lang="en-US" sz="1100" kern="100">
                          <a:effectLst/>
                        </a:rPr>
                        <a:t>Sum</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extLst>
                  <a:ext uri="{0D108BD9-81ED-4DB2-BD59-A6C34878D82A}">
                    <a16:rowId xmlns:a16="http://schemas.microsoft.com/office/drawing/2014/main" val="3002939100"/>
                  </a:ext>
                </a:extLst>
              </a:tr>
              <a:tr h="204533">
                <a:tc>
                  <a:txBody>
                    <a:bodyPr/>
                    <a:lstStyle/>
                    <a:p>
                      <a:pPr algn="just"/>
                      <a:r>
                        <a:rPr lang="en-US" sz="1100" kern="100">
                          <a:effectLst/>
                        </a:rPr>
                        <a:t>National accounts</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ctr"/>
                      <a:r>
                        <a:rPr lang="en-US" sz="1100" kern="100">
                          <a:effectLst/>
                        </a:rPr>
                        <a:t>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extLst>
                  <a:ext uri="{0D108BD9-81ED-4DB2-BD59-A6C34878D82A}">
                    <a16:rowId xmlns:a16="http://schemas.microsoft.com/office/drawing/2014/main" val="713937710"/>
                  </a:ext>
                </a:extLst>
              </a:tr>
              <a:tr h="204533">
                <a:tc>
                  <a:txBody>
                    <a:bodyPr/>
                    <a:lstStyle/>
                    <a:p>
                      <a:pPr algn="l"/>
                      <a:r>
                        <a:rPr lang="en-US" sz="1100" kern="100">
                          <a:effectLst/>
                        </a:rPr>
                        <a:t>   Consumption</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ctr"/>
                      <a:r>
                        <a:rPr lang="en-US" sz="1100" kern="100" dirty="0">
                          <a:effectLst/>
                        </a:rPr>
                        <a:t> -C</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ctr"/>
                      <a:r>
                        <a:rPr lang="en-US" sz="1100" kern="100">
                          <a:effectLst/>
                        </a:rPr>
                        <a:t> +C</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ctr"/>
                      <a:r>
                        <a:rPr lang="en-US" sz="1100" kern="100">
                          <a:effectLst/>
                        </a:rPr>
                        <a:t>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extLst>
                  <a:ext uri="{0D108BD9-81ED-4DB2-BD59-A6C34878D82A}">
                    <a16:rowId xmlns:a16="http://schemas.microsoft.com/office/drawing/2014/main" val="386698521"/>
                  </a:ext>
                </a:extLst>
              </a:tr>
              <a:tr h="204533">
                <a:tc>
                  <a:txBody>
                    <a:bodyPr/>
                    <a:lstStyle/>
                    <a:p>
                      <a:pPr algn="l"/>
                      <a:r>
                        <a:rPr lang="en-US" sz="1100" kern="100">
                          <a:effectLst/>
                        </a:rPr>
                        <a:t>   Government</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ctr"/>
                      <a:r>
                        <a:rPr lang="en-US" sz="1100" kern="100">
                          <a:effectLst/>
                        </a:rPr>
                        <a:t> +G</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ctr"/>
                      <a:r>
                        <a:rPr lang="en-US" sz="1100" kern="100">
                          <a:effectLst/>
                        </a:rPr>
                        <a:t> -G</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ctr"/>
                      <a:r>
                        <a:rPr lang="en-US" sz="1100" kern="100">
                          <a:effectLst/>
                        </a:rPr>
                        <a:t>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extLst>
                  <a:ext uri="{0D108BD9-81ED-4DB2-BD59-A6C34878D82A}">
                    <a16:rowId xmlns:a16="http://schemas.microsoft.com/office/drawing/2014/main" val="259915085"/>
                  </a:ext>
                </a:extLst>
              </a:tr>
              <a:tr h="204533">
                <a:tc>
                  <a:txBody>
                    <a:bodyPr/>
                    <a:lstStyle/>
                    <a:p>
                      <a:pPr algn="l"/>
                      <a:r>
                        <a:rPr lang="en-US" sz="1100" kern="100">
                          <a:effectLst/>
                        </a:rPr>
                        <a:t>   Exports</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ctr"/>
                      <a:r>
                        <a:rPr lang="en-US" sz="1100" kern="100">
                          <a:effectLst/>
                        </a:rPr>
                        <a:t> +X</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ctr"/>
                      <a:r>
                        <a:rPr lang="en-US" sz="1100" kern="100">
                          <a:effectLst/>
                        </a:rPr>
                        <a:t>-X</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ctr"/>
                      <a:r>
                        <a:rPr lang="en-US" sz="1100" kern="100">
                          <a:effectLst/>
                        </a:rPr>
                        <a:t>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extLst>
                  <a:ext uri="{0D108BD9-81ED-4DB2-BD59-A6C34878D82A}">
                    <a16:rowId xmlns:a16="http://schemas.microsoft.com/office/drawing/2014/main" val="3355813984"/>
                  </a:ext>
                </a:extLst>
              </a:tr>
              <a:tr h="204533">
                <a:tc>
                  <a:txBody>
                    <a:bodyPr/>
                    <a:lstStyle/>
                    <a:p>
                      <a:pPr algn="l"/>
                      <a:r>
                        <a:rPr lang="en-US" sz="1100" kern="100">
                          <a:effectLst/>
                        </a:rPr>
                        <a:t>   Imports</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ctr"/>
                      <a:r>
                        <a:rPr lang="en-US" sz="1100" kern="100">
                          <a:effectLst/>
                        </a:rPr>
                        <a:t> -IM</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ctr"/>
                      <a:r>
                        <a:rPr lang="en-US" sz="1100" kern="100">
                          <a:effectLst/>
                        </a:rPr>
                        <a:t>+IM</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ctr"/>
                      <a:r>
                        <a:rPr lang="en-US" sz="1100" kern="100">
                          <a:effectLst/>
                        </a:rPr>
                        <a:t>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extLst>
                  <a:ext uri="{0D108BD9-81ED-4DB2-BD59-A6C34878D82A}">
                    <a16:rowId xmlns:a16="http://schemas.microsoft.com/office/drawing/2014/main" val="3305306490"/>
                  </a:ext>
                </a:extLst>
              </a:tr>
              <a:tr h="204533">
                <a:tc>
                  <a:txBody>
                    <a:bodyPr/>
                    <a:lstStyle/>
                    <a:p>
                      <a:pPr algn="l"/>
                      <a:r>
                        <a:rPr lang="en-US" sz="1100" kern="100">
                          <a:effectLst/>
                        </a:rPr>
                        <a:t>   Total income/output</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ctr"/>
                      <a:r>
                        <a:rPr lang="en-US" sz="1100" kern="100">
                          <a:effectLst/>
                        </a:rPr>
                        <a:t> +Y</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ctr"/>
                      <a:r>
                        <a:rPr lang="en-US" sz="1100" kern="100">
                          <a:effectLst/>
                        </a:rPr>
                        <a:t> -Y</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ctr"/>
                      <a:r>
                        <a:rPr lang="en-US" sz="1100" kern="100">
                          <a:effectLst/>
                        </a:rPr>
                        <a:t>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extLst>
                  <a:ext uri="{0D108BD9-81ED-4DB2-BD59-A6C34878D82A}">
                    <a16:rowId xmlns:a16="http://schemas.microsoft.com/office/drawing/2014/main" val="3333944871"/>
                  </a:ext>
                </a:extLst>
              </a:tr>
              <a:tr h="204533">
                <a:tc>
                  <a:txBody>
                    <a:bodyPr/>
                    <a:lstStyle/>
                    <a:p>
                      <a:pPr algn="l"/>
                      <a:r>
                        <a:rPr lang="en-US" sz="1100" kern="100">
                          <a:effectLst/>
                        </a:rPr>
                        <a:t>   Taxes</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ctr"/>
                      <a:r>
                        <a:rPr lang="en-US" sz="1100" kern="100">
                          <a:effectLst/>
                        </a:rPr>
                        <a:t> -T</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ctr"/>
                      <a:r>
                        <a:rPr lang="en-US" sz="1100" kern="100">
                          <a:effectLst/>
                        </a:rPr>
                        <a:t> +T</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ctr"/>
                      <a:r>
                        <a:rPr lang="en-US" sz="1100" kern="100">
                          <a:effectLst/>
                        </a:rPr>
                        <a:t>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extLst>
                  <a:ext uri="{0D108BD9-81ED-4DB2-BD59-A6C34878D82A}">
                    <a16:rowId xmlns:a16="http://schemas.microsoft.com/office/drawing/2014/main" val="3732043786"/>
                  </a:ext>
                </a:extLst>
              </a:tr>
              <a:tr h="204533">
                <a:tc>
                  <a:txBody>
                    <a:bodyPr/>
                    <a:lstStyle/>
                    <a:p>
                      <a:pPr algn="l"/>
                      <a:r>
                        <a:rPr lang="en-US" sz="1100" kern="100">
                          <a:effectLst/>
                        </a:rPr>
                        <a:t>Flow of funds</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ctr"/>
                      <a:r>
                        <a:rPr lang="en-US" sz="1100" kern="100">
                          <a:effectLst/>
                        </a:rPr>
                        <a:t>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extLst>
                  <a:ext uri="{0D108BD9-81ED-4DB2-BD59-A6C34878D82A}">
                    <a16:rowId xmlns:a16="http://schemas.microsoft.com/office/drawing/2014/main" val="46095705"/>
                  </a:ext>
                </a:extLst>
              </a:tr>
              <a:tr h="204533">
                <a:tc>
                  <a:txBody>
                    <a:bodyPr/>
                    <a:lstStyle/>
                    <a:p>
                      <a:pPr algn="l"/>
                      <a:r>
                        <a:rPr lang="en-US" sz="1100" kern="100">
                          <a:effectLst/>
                        </a:rPr>
                        <a:t>Changes in</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ctr"/>
                      <a:r>
                        <a:rPr lang="en-US" sz="1100" kern="100">
                          <a:effectLst/>
                        </a:rPr>
                        <a:t>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extLst>
                  <a:ext uri="{0D108BD9-81ED-4DB2-BD59-A6C34878D82A}">
                    <a16:rowId xmlns:a16="http://schemas.microsoft.com/office/drawing/2014/main" val="678787865"/>
                  </a:ext>
                </a:extLst>
              </a:tr>
              <a:tr h="204533">
                <a:tc>
                  <a:txBody>
                    <a:bodyPr/>
                    <a:lstStyle/>
                    <a:p>
                      <a:pPr algn="l"/>
                      <a:r>
                        <a:rPr lang="en-US" sz="1100" kern="100">
                          <a:effectLst/>
                        </a:rPr>
                        <a:t>   T-bills</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ctr"/>
                      <a:r>
                        <a:rPr lang="en-US" sz="1100" kern="100">
                          <a:effectLst/>
                        </a:rPr>
                        <a:t> -ΔBp</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ctr"/>
                      <a:r>
                        <a:rPr lang="en-US" sz="1100" kern="100">
                          <a:effectLst/>
                        </a:rPr>
                        <a:t> -ΔBcb</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ctr"/>
                      <a:r>
                        <a:rPr lang="en-US" sz="1100" kern="100">
                          <a:effectLst/>
                        </a:rPr>
                        <a:t> +ΔB</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ctr"/>
                      <a:r>
                        <a:rPr lang="en-US" sz="1100" kern="100">
                          <a:effectLst/>
                        </a:rPr>
                        <a:t>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extLst>
                  <a:ext uri="{0D108BD9-81ED-4DB2-BD59-A6C34878D82A}">
                    <a16:rowId xmlns:a16="http://schemas.microsoft.com/office/drawing/2014/main" val="1364879362"/>
                  </a:ext>
                </a:extLst>
              </a:tr>
              <a:tr h="204533">
                <a:tc>
                  <a:txBody>
                    <a:bodyPr/>
                    <a:lstStyle/>
                    <a:p>
                      <a:pPr algn="l"/>
                      <a:r>
                        <a:rPr lang="en-US" sz="1100" kern="100">
                          <a:effectLst/>
                        </a:rPr>
                        <a:t>   Cash</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ctr"/>
                      <a:r>
                        <a:rPr lang="en-US" sz="1100" kern="100">
                          <a:effectLst/>
                        </a:rPr>
                        <a:t> -ΔH</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ctr"/>
                      <a:r>
                        <a:rPr lang="en-US" sz="1100" kern="100">
                          <a:effectLst/>
                        </a:rPr>
                        <a:t> +ΔH</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ctr"/>
                      <a:r>
                        <a:rPr lang="en-US" sz="1100" kern="100">
                          <a:effectLst/>
                        </a:rPr>
                        <a:t>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extLst>
                  <a:ext uri="{0D108BD9-81ED-4DB2-BD59-A6C34878D82A}">
                    <a16:rowId xmlns:a16="http://schemas.microsoft.com/office/drawing/2014/main" val="2720117037"/>
                  </a:ext>
                </a:extLst>
              </a:tr>
              <a:tr h="204533">
                <a:tc>
                  <a:txBody>
                    <a:bodyPr/>
                    <a:lstStyle/>
                    <a:p>
                      <a:pPr algn="l"/>
                      <a:r>
                        <a:rPr lang="en-US" sz="1100" kern="100">
                          <a:effectLst/>
                        </a:rPr>
                        <a:t>   Foreign exchange reserves</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ctr"/>
                      <a:r>
                        <a:rPr lang="en-US" sz="1100" kern="100">
                          <a:effectLst/>
                        </a:rPr>
                        <a:t> -ΔR</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ctr"/>
                      <a:r>
                        <a:rPr lang="en-US" sz="1100" kern="100">
                          <a:effectLst/>
                        </a:rPr>
                        <a:t>+ΔR</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ctr"/>
                      <a:r>
                        <a:rPr lang="en-US" sz="1100" kern="100">
                          <a:effectLst/>
                        </a:rPr>
                        <a:t>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extLst>
                  <a:ext uri="{0D108BD9-81ED-4DB2-BD59-A6C34878D82A}">
                    <a16:rowId xmlns:a16="http://schemas.microsoft.com/office/drawing/2014/main" val="2270083323"/>
                  </a:ext>
                </a:extLst>
              </a:tr>
              <a:tr h="319583">
                <a:tc>
                  <a:txBody>
                    <a:bodyPr/>
                    <a:lstStyle/>
                    <a:p>
                      <a:pPr algn="l"/>
                      <a:r>
                        <a:rPr lang="en-US" sz="1100" kern="100">
                          <a:effectLst/>
                        </a:rPr>
                        <a:t>Sum</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ctr"/>
                      <a:r>
                        <a:rPr lang="en-US" sz="1100" kern="100">
                          <a:effectLst/>
                        </a:rPr>
                        <a:t>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ctr"/>
                      <a:r>
                        <a:rPr lang="en-US" sz="1100" kern="100">
                          <a:effectLst/>
                        </a:rPr>
                        <a:t>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ctr"/>
                      <a:r>
                        <a:rPr lang="en-US" sz="1100" kern="100">
                          <a:effectLst/>
                        </a:rPr>
                        <a:t>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ctr"/>
                      <a:r>
                        <a:rPr lang="en-US" sz="1100" kern="100">
                          <a:effectLst/>
                        </a:rPr>
                        <a:t>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ctr"/>
                      <a:r>
                        <a:rPr lang="en-US" sz="1100" kern="100">
                          <a:effectLst/>
                        </a:rPr>
                        <a:t>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ctr"/>
                      <a:r>
                        <a:rPr lang="en-US" sz="1100" kern="100">
                          <a:effectLst/>
                        </a:rPr>
                        <a:t>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extLst>
                  <a:ext uri="{0D108BD9-81ED-4DB2-BD59-A6C34878D82A}">
                    <a16:rowId xmlns:a16="http://schemas.microsoft.com/office/drawing/2014/main" val="4214622349"/>
                  </a:ext>
                </a:extLst>
              </a:tr>
              <a:tr h="223710">
                <a:tc>
                  <a:txBody>
                    <a:bodyPr/>
                    <a:lstStyle/>
                    <a:p>
                      <a:pPr algn="l"/>
                      <a:r>
                        <a:rPr lang="en-US" sz="1100" kern="100">
                          <a:effectLst/>
                        </a:rPr>
                        <a:t>Changes in</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l"/>
                      <a:endParaRPr lang="zh-CN" sz="1000" kern="100" dirty="0">
                        <a:effectLst/>
                        <a:latin typeface="等线" panose="02010600030101010101" pitchFamily="2" charset="-122"/>
                        <a:ea typeface="等线" panose="02010600030101010101" pitchFamily="2" charset="-122"/>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ctr"/>
                      <a:r>
                        <a:rPr lang="en-US" sz="1100" kern="100">
                          <a:effectLst/>
                        </a:rPr>
                        <a:t>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extLst>
                  <a:ext uri="{0D108BD9-81ED-4DB2-BD59-A6C34878D82A}">
                    <a16:rowId xmlns:a16="http://schemas.microsoft.com/office/drawing/2014/main" val="354954052"/>
                  </a:ext>
                </a:extLst>
              </a:tr>
              <a:tr h="213057">
                <a:tc>
                  <a:txBody>
                    <a:bodyPr/>
                    <a:lstStyle/>
                    <a:p>
                      <a:pPr algn="l"/>
                      <a:r>
                        <a:rPr lang="en-US" sz="1100" kern="100">
                          <a:effectLst/>
                        </a:rPr>
                        <a:t>   Total wealth/debt</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ctr"/>
                      <a:r>
                        <a:rPr lang="en-US" sz="1100" kern="100">
                          <a:effectLst/>
                        </a:rPr>
                        <a:t> +ΔV</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ctr"/>
                      <a:r>
                        <a:rPr lang="en-US" sz="1100" kern="100">
                          <a:effectLst/>
                        </a:rPr>
                        <a:t>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ctr"/>
                      <a:r>
                        <a:rPr lang="en-US" sz="1100" kern="100">
                          <a:effectLst/>
                        </a:rPr>
                        <a:t>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ctr"/>
                      <a:r>
                        <a:rPr lang="en-US" sz="1100" kern="100">
                          <a:effectLst/>
                        </a:rPr>
                        <a:t> -ΔB</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ctr"/>
                      <a:r>
                        <a:rPr lang="en-US" sz="1100" kern="100">
                          <a:effectLst/>
                        </a:rPr>
                        <a:t> -ΔR</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ctr"/>
                      <a:r>
                        <a:rPr lang="en-US" sz="1100" kern="100">
                          <a:effectLst/>
                        </a:rPr>
                        <a:t>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extLst>
                  <a:ext uri="{0D108BD9-81ED-4DB2-BD59-A6C34878D82A}">
                    <a16:rowId xmlns:a16="http://schemas.microsoft.com/office/drawing/2014/main" val="2833124971"/>
                  </a:ext>
                </a:extLst>
              </a:tr>
              <a:tr h="204533">
                <a:tc gridSpan="2">
                  <a:txBody>
                    <a:bodyPr/>
                    <a:lstStyle/>
                    <a:p>
                      <a:pPr algn="l"/>
                      <a:r>
                        <a:rPr lang="en-US" sz="1100" kern="100">
                          <a:effectLst/>
                        </a:rPr>
                        <a:t>Balance sheets(stocks) at end of period</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hMerge="1">
                  <a:txBody>
                    <a:bodyPr/>
                    <a:lstStyle/>
                    <a:p>
                      <a:endParaRPr lang="zh-CN" altLang="en-US"/>
                    </a:p>
                  </a:txBody>
                  <a:tcP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ctr"/>
                      <a:r>
                        <a:rPr lang="en-US" sz="1100" kern="100">
                          <a:effectLst/>
                        </a:rPr>
                        <a:t>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extLst>
                  <a:ext uri="{0D108BD9-81ED-4DB2-BD59-A6C34878D82A}">
                    <a16:rowId xmlns:a16="http://schemas.microsoft.com/office/drawing/2014/main" val="804694166"/>
                  </a:ext>
                </a:extLst>
              </a:tr>
              <a:tr h="204533">
                <a:tc>
                  <a:txBody>
                    <a:bodyPr/>
                    <a:lstStyle/>
                    <a:p>
                      <a:pPr algn="l"/>
                      <a:r>
                        <a:rPr lang="en-US" sz="1100" kern="100">
                          <a:effectLst/>
                        </a:rPr>
                        <a:t>   T-bills</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ctr"/>
                      <a:r>
                        <a:rPr lang="en-US" sz="1100" kern="100">
                          <a:effectLst/>
                        </a:rPr>
                        <a:t> +Bp</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ctr"/>
                      <a:r>
                        <a:rPr lang="en-US" sz="1100" kern="100">
                          <a:effectLst/>
                        </a:rPr>
                        <a:t> +Bcb</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ctr"/>
                      <a:r>
                        <a:rPr lang="en-US" sz="1100" kern="100">
                          <a:effectLst/>
                        </a:rPr>
                        <a:t> -B</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ctr"/>
                      <a:r>
                        <a:rPr lang="en-US" sz="1100" kern="100">
                          <a:effectLst/>
                        </a:rPr>
                        <a:t>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extLst>
                  <a:ext uri="{0D108BD9-81ED-4DB2-BD59-A6C34878D82A}">
                    <a16:rowId xmlns:a16="http://schemas.microsoft.com/office/drawing/2014/main" val="441069203"/>
                  </a:ext>
                </a:extLst>
              </a:tr>
              <a:tr h="204533">
                <a:tc>
                  <a:txBody>
                    <a:bodyPr/>
                    <a:lstStyle/>
                    <a:p>
                      <a:pPr algn="l"/>
                      <a:r>
                        <a:rPr lang="en-US" sz="1100" kern="100">
                          <a:effectLst/>
                        </a:rPr>
                        <a:t>   Cash</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ctr"/>
                      <a:r>
                        <a:rPr lang="en-US" sz="1100" kern="100">
                          <a:effectLst/>
                        </a:rPr>
                        <a:t> +H</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ctr"/>
                      <a:r>
                        <a:rPr lang="en-US" sz="1100" kern="100">
                          <a:effectLst/>
                        </a:rPr>
                        <a:t> -H</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ctr"/>
                      <a:r>
                        <a:rPr lang="en-US" sz="1100" kern="100">
                          <a:effectLst/>
                        </a:rPr>
                        <a:t>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extLst>
                  <a:ext uri="{0D108BD9-81ED-4DB2-BD59-A6C34878D82A}">
                    <a16:rowId xmlns:a16="http://schemas.microsoft.com/office/drawing/2014/main" val="359021795"/>
                  </a:ext>
                </a:extLst>
              </a:tr>
              <a:tr h="204533">
                <a:tc>
                  <a:txBody>
                    <a:bodyPr/>
                    <a:lstStyle/>
                    <a:p>
                      <a:pPr algn="l"/>
                      <a:r>
                        <a:rPr lang="en-US" sz="1100" kern="100">
                          <a:effectLst/>
                        </a:rPr>
                        <a:t>   Foreign exchange reserves</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ctr"/>
                      <a:r>
                        <a:rPr lang="en-US" sz="1100" kern="100">
                          <a:effectLst/>
                        </a:rPr>
                        <a:t> +R</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l"/>
                      <a:endParaRPr lang="zh-CN" sz="1000" kern="100">
                        <a:effectLst/>
                        <a:latin typeface="等线" panose="02010600030101010101" pitchFamily="2" charset="-122"/>
                        <a:ea typeface="等线" panose="02010600030101010101" pitchFamily="2" charset="-122"/>
                      </a:endParaRPr>
                    </a:p>
                  </a:txBody>
                  <a:tcPr marL="63730" marR="63730" marT="0" marB="0" anchor="ctr"/>
                </a:tc>
                <a:tc>
                  <a:txBody>
                    <a:bodyPr/>
                    <a:lstStyle/>
                    <a:p>
                      <a:pPr algn="ctr"/>
                      <a:r>
                        <a:rPr lang="en-US" sz="1100" kern="100">
                          <a:effectLst/>
                        </a:rPr>
                        <a:t>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extLst>
                  <a:ext uri="{0D108BD9-81ED-4DB2-BD59-A6C34878D82A}">
                    <a16:rowId xmlns:a16="http://schemas.microsoft.com/office/drawing/2014/main" val="1625739950"/>
                  </a:ext>
                </a:extLst>
              </a:tr>
              <a:tr h="213057">
                <a:tc>
                  <a:txBody>
                    <a:bodyPr/>
                    <a:lstStyle/>
                    <a:p>
                      <a:pPr algn="l"/>
                      <a:r>
                        <a:rPr lang="en-US" sz="1100" kern="100">
                          <a:effectLst/>
                        </a:rPr>
                        <a:t>Sum = Total wealth/debt</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ctr"/>
                      <a:r>
                        <a:rPr lang="en-US" sz="1100" kern="100">
                          <a:effectLst/>
                        </a:rPr>
                        <a:t> +V</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ctr"/>
                      <a:r>
                        <a:rPr lang="en-US" sz="1100" kern="100">
                          <a:effectLst/>
                        </a:rPr>
                        <a:t>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ctr"/>
                      <a:r>
                        <a:rPr lang="en-US" sz="1100" kern="100">
                          <a:effectLst/>
                        </a:rPr>
                        <a:t>0</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ctr"/>
                      <a:r>
                        <a:rPr lang="en-US" sz="1100" kern="100">
                          <a:effectLst/>
                        </a:rPr>
                        <a:t> -B</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ctr"/>
                      <a:r>
                        <a:rPr lang="en-US" sz="1100" kern="100">
                          <a:effectLst/>
                        </a:rPr>
                        <a:t> -R</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tc>
                  <a:txBody>
                    <a:bodyPr/>
                    <a:lstStyle/>
                    <a:p>
                      <a:pPr algn="ctr"/>
                      <a:r>
                        <a:rPr lang="en-US" sz="1100" kern="100" dirty="0">
                          <a:effectLst/>
                        </a:rPr>
                        <a:t>0</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3730" marR="63730" marT="0" marB="0" anchor="ctr"/>
                </a:tc>
                <a:extLst>
                  <a:ext uri="{0D108BD9-81ED-4DB2-BD59-A6C34878D82A}">
                    <a16:rowId xmlns:a16="http://schemas.microsoft.com/office/drawing/2014/main" val="1086499519"/>
                  </a:ext>
                </a:extLst>
              </a:tr>
            </a:tbl>
          </a:graphicData>
        </a:graphic>
      </p:graphicFrame>
    </p:spTree>
    <p:extLst>
      <p:ext uri="{BB962C8B-B14F-4D97-AF65-F5344CB8AC3E}">
        <p14:creationId xmlns:p14="http://schemas.microsoft.com/office/powerpoint/2010/main" val="22442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1DFF6E-F25B-4341-92E0-9FD23EB12FF4}"/>
              </a:ext>
            </a:extLst>
          </p:cNvPr>
          <p:cNvSpPr>
            <a:spLocks noGrp="1"/>
          </p:cNvSpPr>
          <p:nvPr>
            <p:ph type="title"/>
          </p:nvPr>
        </p:nvSpPr>
        <p:spPr/>
        <p:txBody>
          <a:bodyPr/>
          <a:lstStyle/>
          <a:p>
            <a:r>
              <a:rPr lang="en-US" altLang="zh-CN" sz="2800" dirty="0">
                <a:latin typeface="Times New Roman" panose="02020603050405020304" pitchFamily="18" charset="0"/>
                <a:cs typeface="Times New Roman" panose="02020603050405020304" pitchFamily="18" charset="0"/>
              </a:rPr>
              <a:t>Simulation (Fixed Exchange Rate Model)</a:t>
            </a:r>
            <a:br>
              <a:rPr lang="en-US" altLang="zh-CN" sz="2800" dirty="0">
                <a:latin typeface="Times New Roman" panose="02020603050405020304" pitchFamily="18" charset="0"/>
                <a:cs typeface="Times New Roman" panose="02020603050405020304" pitchFamily="18" charset="0"/>
              </a:rPr>
            </a:br>
            <a:r>
              <a:rPr lang="en-US" altLang="zh-CN" sz="2800" dirty="0">
                <a:latin typeface="Times New Roman" panose="02020603050405020304" pitchFamily="18" charset="0"/>
                <a:cs typeface="Times New Roman" panose="02020603050405020304" pitchFamily="18" charset="0"/>
              </a:rPr>
              <a:t>Shock: an increase in the US propensity to import</a:t>
            </a:r>
            <a:endParaRPr lang="zh-CN" altLang="en-US" sz="2800" dirty="0">
              <a:latin typeface="Times New Roman" panose="02020603050405020304" pitchFamily="18" charset="0"/>
              <a:cs typeface="Times New Roman" panose="02020603050405020304" pitchFamily="18" charset="0"/>
            </a:endParaRPr>
          </a:p>
        </p:txBody>
      </p:sp>
      <p:sp>
        <p:nvSpPr>
          <p:cNvPr id="4" name="日期占位符 3">
            <a:extLst>
              <a:ext uri="{FF2B5EF4-FFF2-40B4-BE49-F238E27FC236}">
                <a16:creationId xmlns:a16="http://schemas.microsoft.com/office/drawing/2014/main" id="{202B63FB-7544-464E-B383-36AEF6F7F2EB}"/>
              </a:ext>
            </a:extLst>
          </p:cNvPr>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5" name="页脚占位符 4">
            <a:extLst>
              <a:ext uri="{FF2B5EF4-FFF2-40B4-BE49-F238E27FC236}">
                <a16:creationId xmlns:a16="http://schemas.microsoft.com/office/drawing/2014/main" id="{FC495A8B-F2E5-4AD8-9EE9-660455938FB9}"/>
              </a:ext>
            </a:extLst>
          </p:cNvPr>
          <p:cNvSpPr>
            <a:spLocks noGrp="1"/>
          </p:cNvSpPr>
          <p:nvPr>
            <p:ph type="ftr" sz="quarter" idx="11"/>
          </p:nvPr>
        </p:nvSpPr>
        <p:spPr/>
        <p:txBody>
          <a:bodyPr/>
          <a:lstStyle/>
          <a:p>
            <a:r>
              <a:rPr lang="zh-CN" altLang="en-US"/>
              <a:t>中央财经大学 李慧青</a:t>
            </a:r>
            <a:endParaRPr lang="zh-CN" altLang="en-US" dirty="0"/>
          </a:p>
        </p:txBody>
      </p:sp>
      <p:sp>
        <p:nvSpPr>
          <p:cNvPr id="6" name="灯片编号占位符 5">
            <a:extLst>
              <a:ext uri="{FF2B5EF4-FFF2-40B4-BE49-F238E27FC236}">
                <a16:creationId xmlns:a16="http://schemas.microsoft.com/office/drawing/2014/main" id="{F78EAC0B-3B56-43B8-8738-1BB0F4614C51}"/>
              </a:ext>
            </a:extLst>
          </p:cNvPr>
          <p:cNvSpPr>
            <a:spLocks noGrp="1"/>
          </p:cNvSpPr>
          <p:nvPr>
            <p:ph type="sldNum" sz="quarter" idx="12"/>
          </p:nvPr>
        </p:nvSpPr>
        <p:spPr/>
        <p:txBody>
          <a:bodyPr/>
          <a:lstStyle/>
          <a:p>
            <a:fld id="{BE216378-A15D-4834-BE53-A61CC427C8A9}" type="slidenum">
              <a:rPr lang="zh-CN" altLang="en-US" smtClean="0"/>
              <a:t>40</a:t>
            </a:fld>
            <a:endParaRPr lang="zh-CN" altLang="en-US"/>
          </a:p>
        </p:txBody>
      </p:sp>
      <p:sp>
        <p:nvSpPr>
          <p:cNvPr id="9" name="内容占位符 2">
            <a:extLst>
              <a:ext uri="{FF2B5EF4-FFF2-40B4-BE49-F238E27FC236}">
                <a16:creationId xmlns:a16="http://schemas.microsoft.com/office/drawing/2014/main" id="{4D3841DE-8507-403E-B315-C2C70A4A3EBB}"/>
              </a:ext>
            </a:extLst>
          </p:cNvPr>
          <p:cNvSpPr>
            <a:spLocks noGrp="1"/>
          </p:cNvSpPr>
          <p:nvPr>
            <p:ph idx="1"/>
          </p:nvPr>
        </p:nvSpPr>
        <p:spPr>
          <a:xfrm>
            <a:off x="657022" y="1451869"/>
            <a:ext cx="10515600" cy="5129199"/>
          </a:xfrm>
        </p:spPr>
        <p:txBody>
          <a:bodyPr>
            <a:normAutofit fontScale="92500" lnSpcReduction="10000"/>
          </a:bodyPr>
          <a:lstStyle/>
          <a:p>
            <a:pPr indent="0">
              <a:spcAft>
                <a:spcPts val="800"/>
              </a:spcAft>
              <a:buNone/>
            </a:pPr>
            <a:r>
              <a:rPr lang="en-US" altLang="zh-CN" sz="2000" dirty="0">
                <a:latin typeface="Times New Roman" panose="02020603050405020304" pitchFamily="18" charset="0"/>
                <a:ea typeface="等线" panose="02010600030101010101" pitchFamily="2" charset="-122"/>
              </a:rPr>
              <a:t>1) freeze(chart1) chart1_g.line</a:t>
            </a:r>
          </a:p>
          <a:p>
            <a:pPr indent="0">
              <a:spcAft>
                <a:spcPts val="800"/>
              </a:spcAft>
              <a:buNone/>
            </a:pPr>
            <a:r>
              <a:rPr lang="en-US" altLang="zh-CN" sz="2000" dirty="0">
                <a:latin typeface="Times New Roman" panose="02020603050405020304" pitchFamily="18" charset="0"/>
                <a:ea typeface="等线" panose="02010600030101010101" pitchFamily="2" charset="-122"/>
              </a:rPr>
              <a:t>chart1.elem(1) legend(China Output)</a:t>
            </a:r>
          </a:p>
          <a:p>
            <a:pPr indent="0">
              <a:spcAft>
                <a:spcPts val="800"/>
              </a:spcAft>
              <a:buNone/>
            </a:pPr>
            <a:r>
              <a:rPr lang="en-US" altLang="zh-CN" sz="2000" dirty="0">
                <a:latin typeface="Times New Roman" panose="02020603050405020304" pitchFamily="18" charset="0"/>
                <a:ea typeface="等线" panose="02010600030101010101" pitchFamily="2" charset="-122"/>
              </a:rPr>
              <a:t>chart1.elem(2) legend(US Output)</a:t>
            </a:r>
          </a:p>
          <a:p>
            <a:pPr indent="0">
              <a:spcAft>
                <a:spcPts val="800"/>
              </a:spcAft>
              <a:buNone/>
            </a:pPr>
            <a:r>
              <a:rPr lang="en-US" altLang="zh-CN" sz="2000" dirty="0">
                <a:latin typeface="Times New Roman" panose="02020603050405020304" pitchFamily="18" charset="0"/>
                <a:ea typeface="等线" panose="02010600030101010101" pitchFamily="2" charset="-122"/>
              </a:rPr>
              <a:t>2) freeze(chart2) chart2_g.line</a:t>
            </a:r>
          </a:p>
          <a:p>
            <a:pPr indent="0">
              <a:spcAft>
                <a:spcPts val="800"/>
              </a:spcAft>
              <a:buNone/>
            </a:pPr>
            <a:r>
              <a:rPr lang="en-US" altLang="zh-CN" sz="2000" dirty="0">
                <a:latin typeface="Times New Roman" panose="02020603050405020304" pitchFamily="18" charset="0"/>
                <a:ea typeface="等线" panose="02010600030101010101" pitchFamily="2" charset="-122"/>
              </a:rPr>
              <a:t>chart2.elem(1) legend(US Balance of trade)</a:t>
            </a:r>
          </a:p>
          <a:p>
            <a:pPr indent="0">
              <a:spcAft>
                <a:spcPts val="800"/>
              </a:spcAft>
              <a:buNone/>
            </a:pPr>
            <a:r>
              <a:rPr lang="en-US" altLang="zh-CN" sz="2000" dirty="0">
                <a:latin typeface="Times New Roman" panose="02020603050405020304" pitchFamily="18" charset="0"/>
                <a:ea typeface="等线" panose="02010600030101010101" pitchFamily="2" charset="-122"/>
              </a:rPr>
              <a:t>chart2.elem(2) legend(China Balance of trade)</a:t>
            </a:r>
          </a:p>
          <a:p>
            <a:pPr indent="0">
              <a:spcAft>
                <a:spcPts val="800"/>
              </a:spcAft>
              <a:buNone/>
            </a:pPr>
            <a:r>
              <a:rPr lang="en-US" altLang="zh-CN" sz="2000" dirty="0">
                <a:latin typeface="Times New Roman" panose="02020603050405020304" pitchFamily="18" charset="0"/>
                <a:ea typeface="等线" panose="02010600030101010101" pitchFamily="2" charset="-122"/>
              </a:rPr>
              <a:t>chart2.elem(3) legend(Exchange rate)</a:t>
            </a:r>
          </a:p>
          <a:p>
            <a:pPr indent="0">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Times New Roman" panose="02020603050405020304" pitchFamily="18" charset="0"/>
                <a:ea typeface="等线" panose="02010600030101010101" pitchFamily="2" charset="-122"/>
              </a:rPr>
              <a:t>3) freeze(chart3) chart3_g.line</a:t>
            </a:r>
            <a:endParaRPr lang="zh-CN" altLang="zh-CN" sz="2000" dirty="0">
              <a:latin typeface="Times New Roman" panose="02020603050405020304" pitchFamily="18" charset="0"/>
              <a:ea typeface="等线" panose="02010600030101010101" pitchFamily="2" charset="-122"/>
            </a:endParaRPr>
          </a:p>
          <a:p>
            <a:pPr indent="0">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Times New Roman" panose="02020603050405020304" pitchFamily="18" charset="0"/>
                <a:ea typeface="等线" panose="02010600030101010101" pitchFamily="2" charset="-122"/>
              </a:rPr>
              <a:t>chart3.elem(1) legend(Stock of money in China)</a:t>
            </a:r>
            <a:endParaRPr lang="zh-CN" altLang="zh-CN" sz="2000" dirty="0">
              <a:latin typeface="Times New Roman" panose="02020603050405020304" pitchFamily="18" charset="0"/>
              <a:ea typeface="等线" panose="02010600030101010101" pitchFamily="2" charset="-122"/>
            </a:endParaRPr>
          </a:p>
          <a:p>
            <a:pPr indent="0">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Times New Roman" panose="02020603050405020304" pitchFamily="18" charset="0"/>
                <a:ea typeface="等线" panose="02010600030101010101" pitchFamily="2" charset="-122"/>
              </a:rPr>
              <a:t>chart3.elem(2) legend(Foreign reserves of China central bank)</a:t>
            </a:r>
            <a:endParaRPr lang="zh-CN" altLang="zh-CN" sz="2000" dirty="0">
              <a:latin typeface="Times New Roman" panose="02020603050405020304" pitchFamily="18" charset="0"/>
              <a:ea typeface="等线" panose="02010600030101010101" pitchFamily="2" charset="-122"/>
            </a:endParaRPr>
          </a:p>
          <a:p>
            <a:pPr indent="0">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Times New Roman" panose="02020603050405020304" pitchFamily="18" charset="0"/>
                <a:ea typeface="等线" panose="02010600030101010101" pitchFamily="2" charset="-122"/>
              </a:rPr>
              <a:t>chart3.elem(3) legend(Stock of China bills held by China central bank)</a:t>
            </a:r>
            <a:endParaRPr lang="zh-CN" altLang="zh-CN" sz="2000" dirty="0">
              <a:latin typeface="Times New Roman" panose="02020603050405020304" pitchFamily="18" charset="0"/>
              <a:ea typeface="等线" panose="02010600030101010101" pitchFamily="2" charset="-122"/>
            </a:endParaRPr>
          </a:p>
          <a:p>
            <a:pPr indent="0">
              <a:spcAft>
                <a:spcPts val="800"/>
              </a:spcAft>
              <a:buNone/>
            </a:pPr>
            <a:endParaRPr lang="en-US" altLang="zh-CN" sz="2000" dirty="0">
              <a:latin typeface="Times New Roman" panose="02020603050405020304" pitchFamily="18" charset="0"/>
              <a:ea typeface="等线" panose="02010600030101010101" pitchFamily="2" charset="-122"/>
            </a:endParaRPr>
          </a:p>
          <a:p>
            <a:pPr indent="0">
              <a:spcAft>
                <a:spcPts val="800"/>
              </a:spcAft>
              <a:buNone/>
            </a:pPr>
            <a:endParaRPr lang="en-US" altLang="zh-CN" sz="2000" dirty="0">
              <a:latin typeface="Times New Roman" panose="02020603050405020304" pitchFamily="18" charset="0"/>
              <a:ea typeface="等线" panose="02010600030101010101" pitchFamily="2" charset="-122"/>
            </a:endParaRPr>
          </a:p>
          <a:p>
            <a:pPr marL="571500" indent="-342900">
              <a:spcAft>
                <a:spcPts val="800"/>
              </a:spcAft>
            </a:pPr>
            <a:endParaRPr lang="en-US" altLang="zh-CN" sz="2000" dirty="0">
              <a:latin typeface="Times New Roman" panose="02020603050405020304" pitchFamily="18" charset="0"/>
              <a:ea typeface="等线" panose="02010600030101010101" pitchFamily="2" charset="-122"/>
            </a:endParaRPr>
          </a:p>
          <a:p>
            <a:pPr marL="571500" indent="-342900">
              <a:spcAft>
                <a:spcPts val="800"/>
              </a:spcAft>
            </a:pPr>
            <a:endParaRPr lang="en-US" altLang="zh-CN" sz="2000" dirty="0">
              <a:latin typeface="Times New Roman" panose="02020603050405020304" pitchFamily="18" charset="0"/>
              <a:ea typeface="等线" panose="02010600030101010101" pitchFamily="2" charset="-122"/>
            </a:endParaRPr>
          </a:p>
          <a:p>
            <a:endParaRPr lang="zh-CN" altLang="en-US" dirty="0"/>
          </a:p>
        </p:txBody>
      </p:sp>
    </p:spTree>
    <p:extLst>
      <p:ext uri="{BB962C8B-B14F-4D97-AF65-F5344CB8AC3E}">
        <p14:creationId xmlns:p14="http://schemas.microsoft.com/office/powerpoint/2010/main" val="38892525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81250A-F288-4074-95C0-D5C868F834CA}"/>
              </a:ext>
            </a:extLst>
          </p:cNvPr>
          <p:cNvSpPr>
            <a:spLocks noGrp="1"/>
          </p:cNvSpPr>
          <p:nvPr>
            <p:ph type="title"/>
          </p:nvPr>
        </p:nvSpPr>
        <p:spPr/>
        <p:txBody>
          <a:bodyPr/>
          <a:lstStyle/>
          <a:p>
            <a:r>
              <a:rPr lang="en-US" altLang="zh-CN" sz="2800" dirty="0">
                <a:latin typeface="Times New Roman" panose="02020603050405020304" pitchFamily="18" charset="0"/>
                <a:cs typeface="Times New Roman" panose="02020603050405020304" pitchFamily="18" charset="0"/>
              </a:rPr>
              <a:t>Shock: an increase in the US propensity to import</a:t>
            </a:r>
            <a:endParaRPr lang="zh-CN" altLang="en-US" sz="2800" dirty="0">
              <a:latin typeface="Times New Roman" panose="02020603050405020304" pitchFamily="18" charset="0"/>
              <a:cs typeface="Times New Roman" panose="02020603050405020304" pitchFamily="18" charset="0"/>
            </a:endParaRPr>
          </a:p>
        </p:txBody>
      </p:sp>
      <p:sp>
        <p:nvSpPr>
          <p:cNvPr id="4" name="日期占位符 3">
            <a:extLst>
              <a:ext uri="{FF2B5EF4-FFF2-40B4-BE49-F238E27FC236}">
                <a16:creationId xmlns:a16="http://schemas.microsoft.com/office/drawing/2014/main" id="{457760CF-18FB-45C8-AE2D-8B9CC6719FE7}"/>
              </a:ext>
            </a:extLst>
          </p:cNvPr>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5" name="页脚占位符 4">
            <a:extLst>
              <a:ext uri="{FF2B5EF4-FFF2-40B4-BE49-F238E27FC236}">
                <a16:creationId xmlns:a16="http://schemas.microsoft.com/office/drawing/2014/main" id="{0E272969-6CDE-4F08-B96C-1A47B97ECE01}"/>
              </a:ext>
            </a:extLst>
          </p:cNvPr>
          <p:cNvSpPr>
            <a:spLocks noGrp="1"/>
          </p:cNvSpPr>
          <p:nvPr>
            <p:ph type="ftr" sz="quarter" idx="11"/>
          </p:nvPr>
        </p:nvSpPr>
        <p:spPr/>
        <p:txBody>
          <a:bodyPr/>
          <a:lstStyle/>
          <a:p>
            <a:r>
              <a:rPr lang="zh-CN" altLang="en-US"/>
              <a:t>中央财经大学 李慧青</a:t>
            </a:r>
            <a:endParaRPr lang="zh-CN" altLang="en-US" dirty="0"/>
          </a:p>
        </p:txBody>
      </p:sp>
      <p:sp>
        <p:nvSpPr>
          <p:cNvPr id="6" name="灯片编号占位符 5">
            <a:extLst>
              <a:ext uri="{FF2B5EF4-FFF2-40B4-BE49-F238E27FC236}">
                <a16:creationId xmlns:a16="http://schemas.microsoft.com/office/drawing/2014/main" id="{8EAA6DF8-9B59-4360-BA8D-4482BD059C6F}"/>
              </a:ext>
            </a:extLst>
          </p:cNvPr>
          <p:cNvSpPr>
            <a:spLocks noGrp="1"/>
          </p:cNvSpPr>
          <p:nvPr>
            <p:ph type="sldNum" sz="quarter" idx="12"/>
          </p:nvPr>
        </p:nvSpPr>
        <p:spPr/>
        <p:txBody>
          <a:bodyPr/>
          <a:lstStyle/>
          <a:p>
            <a:fld id="{BE216378-A15D-4834-BE53-A61CC427C8A9}" type="slidenum">
              <a:rPr lang="zh-CN" altLang="en-US" smtClean="0"/>
              <a:t>41</a:t>
            </a:fld>
            <a:endParaRPr lang="zh-CN" altLang="en-US"/>
          </a:p>
        </p:txBody>
      </p:sp>
      <p:graphicFrame>
        <p:nvGraphicFramePr>
          <p:cNvPr id="3" name="对象 2">
            <a:extLst>
              <a:ext uri="{FF2B5EF4-FFF2-40B4-BE49-F238E27FC236}">
                <a16:creationId xmlns:a16="http://schemas.microsoft.com/office/drawing/2014/main" id="{80154CBE-D616-6CB9-D68B-2E9BF616370A}"/>
              </a:ext>
            </a:extLst>
          </p:cNvPr>
          <p:cNvGraphicFramePr>
            <a:graphicFrameLocks noChangeAspect="1"/>
          </p:cNvGraphicFramePr>
          <p:nvPr>
            <p:extLst>
              <p:ext uri="{D42A27DB-BD31-4B8C-83A1-F6EECF244321}">
                <p14:modId xmlns:p14="http://schemas.microsoft.com/office/powerpoint/2010/main" val="2904959931"/>
              </p:ext>
            </p:extLst>
          </p:nvPr>
        </p:nvGraphicFramePr>
        <p:xfrm>
          <a:off x="7287566" y="1433373"/>
          <a:ext cx="3469439" cy="2645247"/>
        </p:xfrm>
        <a:graphic>
          <a:graphicData uri="http://schemas.openxmlformats.org/presentationml/2006/ole">
            <mc:AlternateContent xmlns:mc="http://schemas.openxmlformats.org/markup-compatibility/2006">
              <mc:Choice xmlns:v="urn:schemas-microsoft-com:vml" Requires="v">
                <p:oleObj name="EViews" r:id="rId2" imgW="5486400" imgH="4183380" progId="EViews.Workfile.2">
                  <p:embed/>
                </p:oleObj>
              </mc:Choice>
              <mc:Fallback>
                <p:oleObj name="EViews" r:id="rId2" imgW="5486400" imgH="4183380" progId="EViews.Workfile.2">
                  <p:embed/>
                  <p:pic>
                    <p:nvPicPr>
                      <p:cNvPr id="3" name="对象 2">
                        <a:extLst>
                          <a:ext uri="{FF2B5EF4-FFF2-40B4-BE49-F238E27FC236}">
                            <a16:creationId xmlns:a16="http://schemas.microsoft.com/office/drawing/2014/main" id="{E20F005B-85B9-4F75-826F-8D9C7D52BFFE}"/>
                          </a:ext>
                        </a:extLst>
                      </p:cNvPr>
                      <p:cNvPicPr/>
                      <p:nvPr/>
                    </p:nvPicPr>
                    <p:blipFill>
                      <a:blip r:embed="rId3"/>
                      <a:stretch>
                        <a:fillRect/>
                      </a:stretch>
                    </p:blipFill>
                    <p:spPr>
                      <a:xfrm>
                        <a:off x="7287566" y="1433373"/>
                        <a:ext cx="3469439" cy="2645247"/>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ECE5BC7A-EF41-902D-63C1-43222E85A220}"/>
              </a:ext>
            </a:extLst>
          </p:cNvPr>
          <p:cNvGraphicFramePr>
            <a:graphicFrameLocks noChangeAspect="1"/>
          </p:cNvGraphicFramePr>
          <p:nvPr>
            <p:extLst>
              <p:ext uri="{D42A27DB-BD31-4B8C-83A1-F6EECF244321}">
                <p14:modId xmlns:p14="http://schemas.microsoft.com/office/powerpoint/2010/main" val="1922570366"/>
              </p:ext>
            </p:extLst>
          </p:nvPr>
        </p:nvGraphicFramePr>
        <p:xfrm>
          <a:off x="4085531" y="3395550"/>
          <a:ext cx="4020938" cy="3019428"/>
        </p:xfrm>
        <a:graphic>
          <a:graphicData uri="http://schemas.openxmlformats.org/presentationml/2006/ole">
            <mc:AlternateContent xmlns:mc="http://schemas.openxmlformats.org/markup-compatibility/2006">
              <mc:Choice xmlns:v="urn:schemas-microsoft-com:vml" Requires="v">
                <p:oleObj name="EViews" r:id="rId4" imgW="5570168" imgH="4183380" progId="EViews.Workfile.2">
                  <p:embed/>
                </p:oleObj>
              </mc:Choice>
              <mc:Fallback>
                <p:oleObj name="EViews" r:id="rId4" imgW="5570168" imgH="4183380" progId="EViews.Workfile.2">
                  <p:embed/>
                  <p:pic>
                    <p:nvPicPr>
                      <p:cNvPr id="3" name="对象 2">
                        <a:extLst>
                          <a:ext uri="{FF2B5EF4-FFF2-40B4-BE49-F238E27FC236}">
                            <a16:creationId xmlns:a16="http://schemas.microsoft.com/office/drawing/2014/main" id="{5A3D3974-1120-4AED-B617-11B7DB2CDFF8}"/>
                          </a:ext>
                        </a:extLst>
                      </p:cNvPr>
                      <p:cNvPicPr/>
                      <p:nvPr/>
                    </p:nvPicPr>
                    <p:blipFill>
                      <a:blip r:embed="rId5"/>
                      <a:stretch>
                        <a:fillRect/>
                      </a:stretch>
                    </p:blipFill>
                    <p:spPr>
                      <a:xfrm>
                        <a:off x="4085531" y="3395550"/>
                        <a:ext cx="4020938" cy="3019428"/>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1C913F91-4CE7-4C2D-A1F5-8915281EE626}"/>
              </a:ext>
            </a:extLst>
          </p:cNvPr>
          <p:cNvGraphicFramePr>
            <a:graphicFrameLocks noChangeAspect="1"/>
          </p:cNvGraphicFramePr>
          <p:nvPr>
            <p:extLst>
              <p:ext uri="{D42A27DB-BD31-4B8C-83A1-F6EECF244321}">
                <p14:modId xmlns:p14="http://schemas.microsoft.com/office/powerpoint/2010/main" val="1011887003"/>
              </p:ext>
            </p:extLst>
          </p:nvPr>
        </p:nvGraphicFramePr>
        <p:xfrm>
          <a:off x="1241665" y="1433373"/>
          <a:ext cx="3704072" cy="2522536"/>
        </p:xfrm>
        <a:graphic>
          <a:graphicData uri="http://schemas.openxmlformats.org/presentationml/2006/ole">
            <mc:AlternateContent xmlns:mc="http://schemas.openxmlformats.org/markup-compatibility/2006">
              <mc:Choice xmlns:v="urn:schemas-microsoft-com:vml" Requires="v">
                <p:oleObj name="EViews" r:id="rId6" imgW="5493864" imgH="3741143" progId="EViews.Workfile.2">
                  <p:embed/>
                </p:oleObj>
              </mc:Choice>
              <mc:Fallback>
                <p:oleObj name="EViews" r:id="rId6" imgW="5493864" imgH="3741143" progId="EViews.Workfile.2">
                  <p:embed/>
                  <p:pic>
                    <p:nvPicPr>
                      <p:cNvPr id="0" name=""/>
                      <p:cNvPicPr/>
                      <p:nvPr/>
                    </p:nvPicPr>
                    <p:blipFill>
                      <a:blip r:embed="rId7"/>
                      <a:stretch>
                        <a:fillRect/>
                      </a:stretch>
                    </p:blipFill>
                    <p:spPr>
                      <a:xfrm>
                        <a:off x="1241665" y="1433373"/>
                        <a:ext cx="3704072" cy="2522536"/>
                      </a:xfrm>
                      <a:prstGeom prst="rect">
                        <a:avLst/>
                      </a:prstGeom>
                    </p:spPr>
                  </p:pic>
                </p:oleObj>
              </mc:Fallback>
            </mc:AlternateContent>
          </a:graphicData>
        </a:graphic>
      </p:graphicFrame>
    </p:spTree>
    <p:extLst>
      <p:ext uri="{BB962C8B-B14F-4D97-AF65-F5344CB8AC3E}">
        <p14:creationId xmlns:p14="http://schemas.microsoft.com/office/powerpoint/2010/main" val="41051420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3CEEE-8832-4317-AC2F-86AFCB6EE0EC}"/>
              </a:ext>
            </a:extLst>
          </p:cNvPr>
          <p:cNvSpPr>
            <a:spLocks noGrp="1"/>
          </p:cNvSpPr>
          <p:nvPr>
            <p:ph type="title"/>
          </p:nvPr>
        </p:nvSpPr>
        <p:spPr>
          <a:xfrm>
            <a:off x="838200" y="276932"/>
            <a:ext cx="10515600" cy="1325562"/>
          </a:xfrm>
        </p:spPr>
        <p:txBody>
          <a:bodyPr/>
          <a:lstStyle/>
          <a:p>
            <a:r>
              <a:rPr lang="en-US" altLang="zh-CN" sz="2800" dirty="0">
                <a:latin typeface="Times New Roman" panose="02020603050405020304" pitchFamily="18" charset="0"/>
                <a:ea typeface="等线" panose="02010600030101010101" pitchFamily="2" charset="-122"/>
              </a:rPr>
              <a:t>A fixed exchange regime closure </a:t>
            </a:r>
            <a:r>
              <a:rPr lang="en-US" altLang="zh-CN" sz="2800" dirty="0">
                <a:solidFill>
                  <a:srgbClr val="FF0000"/>
                </a:solidFill>
                <a:latin typeface="Times New Roman" panose="02020603050405020304" pitchFamily="18" charset="0"/>
                <a:ea typeface="等线" panose="02010600030101010101" pitchFamily="2" charset="-122"/>
              </a:rPr>
              <a:t>EXAM</a:t>
            </a:r>
            <a:br>
              <a:rPr lang="en-US" altLang="zh-CN" sz="2800" dirty="0">
                <a:latin typeface="Times New Roman" panose="02020603050405020304" pitchFamily="18" charset="0"/>
                <a:ea typeface="等线" panose="02010600030101010101" pitchFamily="2" charset="-122"/>
              </a:rPr>
            </a:br>
            <a:endParaRPr lang="zh-CN" altLang="en-US" sz="28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E1235AD5-AC0F-4EB9-B879-06298396F284}"/>
              </a:ext>
            </a:extLst>
          </p:cNvPr>
          <p:cNvSpPr>
            <a:spLocks noGrp="1"/>
          </p:cNvSpPr>
          <p:nvPr>
            <p:ph idx="1"/>
          </p:nvPr>
        </p:nvSpPr>
        <p:spPr>
          <a:xfrm>
            <a:off x="687106" y="1757665"/>
            <a:ext cx="10515600" cy="4100037"/>
          </a:xfrm>
        </p:spPr>
        <p:txBody>
          <a:bodyPr>
            <a:normAutofit/>
          </a:bodyPr>
          <a:lstStyle/>
          <a:p>
            <a:pPr indent="0">
              <a:spcAft>
                <a:spcPts val="800"/>
              </a:spcAft>
              <a:buNone/>
            </a:pPr>
            <a:r>
              <a:rPr lang="en-US" altLang="zh-CN" sz="2000" dirty="0">
                <a:latin typeface="Times New Roman" panose="02020603050405020304" pitchFamily="18" charset="0"/>
                <a:ea typeface="等线" panose="02010600030101010101" pitchFamily="2" charset="-122"/>
              </a:rPr>
              <a:t>In the fixed exchange rate regime, fiscal expansion leads to a permanently increased output but is accompanied by a twin deficit. </a:t>
            </a:r>
          </a:p>
          <a:p>
            <a:pPr indent="0">
              <a:spcAft>
                <a:spcPts val="800"/>
              </a:spcAft>
              <a:buNone/>
            </a:pPr>
            <a:r>
              <a:rPr lang="en-US" altLang="zh-CN" sz="2000" dirty="0">
                <a:latin typeface="Times New Roman" panose="02020603050405020304" pitchFamily="18" charset="0"/>
                <a:ea typeface="等线" panose="02010600030101010101" pitchFamily="2" charset="-122"/>
              </a:rPr>
              <a:t>It would seem that fiscal and monetary policies are relatively more effective in the context of flexible exchange rate regimes. </a:t>
            </a:r>
          </a:p>
          <a:p>
            <a:pPr indent="0">
              <a:spcAft>
                <a:spcPts val="800"/>
              </a:spcAft>
              <a:buNone/>
            </a:pPr>
            <a:r>
              <a:rPr lang="en-US" altLang="zh-CN" sz="2000" dirty="0">
                <a:latin typeface="Times New Roman" panose="02020603050405020304" pitchFamily="18" charset="0"/>
                <a:ea typeface="等线" panose="02010600030101010101" pitchFamily="2" charset="-122"/>
              </a:rPr>
              <a:t>Indeed, lower interest rates, unsurprisingly have only one effect-a temporary capital account deficit. </a:t>
            </a:r>
          </a:p>
          <a:p>
            <a:pPr indent="0">
              <a:spcAft>
                <a:spcPts val="800"/>
              </a:spcAft>
              <a:buNone/>
            </a:pPr>
            <a:r>
              <a:rPr lang="en-US" altLang="zh-CN" sz="2000" dirty="0">
                <a:latin typeface="Times New Roman" panose="02020603050405020304" pitchFamily="18" charset="0"/>
                <a:ea typeface="等线" panose="02010600030101010101" pitchFamily="2" charset="-122"/>
              </a:rPr>
              <a:t>If we further assume that consumption depends negatively on interest rates, a reduction in interest rates leads to a sharp capital account deficit that quickly turns into a temporary surplus, a temporary increase in consumption and income, and a temporary budget surplus and trade deficit. </a:t>
            </a:r>
          </a:p>
          <a:p>
            <a:pPr indent="0">
              <a:spcAft>
                <a:spcPts val="800"/>
              </a:spcAft>
              <a:buNone/>
            </a:pPr>
            <a:r>
              <a:rPr lang="en-US" altLang="zh-CN" sz="2000" dirty="0">
                <a:latin typeface="Times New Roman" panose="02020603050405020304" pitchFamily="18" charset="0"/>
                <a:ea typeface="等线" panose="02010600030101010101" pitchFamily="2" charset="-122"/>
              </a:rPr>
              <a:t>And it clearly illustrates the fact that the twin deficit proposition holds in the steady state, but not necessarily during the transition, when households accumulate or get rid of financial assets.</a:t>
            </a:r>
          </a:p>
          <a:p>
            <a:pPr indent="0">
              <a:spcAft>
                <a:spcPts val="800"/>
              </a:spcAft>
              <a:buNone/>
            </a:pPr>
            <a:endParaRPr lang="zh-CN" altLang="zh-CN" sz="2000" dirty="0">
              <a:latin typeface="Times New Roman" panose="02020603050405020304" pitchFamily="18" charset="0"/>
              <a:ea typeface="等线" panose="02010600030101010101" pitchFamily="2" charset="-122"/>
            </a:endParaRPr>
          </a:p>
          <a:p>
            <a:pPr indent="0">
              <a:spcAft>
                <a:spcPts val="800"/>
              </a:spcAft>
              <a:buNone/>
            </a:pPr>
            <a:endParaRPr lang="zh-CN" altLang="zh-CN" sz="2000" i="1" kern="100" dirty="0">
              <a:latin typeface="Cambria Math" panose="02040503050406030204" pitchFamily="18" charset="0"/>
              <a:ea typeface="等线" panose="02010600030101010101" pitchFamily="2" charset="-122"/>
              <a:cs typeface="Times New Roman" panose="02020603050405020304" pitchFamily="18" charset="0"/>
            </a:endParaRPr>
          </a:p>
          <a:p>
            <a:pPr indent="0">
              <a:spcAft>
                <a:spcPts val="800"/>
              </a:spcAft>
              <a:buNone/>
            </a:pPr>
            <a:endParaRPr lang="en-US" altLang="zh-CN" sz="2000" dirty="0">
              <a:latin typeface="Times New Roman" panose="02020603050405020304" pitchFamily="18" charset="0"/>
              <a:ea typeface="等线" panose="02010600030101010101" pitchFamily="2" charset="-122"/>
            </a:endParaRPr>
          </a:p>
          <a:p>
            <a:pPr indent="0">
              <a:spcAft>
                <a:spcPts val="800"/>
              </a:spcAft>
              <a:buNone/>
            </a:pPr>
            <a:endParaRPr lang="en-US" altLang="zh-CN" sz="2000" dirty="0">
              <a:latin typeface="Times New Roman" panose="02020603050405020304" pitchFamily="18" charset="0"/>
              <a:ea typeface="等线" panose="02010600030101010101" pitchFamily="2" charset="-122"/>
            </a:endParaRPr>
          </a:p>
          <a:p>
            <a:pPr indent="0">
              <a:spcAft>
                <a:spcPts val="800"/>
              </a:spcAft>
              <a:buNone/>
            </a:pPr>
            <a:endParaRPr lang="en-US" altLang="zh-CN" sz="2000" dirty="0">
              <a:latin typeface="Times New Roman" panose="02020603050405020304" pitchFamily="18" charset="0"/>
              <a:ea typeface="等线" panose="02010600030101010101" pitchFamily="2" charset="-122"/>
            </a:endParaRPr>
          </a:p>
        </p:txBody>
      </p:sp>
      <p:sp>
        <p:nvSpPr>
          <p:cNvPr id="4" name="日期占位符 3">
            <a:extLst>
              <a:ext uri="{FF2B5EF4-FFF2-40B4-BE49-F238E27FC236}">
                <a16:creationId xmlns:a16="http://schemas.microsoft.com/office/drawing/2014/main" id="{6AB23E36-F2FD-425A-A29E-0AB882785378}"/>
              </a:ext>
            </a:extLst>
          </p:cNvPr>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5" name="页脚占位符 4">
            <a:extLst>
              <a:ext uri="{FF2B5EF4-FFF2-40B4-BE49-F238E27FC236}">
                <a16:creationId xmlns:a16="http://schemas.microsoft.com/office/drawing/2014/main" id="{D3F21034-1D22-4915-BC81-394670716C40}"/>
              </a:ext>
            </a:extLst>
          </p:cNvPr>
          <p:cNvSpPr>
            <a:spLocks noGrp="1"/>
          </p:cNvSpPr>
          <p:nvPr>
            <p:ph type="ftr" sz="quarter" idx="11"/>
          </p:nvPr>
        </p:nvSpPr>
        <p:spPr/>
        <p:txBody>
          <a:bodyPr/>
          <a:lstStyle/>
          <a:p>
            <a:r>
              <a:rPr lang="zh-CN" altLang="en-US"/>
              <a:t>中央财经大学 李慧青</a:t>
            </a:r>
            <a:endParaRPr lang="zh-CN" altLang="en-US" dirty="0"/>
          </a:p>
        </p:txBody>
      </p:sp>
      <p:sp>
        <p:nvSpPr>
          <p:cNvPr id="6" name="灯片编号占位符 5">
            <a:extLst>
              <a:ext uri="{FF2B5EF4-FFF2-40B4-BE49-F238E27FC236}">
                <a16:creationId xmlns:a16="http://schemas.microsoft.com/office/drawing/2014/main" id="{BFBA6C96-179F-4140-B22E-7EFF317A4BDC}"/>
              </a:ext>
            </a:extLst>
          </p:cNvPr>
          <p:cNvSpPr>
            <a:spLocks noGrp="1"/>
          </p:cNvSpPr>
          <p:nvPr>
            <p:ph type="sldNum" sz="quarter" idx="12"/>
          </p:nvPr>
        </p:nvSpPr>
        <p:spPr/>
        <p:txBody>
          <a:bodyPr/>
          <a:lstStyle/>
          <a:p>
            <a:fld id="{BE216378-A15D-4834-BE53-A61CC427C8A9}" type="slidenum">
              <a:rPr lang="zh-CN" altLang="en-US" smtClean="0"/>
              <a:t>42</a:t>
            </a:fld>
            <a:endParaRPr lang="zh-CN" altLang="en-US"/>
          </a:p>
        </p:txBody>
      </p:sp>
    </p:spTree>
    <p:extLst>
      <p:ext uri="{BB962C8B-B14F-4D97-AF65-F5344CB8AC3E}">
        <p14:creationId xmlns:p14="http://schemas.microsoft.com/office/powerpoint/2010/main" val="18524990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3CEEE-8832-4317-AC2F-86AFCB6EE0EC}"/>
              </a:ext>
            </a:extLst>
          </p:cNvPr>
          <p:cNvSpPr>
            <a:spLocks noGrp="1"/>
          </p:cNvSpPr>
          <p:nvPr>
            <p:ph type="title"/>
          </p:nvPr>
        </p:nvSpPr>
        <p:spPr>
          <a:xfrm>
            <a:off x="838200" y="276932"/>
            <a:ext cx="10515600" cy="1325562"/>
          </a:xfrm>
        </p:spPr>
        <p:txBody>
          <a:bodyPr/>
          <a:lstStyle/>
          <a:p>
            <a:r>
              <a:rPr lang="en-US" altLang="zh-CN" sz="2800" dirty="0">
                <a:latin typeface="Times New Roman" panose="02020603050405020304" pitchFamily="18" charset="0"/>
                <a:ea typeface="等线" panose="02010600030101010101" pitchFamily="2" charset="-122"/>
              </a:rPr>
              <a:t>A fixed exchange regime closure</a:t>
            </a:r>
            <a:br>
              <a:rPr lang="en-US" altLang="zh-CN" sz="2800" dirty="0">
                <a:latin typeface="Times New Roman" panose="02020603050405020304" pitchFamily="18" charset="0"/>
                <a:ea typeface="等线" panose="02010600030101010101" pitchFamily="2" charset="-122"/>
              </a:rPr>
            </a:br>
            <a:endParaRPr lang="zh-CN" altLang="en-US" sz="28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E1235AD5-AC0F-4EB9-B879-06298396F284}"/>
              </a:ext>
            </a:extLst>
          </p:cNvPr>
          <p:cNvSpPr>
            <a:spLocks noGrp="1"/>
          </p:cNvSpPr>
          <p:nvPr>
            <p:ph idx="1"/>
          </p:nvPr>
        </p:nvSpPr>
        <p:spPr>
          <a:xfrm>
            <a:off x="687106" y="1757665"/>
            <a:ext cx="10515600" cy="4100037"/>
          </a:xfrm>
        </p:spPr>
        <p:txBody>
          <a:bodyPr>
            <a:normAutofit/>
          </a:bodyPr>
          <a:lstStyle/>
          <a:p>
            <a:pPr indent="0">
              <a:spcAft>
                <a:spcPts val="800"/>
              </a:spcAft>
              <a:buNone/>
            </a:pPr>
            <a:r>
              <a:rPr lang="en-US" altLang="zh-CN" sz="2000" dirty="0">
                <a:latin typeface="Times New Roman" panose="02020603050405020304" pitchFamily="18" charset="0"/>
                <a:ea typeface="等线" panose="02010600030101010101" pitchFamily="2" charset="-122"/>
              </a:rPr>
              <a:t>In the fixed exchange rate closure of the model, as well as its one-country version, we show why sterilization becomes endogenous when central banks fix interest rates. </a:t>
            </a:r>
          </a:p>
          <a:p>
            <a:pPr indent="0">
              <a:spcAft>
                <a:spcPts val="800"/>
              </a:spcAft>
              <a:buNone/>
            </a:pPr>
            <a:r>
              <a:rPr lang="en-US" altLang="zh-CN" sz="2000" dirty="0">
                <a:latin typeface="Times New Roman" panose="02020603050405020304" pitchFamily="18" charset="0"/>
                <a:ea typeface="等线" panose="02010600030101010101" pitchFamily="2" charset="-122"/>
              </a:rPr>
              <a:t>Within the flexible exchange regime closure, still with monetary policy being represented by administered interest rates, we show that governments can achieve higher levels of activity by an appropriate choice of fiscal policy, at least within the limits imposed by the inflationary consequences of high activity levels (which have not been dealt with here). </a:t>
            </a:r>
          </a:p>
          <a:p>
            <a:pPr indent="0">
              <a:spcAft>
                <a:spcPts val="800"/>
              </a:spcAft>
              <a:buNone/>
            </a:pPr>
            <a:r>
              <a:rPr lang="en-US" altLang="zh-CN" sz="2000" dirty="0">
                <a:latin typeface="Times New Roman" panose="02020603050405020304" pitchFamily="18" charset="0"/>
                <a:ea typeface="等线" panose="02010600030101010101" pitchFamily="2" charset="-122"/>
              </a:rPr>
              <a:t>This clearly contradicts the usual assertion, found in the Mundell-Fleming model, that fiscal policy has a weak or no effect in a flexible exchange regime. We have also shown that changes in interest rates, though they may have large and immediate consequences on the exchange rate and hence on levels of activity, seem to have effects that are self-reversing, thus inclining us to believe that the feedbacks tied to trade may still play a major role in the medium and long run.</a:t>
            </a:r>
            <a:endParaRPr lang="zh-CN" altLang="zh-CN" sz="2000" dirty="0">
              <a:latin typeface="Times New Roman" panose="02020603050405020304" pitchFamily="18" charset="0"/>
              <a:ea typeface="等线" panose="02010600030101010101" pitchFamily="2" charset="-122"/>
            </a:endParaRPr>
          </a:p>
          <a:p>
            <a:pPr indent="0">
              <a:spcAft>
                <a:spcPts val="800"/>
              </a:spcAft>
              <a:buNone/>
            </a:pPr>
            <a:endParaRPr lang="zh-CN" altLang="zh-CN" sz="2000" i="1" kern="100" dirty="0">
              <a:latin typeface="Cambria Math" panose="02040503050406030204" pitchFamily="18" charset="0"/>
              <a:ea typeface="等线" panose="02010600030101010101" pitchFamily="2" charset="-122"/>
              <a:cs typeface="Times New Roman" panose="02020603050405020304" pitchFamily="18" charset="0"/>
            </a:endParaRPr>
          </a:p>
          <a:p>
            <a:pPr indent="0">
              <a:spcAft>
                <a:spcPts val="800"/>
              </a:spcAft>
              <a:buNone/>
            </a:pPr>
            <a:endParaRPr lang="en-US" altLang="zh-CN" sz="2000" dirty="0">
              <a:latin typeface="Times New Roman" panose="02020603050405020304" pitchFamily="18" charset="0"/>
              <a:ea typeface="等线" panose="02010600030101010101" pitchFamily="2" charset="-122"/>
            </a:endParaRPr>
          </a:p>
          <a:p>
            <a:pPr indent="0">
              <a:spcAft>
                <a:spcPts val="800"/>
              </a:spcAft>
              <a:buNone/>
            </a:pPr>
            <a:endParaRPr lang="en-US" altLang="zh-CN" sz="2000" dirty="0">
              <a:latin typeface="Times New Roman" panose="02020603050405020304" pitchFamily="18" charset="0"/>
              <a:ea typeface="等线" panose="02010600030101010101" pitchFamily="2" charset="-122"/>
            </a:endParaRPr>
          </a:p>
          <a:p>
            <a:pPr indent="0">
              <a:spcAft>
                <a:spcPts val="800"/>
              </a:spcAft>
              <a:buNone/>
            </a:pPr>
            <a:endParaRPr lang="en-US" altLang="zh-CN" sz="2000" dirty="0">
              <a:latin typeface="Times New Roman" panose="02020603050405020304" pitchFamily="18" charset="0"/>
              <a:ea typeface="等线" panose="02010600030101010101" pitchFamily="2" charset="-122"/>
            </a:endParaRPr>
          </a:p>
        </p:txBody>
      </p:sp>
      <p:sp>
        <p:nvSpPr>
          <p:cNvPr id="4" name="日期占位符 3">
            <a:extLst>
              <a:ext uri="{FF2B5EF4-FFF2-40B4-BE49-F238E27FC236}">
                <a16:creationId xmlns:a16="http://schemas.microsoft.com/office/drawing/2014/main" id="{6AB23E36-F2FD-425A-A29E-0AB882785378}"/>
              </a:ext>
            </a:extLst>
          </p:cNvPr>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5" name="页脚占位符 4">
            <a:extLst>
              <a:ext uri="{FF2B5EF4-FFF2-40B4-BE49-F238E27FC236}">
                <a16:creationId xmlns:a16="http://schemas.microsoft.com/office/drawing/2014/main" id="{D3F21034-1D22-4915-BC81-394670716C40}"/>
              </a:ext>
            </a:extLst>
          </p:cNvPr>
          <p:cNvSpPr>
            <a:spLocks noGrp="1"/>
          </p:cNvSpPr>
          <p:nvPr>
            <p:ph type="ftr" sz="quarter" idx="11"/>
          </p:nvPr>
        </p:nvSpPr>
        <p:spPr/>
        <p:txBody>
          <a:bodyPr/>
          <a:lstStyle/>
          <a:p>
            <a:r>
              <a:rPr lang="zh-CN" altLang="en-US"/>
              <a:t>中央财经大学 李慧青</a:t>
            </a:r>
            <a:endParaRPr lang="zh-CN" altLang="en-US" dirty="0"/>
          </a:p>
        </p:txBody>
      </p:sp>
      <p:sp>
        <p:nvSpPr>
          <p:cNvPr id="6" name="灯片编号占位符 5">
            <a:extLst>
              <a:ext uri="{FF2B5EF4-FFF2-40B4-BE49-F238E27FC236}">
                <a16:creationId xmlns:a16="http://schemas.microsoft.com/office/drawing/2014/main" id="{BFBA6C96-179F-4140-B22E-7EFF317A4BDC}"/>
              </a:ext>
            </a:extLst>
          </p:cNvPr>
          <p:cNvSpPr>
            <a:spLocks noGrp="1"/>
          </p:cNvSpPr>
          <p:nvPr>
            <p:ph type="sldNum" sz="quarter" idx="12"/>
          </p:nvPr>
        </p:nvSpPr>
        <p:spPr/>
        <p:txBody>
          <a:bodyPr/>
          <a:lstStyle/>
          <a:p>
            <a:fld id="{BE216378-A15D-4834-BE53-A61CC427C8A9}" type="slidenum">
              <a:rPr lang="zh-CN" altLang="en-US" smtClean="0"/>
              <a:t>43</a:t>
            </a:fld>
            <a:endParaRPr lang="zh-CN" altLang="en-US"/>
          </a:p>
        </p:txBody>
      </p:sp>
    </p:spTree>
    <p:extLst>
      <p:ext uri="{BB962C8B-B14F-4D97-AF65-F5344CB8AC3E}">
        <p14:creationId xmlns:p14="http://schemas.microsoft.com/office/powerpoint/2010/main" val="1151566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3CEEE-8832-4317-AC2F-86AFCB6EE0EC}"/>
              </a:ext>
            </a:extLst>
          </p:cNvPr>
          <p:cNvSpPr>
            <a:spLocks noGrp="1"/>
          </p:cNvSpPr>
          <p:nvPr>
            <p:ph type="title"/>
          </p:nvPr>
        </p:nvSpPr>
        <p:spPr/>
        <p:txBody>
          <a:bodyPr/>
          <a:lstStyle/>
          <a:p>
            <a:r>
              <a:rPr lang="en-US" altLang="zh-CN" sz="2800" dirty="0">
                <a:latin typeface="Times New Roman" panose="02020603050405020304" pitchFamily="18" charset="0"/>
                <a:cs typeface="Times New Roman" panose="02020603050405020304" pitchFamily="18" charset="0"/>
              </a:rPr>
              <a:t>US-China two-country stock flow consistent model</a:t>
            </a:r>
            <a:endParaRPr lang="zh-CN" altLang="en-US" sz="28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E1235AD5-AC0F-4EB9-B879-06298396F284}"/>
              </a:ext>
            </a:extLst>
          </p:cNvPr>
          <p:cNvSpPr>
            <a:spLocks noGrp="1"/>
          </p:cNvSpPr>
          <p:nvPr>
            <p:ph idx="1"/>
          </p:nvPr>
        </p:nvSpPr>
        <p:spPr/>
        <p:txBody>
          <a:bodyPr/>
          <a:lstStyle/>
          <a:p>
            <a:r>
              <a:rPr lang="zh-TW" altLang="en-US" sz="2000" dirty="0">
                <a:latin typeface="Times New Roman" panose="02020603050405020304" pitchFamily="18" charset="0"/>
                <a:ea typeface="等线" panose="02010600030101010101" pitchFamily="2" charset="-122"/>
              </a:rPr>
              <a:t>我们的简单模型是递归的，在不考虑资金流动和投资组合选择的情况下确定国民账户流量。系统的其余部分如何组合在一起？
现在，我们继续讨论模型的财务方面。每个时期的储蓄，连同期初的财富存量，创造了一个新的期末财富存量，个人部门按照外生利率决定的比例在现金和国库券之间分配。
为简单起见，假设没有交易需要现金。
数组中的系数根据托宾式加法原理进行约束，因此常数之和等于 </a:t>
            </a:r>
            <a:r>
              <a:rPr lang="en-US" altLang="zh-TW" sz="2000" dirty="0">
                <a:latin typeface="Times New Roman" panose="02020603050405020304" pitchFamily="18" charset="0"/>
                <a:ea typeface="等线" panose="02010600030101010101" pitchFamily="2" charset="-122"/>
              </a:rPr>
              <a:t>1</a:t>
            </a:r>
            <a:r>
              <a:rPr lang="zh-TW" altLang="en-US" sz="2000" dirty="0">
                <a:latin typeface="Times New Roman" panose="02020603050405020304" pitchFamily="18" charset="0"/>
                <a:ea typeface="等线" panose="02010600030101010101" pitchFamily="2" charset="-122"/>
              </a:rPr>
              <a:t>，另一列之和为零。
政府出售（发行）额外的国库券以弥补任何赤字。
根据标准的后凯恩斯主义理论，并符合一些新凯恩斯主义者所拥护的新“共识观点”，我们假设利率是由中央银行设定和管理的。在利率不变的情况下，央行必须根据需求将国库券兑换成任何规模的现金。</a:t>
            </a:r>
            <a:endParaRPr lang="zh-CN" altLang="en-US" sz="2000" dirty="0">
              <a:latin typeface="Times New Roman" panose="02020603050405020304" pitchFamily="18" charset="0"/>
              <a:ea typeface="等线" panose="02010600030101010101" pitchFamily="2" charset="-122"/>
            </a:endParaRPr>
          </a:p>
        </p:txBody>
      </p:sp>
      <p:sp>
        <p:nvSpPr>
          <p:cNvPr id="4" name="日期占位符 3">
            <a:extLst>
              <a:ext uri="{FF2B5EF4-FFF2-40B4-BE49-F238E27FC236}">
                <a16:creationId xmlns:a16="http://schemas.microsoft.com/office/drawing/2014/main" id="{6AB23E36-F2FD-425A-A29E-0AB882785378}"/>
              </a:ext>
            </a:extLst>
          </p:cNvPr>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5" name="页脚占位符 4">
            <a:extLst>
              <a:ext uri="{FF2B5EF4-FFF2-40B4-BE49-F238E27FC236}">
                <a16:creationId xmlns:a16="http://schemas.microsoft.com/office/drawing/2014/main" id="{D3F21034-1D22-4915-BC81-394670716C40}"/>
              </a:ext>
            </a:extLst>
          </p:cNvPr>
          <p:cNvSpPr>
            <a:spLocks noGrp="1"/>
          </p:cNvSpPr>
          <p:nvPr>
            <p:ph type="ftr" sz="quarter" idx="11"/>
          </p:nvPr>
        </p:nvSpPr>
        <p:spPr/>
        <p:txBody>
          <a:bodyPr/>
          <a:lstStyle/>
          <a:p>
            <a:r>
              <a:rPr lang="zh-CN" altLang="en-US"/>
              <a:t>中央财经大学 李慧青</a:t>
            </a:r>
            <a:endParaRPr lang="zh-CN" altLang="en-US" dirty="0"/>
          </a:p>
        </p:txBody>
      </p:sp>
      <p:sp>
        <p:nvSpPr>
          <p:cNvPr id="6" name="灯片编号占位符 5">
            <a:extLst>
              <a:ext uri="{FF2B5EF4-FFF2-40B4-BE49-F238E27FC236}">
                <a16:creationId xmlns:a16="http://schemas.microsoft.com/office/drawing/2014/main" id="{BFBA6C96-179F-4140-B22E-7EFF317A4BDC}"/>
              </a:ext>
            </a:extLst>
          </p:cNvPr>
          <p:cNvSpPr>
            <a:spLocks noGrp="1"/>
          </p:cNvSpPr>
          <p:nvPr>
            <p:ph type="sldNum" sz="quarter" idx="12"/>
          </p:nvPr>
        </p:nvSpPr>
        <p:spPr/>
        <p:txBody>
          <a:bodyPr/>
          <a:lstStyle/>
          <a:p>
            <a:fld id="{BE216378-A15D-4834-BE53-A61CC427C8A9}" type="slidenum">
              <a:rPr lang="zh-CN" altLang="en-US" smtClean="0"/>
              <a:t>5</a:t>
            </a:fld>
            <a:endParaRPr lang="zh-CN" altLang="en-US"/>
          </a:p>
        </p:txBody>
      </p:sp>
    </p:spTree>
    <p:extLst>
      <p:ext uri="{BB962C8B-B14F-4D97-AF65-F5344CB8AC3E}">
        <p14:creationId xmlns:p14="http://schemas.microsoft.com/office/powerpoint/2010/main" val="4196039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3CEEE-8832-4317-AC2F-86AFCB6EE0EC}"/>
              </a:ext>
            </a:extLst>
          </p:cNvPr>
          <p:cNvSpPr>
            <a:spLocks noGrp="1"/>
          </p:cNvSpPr>
          <p:nvPr>
            <p:ph type="title"/>
          </p:nvPr>
        </p:nvSpPr>
        <p:spPr/>
        <p:txBody>
          <a:bodyPr/>
          <a:lstStyle/>
          <a:p>
            <a:r>
              <a:rPr lang="en-US" altLang="zh-CN" sz="2800" dirty="0">
                <a:latin typeface="Times New Roman" panose="02020603050405020304" pitchFamily="18" charset="0"/>
                <a:cs typeface="Times New Roman" panose="02020603050405020304" pitchFamily="18" charset="0"/>
              </a:rPr>
              <a:t>US-China two-country stock flow consistent model</a:t>
            </a:r>
            <a:endParaRPr lang="zh-CN" altLang="en-US" sz="28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E1235AD5-AC0F-4EB9-B879-06298396F284}"/>
              </a:ext>
            </a:extLst>
          </p:cNvPr>
          <p:cNvSpPr>
            <a:spLocks noGrp="1"/>
          </p:cNvSpPr>
          <p:nvPr>
            <p:ph idx="1"/>
          </p:nvPr>
        </p:nvSpPr>
        <p:spPr/>
        <p:txBody>
          <a:bodyPr/>
          <a:lstStyle/>
          <a:p>
            <a:r>
              <a:rPr lang="en-US" altLang="zh-CN" sz="2000" dirty="0">
                <a:latin typeface="Times New Roman" panose="02020603050405020304" pitchFamily="18" charset="0"/>
                <a:ea typeface="等线" panose="02010600030101010101" pitchFamily="2" charset="-122"/>
              </a:rPr>
              <a:t>We assume that the Bank will hold any amount of Treasury bills that the private sector is unwilling to hold at the target rate of interest.</a:t>
            </a:r>
          </a:p>
          <a:p>
            <a:r>
              <a:rPr lang="en-US" altLang="zh-CN" sz="2000" dirty="0">
                <a:latin typeface="Times New Roman" panose="02020603050405020304" pitchFamily="18" charset="0"/>
                <a:ea typeface="等线" panose="02010600030101010101" pitchFamily="2" charset="-122"/>
              </a:rPr>
              <a:t>Thus, the Treasury and the monetary authorities do not decide what proportion of the public debt ought to be "monetized," if we dare use the wording of mainstream authors. This proportion is determined endogenously by the portfolio decisions of the private sector and the evolution of the external balance, once the target rate of interest has been set by the central bank.</a:t>
            </a:r>
          </a:p>
          <a:p>
            <a:r>
              <a:rPr lang="en-US" altLang="zh-CN" sz="2000" dirty="0">
                <a:latin typeface="Times New Roman" panose="02020603050405020304" pitchFamily="18" charset="0"/>
                <a:ea typeface="等线" panose="02010600030101010101" pitchFamily="2" charset="-122"/>
              </a:rPr>
              <a:t>The central bank holds two kinds of assets, namely, domestic and foreign Treasury bills, the latter being the foreign reserves of the domestic economy. Any imbalance in trade (because there are no capital flows) implies an equivalent change in the stock of foreign reserves.</a:t>
            </a:r>
          </a:p>
          <a:p>
            <a:r>
              <a:rPr lang="en-US" altLang="zh-CN" sz="2000" dirty="0">
                <a:latin typeface="Times New Roman" panose="02020603050405020304" pitchFamily="18" charset="0"/>
                <a:ea typeface="等线" panose="02010600030101010101" pitchFamily="2" charset="-122"/>
              </a:rPr>
              <a:t>The supply of cash is implied by the Bank's balance sheet.</a:t>
            </a:r>
          </a:p>
          <a:p>
            <a:r>
              <a:rPr lang="en-US" altLang="zh-CN" sz="2000" dirty="0">
                <a:latin typeface="Times New Roman" panose="02020603050405020304" pitchFamily="18" charset="0"/>
                <a:ea typeface="等线" panose="02010600030101010101" pitchFamily="2" charset="-122"/>
              </a:rPr>
              <a:t>There is neither a need nor a place for an equation (the "redundant" equation) to make the demand for money equal to the supply. The money stock is thus comprehensively endogenous; it is what the central bank finds itself supplying, given the demand for money.</a:t>
            </a:r>
          </a:p>
          <a:p>
            <a:endParaRPr lang="en-US" altLang="zh-CN" sz="2000" dirty="0">
              <a:latin typeface="Times New Roman" panose="02020603050405020304" pitchFamily="18" charset="0"/>
              <a:ea typeface="等线" panose="02010600030101010101" pitchFamily="2" charset="-122"/>
            </a:endParaRPr>
          </a:p>
          <a:p>
            <a:endParaRPr lang="zh-CN" altLang="en-US" sz="2000" dirty="0">
              <a:latin typeface="Times New Roman" panose="02020603050405020304" pitchFamily="18" charset="0"/>
              <a:ea typeface="等线" panose="02010600030101010101" pitchFamily="2" charset="-122"/>
            </a:endParaRPr>
          </a:p>
        </p:txBody>
      </p:sp>
      <p:sp>
        <p:nvSpPr>
          <p:cNvPr id="4" name="日期占位符 3">
            <a:extLst>
              <a:ext uri="{FF2B5EF4-FFF2-40B4-BE49-F238E27FC236}">
                <a16:creationId xmlns:a16="http://schemas.microsoft.com/office/drawing/2014/main" id="{6AB23E36-F2FD-425A-A29E-0AB882785378}"/>
              </a:ext>
            </a:extLst>
          </p:cNvPr>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5" name="页脚占位符 4">
            <a:extLst>
              <a:ext uri="{FF2B5EF4-FFF2-40B4-BE49-F238E27FC236}">
                <a16:creationId xmlns:a16="http://schemas.microsoft.com/office/drawing/2014/main" id="{D3F21034-1D22-4915-BC81-394670716C40}"/>
              </a:ext>
            </a:extLst>
          </p:cNvPr>
          <p:cNvSpPr>
            <a:spLocks noGrp="1"/>
          </p:cNvSpPr>
          <p:nvPr>
            <p:ph type="ftr" sz="quarter" idx="11"/>
          </p:nvPr>
        </p:nvSpPr>
        <p:spPr/>
        <p:txBody>
          <a:bodyPr/>
          <a:lstStyle/>
          <a:p>
            <a:r>
              <a:rPr lang="zh-CN" altLang="en-US"/>
              <a:t>中央财经大学 李慧青</a:t>
            </a:r>
            <a:endParaRPr lang="zh-CN" altLang="en-US" dirty="0"/>
          </a:p>
        </p:txBody>
      </p:sp>
      <p:sp>
        <p:nvSpPr>
          <p:cNvPr id="6" name="灯片编号占位符 5">
            <a:extLst>
              <a:ext uri="{FF2B5EF4-FFF2-40B4-BE49-F238E27FC236}">
                <a16:creationId xmlns:a16="http://schemas.microsoft.com/office/drawing/2014/main" id="{BFBA6C96-179F-4140-B22E-7EFF317A4BDC}"/>
              </a:ext>
            </a:extLst>
          </p:cNvPr>
          <p:cNvSpPr>
            <a:spLocks noGrp="1"/>
          </p:cNvSpPr>
          <p:nvPr>
            <p:ph type="sldNum" sz="quarter" idx="12"/>
          </p:nvPr>
        </p:nvSpPr>
        <p:spPr/>
        <p:txBody>
          <a:bodyPr/>
          <a:lstStyle/>
          <a:p>
            <a:fld id="{BE216378-A15D-4834-BE53-A61CC427C8A9}" type="slidenum">
              <a:rPr lang="zh-CN" altLang="en-US" smtClean="0"/>
              <a:t>6</a:t>
            </a:fld>
            <a:endParaRPr lang="zh-CN" altLang="en-US"/>
          </a:p>
        </p:txBody>
      </p:sp>
    </p:spTree>
    <p:extLst>
      <p:ext uri="{BB962C8B-B14F-4D97-AF65-F5344CB8AC3E}">
        <p14:creationId xmlns:p14="http://schemas.microsoft.com/office/powerpoint/2010/main" val="2604054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3CEEE-8832-4317-AC2F-86AFCB6EE0EC}"/>
              </a:ext>
            </a:extLst>
          </p:cNvPr>
          <p:cNvSpPr>
            <a:spLocks noGrp="1"/>
          </p:cNvSpPr>
          <p:nvPr>
            <p:ph type="title"/>
          </p:nvPr>
        </p:nvSpPr>
        <p:spPr/>
        <p:txBody>
          <a:bodyPr/>
          <a:lstStyle/>
          <a:p>
            <a:r>
              <a:rPr lang="en-US" altLang="zh-CN" sz="2800" dirty="0">
                <a:latin typeface="Times New Roman" panose="02020603050405020304" pitchFamily="18" charset="0"/>
                <a:cs typeface="Times New Roman" panose="02020603050405020304" pitchFamily="18" charset="0"/>
              </a:rPr>
              <a:t>US-China two-country stock flow consistent model</a:t>
            </a:r>
            <a:endParaRPr lang="zh-CN" altLang="en-US" sz="28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E1235AD5-AC0F-4EB9-B879-06298396F284}"/>
              </a:ext>
            </a:extLst>
          </p:cNvPr>
          <p:cNvSpPr>
            <a:spLocks noGrp="1"/>
          </p:cNvSpPr>
          <p:nvPr>
            <p:ph idx="1"/>
          </p:nvPr>
        </p:nvSpPr>
        <p:spPr>
          <a:xfrm>
            <a:off x="845127" y="1691322"/>
            <a:ext cx="10515600" cy="4351337"/>
          </a:xfrm>
        </p:spPr>
        <p:txBody>
          <a:bodyPr/>
          <a:lstStyle/>
          <a:p>
            <a:r>
              <a:rPr lang="en-US" altLang="zh-CN" sz="2000" dirty="0">
                <a:latin typeface="Times New Roman" panose="02020603050405020304" pitchFamily="18" charset="0"/>
                <a:ea typeface="等线" panose="02010600030101010101" pitchFamily="2" charset="-122"/>
              </a:rPr>
              <a:t>A major feature of this model is that there is nothing in it, no self-correcting mechanism, to make exports equal to imports. In general, once the steady-state level of income has been reached, trade will still be unbalanced, which implies that this solution is instead a quasi steady state, because some stocks will still be changing, namely, the central bank stock of foreign reserves and the stock of government debt.</a:t>
            </a:r>
          </a:p>
          <a:p>
            <a:r>
              <a:rPr lang="en-US" altLang="zh-CN" sz="2000" dirty="0">
                <a:latin typeface="Times New Roman" panose="02020603050405020304" pitchFamily="18" charset="0"/>
                <a:ea typeface="等线" panose="02010600030101010101" pitchFamily="2" charset="-122"/>
              </a:rPr>
              <a:t>We give a numerical example of what would happen, according to our simple model, if exports were to jump by u5. In the first period, the balance of trade would improve by u3, and the budget balance by u1.6. </a:t>
            </a:r>
          </a:p>
          <a:p>
            <a:r>
              <a:rPr lang="en-US" altLang="zh-CN" sz="2000" dirty="0">
                <a:latin typeface="Times New Roman" panose="02020603050405020304" pitchFamily="18" charset="0"/>
                <a:ea typeface="等线" panose="02010600030101010101" pitchFamily="2" charset="-122"/>
              </a:rPr>
              <a:t>Our SFC model shows how "sterilization" would occur automatically and endogenously, being the consequence of the central bank decision to keep interest rates at a given level, which is how central banks function in the real world. The reduction in the holdings of Treasury bills by the central bank compensates for the increase in foreign reserves that is not accompanied by an increase in money demand.</a:t>
            </a:r>
            <a:endParaRPr lang="zh-CN" altLang="en-US" sz="2000" dirty="0">
              <a:latin typeface="Times New Roman" panose="02020603050405020304" pitchFamily="18" charset="0"/>
              <a:ea typeface="等线" panose="02010600030101010101" pitchFamily="2" charset="-122"/>
            </a:endParaRPr>
          </a:p>
        </p:txBody>
      </p:sp>
      <p:sp>
        <p:nvSpPr>
          <p:cNvPr id="4" name="日期占位符 3">
            <a:extLst>
              <a:ext uri="{FF2B5EF4-FFF2-40B4-BE49-F238E27FC236}">
                <a16:creationId xmlns:a16="http://schemas.microsoft.com/office/drawing/2014/main" id="{6AB23E36-F2FD-425A-A29E-0AB882785378}"/>
              </a:ext>
            </a:extLst>
          </p:cNvPr>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5" name="页脚占位符 4">
            <a:extLst>
              <a:ext uri="{FF2B5EF4-FFF2-40B4-BE49-F238E27FC236}">
                <a16:creationId xmlns:a16="http://schemas.microsoft.com/office/drawing/2014/main" id="{D3F21034-1D22-4915-BC81-394670716C40}"/>
              </a:ext>
            </a:extLst>
          </p:cNvPr>
          <p:cNvSpPr>
            <a:spLocks noGrp="1"/>
          </p:cNvSpPr>
          <p:nvPr>
            <p:ph type="ftr" sz="quarter" idx="11"/>
          </p:nvPr>
        </p:nvSpPr>
        <p:spPr/>
        <p:txBody>
          <a:bodyPr/>
          <a:lstStyle/>
          <a:p>
            <a:r>
              <a:rPr lang="zh-CN" altLang="en-US"/>
              <a:t>中央财经大学 李慧青</a:t>
            </a:r>
            <a:endParaRPr lang="zh-CN" altLang="en-US" dirty="0"/>
          </a:p>
        </p:txBody>
      </p:sp>
      <p:sp>
        <p:nvSpPr>
          <p:cNvPr id="6" name="灯片编号占位符 5">
            <a:extLst>
              <a:ext uri="{FF2B5EF4-FFF2-40B4-BE49-F238E27FC236}">
                <a16:creationId xmlns:a16="http://schemas.microsoft.com/office/drawing/2014/main" id="{BFBA6C96-179F-4140-B22E-7EFF317A4BDC}"/>
              </a:ext>
            </a:extLst>
          </p:cNvPr>
          <p:cNvSpPr>
            <a:spLocks noGrp="1"/>
          </p:cNvSpPr>
          <p:nvPr>
            <p:ph type="sldNum" sz="quarter" idx="12"/>
          </p:nvPr>
        </p:nvSpPr>
        <p:spPr/>
        <p:txBody>
          <a:bodyPr/>
          <a:lstStyle/>
          <a:p>
            <a:fld id="{BE216378-A15D-4834-BE53-A61CC427C8A9}" type="slidenum">
              <a:rPr lang="zh-CN" altLang="en-US" smtClean="0"/>
              <a:t>7</a:t>
            </a:fld>
            <a:endParaRPr lang="zh-CN" altLang="en-US"/>
          </a:p>
        </p:txBody>
      </p:sp>
    </p:spTree>
    <p:extLst>
      <p:ext uri="{BB962C8B-B14F-4D97-AF65-F5344CB8AC3E}">
        <p14:creationId xmlns:p14="http://schemas.microsoft.com/office/powerpoint/2010/main" val="4173682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3CEEE-8832-4317-AC2F-86AFCB6EE0EC}"/>
              </a:ext>
            </a:extLst>
          </p:cNvPr>
          <p:cNvSpPr>
            <a:spLocks noGrp="1"/>
          </p:cNvSpPr>
          <p:nvPr>
            <p:ph type="title"/>
          </p:nvPr>
        </p:nvSpPr>
        <p:spPr/>
        <p:txBody>
          <a:bodyPr/>
          <a:lstStyle/>
          <a:p>
            <a:r>
              <a:rPr lang="en-US" altLang="zh-CN" sz="2800" dirty="0">
                <a:latin typeface="Times New Roman" panose="02020603050405020304" pitchFamily="18" charset="0"/>
                <a:cs typeface="Times New Roman" panose="02020603050405020304" pitchFamily="18" charset="0"/>
              </a:rPr>
              <a:t>US-China two-country stock flow consistent model</a:t>
            </a:r>
            <a:endParaRPr lang="zh-CN" altLang="en-US" sz="28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E1235AD5-AC0F-4EB9-B879-06298396F284}"/>
              </a:ext>
            </a:extLst>
          </p:cNvPr>
          <p:cNvSpPr>
            <a:spLocks noGrp="1"/>
          </p:cNvSpPr>
          <p:nvPr>
            <p:ph idx="1"/>
          </p:nvPr>
        </p:nvSpPr>
        <p:spPr>
          <a:xfrm>
            <a:off x="845127" y="1691322"/>
            <a:ext cx="10515600" cy="4474347"/>
          </a:xfrm>
        </p:spPr>
        <p:txBody>
          <a:bodyPr>
            <a:normAutofit/>
          </a:bodyPr>
          <a:lstStyle/>
          <a:p>
            <a:r>
              <a:rPr lang="en-US" altLang="zh-CN" sz="2000" dirty="0">
                <a:latin typeface="Times New Roman" panose="02020603050405020304" pitchFamily="18" charset="0"/>
                <a:ea typeface="等线" panose="02010600030101010101" pitchFamily="2" charset="-122"/>
              </a:rPr>
              <a:t>In a (quasi) steady state, a trade deficit will be accompanied by an equivalent budget deficit, and, conversely, that a trade surplus will be associated with a budget surplus. </a:t>
            </a:r>
          </a:p>
          <a:p>
            <a:r>
              <a:rPr lang="en-US" altLang="zh-CN" sz="2000" dirty="0">
                <a:latin typeface="Times New Roman" panose="02020603050405020304" pitchFamily="18" charset="0"/>
                <a:ea typeface="等线" panose="02010600030101010101" pitchFamily="2" charset="-122"/>
              </a:rPr>
              <a:t>In the case of a trade deficit, as long as private capital flows are not allowed, there are no means to finance a trade deficit after the reserves of the central bank have become exhausted. A possible response, when reserves run out, will be to restrict demand, using fiscal policy, to the point where exports equal imports, IM- X = 0. In this case, we end up with the super steady state where all stocks as well as all flows are constant.</a:t>
            </a:r>
          </a:p>
          <a:p>
            <a:r>
              <a:rPr lang="en-US" altLang="zh-CN" sz="2000" dirty="0">
                <a:latin typeface="Times New Roman" panose="02020603050405020304" pitchFamily="18" charset="0"/>
                <a:ea typeface="等线" panose="02010600030101010101" pitchFamily="2" charset="-122"/>
              </a:rPr>
              <a:t>The situation is, however, different when countries are running trade surpluses. </a:t>
            </a:r>
          </a:p>
          <a:p>
            <a:r>
              <a:rPr lang="en-US" altLang="zh-CN" sz="2000" dirty="0">
                <a:latin typeface="Times New Roman" panose="02020603050405020304" pitchFamily="18" charset="0"/>
                <a:ea typeface="等线" panose="02010600030101010101" pitchFamily="2" charset="-122"/>
              </a:rPr>
              <a:t>Take the case of China with its exchange rate fixed to the U.S. dollar and its huge balance-of-payments surplus. The country is accumulating enormous additions to its foreign reserves. The People's Bank of China is still able to control interest rates, the economy is not being flooded with liquidity, and hence there is no inherent corrective mechanism, save continued expansion, that would bring about a balanced trade account.</a:t>
            </a:r>
            <a:endParaRPr lang="zh-CN" altLang="en-US" sz="2000" dirty="0">
              <a:latin typeface="Times New Roman" panose="02020603050405020304" pitchFamily="18" charset="0"/>
              <a:ea typeface="等线" panose="02010600030101010101" pitchFamily="2" charset="-122"/>
            </a:endParaRPr>
          </a:p>
        </p:txBody>
      </p:sp>
      <p:sp>
        <p:nvSpPr>
          <p:cNvPr id="4" name="日期占位符 3">
            <a:extLst>
              <a:ext uri="{FF2B5EF4-FFF2-40B4-BE49-F238E27FC236}">
                <a16:creationId xmlns:a16="http://schemas.microsoft.com/office/drawing/2014/main" id="{6AB23E36-F2FD-425A-A29E-0AB882785378}"/>
              </a:ext>
            </a:extLst>
          </p:cNvPr>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5" name="页脚占位符 4">
            <a:extLst>
              <a:ext uri="{FF2B5EF4-FFF2-40B4-BE49-F238E27FC236}">
                <a16:creationId xmlns:a16="http://schemas.microsoft.com/office/drawing/2014/main" id="{D3F21034-1D22-4915-BC81-394670716C40}"/>
              </a:ext>
            </a:extLst>
          </p:cNvPr>
          <p:cNvSpPr>
            <a:spLocks noGrp="1"/>
          </p:cNvSpPr>
          <p:nvPr>
            <p:ph type="ftr" sz="quarter" idx="11"/>
          </p:nvPr>
        </p:nvSpPr>
        <p:spPr/>
        <p:txBody>
          <a:bodyPr/>
          <a:lstStyle/>
          <a:p>
            <a:r>
              <a:rPr lang="zh-CN" altLang="en-US"/>
              <a:t>中央财经大学 李慧青</a:t>
            </a:r>
            <a:endParaRPr lang="zh-CN" altLang="en-US" dirty="0"/>
          </a:p>
        </p:txBody>
      </p:sp>
      <p:sp>
        <p:nvSpPr>
          <p:cNvPr id="6" name="灯片编号占位符 5">
            <a:extLst>
              <a:ext uri="{FF2B5EF4-FFF2-40B4-BE49-F238E27FC236}">
                <a16:creationId xmlns:a16="http://schemas.microsoft.com/office/drawing/2014/main" id="{BFBA6C96-179F-4140-B22E-7EFF317A4BDC}"/>
              </a:ext>
            </a:extLst>
          </p:cNvPr>
          <p:cNvSpPr>
            <a:spLocks noGrp="1"/>
          </p:cNvSpPr>
          <p:nvPr>
            <p:ph type="sldNum" sz="quarter" idx="12"/>
          </p:nvPr>
        </p:nvSpPr>
        <p:spPr/>
        <p:txBody>
          <a:bodyPr/>
          <a:lstStyle/>
          <a:p>
            <a:fld id="{BE216378-A15D-4834-BE53-A61CC427C8A9}" type="slidenum">
              <a:rPr lang="zh-CN" altLang="en-US" smtClean="0"/>
              <a:t>8</a:t>
            </a:fld>
            <a:endParaRPr lang="zh-CN" altLang="en-US"/>
          </a:p>
        </p:txBody>
      </p:sp>
    </p:spTree>
    <p:extLst>
      <p:ext uri="{BB962C8B-B14F-4D97-AF65-F5344CB8AC3E}">
        <p14:creationId xmlns:p14="http://schemas.microsoft.com/office/powerpoint/2010/main" val="1050435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3CEEE-8832-4317-AC2F-86AFCB6EE0EC}"/>
              </a:ext>
            </a:extLst>
          </p:cNvPr>
          <p:cNvSpPr>
            <a:spLocks noGrp="1"/>
          </p:cNvSpPr>
          <p:nvPr>
            <p:ph type="title"/>
          </p:nvPr>
        </p:nvSpPr>
        <p:spPr/>
        <p:txBody>
          <a:bodyPr/>
          <a:lstStyle/>
          <a:p>
            <a:r>
              <a:rPr lang="en-US" altLang="zh-CN" sz="2800" dirty="0">
                <a:latin typeface="Times New Roman" panose="02020603050405020304" pitchFamily="18" charset="0"/>
                <a:cs typeface="Times New Roman" panose="02020603050405020304" pitchFamily="18" charset="0"/>
              </a:rPr>
              <a:t>US-China two-country stock flow consistent model</a:t>
            </a:r>
            <a:endParaRPr lang="zh-CN" altLang="en-US" sz="28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E1235AD5-AC0F-4EB9-B879-06298396F284}"/>
              </a:ext>
            </a:extLst>
          </p:cNvPr>
          <p:cNvSpPr>
            <a:spLocks noGrp="1"/>
          </p:cNvSpPr>
          <p:nvPr>
            <p:ph idx="1"/>
          </p:nvPr>
        </p:nvSpPr>
        <p:spPr>
          <a:xfrm>
            <a:off x="845127" y="1691322"/>
            <a:ext cx="10515600" cy="4351337"/>
          </a:xfrm>
        </p:spPr>
        <p:txBody>
          <a:bodyPr/>
          <a:lstStyle/>
          <a:p>
            <a:r>
              <a:rPr lang="en-US" altLang="zh-CN" sz="2000" dirty="0">
                <a:latin typeface="Times New Roman" panose="02020603050405020304" pitchFamily="18" charset="0"/>
                <a:ea typeface="等线" panose="02010600030101010101" pitchFamily="2" charset="-122"/>
              </a:rPr>
              <a:t>The Chinese economy can continue to run balance-of-payments surpluses forever, if its government leaders are happy to accumulate U.S. financial assets. </a:t>
            </a:r>
          </a:p>
          <a:p>
            <a:r>
              <a:rPr lang="en-US" altLang="zh-CN" sz="2000" dirty="0">
                <a:latin typeface="Times New Roman" panose="02020603050405020304" pitchFamily="18" charset="0"/>
                <a:ea typeface="等线" panose="02010600030101010101" pitchFamily="2" charset="-122"/>
              </a:rPr>
              <a:t>There is no mechanism, neither a price mechanism nor a quantity mechanism, that will force the surplus countries to converge toward a balanced current account.</a:t>
            </a:r>
          </a:p>
          <a:p>
            <a:r>
              <a:rPr lang="en-US" altLang="zh-CN" sz="2000" dirty="0">
                <a:latin typeface="Times New Roman" panose="02020603050405020304" pitchFamily="18" charset="0"/>
                <a:ea typeface="等线" panose="02010600030101010101" pitchFamily="2" charset="-122"/>
              </a:rPr>
              <a:t>The Chinese financial system being an "overdraft" system, commercial banks are indebted to the central bank. </a:t>
            </a:r>
          </a:p>
          <a:p>
            <a:r>
              <a:rPr lang="en-US" altLang="zh-CN" sz="2000" dirty="0">
                <a:latin typeface="Times New Roman" panose="02020603050405020304" pitchFamily="18" charset="0"/>
                <a:ea typeface="等线" panose="02010600030101010101" pitchFamily="2" charset="-122"/>
              </a:rPr>
              <a:t>When the country is running a balance-of-payments surplus, commercial banks can use their foreign currency holdings to reduce their indebtedness vis-a-vis the central bank. </a:t>
            </a:r>
          </a:p>
          <a:p>
            <a:r>
              <a:rPr lang="en-US" altLang="zh-CN" sz="2000" dirty="0">
                <a:latin typeface="Times New Roman" panose="02020603050405020304" pitchFamily="18" charset="0"/>
                <a:ea typeface="等线" panose="02010600030101010101" pitchFamily="2" charset="-122"/>
              </a:rPr>
              <a:t>Sterilization thus occurs in large part at the initiative of the commercial bank sector-sterilization is endogenous.</a:t>
            </a:r>
            <a:endParaRPr lang="zh-CN" altLang="en-US" sz="2000" dirty="0">
              <a:latin typeface="Times New Roman" panose="02020603050405020304" pitchFamily="18" charset="0"/>
              <a:ea typeface="等线" panose="02010600030101010101" pitchFamily="2" charset="-122"/>
            </a:endParaRPr>
          </a:p>
        </p:txBody>
      </p:sp>
      <p:sp>
        <p:nvSpPr>
          <p:cNvPr id="4" name="日期占位符 3">
            <a:extLst>
              <a:ext uri="{FF2B5EF4-FFF2-40B4-BE49-F238E27FC236}">
                <a16:creationId xmlns:a16="http://schemas.microsoft.com/office/drawing/2014/main" id="{6AB23E36-F2FD-425A-A29E-0AB882785378}"/>
              </a:ext>
            </a:extLst>
          </p:cNvPr>
          <p:cNvSpPr>
            <a:spLocks noGrp="1"/>
          </p:cNvSpPr>
          <p:nvPr>
            <p:ph type="dt" sz="half" idx="10"/>
          </p:nvPr>
        </p:nvSpPr>
        <p:spPr/>
        <p:txBody>
          <a:bodyPr/>
          <a:lstStyle/>
          <a:p>
            <a:fld id="{E1448517-5617-4FC1-82AA-6343125551D9}" type="datetime1">
              <a:rPr lang="zh-CN" altLang="en-US" smtClean="0"/>
              <a:t>2024/5/31</a:t>
            </a:fld>
            <a:endParaRPr lang="zh-CN" altLang="en-US"/>
          </a:p>
        </p:txBody>
      </p:sp>
      <p:sp>
        <p:nvSpPr>
          <p:cNvPr id="5" name="页脚占位符 4">
            <a:extLst>
              <a:ext uri="{FF2B5EF4-FFF2-40B4-BE49-F238E27FC236}">
                <a16:creationId xmlns:a16="http://schemas.microsoft.com/office/drawing/2014/main" id="{D3F21034-1D22-4915-BC81-394670716C40}"/>
              </a:ext>
            </a:extLst>
          </p:cNvPr>
          <p:cNvSpPr>
            <a:spLocks noGrp="1"/>
          </p:cNvSpPr>
          <p:nvPr>
            <p:ph type="ftr" sz="quarter" idx="11"/>
          </p:nvPr>
        </p:nvSpPr>
        <p:spPr/>
        <p:txBody>
          <a:bodyPr/>
          <a:lstStyle/>
          <a:p>
            <a:r>
              <a:rPr lang="zh-CN" altLang="en-US"/>
              <a:t>中央财经大学 李慧青</a:t>
            </a:r>
            <a:endParaRPr lang="zh-CN" altLang="en-US" dirty="0"/>
          </a:p>
        </p:txBody>
      </p:sp>
      <p:sp>
        <p:nvSpPr>
          <p:cNvPr id="6" name="灯片编号占位符 5">
            <a:extLst>
              <a:ext uri="{FF2B5EF4-FFF2-40B4-BE49-F238E27FC236}">
                <a16:creationId xmlns:a16="http://schemas.microsoft.com/office/drawing/2014/main" id="{BFBA6C96-179F-4140-B22E-7EFF317A4BDC}"/>
              </a:ext>
            </a:extLst>
          </p:cNvPr>
          <p:cNvSpPr>
            <a:spLocks noGrp="1"/>
          </p:cNvSpPr>
          <p:nvPr>
            <p:ph type="sldNum" sz="quarter" idx="12"/>
          </p:nvPr>
        </p:nvSpPr>
        <p:spPr/>
        <p:txBody>
          <a:bodyPr/>
          <a:lstStyle/>
          <a:p>
            <a:fld id="{BE216378-A15D-4834-BE53-A61CC427C8A9}" type="slidenum">
              <a:rPr lang="zh-CN" altLang="en-US" smtClean="0"/>
              <a:t>9</a:t>
            </a:fld>
            <a:endParaRPr lang="zh-CN" altLang="en-US"/>
          </a:p>
        </p:txBody>
      </p:sp>
    </p:spTree>
    <p:extLst>
      <p:ext uri="{BB962C8B-B14F-4D97-AF65-F5344CB8AC3E}">
        <p14:creationId xmlns:p14="http://schemas.microsoft.com/office/powerpoint/2010/main" val="4080612686"/>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TM02892315[[fn=丝状]]</Template>
  <TotalTime>91849</TotalTime>
  <Words>7268</Words>
  <Application>Microsoft Macintosh PowerPoint</Application>
  <PresentationFormat>Widescreen</PresentationFormat>
  <Paragraphs>526</Paragraphs>
  <Slides>43</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43</vt:i4>
      </vt:variant>
    </vt:vector>
  </HeadingPairs>
  <TitlesOfParts>
    <vt:vector size="54" baseType="lpstr">
      <vt:lpstr>等线</vt:lpstr>
      <vt:lpstr>Arial</vt:lpstr>
      <vt:lpstr>Calibri</vt:lpstr>
      <vt:lpstr>Calibri Light</vt:lpstr>
      <vt:lpstr>Cambria Math</vt:lpstr>
      <vt:lpstr>Times New Roman</vt:lpstr>
      <vt:lpstr>Wingdings</vt:lpstr>
      <vt:lpstr>Wingdings 2</vt:lpstr>
      <vt:lpstr>HDOfficeLightV0</vt:lpstr>
      <vt:lpstr>Worksheet</vt:lpstr>
      <vt:lpstr>EViews</vt:lpstr>
      <vt:lpstr>US-China two-country stock flow consistent model</vt:lpstr>
      <vt:lpstr>US-China two-country stock flow consistent model</vt:lpstr>
      <vt:lpstr>US-China two-country stock flow consistent model</vt:lpstr>
      <vt:lpstr>US-China two-country stock flow consistent model </vt:lpstr>
      <vt:lpstr>US-China two-country stock flow consistent model</vt:lpstr>
      <vt:lpstr>US-China two-country stock flow consistent model</vt:lpstr>
      <vt:lpstr>US-China two-country stock flow consistent model</vt:lpstr>
      <vt:lpstr>US-China two-country stock flow consistent model</vt:lpstr>
      <vt:lpstr>US-China two-country stock flow consistent model</vt:lpstr>
      <vt:lpstr>US-China two-country stock flow consistent model</vt:lpstr>
      <vt:lpstr>US-China two-country stock flow consistent model</vt:lpstr>
      <vt:lpstr>Transaction matrix in US-China two-country economy</vt:lpstr>
      <vt:lpstr>Behavior functions</vt:lpstr>
      <vt:lpstr>Behavior functions</vt:lpstr>
      <vt:lpstr>Behavior functions</vt:lpstr>
      <vt:lpstr>Behavior functions</vt:lpstr>
      <vt:lpstr>Behavior functions</vt:lpstr>
      <vt:lpstr>Behavior functions</vt:lpstr>
      <vt:lpstr>Behavior functions</vt:lpstr>
      <vt:lpstr>Behavior functions</vt:lpstr>
      <vt:lpstr>Behavior functions</vt:lpstr>
      <vt:lpstr>Behavior functions</vt:lpstr>
      <vt:lpstr>Simulation (1) Increasing government expenditure in one country (US)</vt:lpstr>
      <vt:lpstr>Simulation (1) Increasing government expenditure in one country (US)</vt:lpstr>
      <vt:lpstr>Simulation (1) Increasing government expenditure in one country (US)</vt:lpstr>
      <vt:lpstr>Simulation (1) Increasing government expenditure in one country (US)</vt:lpstr>
      <vt:lpstr>Simulation (2)  Increasing interest rate in one country (US)</vt:lpstr>
      <vt:lpstr>Simulation (2)  Increasing interest rate in one country (US)</vt:lpstr>
      <vt:lpstr>Simulation (2)  Increasing interest rate in one country (US)</vt:lpstr>
      <vt:lpstr>Simulation (2)  Increasing interest rate in one country (US)</vt:lpstr>
      <vt:lpstr>Simulation (2)  Increasing interest rate in one country (US)</vt:lpstr>
      <vt:lpstr>Simulation (2) Increasing interest rate in one country (US)</vt:lpstr>
      <vt:lpstr>A fixed exchange regime closure </vt:lpstr>
      <vt:lpstr>A fixed exchange regime closure </vt:lpstr>
      <vt:lpstr>A fixed exchange regime closure </vt:lpstr>
      <vt:lpstr>A fixed exchange regime closure </vt:lpstr>
      <vt:lpstr>Model closure (flexible VS fixed exchange regime)</vt:lpstr>
      <vt:lpstr>A fixed exchange regime closure </vt:lpstr>
      <vt:lpstr>A fixed exchange regime closure </vt:lpstr>
      <vt:lpstr>Simulation (Fixed Exchange Rate Model) Shock: an increase in the US propensity to import</vt:lpstr>
      <vt:lpstr>Shock: an increase in the US propensity to import</vt:lpstr>
      <vt:lpstr>A fixed exchange regime closure EXAM </vt:lpstr>
      <vt:lpstr>A fixed exchange regime closure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Huiqing</dc:creator>
  <cp:lastModifiedBy>mark.lu589698@outlook.com</cp:lastModifiedBy>
  <cp:revision>185</cp:revision>
  <dcterms:created xsi:type="dcterms:W3CDTF">2022-09-10T11:33:30Z</dcterms:created>
  <dcterms:modified xsi:type="dcterms:W3CDTF">2024-05-31T01:08:08Z</dcterms:modified>
</cp:coreProperties>
</file>