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396" r:id="rId3"/>
    <p:sldId id="611" r:id="rId4"/>
    <p:sldId id="399" r:id="rId5"/>
    <p:sldId id="612" r:id="rId6"/>
    <p:sldId id="400" r:id="rId7"/>
    <p:sldId id="613" r:id="rId8"/>
    <p:sldId id="407" r:id="rId9"/>
    <p:sldId id="614" r:id="rId10"/>
    <p:sldId id="615" r:id="rId11"/>
    <p:sldId id="411" r:id="rId12"/>
    <p:sldId id="616" r:id="rId13"/>
    <p:sldId id="610" r:id="rId14"/>
    <p:sldId id="413" r:id="rId15"/>
    <p:sldId id="617" r:id="rId16"/>
    <p:sldId id="619" r:id="rId17"/>
    <p:sldId id="618" r:id="rId18"/>
    <p:sldId id="620" r:id="rId19"/>
    <p:sldId id="621" r:id="rId20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4">
          <p15:clr>
            <a:srgbClr val="A4A3A4"/>
          </p15:clr>
        </p15:guide>
        <p15:guide id="2" pos="27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FC1"/>
    <a:srgbClr val="D6EBF5"/>
    <a:srgbClr val="D5D5D5"/>
    <a:srgbClr val="ECEFF5"/>
    <a:srgbClr val="DAEFF5"/>
    <a:srgbClr val="1D4C7C"/>
    <a:srgbClr val="2390D1"/>
    <a:srgbClr val="0071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5"/>
  </p:normalViewPr>
  <p:slideViewPr>
    <p:cSldViewPr snapToGrid="0" snapToObjects="1">
      <p:cViewPr varScale="1">
        <p:scale>
          <a:sx n="80" d="100"/>
          <a:sy n="80" d="100"/>
        </p:scale>
        <p:origin x="888" y="12"/>
      </p:cViewPr>
      <p:guideLst>
        <p:guide orient="horz" pos="1604"/>
        <p:guide pos="274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10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24096" y="4218521"/>
            <a:ext cx="4105973" cy="571579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5827" y="2642852"/>
            <a:ext cx="7733828" cy="1381559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396422" y="273985"/>
            <a:ext cx="5093207" cy="1859807"/>
          </a:xfrm>
          <a:prstGeom prst="rect">
            <a:avLst/>
          </a:prstGeom>
          <a:solidFill>
            <a:srgbClr val="2390D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正偏差 18"/>
          <p:cNvSpPr>
            <a:spLocks noChangeAspect="1"/>
          </p:cNvSpPr>
          <p:nvPr userDrawn="1"/>
        </p:nvSpPr>
        <p:spPr>
          <a:xfrm>
            <a:off x="1179976" y="608837"/>
            <a:ext cx="493913" cy="504000"/>
          </a:xfrm>
          <a:prstGeom prst="mathPlus">
            <a:avLst/>
          </a:prstGeom>
          <a:solidFill>
            <a:srgbClr val="1D4C7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5618798" y="273986"/>
            <a:ext cx="1511999" cy="895126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5618798" y="1276716"/>
            <a:ext cx="1511999" cy="863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7256627" y="273986"/>
            <a:ext cx="1511999" cy="895126"/>
          </a:xfrm>
          <a:prstGeom prst="rect">
            <a:avLst/>
          </a:prstGeom>
          <a:solidFill>
            <a:srgbClr val="0071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7256627" y="1280064"/>
            <a:ext cx="1511999" cy="863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1673889" y="758894"/>
            <a:ext cx="2669467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zh-CN" altLang="en-US" sz="3600" i="1" spc="0" dirty="0">
                <a:solidFill>
                  <a:srgbClr val="DAEFF5"/>
                </a:solidFill>
                <a:latin typeface="微软雅黑"/>
                <a:ea typeface="微软雅黑"/>
                <a:cs typeface="微软雅黑"/>
              </a:rPr>
              <a:t>统计学</a:t>
            </a:r>
          </a:p>
        </p:txBody>
      </p:sp>
      <p:pic>
        <p:nvPicPr>
          <p:cNvPr id="17" name="Picture 12"/>
          <p:cNvPicPr>
            <a:picLocks noChangeAspect="1" noChangeArrowheads="1"/>
          </p:cNvPicPr>
          <p:nvPr userDrawn="1"/>
        </p:nvPicPr>
        <p:blipFill>
          <a:blip r:embed="rId2" cstate="email">
            <a:alphaModFix amt="87000"/>
            <a:biLevel thresh="50000"/>
          </a:blip>
          <a:srcRect/>
          <a:stretch>
            <a:fillRect/>
          </a:stretch>
        </p:blipFill>
        <p:spPr bwMode="auto">
          <a:xfrm>
            <a:off x="7575806" y="419685"/>
            <a:ext cx="796087" cy="64696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3" name="文本框 22"/>
          <p:cNvSpPr txBox="1"/>
          <p:nvPr userDrawn="1"/>
        </p:nvSpPr>
        <p:spPr>
          <a:xfrm>
            <a:off x="2897136" y="1212581"/>
            <a:ext cx="2669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i="1" spc="300" dirty="0">
                <a:solidFill>
                  <a:srgbClr val="D6EBF5"/>
                </a:solidFill>
                <a:latin typeface="GB18030 Bitmap"/>
                <a:ea typeface="GB18030 Bitmap"/>
                <a:cs typeface="GB18030 Bitmap"/>
              </a:rPr>
              <a:t>Statistics</a:t>
            </a:r>
            <a:endParaRPr kumimoji="1" lang="zh-CN" altLang="en-US" sz="2800" i="1" spc="300" dirty="0">
              <a:solidFill>
                <a:srgbClr val="D6EBF5"/>
              </a:solidFill>
              <a:latin typeface="GB18030 Bitmap"/>
              <a:ea typeface="GB18030 Bitmap"/>
              <a:cs typeface="GB18030 Bitmap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2DC21A6-61FE-3243-854E-3E488D6B370C}" type="datetimeFigureOut">
              <a:rPr kumimoji="1" lang="zh-CN" altLang="en-US" smtClean="0"/>
              <a:t>2024/3/11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B14749-7342-ED40-AA35-D0F04EA385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2DC21A6-61FE-3243-854E-3E488D6B370C}" type="datetimeFigureOut">
              <a:rPr kumimoji="1" lang="zh-CN" altLang="en-US" smtClean="0"/>
              <a:t>2024/3/11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B14749-7342-ED40-AA35-D0F04EA385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2DC21A6-61FE-3243-854E-3E488D6B370C}" type="datetimeFigureOut">
              <a:rPr kumimoji="1" lang="zh-CN" altLang="en-US" smtClean="0"/>
              <a:t>2024/3/11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B14749-7342-ED40-AA35-D0F04EA385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2DC21A6-61FE-3243-854E-3E488D6B370C}" type="datetimeFigureOut">
              <a:rPr kumimoji="1" lang="zh-CN" altLang="en-US" smtClean="0"/>
              <a:t>2024/3/11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B14749-7342-ED40-AA35-D0F04EA385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82342" y="4384524"/>
            <a:ext cx="4105973" cy="571579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5088" y="3493372"/>
            <a:ext cx="6400800" cy="79251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78449" y="166380"/>
            <a:ext cx="4360803" cy="3050101"/>
          </a:xfrm>
          <a:prstGeom prst="rect">
            <a:avLst/>
          </a:prstGeom>
          <a:solidFill>
            <a:srgbClr val="2390D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4779916" y="166380"/>
            <a:ext cx="1979998" cy="1475998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6905889" y="166380"/>
            <a:ext cx="1980000" cy="14759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4779916" y="1722846"/>
            <a:ext cx="1979998" cy="1475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6905889" y="1722846"/>
            <a:ext cx="1980000" cy="1475998"/>
          </a:xfrm>
          <a:prstGeom prst="rect">
            <a:avLst/>
          </a:prstGeom>
          <a:solidFill>
            <a:srgbClr val="0071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正偏差 18"/>
          <p:cNvSpPr>
            <a:spLocks noChangeAspect="1"/>
          </p:cNvSpPr>
          <p:nvPr userDrawn="1"/>
        </p:nvSpPr>
        <p:spPr>
          <a:xfrm>
            <a:off x="474123" y="352749"/>
            <a:ext cx="493913" cy="504000"/>
          </a:xfrm>
          <a:prstGeom prst="mathPlus">
            <a:avLst/>
          </a:prstGeom>
          <a:solidFill>
            <a:srgbClr val="DAEF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0870" y="3671262"/>
            <a:ext cx="4533480" cy="912694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58670" y="1233675"/>
            <a:ext cx="6400800" cy="79251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740870" y="166380"/>
            <a:ext cx="8145017" cy="3050101"/>
          </a:xfrm>
          <a:prstGeom prst="rect">
            <a:avLst/>
          </a:prstGeom>
          <a:solidFill>
            <a:srgbClr val="2390D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正偏差 18"/>
          <p:cNvSpPr>
            <a:spLocks noChangeAspect="1"/>
          </p:cNvSpPr>
          <p:nvPr userDrawn="1"/>
        </p:nvSpPr>
        <p:spPr>
          <a:xfrm>
            <a:off x="1232631" y="352749"/>
            <a:ext cx="493913" cy="504000"/>
          </a:xfrm>
          <a:prstGeom prst="mathPlus">
            <a:avLst/>
          </a:prstGeom>
          <a:solidFill>
            <a:srgbClr val="DAEF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282236" y="166380"/>
            <a:ext cx="299875" cy="3050101"/>
          </a:xfrm>
          <a:prstGeom prst="rect">
            <a:avLst/>
          </a:prstGeom>
          <a:solidFill>
            <a:srgbClr val="DAEF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027828" y="3350978"/>
            <a:ext cx="1377789" cy="805779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7513257" y="4242841"/>
            <a:ext cx="1353530" cy="8057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6027827" y="4242841"/>
            <a:ext cx="1377789" cy="8057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7513257" y="3350978"/>
            <a:ext cx="1353530" cy="805779"/>
          </a:xfrm>
          <a:prstGeom prst="rect">
            <a:avLst/>
          </a:prstGeom>
          <a:solidFill>
            <a:srgbClr val="0071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2DC21A6-61FE-3243-854E-3E488D6B370C}" type="datetimeFigureOut">
              <a:rPr kumimoji="1" lang="zh-CN" altLang="en-US" smtClean="0"/>
              <a:t>2024/3/11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B14749-7342-ED40-AA35-D0F04EA385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 userDrawn="1"/>
        </p:nvGrpSpPr>
        <p:grpSpPr>
          <a:xfrm>
            <a:off x="0" y="357233"/>
            <a:ext cx="9144000" cy="507624"/>
            <a:chOff x="0" y="357233"/>
            <a:chExt cx="9144000" cy="507624"/>
          </a:xfrm>
        </p:grpSpPr>
        <p:sp>
          <p:nvSpPr>
            <p:cNvPr id="7" name="等腰三角形 6"/>
            <p:cNvSpPr/>
            <p:nvPr userDrawn="1"/>
          </p:nvSpPr>
          <p:spPr>
            <a:xfrm flipV="1">
              <a:off x="254000" y="761999"/>
              <a:ext cx="252000" cy="102858"/>
            </a:xfrm>
            <a:prstGeom prst="triangle">
              <a:avLst/>
            </a:prstGeom>
            <a:solidFill>
              <a:srgbClr val="0071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8" name="组 7"/>
            <p:cNvGrpSpPr/>
            <p:nvPr userDrawn="1"/>
          </p:nvGrpSpPr>
          <p:grpSpPr>
            <a:xfrm>
              <a:off x="0" y="357233"/>
              <a:ext cx="9144000" cy="404767"/>
              <a:chOff x="0" y="357233"/>
              <a:chExt cx="9144000" cy="404767"/>
            </a:xfrm>
          </p:grpSpPr>
          <p:sp>
            <p:nvSpPr>
              <p:cNvPr id="9" name="矩形 8"/>
              <p:cNvSpPr/>
              <p:nvPr userDrawn="1"/>
            </p:nvSpPr>
            <p:spPr>
              <a:xfrm>
                <a:off x="0" y="357233"/>
                <a:ext cx="9144000" cy="317540"/>
              </a:xfrm>
              <a:prstGeom prst="rect">
                <a:avLst/>
              </a:prstGeom>
              <a:solidFill>
                <a:srgbClr val="2390D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矩形 9"/>
              <p:cNvSpPr/>
              <p:nvPr userDrawn="1"/>
            </p:nvSpPr>
            <p:spPr>
              <a:xfrm>
                <a:off x="0" y="668403"/>
                <a:ext cx="9144000" cy="93597"/>
              </a:xfrm>
              <a:prstGeom prst="rect">
                <a:avLst/>
              </a:prstGeom>
              <a:solidFill>
                <a:srgbClr val="0071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384810" y="334645"/>
            <a:ext cx="8229600" cy="4057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sz="half" idx="1"/>
          </p:nvPr>
        </p:nvSpPr>
        <p:spPr>
          <a:xfrm>
            <a:off x="384623" y="1034582"/>
            <a:ext cx="8229599" cy="3748738"/>
          </a:xfrm>
        </p:spPr>
        <p:txBody>
          <a:bodyPr/>
          <a:lstStyle>
            <a:lvl1pPr eaLnBrk="1" latinLnBrk="0" hangingPunct="1">
              <a:lnSpc>
                <a:spcPct val="125000"/>
              </a:lnSpc>
              <a:spcBef>
                <a:spcPts val="1300"/>
              </a:spcBef>
              <a:defRPr sz="2800">
                <a:solidFill>
                  <a:schemeClr val="tx1"/>
                </a:solidFill>
                <a:effectLst/>
                <a:latin typeface="Times New Roman" charset="0"/>
                <a:ea typeface="黑体" charset="0"/>
              </a:defRPr>
            </a:lvl1pPr>
            <a:lvl2pPr eaLnBrk="1" latinLnBrk="0" hangingPunct="1">
              <a:lnSpc>
                <a:spcPct val="125000"/>
              </a:lnSpc>
              <a:spcBef>
                <a:spcPts val="1300"/>
              </a:spcBef>
              <a:defRPr sz="2400">
                <a:solidFill>
                  <a:schemeClr val="tx1"/>
                </a:solidFill>
                <a:effectLst/>
                <a:latin typeface="Times New Roman" charset="0"/>
                <a:ea typeface="黑体" charset="0"/>
              </a:defRPr>
            </a:lvl2pPr>
            <a:lvl3pPr marL="1257300" indent="-342900" eaLnBrk="1" latinLnBrk="0" hangingPunct="1">
              <a:lnSpc>
                <a:spcPct val="125000"/>
              </a:lnSpc>
              <a:spcBef>
                <a:spcPts val="1300"/>
              </a:spcBef>
              <a:buClrTx/>
              <a:buFont typeface="Wingdings" charset="0"/>
              <a:buChar char="ü"/>
              <a:defRPr sz="2000">
                <a:solidFill>
                  <a:schemeClr val="tx1"/>
                </a:solidFill>
                <a:effectLst/>
                <a:latin typeface="Times New Roman" charset="0"/>
                <a:ea typeface="黑体" charset="0"/>
              </a:defRPr>
            </a:lvl3pPr>
            <a:lvl4pPr marL="1657350" indent="-285750" eaLnBrk="1" latinLnBrk="0" hangingPunct="1">
              <a:lnSpc>
                <a:spcPct val="125000"/>
              </a:lnSpc>
              <a:spcBef>
                <a:spcPts val="1300"/>
              </a:spcBef>
              <a:buClrTx/>
              <a:buFont typeface="Wingdings" charset="0"/>
              <a:buChar char="p"/>
              <a:defRPr sz="1800">
                <a:solidFill>
                  <a:schemeClr val="tx1"/>
                </a:solidFill>
                <a:effectLst/>
                <a:latin typeface="Times New Roman" charset="0"/>
                <a:ea typeface="黑体" charset="0"/>
              </a:defRPr>
            </a:lvl4pPr>
            <a:lvl5pPr eaLnBrk="1" latinLnBrk="0" hangingPunct="1">
              <a:lnSpc>
                <a:spcPct val="125000"/>
              </a:lnSpc>
              <a:spcBef>
                <a:spcPts val="1300"/>
              </a:spcBef>
              <a:defRPr sz="1800">
                <a:solidFill>
                  <a:schemeClr val="tx1"/>
                </a:solidFill>
                <a:effectLst/>
                <a:latin typeface="Times New Roman" charset="0"/>
                <a:ea typeface="黑体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5319059" y="4766237"/>
            <a:ext cx="378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dirty="0">
                <a:solidFill>
                  <a:srgbClr val="DAEFF5"/>
                </a:solidFill>
                <a:latin typeface="华文中宋"/>
                <a:ea typeface="华文中宋"/>
                <a:cs typeface="华文中宋"/>
              </a:rPr>
              <a:t>中央财经大学统计与数学学院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 userDrawn="1"/>
        </p:nvGrpSpPr>
        <p:grpSpPr>
          <a:xfrm>
            <a:off x="0" y="357233"/>
            <a:ext cx="9144000" cy="507624"/>
            <a:chOff x="0" y="357233"/>
            <a:chExt cx="9144000" cy="507624"/>
          </a:xfrm>
        </p:grpSpPr>
        <p:sp>
          <p:nvSpPr>
            <p:cNvPr id="9" name="等腰三角形 8"/>
            <p:cNvSpPr/>
            <p:nvPr userDrawn="1"/>
          </p:nvSpPr>
          <p:spPr>
            <a:xfrm flipV="1">
              <a:off x="254000" y="761999"/>
              <a:ext cx="252000" cy="102858"/>
            </a:xfrm>
            <a:prstGeom prst="triangle">
              <a:avLst/>
            </a:prstGeom>
            <a:solidFill>
              <a:srgbClr val="0071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0" name="组 9"/>
            <p:cNvGrpSpPr/>
            <p:nvPr userDrawn="1"/>
          </p:nvGrpSpPr>
          <p:grpSpPr>
            <a:xfrm>
              <a:off x="0" y="357233"/>
              <a:ext cx="9144000" cy="404767"/>
              <a:chOff x="0" y="357233"/>
              <a:chExt cx="9144000" cy="404767"/>
            </a:xfrm>
          </p:grpSpPr>
          <p:sp>
            <p:nvSpPr>
              <p:cNvPr id="11" name="矩形 10"/>
              <p:cNvSpPr/>
              <p:nvPr userDrawn="1"/>
            </p:nvSpPr>
            <p:spPr>
              <a:xfrm>
                <a:off x="0" y="357233"/>
                <a:ext cx="9144000" cy="317540"/>
              </a:xfrm>
              <a:prstGeom prst="rect">
                <a:avLst/>
              </a:prstGeom>
              <a:solidFill>
                <a:srgbClr val="2390D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矩形 11"/>
              <p:cNvSpPr/>
              <p:nvPr userDrawn="1"/>
            </p:nvSpPr>
            <p:spPr>
              <a:xfrm>
                <a:off x="0" y="668403"/>
                <a:ext cx="9144000" cy="93597"/>
              </a:xfrm>
              <a:prstGeom prst="rect">
                <a:avLst/>
              </a:prstGeom>
              <a:solidFill>
                <a:srgbClr val="0071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3748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3748738"/>
          </a:xfrm>
        </p:spPr>
        <p:txBody>
          <a:bodyPr/>
          <a:lstStyle>
            <a:lvl1pPr>
              <a:defRPr sz="2800">
                <a:solidFill>
                  <a:srgbClr val="DAEFF5"/>
                </a:solidFill>
              </a:defRPr>
            </a:lvl1pPr>
            <a:lvl2pPr>
              <a:defRPr sz="2400">
                <a:solidFill>
                  <a:srgbClr val="DAEFF5"/>
                </a:solidFill>
              </a:defRPr>
            </a:lvl2pPr>
            <a:lvl3pPr>
              <a:defRPr sz="2000">
                <a:solidFill>
                  <a:srgbClr val="DAEFF5"/>
                </a:solidFill>
              </a:defRPr>
            </a:lvl3pPr>
            <a:lvl4pPr>
              <a:defRPr sz="1800">
                <a:solidFill>
                  <a:srgbClr val="DAEFF5"/>
                </a:solidFill>
              </a:defRPr>
            </a:lvl4pPr>
            <a:lvl5pPr>
              <a:defRPr sz="1800">
                <a:solidFill>
                  <a:srgbClr val="DAEFF5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5319059" y="4766237"/>
            <a:ext cx="378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dirty="0">
                <a:solidFill>
                  <a:srgbClr val="DAEFF5"/>
                </a:solidFill>
                <a:latin typeface="华文中宋"/>
                <a:ea typeface="华文中宋"/>
                <a:cs typeface="华文中宋"/>
              </a:rPr>
              <a:t>中央财经大学统计与数学学院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5319059" y="4766237"/>
            <a:ext cx="378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dirty="0">
                <a:solidFill>
                  <a:srgbClr val="DAEFF5"/>
                </a:solidFill>
                <a:latin typeface="华文中宋"/>
                <a:ea typeface="华文中宋"/>
                <a:cs typeface="华文中宋"/>
              </a:rPr>
              <a:t>中央财经大学统计与数学学院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8262470" y="373529"/>
            <a:ext cx="881529" cy="508000"/>
          </a:xfrm>
          <a:prstGeom prst="rect">
            <a:avLst/>
          </a:prstGeom>
          <a:solidFill>
            <a:srgbClr val="2390D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7941233" y="373529"/>
            <a:ext cx="231589" cy="508000"/>
          </a:xfrm>
          <a:prstGeom prst="rect">
            <a:avLst/>
          </a:prstGeom>
          <a:solidFill>
            <a:srgbClr val="D5D5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5478925" y="1240119"/>
            <a:ext cx="3381188" cy="33468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1"/>
          </p:nvPr>
        </p:nvSpPr>
        <p:spPr>
          <a:xfrm>
            <a:off x="403599" y="373529"/>
            <a:ext cx="4766048" cy="4213411"/>
          </a:xfrm>
        </p:spPr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740870" y="211203"/>
            <a:ext cx="8145017" cy="4704444"/>
          </a:xfrm>
          <a:prstGeom prst="rect">
            <a:avLst/>
          </a:prstGeom>
          <a:solidFill>
            <a:srgbClr val="2390D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正偏差 18"/>
          <p:cNvSpPr>
            <a:spLocks noChangeAspect="1"/>
          </p:cNvSpPr>
          <p:nvPr userDrawn="1"/>
        </p:nvSpPr>
        <p:spPr>
          <a:xfrm>
            <a:off x="1232631" y="604749"/>
            <a:ext cx="493913" cy="504000"/>
          </a:xfrm>
          <a:prstGeom prst="mathPlus">
            <a:avLst/>
          </a:prstGeom>
          <a:solidFill>
            <a:srgbClr val="DAEF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282236" y="211203"/>
            <a:ext cx="299875" cy="4704444"/>
          </a:xfrm>
          <a:prstGeom prst="rect">
            <a:avLst/>
          </a:prstGeom>
          <a:solidFill>
            <a:srgbClr val="DAEF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628682" y="963426"/>
            <a:ext cx="6723435" cy="3414338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 userDrawn="1"/>
        </p:nvGrpSpPr>
        <p:grpSpPr>
          <a:xfrm>
            <a:off x="0" y="357233"/>
            <a:ext cx="9144000" cy="507624"/>
            <a:chOff x="0" y="357233"/>
            <a:chExt cx="9144000" cy="507624"/>
          </a:xfrm>
        </p:grpSpPr>
        <p:sp>
          <p:nvSpPr>
            <p:cNvPr id="7" name="等腰三角形 6"/>
            <p:cNvSpPr/>
            <p:nvPr userDrawn="1"/>
          </p:nvSpPr>
          <p:spPr>
            <a:xfrm flipV="1">
              <a:off x="254000" y="761999"/>
              <a:ext cx="252000" cy="102858"/>
            </a:xfrm>
            <a:prstGeom prst="triangle">
              <a:avLst/>
            </a:prstGeom>
            <a:solidFill>
              <a:srgbClr val="0071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8" name="组 7"/>
            <p:cNvGrpSpPr/>
            <p:nvPr userDrawn="1"/>
          </p:nvGrpSpPr>
          <p:grpSpPr>
            <a:xfrm>
              <a:off x="0" y="357233"/>
              <a:ext cx="9144000" cy="404767"/>
              <a:chOff x="0" y="357233"/>
              <a:chExt cx="9144000" cy="404767"/>
            </a:xfrm>
          </p:grpSpPr>
          <p:sp>
            <p:nvSpPr>
              <p:cNvPr id="9" name="矩形 8"/>
              <p:cNvSpPr/>
              <p:nvPr userDrawn="1"/>
            </p:nvSpPr>
            <p:spPr>
              <a:xfrm>
                <a:off x="0" y="357233"/>
                <a:ext cx="9144000" cy="317540"/>
              </a:xfrm>
              <a:prstGeom prst="rect">
                <a:avLst/>
              </a:prstGeom>
              <a:solidFill>
                <a:srgbClr val="2390D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矩形 9"/>
              <p:cNvSpPr/>
              <p:nvPr userDrawn="1"/>
            </p:nvSpPr>
            <p:spPr>
              <a:xfrm>
                <a:off x="0" y="668403"/>
                <a:ext cx="9144000" cy="93597"/>
              </a:xfrm>
              <a:prstGeom prst="rect">
                <a:avLst/>
              </a:prstGeom>
              <a:solidFill>
                <a:srgbClr val="0071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384623" y="333799"/>
            <a:ext cx="8229600" cy="3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2" name="文本占位符 2"/>
          <p:cNvSpPr>
            <a:spLocks noGrp="1"/>
          </p:cNvSpPr>
          <p:nvPr>
            <p:ph idx="1"/>
          </p:nvPr>
        </p:nvSpPr>
        <p:spPr>
          <a:xfrm>
            <a:off x="395963" y="1041453"/>
            <a:ext cx="8229600" cy="3822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5319059" y="4766237"/>
            <a:ext cx="378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dirty="0">
                <a:solidFill>
                  <a:srgbClr val="DAEFF5"/>
                </a:solidFill>
                <a:latin typeface="华文中宋"/>
                <a:ea typeface="华文中宋"/>
                <a:cs typeface="华文中宋"/>
              </a:rPr>
              <a:t>中央财经大学统计与数学学院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2DC21A6-61FE-3243-854E-3E488D6B370C}" type="datetimeFigureOut">
              <a:rPr kumimoji="1" lang="zh-CN" altLang="en-US" smtClean="0"/>
              <a:t>2024/3/11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B14749-7342-ED40-AA35-D0F04EA3857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0" name="组 9"/>
          <p:cNvGrpSpPr/>
          <p:nvPr userDrawn="1"/>
        </p:nvGrpSpPr>
        <p:grpSpPr>
          <a:xfrm>
            <a:off x="0" y="357233"/>
            <a:ext cx="9144000" cy="507624"/>
            <a:chOff x="0" y="357233"/>
            <a:chExt cx="9144000" cy="507624"/>
          </a:xfrm>
        </p:grpSpPr>
        <p:sp>
          <p:nvSpPr>
            <p:cNvPr id="11" name="等腰三角形 10"/>
            <p:cNvSpPr/>
            <p:nvPr userDrawn="1"/>
          </p:nvSpPr>
          <p:spPr>
            <a:xfrm flipV="1">
              <a:off x="254000" y="761999"/>
              <a:ext cx="252000" cy="102858"/>
            </a:xfrm>
            <a:prstGeom prst="triangle">
              <a:avLst/>
            </a:prstGeom>
            <a:solidFill>
              <a:srgbClr val="0071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2" name="组 11"/>
            <p:cNvGrpSpPr/>
            <p:nvPr userDrawn="1"/>
          </p:nvGrpSpPr>
          <p:grpSpPr>
            <a:xfrm>
              <a:off x="0" y="357233"/>
              <a:ext cx="9144000" cy="404767"/>
              <a:chOff x="0" y="357233"/>
              <a:chExt cx="9144000" cy="404767"/>
            </a:xfrm>
          </p:grpSpPr>
          <p:sp>
            <p:nvSpPr>
              <p:cNvPr id="13" name="矩形 12"/>
              <p:cNvSpPr/>
              <p:nvPr userDrawn="1"/>
            </p:nvSpPr>
            <p:spPr>
              <a:xfrm>
                <a:off x="0" y="357233"/>
                <a:ext cx="9144000" cy="317540"/>
              </a:xfrm>
              <a:prstGeom prst="rect">
                <a:avLst/>
              </a:prstGeom>
              <a:solidFill>
                <a:srgbClr val="2390D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" name="矩形 13"/>
              <p:cNvSpPr/>
              <p:nvPr userDrawn="1"/>
            </p:nvSpPr>
            <p:spPr>
              <a:xfrm>
                <a:off x="0" y="668403"/>
                <a:ext cx="9144000" cy="93597"/>
              </a:xfrm>
              <a:prstGeom prst="rect">
                <a:avLst/>
              </a:prstGeom>
              <a:solidFill>
                <a:srgbClr val="0071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2DC21A6-61FE-3243-854E-3E488D6B370C}" type="datetimeFigureOut">
              <a:rPr kumimoji="1" lang="zh-CN" altLang="en-US" smtClean="0"/>
              <a:t>2024/3/11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B14749-7342-ED40-AA35-D0F04EA3857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6" name="组 5"/>
          <p:cNvGrpSpPr/>
          <p:nvPr userDrawn="1"/>
        </p:nvGrpSpPr>
        <p:grpSpPr>
          <a:xfrm>
            <a:off x="0" y="357233"/>
            <a:ext cx="9144000" cy="507624"/>
            <a:chOff x="0" y="357233"/>
            <a:chExt cx="9144000" cy="507624"/>
          </a:xfrm>
        </p:grpSpPr>
        <p:sp>
          <p:nvSpPr>
            <p:cNvPr id="7" name="等腰三角形 6"/>
            <p:cNvSpPr/>
            <p:nvPr userDrawn="1"/>
          </p:nvSpPr>
          <p:spPr>
            <a:xfrm flipV="1">
              <a:off x="254000" y="761999"/>
              <a:ext cx="252000" cy="102858"/>
            </a:xfrm>
            <a:prstGeom prst="triangle">
              <a:avLst/>
            </a:prstGeom>
            <a:solidFill>
              <a:srgbClr val="0071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8" name="组 7"/>
            <p:cNvGrpSpPr/>
            <p:nvPr userDrawn="1"/>
          </p:nvGrpSpPr>
          <p:grpSpPr>
            <a:xfrm>
              <a:off x="0" y="357233"/>
              <a:ext cx="9144000" cy="404767"/>
              <a:chOff x="0" y="357233"/>
              <a:chExt cx="9144000" cy="404767"/>
            </a:xfrm>
          </p:grpSpPr>
          <p:sp>
            <p:nvSpPr>
              <p:cNvPr id="9" name="矩形 8"/>
              <p:cNvSpPr/>
              <p:nvPr userDrawn="1"/>
            </p:nvSpPr>
            <p:spPr>
              <a:xfrm>
                <a:off x="0" y="357233"/>
                <a:ext cx="9144000" cy="317540"/>
              </a:xfrm>
              <a:prstGeom prst="rect">
                <a:avLst/>
              </a:prstGeom>
              <a:solidFill>
                <a:srgbClr val="2390D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矩形 9"/>
              <p:cNvSpPr/>
              <p:nvPr userDrawn="1"/>
            </p:nvSpPr>
            <p:spPr>
              <a:xfrm>
                <a:off x="0" y="668403"/>
                <a:ext cx="9144000" cy="93597"/>
              </a:xfrm>
              <a:prstGeom prst="rect">
                <a:avLst/>
              </a:prstGeom>
              <a:solidFill>
                <a:srgbClr val="0071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2DC21A6-61FE-3243-854E-3E488D6B370C}" type="datetimeFigureOut">
              <a:rPr kumimoji="1" lang="zh-CN" altLang="en-US" smtClean="0"/>
              <a:t>2024/3/11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B14749-7342-ED40-AA35-D0F04EA3857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" name="组 4"/>
          <p:cNvGrpSpPr/>
          <p:nvPr userDrawn="1"/>
        </p:nvGrpSpPr>
        <p:grpSpPr>
          <a:xfrm>
            <a:off x="0" y="357233"/>
            <a:ext cx="9144000" cy="507624"/>
            <a:chOff x="0" y="357233"/>
            <a:chExt cx="9144000" cy="507624"/>
          </a:xfrm>
        </p:grpSpPr>
        <p:sp>
          <p:nvSpPr>
            <p:cNvPr id="6" name="等腰三角形 5"/>
            <p:cNvSpPr/>
            <p:nvPr userDrawn="1"/>
          </p:nvSpPr>
          <p:spPr>
            <a:xfrm flipV="1">
              <a:off x="254000" y="761999"/>
              <a:ext cx="252000" cy="102858"/>
            </a:xfrm>
            <a:prstGeom prst="triangle">
              <a:avLst/>
            </a:prstGeom>
            <a:solidFill>
              <a:srgbClr val="0071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7" name="组 6"/>
            <p:cNvGrpSpPr/>
            <p:nvPr userDrawn="1"/>
          </p:nvGrpSpPr>
          <p:grpSpPr>
            <a:xfrm>
              <a:off x="0" y="357233"/>
              <a:ext cx="9144000" cy="404767"/>
              <a:chOff x="0" y="357233"/>
              <a:chExt cx="9144000" cy="404767"/>
            </a:xfrm>
          </p:grpSpPr>
          <p:sp>
            <p:nvSpPr>
              <p:cNvPr id="8" name="矩形 7"/>
              <p:cNvSpPr/>
              <p:nvPr userDrawn="1"/>
            </p:nvSpPr>
            <p:spPr>
              <a:xfrm>
                <a:off x="0" y="357233"/>
                <a:ext cx="9144000" cy="317540"/>
              </a:xfrm>
              <a:prstGeom prst="rect">
                <a:avLst/>
              </a:prstGeom>
              <a:solidFill>
                <a:srgbClr val="2390D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" name="矩形 8"/>
              <p:cNvSpPr/>
              <p:nvPr userDrawn="1"/>
            </p:nvSpPr>
            <p:spPr>
              <a:xfrm>
                <a:off x="0" y="668403"/>
                <a:ext cx="9144000" cy="93597"/>
              </a:xfrm>
              <a:prstGeom prst="rect">
                <a:avLst/>
              </a:prstGeom>
              <a:solidFill>
                <a:srgbClr val="0071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84623" y="333799"/>
            <a:ext cx="8229600" cy="3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4623" y="1041453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200" b="0" kern="1200">
          <a:solidFill>
            <a:schemeClr val="tx1"/>
          </a:solidFill>
          <a:latin typeface="华文中宋"/>
          <a:ea typeface="华文中宋"/>
          <a:cs typeface="华文中宋"/>
        </a:defRPr>
      </a:lvl1pPr>
    </p:titleStyle>
    <p:bodyStyle>
      <a:lvl1pPr marL="342900" indent="-342900" algn="l" defTabSz="457200" rtl="0" eaLnBrk="1" latinLnBrk="0" hangingPunct="1">
        <a:lnSpc>
          <a:spcPct val="120000"/>
        </a:lnSpc>
        <a:spcBef>
          <a:spcPts val="1370"/>
        </a:spcBef>
        <a:buFont typeface="Arial"/>
        <a:buChar char="•"/>
        <a:defRPr sz="3200" kern="1200">
          <a:solidFill>
            <a:srgbClr val="DAEFF5"/>
          </a:solidFill>
          <a:latin typeface="微软雅黑"/>
          <a:ea typeface="微软雅黑"/>
          <a:cs typeface="微软雅黑"/>
        </a:defRPr>
      </a:lvl1pPr>
      <a:lvl2pPr marL="742950" indent="-285750" algn="l" defTabSz="457200" rtl="0" eaLnBrk="1" latinLnBrk="0" hangingPunct="1">
        <a:lnSpc>
          <a:spcPct val="120000"/>
        </a:lnSpc>
        <a:spcBef>
          <a:spcPts val="1370"/>
        </a:spcBef>
        <a:buFont typeface="Arial"/>
        <a:buChar char="–"/>
        <a:defRPr sz="2800" kern="1200">
          <a:solidFill>
            <a:srgbClr val="DAEFF5"/>
          </a:solidFill>
          <a:latin typeface="微软雅黑"/>
          <a:ea typeface="微软雅黑"/>
          <a:cs typeface="微软雅黑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ts val="1370"/>
        </a:spcBef>
        <a:buFont typeface="Arial"/>
        <a:buChar char="•"/>
        <a:defRPr sz="2400" kern="1200">
          <a:solidFill>
            <a:srgbClr val="DAEFF5"/>
          </a:solidFill>
          <a:latin typeface="微软雅黑"/>
          <a:ea typeface="微软雅黑"/>
          <a:cs typeface="微软雅黑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ts val="1370"/>
        </a:spcBef>
        <a:buFont typeface="Arial"/>
        <a:buChar char="–"/>
        <a:defRPr sz="2000" kern="1200">
          <a:solidFill>
            <a:srgbClr val="DAEFF5"/>
          </a:solidFill>
          <a:latin typeface="微软雅黑"/>
          <a:ea typeface="微软雅黑"/>
          <a:cs typeface="微软雅黑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ts val="1370"/>
        </a:spcBef>
        <a:buFont typeface="Arial"/>
        <a:buChar char="»"/>
        <a:defRPr sz="2000" kern="1200">
          <a:solidFill>
            <a:srgbClr val="DAEFF5"/>
          </a:solidFill>
          <a:latin typeface="微软雅黑"/>
          <a:ea typeface="微软雅黑"/>
          <a:cs typeface="微软雅黑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4826635" y="4069080"/>
            <a:ext cx="4272280" cy="930275"/>
          </a:xfrm>
        </p:spPr>
        <p:txBody>
          <a:bodyPr/>
          <a:lstStyle/>
          <a:p>
            <a:r>
              <a:rPr kumimoji="1" lang="zh-CN" altLang="en-US" dirty="0"/>
              <a:t>中央财经大学</a:t>
            </a:r>
            <a:r>
              <a:rPr kumimoji="1" lang="en-US" altLang="zh-CN" dirty="0"/>
              <a:t>  </a:t>
            </a:r>
            <a:r>
              <a:rPr kumimoji="1" lang="zh-CN" altLang="en-US" dirty="0"/>
              <a:t>统计与</a:t>
            </a:r>
            <a:r>
              <a:rPr kumimoji="1" lang="zh-CN" altLang="en-US"/>
              <a:t>数学学院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20877" y="2680538"/>
            <a:ext cx="7733828" cy="123091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kumimoji="1" lang="zh-CN" altLang="en-US" sz="4800" spc="300" dirty="0"/>
              <a:t>问卷信度和效度分析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（一）信度分析法</a:t>
            </a:r>
          </a:p>
        </p:txBody>
      </p:sp>
      <p:pic>
        <p:nvPicPr>
          <p:cNvPr id="2050" name="Picture 2" descr="https://pic3.zhimg.com/v2-68b05eda976bcefaeb680a01996a8b5a_r.jpg">
            <a:extLst>
              <a:ext uri="{FF2B5EF4-FFF2-40B4-BE49-F238E27FC236}">
                <a16:creationId xmlns:a16="http://schemas.microsoft.com/office/drawing/2014/main" id="{5F3BF61C-4ADC-462D-9B90-F390968EF6D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084" y="584181"/>
            <a:ext cx="6970192" cy="4480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32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（一）信度分析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3631A5A-87C1-4617-98E3-3D6F64159607}"/>
              </a:ext>
            </a:extLst>
          </p:cNvPr>
          <p:cNvSpPr txBox="1"/>
          <p:nvPr/>
        </p:nvSpPr>
        <p:spPr>
          <a:xfrm>
            <a:off x="370541" y="876477"/>
            <a:ext cx="8606118" cy="3527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zh-CN" altLang="en-US" sz="1900" b="1" dirty="0">
                <a:solidFill>
                  <a:srgbClr val="FFFF00"/>
                </a:solidFill>
              </a:rPr>
              <a:t>（</a:t>
            </a:r>
            <a:r>
              <a:rPr lang="en-US" altLang="zh-CN" sz="1900" b="1" dirty="0">
                <a:solidFill>
                  <a:srgbClr val="FFFF00"/>
                </a:solidFill>
              </a:rPr>
              <a:t>1</a:t>
            </a:r>
            <a:r>
              <a:rPr lang="zh-CN" altLang="en-US" sz="1900" b="1" dirty="0">
                <a:solidFill>
                  <a:srgbClr val="FFFF00"/>
                </a:solidFill>
              </a:rPr>
              <a:t>）如果每个问题在各个学科上呈现的方差较小，方差之和也较小</a:t>
            </a:r>
            <a:br>
              <a:rPr lang="zh-CN" altLang="en-US" sz="1900" dirty="0"/>
            </a:br>
            <a:r>
              <a:rPr lang="zh-CN" altLang="en-US" sz="1900" dirty="0"/>
              <a:t>     根据</a:t>
            </a:r>
            <a:r>
              <a:rPr lang="en-US" altLang="zh-CN" sz="1900" dirty="0"/>
              <a:t>Cronbach‘s a </a:t>
            </a:r>
            <a:r>
              <a:rPr lang="zh-CN" altLang="en-US" sz="1900" dirty="0"/>
              <a:t>公式计算，样本方差之和</a:t>
            </a:r>
            <a:r>
              <a:rPr lang="en-US" altLang="zh-CN" sz="1900" dirty="0"/>
              <a:t>/</a:t>
            </a:r>
            <a:r>
              <a:rPr lang="zh-CN" altLang="en-US" sz="1900" dirty="0"/>
              <a:t>总体方差更接近于</a:t>
            </a:r>
            <a:r>
              <a:rPr lang="en-US" altLang="zh-CN" sz="1900" dirty="0"/>
              <a:t>0</a:t>
            </a:r>
            <a:r>
              <a:rPr lang="zh-CN" altLang="en-US" sz="1900" dirty="0"/>
              <a:t>，</a:t>
            </a:r>
            <a:r>
              <a:rPr lang="en-US" altLang="zh-CN" sz="1900" dirty="0"/>
              <a:t>a</a:t>
            </a:r>
            <a:r>
              <a:rPr lang="zh-CN" altLang="en-US" sz="1900" dirty="0"/>
              <a:t>值接近于</a:t>
            </a:r>
            <a:r>
              <a:rPr lang="en-US" altLang="zh-CN" sz="1900" dirty="0"/>
              <a:t>1</a:t>
            </a:r>
            <a:br>
              <a:rPr lang="zh-CN" altLang="en-US" sz="1900" dirty="0"/>
            </a:br>
            <a:r>
              <a:rPr lang="zh-CN" altLang="en-US" sz="1900" dirty="0"/>
              <a:t>     则测试结果表明教学方式比较相似，回答可信。</a:t>
            </a:r>
            <a:br>
              <a:rPr lang="zh-CN" altLang="en-US" sz="1900" dirty="0"/>
            </a:br>
            <a:r>
              <a:rPr lang="zh-CN" altLang="en-US" sz="1900" dirty="0"/>
              <a:t>     则表明问卷</a:t>
            </a:r>
            <a:r>
              <a:rPr lang="en-US" altLang="zh-CN" sz="1900" dirty="0"/>
              <a:t>Q1-Q4 </a:t>
            </a:r>
            <a:r>
              <a:rPr lang="zh-CN" altLang="en-US" sz="1900" dirty="0"/>
              <a:t>比较好的表达了教学方式相似性的测度。</a:t>
            </a:r>
            <a:br>
              <a:rPr lang="zh-CN" altLang="en-US" sz="1900" dirty="0"/>
            </a:br>
            <a:r>
              <a:rPr lang="zh-CN" altLang="en-US" sz="1900" b="1" dirty="0"/>
              <a:t>（</a:t>
            </a:r>
            <a:r>
              <a:rPr lang="en-US" altLang="zh-CN" sz="1900" b="1" dirty="0"/>
              <a:t>2</a:t>
            </a:r>
            <a:r>
              <a:rPr lang="zh-CN" altLang="en-US" sz="1900" b="1" dirty="0"/>
              <a:t>）如果每个问题在各个学科上呈现的方差较大，则方差之和也较大</a:t>
            </a:r>
            <a:br>
              <a:rPr lang="zh-CN" altLang="en-US" sz="1900" dirty="0"/>
            </a:br>
            <a:r>
              <a:rPr lang="zh-CN" altLang="en-US" sz="1900" dirty="0"/>
              <a:t>     根据</a:t>
            </a:r>
            <a:r>
              <a:rPr lang="en-US" altLang="zh-CN" sz="1900" dirty="0"/>
              <a:t>Cronbach’s a </a:t>
            </a:r>
            <a:r>
              <a:rPr lang="zh-CN" altLang="en-US" sz="1900" dirty="0"/>
              <a:t>公式计算，样本方差之和</a:t>
            </a:r>
            <a:r>
              <a:rPr lang="en-US" altLang="zh-CN" sz="1900" dirty="0"/>
              <a:t>/</a:t>
            </a:r>
            <a:r>
              <a:rPr lang="zh-CN" altLang="en-US" sz="1900" dirty="0"/>
              <a:t>总体方差更接近于</a:t>
            </a:r>
            <a:r>
              <a:rPr lang="en-US" altLang="zh-CN" sz="1900" dirty="0"/>
              <a:t>1</a:t>
            </a:r>
            <a:r>
              <a:rPr lang="zh-CN" altLang="en-US" sz="1900" dirty="0"/>
              <a:t>，</a:t>
            </a:r>
            <a:r>
              <a:rPr lang="en-US" altLang="zh-CN" sz="1900" dirty="0"/>
              <a:t>a</a:t>
            </a:r>
            <a:r>
              <a:rPr lang="zh-CN" altLang="en-US" sz="1900" dirty="0"/>
              <a:t>值接近于</a:t>
            </a:r>
            <a:r>
              <a:rPr lang="en-US" altLang="zh-CN" sz="1900" dirty="0"/>
              <a:t>0</a:t>
            </a:r>
            <a:br>
              <a:rPr lang="zh-CN" altLang="en-US" sz="1900" dirty="0"/>
            </a:br>
            <a:r>
              <a:rPr lang="zh-CN" altLang="en-US" sz="1900" dirty="0"/>
              <a:t>     则教学方式比较不同，问卷数据不可靠（要不是问卷设计有问题，要不回答者不认真做答）。</a:t>
            </a:r>
            <a:br>
              <a:rPr lang="zh-CN" altLang="en-US" sz="1900" dirty="0"/>
            </a:br>
            <a:r>
              <a:rPr lang="zh-CN" altLang="en-US" sz="1900" dirty="0"/>
              <a:t>     则表明问卷</a:t>
            </a:r>
            <a:r>
              <a:rPr lang="en-US" altLang="zh-CN" sz="1900" dirty="0"/>
              <a:t>Q1-Q4 </a:t>
            </a:r>
            <a:r>
              <a:rPr lang="zh-CN" altLang="en-US" sz="1900" dirty="0"/>
              <a:t>的回答不符合教学方式相似性的测度。</a:t>
            </a:r>
            <a:br>
              <a:rPr lang="zh-CN" altLang="en-US" sz="1900" dirty="0"/>
            </a:br>
            <a:r>
              <a:rPr lang="zh-CN" altLang="en-US" sz="1900" dirty="0"/>
              <a:t>     需要调整题项（出卷者需要了解的），或者重新请受试者回答。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（一）信度分析法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265E08-43CC-4164-A66C-DF2C3CBCC0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 descr="https://pic1.zhimg.com/v2-c58cf58b6ba5d50b73bdf16a49ad2360_r.jpg">
            <a:extLst>
              <a:ext uri="{FF2B5EF4-FFF2-40B4-BE49-F238E27FC236}">
                <a16:creationId xmlns:a16="http://schemas.microsoft.com/office/drawing/2014/main" id="{786A27D3-9AF1-4B89-8141-6036750A8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52" y="360180"/>
            <a:ext cx="8764966" cy="485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90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（二）效度分析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ym typeface="+mn-ea"/>
              </a:rPr>
              <a:t>效度分析的作用是，检验被调查者是否理解了问卷设计者的意图，也就是问卷是否有效达到了调查的目的。</a:t>
            </a:r>
            <a:endParaRPr lang="en-US" altLang="zh-CN" sz="20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ym typeface="+mn-ea"/>
              </a:rPr>
              <a:t>主要使用</a:t>
            </a:r>
            <a:r>
              <a:rPr lang="en-US" altLang="zh-CN" sz="2000" dirty="0">
                <a:sym typeface="+mn-ea"/>
              </a:rPr>
              <a:t>SPSS</a:t>
            </a:r>
            <a:r>
              <a:rPr lang="zh-CN" altLang="en-US" sz="2000" dirty="0">
                <a:sym typeface="+mn-ea"/>
              </a:rPr>
              <a:t>中的</a:t>
            </a:r>
            <a:r>
              <a:rPr lang="en-US" altLang="zh-CN" sz="2000" dirty="0">
                <a:sym typeface="+mn-ea"/>
              </a:rPr>
              <a:t>KMO </a:t>
            </a:r>
            <a:r>
              <a:rPr lang="zh-CN" altLang="en-US" sz="2000" dirty="0">
                <a:sym typeface="+mn-ea"/>
              </a:rPr>
              <a:t>和</a:t>
            </a:r>
            <a:r>
              <a:rPr lang="en-US" altLang="zh-CN" sz="2000" dirty="0">
                <a:sym typeface="+mn-ea"/>
              </a:rPr>
              <a:t>Bartlett </a:t>
            </a:r>
            <a:r>
              <a:rPr lang="zh-CN" altLang="en-US" sz="2000" dirty="0">
                <a:sym typeface="+mn-ea"/>
              </a:rPr>
              <a:t>检验对文问卷的数据进行分析。</a:t>
            </a:r>
            <a:endParaRPr lang="en-US" altLang="zh-CN" sz="20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ym typeface="+mn-ea"/>
              </a:rPr>
              <a:t>KMO</a:t>
            </a:r>
            <a:r>
              <a:rPr lang="zh-CN" altLang="en-US" sz="2000" dirty="0">
                <a:sym typeface="+mn-ea"/>
              </a:rPr>
              <a:t>统计量是为了检验变量间的偏相关性。</a:t>
            </a:r>
            <a:r>
              <a:rPr lang="en-US" altLang="zh-CN" sz="2000" dirty="0">
                <a:sym typeface="+mn-ea"/>
              </a:rPr>
              <a:t>KMO</a:t>
            </a:r>
            <a:r>
              <a:rPr lang="zh-CN" altLang="en-US" sz="2000" dirty="0">
                <a:sym typeface="+mn-ea"/>
              </a:rPr>
              <a:t>值越接近于</a:t>
            </a:r>
            <a:r>
              <a:rPr lang="en-US" altLang="zh-CN" sz="2000" dirty="0">
                <a:sym typeface="+mn-ea"/>
              </a:rPr>
              <a:t>1</a:t>
            </a:r>
            <a:r>
              <a:rPr lang="zh-CN" altLang="en-US" sz="2000" dirty="0">
                <a:sym typeface="+mn-ea"/>
              </a:rPr>
              <a:t>，说明变量间相关性越大。</a:t>
            </a:r>
            <a:endParaRPr lang="en-US" altLang="zh-CN" sz="20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ym typeface="+mn-ea"/>
              </a:rPr>
              <a:t>Barlett</a:t>
            </a:r>
            <a:r>
              <a:rPr lang="en-US" altLang="zh-CN" sz="2000" dirty="0"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球体检验用于检验相关阵是否为单位阵。检验统计量服从</a:t>
            </a:r>
            <a:r>
              <a:rPr lang="en-US" altLang="zh-CN" sz="2000" dirty="0">
                <a:sym typeface="+mn-ea"/>
              </a:rPr>
              <a:t>χ2</a:t>
            </a:r>
            <a:r>
              <a:rPr lang="zh-CN" altLang="en-US" sz="2000" dirty="0">
                <a:sym typeface="+mn-ea"/>
              </a:rPr>
              <a:t>分布，如果检验结果不拒绝原假设</a:t>
            </a:r>
            <a:r>
              <a:rPr lang="en-US" altLang="zh-CN" sz="2000" dirty="0">
                <a:sym typeface="+mn-ea"/>
              </a:rPr>
              <a:t>(</a:t>
            </a:r>
            <a:r>
              <a:rPr lang="zh-CN" altLang="en-US" sz="2000" dirty="0">
                <a:sym typeface="+mn-ea"/>
              </a:rPr>
              <a:t>即</a:t>
            </a:r>
            <a:r>
              <a:rPr lang="en-US" altLang="zh-CN" sz="2000" dirty="0">
                <a:sym typeface="+mn-ea"/>
              </a:rPr>
              <a:t>P&gt;0.05)</a:t>
            </a:r>
            <a:r>
              <a:rPr lang="zh-CN" altLang="en-US" sz="2000" dirty="0">
                <a:sym typeface="+mn-ea"/>
              </a:rPr>
              <a:t>，不适合做因子分析。因此，当</a:t>
            </a:r>
            <a:r>
              <a:rPr lang="en-US" altLang="zh-CN" sz="2000" dirty="0">
                <a:sym typeface="+mn-ea"/>
              </a:rPr>
              <a:t>KMO </a:t>
            </a:r>
            <a:r>
              <a:rPr lang="zh-CN" altLang="en-US" sz="2000" dirty="0">
                <a:sym typeface="+mn-ea"/>
              </a:rPr>
              <a:t>检验系数＞</a:t>
            </a:r>
            <a:r>
              <a:rPr lang="en-US" altLang="zh-CN" sz="2000" dirty="0">
                <a:sym typeface="+mn-ea"/>
              </a:rPr>
              <a:t>0.5</a:t>
            </a:r>
            <a:r>
              <a:rPr lang="zh-CN" altLang="en-US" sz="2000" dirty="0">
                <a:sym typeface="+mn-ea"/>
              </a:rPr>
              <a:t>，</a:t>
            </a:r>
            <a:r>
              <a:rPr lang="en-US" altLang="zh-CN" sz="2000" dirty="0">
                <a:sym typeface="+mn-ea"/>
              </a:rPr>
              <a:t>Bartlett </a:t>
            </a:r>
            <a:r>
              <a:rPr lang="zh-CN" altLang="en-US" sz="2000" dirty="0">
                <a:sym typeface="+mn-ea"/>
              </a:rPr>
              <a:t>球体检验的</a:t>
            </a:r>
            <a:r>
              <a:rPr lang="en-US" altLang="zh-CN" sz="2000" dirty="0">
                <a:sym typeface="+mn-ea"/>
              </a:rPr>
              <a:t>χ2 </a:t>
            </a:r>
            <a:r>
              <a:rPr lang="zh-CN" altLang="en-US" sz="2000" dirty="0">
                <a:sym typeface="+mn-ea"/>
              </a:rPr>
              <a:t>统计值的显著性概率</a:t>
            </a:r>
            <a:r>
              <a:rPr lang="en-US" altLang="zh-CN" sz="2000" dirty="0">
                <a:sym typeface="+mn-ea"/>
              </a:rPr>
              <a:t>P </a:t>
            </a:r>
            <a:r>
              <a:rPr lang="zh-CN" altLang="en-US" sz="2000" dirty="0">
                <a:sym typeface="+mn-ea"/>
              </a:rPr>
              <a:t>值</a:t>
            </a:r>
            <a:r>
              <a:rPr lang="en-US" altLang="zh-CN" sz="2000" dirty="0">
                <a:sym typeface="+mn-ea"/>
              </a:rPr>
              <a:t>&lt;0.05</a:t>
            </a:r>
            <a:r>
              <a:rPr lang="zh-CN" altLang="en-US" sz="2000" dirty="0">
                <a:sym typeface="+mn-ea"/>
              </a:rPr>
              <a:t>时，问卷才有结构效度。</a:t>
            </a:r>
          </a:p>
        </p:txBody>
      </p:sp>
    </p:spTree>
    <p:extLst>
      <p:ext uri="{BB962C8B-B14F-4D97-AF65-F5344CB8AC3E}">
        <p14:creationId xmlns:p14="http://schemas.microsoft.com/office/powerpoint/2010/main" val="214131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65094" y="885170"/>
            <a:ext cx="8229599" cy="3748738"/>
          </a:xfrm>
        </p:spPr>
        <p:txBody>
          <a:bodyPr>
            <a:normAutofit fontScale="97500"/>
          </a:bodyPr>
          <a:lstStyle/>
          <a:p>
            <a:pPr lvl="1">
              <a:lnSpc>
                <a:spcPct val="150000"/>
              </a:lnSpc>
            </a:pPr>
            <a:r>
              <a:rPr lang="zh-CN" altLang="en-US" sz="2200" dirty="0">
                <a:sym typeface="+mn-ea"/>
              </a:rPr>
              <a:t>选择</a:t>
            </a:r>
            <a:r>
              <a:rPr lang="en-US" altLang="zh-CN" sz="2200" dirty="0">
                <a:sym typeface="+mn-ea"/>
              </a:rPr>
              <a:t>【</a:t>
            </a:r>
            <a:r>
              <a:rPr lang="zh-CN" altLang="en-US" sz="2200" dirty="0">
                <a:sym typeface="+mn-ea"/>
              </a:rPr>
              <a:t>分析</a:t>
            </a:r>
            <a:r>
              <a:rPr lang="en-US" altLang="zh-CN" sz="2200" dirty="0">
                <a:sym typeface="+mn-ea"/>
              </a:rPr>
              <a:t>】→【</a:t>
            </a:r>
            <a:r>
              <a:rPr lang="zh-CN" altLang="en-US" sz="2200" dirty="0">
                <a:sym typeface="+mn-ea"/>
              </a:rPr>
              <a:t>降维</a:t>
            </a:r>
            <a:r>
              <a:rPr lang="en-US" altLang="zh-CN" sz="2200" dirty="0">
                <a:sym typeface="+mn-ea"/>
              </a:rPr>
              <a:t>】→【</a:t>
            </a:r>
            <a:r>
              <a:rPr lang="zh-CN" altLang="en-US" sz="2200" dirty="0">
                <a:sym typeface="+mn-ea"/>
              </a:rPr>
              <a:t>因子分析</a:t>
            </a:r>
            <a:r>
              <a:rPr lang="en-US" altLang="zh-CN" sz="2200" dirty="0">
                <a:sym typeface="+mn-ea"/>
              </a:rPr>
              <a:t>】</a:t>
            </a:r>
          </a:p>
        </p:txBody>
      </p:sp>
      <p:sp>
        <p:nvSpPr>
          <p:cNvPr id="4" name="AutoShape 2" descr="https://upload-images.jianshu.io/upload_images/17474796-4cbae44d3685a631?imageMogr2/auto-orient/strip|imageView2/2/format/webp">
            <a:extLst>
              <a:ext uri="{FF2B5EF4-FFF2-40B4-BE49-F238E27FC236}">
                <a16:creationId xmlns:a16="http://schemas.microsoft.com/office/drawing/2014/main" id="{6B49CC5E-A774-4A58-8C0B-8012E9EB53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EBE8ED-0060-454F-B01A-D4D87B184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742" y="1310138"/>
            <a:ext cx="5885610" cy="3912267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FDB33508-2C45-4629-9540-00237F13B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r>
              <a:rPr lang="zh-CN" altLang="en-US" dirty="0"/>
              <a:t>（二）效度分析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-25830" y="740410"/>
            <a:ext cx="9195659" cy="3748738"/>
          </a:xfrm>
        </p:spPr>
        <p:txBody>
          <a:bodyPr>
            <a:normAutofit fontScale="97500"/>
          </a:bodyPr>
          <a:lstStyle/>
          <a:p>
            <a:pPr lvl="1">
              <a:lnSpc>
                <a:spcPct val="150000"/>
              </a:lnSpc>
            </a:pPr>
            <a:r>
              <a:rPr lang="zh-CN" altLang="en-US" sz="2200" dirty="0">
                <a:sym typeface="+mn-ea"/>
              </a:rPr>
              <a:t>在</a:t>
            </a:r>
            <a:r>
              <a:rPr lang="en-US" altLang="zh-CN" sz="2200" dirty="0">
                <a:sym typeface="+mn-ea"/>
              </a:rPr>
              <a:t>【</a:t>
            </a:r>
            <a:r>
              <a:rPr lang="zh-CN" altLang="en-US" sz="2200" dirty="0">
                <a:sym typeface="+mn-ea"/>
              </a:rPr>
              <a:t>可靠性分析</a:t>
            </a:r>
            <a:r>
              <a:rPr lang="en-US" altLang="zh-CN" sz="2200" dirty="0">
                <a:sym typeface="+mn-ea"/>
              </a:rPr>
              <a:t>】</a:t>
            </a:r>
            <a:r>
              <a:rPr lang="zh-CN" altLang="en-US" sz="2200" dirty="0">
                <a:sym typeface="+mn-ea"/>
              </a:rPr>
              <a:t>界面下，将问卷调查的变量导入</a:t>
            </a:r>
            <a:r>
              <a:rPr lang="en-US" altLang="zh-CN" sz="2200" dirty="0">
                <a:sym typeface="+mn-ea"/>
              </a:rPr>
              <a:t>【</a:t>
            </a:r>
            <a:r>
              <a:rPr lang="zh-CN" altLang="en-US" sz="2200" dirty="0">
                <a:sym typeface="+mn-ea"/>
              </a:rPr>
              <a:t>项目</a:t>
            </a:r>
            <a:r>
              <a:rPr lang="en-US" altLang="zh-CN" sz="2200" dirty="0">
                <a:sym typeface="+mn-ea"/>
              </a:rPr>
              <a:t>】</a:t>
            </a:r>
            <a:r>
              <a:rPr lang="zh-CN" altLang="en-US" sz="2200" dirty="0">
                <a:sym typeface="+mn-ea"/>
              </a:rPr>
              <a:t>栏，点击</a:t>
            </a:r>
            <a:r>
              <a:rPr lang="en-US" altLang="zh-CN" sz="2200" dirty="0">
                <a:sym typeface="+mn-ea"/>
              </a:rPr>
              <a:t>【</a:t>
            </a:r>
            <a:r>
              <a:rPr lang="zh-CN" altLang="en-US" sz="2200" dirty="0">
                <a:sym typeface="+mn-ea"/>
              </a:rPr>
              <a:t>确定</a:t>
            </a:r>
            <a:r>
              <a:rPr lang="en-US" altLang="zh-CN" sz="2200" dirty="0">
                <a:sym typeface="+mn-ea"/>
              </a:rPr>
              <a:t>】</a:t>
            </a:r>
          </a:p>
        </p:txBody>
      </p:sp>
      <p:sp>
        <p:nvSpPr>
          <p:cNvPr id="4" name="AutoShape 2" descr="https://upload-images.jianshu.io/upload_images/17474796-4cbae44d3685a631?imageMogr2/auto-orient/strip|imageView2/2/format/webp">
            <a:extLst>
              <a:ext uri="{FF2B5EF4-FFF2-40B4-BE49-F238E27FC236}">
                <a16:creationId xmlns:a16="http://schemas.microsoft.com/office/drawing/2014/main" id="{6B49CC5E-A774-4A58-8C0B-8012E9EB53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s://upload-images.jianshu.io/upload_images/17474796-4778fef190a1ea69?imageMogr2/auto-orient/strip|imageView2/2/format/webp">
            <a:extLst>
              <a:ext uri="{FF2B5EF4-FFF2-40B4-BE49-F238E27FC236}">
                <a16:creationId xmlns:a16="http://schemas.microsoft.com/office/drawing/2014/main" id="{51E12DD8-B8C5-4BE9-B7DF-5AD5762DB5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DA7CE44-0284-4F1E-8973-B2BB449BF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365" y="1217893"/>
            <a:ext cx="4692575" cy="4429440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76BC27C4-57ED-452E-B15C-557C79CBC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r>
              <a:rPr lang="zh-CN" altLang="en-US" dirty="0"/>
              <a:t>（二）效度分析</a:t>
            </a:r>
          </a:p>
        </p:txBody>
      </p:sp>
    </p:spTree>
    <p:extLst>
      <p:ext uri="{BB962C8B-B14F-4D97-AF65-F5344CB8AC3E}">
        <p14:creationId xmlns:p14="http://schemas.microsoft.com/office/powerpoint/2010/main" val="63956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-25830" y="740410"/>
            <a:ext cx="3318865" cy="3748738"/>
          </a:xfrm>
        </p:spPr>
        <p:txBody>
          <a:bodyPr>
            <a:normAutofit fontScale="97500" lnSpcReduction="10000"/>
          </a:bodyPr>
          <a:lstStyle/>
          <a:p>
            <a:pPr lvl="1">
              <a:lnSpc>
                <a:spcPct val="150000"/>
              </a:lnSpc>
            </a:pPr>
            <a:r>
              <a:rPr lang="zh-CN" altLang="en-US" sz="2200" dirty="0">
                <a:sym typeface="+mn-ea"/>
              </a:rPr>
              <a:t>选择</a:t>
            </a:r>
            <a:r>
              <a:rPr lang="en-US" altLang="zh-CN" sz="2200" dirty="0">
                <a:sym typeface="+mn-ea"/>
              </a:rPr>
              <a:t>【</a:t>
            </a:r>
            <a:r>
              <a:rPr lang="zh-CN" altLang="en-US" sz="2200" dirty="0">
                <a:sym typeface="+mn-ea"/>
              </a:rPr>
              <a:t>描述</a:t>
            </a:r>
            <a:r>
              <a:rPr lang="en-US" altLang="zh-CN" sz="2200" dirty="0">
                <a:sym typeface="+mn-ea"/>
              </a:rPr>
              <a:t>】</a:t>
            </a:r>
            <a:r>
              <a:rPr lang="zh-CN" altLang="en-US" sz="2200" dirty="0">
                <a:sym typeface="+mn-ea"/>
              </a:rPr>
              <a:t>，在</a:t>
            </a:r>
            <a:r>
              <a:rPr lang="en-US" altLang="zh-CN" sz="2200" dirty="0">
                <a:sym typeface="+mn-ea"/>
              </a:rPr>
              <a:t>【</a:t>
            </a:r>
            <a:r>
              <a:rPr lang="zh-CN" altLang="en-US" sz="2200" dirty="0">
                <a:sym typeface="+mn-ea"/>
              </a:rPr>
              <a:t>描述</a:t>
            </a:r>
            <a:r>
              <a:rPr lang="en-US" altLang="zh-CN" sz="2200" dirty="0">
                <a:sym typeface="+mn-ea"/>
              </a:rPr>
              <a:t>】</a:t>
            </a:r>
            <a:r>
              <a:rPr lang="zh-CN" altLang="en-US" sz="2200" dirty="0">
                <a:sym typeface="+mn-ea"/>
              </a:rPr>
              <a:t>菜单下，勾选</a:t>
            </a:r>
            <a:r>
              <a:rPr lang="en-US" altLang="zh-CN" sz="2200" dirty="0">
                <a:sym typeface="+mn-ea"/>
              </a:rPr>
              <a:t>【KMO</a:t>
            </a:r>
            <a:r>
              <a:rPr lang="zh-CN" altLang="en-US" sz="2200" dirty="0">
                <a:sym typeface="+mn-ea"/>
              </a:rPr>
              <a:t>和</a:t>
            </a:r>
            <a:r>
              <a:rPr lang="en-US" altLang="zh-CN" sz="2200" dirty="0">
                <a:sym typeface="+mn-ea"/>
              </a:rPr>
              <a:t>Bartlett</a:t>
            </a:r>
            <a:r>
              <a:rPr lang="zh-CN" altLang="en-US" sz="2200" dirty="0">
                <a:sym typeface="+mn-ea"/>
              </a:rPr>
              <a:t>的球形度检验</a:t>
            </a:r>
            <a:r>
              <a:rPr lang="en-US" altLang="zh-CN" sz="2200" dirty="0">
                <a:sym typeface="+mn-ea"/>
              </a:rPr>
              <a:t>】</a:t>
            </a:r>
            <a:r>
              <a:rPr lang="zh-CN" altLang="en-US" sz="2200" dirty="0">
                <a:sym typeface="+mn-ea"/>
              </a:rPr>
              <a:t>，点击</a:t>
            </a:r>
            <a:r>
              <a:rPr lang="en-US" altLang="zh-CN" sz="2200" dirty="0">
                <a:sym typeface="+mn-ea"/>
              </a:rPr>
              <a:t>【</a:t>
            </a:r>
            <a:r>
              <a:rPr lang="zh-CN" altLang="en-US" sz="2200" dirty="0">
                <a:sym typeface="+mn-ea"/>
              </a:rPr>
              <a:t>继续</a:t>
            </a:r>
            <a:r>
              <a:rPr lang="en-US" altLang="zh-CN" sz="2200" dirty="0">
                <a:sym typeface="+mn-ea"/>
              </a:rPr>
              <a:t>】</a:t>
            </a:r>
            <a:r>
              <a:rPr lang="zh-CN" altLang="en-US" sz="2200" dirty="0">
                <a:sym typeface="+mn-ea"/>
              </a:rPr>
              <a:t>回到上级目录，点击</a:t>
            </a:r>
            <a:r>
              <a:rPr lang="en-US" altLang="zh-CN" sz="2200" dirty="0">
                <a:sym typeface="+mn-ea"/>
              </a:rPr>
              <a:t>【</a:t>
            </a:r>
            <a:r>
              <a:rPr lang="zh-CN" altLang="en-US" sz="2200" dirty="0">
                <a:sym typeface="+mn-ea"/>
              </a:rPr>
              <a:t>确定</a:t>
            </a:r>
            <a:r>
              <a:rPr lang="en-US" altLang="zh-CN" sz="2200" dirty="0">
                <a:sym typeface="+mn-ea"/>
              </a:rPr>
              <a:t>】</a:t>
            </a:r>
            <a:r>
              <a:rPr lang="zh-CN" altLang="en-US" sz="2200" dirty="0">
                <a:sym typeface="+mn-ea"/>
              </a:rPr>
              <a:t>完成分析</a:t>
            </a:r>
            <a:endParaRPr lang="en-US" altLang="zh-CN" sz="2200" dirty="0">
              <a:sym typeface="+mn-ea"/>
            </a:endParaRPr>
          </a:p>
        </p:txBody>
      </p:sp>
      <p:sp>
        <p:nvSpPr>
          <p:cNvPr id="4" name="AutoShape 2" descr="https://upload-images.jianshu.io/upload_images/17474796-4cbae44d3685a631?imageMogr2/auto-orient/strip|imageView2/2/format/webp">
            <a:extLst>
              <a:ext uri="{FF2B5EF4-FFF2-40B4-BE49-F238E27FC236}">
                <a16:creationId xmlns:a16="http://schemas.microsoft.com/office/drawing/2014/main" id="{6B49CC5E-A774-4A58-8C0B-8012E9EB53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s://upload-images.jianshu.io/upload_images/17474796-4778fef190a1ea69?imageMogr2/auto-orient/strip|imageView2/2/format/webp">
            <a:extLst>
              <a:ext uri="{FF2B5EF4-FFF2-40B4-BE49-F238E27FC236}">
                <a16:creationId xmlns:a16="http://schemas.microsoft.com/office/drawing/2014/main" id="{51E12DD8-B8C5-4BE9-B7DF-5AD5762DB5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2" descr="https://upload-images.jianshu.io/upload_images/17474796-e6954d2b24cefa5a?imageMogr2/auto-orient/strip|imageView2/2/format/webp">
            <a:extLst>
              <a:ext uri="{FF2B5EF4-FFF2-40B4-BE49-F238E27FC236}">
                <a16:creationId xmlns:a16="http://schemas.microsoft.com/office/drawing/2014/main" id="{B6016D5F-705D-444D-9825-B6949FCB97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27241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3DA16D6-41C8-4C7D-A1EE-80D260D35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282" y="431332"/>
            <a:ext cx="4619812" cy="4487439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6C9C2FB9-EBF4-49DC-A6FB-F0108CE48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r>
              <a:rPr lang="zh-CN" altLang="en-US" dirty="0"/>
              <a:t>（二）效度分析</a:t>
            </a:r>
          </a:p>
        </p:txBody>
      </p:sp>
    </p:spTree>
    <p:extLst>
      <p:ext uri="{BB962C8B-B14F-4D97-AF65-F5344CB8AC3E}">
        <p14:creationId xmlns:p14="http://schemas.microsoft.com/office/powerpoint/2010/main" val="195180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-25830" y="740410"/>
            <a:ext cx="8584136" cy="3748738"/>
          </a:xfrm>
        </p:spPr>
        <p:txBody>
          <a:bodyPr>
            <a:normAutofit fontScale="97500"/>
          </a:bodyPr>
          <a:lstStyle/>
          <a:p>
            <a:pPr lvl="1">
              <a:lnSpc>
                <a:spcPct val="150000"/>
              </a:lnSpc>
            </a:pPr>
            <a:r>
              <a:rPr lang="zh-CN" altLang="en-US" sz="2200" dirty="0">
                <a:sym typeface="+mn-ea"/>
              </a:rPr>
              <a:t>在</a:t>
            </a:r>
            <a:r>
              <a:rPr lang="en-US" altLang="zh-CN" sz="2200" dirty="0">
                <a:sym typeface="+mn-ea"/>
              </a:rPr>
              <a:t>【</a:t>
            </a:r>
            <a:r>
              <a:rPr lang="zh-CN" altLang="en-US" sz="2200" dirty="0">
                <a:sym typeface="+mn-ea"/>
              </a:rPr>
              <a:t>输出文档</a:t>
            </a:r>
            <a:r>
              <a:rPr lang="en-US" altLang="zh-CN" sz="2200" dirty="0">
                <a:sym typeface="+mn-ea"/>
              </a:rPr>
              <a:t>】</a:t>
            </a:r>
            <a:r>
              <a:rPr lang="zh-CN" altLang="en-US" sz="2200" dirty="0">
                <a:sym typeface="+mn-ea"/>
              </a:rPr>
              <a:t>中查看分析结果；</a:t>
            </a:r>
            <a:r>
              <a:rPr lang="en-US" altLang="zh-CN" sz="2200" dirty="0">
                <a:sym typeface="+mn-ea"/>
              </a:rPr>
              <a:t>KMO</a:t>
            </a:r>
            <a:r>
              <a:rPr lang="zh-CN" altLang="en-US" sz="2200" dirty="0">
                <a:sym typeface="+mn-ea"/>
              </a:rPr>
              <a:t>值为</a:t>
            </a:r>
            <a:r>
              <a:rPr lang="en-US" altLang="zh-CN" sz="2200" dirty="0">
                <a:sym typeface="+mn-ea"/>
              </a:rPr>
              <a:t>0.747</a:t>
            </a:r>
            <a:r>
              <a:rPr lang="zh-CN" altLang="en-US" sz="2200" dirty="0">
                <a:sym typeface="+mn-ea"/>
              </a:rPr>
              <a:t>大于</a:t>
            </a:r>
            <a:r>
              <a:rPr lang="en-US" altLang="zh-CN" sz="2200" dirty="0">
                <a:sym typeface="+mn-ea"/>
              </a:rPr>
              <a:t>0.5</a:t>
            </a:r>
            <a:r>
              <a:rPr lang="zh-CN" altLang="en-US" sz="2200" dirty="0">
                <a:sym typeface="+mn-ea"/>
              </a:rPr>
              <a:t>，表明问卷数据适合进行因子分析；</a:t>
            </a:r>
            <a:r>
              <a:rPr lang="en-US" altLang="zh-CN" sz="2200" dirty="0">
                <a:sym typeface="+mn-ea"/>
              </a:rPr>
              <a:t>Bartlett</a:t>
            </a:r>
            <a:r>
              <a:rPr lang="zh-CN" altLang="en-US" sz="2200" dirty="0">
                <a:sym typeface="+mn-ea"/>
              </a:rPr>
              <a:t>检验结果</a:t>
            </a:r>
            <a:r>
              <a:rPr lang="en-US" altLang="zh-CN" sz="2200" dirty="0">
                <a:sym typeface="+mn-ea"/>
              </a:rPr>
              <a:t>P</a:t>
            </a:r>
            <a:r>
              <a:rPr lang="zh-CN" altLang="en-US" sz="2200" dirty="0">
                <a:sym typeface="+mn-ea"/>
              </a:rPr>
              <a:t>值</a:t>
            </a:r>
            <a:r>
              <a:rPr lang="en-US" altLang="zh-CN" sz="2200" dirty="0">
                <a:sym typeface="+mn-ea"/>
              </a:rPr>
              <a:t>&lt;0.05</a:t>
            </a:r>
            <a:r>
              <a:rPr lang="zh-CN" altLang="en-US" sz="2200" dirty="0">
                <a:sym typeface="+mn-ea"/>
              </a:rPr>
              <a:t>，认为该次问卷有效。</a:t>
            </a:r>
            <a:endParaRPr lang="en-US" altLang="zh-CN" sz="2200" dirty="0">
              <a:sym typeface="+mn-ea"/>
            </a:endParaRPr>
          </a:p>
        </p:txBody>
      </p:sp>
      <p:sp>
        <p:nvSpPr>
          <p:cNvPr id="4" name="AutoShape 2" descr="https://upload-images.jianshu.io/upload_images/17474796-4cbae44d3685a631?imageMogr2/auto-orient/strip|imageView2/2/format/webp">
            <a:extLst>
              <a:ext uri="{FF2B5EF4-FFF2-40B4-BE49-F238E27FC236}">
                <a16:creationId xmlns:a16="http://schemas.microsoft.com/office/drawing/2014/main" id="{6B49CC5E-A774-4A58-8C0B-8012E9EB53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s://upload-images.jianshu.io/upload_images/17474796-4778fef190a1ea69?imageMogr2/auto-orient/strip|imageView2/2/format/webp">
            <a:extLst>
              <a:ext uri="{FF2B5EF4-FFF2-40B4-BE49-F238E27FC236}">
                <a16:creationId xmlns:a16="http://schemas.microsoft.com/office/drawing/2014/main" id="{51E12DD8-B8C5-4BE9-B7DF-5AD5762DB5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2" descr="https://upload-images.jianshu.io/upload_images/17474796-e6954d2b24cefa5a?imageMogr2/auto-orient/strip|imageView2/2/format/webp">
            <a:extLst>
              <a:ext uri="{FF2B5EF4-FFF2-40B4-BE49-F238E27FC236}">
                <a16:creationId xmlns:a16="http://schemas.microsoft.com/office/drawing/2014/main" id="{B6016D5F-705D-444D-9825-B6949FCB97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27241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4C06289-E330-49D4-9F0C-A56138029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030" y="2442020"/>
            <a:ext cx="6253555" cy="2047128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E99F438E-DF5B-42B0-A18E-81AAEA4DA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r>
              <a:rPr lang="zh-CN" altLang="en-US" dirty="0"/>
              <a:t>（二）效度分析</a:t>
            </a:r>
          </a:p>
        </p:txBody>
      </p:sp>
    </p:spTree>
    <p:extLst>
      <p:ext uri="{BB962C8B-B14F-4D97-AF65-F5344CB8AC3E}">
        <p14:creationId xmlns:p14="http://schemas.microsoft.com/office/powerpoint/2010/main" val="317256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-25830" y="740410"/>
            <a:ext cx="8584136" cy="3748738"/>
          </a:xfrm>
        </p:spPr>
        <p:txBody>
          <a:bodyPr>
            <a:normAutofit fontScale="90000"/>
          </a:bodyPr>
          <a:lstStyle/>
          <a:p>
            <a:pPr lvl="1">
              <a:lnSpc>
                <a:spcPct val="150000"/>
              </a:lnSpc>
            </a:pPr>
            <a:r>
              <a:rPr lang="en-US" altLang="zh-CN" sz="2200" dirty="0">
                <a:sym typeface="+mn-ea"/>
              </a:rPr>
              <a:t>KMO</a:t>
            </a:r>
            <a:r>
              <a:rPr lang="zh-CN" altLang="en-US" sz="2200" dirty="0">
                <a:sym typeface="+mn-ea"/>
              </a:rPr>
              <a:t>统计量是取值在</a:t>
            </a:r>
            <a:r>
              <a:rPr lang="en-US" altLang="zh-CN" sz="2200" dirty="0">
                <a:sym typeface="+mn-ea"/>
              </a:rPr>
              <a:t>0</a:t>
            </a:r>
            <a:r>
              <a:rPr lang="zh-CN" altLang="en-US" sz="2200" dirty="0">
                <a:sym typeface="+mn-ea"/>
              </a:rPr>
              <a:t>和</a:t>
            </a:r>
            <a:r>
              <a:rPr lang="en-US" altLang="zh-CN" sz="2200" dirty="0">
                <a:sym typeface="+mn-ea"/>
              </a:rPr>
              <a:t>1</a:t>
            </a:r>
            <a:r>
              <a:rPr lang="zh-CN" altLang="en-US" sz="2200" dirty="0">
                <a:sym typeface="+mn-ea"/>
              </a:rPr>
              <a:t>之间。当所有变量间的简单相关系数平方和远远大于偏相关系数平方和时，</a:t>
            </a:r>
            <a:r>
              <a:rPr lang="en-US" altLang="zh-CN" sz="2200" dirty="0">
                <a:sym typeface="+mn-ea"/>
              </a:rPr>
              <a:t>KMO</a:t>
            </a:r>
            <a:r>
              <a:rPr lang="zh-CN" altLang="en-US" sz="2200" dirty="0">
                <a:sym typeface="+mn-ea"/>
              </a:rPr>
              <a:t>值接近</a:t>
            </a:r>
            <a:r>
              <a:rPr lang="en-US" altLang="zh-CN" sz="2200" dirty="0">
                <a:sym typeface="+mn-ea"/>
              </a:rPr>
              <a:t>1.KMO</a:t>
            </a:r>
            <a:r>
              <a:rPr lang="zh-CN" altLang="en-US" sz="2200" dirty="0">
                <a:sym typeface="+mn-ea"/>
              </a:rPr>
              <a:t>值越接近于</a:t>
            </a:r>
            <a:r>
              <a:rPr lang="en-US" altLang="zh-CN" sz="2200" dirty="0">
                <a:sym typeface="+mn-ea"/>
              </a:rPr>
              <a:t>1,</a:t>
            </a:r>
            <a:r>
              <a:rPr lang="zh-CN" altLang="en-US" sz="2200" dirty="0">
                <a:sym typeface="+mn-ea"/>
              </a:rPr>
              <a:t>意味着变量间的相关性越强，原有变量越适合作因子分析；当所有变量间的简单相关系数平方和接近</a:t>
            </a:r>
            <a:r>
              <a:rPr lang="en-US" altLang="zh-CN" sz="2200" dirty="0">
                <a:sym typeface="+mn-ea"/>
              </a:rPr>
              <a:t>0</a:t>
            </a:r>
            <a:r>
              <a:rPr lang="zh-CN" altLang="en-US" sz="2200" dirty="0">
                <a:sym typeface="+mn-ea"/>
              </a:rPr>
              <a:t>时，</a:t>
            </a:r>
            <a:r>
              <a:rPr lang="en-US" altLang="zh-CN" sz="2200" dirty="0">
                <a:sym typeface="+mn-ea"/>
              </a:rPr>
              <a:t>KMO</a:t>
            </a:r>
            <a:r>
              <a:rPr lang="zh-CN" altLang="en-US" sz="2200" dirty="0">
                <a:sym typeface="+mn-ea"/>
              </a:rPr>
              <a:t>值接近</a:t>
            </a:r>
            <a:r>
              <a:rPr lang="en-US" altLang="zh-CN" sz="2200" dirty="0">
                <a:sym typeface="+mn-ea"/>
              </a:rPr>
              <a:t>0.KMO</a:t>
            </a:r>
            <a:r>
              <a:rPr lang="zh-CN" altLang="en-US" sz="2200" dirty="0">
                <a:sym typeface="+mn-ea"/>
              </a:rPr>
              <a:t>值越接近于</a:t>
            </a:r>
            <a:r>
              <a:rPr lang="en-US" altLang="zh-CN" sz="2200" dirty="0">
                <a:sym typeface="+mn-ea"/>
              </a:rPr>
              <a:t>0,</a:t>
            </a:r>
            <a:r>
              <a:rPr lang="zh-CN" altLang="en-US" sz="2200" dirty="0">
                <a:sym typeface="+mn-ea"/>
              </a:rPr>
              <a:t>意味着变量间的相关性越弱，原有变量越不适合作因子分析。</a:t>
            </a:r>
            <a:endParaRPr lang="en-US" altLang="zh-CN" sz="2200" dirty="0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200" dirty="0">
                <a:sym typeface="+mn-ea"/>
              </a:rPr>
              <a:t>Kaiser</a:t>
            </a:r>
            <a:r>
              <a:rPr lang="zh-CN" altLang="en-US" sz="2200" dirty="0">
                <a:sym typeface="+mn-ea"/>
              </a:rPr>
              <a:t>给出了常用的</a:t>
            </a:r>
            <a:r>
              <a:rPr lang="en-US" altLang="zh-CN" sz="2200" dirty="0" err="1">
                <a:sym typeface="+mn-ea"/>
              </a:rPr>
              <a:t>kmo</a:t>
            </a:r>
            <a:r>
              <a:rPr lang="zh-CN" altLang="en-US" sz="2200" dirty="0">
                <a:sym typeface="+mn-ea"/>
              </a:rPr>
              <a:t>度量标准</a:t>
            </a:r>
            <a:r>
              <a:rPr lang="en-US" altLang="zh-CN" sz="2200" dirty="0">
                <a:sym typeface="+mn-ea"/>
              </a:rPr>
              <a:t>:</a:t>
            </a:r>
            <a:r>
              <a:rPr lang="zh-CN" altLang="en-US" sz="2200" dirty="0">
                <a:sym typeface="+mn-ea"/>
              </a:rPr>
              <a:t>　</a:t>
            </a:r>
            <a:r>
              <a:rPr lang="en-US" altLang="zh-CN" sz="2200" dirty="0">
                <a:sym typeface="+mn-ea"/>
              </a:rPr>
              <a:t>0.9</a:t>
            </a:r>
            <a:r>
              <a:rPr lang="zh-CN" altLang="en-US" sz="2200" dirty="0">
                <a:sym typeface="+mn-ea"/>
              </a:rPr>
              <a:t>以上表示非常适合；</a:t>
            </a:r>
            <a:r>
              <a:rPr lang="en-US" altLang="zh-CN" sz="2200" dirty="0">
                <a:sym typeface="+mn-ea"/>
              </a:rPr>
              <a:t>0.8</a:t>
            </a:r>
            <a:r>
              <a:rPr lang="zh-CN" altLang="en-US" sz="2200" dirty="0">
                <a:sym typeface="+mn-ea"/>
              </a:rPr>
              <a:t>表示适合；</a:t>
            </a:r>
            <a:r>
              <a:rPr lang="en-US" altLang="zh-CN" sz="2200" dirty="0">
                <a:sym typeface="+mn-ea"/>
              </a:rPr>
              <a:t>0.7</a:t>
            </a:r>
            <a:r>
              <a:rPr lang="zh-CN" altLang="en-US" sz="2200" dirty="0">
                <a:sym typeface="+mn-ea"/>
              </a:rPr>
              <a:t>表示一般；</a:t>
            </a:r>
            <a:r>
              <a:rPr lang="en-US" altLang="zh-CN" sz="2200" dirty="0">
                <a:sym typeface="+mn-ea"/>
              </a:rPr>
              <a:t>0.6</a:t>
            </a:r>
            <a:r>
              <a:rPr lang="zh-CN" altLang="en-US" sz="2200" dirty="0">
                <a:sym typeface="+mn-ea"/>
              </a:rPr>
              <a:t>表示不太适合；</a:t>
            </a:r>
            <a:r>
              <a:rPr lang="en-US" altLang="zh-CN" sz="2200" dirty="0">
                <a:sym typeface="+mn-ea"/>
              </a:rPr>
              <a:t>0.5</a:t>
            </a:r>
            <a:r>
              <a:rPr lang="zh-CN" altLang="en-US" sz="2200" dirty="0">
                <a:sym typeface="+mn-ea"/>
              </a:rPr>
              <a:t>以下表示极不适合。</a:t>
            </a:r>
            <a:endParaRPr lang="en-US" altLang="zh-CN" sz="2200" dirty="0">
              <a:sym typeface="+mn-ea"/>
            </a:endParaRPr>
          </a:p>
        </p:txBody>
      </p:sp>
      <p:sp>
        <p:nvSpPr>
          <p:cNvPr id="4" name="AutoShape 2" descr="https://upload-images.jianshu.io/upload_images/17474796-4cbae44d3685a631?imageMogr2/auto-orient/strip|imageView2/2/format/webp">
            <a:extLst>
              <a:ext uri="{FF2B5EF4-FFF2-40B4-BE49-F238E27FC236}">
                <a16:creationId xmlns:a16="http://schemas.microsoft.com/office/drawing/2014/main" id="{6B49CC5E-A774-4A58-8C0B-8012E9EB53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s://upload-images.jianshu.io/upload_images/17474796-4778fef190a1ea69?imageMogr2/auto-orient/strip|imageView2/2/format/webp">
            <a:extLst>
              <a:ext uri="{FF2B5EF4-FFF2-40B4-BE49-F238E27FC236}">
                <a16:creationId xmlns:a16="http://schemas.microsoft.com/office/drawing/2014/main" id="{51E12DD8-B8C5-4BE9-B7DF-5AD5762DB5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2" descr="https://upload-images.jianshu.io/upload_images/17474796-e6954d2b24cefa5a?imageMogr2/auto-orient/strip|imageView2/2/format/webp">
            <a:extLst>
              <a:ext uri="{FF2B5EF4-FFF2-40B4-BE49-F238E27FC236}">
                <a16:creationId xmlns:a16="http://schemas.microsoft.com/office/drawing/2014/main" id="{B6016D5F-705D-444D-9825-B6949FCB97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27241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99F438E-DF5B-42B0-A18E-81AAEA4DA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r>
              <a:rPr lang="zh-CN" altLang="en-US" dirty="0"/>
              <a:t>（二）效度分析</a:t>
            </a:r>
          </a:p>
        </p:txBody>
      </p:sp>
    </p:spTree>
    <p:extLst>
      <p:ext uri="{BB962C8B-B14F-4D97-AF65-F5344CB8AC3E}">
        <p14:creationId xmlns:p14="http://schemas.microsoft.com/office/powerpoint/2010/main" val="262913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-25830" y="740410"/>
            <a:ext cx="8584136" cy="3748738"/>
          </a:xfrm>
        </p:spPr>
        <p:txBody>
          <a:bodyPr>
            <a:normAutofit fontScale="97500"/>
          </a:bodyPr>
          <a:lstStyle/>
          <a:p>
            <a:pPr lvl="1">
              <a:lnSpc>
                <a:spcPct val="150000"/>
              </a:lnSpc>
            </a:pPr>
            <a:r>
              <a:rPr lang="en-US" altLang="zh-CN" sz="2200" dirty="0">
                <a:solidFill>
                  <a:srgbClr val="FFFF00"/>
                </a:solidFill>
                <a:sym typeface="+mn-ea"/>
              </a:rPr>
              <a:t>Bartlett </a:t>
            </a:r>
            <a:r>
              <a:rPr lang="zh-CN" altLang="en-US" sz="2200" dirty="0">
                <a:solidFill>
                  <a:srgbClr val="FFFF00"/>
                </a:solidFill>
                <a:sym typeface="+mn-ea"/>
              </a:rPr>
              <a:t>球度检验：</a:t>
            </a:r>
            <a:r>
              <a:rPr lang="zh-CN" altLang="en-US" sz="2200" dirty="0">
                <a:sym typeface="+mn-ea"/>
              </a:rPr>
              <a:t>如果有两个完全独立的变量，则所有的数据在两条垂直的线上。如果有三条完全独立的变量，则所有的数据在三条相互垂直的线上。如果有</a:t>
            </a:r>
            <a:r>
              <a:rPr lang="en-US" altLang="zh-CN" sz="2200" dirty="0">
                <a:sym typeface="+mn-ea"/>
              </a:rPr>
              <a:t>n</a:t>
            </a:r>
            <a:r>
              <a:rPr lang="zh-CN" altLang="en-US" sz="2200" dirty="0">
                <a:sym typeface="+mn-ea"/>
              </a:rPr>
              <a:t>个变量，那所有的数据就会在</a:t>
            </a:r>
            <a:r>
              <a:rPr lang="en-US" altLang="zh-CN" sz="2200" dirty="0">
                <a:sym typeface="+mn-ea"/>
              </a:rPr>
              <a:t>n</a:t>
            </a:r>
            <a:r>
              <a:rPr lang="zh-CN" altLang="en-US" sz="2200" dirty="0">
                <a:sym typeface="+mn-ea"/>
              </a:rPr>
              <a:t>条相互垂直的线上，在每个变量取值范围大致相等的情况下（常见于各种调查问卷的题目），所有的数据分布就像在一个球形体里面。</a:t>
            </a:r>
            <a:endParaRPr lang="en-US" altLang="zh-CN" sz="2200" dirty="0">
              <a:sym typeface="+mn-ea"/>
            </a:endParaRPr>
          </a:p>
        </p:txBody>
      </p:sp>
      <p:sp>
        <p:nvSpPr>
          <p:cNvPr id="4" name="AutoShape 2" descr="https://upload-images.jianshu.io/upload_images/17474796-4cbae44d3685a631?imageMogr2/auto-orient/strip|imageView2/2/format/webp">
            <a:extLst>
              <a:ext uri="{FF2B5EF4-FFF2-40B4-BE49-F238E27FC236}">
                <a16:creationId xmlns:a16="http://schemas.microsoft.com/office/drawing/2014/main" id="{6B49CC5E-A774-4A58-8C0B-8012E9EB53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s://upload-images.jianshu.io/upload_images/17474796-4778fef190a1ea69?imageMogr2/auto-orient/strip|imageView2/2/format/webp">
            <a:extLst>
              <a:ext uri="{FF2B5EF4-FFF2-40B4-BE49-F238E27FC236}">
                <a16:creationId xmlns:a16="http://schemas.microsoft.com/office/drawing/2014/main" id="{51E12DD8-B8C5-4BE9-B7DF-5AD5762DB5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2" descr="https://upload-images.jianshu.io/upload_images/17474796-e6954d2b24cefa5a?imageMogr2/auto-orient/strip|imageView2/2/format/webp">
            <a:extLst>
              <a:ext uri="{FF2B5EF4-FFF2-40B4-BE49-F238E27FC236}">
                <a16:creationId xmlns:a16="http://schemas.microsoft.com/office/drawing/2014/main" id="{B6016D5F-705D-444D-9825-B6949FCB97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27241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99F438E-DF5B-42B0-A18E-81AAEA4DA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r>
              <a:rPr lang="zh-CN" altLang="en-US" dirty="0"/>
              <a:t>（二）效度分析</a:t>
            </a:r>
          </a:p>
        </p:txBody>
      </p:sp>
    </p:spTree>
    <p:extLst>
      <p:ext uri="{BB962C8B-B14F-4D97-AF65-F5344CB8AC3E}">
        <p14:creationId xmlns:p14="http://schemas.microsoft.com/office/powerpoint/2010/main" val="81373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84810" y="741045"/>
            <a:ext cx="8229600" cy="2352675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对调查问卷数据分析的灵魂拷问，就在于调查问卷可不可靠、有没有效。</a:t>
            </a:r>
            <a:endParaRPr lang="zh-CN" altLang="en-US" dirty="0"/>
          </a:p>
        </p:txBody>
      </p:sp>
      <p:sp>
        <p:nvSpPr>
          <p:cNvPr id="7171" name="矩形 4"/>
          <p:cNvSpPr/>
          <p:nvPr/>
        </p:nvSpPr>
        <p:spPr>
          <a:xfrm>
            <a:off x="126682" y="2046830"/>
            <a:ext cx="8890635" cy="2985433"/>
          </a:xfrm>
          <a:prstGeom prst="rect">
            <a:avLst/>
          </a:prstGeom>
          <a:blipFill rotWithShape="1">
            <a:blip r:embed="rId2"/>
          </a:blipFill>
          <a:ln w="38100" cap="flat" cmpd="sng">
            <a:solidFill>
              <a:srgbClr val="FFC000"/>
            </a:solidFill>
            <a:prstDash val="dash"/>
            <a:miter/>
            <a:headEnd type="none" w="med" len="med"/>
            <a:tailEnd type="none" w="med" len="med"/>
          </a:ln>
        </p:spPr>
        <p:txBody>
          <a:bodyPr vert="horz" wrap="square" anchor="t">
            <a:spAutoFit/>
          </a:bodyPr>
          <a:lstStyle/>
          <a:p>
            <a:pPr marL="342900" lvl="0" indent="-342900" algn="just" eaLnBrk="1" hangingPunct="1">
              <a:spcBef>
                <a:spcPts val="1200"/>
              </a:spcBef>
              <a:buFont typeface="Wingdings" charset="2"/>
              <a:buChar char="Ø"/>
            </a:pPr>
            <a:r>
              <a:rPr lang="zh-CN" altLang="en-US" sz="2400" dirty="0">
                <a:solidFill>
                  <a:srgbClr val="002060"/>
                </a:solidFill>
                <a:latin typeface="Times New Roman" charset="0"/>
                <a:ea typeface="黑体" charset="0"/>
              </a:rPr>
              <a:t>什么是问卷的信度分析？</a:t>
            </a:r>
            <a:endParaRPr lang="en-US" altLang="x-none" sz="2400" dirty="0">
              <a:solidFill>
                <a:srgbClr val="002060"/>
              </a:solidFill>
              <a:latin typeface="Times New Roman" charset="0"/>
              <a:ea typeface="黑体" charset="0"/>
            </a:endParaRPr>
          </a:p>
          <a:p>
            <a:pPr marL="342900" lvl="0" indent="-342900" algn="just">
              <a:spcBef>
                <a:spcPts val="1200"/>
              </a:spcBef>
              <a:buFont typeface="Wingdings" charset="2"/>
              <a:buChar char="Ø"/>
            </a:pPr>
            <a:r>
              <a:rPr lang="zh-CN" altLang="en-US" sz="2400" dirty="0">
                <a:solidFill>
                  <a:srgbClr val="002060"/>
                </a:solidFill>
                <a:latin typeface="Times New Roman" charset="0"/>
                <a:ea typeface="黑体" charset="0"/>
              </a:rPr>
              <a:t>信度分析（</a:t>
            </a:r>
            <a:r>
              <a:rPr lang="en-US" altLang="zh-CN" sz="2400" dirty="0">
                <a:solidFill>
                  <a:srgbClr val="002060"/>
                </a:solidFill>
                <a:latin typeface="Times New Roman" charset="0"/>
                <a:ea typeface="黑体" charset="0"/>
              </a:rPr>
              <a:t>Reliability Analysis</a:t>
            </a:r>
            <a:r>
              <a:rPr lang="zh-CN" altLang="en-US" sz="2400" dirty="0">
                <a:solidFill>
                  <a:srgbClr val="002060"/>
                </a:solidFill>
                <a:latin typeface="Times New Roman" charset="0"/>
                <a:ea typeface="黑体" charset="0"/>
              </a:rPr>
              <a:t>）在于研究数据是否真实可靠， 又称“可靠性分析”，通俗地讲研究样本是否真实回答问题，测试受访者是否好好答题，具体来说就是用问卷对调研对象进行重复测量时，所得结果的一致性程度。“</a:t>
            </a:r>
            <a:r>
              <a:rPr lang="en-US" altLang="x-none" sz="2400" dirty="0">
                <a:solidFill>
                  <a:srgbClr val="002060"/>
                </a:solidFill>
                <a:latin typeface="Times New Roman" charset="0"/>
                <a:ea typeface="黑体" charset="0"/>
              </a:rPr>
              <a:t>95%</a:t>
            </a:r>
            <a:r>
              <a:rPr lang="zh-CN" altLang="en-US" sz="2400" dirty="0">
                <a:solidFill>
                  <a:srgbClr val="002060"/>
                </a:solidFill>
                <a:latin typeface="Times New Roman" charset="0"/>
                <a:ea typeface="黑体" charset="0"/>
              </a:rPr>
              <a:t>的置信水平下调查的抽样误差为</a:t>
            </a:r>
            <a:r>
              <a:rPr lang="en-US" altLang="x-none" sz="2400" dirty="0">
                <a:solidFill>
                  <a:srgbClr val="002060"/>
                </a:solidFill>
                <a:latin typeface="Times New Roman" charset="0"/>
                <a:ea typeface="黑体" charset="0"/>
              </a:rPr>
              <a:t>±2.76%</a:t>
            </a:r>
            <a:r>
              <a:rPr lang="zh-CN" altLang="en-US" sz="2400" dirty="0">
                <a:solidFill>
                  <a:srgbClr val="002060"/>
                </a:solidFill>
                <a:latin typeface="Times New Roman" charset="0"/>
                <a:ea typeface="黑体" charset="0"/>
              </a:rPr>
              <a:t>”是什么含义？</a:t>
            </a:r>
            <a:endParaRPr lang="en-US" altLang="zh-CN" sz="2400" dirty="0">
              <a:solidFill>
                <a:srgbClr val="002060"/>
              </a:solidFill>
              <a:latin typeface="Times New Roman" charset="0"/>
              <a:ea typeface="黑体" charset="0"/>
            </a:endParaRPr>
          </a:p>
          <a:p>
            <a:pPr marL="342900" lvl="0" indent="-342900" algn="just" eaLnBrk="1" hangingPunct="1">
              <a:spcBef>
                <a:spcPts val="1200"/>
              </a:spcBef>
              <a:buFont typeface="Wingdings" charset="2"/>
              <a:buChar char="Ø"/>
            </a:pPr>
            <a:endParaRPr lang="en-US" altLang="x-none" sz="2400" dirty="0">
              <a:solidFill>
                <a:srgbClr val="002060"/>
              </a:solidFill>
              <a:latin typeface="Times New Roman" charset="0"/>
              <a:ea typeface="黑体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allAtOnce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84810" y="741045"/>
            <a:ext cx="8229600" cy="2352675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对调查问卷数据分析的灵魂拷问，就在于调查问卷可不可靠、有没有效。</a:t>
            </a:r>
            <a:endParaRPr lang="zh-CN" altLang="en-US" dirty="0"/>
          </a:p>
        </p:txBody>
      </p:sp>
      <p:sp>
        <p:nvSpPr>
          <p:cNvPr id="7171" name="矩形 4"/>
          <p:cNvSpPr/>
          <p:nvPr/>
        </p:nvSpPr>
        <p:spPr>
          <a:xfrm>
            <a:off x="126682" y="2112571"/>
            <a:ext cx="8890635" cy="2092881"/>
          </a:xfrm>
          <a:prstGeom prst="rect">
            <a:avLst/>
          </a:prstGeom>
          <a:blipFill rotWithShape="1">
            <a:blip r:embed="rId2"/>
          </a:blipFill>
          <a:ln w="38100" cap="flat" cmpd="sng">
            <a:solidFill>
              <a:srgbClr val="FFC000"/>
            </a:solidFill>
            <a:prstDash val="dash"/>
            <a:miter/>
            <a:headEnd type="none" w="med" len="med"/>
            <a:tailEnd type="none" w="med" len="med"/>
          </a:ln>
        </p:spPr>
        <p:txBody>
          <a:bodyPr vert="horz" wrap="square" anchor="t">
            <a:spAutoFit/>
          </a:bodyPr>
          <a:lstStyle/>
          <a:p>
            <a:pPr marL="342900" lvl="0" indent="-342900" algn="just" eaLnBrk="1" hangingPunct="1">
              <a:spcBef>
                <a:spcPts val="1200"/>
              </a:spcBef>
              <a:buFont typeface="Wingdings" charset="2"/>
              <a:buChar char="Ø"/>
            </a:pPr>
            <a:r>
              <a:rPr lang="zh-CN" altLang="en-US" sz="2400" dirty="0">
                <a:solidFill>
                  <a:srgbClr val="002060"/>
                </a:solidFill>
                <a:latin typeface="Times New Roman" charset="0"/>
                <a:ea typeface="黑体" charset="0"/>
              </a:rPr>
              <a:t>什么是问卷的效度分析？</a:t>
            </a:r>
            <a:endParaRPr lang="en-US" altLang="x-none" sz="2400" dirty="0">
              <a:solidFill>
                <a:srgbClr val="002060"/>
              </a:solidFill>
              <a:latin typeface="Times New Roman" charset="0"/>
              <a:ea typeface="黑体" charset="0"/>
            </a:endParaRPr>
          </a:p>
          <a:p>
            <a:pPr marL="342900" lvl="0" indent="-342900" algn="just">
              <a:spcBef>
                <a:spcPts val="1200"/>
              </a:spcBef>
              <a:buFont typeface="Wingdings" charset="2"/>
              <a:buChar char="Ø"/>
            </a:pPr>
            <a:r>
              <a:rPr lang="zh-CN" altLang="en-US" sz="2400" dirty="0">
                <a:solidFill>
                  <a:srgbClr val="002060"/>
                </a:solidFill>
                <a:latin typeface="Times New Roman" charset="0"/>
                <a:ea typeface="黑体" charset="0"/>
              </a:rPr>
              <a:t>效度分析</a:t>
            </a:r>
            <a:r>
              <a:rPr lang="en-US" altLang="zh-CN" sz="2400" dirty="0">
                <a:solidFill>
                  <a:srgbClr val="002060"/>
                </a:solidFill>
                <a:latin typeface="Times New Roman" charset="0"/>
                <a:ea typeface="黑体" charset="0"/>
              </a:rPr>
              <a:t>(Validity Analysis) </a:t>
            </a:r>
            <a:r>
              <a:rPr lang="zh-CN" altLang="en-US" sz="2400" dirty="0">
                <a:solidFill>
                  <a:srgbClr val="002060"/>
                </a:solidFill>
                <a:latin typeface="Times New Roman" charset="0"/>
                <a:ea typeface="黑体" charset="0"/>
              </a:rPr>
              <a:t>在于研究题项是否有效的表达研究变量或者维度的概念信息， 通俗地讲研究题项设计是否合适，即测试调查者是否科学设计问题，或者题项表示某个变量是否合适。</a:t>
            </a:r>
            <a:endParaRPr lang="en-US" altLang="x-none" sz="2400" dirty="0">
              <a:solidFill>
                <a:srgbClr val="002060"/>
              </a:solidFill>
              <a:latin typeface="Times New Roman" charset="0"/>
              <a:ea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88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allAtOnce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调查问卷的信度和效度分析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36998" y="934085"/>
            <a:ext cx="8229600" cy="4005580"/>
          </a:xfrm>
        </p:spPr>
        <p:txBody>
          <a:bodyPr>
            <a:normAutofit fontScale="97500"/>
          </a:bodyPr>
          <a:lstStyle/>
          <a:p>
            <a:r>
              <a:rPr lang="zh-CN" altLang="en-US" dirty="0">
                <a:solidFill>
                  <a:srgbClr val="FFFF00"/>
                </a:solidFill>
                <a:latin typeface="黑体" charset="0"/>
              </a:rPr>
              <a:t>形象的比喻是：</a:t>
            </a:r>
            <a:endParaRPr lang="zh-CN" altLang="en-US" dirty="0">
              <a:solidFill>
                <a:srgbClr val="FFFF00"/>
              </a:solidFill>
              <a:effectLst/>
              <a:latin typeface="黑体" charset="0"/>
            </a:endParaRPr>
          </a:p>
          <a:p>
            <a:pPr lvl="1"/>
            <a:r>
              <a:rPr lang="zh-CN" altLang="en-US" sz="2200" dirty="0">
                <a:latin typeface="黑体" charset="0"/>
              </a:rPr>
              <a:t>一位大学生测身高，连续</a:t>
            </a:r>
            <a:r>
              <a:rPr lang="en-US" altLang="zh-CN" sz="2200" dirty="0">
                <a:latin typeface="黑体" charset="0"/>
              </a:rPr>
              <a:t>5</a:t>
            </a:r>
            <a:r>
              <a:rPr lang="zh-CN" altLang="en-US" sz="2200" dirty="0">
                <a:latin typeface="黑体" charset="0"/>
              </a:rPr>
              <a:t>次的身高都不一样，这个叫没信度，即结果不可靠不能重复。</a:t>
            </a:r>
          </a:p>
          <a:p>
            <a:pPr lvl="1"/>
            <a:r>
              <a:rPr lang="zh-CN" altLang="en-US" sz="2200" dirty="0">
                <a:latin typeface="黑体" charset="0"/>
              </a:rPr>
              <a:t>如果大学生测量</a:t>
            </a:r>
            <a:r>
              <a:rPr lang="en-US" altLang="zh-CN" sz="2200" dirty="0">
                <a:latin typeface="黑体" charset="0"/>
              </a:rPr>
              <a:t>5</a:t>
            </a:r>
            <a:r>
              <a:rPr lang="zh-CN" altLang="en-US" sz="2200" dirty="0">
                <a:latin typeface="黑体" charset="0"/>
              </a:rPr>
              <a:t>次的身高，都是</a:t>
            </a:r>
            <a:r>
              <a:rPr lang="en-US" altLang="zh-CN" sz="2200" dirty="0">
                <a:latin typeface="黑体" charset="0"/>
              </a:rPr>
              <a:t>80CM</a:t>
            </a:r>
            <a:r>
              <a:rPr lang="zh-CN" altLang="en-US" sz="2200" dirty="0">
                <a:latin typeface="黑体" charset="0"/>
              </a:rPr>
              <a:t>，有信度，但是没有效度，因为没有测量到真实的身高。</a:t>
            </a:r>
          </a:p>
          <a:p>
            <a:pPr lvl="1"/>
            <a:r>
              <a:rPr lang="zh-CN" altLang="en-US" sz="2200" dirty="0">
                <a:latin typeface="黑体" charset="0"/>
              </a:rPr>
              <a:t>换一个身高仪，每次都显示</a:t>
            </a:r>
            <a:r>
              <a:rPr lang="en-US" altLang="zh-CN" sz="2200" dirty="0">
                <a:latin typeface="黑体" charset="0"/>
              </a:rPr>
              <a:t>160CM</a:t>
            </a:r>
            <a:r>
              <a:rPr lang="zh-CN" altLang="en-US" sz="2200" dirty="0">
                <a:latin typeface="黑体" charset="0"/>
              </a:rPr>
              <a:t>，去爱康国宾体检身高也是</a:t>
            </a:r>
            <a:r>
              <a:rPr lang="en-US" altLang="zh-CN" sz="2200" dirty="0">
                <a:latin typeface="黑体" charset="0"/>
              </a:rPr>
              <a:t>160CM</a:t>
            </a:r>
            <a:r>
              <a:rPr lang="zh-CN" altLang="en-US" sz="2200" dirty="0">
                <a:latin typeface="黑体" charset="0"/>
              </a:rPr>
              <a:t>，这个就是有信度也有效度。</a:t>
            </a:r>
            <a:endParaRPr lang="zh-CN" altLang="en-US" sz="2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调查问卷的信度和效度分析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95163" y="886273"/>
            <a:ext cx="8229600" cy="4005580"/>
          </a:xfrm>
        </p:spPr>
        <p:txBody>
          <a:bodyPr>
            <a:normAutofit fontScale="97500"/>
          </a:bodyPr>
          <a:lstStyle/>
          <a:p>
            <a:r>
              <a:rPr lang="zh-CN" altLang="en-US" dirty="0">
                <a:solidFill>
                  <a:srgbClr val="FFFF00"/>
                </a:solidFill>
                <a:latin typeface="黑体" charset="0"/>
              </a:rPr>
              <a:t>两者的区别：</a:t>
            </a:r>
            <a:endParaRPr lang="zh-CN" altLang="en-US" dirty="0">
              <a:solidFill>
                <a:srgbClr val="FFFF00"/>
              </a:solidFill>
              <a:effectLst/>
              <a:latin typeface="黑体" charset="0"/>
            </a:endParaRPr>
          </a:p>
          <a:p>
            <a:pPr marL="457200" lvl="1" indent="0">
              <a:buNone/>
            </a:pPr>
            <a:r>
              <a:rPr lang="zh-CN" altLang="en-US" sz="2200" dirty="0">
                <a:latin typeface="黑体" charset="0"/>
              </a:rPr>
              <a:t>（</a:t>
            </a:r>
            <a:r>
              <a:rPr lang="en-US" altLang="zh-CN" sz="2200" dirty="0">
                <a:latin typeface="黑体" charset="0"/>
              </a:rPr>
              <a:t>1</a:t>
            </a:r>
            <a:r>
              <a:rPr lang="zh-CN" altLang="en-US" sz="2200" dirty="0">
                <a:latin typeface="黑体" charset="0"/>
              </a:rPr>
              <a:t>）研究对象不同</a:t>
            </a:r>
            <a:endParaRPr lang="en-US" altLang="zh-CN" sz="2200" dirty="0">
              <a:latin typeface="黑体" charset="0"/>
            </a:endParaRPr>
          </a:p>
          <a:p>
            <a:pPr marL="457200" lvl="1" indent="0">
              <a:buNone/>
            </a:pPr>
            <a:r>
              <a:rPr lang="en-US" altLang="zh-CN" sz="2200" dirty="0">
                <a:latin typeface="黑体" charset="0"/>
              </a:rPr>
              <a:t>    </a:t>
            </a:r>
            <a:r>
              <a:rPr lang="zh-CN" altLang="en-US" sz="2200" dirty="0">
                <a:latin typeface="黑体" charset="0"/>
              </a:rPr>
              <a:t>信度分析：答卷者</a:t>
            </a:r>
            <a:endParaRPr lang="en-US" altLang="zh-CN" sz="2200" dirty="0">
              <a:latin typeface="黑体" charset="0"/>
            </a:endParaRPr>
          </a:p>
          <a:p>
            <a:pPr marL="457200" lvl="1" indent="0">
              <a:buNone/>
            </a:pPr>
            <a:r>
              <a:rPr lang="en-US" altLang="zh-CN" sz="2200" dirty="0">
                <a:latin typeface="黑体" charset="0"/>
              </a:rPr>
              <a:t>    </a:t>
            </a:r>
            <a:r>
              <a:rPr lang="zh-CN" altLang="en-US" sz="2200" dirty="0">
                <a:latin typeface="黑体" charset="0"/>
              </a:rPr>
              <a:t>效度分析：组卷人</a:t>
            </a:r>
            <a:endParaRPr lang="en-US" altLang="zh-CN" sz="2200" dirty="0">
              <a:latin typeface="黑体" charset="0"/>
            </a:endParaRPr>
          </a:p>
          <a:p>
            <a:pPr marL="457200" lvl="1" indent="0">
              <a:buNone/>
            </a:pPr>
            <a:r>
              <a:rPr lang="zh-CN" altLang="en-US" sz="2200" dirty="0">
                <a:latin typeface="黑体" charset="0"/>
              </a:rPr>
              <a:t>（</a:t>
            </a:r>
            <a:r>
              <a:rPr lang="en-US" altLang="zh-CN" sz="2200" dirty="0">
                <a:latin typeface="黑体" charset="0"/>
              </a:rPr>
              <a:t>2</a:t>
            </a:r>
            <a:r>
              <a:rPr lang="zh-CN" altLang="en-US" sz="2200" dirty="0">
                <a:latin typeface="黑体" charset="0"/>
              </a:rPr>
              <a:t>）研究角度不同</a:t>
            </a:r>
            <a:endParaRPr lang="en-US" altLang="zh-CN" sz="2200" dirty="0">
              <a:latin typeface="黑体" charset="0"/>
            </a:endParaRPr>
          </a:p>
          <a:p>
            <a:pPr marL="457200" lvl="1" indent="0">
              <a:buNone/>
            </a:pPr>
            <a:r>
              <a:rPr lang="en-US" altLang="zh-CN" sz="2200" dirty="0">
                <a:latin typeface="黑体" charset="0"/>
              </a:rPr>
              <a:t>    </a:t>
            </a:r>
            <a:r>
              <a:rPr lang="zh-CN" altLang="en-US" sz="2200" dirty="0">
                <a:latin typeface="黑体" charset="0"/>
              </a:rPr>
              <a:t>信度分析：测量的质量</a:t>
            </a:r>
            <a:endParaRPr lang="en-US" altLang="zh-CN" sz="2200" dirty="0">
              <a:latin typeface="黑体" charset="0"/>
            </a:endParaRPr>
          </a:p>
          <a:p>
            <a:pPr marL="457200" lvl="1" indent="0">
              <a:buNone/>
            </a:pPr>
            <a:r>
              <a:rPr lang="en-US" altLang="zh-CN" sz="2200" dirty="0">
                <a:latin typeface="黑体" charset="0"/>
              </a:rPr>
              <a:t>    </a:t>
            </a:r>
            <a:r>
              <a:rPr lang="zh-CN" altLang="en-US" sz="2200" dirty="0">
                <a:latin typeface="黑体" charset="0"/>
              </a:rPr>
              <a:t>效度分析：问卷的质量</a:t>
            </a:r>
            <a:endParaRPr lang="en-US" altLang="zh-CN" sz="2200" dirty="0">
              <a:latin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83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2500" dirty="0"/>
              <a:t>信效度分析是问卷研究中最为基本的一种方法，其用于测量‘量表题’数据的可靠性。如果是使用统计分析方法进行信度测量，那么一般都是针对量表题。</a:t>
            </a:r>
            <a:endParaRPr lang="en-US" altLang="zh-CN" sz="2500" dirty="0"/>
          </a:p>
          <a:p>
            <a:r>
              <a:rPr lang="zh-CN" altLang="en-US" sz="2500" dirty="0">
                <a:solidFill>
                  <a:srgbClr val="FFFF00"/>
                </a:solidFill>
              </a:rPr>
              <a:t>如李克特量表</a:t>
            </a:r>
          </a:p>
          <a:p>
            <a:pPr lvl="2"/>
            <a:r>
              <a:rPr lang="zh-CN" altLang="en-US" sz="1900" dirty="0">
                <a:latin typeface="宋体" charset="-122"/>
                <a:sym typeface="+mn-ea"/>
              </a:rPr>
              <a:t>李克特量表是调查问卷中经常使用到的表格形式，它将一组指标分为五个等级：非常赞同、赞同、一般、不赞同、非常不赞同，分别计分为</a:t>
            </a:r>
            <a:r>
              <a:rPr lang="en-US" altLang="zh-CN" sz="1900" dirty="0">
                <a:latin typeface="宋体" charset="-122"/>
                <a:sym typeface="+mn-ea"/>
              </a:rPr>
              <a:t>5</a:t>
            </a:r>
            <a:r>
              <a:rPr lang="zh-CN" altLang="en-US" sz="1900" dirty="0">
                <a:latin typeface="宋体" charset="-122"/>
                <a:sym typeface="+mn-ea"/>
              </a:rPr>
              <a:t>、</a:t>
            </a:r>
            <a:r>
              <a:rPr lang="en-US" altLang="zh-CN" sz="1900" dirty="0">
                <a:latin typeface="宋体" charset="-122"/>
                <a:sym typeface="+mn-ea"/>
              </a:rPr>
              <a:t>4</a:t>
            </a:r>
            <a:r>
              <a:rPr lang="zh-CN" altLang="en-US" sz="1900" dirty="0">
                <a:latin typeface="宋体" charset="-122"/>
                <a:sym typeface="+mn-ea"/>
              </a:rPr>
              <a:t>、</a:t>
            </a:r>
            <a:r>
              <a:rPr lang="en-US" altLang="zh-CN" sz="1900" dirty="0">
                <a:latin typeface="宋体" charset="-122"/>
                <a:sym typeface="+mn-ea"/>
              </a:rPr>
              <a:t>3</a:t>
            </a:r>
            <a:r>
              <a:rPr lang="zh-CN" altLang="en-US" sz="1900" dirty="0">
                <a:latin typeface="宋体" charset="-122"/>
                <a:sym typeface="+mn-ea"/>
              </a:rPr>
              <a:t>、</a:t>
            </a:r>
            <a:r>
              <a:rPr lang="en-US" altLang="zh-CN" sz="1900" dirty="0">
                <a:latin typeface="宋体" charset="-122"/>
                <a:sym typeface="+mn-ea"/>
              </a:rPr>
              <a:t>2</a:t>
            </a:r>
            <a:r>
              <a:rPr lang="zh-CN" altLang="en-US" sz="1900" dirty="0">
                <a:latin typeface="宋体" charset="-122"/>
                <a:sym typeface="+mn-ea"/>
              </a:rPr>
              <a:t>、</a:t>
            </a:r>
            <a:r>
              <a:rPr lang="en-US" altLang="zh-CN" sz="1900" dirty="0">
                <a:latin typeface="宋体" charset="-122"/>
                <a:sym typeface="+mn-ea"/>
              </a:rPr>
              <a:t>1</a:t>
            </a:r>
            <a:r>
              <a:rPr lang="zh-CN" altLang="en-US" sz="1900" dirty="0">
                <a:latin typeface="宋体" charset="-122"/>
                <a:sym typeface="+mn-ea"/>
              </a:rPr>
              <a:t>。</a:t>
            </a:r>
            <a:endParaRPr lang="zh-CN" altLang="en-US" sz="1915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9A91B1D-5B8B-456F-B1E1-CB46011C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r>
              <a:rPr lang="zh-CN" altLang="en-US" dirty="0"/>
              <a:t>调查问卷的信度和效度分析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2500" dirty="0"/>
              <a:t>信效度是衡量一份问卷测试结果的准确性和稳定性的依据。</a:t>
            </a:r>
            <a:endParaRPr lang="en-US" altLang="zh-CN" sz="2500" dirty="0"/>
          </a:p>
          <a:p>
            <a:r>
              <a:rPr lang="zh-CN" altLang="en-US" sz="2500" dirty="0"/>
              <a:t>问卷设计完成之后到分析结束，一般要经过两次信效度分析。一次是预调查时，一次是正式分析。</a:t>
            </a:r>
            <a:endParaRPr lang="en-US" altLang="zh-CN" sz="25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7B2CA05-A2B4-447E-9C5F-5A2E1FBD9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r>
              <a:rPr lang="zh-CN" altLang="en-US" dirty="0"/>
              <a:t>调查问卷的信度和效度分析</a:t>
            </a:r>
          </a:p>
        </p:txBody>
      </p:sp>
    </p:spTree>
    <p:extLst>
      <p:ext uri="{BB962C8B-B14F-4D97-AF65-F5344CB8AC3E}">
        <p14:creationId xmlns:p14="http://schemas.microsoft.com/office/powerpoint/2010/main" val="34623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（一）信度分析法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7500" lnSpcReduction="10000"/>
          </a:bodyPr>
          <a:lstStyle/>
          <a:p>
            <a:pPr lvl="1"/>
            <a:r>
              <a:rPr lang="zh-CN" altLang="en-US" dirty="0">
                <a:solidFill>
                  <a:srgbClr val="FFFF00"/>
                </a:solidFill>
                <a:sym typeface="+mn-ea"/>
              </a:rPr>
              <a:t>常用的信度分析</a:t>
            </a:r>
            <a:r>
              <a:rPr lang="en-US" altLang="zh-CN" dirty="0">
                <a:solidFill>
                  <a:srgbClr val="FFFF00"/>
                </a:solidFill>
                <a:sym typeface="+mn-ea"/>
              </a:rPr>
              <a:t>-- </a:t>
            </a:r>
            <a:r>
              <a:rPr lang="zh-CN" altLang="en-US" dirty="0">
                <a:solidFill>
                  <a:srgbClr val="FFFF00"/>
                </a:solidFill>
                <a:sym typeface="+mn-ea"/>
              </a:rPr>
              <a:t>克隆巴赫系数（</a:t>
            </a:r>
            <a:r>
              <a:rPr lang="en-US" altLang="zh-CN" dirty="0">
                <a:solidFill>
                  <a:srgbClr val="FFFF00"/>
                </a:solidFill>
                <a:sym typeface="+mn-ea"/>
              </a:rPr>
              <a:t>Cronbach's coefficient alpha</a:t>
            </a:r>
            <a:r>
              <a:rPr lang="zh-CN" altLang="en-US" dirty="0">
                <a:solidFill>
                  <a:srgbClr val="FFFF00"/>
                </a:solidFill>
                <a:sym typeface="+mn-ea"/>
              </a:rPr>
              <a:t>）</a:t>
            </a:r>
            <a:endParaRPr lang="zh-CN" altLang="en-US" dirty="0">
              <a:solidFill>
                <a:srgbClr val="FFFF00"/>
              </a:solidFill>
              <a:effectLst/>
              <a:sym typeface="+mn-ea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solidFill>
                  <a:srgbClr val="FFFF00"/>
                </a:solidFill>
                <a:effectLst/>
                <a:sym typeface="+mn-ea"/>
              </a:rPr>
              <a:t>定义：</a:t>
            </a:r>
            <a:r>
              <a:rPr lang="zh-CN" altLang="en-US" dirty="0">
                <a:sym typeface="+mn-ea"/>
              </a:rPr>
              <a:t>是一套常用的衡量心理或教育测验可靠性的方法，依一定公式估量测验的内部一致性，作为信度的指标。</a:t>
            </a:r>
            <a:endParaRPr lang="zh-CN" altLang="en-US" dirty="0">
              <a:effectLst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sym typeface="+mn-ea"/>
              </a:rPr>
              <a:t>使用最为广泛的一种测量方法，直接使用一个指标即</a:t>
            </a:r>
            <a:r>
              <a:rPr lang="en-US" altLang="zh-CN" dirty="0">
                <a:sym typeface="+mn-ea"/>
              </a:rPr>
              <a:t>Cronbach</a:t>
            </a:r>
            <a:r>
              <a:rPr lang="zh-CN" altLang="en-US" dirty="0">
                <a:sym typeface="+mn-ea"/>
              </a:rPr>
              <a:t>信度系数值来描述信度水平情况。如果说</a:t>
            </a:r>
            <a:r>
              <a:rPr lang="en-US" altLang="zh-CN" dirty="0">
                <a:sym typeface="+mn-ea"/>
              </a:rPr>
              <a:t>Cronbach</a:t>
            </a:r>
            <a:r>
              <a:rPr lang="zh-CN" altLang="en-US" dirty="0">
                <a:sym typeface="+mn-ea"/>
              </a:rPr>
              <a:t>信度系数值大于</a:t>
            </a:r>
            <a:r>
              <a:rPr lang="en-US" altLang="zh-CN" dirty="0">
                <a:sym typeface="+mn-ea"/>
              </a:rPr>
              <a:t>0.6</a:t>
            </a:r>
            <a:r>
              <a:rPr lang="zh-CN" altLang="en-US" dirty="0">
                <a:sym typeface="+mn-ea"/>
              </a:rPr>
              <a:t>，一般就说明信度可以接受，信度系数值越大越好。。</a:t>
            </a:r>
            <a:endParaRPr lang="zh-CN" altLang="en-US" dirty="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（一）信度分析法</a:t>
            </a:r>
          </a:p>
        </p:txBody>
      </p:sp>
      <p:pic>
        <p:nvPicPr>
          <p:cNvPr id="1026" name="Picture 2" descr="https://pic2.zhimg.com/v2-6d573f481575b6f976f291ba9ac34591_r.jpg">
            <a:extLst>
              <a:ext uri="{FF2B5EF4-FFF2-40B4-BE49-F238E27FC236}">
                <a16:creationId xmlns:a16="http://schemas.microsoft.com/office/drawing/2014/main" id="{58A53854-F0E7-4EA9-B1B5-57586096B43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003" y="797167"/>
            <a:ext cx="6945762" cy="406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74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1282</Words>
  <Application>Microsoft Office PowerPoint</Application>
  <PresentationFormat>全屏显示(16:9)</PresentationFormat>
  <Paragraphs>55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GB18030 Bitmap</vt:lpstr>
      <vt:lpstr>黑体</vt:lpstr>
      <vt:lpstr>华文中宋</vt:lpstr>
      <vt:lpstr>宋体</vt:lpstr>
      <vt:lpstr>微软雅黑</vt:lpstr>
      <vt:lpstr>Arial</vt:lpstr>
      <vt:lpstr>Calibri</vt:lpstr>
      <vt:lpstr>Times New Roman</vt:lpstr>
      <vt:lpstr>Wingdings</vt:lpstr>
      <vt:lpstr>1_Office 主题</vt:lpstr>
      <vt:lpstr>中央财经大学  统计与数学学院</vt:lpstr>
      <vt:lpstr>PowerPoint 演示文稿</vt:lpstr>
      <vt:lpstr>PowerPoint 演示文稿</vt:lpstr>
      <vt:lpstr>调查问卷的信度和效度分析</vt:lpstr>
      <vt:lpstr>调查问卷的信度和效度分析</vt:lpstr>
      <vt:lpstr>调查问卷的信度和效度分析</vt:lpstr>
      <vt:lpstr>调查问卷的信度和效度分析</vt:lpstr>
      <vt:lpstr>（一）信度分析法</vt:lpstr>
      <vt:lpstr>（一）信度分析法</vt:lpstr>
      <vt:lpstr>（一）信度分析法</vt:lpstr>
      <vt:lpstr>（一）信度分析</vt:lpstr>
      <vt:lpstr>（一）信度分析法</vt:lpstr>
      <vt:lpstr>（二）效度分析</vt:lpstr>
      <vt:lpstr>（二）效度分析</vt:lpstr>
      <vt:lpstr>（二）效度分析</vt:lpstr>
      <vt:lpstr>（二）效度分析</vt:lpstr>
      <vt:lpstr>（二）效度分析</vt:lpstr>
      <vt:lpstr>（二）效度分析</vt:lpstr>
      <vt:lpstr>（二）效度分析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关 蓉</dc:creator>
  <cp:lastModifiedBy>MM3283</cp:lastModifiedBy>
  <cp:revision>100</cp:revision>
  <dcterms:created xsi:type="dcterms:W3CDTF">2016-02-22T09:00:00Z</dcterms:created>
  <dcterms:modified xsi:type="dcterms:W3CDTF">2024-03-11T13:31:36Z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