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310" r:id="rId3"/>
    <p:sldId id="395" r:id="rId4"/>
    <p:sldId id="396" r:id="rId5"/>
    <p:sldId id="397" r:id="rId6"/>
    <p:sldId id="399" r:id="rId7"/>
    <p:sldId id="519" r:id="rId8"/>
    <p:sldId id="520" r:id="rId9"/>
    <p:sldId id="400" r:id="rId10"/>
    <p:sldId id="522" r:id="rId11"/>
    <p:sldId id="398" r:id="rId12"/>
    <p:sldId id="403" r:id="rId13"/>
    <p:sldId id="406" r:id="rId14"/>
    <p:sldId id="409" r:id="rId15"/>
    <p:sldId id="609" r:id="rId16"/>
    <p:sldId id="407" r:id="rId17"/>
    <p:sldId id="411" r:id="rId18"/>
    <p:sldId id="523" r:id="rId19"/>
    <p:sldId id="408" r:id="rId20"/>
    <p:sldId id="524" r:id="rId21"/>
    <p:sldId id="412" r:id="rId22"/>
    <p:sldId id="413" r:id="rId23"/>
    <p:sldId id="414" r:id="rId24"/>
    <p:sldId id="405" r:id="rId25"/>
    <p:sldId id="404" r:id="rId26"/>
    <p:sldId id="402" r:id="rId27"/>
    <p:sldId id="417" r:id="rId28"/>
    <p:sldId id="418" r:id="rId29"/>
    <p:sldId id="425" r:id="rId30"/>
    <p:sldId id="416" r:id="rId31"/>
    <p:sldId id="415" r:id="rId32"/>
    <p:sldId id="518" r:id="rId33"/>
    <p:sldId id="428" r:id="rId34"/>
    <p:sldId id="433" r:id="rId35"/>
    <p:sldId id="426" r:id="rId36"/>
    <p:sldId id="427" r:id="rId37"/>
    <p:sldId id="429" r:id="rId38"/>
    <p:sldId id="430" r:id="rId39"/>
    <p:sldId id="431" r:id="rId40"/>
    <p:sldId id="438" r:id="rId41"/>
    <p:sldId id="437" r:id="rId42"/>
    <p:sldId id="444" r:id="rId43"/>
    <p:sldId id="436" r:id="rId44"/>
    <p:sldId id="435" r:id="rId45"/>
    <p:sldId id="451" r:id="rId46"/>
    <p:sldId id="452" r:id="rId47"/>
    <p:sldId id="453" r:id="rId48"/>
    <p:sldId id="448" r:id="rId49"/>
    <p:sldId id="447" r:id="rId50"/>
    <p:sldId id="446" r:id="rId51"/>
    <p:sldId id="445" r:id="rId52"/>
    <p:sldId id="432" r:id="rId53"/>
    <p:sldId id="461" r:id="rId54"/>
    <p:sldId id="462" r:id="rId55"/>
    <p:sldId id="455" r:id="rId56"/>
    <p:sldId id="468" r:id="rId57"/>
    <p:sldId id="467" r:id="rId58"/>
    <p:sldId id="466" r:id="rId59"/>
    <p:sldId id="469" r:id="rId60"/>
    <p:sldId id="465" r:id="rId61"/>
    <p:sldId id="464" r:id="rId62"/>
    <p:sldId id="463" r:id="rId63"/>
    <p:sldId id="471" r:id="rId64"/>
    <p:sldId id="472" r:id="rId65"/>
    <p:sldId id="478" r:id="rId66"/>
    <p:sldId id="479" r:id="rId67"/>
    <p:sldId id="480" r:id="rId68"/>
    <p:sldId id="473" r:id="rId69"/>
    <p:sldId id="481" r:id="rId70"/>
    <p:sldId id="474" r:id="rId71"/>
    <p:sldId id="482" r:id="rId72"/>
    <p:sldId id="483" r:id="rId73"/>
    <p:sldId id="476" r:id="rId74"/>
    <p:sldId id="489" r:id="rId75"/>
    <p:sldId id="477" r:id="rId76"/>
    <p:sldId id="470" r:id="rId77"/>
    <p:sldId id="490" r:id="rId78"/>
    <p:sldId id="491" r:id="rId79"/>
    <p:sldId id="492" r:id="rId80"/>
    <p:sldId id="494" r:id="rId81"/>
    <p:sldId id="495" r:id="rId82"/>
    <p:sldId id="496" r:id="rId83"/>
    <p:sldId id="497" r:id="rId84"/>
    <p:sldId id="498" r:id="rId85"/>
    <p:sldId id="500" r:id="rId86"/>
    <p:sldId id="501" r:id="rId87"/>
    <p:sldId id="502" r:id="rId88"/>
    <p:sldId id="503" r:id="rId89"/>
    <p:sldId id="504" r:id="rId90"/>
    <p:sldId id="510" r:id="rId91"/>
    <p:sldId id="511" r:id="rId92"/>
    <p:sldId id="505" r:id="rId93"/>
    <p:sldId id="506" r:id="rId94"/>
    <p:sldId id="507" r:id="rId95"/>
    <p:sldId id="512" r:id="rId96"/>
    <p:sldId id="513" r:id="rId9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4">
          <p15:clr>
            <a:srgbClr val="A4A3A4"/>
          </p15:clr>
        </p15:guide>
        <p15:guide id="2" pos="2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FC1"/>
    <a:srgbClr val="D6EBF5"/>
    <a:srgbClr val="D5D5D5"/>
    <a:srgbClr val="ECEFF5"/>
    <a:srgbClr val="DAEFF5"/>
    <a:srgbClr val="1D4C7C"/>
    <a:srgbClr val="2390D1"/>
    <a:srgbClr val="0071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31"/>
    <p:restoredTop sz="94685"/>
  </p:normalViewPr>
  <p:slideViewPr>
    <p:cSldViewPr snapToGrid="0" snapToObjects="1">
      <p:cViewPr>
        <p:scale>
          <a:sx n="162" d="100"/>
          <a:sy n="162" d="100"/>
        </p:scale>
        <p:origin x="584" y="-32"/>
      </p:cViewPr>
      <p:guideLst>
        <p:guide orient="horz" pos="1604"/>
        <p:guide pos="2744"/>
      </p:guideLst>
    </p:cSldViewPr>
  </p:slideViewPr>
  <p:notesTextViewPr>
    <p:cViewPr>
      <p:scale>
        <a:sx n="100" d="100"/>
        <a:sy n="100" d="100"/>
      </p:scale>
      <p:origin x="0" y="0"/>
    </p:cViewPr>
  </p:notesTextViewPr>
  <p:sorterViewPr>
    <p:cViewPr>
      <p:scale>
        <a:sx n="167" d="100"/>
        <a:sy n="167" d="100"/>
      </p:scale>
      <p:origin x="0" y="10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724096" y="4218521"/>
            <a:ext cx="4105973" cy="571579"/>
          </a:xfrm>
        </p:spPr>
        <p:txBody>
          <a:bodyPr/>
          <a:lstStyle>
            <a:lvl1pPr algn="ctr">
              <a:defRPr/>
            </a:lvl1pPr>
          </a:lstStyle>
          <a:p>
            <a:r>
              <a:rPr kumimoji="1" lang="zh-CN" altLang="en-US" dirty="0"/>
              <a:t>单击此处编辑母版标题样式</a:t>
            </a:r>
          </a:p>
        </p:txBody>
      </p:sp>
      <p:sp>
        <p:nvSpPr>
          <p:cNvPr id="3" name="副标题 2"/>
          <p:cNvSpPr>
            <a:spLocks noGrp="1"/>
          </p:cNvSpPr>
          <p:nvPr>
            <p:ph type="subTitle" idx="1"/>
          </p:nvPr>
        </p:nvSpPr>
        <p:spPr>
          <a:xfrm>
            <a:off x="855827" y="2642852"/>
            <a:ext cx="7733828" cy="1381559"/>
          </a:xfrm>
        </p:spPr>
        <p:txBody>
          <a:bodyPr>
            <a:normAutofit/>
          </a:bodyPr>
          <a:lstStyle>
            <a:lvl1pPr marL="0" indent="0" algn="ctr">
              <a:buNone/>
              <a:defRPr sz="4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11" name="矩形 10"/>
          <p:cNvSpPr/>
          <p:nvPr userDrawn="1"/>
        </p:nvSpPr>
        <p:spPr>
          <a:xfrm>
            <a:off x="396422" y="273985"/>
            <a:ext cx="5093207" cy="1859807"/>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1179976" y="608837"/>
            <a:ext cx="493913" cy="504000"/>
          </a:xfrm>
          <a:prstGeom prst="mathPlus">
            <a:avLst/>
          </a:prstGeom>
          <a:solidFill>
            <a:srgbClr val="1D4C7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userDrawn="1"/>
        </p:nvSpPr>
        <p:spPr>
          <a:xfrm>
            <a:off x="5618798" y="273986"/>
            <a:ext cx="1511999" cy="895126"/>
          </a:xfrm>
          <a:prstGeom prst="rect">
            <a:avLst/>
          </a:prstGeom>
          <a:solidFill>
            <a:schemeClr val="tx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618798" y="1276716"/>
            <a:ext cx="1511999" cy="863999"/>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7256627" y="273986"/>
            <a:ext cx="1511999" cy="895126"/>
          </a:xfrm>
          <a:prstGeom prst="rect">
            <a:avLst/>
          </a:prstGeom>
          <a:solidFill>
            <a:srgbClr val="0071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7256627" y="1280064"/>
            <a:ext cx="1511999" cy="863999"/>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1673889" y="758894"/>
            <a:ext cx="2669467" cy="646331"/>
          </a:xfrm>
          <a:prstGeom prst="rect">
            <a:avLst/>
          </a:prstGeom>
          <a:noFill/>
          <a:effectLst/>
        </p:spPr>
        <p:txBody>
          <a:bodyPr wrap="square" rtlCol="0">
            <a:spAutoFit/>
          </a:bodyPr>
          <a:lstStyle/>
          <a:p>
            <a:r>
              <a:rPr kumimoji="1" lang="zh-CN" altLang="en-US" sz="3600" i="1" spc="0" dirty="0">
                <a:solidFill>
                  <a:srgbClr val="DAEFF5"/>
                </a:solidFill>
                <a:latin typeface="微软雅黑"/>
                <a:ea typeface="微软雅黑"/>
                <a:cs typeface="微软雅黑"/>
              </a:rPr>
              <a:t>统计学</a:t>
            </a:r>
          </a:p>
        </p:txBody>
      </p:sp>
      <p:pic>
        <p:nvPicPr>
          <p:cNvPr id="17" name="Picture 12"/>
          <p:cNvPicPr>
            <a:picLocks noChangeAspect="1" noChangeArrowheads="1"/>
          </p:cNvPicPr>
          <p:nvPr userDrawn="1"/>
        </p:nvPicPr>
        <p:blipFill>
          <a:blip r:embed="rId2" cstate="email">
            <a:alphaModFix amt="87000"/>
            <a:biLevel thresh="50000"/>
          </a:blip>
          <a:srcRect/>
          <a:stretch>
            <a:fillRect/>
          </a:stretch>
        </p:blipFill>
        <p:spPr bwMode="auto">
          <a:xfrm>
            <a:off x="7575806" y="419685"/>
            <a:ext cx="796087" cy="646968"/>
          </a:xfrm>
          <a:prstGeom prst="rect">
            <a:avLst/>
          </a:prstGeom>
          <a:noFill/>
          <a:ln>
            <a:noFill/>
          </a:ln>
          <a:effectLst/>
        </p:spPr>
      </p:pic>
      <p:sp>
        <p:nvSpPr>
          <p:cNvPr id="23" name="文本框 22"/>
          <p:cNvSpPr txBox="1"/>
          <p:nvPr userDrawn="1"/>
        </p:nvSpPr>
        <p:spPr>
          <a:xfrm>
            <a:off x="2897136" y="1212581"/>
            <a:ext cx="2669467" cy="523220"/>
          </a:xfrm>
          <a:prstGeom prst="rect">
            <a:avLst/>
          </a:prstGeom>
          <a:noFill/>
        </p:spPr>
        <p:txBody>
          <a:bodyPr wrap="square" rtlCol="0">
            <a:spAutoFit/>
          </a:bodyPr>
          <a:lstStyle/>
          <a:p>
            <a:r>
              <a:rPr kumimoji="1" lang="en-US" altLang="zh-CN" sz="2800" i="1" spc="300" dirty="0">
                <a:solidFill>
                  <a:srgbClr val="D6EBF5"/>
                </a:solidFill>
                <a:latin typeface="GB18030 Bitmap"/>
                <a:ea typeface="GB18030 Bitmap"/>
                <a:cs typeface="GB18030 Bitmap"/>
              </a:rPr>
              <a:t>Statistics</a:t>
            </a:r>
            <a:endParaRPr kumimoji="1" lang="zh-CN" altLang="en-US" sz="2800" i="1" spc="300" dirty="0">
              <a:solidFill>
                <a:srgbClr val="D6EBF5"/>
              </a:solidFill>
              <a:latin typeface="GB18030 Bitmap"/>
              <a:ea typeface="GB18030 Bitmap"/>
              <a:cs typeface="GB18030 Bitmap"/>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154781"/>
            <a:ext cx="6019800" cy="329088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782342" y="4384524"/>
            <a:ext cx="4105973" cy="571579"/>
          </a:xfrm>
        </p:spPr>
        <p:txBody>
          <a:bodyPr/>
          <a:lstStyle/>
          <a:p>
            <a:r>
              <a:rPr kumimoji="1" lang="zh-CN" altLang="en-US"/>
              <a:t>单击此处编辑母版标题样式</a:t>
            </a:r>
          </a:p>
        </p:txBody>
      </p:sp>
      <p:sp>
        <p:nvSpPr>
          <p:cNvPr id="3" name="副标题 2"/>
          <p:cNvSpPr>
            <a:spLocks noGrp="1"/>
          </p:cNvSpPr>
          <p:nvPr>
            <p:ph type="subTitle" idx="1"/>
          </p:nvPr>
        </p:nvSpPr>
        <p:spPr>
          <a:xfrm>
            <a:off x="2485088" y="3493372"/>
            <a:ext cx="6400800" cy="792512"/>
          </a:xfrm>
        </p:spPr>
        <p:txBody>
          <a:bodyPr>
            <a:normAutofit/>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11" name="矩形 10"/>
          <p:cNvSpPr/>
          <p:nvPr userDrawn="1"/>
        </p:nvSpPr>
        <p:spPr>
          <a:xfrm>
            <a:off x="278449" y="166380"/>
            <a:ext cx="4360803" cy="3050101"/>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4779916" y="166380"/>
            <a:ext cx="1979998" cy="1475998"/>
          </a:xfrm>
          <a:prstGeom prst="rect">
            <a:avLst/>
          </a:prstGeom>
          <a:solidFill>
            <a:schemeClr val="tx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6905889" y="166380"/>
            <a:ext cx="1980000" cy="1475998"/>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a:off x="4779916" y="1722846"/>
            <a:ext cx="1979998" cy="1475998"/>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6905889" y="1722846"/>
            <a:ext cx="1980000" cy="1475998"/>
          </a:xfrm>
          <a:prstGeom prst="rect">
            <a:avLst/>
          </a:prstGeom>
          <a:solidFill>
            <a:srgbClr val="0071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474123" y="352749"/>
            <a:ext cx="493913" cy="504000"/>
          </a:xfrm>
          <a:prstGeom prst="mathPlus">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0870" y="3671262"/>
            <a:ext cx="4533480" cy="912694"/>
          </a:xfrm>
        </p:spPr>
        <p:txBody>
          <a:bodyPr/>
          <a:lstStyle/>
          <a:p>
            <a:r>
              <a:rPr kumimoji="1" lang="zh-CN" altLang="en-US"/>
              <a:t>单击此处编辑母版标题样式</a:t>
            </a:r>
          </a:p>
        </p:txBody>
      </p:sp>
      <p:sp>
        <p:nvSpPr>
          <p:cNvPr id="3" name="副标题 2"/>
          <p:cNvSpPr>
            <a:spLocks noGrp="1"/>
          </p:cNvSpPr>
          <p:nvPr>
            <p:ph type="subTitle" idx="1"/>
          </p:nvPr>
        </p:nvSpPr>
        <p:spPr>
          <a:xfrm>
            <a:off x="1858670" y="1233675"/>
            <a:ext cx="6400800" cy="792512"/>
          </a:xfrm>
        </p:spPr>
        <p:txBody>
          <a:bodyPr>
            <a:normAutofit/>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11" name="矩形 10"/>
          <p:cNvSpPr/>
          <p:nvPr userDrawn="1"/>
        </p:nvSpPr>
        <p:spPr>
          <a:xfrm>
            <a:off x="740870" y="166380"/>
            <a:ext cx="8145017" cy="3050101"/>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1232631" y="352749"/>
            <a:ext cx="493913" cy="504000"/>
          </a:xfrm>
          <a:prstGeom prst="mathPlus">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282236" y="166380"/>
            <a:ext cx="299875" cy="3050101"/>
          </a:xfrm>
          <a:prstGeom prst="rect">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userDrawn="1"/>
        </p:nvSpPr>
        <p:spPr>
          <a:xfrm>
            <a:off x="6027828" y="3350978"/>
            <a:ext cx="1377789" cy="805779"/>
          </a:xfrm>
          <a:prstGeom prst="rect">
            <a:avLst/>
          </a:prstGeom>
          <a:solidFill>
            <a:schemeClr val="tx2">
              <a:lumMod val="9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a:off x="7513257" y="4242841"/>
            <a:ext cx="1353530" cy="805779"/>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a:off x="6027827" y="4242841"/>
            <a:ext cx="1377789" cy="805779"/>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a:off x="7513257" y="3350978"/>
            <a:ext cx="1353530" cy="805779"/>
          </a:xfrm>
          <a:prstGeom prst="rect">
            <a:avLst/>
          </a:prstGeom>
          <a:solidFill>
            <a:srgbClr val="0071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13" name="组 12"/>
          <p:cNvGrpSpPr/>
          <p:nvPr userDrawn="1"/>
        </p:nvGrpSpPr>
        <p:grpSpPr>
          <a:xfrm>
            <a:off x="0" y="357233"/>
            <a:ext cx="9144000" cy="507624"/>
            <a:chOff x="0" y="357233"/>
            <a:chExt cx="9144000" cy="507624"/>
          </a:xfrm>
        </p:grpSpPr>
        <p:sp>
          <p:nvSpPr>
            <p:cNvPr id="7" name="等腰三角形 6"/>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userDrawn="1"/>
          </p:nvGrpSpPr>
          <p:grpSpPr>
            <a:xfrm>
              <a:off x="0" y="357233"/>
              <a:ext cx="9144000" cy="404767"/>
              <a:chOff x="0" y="357233"/>
              <a:chExt cx="9144000" cy="404767"/>
            </a:xfrm>
          </p:grpSpPr>
          <p:sp>
            <p:nvSpPr>
              <p:cNvPr id="9" name="矩形 8"/>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11" name="标题占位符 1"/>
          <p:cNvSpPr>
            <a:spLocks noGrp="1"/>
          </p:cNvSpPr>
          <p:nvPr>
            <p:ph type="title"/>
          </p:nvPr>
        </p:nvSpPr>
        <p:spPr>
          <a:xfrm>
            <a:off x="384810" y="334645"/>
            <a:ext cx="8229600" cy="405765"/>
          </a:xfrm>
          <a:prstGeom prst="rect">
            <a:avLst/>
          </a:prstGeom>
        </p:spPr>
        <p:txBody>
          <a:bodyPr vert="horz" lIns="91440" tIns="45720" rIns="91440" bIns="45720" rtlCol="0" anchor="ctr">
            <a:noAutofit/>
          </a:bodyPr>
          <a:lstStyle>
            <a:lvl1pPr>
              <a:defRPr sz="2400" b="1"/>
            </a:lvl1pPr>
          </a:lstStyle>
          <a:p>
            <a:r>
              <a:rPr kumimoji="1" lang="zh-CN" altLang="en-US" dirty="0"/>
              <a:t>单击此处编辑母版标题样式</a:t>
            </a:r>
          </a:p>
        </p:txBody>
      </p:sp>
      <p:sp>
        <p:nvSpPr>
          <p:cNvPr id="14" name="内容占位符 2"/>
          <p:cNvSpPr>
            <a:spLocks noGrp="1"/>
          </p:cNvSpPr>
          <p:nvPr>
            <p:ph sz="half" idx="1"/>
          </p:nvPr>
        </p:nvSpPr>
        <p:spPr>
          <a:xfrm>
            <a:off x="384623" y="1034582"/>
            <a:ext cx="8229599" cy="3748738"/>
          </a:xfrm>
        </p:spPr>
        <p:txBody>
          <a:bodyPr/>
          <a:lstStyle>
            <a:lvl1pPr eaLnBrk="1" latinLnBrk="0" hangingPunct="1">
              <a:lnSpc>
                <a:spcPct val="125000"/>
              </a:lnSpc>
              <a:spcBef>
                <a:spcPts val="1300"/>
              </a:spcBef>
              <a:defRPr sz="2800">
                <a:solidFill>
                  <a:schemeClr val="tx1"/>
                </a:solidFill>
                <a:effectLst/>
                <a:latin typeface="Times New Roman" charset="0"/>
                <a:ea typeface="黑体" charset="0"/>
              </a:defRPr>
            </a:lvl1pPr>
            <a:lvl2pPr eaLnBrk="1" latinLnBrk="0" hangingPunct="1">
              <a:lnSpc>
                <a:spcPct val="125000"/>
              </a:lnSpc>
              <a:spcBef>
                <a:spcPts val="1300"/>
              </a:spcBef>
              <a:defRPr sz="2400">
                <a:solidFill>
                  <a:schemeClr val="tx1"/>
                </a:solidFill>
                <a:effectLst/>
                <a:latin typeface="Times New Roman" charset="0"/>
                <a:ea typeface="黑体" charset="0"/>
              </a:defRPr>
            </a:lvl2pPr>
            <a:lvl3pPr marL="1257300" indent="-342900" eaLnBrk="1" latinLnBrk="0" hangingPunct="1">
              <a:lnSpc>
                <a:spcPct val="125000"/>
              </a:lnSpc>
              <a:spcBef>
                <a:spcPts val="1300"/>
              </a:spcBef>
              <a:buClrTx/>
              <a:buFont typeface="Wingdings" charset="0"/>
              <a:buChar char="ü"/>
              <a:defRPr sz="2000">
                <a:solidFill>
                  <a:schemeClr val="tx1"/>
                </a:solidFill>
                <a:effectLst/>
                <a:latin typeface="Times New Roman" charset="0"/>
                <a:ea typeface="黑体" charset="0"/>
              </a:defRPr>
            </a:lvl3pPr>
            <a:lvl4pPr marL="1657350" indent="-285750" eaLnBrk="1" latinLnBrk="0" hangingPunct="1">
              <a:lnSpc>
                <a:spcPct val="125000"/>
              </a:lnSpc>
              <a:spcBef>
                <a:spcPts val="1300"/>
              </a:spcBef>
              <a:buClrTx/>
              <a:buFont typeface="Wingdings" charset="0"/>
              <a:buChar char="p"/>
              <a:defRPr sz="1800">
                <a:solidFill>
                  <a:schemeClr val="tx1"/>
                </a:solidFill>
                <a:effectLst/>
                <a:latin typeface="Times New Roman" charset="0"/>
                <a:ea typeface="黑体" charset="0"/>
              </a:defRPr>
            </a:lvl4pPr>
            <a:lvl5pPr eaLnBrk="1" latinLnBrk="0" hangingPunct="1">
              <a:lnSpc>
                <a:spcPct val="125000"/>
              </a:lnSpc>
              <a:spcBef>
                <a:spcPts val="1300"/>
              </a:spcBef>
              <a:defRPr sz="1800">
                <a:solidFill>
                  <a:schemeClr val="tx1"/>
                </a:solidFill>
                <a:effectLst/>
                <a:latin typeface="Times New Roman" charset="0"/>
                <a:ea typeface="黑体" charset="0"/>
              </a:defRPr>
            </a:lvl5pPr>
            <a:lvl6pPr>
              <a:defRPr sz="1800"/>
            </a:lvl6pPr>
            <a:lvl7pPr>
              <a:defRPr sz="1800"/>
            </a:lvl7pPr>
            <a:lvl8pPr>
              <a:defRPr sz="1800"/>
            </a:lvl8pPr>
            <a:lvl9pPr>
              <a:defRPr sz="18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 name="文本框 1"/>
          <p:cNvSpPr txBox="1"/>
          <p:nvPr userDrawn="1"/>
        </p:nvSpPr>
        <p:spPr>
          <a:xfrm>
            <a:off x="5319059" y="4766237"/>
            <a:ext cx="3780118" cy="369332"/>
          </a:xfrm>
          <a:prstGeom prst="rect">
            <a:avLst/>
          </a:prstGeom>
          <a:noFill/>
        </p:spPr>
        <p:txBody>
          <a:bodyPr wrap="square" rtlCol="0">
            <a:spAutoFit/>
          </a:bodyPr>
          <a:lstStyle/>
          <a:p>
            <a:pPr algn="r"/>
            <a:r>
              <a:rPr kumimoji="1" lang="zh-CN" altLang="en-US" dirty="0">
                <a:solidFill>
                  <a:srgbClr val="DAEFF5"/>
                </a:solidFill>
                <a:latin typeface="华文中宋"/>
                <a:ea typeface="华文中宋"/>
                <a:cs typeface="华文中宋"/>
              </a:rPr>
              <a:t>中央财经大学统计与数学学院</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grpSp>
        <p:nvGrpSpPr>
          <p:cNvPr id="8" name="组 7"/>
          <p:cNvGrpSpPr/>
          <p:nvPr userDrawn="1"/>
        </p:nvGrpSpPr>
        <p:grpSpPr>
          <a:xfrm>
            <a:off x="0" y="357233"/>
            <a:ext cx="9144000" cy="507624"/>
            <a:chOff x="0" y="357233"/>
            <a:chExt cx="9144000" cy="507624"/>
          </a:xfrm>
        </p:grpSpPr>
        <p:sp>
          <p:nvSpPr>
            <p:cNvPr id="9" name="等腰三角形 8"/>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0" name="组 9"/>
            <p:cNvGrpSpPr/>
            <p:nvPr userDrawn="1"/>
          </p:nvGrpSpPr>
          <p:grpSpPr>
            <a:xfrm>
              <a:off x="0" y="357233"/>
              <a:ext cx="9144000" cy="404767"/>
              <a:chOff x="0" y="357233"/>
              <a:chExt cx="9144000" cy="404767"/>
            </a:xfrm>
          </p:grpSpPr>
          <p:sp>
            <p:nvSpPr>
              <p:cNvPr id="11" name="矩形 10"/>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900113"/>
            <a:ext cx="4038600" cy="374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p:cNvSpPr>
            <a:spLocks noGrp="1"/>
          </p:cNvSpPr>
          <p:nvPr>
            <p:ph sz="half" idx="2"/>
          </p:nvPr>
        </p:nvSpPr>
        <p:spPr>
          <a:xfrm>
            <a:off x="4648200" y="900113"/>
            <a:ext cx="4038600" cy="3748738"/>
          </a:xfrm>
        </p:spPr>
        <p:txBody>
          <a:bodyPr/>
          <a:lstStyle>
            <a:lvl1pPr>
              <a:defRPr sz="2800">
                <a:solidFill>
                  <a:srgbClr val="DAEFF5"/>
                </a:solidFill>
              </a:defRPr>
            </a:lvl1pPr>
            <a:lvl2pPr>
              <a:defRPr sz="2400">
                <a:solidFill>
                  <a:srgbClr val="DAEFF5"/>
                </a:solidFill>
              </a:defRPr>
            </a:lvl2pPr>
            <a:lvl3pPr>
              <a:defRPr sz="2000">
                <a:solidFill>
                  <a:srgbClr val="DAEFF5"/>
                </a:solidFill>
              </a:defRPr>
            </a:lvl3pPr>
            <a:lvl4pPr>
              <a:defRPr sz="1800">
                <a:solidFill>
                  <a:srgbClr val="DAEFF5"/>
                </a:solidFill>
              </a:defRPr>
            </a:lvl4pPr>
            <a:lvl5pPr>
              <a:defRPr sz="1800">
                <a:solidFill>
                  <a:srgbClr val="DAEFF5"/>
                </a:solidFill>
              </a:defRPr>
            </a:lvl5pPr>
            <a:lvl6pPr>
              <a:defRPr sz="1800"/>
            </a:lvl6pPr>
            <a:lvl7pPr>
              <a:defRPr sz="1800"/>
            </a:lvl7pPr>
            <a:lvl8pPr>
              <a:defRPr sz="1800"/>
            </a:lvl8pPr>
            <a:lvl9pPr>
              <a:defRPr sz="18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13" name="文本框 12"/>
          <p:cNvSpPr txBox="1"/>
          <p:nvPr userDrawn="1"/>
        </p:nvSpPr>
        <p:spPr>
          <a:xfrm>
            <a:off x="5319059" y="4766237"/>
            <a:ext cx="3780118" cy="369332"/>
          </a:xfrm>
          <a:prstGeom prst="rect">
            <a:avLst/>
          </a:prstGeom>
          <a:noFill/>
        </p:spPr>
        <p:txBody>
          <a:bodyPr wrap="square" rtlCol="0">
            <a:spAutoFit/>
          </a:bodyPr>
          <a:lstStyle/>
          <a:p>
            <a:pPr algn="r"/>
            <a:r>
              <a:rPr kumimoji="1" lang="zh-CN" altLang="en-US" dirty="0">
                <a:solidFill>
                  <a:srgbClr val="DAEFF5"/>
                </a:solidFill>
                <a:latin typeface="华文中宋"/>
                <a:ea typeface="华文中宋"/>
                <a:cs typeface="华文中宋"/>
              </a:rPr>
              <a:t>中央财经大学统计与数学学院</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Default">
    <p:spTree>
      <p:nvGrpSpPr>
        <p:cNvPr id="1" name=""/>
        <p:cNvGrpSpPr/>
        <p:nvPr/>
      </p:nvGrpSpPr>
      <p:grpSpPr>
        <a:xfrm>
          <a:off x="0" y="0"/>
          <a:ext cx="0" cy="0"/>
          <a:chOff x="0" y="0"/>
          <a:chExt cx="0" cy="0"/>
        </a:xfrm>
      </p:grpSpPr>
      <p:sp>
        <p:nvSpPr>
          <p:cNvPr id="3" name="文本框 2"/>
          <p:cNvSpPr txBox="1"/>
          <p:nvPr userDrawn="1"/>
        </p:nvSpPr>
        <p:spPr>
          <a:xfrm>
            <a:off x="5319059" y="4766237"/>
            <a:ext cx="3780118" cy="369332"/>
          </a:xfrm>
          <a:prstGeom prst="rect">
            <a:avLst/>
          </a:prstGeom>
          <a:noFill/>
        </p:spPr>
        <p:txBody>
          <a:bodyPr wrap="square" rtlCol="0">
            <a:spAutoFit/>
          </a:bodyPr>
          <a:lstStyle/>
          <a:p>
            <a:pPr algn="r"/>
            <a:r>
              <a:rPr kumimoji="1" lang="zh-CN" altLang="en-US" dirty="0">
                <a:solidFill>
                  <a:srgbClr val="DAEFF5"/>
                </a:solidFill>
                <a:latin typeface="华文中宋"/>
                <a:ea typeface="华文中宋"/>
                <a:cs typeface="华文中宋"/>
              </a:rPr>
              <a:t>中央财经大学统计与数学学院</a:t>
            </a:r>
          </a:p>
        </p:txBody>
      </p:sp>
      <p:sp>
        <p:nvSpPr>
          <p:cNvPr id="2" name="矩形 1"/>
          <p:cNvSpPr/>
          <p:nvPr userDrawn="1"/>
        </p:nvSpPr>
        <p:spPr>
          <a:xfrm>
            <a:off x="8262470" y="373529"/>
            <a:ext cx="881529" cy="50800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7941233" y="373529"/>
            <a:ext cx="231589" cy="508000"/>
          </a:xfrm>
          <a:prstGeom prst="rect">
            <a:avLst/>
          </a:prstGeom>
          <a:solidFill>
            <a:srgbClr val="D5D5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内容占位符 2"/>
          <p:cNvSpPr>
            <a:spLocks noGrp="1"/>
          </p:cNvSpPr>
          <p:nvPr>
            <p:ph sz="half" idx="1"/>
          </p:nvPr>
        </p:nvSpPr>
        <p:spPr>
          <a:xfrm>
            <a:off x="5478925" y="1240119"/>
            <a:ext cx="3381188" cy="334682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8" name="图片占位符 7"/>
          <p:cNvSpPr>
            <a:spLocks noGrp="1"/>
          </p:cNvSpPr>
          <p:nvPr>
            <p:ph type="pic" sz="quarter" idx="11"/>
          </p:nvPr>
        </p:nvSpPr>
        <p:spPr>
          <a:xfrm>
            <a:off x="403599" y="373529"/>
            <a:ext cx="4766048" cy="4213411"/>
          </a:xfrm>
        </p:spPr>
        <p:txBody>
          <a:bodyPr/>
          <a:lstStyle/>
          <a:p>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1" name="矩形 10"/>
          <p:cNvSpPr/>
          <p:nvPr userDrawn="1"/>
        </p:nvSpPr>
        <p:spPr>
          <a:xfrm>
            <a:off x="740870" y="211203"/>
            <a:ext cx="8145017" cy="4704444"/>
          </a:xfrm>
          <a:prstGeom prst="rect">
            <a:avLst/>
          </a:prstGeom>
          <a:solidFill>
            <a:srgbClr val="2390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正偏差 18"/>
          <p:cNvSpPr>
            <a:spLocks noChangeAspect="1"/>
          </p:cNvSpPr>
          <p:nvPr userDrawn="1"/>
        </p:nvSpPr>
        <p:spPr>
          <a:xfrm>
            <a:off x="1232631" y="604749"/>
            <a:ext cx="493913" cy="504000"/>
          </a:xfrm>
          <a:prstGeom prst="mathPlus">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282236" y="211203"/>
            <a:ext cx="299875" cy="4704444"/>
          </a:xfrm>
          <a:prstGeom prst="rect">
            <a:avLst/>
          </a:prstGeom>
          <a:solidFill>
            <a:srgbClr val="DAEF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占位符 4"/>
          <p:cNvSpPr>
            <a:spLocks noGrp="1"/>
          </p:cNvSpPr>
          <p:nvPr>
            <p:ph type="body" sz="quarter" idx="10"/>
          </p:nvPr>
        </p:nvSpPr>
        <p:spPr>
          <a:xfrm>
            <a:off x="1628682" y="963426"/>
            <a:ext cx="6723435" cy="3414338"/>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3" name="组 12"/>
          <p:cNvGrpSpPr/>
          <p:nvPr userDrawn="1"/>
        </p:nvGrpSpPr>
        <p:grpSpPr>
          <a:xfrm>
            <a:off x="0" y="357233"/>
            <a:ext cx="9144000" cy="507624"/>
            <a:chOff x="0" y="357233"/>
            <a:chExt cx="9144000" cy="507624"/>
          </a:xfrm>
        </p:grpSpPr>
        <p:sp>
          <p:nvSpPr>
            <p:cNvPr id="7" name="等腰三角形 6"/>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userDrawn="1"/>
          </p:nvGrpSpPr>
          <p:grpSpPr>
            <a:xfrm>
              <a:off x="0" y="357233"/>
              <a:ext cx="9144000" cy="404767"/>
              <a:chOff x="0" y="357233"/>
              <a:chExt cx="9144000" cy="404767"/>
            </a:xfrm>
          </p:grpSpPr>
          <p:sp>
            <p:nvSpPr>
              <p:cNvPr id="9" name="矩形 8"/>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11" name="标题占位符 1"/>
          <p:cNvSpPr>
            <a:spLocks noGrp="1"/>
          </p:cNvSpPr>
          <p:nvPr>
            <p:ph type="title"/>
          </p:nvPr>
        </p:nvSpPr>
        <p:spPr>
          <a:xfrm>
            <a:off x="384623" y="333799"/>
            <a:ext cx="8229600" cy="344292"/>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12" name="文本占位符 2"/>
          <p:cNvSpPr>
            <a:spLocks noGrp="1"/>
          </p:cNvSpPr>
          <p:nvPr>
            <p:ph idx="1"/>
          </p:nvPr>
        </p:nvSpPr>
        <p:spPr>
          <a:xfrm>
            <a:off x="395963" y="1041453"/>
            <a:ext cx="8229600" cy="3822832"/>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14" name="文本框 13"/>
          <p:cNvSpPr txBox="1"/>
          <p:nvPr userDrawn="1"/>
        </p:nvSpPr>
        <p:spPr>
          <a:xfrm>
            <a:off x="5319059" y="4766237"/>
            <a:ext cx="3780118" cy="369332"/>
          </a:xfrm>
          <a:prstGeom prst="rect">
            <a:avLst/>
          </a:prstGeom>
          <a:noFill/>
        </p:spPr>
        <p:txBody>
          <a:bodyPr wrap="square" rtlCol="0">
            <a:spAutoFit/>
          </a:bodyPr>
          <a:lstStyle/>
          <a:p>
            <a:pPr algn="r"/>
            <a:r>
              <a:rPr kumimoji="1" lang="zh-CN" altLang="en-US" dirty="0">
                <a:solidFill>
                  <a:srgbClr val="DAEFF5"/>
                </a:solidFill>
                <a:latin typeface="华文中宋"/>
                <a:ea typeface="华文中宋"/>
                <a:cs typeface="华文中宋"/>
              </a:rPr>
              <a:t>中央财经大学统计与数学学院</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grpSp>
        <p:nvGrpSpPr>
          <p:cNvPr id="10" name="组 9"/>
          <p:cNvGrpSpPr/>
          <p:nvPr userDrawn="1"/>
        </p:nvGrpSpPr>
        <p:grpSpPr>
          <a:xfrm>
            <a:off x="0" y="357233"/>
            <a:ext cx="9144000" cy="507624"/>
            <a:chOff x="0" y="357233"/>
            <a:chExt cx="9144000" cy="507624"/>
          </a:xfrm>
        </p:grpSpPr>
        <p:sp>
          <p:nvSpPr>
            <p:cNvPr id="11" name="等腰三角形 10"/>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userDrawn="1"/>
          </p:nvGrpSpPr>
          <p:grpSpPr>
            <a:xfrm>
              <a:off x="0" y="357233"/>
              <a:ext cx="9144000" cy="404767"/>
              <a:chOff x="0" y="357233"/>
              <a:chExt cx="9144000" cy="404767"/>
            </a:xfrm>
          </p:grpSpPr>
          <p:sp>
            <p:nvSpPr>
              <p:cNvPr id="13" name="矩形 12"/>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grpSp>
        <p:nvGrpSpPr>
          <p:cNvPr id="6" name="组 5"/>
          <p:cNvGrpSpPr/>
          <p:nvPr userDrawn="1"/>
        </p:nvGrpSpPr>
        <p:grpSpPr>
          <a:xfrm>
            <a:off x="0" y="357233"/>
            <a:ext cx="9144000" cy="507624"/>
            <a:chOff x="0" y="357233"/>
            <a:chExt cx="9144000" cy="507624"/>
          </a:xfrm>
        </p:grpSpPr>
        <p:sp>
          <p:nvSpPr>
            <p:cNvPr id="7" name="等腰三角形 6"/>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8" name="组 7"/>
            <p:cNvGrpSpPr/>
            <p:nvPr userDrawn="1"/>
          </p:nvGrpSpPr>
          <p:grpSpPr>
            <a:xfrm>
              <a:off x="0" y="357233"/>
              <a:ext cx="9144000" cy="404767"/>
              <a:chOff x="0" y="357233"/>
              <a:chExt cx="9144000" cy="404767"/>
            </a:xfrm>
          </p:grpSpPr>
          <p:sp>
            <p:nvSpPr>
              <p:cNvPr id="9" name="矩形 8"/>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2DC21A6-61FE-3243-854E-3E488D6B370C}" type="datetimeFigureOut">
              <a:rPr kumimoji="1" lang="zh-CN" altLang="en-US" smtClean="0"/>
              <a:t>2024/5/4</a:t>
            </a:fld>
            <a:endParaRPr kumimoji="1"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6553200" y="4767263"/>
            <a:ext cx="2133600" cy="273844"/>
          </a:xfrm>
          <a:prstGeom prst="rect">
            <a:avLst/>
          </a:prstGeom>
        </p:spPr>
        <p:txBody>
          <a:bodyPr/>
          <a:lstStyle/>
          <a:p>
            <a:fld id="{D4B14749-7342-ED40-AA35-D0F04EA38571}" type="slidenum">
              <a:rPr kumimoji="1" lang="zh-CN" altLang="en-US" smtClean="0"/>
              <a:t>‹#›</a:t>
            </a:fld>
            <a:endParaRPr kumimoji="1" lang="zh-CN" altLang="en-US"/>
          </a:p>
        </p:txBody>
      </p:sp>
      <p:grpSp>
        <p:nvGrpSpPr>
          <p:cNvPr id="5" name="组 4"/>
          <p:cNvGrpSpPr/>
          <p:nvPr userDrawn="1"/>
        </p:nvGrpSpPr>
        <p:grpSpPr>
          <a:xfrm>
            <a:off x="0" y="357233"/>
            <a:ext cx="9144000" cy="507624"/>
            <a:chOff x="0" y="357233"/>
            <a:chExt cx="9144000" cy="507624"/>
          </a:xfrm>
        </p:grpSpPr>
        <p:sp>
          <p:nvSpPr>
            <p:cNvPr id="6" name="等腰三角形 5"/>
            <p:cNvSpPr/>
            <p:nvPr userDrawn="1"/>
          </p:nvSpPr>
          <p:spPr>
            <a:xfrm flipV="1">
              <a:off x="254000" y="761999"/>
              <a:ext cx="252000" cy="102858"/>
            </a:xfrm>
            <a:prstGeom prst="triangle">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0" y="357233"/>
              <a:ext cx="9144000" cy="404767"/>
              <a:chOff x="0" y="357233"/>
              <a:chExt cx="9144000" cy="404767"/>
            </a:xfrm>
          </p:grpSpPr>
          <p:sp>
            <p:nvSpPr>
              <p:cNvPr id="8" name="矩形 7"/>
              <p:cNvSpPr/>
              <p:nvPr userDrawn="1"/>
            </p:nvSpPr>
            <p:spPr>
              <a:xfrm>
                <a:off x="0" y="357233"/>
                <a:ext cx="9144000" cy="317540"/>
              </a:xfrm>
              <a:prstGeom prst="rect">
                <a:avLst/>
              </a:prstGeom>
              <a:solidFill>
                <a:srgbClr val="2390D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668403"/>
                <a:ext cx="9144000" cy="93597"/>
              </a:xfrm>
              <a:prstGeom prst="rect">
                <a:avLst/>
              </a:prstGeom>
              <a:solidFill>
                <a:srgbClr val="0071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84623" y="333799"/>
            <a:ext cx="8229600" cy="344292"/>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384623" y="1041453"/>
            <a:ext cx="8229600" cy="3394472"/>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xStyles>
    <p:titleStyle>
      <a:lvl1pPr algn="l" defTabSz="457200" rtl="0" eaLnBrk="1" latinLnBrk="0" hangingPunct="1">
        <a:spcBef>
          <a:spcPct val="0"/>
        </a:spcBef>
        <a:buNone/>
        <a:defRPr sz="2200" b="0" kern="1200">
          <a:solidFill>
            <a:schemeClr val="tx1"/>
          </a:solidFill>
          <a:latin typeface="华文中宋"/>
          <a:ea typeface="华文中宋"/>
          <a:cs typeface="华文中宋"/>
        </a:defRPr>
      </a:lvl1pPr>
    </p:titleStyle>
    <p:bodyStyle>
      <a:lvl1pPr marL="342900" indent="-342900" algn="l" defTabSz="457200" rtl="0" eaLnBrk="1" latinLnBrk="0" hangingPunct="1">
        <a:lnSpc>
          <a:spcPct val="120000"/>
        </a:lnSpc>
        <a:spcBef>
          <a:spcPts val="1370"/>
        </a:spcBef>
        <a:buFont typeface="Arial"/>
        <a:buChar char="•"/>
        <a:defRPr sz="3200" kern="1200">
          <a:solidFill>
            <a:srgbClr val="DAEFF5"/>
          </a:solidFill>
          <a:latin typeface="微软雅黑"/>
          <a:ea typeface="微软雅黑"/>
          <a:cs typeface="微软雅黑"/>
        </a:defRPr>
      </a:lvl1pPr>
      <a:lvl2pPr marL="742950" indent="-285750" algn="l" defTabSz="457200" rtl="0" eaLnBrk="1" latinLnBrk="0" hangingPunct="1">
        <a:lnSpc>
          <a:spcPct val="120000"/>
        </a:lnSpc>
        <a:spcBef>
          <a:spcPts val="1370"/>
        </a:spcBef>
        <a:buFont typeface="Arial"/>
        <a:buChar char="–"/>
        <a:defRPr sz="2800" kern="1200">
          <a:solidFill>
            <a:srgbClr val="DAEFF5"/>
          </a:solidFill>
          <a:latin typeface="微软雅黑"/>
          <a:ea typeface="微软雅黑"/>
          <a:cs typeface="微软雅黑"/>
        </a:defRPr>
      </a:lvl2pPr>
      <a:lvl3pPr marL="1143000" indent="-228600" algn="l" defTabSz="457200" rtl="0" eaLnBrk="1" latinLnBrk="0" hangingPunct="1">
        <a:lnSpc>
          <a:spcPct val="120000"/>
        </a:lnSpc>
        <a:spcBef>
          <a:spcPts val="1370"/>
        </a:spcBef>
        <a:buFont typeface="Arial"/>
        <a:buChar char="•"/>
        <a:defRPr sz="2400" kern="1200">
          <a:solidFill>
            <a:srgbClr val="DAEFF5"/>
          </a:solidFill>
          <a:latin typeface="微软雅黑"/>
          <a:ea typeface="微软雅黑"/>
          <a:cs typeface="微软雅黑"/>
        </a:defRPr>
      </a:lvl3pPr>
      <a:lvl4pPr marL="1600200" indent="-228600" algn="l" defTabSz="457200" rtl="0" eaLnBrk="1" latinLnBrk="0" hangingPunct="1">
        <a:lnSpc>
          <a:spcPct val="120000"/>
        </a:lnSpc>
        <a:spcBef>
          <a:spcPts val="1370"/>
        </a:spcBef>
        <a:buFont typeface="Arial"/>
        <a:buChar char="–"/>
        <a:defRPr sz="2000" kern="1200">
          <a:solidFill>
            <a:srgbClr val="DAEFF5"/>
          </a:solidFill>
          <a:latin typeface="微软雅黑"/>
          <a:ea typeface="微软雅黑"/>
          <a:cs typeface="微软雅黑"/>
        </a:defRPr>
      </a:lvl4pPr>
      <a:lvl5pPr marL="2057400" indent="-228600" algn="l" defTabSz="457200" rtl="0" eaLnBrk="1" latinLnBrk="0" hangingPunct="1">
        <a:lnSpc>
          <a:spcPct val="120000"/>
        </a:lnSpc>
        <a:spcBef>
          <a:spcPts val="1370"/>
        </a:spcBef>
        <a:buFont typeface="Arial"/>
        <a:buChar char="»"/>
        <a:defRPr sz="2000" kern="1200">
          <a:solidFill>
            <a:srgbClr val="DAEFF5"/>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stats.gov.cn/tjsj/pcsj/"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4826635" y="4069080"/>
            <a:ext cx="4272280" cy="930275"/>
          </a:xfrm>
        </p:spPr>
        <p:txBody>
          <a:bodyPr/>
          <a:lstStyle/>
          <a:p>
            <a:r>
              <a:rPr kumimoji="1" lang="zh-CN" altLang="en-US" dirty="0"/>
              <a:t>中央财经大学</a:t>
            </a:r>
            <a:r>
              <a:rPr kumimoji="1" lang="en-US" altLang="zh-CN" dirty="0"/>
              <a:t>  </a:t>
            </a:r>
            <a:r>
              <a:rPr kumimoji="1" lang="zh-CN" altLang="en-US" dirty="0"/>
              <a:t>统计与</a:t>
            </a:r>
            <a:r>
              <a:rPr kumimoji="1" lang="zh-CN" altLang="en-US"/>
              <a:t>数学学院</a:t>
            </a:r>
            <a:endParaRPr kumimoji="1" lang="zh-CN" altLang="en-US" dirty="0"/>
          </a:p>
        </p:txBody>
      </p:sp>
      <p:sp>
        <p:nvSpPr>
          <p:cNvPr id="5" name="副标题 4"/>
          <p:cNvSpPr>
            <a:spLocks noGrp="1"/>
          </p:cNvSpPr>
          <p:nvPr>
            <p:ph type="subTitle" idx="1"/>
          </p:nvPr>
        </p:nvSpPr>
        <p:spPr>
          <a:xfrm>
            <a:off x="620877" y="2680538"/>
            <a:ext cx="7733828" cy="1230913"/>
          </a:xfrm>
        </p:spPr>
        <p:txBody>
          <a:bodyPr>
            <a:noAutofit/>
          </a:bodyPr>
          <a:lstStyle/>
          <a:p>
            <a:pPr>
              <a:spcBef>
                <a:spcPts val="0"/>
              </a:spcBef>
            </a:pPr>
            <a:r>
              <a:rPr kumimoji="1" lang="zh-CN" altLang="en-US" sz="4800" spc="300" dirty="0"/>
              <a:t>第二章 数据的搜集</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成都的平均工资最低？</a:t>
            </a:r>
            <a:endParaRPr lang="zh-CN" altLang="en-US"/>
          </a:p>
        </p:txBody>
      </p:sp>
      <p:sp>
        <p:nvSpPr>
          <p:cNvPr id="3" name="内容占位符 2"/>
          <p:cNvSpPr>
            <a:spLocks noGrp="1"/>
          </p:cNvSpPr>
          <p:nvPr>
            <p:ph sz="half" idx="1"/>
          </p:nvPr>
        </p:nvSpPr>
        <p:spPr>
          <a:xfrm>
            <a:off x="3497580" y="1034415"/>
            <a:ext cx="5117465" cy="3749040"/>
          </a:xfrm>
        </p:spPr>
        <p:txBody>
          <a:bodyPr>
            <a:normAutofit fontScale="80000"/>
          </a:bodyPr>
          <a:lstStyle/>
          <a:p>
            <a:r>
              <a:rPr lang="zh-CN" altLang="en-US">
                <a:solidFill>
                  <a:srgbClr val="FFFF00"/>
                </a:solidFill>
              </a:rPr>
              <a:t>年平均工资的统计口径各不相同！</a:t>
            </a:r>
          </a:p>
          <a:p>
            <a:pPr lvl="1"/>
            <a:r>
              <a:rPr lang="zh-CN" altLang="en-US" sz="2000"/>
              <a:t>口径1：将成都全部单位职工平均工资，定为</a:t>
            </a:r>
            <a:r>
              <a:rPr lang="zh-CN" altLang="en-US" sz="2000">
                <a:solidFill>
                  <a:srgbClr val="FFFF00"/>
                </a:solidFill>
              </a:rPr>
              <a:t>在岗职工平均工资</a:t>
            </a:r>
          </a:p>
          <a:p>
            <a:pPr lvl="1"/>
            <a:r>
              <a:rPr lang="zh-CN" altLang="en-US" sz="2000"/>
              <a:t>口径2：广州、西安等城市，为</a:t>
            </a:r>
            <a:r>
              <a:rPr lang="zh-CN" altLang="en-US" sz="2000">
                <a:solidFill>
                  <a:srgbClr val="FFFF00"/>
                </a:solidFill>
              </a:rPr>
              <a:t>城镇非私营单位在岗职工年平均工资</a:t>
            </a:r>
            <a:r>
              <a:rPr lang="zh-CN" altLang="en-US" sz="2000"/>
              <a:t>，不是城镇单位在岗职工平均工资</a:t>
            </a:r>
          </a:p>
          <a:p>
            <a:pPr lvl="1"/>
            <a:r>
              <a:rPr lang="zh-CN" altLang="en-US" sz="2000"/>
              <a:t>口径3：北京、南京等城市，使用</a:t>
            </a:r>
            <a:r>
              <a:rPr lang="zh-CN" altLang="en-US" sz="2000">
                <a:solidFill>
                  <a:srgbClr val="FFFF00"/>
                </a:solidFill>
              </a:rPr>
              <a:t>职工平均工资数据</a:t>
            </a:r>
            <a:r>
              <a:rPr lang="zh-CN" altLang="en-US" sz="2000"/>
              <a:t>——包括城镇非私营单位职工平均工资、私营法人单位、个体工商户从业人员平均工资</a:t>
            </a:r>
          </a:p>
        </p:txBody>
      </p:sp>
      <p:pic>
        <p:nvPicPr>
          <p:cNvPr id="594" name="U8340P18DT20120824102429.jpg"/>
          <p:cNvPicPr>
            <a:picLocks noChangeAspect="1"/>
          </p:cNvPicPr>
          <p:nvPr/>
        </p:nvPicPr>
        <p:blipFill>
          <a:blip r:embed="rId2"/>
          <a:stretch>
            <a:fillRect/>
          </a:stretch>
        </p:blipFill>
        <p:spPr>
          <a:xfrm>
            <a:off x="826770" y="820420"/>
            <a:ext cx="2435225" cy="4152900"/>
          </a:xfrm>
          <a:prstGeom prst="rect">
            <a:avLst/>
          </a:prstGeom>
          <a:ln w="12700">
            <a:miter lim="400000"/>
            <a:headEnd/>
            <a:tailEnd/>
          </a:ln>
          <a:effectLst>
            <a:outerShdw blurRad="254000" dist="127000" dir="16200000"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3</a:t>
            </a:r>
            <a:r>
              <a:rPr lang="zh-CN" altLang="en-US">
                <a:sym typeface="+mn-ea"/>
              </a:rPr>
              <a:t>）</a:t>
            </a:r>
            <a:endParaRPr lang="zh-CN" altLang="en-US"/>
          </a:p>
        </p:txBody>
      </p:sp>
      <p:sp>
        <p:nvSpPr>
          <p:cNvPr id="3" name="内容占位符 2"/>
          <p:cNvSpPr>
            <a:spLocks noGrp="1"/>
          </p:cNvSpPr>
          <p:nvPr>
            <p:ph sz="half" idx="1"/>
          </p:nvPr>
        </p:nvSpPr>
        <p:spPr/>
        <p:txBody>
          <a:bodyPr/>
          <a:lstStyle/>
          <a:p>
            <a:r>
              <a:rPr lang="en-US" altLang="zh-CN" dirty="0">
                <a:sym typeface="+mn-ea"/>
              </a:rPr>
              <a:t>2. </a:t>
            </a:r>
            <a:r>
              <a:rPr lang="zh-CN" altLang="en-US" dirty="0">
                <a:sym typeface="+mn-ea"/>
              </a:rPr>
              <a:t>常用的统计</a:t>
            </a:r>
            <a:r>
              <a:rPr lang="zh-CN" altLang="en-US" dirty="0">
                <a:solidFill>
                  <a:srgbClr val="FFFF00"/>
                </a:solidFill>
                <a:sym typeface="+mn-ea"/>
              </a:rPr>
              <a:t>调查</a:t>
            </a:r>
            <a:r>
              <a:rPr lang="zh-CN" altLang="en-US" dirty="0">
                <a:sym typeface="+mn-ea"/>
              </a:rPr>
              <a:t>方式</a:t>
            </a:r>
            <a:r>
              <a:rPr lang="en-US" altLang="zh-CN" dirty="0">
                <a:sym typeface="+mn-ea"/>
              </a:rPr>
              <a:t>——</a:t>
            </a:r>
            <a:r>
              <a:rPr lang="zh-CN" altLang="en-US" dirty="0">
                <a:sym typeface="+mn-ea"/>
              </a:rPr>
              <a:t>一手数据</a:t>
            </a:r>
          </a:p>
          <a:p>
            <a:pPr lvl="1"/>
            <a:r>
              <a:rPr lang="zh-CN" altLang="en-US">
                <a:sym typeface="+mn-ea"/>
              </a:rPr>
              <a:t>统计调查是社会经济数据的主要来源。实际中常用的统计调查方式主要有：</a:t>
            </a:r>
            <a:endParaRPr lang="zh-CN" altLang="en-US"/>
          </a:p>
          <a:p>
            <a:pPr lvl="2"/>
            <a:r>
              <a:rPr lang="zh-CN" altLang="en-US">
                <a:sym typeface="+mn-ea"/>
              </a:rPr>
              <a:t>普查</a:t>
            </a:r>
            <a:endParaRPr lang="zh-CN" altLang="en-US"/>
          </a:p>
          <a:p>
            <a:pPr lvl="2"/>
            <a:r>
              <a:rPr lang="zh-CN" altLang="en-US">
                <a:sym typeface="+mn-ea"/>
              </a:rPr>
              <a:t>抽样调查</a:t>
            </a:r>
            <a:endParaRPr lang="zh-CN" altLang="en-US"/>
          </a:p>
          <a:p>
            <a:pPr lvl="2"/>
            <a:r>
              <a:rPr lang="zh-CN" altLang="en-US">
                <a:sym typeface="+mn-ea"/>
              </a:rPr>
              <a:t>统计报表</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4</a:t>
            </a:r>
            <a:r>
              <a:rPr lang="zh-CN" altLang="en-US">
                <a:sym typeface="+mn-ea"/>
              </a:rPr>
              <a:t>）</a:t>
            </a:r>
            <a:r>
              <a:rPr lang="en-US" altLang="zh-CN">
                <a:sym typeface="+mn-ea"/>
              </a:rPr>
              <a:t>—</a:t>
            </a:r>
            <a:r>
              <a:rPr lang="zh-CN" altLang="en-US">
                <a:sym typeface="+mn-ea"/>
              </a:rPr>
              <a:t>普查</a:t>
            </a:r>
          </a:p>
        </p:txBody>
      </p:sp>
      <p:sp>
        <p:nvSpPr>
          <p:cNvPr id="3" name="内容占位符 2"/>
          <p:cNvSpPr>
            <a:spLocks noGrp="1"/>
          </p:cNvSpPr>
          <p:nvPr>
            <p:ph sz="half" idx="1"/>
          </p:nvPr>
        </p:nvSpPr>
        <p:spPr/>
        <p:txBody>
          <a:bodyPr>
            <a:normAutofit fontScale="90000"/>
          </a:bodyPr>
          <a:lstStyle/>
          <a:p>
            <a:pPr lvl="1"/>
            <a:r>
              <a:rPr lang="zh-CN" altLang="en-US">
                <a:solidFill>
                  <a:srgbClr val="FFFF00"/>
                </a:solidFill>
                <a:sym typeface="+mn-ea"/>
              </a:rPr>
              <a:t>（</a:t>
            </a:r>
            <a:r>
              <a:rPr lang="en-US" altLang="zh-CN">
                <a:solidFill>
                  <a:srgbClr val="FFFF00"/>
                </a:solidFill>
                <a:sym typeface="+mn-ea"/>
              </a:rPr>
              <a:t>1</a:t>
            </a:r>
            <a:r>
              <a:rPr lang="zh-CN" altLang="en-US">
                <a:solidFill>
                  <a:srgbClr val="FFFF00"/>
                </a:solidFill>
                <a:sym typeface="+mn-ea"/>
              </a:rPr>
              <a:t>）普查（</a:t>
            </a:r>
            <a:r>
              <a:rPr lang="en-US" altLang="zh-CN">
                <a:solidFill>
                  <a:srgbClr val="FFFF00"/>
                </a:solidFill>
                <a:sym typeface="+mn-ea"/>
              </a:rPr>
              <a:t>Census</a:t>
            </a:r>
            <a:r>
              <a:rPr lang="zh-CN" altLang="en-US">
                <a:solidFill>
                  <a:srgbClr val="FFFF00"/>
                </a:solidFill>
                <a:sym typeface="+mn-ea"/>
              </a:rPr>
              <a:t>）</a:t>
            </a:r>
          </a:p>
          <a:p>
            <a:pPr lvl="2"/>
            <a:r>
              <a:rPr lang="zh-CN" altLang="en-US">
                <a:sym typeface="+mn-ea"/>
              </a:rPr>
              <a:t>一个国家或地区为详细地了解某项重要国情、国力而专门组织的一次性、大规模的全面调查，主要用来搜集某些不能够或不适宜用定期的全面调查报表收集的信息资料。</a:t>
            </a:r>
          </a:p>
          <a:p>
            <a:pPr lvl="2"/>
            <a:r>
              <a:rPr lang="zh-CN" altLang="en-US">
                <a:solidFill>
                  <a:srgbClr val="FFFF00"/>
                </a:solidFill>
                <a:sym typeface="+mn-ea"/>
              </a:rPr>
              <a:t>特点</a:t>
            </a:r>
            <a:r>
              <a:rPr lang="zh-CN" altLang="en-US">
                <a:sym typeface="+mn-ea"/>
              </a:rPr>
              <a:t>：</a:t>
            </a:r>
          </a:p>
          <a:p>
            <a:pPr lvl="3">
              <a:spcBef>
                <a:spcPts val="500"/>
              </a:spcBef>
            </a:pPr>
            <a:r>
              <a:rPr lang="zh-CN" altLang="en-US">
                <a:sym typeface="+mn-ea"/>
              </a:rPr>
              <a:t>普查通常是一次性的或周期性的</a:t>
            </a:r>
          </a:p>
          <a:p>
            <a:pPr lvl="3">
              <a:spcBef>
                <a:spcPts val="500"/>
              </a:spcBef>
            </a:pPr>
            <a:r>
              <a:rPr lang="zh-CN" altLang="en-US">
                <a:sym typeface="+mn-ea"/>
              </a:rPr>
              <a:t>普查一般需要规定统一的标准时点</a:t>
            </a:r>
            <a:endParaRPr lang="en-US" altLang="zh-CN">
              <a:sym typeface="+mn-ea"/>
            </a:endParaRPr>
          </a:p>
          <a:p>
            <a:pPr lvl="3">
              <a:spcBef>
                <a:spcPts val="500"/>
              </a:spcBef>
            </a:pPr>
            <a:r>
              <a:rPr lang="zh-CN" altLang="en-US">
                <a:sym typeface="+mn-ea"/>
              </a:rPr>
              <a:t>普查数据的准确性、标准化程度均较高 </a:t>
            </a:r>
            <a:endParaRPr lang="en-US" altLang="zh-CN"/>
          </a:p>
          <a:p>
            <a:pPr lvl="3">
              <a:spcBef>
                <a:spcPts val="500"/>
              </a:spcBef>
            </a:pPr>
            <a:r>
              <a:rPr lang="zh-CN" altLang="en-US">
                <a:sym typeface="+mn-ea"/>
              </a:rPr>
              <a:t>普查的调查项目较少，适用范围较狭窄，调查资料缺乏深度</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5</a:t>
            </a:r>
            <a:r>
              <a:rPr lang="zh-CN" altLang="en-US">
                <a:sym typeface="+mn-ea"/>
              </a:rPr>
              <a:t>）</a:t>
            </a:r>
            <a:r>
              <a:rPr lang="en-US" altLang="zh-CN">
                <a:sym typeface="+mn-ea"/>
              </a:rPr>
              <a:t>—</a:t>
            </a:r>
            <a:r>
              <a:rPr lang="zh-CN" altLang="en-US">
                <a:sym typeface="+mn-ea"/>
              </a:rPr>
              <a:t>普查</a:t>
            </a:r>
            <a:endParaRPr lang="zh-CN" altLang="en-US"/>
          </a:p>
        </p:txBody>
      </p:sp>
      <p:sp>
        <p:nvSpPr>
          <p:cNvPr id="3" name="内容占位符 2"/>
          <p:cNvSpPr>
            <a:spLocks noGrp="1"/>
          </p:cNvSpPr>
          <p:nvPr>
            <p:ph sz="half" idx="1"/>
          </p:nvPr>
        </p:nvSpPr>
        <p:spPr/>
        <p:txBody>
          <a:bodyPr>
            <a:normAutofit/>
          </a:bodyPr>
          <a:lstStyle/>
          <a:p>
            <a:pPr lvl="1"/>
            <a:r>
              <a:rPr lang="zh-CN" altLang="en-US">
                <a:solidFill>
                  <a:srgbClr val="FFFF00"/>
                </a:solidFill>
                <a:sym typeface="+mn-ea"/>
              </a:rPr>
              <a:t>（</a:t>
            </a:r>
            <a:r>
              <a:rPr lang="en-US" altLang="zh-CN">
                <a:solidFill>
                  <a:srgbClr val="FFFF00"/>
                </a:solidFill>
                <a:sym typeface="+mn-ea"/>
              </a:rPr>
              <a:t>1</a:t>
            </a:r>
            <a:r>
              <a:rPr lang="zh-CN" altLang="en-US">
                <a:solidFill>
                  <a:srgbClr val="FFFF00"/>
                </a:solidFill>
                <a:sym typeface="+mn-ea"/>
              </a:rPr>
              <a:t>）普查（</a:t>
            </a:r>
            <a:r>
              <a:rPr lang="en-US" altLang="zh-CN">
                <a:solidFill>
                  <a:srgbClr val="FFFF00"/>
                </a:solidFill>
                <a:sym typeface="+mn-ea"/>
              </a:rPr>
              <a:t>Census</a:t>
            </a:r>
            <a:r>
              <a:rPr lang="zh-CN" altLang="en-US">
                <a:solidFill>
                  <a:srgbClr val="FFFF00"/>
                </a:solidFill>
                <a:sym typeface="+mn-ea"/>
              </a:rPr>
              <a:t>）</a:t>
            </a:r>
          </a:p>
          <a:p>
            <a:pPr lvl="2"/>
            <a:r>
              <a:rPr lang="zh-CN" altLang="en-US" sz="1800" dirty="0">
                <a:solidFill>
                  <a:srgbClr val="FFFF00"/>
                </a:solidFill>
                <a:effectLst/>
                <a:sym typeface="+mn-ea"/>
              </a:rPr>
              <a:t>代价</a:t>
            </a:r>
            <a:r>
              <a:rPr lang="zh-CN" altLang="en-US" sz="1800" dirty="0">
                <a:solidFill>
                  <a:schemeClr val="tx1"/>
                </a:solidFill>
                <a:effectLst>
                  <a:outerShdw blurRad="38100" dist="19050" dir="2700000" algn="tl" rotWithShape="0">
                    <a:schemeClr val="dk1">
                      <a:alpha val="40000"/>
                    </a:schemeClr>
                  </a:outerShdw>
                </a:effectLst>
                <a:sym typeface="+mn-ea"/>
              </a:rPr>
              <a:t>：</a:t>
            </a:r>
          </a:p>
          <a:p>
            <a:pPr lvl="3"/>
            <a:r>
              <a:rPr lang="zh-CN" altLang="en-US" sz="1800" dirty="0">
                <a:sym typeface="+mn-ea"/>
              </a:rPr>
              <a:t>费用昂贵</a:t>
            </a:r>
            <a:endParaRPr lang="zh-CN" altLang="en-US" sz="1800" dirty="0"/>
          </a:p>
          <a:p>
            <a:pPr lvl="3"/>
            <a:r>
              <a:rPr lang="zh-CN" altLang="en-US" sz="1800" dirty="0">
                <a:sym typeface="+mn-ea"/>
              </a:rPr>
              <a:t>时间过长</a:t>
            </a:r>
            <a:endParaRPr lang="zh-CN" altLang="en-US" sz="1800" dirty="0"/>
          </a:p>
          <a:p>
            <a:pPr lvl="3"/>
            <a:r>
              <a:rPr lang="zh-CN" altLang="en-US" sz="1800" dirty="0">
                <a:sym typeface="+mn-ea"/>
              </a:rPr>
              <a:t>观测值几乎是无穷个、毁坏性实验等不适合用普查</a:t>
            </a:r>
          </a:p>
          <a:p>
            <a:pPr lvl="3"/>
            <a:r>
              <a:rPr lang="zh-CN" altLang="en-US" sz="1800" dirty="0">
                <a:sym typeface="+mn-ea"/>
              </a:rPr>
              <a:t>精度可能会差： 由一个训练有素的调查人员得到的样本统计结果，可能比没有受过训练的人进行普查得到的结果更准确。</a:t>
            </a:r>
            <a:endParaRPr lang="en-US" altLang="zh-CN" sz="1800"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6</a:t>
            </a:r>
            <a:r>
              <a:rPr lang="zh-CN" altLang="en-US">
                <a:sym typeface="+mn-ea"/>
              </a:rPr>
              <a:t>）</a:t>
            </a:r>
            <a:r>
              <a:rPr lang="en-US" altLang="zh-CN">
                <a:sym typeface="+mn-ea"/>
              </a:rPr>
              <a:t>—</a:t>
            </a:r>
            <a:r>
              <a:rPr lang="zh-CN" altLang="en-US">
                <a:sym typeface="+mn-ea"/>
              </a:rPr>
              <a:t>普查</a:t>
            </a:r>
            <a:endParaRPr lang="zh-CN" altLang="en-US"/>
          </a:p>
        </p:txBody>
      </p:sp>
      <p:sp>
        <p:nvSpPr>
          <p:cNvPr id="3" name="内容占位符 2"/>
          <p:cNvSpPr>
            <a:spLocks noGrp="1"/>
          </p:cNvSpPr>
          <p:nvPr>
            <p:ph sz="half" idx="1"/>
          </p:nvPr>
        </p:nvSpPr>
        <p:spPr/>
        <p:txBody>
          <a:bodyPr>
            <a:normAutofit/>
          </a:bodyPr>
          <a:lstStyle/>
          <a:p>
            <a:pPr lvl="1"/>
            <a:r>
              <a:rPr lang="zh-CN" altLang="en-US">
                <a:solidFill>
                  <a:srgbClr val="FFFF00"/>
                </a:solidFill>
                <a:sym typeface="+mn-ea"/>
              </a:rPr>
              <a:t>（</a:t>
            </a:r>
            <a:r>
              <a:rPr lang="en-US" altLang="zh-CN">
                <a:solidFill>
                  <a:srgbClr val="FFFF00"/>
                </a:solidFill>
                <a:sym typeface="+mn-ea"/>
              </a:rPr>
              <a:t>1</a:t>
            </a:r>
            <a:r>
              <a:rPr lang="zh-CN" altLang="en-US">
                <a:solidFill>
                  <a:srgbClr val="FFFF00"/>
                </a:solidFill>
                <a:sym typeface="+mn-ea"/>
              </a:rPr>
              <a:t>）普查（</a:t>
            </a:r>
            <a:r>
              <a:rPr lang="en-US" altLang="zh-CN">
                <a:solidFill>
                  <a:srgbClr val="FFFF00"/>
                </a:solidFill>
                <a:sym typeface="+mn-ea"/>
              </a:rPr>
              <a:t>Census</a:t>
            </a:r>
            <a:r>
              <a:rPr lang="zh-CN" altLang="en-US">
                <a:solidFill>
                  <a:srgbClr val="FFFF00"/>
                </a:solidFill>
                <a:sym typeface="+mn-ea"/>
              </a:rPr>
              <a:t>）</a:t>
            </a:r>
          </a:p>
          <a:p>
            <a:pPr lvl="2"/>
            <a:r>
              <a:rPr lang="zh-CN" altLang="en-US" sz="1800" dirty="0">
                <a:solidFill>
                  <a:srgbClr val="FFFF00"/>
                </a:solidFill>
                <a:effectLst/>
                <a:sym typeface="+mn-ea"/>
              </a:rPr>
              <a:t>组织方式</a:t>
            </a:r>
            <a:r>
              <a:rPr lang="zh-CN" altLang="en-US" sz="1800" dirty="0">
                <a:solidFill>
                  <a:schemeClr val="tx1"/>
                </a:solidFill>
                <a:effectLst>
                  <a:outerShdw blurRad="38100" dist="19050" dir="2700000" algn="tl" rotWithShape="0">
                    <a:schemeClr val="dk1">
                      <a:alpha val="40000"/>
                    </a:schemeClr>
                  </a:outerShdw>
                </a:effectLst>
                <a:sym typeface="+mn-ea"/>
              </a:rPr>
              <a:t>：</a:t>
            </a:r>
          </a:p>
          <a:p>
            <a:pPr lvl="3"/>
            <a:r>
              <a:rPr lang="zh-CN" altLang="en-US">
                <a:sym typeface="+mn-ea"/>
              </a:rPr>
              <a:t>专门的普查机构，配备大量普查人员，对调查单位进行直接的登记</a:t>
            </a:r>
            <a:endParaRPr lang="zh-CN" altLang="en-US"/>
          </a:p>
          <a:p>
            <a:pPr lvl="3"/>
            <a:r>
              <a:rPr lang="zh-CN" altLang="en-US">
                <a:sym typeface="+mn-ea"/>
              </a:rPr>
              <a:t>利用调查单位的原始记录和核算资料，颁发调查表，由登记单位填报（适用于内容单一、涉及范围较小的情况）</a:t>
            </a:r>
            <a:endParaRPr lang="en-US" altLang="zh-CN"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7</a:t>
            </a:r>
            <a:r>
              <a:rPr lang="zh-CN" altLang="en-US">
                <a:sym typeface="+mn-ea"/>
              </a:rPr>
              <a:t>）</a:t>
            </a:r>
            <a:r>
              <a:rPr lang="en-US" altLang="zh-CN">
                <a:sym typeface="+mn-ea"/>
              </a:rPr>
              <a:t>—</a:t>
            </a:r>
            <a:r>
              <a:rPr lang="zh-CN" altLang="en-US">
                <a:sym typeface="+mn-ea"/>
              </a:rPr>
              <a:t>普查</a:t>
            </a:r>
            <a:endParaRPr lang="zh-CN" altLang="en-US"/>
          </a:p>
        </p:txBody>
      </p:sp>
      <p:pic>
        <p:nvPicPr>
          <p:cNvPr id="5" name="内容占位符 4"/>
          <p:cNvPicPr>
            <a:picLocks noGrp="1" noChangeAspect="1"/>
          </p:cNvPicPr>
          <p:nvPr>
            <p:ph sz="half" idx="1"/>
          </p:nvPr>
        </p:nvPicPr>
        <p:blipFill>
          <a:blip r:embed="rId2"/>
          <a:stretch>
            <a:fillRect/>
          </a:stretch>
        </p:blipFill>
        <p:spPr>
          <a:xfrm>
            <a:off x="349250" y="806450"/>
            <a:ext cx="5781675" cy="2790825"/>
          </a:xfrm>
          <a:prstGeom prst="rect">
            <a:avLst/>
          </a:prstGeom>
        </p:spPr>
      </p:pic>
      <p:sp>
        <p:nvSpPr>
          <p:cNvPr id="6" name="文本框 5"/>
          <p:cNvSpPr txBox="1"/>
          <p:nvPr/>
        </p:nvSpPr>
        <p:spPr>
          <a:xfrm>
            <a:off x="4140835" y="2728595"/>
            <a:ext cx="4785995" cy="1737360"/>
          </a:xfrm>
          <a:prstGeom prst="rect">
            <a:avLst/>
          </a:prstGeom>
          <a:gradFill>
            <a:gsLst>
              <a:gs pos="0">
                <a:srgbClr val="012D86"/>
              </a:gs>
              <a:gs pos="100000">
                <a:srgbClr val="0E2557"/>
              </a:gs>
            </a:gsLst>
            <a:lin ang="5400000" scaled="0"/>
          </a:gradFill>
        </p:spPr>
        <p:txBody>
          <a:bodyPr wrap="square" rtlCol="0">
            <a:spAutoFit/>
          </a:bodyPr>
          <a:lstStyle/>
          <a:p>
            <a:pPr>
              <a:lnSpc>
                <a:spcPct val="150000"/>
              </a:lnSpc>
            </a:pPr>
            <a:r>
              <a:rPr lang="zh-CN" altLang="en-US">
                <a:latin typeface="黑体" charset="0"/>
                <a:ea typeface="黑体" charset="0"/>
              </a:rPr>
              <a:t>人口普查：每十年一次，逢</a:t>
            </a:r>
            <a:r>
              <a:rPr lang="en-US" altLang="zh-CN">
                <a:latin typeface="黑体" charset="0"/>
                <a:ea typeface="黑体" charset="0"/>
              </a:rPr>
              <a:t>“0”</a:t>
            </a:r>
            <a:r>
              <a:rPr lang="zh-CN" altLang="en-US">
                <a:latin typeface="黑体" charset="0"/>
                <a:ea typeface="黑体" charset="0"/>
              </a:rPr>
              <a:t>进行</a:t>
            </a:r>
          </a:p>
          <a:p>
            <a:pPr>
              <a:lnSpc>
                <a:spcPct val="150000"/>
              </a:lnSpc>
            </a:pPr>
            <a:r>
              <a:rPr lang="zh-CN" altLang="en-US">
                <a:latin typeface="黑体" charset="0"/>
                <a:ea typeface="黑体" charset="0"/>
              </a:rPr>
              <a:t>          第六次人口普查，</a:t>
            </a:r>
            <a:r>
              <a:rPr lang="en-US" altLang="zh-CN">
                <a:latin typeface="黑体" charset="0"/>
                <a:ea typeface="黑体" charset="0"/>
              </a:rPr>
              <a:t>2010</a:t>
            </a:r>
          </a:p>
          <a:p>
            <a:pPr>
              <a:lnSpc>
                <a:spcPct val="150000"/>
              </a:lnSpc>
            </a:pPr>
            <a:r>
              <a:rPr lang="zh-CN" altLang="en-US">
                <a:latin typeface="黑体" charset="0"/>
                <a:ea typeface="黑体" charset="0"/>
              </a:rPr>
              <a:t>经济普查：每五年一次，逢</a:t>
            </a:r>
            <a:r>
              <a:rPr lang="en-US" altLang="zh-CN">
                <a:latin typeface="黑体" charset="0"/>
                <a:ea typeface="黑体" charset="0"/>
              </a:rPr>
              <a:t>“3”</a:t>
            </a:r>
            <a:r>
              <a:rPr lang="zh-CN" altLang="en-US">
                <a:latin typeface="黑体" charset="0"/>
                <a:ea typeface="黑体" charset="0"/>
              </a:rPr>
              <a:t>、</a:t>
            </a:r>
            <a:r>
              <a:rPr lang="en-US" altLang="zh-CN">
                <a:latin typeface="黑体" charset="0"/>
                <a:ea typeface="黑体" charset="0"/>
              </a:rPr>
              <a:t>“8”</a:t>
            </a:r>
            <a:r>
              <a:rPr lang="zh-CN" altLang="en-US">
                <a:latin typeface="黑体" charset="0"/>
                <a:ea typeface="黑体" charset="0"/>
              </a:rPr>
              <a:t>进行</a:t>
            </a:r>
          </a:p>
          <a:p>
            <a:pPr>
              <a:lnSpc>
                <a:spcPct val="150000"/>
              </a:lnSpc>
            </a:pPr>
            <a:r>
              <a:rPr lang="zh-CN" altLang="en-US">
                <a:latin typeface="黑体" charset="0"/>
                <a:ea typeface="黑体" charset="0"/>
              </a:rPr>
              <a:t>          第三次经济普查，</a:t>
            </a:r>
            <a:r>
              <a:rPr lang="en-US" altLang="zh-CN">
                <a:latin typeface="黑体" charset="0"/>
                <a:ea typeface="黑体" charset="0"/>
              </a:rPr>
              <a:t>2013</a:t>
            </a:r>
          </a:p>
        </p:txBody>
      </p:sp>
      <p:sp>
        <p:nvSpPr>
          <p:cNvPr id="7" name="动作按钮: 信息 6">
            <a:hlinkClick r:id="rId3"/>
          </p:cNvPr>
          <p:cNvSpPr/>
          <p:nvPr/>
        </p:nvSpPr>
        <p:spPr>
          <a:xfrm>
            <a:off x="8625840" y="4635500"/>
            <a:ext cx="453390" cy="457200"/>
          </a:xfrm>
          <a:prstGeom prst="actionButtonInformation">
            <a:avLst/>
          </a:prstGeom>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8</a:t>
            </a:r>
            <a:r>
              <a:rPr lang="zh-CN" altLang="en-US">
                <a:sym typeface="+mn-ea"/>
              </a:rPr>
              <a:t>）</a:t>
            </a:r>
            <a:r>
              <a:rPr lang="en-US" altLang="zh-CN">
                <a:sym typeface="+mn-ea"/>
              </a:rPr>
              <a:t>—</a:t>
            </a:r>
            <a:r>
              <a:rPr lang="zh-CN" altLang="en-US">
                <a:sym typeface="+mn-ea"/>
              </a:rPr>
              <a:t>抽样调查</a:t>
            </a:r>
          </a:p>
        </p:txBody>
      </p:sp>
      <p:sp>
        <p:nvSpPr>
          <p:cNvPr id="3" name="内容占位符 2"/>
          <p:cNvSpPr>
            <a:spLocks noGrp="1"/>
          </p:cNvSpPr>
          <p:nvPr>
            <p:ph sz="half" idx="1"/>
          </p:nvPr>
        </p:nvSpPr>
        <p:spPr/>
        <p:txBody>
          <a:bodyPr>
            <a:normAutofit fontScale="90000" lnSpcReduction="20000"/>
          </a:bodyPr>
          <a:lstStyle/>
          <a:p>
            <a:pPr lvl="1"/>
            <a:r>
              <a:rPr lang="zh-CN" altLang="en-US">
                <a:solidFill>
                  <a:srgbClr val="FFFF00"/>
                </a:solidFill>
                <a:effectLst/>
                <a:sym typeface="+mn-ea"/>
              </a:rPr>
              <a:t>（</a:t>
            </a:r>
            <a:r>
              <a:rPr lang="en-US" altLang="zh-CN">
                <a:solidFill>
                  <a:srgbClr val="FFFF00"/>
                </a:solidFill>
                <a:effectLst/>
                <a:sym typeface="+mn-ea"/>
              </a:rPr>
              <a:t>2</a:t>
            </a:r>
            <a:r>
              <a:rPr lang="zh-CN" altLang="en-US">
                <a:solidFill>
                  <a:srgbClr val="FFFF00"/>
                </a:solidFill>
                <a:effectLst/>
                <a:sym typeface="+mn-ea"/>
              </a:rPr>
              <a:t>）抽样调查（</a:t>
            </a:r>
            <a:r>
              <a:rPr lang="en-US" altLang="zh-CN">
                <a:solidFill>
                  <a:srgbClr val="FFFF00"/>
                </a:solidFill>
                <a:effectLst/>
                <a:sym typeface="+mn-ea"/>
              </a:rPr>
              <a:t>Sampling Survey</a:t>
            </a:r>
            <a:r>
              <a:rPr lang="zh-CN" altLang="en-US">
                <a:solidFill>
                  <a:srgbClr val="FFFF00"/>
                </a:solidFill>
                <a:effectLst/>
                <a:sym typeface="+mn-ea"/>
              </a:rPr>
              <a:t>）</a:t>
            </a:r>
          </a:p>
          <a:p>
            <a:pPr lvl="2">
              <a:lnSpc>
                <a:spcPct val="150000"/>
              </a:lnSpc>
            </a:pPr>
            <a:r>
              <a:rPr lang="zh-CN" altLang="en-US">
                <a:solidFill>
                  <a:srgbClr val="FFFF00"/>
                </a:solidFill>
                <a:effectLst/>
                <a:sym typeface="+mn-ea"/>
              </a:rPr>
              <a:t>定义：</a:t>
            </a:r>
            <a:r>
              <a:rPr lang="zh-CN" altLang="en-US">
                <a:effectLst/>
                <a:sym typeface="+mn-ea"/>
              </a:rPr>
              <a:t>为了根据样本调查结果推断总体数字特征，从总体中随机抽取一部分单位作为样本而进行的调查。</a:t>
            </a:r>
            <a:endParaRPr lang="zh-CN" altLang="en-US">
              <a:effectLst/>
            </a:endParaRPr>
          </a:p>
          <a:p>
            <a:pPr lvl="2">
              <a:lnSpc>
                <a:spcPct val="150000"/>
              </a:lnSpc>
            </a:pPr>
            <a:r>
              <a:rPr lang="zh-CN" altLang="en-US">
                <a:effectLst/>
                <a:sym typeface="+mn-ea"/>
              </a:rPr>
              <a:t>可以单独使用，也可用来对普查数据进行评价、修正或补充。</a:t>
            </a:r>
            <a:endParaRPr lang="zh-CN" altLang="en-US">
              <a:effectLst/>
            </a:endParaRPr>
          </a:p>
          <a:p>
            <a:pPr lvl="2">
              <a:lnSpc>
                <a:spcPct val="150000"/>
              </a:lnSpc>
            </a:pPr>
            <a:r>
              <a:rPr lang="zh-CN" altLang="en-US">
                <a:effectLst/>
                <a:latin typeface="楷体_GB2312" pitchFamily="1" charset="-122"/>
                <a:sym typeface="+mn-ea"/>
              </a:rPr>
              <a:t>实际中应用最广泛的一种调查方式。</a:t>
            </a:r>
            <a:r>
              <a:rPr lang="en-US" altLang="zh-CN">
                <a:effectLst/>
                <a:latin typeface="楷体_GB2312" pitchFamily="1" charset="-122"/>
                <a:sym typeface="+mn-ea"/>
              </a:rPr>
              <a:t>1992</a:t>
            </a:r>
            <a:r>
              <a:rPr lang="zh-CN" altLang="en-US">
                <a:effectLst/>
                <a:latin typeface="楷体_GB2312" pitchFamily="1" charset="-122"/>
                <a:sym typeface="+mn-ea"/>
              </a:rPr>
              <a:t>年我国的国家调查系统将抽样调查列为统计调查的主体。</a:t>
            </a:r>
          </a:p>
          <a:p>
            <a:pPr lvl="2">
              <a:lnSpc>
                <a:spcPct val="150000"/>
              </a:lnSpc>
            </a:pPr>
            <a:r>
              <a:rPr lang="zh-CN" altLang="en-US">
                <a:solidFill>
                  <a:srgbClr val="FFFF00"/>
                </a:solidFill>
                <a:effectLst/>
              </a:rPr>
              <a:t>特点：</a:t>
            </a:r>
            <a:r>
              <a:rPr lang="zh-CN" altLang="en-US">
                <a:effectLst/>
              </a:rPr>
              <a:t>经济性、时效性强 、适应面广、有可能获得比普查更高的数据质量 </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9</a:t>
            </a:r>
            <a:r>
              <a:rPr lang="zh-CN" altLang="en-US">
                <a:sym typeface="+mn-ea"/>
              </a:rPr>
              <a:t>）</a:t>
            </a:r>
            <a:endParaRPr lang="zh-CN" altLang="en-US"/>
          </a:p>
        </p:txBody>
      </p:sp>
      <p:sp>
        <p:nvSpPr>
          <p:cNvPr id="3" name="内容占位符 2"/>
          <p:cNvSpPr>
            <a:spLocks noGrp="1"/>
          </p:cNvSpPr>
          <p:nvPr>
            <p:ph sz="half" idx="1"/>
          </p:nvPr>
        </p:nvSpPr>
        <p:spPr/>
        <p:txBody>
          <a:bodyPr>
            <a:normAutofit/>
          </a:bodyPr>
          <a:lstStyle/>
          <a:p>
            <a:pPr lvl="1"/>
            <a:r>
              <a:rPr lang="zh-CN" altLang="en-US">
                <a:solidFill>
                  <a:srgbClr val="FFFF00"/>
                </a:solidFill>
                <a:sym typeface="+mn-ea"/>
              </a:rPr>
              <a:t>（</a:t>
            </a:r>
            <a:r>
              <a:rPr lang="en-US" altLang="zh-CN">
                <a:solidFill>
                  <a:srgbClr val="FFFF00"/>
                </a:solidFill>
                <a:sym typeface="+mn-ea"/>
              </a:rPr>
              <a:t>2</a:t>
            </a:r>
            <a:r>
              <a:rPr lang="zh-CN" altLang="en-US">
                <a:solidFill>
                  <a:srgbClr val="FFFF00"/>
                </a:solidFill>
                <a:sym typeface="+mn-ea"/>
              </a:rPr>
              <a:t>）</a:t>
            </a:r>
            <a:r>
              <a:rPr lang="en-US" altLang="zh-CN">
                <a:solidFill>
                  <a:srgbClr val="FFFF00"/>
                </a:solidFill>
                <a:sym typeface="+mn-ea"/>
              </a:rPr>
              <a:t>统计报表制度</a:t>
            </a:r>
            <a:endParaRPr lang="zh-CN" altLang="en-US">
              <a:solidFill>
                <a:srgbClr val="FFFF00"/>
              </a:solidFill>
              <a:sym typeface="+mn-ea"/>
            </a:endParaRPr>
          </a:p>
          <a:p>
            <a:pPr lvl="2">
              <a:lnSpc>
                <a:spcPct val="150000"/>
              </a:lnSpc>
            </a:pPr>
            <a:r>
              <a:rPr lang="zh-CN" altLang="en-US">
                <a:sym typeface="+mn-ea"/>
              </a:rPr>
              <a:t>定义：按照国家有关法规规定，自上而下地统一布置、自下而上地逐级提供基本统计报表的统计报告制度。</a:t>
            </a:r>
          </a:p>
          <a:p>
            <a:pPr lvl="2">
              <a:lnSpc>
                <a:spcPct val="150000"/>
              </a:lnSpc>
            </a:pPr>
            <a:r>
              <a:rPr lang="zh-CN" altLang="en-US">
                <a:sym typeface="+mn-ea"/>
              </a:rPr>
              <a:t>我国特有的统计调查方法，可以是全面调查，也可以是非全面调查。</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normAutofit fontScale="90000" lnSpcReduction="20000"/>
          </a:bodyPr>
          <a:lstStyle/>
          <a:p>
            <a:r>
              <a:rPr lang="zh-CN" altLang="en-US" sz="3600">
                <a:solidFill>
                  <a:srgbClr val="FFFF00"/>
                </a:solidFill>
              </a:rPr>
              <a:t>大数据时代</a:t>
            </a:r>
          </a:p>
          <a:p>
            <a:endParaRPr lang="zh-CN" altLang="en-US"/>
          </a:p>
          <a:p>
            <a:pPr lvl="1"/>
            <a:r>
              <a:rPr lang="zh-CN" altLang="en-US"/>
              <a:t>关注数据的全面性，而不是抽样性</a:t>
            </a:r>
          </a:p>
          <a:p>
            <a:pPr lvl="1"/>
            <a:r>
              <a:rPr lang="zh-CN" altLang="en-US">
                <a:solidFill>
                  <a:srgbClr val="FFFF00"/>
                </a:solidFill>
              </a:rPr>
              <a:t>然而</a:t>
            </a:r>
          </a:p>
          <a:p>
            <a:pPr lvl="2"/>
            <a:r>
              <a:rPr lang="zh-CN" altLang="en-US"/>
              <a:t>大数据的总体和真正意义的总体并不一定能够完全重合</a:t>
            </a:r>
          </a:p>
          <a:p>
            <a:pPr lvl="2"/>
            <a:r>
              <a:rPr lang="zh-CN" altLang="en-US"/>
              <a:t>能够有能力、财力获取最大规模数据的公司或机构毕竟是少数</a:t>
            </a:r>
          </a:p>
          <a:p>
            <a:pPr lvl="2"/>
            <a:r>
              <a:rPr lang="zh-CN" altLang="en-US"/>
              <a:t>即便得到了全数据，也需要利用样本建立模型预分析</a:t>
            </a:r>
          </a:p>
        </p:txBody>
      </p:sp>
      <p:pic>
        <p:nvPicPr>
          <p:cNvPr id="643" name="image12.jpg" descr="D:\工作以后\2014年\2项目\大数据协同创新体\大数据相关材料\第四次汇报-ppt\图片\大数据\7f816c63jw1e4oskac1g3j206r046dfs.jpg"/>
          <p:cNvPicPr>
            <a:picLocks noChangeAspect="1"/>
          </p:cNvPicPr>
          <p:nvPr/>
        </p:nvPicPr>
        <p:blipFill>
          <a:blip r:embed="rId2"/>
          <a:stretch>
            <a:fillRect/>
          </a:stretch>
        </p:blipFill>
        <p:spPr>
          <a:xfrm>
            <a:off x="3270250" y="1034415"/>
            <a:ext cx="1858010" cy="1147445"/>
          </a:xfrm>
          <a:prstGeom prst="rect">
            <a:avLst/>
          </a:prstGeom>
          <a:ln w="12700">
            <a:miter lim="400000"/>
            <a:headEnd/>
            <a:tailEnd/>
          </a:ln>
        </p:spPr>
      </p:pic>
      <p:pic>
        <p:nvPicPr>
          <p:cNvPr id="644" name="image13.jpg" descr="D:\工作以后\2014年\2项目\大数据协同创新体\大数据相关材料\第四次汇报-ppt\图片\大数据\2013-08-22-17-26-21-19.jpg"/>
          <p:cNvPicPr>
            <a:picLocks noChangeAspect="1"/>
          </p:cNvPicPr>
          <p:nvPr/>
        </p:nvPicPr>
        <p:blipFill>
          <a:blip r:embed="rId3"/>
          <a:stretch>
            <a:fillRect/>
          </a:stretch>
        </p:blipFill>
        <p:spPr>
          <a:xfrm>
            <a:off x="5128260" y="1035050"/>
            <a:ext cx="1960880" cy="1119505"/>
          </a:xfrm>
          <a:prstGeom prst="rect">
            <a:avLst/>
          </a:prstGeom>
          <a:ln w="12700">
            <a:miter lim="400000"/>
            <a:headEnd/>
            <a:tailEnd/>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left)">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案例</a:t>
            </a:r>
            <a:r>
              <a:rPr lang="en-US" altLang="zh-CN"/>
              <a:t>——</a:t>
            </a:r>
            <a:r>
              <a:rPr lang="zh-CN" altLang="en-US"/>
              <a:t>谷歌流感趋势</a:t>
            </a:r>
          </a:p>
        </p:txBody>
      </p:sp>
      <p:sp>
        <p:nvSpPr>
          <p:cNvPr id="3" name="内容占位符 2"/>
          <p:cNvSpPr>
            <a:spLocks noGrp="1"/>
          </p:cNvSpPr>
          <p:nvPr>
            <p:ph sz="half" idx="1"/>
          </p:nvPr>
        </p:nvSpPr>
        <p:spPr/>
        <p:txBody>
          <a:bodyPr>
            <a:normAutofit lnSpcReduction="20000"/>
          </a:bodyPr>
          <a:lstStyle/>
          <a:p>
            <a:pPr>
              <a:lnSpc>
                <a:spcPct val="150000"/>
              </a:lnSpc>
            </a:pPr>
            <a:r>
              <a:rPr lang="en-US" altLang="zh-CN" sz="2400">
                <a:solidFill>
                  <a:srgbClr val="FFFF00"/>
                </a:solidFill>
              </a:rPr>
              <a:t>“</a:t>
            </a:r>
            <a:r>
              <a:rPr lang="zh-CN" altLang="en-US" sz="2400">
                <a:solidFill>
                  <a:srgbClr val="FFFF00"/>
                </a:solidFill>
              </a:rPr>
              <a:t>谷歌流感趋势</a:t>
            </a:r>
            <a:r>
              <a:rPr lang="en-US" altLang="zh-CN" sz="2400">
                <a:solidFill>
                  <a:srgbClr val="FFFF00"/>
                </a:solidFill>
              </a:rPr>
              <a:t>”</a:t>
            </a:r>
            <a:r>
              <a:rPr lang="zh-CN" altLang="en-US" sz="2400"/>
              <a:t>（</a:t>
            </a:r>
            <a:r>
              <a:rPr lang="en-US" altLang="zh-CN" sz="2400"/>
              <a:t>Google Flu Trends, GFT</a:t>
            </a:r>
            <a:r>
              <a:rPr lang="zh-CN" altLang="en-US" sz="2400"/>
              <a:t>）</a:t>
            </a:r>
          </a:p>
          <a:p>
            <a:pPr lvl="1">
              <a:lnSpc>
                <a:spcPct val="150000"/>
              </a:lnSpc>
            </a:pPr>
            <a:r>
              <a:rPr lang="zh-CN" altLang="en-US" sz="2000"/>
              <a:t>分析数十亿搜索中</a:t>
            </a:r>
            <a:r>
              <a:rPr lang="en-US" altLang="zh-CN" sz="2000"/>
              <a:t>45</a:t>
            </a:r>
            <a:r>
              <a:rPr lang="zh-CN" altLang="en-US" sz="2000"/>
              <a:t>个与流感相关的关键词</a:t>
            </a:r>
          </a:p>
          <a:p>
            <a:pPr lvl="1">
              <a:lnSpc>
                <a:spcPct val="150000"/>
              </a:lnSpc>
            </a:pPr>
            <a:r>
              <a:rPr lang="en-US" altLang="zh-CN" sz="2000"/>
              <a:t>2009</a:t>
            </a:r>
            <a:r>
              <a:rPr lang="zh-CN" altLang="en-US" sz="2000"/>
              <a:t>年，谷歌在甲型</a:t>
            </a:r>
            <a:r>
              <a:rPr lang="en-US" altLang="zh-CN" sz="2000"/>
              <a:t>H1N1</a:t>
            </a:r>
            <a:r>
              <a:rPr lang="zh-CN" altLang="en-US" sz="2000"/>
              <a:t>流感爆发之前，用</a:t>
            </a:r>
            <a:r>
              <a:rPr lang="en-US" altLang="zh-CN" sz="2000"/>
              <a:t>GFT</a:t>
            </a:r>
            <a:r>
              <a:rPr lang="zh-CN" altLang="en-US" sz="2000"/>
              <a:t>模型快速、准确地预测了流感爆发趋势和具体传播范围。</a:t>
            </a:r>
          </a:p>
          <a:p>
            <a:pPr lvl="1">
              <a:lnSpc>
                <a:spcPct val="150000"/>
              </a:lnSpc>
            </a:pPr>
            <a:r>
              <a:rPr lang="zh-CN" altLang="en-US" sz="2000"/>
              <a:t>但是</a:t>
            </a:r>
            <a:r>
              <a:rPr lang="en-US" altLang="zh-CN" sz="2000"/>
              <a:t>2011-2013</a:t>
            </a:r>
            <a:r>
              <a:rPr lang="zh-CN" altLang="en-US" sz="2000"/>
              <a:t>年三年间，模型的预测出现严重偏差，一直在高估流感的事态，最严重的偏差出现在</a:t>
            </a:r>
            <a:r>
              <a:rPr lang="en-US" altLang="zh-CN" sz="2000"/>
              <a:t>2013</a:t>
            </a:r>
            <a:r>
              <a:rPr lang="zh-CN" altLang="en-US" sz="2000"/>
              <a:t>年</a:t>
            </a:r>
            <a:r>
              <a:rPr lang="en-US" altLang="zh-CN" sz="2000"/>
              <a:t>1</a:t>
            </a:r>
            <a:r>
              <a:rPr lang="zh-CN" altLang="en-US" sz="2000"/>
              <a:t>月，</a:t>
            </a:r>
            <a:r>
              <a:rPr lang="en-US" altLang="zh-CN" sz="2000"/>
              <a:t>GFT</a:t>
            </a:r>
            <a:r>
              <a:rPr lang="zh-CN" altLang="en-US" sz="2000"/>
              <a:t>给出的结果是美国疾病控制中心汇总后实际结果的</a:t>
            </a:r>
            <a:r>
              <a:rPr lang="en-US" altLang="zh-CN" sz="2000"/>
              <a:t>2</a:t>
            </a:r>
            <a:r>
              <a:rPr lang="zh-CN" altLang="en-US" sz="2000"/>
              <a:t>倍。</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normAutofit fontScale="90000" lnSpcReduction="20000"/>
          </a:bodyPr>
          <a:lstStyle/>
          <a:p>
            <a:r>
              <a:rPr lang="zh-CN" altLang="en-US">
                <a:solidFill>
                  <a:srgbClr val="FFFF00"/>
                </a:solidFill>
                <a:effectLst>
                  <a:outerShdw blurRad="38100" dist="19050" dir="2700000" algn="tl" rotWithShape="0">
                    <a:schemeClr val="dk1">
                      <a:alpha val="40000"/>
                    </a:schemeClr>
                  </a:outerShdw>
                </a:effectLst>
                <a:latin typeface="黑体" charset="0"/>
                <a:ea typeface="黑体" charset="0"/>
              </a:rPr>
              <a:t>你快乐吗？</a:t>
            </a:r>
            <a:endParaRPr lang="zh-CN" altLang="en-US">
              <a:effectLst>
                <a:outerShdw blurRad="38100" dist="19050" dir="2700000" algn="tl" rotWithShape="0">
                  <a:schemeClr val="dk1">
                    <a:alpha val="40000"/>
                  </a:schemeClr>
                </a:outerShdw>
              </a:effectLst>
              <a:latin typeface="黑体" charset="0"/>
              <a:ea typeface="黑体" charset="0"/>
            </a:endParaRPr>
          </a:p>
          <a:p>
            <a:pPr lvl="1">
              <a:lnSpc>
                <a:spcPct val="125000"/>
              </a:lnSpc>
              <a:spcBef>
                <a:spcPts val="1300"/>
              </a:spcBef>
            </a:pPr>
            <a:r>
              <a:rPr lang="zh-CN" altLang="en-US">
                <a:effectLst>
                  <a:outerShdw blurRad="38100" dist="19050" dir="2700000" algn="tl" rotWithShape="0">
                    <a:schemeClr val="dk1">
                      <a:alpha val="40000"/>
                    </a:schemeClr>
                  </a:outerShdw>
                </a:effectLst>
                <a:latin typeface="黑体" charset="0"/>
              </a:rPr>
              <a:t>你现在快乐吗？</a:t>
            </a:r>
          </a:p>
          <a:p>
            <a:pPr lvl="1">
              <a:lnSpc>
                <a:spcPct val="125000"/>
              </a:lnSpc>
              <a:spcBef>
                <a:spcPts val="1300"/>
              </a:spcBef>
            </a:pPr>
            <a:r>
              <a:rPr lang="zh-CN" altLang="en-US">
                <a:effectLst>
                  <a:outerShdw blurRad="38100" dist="19050" dir="2700000" algn="tl" rotWithShape="0">
                    <a:schemeClr val="dk1">
                      <a:alpha val="40000"/>
                    </a:schemeClr>
                  </a:outerShdw>
                </a:effectLst>
                <a:latin typeface="黑体" charset="0"/>
              </a:rPr>
              <a:t>你认为人生应该最快乐的年龄？</a:t>
            </a:r>
          </a:p>
          <a:p>
            <a:pPr lvl="2">
              <a:lnSpc>
                <a:spcPct val="125000"/>
              </a:lnSpc>
              <a:spcBef>
                <a:spcPts val="1300"/>
              </a:spcBef>
            </a:pPr>
            <a:r>
              <a:rPr lang="zh-CN" altLang="en-US">
                <a:effectLst>
                  <a:outerShdw blurRad="38100" dist="19050" dir="2700000" algn="tl" rotWithShape="0">
                    <a:schemeClr val="dk1">
                      <a:alpha val="40000"/>
                    </a:schemeClr>
                  </a:outerShdw>
                </a:effectLst>
                <a:latin typeface="黑体" charset="0"/>
              </a:rPr>
              <a:t>6岁以下，7-13，14-18，19-23，24-30，31-40，41-46，60岁以上</a:t>
            </a:r>
          </a:p>
          <a:p>
            <a:pPr lvl="1">
              <a:lnSpc>
                <a:spcPct val="125000"/>
              </a:lnSpc>
              <a:spcBef>
                <a:spcPts val="1300"/>
              </a:spcBef>
            </a:pPr>
            <a:r>
              <a:rPr lang="zh-CN" altLang="en-US">
                <a:effectLst>
                  <a:outerShdw blurRad="38100" dist="19050" dir="2700000" algn="tl" rotWithShape="0">
                    <a:schemeClr val="dk1">
                      <a:alpha val="40000"/>
                    </a:schemeClr>
                  </a:outerShdw>
                </a:effectLst>
                <a:latin typeface="黑体" charset="0"/>
              </a:rPr>
              <a:t>你的快乐感来源于什么？（排序）</a:t>
            </a:r>
          </a:p>
          <a:p>
            <a:pPr lvl="2">
              <a:lnSpc>
                <a:spcPct val="125000"/>
              </a:lnSpc>
              <a:spcBef>
                <a:spcPts val="1300"/>
              </a:spcBef>
            </a:pPr>
            <a:r>
              <a:rPr lang="zh-CN" altLang="en-US">
                <a:effectLst>
                  <a:outerShdw blurRad="38100" dist="19050" dir="2700000" algn="tl" rotWithShape="0">
                    <a:schemeClr val="dk1">
                      <a:alpha val="40000"/>
                    </a:schemeClr>
                  </a:outerShdw>
                </a:effectLst>
                <a:latin typeface="黑体" charset="0"/>
              </a:rPr>
              <a:t>家人及自己身体健康，学业有成，有很多知心好友，丰富的休闲娱乐生活，和父母在一起，自然环境良好，为社会做贡献，国家政治经济发展稳定，世界和平</a:t>
            </a:r>
          </a:p>
        </p:txBody>
      </p:sp>
      <p:sp>
        <p:nvSpPr>
          <p:cNvPr id="5" name="文本框 4"/>
          <p:cNvSpPr txBox="1"/>
          <p:nvPr/>
        </p:nvSpPr>
        <p:spPr>
          <a:xfrm>
            <a:off x="2442210" y="1052195"/>
            <a:ext cx="5650230" cy="472440"/>
          </a:xfrm>
          <a:prstGeom prst="rect">
            <a:avLst/>
          </a:prstGeom>
          <a:noFill/>
        </p:spPr>
        <p:txBody>
          <a:bodyPr wrap="square" rtlCol="0">
            <a:spAutoFit/>
          </a:bodyPr>
          <a:lstStyle/>
          <a:p>
            <a:r>
              <a:rPr lang="zh-CN" altLang="en-US" sz="2500">
                <a:effectLst>
                  <a:outerShdw blurRad="38100" dist="19050" dir="2700000" algn="tl" rotWithShape="0">
                    <a:schemeClr val="dk1">
                      <a:alpha val="40000"/>
                    </a:schemeClr>
                  </a:outerShdw>
                </a:effectLst>
                <a:latin typeface="黑体" charset="0"/>
                <a:ea typeface="黑体" charset="0"/>
                <a:sym typeface="+mn-ea"/>
              </a:rPr>
              <a:t>——零点研究咨询的“快乐指数”调查</a:t>
            </a:r>
            <a:endParaRPr lang="zh-CN" altLang="en-US" sz="250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normAutofit/>
          </a:bodyPr>
          <a:lstStyle/>
          <a:p>
            <a:endParaRPr lang="zh-CN" altLang="en-US"/>
          </a:p>
          <a:p>
            <a:endParaRPr lang="zh-CN" altLang="en-US"/>
          </a:p>
          <a:p>
            <a:endParaRPr lang="zh-CN" altLang="en-US"/>
          </a:p>
          <a:p>
            <a:pPr lvl="1"/>
            <a:r>
              <a:rPr lang="zh-CN" altLang="en-US"/>
              <a:t>数据的来源非常重要</a:t>
            </a:r>
          </a:p>
          <a:p>
            <a:pPr lvl="1"/>
            <a:r>
              <a:rPr lang="zh-CN" altLang="en-US"/>
              <a:t>理清</a:t>
            </a:r>
            <a:r>
              <a:rPr lang="zh-CN" altLang="en-US">
                <a:solidFill>
                  <a:srgbClr val="FFFF00"/>
                </a:solidFill>
              </a:rPr>
              <a:t>所采集的数据</a:t>
            </a:r>
            <a:r>
              <a:rPr lang="zh-CN" altLang="en-US"/>
              <a:t>和</a:t>
            </a:r>
            <a:r>
              <a:rPr lang="zh-CN" altLang="en-US">
                <a:solidFill>
                  <a:srgbClr val="FFFF00"/>
                </a:solidFill>
              </a:rPr>
              <a:t>希望被研究的目标总体</a:t>
            </a:r>
            <a:r>
              <a:rPr lang="zh-CN" altLang="en-US"/>
              <a:t>之间关系非常重要</a:t>
            </a:r>
          </a:p>
        </p:txBody>
      </p:sp>
      <p:sp>
        <p:nvSpPr>
          <p:cNvPr id="4" name="矩形 3"/>
          <p:cNvSpPr/>
          <p:nvPr/>
        </p:nvSpPr>
        <p:spPr>
          <a:xfrm>
            <a:off x="753110" y="1232535"/>
            <a:ext cx="2763520" cy="1156335"/>
          </a:xfrm>
          <a:prstGeom prst="rect">
            <a:avLst/>
          </a:prstGeom>
          <a:gradFill>
            <a:gsLst>
              <a:gs pos="0">
                <a:srgbClr val="012D86"/>
              </a:gs>
              <a:gs pos="100000">
                <a:srgbClr val="0E2557"/>
              </a:gs>
            </a:gsLst>
            <a:lin ang="16200000" scaled="0"/>
          </a:gradFill>
        </p:spPr>
        <p:style>
          <a:lnRef idx="1">
            <a:schemeClr val="accent1"/>
          </a:lnRef>
          <a:fillRef idx="3">
            <a:schemeClr val="accent1"/>
          </a:fillRef>
          <a:effectRef idx="2">
            <a:schemeClr val="accent1"/>
          </a:effectRef>
          <a:fontRef idx="minor">
            <a:schemeClr val="lt1"/>
          </a:fontRef>
        </p:style>
        <p:txBody>
          <a:bodyPr/>
          <a:lstStyle/>
          <a:p>
            <a:pPr algn="ctr"/>
            <a:r>
              <a:rPr lang="zh-CN" altLang="en-US" sz="2400">
                <a:solidFill>
                  <a:srgbClr val="FFFF00"/>
                </a:solidFill>
                <a:latin typeface="黑体" charset="0"/>
                <a:ea typeface="黑体" charset="0"/>
                <a:sym typeface="+mn-ea"/>
              </a:rPr>
              <a:t>谷歌目的</a:t>
            </a:r>
          </a:p>
          <a:p>
            <a:r>
              <a:rPr lang="zh-CN" altLang="en-US" sz="2200">
                <a:latin typeface="黑体" charset="0"/>
                <a:ea typeface="黑体" charset="0"/>
                <a:sym typeface="+mn-ea"/>
              </a:rPr>
              <a:t>估算流感在整个美国的发病率</a:t>
            </a:r>
            <a:endParaRPr lang="zh-CN" altLang="en-US" sz="2200">
              <a:latin typeface="黑体" charset="0"/>
              <a:ea typeface="黑体" charset="0"/>
            </a:endParaRPr>
          </a:p>
        </p:txBody>
      </p:sp>
      <p:sp>
        <p:nvSpPr>
          <p:cNvPr id="5" name="矩形 4"/>
          <p:cNvSpPr/>
          <p:nvPr/>
        </p:nvSpPr>
        <p:spPr>
          <a:xfrm>
            <a:off x="5259705" y="1232535"/>
            <a:ext cx="2763520" cy="1156335"/>
          </a:xfrm>
          <a:prstGeom prst="rect">
            <a:avLst/>
          </a:prstGeom>
          <a:gradFill>
            <a:gsLst>
              <a:gs pos="0">
                <a:srgbClr val="012D86"/>
              </a:gs>
              <a:gs pos="100000">
                <a:srgbClr val="0E2557"/>
              </a:gs>
            </a:gsLst>
            <a:lin ang="16200000" scaled="0"/>
          </a:gradFill>
        </p:spPr>
        <p:style>
          <a:lnRef idx="1">
            <a:schemeClr val="accent1"/>
          </a:lnRef>
          <a:fillRef idx="3">
            <a:schemeClr val="accent1"/>
          </a:fillRef>
          <a:effectRef idx="2">
            <a:schemeClr val="accent1"/>
          </a:effectRef>
          <a:fontRef idx="minor">
            <a:schemeClr val="lt1"/>
          </a:fontRef>
        </p:style>
        <p:txBody>
          <a:bodyPr/>
          <a:lstStyle/>
          <a:p>
            <a:pPr algn="ctr"/>
            <a:r>
              <a:rPr lang="zh-CN" altLang="en-US" sz="2400">
                <a:solidFill>
                  <a:srgbClr val="FFFF00"/>
                </a:solidFill>
                <a:latin typeface="黑体" charset="0"/>
                <a:ea typeface="黑体" charset="0"/>
                <a:sym typeface="+mn-ea"/>
              </a:rPr>
              <a:t>数据</a:t>
            </a:r>
          </a:p>
          <a:p>
            <a:r>
              <a:rPr lang="zh-CN" altLang="en-US" sz="2200">
                <a:latin typeface="黑体" charset="0"/>
                <a:ea typeface="黑体" charset="0"/>
                <a:sym typeface="+mn-ea"/>
              </a:rPr>
              <a:t>用户使用搜索引擎的检索记录</a:t>
            </a:r>
          </a:p>
        </p:txBody>
      </p:sp>
      <p:sp>
        <p:nvSpPr>
          <p:cNvPr id="6" name="左箭头 5"/>
          <p:cNvSpPr/>
          <p:nvPr/>
        </p:nvSpPr>
        <p:spPr>
          <a:xfrm>
            <a:off x="3680460" y="1588770"/>
            <a:ext cx="1367790" cy="477520"/>
          </a:xfrm>
          <a:prstGeom prst="leftArrow">
            <a:avLst/>
          </a:prstGeom>
          <a:solidFill>
            <a:schemeClr val="accent1"/>
          </a:solidFill>
          <a:ln w="38100">
            <a:prstDash val="dash"/>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pic>
        <p:nvPicPr>
          <p:cNvPr id="8207" name="Picture 15" descr="7699694_131004655105_2"/>
          <p:cNvPicPr>
            <a:picLocks noChangeAspect="1"/>
          </p:cNvPicPr>
          <p:nvPr/>
        </p:nvPicPr>
        <p:blipFill>
          <a:blip r:embed="rId2"/>
          <a:stretch>
            <a:fillRect/>
          </a:stretch>
        </p:blipFill>
        <p:spPr>
          <a:xfrm>
            <a:off x="3970655" y="2066290"/>
            <a:ext cx="952500" cy="952500"/>
          </a:xfrm>
          <a:prstGeom prst="rect">
            <a:avLst/>
          </a:prstGeom>
          <a:noFill/>
          <a:ln w="9525">
            <a:noFill/>
            <a:miter/>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207"/>
                                        </p:tgtEl>
                                        <p:attrNameLst>
                                          <p:attrName>style.visibility</p:attrName>
                                        </p:attrNameLst>
                                      </p:cBhvr>
                                      <p:to>
                                        <p:strVal val="visible"/>
                                      </p:to>
                                    </p:set>
                                    <p:animEffect transition="in" filter="wipe(down)">
                                      <p:cBhvr>
                                        <p:cTn id="12" dur="500"/>
                                        <p:tgtEl>
                                          <p:spTgt spid="82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数据的搜集</a:t>
            </a:r>
          </a:p>
        </p:txBody>
      </p:sp>
      <p:sp>
        <p:nvSpPr>
          <p:cNvPr id="3" name="内容占位符 2"/>
          <p:cNvSpPr>
            <a:spLocks noGrp="1"/>
          </p:cNvSpPr>
          <p:nvPr>
            <p:ph sz="half" idx="1"/>
          </p:nvPr>
        </p:nvSpPr>
        <p:spPr/>
        <p:txBody>
          <a:bodyPr>
            <a:normAutofit lnSpcReduction="10000"/>
          </a:bodyPr>
          <a:lstStyle/>
          <a:p>
            <a:pPr>
              <a:lnSpc>
                <a:spcPct val="150000"/>
              </a:lnSpc>
            </a:pPr>
            <a:r>
              <a:rPr lang="zh-CN" altLang="en-US" dirty="0">
                <a:sym typeface="+mn-ea"/>
              </a:rPr>
              <a:t>数据的来源</a:t>
            </a:r>
          </a:p>
          <a:p>
            <a:pPr lvl="1">
              <a:lnSpc>
                <a:spcPct val="150000"/>
              </a:lnSpc>
            </a:pPr>
            <a:r>
              <a:rPr lang="zh-CN" altLang="en-US" sz="2400" dirty="0">
                <a:sym typeface="+mn-ea"/>
              </a:rPr>
              <a:t>一手数据和二手数据</a:t>
            </a:r>
          </a:p>
          <a:p>
            <a:pPr lvl="1">
              <a:lnSpc>
                <a:spcPct val="150000"/>
              </a:lnSpc>
            </a:pPr>
            <a:r>
              <a:rPr lang="zh-CN" altLang="en-US" sz="2400" dirty="0">
                <a:sym typeface="+mn-ea"/>
              </a:rPr>
              <a:t>调查的方式：普查、抽样调查、统计报表</a:t>
            </a:r>
          </a:p>
          <a:p>
            <a:pPr>
              <a:lnSpc>
                <a:spcPct val="150000"/>
              </a:lnSpc>
            </a:pPr>
            <a:r>
              <a:rPr lang="zh-CN" altLang="en-US" dirty="0">
                <a:sym typeface="+mn-ea"/>
              </a:rPr>
              <a:t>抽样调查</a:t>
            </a:r>
            <a:endParaRPr lang="zh-CN" altLang="en-US" dirty="0"/>
          </a:p>
          <a:p>
            <a:pPr>
              <a:lnSpc>
                <a:spcPct val="150000"/>
              </a:lnSpc>
            </a:pPr>
            <a:r>
              <a:rPr lang="zh-CN" altLang="en-US" dirty="0">
                <a:sym typeface="+mn-ea"/>
              </a:rPr>
              <a:t>调查方案设计</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a:t>
            </a:r>
            <a:r>
              <a:rPr lang="zh-CN" altLang="en-US">
                <a:sym typeface="+mn-ea"/>
              </a:rPr>
              <a:t>）</a:t>
            </a:r>
            <a:endParaRPr lang="en-US" altLang="zh-CN">
              <a:sym typeface="+mn-ea"/>
            </a:endParaRPr>
          </a:p>
        </p:txBody>
      </p:sp>
      <p:sp>
        <p:nvSpPr>
          <p:cNvPr id="3" name="内容占位符 2"/>
          <p:cNvSpPr>
            <a:spLocks noGrp="1"/>
          </p:cNvSpPr>
          <p:nvPr>
            <p:ph sz="half" idx="1"/>
          </p:nvPr>
        </p:nvSpPr>
        <p:spPr/>
        <p:txBody>
          <a:bodyPr>
            <a:normAutofit fontScale="90000"/>
          </a:bodyPr>
          <a:lstStyle/>
          <a:p>
            <a:pPr>
              <a:lnSpc>
                <a:spcPct val="150000"/>
              </a:lnSpc>
            </a:pPr>
            <a:r>
              <a:rPr lang="en-US" altLang="zh-CN" sz="2400"/>
              <a:t>1. </a:t>
            </a:r>
            <a:r>
              <a:rPr lang="zh-CN" altLang="en-US" sz="2400"/>
              <a:t>基本概念</a:t>
            </a:r>
          </a:p>
          <a:p>
            <a:pPr lvl="1">
              <a:lnSpc>
                <a:spcPct val="150000"/>
              </a:lnSpc>
            </a:pPr>
            <a:r>
              <a:rPr lang="zh-CN" altLang="en-US" sz="2200">
                <a:solidFill>
                  <a:srgbClr val="FFFF00"/>
                </a:solidFill>
                <a:effectLst/>
                <a:sym typeface="+mn-ea"/>
              </a:rPr>
              <a:t>抽样单位</a:t>
            </a:r>
            <a:r>
              <a:rPr lang="zh-CN" altLang="en-US" sz="2200">
                <a:solidFill>
                  <a:schemeClr val="tx1"/>
                </a:solidFill>
                <a:effectLst/>
                <a:sym typeface="+mn-ea"/>
              </a:rPr>
              <a:t> </a:t>
            </a:r>
            <a:r>
              <a:rPr lang="en-US" altLang="zh-CN" sz="2200">
                <a:solidFill>
                  <a:schemeClr val="tx1"/>
                </a:solidFill>
                <a:effectLst/>
                <a:sym typeface="+mn-ea"/>
              </a:rPr>
              <a:t>(</a:t>
            </a:r>
            <a:r>
              <a:rPr lang="zh-CN" altLang="en-US" sz="2200">
                <a:solidFill>
                  <a:schemeClr val="tx1"/>
                </a:solidFill>
                <a:effectLst/>
                <a:sym typeface="+mn-ea"/>
              </a:rPr>
              <a:t>抽样单元，</a:t>
            </a:r>
            <a:r>
              <a:rPr lang="en-US" altLang="zh-CN" sz="2200">
                <a:solidFill>
                  <a:schemeClr val="tx1"/>
                </a:solidFill>
                <a:effectLst/>
                <a:sym typeface="+mn-ea"/>
              </a:rPr>
              <a:t>Sampling unit)</a:t>
            </a:r>
          </a:p>
          <a:p>
            <a:pPr lvl="2"/>
            <a:r>
              <a:rPr lang="zh-CN" altLang="en-US">
                <a:solidFill>
                  <a:schemeClr val="tx1"/>
                </a:solidFill>
                <a:effectLst/>
                <a:sym typeface="+mn-ea"/>
              </a:rPr>
              <a:t>在抽样调查中可以把总体分成若干个互不重叠又穷尽的有限个部分；</a:t>
            </a:r>
          </a:p>
          <a:p>
            <a:pPr lvl="2"/>
            <a:r>
              <a:rPr lang="zh-CN" altLang="en-US">
                <a:solidFill>
                  <a:schemeClr val="tx1"/>
                </a:solidFill>
                <a:effectLst/>
                <a:sym typeface="+mn-ea"/>
              </a:rPr>
              <a:t>抽样单位可以是一个总体单位，也可以包含多个个体。</a:t>
            </a:r>
          </a:p>
          <a:p>
            <a:pPr lvl="1">
              <a:lnSpc>
                <a:spcPct val="150000"/>
              </a:lnSpc>
            </a:pPr>
            <a:r>
              <a:rPr lang="zh-CN" altLang="en-US" sz="2200">
                <a:solidFill>
                  <a:srgbClr val="FFFF00"/>
                </a:solidFill>
                <a:effectLst/>
                <a:sym typeface="+mn-ea"/>
              </a:rPr>
              <a:t>抽样框</a:t>
            </a:r>
            <a:r>
              <a:rPr lang="en-US" altLang="zh-CN" sz="2200">
                <a:solidFill>
                  <a:schemeClr val="tx1"/>
                </a:solidFill>
                <a:effectLst/>
                <a:sym typeface="+mn-ea"/>
              </a:rPr>
              <a:t>(Sampling Frame)</a:t>
            </a:r>
          </a:p>
          <a:p>
            <a:pPr lvl="2">
              <a:lnSpc>
                <a:spcPct val="150000"/>
              </a:lnSpc>
            </a:pPr>
            <a:r>
              <a:rPr lang="zh-CN" altLang="en-US">
                <a:solidFill>
                  <a:schemeClr val="tx1"/>
                </a:solidFill>
                <a:effectLst/>
                <a:sym typeface="+mn-ea"/>
              </a:rPr>
              <a:t>抽样单位的名单；</a:t>
            </a:r>
            <a:r>
              <a:rPr lang="zh-CN" altLang="en-US">
                <a:sym typeface="+mn-ea"/>
              </a:rPr>
              <a:t>抽样框应尽可能与目标总体相一致</a:t>
            </a:r>
            <a:endParaRPr lang="zh-CN" altLang="en-US">
              <a:solidFill>
                <a:schemeClr val="tx1"/>
              </a:solidFill>
              <a:effectLst/>
              <a:sym typeface="+mn-ea"/>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2</a:t>
            </a:r>
            <a:r>
              <a:rPr lang="zh-CN" altLang="en-US">
                <a:sym typeface="+mn-ea"/>
              </a:rPr>
              <a:t>）</a:t>
            </a:r>
            <a:endParaRPr lang="zh-CN" altLang="en-US"/>
          </a:p>
        </p:txBody>
      </p:sp>
      <p:sp>
        <p:nvSpPr>
          <p:cNvPr id="3" name="内容占位符 2"/>
          <p:cNvSpPr>
            <a:spLocks noGrp="1"/>
          </p:cNvSpPr>
          <p:nvPr>
            <p:ph sz="half" idx="1"/>
          </p:nvPr>
        </p:nvSpPr>
        <p:spPr/>
        <p:txBody>
          <a:bodyPr>
            <a:normAutofit/>
          </a:bodyPr>
          <a:lstStyle/>
          <a:p>
            <a:r>
              <a:rPr lang="zh-CN" altLang="en-US" sz="2200" dirty="0">
                <a:sym typeface="+mn-ea"/>
              </a:rPr>
              <a:t>从5000名学生中抽选500名学生进行调查，抽样单位和抽样框？</a:t>
            </a:r>
            <a:endParaRPr lang="zh-CN" altLang="en-US" sz="2200" dirty="0"/>
          </a:p>
          <a:p>
            <a:pPr>
              <a:buNone/>
            </a:pPr>
            <a:r>
              <a:rPr lang="zh-CN" altLang="en-US" sz="2200" dirty="0">
                <a:sym typeface="+mn-ea"/>
              </a:rPr>
              <a:t>    </a:t>
            </a:r>
            <a:endParaRPr lang="zh-CN" altLang="en-US" sz="2200" dirty="0"/>
          </a:p>
          <a:p>
            <a:endParaRPr lang="zh-CN" altLang="en-US" sz="2200" dirty="0">
              <a:sym typeface="+mn-ea"/>
            </a:endParaRPr>
          </a:p>
          <a:p>
            <a:r>
              <a:rPr lang="zh-CN" altLang="en-US" sz="2200" dirty="0">
                <a:sym typeface="+mn-ea"/>
              </a:rPr>
              <a:t>从全校100个班级中抽选10个班进行调查，抽样单位和抽样框？</a:t>
            </a:r>
            <a:endParaRPr lang="zh-CN" altLang="en-US" sz="2200" dirty="0"/>
          </a:p>
          <a:p>
            <a:pPr>
              <a:buNone/>
            </a:pPr>
            <a:r>
              <a:rPr lang="zh-CN" altLang="en-US" dirty="0">
                <a:sym typeface="+mn-ea"/>
              </a:rPr>
              <a:t>    </a:t>
            </a:r>
            <a:endParaRPr lang="zh-CN" altLang="en-US"/>
          </a:p>
        </p:txBody>
      </p:sp>
      <p:sp>
        <p:nvSpPr>
          <p:cNvPr id="4" name="文本框 3"/>
          <p:cNvSpPr txBox="1"/>
          <p:nvPr/>
        </p:nvSpPr>
        <p:spPr>
          <a:xfrm>
            <a:off x="812165" y="1902460"/>
            <a:ext cx="7766685" cy="426720"/>
          </a:xfrm>
          <a:prstGeom prst="rect">
            <a:avLst/>
          </a:prstGeom>
          <a:noFill/>
        </p:spPr>
        <p:txBody>
          <a:bodyPr wrap="square" rtlCol="0">
            <a:spAutoFit/>
          </a:bodyPr>
          <a:lstStyle/>
          <a:p>
            <a:r>
              <a:rPr lang="zh-CN" altLang="en-US" sz="2200" dirty="0">
                <a:solidFill>
                  <a:srgbClr val="FFFF00"/>
                </a:solidFill>
                <a:latin typeface="黑体" charset="0"/>
                <a:ea typeface="黑体" charset="0"/>
                <a:sym typeface="+mn-ea"/>
              </a:rPr>
              <a:t>  抽样单位：每一个学生；抽样框：全校5000名学生的名单</a:t>
            </a:r>
          </a:p>
        </p:txBody>
      </p:sp>
      <p:sp>
        <p:nvSpPr>
          <p:cNvPr id="5" name="文本框 4"/>
          <p:cNvSpPr txBox="1"/>
          <p:nvPr/>
        </p:nvSpPr>
        <p:spPr>
          <a:xfrm>
            <a:off x="847725" y="3646170"/>
            <a:ext cx="7766685" cy="426720"/>
          </a:xfrm>
          <a:prstGeom prst="rect">
            <a:avLst/>
          </a:prstGeom>
          <a:noFill/>
        </p:spPr>
        <p:txBody>
          <a:bodyPr wrap="square" rtlCol="0">
            <a:spAutoFit/>
          </a:bodyPr>
          <a:lstStyle/>
          <a:p>
            <a:r>
              <a:rPr lang="zh-CN" altLang="en-US" sz="2200" dirty="0">
                <a:solidFill>
                  <a:srgbClr val="FFFF00"/>
                </a:solidFill>
                <a:latin typeface="黑体" charset="0"/>
                <a:ea typeface="黑体" charset="0"/>
                <a:sym typeface="+mn-ea"/>
              </a:rPr>
              <a:t>  抽样单位：每一个班级；抽样框：全校100个班级的名单</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a:t>
            </a:r>
            <a:r>
              <a:rPr lang="en-US" altLang="zh-CN"/>
              <a:t>3</a:t>
            </a:r>
            <a:r>
              <a:rPr lang="zh-CN" altLang="en-US"/>
              <a:t>）</a:t>
            </a:r>
          </a:p>
        </p:txBody>
      </p:sp>
      <p:sp>
        <p:nvSpPr>
          <p:cNvPr id="3" name="内容占位符 2"/>
          <p:cNvSpPr>
            <a:spLocks noGrp="1"/>
          </p:cNvSpPr>
          <p:nvPr>
            <p:ph sz="half" idx="1"/>
          </p:nvPr>
        </p:nvSpPr>
        <p:spPr/>
        <p:txBody>
          <a:bodyPr>
            <a:normAutofit lnSpcReduction="20000"/>
          </a:bodyPr>
          <a:lstStyle/>
          <a:p>
            <a:r>
              <a:rPr lang="en-US" altLang="zh-CN" sz="2600">
                <a:solidFill>
                  <a:srgbClr val="FFFF00"/>
                </a:solidFill>
              </a:rPr>
              <a:t>2. </a:t>
            </a:r>
            <a:r>
              <a:rPr lang="zh-CN" altLang="en-US" sz="2600">
                <a:solidFill>
                  <a:srgbClr val="FFFF00"/>
                </a:solidFill>
              </a:rPr>
              <a:t>抽样调查分类</a:t>
            </a:r>
          </a:p>
          <a:p>
            <a:pPr lvl="1"/>
            <a:r>
              <a:rPr lang="zh-CN" altLang="en-US" sz="2200">
                <a:solidFill>
                  <a:srgbClr val="FFFF00"/>
                </a:solidFill>
                <a:effectLst/>
              </a:rPr>
              <a:t>概率抽样</a:t>
            </a:r>
          </a:p>
          <a:p>
            <a:pPr lvl="2"/>
            <a:r>
              <a:rPr lang="zh-CN" altLang="en-US">
                <a:effectLst/>
              </a:rPr>
              <a:t>也称随机抽样，是按照</a:t>
            </a:r>
            <a:r>
              <a:rPr lang="zh-CN" altLang="en-US">
                <a:solidFill>
                  <a:srgbClr val="FFFF00"/>
                </a:solidFill>
                <a:effectLst/>
              </a:rPr>
              <a:t>随机原则</a:t>
            </a:r>
            <a:r>
              <a:rPr lang="zh-CN" altLang="en-US">
                <a:effectLst/>
              </a:rPr>
              <a:t>抽选样本的抽样方式，抽样时每个样本单位被选中的概率是已知。概率抽样中可以对抽样误差进行控制。</a:t>
            </a:r>
          </a:p>
          <a:p>
            <a:pPr lvl="1">
              <a:lnSpc>
                <a:spcPct val="150000"/>
              </a:lnSpc>
            </a:pPr>
            <a:r>
              <a:rPr lang="zh-CN" altLang="en-US" sz="2000">
                <a:effectLst/>
              </a:rPr>
              <a:t>不满足概率抽样要求的抽样都被归为</a:t>
            </a:r>
            <a:r>
              <a:rPr lang="zh-CN" altLang="en-US" sz="2000">
                <a:solidFill>
                  <a:srgbClr val="FFFF00"/>
                </a:solidFill>
                <a:effectLst/>
              </a:rPr>
              <a:t>非概率抽样</a:t>
            </a:r>
            <a:r>
              <a:rPr lang="zh-CN" altLang="en-US" sz="2000">
                <a:effectLst/>
              </a:rPr>
              <a:t>。</a:t>
            </a:r>
          </a:p>
          <a:p>
            <a:pPr lvl="2">
              <a:lnSpc>
                <a:spcPct val="150000"/>
              </a:lnSpc>
            </a:pPr>
            <a:r>
              <a:rPr lang="zh-CN" altLang="en-US">
                <a:effectLst/>
              </a:rPr>
              <a:t>非概率抽样单个单位被选中的概率是不可知的，不能从概率意义上控制抽样误差。</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4</a:t>
            </a:r>
            <a:r>
              <a:rPr lang="zh-CN" altLang="en-US">
                <a:sym typeface="+mn-ea"/>
              </a:rPr>
              <a:t>）</a:t>
            </a:r>
            <a:endParaRPr lang="zh-CN" altLang="en-US"/>
          </a:p>
        </p:txBody>
      </p:sp>
      <p:sp>
        <p:nvSpPr>
          <p:cNvPr id="3" name="内容占位符 2"/>
          <p:cNvSpPr>
            <a:spLocks noGrp="1"/>
          </p:cNvSpPr>
          <p:nvPr>
            <p:ph sz="half" idx="1"/>
          </p:nvPr>
        </p:nvSpPr>
        <p:spPr/>
        <p:txBody>
          <a:bodyPr>
            <a:normAutofit/>
          </a:bodyPr>
          <a:lstStyle/>
          <a:p>
            <a:pPr lvl="1"/>
            <a:r>
              <a:rPr lang="zh-CN" altLang="en-US"/>
              <a:t>概率抽样中的</a:t>
            </a:r>
            <a:r>
              <a:rPr lang="zh-CN" altLang="en-US">
                <a:solidFill>
                  <a:srgbClr val="FFFF00"/>
                </a:solidFill>
              </a:rPr>
              <a:t>随机性</a:t>
            </a:r>
            <a:r>
              <a:rPr lang="zh-CN" altLang="en-US"/>
              <a:t>原则：</a:t>
            </a:r>
          </a:p>
          <a:p>
            <a:pPr lvl="2"/>
            <a:r>
              <a:rPr lang="zh-CN" altLang="en-US">
                <a:solidFill>
                  <a:srgbClr val="FFFF00"/>
                </a:solidFill>
              </a:rPr>
              <a:t>随机原则</a:t>
            </a:r>
            <a:r>
              <a:rPr lang="zh-CN" altLang="en-US"/>
              <a:t>：在抽选样本时排除主观因素的影响（不是有意识的抽选某些单位），使每个单位都有一定的机会被抽中。</a:t>
            </a:r>
          </a:p>
          <a:p>
            <a:pPr lvl="3"/>
            <a:r>
              <a:rPr lang="zh-CN" altLang="en-US" sz="2000">
                <a:solidFill>
                  <a:srgbClr val="FFFF00"/>
                </a:solidFill>
              </a:rPr>
              <a:t>等概率抽样</a:t>
            </a:r>
            <a:r>
              <a:rPr lang="zh-CN" altLang="en-US" sz="2000"/>
              <a:t>：抽样时每个单位被选中的概率都相等。</a:t>
            </a:r>
          </a:p>
          <a:p>
            <a:pPr lvl="3"/>
            <a:r>
              <a:rPr lang="zh-CN" altLang="en-US" sz="2000">
                <a:solidFill>
                  <a:srgbClr val="FFFF00"/>
                </a:solidFill>
              </a:rPr>
              <a:t>不等概率抽样</a:t>
            </a:r>
            <a:r>
              <a:rPr lang="zh-CN" altLang="en-US" sz="2000"/>
              <a:t>：抽样时不是每个单位被选中的概率都相等。</a:t>
            </a:r>
          </a:p>
        </p:txBody>
      </p:sp>
      <p:grpSp>
        <p:nvGrpSpPr>
          <p:cNvPr id="23556" name="组合 23555"/>
          <p:cNvGrpSpPr/>
          <p:nvPr/>
        </p:nvGrpSpPr>
        <p:grpSpPr>
          <a:xfrm>
            <a:off x="999490" y="3585210"/>
            <a:ext cx="5786120" cy="1513829"/>
            <a:chOff x="0" y="0"/>
            <a:chExt cx="4309" cy="1197"/>
          </a:xfrm>
        </p:grpSpPr>
        <p:sp>
          <p:nvSpPr>
            <p:cNvPr id="23557" name="文本框 23556"/>
            <p:cNvSpPr txBox="1"/>
            <p:nvPr/>
          </p:nvSpPr>
          <p:spPr>
            <a:xfrm>
              <a:off x="0" y="635"/>
              <a:ext cx="940" cy="290"/>
            </a:xfrm>
            <a:prstGeom prst="rect">
              <a:avLst/>
            </a:prstGeom>
            <a:solidFill>
              <a:schemeClr val="accent1">
                <a:alpha val="100000"/>
              </a:schemeClr>
            </a:solidFill>
            <a:ln w="9525">
              <a:noFill/>
              <a:miter/>
            </a:ln>
          </p:spPr>
          <p:txBody>
            <a:bodyPr vert="horz" wrap="square" lIns="90000" tIns="46800" rIns="90000" bIns="46800" anchor="t">
              <a:spAutoFit/>
            </a:bodyPr>
            <a:lstStyle/>
            <a:p>
              <a:pPr lvl="0" algn="ctr">
                <a:spcBef>
                  <a:spcPct val="50000"/>
                </a:spcBef>
              </a:pPr>
              <a:r>
                <a:rPr lang="zh-CN" altLang="en-US" b="1">
                  <a:latin typeface="Times New Roman" pitchFamily="2" charset="0"/>
                  <a:ea typeface="宋体" charset="-122"/>
                </a:rPr>
                <a:t>抽样调查</a:t>
              </a:r>
            </a:p>
          </p:txBody>
        </p:sp>
        <p:sp>
          <p:nvSpPr>
            <p:cNvPr id="23558" name="文本框 23557"/>
            <p:cNvSpPr txBox="1"/>
            <p:nvPr/>
          </p:nvSpPr>
          <p:spPr>
            <a:xfrm>
              <a:off x="1361" y="907"/>
              <a:ext cx="1224" cy="290"/>
            </a:xfrm>
            <a:prstGeom prst="rect">
              <a:avLst/>
            </a:prstGeom>
            <a:solidFill>
              <a:schemeClr val="accent1">
                <a:alpha val="100000"/>
              </a:schemeClr>
            </a:solidFill>
            <a:ln w="9525">
              <a:noFill/>
              <a:miter/>
            </a:ln>
          </p:spPr>
          <p:txBody>
            <a:bodyPr vert="horz" wrap="square" lIns="90000" tIns="46800" rIns="90000" bIns="46800" anchor="t">
              <a:spAutoFit/>
            </a:bodyPr>
            <a:lstStyle/>
            <a:p>
              <a:pPr lvl="0" algn="ctr">
                <a:spcBef>
                  <a:spcPct val="50000"/>
                </a:spcBef>
              </a:pPr>
              <a:r>
                <a:rPr lang="zh-CN" altLang="en-US" b="1">
                  <a:latin typeface="Times New Roman" pitchFamily="2" charset="0"/>
                  <a:ea typeface="宋体" charset="-122"/>
                </a:rPr>
                <a:t>非概率抽样</a:t>
              </a:r>
            </a:p>
          </p:txBody>
        </p:sp>
        <p:sp>
          <p:nvSpPr>
            <p:cNvPr id="23559" name="文本框 23558"/>
            <p:cNvSpPr txBox="1"/>
            <p:nvPr/>
          </p:nvSpPr>
          <p:spPr>
            <a:xfrm>
              <a:off x="1361" y="318"/>
              <a:ext cx="1224" cy="290"/>
            </a:xfrm>
            <a:prstGeom prst="rect">
              <a:avLst/>
            </a:prstGeom>
            <a:solidFill>
              <a:schemeClr val="accent1">
                <a:alpha val="100000"/>
              </a:schemeClr>
            </a:solidFill>
            <a:ln w="9525">
              <a:noFill/>
              <a:miter/>
            </a:ln>
          </p:spPr>
          <p:txBody>
            <a:bodyPr vert="horz" wrap="square" lIns="90000" tIns="46800" rIns="90000" bIns="46800" anchor="t">
              <a:spAutoFit/>
            </a:bodyPr>
            <a:lstStyle/>
            <a:p>
              <a:pPr lvl="0" algn="ctr">
                <a:spcBef>
                  <a:spcPct val="50000"/>
                </a:spcBef>
              </a:pPr>
              <a:r>
                <a:rPr lang="zh-CN" altLang="en-US" b="1">
                  <a:latin typeface="Times New Roman" pitchFamily="2" charset="0"/>
                  <a:ea typeface="宋体" charset="-122"/>
                </a:rPr>
                <a:t>概率抽样</a:t>
              </a:r>
            </a:p>
          </p:txBody>
        </p:sp>
        <p:sp>
          <p:nvSpPr>
            <p:cNvPr id="23560" name="文本框 23559"/>
            <p:cNvSpPr txBox="1"/>
            <p:nvPr/>
          </p:nvSpPr>
          <p:spPr>
            <a:xfrm>
              <a:off x="2858" y="635"/>
              <a:ext cx="1406" cy="290"/>
            </a:xfrm>
            <a:prstGeom prst="rect">
              <a:avLst/>
            </a:prstGeom>
            <a:solidFill>
              <a:srgbClr val="00FFFF">
                <a:alpha val="100000"/>
              </a:srgbClr>
            </a:solidFill>
            <a:ln w="9525">
              <a:noFill/>
              <a:miter/>
            </a:ln>
          </p:spPr>
          <p:txBody>
            <a:bodyPr vert="horz" wrap="square" lIns="90000" tIns="46800" rIns="90000" bIns="46800" anchor="t">
              <a:spAutoFit/>
            </a:bodyPr>
            <a:lstStyle/>
            <a:p>
              <a:pPr lvl="0" algn="ctr">
                <a:spcBef>
                  <a:spcPct val="50000"/>
                </a:spcBef>
              </a:pPr>
              <a:r>
                <a:rPr lang="zh-CN" altLang="en-US" b="1">
                  <a:solidFill>
                    <a:srgbClr val="000000"/>
                  </a:solidFill>
                  <a:latin typeface="Times New Roman" pitchFamily="2" charset="0"/>
                  <a:ea typeface="宋体" charset="-122"/>
                </a:rPr>
                <a:t>不等概率抽样</a:t>
              </a:r>
            </a:p>
          </p:txBody>
        </p:sp>
        <p:sp>
          <p:nvSpPr>
            <p:cNvPr id="23561" name="文本框 23560"/>
            <p:cNvSpPr txBox="1"/>
            <p:nvPr/>
          </p:nvSpPr>
          <p:spPr>
            <a:xfrm>
              <a:off x="2858" y="0"/>
              <a:ext cx="1451" cy="290"/>
            </a:xfrm>
            <a:prstGeom prst="rect">
              <a:avLst/>
            </a:prstGeom>
            <a:solidFill>
              <a:srgbClr val="00FFFF">
                <a:alpha val="100000"/>
              </a:srgbClr>
            </a:solidFill>
            <a:ln w="9525">
              <a:noFill/>
              <a:miter/>
            </a:ln>
          </p:spPr>
          <p:txBody>
            <a:bodyPr vert="horz" wrap="square" lIns="90000" tIns="46800" rIns="90000" bIns="46800" anchor="t">
              <a:spAutoFit/>
            </a:bodyPr>
            <a:lstStyle/>
            <a:p>
              <a:pPr lvl="0" algn="ctr">
                <a:spcBef>
                  <a:spcPct val="50000"/>
                </a:spcBef>
              </a:pPr>
              <a:r>
                <a:rPr lang="zh-CN" altLang="en-US" b="1">
                  <a:solidFill>
                    <a:srgbClr val="000000"/>
                  </a:solidFill>
                  <a:latin typeface="Times New Roman" pitchFamily="2" charset="0"/>
                  <a:ea typeface="宋体" charset="-122"/>
                </a:rPr>
                <a:t>等概率抽样</a:t>
              </a:r>
            </a:p>
          </p:txBody>
        </p:sp>
        <p:cxnSp>
          <p:nvCxnSpPr>
            <p:cNvPr id="23562" name="肘形连接符 23561"/>
            <p:cNvCxnSpPr>
              <a:stCxn id="23557" idx="3"/>
            </p:cNvCxnSpPr>
            <p:nvPr/>
          </p:nvCxnSpPr>
          <p:spPr>
            <a:xfrm flipV="1">
              <a:off x="940" y="501"/>
              <a:ext cx="388" cy="280"/>
            </a:xfrm>
            <a:prstGeom prst="bentConnector3">
              <a:avLst>
                <a:gd name="adj1" fmla="val 55153"/>
              </a:avLst>
            </a:prstGeom>
            <a:ln w="28575" cap="flat" cmpd="sng">
              <a:solidFill>
                <a:schemeClr val="tx2"/>
              </a:solidFill>
              <a:prstDash val="solid"/>
              <a:miter/>
              <a:headEnd type="none" w="med" len="med"/>
              <a:tailEnd type="none" w="med" len="med"/>
            </a:ln>
          </p:spPr>
        </p:cxnSp>
        <p:cxnSp>
          <p:nvCxnSpPr>
            <p:cNvPr id="23563" name="肘形连接符 23562"/>
            <p:cNvCxnSpPr>
              <a:stCxn id="23558" idx="1"/>
              <a:endCxn id="23557" idx="3"/>
            </p:cNvCxnSpPr>
            <p:nvPr/>
          </p:nvCxnSpPr>
          <p:spPr>
            <a:xfrm rot="10800000">
              <a:off x="940" y="780"/>
              <a:ext cx="421" cy="272"/>
            </a:xfrm>
            <a:prstGeom prst="bentConnector3">
              <a:avLst>
                <a:gd name="adj1" fmla="val 50000"/>
              </a:avLst>
            </a:prstGeom>
            <a:ln w="28575" cap="flat" cmpd="sng">
              <a:solidFill>
                <a:schemeClr val="tx2"/>
              </a:solidFill>
              <a:prstDash val="solid"/>
              <a:miter/>
              <a:headEnd type="none" w="med" len="med"/>
              <a:tailEnd type="none" w="med" len="med"/>
            </a:ln>
          </p:spPr>
        </p:cxnSp>
        <p:cxnSp>
          <p:nvCxnSpPr>
            <p:cNvPr id="23564" name="肘形连接符 23563"/>
            <p:cNvCxnSpPr>
              <a:stCxn id="23559" idx="3"/>
              <a:endCxn id="23561" idx="1"/>
            </p:cNvCxnSpPr>
            <p:nvPr/>
          </p:nvCxnSpPr>
          <p:spPr>
            <a:xfrm flipV="1">
              <a:off x="2585" y="145"/>
              <a:ext cx="273" cy="318"/>
            </a:xfrm>
            <a:prstGeom prst="bentConnector3">
              <a:avLst>
                <a:gd name="adj1" fmla="val 50000"/>
              </a:avLst>
            </a:prstGeom>
            <a:ln w="28575" cap="flat" cmpd="sng">
              <a:solidFill>
                <a:schemeClr val="tx2"/>
              </a:solidFill>
              <a:prstDash val="solid"/>
              <a:miter/>
              <a:headEnd type="none" w="med" len="med"/>
              <a:tailEnd type="none" w="med" len="med"/>
            </a:ln>
          </p:spPr>
        </p:cxnSp>
        <p:cxnSp>
          <p:nvCxnSpPr>
            <p:cNvPr id="23565" name="肘形连接符 23564"/>
            <p:cNvCxnSpPr>
              <a:stCxn id="23559" idx="3"/>
              <a:endCxn id="23560" idx="1"/>
            </p:cNvCxnSpPr>
            <p:nvPr/>
          </p:nvCxnSpPr>
          <p:spPr>
            <a:xfrm>
              <a:off x="2585" y="463"/>
              <a:ext cx="273" cy="317"/>
            </a:xfrm>
            <a:prstGeom prst="bentConnector3">
              <a:avLst>
                <a:gd name="adj1" fmla="val 50000"/>
              </a:avLst>
            </a:prstGeom>
            <a:ln w="28575" cap="flat" cmpd="sng">
              <a:solidFill>
                <a:schemeClr val="tx2"/>
              </a:solidFill>
              <a:prstDash val="solid"/>
              <a:miter/>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20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556"/>
                                        </p:tgtEl>
                                        <p:attrNameLst>
                                          <p:attrName>style.visibility</p:attrName>
                                        </p:attrNameLst>
                                      </p:cBhvr>
                                      <p:to>
                                        <p:strVal val="visible"/>
                                      </p:to>
                                    </p:set>
                                    <p:animEffect transition="in" filter="wipe(left)">
                                      <p:cBhvr>
                                        <p:cTn id="20"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5</a:t>
            </a:r>
            <a:r>
              <a:rPr lang="zh-CN" altLang="en-US">
                <a:sym typeface="+mn-ea"/>
              </a:rPr>
              <a:t>）</a:t>
            </a:r>
            <a:endParaRPr lang="zh-CN" altLang="en-US"/>
          </a:p>
        </p:txBody>
      </p:sp>
      <p:sp>
        <p:nvSpPr>
          <p:cNvPr id="3" name="内容占位符 2"/>
          <p:cNvSpPr>
            <a:spLocks noGrp="1"/>
          </p:cNvSpPr>
          <p:nvPr>
            <p:ph sz="half" idx="1"/>
          </p:nvPr>
        </p:nvSpPr>
        <p:spPr/>
        <p:txBody>
          <a:bodyPr/>
          <a:lstStyle/>
          <a:p>
            <a:r>
              <a:rPr lang="en-US" altLang="zh-CN"/>
              <a:t>3. </a:t>
            </a:r>
            <a:r>
              <a:rPr lang="zh-CN" altLang="en-US"/>
              <a:t>抽样方法</a:t>
            </a:r>
          </a:p>
        </p:txBody>
      </p:sp>
      <p:grpSp>
        <p:nvGrpSpPr>
          <p:cNvPr id="31" name="组合 30"/>
          <p:cNvGrpSpPr/>
          <p:nvPr/>
        </p:nvGrpSpPr>
        <p:grpSpPr>
          <a:xfrm>
            <a:off x="1057910" y="1654810"/>
            <a:ext cx="5997575" cy="3128645"/>
            <a:chOff x="624" y="2452"/>
            <a:chExt cx="13031" cy="6705"/>
          </a:xfrm>
        </p:grpSpPr>
        <p:grpSp>
          <p:nvGrpSpPr>
            <p:cNvPr id="5" name="组合 4"/>
            <p:cNvGrpSpPr/>
            <p:nvPr/>
          </p:nvGrpSpPr>
          <p:grpSpPr>
            <a:xfrm>
              <a:off x="2681" y="2452"/>
              <a:ext cx="10115" cy="3047"/>
              <a:chOff x="0" y="0"/>
              <a:chExt cx="4025" cy="1189"/>
            </a:xfrm>
          </p:grpSpPr>
          <p:cxnSp>
            <p:nvCxnSpPr>
              <p:cNvPr id="6" name="_s1037"/>
              <p:cNvCxnSpPr>
                <a:stCxn id="10" idx="1"/>
                <a:endCxn id="8" idx="3"/>
              </p:cNvCxnSpPr>
              <p:nvPr/>
            </p:nvCxnSpPr>
            <p:spPr>
              <a:xfrm rot="-16200000" flipH="1">
                <a:off x="2566" y="-83"/>
                <a:ext cx="304" cy="1376"/>
              </a:xfrm>
              <a:prstGeom prst="bentConnector3">
                <a:avLst>
                  <a:gd name="adj1" fmla="val 58222"/>
                </a:avLst>
              </a:prstGeom>
              <a:ln w="28575" cap="flat" cmpd="sng">
                <a:solidFill>
                  <a:srgbClr val="009900"/>
                </a:solidFill>
                <a:prstDash val="solid"/>
                <a:miter/>
                <a:headEnd type="none" w="med" len="med"/>
                <a:tailEnd type="none" w="med" len="med"/>
              </a:ln>
            </p:spPr>
          </p:cxnSp>
          <p:cxnSp>
            <p:nvCxnSpPr>
              <p:cNvPr id="7" name="_s1038"/>
              <p:cNvCxnSpPr/>
              <p:nvPr/>
            </p:nvCxnSpPr>
            <p:spPr>
              <a:xfrm rot="16200000">
                <a:off x="1159" y="-88"/>
                <a:ext cx="333" cy="1416"/>
              </a:xfrm>
              <a:prstGeom prst="bentConnector3">
                <a:avLst>
                  <a:gd name="adj1" fmla="val 61259"/>
                </a:avLst>
              </a:prstGeom>
              <a:ln w="28575" cap="flat" cmpd="sng">
                <a:solidFill>
                  <a:srgbClr val="009900"/>
                </a:solidFill>
                <a:prstDash val="solid"/>
                <a:miter/>
                <a:headEnd type="none" w="med" len="med"/>
                <a:tailEnd type="none" w="med" len="med"/>
              </a:ln>
            </p:spPr>
          </p:cxnSp>
          <p:sp>
            <p:nvSpPr>
              <p:cNvPr id="8" name="_s1039"/>
              <p:cNvSpPr/>
              <p:nvPr/>
            </p:nvSpPr>
            <p:spPr>
              <a:xfrm>
                <a:off x="1332" y="0"/>
                <a:ext cx="1445" cy="453"/>
              </a:xfrm>
              <a:prstGeom prst="cube">
                <a:avLst>
                  <a:gd name="adj" fmla="val 10764"/>
                </a:avLst>
              </a:prstGeom>
              <a:gradFill rotWithShape="0">
                <a:gsLst>
                  <a:gs pos="0">
                    <a:schemeClr val="accent1">
                      <a:alpha val="39999"/>
                    </a:schemeClr>
                  </a:gs>
                  <a:gs pos="100000">
                    <a:schemeClr val="bg1"/>
                  </a:gs>
                </a:gsLst>
                <a:lin ang="5400000" scaled="1"/>
                <a:tileRect/>
              </a:gradFill>
              <a:ln w="9525" cap="flat" cmpd="sng">
                <a:solidFill>
                  <a:schemeClr val="accent1"/>
                </a:solidFill>
                <a:prstDash val="solid"/>
                <a:miter/>
                <a:headEnd type="none" w="med" len="med"/>
                <a:tailEnd type="none" w="med" len="med"/>
              </a:ln>
            </p:spPr>
            <p:txBody>
              <a:bodyPr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抽样方法</a:t>
                </a:r>
              </a:p>
            </p:txBody>
          </p:sp>
          <p:sp>
            <p:nvSpPr>
              <p:cNvPr id="9" name="_s1040"/>
              <p:cNvSpPr/>
              <p:nvPr/>
            </p:nvSpPr>
            <p:spPr>
              <a:xfrm>
                <a:off x="0" y="737"/>
                <a:ext cx="1276" cy="452"/>
              </a:xfrm>
              <a:prstGeom prst="cube">
                <a:avLst>
                  <a:gd name="adj" fmla="val 10764"/>
                </a:avLst>
              </a:prstGeom>
              <a:gradFill rotWithShape="0">
                <a:gsLst>
                  <a:gs pos="0">
                    <a:schemeClr val="accent2">
                      <a:alpha val="39999"/>
                    </a:schemeClr>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lIns="0" tIns="0" rIns="0" bIns="0" anchor="ctr"/>
              <a:lstStyle/>
              <a:p>
                <a:pPr lvl="0" algn="ctr">
                  <a:spcBef>
                    <a:spcPct val="50000"/>
                  </a:spcBef>
                </a:pPr>
                <a:r>
                  <a:rPr lang="zh-CN" altLang="en-US" sz="2000" b="1">
                    <a:solidFill>
                      <a:schemeClr val="tx1"/>
                    </a:solidFill>
                    <a:latin typeface="Times New Roman" pitchFamily="2" charset="0"/>
                    <a:ea typeface="宋体" charset="-122"/>
                  </a:rPr>
                  <a:t>概率抽样</a:t>
                </a:r>
              </a:p>
            </p:txBody>
          </p:sp>
          <p:sp>
            <p:nvSpPr>
              <p:cNvPr id="10" name="_s1041"/>
              <p:cNvSpPr/>
              <p:nvPr/>
            </p:nvSpPr>
            <p:spPr>
              <a:xfrm>
                <a:off x="2835" y="708"/>
                <a:ext cx="1190" cy="452"/>
              </a:xfrm>
              <a:prstGeom prst="cube">
                <a:avLst>
                  <a:gd name="adj" fmla="val 10764"/>
                </a:avLst>
              </a:prstGeom>
              <a:gradFill rotWithShape="0">
                <a:gsLst>
                  <a:gs pos="0">
                    <a:schemeClr val="accent2">
                      <a:alpha val="39999"/>
                    </a:schemeClr>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非概率抽样</a:t>
                </a:r>
              </a:p>
            </p:txBody>
          </p:sp>
        </p:grpSp>
        <p:grpSp>
          <p:nvGrpSpPr>
            <p:cNvPr id="11" name="组合 10"/>
            <p:cNvGrpSpPr/>
            <p:nvPr/>
          </p:nvGrpSpPr>
          <p:grpSpPr>
            <a:xfrm>
              <a:off x="8351" y="5424"/>
              <a:ext cx="5305" cy="3663"/>
              <a:chOff x="0" y="10"/>
              <a:chExt cx="2122" cy="1466"/>
            </a:xfrm>
          </p:grpSpPr>
          <p:cxnSp>
            <p:nvCxnSpPr>
              <p:cNvPr id="12" name="_s1029"/>
              <p:cNvCxnSpPr>
                <a:stCxn id="19" idx="1"/>
                <a:endCxn id="10" idx="3"/>
              </p:cNvCxnSpPr>
              <p:nvPr/>
            </p:nvCxnSpPr>
            <p:spPr>
              <a:xfrm rot="16200000" flipV="1">
                <a:off x="1366" y="-195"/>
                <a:ext cx="367" cy="778"/>
              </a:xfrm>
              <a:prstGeom prst="bentConnector3">
                <a:avLst>
                  <a:gd name="adj1" fmla="val 54793"/>
                </a:avLst>
              </a:prstGeom>
              <a:ln w="28575" cap="flat" cmpd="sng">
                <a:solidFill>
                  <a:srgbClr val="009900"/>
                </a:solidFill>
                <a:prstDash val="solid"/>
                <a:miter/>
                <a:headEnd type="none" w="med" len="med"/>
                <a:tailEnd type="none" w="med" len="med"/>
              </a:ln>
            </p:spPr>
          </p:cxnSp>
          <p:cxnSp>
            <p:nvCxnSpPr>
              <p:cNvPr id="13" name="_s1030"/>
              <p:cNvCxnSpPr>
                <a:stCxn id="18" idx="1"/>
                <a:endCxn id="10" idx="3"/>
              </p:cNvCxnSpPr>
              <p:nvPr/>
            </p:nvCxnSpPr>
            <p:spPr>
              <a:xfrm rot="16200000" flipV="1">
                <a:off x="1082" y="89"/>
                <a:ext cx="339" cy="181"/>
              </a:xfrm>
              <a:prstGeom prst="bentConnector3">
                <a:avLst>
                  <a:gd name="adj1" fmla="val 55189"/>
                </a:avLst>
              </a:prstGeom>
              <a:ln w="28575" cap="flat" cmpd="sng">
                <a:solidFill>
                  <a:srgbClr val="009900"/>
                </a:solidFill>
                <a:prstDash val="solid"/>
                <a:miter/>
                <a:headEnd type="none" w="med" len="med"/>
                <a:tailEnd type="none" w="med" len="med"/>
              </a:ln>
            </p:spPr>
          </p:cxnSp>
          <p:cxnSp>
            <p:nvCxnSpPr>
              <p:cNvPr id="14" name="_s1031"/>
              <p:cNvCxnSpPr>
                <a:stCxn id="17" idx="1"/>
                <a:endCxn id="10" idx="3"/>
              </p:cNvCxnSpPr>
              <p:nvPr/>
            </p:nvCxnSpPr>
            <p:spPr>
              <a:xfrm rot="16200000">
                <a:off x="783" y="-28"/>
                <a:ext cx="339" cy="416"/>
              </a:xfrm>
              <a:prstGeom prst="bentConnector3">
                <a:avLst>
                  <a:gd name="adj1" fmla="val 55189"/>
                </a:avLst>
              </a:prstGeom>
              <a:ln w="28575" cap="flat" cmpd="sng">
                <a:solidFill>
                  <a:srgbClr val="009900"/>
                </a:solidFill>
                <a:prstDash val="solid"/>
                <a:miter/>
                <a:headEnd type="none" w="med" len="med"/>
                <a:tailEnd type="none" w="med" len="med"/>
              </a:ln>
            </p:spPr>
          </p:cxnSp>
          <p:cxnSp>
            <p:nvCxnSpPr>
              <p:cNvPr id="15" name="_s1032"/>
              <p:cNvCxnSpPr>
                <a:stCxn id="16" idx="1"/>
                <a:endCxn id="10" idx="3"/>
              </p:cNvCxnSpPr>
              <p:nvPr/>
            </p:nvCxnSpPr>
            <p:spPr>
              <a:xfrm rot="16200000">
                <a:off x="485" y="-327"/>
                <a:ext cx="339" cy="1013"/>
              </a:xfrm>
              <a:prstGeom prst="bentConnector3">
                <a:avLst>
                  <a:gd name="adj1" fmla="val 55246"/>
                </a:avLst>
              </a:prstGeom>
              <a:ln w="28575" cap="flat" cmpd="sng">
                <a:solidFill>
                  <a:srgbClr val="009900"/>
                </a:solidFill>
                <a:prstDash val="solid"/>
                <a:miter/>
                <a:headEnd type="none" w="med" len="med"/>
                <a:tailEnd type="none" w="med" len="med"/>
              </a:ln>
            </p:spPr>
          </p:cxnSp>
          <p:sp>
            <p:nvSpPr>
              <p:cNvPr id="16" name="_s1046"/>
              <p:cNvSpPr/>
              <p:nvPr/>
            </p:nvSpPr>
            <p:spPr>
              <a:xfrm>
                <a:off x="0" y="314"/>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方便抽样</a:t>
                </a:r>
              </a:p>
            </p:txBody>
          </p:sp>
          <p:sp>
            <p:nvSpPr>
              <p:cNvPr id="17" name="_s1047"/>
              <p:cNvSpPr/>
              <p:nvPr/>
            </p:nvSpPr>
            <p:spPr>
              <a:xfrm>
                <a:off x="597" y="314"/>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判断抽样</a:t>
                </a:r>
              </a:p>
            </p:txBody>
          </p:sp>
          <p:sp>
            <p:nvSpPr>
              <p:cNvPr id="18" name="_s1048"/>
              <p:cNvSpPr/>
              <p:nvPr/>
            </p:nvSpPr>
            <p:spPr>
              <a:xfrm>
                <a:off x="1194" y="314"/>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配额抽样</a:t>
                </a:r>
              </a:p>
            </p:txBody>
          </p:sp>
          <p:sp>
            <p:nvSpPr>
              <p:cNvPr id="19" name="_s1049"/>
              <p:cNvSpPr/>
              <p:nvPr/>
            </p:nvSpPr>
            <p:spPr>
              <a:xfrm>
                <a:off x="1791" y="342"/>
                <a:ext cx="331" cy="1134"/>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雪球抽样</a:t>
                </a:r>
              </a:p>
            </p:txBody>
          </p:sp>
        </p:grpSp>
        <p:grpSp>
          <p:nvGrpSpPr>
            <p:cNvPr id="20" name="组合 19"/>
            <p:cNvGrpSpPr/>
            <p:nvPr/>
          </p:nvGrpSpPr>
          <p:grpSpPr>
            <a:xfrm>
              <a:off x="624" y="5469"/>
              <a:ext cx="7112" cy="3688"/>
              <a:chOff x="0" y="0"/>
              <a:chExt cx="2845" cy="1447"/>
            </a:xfrm>
          </p:grpSpPr>
          <p:cxnSp>
            <p:nvCxnSpPr>
              <p:cNvPr id="21" name="_s1028"/>
              <p:cNvCxnSpPr>
                <a:stCxn id="30" idx="1"/>
                <a:endCxn id="9" idx="3"/>
              </p:cNvCxnSpPr>
              <p:nvPr/>
            </p:nvCxnSpPr>
            <p:spPr>
              <a:xfrm rot="16200000" flipV="1">
                <a:off x="1878" y="-421"/>
                <a:ext cx="315" cy="1180"/>
              </a:xfrm>
              <a:prstGeom prst="bentConnector3">
                <a:avLst>
                  <a:gd name="adj1" fmla="val 56654"/>
                </a:avLst>
              </a:prstGeom>
              <a:ln w="28575" cap="flat" cmpd="sng">
                <a:solidFill>
                  <a:srgbClr val="009900"/>
                </a:solidFill>
                <a:prstDash val="solid"/>
                <a:miter/>
                <a:headEnd type="none" w="med" len="med"/>
                <a:tailEnd type="none" w="med" len="med"/>
              </a:ln>
            </p:spPr>
          </p:cxnSp>
          <p:cxnSp>
            <p:nvCxnSpPr>
              <p:cNvPr id="22" name="_s1033"/>
              <p:cNvCxnSpPr/>
              <p:nvPr/>
            </p:nvCxnSpPr>
            <p:spPr>
              <a:xfrm rot="-16200000" flipH="1">
                <a:off x="1551" y="-131"/>
                <a:ext cx="321" cy="583"/>
              </a:xfrm>
              <a:prstGeom prst="bentConnector3">
                <a:avLst>
                  <a:gd name="adj1" fmla="val 61370"/>
                </a:avLst>
              </a:prstGeom>
              <a:ln w="28575" cap="flat" cmpd="sng">
                <a:solidFill>
                  <a:srgbClr val="009900"/>
                </a:solidFill>
                <a:prstDash val="solid"/>
                <a:miter/>
                <a:headEnd type="none" w="med" len="med"/>
                <a:tailEnd type="none" w="med" len="med"/>
              </a:ln>
            </p:spPr>
          </p:cxnSp>
          <p:cxnSp>
            <p:nvCxnSpPr>
              <p:cNvPr id="23" name="_s1034"/>
              <p:cNvCxnSpPr>
                <a:stCxn id="28" idx="0"/>
                <a:endCxn id="9" idx="3"/>
              </p:cNvCxnSpPr>
              <p:nvPr/>
            </p:nvCxnSpPr>
            <p:spPr>
              <a:xfrm rot="16200000">
                <a:off x="1311" y="121"/>
                <a:ext cx="244" cy="26"/>
              </a:xfrm>
              <a:prstGeom prst="bentConnector3">
                <a:avLst>
                  <a:gd name="adj1" fmla="val 50000"/>
                </a:avLst>
              </a:prstGeom>
              <a:ln w="28575" cap="flat" cmpd="sng">
                <a:solidFill>
                  <a:srgbClr val="009900"/>
                </a:solidFill>
                <a:prstDash val="solid"/>
                <a:miter/>
                <a:headEnd type="none" w="med" len="med"/>
                <a:tailEnd type="none" w="med" len="med"/>
              </a:ln>
            </p:spPr>
          </p:cxnSp>
          <p:cxnSp>
            <p:nvCxnSpPr>
              <p:cNvPr id="24" name="_s1035"/>
              <p:cNvCxnSpPr>
                <a:stCxn id="26" idx="0"/>
                <a:endCxn id="9" idx="3"/>
              </p:cNvCxnSpPr>
              <p:nvPr/>
            </p:nvCxnSpPr>
            <p:spPr>
              <a:xfrm rot="16200000">
                <a:off x="703" y="-487"/>
                <a:ext cx="244" cy="1242"/>
              </a:xfrm>
              <a:prstGeom prst="bentConnector3">
                <a:avLst>
                  <a:gd name="adj1" fmla="val 50000"/>
                </a:avLst>
              </a:prstGeom>
              <a:ln w="28575" cap="flat" cmpd="sng">
                <a:solidFill>
                  <a:srgbClr val="009900"/>
                </a:solidFill>
                <a:prstDash val="solid"/>
                <a:miter/>
                <a:headEnd type="none" w="med" len="med"/>
                <a:tailEnd type="none" w="med" len="med"/>
              </a:ln>
            </p:spPr>
          </p:cxnSp>
          <p:cxnSp>
            <p:nvCxnSpPr>
              <p:cNvPr id="25" name="_s1036"/>
              <p:cNvCxnSpPr>
                <a:stCxn id="27" idx="1"/>
                <a:endCxn id="9" idx="3"/>
              </p:cNvCxnSpPr>
              <p:nvPr/>
            </p:nvCxnSpPr>
            <p:spPr>
              <a:xfrm rot="16200000">
                <a:off x="974" y="-179"/>
                <a:ext cx="281" cy="662"/>
              </a:xfrm>
              <a:prstGeom prst="bentConnector3">
                <a:avLst>
                  <a:gd name="adj1" fmla="val 56346"/>
                </a:avLst>
              </a:prstGeom>
              <a:ln w="28575" cap="flat" cmpd="sng">
                <a:solidFill>
                  <a:srgbClr val="009900"/>
                </a:solidFill>
                <a:prstDash val="solid"/>
                <a:miter/>
                <a:headEnd type="none" w="med" len="med"/>
                <a:tailEnd type="none" w="med" len="med"/>
              </a:ln>
            </p:spPr>
          </p:cxnSp>
          <p:sp>
            <p:nvSpPr>
              <p:cNvPr id="26" name="_s1042"/>
              <p:cNvSpPr/>
              <p:nvPr/>
            </p:nvSpPr>
            <p:spPr>
              <a:xfrm>
                <a:off x="0" y="256"/>
                <a:ext cx="368" cy="1191"/>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简单随机抽样</a:t>
                </a:r>
              </a:p>
            </p:txBody>
          </p:sp>
          <p:sp>
            <p:nvSpPr>
              <p:cNvPr id="27" name="_s1043"/>
              <p:cNvSpPr/>
              <p:nvPr/>
            </p:nvSpPr>
            <p:spPr>
              <a:xfrm>
                <a:off x="632" y="257"/>
                <a:ext cx="340" cy="1190"/>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系统抽样</a:t>
                </a:r>
              </a:p>
            </p:txBody>
          </p:sp>
          <p:sp>
            <p:nvSpPr>
              <p:cNvPr id="28" name="_s1044"/>
              <p:cNvSpPr/>
              <p:nvPr/>
            </p:nvSpPr>
            <p:spPr>
              <a:xfrm>
                <a:off x="1227" y="256"/>
                <a:ext cx="349" cy="1190"/>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分层抽样</a:t>
                </a:r>
              </a:p>
            </p:txBody>
          </p:sp>
          <p:sp>
            <p:nvSpPr>
              <p:cNvPr id="29" name="_s1045"/>
              <p:cNvSpPr/>
              <p:nvPr/>
            </p:nvSpPr>
            <p:spPr>
              <a:xfrm>
                <a:off x="1851" y="285"/>
                <a:ext cx="332" cy="1162"/>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整群抽样</a:t>
                </a:r>
              </a:p>
            </p:txBody>
          </p:sp>
          <p:sp>
            <p:nvSpPr>
              <p:cNvPr id="30" name="_s1050"/>
              <p:cNvSpPr/>
              <p:nvPr/>
            </p:nvSpPr>
            <p:spPr>
              <a:xfrm>
                <a:off x="2448" y="285"/>
                <a:ext cx="397" cy="1162"/>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多阶段抽样</a:t>
                </a:r>
              </a:p>
            </p:txBody>
          </p:sp>
        </p:gr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6</a:t>
            </a:r>
            <a:r>
              <a:rPr lang="zh-CN" altLang="en-US">
                <a:sym typeface="+mn-ea"/>
              </a:rPr>
              <a:t>）</a:t>
            </a:r>
            <a:r>
              <a:rPr lang="en-US" altLang="zh-CN">
                <a:sym typeface="+mn-ea"/>
              </a:rPr>
              <a:t>-</a:t>
            </a:r>
            <a:r>
              <a:rPr lang="zh-CN" altLang="en-US">
                <a:sym typeface="+mn-ea"/>
              </a:rPr>
              <a:t>概率抽样</a:t>
            </a:r>
            <a:r>
              <a:rPr lang="en-US" altLang="zh-CN">
                <a:sym typeface="+mn-ea"/>
              </a:rPr>
              <a:t>1</a:t>
            </a:r>
          </a:p>
        </p:txBody>
      </p:sp>
      <p:sp>
        <p:nvSpPr>
          <p:cNvPr id="3" name="内容占位符 2"/>
          <p:cNvSpPr>
            <a:spLocks noGrp="1"/>
          </p:cNvSpPr>
          <p:nvPr>
            <p:ph sz="half" idx="1"/>
          </p:nvPr>
        </p:nvSpPr>
        <p:spPr/>
        <p:txBody>
          <a:bodyPr/>
          <a:lstStyle/>
          <a:p>
            <a:pPr lvl="1"/>
            <a:r>
              <a:rPr lang="zh-CN" altLang="en-US"/>
              <a:t>（</a:t>
            </a:r>
            <a:r>
              <a:rPr lang="en-US" altLang="zh-CN"/>
              <a:t>1</a:t>
            </a:r>
            <a:r>
              <a:rPr lang="zh-CN" altLang="en-US"/>
              <a:t>）</a:t>
            </a:r>
            <a:r>
              <a:rPr lang="zh-CN" altLang="en-US">
                <a:solidFill>
                  <a:srgbClr val="FFFF00"/>
                </a:solidFill>
                <a:sym typeface="+mn-ea"/>
              </a:rPr>
              <a:t>简单随机抽样</a:t>
            </a:r>
            <a:r>
              <a:rPr lang="zh-CN" altLang="en-US">
                <a:solidFill>
                  <a:schemeClr val="tx1"/>
                </a:solidFill>
                <a:sym typeface="+mn-ea"/>
              </a:rPr>
              <a:t>（</a:t>
            </a:r>
            <a:r>
              <a:rPr lang="en-US" altLang="zh-CN">
                <a:solidFill>
                  <a:schemeClr val="tx1"/>
                </a:solidFill>
                <a:sym typeface="+mn-ea"/>
              </a:rPr>
              <a:t>Simple   Random  Sampling</a:t>
            </a:r>
            <a:r>
              <a:rPr lang="zh-CN" altLang="en-US">
                <a:solidFill>
                  <a:schemeClr val="tx1"/>
                </a:solidFill>
                <a:sym typeface="+mn-ea"/>
              </a:rPr>
              <a:t>）</a:t>
            </a:r>
          </a:p>
          <a:p>
            <a:pPr lvl="2"/>
            <a:r>
              <a:rPr lang="zh-CN" altLang="en-US">
                <a:latin typeface="楷体_GB2312" pitchFamily="1" charset="-122"/>
                <a:sym typeface="+mn-ea"/>
              </a:rPr>
              <a:t>直接从总体单位中抽选样本单位，每个个体被选入样本的概率都相等。</a:t>
            </a:r>
          </a:p>
          <a:p>
            <a:pPr lvl="2"/>
            <a:r>
              <a:rPr lang="zh-CN" altLang="en-US" sz="2000">
                <a:latin typeface="楷体_GB2312" pitchFamily="1" charset="-122"/>
                <a:sym typeface="+mn-ea"/>
              </a:rPr>
              <a:t>最基本的抽样方法，许多抽样方法都是在它的基础上发展起来的。其数学性质简单，理论也最为成熟。</a:t>
            </a:r>
            <a:endParaRPr lang="zh-CN" altLang="en-US" sz="2000">
              <a:latin typeface="楷体_GB2312" pitchFamily="1" charset="-122"/>
            </a:endParaRPr>
          </a:p>
          <a:p>
            <a:pPr lvl="2"/>
            <a:endParaRPr lang="zh-CN" altLang="en-US">
              <a:solidFill>
                <a:schemeClr val="tx1"/>
              </a:solidFill>
              <a:sym typeface="+mn-ea"/>
            </a:endParaRPr>
          </a:p>
        </p:txBody>
      </p:sp>
      <p:grpSp>
        <p:nvGrpSpPr>
          <p:cNvPr id="27652" name="组合 27651"/>
          <p:cNvGrpSpPr/>
          <p:nvPr/>
        </p:nvGrpSpPr>
        <p:grpSpPr>
          <a:xfrm>
            <a:off x="7105650" y="3846830"/>
            <a:ext cx="1709738" cy="944563"/>
            <a:chOff x="0" y="0"/>
            <a:chExt cx="909" cy="444"/>
          </a:xfrm>
        </p:grpSpPr>
        <p:grpSp>
          <p:nvGrpSpPr>
            <p:cNvPr id="27653" name="组合 27652"/>
            <p:cNvGrpSpPr/>
            <p:nvPr/>
          </p:nvGrpSpPr>
          <p:grpSpPr>
            <a:xfrm>
              <a:off x="0" y="0"/>
              <a:ext cx="494" cy="375"/>
              <a:chOff x="0" y="0"/>
              <a:chExt cx="494" cy="375"/>
            </a:xfrm>
          </p:grpSpPr>
          <p:sp>
            <p:nvSpPr>
              <p:cNvPr id="27654" name="未知"/>
              <p:cNvSpPr/>
              <p:nvPr/>
            </p:nvSpPr>
            <p:spPr>
              <a:xfrm>
                <a:off x="229" y="260"/>
                <a:ext cx="265" cy="114"/>
              </a:xfrm>
              <a:custGeom>
                <a:avLst/>
                <a:gdLst/>
                <a:ahLst/>
                <a:cxnLst/>
                <a:rect l="0" t="0" r="0" b="0"/>
                <a:pathLst>
                  <a:path w="1060" h="456">
                    <a:moveTo>
                      <a:pt x="614" y="0"/>
                    </a:moveTo>
                    <a:lnTo>
                      <a:pt x="1060" y="132"/>
                    </a:lnTo>
                    <a:lnTo>
                      <a:pt x="0" y="456"/>
                    </a:lnTo>
                    <a:lnTo>
                      <a:pt x="614" y="0"/>
                    </a:lnTo>
                    <a:close/>
                  </a:path>
                </a:pathLst>
              </a:custGeom>
              <a:solidFill>
                <a:srgbClr val="404040"/>
              </a:solidFill>
              <a:ln w="9525">
                <a:noFill/>
              </a:ln>
            </p:spPr>
            <p:txBody>
              <a:bodyPr/>
              <a:lstStyle/>
              <a:p>
                <a:endParaRPr lang="zh-CN" altLang="en-US"/>
              </a:p>
            </p:txBody>
          </p:sp>
          <p:sp>
            <p:nvSpPr>
              <p:cNvPr id="27655" name="未知"/>
              <p:cNvSpPr/>
              <p:nvPr/>
            </p:nvSpPr>
            <p:spPr>
              <a:xfrm>
                <a:off x="0" y="84"/>
                <a:ext cx="230" cy="291"/>
              </a:xfrm>
              <a:custGeom>
                <a:avLst/>
                <a:gdLst/>
                <a:ahLst/>
                <a:cxnLst/>
                <a:rect l="0" t="0" r="0" b="0"/>
                <a:pathLst>
                  <a:path w="918" h="1165">
                    <a:moveTo>
                      <a:pt x="0" y="0"/>
                    </a:moveTo>
                    <a:lnTo>
                      <a:pt x="917" y="207"/>
                    </a:lnTo>
                    <a:lnTo>
                      <a:pt x="918" y="1165"/>
                    </a:lnTo>
                    <a:lnTo>
                      <a:pt x="4" y="950"/>
                    </a:lnTo>
                    <a:lnTo>
                      <a:pt x="0" y="0"/>
                    </a:lnTo>
                    <a:close/>
                  </a:path>
                </a:pathLst>
              </a:custGeom>
              <a:solidFill>
                <a:srgbClr val="E0E0E0"/>
              </a:solidFill>
              <a:ln w="9525">
                <a:noFill/>
              </a:ln>
            </p:spPr>
            <p:txBody>
              <a:bodyPr/>
              <a:lstStyle/>
              <a:p>
                <a:endParaRPr lang="zh-CN" altLang="en-US"/>
              </a:p>
            </p:txBody>
          </p:sp>
          <p:sp>
            <p:nvSpPr>
              <p:cNvPr id="27656" name="未知"/>
              <p:cNvSpPr/>
              <p:nvPr/>
            </p:nvSpPr>
            <p:spPr>
              <a:xfrm>
                <a:off x="229" y="41"/>
                <a:ext cx="155" cy="333"/>
              </a:xfrm>
              <a:custGeom>
                <a:avLst/>
                <a:gdLst/>
                <a:ahLst/>
                <a:cxnLst/>
                <a:rect l="0" t="0" r="0" b="0"/>
                <a:pathLst>
                  <a:path w="619" h="1333">
                    <a:moveTo>
                      <a:pt x="619" y="0"/>
                    </a:moveTo>
                    <a:lnTo>
                      <a:pt x="619" y="880"/>
                    </a:lnTo>
                    <a:lnTo>
                      <a:pt x="0" y="1333"/>
                    </a:lnTo>
                    <a:lnTo>
                      <a:pt x="0" y="381"/>
                    </a:lnTo>
                    <a:lnTo>
                      <a:pt x="619" y="0"/>
                    </a:lnTo>
                    <a:close/>
                  </a:path>
                </a:pathLst>
              </a:custGeom>
              <a:solidFill>
                <a:srgbClr val="A0A0A0"/>
              </a:solidFill>
              <a:ln w="9525">
                <a:noFill/>
              </a:ln>
            </p:spPr>
            <p:txBody>
              <a:bodyPr/>
              <a:lstStyle/>
              <a:p>
                <a:endParaRPr lang="zh-CN" altLang="en-US"/>
              </a:p>
            </p:txBody>
          </p:sp>
          <p:sp>
            <p:nvSpPr>
              <p:cNvPr id="27657" name="未知"/>
              <p:cNvSpPr/>
              <p:nvPr/>
            </p:nvSpPr>
            <p:spPr>
              <a:xfrm>
                <a:off x="0" y="0"/>
                <a:ext cx="383" cy="136"/>
              </a:xfrm>
              <a:custGeom>
                <a:avLst/>
                <a:gdLst/>
                <a:ahLst/>
                <a:cxnLst/>
                <a:rect l="0" t="0" r="0" b="0"/>
                <a:pathLst>
                  <a:path w="1531" h="547">
                    <a:moveTo>
                      <a:pt x="0" y="339"/>
                    </a:moveTo>
                    <a:lnTo>
                      <a:pt x="917" y="547"/>
                    </a:lnTo>
                    <a:lnTo>
                      <a:pt x="1531" y="165"/>
                    </a:lnTo>
                    <a:lnTo>
                      <a:pt x="684" y="0"/>
                    </a:lnTo>
                    <a:lnTo>
                      <a:pt x="0" y="339"/>
                    </a:lnTo>
                    <a:close/>
                  </a:path>
                </a:pathLst>
              </a:custGeom>
              <a:solidFill>
                <a:srgbClr val="808080"/>
              </a:solidFill>
              <a:ln w="9525">
                <a:noFill/>
              </a:ln>
            </p:spPr>
            <p:txBody>
              <a:bodyPr/>
              <a:lstStyle/>
              <a:p>
                <a:endParaRPr lang="zh-CN" altLang="en-US"/>
              </a:p>
            </p:txBody>
          </p:sp>
          <p:grpSp>
            <p:nvGrpSpPr>
              <p:cNvPr id="27658" name="组合 27657"/>
              <p:cNvGrpSpPr/>
              <p:nvPr/>
            </p:nvGrpSpPr>
            <p:grpSpPr>
              <a:xfrm>
                <a:off x="21" y="22"/>
                <a:ext cx="350" cy="331"/>
                <a:chOff x="0" y="0"/>
                <a:chExt cx="350" cy="331"/>
              </a:xfrm>
            </p:grpSpPr>
            <p:sp>
              <p:nvSpPr>
                <p:cNvPr id="27659" name="椭圆 27658"/>
                <p:cNvSpPr/>
                <p:nvPr/>
              </p:nvSpPr>
              <p:spPr>
                <a:xfrm>
                  <a:off x="161" y="0"/>
                  <a:ext cx="33" cy="26"/>
                </a:xfrm>
                <a:prstGeom prst="ellipse">
                  <a:avLst/>
                </a:prstGeom>
                <a:solidFill>
                  <a:srgbClr val="000000"/>
                </a:solidFill>
                <a:ln w="9525">
                  <a:noFill/>
                </a:ln>
              </p:spPr>
              <p:txBody>
                <a:bodyPr/>
                <a:lstStyle/>
                <a:p>
                  <a:endParaRPr lang="zh-CN" altLang="en-US"/>
                </a:p>
              </p:txBody>
            </p:sp>
            <p:sp>
              <p:nvSpPr>
                <p:cNvPr id="27660" name="椭圆 27659"/>
                <p:cNvSpPr/>
                <p:nvPr/>
              </p:nvSpPr>
              <p:spPr>
                <a:xfrm>
                  <a:off x="258" y="19"/>
                  <a:ext cx="34" cy="26"/>
                </a:xfrm>
                <a:prstGeom prst="ellipse">
                  <a:avLst/>
                </a:prstGeom>
                <a:solidFill>
                  <a:srgbClr val="000000"/>
                </a:solidFill>
                <a:ln w="9525">
                  <a:noFill/>
                </a:ln>
              </p:spPr>
              <p:txBody>
                <a:bodyPr/>
                <a:lstStyle/>
                <a:p>
                  <a:endParaRPr lang="zh-CN" altLang="en-US"/>
                </a:p>
              </p:txBody>
            </p:sp>
            <p:sp>
              <p:nvSpPr>
                <p:cNvPr id="27661" name="椭圆 27660"/>
                <p:cNvSpPr/>
                <p:nvPr/>
              </p:nvSpPr>
              <p:spPr>
                <a:xfrm>
                  <a:off x="211" y="44"/>
                  <a:ext cx="36" cy="28"/>
                </a:xfrm>
                <a:prstGeom prst="ellipse">
                  <a:avLst/>
                </a:prstGeom>
                <a:solidFill>
                  <a:srgbClr val="000000"/>
                </a:solidFill>
                <a:ln w="9525">
                  <a:noFill/>
                </a:ln>
              </p:spPr>
              <p:txBody>
                <a:bodyPr/>
                <a:lstStyle/>
                <a:p>
                  <a:endParaRPr lang="zh-CN" altLang="en-US"/>
                </a:p>
              </p:txBody>
            </p:sp>
            <p:sp>
              <p:nvSpPr>
                <p:cNvPr id="27662" name="椭圆 27661"/>
                <p:cNvSpPr/>
                <p:nvPr/>
              </p:nvSpPr>
              <p:spPr>
                <a:xfrm>
                  <a:off x="109" y="22"/>
                  <a:ext cx="36" cy="28"/>
                </a:xfrm>
                <a:prstGeom prst="ellipse">
                  <a:avLst/>
                </a:prstGeom>
                <a:solidFill>
                  <a:srgbClr val="000000"/>
                </a:solidFill>
                <a:ln w="9525">
                  <a:noFill/>
                </a:ln>
              </p:spPr>
              <p:txBody>
                <a:bodyPr/>
                <a:lstStyle/>
                <a:p>
                  <a:endParaRPr lang="zh-CN" altLang="en-US"/>
                </a:p>
              </p:txBody>
            </p:sp>
            <p:sp>
              <p:nvSpPr>
                <p:cNvPr id="27663" name="椭圆 27662"/>
                <p:cNvSpPr/>
                <p:nvPr/>
              </p:nvSpPr>
              <p:spPr>
                <a:xfrm>
                  <a:off x="164" y="69"/>
                  <a:ext cx="39" cy="29"/>
                </a:xfrm>
                <a:prstGeom prst="ellipse">
                  <a:avLst/>
                </a:prstGeom>
                <a:solidFill>
                  <a:srgbClr val="000000"/>
                </a:solidFill>
                <a:ln w="9525">
                  <a:noFill/>
                </a:ln>
              </p:spPr>
              <p:txBody>
                <a:bodyPr/>
                <a:lstStyle/>
                <a:p>
                  <a:endParaRPr lang="zh-CN" altLang="en-US"/>
                </a:p>
              </p:txBody>
            </p:sp>
            <p:sp>
              <p:nvSpPr>
                <p:cNvPr id="27664" name="椭圆 27663"/>
                <p:cNvSpPr/>
                <p:nvPr/>
              </p:nvSpPr>
              <p:spPr>
                <a:xfrm>
                  <a:off x="57" y="45"/>
                  <a:ext cx="40" cy="30"/>
                </a:xfrm>
                <a:prstGeom prst="ellipse">
                  <a:avLst/>
                </a:prstGeom>
                <a:solidFill>
                  <a:srgbClr val="000000"/>
                </a:solidFill>
                <a:ln w="9525">
                  <a:noFill/>
                </a:ln>
              </p:spPr>
              <p:txBody>
                <a:bodyPr/>
                <a:lstStyle/>
                <a:p>
                  <a:endParaRPr lang="zh-CN" altLang="en-US"/>
                </a:p>
              </p:txBody>
            </p:sp>
            <p:sp>
              <p:nvSpPr>
                <p:cNvPr id="27665" name="椭圆 27664"/>
                <p:cNvSpPr/>
                <p:nvPr/>
              </p:nvSpPr>
              <p:spPr>
                <a:xfrm>
                  <a:off x="76" y="106"/>
                  <a:ext cx="41" cy="43"/>
                </a:xfrm>
                <a:prstGeom prst="ellipse">
                  <a:avLst/>
                </a:prstGeom>
                <a:solidFill>
                  <a:srgbClr val="000000"/>
                </a:solidFill>
                <a:ln w="9525">
                  <a:noFill/>
                </a:ln>
              </p:spPr>
              <p:txBody>
                <a:bodyPr/>
                <a:lstStyle/>
                <a:p>
                  <a:endParaRPr lang="zh-CN" altLang="en-US"/>
                </a:p>
              </p:txBody>
            </p:sp>
            <p:sp>
              <p:nvSpPr>
                <p:cNvPr id="27666" name="椭圆 27665"/>
                <p:cNvSpPr/>
                <p:nvPr/>
              </p:nvSpPr>
              <p:spPr>
                <a:xfrm>
                  <a:off x="0" y="247"/>
                  <a:ext cx="41" cy="43"/>
                </a:xfrm>
                <a:prstGeom prst="ellipse">
                  <a:avLst/>
                </a:prstGeom>
                <a:solidFill>
                  <a:srgbClr val="000000"/>
                </a:solidFill>
                <a:ln w="9525">
                  <a:noFill/>
                </a:ln>
              </p:spPr>
              <p:txBody>
                <a:bodyPr/>
                <a:lstStyle/>
                <a:p>
                  <a:endParaRPr lang="zh-CN" altLang="en-US"/>
                </a:p>
              </p:txBody>
            </p:sp>
            <p:sp>
              <p:nvSpPr>
                <p:cNvPr id="27667" name="椭圆 27666"/>
                <p:cNvSpPr/>
                <p:nvPr/>
              </p:nvSpPr>
              <p:spPr>
                <a:xfrm>
                  <a:off x="153" y="288"/>
                  <a:ext cx="41" cy="43"/>
                </a:xfrm>
                <a:prstGeom prst="ellipse">
                  <a:avLst/>
                </a:prstGeom>
                <a:solidFill>
                  <a:srgbClr val="000000"/>
                </a:solidFill>
                <a:ln w="9525">
                  <a:noFill/>
                </a:ln>
              </p:spPr>
              <p:txBody>
                <a:bodyPr/>
                <a:lstStyle/>
                <a:p>
                  <a:endParaRPr lang="zh-CN" altLang="en-US"/>
                </a:p>
              </p:txBody>
            </p:sp>
            <p:sp>
              <p:nvSpPr>
                <p:cNvPr id="27668" name="椭圆 27667"/>
                <p:cNvSpPr/>
                <p:nvPr/>
              </p:nvSpPr>
              <p:spPr>
                <a:xfrm>
                  <a:off x="228" y="122"/>
                  <a:ext cx="35" cy="38"/>
                </a:xfrm>
                <a:prstGeom prst="ellipse">
                  <a:avLst/>
                </a:prstGeom>
                <a:solidFill>
                  <a:srgbClr val="000000"/>
                </a:solidFill>
                <a:ln w="9525">
                  <a:noFill/>
                </a:ln>
              </p:spPr>
              <p:txBody>
                <a:bodyPr/>
                <a:lstStyle/>
                <a:p>
                  <a:endParaRPr lang="zh-CN" altLang="en-US"/>
                </a:p>
              </p:txBody>
            </p:sp>
            <p:sp>
              <p:nvSpPr>
                <p:cNvPr id="27669" name="椭圆 27668"/>
                <p:cNvSpPr/>
                <p:nvPr/>
              </p:nvSpPr>
              <p:spPr>
                <a:xfrm>
                  <a:off x="318" y="204"/>
                  <a:ext cx="32" cy="38"/>
                </a:xfrm>
                <a:prstGeom prst="ellipse">
                  <a:avLst/>
                </a:prstGeom>
                <a:solidFill>
                  <a:srgbClr val="000000"/>
                </a:solidFill>
                <a:ln w="9525">
                  <a:noFill/>
                </a:ln>
              </p:spPr>
              <p:txBody>
                <a:bodyPr/>
                <a:lstStyle/>
                <a:p>
                  <a:endParaRPr lang="zh-CN" altLang="en-US"/>
                </a:p>
              </p:txBody>
            </p:sp>
          </p:grpSp>
        </p:grpSp>
        <p:grpSp>
          <p:nvGrpSpPr>
            <p:cNvPr id="27670" name="组合 27669"/>
            <p:cNvGrpSpPr/>
            <p:nvPr/>
          </p:nvGrpSpPr>
          <p:grpSpPr>
            <a:xfrm>
              <a:off x="416" y="66"/>
              <a:ext cx="493" cy="378"/>
              <a:chOff x="0" y="0"/>
              <a:chExt cx="493" cy="378"/>
            </a:xfrm>
          </p:grpSpPr>
          <p:sp>
            <p:nvSpPr>
              <p:cNvPr id="27671" name="未知"/>
              <p:cNvSpPr/>
              <p:nvPr/>
            </p:nvSpPr>
            <p:spPr>
              <a:xfrm>
                <a:off x="380" y="214"/>
                <a:ext cx="113" cy="105"/>
              </a:xfrm>
              <a:custGeom>
                <a:avLst/>
                <a:gdLst/>
                <a:ahLst/>
                <a:cxnLst/>
                <a:rect l="0" t="0" r="0" b="0"/>
                <a:pathLst>
                  <a:path w="451" h="424">
                    <a:moveTo>
                      <a:pt x="0" y="0"/>
                    </a:moveTo>
                    <a:lnTo>
                      <a:pt x="451" y="202"/>
                    </a:lnTo>
                    <a:lnTo>
                      <a:pt x="3" y="424"/>
                    </a:lnTo>
                    <a:lnTo>
                      <a:pt x="0" y="0"/>
                    </a:lnTo>
                    <a:close/>
                  </a:path>
                </a:pathLst>
              </a:custGeom>
              <a:solidFill>
                <a:srgbClr val="404040"/>
              </a:solidFill>
              <a:ln w="9525">
                <a:noFill/>
              </a:ln>
            </p:spPr>
            <p:txBody>
              <a:bodyPr/>
              <a:lstStyle/>
              <a:p>
                <a:endParaRPr lang="zh-CN" altLang="en-US"/>
              </a:p>
            </p:txBody>
          </p:sp>
          <p:sp>
            <p:nvSpPr>
              <p:cNvPr id="27672" name="未知"/>
              <p:cNvSpPr/>
              <p:nvPr/>
            </p:nvSpPr>
            <p:spPr>
              <a:xfrm>
                <a:off x="0" y="43"/>
                <a:ext cx="154" cy="334"/>
              </a:xfrm>
              <a:custGeom>
                <a:avLst/>
                <a:gdLst/>
                <a:ahLst/>
                <a:cxnLst/>
                <a:rect l="0" t="0" r="0" b="0"/>
                <a:pathLst>
                  <a:path w="615" h="1335">
                    <a:moveTo>
                      <a:pt x="0" y="0"/>
                    </a:moveTo>
                    <a:lnTo>
                      <a:pt x="609" y="372"/>
                    </a:lnTo>
                    <a:lnTo>
                      <a:pt x="615" y="1335"/>
                    </a:lnTo>
                    <a:lnTo>
                      <a:pt x="0" y="879"/>
                    </a:lnTo>
                    <a:lnTo>
                      <a:pt x="0" y="0"/>
                    </a:lnTo>
                    <a:close/>
                  </a:path>
                </a:pathLst>
              </a:custGeom>
              <a:solidFill>
                <a:srgbClr val="E0E0E0"/>
              </a:solidFill>
              <a:ln w="3175" cap="flat" cmpd="sng">
                <a:solidFill>
                  <a:srgbClr val="E0E0E0"/>
                </a:solidFill>
                <a:prstDash val="solid"/>
                <a:headEnd type="none" w="med" len="med"/>
                <a:tailEnd type="none" w="med" len="med"/>
              </a:ln>
            </p:spPr>
            <p:txBody>
              <a:bodyPr/>
              <a:lstStyle/>
              <a:p>
                <a:endParaRPr lang="zh-CN" altLang="en-US"/>
              </a:p>
            </p:txBody>
          </p:sp>
          <p:sp>
            <p:nvSpPr>
              <p:cNvPr id="27673" name="未知"/>
              <p:cNvSpPr/>
              <p:nvPr/>
            </p:nvSpPr>
            <p:spPr>
              <a:xfrm>
                <a:off x="154" y="85"/>
                <a:ext cx="227" cy="293"/>
              </a:xfrm>
              <a:custGeom>
                <a:avLst/>
                <a:gdLst/>
                <a:ahLst/>
                <a:cxnLst/>
                <a:rect l="0" t="0" r="0" b="0"/>
                <a:pathLst>
                  <a:path w="911" h="1175">
                    <a:moveTo>
                      <a:pt x="0" y="206"/>
                    </a:moveTo>
                    <a:lnTo>
                      <a:pt x="0" y="1175"/>
                    </a:lnTo>
                    <a:lnTo>
                      <a:pt x="911" y="941"/>
                    </a:lnTo>
                    <a:lnTo>
                      <a:pt x="911" y="0"/>
                    </a:lnTo>
                    <a:lnTo>
                      <a:pt x="0" y="206"/>
                    </a:lnTo>
                    <a:close/>
                  </a:path>
                </a:pathLst>
              </a:custGeom>
              <a:solidFill>
                <a:srgbClr val="A0A0A0"/>
              </a:solidFill>
              <a:ln w="9525">
                <a:noFill/>
              </a:ln>
            </p:spPr>
            <p:txBody>
              <a:bodyPr/>
              <a:lstStyle/>
              <a:p>
                <a:endParaRPr lang="zh-CN" altLang="en-US"/>
              </a:p>
            </p:txBody>
          </p:sp>
          <p:sp>
            <p:nvSpPr>
              <p:cNvPr id="27674" name="未知"/>
              <p:cNvSpPr/>
              <p:nvPr/>
            </p:nvSpPr>
            <p:spPr>
              <a:xfrm>
                <a:off x="1" y="0"/>
                <a:ext cx="381" cy="137"/>
              </a:xfrm>
              <a:custGeom>
                <a:avLst/>
                <a:gdLst/>
                <a:ahLst/>
                <a:cxnLst/>
                <a:rect l="0" t="0" r="0" b="0"/>
                <a:pathLst>
                  <a:path w="1523" h="547">
                    <a:moveTo>
                      <a:pt x="0" y="168"/>
                    </a:moveTo>
                    <a:lnTo>
                      <a:pt x="841" y="0"/>
                    </a:lnTo>
                    <a:lnTo>
                      <a:pt x="1523" y="340"/>
                    </a:lnTo>
                    <a:lnTo>
                      <a:pt x="612" y="547"/>
                    </a:lnTo>
                    <a:lnTo>
                      <a:pt x="0" y="168"/>
                    </a:lnTo>
                    <a:close/>
                  </a:path>
                </a:pathLst>
              </a:custGeom>
              <a:solidFill>
                <a:srgbClr val="808080"/>
              </a:solidFill>
              <a:ln w="9525">
                <a:noFill/>
              </a:ln>
            </p:spPr>
            <p:txBody>
              <a:bodyPr/>
              <a:lstStyle/>
              <a:p>
                <a:endParaRPr lang="zh-CN" altLang="en-US"/>
              </a:p>
            </p:txBody>
          </p:sp>
          <p:grpSp>
            <p:nvGrpSpPr>
              <p:cNvPr id="27675" name="组合 27674"/>
              <p:cNvGrpSpPr/>
              <p:nvPr/>
            </p:nvGrpSpPr>
            <p:grpSpPr>
              <a:xfrm>
                <a:off x="58" y="16"/>
                <a:ext cx="311" cy="335"/>
                <a:chOff x="0" y="0"/>
                <a:chExt cx="311" cy="335"/>
              </a:xfrm>
            </p:grpSpPr>
            <p:sp>
              <p:nvSpPr>
                <p:cNvPr id="27676" name="椭圆 27675"/>
                <p:cNvSpPr/>
                <p:nvPr/>
              </p:nvSpPr>
              <p:spPr>
                <a:xfrm>
                  <a:off x="6" y="25"/>
                  <a:ext cx="38" cy="29"/>
                </a:xfrm>
                <a:prstGeom prst="ellipse">
                  <a:avLst/>
                </a:prstGeom>
                <a:solidFill>
                  <a:srgbClr val="000000"/>
                </a:solidFill>
                <a:ln w="9525">
                  <a:noFill/>
                </a:ln>
              </p:spPr>
              <p:txBody>
                <a:bodyPr/>
                <a:lstStyle/>
                <a:p>
                  <a:endParaRPr lang="zh-CN" altLang="en-US"/>
                </a:p>
              </p:txBody>
            </p:sp>
            <p:sp>
              <p:nvSpPr>
                <p:cNvPr id="27677" name="椭圆 27676"/>
                <p:cNvSpPr/>
                <p:nvPr/>
              </p:nvSpPr>
              <p:spPr>
                <a:xfrm>
                  <a:off x="129" y="0"/>
                  <a:ext cx="37" cy="30"/>
                </a:xfrm>
                <a:prstGeom prst="ellipse">
                  <a:avLst/>
                </a:prstGeom>
                <a:solidFill>
                  <a:srgbClr val="000000"/>
                </a:solidFill>
                <a:ln w="9525">
                  <a:noFill/>
                </a:ln>
              </p:spPr>
              <p:txBody>
                <a:bodyPr/>
                <a:lstStyle/>
                <a:p>
                  <a:endParaRPr lang="zh-CN" altLang="en-US"/>
                </a:p>
              </p:txBody>
            </p:sp>
            <p:sp>
              <p:nvSpPr>
                <p:cNvPr id="27678" name="椭圆 27677"/>
                <p:cNvSpPr/>
                <p:nvPr/>
              </p:nvSpPr>
              <p:spPr>
                <a:xfrm>
                  <a:off x="87" y="71"/>
                  <a:ext cx="37" cy="30"/>
                </a:xfrm>
                <a:prstGeom prst="ellipse">
                  <a:avLst/>
                </a:prstGeom>
                <a:solidFill>
                  <a:srgbClr val="000000"/>
                </a:solidFill>
                <a:ln w="9525">
                  <a:noFill/>
                </a:ln>
              </p:spPr>
              <p:txBody>
                <a:bodyPr/>
                <a:lstStyle/>
                <a:p>
                  <a:endParaRPr lang="zh-CN" altLang="en-US"/>
                </a:p>
              </p:txBody>
            </p:sp>
            <p:sp>
              <p:nvSpPr>
                <p:cNvPr id="27679" name="椭圆 27678"/>
                <p:cNvSpPr/>
                <p:nvPr/>
              </p:nvSpPr>
              <p:spPr>
                <a:xfrm>
                  <a:off x="219" y="46"/>
                  <a:ext cx="37" cy="30"/>
                </a:xfrm>
                <a:prstGeom prst="ellipse">
                  <a:avLst/>
                </a:prstGeom>
                <a:solidFill>
                  <a:srgbClr val="000000"/>
                </a:solidFill>
                <a:ln w="9525">
                  <a:noFill/>
                </a:ln>
              </p:spPr>
              <p:txBody>
                <a:bodyPr/>
                <a:lstStyle/>
                <a:p>
                  <a:endParaRPr lang="zh-CN" altLang="en-US"/>
                </a:p>
              </p:txBody>
            </p:sp>
            <p:sp>
              <p:nvSpPr>
                <p:cNvPr id="27680" name="椭圆 27679"/>
                <p:cNvSpPr/>
                <p:nvPr/>
              </p:nvSpPr>
              <p:spPr>
                <a:xfrm>
                  <a:off x="122" y="137"/>
                  <a:ext cx="41" cy="42"/>
                </a:xfrm>
                <a:prstGeom prst="ellipse">
                  <a:avLst/>
                </a:prstGeom>
                <a:solidFill>
                  <a:srgbClr val="000000"/>
                </a:solidFill>
                <a:ln w="9525">
                  <a:noFill/>
                </a:ln>
              </p:spPr>
              <p:txBody>
                <a:bodyPr/>
                <a:lstStyle/>
                <a:p>
                  <a:endParaRPr lang="zh-CN" altLang="en-US"/>
                </a:p>
              </p:txBody>
            </p:sp>
            <p:sp>
              <p:nvSpPr>
                <p:cNvPr id="27681" name="椭圆 27680"/>
                <p:cNvSpPr/>
                <p:nvPr/>
              </p:nvSpPr>
              <p:spPr>
                <a:xfrm>
                  <a:off x="202" y="192"/>
                  <a:ext cx="41" cy="42"/>
                </a:xfrm>
                <a:prstGeom prst="ellipse">
                  <a:avLst/>
                </a:prstGeom>
                <a:solidFill>
                  <a:srgbClr val="000000"/>
                </a:solidFill>
                <a:ln w="9525">
                  <a:noFill/>
                </a:ln>
              </p:spPr>
              <p:txBody>
                <a:bodyPr/>
                <a:lstStyle/>
                <a:p>
                  <a:endParaRPr lang="zh-CN" altLang="en-US"/>
                </a:p>
              </p:txBody>
            </p:sp>
            <p:sp>
              <p:nvSpPr>
                <p:cNvPr id="27682" name="椭圆 27681"/>
                <p:cNvSpPr/>
                <p:nvPr/>
              </p:nvSpPr>
              <p:spPr>
                <a:xfrm>
                  <a:off x="267" y="253"/>
                  <a:ext cx="42" cy="41"/>
                </a:xfrm>
                <a:prstGeom prst="ellipse">
                  <a:avLst/>
                </a:prstGeom>
                <a:solidFill>
                  <a:srgbClr val="000000"/>
                </a:solidFill>
                <a:ln w="9525">
                  <a:noFill/>
                </a:ln>
              </p:spPr>
              <p:txBody>
                <a:bodyPr/>
                <a:lstStyle/>
                <a:p>
                  <a:endParaRPr lang="zh-CN" altLang="en-US"/>
                </a:p>
              </p:txBody>
            </p:sp>
            <p:sp>
              <p:nvSpPr>
                <p:cNvPr id="27683" name="椭圆 27682"/>
                <p:cNvSpPr/>
                <p:nvPr/>
              </p:nvSpPr>
              <p:spPr>
                <a:xfrm>
                  <a:off x="122" y="293"/>
                  <a:ext cx="42" cy="42"/>
                </a:xfrm>
                <a:prstGeom prst="ellipse">
                  <a:avLst/>
                </a:prstGeom>
                <a:solidFill>
                  <a:srgbClr val="000000"/>
                </a:solidFill>
                <a:ln w="9525">
                  <a:noFill/>
                </a:ln>
              </p:spPr>
              <p:txBody>
                <a:bodyPr/>
                <a:lstStyle/>
                <a:p>
                  <a:endParaRPr lang="zh-CN" altLang="en-US"/>
                </a:p>
              </p:txBody>
            </p:sp>
            <p:sp>
              <p:nvSpPr>
                <p:cNvPr id="27684" name="椭圆 27683"/>
                <p:cNvSpPr/>
                <p:nvPr/>
              </p:nvSpPr>
              <p:spPr>
                <a:xfrm>
                  <a:off x="270" y="94"/>
                  <a:ext cx="41" cy="41"/>
                </a:xfrm>
                <a:prstGeom prst="ellipse">
                  <a:avLst/>
                </a:prstGeom>
                <a:solidFill>
                  <a:srgbClr val="000000"/>
                </a:solidFill>
                <a:ln w="9525">
                  <a:noFill/>
                </a:ln>
              </p:spPr>
              <p:txBody>
                <a:bodyPr/>
                <a:lstStyle/>
                <a:p>
                  <a:endParaRPr lang="zh-CN" altLang="en-US"/>
                </a:p>
              </p:txBody>
            </p:sp>
            <p:sp>
              <p:nvSpPr>
                <p:cNvPr id="27685" name="椭圆 27684"/>
                <p:cNvSpPr/>
                <p:nvPr/>
              </p:nvSpPr>
              <p:spPr>
                <a:xfrm>
                  <a:off x="0" y="167"/>
                  <a:ext cx="29" cy="36"/>
                </a:xfrm>
                <a:prstGeom prst="ellipse">
                  <a:avLst/>
                </a:prstGeom>
                <a:solidFill>
                  <a:srgbClr val="000000"/>
                </a:solidFill>
                <a:ln w="9525">
                  <a:noFill/>
                </a:ln>
              </p:spPr>
              <p:txBody>
                <a:bodyPr/>
                <a:lstStyle/>
                <a:p>
                  <a:endParaRPr lang="zh-CN" altLang="en-US"/>
                </a:p>
              </p:txBody>
            </p:sp>
          </p:grpSp>
        </p:grp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dissolve">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7</a:t>
            </a:r>
            <a:r>
              <a:rPr lang="zh-CN" altLang="en-US">
                <a:sym typeface="+mn-ea"/>
              </a:rPr>
              <a:t>）</a:t>
            </a:r>
            <a:r>
              <a:rPr lang="en-US" altLang="zh-CN">
                <a:sym typeface="+mn-ea"/>
              </a:rPr>
              <a:t>-</a:t>
            </a:r>
            <a:r>
              <a:rPr lang="zh-CN" altLang="en-US">
                <a:sym typeface="+mn-ea"/>
              </a:rPr>
              <a:t>概率抽样</a:t>
            </a:r>
            <a:r>
              <a:rPr lang="en-US" altLang="zh-CN">
                <a:sym typeface="+mn-ea"/>
              </a:rPr>
              <a:t>1</a:t>
            </a:r>
            <a:endParaRPr lang="zh-CN" altLang="en-US"/>
          </a:p>
        </p:txBody>
      </p:sp>
      <p:sp>
        <p:nvSpPr>
          <p:cNvPr id="3" name="内容占位符 2"/>
          <p:cNvSpPr>
            <a:spLocks noGrp="1"/>
          </p:cNvSpPr>
          <p:nvPr>
            <p:ph sz="half" idx="1"/>
          </p:nvPr>
        </p:nvSpPr>
        <p:spPr>
          <a:xfrm>
            <a:off x="384810" y="1034415"/>
            <a:ext cx="8229600" cy="3886200"/>
          </a:xfrm>
        </p:spPr>
        <p:txBody>
          <a:bodyPr>
            <a:normAutofit fontScale="90000"/>
          </a:bodyPr>
          <a:lstStyle/>
          <a:p>
            <a:pPr lvl="1"/>
            <a:r>
              <a:rPr lang="zh-CN" altLang="en-US">
                <a:solidFill>
                  <a:srgbClr val="FFFF00"/>
                </a:solidFill>
              </a:rPr>
              <a:t>简单随机抽样的分类</a:t>
            </a:r>
            <a:r>
              <a:rPr lang="zh-CN" altLang="en-US"/>
              <a:t>：</a:t>
            </a:r>
          </a:p>
          <a:p>
            <a:pPr lvl="2"/>
            <a:r>
              <a:rPr lang="zh-CN" altLang="en-US">
                <a:solidFill>
                  <a:srgbClr val="FFFF00"/>
                </a:solidFill>
              </a:rPr>
              <a:t>有放回抽样</a:t>
            </a:r>
            <a:r>
              <a:rPr lang="zh-CN" altLang="en-US">
                <a:sym typeface="+mn-ea"/>
              </a:rPr>
              <a:t>：也称为重复抽样</a:t>
            </a:r>
            <a:r>
              <a:rPr lang="zh-CN" altLang="en-US"/>
              <a:t>，在一个单位被选入样本后，记录其编号，然后又将其放回总体中继续参与随后的抽样过程。</a:t>
            </a:r>
          </a:p>
          <a:p>
            <a:pPr lvl="2"/>
            <a:r>
              <a:rPr lang="zh-CN" altLang="en-US">
                <a:solidFill>
                  <a:srgbClr val="FFFF00"/>
                </a:solidFill>
                <a:sym typeface="+mn-ea"/>
              </a:rPr>
              <a:t>无放回抽样</a:t>
            </a:r>
            <a:r>
              <a:rPr lang="zh-CN" altLang="en-US">
                <a:sym typeface="+mn-ea"/>
              </a:rPr>
              <a:t>：也称为</a:t>
            </a:r>
            <a:r>
              <a:rPr lang="zh-CN" altLang="en-US"/>
              <a:t>不重复抽样，在一个单位被选入样本后，不再放回总体参与随后的抽样过程。</a:t>
            </a:r>
          </a:p>
          <a:p>
            <a:pPr lvl="1"/>
            <a:r>
              <a:rPr lang="zh-CN" altLang="en-US"/>
              <a:t>实际应用中一般采用</a:t>
            </a:r>
            <a:r>
              <a:rPr lang="zh-CN" altLang="en-US">
                <a:solidFill>
                  <a:srgbClr val="FFFF00"/>
                </a:solidFill>
              </a:rPr>
              <a:t>无放回抽样</a:t>
            </a:r>
          </a:p>
          <a:p>
            <a:pPr lvl="1"/>
            <a:r>
              <a:rPr lang="zh-CN" altLang="en-US"/>
              <a:t>有放回抽样的计算公式比无放回抽样简单，但误差也比无放回抽样略大</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8</a:t>
            </a:r>
            <a:r>
              <a:rPr lang="zh-CN" altLang="en-US">
                <a:sym typeface="+mn-ea"/>
              </a:rPr>
              <a:t>）</a:t>
            </a:r>
            <a:r>
              <a:rPr lang="en-US" altLang="zh-CN">
                <a:sym typeface="+mn-ea"/>
              </a:rPr>
              <a:t>-</a:t>
            </a:r>
            <a:r>
              <a:rPr lang="zh-CN" altLang="en-US">
                <a:sym typeface="+mn-ea"/>
              </a:rPr>
              <a:t>概率抽样</a:t>
            </a:r>
            <a:r>
              <a:rPr lang="en-US" altLang="zh-CN">
                <a:sym typeface="+mn-ea"/>
              </a:rPr>
              <a:t>1</a:t>
            </a:r>
            <a:endParaRPr lang="zh-CN" altLang="en-US"/>
          </a:p>
        </p:txBody>
      </p:sp>
      <p:sp>
        <p:nvSpPr>
          <p:cNvPr id="3" name="内容占位符 2"/>
          <p:cNvSpPr>
            <a:spLocks noGrp="1"/>
          </p:cNvSpPr>
          <p:nvPr>
            <p:ph sz="half" idx="1"/>
          </p:nvPr>
        </p:nvSpPr>
        <p:spPr>
          <a:xfrm>
            <a:off x="384810" y="1034415"/>
            <a:ext cx="8229600" cy="3886200"/>
          </a:xfrm>
        </p:spPr>
        <p:txBody>
          <a:bodyPr>
            <a:normAutofit/>
          </a:bodyPr>
          <a:lstStyle/>
          <a:p>
            <a:pPr lvl="1"/>
            <a:r>
              <a:rPr lang="zh-CN" altLang="en-US">
                <a:solidFill>
                  <a:srgbClr val="FFFF00"/>
                </a:solidFill>
              </a:rPr>
              <a:t>简单随机抽样的抽样方法</a:t>
            </a:r>
            <a:r>
              <a:rPr lang="zh-CN" altLang="en-US"/>
              <a:t>：</a:t>
            </a:r>
          </a:p>
          <a:p>
            <a:pPr lvl="2"/>
            <a:r>
              <a:rPr lang="zh-CN" altLang="en-US"/>
              <a:t>从N个总体单位中抽选n个单位组成样本，可以先将N个单位编号，若抽到某个号则对应的单位入样。</a:t>
            </a:r>
          </a:p>
          <a:p>
            <a:pPr lvl="2"/>
            <a:r>
              <a:rPr lang="zh-CN" altLang="en-US">
                <a:solidFill>
                  <a:srgbClr val="FFFF00"/>
                </a:solidFill>
              </a:rPr>
              <a:t>抽签法</a:t>
            </a:r>
            <a:r>
              <a:rPr lang="zh-CN" altLang="en-US"/>
              <a:t>：用均匀同质的材料制作N个签并充分混合，然后一次抽取n个，或一次抽取一个签但不放回，直至抽满n个签为止。</a:t>
            </a:r>
          </a:p>
          <a:p>
            <a:pPr lvl="2"/>
            <a:r>
              <a:rPr lang="zh-CN" altLang="en-US">
                <a:solidFill>
                  <a:srgbClr val="FFFF00"/>
                </a:solidFill>
              </a:rPr>
              <a:t>随机数法</a:t>
            </a:r>
            <a:r>
              <a:rPr lang="zh-CN" altLang="en-US"/>
              <a:t>: 随机数表；随机数骰子；摇奖机；计算机产生的伪随机数</a:t>
            </a:r>
          </a:p>
        </p:txBody>
      </p:sp>
      <p:pic>
        <p:nvPicPr>
          <p:cNvPr id="29700" name="图片 29699" descr="j0286767"/>
          <p:cNvPicPr>
            <a:picLocks noChangeAspect="1"/>
          </p:cNvPicPr>
          <p:nvPr/>
        </p:nvPicPr>
        <p:blipFill>
          <a:blip r:embed="rId2"/>
          <a:stretch>
            <a:fillRect/>
          </a:stretch>
        </p:blipFill>
        <p:spPr>
          <a:xfrm>
            <a:off x="8186420" y="4277360"/>
            <a:ext cx="855663" cy="817563"/>
          </a:xfrm>
          <a:prstGeom prst="rect">
            <a:avLst/>
          </a:prstGeom>
          <a:noFill/>
          <a:ln w="9525">
            <a:noFill/>
            <a:miter/>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7305" y="8890"/>
            <a:ext cx="5019675" cy="3962400"/>
          </a:xfrm>
          <a:prstGeom prst="rect">
            <a:avLst/>
          </a:prstGeom>
          <a:noFill/>
          <a:ln w="9525">
            <a:noFill/>
            <a:miter/>
          </a:ln>
        </p:spPr>
      </p:pic>
      <p:pic>
        <p:nvPicPr>
          <p:cNvPr id="7" name="内容占位符 4"/>
          <p:cNvPicPr>
            <a:picLocks noGrp="1" noChangeAspect="1"/>
          </p:cNvPicPr>
          <p:nvPr>
            <p:ph sz="half" idx="1"/>
          </p:nvPr>
        </p:nvPicPr>
        <p:blipFill>
          <a:blip r:embed="rId3"/>
          <a:stretch>
            <a:fillRect/>
          </a:stretch>
        </p:blipFill>
        <p:spPr>
          <a:xfrm>
            <a:off x="4842510" y="1383030"/>
            <a:ext cx="4260215" cy="3749040"/>
          </a:xfrm>
          <a:prstGeom prst="rect">
            <a:avLst/>
          </a:prstGeom>
          <a:noFill/>
          <a:ln w="9525">
            <a:noFill/>
            <a:miter/>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9</a:t>
            </a:r>
            <a:r>
              <a:rPr lang="zh-CN" altLang="en-US">
                <a:sym typeface="+mn-ea"/>
              </a:rPr>
              <a:t>）</a:t>
            </a:r>
            <a:r>
              <a:rPr lang="en-US" altLang="zh-CN">
                <a:sym typeface="+mn-ea"/>
              </a:rPr>
              <a:t>-</a:t>
            </a:r>
            <a:r>
              <a:rPr lang="zh-CN" altLang="en-US">
                <a:sym typeface="+mn-ea"/>
              </a:rPr>
              <a:t>概率抽样</a:t>
            </a:r>
            <a:r>
              <a:rPr lang="en-US" altLang="zh-CN">
                <a:sym typeface="+mn-ea"/>
              </a:rPr>
              <a:t>1</a:t>
            </a:r>
            <a:endParaRPr lang="zh-CN" altLang="en-US"/>
          </a:p>
        </p:txBody>
      </p:sp>
      <p:sp>
        <p:nvSpPr>
          <p:cNvPr id="3" name="内容占位符 2"/>
          <p:cNvSpPr>
            <a:spLocks noGrp="1"/>
          </p:cNvSpPr>
          <p:nvPr>
            <p:ph sz="half" idx="1"/>
          </p:nvPr>
        </p:nvSpPr>
        <p:spPr/>
        <p:txBody>
          <a:bodyPr>
            <a:normAutofit/>
          </a:bodyPr>
          <a:lstStyle/>
          <a:p>
            <a:pPr lvl="2"/>
            <a:r>
              <a:rPr lang="zh-CN" altLang="en-US">
                <a:solidFill>
                  <a:srgbClr val="FFFF00"/>
                </a:solidFill>
              </a:rPr>
              <a:t>优点：</a:t>
            </a:r>
          </a:p>
          <a:p>
            <a:pPr lvl="3"/>
            <a:r>
              <a:rPr lang="zh-CN" altLang="en-US"/>
              <a:t>保证样本点分布均匀，可以获得一个无偏倚的样本</a:t>
            </a:r>
          </a:p>
          <a:p>
            <a:pPr lvl="2"/>
            <a:r>
              <a:rPr lang="zh-CN" altLang="en-US"/>
              <a:t>简单随机抽样</a:t>
            </a:r>
            <a:r>
              <a:rPr lang="zh-CN" altLang="en-US">
                <a:solidFill>
                  <a:srgbClr val="FFFF00"/>
                </a:solidFill>
              </a:rPr>
              <a:t>最适用的场合</a:t>
            </a:r>
            <a:r>
              <a:rPr lang="zh-CN" altLang="en-US"/>
              <a:t>：</a:t>
            </a:r>
          </a:p>
          <a:p>
            <a:pPr lvl="3"/>
            <a:r>
              <a:rPr lang="zh-CN" altLang="en-US"/>
              <a:t>当总体内样本单位不多且有完备名册，可用于编号</a:t>
            </a:r>
          </a:p>
          <a:p>
            <a:pPr lvl="3"/>
            <a:r>
              <a:rPr lang="zh-CN" altLang="en-US"/>
              <a:t>对研究的目的而言总内样本单位间的差异不大</a:t>
            </a:r>
          </a:p>
          <a:p>
            <a:pPr lvl="3"/>
            <a:r>
              <a:rPr lang="zh-CN" altLang="en-US"/>
              <a:t>无法充分获得总体信息时</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10</a:t>
            </a:r>
            <a:r>
              <a:rPr lang="zh-CN" altLang="en-US">
                <a:sym typeface="+mn-ea"/>
              </a:rPr>
              <a:t>）</a:t>
            </a:r>
            <a:r>
              <a:rPr lang="en-US" altLang="zh-CN">
                <a:sym typeface="+mn-ea"/>
              </a:rPr>
              <a:t>-</a:t>
            </a:r>
            <a:r>
              <a:rPr lang="zh-CN" altLang="en-US">
                <a:sym typeface="+mn-ea"/>
              </a:rPr>
              <a:t>概率抽样</a:t>
            </a:r>
            <a:r>
              <a:rPr lang="en-US" altLang="zh-CN">
                <a:sym typeface="+mn-ea"/>
              </a:rPr>
              <a:t>1</a:t>
            </a:r>
            <a:endParaRPr lang="zh-CN" altLang="en-US"/>
          </a:p>
        </p:txBody>
      </p:sp>
      <p:sp>
        <p:nvSpPr>
          <p:cNvPr id="3" name="内容占位符 2"/>
          <p:cNvSpPr>
            <a:spLocks noGrp="1"/>
          </p:cNvSpPr>
          <p:nvPr>
            <p:ph sz="half" idx="1"/>
          </p:nvPr>
        </p:nvSpPr>
        <p:spPr/>
        <p:txBody>
          <a:bodyPr>
            <a:normAutofit/>
          </a:bodyPr>
          <a:lstStyle/>
          <a:p>
            <a:pPr lvl="2"/>
            <a:r>
              <a:rPr lang="zh-CN" altLang="en-US" dirty="0">
                <a:sym typeface="+mn-ea"/>
              </a:rPr>
              <a:t>简单随机抽样的</a:t>
            </a:r>
            <a:r>
              <a:rPr lang="zh-CN" altLang="en-US" dirty="0">
                <a:solidFill>
                  <a:srgbClr val="FFFF00"/>
                </a:solidFill>
                <a:sym typeface="+mn-ea"/>
              </a:rPr>
              <a:t>使用限制</a:t>
            </a:r>
            <a:r>
              <a:rPr lang="zh-CN" altLang="en-US" dirty="0">
                <a:sym typeface="+mn-ea"/>
              </a:rPr>
              <a:t>：实施操作并不简单</a:t>
            </a:r>
            <a:endParaRPr lang="zh-CN" altLang="en-US" dirty="0"/>
          </a:p>
          <a:p>
            <a:pPr lvl="3"/>
            <a:r>
              <a:rPr lang="zh-CN" altLang="en-US" sz="1800" dirty="0">
                <a:sym typeface="+mn-ea"/>
              </a:rPr>
              <a:t>有时，调查人员要了解所有样本中的个体有时是很困难的。</a:t>
            </a:r>
            <a:endParaRPr lang="zh-CN" altLang="en-US" sz="1800" dirty="0"/>
          </a:p>
          <a:p>
            <a:pPr lvl="4"/>
            <a:r>
              <a:rPr lang="zh-CN" altLang="en-US" sz="1800" dirty="0">
                <a:sym typeface="+mn-ea"/>
              </a:rPr>
              <a:t>例如：在全国进行人口抽样调查，以人计的总体单元数超过13亿，很难接触到每个被抽中的人并对他进行调查。</a:t>
            </a:r>
            <a:endParaRPr lang="zh-CN" altLang="en-US" sz="1800" dirty="0"/>
          </a:p>
          <a:p>
            <a:pPr lvl="3"/>
            <a:r>
              <a:rPr lang="zh-CN" altLang="en-US" sz="1800" dirty="0">
                <a:sym typeface="+mn-ea"/>
              </a:rPr>
              <a:t>样本容量较小时，一些比例少但是很重要的个体不能入样，使样本的代表性受到影响。</a:t>
            </a:r>
            <a:endParaRPr lang="zh-CN" altLang="en-US" sz="1800" dirty="0"/>
          </a:p>
          <a:p>
            <a:pPr lvl="4"/>
            <a:r>
              <a:rPr lang="zh-CN" altLang="en-US" sz="1800" dirty="0">
                <a:sym typeface="+mn-ea"/>
              </a:rPr>
              <a:t>例如：在人民银行随机抽取100名职员，可能会抽不到高层管理人员。</a:t>
            </a:r>
            <a:endParaRPr lang="zh-CN" altLang="en-US" sz="180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a:spLocks noGrp="1"/>
          </p:cNvSpPr>
          <p:nvPr>
            <p:ph type="title"/>
          </p:nvPr>
        </p:nvSpPr>
        <p:spPr>
          <a:prstGeom prst="rect">
            <a:avLst/>
          </a:prstGeom>
        </p:spPr>
        <p:txBody>
          <a:bodyPr/>
          <a:lstStyle/>
          <a:p>
            <a:r>
              <a:rPr sz="2400">
                <a:latin typeface="Times New Roman" charset="0"/>
                <a:ea typeface="黑体" charset="0"/>
              </a:rPr>
              <a:t>北京市小客车指标摇号流程</a:t>
            </a:r>
          </a:p>
        </p:txBody>
      </p:sp>
      <p:pic>
        <p:nvPicPr>
          <p:cNvPr id="700" name="image17.jpg" descr="D:\工作以后\2013年\0教学\抽样技术与市场调查\案例\摇号\图片\2012061314455622.jpg"/>
          <p:cNvPicPr>
            <a:picLocks noChangeAspect="1"/>
          </p:cNvPicPr>
          <p:nvPr/>
        </p:nvPicPr>
        <p:blipFill>
          <a:blip r:embed="rId2"/>
          <a:stretch>
            <a:fillRect/>
          </a:stretch>
        </p:blipFill>
        <p:spPr>
          <a:xfrm>
            <a:off x="4785186" y="2396008"/>
            <a:ext cx="1508348" cy="1174533"/>
          </a:xfrm>
          <a:prstGeom prst="rect">
            <a:avLst/>
          </a:prstGeom>
          <a:ln w="12700">
            <a:miter lim="400000"/>
            <a:headEnd/>
            <a:tailEnd/>
          </a:ln>
        </p:spPr>
      </p:pic>
      <p:pic>
        <p:nvPicPr>
          <p:cNvPr id="701" name="image18.jpg" descr="D:\工作以后\2013年\0教学\抽样技术与市场调查\案例\摇号\图片\u=3851366229,4210201937&amp;fm=23&amp;gp=0.jpg"/>
          <p:cNvPicPr>
            <a:picLocks noChangeAspect="1"/>
          </p:cNvPicPr>
          <p:nvPr/>
        </p:nvPicPr>
        <p:blipFill>
          <a:blip r:embed="rId3"/>
          <a:stretch>
            <a:fillRect/>
          </a:stretch>
        </p:blipFill>
        <p:spPr>
          <a:xfrm>
            <a:off x="2172073" y="2387425"/>
            <a:ext cx="1774652" cy="1174534"/>
          </a:xfrm>
          <a:prstGeom prst="rect">
            <a:avLst/>
          </a:prstGeom>
          <a:ln w="12700">
            <a:miter lim="400000"/>
            <a:headEnd/>
            <a:tailEnd/>
          </a:ln>
        </p:spPr>
      </p:pic>
      <p:grpSp>
        <p:nvGrpSpPr>
          <p:cNvPr id="704" name="Group 704"/>
          <p:cNvGrpSpPr/>
          <p:nvPr/>
        </p:nvGrpSpPr>
        <p:grpSpPr>
          <a:xfrm>
            <a:off x="1521660" y="1151869"/>
            <a:ext cx="1591757" cy="955055"/>
            <a:chOff x="0" y="0"/>
            <a:chExt cx="2122341" cy="1273405"/>
          </a:xfrm>
        </p:grpSpPr>
        <p:sp>
          <p:nvSpPr>
            <p:cNvPr id="702" name="Shape 702"/>
            <p:cNvSpPr/>
            <p:nvPr/>
          </p:nvSpPr>
          <p:spPr>
            <a:xfrm>
              <a:off x="0" y="0"/>
              <a:ext cx="2122341" cy="1273405"/>
            </a:xfrm>
            <a:prstGeom prst="roundRect">
              <a:avLst>
                <a:gd name="adj" fmla="val 10000"/>
              </a:avLst>
            </a:prstGeom>
            <a:solidFill>
              <a:schemeClr val="accent3">
                <a:lumOff val="44000"/>
              </a:schemeClr>
            </a:solidFill>
            <a:ln w="28249" cap="flat">
              <a:solidFill>
                <a:srgbClr val="DC5E0A"/>
              </a:solidFill>
              <a:prstDash val="solid"/>
              <a:bevel/>
            </a:ln>
            <a:effectLst/>
          </p:spPr>
          <p:txBody>
            <a:bodyPr wrap="square" lIns="34289" tIns="34289" rIns="34289" bIns="34289" numCol="1" anchor="ctr">
              <a:noAutofit/>
            </a:bodyPr>
            <a:lstStyle/>
            <a:p>
              <a:pPr algn="ctr">
                <a:defRPr sz="2000">
                  <a:solidFill>
                    <a:srgbClr val="002060"/>
                  </a:solidFill>
                </a:defRPr>
              </a:pPr>
              <a:endParaRPr sz="1800">
                <a:latin typeface="Times New Roman" charset="0"/>
                <a:ea typeface="黑体" charset="0"/>
              </a:endParaRPr>
            </a:p>
          </p:txBody>
        </p:sp>
        <p:sp>
          <p:nvSpPr>
            <p:cNvPr id="703" name="Shape 703"/>
            <p:cNvSpPr/>
            <p:nvPr/>
          </p:nvSpPr>
          <p:spPr>
            <a:xfrm>
              <a:off x="37317" y="226069"/>
              <a:ext cx="2047707" cy="821266"/>
            </a:xfrm>
            <a:prstGeom prst="rect">
              <a:avLst/>
            </a:prstGeom>
            <a:noFill/>
            <a:ln w="12700" cap="flat">
              <a:noFill/>
              <a:miter lim="400000"/>
            </a:ln>
            <a:effectLst/>
          </p:spPr>
          <p:txBody>
            <a:bodyPr wrap="square" lIns="34289" tIns="34289" rIns="34289" bIns="34289" numCol="1" anchor="ctr">
              <a:spAutoFit/>
            </a:bodyPr>
            <a:lstStyle/>
            <a:p>
              <a:pPr algn="ctr">
                <a:defRPr sz="2005">
                  <a:latin typeface="Franklin Gothic Book"/>
                  <a:ea typeface="Franklin Gothic Book"/>
                  <a:cs typeface="Franklin Gothic Book"/>
                  <a:sym typeface="Franklin Gothic Book"/>
                </a:defRPr>
              </a:pPr>
              <a:r>
                <a:rPr sz="1800">
                  <a:solidFill>
                    <a:srgbClr val="002060"/>
                  </a:solidFill>
                  <a:latin typeface="Times New Roman" charset="0"/>
                  <a:ea typeface="黑体" charset="0"/>
                </a:rPr>
                <a:t>个人/单位进行指标申请</a:t>
              </a:r>
            </a:p>
          </p:txBody>
        </p:sp>
      </p:grpSp>
      <p:sp>
        <p:nvSpPr>
          <p:cNvPr id="705" name="Shape 705"/>
          <p:cNvSpPr/>
          <p:nvPr/>
        </p:nvSpPr>
        <p:spPr>
          <a:xfrm>
            <a:off x="3371602" y="1494248"/>
            <a:ext cx="355280" cy="394756"/>
          </a:xfrm>
          <a:prstGeom prst="rightArrow">
            <a:avLst>
              <a:gd name="adj1" fmla="val 70000"/>
              <a:gd name="adj2" fmla="val 50000"/>
            </a:avLst>
          </a:prstGeom>
          <a:solidFill>
            <a:srgbClr val="F8B7A8"/>
          </a:solidFill>
          <a:ln w="12700">
            <a:miter lim="400000"/>
          </a:ln>
        </p:spPr>
        <p:txBody>
          <a:bodyPr lIns="34289" rIns="34289"/>
          <a:lstStyle/>
          <a:p>
            <a:endParaRPr>
              <a:latin typeface="Times New Roman" charset="0"/>
              <a:ea typeface="黑体" charset="0"/>
            </a:endParaRPr>
          </a:p>
        </p:txBody>
      </p:sp>
      <p:grpSp>
        <p:nvGrpSpPr>
          <p:cNvPr id="708" name="Group 708"/>
          <p:cNvGrpSpPr/>
          <p:nvPr/>
        </p:nvGrpSpPr>
        <p:grpSpPr>
          <a:xfrm>
            <a:off x="3947603" y="1151869"/>
            <a:ext cx="1591757" cy="955055"/>
            <a:chOff x="0" y="0"/>
            <a:chExt cx="2122341" cy="1273405"/>
          </a:xfrm>
        </p:grpSpPr>
        <p:sp>
          <p:nvSpPr>
            <p:cNvPr id="706" name="Shape 706"/>
            <p:cNvSpPr/>
            <p:nvPr/>
          </p:nvSpPr>
          <p:spPr>
            <a:xfrm>
              <a:off x="0" y="0"/>
              <a:ext cx="2122341" cy="1273405"/>
            </a:xfrm>
            <a:prstGeom prst="roundRect">
              <a:avLst>
                <a:gd name="adj" fmla="val 10000"/>
              </a:avLst>
            </a:prstGeom>
            <a:solidFill>
              <a:schemeClr val="accent3">
                <a:lumOff val="44000"/>
              </a:schemeClr>
            </a:solidFill>
            <a:ln w="28249" cap="flat">
              <a:solidFill>
                <a:srgbClr val="DC5E0A"/>
              </a:solidFill>
              <a:prstDash val="solid"/>
              <a:bevel/>
            </a:ln>
            <a:effectLst/>
          </p:spPr>
          <p:txBody>
            <a:bodyPr wrap="square" lIns="34289" tIns="34289" rIns="34289" bIns="34289" numCol="1" anchor="ctr">
              <a:noAutofit/>
            </a:bodyPr>
            <a:lstStyle/>
            <a:p>
              <a:pPr algn="ctr">
                <a:defRPr sz="2000">
                  <a:solidFill>
                    <a:srgbClr val="002060"/>
                  </a:solidFill>
                </a:defRPr>
              </a:pPr>
              <a:endParaRPr sz="1800">
                <a:latin typeface="Times New Roman" charset="0"/>
                <a:ea typeface="黑体" charset="0"/>
              </a:endParaRPr>
            </a:p>
          </p:txBody>
        </p:sp>
        <p:sp>
          <p:nvSpPr>
            <p:cNvPr id="707" name="Shape 707"/>
            <p:cNvSpPr/>
            <p:nvPr/>
          </p:nvSpPr>
          <p:spPr>
            <a:xfrm>
              <a:off x="37317" y="408949"/>
              <a:ext cx="2047707" cy="455506"/>
            </a:xfrm>
            <a:prstGeom prst="rect">
              <a:avLst/>
            </a:prstGeom>
            <a:noFill/>
            <a:ln w="12700" cap="flat">
              <a:noFill/>
              <a:miter lim="400000"/>
            </a:ln>
            <a:effectLst/>
          </p:spPr>
          <p:txBody>
            <a:bodyPr wrap="square" lIns="34289" tIns="34289" rIns="34289" bIns="34289" numCol="1" anchor="ctr">
              <a:spAutoFit/>
            </a:bodyPr>
            <a:lstStyle>
              <a:lvl1pPr algn="ctr">
                <a:defRPr sz="2000" b="1">
                  <a:solidFill>
                    <a:srgbClr val="002060"/>
                  </a:solidFill>
                  <a:latin typeface="Franklin Gothic Book"/>
                  <a:ea typeface="Franklin Gothic Book"/>
                  <a:cs typeface="Franklin Gothic Book"/>
                  <a:sym typeface="Franklin Gothic Book"/>
                </a:defRPr>
              </a:lvl1pPr>
            </a:lstStyle>
            <a:p>
              <a:pPr>
                <a:defRPr sz="2005" b="0">
                  <a:solidFill>
                    <a:srgbClr val="000000"/>
                  </a:solidFill>
                </a:defRPr>
              </a:pPr>
              <a:r>
                <a:rPr sz="1800">
                  <a:solidFill>
                    <a:srgbClr val="002060"/>
                  </a:solidFill>
                  <a:latin typeface="Times New Roman" charset="0"/>
                  <a:ea typeface="黑体" charset="0"/>
                </a:rPr>
                <a:t>进入摇号池</a:t>
              </a:r>
            </a:p>
          </p:txBody>
        </p:sp>
      </p:grpSp>
      <p:sp>
        <p:nvSpPr>
          <p:cNvPr id="709" name="Shape 709"/>
          <p:cNvSpPr/>
          <p:nvPr/>
        </p:nvSpPr>
        <p:spPr>
          <a:xfrm>
            <a:off x="5704835" y="1494248"/>
            <a:ext cx="355281" cy="394756"/>
          </a:xfrm>
          <a:prstGeom prst="rightArrow">
            <a:avLst>
              <a:gd name="adj1" fmla="val 70000"/>
              <a:gd name="adj2" fmla="val 50000"/>
            </a:avLst>
          </a:prstGeom>
          <a:solidFill>
            <a:srgbClr val="F8B7A8"/>
          </a:solidFill>
          <a:ln w="12700">
            <a:miter lim="400000"/>
          </a:ln>
        </p:spPr>
        <p:txBody>
          <a:bodyPr lIns="34289" rIns="34289"/>
          <a:lstStyle/>
          <a:p>
            <a:endParaRPr>
              <a:latin typeface="Times New Roman" charset="0"/>
              <a:ea typeface="黑体" charset="0"/>
            </a:endParaRPr>
          </a:p>
        </p:txBody>
      </p:sp>
      <p:grpSp>
        <p:nvGrpSpPr>
          <p:cNvPr id="712" name="Group 712"/>
          <p:cNvGrpSpPr/>
          <p:nvPr/>
        </p:nvGrpSpPr>
        <p:grpSpPr>
          <a:xfrm>
            <a:off x="6341796" y="1184254"/>
            <a:ext cx="1591757" cy="955055"/>
            <a:chOff x="0" y="0"/>
            <a:chExt cx="2122341" cy="1273405"/>
          </a:xfrm>
        </p:grpSpPr>
        <p:sp>
          <p:nvSpPr>
            <p:cNvPr id="710" name="Shape 710"/>
            <p:cNvSpPr/>
            <p:nvPr/>
          </p:nvSpPr>
          <p:spPr>
            <a:xfrm>
              <a:off x="0" y="0"/>
              <a:ext cx="2122341" cy="1273405"/>
            </a:xfrm>
            <a:prstGeom prst="roundRect">
              <a:avLst>
                <a:gd name="adj" fmla="val 10000"/>
              </a:avLst>
            </a:prstGeom>
            <a:solidFill>
              <a:schemeClr val="accent3">
                <a:lumOff val="44000"/>
              </a:schemeClr>
            </a:solidFill>
            <a:ln w="28249" cap="flat">
              <a:solidFill>
                <a:srgbClr val="DC5E0A"/>
              </a:solidFill>
              <a:prstDash val="solid"/>
              <a:bevel/>
            </a:ln>
            <a:effectLst/>
          </p:spPr>
          <p:txBody>
            <a:bodyPr wrap="square" lIns="34289" tIns="34289" rIns="34289" bIns="34289" numCol="1" anchor="ctr">
              <a:noAutofit/>
            </a:bodyPr>
            <a:lstStyle/>
            <a:p>
              <a:pPr algn="ctr">
                <a:defRPr>
                  <a:solidFill>
                    <a:srgbClr val="002060"/>
                  </a:solidFill>
                </a:defRPr>
              </a:pPr>
              <a:endParaRPr>
                <a:latin typeface="Times New Roman" charset="0"/>
                <a:ea typeface="黑体" charset="0"/>
              </a:endParaRPr>
            </a:p>
          </p:txBody>
        </p:sp>
        <p:sp>
          <p:nvSpPr>
            <p:cNvPr id="711" name="Shape 711"/>
            <p:cNvSpPr/>
            <p:nvPr/>
          </p:nvSpPr>
          <p:spPr>
            <a:xfrm>
              <a:off x="37317" y="43190"/>
              <a:ext cx="2047707" cy="1187026"/>
            </a:xfrm>
            <a:prstGeom prst="rect">
              <a:avLst/>
            </a:prstGeom>
            <a:noFill/>
            <a:ln w="12700" cap="flat">
              <a:noFill/>
              <a:miter lim="400000"/>
            </a:ln>
            <a:effectLst/>
          </p:spPr>
          <p:txBody>
            <a:bodyPr wrap="square" lIns="34289" tIns="34289" rIns="34289" bIns="34289" numCol="1" anchor="ctr">
              <a:spAutoFit/>
            </a:bodyPr>
            <a:lstStyle/>
            <a:p>
              <a:pPr algn="ctr">
                <a:defRPr sz="2005">
                  <a:latin typeface="Franklin Gothic Book"/>
                  <a:ea typeface="Franklin Gothic Book"/>
                  <a:cs typeface="Franklin Gothic Book"/>
                  <a:sym typeface="Franklin Gothic Book"/>
                </a:defRPr>
              </a:pPr>
              <a:r>
                <a:rPr sz="1800">
                  <a:solidFill>
                    <a:srgbClr val="002060"/>
                  </a:solidFill>
                  <a:latin typeface="Times New Roman" charset="0"/>
                  <a:ea typeface="黑体" charset="0"/>
                </a:rPr>
                <a:t>摇号现场抽签选定6人负责种子数的抽取</a:t>
              </a:r>
            </a:p>
          </p:txBody>
        </p:sp>
      </p:grpSp>
      <p:sp>
        <p:nvSpPr>
          <p:cNvPr id="713" name="Shape 713"/>
          <p:cNvSpPr/>
          <p:nvPr/>
        </p:nvSpPr>
        <p:spPr>
          <a:xfrm rot="5400000">
            <a:off x="6955286" y="2784542"/>
            <a:ext cx="355281" cy="394757"/>
          </a:xfrm>
          <a:prstGeom prst="rightArrow">
            <a:avLst>
              <a:gd name="adj1" fmla="val 70000"/>
              <a:gd name="adj2" fmla="val 50000"/>
            </a:avLst>
          </a:prstGeom>
          <a:solidFill>
            <a:srgbClr val="F8B7A8"/>
          </a:solidFill>
          <a:ln w="12700">
            <a:miter lim="400000"/>
          </a:ln>
        </p:spPr>
        <p:txBody>
          <a:bodyPr lIns="34289" rIns="34289"/>
          <a:lstStyle/>
          <a:p>
            <a:endParaRPr>
              <a:latin typeface="Times New Roman" charset="0"/>
              <a:ea typeface="黑体" charset="0"/>
            </a:endParaRPr>
          </a:p>
        </p:txBody>
      </p:sp>
      <p:grpSp>
        <p:nvGrpSpPr>
          <p:cNvPr id="716" name="Group 716"/>
          <p:cNvGrpSpPr/>
          <p:nvPr/>
        </p:nvGrpSpPr>
        <p:grpSpPr>
          <a:xfrm>
            <a:off x="6059805" y="3806182"/>
            <a:ext cx="2345055" cy="955055"/>
            <a:chOff x="0" y="0"/>
            <a:chExt cx="2122341" cy="1273405"/>
          </a:xfrm>
        </p:grpSpPr>
        <p:sp>
          <p:nvSpPr>
            <p:cNvPr id="714" name="Shape 714"/>
            <p:cNvSpPr/>
            <p:nvPr/>
          </p:nvSpPr>
          <p:spPr>
            <a:xfrm>
              <a:off x="0" y="0"/>
              <a:ext cx="2122341" cy="1273405"/>
            </a:xfrm>
            <a:prstGeom prst="roundRect">
              <a:avLst>
                <a:gd name="adj" fmla="val 10000"/>
              </a:avLst>
            </a:prstGeom>
            <a:solidFill>
              <a:schemeClr val="accent3">
                <a:lumOff val="44000"/>
              </a:schemeClr>
            </a:solidFill>
            <a:ln w="28249" cap="flat">
              <a:solidFill>
                <a:srgbClr val="DC5E0A"/>
              </a:solidFill>
              <a:prstDash val="solid"/>
              <a:bevel/>
            </a:ln>
            <a:effectLst/>
          </p:spPr>
          <p:txBody>
            <a:bodyPr wrap="square" lIns="34289" tIns="34289" rIns="34289" bIns="34289" numCol="1" anchor="ctr">
              <a:noAutofit/>
            </a:bodyPr>
            <a:lstStyle/>
            <a:p>
              <a:pPr algn="ctr">
                <a:defRPr sz="1700">
                  <a:solidFill>
                    <a:srgbClr val="002060"/>
                  </a:solidFill>
                </a:defRPr>
              </a:pPr>
              <a:endParaRPr sz="1800">
                <a:latin typeface="Times New Roman" charset="0"/>
                <a:ea typeface="黑体" charset="0"/>
              </a:endParaRPr>
            </a:p>
          </p:txBody>
        </p:sp>
        <p:sp>
          <p:nvSpPr>
            <p:cNvPr id="715" name="Shape 715"/>
            <p:cNvSpPr/>
            <p:nvPr/>
          </p:nvSpPr>
          <p:spPr>
            <a:xfrm>
              <a:off x="37317" y="43190"/>
              <a:ext cx="2047707" cy="1187025"/>
            </a:xfrm>
            <a:prstGeom prst="rect">
              <a:avLst/>
            </a:prstGeom>
            <a:noFill/>
            <a:ln w="12700" cap="flat">
              <a:noFill/>
              <a:miter lim="400000"/>
            </a:ln>
            <a:effectLst/>
          </p:spPr>
          <p:txBody>
            <a:bodyPr wrap="square" lIns="34289" tIns="34289" rIns="34289" bIns="34289" numCol="1" anchor="ctr">
              <a:spAutoFit/>
            </a:bodyPr>
            <a:lstStyle/>
            <a:p>
              <a:pPr algn="ctr">
                <a:defRPr sz="2005">
                  <a:latin typeface="Franklin Gothic Book"/>
                  <a:ea typeface="Franklin Gothic Book"/>
                  <a:cs typeface="Franklin Gothic Book"/>
                  <a:sym typeface="Franklin Gothic Book"/>
                </a:defRPr>
              </a:pPr>
              <a:r>
                <a:rPr sz="1800">
                  <a:solidFill>
                    <a:srgbClr val="002060"/>
                  </a:solidFill>
                  <a:latin typeface="Times New Roman" charset="0"/>
                  <a:ea typeface="黑体" charset="0"/>
                </a:rPr>
                <a:t>6人分别抽取1位数字，组成6位随机数的初始值（随机数种子）</a:t>
              </a:r>
            </a:p>
          </p:txBody>
        </p:sp>
      </p:grpSp>
      <p:sp>
        <p:nvSpPr>
          <p:cNvPr id="717" name="Shape 717"/>
          <p:cNvSpPr/>
          <p:nvPr/>
        </p:nvSpPr>
        <p:spPr>
          <a:xfrm rot="10800000">
            <a:off x="5607045" y="4086129"/>
            <a:ext cx="355281" cy="394756"/>
          </a:xfrm>
          <a:prstGeom prst="rightArrow">
            <a:avLst>
              <a:gd name="adj1" fmla="val 70000"/>
              <a:gd name="adj2" fmla="val 50000"/>
            </a:avLst>
          </a:prstGeom>
          <a:solidFill>
            <a:srgbClr val="F8B7A8"/>
          </a:solidFill>
          <a:ln w="12700">
            <a:miter lim="400000"/>
          </a:ln>
        </p:spPr>
        <p:txBody>
          <a:bodyPr lIns="34289" rIns="34289"/>
          <a:lstStyle/>
          <a:p>
            <a:endParaRPr>
              <a:latin typeface="Times New Roman" charset="0"/>
              <a:ea typeface="黑体" charset="0"/>
            </a:endParaRPr>
          </a:p>
        </p:txBody>
      </p:sp>
      <p:grpSp>
        <p:nvGrpSpPr>
          <p:cNvPr id="720" name="Group 720"/>
          <p:cNvGrpSpPr/>
          <p:nvPr/>
        </p:nvGrpSpPr>
        <p:grpSpPr>
          <a:xfrm>
            <a:off x="3616960" y="3806183"/>
            <a:ext cx="1941195" cy="955055"/>
            <a:chOff x="0" y="0"/>
            <a:chExt cx="2122341" cy="1273405"/>
          </a:xfrm>
        </p:grpSpPr>
        <p:sp>
          <p:nvSpPr>
            <p:cNvPr id="718" name="Shape 718"/>
            <p:cNvSpPr/>
            <p:nvPr/>
          </p:nvSpPr>
          <p:spPr>
            <a:xfrm>
              <a:off x="0" y="0"/>
              <a:ext cx="2122341" cy="1273405"/>
            </a:xfrm>
            <a:prstGeom prst="roundRect">
              <a:avLst>
                <a:gd name="adj" fmla="val 10000"/>
              </a:avLst>
            </a:prstGeom>
            <a:solidFill>
              <a:schemeClr val="accent3">
                <a:lumOff val="44000"/>
              </a:schemeClr>
            </a:solidFill>
            <a:ln w="28249" cap="flat">
              <a:solidFill>
                <a:srgbClr val="DC5E0A"/>
              </a:solidFill>
              <a:prstDash val="solid"/>
              <a:bevel/>
            </a:ln>
            <a:effectLst/>
          </p:spPr>
          <p:txBody>
            <a:bodyPr wrap="square" lIns="34289" tIns="34289" rIns="34289" bIns="34289" numCol="1" anchor="ctr">
              <a:noAutofit/>
            </a:bodyPr>
            <a:lstStyle/>
            <a:p>
              <a:pPr algn="ctr">
                <a:defRPr>
                  <a:solidFill>
                    <a:srgbClr val="002060"/>
                  </a:solidFill>
                </a:defRPr>
              </a:pPr>
              <a:endParaRPr>
                <a:latin typeface="Times New Roman" charset="0"/>
                <a:ea typeface="黑体" charset="0"/>
              </a:endParaRPr>
            </a:p>
          </p:txBody>
        </p:sp>
        <p:sp>
          <p:nvSpPr>
            <p:cNvPr id="719" name="Shape 719"/>
            <p:cNvSpPr/>
            <p:nvPr/>
          </p:nvSpPr>
          <p:spPr>
            <a:xfrm>
              <a:off x="37317" y="43190"/>
              <a:ext cx="2047707" cy="1187025"/>
            </a:xfrm>
            <a:prstGeom prst="rect">
              <a:avLst/>
            </a:prstGeom>
            <a:noFill/>
            <a:ln w="12700" cap="flat">
              <a:noFill/>
              <a:miter lim="400000"/>
            </a:ln>
            <a:effectLst/>
          </p:spPr>
          <p:txBody>
            <a:bodyPr wrap="square" lIns="34289" tIns="34289" rIns="34289" bIns="34289" numCol="1" anchor="ctr">
              <a:spAutoFit/>
            </a:bodyPr>
            <a:lstStyle>
              <a:lvl1pPr algn="ctr">
                <a:defRPr b="1">
                  <a:solidFill>
                    <a:srgbClr val="002060"/>
                  </a:solidFill>
                  <a:latin typeface="Franklin Gothic Book"/>
                  <a:ea typeface="Franklin Gothic Book"/>
                  <a:cs typeface="Franklin Gothic Book"/>
                  <a:sym typeface="Franklin Gothic Book"/>
                </a:defRPr>
              </a:lvl1pPr>
            </a:lstStyle>
            <a:p>
              <a:pPr>
                <a:defRPr sz="2005" b="0">
                  <a:solidFill>
                    <a:srgbClr val="000000"/>
                  </a:solidFill>
                </a:defRPr>
              </a:pPr>
              <a:r>
                <a:rPr sz="1800">
                  <a:solidFill>
                    <a:srgbClr val="002060"/>
                  </a:solidFill>
                  <a:latin typeface="Times New Roman" charset="0"/>
                  <a:ea typeface="黑体" charset="0"/>
                </a:rPr>
                <a:t>利用计算机程序根据种子数产生一系列随机数</a:t>
              </a:r>
            </a:p>
          </p:txBody>
        </p:sp>
      </p:grpSp>
      <p:sp>
        <p:nvSpPr>
          <p:cNvPr id="721" name="Shape 721"/>
          <p:cNvSpPr/>
          <p:nvPr/>
        </p:nvSpPr>
        <p:spPr>
          <a:xfrm rot="10800000">
            <a:off x="3194437" y="4086129"/>
            <a:ext cx="355280" cy="394756"/>
          </a:xfrm>
          <a:prstGeom prst="rightArrow">
            <a:avLst>
              <a:gd name="adj1" fmla="val 70000"/>
              <a:gd name="adj2" fmla="val 50000"/>
            </a:avLst>
          </a:prstGeom>
          <a:solidFill>
            <a:srgbClr val="F8B7A8"/>
          </a:solidFill>
          <a:ln w="12700">
            <a:miter lim="400000"/>
          </a:ln>
        </p:spPr>
        <p:txBody>
          <a:bodyPr lIns="34289" rIns="34289"/>
          <a:lstStyle/>
          <a:p>
            <a:endParaRPr>
              <a:latin typeface="Times New Roman" charset="0"/>
              <a:ea typeface="黑体" charset="0"/>
            </a:endParaRPr>
          </a:p>
        </p:txBody>
      </p:sp>
      <p:grpSp>
        <p:nvGrpSpPr>
          <p:cNvPr id="724" name="Group 724"/>
          <p:cNvGrpSpPr/>
          <p:nvPr/>
        </p:nvGrpSpPr>
        <p:grpSpPr>
          <a:xfrm>
            <a:off x="1521660" y="3805979"/>
            <a:ext cx="1591757" cy="955055"/>
            <a:chOff x="0" y="0"/>
            <a:chExt cx="2122341" cy="1273405"/>
          </a:xfrm>
        </p:grpSpPr>
        <p:sp>
          <p:nvSpPr>
            <p:cNvPr id="722" name="Shape 722"/>
            <p:cNvSpPr/>
            <p:nvPr/>
          </p:nvSpPr>
          <p:spPr>
            <a:xfrm>
              <a:off x="0" y="0"/>
              <a:ext cx="2122341" cy="1273405"/>
            </a:xfrm>
            <a:prstGeom prst="roundRect">
              <a:avLst>
                <a:gd name="adj" fmla="val 10000"/>
              </a:avLst>
            </a:prstGeom>
            <a:solidFill>
              <a:schemeClr val="accent3">
                <a:lumOff val="44000"/>
              </a:schemeClr>
            </a:solidFill>
            <a:ln w="28249" cap="flat">
              <a:solidFill>
                <a:srgbClr val="DC5E0A"/>
              </a:solidFill>
              <a:prstDash val="solid"/>
              <a:bevel/>
            </a:ln>
            <a:effectLst/>
          </p:spPr>
          <p:txBody>
            <a:bodyPr wrap="square" lIns="34289" tIns="34289" rIns="34289" bIns="34289" numCol="1" anchor="ctr">
              <a:noAutofit/>
            </a:bodyPr>
            <a:lstStyle/>
            <a:p>
              <a:pPr algn="ctr">
                <a:defRPr sz="2000">
                  <a:solidFill>
                    <a:srgbClr val="002060"/>
                  </a:solidFill>
                </a:defRPr>
              </a:pPr>
              <a:endParaRPr sz="1800">
                <a:latin typeface="Times New Roman" charset="0"/>
                <a:ea typeface="黑体" charset="0"/>
              </a:endParaRPr>
            </a:p>
          </p:txBody>
        </p:sp>
        <p:sp>
          <p:nvSpPr>
            <p:cNvPr id="723" name="Shape 723"/>
            <p:cNvSpPr/>
            <p:nvPr/>
          </p:nvSpPr>
          <p:spPr>
            <a:xfrm>
              <a:off x="37317" y="43190"/>
              <a:ext cx="2047707" cy="1187025"/>
            </a:xfrm>
            <a:prstGeom prst="rect">
              <a:avLst/>
            </a:prstGeom>
            <a:noFill/>
            <a:ln w="12700" cap="flat">
              <a:noFill/>
              <a:miter lim="400000"/>
            </a:ln>
            <a:effectLst/>
          </p:spPr>
          <p:txBody>
            <a:bodyPr wrap="square" lIns="34289" tIns="34289" rIns="34289" bIns="34289" numCol="1" anchor="ctr">
              <a:spAutoFit/>
            </a:bodyPr>
            <a:lstStyle>
              <a:lvl1pPr algn="ctr">
                <a:defRPr sz="2000" b="1">
                  <a:solidFill>
                    <a:srgbClr val="002060"/>
                  </a:solidFill>
                  <a:latin typeface="Franklin Gothic Book"/>
                  <a:ea typeface="Franklin Gothic Book"/>
                  <a:cs typeface="Franklin Gothic Book"/>
                  <a:sym typeface="Franklin Gothic Book"/>
                </a:defRPr>
              </a:lvl1pPr>
            </a:lstStyle>
            <a:p>
              <a:pPr>
                <a:defRPr sz="2005" b="0">
                  <a:solidFill>
                    <a:srgbClr val="000000"/>
                  </a:solidFill>
                </a:defRPr>
              </a:pPr>
              <a:r>
                <a:rPr sz="1800">
                  <a:solidFill>
                    <a:srgbClr val="002060"/>
                  </a:solidFill>
                  <a:latin typeface="Times New Roman" charset="0"/>
                  <a:ea typeface="黑体" charset="0"/>
                </a:rPr>
                <a:t>每个随机数所对应的编码和申请人中签</a:t>
              </a:r>
            </a:p>
          </p:txBody>
        </p:sp>
      </p:gr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dissolv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dur="indefinite" fill="hold"/>
                                        <p:tgtEl>
                                          <p:spTgt spid="704"/>
                                        </p:tgtEl>
                                        <p:attrNameLst>
                                          <p:attrName>style.visibility</p:attrName>
                                        </p:attrNameLst>
                                      </p:cBhvr>
                                      <p:to>
                                        <p:strVal val="visible"/>
                                      </p:to>
                                    </p:set>
                                    <p:animEffect transition="in" filter="wipe(left)">
                                      <p:cBhvr>
                                        <p:cTn id="7" dur="1000"/>
                                        <p:tgtEl>
                                          <p:spTgt spid="704"/>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dur="indefinite" fill="hold"/>
                                        <p:tgtEl>
                                          <p:spTgt spid="708"/>
                                        </p:tgtEl>
                                        <p:attrNameLst>
                                          <p:attrName>style.visibility</p:attrName>
                                        </p:attrNameLst>
                                      </p:cBhvr>
                                      <p:to>
                                        <p:strVal val="visible"/>
                                      </p:to>
                                    </p:set>
                                    <p:animEffect transition="in" filter="wipe(left)">
                                      <p:cBhvr>
                                        <p:cTn id="11" dur="1000"/>
                                        <p:tgtEl>
                                          <p:spTgt spid="708"/>
                                        </p:tgtEl>
                                      </p:cBhvr>
                                    </p:animEffect>
                                  </p:childTnLst>
                                </p:cTn>
                              </p:par>
                            </p:childTnLst>
                          </p:cTn>
                        </p:par>
                        <p:par>
                          <p:cTn id="12" fill="hold">
                            <p:stCondLst>
                              <p:cond delay="2000"/>
                            </p:stCondLst>
                            <p:childTnLst>
                              <p:par>
                                <p:cTn id="13" presetID="22" presetClass="entr" presetSubtype="8" fill="hold" grpId="3" nodeType="afterEffect">
                                  <p:stCondLst>
                                    <p:cond delay="0"/>
                                  </p:stCondLst>
                                  <p:iterate>
                                    <p:tmAbs val="0"/>
                                  </p:iterate>
                                  <p:childTnLst>
                                    <p:set>
                                      <p:cBhvr>
                                        <p:cTn id="14" dur="indefinite" fill="hold"/>
                                        <p:tgtEl>
                                          <p:spTgt spid="705"/>
                                        </p:tgtEl>
                                        <p:attrNameLst>
                                          <p:attrName>style.visibility</p:attrName>
                                        </p:attrNameLst>
                                      </p:cBhvr>
                                      <p:to>
                                        <p:strVal val="visible"/>
                                      </p:to>
                                    </p:set>
                                    <p:animEffect transition="in" filter="wipe(left)">
                                      <p:cBhvr>
                                        <p:cTn id="15" dur="1000"/>
                                        <p:tgtEl>
                                          <p:spTgt spid="70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4" nodeType="clickEffect">
                                  <p:stCondLst>
                                    <p:cond delay="0"/>
                                  </p:stCondLst>
                                  <p:iterate>
                                    <p:tmAbs val="0"/>
                                  </p:iterate>
                                  <p:childTnLst>
                                    <p:set>
                                      <p:cBhvr>
                                        <p:cTn id="19" dur="indefinite" fill="hold"/>
                                        <p:tgtEl>
                                          <p:spTgt spid="709"/>
                                        </p:tgtEl>
                                        <p:attrNameLst>
                                          <p:attrName>style.visibility</p:attrName>
                                        </p:attrNameLst>
                                      </p:cBhvr>
                                      <p:to>
                                        <p:strVal val="visible"/>
                                      </p:to>
                                    </p:set>
                                    <p:animEffect transition="in" filter="wipe(left)">
                                      <p:cBhvr>
                                        <p:cTn id="20" dur="1000"/>
                                        <p:tgtEl>
                                          <p:spTgt spid="709"/>
                                        </p:tgtEl>
                                      </p:cBhvr>
                                    </p:animEffect>
                                  </p:childTnLst>
                                </p:cTn>
                              </p:par>
                            </p:childTnLst>
                          </p:cTn>
                        </p:par>
                        <p:par>
                          <p:cTn id="21" fill="hold">
                            <p:stCondLst>
                              <p:cond delay="1000"/>
                            </p:stCondLst>
                            <p:childTnLst>
                              <p:par>
                                <p:cTn id="22" presetID="22" presetClass="entr" presetSubtype="8" fill="hold" grpId="5" nodeType="afterEffect">
                                  <p:stCondLst>
                                    <p:cond delay="0"/>
                                  </p:stCondLst>
                                  <p:iterate>
                                    <p:tmAbs val="0"/>
                                  </p:iterate>
                                  <p:childTnLst>
                                    <p:set>
                                      <p:cBhvr>
                                        <p:cTn id="23" dur="indefinite" fill="hold"/>
                                        <p:tgtEl>
                                          <p:spTgt spid="712"/>
                                        </p:tgtEl>
                                        <p:attrNameLst>
                                          <p:attrName>style.visibility</p:attrName>
                                        </p:attrNameLst>
                                      </p:cBhvr>
                                      <p:to>
                                        <p:strVal val="visible"/>
                                      </p:to>
                                    </p:set>
                                    <p:animEffect transition="in" filter="wipe(left)">
                                      <p:cBhvr>
                                        <p:cTn id="24" dur="1000"/>
                                        <p:tgtEl>
                                          <p:spTgt spid="7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6" nodeType="clickEffect">
                                  <p:stCondLst>
                                    <p:cond delay="0"/>
                                  </p:stCondLst>
                                  <p:iterate>
                                    <p:tmAbs val="0"/>
                                  </p:iterate>
                                  <p:childTnLst>
                                    <p:set>
                                      <p:cBhvr>
                                        <p:cTn id="28" dur="indefinite" fill="hold"/>
                                        <p:tgtEl>
                                          <p:spTgt spid="713"/>
                                        </p:tgtEl>
                                        <p:attrNameLst>
                                          <p:attrName>style.visibility</p:attrName>
                                        </p:attrNameLst>
                                      </p:cBhvr>
                                      <p:to>
                                        <p:strVal val="visible"/>
                                      </p:to>
                                    </p:set>
                                    <p:animEffect transition="in" filter="wipe(up)">
                                      <p:cBhvr>
                                        <p:cTn id="29" dur="1000"/>
                                        <p:tgtEl>
                                          <p:spTgt spid="713"/>
                                        </p:tgtEl>
                                      </p:cBhvr>
                                    </p:animEffect>
                                  </p:childTnLst>
                                </p:cTn>
                              </p:par>
                            </p:childTnLst>
                          </p:cTn>
                        </p:par>
                        <p:par>
                          <p:cTn id="30" fill="hold">
                            <p:stCondLst>
                              <p:cond delay="1000"/>
                            </p:stCondLst>
                            <p:childTnLst>
                              <p:par>
                                <p:cTn id="31" presetID="22" presetClass="entr" presetSubtype="1" fill="hold" grpId="7" nodeType="afterEffect">
                                  <p:stCondLst>
                                    <p:cond delay="0"/>
                                  </p:stCondLst>
                                  <p:iterate>
                                    <p:tmAbs val="0"/>
                                  </p:iterate>
                                  <p:childTnLst>
                                    <p:set>
                                      <p:cBhvr>
                                        <p:cTn id="32" dur="indefinite" fill="hold"/>
                                        <p:tgtEl>
                                          <p:spTgt spid="716"/>
                                        </p:tgtEl>
                                        <p:attrNameLst>
                                          <p:attrName>style.visibility</p:attrName>
                                        </p:attrNameLst>
                                      </p:cBhvr>
                                      <p:to>
                                        <p:strVal val="visible"/>
                                      </p:to>
                                    </p:set>
                                    <p:animEffect transition="in" filter="wipe(up)">
                                      <p:cBhvr>
                                        <p:cTn id="33" dur="1000"/>
                                        <p:tgtEl>
                                          <p:spTgt spid="7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8" nodeType="clickEffect">
                                  <p:stCondLst>
                                    <p:cond delay="0"/>
                                  </p:stCondLst>
                                  <p:iterate>
                                    <p:tmAbs val="0"/>
                                  </p:iterate>
                                  <p:childTnLst>
                                    <p:set>
                                      <p:cBhvr>
                                        <p:cTn id="37" dur="indefinite" fill="hold"/>
                                        <p:tgtEl>
                                          <p:spTgt spid="717"/>
                                        </p:tgtEl>
                                        <p:attrNameLst>
                                          <p:attrName>style.visibility</p:attrName>
                                        </p:attrNameLst>
                                      </p:cBhvr>
                                      <p:to>
                                        <p:strVal val="visible"/>
                                      </p:to>
                                    </p:set>
                                    <p:animEffect transition="in" filter="wipe(right)">
                                      <p:cBhvr>
                                        <p:cTn id="38" dur="1000"/>
                                        <p:tgtEl>
                                          <p:spTgt spid="717"/>
                                        </p:tgtEl>
                                      </p:cBhvr>
                                    </p:animEffect>
                                  </p:childTnLst>
                                </p:cTn>
                              </p:par>
                            </p:childTnLst>
                          </p:cTn>
                        </p:par>
                        <p:par>
                          <p:cTn id="39" fill="hold">
                            <p:stCondLst>
                              <p:cond delay="1000"/>
                            </p:stCondLst>
                            <p:childTnLst>
                              <p:par>
                                <p:cTn id="40" presetID="22" presetClass="entr" presetSubtype="2" fill="hold" grpId="9" nodeType="afterEffect">
                                  <p:stCondLst>
                                    <p:cond delay="0"/>
                                  </p:stCondLst>
                                  <p:iterate>
                                    <p:tmAbs val="0"/>
                                  </p:iterate>
                                  <p:childTnLst>
                                    <p:set>
                                      <p:cBhvr>
                                        <p:cTn id="41" dur="indefinite" fill="hold"/>
                                        <p:tgtEl>
                                          <p:spTgt spid="720"/>
                                        </p:tgtEl>
                                        <p:attrNameLst>
                                          <p:attrName>style.visibility</p:attrName>
                                        </p:attrNameLst>
                                      </p:cBhvr>
                                      <p:to>
                                        <p:strVal val="visible"/>
                                      </p:to>
                                    </p:set>
                                    <p:animEffect transition="in" filter="wipe(right)">
                                      <p:cBhvr>
                                        <p:cTn id="42" dur="1000"/>
                                        <p:tgtEl>
                                          <p:spTgt spid="7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10" nodeType="clickEffect">
                                  <p:stCondLst>
                                    <p:cond delay="0"/>
                                  </p:stCondLst>
                                  <p:iterate>
                                    <p:tmAbs val="0"/>
                                  </p:iterate>
                                  <p:childTnLst>
                                    <p:set>
                                      <p:cBhvr>
                                        <p:cTn id="46" dur="indefinite" fill="hold"/>
                                        <p:tgtEl>
                                          <p:spTgt spid="721"/>
                                        </p:tgtEl>
                                        <p:attrNameLst>
                                          <p:attrName>style.visibility</p:attrName>
                                        </p:attrNameLst>
                                      </p:cBhvr>
                                      <p:to>
                                        <p:strVal val="visible"/>
                                      </p:to>
                                    </p:set>
                                    <p:animEffect transition="in" filter="wipe(right)">
                                      <p:cBhvr>
                                        <p:cTn id="47" dur="1000"/>
                                        <p:tgtEl>
                                          <p:spTgt spid="721"/>
                                        </p:tgtEl>
                                      </p:cBhvr>
                                    </p:animEffect>
                                  </p:childTnLst>
                                </p:cTn>
                              </p:par>
                            </p:childTnLst>
                          </p:cTn>
                        </p:par>
                        <p:par>
                          <p:cTn id="48" fill="hold">
                            <p:stCondLst>
                              <p:cond delay="1000"/>
                            </p:stCondLst>
                            <p:childTnLst>
                              <p:par>
                                <p:cTn id="49" presetID="22" presetClass="entr" presetSubtype="2" fill="hold" grpId="11" nodeType="afterEffect">
                                  <p:stCondLst>
                                    <p:cond delay="0"/>
                                  </p:stCondLst>
                                  <p:iterate>
                                    <p:tmAbs val="0"/>
                                  </p:iterate>
                                  <p:childTnLst>
                                    <p:set>
                                      <p:cBhvr>
                                        <p:cTn id="50" dur="indefinite" fill="hold"/>
                                        <p:tgtEl>
                                          <p:spTgt spid="724"/>
                                        </p:tgtEl>
                                        <p:attrNameLst>
                                          <p:attrName>style.visibility</p:attrName>
                                        </p:attrNameLst>
                                      </p:cBhvr>
                                      <p:to>
                                        <p:strVal val="visible"/>
                                      </p:to>
                                    </p:set>
                                    <p:animEffect transition="in" filter="wipe(right)">
                                      <p:cBhvr>
                                        <p:cTn id="51" dur="1000"/>
                                        <p:tgtEl>
                                          <p:spTgt spid="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 grpId="1" bldLvl="0" animBg="1" advAuto="0"/>
      <p:bldP spid="705" grpId="3" bldLvl="0" animBg="1" advAuto="0"/>
      <p:bldP spid="708" grpId="2" bldLvl="0" animBg="1" advAuto="0"/>
      <p:bldP spid="709" grpId="4" bldLvl="0" animBg="1" advAuto="0"/>
      <p:bldP spid="712" grpId="5" bldLvl="0" animBg="1" advAuto="0"/>
      <p:bldP spid="713" grpId="6" bldLvl="0" animBg="1" advAuto="0"/>
      <p:bldP spid="716" grpId="7" bldLvl="0" animBg="1" advAuto="0"/>
      <p:bldP spid="717" grpId="8" bldLvl="0" animBg="1" advAuto="0"/>
      <p:bldP spid="720" grpId="9" bldLvl="0" animBg="1" advAuto="0"/>
      <p:bldP spid="721" grpId="10" bldLvl="0" animBg="1" advAuto="0"/>
      <p:bldP spid="724" grpId="11" bldLvl="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11</a:t>
            </a:r>
            <a:r>
              <a:rPr lang="zh-CN" altLang="en-US">
                <a:sym typeface="+mn-ea"/>
              </a:rPr>
              <a:t>）</a:t>
            </a:r>
            <a:r>
              <a:rPr lang="en-US" altLang="zh-CN">
                <a:sym typeface="+mn-ea"/>
              </a:rPr>
              <a:t>-</a:t>
            </a:r>
            <a:r>
              <a:rPr lang="zh-CN" altLang="en-US">
                <a:sym typeface="+mn-ea"/>
              </a:rPr>
              <a:t>概率抽样</a:t>
            </a:r>
            <a:r>
              <a:rPr lang="en-US" altLang="zh-CN">
                <a:sym typeface="+mn-ea"/>
              </a:rPr>
              <a:t>2</a:t>
            </a:r>
            <a:endParaRPr lang="zh-CN" altLang="en-US"/>
          </a:p>
        </p:txBody>
      </p:sp>
      <p:sp>
        <p:nvSpPr>
          <p:cNvPr id="3" name="内容占位符 2"/>
          <p:cNvSpPr>
            <a:spLocks noGrp="1"/>
          </p:cNvSpPr>
          <p:nvPr>
            <p:ph sz="half" idx="1"/>
          </p:nvPr>
        </p:nvSpPr>
        <p:spPr/>
        <p:txBody>
          <a:bodyPr>
            <a:normAutofit lnSpcReduction="10000"/>
          </a:bodyPr>
          <a:lstStyle/>
          <a:p>
            <a:pPr lvl="1"/>
            <a:r>
              <a:rPr lang="zh-CN" altLang="en-US"/>
              <a:t>（</a:t>
            </a:r>
            <a:r>
              <a:rPr lang="en-US" altLang="zh-CN"/>
              <a:t>2</a:t>
            </a:r>
            <a:r>
              <a:rPr lang="zh-CN" altLang="en-US"/>
              <a:t>）</a:t>
            </a:r>
            <a:r>
              <a:rPr lang="zh-CN" altLang="en-US">
                <a:solidFill>
                  <a:srgbClr val="FFFF00"/>
                </a:solidFill>
              </a:rPr>
              <a:t>分层抽样</a:t>
            </a:r>
            <a:r>
              <a:rPr lang="zh-CN" altLang="en-US" sz="2000">
                <a:sym typeface="+mn-ea"/>
              </a:rPr>
              <a:t>（Stratified Sampling）</a:t>
            </a:r>
            <a:endParaRPr lang="zh-CN" altLang="en-US"/>
          </a:p>
          <a:p>
            <a:pPr lvl="2"/>
            <a:r>
              <a:rPr lang="zh-CN" altLang="en-US"/>
              <a:t>也称分类抽样或类型抽样。</a:t>
            </a:r>
          </a:p>
          <a:p>
            <a:pPr lvl="2"/>
            <a:r>
              <a:rPr lang="zh-CN" altLang="en-US"/>
              <a:t>根据辅助信息将总体划分为若干个子总体，或称为层，分别从每个层中随机抽选样本。</a:t>
            </a:r>
          </a:p>
          <a:p>
            <a:pPr lvl="2"/>
            <a:r>
              <a:rPr lang="zh-CN" altLang="en-US">
                <a:solidFill>
                  <a:srgbClr val="FFFF00"/>
                </a:solidFill>
              </a:rPr>
              <a:t>优点</a:t>
            </a:r>
            <a:r>
              <a:rPr lang="zh-CN" altLang="en-US"/>
              <a:t>：</a:t>
            </a:r>
          </a:p>
          <a:p>
            <a:pPr lvl="3"/>
            <a:r>
              <a:rPr lang="zh-CN" altLang="en-US"/>
              <a:t>组织管理方便，便于操作</a:t>
            </a:r>
          </a:p>
          <a:p>
            <a:pPr lvl="3"/>
            <a:r>
              <a:rPr lang="zh-CN" altLang="en-US"/>
              <a:t>层内的个体相似，层之间差异显著，有助于提高对总体的推断精度</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34818"/>
          <p:cNvSpPr>
            <a:spLocks noGrp="1"/>
          </p:cNvSpPr>
          <p:nvPr>
            <p:ph idx="1"/>
          </p:nvPr>
        </p:nvSpPr>
        <p:spPr/>
        <p:txBody>
          <a:bodyPr anchor="t"/>
          <a:lstStyle/>
          <a:p>
            <a:endParaRPr/>
          </a:p>
        </p:txBody>
      </p:sp>
      <p:sp>
        <p:nvSpPr>
          <p:cNvPr id="34820" name="右箭头 34819"/>
          <p:cNvSpPr/>
          <p:nvPr/>
        </p:nvSpPr>
        <p:spPr>
          <a:xfrm>
            <a:off x="5325666" y="3003947"/>
            <a:ext cx="732234" cy="364331"/>
          </a:xfrm>
          <a:prstGeom prst="rightArrow">
            <a:avLst>
              <a:gd name="adj1" fmla="val 50000"/>
              <a:gd name="adj2" fmla="val 50849"/>
            </a:avLst>
          </a:prstGeom>
          <a:solidFill>
            <a:srgbClr val="FF0000"/>
          </a:solidFill>
          <a:ln w="12700" cap="flat" cmpd="sng">
            <a:solidFill>
              <a:schemeClr val="tx1"/>
            </a:solidFill>
            <a:prstDash val="solid"/>
            <a:miter/>
            <a:headEnd type="none" w="med" len="med"/>
            <a:tailEnd type="none" w="med" len="med"/>
          </a:ln>
        </p:spPr>
        <p:txBody>
          <a:bodyPr anchor="t"/>
          <a:lstStyle/>
          <a:p>
            <a:pPr lvl="0" algn="ctr"/>
            <a:endParaRPr lang="zh-CN" altLang="en-US" sz="1350">
              <a:latin typeface="Arial" charset="0"/>
              <a:ea typeface="宋体" charset="-122"/>
            </a:endParaRPr>
          </a:p>
        </p:txBody>
      </p:sp>
      <p:grpSp>
        <p:nvGrpSpPr>
          <p:cNvPr id="34821" name="组合 34820"/>
          <p:cNvGrpSpPr/>
          <p:nvPr/>
        </p:nvGrpSpPr>
        <p:grpSpPr>
          <a:xfrm>
            <a:off x="2311004" y="1988344"/>
            <a:ext cx="2640806" cy="1688306"/>
            <a:chOff x="0" y="0"/>
            <a:chExt cx="2218" cy="1418"/>
          </a:xfrm>
        </p:grpSpPr>
        <p:pic>
          <p:nvPicPr>
            <p:cNvPr id="2" name="图片 34821"/>
            <p:cNvPicPr>
              <a:picLocks noChangeAspect="1"/>
            </p:cNvPicPr>
            <p:nvPr/>
          </p:nvPicPr>
          <p:blipFill>
            <a:blip r:embed="rId2"/>
            <a:stretch>
              <a:fillRect/>
            </a:stretch>
          </p:blipFill>
          <p:spPr>
            <a:xfrm>
              <a:off x="0" y="0"/>
              <a:ext cx="2218" cy="1418"/>
            </a:xfrm>
            <a:prstGeom prst="rect">
              <a:avLst/>
            </a:prstGeom>
            <a:noFill/>
            <a:ln w="9525">
              <a:noFill/>
              <a:miter/>
            </a:ln>
          </p:spPr>
        </p:pic>
        <p:sp>
          <p:nvSpPr>
            <p:cNvPr id="34822" name="直接连接符 34822"/>
            <p:cNvSpPr/>
            <p:nvPr/>
          </p:nvSpPr>
          <p:spPr>
            <a:xfrm>
              <a:off x="1389" y="0"/>
              <a:ext cx="0" cy="774"/>
            </a:xfrm>
            <a:prstGeom prst="line">
              <a:avLst/>
            </a:prstGeom>
            <a:ln w="28575" cap="flat" cmpd="sng">
              <a:solidFill>
                <a:srgbClr val="008000"/>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34823" name="直接连接符 34823"/>
            <p:cNvSpPr/>
            <p:nvPr/>
          </p:nvSpPr>
          <p:spPr>
            <a:xfrm>
              <a:off x="878" y="766"/>
              <a:ext cx="528" cy="0"/>
            </a:xfrm>
            <a:prstGeom prst="line">
              <a:avLst/>
            </a:prstGeom>
            <a:ln w="28575" cap="flat" cmpd="sng">
              <a:solidFill>
                <a:srgbClr val="008000"/>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34824" name="直接连接符 34824"/>
            <p:cNvSpPr/>
            <p:nvPr/>
          </p:nvSpPr>
          <p:spPr>
            <a:xfrm>
              <a:off x="878" y="738"/>
              <a:ext cx="0" cy="675"/>
            </a:xfrm>
            <a:prstGeom prst="line">
              <a:avLst/>
            </a:prstGeom>
            <a:ln w="28575" cap="flat" cmpd="sng">
              <a:solidFill>
                <a:srgbClr val="008000"/>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grpSp>
      <p:sp>
        <p:nvSpPr>
          <p:cNvPr id="34826" name="线形标注 2 34825"/>
          <p:cNvSpPr/>
          <p:nvPr/>
        </p:nvSpPr>
        <p:spPr>
          <a:xfrm>
            <a:off x="1466850" y="3373041"/>
            <a:ext cx="640556" cy="270272"/>
          </a:xfrm>
          <a:prstGeom prst="borderCallout2">
            <a:avLst>
              <a:gd name="adj1" fmla="val 31718"/>
              <a:gd name="adj2" fmla="val 108921"/>
              <a:gd name="adj3" fmla="val 31718"/>
              <a:gd name="adj4" fmla="val 121560"/>
              <a:gd name="adj5" fmla="val -59472"/>
              <a:gd name="adj6" fmla="val 134574"/>
            </a:avLst>
          </a:prstGeom>
          <a:noFill/>
          <a:ln w="19050" cap="flat" cmpd="sng">
            <a:solidFill>
              <a:srgbClr val="FF00FF"/>
            </a:solidFill>
            <a:prstDash val="solid"/>
            <a:miter/>
            <a:headEnd type="none" w="med" len="med"/>
            <a:tailEnd type="none" w="med" len="med"/>
          </a:ln>
        </p:spPr>
        <p:txBody>
          <a:bodyPr lIns="67500" tIns="35100" rIns="67500" bIns="35100" anchor="ctr"/>
          <a:lstStyle/>
          <a:p>
            <a:pPr lvl="0" algn="ctr">
              <a:spcBef>
                <a:spcPct val="50000"/>
              </a:spcBef>
            </a:pPr>
            <a:r>
              <a:rPr lang="zh-CN" altLang="en-US" sz="1350" b="1">
                <a:latin typeface="Times New Roman" pitchFamily="2" charset="0"/>
                <a:ea typeface="宋体" charset="-122"/>
              </a:rPr>
              <a:t>男生</a:t>
            </a:r>
          </a:p>
        </p:txBody>
      </p:sp>
      <p:sp>
        <p:nvSpPr>
          <p:cNvPr id="34827" name="线形标注 2 34826"/>
          <p:cNvSpPr/>
          <p:nvPr/>
        </p:nvSpPr>
        <p:spPr>
          <a:xfrm>
            <a:off x="5394722" y="3744516"/>
            <a:ext cx="640556" cy="270272"/>
          </a:xfrm>
          <a:prstGeom prst="borderCallout2">
            <a:avLst>
              <a:gd name="adj1" fmla="val 31718"/>
              <a:gd name="adj2" fmla="val -8921"/>
              <a:gd name="adj3" fmla="val 31718"/>
              <a:gd name="adj4" fmla="val -52602"/>
              <a:gd name="adj5" fmla="val -112333"/>
              <a:gd name="adj6" fmla="val -97398"/>
            </a:avLst>
          </a:prstGeom>
          <a:noFill/>
          <a:ln w="19050" cap="flat" cmpd="sng">
            <a:solidFill>
              <a:srgbClr val="FF00FF"/>
            </a:solidFill>
            <a:prstDash val="solid"/>
            <a:miter/>
            <a:headEnd type="none" w="med" len="med"/>
            <a:tailEnd type="none" w="med" len="med"/>
          </a:ln>
        </p:spPr>
        <p:txBody>
          <a:bodyPr lIns="67500" tIns="35100" rIns="67500" bIns="35100" anchor="ctr"/>
          <a:lstStyle/>
          <a:p>
            <a:pPr lvl="0" algn="ctr">
              <a:spcBef>
                <a:spcPct val="50000"/>
              </a:spcBef>
            </a:pPr>
            <a:r>
              <a:rPr lang="zh-CN" altLang="en-US" sz="1350" b="1">
                <a:latin typeface="Times New Roman" pitchFamily="2" charset="0"/>
                <a:ea typeface="宋体" charset="-122"/>
              </a:rPr>
              <a:t>女生</a:t>
            </a:r>
          </a:p>
        </p:txBody>
      </p:sp>
      <p:pic>
        <p:nvPicPr>
          <p:cNvPr id="34828" name="图片 34827" descr="j0286767"/>
          <p:cNvPicPr>
            <a:picLocks noChangeAspect="1"/>
          </p:cNvPicPr>
          <p:nvPr/>
        </p:nvPicPr>
        <p:blipFill>
          <a:blip r:embed="rId3"/>
          <a:stretch>
            <a:fillRect/>
          </a:stretch>
        </p:blipFill>
        <p:spPr>
          <a:xfrm>
            <a:off x="5348288" y="1583531"/>
            <a:ext cx="539354" cy="515541"/>
          </a:xfrm>
          <a:prstGeom prst="rect">
            <a:avLst/>
          </a:prstGeom>
          <a:noFill/>
          <a:ln w="9525">
            <a:noFill/>
            <a:miter/>
          </a:ln>
        </p:spPr>
      </p:pic>
      <p:sp>
        <p:nvSpPr>
          <p:cNvPr id="34829" name="直接连接符 34828"/>
          <p:cNvSpPr/>
          <p:nvPr/>
        </p:nvSpPr>
        <p:spPr>
          <a:xfrm flipH="1">
            <a:off x="3087291" y="1853804"/>
            <a:ext cx="2091928" cy="439340"/>
          </a:xfrm>
          <a:prstGeom prst="line">
            <a:avLst/>
          </a:prstGeom>
          <a:ln w="25400" cap="flat" cmpd="sng">
            <a:solidFill>
              <a:srgbClr val="FF0000"/>
            </a:solidFill>
            <a:prstDash val="solid"/>
            <a:round/>
            <a:headEnd type="none" w="med" len="med"/>
            <a:tailEnd type="triangle" w="med" len="med"/>
          </a:ln>
        </p:spPr>
        <p:txBody>
          <a:bodyPr anchor="t"/>
          <a:lstStyle/>
          <a:p>
            <a:pPr lvl="0" algn="ctr"/>
            <a:endParaRPr lang="zh-CN" altLang="en-US" sz="1350">
              <a:latin typeface="Arial" charset="0"/>
              <a:ea typeface="宋体" charset="-122"/>
            </a:endParaRPr>
          </a:p>
        </p:txBody>
      </p:sp>
      <p:sp>
        <p:nvSpPr>
          <p:cNvPr id="34830" name="直接连接符 34829"/>
          <p:cNvSpPr/>
          <p:nvPr/>
        </p:nvSpPr>
        <p:spPr>
          <a:xfrm flipH="1">
            <a:off x="4605338" y="1988344"/>
            <a:ext cx="708422" cy="304800"/>
          </a:xfrm>
          <a:prstGeom prst="line">
            <a:avLst/>
          </a:prstGeom>
          <a:ln w="25400" cap="flat" cmpd="sng">
            <a:solidFill>
              <a:srgbClr val="FF0000"/>
            </a:solidFill>
            <a:prstDash val="solid"/>
            <a:round/>
            <a:headEnd type="none" w="med" len="med"/>
            <a:tailEnd type="triangle" w="med" len="med"/>
          </a:ln>
        </p:spPr>
        <p:txBody>
          <a:bodyPr anchor="t"/>
          <a:lstStyle/>
          <a:p>
            <a:pPr lvl="0" algn="ctr"/>
            <a:endParaRPr lang="zh-CN" altLang="en-US" sz="1350">
              <a:latin typeface="Arial" charset="0"/>
              <a:ea typeface="宋体" charset="-122"/>
            </a:endParaRPr>
          </a:p>
        </p:txBody>
      </p:sp>
      <p:sp>
        <p:nvSpPr>
          <p:cNvPr id="34831" name="文本框 34830"/>
          <p:cNvSpPr txBox="1"/>
          <p:nvPr/>
        </p:nvSpPr>
        <p:spPr>
          <a:xfrm>
            <a:off x="6384131" y="2293144"/>
            <a:ext cx="719138" cy="283210"/>
          </a:xfrm>
          <a:prstGeom prst="rect">
            <a:avLst/>
          </a:prstGeom>
          <a:noFill/>
          <a:ln w="28575" cap="flat" cmpd="sng">
            <a:solidFill>
              <a:srgbClr val="FF00FF"/>
            </a:solidFill>
            <a:prstDash val="solid"/>
            <a:miter/>
            <a:headEnd type="none" w="med" len="med"/>
            <a:tailEnd type="none" w="med" len="med"/>
          </a:ln>
        </p:spPr>
        <p:txBody>
          <a:bodyPr lIns="67500" tIns="35100" rIns="67500" bIns="35100" anchor="t">
            <a:spAutoFit/>
          </a:bodyPr>
          <a:lstStyle/>
          <a:p>
            <a:pPr lvl="0" algn="ctr">
              <a:spcBef>
                <a:spcPct val="50000"/>
              </a:spcBef>
            </a:pPr>
            <a:r>
              <a:rPr lang="zh-CN" altLang="en-US" sz="1350" b="1">
                <a:latin typeface="Times New Roman" pitchFamily="2" charset="0"/>
                <a:ea typeface="宋体" charset="-122"/>
              </a:rPr>
              <a:t>样本</a:t>
            </a:r>
          </a:p>
        </p:txBody>
      </p:sp>
      <p:pic>
        <p:nvPicPr>
          <p:cNvPr id="34832" name="图片 34831"/>
          <p:cNvPicPr>
            <a:picLocks noChangeAspect="1"/>
          </p:cNvPicPr>
          <p:nvPr/>
        </p:nvPicPr>
        <p:blipFill>
          <a:blip r:embed="rId4"/>
          <a:stretch>
            <a:fillRect/>
          </a:stretch>
        </p:blipFill>
        <p:spPr>
          <a:xfrm>
            <a:off x="6286500" y="2876550"/>
            <a:ext cx="850106" cy="857250"/>
          </a:xfrm>
          <a:prstGeom prst="rect">
            <a:avLst/>
          </a:prstGeom>
          <a:noFill/>
          <a:ln w="9525">
            <a:noFill/>
            <a:miter/>
          </a:ln>
        </p:spPr>
      </p:pic>
      <p:sp>
        <p:nvSpPr>
          <p:cNvPr id="3" name="标题 2"/>
          <p:cNvSpPr>
            <a:spLocks noGrp="1"/>
          </p:cNvSpPr>
          <p:nvPr>
            <p:ph type="title"/>
          </p:nvPr>
        </p:nvSpPr>
        <p:spPr/>
        <p:txBody>
          <a:bodyPr/>
          <a:lstStyle/>
          <a:p>
            <a:r>
              <a:rPr lang="zh-CN" altLang="en-US" sz="2400" b="1">
                <a:sym typeface="+mn-ea"/>
              </a:rPr>
              <a:t>二、抽样调查（</a:t>
            </a:r>
            <a:r>
              <a:rPr lang="en-US" altLang="zh-CN" sz="2400" b="1">
                <a:sym typeface="+mn-ea"/>
              </a:rPr>
              <a:t>12</a:t>
            </a:r>
            <a:r>
              <a:rPr lang="zh-CN" altLang="en-US" sz="2400" b="1">
                <a:sym typeface="+mn-ea"/>
              </a:rPr>
              <a:t>）</a:t>
            </a:r>
            <a:r>
              <a:rPr lang="en-US" altLang="zh-CN" sz="2400" b="1">
                <a:sym typeface="+mn-ea"/>
              </a:rPr>
              <a:t>-</a:t>
            </a:r>
            <a:r>
              <a:rPr lang="zh-CN" altLang="en-US" sz="2400" b="1">
                <a:sym typeface="+mn-ea"/>
              </a:rPr>
              <a:t>概率抽样</a:t>
            </a:r>
            <a:r>
              <a:rPr lang="en-US" altLang="zh-CN" sz="2400" b="1">
                <a:sym typeface="+mn-ea"/>
              </a:rPr>
              <a:t>2</a:t>
            </a:r>
            <a:endParaRPr lang="zh-CN" altLang="en-US" sz="2400" b="1"/>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dissolve">
                                      <p:cBhvr>
                                        <p:cTn id="7" dur="500"/>
                                        <p:tgtEl>
                                          <p:spTgt spid="3482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4826"/>
                                        </p:tgtEl>
                                        <p:attrNameLst>
                                          <p:attrName>style.visibility</p:attrName>
                                        </p:attrNameLst>
                                      </p:cBhvr>
                                      <p:to>
                                        <p:strVal val="visible"/>
                                      </p:to>
                                    </p:set>
                                    <p:animEffect transition="in" filter="dissolve">
                                      <p:cBhvr>
                                        <p:cTn id="11" dur="500"/>
                                        <p:tgtEl>
                                          <p:spTgt spid="3482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827"/>
                                        </p:tgtEl>
                                        <p:attrNameLst>
                                          <p:attrName>style.visibility</p:attrName>
                                        </p:attrNameLst>
                                      </p:cBhvr>
                                      <p:to>
                                        <p:strVal val="visible"/>
                                      </p:to>
                                    </p:set>
                                    <p:animEffect transition="in" filter="dissolve">
                                      <p:cBhvr>
                                        <p:cTn id="15" dur="500"/>
                                        <p:tgtEl>
                                          <p:spTgt spid="3482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4828"/>
                                        </p:tgtEl>
                                        <p:attrNameLst>
                                          <p:attrName>style.visibility</p:attrName>
                                        </p:attrNameLst>
                                      </p:cBhvr>
                                      <p:to>
                                        <p:strVal val="visible"/>
                                      </p:to>
                                    </p:set>
                                    <p:animEffect transition="in" filter="dissolve">
                                      <p:cBhvr>
                                        <p:cTn id="20" dur="500"/>
                                        <p:tgtEl>
                                          <p:spTgt spid="34828"/>
                                        </p:tgtEl>
                                      </p:cBhvr>
                                    </p:animEffect>
                                  </p:childTnLst>
                                </p:cTn>
                              </p:par>
                            </p:childTnLst>
                          </p:cTn>
                        </p:par>
                        <p:par>
                          <p:cTn id="21" fill="hold">
                            <p:stCondLst>
                              <p:cond delay="500"/>
                            </p:stCondLst>
                            <p:childTnLst>
                              <p:par>
                                <p:cTn id="22" presetID="22" presetClass="entr" presetSubtype="2" fill="hold" nodeType="afterEffect">
                                  <p:stCondLst>
                                    <p:cond delay="500"/>
                                  </p:stCondLst>
                                  <p:childTnLst>
                                    <p:set>
                                      <p:cBhvr>
                                        <p:cTn id="23" dur="1" fill="hold">
                                          <p:stCondLst>
                                            <p:cond delay="0"/>
                                          </p:stCondLst>
                                        </p:cTn>
                                        <p:tgtEl>
                                          <p:spTgt spid="34829"/>
                                        </p:tgtEl>
                                        <p:attrNameLst>
                                          <p:attrName>style.visibility</p:attrName>
                                        </p:attrNameLst>
                                      </p:cBhvr>
                                      <p:to>
                                        <p:strVal val="visible"/>
                                      </p:to>
                                    </p:set>
                                    <p:animEffect transition="in" filter="wipe(right)">
                                      <p:cBhvr>
                                        <p:cTn id="24" dur="500"/>
                                        <p:tgtEl>
                                          <p:spTgt spid="34829"/>
                                        </p:tgtEl>
                                      </p:cBhvr>
                                    </p:animEffect>
                                  </p:childTnLst>
                                </p:cTn>
                              </p:par>
                            </p:childTnLst>
                          </p:cTn>
                        </p:par>
                        <p:par>
                          <p:cTn id="25" fill="hold">
                            <p:stCondLst>
                              <p:cond delay="1500"/>
                            </p:stCondLst>
                            <p:childTnLst>
                              <p:par>
                                <p:cTn id="26" presetID="22" presetClass="entr" presetSubtype="2" fill="hold" nodeType="afterEffect">
                                  <p:stCondLst>
                                    <p:cond delay="500"/>
                                  </p:stCondLst>
                                  <p:childTnLst>
                                    <p:set>
                                      <p:cBhvr>
                                        <p:cTn id="27" dur="1" fill="hold">
                                          <p:stCondLst>
                                            <p:cond delay="0"/>
                                          </p:stCondLst>
                                        </p:cTn>
                                        <p:tgtEl>
                                          <p:spTgt spid="34830"/>
                                        </p:tgtEl>
                                        <p:attrNameLst>
                                          <p:attrName>style.visibility</p:attrName>
                                        </p:attrNameLst>
                                      </p:cBhvr>
                                      <p:to>
                                        <p:strVal val="visible"/>
                                      </p:to>
                                    </p:set>
                                    <p:animEffect transition="in" filter="wipe(right)">
                                      <p:cBhvr>
                                        <p:cTn id="28" dur="500"/>
                                        <p:tgtEl>
                                          <p:spTgt spid="34830"/>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4820"/>
                                        </p:tgtEl>
                                        <p:attrNameLst>
                                          <p:attrName>style.visibility</p:attrName>
                                        </p:attrNameLst>
                                      </p:cBhvr>
                                      <p:to>
                                        <p:strVal val="visible"/>
                                      </p:to>
                                    </p:set>
                                    <p:animEffect transition="in" filter="wipe(left)">
                                      <p:cBhvr>
                                        <p:cTn id="32" dur="500"/>
                                        <p:tgtEl>
                                          <p:spTgt spid="34820"/>
                                        </p:tgtEl>
                                      </p:cBhvr>
                                    </p:animEffect>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34831"/>
                                        </p:tgtEl>
                                        <p:attrNameLst>
                                          <p:attrName>style.visibility</p:attrName>
                                        </p:attrNameLst>
                                      </p:cBhvr>
                                      <p:to>
                                        <p:strVal val="visible"/>
                                      </p:to>
                                    </p:set>
                                    <p:animEffect transition="in" filter="dissolve">
                                      <p:cBhvr>
                                        <p:cTn id="36" dur="500"/>
                                        <p:tgtEl>
                                          <p:spTgt spid="348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4832"/>
                                        </p:tgtEl>
                                        <p:attrNameLst>
                                          <p:attrName>style.visibility</p:attrName>
                                        </p:attrNameLst>
                                      </p:cBhvr>
                                      <p:to>
                                        <p:strVal val="visible"/>
                                      </p:to>
                                    </p:set>
                                    <p:animEffect transition="in" filter="wipe(down)">
                                      <p:cBhvr>
                                        <p:cTn id="41" dur="50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6" grpId="0" bldLvl="0" animBg="1"/>
      <p:bldP spid="34827" grpId="0" bldLvl="0" animBg="1"/>
      <p:bldP spid="34831"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13</a:t>
            </a:r>
            <a:r>
              <a:rPr lang="zh-CN" altLang="en-US">
                <a:sym typeface="+mn-ea"/>
              </a:rPr>
              <a:t>）</a:t>
            </a:r>
            <a:r>
              <a:rPr lang="en-US" altLang="zh-CN">
                <a:sym typeface="+mn-ea"/>
              </a:rPr>
              <a:t>-</a:t>
            </a:r>
            <a:r>
              <a:rPr lang="zh-CN" altLang="en-US">
                <a:sym typeface="+mn-ea"/>
              </a:rPr>
              <a:t>概率抽样</a:t>
            </a:r>
            <a:r>
              <a:rPr lang="en-US" altLang="zh-CN">
                <a:sym typeface="+mn-ea"/>
              </a:rPr>
              <a:t>2</a:t>
            </a:r>
            <a:endParaRPr lang="zh-CN" altLang="en-US"/>
          </a:p>
        </p:txBody>
      </p:sp>
      <p:sp>
        <p:nvSpPr>
          <p:cNvPr id="3" name="内容占位符 2"/>
          <p:cNvSpPr>
            <a:spLocks noGrp="1"/>
          </p:cNvSpPr>
          <p:nvPr>
            <p:ph sz="half" idx="1"/>
          </p:nvPr>
        </p:nvSpPr>
        <p:spPr/>
        <p:txBody>
          <a:bodyPr>
            <a:normAutofit fontScale="80000"/>
          </a:bodyPr>
          <a:lstStyle/>
          <a:p>
            <a:pPr lvl="1"/>
            <a:r>
              <a:rPr lang="zh-CN" altLang="en-US">
                <a:solidFill>
                  <a:srgbClr val="FFFF00"/>
                </a:solidFill>
              </a:rPr>
              <a:t>分层抽样的特点</a:t>
            </a:r>
            <a:r>
              <a:rPr lang="zh-CN" altLang="en-US"/>
              <a:t>：</a:t>
            </a:r>
          </a:p>
          <a:p>
            <a:pPr lvl="2"/>
            <a:r>
              <a:rPr lang="zh-CN" altLang="en-US"/>
              <a:t>可以提高样本的代表性，提高估计的精度</a:t>
            </a:r>
          </a:p>
          <a:p>
            <a:pPr lvl="2"/>
            <a:r>
              <a:rPr lang="zh-CN" altLang="en-US"/>
              <a:t>在估计总体参数的同时还能估计每层的参数。</a:t>
            </a:r>
          </a:p>
          <a:p>
            <a:pPr lvl="2"/>
            <a:r>
              <a:rPr lang="zh-CN" altLang="en-US"/>
              <a:t>总体方差等于层间方差和层内方差的加权和，而抽样误差只受层内方差的影响。</a:t>
            </a:r>
          </a:p>
          <a:p>
            <a:pPr lvl="1"/>
            <a:r>
              <a:rPr lang="zh-CN" altLang="en-US">
                <a:solidFill>
                  <a:srgbClr val="FFFF00"/>
                </a:solidFill>
              </a:rPr>
              <a:t>最适用的场合</a:t>
            </a:r>
            <a:r>
              <a:rPr lang="zh-CN" altLang="en-US"/>
              <a:t>：</a:t>
            </a:r>
          </a:p>
          <a:p>
            <a:pPr lvl="2"/>
            <a:r>
              <a:rPr lang="zh-CN" altLang="en-US"/>
              <a:t>当总体内样本单位的差异较大时</a:t>
            </a:r>
          </a:p>
          <a:p>
            <a:pPr lvl="2"/>
            <a:r>
              <a:rPr lang="zh-CN" altLang="en-US"/>
              <a:t>分层后能达到层间差异大，层内差异小的原则时</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left)">
                                      <p:cBhvr>
                                        <p:cTn id="10" dur="500"/>
                                        <p:tgtEl>
                                          <p:spTgt spid="3">
                                            <p:txEl>
                                              <p:pRg st="5" end="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left)">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14</a:t>
            </a:r>
            <a:r>
              <a:rPr lang="zh-CN" altLang="en-US">
                <a:sym typeface="+mn-ea"/>
              </a:rPr>
              <a:t>）</a:t>
            </a:r>
            <a:r>
              <a:rPr lang="en-US" altLang="zh-CN">
                <a:sym typeface="+mn-ea"/>
              </a:rPr>
              <a:t>-</a:t>
            </a:r>
            <a:r>
              <a:rPr lang="zh-CN" altLang="en-US">
                <a:sym typeface="+mn-ea"/>
              </a:rPr>
              <a:t>概率抽样</a:t>
            </a:r>
            <a:r>
              <a:rPr lang="en-US" altLang="zh-CN">
                <a:sym typeface="+mn-ea"/>
              </a:rPr>
              <a:t>2</a:t>
            </a:r>
            <a:endParaRPr lang="zh-CN" altLang="en-US"/>
          </a:p>
        </p:txBody>
      </p:sp>
      <p:sp>
        <p:nvSpPr>
          <p:cNvPr id="3" name="内容占位符 2"/>
          <p:cNvSpPr>
            <a:spLocks noGrp="1"/>
          </p:cNvSpPr>
          <p:nvPr>
            <p:ph sz="half" idx="1"/>
          </p:nvPr>
        </p:nvSpPr>
        <p:spPr/>
        <p:txBody>
          <a:bodyPr>
            <a:normAutofit/>
          </a:bodyPr>
          <a:lstStyle/>
          <a:p>
            <a:pPr lvl="1"/>
            <a:r>
              <a:rPr lang="zh-CN" altLang="en-US">
                <a:solidFill>
                  <a:srgbClr val="FFFF00"/>
                </a:solidFill>
              </a:rPr>
              <a:t>分层抽样的类型</a:t>
            </a:r>
            <a:r>
              <a:rPr lang="zh-CN" altLang="en-US"/>
              <a:t>：</a:t>
            </a:r>
          </a:p>
          <a:p>
            <a:pPr lvl="2"/>
            <a:r>
              <a:rPr lang="zh-CN" altLang="en-US"/>
              <a:t>按比例分层抽样：各层的抽样比例都相等（等于n/N）</a:t>
            </a:r>
          </a:p>
          <a:p>
            <a:pPr lvl="2"/>
            <a:r>
              <a:rPr lang="zh-CN" altLang="en-US"/>
              <a:t>不按比例分层抽样：在有些情况下为了降低抽样误差或者对各层的参数进行较好的估计</a:t>
            </a:r>
          </a:p>
          <a:p>
            <a:pPr lvl="3"/>
            <a:r>
              <a:rPr lang="zh-CN" altLang="en-US"/>
              <a:t>在不按比例的分层抽样中如果要用样本资料推断总体，需要对各层的数据资料进行加权处理。</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15</a:t>
            </a:r>
            <a:r>
              <a:rPr lang="zh-CN" altLang="en-US">
                <a:sym typeface="+mn-ea"/>
              </a:rPr>
              <a:t>）</a:t>
            </a:r>
            <a:r>
              <a:rPr lang="en-US" altLang="zh-CN">
                <a:sym typeface="+mn-ea"/>
              </a:rPr>
              <a:t>-</a:t>
            </a:r>
            <a:r>
              <a:rPr lang="zh-CN" altLang="en-US">
                <a:sym typeface="+mn-ea"/>
              </a:rPr>
              <a:t>概率抽样</a:t>
            </a:r>
            <a:r>
              <a:rPr lang="en-US" altLang="zh-CN">
                <a:sym typeface="+mn-ea"/>
              </a:rPr>
              <a:t>2</a:t>
            </a:r>
            <a:endParaRPr lang="zh-CN" altLang="en-US"/>
          </a:p>
        </p:txBody>
      </p:sp>
      <p:sp>
        <p:nvSpPr>
          <p:cNvPr id="3" name="内容占位符 2"/>
          <p:cNvSpPr>
            <a:spLocks noGrp="1"/>
          </p:cNvSpPr>
          <p:nvPr>
            <p:ph sz="half" idx="1"/>
          </p:nvPr>
        </p:nvSpPr>
        <p:spPr/>
        <p:txBody>
          <a:bodyPr>
            <a:normAutofit/>
          </a:bodyPr>
          <a:lstStyle/>
          <a:p>
            <a:r>
              <a:rPr lang="zh-CN" altLang="en-US" sz="2200"/>
              <a:t>假设要从1000亩农田中抽取100亩调查小麦的平均亩产。1000亩耕地中有600亩为平原，400亩为丘陵；平原地区的亩产量相差不大（方差很小），而丘陵地区亩产量的差别很大（方差大）。</a:t>
            </a:r>
          </a:p>
          <a:p>
            <a:pPr lvl="1"/>
            <a:r>
              <a:rPr lang="zh-CN" altLang="en-US" sz="2000"/>
              <a:t>按比例抽样：平原和丘陵各抽60亩和40亩。</a:t>
            </a:r>
          </a:p>
          <a:p>
            <a:pPr lvl="1"/>
            <a:r>
              <a:rPr lang="zh-CN" altLang="en-US" sz="2000"/>
              <a:t>不按比例抽样：为了更准确地估计丘陵地区的平均亩产，在丘陵地区多抽一些农田（例如70亩），从平原地区抽取30亩 。这时总体平均亩产的估计值为</a:t>
            </a:r>
          </a:p>
        </p:txBody>
      </p:sp>
      <p:pic>
        <p:nvPicPr>
          <p:cNvPr id="4" name="图片 3"/>
          <p:cNvPicPr>
            <a:picLocks noChangeAspect="1"/>
          </p:cNvPicPr>
          <p:nvPr/>
        </p:nvPicPr>
        <p:blipFill>
          <a:blip r:embed="rId2"/>
          <a:stretch>
            <a:fillRect/>
          </a:stretch>
        </p:blipFill>
        <p:spPr>
          <a:xfrm>
            <a:off x="1366520" y="4246245"/>
            <a:ext cx="6859270" cy="6565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16</a:t>
            </a:r>
            <a:r>
              <a:rPr lang="zh-CN" altLang="en-US">
                <a:sym typeface="+mn-ea"/>
              </a:rPr>
              <a:t>）</a:t>
            </a:r>
            <a:r>
              <a:rPr lang="en-US" altLang="zh-CN">
                <a:sym typeface="+mn-ea"/>
              </a:rPr>
              <a:t>-</a:t>
            </a:r>
            <a:r>
              <a:rPr lang="zh-CN" altLang="en-US">
                <a:sym typeface="+mn-ea"/>
              </a:rPr>
              <a:t>概率抽样</a:t>
            </a:r>
            <a:r>
              <a:rPr lang="en-US" altLang="zh-CN">
                <a:sym typeface="+mn-ea"/>
              </a:rPr>
              <a:t>3</a:t>
            </a:r>
          </a:p>
        </p:txBody>
      </p:sp>
      <p:sp>
        <p:nvSpPr>
          <p:cNvPr id="3" name="内容占位符 2"/>
          <p:cNvSpPr>
            <a:spLocks noGrp="1"/>
          </p:cNvSpPr>
          <p:nvPr>
            <p:ph sz="half" idx="1"/>
          </p:nvPr>
        </p:nvSpPr>
        <p:spPr/>
        <p:txBody>
          <a:bodyPr/>
          <a:lstStyle/>
          <a:p>
            <a:pPr lvl="1"/>
            <a:r>
              <a:rPr lang="zh-CN" altLang="en-US">
                <a:solidFill>
                  <a:srgbClr val="FFFF00"/>
                </a:solidFill>
              </a:rPr>
              <a:t>整群抽样（Cluster Sampling）</a:t>
            </a:r>
          </a:p>
          <a:p>
            <a:pPr lvl="2"/>
            <a:r>
              <a:rPr lang="zh-CN" altLang="en-US"/>
              <a:t>先将总体分为N个群，每个群包含若干总体单位。按某种方式从中随机抽取n个群，然后对抽中的群的所有单位都进行调查的抽样方式。</a:t>
            </a:r>
          </a:p>
        </p:txBody>
      </p:sp>
      <p:pic>
        <p:nvPicPr>
          <p:cNvPr id="38916" name="图片 38915"/>
          <p:cNvPicPr>
            <a:picLocks noChangeAspect="1"/>
          </p:cNvPicPr>
          <p:nvPr/>
        </p:nvPicPr>
        <p:blipFill>
          <a:blip r:embed="rId2">
            <a:lum bright="-6000"/>
          </a:blip>
          <a:stretch>
            <a:fillRect/>
          </a:stretch>
        </p:blipFill>
        <p:spPr>
          <a:xfrm>
            <a:off x="2844165" y="2820670"/>
            <a:ext cx="3690938" cy="2420938"/>
          </a:xfrm>
          <a:prstGeom prst="rect">
            <a:avLst/>
          </a:prstGeom>
          <a:noFill/>
          <a:ln w="9525">
            <a:noFill/>
            <a:miter/>
          </a:ln>
        </p:spPr>
      </p:pic>
      <p:grpSp>
        <p:nvGrpSpPr>
          <p:cNvPr id="38917" name="组合 38916"/>
          <p:cNvGrpSpPr/>
          <p:nvPr/>
        </p:nvGrpSpPr>
        <p:grpSpPr>
          <a:xfrm>
            <a:off x="6444615" y="3261995"/>
            <a:ext cx="2403475" cy="1701800"/>
            <a:chOff x="0" y="0"/>
            <a:chExt cx="1384" cy="1072"/>
          </a:xfrm>
        </p:grpSpPr>
        <p:sp>
          <p:nvSpPr>
            <p:cNvPr id="4" name="矩形 38917"/>
            <p:cNvSpPr/>
            <p:nvPr/>
          </p:nvSpPr>
          <p:spPr>
            <a:xfrm>
              <a:off x="482" y="198"/>
              <a:ext cx="902" cy="602"/>
            </a:xfrm>
            <a:prstGeom prst="rect">
              <a:avLst/>
            </a:prstGeom>
            <a:noFill/>
            <a:ln w="12700" cap="flat" cmpd="sng">
              <a:solidFill>
                <a:srgbClr val="0000FF"/>
              </a:solidFill>
              <a:prstDash val="solid"/>
              <a:miter/>
              <a:headEnd type="none" w="med" len="med"/>
              <a:tailEnd type="none" w="med" len="med"/>
            </a:ln>
          </p:spPr>
          <p:txBody>
            <a:bodyPr lIns="90488" tIns="44450" rIns="90488" bIns="44450" anchor="t">
              <a:spAutoFit/>
            </a:bodyPr>
            <a:lstStyle/>
            <a:p>
              <a:pPr lvl="0" algn="l" eaLnBrk="0" hangingPunct="0">
                <a:spcBef>
                  <a:spcPct val="50000"/>
                </a:spcBef>
              </a:pPr>
              <a:r>
                <a:rPr lang="zh-CN" altLang="en-US" sz="2800" b="1">
                  <a:latin typeface="Times New Roman" pitchFamily="2" charset="0"/>
                  <a:ea typeface="宋体" charset="-122"/>
                </a:rPr>
                <a:t>总体分成</a:t>
              </a:r>
              <a:r>
                <a:rPr lang="en-US" altLang="zh-CN" sz="2800" b="1">
                  <a:latin typeface="Times New Roman" pitchFamily="2" charset="0"/>
                  <a:ea typeface="宋体" charset="-122"/>
                </a:rPr>
                <a:t>4</a:t>
              </a:r>
              <a:r>
                <a:rPr lang="zh-CN" altLang="en-US" sz="2800" b="1">
                  <a:latin typeface="Times New Roman" pitchFamily="2" charset="0"/>
                  <a:ea typeface="宋体" charset="-122"/>
                </a:rPr>
                <a:t>个群</a:t>
              </a:r>
            </a:p>
          </p:txBody>
        </p:sp>
        <p:sp>
          <p:nvSpPr>
            <p:cNvPr id="38918" name="直接连接符 38918"/>
            <p:cNvSpPr/>
            <p:nvPr/>
          </p:nvSpPr>
          <p:spPr>
            <a:xfrm flipH="1">
              <a:off x="85" y="822"/>
              <a:ext cx="327" cy="250"/>
            </a:xfrm>
            <a:prstGeom prst="line">
              <a:avLst/>
            </a:prstGeom>
            <a:ln w="25400" cap="flat" cmpd="sng">
              <a:solidFill>
                <a:srgbClr val="0000FF"/>
              </a:solidFill>
              <a:prstDash val="solid"/>
              <a:round/>
              <a:headEnd type="none" w="med" len="med"/>
              <a:tailEnd type="triangle" w="med" len="med"/>
            </a:ln>
          </p:spPr>
          <p:txBody>
            <a:bodyPr anchor="t"/>
            <a:lstStyle/>
            <a:p>
              <a:pPr lvl="0" algn="ctr"/>
              <a:endParaRPr lang="zh-CN" altLang="en-US">
                <a:latin typeface="Arial" charset="0"/>
                <a:ea typeface="宋体" charset="-122"/>
              </a:endParaRPr>
            </a:p>
          </p:txBody>
        </p:sp>
        <p:sp>
          <p:nvSpPr>
            <p:cNvPr id="38919" name="直接连接符 38919"/>
            <p:cNvSpPr/>
            <p:nvPr/>
          </p:nvSpPr>
          <p:spPr>
            <a:xfrm flipH="1">
              <a:off x="85" y="623"/>
              <a:ext cx="288" cy="48"/>
            </a:xfrm>
            <a:prstGeom prst="line">
              <a:avLst/>
            </a:prstGeom>
            <a:ln w="25400" cap="flat" cmpd="sng">
              <a:solidFill>
                <a:srgbClr val="0000FF"/>
              </a:solidFill>
              <a:prstDash val="solid"/>
              <a:round/>
              <a:headEnd type="none" w="med" len="med"/>
              <a:tailEnd type="triangle" w="med" len="med"/>
            </a:ln>
          </p:spPr>
          <p:txBody>
            <a:bodyPr anchor="t"/>
            <a:lstStyle/>
            <a:p>
              <a:pPr lvl="0" algn="ctr"/>
              <a:endParaRPr lang="zh-CN" altLang="en-US">
                <a:latin typeface="Arial" charset="0"/>
                <a:ea typeface="宋体" charset="-122"/>
              </a:endParaRPr>
            </a:p>
          </p:txBody>
        </p:sp>
        <p:sp>
          <p:nvSpPr>
            <p:cNvPr id="38920" name="直接连接符 38920"/>
            <p:cNvSpPr/>
            <p:nvPr/>
          </p:nvSpPr>
          <p:spPr>
            <a:xfrm flipH="1" flipV="1">
              <a:off x="0" y="0"/>
              <a:ext cx="455" cy="292"/>
            </a:xfrm>
            <a:prstGeom prst="line">
              <a:avLst/>
            </a:prstGeom>
            <a:ln w="25400" cap="flat" cmpd="sng">
              <a:solidFill>
                <a:srgbClr val="0000FF"/>
              </a:solidFill>
              <a:prstDash val="solid"/>
              <a:round/>
              <a:headEnd type="none" w="med" len="med"/>
              <a:tailEnd type="triangle" w="med" len="med"/>
            </a:ln>
          </p:spPr>
          <p:txBody>
            <a:bodyPr anchor="t"/>
            <a:lstStyle/>
            <a:p>
              <a:pPr lvl="0" algn="ctr"/>
              <a:endParaRPr lang="zh-CN" altLang="en-US">
                <a:latin typeface="Arial" charset="0"/>
                <a:ea typeface="宋体" charset="-122"/>
              </a:endParaRPr>
            </a:p>
          </p:txBody>
        </p:sp>
        <p:sp>
          <p:nvSpPr>
            <p:cNvPr id="38921" name="直接连接符 38921"/>
            <p:cNvSpPr/>
            <p:nvPr/>
          </p:nvSpPr>
          <p:spPr>
            <a:xfrm flipH="1" flipV="1">
              <a:off x="57" y="368"/>
              <a:ext cx="336" cy="48"/>
            </a:xfrm>
            <a:prstGeom prst="line">
              <a:avLst/>
            </a:prstGeom>
            <a:ln w="25400" cap="flat" cmpd="sng">
              <a:solidFill>
                <a:srgbClr val="0000FF"/>
              </a:solidFill>
              <a:prstDash val="solid"/>
              <a:round/>
              <a:headEnd type="none" w="med" len="med"/>
              <a:tailEnd type="triangle" w="med" len="med"/>
            </a:ln>
          </p:spPr>
          <p:txBody>
            <a:bodyPr anchor="t"/>
            <a:lstStyle/>
            <a:p>
              <a:pPr lvl="0" algn="ctr"/>
              <a:endParaRPr lang="zh-CN" altLang="en-US">
                <a:latin typeface="Arial" charset="0"/>
                <a:ea typeface="宋体" charset="-122"/>
              </a:endParaRPr>
            </a:p>
          </p:txBody>
        </p:sp>
      </p:grpSp>
      <p:sp>
        <p:nvSpPr>
          <p:cNvPr id="38924" name="直接连接符 38923"/>
          <p:cNvSpPr/>
          <p:nvPr/>
        </p:nvSpPr>
        <p:spPr>
          <a:xfrm flipV="1">
            <a:off x="2304415" y="3362008"/>
            <a:ext cx="471488" cy="539750"/>
          </a:xfrm>
          <a:prstGeom prst="line">
            <a:avLst/>
          </a:prstGeom>
          <a:ln w="28575" cap="flat" cmpd="sng">
            <a:solidFill>
              <a:schemeClr val="hlink"/>
            </a:solidFill>
            <a:prstDash val="solid"/>
            <a:round/>
            <a:headEnd type="none" w="med" len="med"/>
            <a:tailEnd type="triangle" w="med" len="med"/>
          </a:ln>
        </p:spPr>
        <p:txBody>
          <a:bodyPr anchor="t"/>
          <a:lstStyle/>
          <a:p>
            <a:pPr lvl="0" algn="ctr"/>
            <a:endParaRPr lang="zh-CN" altLang="en-US">
              <a:latin typeface="Arial" charset="0"/>
              <a:ea typeface="宋体" charset="-122"/>
            </a:endParaRPr>
          </a:p>
        </p:txBody>
      </p:sp>
      <p:sp>
        <p:nvSpPr>
          <p:cNvPr id="38925" name="直接连接符 38924"/>
          <p:cNvSpPr/>
          <p:nvPr/>
        </p:nvSpPr>
        <p:spPr>
          <a:xfrm>
            <a:off x="2304415" y="4262120"/>
            <a:ext cx="457200" cy="639763"/>
          </a:xfrm>
          <a:prstGeom prst="line">
            <a:avLst/>
          </a:prstGeom>
          <a:ln w="28575" cap="flat" cmpd="sng">
            <a:solidFill>
              <a:schemeClr val="hlink"/>
            </a:solidFill>
            <a:prstDash val="solid"/>
            <a:round/>
            <a:headEnd type="none" w="med" len="med"/>
            <a:tailEnd type="triangle" w="med" len="med"/>
          </a:ln>
        </p:spPr>
        <p:txBody>
          <a:bodyPr anchor="t"/>
          <a:lstStyle/>
          <a:p>
            <a:pPr lvl="0" algn="ctr"/>
            <a:endParaRPr lang="zh-CN" altLang="en-US">
              <a:latin typeface="Arial" charset="0"/>
              <a:ea typeface="宋体" charset="-122"/>
            </a:endParaRPr>
          </a:p>
        </p:txBody>
      </p:sp>
      <p:pic>
        <p:nvPicPr>
          <p:cNvPr id="29700" name="图片 29699" descr="j0286767"/>
          <p:cNvPicPr>
            <a:picLocks noChangeAspect="1"/>
          </p:cNvPicPr>
          <p:nvPr/>
        </p:nvPicPr>
        <p:blipFill>
          <a:blip r:embed="rId3"/>
          <a:stretch>
            <a:fillRect/>
          </a:stretch>
        </p:blipFill>
        <p:spPr>
          <a:xfrm>
            <a:off x="1448435" y="3653155"/>
            <a:ext cx="855663" cy="817563"/>
          </a:xfrm>
          <a:prstGeom prst="rect">
            <a:avLst/>
          </a:prstGeom>
          <a:noFill/>
          <a:ln w="9525">
            <a:noFill/>
            <a:miter/>
          </a:ln>
        </p:spPr>
      </p:pic>
      <p:sp>
        <p:nvSpPr>
          <p:cNvPr id="38923" name="矩形 38922"/>
          <p:cNvSpPr/>
          <p:nvPr/>
        </p:nvSpPr>
        <p:spPr>
          <a:xfrm>
            <a:off x="1161415" y="2912745"/>
            <a:ext cx="1788160" cy="637540"/>
          </a:xfrm>
          <a:prstGeom prst="rect">
            <a:avLst/>
          </a:prstGeom>
          <a:noFill/>
          <a:ln w="12700" cap="flat" cmpd="sng">
            <a:solidFill>
              <a:srgbClr val="0000FF"/>
            </a:solidFill>
            <a:prstDash val="solid"/>
            <a:miter/>
            <a:headEnd type="none" w="med" len="med"/>
            <a:tailEnd type="none" w="med" len="med"/>
          </a:ln>
        </p:spPr>
        <p:txBody>
          <a:bodyPr wrap="square" lIns="90488" tIns="44450" rIns="90488" bIns="44450" anchor="t">
            <a:spAutoFit/>
          </a:bodyPr>
          <a:lstStyle/>
          <a:p>
            <a:pPr lvl="0" algn="l" eaLnBrk="0" hangingPunct="0">
              <a:spcBef>
                <a:spcPct val="50000"/>
              </a:spcBef>
            </a:pPr>
            <a:r>
              <a:rPr lang="zh-CN" altLang="en-US" b="1">
                <a:latin typeface="Times New Roman" pitchFamily="2" charset="0"/>
                <a:ea typeface="宋体" charset="-122"/>
              </a:rPr>
              <a:t>随机选择</a:t>
            </a:r>
            <a:r>
              <a:rPr lang="en-US" altLang="zh-CN" b="1">
                <a:latin typeface="Times New Roman" pitchFamily="2" charset="0"/>
                <a:ea typeface="宋体" charset="-122"/>
              </a:rPr>
              <a:t>2</a:t>
            </a:r>
            <a:r>
              <a:rPr lang="zh-CN" altLang="en-US" b="1">
                <a:latin typeface="Times New Roman" pitchFamily="2" charset="0"/>
                <a:ea typeface="宋体" charset="-122"/>
              </a:rPr>
              <a:t>个群构成样本</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dissolve">
                                      <p:cBhvr>
                                        <p:cTn id="7" dur="500"/>
                                        <p:tgtEl>
                                          <p:spTgt spid="389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700"/>
                                        </p:tgtEl>
                                        <p:attrNameLst>
                                          <p:attrName>style.visibility</p:attrName>
                                        </p:attrNameLst>
                                      </p:cBhvr>
                                      <p:to>
                                        <p:strVal val="visible"/>
                                      </p:to>
                                    </p:set>
                                    <p:animEffect transition="in" filter="wipe(down)">
                                      <p:cBhvr>
                                        <p:cTn id="11" dur="500"/>
                                        <p:tgtEl>
                                          <p:spTgt spid="29700"/>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8917"/>
                                        </p:tgtEl>
                                        <p:attrNameLst>
                                          <p:attrName>style.visibility</p:attrName>
                                        </p:attrNameLst>
                                      </p:cBhvr>
                                      <p:to>
                                        <p:strVal val="visible"/>
                                      </p:to>
                                    </p:set>
                                    <p:animEffect transition="in" filter="wipe(right)">
                                      <p:cBhvr>
                                        <p:cTn id="15" dur="500"/>
                                        <p:tgtEl>
                                          <p:spTgt spid="3891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924"/>
                                        </p:tgtEl>
                                        <p:attrNameLst>
                                          <p:attrName>style.visibility</p:attrName>
                                        </p:attrNameLst>
                                      </p:cBhvr>
                                      <p:to>
                                        <p:strVal val="visible"/>
                                      </p:to>
                                    </p:set>
                                    <p:animEffect transition="in" filter="wipe(left)">
                                      <p:cBhvr>
                                        <p:cTn id="19" dur="500"/>
                                        <p:tgtEl>
                                          <p:spTgt spid="38924"/>
                                        </p:tgtEl>
                                      </p:cBhvr>
                                    </p:animEffect>
                                  </p:childTnLst>
                                </p:cTn>
                              </p:par>
                              <p:par>
                                <p:cTn id="20" presetID="22" presetClass="entr" presetSubtype="8" fill="hold" nodeType="withEffect">
                                  <p:stCondLst>
                                    <p:cond delay="0"/>
                                  </p:stCondLst>
                                  <p:childTnLst>
                                    <p:set>
                                      <p:cBhvr>
                                        <p:cTn id="21" dur="1" fill="hold">
                                          <p:stCondLst>
                                            <p:cond delay="0"/>
                                          </p:stCondLst>
                                        </p:cTn>
                                        <p:tgtEl>
                                          <p:spTgt spid="38925"/>
                                        </p:tgtEl>
                                        <p:attrNameLst>
                                          <p:attrName>style.visibility</p:attrName>
                                        </p:attrNameLst>
                                      </p:cBhvr>
                                      <p:to>
                                        <p:strVal val="visible"/>
                                      </p:to>
                                    </p:set>
                                    <p:animEffect transition="in" filter="wipe(left)">
                                      <p:cBhvr>
                                        <p:cTn id="22" dur="500"/>
                                        <p:tgtEl>
                                          <p:spTgt spid="38925"/>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38923"/>
                                        </p:tgtEl>
                                        <p:attrNameLst>
                                          <p:attrName>style.visibility</p:attrName>
                                        </p:attrNameLst>
                                      </p:cBhvr>
                                      <p:to>
                                        <p:strVal val="visible"/>
                                      </p:to>
                                    </p:set>
                                    <p:animEffect transition="in" filter="dissolve">
                                      <p:cBhvr>
                                        <p:cTn id="26" dur="5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17</a:t>
            </a:r>
            <a:r>
              <a:rPr lang="zh-CN" altLang="en-US">
                <a:sym typeface="+mn-ea"/>
              </a:rPr>
              <a:t>）</a:t>
            </a:r>
            <a:r>
              <a:rPr lang="en-US" altLang="zh-CN">
                <a:sym typeface="+mn-ea"/>
              </a:rPr>
              <a:t>-</a:t>
            </a:r>
            <a:r>
              <a:rPr lang="zh-CN" altLang="en-US">
                <a:sym typeface="+mn-ea"/>
              </a:rPr>
              <a:t>概率抽样</a:t>
            </a:r>
            <a:r>
              <a:rPr lang="en-US" altLang="zh-CN">
                <a:sym typeface="+mn-ea"/>
              </a:rPr>
              <a:t>3</a:t>
            </a:r>
            <a:endParaRPr lang="zh-CN" altLang="en-US"/>
          </a:p>
        </p:txBody>
      </p:sp>
      <p:sp>
        <p:nvSpPr>
          <p:cNvPr id="4" name="内容占位符 3"/>
          <p:cNvSpPr>
            <a:spLocks noGrp="1"/>
          </p:cNvSpPr>
          <p:nvPr>
            <p:ph sz="half" idx="1"/>
          </p:nvPr>
        </p:nvSpPr>
        <p:spPr/>
        <p:txBody>
          <a:bodyPr>
            <a:normAutofit/>
          </a:bodyPr>
          <a:lstStyle/>
          <a:p>
            <a:pPr lvl="1"/>
            <a:r>
              <a:rPr lang="zh-CN" altLang="en-US"/>
              <a:t>整群抽样的</a:t>
            </a:r>
            <a:r>
              <a:rPr lang="zh-CN" altLang="en-US">
                <a:solidFill>
                  <a:srgbClr val="FFFF00"/>
                </a:solidFill>
              </a:rPr>
              <a:t>特点</a:t>
            </a:r>
            <a:r>
              <a:rPr lang="zh-CN" altLang="en-US"/>
              <a:t>：</a:t>
            </a:r>
          </a:p>
          <a:p>
            <a:pPr lvl="2"/>
            <a:r>
              <a:rPr lang="zh-CN" altLang="en-US"/>
              <a:t>便于组织与管理，节省调查时间和费用</a:t>
            </a:r>
          </a:p>
          <a:p>
            <a:pPr lvl="2"/>
            <a:r>
              <a:rPr lang="zh-CN" altLang="en-US"/>
              <a:t>不需要所有总体单位的抽样框</a:t>
            </a:r>
          </a:p>
          <a:p>
            <a:pPr lvl="2"/>
            <a:r>
              <a:rPr lang="zh-CN" altLang="en-US"/>
              <a:t>样本单位不能均匀的分布在总体各个部分，样本的代表性相对较差</a:t>
            </a:r>
          </a:p>
          <a:p>
            <a:pPr lvl="2"/>
            <a:r>
              <a:rPr lang="zh-CN" altLang="en-US"/>
              <a:t>总体方差等于群内方差和群间方差的加权和，而抽样误差只受群间方差的影响</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sz="half" idx="1"/>
          </p:nvPr>
        </p:nvSpPr>
        <p:spPr>
          <a:xfrm>
            <a:off x="384810" y="741045"/>
            <a:ext cx="8229600" cy="2352675"/>
          </a:xfrm>
        </p:spPr>
        <p:txBody>
          <a:bodyPr>
            <a:normAutofit fontScale="70000"/>
          </a:bodyPr>
          <a:lstStyle/>
          <a:p>
            <a:r>
              <a:rPr lang="zh-CN" altLang="en-US">
                <a:sym typeface="+mn-ea"/>
              </a:rPr>
              <a:t>快乐指数的调查采用</a:t>
            </a:r>
            <a:r>
              <a:rPr lang="zh-CN" altLang="en-US">
                <a:solidFill>
                  <a:srgbClr val="FFFF00"/>
                </a:solidFill>
                <a:sym typeface="+mn-ea"/>
              </a:rPr>
              <a:t>多阶段随机抽样</a:t>
            </a:r>
            <a:r>
              <a:rPr lang="zh-CN" altLang="en-US">
                <a:sym typeface="+mn-ea"/>
              </a:rPr>
              <a:t>方式于</a:t>
            </a:r>
            <a:r>
              <a:rPr lang="en-US" altLang="zh-CN">
                <a:sym typeface="+mn-ea"/>
              </a:rPr>
              <a:t>2008</a:t>
            </a:r>
            <a:r>
              <a:rPr lang="zh-CN" altLang="en-US">
                <a:sym typeface="+mn-ea"/>
              </a:rPr>
              <a:t>年</a:t>
            </a:r>
            <a:r>
              <a:rPr lang="en-US" altLang="zh-CN">
                <a:sym typeface="+mn-ea"/>
              </a:rPr>
              <a:t>5</a:t>
            </a:r>
            <a:r>
              <a:rPr lang="zh-CN" altLang="en-US">
                <a:sym typeface="+mn-ea"/>
              </a:rPr>
              <a:t>月针对北京、上海、广州、武汉、沈阳、西安、成都</a:t>
            </a:r>
            <a:r>
              <a:rPr lang="en-US" altLang="zh-CN">
                <a:sym typeface="+mn-ea"/>
              </a:rPr>
              <a:t>7</a:t>
            </a:r>
            <a:r>
              <a:rPr lang="zh-CN" altLang="en-US">
                <a:sym typeface="+mn-ea"/>
              </a:rPr>
              <a:t>个城市共</a:t>
            </a:r>
            <a:r>
              <a:rPr lang="en-US" altLang="zh-CN">
                <a:sym typeface="+mn-ea"/>
              </a:rPr>
              <a:t>1883</a:t>
            </a:r>
            <a:r>
              <a:rPr lang="zh-CN" altLang="en-US">
                <a:sym typeface="+mn-ea"/>
              </a:rPr>
              <a:t>名</a:t>
            </a:r>
            <a:r>
              <a:rPr lang="en-US" altLang="zh-CN">
                <a:sym typeface="+mn-ea"/>
              </a:rPr>
              <a:t>18</a:t>
            </a:r>
            <a:r>
              <a:rPr lang="zh-CN" altLang="en-US">
                <a:sym typeface="+mn-ea"/>
              </a:rPr>
              <a:t>～</a:t>
            </a:r>
            <a:r>
              <a:rPr lang="en-US" altLang="zh-CN">
                <a:sym typeface="+mn-ea"/>
              </a:rPr>
              <a:t>60</a:t>
            </a:r>
            <a:r>
              <a:rPr lang="zh-CN" altLang="en-US">
                <a:sym typeface="+mn-ea"/>
              </a:rPr>
              <a:t>岁居民的入户访问</a:t>
            </a:r>
            <a:endParaRPr lang="zh-CN" altLang="en-US"/>
          </a:p>
          <a:p>
            <a:r>
              <a:rPr lang="zh-CN" altLang="en-US">
                <a:sym typeface="+mn-ea"/>
              </a:rPr>
              <a:t>数据结果已根据各地实际人口规模予以加权处理</a:t>
            </a:r>
            <a:endParaRPr lang="zh-CN" altLang="en-US"/>
          </a:p>
          <a:p>
            <a:r>
              <a:rPr lang="zh-CN" altLang="en-US">
                <a:sym typeface="+mn-ea"/>
              </a:rPr>
              <a:t>在</a:t>
            </a:r>
            <a:r>
              <a:rPr lang="en-US" altLang="zh-CN">
                <a:sym typeface="+mn-ea"/>
              </a:rPr>
              <a:t>95%</a:t>
            </a:r>
            <a:r>
              <a:rPr lang="zh-CN" altLang="en-US">
                <a:sym typeface="+mn-ea"/>
              </a:rPr>
              <a:t>置信度下本次调查抽样误差为</a:t>
            </a:r>
            <a:r>
              <a:rPr lang="en-US" altLang="zh-CN">
                <a:sym typeface="+mn-ea"/>
              </a:rPr>
              <a:t>±2.76%</a:t>
            </a:r>
            <a:endParaRPr lang="zh-CN" altLang="en-US"/>
          </a:p>
        </p:txBody>
      </p:sp>
      <p:sp>
        <p:nvSpPr>
          <p:cNvPr id="7171" name="矩形 4"/>
          <p:cNvSpPr/>
          <p:nvPr/>
        </p:nvSpPr>
        <p:spPr>
          <a:xfrm>
            <a:off x="140970" y="3253740"/>
            <a:ext cx="8890635" cy="1493520"/>
          </a:xfrm>
          <a:prstGeom prst="rect">
            <a:avLst/>
          </a:prstGeom>
          <a:blipFill rotWithShape="1">
            <a:blip r:embed="rId2"/>
          </a:blipFill>
          <a:ln w="38100" cap="flat" cmpd="sng">
            <a:solidFill>
              <a:srgbClr val="FFC000"/>
            </a:solidFill>
            <a:prstDash val="dash"/>
            <a:miter/>
            <a:headEnd type="none" w="med" len="med"/>
            <a:tailEnd type="none" w="med" len="med"/>
          </a:ln>
        </p:spPr>
        <p:txBody>
          <a:bodyPr vert="horz" wrap="square" anchor="t">
            <a:spAutoFit/>
          </a:bodyPr>
          <a:lstStyle/>
          <a:p>
            <a:pPr marL="342900" lvl="0" indent="-342900" algn="just" eaLnBrk="1" hangingPunct="1">
              <a:spcBef>
                <a:spcPts val="1200"/>
              </a:spcBef>
              <a:buFont typeface="Wingdings" charset="2"/>
              <a:buChar char="Ø"/>
            </a:pPr>
            <a:r>
              <a:rPr lang="zh-CN" altLang="en-US" sz="2400" dirty="0">
                <a:solidFill>
                  <a:srgbClr val="002060"/>
                </a:solidFill>
                <a:latin typeface="Times New Roman" charset="0"/>
                <a:ea typeface="黑体" charset="0"/>
              </a:rPr>
              <a:t>数据是怎样搜集的？</a:t>
            </a:r>
            <a:endParaRPr lang="en-US" altLang="x-none" sz="2400" dirty="0">
              <a:solidFill>
                <a:srgbClr val="002060"/>
              </a:solidFill>
              <a:latin typeface="Times New Roman" charset="0"/>
              <a:ea typeface="黑体" charset="0"/>
            </a:endParaRPr>
          </a:p>
          <a:p>
            <a:pPr marL="342900" lvl="0" indent="-342900" algn="just" eaLnBrk="1" hangingPunct="1">
              <a:spcBef>
                <a:spcPts val="1200"/>
              </a:spcBef>
              <a:buFont typeface="Wingdings" charset="2"/>
              <a:buChar char="Ø"/>
            </a:pPr>
            <a:r>
              <a:rPr lang="zh-CN" altLang="en-US" sz="2400" dirty="0">
                <a:solidFill>
                  <a:srgbClr val="002060"/>
                </a:solidFill>
                <a:latin typeface="Times New Roman" charset="0"/>
                <a:ea typeface="黑体" charset="0"/>
              </a:rPr>
              <a:t>什么是多阶段随机抽样？</a:t>
            </a:r>
            <a:endParaRPr lang="en-US" altLang="x-none" sz="2400" dirty="0">
              <a:solidFill>
                <a:srgbClr val="002060"/>
              </a:solidFill>
              <a:latin typeface="Times New Roman" charset="0"/>
              <a:ea typeface="黑体" charset="0"/>
            </a:endParaRPr>
          </a:p>
          <a:p>
            <a:pPr marL="342900" lvl="0" indent="-342900" algn="just" eaLnBrk="1" hangingPunct="1">
              <a:spcBef>
                <a:spcPts val="1200"/>
              </a:spcBef>
              <a:buFont typeface="Wingdings" charset="2"/>
              <a:buChar char="Ø"/>
            </a:pPr>
            <a:r>
              <a:rPr lang="zh-CN" altLang="en-US" sz="2400" dirty="0">
                <a:solidFill>
                  <a:srgbClr val="002060"/>
                </a:solidFill>
                <a:latin typeface="Times New Roman" charset="0"/>
                <a:ea typeface="黑体" charset="0"/>
              </a:rPr>
              <a:t>“</a:t>
            </a:r>
            <a:r>
              <a:rPr lang="en-US" altLang="x-none" sz="2400" dirty="0">
                <a:solidFill>
                  <a:srgbClr val="002060"/>
                </a:solidFill>
                <a:latin typeface="Times New Roman" charset="0"/>
                <a:ea typeface="黑体" charset="0"/>
              </a:rPr>
              <a:t>95%</a:t>
            </a:r>
            <a:r>
              <a:rPr lang="zh-CN" altLang="en-US" sz="2400" dirty="0">
                <a:solidFill>
                  <a:srgbClr val="002060"/>
                </a:solidFill>
                <a:latin typeface="Times New Roman" charset="0"/>
                <a:ea typeface="黑体" charset="0"/>
              </a:rPr>
              <a:t>的置信水平下调查的抽样误差为</a:t>
            </a:r>
            <a:r>
              <a:rPr lang="en-US" altLang="x-none" sz="2400" dirty="0">
                <a:solidFill>
                  <a:srgbClr val="002060"/>
                </a:solidFill>
                <a:latin typeface="Times New Roman" charset="0"/>
                <a:ea typeface="黑体" charset="0"/>
              </a:rPr>
              <a:t>±2.76%</a:t>
            </a:r>
            <a:r>
              <a:rPr lang="zh-CN" altLang="en-US" sz="2400" dirty="0">
                <a:solidFill>
                  <a:srgbClr val="002060"/>
                </a:solidFill>
                <a:latin typeface="Times New Roman" charset="0"/>
                <a:ea typeface="黑体" charset="0"/>
              </a:rPr>
              <a:t>”是什么含义？</a:t>
            </a:r>
            <a:endParaRPr lang="en-US" altLang="x-none" sz="2400" dirty="0">
              <a:solidFill>
                <a:srgbClr val="002060"/>
              </a:solidFill>
              <a:latin typeface="Times New Roman" charset="0"/>
              <a:ea typeface="黑体" charset="0"/>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bg/>
                                          </p:spTgt>
                                        </p:tgtEl>
                                        <p:attrNameLst>
                                          <p:attrName>style.visibility</p:attrName>
                                        </p:attrNameLst>
                                      </p:cBhvr>
                                      <p:to>
                                        <p:strVal val="visible"/>
                                      </p:to>
                                    </p:set>
                                    <p:animEffect transition="in" filter="wipe(left)">
                                      <p:cBhvr>
                                        <p:cTn id="7" dur="500"/>
                                        <p:tgtEl>
                                          <p:spTgt spid="7171">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171">
                                            <p:txEl>
                                              <p:pRg st="0" end="0"/>
                                            </p:txEl>
                                          </p:spTgt>
                                        </p:tgtEl>
                                        <p:attrNameLst>
                                          <p:attrName>style.visibility</p:attrName>
                                        </p:attrNameLst>
                                      </p:cBhvr>
                                      <p:to>
                                        <p:strVal val="visible"/>
                                      </p:to>
                                    </p:set>
                                    <p:animEffect transition="in" filter="wipe(left)">
                                      <p:cBhvr>
                                        <p:cTn id="10" dur="500"/>
                                        <p:tgtEl>
                                          <p:spTgt spid="7171">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Effect transition="in" filter="wipe(left)">
                                      <p:cBhvr>
                                        <p:cTn id="13" dur="500"/>
                                        <p:tgtEl>
                                          <p:spTgt spid="7171">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Effect transition="in" filter="wipe(left)">
                                      <p:cBhvr>
                                        <p:cTn id="16"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allAtOnce"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18</a:t>
            </a:r>
            <a:r>
              <a:rPr lang="zh-CN" altLang="en-US">
                <a:sym typeface="+mn-ea"/>
              </a:rPr>
              <a:t>）</a:t>
            </a:r>
            <a:r>
              <a:rPr lang="en-US" altLang="zh-CN">
                <a:sym typeface="+mn-ea"/>
              </a:rPr>
              <a:t>-</a:t>
            </a:r>
            <a:r>
              <a:rPr lang="zh-CN" altLang="en-US">
                <a:sym typeface="+mn-ea"/>
              </a:rPr>
              <a:t>概率抽样</a:t>
            </a:r>
            <a:r>
              <a:rPr lang="en-US" altLang="zh-CN">
                <a:sym typeface="+mn-ea"/>
              </a:rPr>
              <a:t>3</a:t>
            </a:r>
            <a:endParaRPr lang="zh-CN" altLang="en-US"/>
          </a:p>
        </p:txBody>
      </p:sp>
      <p:sp>
        <p:nvSpPr>
          <p:cNvPr id="3" name="内容占位符 2"/>
          <p:cNvSpPr>
            <a:spLocks noGrp="1"/>
          </p:cNvSpPr>
          <p:nvPr>
            <p:ph sz="half" idx="1"/>
          </p:nvPr>
        </p:nvSpPr>
        <p:spPr/>
        <p:txBody>
          <a:bodyPr/>
          <a:lstStyle/>
          <a:p>
            <a:pPr lvl="1"/>
            <a:r>
              <a:rPr lang="zh-CN" altLang="en-US"/>
              <a:t>整群抽样</a:t>
            </a:r>
            <a:r>
              <a:rPr lang="zh-CN" altLang="en-US">
                <a:solidFill>
                  <a:srgbClr val="FFFF00"/>
                </a:solidFill>
              </a:rPr>
              <a:t>最适用的场合</a:t>
            </a:r>
            <a:r>
              <a:rPr lang="zh-CN" altLang="en-US"/>
              <a:t>：</a:t>
            </a:r>
          </a:p>
          <a:p>
            <a:pPr lvl="2"/>
            <a:r>
              <a:rPr lang="zh-CN" altLang="en-US"/>
              <a:t>总体名单不易获得时</a:t>
            </a:r>
          </a:p>
          <a:p>
            <a:pPr lvl="2"/>
            <a:r>
              <a:rPr lang="zh-CN" altLang="en-US"/>
              <a:t>为节省调查成本时</a:t>
            </a:r>
          </a:p>
          <a:p>
            <a:pPr lvl="2"/>
            <a:r>
              <a:rPr lang="zh-CN" altLang="en-US"/>
              <a:t>群内差异大，而群间的变异小时（与分层抽样的区别）</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19</a:t>
            </a:r>
            <a:r>
              <a:rPr lang="zh-CN" altLang="en-US">
                <a:sym typeface="+mn-ea"/>
              </a:rPr>
              <a:t>）</a:t>
            </a:r>
            <a:r>
              <a:rPr lang="en-US" altLang="zh-CN">
                <a:sym typeface="+mn-ea"/>
              </a:rPr>
              <a:t>-</a:t>
            </a:r>
            <a:r>
              <a:rPr lang="zh-CN" altLang="en-US">
                <a:sym typeface="+mn-ea"/>
              </a:rPr>
              <a:t>概率抽样</a:t>
            </a:r>
            <a:r>
              <a:rPr lang="en-US">
                <a:sym typeface="+mn-ea"/>
              </a:rPr>
              <a:t>4</a:t>
            </a:r>
            <a:endParaRPr lang="en-US"/>
          </a:p>
        </p:txBody>
      </p:sp>
      <p:sp>
        <p:nvSpPr>
          <p:cNvPr id="3" name="内容占位符 2"/>
          <p:cNvSpPr>
            <a:spLocks noGrp="1"/>
          </p:cNvSpPr>
          <p:nvPr>
            <p:ph sz="half" idx="1"/>
          </p:nvPr>
        </p:nvSpPr>
        <p:spPr/>
        <p:txBody>
          <a:bodyPr/>
          <a:lstStyle/>
          <a:p>
            <a:pPr lvl="1"/>
            <a:r>
              <a:rPr lang="zh-CN" altLang="en-US" dirty="0">
                <a:solidFill>
                  <a:srgbClr val="FFFF00"/>
                </a:solidFill>
              </a:rPr>
              <a:t>系统抽样 </a:t>
            </a:r>
            <a:r>
              <a:rPr lang="zh-CN" altLang="en-US" dirty="0"/>
              <a:t>（Systematic Sampling）</a:t>
            </a:r>
          </a:p>
          <a:p>
            <a:pPr lvl="2"/>
            <a:r>
              <a:rPr lang="zh-CN" altLang="en-US" dirty="0"/>
              <a:t>将总体N个单位按某种顺序排列，按规则确定一个随机起点，再每隔一定间隔逐个抽取样本单位的抽样方法。</a:t>
            </a:r>
          </a:p>
          <a:p>
            <a:pPr lvl="2"/>
            <a:r>
              <a:rPr lang="zh-CN" altLang="en-US" dirty="0">
                <a:solidFill>
                  <a:srgbClr val="FFFF00"/>
                </a:solidFill>
              </a:rPr>
              <a:t>直线等距抽样</a:t>
            </a:r>
            <a:r>
              <a:rPr lang="zh-CN" altLang="en-US" dirty="0"/>
              <a:t>：</a:t>
            </a:r>
          </a:p>
          <a:p>
            <a:pPr lvl="3"/>
            <a:r>
              <a:rPr lang="zh-CN" altLang="en-US" dirty="0"/>
              <a:t>将总体分成n个组，每组有 k=N/n个单位</a:t>
            </a:r>
          </a:p>
          <a:p>
            <a:pPr lvl="3"/>
            <a:r>
              <a:rPr lang="zh-CN" altLang="en-US" dirty="0"/>
              <a:t>在第一组随机选择一个单位，之后每隔k个选择一个</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43009"/>
          <p:cNvSpPr>
            <a:spLocks noGrp="1"/>
          </p:cNvSpPr>
          <p:nvPr>
            <p:ph type="title"/>
          </p:nvPr>
        </p:nvSpPr>
        <p:spPr/>
        <p:txBody>
          <a:bodyPr anchor="b"/>
          <a:lstStyle/>
          <a:p>
            <a:endParaRPr sz="1800"/>
          </a:p>
        </p:txBody>
      </p:sp>
      <p:pic>
        <p:nvPicPr>
          <p:cNvPr id="43011" name="图片 43011" descr="pop-sam"/>
          <p:cNvPicPr>
            <a:picLocks noChangeAspect="1"/>
          </p:cNvPicPr>
          <p:nvPr/>
        </p:nvPicPr>
        <p:blipFill>
          <a:blip r:embed="rId2">
            <a:lum bright="-23999" contrast="6000"/>
          </a:blip>
          <a:stretch>
            <a:fillRect/>
          </a:stretch>
        </p:blipFill>
        <p:spPr>
          <a:xfrm>
            <a:off x="4706541" y="1265158"/>
            <a:ext cx="2235994" cy="1400175"/>
          </a:xfrm>
          <a:prstGeom prst="rect">
            <a:avLst/>
          </a:prstGeom>
          <a:noFill/>
          <a:ln w="9525">
            <a:noFill/>
            <a:miter/>
          </a:ln>
        </p:spPr>
      </p:pic>
      <p:sp>
        <p:nvSpPr>
          <p:cNvPr id="43012" name="矩形 43012"/>
          <p:cNvSpPr/>
          <p:nvPr/>
        </p:nvSpPr>
        <p:spPr>
          <a:xfrm>
            <a:off x="1999933" y="1366600"/>
            <a:ext cx="872729" cy="1163320"/>
          </a:xfrm>
          <a:prstGeom prst="rect">
            <a:avLst/>
          </a:prstGeom>
          <a:solidFill>
            <a:srgbClr val="FFFF99"/>
          </a:solidFill>
          <a:ln w="9525">
            <a:noFill/>
            <a:miter/>
          </a:ln>
        </p:spPr>
        <p:txBody>
          <a:bodyPr lIns="67866" tIns="33337" rIns="67866" bIns="33337" anchor="t">
            <a:spAutoFit/>
          </a:bodyPr>
          <a:lstStyle/>
          <a:p>
            <a:pPr lvl="0" algn="l" eaLnBrk="0" hangingPunct="0">
              <a:spcBef>
                <a:spcPct val="50000"/>
              </a:spcBef>
            </a:pPr>
            <a:r>
              <a:rPr lang="en-US" altLang="zh-CN" b="1">
                <a:solidFill>
                  <a:srgbClr val="0000FF"/>
                </a:solidFill>
                <a:latin typeface="Times New Roman" pitchFamily="2" charset="0"/>
                <a:ea typeface="宋体" charset="-122"/>
              </a:rPr>
              <a:t>N = 64</a:t>
            </a:r>
          </a:p>
          <a:p>
            <a:pPr lvl="0" algn="l" eaLnBrk="0" hangingPunct="0">
              <a:spcBef>
                <a:spcPct val="50000"/>
              </a:spcBef>
            </a:pPr>
            <a:r>
              <a:rPr lang="en-US" altLang="zh-CN" b="1">
                <a:solidFill>
                  <a:srgbClr val="FF0000"/>
                </a:solidFill>
                <a:latin typeface="Times New Roman" pitchFamily="2" charset="0"/>
                <a:ea typeface="宋体" charset="-122"/>
              </a:rPr>
              <a:t>n = 8</a:t>
            </a:r>
          </a:p>
          <a:p>
            <a:pPr lvl="0" algn="l" eaLnBrk="0" hangingPunct="0">
              <a:spcBef>
                <a:spcPct val="50000"/>
              </a:spcBef>
            </a:pPr>
            <a:r>
              <a:rPr lang="en-US" altLang="zh-CN" b="1">
                <a:solidFill>
                  <a:schemeClr val="accent2"/>
                </a:solidFill>
                <a:latin typeface="Times New Roman" pitchFamily="2" charset="0"/>
                <a:ea typeface="宋体" charset="-122"/>
              </a:rPr>
              <a:t>k = 8</a:t>
            </a:r>
          </a:p>
        </p:txBody>
      </p:sp>
      <p:sp>
        <p:nvSpPr>
          <p:cNvPr id="43014" name="直接连接符 43013"/>
          <p:cNvSpPr/>
          <p:nvPr/>
        </p:nvSpPr>
        <p:spPr>
          <a:xfrm flipV="1">
            <a:off x="4469606" y="1534240"/>
            <a:ext cx="323850" cy="475059"/>
          </a:xfrm>
          <a:prstGeom prst="line">
            <a:avLst/>
          </a:prstGeom>
          <a:ln w="25400" cap="flat" cmpd="sng">
            <a:solidFill>
              <a:srgbClr val="FF0000"/>
            </a:solidFill>
            <a:prstDash val="solid"/>
            <a:round/>
            <a:headEnd type="none" w="med" len="med"/>
            <a:tailEnd type="triangle" w="med" len="med"/>
          </a:ln>
        </p:spPr>
        <p:txBody>
          <a:bodyPr anchor="t"/>
          <a:lstStyle/>
          <a:p>
            <a:pPr lvl="0" algn="ctr"/>
            <a:endParaRPr lang="zh-CN" altLang="en-US" sz="1350">
              <a:latin typeface="Arial" charset="0"/>
              <a:ea typeface="宋体" charset="-122"/>
            </a:endParaRPr>
          </a:p>
        </p:txBody>
      </p:sp>
      <p:sp>
        <p:nvSpPr>
          <p:cNvPr id="43015" name="矩形 43014"/>
          <p:cNvSpPr/>
          <p:nvPr/>
        </p:nvSpPr>
        <p:spPr>
          <a:xfrm>
            <a:off x="3557826" y="2009061"/>
            <a:ext cx="912019" cy="340360"/>
          </a:xfrm>
          <a:prstGeom prst="rect">
            <a:avLst/>
          </a:prstGeom>
          <a:noFill/>
          <a:ln w="12700" cap="flat" cmpd="sng">
            <a:solidFill>
              <a:schemeClr val="folHlink"/>
            </a:solidFill>
            <a:prstDash val="solid"/>
            <a:miter/>
            <a:headEnd type="none" w="med" len="med"/>
            <a:tailEnd type="none" w="med" len="med"/>
          </a:ln>
        </p:spPr>
        <p:txBody>
          <a:bodyPr lIns="67866" tIns="33337" rIns="67866" bIns="33337" anchor="t">
            <a:spAutoFit/>
          </a:bodyPr>
          <a:lstStyle/>
          <a:p>
            <a:pPr lvl="0" algn="l" eaLnBrk="0" hangingPunct="0">
              <a:spcBef>
                <a:spcPct val="50000"/>
              </a:spcBef>
            </a:pPr>
            <a:r>
              <a:rPr lang="zh-CN" altLang="en-US" b="1">
                <a:latin typeface="Times New Roman" pitchFamily="2" charset="0"/>
                <a:ea typeface="宋体" charset="-122"/>
              </a:rPr>
              <a:t>第一组</a:t>
            </a:r>
          </a:p>
        </p:txBody>
      </p:sp>
      <p:pic>
        <p:nvPicPr>
          <p:cNvPr id="43016" name="图片 43015" descr="j0286767"/>
          <p:cNvPicPr>
            <a:picLocks noChangeAspect="1"/>
          </p:cNvPicPr>
          <p:nvPr/>
        </p:nvPicPr>
        <p:blipFill>
          <a:blip r:embed="rId3"/>
          <a:stretch>
            <a:fillRect/>
          </a:stretch>
        </p:blipFill>
        <p:spPr>
          <a:xfrm>
            <a:off x="3592116" y="1028224"/>
            <a:ext cx="539353" cy="515541"/>
          </a:xfrm>
          <a:prstGeom prst="rect">
            <a:avLst/>
          </a:prstGeom>
          <a:noFill/>
          <a:ln w="9525">
            <a:noFill/>
            <a:miter/>
          </a:ln>
        </p:spPr>
      </p:pic>
      <p:sp>
        <p:nvSpPr>
          <p:cNvPr id="43017" name="直接连接符 43016"/>
          <p:cNvSpPr/>
          <p:nvPr/>
        </p:nvSpPr>
        <p:spPr>
          <a:xfrm>
            <a:off x="4132660" y="1230630"/>
            <a:ext cx="910828" cy="135731"/>
          </a:xfrm>
          <a:prstGeom prst="line">
            <a:avLst/>
          </a:prstGeom>
          <a:ln w="25400" cap="flat" cmpd="sng">
            <a:solidFill>
              <a:srgbClr val="FF0000"/>
            </a:solidFill>
            <a:prstDash val="solid"/>
            <a:round/>
            <a:headEnd type="none" w="med" len="med"/>
            <a:tailEnd type="triangle" w="med" len="med"/>
          </a:ln>
        </p:spPr>
        <p:txBody>
          <a:bodyPr anchor="t"/>
          <a:lstStyle/>
          <a:p>
            <a:pPr lvl="0" algn="ctr"/>
            <a:endParaRPr lang="zh-CN" altLang="en-US" sz="1350">
              <a:latin typeface="Arial" charset="0"/>
              <a:ea typeface="宋体" charset="-122"/>
            </a:endParaRPr>
          </a:p>
        </p:txBody>
      </p:sp>
      <p:sp>
        <p:nvSpPr>
          <p:cNvPr id="43018" name="Rectangle 7"/>
          <p:cNvSpPr/>
          <p:nvPr/>
        </p:nvSpPr>
        <p:spPr>
          <a:xfrm>
            <a:off x="6318885" y="3395980"/>
            <a:ext cx="877570" cy="340360"/>
          </a:xfrm>
          <a:prstGeom prst="rect">
            <a:avLst/>
          </a:prstGeom>
          <a:noFill/>
          <a:ln w="12700" cap="flat" cmpd="sng">
            <a:solidFill>
              <a:schemeClr val="folHlink"/>
            </a:solidFill>
            <a:prstDash val="solid"/>
            <a:miter/>
            <a:headEnd type="none" w="med" len="med"/>
            <a:tailEnd type="none" w="med" len="med"/>
          </a:ln>
        </p:spPr>
        <p:txBody>
          <a:bodyPr wrap="square" lIns="67866" tIns="33337" rIns="67866" bIns="33337" anchor="t">
            <a:spAutoFit/>
          </a:bodyPr>
          <a:lstStyle/>
          <a:p>
            <a:pPr lvl="0" algn="l">
              <a:spcBef>
                <a:spcPct val="50000"/>
              </a:spcBef>
            </a:pPr>
            <a:r>
              <a:rPr lang="zh-CN" altLang="en-US" b="1" dirty="0">
                <a:latin typeface="Times New Roman" pitchFamily="2" charset="0"/>
                <a:ea typeface="宋体" charset="-122"/>
              </a:rPr>
              <a:t>第</a:t>
            </a:r>
            <a:r>
              <a:rPr lang="en-US" altLang="x-none" b="1" dirty="0">
                <a:latin typeface="Times New Roman" pitchFamily="2" charset="0"/>
                <a:ea typeface="宋体" charset="-122"/>
              </a:rPr>
              <a:t>n</a:t>
            </a:r>
            <a:r>
              <a:rPr lang="zh-CN" altLang="en-US" b="1" dirty="0">
                <a:latin typeface="Times New Roman" pitchFamily="2" charset="0"/>
                <a:ea typeface="宋体" charset="-122"/>
              </a:rPr>
              <a:t>组</a:t>
            </a:r>
          </a:p>
        </p:txBody>
      </p:sp>
      <p:grpSp>
        <p:nvGrpSpPr>
          <p:cNvPr id="43019" name="组合 43018"/>
          <p:cNvGrpSpPr/>
          <p:nvPr/>
        </p:nvGrpSpPr>
        <p:grpSpPr>
          <a:xfrm>
            <a:off x="1769745" y="3180715"/>
            <a:ext cx="5400675" cy="215504"/>
            <a:chOff x="0" y="0"/>
            <a:chExt cx="4536" cy="181"/>
          </a:xfrm>
        </p:grpSpPr>
        <p:sp>
          <p:nvSpPr>
            <p:cNvPr id="2" name="Line 11"/>
            <p:cNvSpPr/>
            <p:nvPr/>
          </p:nvSpPr>
          <p:spPr>
            <a:xfrm>
              <a:off x="0" y="136"/>
              <a:ext cx="4536" cy="0"/>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43020" name="Line 12"/>
            <p:cNvSpPr/>
            <p:nvPr/>
          </p:nvSpPr>
          <p:spPr>
            <a:xfrm>
              <a:off x="0" y="45"/>
              <a:ext cx="0" cy="91"/>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43021" name="Line 13"/>
            <p:cNvSpPr/>
            <p:nvPr/>
          </p:nvSpPr>
          <p:spPr>
            <a:xfrm>
              <a:off x="680" y="45"/>
              <a:ext cx="0" cy="91"/>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43022" name="Line 14"/>
            <p:cNvSpPr/>
            <p:nvPr/>
          </p:nvSpPr>
          <p:spPr>
            <a:xfrm>
              <a:off x="1360" y="45"/>
              <a:ext cx="0" cy="91"/>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43023" name="Line 15"/>
            <p:cNvSpPr/>
            <p:nvPr/>
          </p:nvSpPr>
          <p:spPr>
            <a:xfrm>
              <a:off x="4536" y="45"/>
              <a:ext cx="0" cy="91"/>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43024" name="Line 16"/>
            <p:cNvSpPr/>
            <p:nvPr/>
          </p:nvSpPr>
          <p:spPr>
            <a:xfrm>
              <a:off x="3901" y="0"/>
              <a:ext cx="0" cy="136"/>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43025" name="Line 17"/>
            <p:cNvSpPr/>
            <p:nvPr/>
          </p:nvSpPr>
          <p:spPr>
            <a:xfrm>
              <a:off x="1950" y="45"/>
              <a:ext cx="0" cy="91"/>
            </a:xfrm>
            <a:prstGeom prst="line">
              <a:avLst/>
            </a:prstGeom>
            <a:ln w="9525" cap="flat" cmpd="sng">
              <a:solidFill>
                <a:schemeClr val="tx1"/>
              </a:solidFill>
              <a:prstDash val="solid"/>
              <a:round/>
              <a:headEnd type="none" w="med" len="med"/>
              <a:tailEnd type="none" w="med" len="med"/>
            </a:ln>
          </p:spPr>
          <p:txBody>
            <a:bodyPr anchor="t"/>
            <a:lstStyle/>
            <a:p>
              <a:pPr lvl="0" algn="ctr"/>
              <a:endParaRPr lang="zh-CN" altLang="en-US" sz="1350">
                <a:latin typeface="Arial" charset="0"/>
                <a:ea typeface="宋体" charset="-122"/>
              </a:endParaRPr>
            </a:p>
          </p:txBody>
        </p:sp>
        <p:sp>
          <p:nvSpPr>
            <p:cNvPr id="43026" name="Oval 18"/>
            <p:cNvSpPr/>
            <p:nvPr/>
          </p:nvSpPr>
          <p:spPr>
            <a:xfrm>
              <a:off x="136" y="91"/>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lvl="0" algn="ctr"/>
              <a:endParaRPr lang="zh-CN" altLang="en-US" dirty="0">
                <a:latin typeface="Times New Roman" pitchFamily="2" charset="0"/>
                <a:ea typeface="宋体" charset="-122"/>
              </a:endParaRPr>
            </a:p>
          </p:txBody>
        </p:sp>
        <p:sp>
          <p:nvSpPr>
            <p:cNvPr id="43027" name="Oval 19"/>
            <p:cNvSpPr/>
            <p:nvPr/>
          </p:nvSpPr>
          <p:spPr>
            <a:xfrm>
              <a:off x="3991" y="91"/>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lvl="0" algn="ctr"/>
              <a:endParaRPr lang="zh-CN" altLang="en-US" dirty="0">
                <a:latin typeface="Times New Roman" pitchFamily="2" charset="0"/>
                <a:ea typeface="宋体" charset="-122"/>
              </a:endParaRPr>
            </a:p>
          </p:txBody>
        </p:sp>
        <p:sp>
          <p:nvSpPr>
            <p:cNvPr id="43028" name="Oval 20"/>
            <p:cNvSpPr/>
            <p:nvPr/>
          </p:nvSpPr>
          <p:spPr>
            <a:xfrm>
              <a:off x="1451" y="91"/>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lvl="0" algn="ctr"/>
              <a:endParaRPr lang="zh-CN" altLang="en-US" dirty="0">
                <a:latin typeface="Times New Roman" pitchFamily="2" charset="0"/>
                <a:ea typeface="宋体" charset="-122"/>
              </a:endParaRPr>
            </a:p>
          </p:txBody>
        </p:sp>
        <p:sp>
          <p:nvSpPr>
            <p:cNvPr id="43029" name="Oval 21"/>
            <p:cNvSpPr/>
            <p:nvPr/>
          </p:nvSpPr>
          <p:spPr>
            <a:xfrm>
              <a:off x="816" y="91"/>
              <a:ext cx="90" cy="90"/>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lstStyle/>
            <a:p>
              <a:pPr lvl="0" algn="ctr"/>
              <a:endParaRPr lang="zh-CN" altLang="en-US" dirty="0">
                <a:latin typeface="Times New Roman" pitchFamily="2" charset="0"/>
                <a:ea typeface="宋体" charset="-122"/>
              </a:endParaRPr>
            </a:p>
          </p:txBody>
        </p:sp>
      </p:grpSp>
      <p:sp>
        <p:nvSpPr>
          <p:cNvPr id="43031" name="Rectangle 7"/>
          <p:cNvSpPr/>
          <p:nvPr/>
        </p:nvSpPr>
        <p:spPr>
          <a:xfrm>
            <a:off x="1593850" y="3395980"/>
            <a:ext cx="739140" cy="340360"/>
          </a:xfrm>
          <a:prstGeom prst="rect">
            <a:avLst/>
          </a:prstGeom>
          <a:noFill/>
          <a:ln w="12700" cap="flat" cmpd="sng">
            <a:solidFill>
              <a:schemeClr val="folHlink"/>
            </a:solidFill>
            <a:prstDash val="solid"/>
            <a:miter/>
            <a:headEnd type="none" w="med" len="med"/>
            <a:tailEnd type="none" w="med" len="med"/>
          </a:ln>
        </p:spPr>
        <p:txBody>
          <a:bodyPr wrap="square" lIns="67866" tIns="33337" rIns="67866" bIns="33337" anchor="t">
            <a:spAutoFit/>
          </a:bodyPr>
          <a:lstStyle/>
          <a:p>
            <a:pPr lvl="0" algn="l">
              <a:spcBef>
                <a:spcPct val="50000"/>
              </a:spcBef>
            </a:pPr>
            <a:r>
              <a:rPr lang="zh-CN" altLang="en-US" b="1" dirty="0">
                <a:latin typeface="Times New Roman" pitchFamily="2" charset="0"/>
                <a:ea typeface="宋体" charset="-122"/>
              </a:rPr>
              <a:t>第</a:t>
            </a:r>
            <a:r>
              <a:rPr lang="en-US" altLang="x-none" b="1" dirty="0">
                <a:latin typeface="Times New Roman" pitchFamily="2" charset="0"/>
                <a:ea typeface="宋体" charset="-122"/>
              </a:rPr>
              <a:t>1</a:t>
            </a:r>
            <a:r>
              <a:rPr lang="zh-CN" altLang="en-US" b="1" dirty="0">
                <a:latin typeface="Times New Roman" pitchFamily="2" charset="0"/>
                <a:ea typeface="宋体" charset="-122"/>
              </a:rPr>
              <a:t>组</a:t>
            </a:r>
          </a:p>
        </p:txBody>
      </p:sp>
      <p:sp>
        <p:nvSpPr>
          <p:cNvPr id="43032" name="Rectangle 7"/>
          <p:cNvSpPr/>
          <p:nvPr/>
        </p:nvSpPr>
        <p:spPr>
          <a:xfrm>
            <a:off x="2494280" y="3395980"/>
            <a:ext cx="711835" cy="340360"/>
          </a:xfrm>
          <a:prstGeom prst="rect">
            <a:avLst/>
          </a:prstGeom>
          <a:noFill/>
          <a:ln w="12700" cap="flat" cmpd="sng">
            <a:solidFill>
              <a:schemeClr val="folHlink"/>
            </a:solidFill>
            <a:prstDash val="solid"/>
            <a:miter/>
            <a:headEnd type="none" w="med" len="med"/>
            <a:tailEnd type="none" w="med" len="med"/>
          </a:ln>
        </p:spPr>
        <p:txBody>
          <a:bodyPr wrap="square" lIns="67866" tIns="33337" rIns="67866" bIns="33337" anchor="t">
            <a:spAutoFit/>
          </a:bodyPr>
          <a:lstStyle/>
          <a:p>
            <a:pPr lvl="0" algn="l">
              <a:spcBef>
                <a:spcPct val="50000"/>
              </a:spcBef>
            </a:pPr>
            <a:r>
              <a:rPr lang="zh-CN" altLang="en-US" b="1" dirty="0">
                <a:latin typeface="Times New Roman" pitchFamily="2" charset="0"/>
                <a:ea typeface="宋体" charset="-122"/>
              </a:rPr>
              <a:t>第</a:t>
            </a:r>
            <a:r>
              <a:rPr lang="en-US" altLang="x-none" b="1" dirty="0">
                <a:latin typeface="Times New Roman" pitchFamily="2" charset="0"/>
                <a:ea typeface="宋体" charset="-122"/>
              </a:rPr>
              <a:t>2</a:t>
            </a:r>
            <a:r>
              <a:rPr lang="zh-CN" altLang="en-US" b="1" dirty="0">
                <a:latin typeface="Times New Roman" pitchFamily="2" charset="0"/>
                <a:ea typeface="宋体" charset="-122"/>
              </a:rPr>
              <a:t>组</a:t>
            </a:r>
          </a:p>
        </p:txBody>
      </p:sp>
      <p:sp>
        <p:nvSpPr>
          <p:cNvPr id="43033" name="Rectangle 7"/>
          <p:cNvSpPr/>
          <p:nvPr/>
        </p:nvSpPr>
        <p:spPr>
          <a:xfrm>
            <a:off x="3224530" y="3395980"/>
            <a:ext cx="767080" cy="340360"/>
          </a:xfrm>
          <a:prstGeom prst="rect">
            <a:avLst/>
          </a:prstGeom>
          <a:noFill/>
          <a:ln w="12700" cap="flat" cmpd="sng">
            <a:solidFill>
              <a:schemeClr val="folHlink"/>
            </a:solidFill>
            <a:prstDash val="solid"/>
            <a:miter/>
            <a:headEnd type="none" w="med" len="med"/>
            <a:tailEnd type="none" w="med" len="med"/>
          </a:ln>
        </p:spPr>
        <p:txBody>
          <a:bodyPr wrap="square" lIns="67866" tIns="33337" rIns="67866" bIns="33337" anchor="t">
            <a:spAutoFit/>
          </a:bodyPr>
          <a:lstStyle/>
          <a:p>
            <a:pPr lvl="0" algn="l">
              <a:spcBef>
                <a:spcPct val="50000"/>
              </a:spcBef>
            </a:pPr>
            <a:r>
              <a:rPr lang="zh-CN" altLang="en-US" b="1" dirty="0">
                <a:latin typeface="Times New Roman" pitchFamily="2" charset="0"/>
                <a:ea typeface="宋体" charset="-122"/>
              </a:rPr>
              <a:t>第</a:t>
            </a:r>
            <a:r>
              <a:rPr lang="en-US" altLang="x-none" b="1" dirty="0">
                <a:latin typeface="Times New Roman" pitchFamily="2" charset="0"/>
                <a:ea typeface="宋体" charset="-122"/>
              </a:rPr>
              <a:t>3</a:t>
            </a:r>
            <a:r>
              <a:rPr lang="zh-CN" altLang="en-US" b="1" dirty="0">
                <a:latin typeface="Times New Roman" pitchFamily="2" charset="0"/>
                <a:ea typeface="宋体" charset="-122"/>
              </a:rPr>
              <a:t>组</a:t>
            </a:r>
          </a:p>
        </p:txBody>
      </p:sp>
      <p:sp>
        <p:nvSpPr>
          <p:cNvPr id="43034" name="Rectangle 7"/>
          <p:cNvSpPr/>
          <p:nvPr/>
        </p:nvSpPr>
        <p:spPr>
          <a:xfrm>
            <a:off x="4916885" y="3396218"/>
            <a:ext cx="666750" cy="340360"/>
          </a:xfrm>
          <a:prstGeom prst="rect">
            <a:avLst/>
          </a:prstGeom>
          <a:noFill/>
          <a:ln w="12700" cap="flat" cmpd="sng">
            <a:solidFill>
              <a:schemeClr val="folHlink"/>
            </a:solidFill>
            <a:prstDash val="solid"/>
            <a:miter/>
            <a:headEnd type="none" w="med" len="med"/>
            <a:tailEnd type="none" w="med" len="med"/>
          </a:ln>
        </p:spPr>
        <p:txBody>
          <a:bodyPr wrap="square" lIns="67866" tIns="33337" rIns="67866" bIns="33337" anchor="t">
            <a:spAutoFit/>
          </a:bodyPr>
          <a:lstStyle/>
          <a:p>
            <a:pPr lvl="0" algn="l">
              <a:spcBef>
                <a:spcPct val="50000"/>
              </a:spcBef>
            </a:pPr>
            <a:r>
              <a:rPr lang="en-US" altLang="x-none" b="1" dirty="0">
                <a:latin typeface="Times New Roman" pitchFamily="2" charset="0"/>
                <a:ea typeface="宋体" charset="-122"/>
              </a:rPr>
              <a:t>……</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dissolve">
                                      <p:cBhvr>
                                        <p:cTn id="7" dur="500"/>
                                        <p:tgtEl>
                                          <p:spTgt spid="430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014"/>
                                        </p:tgtEl>
                                        <p:attrNameLst>
                                          <p:attrName>style.visibility</p:attrName>
                                        </p:attrNameLst>
                                      </p:cBhvr>
                                      <p:to>
                                        <p:strVal val="visible"/>
                                      </p:to>
                                    </p:set>
                                    <p:animEffect transition="in" filter="wipe(left)">
                                      <p:cBhvr>
                                        <p:cTn id="11" dur="500"/>
                                        <p:tgtEl>
                                          <p:spTgt spid="4301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3016"/>
                                        </p:tgtEl>
                                        <p:attrNameLst>
                                          <p:attrName>style.visibility</p:attrName>
                                        </p:attrNameLst>
                                      </p:cBhvr>
                                      <p:to>
                                        <p:strVal val="visible"/>
                                      </p:to>
                                    </p:set>
                                    <p:animEffect transition="in" filter="dissolve">
                                      <p:cBhvr>
                                        <p:cTn id="16" dur="500"/>
                                        <p:tgtEl>
                                          <p:spTgt spid="43016"/>
                                        </p:tgtEl>
                                      </p:cBhvr>
                                    </p:animEffect>
                                  </p:childTnLst>
                                </p:cTn>
                              </p:par>
                            </p:childTnLst>
                          </p:cTn>
                        </p:par>
                        <p:par>
                          <p:cTn id="17" fill="hold">
                            <p:stCondLst>
                              <p:cond delay="500"/>
                            </p:stCondLst>
                            <p:childTnLst>
                              <p:par>
                                <p:cTn id="18" presetID="22" presetClass="entr" presetSubtype="8" fill="hold" nodeType="afterEffect">
                                  <p:stCondLst>
                                    <p:cond delay="500"/>
                                  </p:stCondLst>
                                  <p:childTnLst>
                                    <p:set>
                                      <p:cBhvr>
                                        <p:cTn id="19" dur="1" fill="hold">
                                          <p:stCondLst>
                                            <p:cond delay="0"/>
                                          </p:stCondLst>
                                        </p:cTn>
                                        <p:tgtEl>
                                          <p:spTgt spid="43017"/>
                                        </p:tgtEl>
                                        <p:attrNameLst>
                                          <p:attrName>style.visibility</p:attrName>
                                        </p:attrNameLst>
                                      </p:cBhvr>
                                      <p:to>
                                        <p:strVal val="visible"/>
                                      </p:to>
                                    </p:set>
                                    <p:animEffect transition="in" filter="wipe(left)">
                                      <p:cBhvr>
                                        <p:cTn id="20" dur="500"/>
                                        <p:tgtEl>
                                          <p:spTgt spid="430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3019"/>
                                        </p:tgtEl>
                                        <p:attrNameLst>
                                          <p:attrName>style.visibility</p:attrName>
                                        </p:attrNameLst>
                                      </p:cBhvr>
                                      <p:to>
                                        <p:strVal val="visible"/>
                                      </p:to>
                                    </p:set>
                                    <p:animEffect transition="in" filter="dissolve">
                                      <p:cBhvr>
                                        <p:cTn id="25" dur="500"/>
                                        <p:tgtEl>
                                          <p:spTgt spid="430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3031"/>
                                        </p:tgtEl>
                                        <p:attrNameLst>
                                          <p:attrName>style.visibility</p:attrName>
                                        </p:attrNameLst>
                                      </p:cBhvr>
                                      <p:to>
                                        <p:strVal val="visible"/>
                                      </p:to>
                                    </p:set>
                                    <p:animEffect transition="in" filter="dissolve">
                                      <p:cBhvr>
                                        <p:cTn id="28" dur="500"/>
                                        <p:tgtEl>
                                          <p:spTgt spid="4303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3032"/>
                                        </p:tgtEl>
                                        <p:attrNameLst>
                                          <p:attrName>style.visibility</p:attrName>
                                        </p:attrNameLst>
                                      </p:cBhvr>
                                      <p:to>
                                        <p:strVal val="visible"/>
                                      </p:to>
                                    </p:set>
                                    <p:animEffect transition="in" filter="dissolve">
                                      <p:cBhvr>
                                        <p:cTn id="31" dur="500"/>
                                        <p:tgtEl>
                                          <p:spTgt spid="4303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3033"/>
                                        </p:tgtEl>
                                        <p:attrNameLst>
                                          <p:attrName>style.visibility</p:attrName>
                                        </p:attrNameLst>
                                      </p:cBhvr>
                                      <p:to>
                                        <p:strVal val="visible"/>
                                      </p:to>
                                    </p:set>
                                    <p:animEffect transition="in" filter="dissolve">
                                      <p:cBhvr>
                                        <p:cTn id="34" dur="500"/>
                                        <p:tgtEl>
                                          <p:spTgt spid="4303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3034"/>
                                        </p:tgtEl>
                                        <p:attrNameLst>
                                          <p:attrName>style.visibility</p:attrName>
                                        </p:attrNameLst>
                                      </p:cBhvr>
                                      <p:to>
                                        <p:strVal val="visible"/>
                                      </p:to>
                                    </p:set>
                                    <p:animEffect transition="in" filter="dissolve">
                                      <p:cBhvr>
                                        <p:cTn id="37" dur="500"/>
                                        <p:tgtEl>
                                          <p:spTgt spid="4303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018"/>
                                        </p:tgtEl>
                                        <p:attrNameLst>
                                          <p:attrName>style.visibility</p:attrName>
                                        </p:attrNameLst>
                                      </p:cBhvr>
                                      <p:to>
                                        <p:strVal val="visible"/>
                                      </p:to>
                                    </p:set>
                                    <p:animEffect transition="in" filter="dissolve">
                                      <p:cBhvr>
                                        <p:cTn id="40"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bldLvl="0" animBg="1"/>
      <p:bldP spid="43018" grpId="0" bldLvl="0" animBg="1"/>
      <p:bldP spid="43031" grpId="0" bldLvl="0" animBg="1"/>
      <p:bldP spid="43032" grpId="0" bldLvl="0" animBg="1"/>
      <p:bldP spid="43033" grpId="0" bldLvl="0" animBg="1"/>
      <p:bldP spid="4303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20</a:t>
            </a:r>
            <a:r>
              <a:rPr lang="zh-CN" altLang="en-US">
                <a:sym typeface="+mn-ea"/>
              </a:rPr>
              <a:t>）</a:t>
            </a:r>
            <a:r>
              <a:rPr lang="en-US" altLang="zh-CN">
                <a:sym typeface="+mn-ea"/>
              </a:rPr>
              <a:t>-</a:t>
            </a:r>
            <a:r>
              <a:rPr lang="zh-CN" altLang="en-US">
                <a:sym typeface="+mn-ea"/>
              </a:rPr>
              <a:t>概率抽样</a:t>
            </a:r>
            <a:r>
              <a:rPr lang="en-US">
                <a:sym typeface="+mn-ea"/>
              </a:rPr>
              <a:t>4</a:t>
            </a:r>
            <a:endParaRPr lang="zh-CN" altLang="en-US"/>
          </a:p>
        </p:txBody>
      </p:sp>
      <p:sp>
        <p:nvSpPr>
          <p:cNvPr id="3" name="内容占位符 2"/>
          <p:cNvSpPr>
            <a:spLocks noGrp="1"/>
          </p:cNvSpPr>
          <p:nvPr>
            <p:ph sz="half" idx="1"/>
          </p:nvPr>
        </p:nvSpPr>
        <p:spPr/>
        <p:txBody>
          <a:bodyPr>
            <a:normAutofit fontScale="90000"/>
          </a:bodyPr>
          <a:lstStyle/>
          <a:p>
            <a:pPr lvl="1">
              <a:lnSpc>
                <a:spcPct val="150000"/>
              </a:lnSpc>
            </a:pPr>
            <a:r>
              <a:rPr lang="zh-CN" altLang="en-US" sz="2200">
                <a:solidFill>
                  <a:srgbClr val="FFFF00"/>
                </a:solidFill>
              </a:rPr>
              <a:t>优点</a:t>
            </a:r>
            <a:r>
              <a:rPr lang="zh-CN" altLang="en-US" sz="2200"/>
              <a:t>：</a:t>
            </a:r>
          </a:p>
          <a:p>
            <a:pPr lvl="2"/>
            <a:r>
              <a:rPr lang="zh-CN" altLang="en-US"/>
              <a:t>抽取样本简便易懂</a:t>
            </a:r>
          </a:p>
          <a:p>
            <a:pPr lvl="2"/>
            <a:r>
              <a:rPr lang="zh-CN" altLang="en-US"/>
              <a:t>样本单元在总体中分布比较均匀，有利于提高估计的精度</a:t>
            </a:r>
          </a:p>
          <a:p>
            <a:pPr lvl="1">
              <a:lnSpc>
                <a:spcPct val="150000"/>
              </a:lnSpc>
            </a:pPr>
            <a:r>
              <a:rPr lang="zh-CN" altLang="en-US" sz="2200">
                <a:solidFill>
                  <a:srgbClr val="FFFF00"/>
                </a:solidFill>
              </a:rPr>
              <a:t>缺点</a:t>
            </a:r>
            <a:r>
              <a:rPr lang="zh-CN" altLang="en-US" sz="2200"/>
              <a:t>：</a:t>
            </a:r>
          </a:p>
          <a:p>
            <a:pPr lvl="2">
              <a:lnSpc>
                <a:spcPct val="150000"/>
              </a:lnSpc>
            </a:pPr>
            <a:r>
              <a:rPr lang="zh-CN" altLang="en-US"/>
              <a:t>单元的排列存在周期性的变化，样本的代表性可能很差</a:t>
            </a:r>
          </a:p>
          <a:p>
            <a:pPr lvl="2">
              <a:lnSpc>
                <a:spcPct val="150000"/>
              </a:lnSpc>
            </a:pPr>
            <a:r>
              <a:rPr lang="zh-CN" altLang="en-US"/>
              <a:t>总体内样本单位的排列顺序可能会对抽样结果产⽣影响（</a:t>
            </a:r>
            <a:r>
              <a:rPr lang="zh-CN" altLang="en-US">
                <a:sym typeface="+mn-ea"/>
              </a:rPr>
              <a:t>按无关标志排序、按有关指标排序</a:t>
            </a:r>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21</a:t>
            </a:r>
            <a:r>
              <a:rPr lang="zh-CN" altLang="en-US">
                <a:sym typeface="+mn-ea"/>
              </a:rPr>
              <a:t>）</a:t>
            </a:r>
            <a:r>
              <a:rPr lang="en-US" altLang="zh-CN">
                <a:sym typeface="+mn-ea"/>
              </a:rPr>
              <a:t>-</a:t>
            </a:r>
            <a:r>
              <a:rPr lang="zh-CN" altLang="en-US">
                <a:sym typeface="+mn-ea"/>
              </a:rPr>
              <a:t>概率抽样</a:t>
            </a:r>
            <a:r>
              <a:rPr lang="en-US">
                <a:sym typeface="+mn-ea"/>
              </a:rPr>
              <a:t>4</a:t>
            </a:r>
            <a:endParaRPr lang="zh-CN" altLang="en-US"/>
          </a:p>
        </p:txBody>
      </p:sp>
      <p:sp>
        <p:nvSpPr>
          <p:cNvPr id="3" name="内容占位符 2"/>
          <p:cNvSpPr>
            <a:spLocks noGrp="1"/>
          </p:cNvSpPr>
          <p:nvPr>
            <p:ph sz="half" idx="1"/>
          </p:nvPr>
        </p:nvSpPr>
        <p:spPr/>
        <p:txBody>
          <a:bodyPr>
            <a:normAutofit/>
          </a:bodyPr>
          <a:lstStyle/>
          <a:p>
            <a:pPr lvl="1"/>
            <a:r>
              <a:rPr lang="zh-CN" altLang="en-US"/>
              <a:t>系统抽样的</a:t>
            </a:r>
            <a:r>
              <a:rPr lang="zh-CN" altLang="en-US">
                <a:solidFill>
                  <a:srgbClr val="FFFF00"/>
                </a:solidFill>
              </a:rPr>
              <a:t>主要适用场合</a:t>
            </a:r>
            <a:r>
              <a:rPr lang="zh-CN" altLang="en-US"/>
              <a:t>：</a:t>
            </a:r>
          </a:p>
          <a:p>
            <a:pPr lvl="2"/>
            <a:r>
              <a:rPr lang="zh-CN" altLang="en-US"/>
              <a:t>总体内的样本单位，对有兴趣的指标而言是随机的或按大小排列的</a:t>
            </a:r>
          </a:p>
          <a:p>
            <a:pPr lvl="2"/>
            <a:r>
              <a:rPr lang="zh-CN" altLang="en-US"/>
              <a:t>总体内单位数过多，而抽取的样本又较多时</a:t>
            </a:r>
          </a:p>
          <a:p>
            <a:pPr lvl="2"/>
            <a:r>
              <a:rPr lang="zh-CN" altLang="en-US"/>
              <a:t>总体内的单位数不能确定时（例如抽取学号最后一位为8的学生进行调查）</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22</a:t>
            </a:r>
            <a:r>
              <a:rPr lang="zh-CN" altLang="en-US">
                <a:sym typeface="+mn-ea"/>
              </a:rPr>
              <a:t>）</a:t>
            </a:r>
            <a:r>
              <a:rPr lang="en-US" altLang="zh-CN">
                <a:sym typeface="+mn-ea"/>
              </a:rPr>
              <a:t>-</a:t>
            </a:r>
            <a:r>
              <a:rPr lang="zh-CN" altLang="en-US">
                <a:sym typeface="+mn-ea"/>
              </a:rPr>
              <a:t>概率抽样</a:t>
            </a:r>
            <a:r>
              <a:rPr lang="en-US">
                <a:sym typeface="+mn-ea"/>
              </a:rPr>
              <a:t>5</a:t>
            </a:r>
            <a:endParaRPr lang="en-US"/>
          </a:p>
        </p:txBody>
      </p:sp>
      <p:sp>
        <p:nvSpPr>
          <p:cNvPr id="3" name="内容占位符 2"/>
          <p:cNvSpPr>
            <a:spLocks noGrp="1"/>
          </p:cNvSpPr>
          <p:nvPr>
            <p:ph sz="half" idx="1"/>
          </p:nvPr>
        </p:nvSpPr>
        <p:spPr/>
        <p:txBody>
          <a:bodyPr>
            <a:normAutofit fontScale="90000"/>
          </a:bodyPr>
          <a:lstStyle/>
          <a:p>
            <a:pPr lvl="1"/>
            <a:r>
              <a:rPr lang="zh-CN" altLang="en-US">
                <a:solidFill>
                  <a:srgbClr val="FFFF00"/>
                </a:solidFill>
              </a:rPr>
              <a:t>多阶段抽样</a:t>
            </a:r>
            <a:r>
              <a:rPr lang="zh-CN" altLang="en-US"/>
              <a:t>（Multistage sampling）</a:t>
            </a:r>
          </a:p>
          <a:p>
            <a:pPr lvl="2"/>
            <a:r>
              <a:rPr lang="zh-CN" altLang="en-US"/>
              <a:t>先从总体中随机地抽取若干初级单位，再从初级单位中抽取若干二级单位，……如此下去直至抽取所要调查的基本单位的抽样方法。</a:t>
            </a:r>
          </a:p>
          <a:p>
            <a:pPr lvl="2"/>
            <a:r>
              <a:rPr lang="zh-CN" altLang="en-US">
                <a:solidFill>
                  <a:srgbClr val="FFFF00"/>
                </a:solidFill>
              </a:rPr>
              <a:t>特点</a:t>
            </a:r>
            <a:r>
              <a:rPr lang="zh-CN" altLang="en-US"/>
              <a:t>：</a:t>
            </a:r>
          </a:p>
          <a:p>
            <a:pPr lvl="3"/>
            <a:r>
              <a:rPr lang="zh-CN" altLang="en-US" sz="2000"/>
              <a:t>适用于总体分布很广，不可能从总体中直接抽取样本单位的情况。</a:t>
            </a:r>
          </a:p>
          <a:p>
            <a:pPr lvl="3"/>
            <a:r>
              <a:rPr lang="zh-CN" altLang="en-US" sz="2000"/>
              <a:t>不需要全部低级单位的抽样框，节省了调查费用。</a:t>
            </a:r>
          </a:p>
          <a:p>
            <a:pPr lvl="3"/>
            <a:r>
              <a:rPr lang="zh-CN" altLang="en-US" sz="2000"/>
              <a:t>方法灵活多样。</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31" name="组合 30"/>
          <p:cNvGrpSpPr/>
          <p:nvPr/>
        </p:nvGrpSpPr>
        <p:grpSpPr>
          <a:xfrm>
            <a:off x="1057910" y="1076960"/>
            <a:ext cx="5997575" cy="3128645"/>
            <a:chOff x="624" y="2452"/>
            <a:chExt cx="13031" cy="6705"/>
          </a:xfrm>
        </p:grpSpPr>
        <p:grpSp>
          <p:nvGrpSpPr>
            <p:cNvPr id="5" name="组合 4"/>
            <p:cNvGrpSpPr/>
            <p:nvPr/>
          </p:nvGrpSpPr>
          <p:grpSpPr>
            <a:xfrm>
              <a:off x="2681" y="2452"/>
              <a:ext cx="10115" cy="3047"/>
              <a:chOff x="0" y="0"/>
              <a:chExt cx="4025" cy="1189"/>
            </a:xfrm>
          </p:grpSpPr>
          <p:cxnSp>
            <p:nvCxnSpPr>
              <p:cNvPr id="6" name="_s1037"/>
              <p:cNvCxnSpPr>
                <a:stCxn id="10" idx="1"/>
                <a:endCxn id="8" idx="3"/>
              </p:cNvCxnSpPr>
              <p:nvPr/>
            </p:nvCxnSpPr>
            <p:spPr>
              <a:xfrm rot="-16200000" flipH="1">
                <a:off x="2566" y="-83"/>
                <a:ext cx="304" cy="1376"/>
              </a:xfrm>
              <a:prstGeom prst="bentConnector3">
                <a:avLst>
                  <a:gd name="adj1" fmla="val 58222"/>
                </a:avLst>
              </a:prstGeom>
              <a:ln w="28575" cap="flat" cmpd="sng">
                <a:solidFill>
                  <a:srgbClr val="009900"/>
                </a:solidFill>
                <a:prstDash val="solid"/>
                <a:miter/>
                <a:headEnd type="none" w="med" len="med"/>
                <a:tailEnd type="none" w="med" len="med"/>
              </a:ln>
            </p:spPr>
          </p:cxnSp>
          <p:cxnSp>
            <p:nvCxnSpPr>
              <p:cNvPr id="7" name="_s1038"/>
              <p:cNvCxnSpPr/>
              <p:nvPr/>
            </p:nvCxnSpPr>
            <p:spPr>
              <a:xfrm rot="16200000">
                <a:off x="1159" y="-88"/>
                <a:ext cx="333" cy="1416"/>
              </a:xfrm>
              <a:prstGeom prst="bentConnector3">
                <a:avLst>
                  <a:gd name="adj1" fmla="val 61259"/>
                </a:avLst>
              </a:prstGeom>
              <a:ln w="28575" cap="flat" cmpd="sng">
                <a:solidFill>
                  <a:srgbClr val="009900"/>
                </a:solidFill>
                <a:prstDash val="solid"/>
                <a:miter/>
                <a:headEnd type="none" w="med" len="med"/>
                <a:tailEnd type="none" w="med" len="med"/>
              </a:ln>
            </p:spPr>
          </p:cxnSp>
          <p:sp>
            <p:nvSpPr>
              <p:cNvPr id="8" name="_s1039"/>
              <p:cNvSpPr/>
              <p:nvPr/>
            </p:nvSpPr>
            <p:spPr>
              <a:xfrm>
                <a:off x="1332" y="0"/>
                <a:ext cx="1445" cy="453"/>
              </a:xfrm>
              <a:prstGeom prst="cube">
                <a:avLst>
                  <a:gd name="adj" fmla="val 10764"/>
                </a:avLst>
              </a:prstGeom>
              <a:gradFill rotWithShape="0">
                <a:gsLst>
                  <a:gs pos="0">
                    <a:schemeClr val="accent1">
                      <a:alpha val="39999"/>
                    </a:schemeClr>
                  </a:gs>
                  <a:gs pos="100000">
                    <a:schemeClr val="bg1"/>
                  </a:gs>
                </a:gsLst>
                <a:lin ang="5400000" scaled="1"/>
                <a:tileRect/>
              </a:gradFill>
              <a:ln w="9525" cap="flat" cmpd="sng">
                <a:solidFill>
                  <a:schemeClr val="accent1"/>
                </a:solidFill>
                <a:prstDash val="solid"/>
                <a:miter/>
                <a:headEnd type="none" w="med" len="med"/>
                <a:tailEnd type="none" w="med" len="med"/>
              </a:ln>
            </p:spPr>
            <p:txBody>
              <a:bodyPr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抽样方法</a:t>
                </a:r>
              </a:p>
            </p:txBody>
          </p:sp>
          <p:sp>
            <p:nvSpPr>
              <p:cNvPr id="9" name="_s1040"/>
              <p:cNvSpPr/>
              <p:nvPr/>
            </p:nvSpPr>
            <p:spPr>
              <a:xfrm>
                <a:off x="0" y="737"/>
                <a:ext cx="1276" cy="452"/>
              </a:xfrm>
              <a:prstGeom prst="cube">
                <a:avLst>
                  <a:gd name="adj" fmla="val 10764"/>
                </a:avLst>
              </a:prstGeom>
              <a:gradFill rotWithShape="0">
                <a:gsLst>
                  <a:gs pos="0">
                    <a:schemeClr val="accent2">
                      <a:alpha val="39999"/>
                    </a:schemeClr>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lIns="0" tIns="0" rIns="0" bIns="0" anchor="ctr"/>
              <a:lstStyle/>
              <a:p>
                <a:pPr lvl="0" algn="ctr">
                  <a:spcBef>
                    <a:spcPct val="50000"/>
                  </a:spcBef>
                </a:pPr>
                <a:r>
                  <a:rPr lang="zh-CN" altLang="en-US" sz="2000" b="1">
                    <a:solidFill>
                      <a:schemeClr val="tx1"/>
                    </a:solidFill>
                    <a:latin typeface="Times New Roman" pitchFamily="2" charset="0"/>
                    <a:ea typeface="宋体" charset="-122"/>
                  </a:rPr>
                  <a:t>概率抽样</a:t>
                </a:r>
              </a:p>
            </p:txBody>
          </p:sp>
          <p:sp>
            <p:nvSpPr>
              <p:cNvPr id="10" name="_s1041"/>
              <p:cNvSpPr/>
              <p:nvPr/>
            </p:nvSpPr>
            <p:spPr>
              <a:xfrm>
                <a:off x="2835" y="708"/>
                <a:ext cx="1190" cy="452"/>
              </a:xfrm>
              <a:prstGeom prst="cube">
                <a:avLst>
                  <a:gd name="adj" fmla="val 10764"/>
                </a:avLst>
              </a:prstGeom>
              <a:gradFill rotWithShape="0">
                <a:gsLst>
                  <a:gs pos="0">
                    <a:schemeClr val="accent2">
                      <a:alpha val="39999"/>
                    </a:schemeClr>
                  </a:gs>
                  <a:gs pos="100000">
                    <a:schemeClr val="bg1"/>
                  </a:gs>
                </a:gsLst>
                <a:lin ang="5400000" scaled="1"/>
                <a:tileRect/>
              </a:gradFill>
              <a:ln w="9525" cap="flat" cmpd="sng">
                <a:solidFill>
                  <a:schemeClr val="accent2"/>
                </a:solidFill>
                <a:prstDash val="solid"/>
                <a:miter/>
                <a:headEnd type="none" w="med" len="med"/>
                <a:tailEnd type="none" w="med" len="med"/>
              </a:ln>
            </p:spPr>
            <p:txBody>
              <a:bodyPr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非概率抽样</a:t>
                </a:r>
              </a:p>
            </p:txBody>
          </p:sp>
        </p:grpSp>
        <p:grpSp>
          <p:nvGrpSpPr>
            <p:cNvPr id="11" name="组合 10"/>
            <p:cNvGrpSpPr/>
            <p:nvPr/>
          </p:nvGrpSpPr>
          <p:grpSpPr>
            <a:xfrm>
              <a:off x="8351" y="5424"/>
              <a:ext cx="5305" cy="3663"/>
              <a:chOff x="0" y="10"/>
              <a:chExt cx="2122" cy="1466"/>
            </a:xfrm>
          </p:grpSpPr>
          <p:cxnSp>
            <p:nvCxnSpPr>
              <p:cNvPr id="12" name="_s1029"/>
              <p:cNvCxnSpPr>
                <a:stCxn id="19" idx="1"/>
                <a:endCxn id="10" idx="3"/>
              </p:cNvCxnSpPr>
              <p:nvPr/>
            </p:nvCxnSpPr>
            <p:spPr>
              <a:xfrm rot="16200000" flipV="1">
                <a:off x="1366" y="-195"/>
                <a:ext cx="367" cy="778"/>
              </a:xfrm>
              <a:prstGeom prst="bentConnector3">
                <a:avLst>
                  <a:gd name="adj1" fmla="val 54793"/>
                </a:avLst>
              </a:prstGeom>
              <a:ln w="28575" cap="flat" cmpd="sng">
                <a:solidFill>
                  <a:srgbClr val="009900"/>
                </a:solidFill>
                <a:prstDash val="solid"/>
                <a:miter/>
                <a:headEnd type="none" w="med" len="med"/>
                <a:tailEnd type="none" w="med" len="med"/>
              </a:ln>
            </p:spPr>
          </p:cxnSp>
          <p:cxnSp>
            <p:nvCxnSpPr>
              <p:cNvPr id="13" name="_s1030"/>
              <p:cNvCxnSpPr>
                <a:stCxn id="18" idx="1"/>
                <a:endCxn id="10" idx="3"/>
              </p:cNvCxnSpPr>
              <p:nvPr/>
            </p:nvCxnSpPr>
            <p:spPr>
              <a:xfrm rot="16200000" flipV="1">
                <a:off x="1082" y="89"/>
                <a:ext cx="339" cy="181"/>
              </a:xfrm>
              <a:prstGeom prst="bentConnector3">
                <a:avLst>
                  <a:gd name="adj1" fmla="val 55189"/>
                </a:avLst>
              </a:prstGeom>
              <a:ln w="28575" cap="flat" cmpd="sng">
                <a:solidFill>
                  <a:srgbClr val="009900"/>
                </a:solidFill>
                <a:prstDash val="solid"/>
                <a:miter/>
                <a:headEnd type="none" w="med" len="med"/>
                <a:tailEnd type="none" w="med" len="med"/>
              </a:ln>
            </p:spPr>
          </p:cxnSp>
          <p:cxnSp>
            <p:nvCxnSpPr>
              <p:cNvPr id="14" name="_s1031"/>
              <p:cNvCxnSpPr>
                <a:stCxn id="17" idx="1"/>
                <a:endCxn id="10" idx="3"/>
              </p:cNvCxnSpPr>
              <p:nvPr/>
            </p:nvCxnSpPr>
            <p:spPr>
              <a:xfrm rot="16200000">
                <a:off x="783" y="-28"/>
                <a:ext cx="339" cy="416"/>
              </a:xfrm>
              <a:prstGeom prst="bentConnector3">
                <a:avLst>
                  <a:gd name="adj1" fmla="val 55189"/>
                </a:avLst>
              </a:prstGeom>
              <a:ln w="28575" cap="flat" cmpd="sng">
                <a:solidFill>
                  <a:srgbClr val="009900"/>
                </a:solidFill>
                <a:prstDash val="solid"/>
                <a:miter/>
                <a:headEnd type="none" w="med" len="med"/>
                <a:tailEnd type="none" w="med" len="med"/>
              </a:ln>
            </p:spPr>
          </p:cxnSp>
          <p:cxnSp>
            <p:nvCxnSpPr>
              <p:cNvPr id="15" name="_s1032"/>
              <p:cNvCxnSpPr>
                <a:stCxn id="16" idx="1"/>
                <a:endCxn id="10" idx="3"/>
              </p:cNvCxnSpPr>
              <p:nvPr/>
            </p:nvCxnSpPr>
            <p:spPr>
              <a:xfrm rot="16200000">
                <a:off x="485" y="-327"/>
                <a:ext cx="339" cy="1013"/>
              </a:xfrm>
              <a:prstGeom prst="bentConnector3">
                <a:avLst>
                  <a:gd name="adj1" fmla="val 55246"/>
                </a:avLst>
              </a:prstGeom>
              <a:ln w="28575" cap="flat" cmpd="sng">
                <a:solidFill>
                  <a:srgbClr val="009900"/>
                </a:solidFill>
                <a:prstDash val="solid"/>
                <a:miter/>
                <a:headEnd type="none" w="med" len="med"/>
                <a:tailEnd type="none" w="med" len="med"/>
              </a:ln>
            </p:spPr>
          </p:cxnSp>
          <p:sp>
            <p:nvSpPr>
              <p:cNvPr id="16" name="_s1046"/>
              <p:cNvSpPr/>
              <p:nvPr/>
            </p:nvSpPr>
            <p:spPr>
              <a:xfrm>
                <a:off x="0" y="314"/>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方便抽样</a:t>
                </a:r>
              </a:p>
            </p:txBody>
          </p:sp>
          <p:sp>
            <p:nvSpPr>
              <p:cNvPr id="17" name="_s1047"/>
              <p:cNvSpPr/>
              <p:nvPr/>
            </p:nvSpPr>
            <p:spPr>
              <a:xfrm>
                <a:off x="597" y="314"/>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判断抽样</a:t>
                </a:r>
              </a:p>
            </p:txBody>
          </p:sp>
          <p:sp>
            <p:nvSpPr>
              <p:cNvPr id="18" name="_s1048"/>
              <p:cNvSpPr/>
              <p:nvPr/>
            </p:nvSpPr>
            <p:spPr>
              <a:xfrm>
                <a:off x="1194" y="314"/>
                <a:ext cx="332" cy="1162"/>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配额抽样</a:t>
                </a:r>
              </a:p>
            </p:txBody>
          </p:sp>
          <p:sp>
            <p:nvSpPr>
              <p:cNvPr id="19" name="_s1049"/>
              <p:cNvSpPr/>
              <p:nvPr/>
            </p:nvSpPr>
            <p:spPr>
              <a:xfrm>
                <a:off x="1791" y="342"/>
                <a:ext cx="331" cy="1134"/>
              </a:xfrm>
              <a:prstGeom prst="cube">
                <a:avLst>
                  <a:gd name="adj" fmla="val 10764"/>
                </a:avLst>
              </a:prstGeom>
              <a:solidFill>
                <a:srgbClr val="FF9933"/>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Times New Roman" pitchFamily="2" charset="0"/>
                    <a:ea typeface="黑体" pitchFamily="2" charset="-122"/>
                  </a:rPr>
                  <a:t>雪球抽样</a:t>
                </a:r>
              </a:p>
            </p:txBody>
          </p:sp>
        </p:grpSp>
        <p:grpSp>
          <p:nvGrpSpPr>
            <p:cNvPr id="20" name="组合 19"/>
            <p:cNvGrpSpPr/>
            <p:nvPr/>
          </p:nvGrpSpPr>
          <p:grpSpPr>
            <a:xfrm>
              <a:off x="624" y="5469"/>
              <a:ext cx="7112" cy="3688"/>
              <a:chOff x="0" y="0"/>
              <a:chExt cx="2845" cy="1447"/>
            </a:xfrm>
          </p:grpSpPr>
          <p:cxnSp>
            <p:nvCxnSpPr>
              <p:cNvPr id="21" name="_s1028"/>
              <p:cNvCxnSpPr>
                <a:stCxn id="30" idx="1"/>
                <a:endCxn id="9" idx="3"/>
              </p:cNvCxnSpPr>
              <p:nvPr/>
            </p:nvCxnSpPr>
            <p:spPr>
              <a:xfrm rot="16200000" flipV="1">
                <a:off x="1878" y="-421"/>
                <a:ext cx="315" cy="1180"/>
              </a:xfrm>
              <a:prstGeom prst="bentConnector3">
                <a:avLst>
                  <a:gd name="adj1" fmla="val 56654"/>
                </a:avLst>
              </a:prstGeom>
              <a:ln w="28575" cap="flat" cmpd="sng">
                <a:solidFill>
                  <a:srgbClr val="009900"/>
                </a:solidFill>
                <a:prstDash val="solid"/>
                <a:miter/>
                <a:headEnd type="none" w="med" len="med"/>
                <a:tailEnd type="none" w="med" len="med"/>
              </a:ln>
            </p:spPr>
          </p:cxnSp>
          <p:cxnSp>
            <p:nvCxnSpPr>
              <p:cNvPr id="22" name="_s1033"/>
              <p:cNvCxnSpPr/>
              <p:nvPr/>
            </p:nvCxnSpPr>
            <p:spPr>
              <a:xfrm rot="-16200000" flipH="1">
                <a:off x="1551" y="-131"/>
                <a:ext cx="321" cy="583"/>
              </a:xfrm>
              <a:prstGeom prst="bentConnector3">
                <a:avLst>
                  <a:gd name="adj1" fmla="val 61370"/>
                </a:avLst>
              </a:prstGeom>
              <a:ln w="28575" cap="flat" cmpd="sng">
                <a:solidFill>
                  <a:srgbClr val="009900"/>
                </a:solidFill>
                <a:prstDash val="solid"/>
                <a:miter/>
                <a:headEnd type="none" w="med" len="med"/>
                <a:tailEnd type="none" w="med" len="med"/>
              </a:ln>
            </p:spPr>
          </p:cxnSp>
          <p:cxnSp>
            <p:nvCxnSpPr>
              <p:cNvPr id="23" name="_s1034"/>
              <p:cNvCxnSpPr>
                <a:stCxn id="28" idx="0"/>
                <a:endCxn id="9" idx="3"/>
              </p:cNvCxnSpPr>
              <p:nvPr/>
            </p:nvCxnSpPr>
            <p:spPr>
              <a:xfrm rot="16200000">
                <a:off x="1311" y="121"/>
                <a:ext cx="244" cy="26"/>
              </a:xfrm>
              <a:prstGeom prst="bentConnector3">
                <a:avLst>
                  <a:gd name="adj1" fmla="val 50000"/>
                </a:avLst>
              </a:prstGeom>
              <a:ln w="28575" cap="flat" cmpd="sng">
                <a:solidFill>
                  <a:srgbClr val="009900"/>
                </a:solidFill>
                <a:prstDash val="solid"/>
                <a:miter/>
                <a:headEnd type="none" w="med" len="med"/>
                <a:tailEnd type="none" w="med" len="med"/>
              </a:ln>
            </p:spPr>
          </p:cxnSp>
          <p:cxnSp>
            <p:nvCxnSpPr>
              <p:cNvPr id="24" name="_s1035"/>
              <p:cNvCxnSpPr>
                <a:stCxn id="26" idx="0"/>
                <a:endCxn id="9" idx="3"/>
              </p:cNvCxnSpPr>
              <p:nvPr/>
            </p:nvCxnSpPr>
            <p:spPr>
              <a:xfrm rot="16200000">
                <a:off x="703" y="-487"/>
                <a:ext cx="244" cy="1242"/>
              </a:xfrm>
              <a:prstGeom prst="bentConnector3">
                <a:avLst>
                  <a:gd name="adj1" fmla="val 50000"/>
                </a:avLst>
              </a:prstGeom>
              <a:ln w="28575" cap="flat" cmpd="sng">
                <a:solidFill>
                  <a:srgbClr val="009900"/>
                </a:solidFill>
                <a:prstDash val="solid"/>
                <a:miter/>
                <a:headEnd type="none" w="med" len="med"/>
                <a:tailEnd type="none" w="med" len="med"/>
              </a:ln>
            </p:spPr>
          </p:cxnSp>
          <p:cxnSp>
            <p:nvCxnSpPr>
              <p:cNvPr id="25" name="_s1036"/>
              <p:cNvCxnSpPr>
                <a:stCxn id="27" idx="1"/>
                <a:endCxn id="9" idx="3"/>
              </p:cNvCxnSpPr>
              <p:nvPr/>
            </p:nvCxnSpPr>
            <p:spPr>
              <a:xfrm rot="16200000">
                <a:off x="974" y="-179"/>
                <a:ext cx="281" cy="662"/>
              </a:xfrm>
              <a:prstGeom prst="bentConnector3">
                <a:avLst>
                  <a:gd name="adj1" fmla="val 56346"/>
                </a:avLst>
              </a:prstGeom>
              <a:ln w="28575" cap="flat" cmpd="sng">
                <a:solidFill>
                  <a:srgbClr val="009900"/>
                </a:solidFill>
                <a:prstDash val="solid"/>
                <a:miter/>
                <a:headEnd type="none" w="med" len="med"/>
                <a:tailEnd type="none" w="med" len="med"/>
              </a:ln>
            </p:spPr>
          </p:cxnSp>
          <p:sp>
            <p:nvSpPr>
              <p:cNvPr id="26" name="_s1042"/>
              <p:cNvSpPr/>
              <p:nvPr/>
            </p:nvSpPr>
            <p:spPr>
              <a:xfrm>
                <a:off x="0" y="256"/>
                <a:ext cx="368" cy="1191"/>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简单随机抽样</a:t>
                </a:r>
              </a:p>
            </p:txBody>
          </p:sp>
          <p:sp>
            <p:nvSpPr>
              <p:cNvPr id="27" name="_s1043"/>
              <p:cNvSpPr/>
              <p:nvPr/>
            </p:nvSpPr>
            <p:spPr>
              <a:xfrm>
                <a:off x="632" y="257"/>
                <a:ext cx="340" cy="1190"/>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系统抽样</a:t>
                </a:r>
              </a:p>
            </p:txBody>
          </p:sp>
          <p:sp>
            <p:nvSpPr>
              <p:cNvPr id="28" name="_s1044"/>
              <p:cNvSpPr/>
              <p:nvPr/>
            </p:nvSpPr>
            <p:spPr>
              <a:xfrm>
                <a:off x="1227" y="256"/>
                <a:ext cx="349" cy="1190"/>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分层抽样</a:t>
                </a:r>
              </a:p>
            </p:txBody>
          </p:sp>
          <p:sp>
            <p:nvSpPr>
              <p:cNvPr id="29" name="_s1045"/>
              <p:cNvSpPr/>
              <p:nvPr/>
            </p:nvSpPr>
            <p:spPr>
              <a:xfrm>
                <a:off x="1851" y="285"/>
                <a:ext cx="332" cy="1162"/>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整群抽样</a:t>
                </a:r>
              </a:p>
            </p:txBody>
          </p:sp>
          <p:sp>
            <p:nvSpPr>
              <p:cNvPr id="30" name="_s1050"/>
              <p:cNvSpPr/>
              <p:nvPr/>
            </p:nvSpPr>
            <p:spPr>
              <a:xfrm>
                <a:off x="2448" y="285"/>
                <a:ext cx="397" cy="1162"/>
              </a:xfrm>
              <a:prstGeom prst="cube">
                <a:avLst>
                  <a:gd name="adj" fmla="val 10764"/>
                </a:avLst>
              </a:prstGeom>
              <a:solidFill>
                <a:schemeClr val="accent1"/>
              </a:solidFill>
              <a:ln w="9525" cap="flat" cmpd="sng">
                <a:solidFill>
                  <a:schemeClr val="hlink"/>
                </a:solidFill>
                <a:prstDash val="solid"/>
                <a:miter/>
                <a:headEnd type="none" w="med" len="med"/>
                <a:tailEnd type="none" w="med" len="med"/>
              </a:ln>
            </p:spPr>
            <p:txBody>
              <a:bodyPr vert="eaVert" wrap="none" lIns="0" tIns="0" rIns="0" bIns="0" anchor="ctr"/>
              <a:lstStyle/>
              <a:p>
                <a:pPr lvl="0" algn="ctr">
                  <a:spcBef>
                    <a:spcPct val="50000"/>
                  </a:spcBef>
                </a:pPr>
                <a:r>
                  <a:rPr lang="zh-CN" altLang="en-US" sz="2000">
                    <a:solidFill>
                      <a:schemeClr val="tx1"/>
                    </a:solidFill>
                    <a:latin typeface="黑体" pitchFamily="2" charset="-122"/>
                    <a:ea typeface="黑体" pitchFamily="2" charset="-122"/>
                  </a:rPr>
                  <a:t>多阶段抽样</a:t>
                </a:r>
              </a:p>
            </p:txBody>
          </p:sp>
        </p:grpSp>
      </p:grpSp>
      <p:sp>
        <p:nvSpPr>
          <p:cNvPr id="4" name="椭圆 3"/>
          <p:cNvSpPr/>
          <p:nvPr/>
        </p:nvSpPr>
        <p:spPr>
          <a:xfrm>
            <a:off x="4443095" y="1710690"/>
            <a:ext cx="2856865" cy="2873375"/>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23</a:t>
            </a:r>
            <a:r>
              <a:rPr lang="zh-CN" altLang="en-US">
                <a:sym typeface="+mn-ea"/>
              </a:rPr>
              <a:t>）</a:t>
            </a:r>
            <a:r>
              <a:rPr lang="en-US" altLang="zh-CN">
                <a:sym typeface="+mn-ea"/>
              </a:rPr>
              <a:t>-</a:t>
            </a:r>
            <a:r>
              <a:rPr lang="zh-CN" altLang="en-US">
                <a:sym typeface="+mn-ea"/>
              </a:rPr>
              <a:t>非概率抽样</a:t>
            </a:r>
            <a:endParaRPr lang="zh-CN" altLang="en-US"/>
          </a:p>
        </p:txBody>
      </p:sp>
      <p:sp>
        <p:nvSpPr>
          <p:cNvPr id="3" name="内容占位符 2"/>
          <p:cNvSpPr>
            <a:spLocks noGrp="1"/>
          </p:cNvSpPr>
          <p:nvPr>
            <p:ph sz="half" idx="1"/>
          </p:nvPr>
        </p:nvSpPr>
        <p:spPr/>
        <p:txBody>
          <a:bodyPr/>
          <a:lstStyle/>
          <a:p>
            <a:r>
              <a:rPr lang="zh-CN" altLang="en-US" sz="2400">
                <a:solidFill>
                  <a:srgbClr val="FFFF00"/>
                </a:solidFill>
              </a:rPr>
              <a:t>非概率抽样</a:t>
            </a:r>
          </a:p>
          <a:p>
            <a:pPr lvl="1"/>
            <a:r>
              <a:rPr lang="zh-CN" altLang="en-US" sz="2200"/>
              <a:t>不满足概率抽样要求的抽样都被归为非概率抽样。</a:t>
            </a:r>
          </a:p>
          <a:p>
            <a:pPr lvl="1"/>
            <a:r>
              <a:rPr lang="zh-CN" altLang="en-US" sz="2200"/>
              <a:t>用</a:t>
            </a:r>
            <a:r>
              <a:rPr lang="zh-CN" altLang="en-US" sz="2200">
                <a:solidFill>
                  <a:srgbClr val="FFFF00"/>
                </a:solidFill>
                <a:effectLst/>
              </a:rPr>
              <a:t>主观的方法</a:t>
            </a:r>
            <a:r>
              <a:rPr lang="zh-CN" altLang="en-US" sz="2200"/>
              <a:t>从总体中抽选样本的抽样方法。</a:t>
            </a:r>
          </a:p>
          <a:p>
            <a:pPr lvl="1"/>
            <a:r>
              <a:rPr lang="zh-CN" altLang="en-US">
                <a:solidFill>
                  <a:srgbClr val="FFFF00"/>
                </a:solidFill>
              </a:rPr>
              <a:t>缺点</a:t>
            </a:r>
            <a:r>
              <a:rPr lang="zh-CN" altLang="en-US"/>
              <a:t>：</a:t>
            </a:r>
          </a:p>
          <a:p>
            <a:pPr lvl="2"/>
            <a:r>
              <a:rPr lang="zh-CN" altLang="en-US"/>
              <a:t>单个单位被选中的概率是不可知的，无法根据样本计算抽样误差。</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ltLang="zh-CN">
                <a:sym typeface="+mn-ea"/>
              </a:rPr>
              <a:t>24</a:t>
            </a:r>
            <a:r>
              <a:rPr lang="zh-CN" altLang="en-US">
                <a:sym typeface="+mn-ea"/>
              </a:rPr>
              <a:t>）</a:t>
            </a:r>
            <a:r>
              <a:rPr lang="en-US" altLang="zh-CN">
                <a:sym typeface="+mn-ea"/>
              </a:rPr>
              <a:t>-</a:t>
            </a:r>
            <a:r>
              <a:rPr lang="zh-CN" altLang="en-US">
                <a:sym typeface="+mn-ea"/>
              </a:rPr>
              <a:t>非概率抽样（</a:t>
            </a:r>
            <a:r>
              <a:rPr lang="en-US" altLang="zh-CN">
                <a:sym typeface="+mn-ea"/>
              </a:rPr>
              <a:t>1</a:t>
            </a:r>
            <a:r>
              <a:rPr lang="zh-CN" altLang="en-US">
                <a:sym typeface="+mn-ea"/>
              </a:rPr>
              <a:t>）</a:t>
            </a:r>
            <a:endParaRPr lang="zh-CN" altLang="en-US"/>
          </a:p>
        </p:txBody>
      </p:sp>
      <p:sp>
        <p:nvSpPr>
          <p:cNvPr id="3" name="内容占位符 2"/>
          <p:cNvSpPr>
            <a:spLocks noGrp="1"/>
          </p:cNvSpPr>
          <p:nvPr>
            <p:ph sz="half" idx="1"/>
          </p:nvPr>
        </p:nvSpPr>
        <p:spPr/>
        <p:txBody>
          <a:bodyPr/>
          <a:lstStyle/>
          <a:p>
            <a:pPr lvl="1"/>
            <a:r>
              <a:rPr lang="zh-CN" altLang="en-US">
                <a:solidFill>
                  <a:srgbClr val="FFFF00"/>
                </a:solidFill>
              </a:rPr>
              <a:t>方便抽样</a:t>
            </a:r>
            <a:r>
              <a:rPr lang="zh-CN" altLang="en-US"/>
              <a:t>（Convenience sampling）</a:t>
            </a:r>
          </a:p>
          <a:p>
            <a:pPr lvl="2"/>
            <a:r>
              <a:rPr lang="zh-CN" altLang="en-US"/>
              <a:t>又称任意抽样、便利抽样、偶遇抽样，是指根据调查者的方便性，以无目标、随意的方式进行的抽样调查活动。</a:t>
            </a:r>
          </a:p>
          <a:p>
            <a:pPr lvl="1"/>
            <a:r>
              <a:rPr lang="zh-CN" altLang="en-US">
                <a:solidFill>
                  <a:srgbClr val="FFFF00"/>
                </a:solidFill>
              </a:rPr>
              <a:t>判断抽样</a:t>
            </a:r>
            <a:r>
              <a:rPr lang="zh-CN" altLang="en-US"/>
              <a:t>（Judgment Sampling）</a:t>
            </a:r>
          </a:p>
          <a:p>
            <a:pPr lvl="2"/>
            <a:r>
              <a:rPr lang="zh-CN" altLang="en-US"/>
              <a:t>调查者根据主观经验和判断从总体中选取有代表性的单位构成样本，</a:t>
            </a:r>
            <a:r>
              <a:rPr lang="zh-CN" altLang="en-US" sz="2000">
                <a:sym typeface="+mn-ea"/>
              </a:rPr>
              <a:t>精度取决于抽样者的经验。</a:t>
            </a:r>
            <a:endParaRPr lang="zh-CN" altLang="en-US" sz="2000"/>
          </a:p>
          <a:p>
            <a:pPr lvl="2"/>
            <a:r>
              <a:rPr lang="zh-CN" altLang="en-US"/>
              <a:t>适用于总体单位极不相同而样本容量又很小的情况 </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二、抽样调查（2</a:t>
            </a:r>
            <a:r>
              <a:rPr lang="en-US" altLang="zh-CN"/>
              <a:t>5</a:t>
            </a:r>
            <a:r>
              <a:rPr lang="zh-CN" altLang="en-US"/>
              <a:t>）-非概率抽样（</a:t>
            </a:r>
            <a:r>
              <a:rPr lang="en-US" altLang="zh-CN"/>
              <a:t>2</a:t>
            </a:r>
            <a:r>
              <a:rPr lang="zh-CN" altLang="en-US"/>
              <a:t>）</a:t>
            </a:r>
          </a:p>
        </p:txBody>
      </p:sp>
      <p:sp>
        <p:nvSpPr>
          <p:cNvPr id="3" name="内容占位符 2"/>
          <p:cNvSpPr>
            <a:spLocks noGrp="1"/>
          </p:cNvSpPr>
          <p:nvPr>
            <p:ph sz="half" idx="1"/>
          </p:nvPr>
        </p:nvSpPr>
        <p:spPr/>
        <p:txBody>
          <a:bodyPr>
            <a:normAutofit fontScale="90000" lnSpcReduction="10000"/>
          </a:bodyPr>
          <a:lstStyle/>
          <a:p>
            <a:pPr lvl="1"/>
            <a:r>
              <a:rPr lang="zh-CN" altLang="en-US">
                <a:solidFill>
                  <a:srgbClr val="FFFF00"/>
                </a:solidFill>
              </a:rPr>
              <a:t>配额抽样（Quota sampling）</a:t>
            </a:r>
          </a:p>
          <a:p>
            <a:pPr lvl="2"/>
            <a:r>
              <a:rPr lang="zh-CN" altLang="en-US"/>
              <a:t>根据研究人员认为较重要的一些变量把总体单位分类，指定每一类中的定额；然后在每一类中使用方便抽样或判断抽样的方法抽选指定数量的样本单位。</a:t>
            </a:r>
          </a:p>
          <a:p>
            <a:pPr lvl="1"/>
            <a:r>
              <a:rPr lang="zh-CN" altLang="en-US">
                <a:solidFill>
                  <a:srgbClr val="FFFF00"/>
                </a:solidFill>
              </a:rPr>
              <a:t>雪球抽样（Snowball Sampling）</a:t>
            </a:r>
          </a:p>
          <a:p>
            <a:pPr lvl="2"/>
            <a:r>
              <a:rPr lang="zh-CN" altLang="en-US"/>
              <a:t>又称滚雪球抽样 。其原理是先找到最初的样本单位，然后根据他们提供的信息去获得新的样本单位；这种过程不断继续，直到完成规定的样本容量为止。</a:t>
            </a:r>
          </a:p>
          <a:p>
            <a:pPr lvl="2"/>
            <a:r>
              <a:rPr lang="zh-CN" altLang="en-US">
                <a:sym typeface="+mn-ea"/>
              </a:rPr>
              <a:t>主要用于对稀少群体的调查。</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数据的搜集</a:t>
            </a:r>
          </a:p>
        </p:txBody>
      </p:sp>
      <p:sp>
        <p:nvSpPr>
          <p:cNvPr id="3" name="内容占位符 2"/>
          <p:cNvSpPr>
            <a:spLocks noGrp="1"/>
          </p:cNvSpPr>
          <p:nvPr>
            <p:ph sz="half" idx="1"/>
          </p:nvPr>
        </p:nvSpPr>
        <p:spPr/>
        <p:txBody>
          <a:bodyPr/>
          <a:lstStyle/>
          <a:p>
            <a:pPr>
              <a:lnSpc>
                <a:spcPct val="150000"/>
              </a:lnSpc>
            </a:pPr>
            <a:r>
              <a:rPr lang="zh-CN" altLang="en-US">
                <a:sym typeface="+mn-ea"/>
              </a:rPr>
              <a:t>数据的来源</a:t>
            </a:r>
            <a:endParaRPr lang="zh-CN" altLang="en-US"/>
          </a:p>
          <a:p>
            <a:pPr>
              <a:lnSpc>
                <a:spcPct val="150000"/>
              </a:lnSpc>
            </a:pPr>
            <a:r>
              <a:rPr lang="zh-CN" altLang="en-US">
                <a:sym typeface="+mn-ea"/>
              </a:rPr>
              <a:t>抽样调查</a:t>
            </a:r>
            <a:endParaRPr lang="zh-CN" altLang="en-US"/>
          </a:p>
          <a:p>
            <a:pPr>
              <a:lnSpc>
                <a:spcPct val="150000"/>
              </a:lnSpc>
            </a:pPr>
            <a:r>
              <a:rPr lang="zh-CN" altLang="en-US">
                <a:sym typeface="+mn-ea"/>
              </a:rPr>
              <a:t>调查方案设计</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a:solidFill>
                  <a:srgbClr val="FFFF00"/>
                </a:solidFill>
              </a:rPr>
              <a:t>如何选择抽样方法？</a:t>
            </a:r>
          </a:p>
          <a:p>
            <a:pPr lvl="1"/>
            <a:r>
              <a:rPr lang="zh-CN" altLang="en-US"/>
              <a:t>抽样调查的组织方式完全取决于调查研究的目的要求、调查对象的特点和客观的条件。</a:t>
            </a:r>
          </a:p>
          <a:p>
            <a:pPr lvl="1"/>
            <a:r>
              <a:rPr lang="zh-CN" altLang="en-US"/>
              <a:t>凡是能够</a:t>
            </a:r>
            <a:r>
              <a:rPr lang="zh-CN" altLang="en-US">
                <a:solidFill>
                  <a:srgbClr val="FFFF00"/>
                </a:solidFill>
              </a:rPr>
              <a:t>最经济</a:t>
            </a:r>
            <a:r>
              <a:rPr lang="zh-CN" altLang="en-US"/>
              <a:t>、</a:t>
            </a:r>
            <a:r>
              <a:rPr lang="zh-CN" altLang="en-US">
                <a:solidFill>
                  <a:srgbClr val="FFFF00"/>
                </a:solidFill>
              </a:rPr>
              <a:t>最省时</a:t>
            </a:r>
            <a:r>
              <a:rPr lang="zh-CN" altLang="en-US"/>
              <a:t>而又能够</a:t>
            </a:r>
            <a:r>
              <a:rPr lang="zh-CN" altLang="en-US">
                <a:solidFill>
                  <a:srgbClr val="FFFF00"/>
                </a:solidFill>
              </a:rPr>
              <a:t>满足预期精确度</a:t>
            </a:r>
            <a:r>
              <a:rPr lang="zh-CN" altLang="en-US"/>
              <a:t>和</a:t>
            </a:r>
            <a:r>
              <a:rPr lang="zh-CN" altLang="en-US">
                <a:solidFill>
                  <a:srgbClr val="FFFF00"/>
                </a:solidFill>
              </a:rPr>
              <a:t>可靠性</a:t>
            </a:r>
            <a:r>
              <a:rPr lang="zh-CN" altLang="en-US"/>
              <a:t>的组织方式，便是一种好的组织方式，这也是抽样设计的最根本的原则。</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二、抽样调查（2</a:t>
            </a:r>
            <a:r>
              <a:rPr lang="en-US" altLang="zh-CN"/>
              <a:t>6</a:t>
            </a:r>
            <a:r>
              <a:rPr lang="zh-CN" altLang="en-US"/>
              <a:t>）-抽样调查中的误差</a:t>
            </a:r>
          </a:p>
        </p:txBody>
      </p:sp>
      <p:grpSp>
        <p:nvGrpSpPr>
          <p:cNvPr id="58372" name="组合 58371"/>
          <p:cNvGrpSpPr/>
          <p:nvPr/>
        </p:nvGrpSpPr>
        <p:grpSpPr>
          <a:xfrm>
            <a:off x="667703" y="1129665"/>
            <a:ext cx="7454900" cy="3271838"/>
            <a:chOff x="0" y="0"/>
            <a:chExt cx="4696" cy="2061"/>
          </a:xfrm>
        </p:grpSpPr>
        <p:cxnSp>
          <p:nvCxnSpPr>
            <p:cNvPr id="4" name="_s1028"/>
            <p:cNvCxnSpPr>
              <a:stCxn id="58381" idx="0"/>
              <a:endCxn id="58382" idx="3"/>
            </p:cNvCxnSpPr>
            <p:nvPr/>
          </p:nvCxnSpPr>
          <p:spPr>
            <a:xfrm rot="16200000" flipV="1">
              <a:off x="3348" y="729"/>
              <a:ext cx="229" cy="1398"/>
            </a:xfrm>
            <a:prstGeom prst="bentConnector3">
              <a:avLst>
                <a:gd name="adj1" fmla="val 50000"/>
              </a:avLst>
            </a:prstGeom>
            <a:ln w="28575" cap="flat" cmpd="sng">
              <a:solidFill>
                <a:srgbClr val="002060"/>
              </a:solidFill>
              <a:prstDash val="solid"/>
              <a:miter/>
              <a:headEnd type="none" w="med" len="med"/>
              <a:tailEnd type="none" w="med" len="med"/>
            </a:ln>
          </p:spPr>
        </p:cxnSp>
        <p:cxnSp>
          <p:nvCxnSpPr>
            <p:cNvPr id="58373" name="_s1029"/>
            <p:cNvCxnSpPr>
              <a:stCxn id="58380" idx="1"/>
              <a:endCxn id="58382" idx="3"/>
            </p:cNvCxnSpPr>
            <p:nvPr/>
          </p:nvCxnSpPr>
          <p:spPr>
            <a:xfrm rot="16200000">
              <a:off x="2615" y="1462"/>
              <a:ext cx="298" cy="2"/>
            </a:xfrm>
            <a:prstGeom prst="bentConnector2">
              <a:avLst/>
            </a:prstGeom>
            <a:ln w="28575" cap="flat" cmpd="sng">
              <a:solidFill>
                <a:srgbClr val="002060"/>
              </a:solidFill>
              <a:prstDash val="solid"/>
              <a:miter/>
              <a:headEnd type="none" w="med" len="med"/>
              <a:tailEnd type="none" w="med" len="med"/>
            </a:ln>
          </p:spPr>
        </p:cxnSp>
        <p:cxnSp>
          <p:nvCxnSpPr>
            <p:cNvPr id="58374" name="_s1031"/>
            <p:cNvCxnSpPr>
              <a:stCxn id="58379" idx="1"/>
              <a:endCxn id="58382" idx="3"/>
            </p:cNvCxnSpPr>
            <p:nvPr/>
          </p:nvCxnSpPr>
          <p:spPr>
            <a:xfrm rot="16200000">
              <a:off x="1941" y="782"/>
              <a:ext cx="292" cy="1354"/>
            </a:xfrm>
            <a:prstGeom prst="bentConnector3">
              <a:avLst>
                <a:gd name="adj1" fmla="val 59234"/>
              </a:avLst>
            </a:prstGeom>
            <a:ln w="28575" cap="flat" cmpd="sng">
              <a:solidFill>
                <a:srgbClr val="002060"/>
              </a:solidFill>
              <a:prstDash val="solid"/>
              <a:miter/>
              <a:headEnd type="none" w="med" len="med"/>
              <a:tailEnd type="none" w="med" len="med"/>
            </a:ln>
          </p:spPr>
        </p:cxnSp>
        <p:cxnSp>
          <p:nvCxnSpPr>
            <p:cNvPr id="58375" name="_s1032"/>
            <p:cNvCxnSpPr>
              <a:stCxn id="58382" idx="1"/>
              <a:endCxn id="58377" idx="3"/>
            </p:cNvCxnSpPr>
            <p:nvPr/>
          </p:nvCxnSpPr>
          <p:spPr>
            <a:xfrm rot="16200000" flipV="1">
              <a:off x="2104" y="203"/>
              <a:ext cx="358" cy="962"/>
            </a:xfrm>
            <a:prstGeom prst="bentConnector3">
              <a:avLst>
                <a:gd name="adj1" fmla="val 57645"/>
              </a:avLst>
            </a:prstGeom>
            <a:ln w="28575" cap="flat" cmpd="sng">
              <a:solidFill>
                <a:srgbClr val="002060"/>
              </a:solidFill>
              <a:prstDash val="solid"/>
              <a:miter/>
              <a:headEnd type="none" w="med" len="med"/>
              <a:tailEnd type="none" w="med" len="med"/>
            </a:ln>
          </p:spPr>
        </p:cxnSp>
        <p:cxnSp>
          <p:nvCxnSpPr>
            <p:cNvPr id="58376" name="_s1033"/>
            <p:cNvCxnSpPr>
              <a:stCxn id="58378" idx="0"/>
              <a:endCxn id="58377" idx="3"/>
            </p:cNvCxnSpPr>
            <p:nvPr/>
          </p:nvCxnSpPr>
          <p:spPr>
            <a:xfrm rot="16200000">
              <a:off x="1103" y="110"/>
              <a:ext cx="304" cy="1094"/>
            </a:xfrm>
            <a:prstGeom prst="bentConnector3">
              <a:avLst>
                <a:gd name="adj1" fmla="val 50066"/>
              </a:avLst>
            </a:prstGeom>
            <a:ln w="28575" cap="flat" cmpd="sng">
              <a:solidFill>
                <a:srgbClr val="002060"/>
              </a:solidFill>
              <a:prstDash val="solid"/>
              <a:miter/>
              <a:headEnd type="none" w="med" len="med"/>
              <a:tailEnd type="none" w="med" len="med"/>
            </a:ln>
          </p:spPr>
        </p:cxnSp>
        <p:sp>
          <p:nvSpPr>
            <p:cNvPr id="58377" name="_s1034"/>
            <p:cNvSpPr/>
            <p:nvPr/>
          </p:nvSpPr>
          <p:spPr>
            <a:xfrm>
              <a:off x="867" y="0"/>
              <a:ext cx="1924" cy="505"/>
            </a:xfrm>
            <a:prstGeom prst="cube">
              <a:avLst>
                <a:gd name="adj" fmla="val 10764"/>
              </a:avLst>
            </a:prstGeom>
            <a:gradFill>
              <a:gsLst>
                <a:gs pos="0">
                  <a:srgbClr val="012D86"/>
                </a:gs>
                <a:gs pos="100000">
                  <a:srgbClr val="0E2557"/>
                </a:gs>
              </a:gsLst>
              <a:lin ang="16200000" scaled="0"/>
            </a:gradFill>
            <a:ln w="9525" cap="flat" cmpd="sng">
              <a:solidFill>
                <a:schemeClr val="bg1"/>
              </a:solidFill>
              <a:prstDash val="solid"/>
              <a:miter/>
              <a:headEnd type="none" w="med" len="med"/>
              <a:tailEnd type="none" w="med" len="med"/>
            </a:ln>
          </p:spPr>
          <p:txBody>
            <a:bodyPr wrap="none" lIns="0" tIns="0" rIns="0" bIns="0" anchor="ctr"/>
            <a:lstStyle/>
            <a:p>
              <a:pPr lvl="0" algn="ctr">
                <a:spcBef>
                  <a:spcPct val="50000"/>
                </a:spcBef>
              </a:pPr>
              <a:r>
                <a:rPr lang="zh-CN" altLang="en-US" sz="2200" dirty="0">
                  <a:latin typeface="Times New Roman" pitchFamily="2" charset="0"/>
                  <a:ea typeface="黑体" pitchFamily="2" charset="-122"/>
                </a:rPr>
                <a:t>抽样调查中的误差</a:t>
              </a:r>
            </a:p>
          </p:txBody>
        </p:sp>
        <p:sp>
          <p:nvSpPr>
            <p:cNvPr id="58378" name="_s1035"/>
            <p:cNvSpPr/>
            <p:nvPr/>
          </p:nvSpPr>
          <p:spPr>
            <a:xfrm>
              <a:off x="0" y="809"/>
              <a:ext cx="1361" cy="504"/>
            </a:xfrm>
            <a:prstGeom prst="cube">
              <a:avLst>
                <a:gd name="adj" fmla="val 10764"/>
              </a:avLst>
            </a:prstGeom>
            <a:gradFill>
              <a:gsLst>
                <a:gs pos="0">
                  <a:srgbClr val="012D86"/>
                </a:gs>
                <a:gs pos="100000">
                  <a:srgbClr val="0E2557"/>
                </a:gs>
              </a:gsLst>
              <a:lin ang="16200000" scaled="0"/>
            </a:gradFill>
            <a:ln w="9525" cap="flat" cmpd="sng">
              <a:solidFill>
                <a:schemeClr val="bg1"/>
              </a:solidFill>
              <a:prstDash val="solid"/>
              <a:miter/>
              <a:headEnd type="none" w="med" len="med"/>
              <a:tailEnd type="none" w="med" len="med"/>
            </a:ln>
          </p:spPr>
          <p:txBody>
            <a:bodyPr wrap="none" lIns="0" tIns="0" rIns="0" bIns="0" anchor="ctr"/>
            <a:lstStyle/>
            <a:p>
              <a:pPr lvl="0" algn="ctr">
                <a:spcBef>
                  <a:spcPct val="50000"/>
                </a:spcBef>
              </a:pPr>
              <a:r>
                <a:rPr lang="zh-CN" altLang="en-US" sz="2200">
                  <a:latin typeface="Times New Roman" pitchFamily="2" charset="0"/>
                  <a:ea typeface="黑体" pitchFamily="2" charset="-122"/>
                </a:rPr>
                <a:t>抽样误差</a:t>
              </a:r>
            </a:p>
          </p:txBody>
        </p:sp>
        <p:sp>
          <p:nvSpPr>
            <p:cNvPr id="58379" name="_s1037"/>
            <p:cNvSpPr/>
            <p:nvPr/>
          </p:nvSpPr>
          <p:spPr>
            <a:xfrm>
              <a:off x="828" y="1551"/>
              <a:ext cx="1217" cy="504"/>
            </a:xfrm>
            <a:prstGeom prst="cube">
              <a:avLst>
                <a:gd name="adj" fmla="val 10764"/>
              </a:avLst>
            </a:prstGeom>
            <a:gradFill>
              <a:gsLst>
                <a:gs pos="0">
                  <a:srgbClr val="012D86"/>
                </a:gs>
                <a:gs pos="100000">
                  <a:srgbClr val="0E2557"/>
                </a:gs>
              </a:gsLst>
              <a:lin ang="16200000" scaled="0"/>
            </a:gradFill>
            <a:ln w="9525" cap="flat" cmpd="sng">
              <a:solidFill>
                <a:schemeClr val="bg1"/>
              </a:solidFill>
              <a:prstDash val="solid"/>
              <a:miter/>
              <a:headEnd type="none" w="med" len="med"/>
              <a:tailEnd type="none" w="med" len="med"/>
            </a:ln>
          </p:spPr>
          <p:txBody>
            <a:bodyPr wrap="none" lIns="0" tIns="0" rIns="0" bIns="0" anchor="ctr"/>
            <a:lstStyle/>
            <a:p>
              <a:pPr lvl="0" algn="ctr">
                <a:spcBef>
                  <a:spcPct val="50000"/>
                </a:spcBef>
              </a:pPr>
              <a:r>
                <a:rPr lang="zh-CN" altLang="en-US" sz="2200">
                  <a:latin typeface="Times New Roman" pitchFamily="2" charset="0"/>
                  <a:ea typeface="黑体" pitchFamily="2" charset="-122"/>
                </a:rPr>
                <a:t>抽样框误差</a:t>
              </a:r>
            </a:p>
          </p:txBody>
        </p:sp>
        <p:sp>
          <p:nvSpPr>
            <p:cNvPr id="58380" name="_s1039"/>
            <p:cNvSpPr/>
            <p:nvPr/>
          </p:nvSpPr>
          <p:spPr>
            <a:xfrm>
              <a:off x="2228" y="1557"/>
              <a:ext cx="1125" cy="504"/>
            </a:xfrm>
            <a:prstGeom prst="cube">
              <a:avLst>
                <a:gd name="adj" fmla="val 10764"/>
              </a:avLst>
            </a:prstGeom>
            <a:gradFill>
              <a:gsLst>
                <a:gs pos="0">
                  <a:srgbClr val="012D86"/>
                </a:gs>
                <a:gs pos="100000">
                  <a:srgbClr val="0E2557"/>
                </a:gs>
              </a:gsLst>
              <a:lin ang="16200000" scaled="0"/>
            </a:gradFill>
            <a:ln w="9525" cap="flat" cmpd="sng">
              <a:solidFill>
                <a:schemeClr val="bg1"/>
              </a:solidFill>
              <a:prstDash val="solid"/>
              <a:miter/>
              <a:headEnd type="none" w="med" len="med"/>
              <a:tailEnd type="none" w="med" len="med"/>
            </a:ln>
          </p:spPr>
          <p:txBody>
            <a:bodyPr wrap="none" lIns="0" tIns="0" rIns="0" bIns="0" anchor="ctr"/>
            <a:lstStyle/>
            <a:p>
              <a:pPr lvl="0" algn="ctr">
                <a:spcBef>
                  <a:spcPct val="50000"/>
                </a:spcBef>
              </a:pPr>
              <a:r>
                <a:rPr lang="zh-CN" altLang="en-US" sz="2200">
                  <a:latin typeface="Times New Roman" pitchFamily="2" charset="0"/>
                  <a:ea typeface="黑体" pitchFamily="2" charset="-122"/>
                </a:rPr>
                <a:t>无回答误差</a:t>
              </a:r>
            </a:p>
          </p:txBody>
        </p:sp>
        <p:sp>
          <p:nvSpPr>
            <p:cNvPr id="58381" name="_s1040"/>
            <p:cNvSpPr/>
            <p:nvPr/>
          </p:nvSpPr>
          <p:spPr>
            <a:xfrm>
              <a:off x="3572" y="1542"/>
              <a:ext cx="1124" cy="504"/>
            </a:xfrm>
            <a:prstGeom prst="cube">
              <a:avLst>
                <a:gd name="adj" fmla="val 10764"/>
              </a:avLst>
            </a:prstGeom>
            <a:gradFill>
              <a:gsLst>
                <a:gs pos="0">
                  <a:srgbClr val="012D86"/>
                </a:gs>
                <a:gs pos="100000">
                  <a:srgbClr val="0E2557"/>
                </a:gs>
              </a:gsLst>
              <a:lin ang="16200000" scaled="0"/>
            </a:gradFill>
            <a:ln w="9525" cap="flat" cmpd="sng">
              <a:solidFill>
                <a:schemeClr val="bg1"/>
              </a:solidFill>
              <a:prstDash val="solid"/>
              <a:miter/>
              <a:headEnd type="none" w="med" len="med"/>
              <a:tailEnd type="none" w="med" len="med"/>
            </a:ln>
          </p:spPr>
          <p:txBody>
            <a:bodyPr wrap="none" lIns="0" tIns="0" rIns="0" bIns="0" anchor="ctr"/>
            <a:lstStyle/>
            <a:p>
              <a:pPr lvl="0" algn="ctr">
                <a:spcBef>
                  <a:spcPct val="50000"/>
                </a:spcBef>
              </a:pPr>
              <a:r>
                <a:rPr lang="zh-CN" altLang="en-US" sz="2200">
                  <a:latin typeface="Times New Roman" pitchFamily="2" charset="0"/>
                  <a:ea typeface="黑体" pitchFamily="2" charset="-122"/>
                </a:rPr>
                <a:t>计量误差</a:t>
              </a:r>
            </a:p>
          </p:txBody>
        </p:sp>
        <p:sp>
          <p:nvSpPr>
            <p:cNvPr id="58382" name="_s1035"/>
            <p:cNvSpPr/>
            <p:nvPr/>
          </p:nvSpPr>
          <p:spPr>
            <a:xfrm>
              <a:off x="2125" y="809"/>
              <a:ext cx="1332" cy="504"/>
            </a:xfrm>
            <a:prstGeom prst="cube">
              <a:avLst>
                <a:gd name="adj" fmla="val 10764"/>
              </a:avLst>
            </a:prstGeom>
            <a:gradFill>
              <a:gsLst>
                <a:gs pos="0">
                  <a:srgbClr val="012D86"/>
                </a:gs>
                <a:gs pos="100000">
                  <a:srgbClr val="0E2557"/>
                </a:gs>
              </a:gsLst>
              <a:lin ang="16200000" scaled="0"/>
            </a:gradFill>
            <a:ln w="9525" cap="flat" cmpd="sng">
              <a:solidFill>
                <a:schemeClr val="bg1"/>
              </a:solidFill>
              <a:prstDash val="solid"/>
              <a:miter/>
              <a:headEnd type="none" w="med" len="med"/>
              <a:tailEnd type="none" w="med" len="med"/>
            </a:ln>
          </p:spPr>
          <p:txBody>
            <a:bodyPr wrap="none" lIns="0" tIns="0" rIns="0" bIns="0" anchor="ctr"/>
            <a:lstStyle/>
            <a:p>
              <a:pPr lvl="0" algn="ctr">
                <a:spcBef>
                  <a:spcPct val="50000"/>
                </a:spcBef>
              </a:pPr>
              <a:r>
                <a:rPr lang="zh-CN" altLang="en-US" sz="2200">
                  <a:latin typeface="Times New Roman" pitchFamily="2" charset="0"/>
                  <a:ea typeface="黑体" pitchFamily="2" charset="-122"/>
                </a:rPr>
                <a:t>非抽样误差</a:t>
              </a:r>
            </a:p>
          </p:txBody>
        </p:sp>
      </p:grpSp>
      <p:sp>
        <p:nvSpPr>
          <p:cNvPr id="58384" name="云形标注 58383"/>
          <p:cNvSpPr/>
          <p:nvPr/>
        </p:nvSpPr>
        <p:spPr>
          <a:xfrm>
            <a:off x="5204460" y="692785"/>
            <a:ext cx="3034665" cy="785495"/>
          </a:xfrm>
          <a:prstGeom prst="cloudCallout">
            <a:avLst>
              <a:gd name="adj1" fmla="val -52364"/>
              <a:gd name="adj2" fmla="val 33670"/>
            </a:avLst>
          </a:prstGeom>
          <a:solidFill>
            <a:schemeClr val="bg2">
              <a:lumMod val="60000"/>
              <a:lumOff val="40000"/>
            </a:schemeClr>
          </a:solidFill>
          <a:ln w="9525" cap="flat" cmpd="sng">
            <a:solidFill>
              <a:schemeClr val="hlink"/>
            </a:solidFill>
            <a:prstDash val="solid"/>
            <a:round/>
            <a:headEnd type="none" w="med" len="med"/>
            <a:tailEnd type="none" w="med" len="med"/>
          </a:ln>
        </p:spPr>
        <p:txBody>
          <a:bodyPr lIns="0" tIns="0" rIns="0" bIns="0" anchor="ctr"/>
          <a:lstStyle/>
          <a:p>
            <a:pPr lvl="0" algn="ctr">
              <a:spcBef>
                <a:spcPct val="50000"/>
              </a:spcBef>
            </a:pPr>
            <a:r>
              <a:rPr lang="zh-CN" altLang="en-US">
                <a:solidFill>
                  <a:srgbClr val="FFFF00"/>
                </a:solidFill>
                <a:latin typeface="Times New Roman" pitchFamily="2" charset="0"/>
                <a:ea typeface="黑体" pitchFamily="2" charset="-122"/>
              </a:rPr>
              <a:t>误差：估计值与真实值之间的差异</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84"/>
                                        </p:tgtEl>
                                        <p:attrNameLst>
                                          <p:attrName>style.visibility</p:attrName>
                                        </p:attrNameLst>
                                      </p:cBhvr>
                                      <p:to>
                                        <p:strVal val="visible"/>
                                      </p:to>
                                    </p:set>
                                    <p:animEffect transition="in" filter="wipe(left)">
                                      <p:cBhvr>
                                        <p:cTn id="7" dur="500"/>
                                        <p:tgtEl>
                                          <p:spTgt spid="5838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dissolve">
                                      <p:cBhvr>
                                        <p:cTn id="12"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4"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二、抽样调查（2</a:t>
            </a:r>
            <a:r>
              <a:rPr lang="en-US" altLang="zh-CN"/>
              <a:t>7</a:t>
            </a:r>
            <a:r>
              <a:rPr lang="zh-CN" altLang="en-US"/>
              <a:t>）-抽样调查中的误差（</a:t>
            </a:r>
            <a:r>
              <a:rPr lang="en-US" altLang="zh-CN"/>
              <a:t>1</a:t>
            </a:r>
            <a:r>
              <a:rPr lang="zh-CN" altLang="en-US"/>
              <a:t>）</a:t>
            </a:r>
          </a:p>
        </p:txBody>
      </p:sp>
      <p:sp>
        <p:nvSpPr>
          <p:cNvPr id="3" name="内容占位符 2"/>
          <p:cNvSpPr>
            <a:spLocks noGrp="1"/>
          </p:cNvSpPr>
          <p:nvPr>
            <p:ph sz="half" idx="1"/>
          </p:nvPr>
        </p:nvSpPr>
        <p:spPr/>
        <p:txBody>
          <a:bodyPr>
            <a:normAutofit/>
          </a:bodyPr>
          <a:lstStyle/>
          <a:p>
            <a:r>
              <a:rPr lang="zh-CN" altLang="en-US" sz="2400" dirty="0">
                <a:solidFill>
                  <a:srgbClr val="FFFF00"/>
                </a:solidFill>
              </a:rPr>
              <a:t>抽样误差</a:t>
            </a:r>
            <a:r>
              <a:rPr lang="zh-CN" altLang="en-US" sz="2400" dirty="0"/>
              <a:t>（Sampling error）</a:t>
            </a:r>
          </a:p>
          <a:p>
            <a:pPr lvl="1"/>
            <a:r>
              <a:rPr lang="zh-CN" altLang="en-US" sz="2200" dirty="0"/>
              <a:t>由于样本的随机性造成的样本统计量估计总体特征所产生的误差</a:t>
            </a:r>
          </a:p>
          <a:p>
            <a:pPr lvl="2"/>
            <a:r>
              <a:rPr lang="zh-CN" altLang="en-US" sz="1900" dirty="0"/>
              <a:t>只要采用抽样调查，抽样误差就不可避免</a:t>
            </a:r>
          </a:p>
          <a:p>
            <a:pPr lvl="2"/>
            <a:r>
              <a:rPr lang="zh-CN" altLang="en-US" sz="1900" dirty="0">
                <a:sym typeface="+mn-ea"/>
              </a:rPr>
              <a:t>样本只是总体的一部分，它对总体的代表性存在局限性，从而会造成误差</a:t>
            </a:r>
            <a:endParaRPr lang="zh-CN" altLang="en-US" sz="1900" dirty="0"/>
          </a:p>
          <a:p>
            <a:pPr lvl="2"/>
            <a:r>
              <a:rPr lang="zh-CN" altLang="en-US" sz="1900" dirty="0">
                <a:sym typeface="+mn-ea"/>
              </a:rPr>
              <a:t>在概率抽样中抽样误差是能够计量且可以得到控制的</a:t>
            </a:r>
            <a:endParaRPr lang="zh-CN" altLang="en-US" sz="1900"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二、抽样调查（2</a:t>
            </a:r>
            <a:r>
              <a:rPr lang="en-US" altLang="zh-CN"/>
              <a:t>8</a:t>
            </a:r>
            <a:r>
              <a:rPr lang="zh-CN" altLang="en-US"/>
              <a:t>）-抽样调查中的误差（</a:t>
            </a:r>
            <a:r>
              <a:rPr lang="en-US" altLang="zh-CN"/>
              <a:t>1</a:t>
            </a:r>
            <a:r>
              <a:rPr lang="zh-CN" altLang="en-US"/>
              <a:t>）</a:t>
            </a:r>
          </a:p>
        </p:txBody>
      </p:sp>
      <p:sp>
        <p:nvSpPr>
          <p:cNvPr id="3" name="内容占位符 2"/>
          <p:cNvSpPr>
            <a:spLocks noGrp="1"/>
          </p:cNvSpPr>
          <p:nvPr>
            <p:ph sz="half" idx="1"/>
          </p:nvPr>
        </p:nvSpPr>
        <p:spPr/>
        <p:txBody>
          <a:bodyPr>
            <a:normAutofit/>
          </a:bodyPr>
          <a:lstStyle/>
          <a:p>
            <a:r>
              <a:rPr lang="zh-CN" altLang="en-US" sz="2400" dirty="0">
                <a:solidFill>
                  <a:srgbClr val="FFFF00"/>
                </a:solidFill>
              </a:rPr>
              <a:t>抽样误差</a:t>
            </a:r>
            <a:r>
              <a:rPr lang="zh-CN" altLang="en-US" sz="2400" dirty="0"/>
              <a:t>（Sampling error）</a:t>
            </a:r>
          </a:p>
          <a:p>
            <a:pPr lvl="1"/>
            <a:r>
              <a:rPr lang="zh-CN" altLang="en-US" sz="2200" dirty="0"/>
              <a:t>影响抽样误差的因素</a:t>
            </a:r>
          </a:p>
          <a:p>
            <a:pPr lvl="2"/>
            <a:r>
              <a:rPr lang="zh-CN" altLang="en-US" sz="1900" dirty="0"/>
              <a:t>总体内部的差异程度：其他条件固定，总体内部差异越大，抽样误差越大</a:t>
            </a:r>
          </a:p>
          <a:p>
            <a:pPr lvl="2"/>
            <a:r>
              <a:rPr lang="zh-CN" altLang="en-US" sz="1900" dirty="0">
                <a:sym typeface="+mn-ea"/>
              </a:rPr>
              <a:t>样本容量的大小：其他条件固定，样本容量越大，抽样误差越小</a:t>
            </a:r>
          </a:p>
          <a:p>
            <a:pPr lvl="2"/>
            <a:r>
              <a:rPr lang="zh-CN" altLang="en-US" sz="1900" dirty="0">
                <a:sym typeface="+mn-ea"/>
              </a:rPr>
              <a:t>抽样方法：不同抽样方法，产生不同的抽样误差</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二、抽样调查（2</a:t>
            </a:r>
            <a:r>
              <a:rPr lang="en-US" altLang="zh-CN"/>
              <a:t>9</a:t>
            </a:r>
            <a:r>
              <a:rPr lang="zh-CN" altLang="en-US"/>
              <a:t>）-抽样调查中的误差（</a:t>
            </a:r>
            <a:r>
              <a:rPr lang="en-US" altLang="zh-CN"/>
              <a:t>2</a:t>
            </a:r>
            <a:r>
              <a:rPr lang="zh-CN" altLang="en-US"/>
              <a:t>）</a:t>
            </a:r>
          </a:p>
        </p:txBody>
      </p:sp>
      <p:sp>
        <p:nvSpPr>
          <p:cNvPr id="3" name="内容占位符 2"/>
          <p:cNvSpPr>
            <a:spLocks noGrp="1"/>
          </p:cNvSpPr>
          <p:nvPr>
            <p:ph sz="half" idx="1"/>
          </p:nvPr>
        </p:nvSpPr>
        <p:spPr>
          <a:xfrm>
            <a:off x="384623" y="1024422"/>
            <a:ext cx="8229599" cy="3748738"/>
          </a:xfrm>
        </p:spPr>
        <p:txBody>
          <a:bodyPr>
            <a:normAutofit fontScale="80000"/>
          </a:bodyPr>
          <a:lstStyle/>
          <a:p>
            <a:r>
              <a:rPr lang="zh-CN" altLang="en-US" dirty="0">
                <a:solidFill>
                  <a:srgbClr val="FFFF00"/>
                </a:solidFill>
              </a:rPr>
              <a:t>非抽样误差</a:t>
            </a:r>
            <a:r>
              <a:rPr lang="zh-CN" altLang="en-US" dirty="0"/>
              <a:t>（Non-sampling error）</a:t>
            </a:r>
          </a:p>
          <a:p>
            <a:pPr lvl="1"/>
            <a:r>
              <a:rPr lang="zh-CN" altLang="en-US" dirty="0"/>
              <a:t>除抽样误差以外的所有误差。通常认为是由于调查程序执行中的错误与不足引起的。国内也称为“工作误差” 或“调查误差” 。</a:t>
            </a:r>
          </a:p>
          <a:p>
            <a:pPr lvl="1"/>
            <a:r>
              <a:rPr lang="zh-CN" altLang="en-US" dirty="0">
                <a:solidFill>
                  <a:srgbClr val="FFFF00"/>
                </a:solidFill>
              </a:rPr>
              <a:t>特点</a:t>
            </a:r>
            <a:r>
              <a:rPr lang="zh-CN" altLang="en-US" dirty="0"/>
              <a:t>：</a:t>
            </a:r>
          </a:p>
          <a:p>
            <a:pPr lvl="2"/>
            <a:r>
              <a:rPr lang="zh-CN" altLang="en-US" dirty="0"/>
              <a:t>非抽样误差无法通过增加样本量得以控制</a:t>
            </a:r>
          </a:p>
          <a:p>
            <a:pPr lvl="2"/>
            <a:r>
              <a:rPr lang="zh-CN" altLang="en-US" dirty="0">
                <a:sym typeface="+mn-ea"/>
              </a:rPr>
              <a:t>容易造成估计量的有偏</a:t>
            </a:r>
          </a:p>
          <a:p>
            <a:pPr lvl="2"/>
            <a:r>
              <a:rPr lang="zh-CN" altLang="en-US" dirty="0">
                <a:sym typeface="+mn-ea"/>
              </a:rPr>
              <a:t>难以识别和测定</a:t>
            </a:r>
          </a:p>
          <a:p>
            <a:pPr lvl="2"/>
            <a:r>
              <a:rPr lang="zh-CN" altLang="en-US" dirty="0">
                <a:sym typeface="+mn-ea"/>
              </a:rPr>
              <a:t>成因比较复杂</a:t>
            </a:r>
          </a:p>
        </p:txBody>
      </p:sp>
      <p:grpSp>
        <p:nvGrpSpPr>
          <p:cNvPr id="19" name="组合 18"/>
          <p:cNvGrpSpPr/>
          <p:nvPr/>
        </p:nvGrpSpPr>
        <p:grpSpPr>
          <a:xfrm>
            <a:off x="6301105" y="2896870"/>
            <a:ext cx="1814830" cy="1553210"/>
            <a:chOff x="9923" y="4562"/>
            <a:chExt cx="2858" cy="2446"/>
          </a:xfrm>
        </p:grpSpPr>
        <p:sp>
          <p:nvSpPr>
            <p:cNvPr id="4" name="矩形 3"/>
            <p:cNvSpPr/>
            <p:nvPr/>
          </p:nvSpPr>
          <p:spPr>
            <a:xfrm>
              <a:off x="9923" y="4562"/>
              <a:ext cx="622" cy="2447"/>
            </a:xfrm>
            <a:prstGeom prst="rect">
              <a:avLst/>
            </a:prstGeom>
            <a:gradFill>
              <a:gsLst>
                <a:gs pos="0">
                  <a:srgbClr val="7B32B2"/>
                </a:gs>
                <a:gs pos="100000">
                  <a:srgbClr val="401A5D"/>
                </a:gs>
              </a:gsLst>
              <a:lin ang="16200000" scaled="0"/>
            </a:gradFill>
            <a:ln w="19050">
              <a:solidFill>
                <a:srgbClr val="0071C0"/>
              </a:solidFill>
            </a:ln>
          </p:spPr>
          <p:style>
            <a:lnRef idx="1">
              <a:schemeClr val="accent1"/>
            </a:lnRef>
            <a:fillRef idx="3">
              <a:schemeClr val="accent1"/>
            </a:fillRef>
            <a:effectRef idx="2">
              <a:schemeClr val="accent1"/>
            </a:effectRef>
            <a:fontRef idx="minor">
              <a:schemeClr val="lt1"/>
            </a:fontRef>
          </p:style>
          <p:txBody>
            <a:bodyPr/>
            <a:lstStyle/>
            <a:p>
              <a:r>
                <a:rPr lang="zh-CN" altLang="en-US" sz="1900">
                  <a:latin typeface="黑体" charset="0"/>
                  <a:ea typeface="黑体" charset="0"/>
                </a:rPr>
                <a:t>抽</a:t>
              </a:r>
            </a:p>
            <a:p>
              <a:r>
                <a:rPr lang="zh-CN" altLang="en-US" sz="1900">
                  <a:latin typeface="黑体" charset="0"/>
                  <a:ea typeface="黑体" charset="0"/>
                </a:rPr>
                <a:t>样</a:t>
              </a:r>
            </a:p>
            <a:p>
              <a:r>
                <a:rPr lang="zh-CN" altLang="en-US" sz="1900">
                  <a:latin typeface="黑体" charset="0"/>
                  <a:ea typeface="黑体" charset="0"/>
                </a:rPr>
                <a:t>框</a:t>
              </a:r>
            </a:p>
            <a:p>
              <a:r>
                <a:rPr lang="zh-CN" altLang="en-US" sz="1900">
                  <a:latin typeface="黑体" charset="0"/>
                  <a:ea typeface="黑体" charset="0"/>
                </a:rPr>
                <a:t>误</a:t>
              </a:r>
            </a:p>
            <a:p>
              <a:r>
                <a:rPr lang="zh-CN" altLang="en-US" sz="1900">
                  <a:latin typeface="黑体" charset="0"/>
                  <a:ea typeface="黑体" charset="0"/>
                </a:rPr>
                <a:t>差</a:t>
              </a:r>
            </a:p>
          </p:txBody>
        </p:sp>
        <p:sp>
          <p:nvSpPr>
            <p:cNvPr id="9" name="矩形 8"/>
            <p:cNvSpPr/>
            <p:nvPr/>
          </p:nvSpPr>
          <p:spPr>
            <a:xfrm>
              <a:off x="11047" y="4562"/>
              <a:ext cx="622" cy="2447"/>
            </a:xfrm>
            <a:prstGeom prst="rect">
              <a:avLst/>
            </a:prstGeom>
            <a:gradFill>
              <a:gsLst>
                <a:gs pos="0">
                  <a:srgbClr val="7B32B2"/>
                </a:gs>
                <a:gs pos="100000">
                  <a:srgbClr val="401A5D"/>
                </a:gs>
              </a:gsLst>
              <a:lin ang="16200000" scaled="0"/>
            </a:gradFill>
            <a:ln w="19050"/>
          </p:spPr>
          <p:style>
            <a:lnRef idx="1">
              <a:schemeClr val="accent1"/>
            </a:lnRef>
            <a:fillRef idx="3">
              <a:schemeClr val="accent1"/>
            </a:fillRef>
            <a:effectRef idx="2">
              <a:schemeClr val="accent1"/>
            </a:effectRef>
            <a:fontRef idx="minor">
              <a:schemeClr val="lt1"/>
            </a:fontRef>
          </p:style>
          <p:txBody>
            <a:bodyPr/>
            <a:lstStyle/>
            <a:p>
              <a:r>
                <a:rPr lang="zh-CN" altLang="en-US" sz="1900">
                  <a:latin typeface="黑体" charset="0"/>
                  <a:ea typeface="黑体" charset="0"/>
                </a:rPr>
                <a:t>无回答</a:t>
              </a:r>
            </a:p>
            <a:p>
              <a:r>
                <a:rPr lang="zh-CN" altLang="en-US" sz="1900">
                  <a:latin typeface="黑体" charset="0"/>
                  <a:ea typeface="黑体" charset="0"/>
                </a:rPr>
                <a:t>误</a:t>
              </a:r>
            </a:p>
            <a:p>
              <a:r>
                <a:rPr lang="zh-CN" altLang="en-US" sz="1900">
                  <a:latin typeface="黑体" charset="0"/>
                  <a:ea typeface="黑体" charset="0"/>
                </a:rPr>
                <a:t>差</a:t>
              </a:r>
            </a:p>
          </p:txBody>
        </p:sp>
        <p:sp>
          <p:nvSpPr>
            <p:cNvPr id="10" name="矩形 9"/>
            <p:cNvSpPr/>
            <p:nvPr/>
          </p:nvSpPr>
          <p:spPr>
            <a:xfrm>
              <a:off x="12159" y="4562"/>
              <a:ext cx="622" cy="2447"/>
            </a:xfrm>
            <a:prstGeom prst="rect">
              <a:avLst/>
            </a:prstGeom>
            <a:gradFill>
              <a:gsLst>
                <a:gs pos="0">
                  <a:srgbClr val="7B32B2"/>
                </a:gs>
                <a:gs pos="100000">
                  <a:srgbClr val="401A5D"/>
                </a:gs>
              </a:gsLst>
              <a:lin ang="16200000" scaled="0"/>
            </a:gradFill>
            <a:ln w="19050"/>
          </p:spPr>
          <p:style>
            <a:lnRef idx="1">
              <a:schemeClr val="accent1"/>
            </a:lnRef>
            <a:fillRef idx="3">
              <a:schemeClr val="accent1"/>
            </a:fillRef>
            <a:effectRef idx="2">
              <a:schemeClr val="accent1"/>
            </a:effectRef>
            <a:fontRef idx="minor">
              <a:schemeClr val="lt1"/>
            </a:fontRef>
          </p:style>
          <p:txBody>
            <a:bodyPr/>
            <a:lstStyle/>
            <a:p>
              <a:r>
                <a:rPr lang="zh-CN" altLang="en-US" sz="1900">
                  <a:latin typeface="黑体" charset="0"/>
                  <a:ea typeface="黑体" charset="0"/>
                </a:rPr>
                <a:t>计量</a:t>
              </a:r>
            </a:p>
            <a:p>
              <a:r>
                <a:rPr lang="zh-CN" altLang="en-US" sz="1900">
                  <a:latin typeface="黑体" charset="0"/>
                  <a:ea typeface="黑体" charset="0"/>
                </a:rPr>
                <a:t>误</a:t>
              </a:r>
            </a:p>
            <a:p>
              <a:r>
                <a:rPr lang="zh-CN" altLang="en-US" sz="1900">
                  <a:latin typeface="黑体" charset="0"/>
                  <a:ea typeface="黑体" charset="0"/>
                </a:rPr>
                <a:t>差</a:t>
              </a:r>
            </a:p>
          </p:txBody>
        </p:sp>
      </p:grpSp>
      <p:cxnSp>
        <p:nvCxnSpPr>
          <p:cNvPr id="11" name="肘形连接符 10"/>
          <p:cNvCxnSpPr>
            <a:stCxn id="4" idx="0"/>
            <a:endCxn id="10" idx="0"/>
          </p:cNvCxnSpPr>
          <p:nvPr/>
        </p:nvCxnSpPr>
        <p:spPr>
          <a:xfrm rot="16200000">
            <a:off x="7208520" y="2186940"/>
            <a:ext cx="3175" cy="1419860"/>
          </a:xfrm>
          <a:prstGeom prst="bentConnector3">
            <a:avLst>
              <a:gd name="adj1" fmla="val 7550000"/>
            </a:avLst>
          </a:prstGeom>
          <a:ln>
            <a:solidFill>
              <a:srgbClr val="0071C0"/>
            </a:solidFill>
          </a:ln>
        </p:spPr>
        <p:style>
          <a:lnRef idx="2">
            <a:schemeClr val="accent1"/>
          </a:lnRef>
          <a:fillRef idx="0">
            <a:schemeClr val="accent1"/>
          </a:fillRef>
          <a:effectRef idx="1">
            <a:schemeClr val="accent1"/>
          </a:effectRef>
          <a:fontRef idx="minor">
            <a:schemeClr val="tx1"/>
          </a:fontRef>
        </p:style>
      </p:cxnSp>
      <p:cxnSp>
        <p:nvCxnSpPr>
          <p:cNvPr id="14" name="肘形连接符 13"/>
          <p:cNvCxnSpPr/>
          <p:nvPr/>
        </p:nvCxnSpPr>
        <p:spPr>
          <a:xfrm>
            <a:off x="4828540" y="1311910"/>
            <a:ext cx="2383790" cy="1353820"/>
          </a:xfrm>
          <a:prstGeom prst="bentConnector2">
            <a:avLst/>
          </a:prstGeom>
          <a:ln>
            <a:solidFill>
              <a:srgbClr val="0071C0"/>
            </a:solidFill>
            <a:tailEnd type="arrow"/>
          </a:ln>
        </p:spPr>
        <p:style>
          <a:lnRef idx="2">
            <a:schemeClr val="accent1"/>
          </a:lnRef>
          <a:fillRef idx="0">
            <a:schemeClr val="accent1"/>
          </a:fillRef>
          <a:effectRef idx="1">
            <a:schemeClr val="accent1"/>
          </a:effectRef>
          <a:fontRef idx="minor">
            <a:schemeClr val="tx1"/>
          </a:fontRef>
        </p:style>
      </p:cxnSp>
      <p:grpSp>
        <p:nvGrpSpPr>
          <p:cNvPr id="18" name="组合 17"/>
          <p:cNvGrpSpPr/>
          <p:nvPr/>
        </p:nvGrpSpPr>
        <p:grpSpPr>
          <a:xfrm>
            <a:off x="4830445" y="1310005"/>
            <a:ext cx="3091180" cy="1586865"/>
            <a:chOff x="7607" y="2063"/>
            <a:chExt cx="4868" cy="2499"/>
          </a:xfrm>
        </p:grpSpPr>
        <p:cxnSp>
          <p:nvCxnSpPr>
            <p:cNvPr id="15" name="直接连接符 14"/>
            <p:cNvCxnSpPr>
              <a:stCxn id="9" idx="0"/>
            </p:cNvCxnSpPr>
            <p:nvPr/>
          </p:nvCxnSpPr>
          <p:spPr>
            <a:xfrm flipV="1">
              <a:off x="11358" y="4198"/>
              <a:ext cx="0" cy="364"/>
            </a:xfrm>
            <a:prstGeom prst="line">
              <a:avLst/>
            </a:prstGeom>
            <a:ln>
              <a:solidFill>
                <a:srgbClr val="0071C0"/>
              </a:solidFill>
            </a:ln>
          </p:spPr>
          <p:style>
            <a:lnRef idx="2">
              <a:schemeClr val="accent1"/>
            </a:lnRef>
            <a:fillRef idx="0">
              <a:schemeClr val="accent1"/>
            </a:fillRef>
            <a:effectRef idx="1">
              <a:schemeClr val="accent1"/>
            </a:effectRef>
            <a:fontRef idx="minor">
              <a:schemeClr val="tx1"/>
            </a:fontRef>
          </p:style>
        </p:cxnSp>
        <p:cxnSp>
          <p:nvCxnSpPr>
            <p:cNvPr id="16" name="肘形连接符 15"/>
            <p:cNvCxnSpPr/>
            <p:nvPr/>
          </p:nvCxnSpPr>
          <p:spPr>
            <a:xfrm rot="16200000">
              <a:off x="11355" y="3441"/>
              <a:ext cx="5" cy="2236"/>
            </a:xfrm>
            <a:prstGeom prst="bentConnector3">
              <a:avLst>
                <a:gd name="adj1" fmla="val 7550000"/>
              </a:avLst>
            </a:prstGeom>
            <a:ln>
              <a:solidFill>
                <a:srgbClr val="0071C0"/>
              </a:solidFill>
            </a:ln>
          </p:spPr>
          <p:style>
            <a:lnRef idx="2">
              <a:schemeClr val="accent1"/>
            </a:lnRef>
            <a:fillRef idx="0">
              <a:schemeClr val="accent1"/>
            </a:fillRef>
            <a:effectRef idx="1">
              <a:schemeClr val="accent1"/>
            </a:effectRef>
            <a:fontRef idx="minor">
              <a:schemeClr val="tx1"/>
            </a:fontRef>
          </p:style>
        </p:cxnSp>
        <p:cxnSp>
          <p:nvCxnSpPr>
            <p:cNvPr id="17" name="肘形连接符 16"/>
            <p:cNvCxnSpPr/>
            <p:nvPr/>
          </p:nvCxnSpPr>
          <p:spPr>
            <a:xfrm>
              <a:off x="7607" y="2063"/>
              <a:ext cx="3754" cy="2132"/>
            </a:xfrm>
            <a:prstGeom prst="bentConnector2">
              <a:avLst/>
            </a:prstGeom>
            <a:ln>
              <a:solidFill>
                <a:srgbClr val="0071C0"/>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二、抽样调查（</a:t>
            </a:r>
            <a:r>
              <a:rPr lang="en-US">
                <a:sym typeface="+mn-ea"/>
              </a:rPr>
              <a:t>30</a:t>
            </a:r>
            <a:r>
              <a:rPr lang="zh-CN" altLang="en-US">
                <a:sym typeface="+mn-ea"/>
              </a:rPr>
              <a:t>）-抽样调查中的误差（</a:t>
            </a:r>
            <a:r>
              <a:rPr lang="en-US" altLang="zh-CN">
                <a:sym typeface="+mn-ea"/>
              </a:rPr>
              <a:t>2</a:t>
            </a:r>
            <a:r>
              <a:rPr lang="zh-CN" altLang="en-US">
                <a:sym typeface="+mn-ea"/>
              </a:rPr>
              <a:t>）</a:t>
            </a:r>
            <a:endParaRPr lang="zh-CN" altLang="en-US"/>
          </a:p>
        </p:txBody>
      </p:sp>
      <p:sp>
        <p:nvSpPr>
          <p:cNvPr id="3" name="内容占位符 2"/>
          <p:cNvSpPr>
            <a:spLocks noGrp="1"/>
          </p:cNvSpPr>
          <p:nvPr>
            <p:ph sz="half" idx="1"/>
          </p:nvPr>
        </p:nvSpPr>
        <p:spPr/>
        <p:txBody>
          <a:bodyPr>
            <a:normAutofit fontScale="90000" lnSpcReduction="10000"/>
          </a:bodyPr>
          <a:lstStyle/>
          <a:p>
            <a:pPr lvl="1"/>
            <a:r>
              <a:rPr lang="zh-CN" altLang="en-US">
                <a:solidFill>
                  <a:srgbClr val="FFFF00"/>
                </a:solidFill>
              </a:rPr>
              <a:t>抽样框误差（Coverage Error）</a:t>
            </a:r>
          </a:p>
          <a:p>
            <a:pPr lvl="2">
              <a:lnSpc>
                <a:spcPct val="150000"/>
              </a:lnSpc>
            </a:pPr>
            <a:r>
              <a:rPr lang="zh-CN" altLang="en-US"/>
              <a:t>当目标总体与抽样框所涵盖的元素不一致时，就会产生抽样框误差。</a:t>
            </a:r>
          </a:p>
          <a:p>
            <a:pPr lvl="2">
              <a:lnSpc>
                <a:spcPct val="150000"/>
              </a:lnSpc>
            </a:pPr>
            <a:r>
              <a:rPr lang="zh-CN" altLang="en-US"/>
              <a:t>抽样框误差</a:t>
            </a:r>
            <a:r>
              <a:rPr lang="zh-CN" altLang="en-US">
                <a:solidFill>
                  <a:srgbClr val="FFFF00"/>
                </a:solidFill>
              </a:rPr>
              <a:t>包括</a:t>
            </a:r>
            <a:r>
              <a:rPr lang="zh-CN" altLang="en-US"/>
              <a:t>：丢失目标总体单位、包含非目标总体单位，复合连接等。</a:t>
            </a:r>
          </a:p>
          <a:p>
            <a:pPr lvl="3">
              <a:lnSpc>
                <a:spcPct val="150000"/>
              </a:lnSpc>
            </a:pPr>
            <a:r>
              <a:rPr lang="zh-CN" altLang="en-US"/>
              <a:t>复合连接例子：若某银行想了解其客户的情况进行一次抽样调查，则该行所有客户构成目的总体。选择的抽样框是银行的来往帐目，这就构成了多对一模式</a:t>
            </a:r>
          </a:p>
          <a:p>
            <a:pPr lvl="3">
              <a:lnSpc>
                <a:spcPct val="150000"/>
              </a:lnSpc>
            </a:pPr>
            <a:r>
              <a:rPr lang="zh-CN" altLang="en-US"/>
              <a:t>丢失目标总体例子：《文学摘要》民意测验</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a:xfrm>
            <a:off x="384810" y="1692275"/>
            <a:ext cx="8229600" cy="3033395"/>
          </a:xfrm>
        </p:spPr>
        <p:txBody>
          <a:bodyPr>
            <a:noAutofit/>
          </a:bodyPr>
          <a:lstStyle/>
          <a:p>
            <a:r>
              <a:rPr lang="zh-CN" altLang="en-US" sz="2000"/>
              <a:t>《文学摘要》进行民意测验，将问卷邮寄给一千万人，他们的名字和地址摘自电话簿或俱乐部会员名册，其中240万人寄回答案（回收率24%）。</a:t>
            </a:r>
          </a:p>
          <a:p>
            <a:pPr lvl="1"/>
            <a:r>
              <a:rPr lang="zh-CN" altLang="en-US" sz="2000"/>
              <a:t>预测结果：Roosevelt   43%,    Landon  57%</a:t>
            </a:r>
          </a:p>
          <a:p>
            <a:pPr lvl="1"/>
            <a:r>
              <a:rPr lang="zh-CN" altLang="en-US" sz="2000"/>
              <a:t>竞选结果： Roosevelt  62%,    Landon  38%</a:t>
            </a:r>
          </a:p>
          <a:p>
            <a:pPr lvl="1"/>
            <a:r>
              <a:rPr lang="zh-CN" altLang="en-US" sz="2000"/>
              <a:t>主要原因：选择偏倚——将一类人排除在样本框之外（当时四个家庭中，只有一家安装电话）</a:t>
            </a:r>
          </a:p>
        </p:txBody>
      </p:sp>
      <p:sp>
        <p:nvSpPr>
          <p:cNvPr id="1269" name="Shape 1269"/>
          <p:cNvSpPr/>
          <p:nvPr/>
        </p:nvSpPr>
        <p:spPr>
          <a:xfrm>
            <a:off x="313850" y="118427"/>
            <a:ext cx="8301036" cy="1450340"/>
          </a:xfrm>
          <a:prstGeom prst="rect">
            <a:avLst/>
          </a:prstGeom>
          <a:solidFill>
            <a:schemeClr val="bg2">
              <a:lumMod val="60000"/>
              <a:lumOff val="40000"/>
            </a:schemeClr>
          </a:solidFill>
          <a:ln w="12700">
            <a:miter lim="400000"/>
          </a:ln>
        </p:spPr>
        <p:txBody>
          <a:bodyPr lIns="45719" rIns="45719">
            <a:spAutoFit/>
          </a:bodyPr>
          <a:lstStyle/>
          <a:p>
            <a:pPr>
              <a:buClr>
                <a:srgbClr val="0000FF"/>
              </a:buClr>
              <a:buSzPct val="100000"/>
              <a:buFont typeface="Arial"/>
              <a:buChar char=" "/>
            </a:pPr>
            <a:r>
              <a:rPr b="1">
                <a:solidFill>
                  <a:srgbClr val="FFFF00"/>
                </a:solidFill>
                <a:latin typeface="Times New Roman" charset="0"/>
                <a:ea typeface="黑体" charset="0"/>
                <a:cs typeface="Arial"/>
                <a:sym typeface="Arial"/>
              </a:rPr>
              <a:t>1936</a:t>
            </a:r>
            <a:r>
              <a:rPr>
                <a:solidFill>
                  <a:srgbClr val="FFFF00"/>
                </a:solidFill>
                <a:latin typeface="Times New Roman" charset="0"/>
                <a:ea typeface="黑体" charset="0"/>
                <a:cs typeface="宋体"/>
                <a:sym typeface="宋体"/>
              </a:rPr>
              <a:t>年美国总统选举</a:t>
            </a:r>
          </a:p>
          <a:p>
            <a:pPr marL="381000" indent="-381000" algn="just">
              <a:lnSpc>
                <a:spcPct val="120000"/>
              </a:lnSpc>
              <a:buClr>
                <a:srgbClr val="000000"/>
              </a:buClr>
              <a:buSzPct val="100000"/>
              <a:buFont typeface="Wingdings" charset="0"/>
              <a:buChar char="Ø"/>
            </a:pPr>
            <a:r>
              <a:rPr b="1">
                <a:latin typeface="Times New Roman" charset="0"/>
                <a:ea typeface="黑体" charset="0"/>
                <a:cs typeface="Arial"/>
                <a:sym typeface="Arial"/>
              </a:rPr>
              <a:t>F.D. Roosevelt (</a:t>
            </a:r>
            <a:r>
              <a:rPr>
                <a:latin typeface="Times New Roman" charset="0"/>
                <a:ea typeface="黑体" charset="0"/>
                <a:cs typeface="宋体"/>
                <a:sym typeface="宋体"/>
              </a:rPr>
              <a:t>罗斯福）任美国总统的第一任期届满</a:t>
            </a:r>
            <a:r>
              <a:rPr b="1">
                <a:latin typeface="Times New Roman" charset="0"/>
                <a:ea typeface="黑体" charset="0"/>
                <a:cs typeface="Arial"/>
                <a:sym typeface="Arial"/>
              </a:rPr>
              <a:t>(</a:t>
            </a:r>
            <a:r>
              <a:rPr>
                <a:latin typeface="Times New Roman" charset="0"/>
                <a:ea typeface="黑体" charset="0"/>
                <a:cs typeface="宋体"/>
                <a:sym typeface="宋体"/>
              </a:rPr>
              <a:t>民主党</a:t>
            </a:r>
            <a:r>
              <a:rPr b="1">
                <a:latin typeface="Times New Roman" charset="0"/>
                <a:ea typeface="黑体" charset="0"/>
                <a:cs typeface="Arial"/>
                <a:sym typeface="Arial"/>
              </a:rPr>
              <a:t>)</a:t>
            </a:r>
          </a:p>
          <a:p>
            <a:pPr marL="381000" indent="-381000" algn="just">
              <a:lnSpc>
                <a:spcPct val="120000"/>
              </a:lnSpc>
              <a:buClr>
                <a:srgbClr val="000000"/>
              </a:buClr>
              <a:buSzPct val="100000"/>
              <a:buFont typeface="Wingdings" charset="0"/>
              <a:buChar char="Ø"/>
            </a:pPr>
            <a:r>
              <a:rPr b="1">
                <a:latin typeface="Times New Roman" charset="0"/>
                <a:ea typeface="黑体" charset="0"/>
                <a:cs typeface="Arial"/>
                <a:sym typeface="Arial"/>
              </a:rPr>
              <a:t>A. Landon (</a:t>
            </a:r>
            <a:r>
              <a:rPr>
                <a:latin typeface="Times New Roman" charset="0"/>
                <a:ea typeface="黑体" charset="0"/>
                <a:cs typeface="宋体"/>
                <a:sym typeface="宋体"/>
              </a:rPr>
              <a:t>兰登）</a:t>
            </a:r>
            <a:r>
              <a:rPr b="1">
                <a:latin typeface="Times New Roman" charset="0"/>
                <a:ea typeface="黑体" charset="0"/>
                <a:cs typeface="Arial"/>
                <a:sym typeface="Arial"/>
              </a:rPr>
              <a:t>Kansas</a:t>
            </a:r>
            <a:r>
              <a:rPr>
                <a:latin typeface="Times New Roman" charset="0"/>
                <a:ea typeface="黑体" charset="0"/>
                <a:cs typeface="宋体"/>
                <a:sym typeface="宋体"/>
              </a:rPr>
              <a:t>州州长</a:t>
            </a:r>
            <a:r>
              <a:rPr b="1">
                <a:latin typeface="Times New Roman" charset="0"/>
                <a:ea typeface="黑体" charset="0"/>
                <a:cs typeface="Arial"/>
                <a:sym typeface="Arial"/>
              </a:rPr>
              <a:t>(</a:t>
            </a:r>
            <a:r>
              <a:rPr>
                <a:latin typeface="Times New Roman" charset="0"/>
                <a:ea typeface="黑体" charset="0"/>
                <a:cs typeface="宋体"/>
                <a:sym typeface="宋体"/>
              </a:rPr>
              <a:t>共和党</a:t>
            </a:r>
            <a:r>
              <a:rPr b="1">
                <a:latin typeface="Times New Roman" charset="0"/>
                <a:ea typeface="黑体" charset="0"/>
                <a:cs typeface="Arial"/>
                <a:sym typeface="Arial"/>
              </a:rPr>
              <a:t>)</a:t>
            </a:r>
          </a:p>
          <a:p>
            <a:pPr algn="just">
              <a:spcBef>
                <a:spcPts val="1200"/>
              </a:spcBef>
              <a:buClr>
                <a:srgbClr val="0000FF"/>
              </a:buClr>
              <a:buSzPct val="100000"/>
              <a:buFont typeface="Helvetica"/>
              <a:buChar char=" "/>
            </a:pPr>
            <a:r>
              <a:rPr u="sng">
                <a:solidFill>
                  <a:srgbClr val="FFFF00"/>
                </a:solidFill>
                <a:latin typeface="Times New Roman" charset="0"/>
                <a:ea typeface="黑体" charset="0"/>
                <a:cs typeface="黑体"/>
                <a:sym typeface="黑体"/>
              </a:rPr>
              <a:t>经济背景：</a:t>
            </a:r>
            <a:r>
              <a:rPr>
                <a:latin typeface="Times New Roman" charset="0"/>
                <a:ea typeface="黑体" charset="0"/>
                <a:cs typeface="宋体"/>
                <a:sym typeface="宋体"/>
              </a:rPr>
              <a:t>国家正努力从大萧条中恢复，失业人数高达九百万人。</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二、抽样调查（3</a:t>
            </a:r>
            <a:r>
              <a:rPr lang="en-US" altLang="zh-CN"/>
              <a:t>1</a:t>
            </a:r>
            <a:r>
              <a:rPr lang="zh-CN" altLang="en-US"/>
              <a:t>）-抽样调查中的误差（2）</a:t>
            </a:r>
          </a:p>
        </p:txBody>
      </p:sp>
      <p:sp>
        <p:nvSpPr>
          <p:cNvPr id="3" name="内容占位符 2"/>
          <p:cNvSpPr>
            <a:spLocks noGrp="1"/>
          </p:cNvSpPr>
          <p:nvPr>
            <p:ph sz="half" idx="1"/>
          </p:nvPr>
        </p:nvSpPr>
        <p:spPr/>
        <p:txBody>
          <a:bodyPr/>
          <a:lstStyle/>
          <a:p>
            <a:pPr lvl="1"/>
            <a:r>
              <a:rPr lang="zh-CN" altLang="en-US" dirty="0">
                <a:solidFill>
                  <a:srgbClr val="FFFF00"/>
                </a:solidFill>
              </a:rPr>
              <a:t>无回答误差 （Nonresponse Error）</a:t>
            </a:r>
            <a:r>
              <a:rPr lang="zh-CN" altLang="en-US" dirty="0"/>
              <a:t>：</a:t>
            </a:r>
          </a:p>
          <a:p>
            <a:pPr lvl="2"/>
            <a:r>
              <a:rPr lang="zh-CN" altLang="en-US" dirty="0"/>
              <a:t>因缺失部分指定样本单位的数据或调查问卷中的部分数据项而引起的误差。</a:t>
            </a:r>
          </a:p>
          <a:p>
            <a:pPr lvl="2"/>
            <a:r>
              <a:rPr lang="zh-CN" altLang="en-US" dirty="0"/>
              <a:t>分为：</a:t>
            </a:r>
          </a:p>
          <a:p>
            <a:pPr lvl="3"/>
            <a:r>
              <a:rPr lang="zh-CN" altLang="en-US" dirty="0"/>
              <a:t>单位无回答：被调查者没有参与或拒绝接受调查</a:t>
            </a:r>
          </a:p>
          <a:p>
            <a:pPr lvl="3"/>
            <a:r>
              <a:rPr lang="zh-CN" altLang="en-US" dirty="0"/>
              <a:t>项目无回答：被调查者虽然接受调查，但对其中的一些调查项目没有回答</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二、抽样调查（3</a:t>
            </a:r>
            <a:r>
              <a:rPr lang="en-US" altLang="zh-CN"/>
              <a:t>2</a:t>
            </a:r>
            <a:r>
              <a:rPr lang="zh-CN" altLang="en-US"/>
              <a:t>）-抽样调查中的误差（2）</a:t>
            </a:r>
          </a:p>
        </p:txBody>
      </p:sp>
      <p:sp>
        <p:nvSpPr>
          <p:cNvPr id="3" name="内容占位符 2"/>
          <p:cNvSpPr>
            <a:spLocks noGrp="1"/>
          </p:cNvSpPr>
          <p:nvPr>
            <p:ph sz="half" idx="1"/>
          </p:nvPr>
        </p:nvSpPr>
        <p:spPr/>
        <p:txBody>
          <a:bodyPr>
            <a:normAutofit fontScale="90000"/>
          </a:bodyPr>
          <a:lstStyle/>
          <a:p>
            <a:pPr lvl="1"/>
            <a:r>
              <a:rPr lang="zh-CN" altLang="en-US">
                <a:solidFill>
                  <a:srgbClr val="FFFF00"/>
                </a:solidFill>
              </a:rPr>
              <a:t>计量误差</a:t>
            </a:r>
            <a:r>
              <a:rPr lang="zh-CN" altLang="en-US"/>
              <a:t>（Measurement Error）</a:t>
            </a:r>
          </a:p>
          <a:p>
            <a:pPr lvl="2"/>
            <a:r>
              <a:rPr lang="zh-CN" altLang="en-US"/>
              <a:t>指调查中获得的数据与调查项目真实值之间不一致而产生的误差， 也称为登记性误差。</a:t>
            </a:r>
          </a:p>
          <a:p>
            <a:pPr lvl="2"/>
            <a:r>
              <a:rPr lang="zh-CN" altLang="en-US"/>
              <a:t>分为：</a:t>
            </a:r>
          </a:p>
          <a:p>
            <a:pPr lvl="3"/>
            <a:r>
              <a:rPr lang="zh-CN" altLang="en-US">
                <a:solidFill>
                  <a:srgbClr val="FFFF00"/>
                </a:solidFill>
              </a:rPr>
              <a:t>问卷设计阶段产生的误差</a:t>
            </a:r>
            <a:r>
              <a:rPr lang="zh-CN" altLang="en-US"/>
              <a:t>：不同措辞的不同表达、问题的顺序和间隔、问卷过长</a:t>
            </a:r>
          </a:p>
          <a:p>
            <a:pPr lvl="3"/>
            <a:r>
              <a:rPr lang="zh-CN" altLang="en-US">
                <a:solidFill>
                  <a:srgbClr val="FFFF00"/>
                </a:solidFill>
              </a:rPr>
              <a:t>调查阶段产生的误差</a:t>
            </a:r>
            <a:r>
              <a:rPr lang="zh-CN" altLang="en-US"/>
              <a:t>：访问员、被调查者</a:t>
            </a:r>
          </a:p>
          <a:p>
            <a:pPr lvl="3"/>
            <a:r>
              <a:rPr lang="zh-CN" altLang="en-US">
                <a:solidFill>
                  <a:srgbClr val="FFFF00"/>
                </a:solidFill>
              </a:rPr>
              <a:t>其他误差</a:t>
            </a:r>
            <a:r>
              <a:rPr lang="zh-CN" altLang="en-US"/>
              <a:t>：数据处理、测量工具不准确</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数据的搜集</a:t>
            </a:r>
          </a:p>
        </p:txBody>
      </p:sp>
      <p:sp>
        <p:nvSpPr>
          <p:cNvPr id="3" name="内容占位符 2"/>
          <p:cNvSpPr>
            <a:spLocks noGrp="1"/>
          </p:cNvSpPr>
          <p:nvPr>
            <p:ph sz="half" idx="1"/>
          </p:nvPr>
        </p:nvSpPr>
        <p:spPr/>
        <p:txBody>
          <a:bodyPr>
            <a:normAutofit fontScale="80000"/>
          </a:bodyPr>
          <a:lstStyle/>
          <a:p>
            <a:pPr>
              <a:lnSpc>
                <a:spcPct val="150000"/>
              </a:lnSpc>
            </a:pPr>
            <a:r>
              <a:rPr lang="zh-CN" altLang="en-US">
                <a:sym typeface="+mn-ea"/>
              </a:rPr>
              <a:t>数据的来源</a:t>
            </a:r>
          </a:p>
          <a:p>
            <a:pPr lvl="1"/>
            <a:r>
              <a:rPr lang="zh-CN" altLang="en-US" sz="2400">
                <a:sym typeface="+mn-ea"/>
              </a:rPr>
              <a:t>一手数据和二手数据</a:t>
            </a:r>
          </a:p>
          <a:p>
            <a:pPr lvl="1"/>
            <a:r>
              <a:rPr lang="zh-CN" altLang="en-US" sz="2400">
                <a:sym typeface="+mn-ea"/>
              </a:rPr>
              <a:t>调查的方式：普查、抽样调查、统计报表</a:t>
            </a:r>
          </a:p>
          <a:p>
            <a:pPr>
              <a:lnSpc>
                <a:spcPct val="150000"/>
              </a:lnSpc>
            </a:pPr>
            <a:r>
              <a:rPr lang="zh-CN" altLang="en-US">
                <a:sym typeface="+mn-ea"/>
              </a:rPr>
              <a:t>抽样调查</a:t>
            </a:r>
          </a:p>
          <a:p>
            <a:pPr lvl="1"/>
            <a:r>
              <a:rPr lang="zh-CN" altLang="en-US"/>
              <a:t>概率抽样、非概率抽样</a:t>
            </a:r>
          </a:p>
          <a:p>
            <a:pPr lvl="1"/>
            <a:r>
              <a:rPr lang="zh-CN" altLang="en-US"/>
              <a:t>抽样误差、非抽样误差</a:t>
            </a:r>
          </a:p>
          <a:p>
            <a:pPr>
              <a:lnSpc>
                <a:spcPct val="150000"/>
              </a:lnSpc>
            </a:pPr>
            <a:r>
              <a:rPr lang="zh-CN" altLang="en-US">
                <a:sym typeface="+mn-ea"/>
              </a:rPr>
              <a:t>调查方案设计</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一、数据的来源（</a:t>
            </a:r>
            <a:r>
              <a:rPr lang="en-US" altLang="zh-CN"/>
              <a:t>1</a:t>
            </a:r>
            <a:r>
              <a:rPr lang="zh-CN" altLang="en-US"/>
              <a:t>）</a:t>
            </a:r>
          </a:p>
        </p:txBody>
      </p:sp>
      <p:sp>
        <p:nvSpPr>
          <p:cNvPr id="3" name="内容占位符 2"/>
          <p:cNvSpPr>
            <a:spLocks noGrp="1"/>
          </p:cNvSpPr>
          <p:nvPr>
            <p:ph sz="half" idx="1"/>
          </p:nvPr>
        </p:nvSpPr>
        <p:spPr>
          <a:xfrm>
            <a:off x="384810" y="934085"/>
            <a:ext cx="8229600" cy="4005580"/>
          </a:xfrm>
        </p:spPr>
        <p:txBody>
          <a:bodyPr>
            <a:normAutofit fontScale="90000"/>
          </a:bodyPr>
          <a:lstStyle/>
          <a:p>
            <a:pPr>
              <a:lnSpc>
                <a:spcPct val="125000"/>
              </a:lnSpc>
            </a:pPr>
            <a:r>
              <a:rPr lang="zh-CN" altLang="en-US">
                <a:solidFill>
                  <a:srgbClr val="FFFF00"/>
                </a:solidFill>
                <a:effectLst/>
                <a:latin typeface="黑体" charset="0"/>
              </a:rPr>
              <a:t>一手数据</a:t>
            </a:r>
          </a:p>
          <a:p>
            <a:pPr lvl="1">
              <a:lnSpc>
                <a:spcPct val="125000"/>
              </a:lnSpc>
            </a:pPr>
            <a:r>
              <a:rPr lang="zh-CN" altLang="en-US" sz="2200">
                <a:effectLst/>
                <a:latin typeface="黑体" charset="0"/>
              </a:rPr>
              <a:t>直接来源，</a:t>
            </a:r>
            <a:r>
              <a:rPr lang="zh-CN" altLang="en-US" sz="2200">
                <a:effectLst/>
                <a:latin typeface="黑体" charset="0"/>
                <a:sym typeface="+mn-ea"/>
              </a:rPr>
              <a:t>一</a:t>
            </a:r>
            <a:r>
              <a:rPr lang="zh-CN" altLang="en-US" sz="2200">
                <a:solidFill>
                  <a:schemeClr val="tx1"/>
                </a:solidFill>
                <a:effectLst/>
                <a:latin typeface="黑体" charset="0"/>
                <a:sym typeface="+mn-ea"/>
              </a:rPr>
              <a:t>是来自</a:t>
            </a:r>
            <a:r>
              <a:rPr lang="zh-CN" altLang="en-US" sz="2200">
                <a:solidFill>
                  <a:srgbClr val="FFFF00"/>
                </a:solidFill>
                <a:effectLst/>
                <a:latin typeface="黑体" charset="0"/>
                <a:sym typeface="+mn-ea"/>
              </a:rPr>
              <a:t>调查或观察</a:t>
            </a:r>
            <a:r>
              <a:rPr lang="zh-CN" altLang="en-US" sz="2200">
                <a:solidFill>
                  <a:schemeClr val="tx1"/>
                </a:solidFill>
                <a:effectLst/>
                <a:latin typeface="黑体" charset="0"/>
                <a:sym typeface="+mn-ea"/>
              </a:rPr>
              <a:t>，二是来自</a:t>
            </a:r>
            <a:r>
              <a:rPr lang="zh-CN" altLang="en-US" sz="2200">
                <a:solidFill>
                  <a:srgbClr val="FFFF00"/>
                </a:solidFill>
                <a:effectLst/>
                <a:latin typeface="黑体" charset="0"/>
                <a:sym typeface="+mn-ea"/>
              </a:rPr>
              <a:t>实验</a:t>
            </a:r>
            <a:r>
              <a:rPr lang="zh-CN" altLang="en-US" sz="2200">
                <a:solidFill>
                  <a:schemeClr val="tx1"/>
                </a:solidFill>
                <a:effectLst/>
                <a:latin typeface="黑体" charset="0"/>
                <a:sym typeface="+mn-ea"/>
              </a:rPr>
              <a:t>。调查是取得社会经济数据的重要手段，实验是取得自然科学数据的重要手段。</a:t>
            </a:r>
          </a:p>
          <a:p>
            <a:pPr>
              <a:lnSpc>
                <a:spcPct val="125000"/>
              </a:lnSpc>
            </a:pPr>
            <a:r>
              <a:rPr lang="zh-CN" altLang="en-US">
                <a:solidFill>
                  <a:srgbClr val="FFFF00"/>
                </a:solidFill>
                <a:effectLst/>
                <a:latin typeface="黑体" charset="0"/>
              </a:rPr>
              <a:t>二手数据</a:t>
            </a:r>
          </a:p>
          <a:p>
            <a:pPr lvl="1"/>
            <a:r>
              <a:rPr lang="zh-CN" altLang="en-US" sz="2200">
                <a:effectLst/>
                <a:latin typeface="黑体" charset="0"/>
              </a:rPr>
              <a:t>间接来源，</a:t>
            </a:r>
            <a:r>
              <a:rPr lang="zh-CN" altLang="en-US" sz="2200">
                <a:solidFill>
                  <a:schemeClr val="tx1"/>
                </a:solidFill>
                <a:effectLst>
                  <a:outerShdw blurRad="38100" dist="19050" dir="2700000" algn="tl" rotWithShape="0">
                    <a:schemeClr val="dk1">
                      <a:alpha val="40000"/>
                    </a:schemeClr>
                  </a:outerShdw>
                </a:effectLst>
                <a:latin typeface="黑体" charset="0"/>
                <a:sym typeface="+mn-ea"/>
              </a:rPr>
              <a:t>主要是公开出版或报道的数据，有些是未公开出版的数据。</a:t>
            </a:r>
          </a:p>
          <a:p>
            <a:pPr lvl="1"/>
            <a:r>
              <a:rPr lang="zh-CN" altLang="en-US" sz="2200">
                <a:sym typeface="+mn-ea"/>
              </a:rPr>
              <a:t>来源：国家统计资料、行业协会信息资料、计算机网络资料、国际组织、图书资料。</a:t>
            </a:r>
            <a:endParaRPr lang="zh-CN" altLang="en-US" sz="220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p>
        </p:txBody>
      </p:sp>
      <p:sp>
        <p:nvSpPr>
          <p:cNvPr id="3" name="内容占位符 2"/>
          <p:cNvSpPr>
            <a:spLocks noGrp="1"/>
          </p:cNvSpPr>
          <p:nvPr>
            <p:ph sz="half" idx="1"/>
          </p:nvPr>
        </p:nvSpPr>
        <p:spPr/>
        <p:txBody>
          <a:bodyPr/>
          <a:lstStyle/>
          <a:p>
            <a:r>
              <a:rPr lang="zh-CN" altLang="en-US"/>
              <a:t>调查方案的基本结构</a:t>
            </a:r>
          </a:p>
          <a:p>
            <a:r>
              <a:rPr lang="zh-CN" altLang="en-US"/>
              <a:t>数据的收集方法</a:t>
            </a:r>
          </a:p>
          <a:p>
            <a:r>
              <a:rPr lang="zh-CN" altLang="en-US"/>
              <a:t>调查问卷的设计</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a:t>
            </a:r>
            <a:r>
              <a:rPr lang="zh-CN" altLang="en-US">
                <a:sym typeface="+mn-ea"/>
              </a:rPr>
              <a:t>）</a:t>
            </a:r>
            <a:r>
              <a:rPr lang="en-US" altLang="zh-CN">
                <a:sym typeface="+mn-ea"/>
              </a:rPr>
              <a:t>—</a:t>
            </a:r>
            <a:r>
              <a:rPr lang="zh-CN" altLang="en-US">
                <a:sym typeface="+mn-ea"/>
              </a:rPr>
              <a:t>调查方案的基本结构</a:t>
            </a:r>
          </a:p>
        </p:txBody>
      </p:sp>
      <p:sp>
        <p:nvSpPr>
          <p:cNvPr id="3" name="内容占位符 2"/>
          <p:cNvSpPr>
            <a:spLocks noGrp="1"/>
          </p:cNvSpPr>
          <p:nvPr>
            <p:ph sz="half" idx="1"/>
          </p:nvPr>
        </p:nvSpPr>
        <p:spPr/>
        <p:txBody>
          <a:bodyPr/>
          <a:lstStyle/>
          <a:p>
            <a:r>
              <a:rPr lang="zh-CN" altLang="en-US"/>
              <a:t>调查方案：指导整个调查过程的纲领性文件。</a:t>
            </a:r>
          </a:p>
        </p:txBody>
      </p:sp>
      <p:grpSp>
        <p:nvGrpSpPr>
          <p:cNvPr id="1299" name="Group 1299"/>
          <p:cNvGrpSpPr/>
          <p:nvPr/>
        </p:nvGrpSpPr>
        <p:grpSpPr>
          <a:xfrm>
            <a:off x="1826895" y="1614805"/>
            <a:ext cx="4394835" cy="3352800"/>
            <a:chOff x="205433" y="610129"/>
            <a:chExt cx="5449888" cy="3709989"/>
          </a:xfrm>
        </p:grpSpPr>
        <p:sp>
          <p:nvSpPr>
            <p:cNvPr id="1282" name="Shape 1282"/>
            <p:cNvSpPr/>
            <p:nvPr/>
          </p:nvSpPr>
          <p:spPr>
            <a:xfrm rot="10800000" flipH="1">
              <a:off x="205433" y="2489729"/>
              <a:ext cx="2655888" cy="1830389"/>
            </a:xfrm>
            <a:prstGeom prst="triangle">
              <a:avLst/>
            </a:prstGeom>
            <a:gradFill flip="none" rotWithShape="1">
              <a:gsLst>
                <a:gs pos="0">
                  <a:srgbClr val="3366CC"/>
                </a:gs>
                <a:gs pos="100000">
                  <a:srgbClr val="1A3468"/>
                </a:gs>
              </a:gsLst>
              <a:lin ang="18900000" scaled="0"/>
            </a:gradFill>
            <a:ln w="28575" cap="flat">
              <a:solidFill>
                <a:schemeClr val="accent3">
                  <a:lumOff val="44000"/>
                </a:schemeClr>
              </a:solidFill>
              <a:prstDash val="solid"/>
              <a:miter lim="800000"/>
            </a:ln>
            <a:effectLst>
              <a:outerShdw blurRad="12700" dist="35921" dir="2700000" rotWithShape="0">
                <a:srgbClr val="B2B2B2"/>
              </a:outerShdw>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sp>
          <p:nvSpPr>
            <p:cNvPr id="1283" name="Shape 1283"/>
            <p:cNvSpPr/>
            <p:nvPr/>
          </p:nvSpPr>
          <p:spPr>
            <a:xfrm>
              <a:off x="2999433" y="613304"/>
              <a:ext cx="2655888" cy="1830389"/>
            </a:xfrm>
            <a:prstGeom prst="triangle">
              <a:avLst/>
            </a:prstGeom>
            <a:gradFill flip="none" rotWithShape="1">
              <a:gsLst>
                <a:gs pos="0">
                  <a:srgbClr val="547ED2"/>
                </a:gs>
                <a:gs pos="100000">
                  <a:schemeClr val="accent2"/>
                </a:gs>
              </a:gsLst>
              <a:lin ang="18900000" scaled="0"/>
            </a:gradFill>
            <a:ln w="28575" cap="flat">
              <a:solidFill>
                <a:schemeClr val="accent3">
                  <a:lumOff val="44000"/>
                </a:schemeClr>
              </a:solidFill>
              <a:prstDash val="solid"/>
              <a:miter lim="800000"/>
            </a:ln>
            <a:effectLst>
              <a:outerShdw blurRad="12700" dist="35921" dir="2700000" rotWithShape="0">
                <a:srgbClr val="B2B2B2"/>
              </a:outerShdw>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sp>
          <p:nvSpPr>
            <p:cNvPr id="1284" name="Shape 1284"/>
            <p:cNvSpPr/>
            <p:nvPr/>
          </p:nvSpPr>
          <p:spPr>
            <a:xfrm>
              <a:off x="207020" y="613304"/>
              <a:ext cx="2655889" cy="1830389"/>
            </a:xfrm>
            <a:prstGeom prst="triangle">
              <a:avLst/>
            </a:prstGeom>
            <a:gradFill flip="none" rotWithShape="1">
              <a:gsLst>
                <a:gs pos="0">
                  <a:schemeClr val="accent2"/>
                </a:gs>
                <a:gs pos="100000">
                  <a:srgbClr val="4E74C2"/>
                </a:gs>
              </a:gsLst>
              <a:lin ang="2700000" scaled="0"/>
            </a:gradFill>
            <a:ln w="28575" cap="flat">
              <a:solidFill>
                <a:schemeClr val="accent3">
                  <a:lumOff val="44000"/>
                </a:schemeClr>
              </a:solidFill>
              <a:prstDash val="solid"/>
              <a:miter lim="800000"/>
            </a:ln>
            <a:effectLst>
              <a:outerShdw blurRad="12700" dist="35921" dir="2700000" rotWithShape="0">
                <a:srgbClr val="B2B2B2"/>
              </a:outerShdw>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sp>
          <p:nvSpPr>
            <p:cNvPr id="1285" name="Shape 1285"/>
            <p:cNvSpPr/>
            <p:nvPr/>
          </p:nvSpPr>
          <p:spPr>
            <a:xfrm rot="10800000" flipH="1">
              <a:off x="1605608" y="610129"/>
              <a:ext cx="2655888" cy="1830389"/>
            </a:xfrm>
            <a:prstGeom prst="triangle">
              <a:avLst/>
            </a:prstGeom>
            <a:gradFill flip="none" rotWithShape="1">
              <a:gsLst>
                <a:gs pos="0">
                  <a:srgbClr val="3E5C9A"/>
                </a:gs>
                <a:gs pos="100000">
                  <a:schemeClr val="accent2"/>
                </a:gs>
              </a:gsLst>
              <a:lin ang="5400000" scaled="0"/>
            </a:gradFill>
            <a:ln w="28575" cap="flat">
              <a:solidFill>
                <a:schemeClr val="accent3">
                  <a:lumOff val="44000"/>
                </a:schemeClr>
              </a:solidFill>
              <a:prstDash val="solid"/>
              <a:miter lim="800000"/>
            </a:ln>
            <a:effectLst>
              <a:outerShdw blurRad="12700" dist="35921" dir="2700000" rotWithShape="0">
                <a:srgbClr val="808080">
                  <a:alpha val="50000"/>
                </a:srgbClr>
              </a:outerShdw>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sp>
          <p:nvSpPr>
            <p:cNvPr id="1286" name="Shape 1286"/>
            <p:cNvSpPr/>
            <p:nvPr/>
          </p:nvSpPr>
          <p:spPr>
            <a:xfrm>
              <a:off x="1600845" y="2486554"/>
              <a:ext cx="2655889" cy="1830389"/>
            </a:xfrm>
            <a:prstGeom prst="triangle">
              <a:avLst/>
            </a:prstGeom>
            <a:gradFill flip="none" rotWithShape="1">
              <a:gsLst>
                <a:gs pos="0">
                  <a:srgbClr val="274E9B"/>
                </a:gs>
                <a:gs pos="100000">
                  <a:srgbClr val="3366CC"/>
                </a:gs>
              </a:gsLst>
              <a:lin ang="5400000" scaled="0"/>
            </a:gradFill>
            <a:ln w="28575" cap="flat">
              <a:solidFill>
                <a:schemeClr val="accent3">
                  <a:lumOff val="44000"/>
                </a:schemeClr>
              </a:solidFill>
              <a:prstDash val="solid"/>
              <a:miter lim="800000"/>
            </a:ln>
            <a:effectLst>
              <a:outerShdw blurRad="12700" dist="35921" dir="2700000" rotWithShape="0">
                <a:srgbClr val="B2B2B2"/>
              </a:outerShdw>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sp>
          <p:nvSpPr>
            <p:cNvPr id="1287" name="Shape 1287"/>
            <p:cNvSpPr/>
            <p:nvPr/>
          </p:nvSpPr>
          <p:spPr>
            <a:xfrm rot="10800000" flipH="1">
              <a:off x="2996258" y="2489729"/>
              <a:ext cx="2654301" cy="1830389"/>
            </a:xfrm>
            <a:prstGeom prst="triangle">
              <a:avLst/>
            </a:prstGeom>
            <a:gradFill flip="none" rotWithShape="1">
              <a:gsLst>
                <a:gs pos="0">
                  <a:srgbClr val="254A95"/>
                </a:gs>
                <a:gs pos="100000">
                  <a:srgbClr val="3366CC"/>
                </a:gs>
              </a:gsLst>
              <a:lin ang="2700000" scaled="0"/>
            </a:gradFill>
            <a:ln w="28575" cap="flat">
              <a:solidFill>
                <a:schemeClr val="accent3">
                  <a:lumOff val="44000"/>
                </a:schemeClr>
              </a:solidFill>
              <a:prstDash val="solid"/>
              <a:miter lim="800000"/>
            </a:ln>
            <a:effectLst>
              <a:outerShdw blurRad="12700" dist="35921" dir="2700000" rotWithShape="0">
                <a:srgbClr val="B2B2B2"/>
              </a:outerShdw>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sp>
          <p:nvSpPr>
            <p:cNvPr id="1288" name="Shape 1288"/>
            <p:cNvSpPr/>
            <p:nvPr/>
          </p:nvSpPr>
          <p:spPr>
            <a:xfrm>
              <a:off x="2208858" y="980017"/>
              <a:ext cx="1431926" cy="437048"/>
            </a:xfrm>
            <a:prstGeom prst="rect">
              <a:avLst/>
            </a:prstGeom>
            <a:noFill/>
            <a:ln w="12700" cap="flat">
              <a:noFill/>
              <a:miter lim="400000"/>
            </a:ln>
            <a:effectLst/>
          </p:spPr>
          <p:txBody>
            <a:bodyPr wrap="square" lIns="45719" tIns="45719" rIns="45719" bIns="45719" numCol="1" anchor="t">
              <a:spAutoFit/>
            </a:bodyPr>
            <a:lstStyle>
              <a:lvl1pPr algn="ctr">
                <a:defRPr sz="2000">
                  <a:solidFill>
                    <a:schemeClr val="accent3">
                      <a:lumOff val="44000"/>
                    </a:schemeClr>
                  </a:solidFill>
                  <a:effectLst>
                    <a:outerShdw blurRad="38100" dist="38100" dir="2700000" rotWithShape="0">
                      <a:srgbClr val="000000">
                        <a:alpha val="43137"/>
                      </a:srgbClr>
                    </a:outerShdw>
                  </a:effectLst>
                  <a:latin typeface="宋体"/>
                  <a:ea typeface="宋体"/>
                  <a:cs typeface="宋体"/>
                  <a:sym typeface="宋体"/>
                </a:defRPr>
              </a:lvl1pPr>
            </a:lstStyle>
            <a:p>
              <a:pPr>
                <a:defRPr sz="1800">
                  <a:solidFill>
                    <a:srgbClr val="000000"/>
                  </a:solidFill>
                  <a:effectLst/>
                  <a:latin typeface="Verdana"/>
                  <a:ea typeface="Verdana"/>
                  <a:cs typeface="Verdana"/>
                  <a:sym typeface="Verdana"/>
                </a:defRPr>
              </a:pPr>
              <a:r>
                <a:rPr sz="2000">
                  <a:solidFill>
                    <a:schemeClr val="accent3">
                      <a:lumOff val="44000"/>
                    </a:schemeClr>
                  </a:solidFill>
                  <a:effectLst>
                    <a:outerShdw blurRad="38100" dist="38100" dir="2700000" rotWithShape="0">
                      <a:srgbClr val="000000">
                        <a:alpha val="43137"/>
                      </a:srgbClr>
                    </a:outerShdw>
                  </a:effectLst>
                  <a:latin typeface="黑体" charset="0"/>
                  <a:ea typeface="黑体" charset="0"/>
                  <a:cs typeface="宋体"/>
                  <a:sym typeface="宋体"/>
                </a:rPr>
                <a:t>调查目的</a:t>
              </a:r>
            </a:p>
          </p:txBody>
        </p:sp>
        <p:sp>
          <p:nvSpPr>
            <p:cNvPr id="1289" name="Shape 1289"/>
            <p:cNvSpPr/>
            <p:nvPr/>
          </p:nvSpPr>
          <p:spPr>
            <a:xfrm>
              <a:off x="819795" y="2996142"/>
              <a:ext cx="1431926" cy="437048"/>
            </a:xfrm>
            <a:prstGeom prst="rect">
              <a:avLst/>
            </a:prstGeom>
            <a:noFill/>
            <a:ln w="12700" cap="flat">
              <a:noFill/>
              <a:miter lim="400000"/>
            </a:ln>
            <a:effectLst/>
          </p:spPr>
          <p:txBody>
            <a:bodyPr wrap="square" lIns="45719" tIns="45719" rIns="45719" bIns="45719" numCol="1" anchor="t">
              <a:spAutoFit/>
            </a:bodyPr>
            <a:lstStyle>
              <a:lvl1pPr algn="ctr">
                <a:defRPr sz="2000">
                  <a:solidFill>
                    <a:schemeClr val="accent3">
                      <a:lumOff val="44000"/>
                    </a:schemeClr>
                  </a:solidFill>
                  <a:effectLst>
                    <a:outerShdw blurRad="38100" dist="38100" dir="2700000" rotWithShape="0">
                      <a:srgbClr val="000000">
                        <a:alpha val="43137"/>
                      </a:srgbClr>
                    </a:outerShdw>
                  </a:effectLst>
                  <a:latin typeface="宋体"/>
                  <a:ea typeface="宋体"/>
                  <a:cs typeface="宋体"/>
                  <a:sym typeface="宋体"/>
                </a:defRPr>
              </a:lvl1pPr>
            </a:lstStyle>
            <a:p>
              <a:pPr>
                <a:defRPr sz="1800">
                  <a:solidFill>
                    <a:srgbClr val="000000"/>
                  </a:solidFill>
                  <a:effectLst/>
                  <a:latin typeface="Verdana"/>
                  <a:ea typeface="Verdana"/>
                  <a:cs typeface="Verdana"/>
                  <a:sym typeface="Verdana"/>
                </a:defRPr>
              </a:pPr>
              <a:r>
                <a:rPr sz="2000">
                  <a:solidFill>
                    <a:schemeClr val="accent3">
                      <a:lumOff val="44000"/>
                    </a:schemeClr>
                  </a:solidFill>
                  <a:effectLst>
                    <a:outerShdw blurRad="38100" dist="38100" dir="2700000" rotWithShape="0">
                      <a:srgbClr val="000000">
                        <a:alpha val="43137"/>
                      </a:srgbClr>
                    </a:outerShdw>
                  </a:effectLst>
                  <a:latin typeface="黑体" charset="0"/>
                  <a:ea typeface="黑体" charset="0"/>
                  <a:cs typeface="宋体"/>
                  <a:sym typeface="宋体"/>
                </a:rPr>
                <a:t>调查时间</a:t>
              </a:r>
            </a:p>
          </p:txBody>
        </p:sp>
        <p:sp>
          <p:nvSpPr>
            <p:cNvPr id="1290" name="Shape 1290"/>
            <p:cNvSpPr/>
            <p:nvPr/>
          </p:nvSpPr>
          <p:spPr>
            <a:xfrm>
              <a:off x="3674120" y="3067579"/>
              <a:ext cx="1431926" cy="437048"/>
            </a:xfrm>
            <a:prstGeom prst="rect">
              <a:avLst/>
            </a:prstGeom>
            <a:noFill/>
            <a:ln w="12700" cap="flat">
              <a:noFill/>
              <a:miter lim="400000"/>
            </a:ln>
            <a:effectLst/>
          </p:spPr>
          <p:txBody>
            <a:bodyPr wrap="square" lIns="45719" tIns="45719" rIns="45719" bIns="45719" numCol="1" anchor="t">
              <a:spAutoFit/>
            </a:bodyPr>
            <a:lstStyle>
              <a:lvl1pPr algn="ctr">
                <a:defRPr sz="2000">
                  <a:solidFill>
                    <a:schemeClr val="accent3">
                      <a:lumOff val="44000"/>
                    </a:schemeClr>
                  </a:solidFill>
                  <a:effectLst>
                    <a:outerShdw blurRad="38100" dist="38100" dir="2700000" rotWithShape="0">
                      <a:srgbClr val="000000">
                        <a:alpha val="43137"/>
                      </a:srgbClr>
                    </a:outerShdw>
                  </a:effectLst>
                  <a:latin typeface="宋体"/>
                  <a:ea typeface="宋体"/>
                  <a:cs typeface="宋体"/>
                  <a:sym typeface="宋体"/>
                </a:defRPr>
              </a:lvl1pPr>
            </a:lstStyle>
            <a:p>
              <a:pPr>
                <a:defRPr sz="1800">
                  <a:solidFill>
                    <a:srgbClr val="000000"/>
                  </a:solidFill>
                  <a:effectLst/>
                  <a:latin typeface="Verdana"/>
                  <a:ea typeface="Verdana"/>
                  <a:cs typeface="Verdana"/>
                  <a:sym typeface="Verdana"/>
                </a:defRPr>
              </a:pPr>
              <a:r>
                <a:rPr sz="2000">
                  <a:solidFill>
                    <a:schemeClr val="accent3">
                      <a:lumOff val="44000"/>
                    </a:schemeClr>
                  </a:solidFill>
                  <a:effectLst>
                    <a:outerShdw blurRad="38100" dist="38100" dir="2700000" rotWithShape="0">
                      <a:srgbClr val="000000">
                        <a:alpha val="43137"/>
                      </a:srgbClr>
                    </a:outerShdw>
                  </a:effectLst>
                  <a:latin typeface="黑体" charset="0"/>
                  <a:ea typeface="黑体" charset="0"/>
                  <a:cs typeface="宋体"/>
                  <a:sym typeface="宋体"/>
                </a:rPr>
                <a:t>调查内容</a:t>
              </a:r>
            </a:p>
          </p:txBody>
        </p:sp>
        <p:sp>
          <p:nvSpPr>
            <p:cNvPr id="1291" name="Shape 1291"/>
            <p:cNvSpPr/>
            <p:nvPr/>
          </p:nvSpPr>
          <p:spPr>
            <a:xfrm>
              <a:off x="2208858" y="3440641"/>
              <a:ext cx="1431926" cy="774320"/>
            </a:xfrm>
            <a:prstGeom prst="rect">
              <a:avLst/>
            </a:prstGeom>
            <a:noFill/>
            <a:ln w="12700" cap="flat">
              <a:noFill/>
              <a:miter lim="400000"/>
            </a:ln>
            <a:effectLst/>
          </p:spPr>
          <p:txBody>
            <a:bodyPr wrap="square" lIns="45719" tIns="45719" rIns="45719" bIns="45719" numCol="1" anchor="t">
              <a:spAutoFit/>
            </a:bodyPr>
            <a:lstStyle>
              <a:lvl1pPr algn="ctr">
                <a:defRPr sz="2000">
                  <a:solidFill>
                    <a:schemeClr val="accent3">
                      <a:lumOff val="44000"/>
                    </a:schemeClr>
                  </a:solidFill>
                  <a:effectLst>
                    <a:outerShdw blurRad="38100" dist="38100" dir="2700000" rotWithShape="0">
                      <a:srgbClr val="000000">
                        <a:alpha val="43137"/>
                      </a:srgbClr>
                    </a:outerShdw>
                  </a:effectLst>
                  <a:latin typeface="宋体"/>
                  <a:ea typeface="宋体"/>
                  <a:cs typeface="宋体"/>
                  <a:sym typeface="宋体"/>
                </a:defRPr>
              </a:lvl1pPr>
            </a:lstStyle>
            <a:p>
              <a:pPr>
                <a:defRPr sz="1800">
                  <a:solidFill>
                    <a:srgbClr val="000000"/>
                  </a:solidFill>
                  <a:effectLst/>
                  <a:latin typeface="Verdana"/>
                  <a:ea typeface="Verdana"/>
                  <a:cs typeface="Verdana"/>
                  <a:sym typeface="Verdana"/>
                </a:defRPr>
              </a:pPr>
              <a:r>
                <a:rPr sz="2000">
                  <a:solidFill>
                    <a:schemeClr val="accent3">
                      <a:lumOff val="44000"/>
                    </a:schemeClr>
                  </a:solidFill>
                  <a:effectLst>
                    <a:outerShdw blurRad="38100" dist="38100" dir="2700000" rotWithShape="0">
                      <a:srgbClr val="000000">
                        <a:alpha val="43137"/>
                      </a:srgbClr>
                    </a:outerShdw>
                  </a:effectLst>
                  <a:latin typeface="黑体" charset="0"/>
                  <a:ea typeface="黑体" charset="0"/>
                  <a:cs typeface="宋体"/>
                  <a:sym typeface="宋体"/>
                </a:rPr>
                <a:t>调查方式和方法</a:t>
              </a:r>
            </a:p>
          </p:txBody>
        </p:sp>
        <p:sp>
          <p:nvSpPr>
            <p:cNvPr id="1293" name="Shape 1293"/>
            <p:cNvSpPr/>
            <p:nvPr/>
          </p:nvSpPr>
          <p:spPr>
            <a:xfrm>
              <a:off x="819795" y="1395942"/>
              <a:ext cx="1431926" cy="774320"/>
            </a:xfrm>
            <a:prstGeom prst="rect">
              <a:avLst/>
            </a:prstGeom>
            <a:noFill/>
            <a:ln w="12700" cap="flat">
              <a:noFill/>
              <a:miter lim="400000"/>
            </a:ln>
            <a:effectLst/>
          </p:spPr>
          <p:txBody>
            <a:bodyPr wrap="square" lIns="45719" tIns="45719" rIns="45719" bIns="45719" numCol="1" anchor="t">
              <a:spAutoFit/>
            </a:bodyPr>
            <a:lstStyle>
              <a:lvl1pPr algn="ctr">
                <a:defRPr sz="2000">
                  <a:solidFill>
                    <a:schemeClr val="accent3">
                      <a:lumOff val="44000"/>
                    </a:schemeClr>
                  </a:solidFill>
                  <a:effectLst>
                    <a:outerShdw blurRad="38100" dist="38100" dir="2700000" rotWithShape="0">
                      <a:srgbClr val="000000">
                        <a:alpha val="43137"/>
                      </a:srgbClr>
                    </a:outerShdw>
                  </a:effectLst>
                  <a:latin typeface="宋体"/>
                  <a:ea typeface="宋体"/>
                  <a:cs typeface="宋体"/>
                  <a:sym typeface="宋体"/>
                </a:defRPr>
              </a:lvl1pPr>
            </a:lstStyle>
            <a:p>
              <a:pPr>
                <a:defRPr sz="1800">
                  <a:solidFill>
                    <a:srgbClr val="000000"/>
                  </a:solidFill>
                  <a:effectLst/>
                  <a:latin typeface="Verdana"/>
                  <a:ea typeface="Verdana"/>
                  <a:cs typeface="Verdana"/>
                  <a:sym typeface="Verdana"/>
                </a:defRPr>
              </a:pPr>
              <a:r>
                <a:rPr sz="2000">
                  <a:solidFill>
                    <a:schemeClr val="accent3">
                      <a:lumOff val="44000"/>
                    </a:schemeClr>
                  </a:solidFill>
                  <a:effectLst>
                    <a:outerShdw blurRad="38100" dist="38100" dir="2700000" rotWithShape="0">
                      <a:srgbClr val="000000">
                        <a:alpha val="43137"/>
                      </a:srgbClr>
                    </a:outerShdw>
                  </a:effectLst>
                  <a:latin typeface="黑体" charset="0"/>
                  <a:ea typeface="黑体" charset="0"/>
                  <a:cs typeface="宋体"/>
                  <a:sym typeface="宋体"/>
                </a:rPr>
                <a:t>组织实施计划</a:t>
              </a:r>
            </a:p>
          </p:txBody>
        </p:sp>
        <p:sp>
          <p:nvSpPr>
            <p:cNvPr id="1294" name="Shape 1294"/>
            <p:cNvSpPr/>
            <p:nvPr/>
          </p:nvSpPr>
          <p:spPr>
            <a:xfrm>
              <a:off x="3602683" y="1380067"/>
              <a:ext cx="1431926" cy="1111591"/>
            </a:xfrm>
            <a:prstGeom prst="rect">
              <a:avLst/>
            </a:prstGeom>
            <a:noFill/>
            <a:ln w="12700" cap="flat">
              <a:noFill/>
              <a:miter lim="400000"/>
            </a:ln>
            <a:effectLst/>
          </p:spPr>
          <p:txBody>
            <a:bodyPr wrap="square" lIns="45719" tIns="45719" rIns="45719" bIns="45719" numCol="1" anchor="t">
              <a:spAutoFit/>
            </a:bodyPr>
            <a:lstStyle>
              <a:lvl1pPr algn="ctr">
                <a:defRPr sz="2000">
                  <a:solidFill>
                    <a:schemeClr val="accent3">
                      <a:lumOff val="44000"/>
                    </a:schemeClr>
                  </a:solidFill>
                  <a:effectLst>
                    <a:outerShdw blurRad="38100" dist="38100" dir="2700000" rotWithShape="0">
                      <a:srgbClr val="000000">
                        <a:alpha val="43137"/>
                      </a:srgbClr>
                    </a:outerShdw>
                  </a:effectLst>
                  <a:latin typeface="宋体"/>
                  <a:ea typeface="宋体"/>
                  <a:cs typeface="宋体"/>
                  <a:sym typeface="宋体"/>
                </a:defRPr>
              </a:lvl1pPr>
            </a:lstStyle>
            <a:p>
              <a:pPr>
                <a:defRPr sz="1800">
                  <a:solidFill>
                    <a:srgbClr val="000000"/>
                  </a:solidFill>
                  <a:effectLst/>
                  <a:latin typeface="Verdana"/>
                  <a:ea typeface="Verdana"/>
                  <a:cs typeface="Verdana"/>
                  <a:sym typeface="Verdana"/>
                </a:defRPr>
              </a:pPr>
              <a:r>
                <a:rPr sz="2000">
                  <a:solidFill>
                    <a:schemeClr val="accent3">
                      <a:lumOff val="44000"/>
                    </a:schemeClr>
                  </a:solidFill>
                  <a:effectLst>
                    <a:outerShdw blurRad="38100" dist="38100" dir="2700000" rotWithShape="0">
                      <a:srgbClr val="000000">
                        <a:alpha val="43137"/>
                      </a:srgbClr>
                    </a:outerShdw>
                  </a:effectLst>
                  <a:latin typeface="黑体" charset="0"/>
                  <a:ea typeface="黑体" charset="0"/>
                  <a:cs typeface="宋体"/>
                  <a:sym typeface="宋体"/>
                </a:rPr>
                <a:t>调查对象和调查单位</a:t>
              </a:r>
            </a:p>
          </p:txBody>
        </p:sp>
        <p:grpSp>
          <p:nvGrpSpPr>
            <p:cNvPr id="1297" name="Group 1297"/>
            <p:cNvGrpSpPr/>
            <p:nvPr/>
          </p:nvGrpSpPr>
          <p:grpSpPr>
            <a:xfrm>
              <a:off x="1943745" y="1810279"/>
              <a:ext cx="1920876" cy="1289051"/>
              <a:chOff x="0" y="0"/>
              <a:chExt cx="1920875" cy="1289050"/>
            </a:xfrm>
          </p:grpSpPr>
          <p:sp>
            <p:nvSpPr>
              <p:cNvPr id="1295" name="Shape 1295"/>
              <p:cNvSpPr/>
              <p:nvPr/>
            </p:nvSpPr>
            <p:spPr>
              <a:xfrm>
                <a:off x="0" y="0"/>
                <a:ext cx="1920875" cy="12890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F8F8F8">
                  <a:alpha val="50195"/>
                </a:srgbClr>
              </a:solidFill>
              <a:ln w="19050" cap="flat">
                <a:solidFill>
                  <a:srgbClr val="F8F8F8"/>
                </a:solidFill>
                <a:prstDash val="solid"/>
                <a:miter lim="800000"/>
              </a:ln>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sp>
            <p:nvSpPr>
              <p:cNvPr id="1296" name="Shape 1296"/>
              <p:cNvSpPr/>
              <p:nvPr/>
            </p:nvSpPr>
            <p:spPr>
              <a:xfrm>
                <a:off x="50800" y="31750"/>
                <a:ext cx="1806575" cy="12128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0"/>
                    </a:lnTo>
                    <a:lnTo>
                      <a:pt x="16200" y="0"/>
                    </a:lnTo>
                    <a:lnTo>
                      <a:pt x="21600" y="10800"/>
                    </a:lnTo>
                    <a:lnTo>
                      <a:pt x="16200" y="21600"/>
                    </a:lnTo>
                    <a:lnTo>
                      <a:pt x="5400" y="21600"/>
                    </a:lnTo>
                    <a:close/>
                  </a:path>
                </a:pathLst>
              </a:custGeom>
              <a:solidFill>
                <a:srgbClr val="F8F8F8"/>
              </a:solidFill>
              <a:ln w="19050" cap="flat">
                <a:solidFill>
                  <a:srgbClr val="F8F8F8"/>
                </a:solidFill>
                <a:prstDash val="solid"/>
                <a:miter lim="800000"/>
              </a:ln>
              <a:effectLst/>
            </p:spPr>
            <p:txBody>
              <a:bodyPr wrap="square" lIns="45719" tIns="45719" rIns="45719" bIns="45719" numCol="1" anchor="ctr">
                <a:noAutofit/>
              </a:bodyPr>
              <a:lstStyle/>
              <a:p>
                <a:pPr>
                  <a:defRPr>
                    <a:solidFill>
                      <a:schemeClr val="accent3">
                        <a:lumOff val="44000"/>
                      </a:schemeClr>
                    </a:solidFill>
                    <a:latin typeface="Arial"/>
                    <a:ea typeface="Arial"/>
                    <a:cs typeface="Arial"/>
                    <a:sym typeface="Arial"/>
                  </a:defRPr>
                </a:pPr>
                <a:endParaRPr>
                  <a:latin typeface="黑体" charset="0"/>
                  <a:ea typeface="黑体" charset="0"/>
                </a:endParaRPr>
              </a:p>
            </p:txBody>
          </p:sp>
        </p:grpSp>
        <p:sp>
          <p:nvSpPr>
            <p:cNvPr id="1298" name="Shape 1298"/>
            <p:cNvSpPr/>
            <p:nvPr/>
          </p:nvSpPr>
          <p:spPr>
            <a:xfrm>
              <a:off x="2258070" y="2021417"/>
              <a:ext cx="1289051" cy="976683"/>
            </a:xfrm>
            <a:prstGeom prst="rect">
              <a:avLst/>
            </a:prstGeom>
            <a:noFill/>
            <a:ln w="12700" cap="flat">
              <a:noFill/>
              <a:miter lim="400000"/>
            </a:ln>
            <a:effectLst/>
          </p:spPr>
          <p:txBody>
            <a:bodyPr wrap="square" lIns="45719" tIns="45719" rIns="45719" bIns="45719" numCol="1" anchor="t">
              <a:spAutoFit/>
            </a:bodyPr>
            <a:lstStyle/>
            <a:p>
              <a:pPr algn="ctr"/>
              <a:r>
                <a:rPr sz="2600">
                  <a:solidFill>
                    <a:srgbClr val="002060"/>
                  </a:solidFill>
                  <a:effectLst>
                    <a:outerShdw blurRad="38100" dist="38100" dir="2700000" rotWithShape="0">
                      <a:schemeClr val="accent3">
                        <a:lumOff val="44000"/>
                      </a:schemeClr>
                    </a:outerShdw>
                  </a:effectLst>
                  <a:latin typeface="黑体" charset="0"/>
                  <a:ea typeface="黑体" charset="0"/>
                  <a:cs typeface="宋体"/>
                  <a:sym typeface="宋体"/>
                </a:rPr>
                <a:t>调查</a:t>
              </a:r>
              <a:endParaRPr sz="2600" b="1">
                <a:solidFill>
                  <a:srgbClr val="002060"/>
                </a:solidFill>
                <a:effectLst>
                  <a:outerShdw blurRad="38100" dist="38100" dir="2700000" rotWithShape="0">
                    <a:schemeClr val="accent3">
                      <a:lumOff val="44000"/>
                    </a:schemeClr>
                  </a:outerShdw>
                </a:effectLst>
                <a:latin typeface="黑体" charset="0"/>
                <a:ea typeface="黑体" charset="0"/>
                <a:cs typeface="宋体"/>
                <a:sym typeface="宋体"/>
              </a:endParaRPr>
            </a:p>
            <a:p>
              <a:pPr algn="ctr"/>
              <a:r>
                <a:rPr sz="2600">
                  <a:solidFill>
                    <a:srgbClr val="002060"/>
                  </a:solidFill>
                  <a:effectLst>
                    <a:outerShdw blurRad="38100" dist="38100" dir="2700000" rotWithShape="0">
                      <a:schemeClr val="accent3">
                        <a:lumOff val="44000"/>
                      </a:schemeClr>
                    </a:outerShdw>
                  </a:effectLst>
                  <a:latin typeface="黑体" charset="0"/>
                  <a:ea typeface="黑体" charset="0"/>
                  <a:cs typeface="宋体"/>
                  <a:sym typeface="宋体"/>
                </a:rPr>
                <a:t>方案</a:t>
              </a:r>
            </a:p>
          </p:txBody>
        </p:sp>
      </p:grpSp>
      <p:sp>
        <p:nvSpPr>
          <p:cNvPr id="5" name="右弧形箭头 4"/>
          <p:cNvSpPr/>
          <p:nvPr/>
        </p:nvSpPr>
        <p:spPr>
          <a:xfrm>
            <a:off x="5657850" y="1775460"/>
            <a:ext cx="1027430" cy="2872105"/>
          </a:xfrm>
          <a:prstGeom prst="curvedLeftArrow">
            <a:avLst/>
          </a:prstGeom>
          <a:gradFill>
            <a:gsLst>
              <a:gs pos="0">
                <a:srgbClr val="9EE256"/>
              </a:gs>
              <a:gs pos="100000">
                <a:srgbClr val="52762D"/>
              </a:gs>
            </a:gsLst>
            <a:lin ang="16200000" scaled="0"/>
          </a:gradFill>
        </p:spPr>
        <p:style>
          <a:lnRef idx="1">
            <a:schemeClr val="accent1"/>
          </a:lnRef>
          <a:fillRef idx="3">
            <a:schemeClr val="accent1"/>
          </a:fillRef>
          <a:effectRef idx="2">
            <a:schemeClr val="accent1"/>
          </a:effectRef>
          <a:fontRef idx="minor">
            <a:schemeClr val="lt1"/>
          </a:fontRef>
        </p:style>
        <p:txBody>
          <a:bodyPr/>
          <a:lstStyle/>
          <a:p>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2</a:t>
            </a:r>
            <a:r>
              <a:rPr lang="zh-CN" altLang="en-US">
                <a:sym typeface="+mn-ea"/>
              </a:rPr>
              <a:t>）</a:t>
            </a:r>
            <a:r>
              <a:rPr lang="en-US" altLang="zh-CN">
                <a:sym typeface="+mn-ea"/>
              </a:rPr>
              <a:t>—</a:t>
            </a:r>
            <a:r>
              <a:rPr lang="zh-CN" altLang="en-US">
                <a:sym typeface="+mn-ea"/>
              </a:rPr>
              <a:t>调查方案的基本结构</a:t>
            </a:r>
            <a:r>
              <a:rPr lang="en-US" altLang="zh-CN">
                <a:sym typeface="+mn-ea"/>
              </a:rPr>
              <a:t>1</a:t>
            </a:r>
          </a:p>
        </p:txBody>
      </p:sp>
      <p:sp>
        <p:nvSpPr>
          <p:cNvPr id="3" name="内容占位符 2"/>
          <p:cNvSpPr>
            <a:spLocks noGrp="1"/>
          </p:cNvSpPr>
          <p:nvPr>
            <p:ph sz="half" idx="1"/>
          </p:nvPr>
        </p:nvSpPr>
        <p:spPr/>
        <p:txBody>
          <a:bodyPr>
            <a:normAutofit/>
          </a:bodyPr>
          <a:lstStyle/>
          <a:p>
            <a:pPr lvl="1">
              <a:lnSpc>
                <a:spcPct val="150000"/>
              </a:lnSpc>
            </a:pPr>
            <a:r>
              <a:rPr lang="zh-CN" altLang="en-US" sz="1800"/>
              <a:t>调查目的：调查要解决的问题，要达到的具体目标。调查之前必须明确。</a:t>
            </a:r>
          </a:p>
          <a:p>
            <a:pPr lvl="1">
              <a:lnSpc>
                <a:spcPct val="150000"/>
              </a:lnSpc>
            </a:pPr>
            <a:r>
              <a:rPr lang="zh-CN" altLang="en-US" sz="1800"/>
              <a:t>调查对象：调查研究的总体或调查范围</a:t>
            </a:r>
          </a:p>
          <a:p>
            <a:pPr lvl="1">
              <a:lnSpc>
                <a:spcPct val="150000"/>
              </a:lnSpc>
            </a:pPr>
            <a:r>
              <a:rPr lang="zh-CN" altLang="en-US" sz="1800"/>
              <a:t>调查单位：需要对之进行调查的单位。或是调查对象的全部单位（全面调查），或是调查对象中的一部分单位（非全面调查）。</a:t>
            </a:r>
          </a:p>
          <a:p>
            <a:pPr lvl="1">
              <a:lnSpc>
                <a:spcPct val="150000"/>
              </a:lnSpc>
            </a:pPr>
            <a:r>
              <a:rPr lang="zh-CN" altLang="en-US" sz="1800"/>
              <a:t>填报单位：负责报送统计数据资料的单位。</a:t>
            </a:r>
          </a:p>
          <a:p>
            <a:pPr lvl="1">
              <a:lnSpc>
                <a:spcPct val="150000"/>
              </a:lnSpc>
            </a:pPr>
            <a:r>
              <a:rPr lang="zh-CN" altLang="en-US" sz="1800"/>
              <a:t>调查内容：需要调查的具体项目。</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3</a:t>
            </a:r>
            <a:r>
              <a:rPr lang="zh-CN" altLang="en-US">
                <a:sym typeface="+mn-ea"/>
              </a:rPr>
              <a:t>）</a:t>
            </a:r>
            <a:r>
              <a:rPr lang="en-US" altLang="zh-CN">
                <a:sym typeface="+mn-ea"/>
              </a:rPr>
              <a:t>—</a:t>
            </a:r>
            <a:r>
              <a:rPr lang="zh-CN" altLang="en-US">
                <a:sym typeface="+mn-ea"/>
              </a:rPr>
              <a:t>调查方案的基本结构</a:t>
            </a:r>
            <a:r>
              <a:rPr lang="en-US" altLang="zh-CN">
                <a:sym typeface="+mn-ea"/>
              </a:rPr>
              <a:t>2</a:t>
            </a:r>
          </a:p>
        </p:txBody>
      </p:sp>
      <p:sp>
        <p:nvSpPr>
          <p:cNvPr id="3" name="内容占位符 2"/>
          <p:cNvSpPr>
            <a:spLocks noGrp="1"/>
          </p:cNvSpPr>
          <p:nvPr>
            <p:ph sz="half" idx="1"/>
          </p:nvPr>
        </p:nvSpPr>
        <p:spPr/>
        <p:txBody>
          <a:bodyPr>
            <a:normAutofit/>
          </a:bodyPr>
          <a:lstStyle/>
          <a:p>
            <a:pPr lvl="1">
              <a:lnSpc>
                <a:spcPct val="150000"/>
              </a:lnSpc>
            </a:pPr>
            <a:r>
              <a:rPr lang="zh-CN" altLang="en-US" sz="2000"/>
              <a:t>调查方式：组织收集原始资料的形式</a:t>
            </a:r>
          </a:p>
          <a:p>
            <a:pPr lvl="1">
              <a:lnSpc>
                <a:spcPct val="150000"/>
              </a:lnSpc>
            </a:pPr>
            <a:r>
              <a:rPr lang="zh-CN" altLang="en-US" sz="2000"/>
              <a:t>调查方法：调查者向被调查者收集数据答案的方法</a:t>
            </a:r>
          </a:p>
          <a:p>
            <a:pPr lvl="1">
              <a:lnSpc>
                <a:spcPct val="150000"/>
              </a:lnSpc>
            </a:pPr>
            <a:r>
              <a:rPr lang="zh-CN" altLang="en-US" sz="2000"/>
              <a:t>调查时间：调查何时，何时调查</a:t>
            </a:r>
          </a:p>
          <a:p>
            <a:pPr lvl="1">
              <a:lnSpc>
                <a:spcPct val="150000"/>
              </a:lnSpc>
            </a:pPr>
            <a:r>
              <a:rPr lang="zh-CN" altLang="en-US" sz="2000"/>
              <a:t>调查的组织实施计划：调查人员的选择、组织和培训，调查表格、问卷、调查员手册的印刷，必要调查工具的准备，调查经费的来源和预算等</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a:xfrm>
            <a:off x="384810" y="53340"/>
            <a:ext cx="8229600" cy="4968240"/>
          </a:xfrm>
          <a:gradFill>
            <a:gsLst>
              <a:gs pos="0">
                <a:srgbClr val="7B32B2"/>
              </a:gs>
              <a:gs pos="100000">
                <a:srgbClr val="401A5D"/>
              </a:gs>
            </a:gsLst>
            <a:lin ang="16200000" scaled="0"/>
          </a:gradFill>
        </p:spPr>
        <p:txBody>
          <a:bodyPr>
            <a:normAutofit/>
          </a:bodyPr>
          <a:lstStyle/>
          <a:p>
            <a:r>
              <a:rPr lang="zh-CN" altLang="en-US" sz="1800"/>
              <a:t>20世纪80年代，美国可口可乐公司耗资500万美元，进行了历时2年的市场调查，调查了近20万名消费者。</a:t>
            </a:r>
          </a:p>
          <a:p>
            <a:r>
              <a:rPr lang="zh-CN" altLang="en-US" sz="1800"/>
              <a:t>市场调查与决策：</a:t>
            </a:r>
          </a:p>
          <a:p>
            <a:pPr lvl="1"/>
            <a:r>
              <a:rPr lang="zh-CN" altLang="en-US" sz="1800">
                <a:solidFill>
                  <a:schemeClr val="tx1"/>
                </a:solidFill>
              </a:rPr>
              <a:t>出动2000名调查员，在10个主要城市调查消费者的口味。</a:t>
            </a:r>
            <a:r>
              <a:rPr lang="zh-CN" altLang="en-US" sz="1800"/>
              <a:t>问卷的主要问题是：</a:t>
            </a:r>
            <a:r>
              <a:rPr lang="zh-CN" altLang="en-US" sz="1800">
                <a:solidFill>
                  <a:srgbClr val="FFFF00"/>
                </a:solidFill>
              </a:rPr>
              <a:t>“如果在可口可乐配方中增加一种新的成分，使它喝起来更柔和，您愿意吗？”</a:t>
            </a:r>
            <a:r>
              <a:rPr lang="zh-CN" altLang="en-US" sz="1800"/>
              <a:t>结果有一多半的人表示接受，只有11%的人表示不安。</a:t>
            </a:r>
          </a:p>
          <a:p>
            <a:pPr lvl="1"/>
            <a:r>
              <a:rPr lang="zh-CN" altLang="en-US" sz="1800">
                <a:solidFill>
                  <a:schemeClr val="tx1"/>
                </a:solidFill>
              </a:rPr>
              <a:t>公司投资400万美元进行大规模的口味尝试活动。13个大城市的19.1万消费者参与口味尝试活动。</a:t>
            </a:r>
            <a:r>
              <a:rPr lang="zh-CN" altLang="en-US" sz="1800">
                <a:solidFill>
                  <a:srgbClr val="FFFF00"/>
                </a:solidFill>
              </a:rPr>
              <a:t>在众多口味饮料中，消费者对新口味可乐青睐有加。55%的品尝者认为新口味超过传统配方。</a:t>
            </a:r>
          </a:p>
          <a:p>
            <a:pPr lvl="1"/>
            <a:r>
              <a:rPr lang="zh-CN" altLang="en-US" sz="1800"/>
              <a:t>经过与全世界瓶装厂商量，并进行财务预算，公司决定：</a:t>
            </a:r>
            <a:r>
              <a:rPr lang="zh-CN" altLang="en-US" sz="1800">
                <a:solidFill>
                  <a:srgbClr val="FFFF00"/>
                </a:solidFill>
              </a:rPr>
              <a:t>用新可乐代替传统可乐，停止传统可乐的生产与销售。</a:t>
            </a:r>
          </a:p>
        </p:txBody>
      </p:sp>
      <p:pic>
        <p:nvPicPr>
          <p:cNvPr id="75777" name="Picture 6"/>
          <p:cNvPicPr>
            <a:picLocks noChangeAspect="1"/>
          </p:cNvPicPr>
          <p:nvPr/>
        </p:nvPicPr>
        <p:blipFill>
          <a:blip r:embed="rId2"/>
          <a:srcRect t="20596"/>
          <a:stretch>
            <a:fillRect/>
          </a:stretch>
        </p:blipFill>
        <p:spPr>
          <a:xfrm>
            <a:off x="7948295" y="4140835"/>
            <a:ext cx="1231265" cy="1009015"/>
          </a:xfrm>
          <a:prstGeom prst="rect">
            <a:avLst/>
          </a:prstGeom>
          <a:noFill/>
          <a:ln w="9525">
            <a:noFill/>
            <a:miter/>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a:xfrm>
            <a:off x="384810" y="62865"/>
            <a:ext cx="8229600" cy="4968240"/>
          </a:xfrm>
          <a:gradFill>
            <a:gsLst>
              <a:gs pos="0">
                <a:srgbClr val="7B32B2"/>
              </a:gs>
              <a:gs pos="100000">
                <a:srgbClr val="401A5D"/>
              </a:gs>
            </a:gsLst>
            <a:lin ang="16200000" scaled="0"/>
          </a:gradFill>
        </p:spPr>
        <p:txBody>
          <a:bodyPr>
            <a:normAutofit fontScale="80000"/>
          </a:bodyPr>
          <a:lstStyle/>
          <a:p>
            <a:r>
              <a:rPr lang="zh-CN" altLang="en-US">
                <a:solidFill>
                  <a:srgbClr val="FFFF00"/>
                </a:solidFill>
              </a:rPr>
              <a:t>结果</a:t>
            </a:r>
            <a:r>
              <a:rPr lang="zh-CN" altLang="en-US"/>
              <a:t>：</a:t>
            </a:r>
          </a:p>
          <a:p>
            <a:pPr lvl="1"/>
            <a:r>
              <a:rPr lang="zh-CN" altLang="en-US"/>
              <a:t>新饮料上市4个小时，可口可乐公司接到</a:t>
            </a:r>
            <a:r>
              <a:rPr lang="zh-CN" altLang="en-US">
                <a:solidFill>
                  <a:srgbClr val="FFFF00"/>
                </a:solidFill>
              </a:rPr>
              <a:t>650</a:t>
            </a:r>
            <a:r>
              <a:rPr lang="zh-CN" altLang="en-US"/>
              <a:t>个抗议电话。10天后，每天接到</a:t>
            </a:r>
            <a:r>
              <a:rPr lang="zh-CN" altLang="en-US">
                <a:solidFill>
                  <a:srgbClr val="FFFF00"/>
                </a:solidFill>
              </a:rPr>
              <a:t>5000</a:t>
            </a:r>
            <a:r>
              <a:rPr lang="zh-CN" altLang="en-US"/>
              <a:t>多个抗议电话。有人甚至说要改喝茶水来代替可乐。公司不得不开辟83个热线，雇佣大量的公关人员来处理这些抱怨和抗议。</a:t>
            </a:r>
          </a:p>
          <a:p>
            <a:pPr lvl="1"/>
            <a:r>
              <a:rPr lang="zh-CN" altLang="en-US"/>
              <a:t>3个月以后，市场调研表明，只有不到</a:t>
            </a:r>
            <a:r>
              <a:rPr lang="zh-CN" altLang="en-US">
                <a:solidFill>
                  <a:srgbClr val="FFFF00"/>
                </a:solidFill>
              </a:rPr>
              <a:t>30%</a:t>
            </a:r>
            <a:r>
              <a:rPr lang="zh-CN" altLang="en-US"/>
              <a:t>的消费者说新可乐的好话了，愤怒的情绪在美国蔓延。罗伯特.戈伊朱埃塔不得不率领公司全体高层管理者站在可口可乐的标志下，向公众道歉，并宣布立即恢复传统配方生产。全国一片沸腾。有议员在参议会回上发表演说：“这是美国历史上一个非常有意义的时刻，它表明有些民族精神是不可更改的。</a:t>
            </a:r>
          </a:p>
        </p:txBody>
      </p:sp>
      <p:pic>
        <p:nvPicPr>
          <p:cNvPr id="4" name="Picture 6"/>
          <p:cNvPicPr>
            <a:picLocks noChangeAspect="1"/>
          </p:cNvPicPr>
          <p:nvPr/>
        </p:nvPicPr>
        <p:blipFill>
          <a:blip r:embed="rId2"/>
          <a:srcRect t="20596"/>
          <a:stretch>
            <a:fillRect/>
          </a:stretch>
        </p:blipFill>
        <p:spPr>
          <a:xfrm>
            <a:off x="7762240" y="4060190"/>
            <a:ext cx="1351915" cy="1107440"/>
          </a:xfrm>
          <a:prstGeom prst="rect">
            <a:avLst/>
          </a:prstGeom>
          <a:noFill/>
          <a:ln w="9525">
            <a:noFill/>
            <a:miter/>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a:xfrm>
            <a:off x="384810" y="62865"/>
            <a:ext cx="8229600" cy="4968240"/>
          </a:xfrm>
          <a:gradFill>
            <a:gsLst>
              <a:gs pos="0">
                <a:srgbClr val="7B32B2"/>
              </a:gs>
              <a:gs pos="100000">
                <a:srgbClr val="401A5D"/>
              </a:gs>
            </a:gsLst>
            <a:lin ang="16200000" scaled="0"/>
          </a:gradFill>
        </p:spPr>
        <p:txBody>
          <a:bodyPr>
            <a:normAutofit/>
          </a:bodyPr>
          <a:lstStyle/>
          <a:p>
            <a:r>
              <a:rPr lang="en-US" altLang="zh-CN"/>
              <a:t>    </a:t>
            </a:r>
            <a:r>
              <a:rPr lang="zh-CN" altLang="en-US"/>
              <a:t>耗资巨大、范围广泛、被调查者反映良好</a:t>
            </a:r>
            <a:br>
              <a:rPr lang="zh-CN" altLang="en-US"/>
            </a:br>
            <a:r>
              <a:rPr lang="zh-CN" altLang="en-US"/>
              <a:t>                       </a:t>
            </a:r>
            <a:r>
              <a:rPr lang="zh-CN" altLang="en-US">
                <a:solidFill>
                  <a:srgbClr val="FFFF00"/>
                </a:solidFill>
              </a:rPr>
              <a:t>问题的根源是什么？</a:t>
            </a:r>
          </a:p>
          <a:p>
            <a:pPr lvl="1"/>
            <a:r>
              <a:rPr lang="zh-CN" altLang="en-US">
                <a:solidFill>
                  <a:schemeClr val="tx1"/>
                </a:solidFill>
              </a:rPr>
              <a:t>问卷的主要问题是：</a:t>
            </a:r>
            <a:r>
              <a:rPr lang="zh-CN" altLang="en-US">
                <a:solidFill>
                  <a:srgbClr val="FFFF00"/>
                </a:solidFill>
              </a:rPr>
              <a:t>“如果在可口可乐配方中增加一种新的成分，使它喝起来更柔和，您愿意吗？</a:t>
            </a:r>
          </a:p>
          <a:p>
            <a:pPr lvl="2"/>
            <a:r>
              <a:rPr lang="zh-CN" altLang="en-US">
                <a:solidFill>
                  <a:schemeClr val="tx1"/>
                </a:solidFill>
              </a:rPr>
              <a:t>事后调查表明：几乎多有被调查的人都认为，公司是在保留老可乐的情况下，询问对多一种口味的可乐的态度。</a:t>
            </a:r>
          </a:p>
          <a:p>
            <a:pPr lvl="2"/>
            <a:r>
              <a:rPr lang="zh-CN" altLang="en-US">
                <a:solidFill>
                  <a:schemeClr val="tx1"/>
                </a:solidFill>
              </a:rPr>
              <a:t>在调查生产新饮料的同时，忘记询问：</a:t>
            </a:r>
            <a:r>
              <a:rPr lang="zh-CN" altLang="en-US">
                <a:solidFill>
                  <a:srgbClr val="FFFF00"/>
                </a:solidFill>
              </a:rPr>
              <a:t>“如果是在停止老饮料的情况下，您是否会选择新的饮料？”</a:t>
            </a:r>
          </a:p>
        </p:txBody>
      </p:sp>
      <p:pic>
        <p:nvPicPr>
          <p:cNvPr id="4" name="Picture 6"/>
          <p:cNvPicPr>
            <a:picLocks noChangeAspect="1"/>
          </p:cNvPicPr>
          <p:nvPr/>
        </p:nvPicPr>
        <p:blipFill>
          <a:blip r:embed="rId2"/>
          <a:srcRect t="20596"/>
          <a:stretch>
            <a:fillRect/>
          </a:stretch>
        </p:blipFill>
        <p:spPr>
          <a:xfrm>
            <a:off x="7762240" y="4060190"/>
            <a:ext cx="1351915" cy="1107440"/>
          </a:xfrm>
          <a:prstGeom prst="rect">
            <a:avLst/>
          </a:prstGeom>
          <a:noFill/>
          <a:ln w="9525">
            <a:noFill/>
            <a:miter/>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p>
        </p:txBody>
      </p:sp>
      <p:sp>
        <p:nvSpPr>
          <p:cNvPr id="3" name="内容占位符 2"/>
          <p:cNvSpPr>
            <a:spLocks noGrp="1"/>
          </p:cNvSpPr>
          <p:nvPr>
            <p:ph sz="half" idx="1"/>
          </p:nvPr>
        </p:nvSpPr>
        <p:spPr/>
        <p:txBody>
          <a:bodyPr/>
          <a:lstStyle/>
          <a:p>
            <a:r>
              <a:rPr lang="zh-CN" altLang="en-US"/>
              <a:t>调查方案的基本结构</a:t>
            </a:r>
          </a:p>
          <a:p>
            <a:r>
              <a:rPr lang="zh-CN" altLang="en-US"/>
              <a:t>数据的收集方法</a:t>
            </a:r>
          </a:p>
          <a:p>
            <a:r>
              <a:rPr lang="zh-CN" altLang="en-US"/>
              <a:t>调查问卷的设计</a:t>
            </a:r>
          </a:p>
        </p:txBody>
      </p:sp>
      <p:pic>
        <p:nvPicPr>
          <p:cNvPr id="78852" name="图片 78851"/>
          <p:cNvPicPr>
            <a:picLocks noChangeAspect="1"/>
          </p:cNvPicPr>
          <p:nvPr/>
        </p:nvPicPr>
        <p:blipFill>
          <a:blip r:embed="rId2"/>
          <a:stretch>
            <a:fillRect/>
          </a:stretch>
        </p:blipFill>
        <p:spPr>
          <a:xfrm>
            <a:off x="4462780" y="1226820"/>
            <a:ext cx="3133725" cy="2971800"/>
          </a:xfrm>
          <a:prstGeom prst="rect">
            <a:avLst/>
          </a:prstGeom>
          <a:noFill/>
          <a:ln w="9525">
            <a:noFill/>
            <a:miter/>
          </a:ln>
        </p:spPr>
      </p:pic>
      <p:sp>
        <p:nvSpPr>
          <p:cNvPr id="78853" name="右箭头 78852"/>
          <p:cNvSpPr/>
          <p:nvPr/>
        </p:nvSpPr>
        <p:spPr>
          <a:xfrm>
            <a:off x="4051300" y="1249680"/>
            <a:ext cx="381000" cy="304800"/>
          </a:xfrm>
          <a:prstGeom prst="rightArrow">
            <a:avLst>
              <a:gd name="adj1" fmla="val 50000"/>
              <a:gd name="adj2" fmla="val 31250"/>
            </a:avLst>
          </a:prstGeom>
          <a:noFill/>
          <a:ln w="25400" cap="flat" cmpd="sng">
            <a:solidFill>
              <a:schemeClr val="tx1"/>
            </a:solidFill>
            <a:prstDash val="solid"/>
            <a:miter/>
            <a:headEnd type="none" w="med" len="med"/>
            <a:tailEnd type="none" w="med" len="med"/>
          </a:ln>
        </p:spPr>
        <p:txBody>
          <a:bodyPr anchor="t"/>
          <a:lstStyle/>
          <a:p>
            <a:pPr lvl="0" algn="ctr"/>
            <a:endParaRPr lang="zh-CN" altLang="en-US">
              <a:latin typeface="Arial" charset="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up)">
                                      <p:cBhvr>
                                        <p:cTn id="7" dur="500"/>
                                        <p:tgtEl>
                                          <p:spTgt spid="78852"/>
                                        </p:tgtEl>
                                      </p:cBhvr>
                                    </p:animEffect>
                                  </p:childTnLst>
                                </p:cTn>
                              </p:par>
                              <p:par>
                                <p:cTn id="8" presetID="22" presetClass="entr" presetSubtype="8" fill="hold" nodeType="withEffect">
                                  <p:stCondLst>
                                    <p:cond delay="0"/>
                                  </p:stCondLst>
                                  <p:childTnLst>
                                    <p:set>
                                      <p:cBhvr>
                                        <p:cTn id="9" dur="1" fill="hold">
                                          <p:stCondLst>
                                            <p:cond delay="0"/>
                                          </p:stCondLst>
                                        </p:cTn>
                                        <p:tgtEl>
                                          <p:spTgt spid="78853"/>
                                        </p:tgtEl>
                                        <p:attrNameLst>
                                          <p:attrName>style.visibility</p:attrName>
                                        </p:attrNameLst>
                                      </p:cBhvr>
                                      <p:to>
                                        <p:strVal val="visible"/>
                                      </p:to>
                                    </p:set>
                                    <p:animEffect transition="in" filter="wipe(left)">
                                      <p:cBhvr>
                                        <p:cTn id="10"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三、调查方案的设计（3）—数据的收集方法</a:t>
            </a:r>
            <a:endParaRPr lang="en-US" altLang="zh-CN"/>
          </a:p>
        </p:txBody>
      </p:sp>
      <p:sp>
        <p:nvSpPr>
          <p:cNvPr id="3" name="内容占位符 2"/>
          <p:cNvSpPr>
            <a:spLocks noGrp="1"/>
          </p:cNvSpPr>
          <p:nvPr>
            <p:ph sz="half" idx="1"/>
          </p:nvPr>
        </p:nvSpPr>
        <p:spPr/>
        <p:txBody>
          <a:bodyPr>
            <a:normAutofit lnSpcReduction="10000"/>
          </a:bodyPr>
          <a:lstStyle/>
          <a:p>
            <a:pPr>
              <a:lnSpc>
                <a:spcPct val="150000"/>
              </a:lnSpc>
            </a:pPr>
            <a:r>
              <a:rPr lang="zh-CN" altLang="en-US" sz="2400"/>
              <a:t>不论采用何种调查方式，在取得数据时都需要使用一些具体的数据搜集方法。数据的收集方法归纳起来可分为如下两大类：</a:t>
            </a:r>
          </a:p>
          <a:p>
            <a:pPr lvl="1">
              <a:lnSpc>
                <a:spcPct val="150000"/>
              </a:lnSpc>
            </a:pPr>
            <a:r>
              <a:rPr lang="zh-CN" altLang="en-US" sz="2200">
                <a:solidFill>
                  <a:srgbClr val="FFFF00"/>
                </a:solidFill>
              </a:rPr>
              <a:t>询问调查</a:t>
            </a:r>
            <a:r>
              <a:rPr lang="zh-CN" altLang="en-US" sz="2200"/>
              <a:t>：调查者与被调查者直接或间接触以获得数据的一种方法。</a:t>
            </a:r>
          </a:p>
          <a:p>
            <a:pPr lvl="1">
              <a:lnSpc>
                <a:spcPct val="150000"/>
              </a:lnSpc>
            </a:pPr>
            <a:r>
              <a:rPr lang="zh-CN" altLang="en-US" sz="2200">
                <a:solidFill>
                  <a:srgbClr val="FFFF00"/>
                </a:solidFill>
              </a:rPr>
              <a:t>观察或实验</a:t>
            </a:r>
            <a:r>
              <a:rPr lang="zh-CN" altLang="en-US" sz="2200"/>
              <a:t>：调查者通过直接的观察或实验获得数据的方法。</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Shape 1324"/>
          <p:cNvSpPr>
            <a:spLocks noGrp="1"/>
          </p:cNvSpPr>
          <p:nvPr>
            <p:ph type="sldNum" sz="quarter" idx="2"/>
          </p:nvPr>
        </p:nvSpPr>
        <p:spPr>
          <a:xfrm>
            <a:off x="3371850" y="4902994"/>
            <a:ext cx="1600200" cy="216618"/>
          </a:xfrm>
          <a:prstGeom prst="rect">
            <a:avLst/>
          </a:prstGeom>
        </p:spPr>
        <p:txBody>
          <a:bodyPr>
            <a:normAutofit fontScale="60000"/>
          </a:bodyPr>
          <a:lstStyle/>
          <a:p>
            <a:fld id="{86CB4B4D-7CA3-9044-876B-883B54F8677D}" type="slidenum">
              <a:rPr sz="1350"/>
              <a:t>69</a:t>
            </a:fld>
            <a:endParaRPr sz="1350"/>
          </a:p>
        </p:txBody>
      </p:sp>
      <p:sp>
        <p:nvSpPr>
          <p:cNvPr id="1325" name="Shape 1325"/>
          <p:cNvSpPr/>
          <p:nvPr/>
        </p:nvSpPr>
        <p:spPr>
          <a:xfrm>
            <a:off x="732155" y="1345565"/>
            <a:ext cx="1893194" cy="611585"/>
          </a:xfrm>
          <a:prstGeom prst="roundRect">
            <a:avLst>
              <a:gd name="adj" fmla="val 23361"/>
            </a:avLst>
          </a:prstGeom>
          <a:solidFill>
            <a:schemeClr val="accent4">
              <a:lumOff val="-8794"/>
            </a:schemeClr>
          </a:solidFill>
          <a:ln w="12700">
            <a:miter lim="400000"/>
          </a:ln>
          <a:effectLst>
            <a:outerShdw blurRad="101600" dist="25400" dir="5400000" rotWithShape="0">
              <a:srgbClr val="000000">
                <a:alpha val="75000"/>
              </a:srgbClr>
            </a:outerShdw>
          </a:effectLst>
        </p:spPr>
        <p:txBody>
          <a:bodyPr lIns="34289" rIns="34289" anchor="ctr"/>
          <a:lstStyle>
            <a:lvl1pPr algn="ctr">
              <a:defRPr sz="3000" b="1">
                <a:solidFill>
                  <a:schemeClr val="accent3">
                    <a:lumOff val="44000"/>
                  </a:schemeClr>
                </a:solidFill>
              </a:defRPr>
            </a:lvl1pPr>
          </a:lstStyle>
          <a:p>
            <a:r>
              <a:rPr sz="2250"/>
              <a:t>观察</a:t>
            </a:r>
            <a:r>
              <a:rPr lang="zh-CN" sz="2250"/>
              <a:t>或</a:t>
            </a:r>
            <a:r>
              <a:rPr sz="2250"/>
              <a:t>实验</a:t>
            </a:r>
          </a:p>
        </p:txBody>
      </p:sp>
      <p:sp>
        <p:nvSpPr>
          <p:cNvPr id="1326" name="Shape 1326"/>
          <p:cNvSpPr/>
          <p:nvPr/>
        </p:nvSpPr>
        <p:spPr>
          <a:xfrm>
            <a:off x="982980" y="2256790"/>
            <a:ext cx="1125855" cy="420370"/>
          </a:xfrm>
          <a:prstGeom prst="rect">
            <a:avLst/>
          </a:prstGeom>
          <a:gradFill>
            <a:gsLst>
              <a:gs pos="0">
                <a:srgbClr val="7B32B2"/>
              </a:gs>
              <a:gs pos="100000">
                <a:srgbClr val="401A5D"/>
              </a:gs>
            </a:gsLst>
            <a:lin ang="16200000" scaled="0"/>
          </a:gradFill>
          <a:ln w="38100">
            <a:solidFill>
              <a:srgbClr val="808080"/>
            </a:solidFill>
            <a:prstDash val="sysDot"/>
          </a:ln>
        </p:spPr>
        <p:txBody>
          <a:bodyPr lIns="34289" rIns="34289" anchor="ctr"/>
          <a:lstStyle>
            <a:lvl1pPr algn="ctr">
              <a:defRPr sz="2200" b="1">
                <a:latin typeface="Arial"/>
                <a:ea typeface="Arial"/>
                <a:cs typeface="Arial"/>
                <a:sym typeface="Arial"/>
              </a:defRPr>
            </a:lvl1pPr>
          </a:lstStyle>
          <a:p>
            <a:r>
              <a:rPr sz="2000" b="0">
                <a:latin typeface="黑体" charset="0"/>
                <a:ea typeface="黑体" charset="0"/>
              </a:rPr>
              <a:t>观察</a:t>
            </a:r>
          </a:p>
        </p:txBody>
      </p:sp>
      <p:sp>
        <p:nvSpPr>
          <p:cNvPr id="1327" name="Shape 1327"/>
          <p:cNvSpPr/>
          <p:nvPr/>
        </p:nvSpPr>
        <p:spPr>
          <a:xfrm>
            <a:off x="982979" y="3098642"/>
            <a:ext cx="1033811" cy="377429"/>
          </a:xfrm>
          <a:prstGeom prst="rect">
            <a:avLst/>
          </a:prstGeom>
          <a:gradFill>
            <a:gsLst>
              <a:gs pos="0">
                <a:srgbClr val="7B32B2"/>
              </a:gs>
              <a:gs pos="100000">
                <a:srgbClr val="401A5D"/>
              </a:gs>
            </a:gsLst>
            <a:lin ang="16200000" scaled="0"/>
          </a:gradFill>
          <a:ln w="38100">
            <a:solidFill>
              <a:srgbClr val="808080"/>
            </a:solidFill>
            <a:prstDash val="sysDot"/>
          </a:ln>
        </p:spPr>
        <p:txBody>
          <a:bodyPr lIns="34289" rIns="34289" anchor="ctr"/>
          <a:lstStyle>
            <a:lvl1pPr algn="ctr">
              <a:defRPr sz="2200" b="1">
                <a:latin typeface="Arial"/>
                <a:ea typeface="Arial"/>
                <a:cs typeface="Arial"/>
                <a:sym typeface="Arial"/>
              </a:defRPr>
            </a:lvl1pPr>
          </a:lstStyle>
          <a:p>
            <a:r>
              <a:rPr sz="2000"/>
              <a:t>实验</a:t>
            </a:r>
          </a:p>
        </p:txBody>
      </p:sp>
      <p:sp>
        <p:nvSpPr>
          <p:cNvPr id="1328" name="Shape 1328"/>
          <p:cNvSpPr/>
          <p:nvPr/>
        </p:nvSpPr>
        <p:spPr>
          <a:xfrm>
            <a:off x="4446270" y="1354455"/>
            <a:ext cx="1893194" cy="611585"/>
          </a:xfrm>
          <a:prstGeom prst="roundRect">
            <a:avLst>
              <a:gd name="adj" fmla="val 23361"/>
            </a:avLst>
          </a:prstGeom>
          <a:solidFill>
            <a:schemeClr val="accent4">
              <a:lumOff val="13999"/>
            </a:schemeClr>
          </a:solidFill>
          <a:ln w="12700">
            <a:miter lim="400000"/>
          </a:ln>
          <a:effectLst>
            <a:outerShdw blurRad="101600" dist="25400" dir="5400000" rotWithShape="0">
              <a:srgbClr val="000000">
                <a:alpha val="75000"/>
              </a:srgbClr>
            </a:outerShdw>
          </a:effectLst>
        </p:spPr>
        <p:txBody>
          <a:bodyPr lIns="34289" rIns="34289" anchor="ctr"/>
          <a:lstStyle>
            <a:lvl1pPr algn="ctr">
              <a:defRPr sz="3000" b="1">
                <a:solidFill>
                  <a:schemeClr val="accent3">
                    <a:lumOff val="44000"/>
                  </a:schemeClr>
                </a:solidFill>
              </a:defRPr>
            </a:lvl1pPr>
          </a:lstStyle>
          <a:p>
            <a:r>
              <a:rPr sz="2250"/>
              <a:t>询问调查</a:t>
            </a:r>
          </a:p>
        </p:txBody>
      </p:sp>
      <p:sp>
        <p:nvSpPr>
          <p:cNvPr id="1329" name="Shape 1329"/>
          <p:cNvSpPr/>
          <p:nvPr/>
        </p:nvSpPr>
        <p:spPr>
          <a:xfrm>
            <a:off x="4237856" y="2261235"/>
            <a:ext cx="1154213" cy="377429"/>
          </a:xfrm>
          <a:prstGeom prst="rect">
            <a:avLst/>
          </a:prstGeom>
          <a:solidFill>
            <a:schemeClr val="accent4">
              <a:lumMod val="60000"/>
              <a:lumOff val="40000"/>
            </a:schemeClr>
          </a:solidFill>
          <a:ln w="38100">
            <a:solidFill>
              <a:srgbClr val="808080"/>
            </a:solidFill>
            <a:prstDash val="sysDot"/>
          </a:ln>
        </p:spPr>
        <p:txBody>
          <a:bodyPr lIns="34289" rIns="34289" anchor="ctr"/>
          <a:lstStyle>
            <a:lvl1pPr algn="ctr">
              <a:defRPr sz="2200" b="1">
                <a:latin typeface="Arial"/>
                <a:ea typeface="Arial"/>
                <a:cs typeface="Arial"/>
                <a:sym typeface="Arial"/>
              </a:defRPr>
            </a:lvl1pPr>
          </a:lstStyle>
          <a:p>
            <a:r>
              <a:rPr sz="2000"/>
              <a:t>访问调查</a:t>
            </a:r>
          </a:p>
        </p:txBody>
      </p:sp>
      <p:sp>
        <p:nvSpPr>
          <p:cNvPr id="1330" name="Shape 1330"/>
          <p:cNvSpPr/>
          <p:nvPr/>
        </p:nvSpPr>
        <p:spPr>
          <a:xfrm>
            <a:off x="4237856" y="2918937"/>
            <a:ext cx="1154213" cy="377429"/>
          </a:xfrm>
          <a:prstGeom prst="rect">
            <a:avLst/>
          </a:prstGeom>
          <a:solidFill>
            <a:schemeClr val="accent4">
              <a:lumMod val="60000"/>
              <a:lumOff val="40000"/>
            </a:schemeClr>
          </a:solidFill>
          <a:ln w="38100">
            <a:solidFill>
              <a:srgbClr val="808080"/>
            </a:solidFill>
            <a:prstDash val="sysDot"/>
          </a:ln>
        </p:spPr>
        <p:txBody>
          <a:bodyPr lIns="34289" rIns="34289" anchor="ctr"/>
          <a:lstStyle>
            <a:lvl1pPr algn="ctr">
              <a:defRPr sz="2200" b="1">
                <a:latin typeface="Arial"/>
                <a:ea typeface="Arial"/>
                <a:cs typeface="Arial"/>
                <a:sym typeface="Arial"/>
              </a:defRPr>
            </a:lvl1pPr>
          </a:lstStyle>
          <a:p>
            <a:r>
              <a:rPr sz="2000"/>
              <a:t>邮寄调查</a:t>
            </a:r>
          </a:p>
        </p:txBody>
      </p:sp>
      <p:sp>
        <p:nvSpPr>
          <p:cNvPr id="1331" name="Shape 1331"/>
          <p:cNvSpPr/>
          <p:nvPr/>
        </p:nvSpPr>
        <p:spPr>
          <a:xfrm>
            <a:off x="4237856" y="3484564"/>
            <a:ext cx="1154213" cy="377429"/>
          </a:xfrm>
          <a:prstGeom prst="rect">
            <a:avLst/>
          </a:prstGeom>
          <a:solidFill>
            <a:schemeClr val="accent4">
              <a:lumMod val="60000"/>
              <a:lumOff val="40000"/>
            </a:schemeClr>
          </a:solidFill>
          <a:ln w="38100">
            <a:solidFill>
              <a:srgbClr val="808080"/>
            </a:solidFill>
            <a:prstDash val="sysDot"/>
          </a:ln>
        </p:spPr>
        <p:txBody>
          <a:bodyPr lIns="34289" rIns="34289" anchor="ctr"/>
          <a:lstStyle>
            <a:lvl1pPr algn="ctr">
              <a:defRPr sz="2200" b="1">
                <a:latin typeface="Arial"/>
                <a:ea typeface="Arial"/>
                <a:cs typeface="Arial"/>
                <a:sym typeface="Arial"/>
              </a:defRPr>
            </a:lvl1pPr>
          </a:lstStyle>
          <a:p>
            <a:r>
              <a:rPr sz="2000"/>
              <a:t>电话调查</a:t>
            </a:r>
          </a:p>
        </p:txBody>
      </p:sp>
      <p:sp>
        <p:nvSpPr>
          <p:cNvPr id="1332" name="Shape 1332"/>
          <p:cNvSpPr/>
          <p:nvPr/>
        </p:nvSpPr>
        <p:spPr>
          <a:xfrm>
            <a:off x="5526405" y="2261235"/>
            <a:ext cx="2350135" cy="424815"/>
          </a:xfrm>
          <a:prstGeom prst="rect">
            <a:avLst/>
          </a:prstGeom>
          <a:solidFill>
            <a:schemeClr val="accent4">
              <a:lumMod val="60000"/>
              <a:lumOff val="40000"/>
            </a:schemeClr>
          </a:solidFill>
          <a:ln w="38100">
            <a:solidFill>
              <a:srgbClr val="808080"/>
            </a:solidFill>
            <a:prstDash val="sysDot"/>
          </a:ln>
        </p:spPr>
        <p:txBody>
          <a:bodyPr lIns="34289" rIns="34289" anchor="ctr"/>
          <a:lstStyle>
            <a:lvl1pPr algn="ctr">
              <a:defRPr sz="2200" b="1">
                <a:latin typeface="Arial"/>
                <a:ea typeface="Arial"/>
                <a:cs typeface="Arial"/>
                <a:sym typeface="Arial"/>
              </a:defRPr>
            </a:lvl1pPr>
          </a:lstStyle>
          <a:p>
            <a:r>
              <a:rPr sz="2000"/>
              <a:t>座谈会（焦点访谈）</a:t>
            </a:r>
          </a:p>
        </p:txBody>
      </p:sp>
      <p:sp>
        <p:nvSpPr>
          <p:cNvPr id="1333" name="Shape 1333"/>
          <p:cNvSpPr/>
          <p:nvPr/>
        </p:nvSpPr>
        <p:spPr>
          <a:xfrm>
            <a:off x="5544051" y="2918937"/>
            <a:ext cx="1154213" cy="377429"/>
          </a:xfrm>
          <a:prstGeom prst="rect">
            <a:avLst/>
          </a:prstGeom>
          <a:solidFill>
            <a:schemeClr val="accent4">
              <a:lumMod val="60000"/>
              <a:lumOff val="40000"/>
            </a:schemeClr>
          </a:solidFill>
          <a:ln w="38100">
            <a:solidFill>
              <a:srgbClr val="808080"/>
            </a:solidFill>
            <a:prstDash val="sysDot"/>
          </a:ln>
        </p:spPr>
        <p:txBody>
          <a:bodyPr lIns="34289" rIns="34289" anchor="ctr"/>
          <a:lstStyle>
            <a:lvl1pPr algn="ctr">
              <a:defRPr sz="2200" b="1">
                <a:latin typeface="Arial"/>
                <a:ea typeface="Arial"/>
                <a:cs typeface="Arial"/>
                <a:sym typeface="Arial"/>
              </a:defRPr>
            </a:lvl1pPr>
          </a:lstStyle>
          <a:p>
            <a:r>
              <a:rPr sz="2000"/>
              <a:t>个别深访</a:t>
            </a:r>
          </a:p>
        </p:txBody>
      </p:sp>
      <p:sp>
        <p:nvSpPr>
          <p:cNvPr id="6" name="标题 5"/>
          <p:cNvSpPr>
            <a:spLocks noGrp="1"/>
          </p:cNvSpPr>
          <p:nvPr>
            <p:ph type="title"/>
          </p:nvPr>
        </p:nvSpPr>
        <p:spPr/>
        <p:txBody>
          <a:bodyPr/>
          <a:lstStyle/>
          <a:p>
            <a:r>
              <a:rPr lang="zh-CN" altLang="en-US" b="1"/>
              <a:t>三、调查方案的设计（3）—数据的收集方法</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half" idx="1"/>
          </p:nvPr>
        </p:nvPicPr>
        <p:blipFill>
          <a:blip r:embed="rId2"/>
          <a:stretch>
            <a:fillRect/>
          </a:stretch>
        </p:blipFill>
        <p:spPr>
          <a:xfrm>
            <a:off x="-2540" y="-2540"/>
            <a:ext cx="6212840" cy="3749040"/>
          </a:xfrm>
          <a:prstGeom prst="rect">
            <a:avLst/>
          </a:prstGeom>
        </p:spPr>
      </p:pic>
      <p:pic>
        <p:nvPicPr>
          <p:cNvPr id="5" name="图片 4"/>
          <p:cNvPicPr>
            <a:picLocks noChangeAspect="1"/>
          </p:cNvPicPr>
          <p:nvPr/>
        </p:nvPicPr>
        <p:blipFill>
          <a:blip r:embed="rId3"/>
          <a:stretch>
            <a:fillRect/>
          </a:stretch>
        </p:blipFill>
        <p:spPr>
          <a:xfrm>
            <a:off x="2816860" y="2261235"/>
            <a:ext cx="6377305" cy="29711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r>
              <a:rPr lang="en-US" altLang="zh-CN"/>
              <a:t>4</a:t>
            </a:r>
            <a:r>
              <a:rPr lang="zh-CN" altLang="en-US"/>
              <a:t>）—数据的收集方法</a:t>
            </a:r>
            <a:r>
              <a:rPr lang="en-US" altLang="zh-CN"/>
              <a:t>1</a:t>
            </a:r>
          </a:p>
        </p:txBody>
      </p:sp>
      <p:sp>
        <p:nvSpPr>
          <p:cNvPr id="3" name="内容占位符 2"/>
          <p:cNvSpPr>
            <a:spLocks noGrp="1"/>
          </p:cNvSpPr>
          <p:nvPr>
            <p:ph sz="half" idx="1"/>
          </p:nvPr>
        </p:nvSpPr>
        <p:spPr/>
        <p:txBody>
          <a:bodyPr/>
          <a:lstStyle/>
          <a:p>
            <a:pPr lvl="1"/>
            <a:r>
              <a:rPr lang="zh-CN" altLang="en-US">
                <a:solidFill>
                  <a:srgbClr val="FFFF00"/>
                </a:solidFill>
              </a:rPr>
              <a:t>询问调查</a:t>
            </a:r>
          </a:p>
          <a:p>
            <a:pPr lvl="2"/>
            <a:r>
              <a:rPr lang="zh-CN" altLang="en-US"/>
              <a:t>访问调查：调查者与被调查者通过面对面地交谈而获得资料</a:t>
            </a:r>
          </a:p>
          <a:p>
            <a:pPr lvl="2"/>
            <a:r>
              <a:rPr lang="zh-CN" altLang="en-US"/>
              <a:t>邮寄调查：调查者与被调查者没有直接的语言交流，信息的传递依赖于问卷</a:t>
            </a:r>
          </a:p>
          <a:p>
            <a:pPr lvl="2"/>
            <a:r>
              <a:rPr lang="zh-CN" altLang="en-US"/>
              <a:t>电话调查：调查者利用电话与被调查者进行语言交流以获得信息</a:t>
            </a:r>
          </a:p>
          <a:p>
            <a:pPr lvl="2"/>
            <a:r>
              <a:rPr lang="zh-CN" altLang="en-US"/>
              <a:t>电脑辅助电话调查：电脑与电话相结合完成调查的全过程</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r>
              <a:rPr lang="en-US" altLang="zh-CN"/>
              <a:t>5</a:t>
            </a:r>
            <a:r>
              <a:rPr lang="zh-CN" altLang="en-US"/>
              <a:t>）—数据的收集方法</a:t>
            </a:r>
            <a:r>
              <a:rPr lang="en-US" altLang="zh-CN"/>
              <a:t>2</a:t>
            </a:r>
          </a:p>
        </p:txBody>
      </p:sp>
      <p:sp>
        <p:nvSpPr>
          <p:cNvPr id="3" name="内容占位符 2"/>
          <p:cNvSpPr>
            <a:spLocks noGrp="1"/>
          </p:cNvSpPr>
          <p:nvPr>
            <p:ph sz="half" idx="1"/>
          </p:nvPr>
        </p:nvSpPr>
        <p:spPr/>
        <p:txBody>
          <a:bodyPr>
            <a:normAutofit lnSpcReduction="20000"/>
          </a:bodyPr>
          <a:lstStyle/>
          <a:p>
            <a:pPr lvl="2"/>
            <a:r>
              <a:rPr lang="zh-CN" altLang="en-US"/>
              <a:t>座谈会：将一组被调查者集中在调查现场，让他们对调查的主题发表意见以获得资料</a:t>
            </a:r>
          </a:p>
          <a:p>
            <a:pPr lvl="2"/>
            <a:r>
              <a:rPr lang="zh-CN" altLang="en-US"/>
              <a:t>个别深度访谈：一次只有一名受访者参加、针对特殊问题的调查</a:t>
            </a:r>
          </a:p>
          <a:p>
            <a:pPr lvl="1"/>
            <a:r>
              <a:rPr lang="zh-CN" altLang="en-US">
                <a:solidFill>
                  <a:srgbClr val="FFFF00"/>
                </a:solidFill>
              </a:rPr>
              <a:t>观察和实验</a:t>
            </a:r>
          </a:p>
          <a:p>
            <a:pPr lvl="2"/>
            <a:r>
              <a:rPr lang="zh-CN" altLang="en-US"/>
              <a:t>观察：就调查对象的行动和意识，调查人员边观察边记录以收集所需信息。</a:t>
            </a:r>
          </a:p>
          <a:p>
            <a:pPr lvl="2"/>
            <a:r>
              <a:rPr lang="zh-CN" altLang="en-US"/>
              <a:t>实验：在设定的特殊实验场所、特殊状态下，对调查对象进行实验以获得所需资料。</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p>
        </p:txBody>
      </p:sp>
      <p:sp>
        <p:nvSpPr>
          <p:cNvPr id="3" name="内容占位符 2"/>
          <p:cNvSpPr>
            <a:spLocks noGrp="1"/>
          </p:cNvSpPr>
          <p:nvPr>
            <p:ph sz="half" idx="1"/>
          </p:nvPr>
        </p:nvSpPr>
        <p:spPr/>
        <p:txBody>
          <a:bodyPr>
            <a:normAutofit fontScale="70000"/>
          </a:bodyPr>
          <a:lstStyle/>
          <a:p>
            <a:pPr>
              <a:lnSpc>
                <a:spcPct val="150000"/>
              </a:lnSpc>
            </a:pPr>
            <a:r>
              <a:rPr lang="zh-CN" altLang="en-US"/>
              <a:t>调查方案的基本结构</a:t>
            </a:r>
          </a:p>
          <a:p>
            <a:pPr lvl="1">
              <a:lnSpc>
                <a:spcPct val="150000"/>
              </a:lnSpc>
            </a:pPr>
            <a:r>
              <a:rPr lang="zh-CN" altLang="en-US"/>
              <a:t>调查目的，调查对象和调查单位，调查内容 ，调查方式和方法，调查时间，调查的组织实施计划</a:t>
            </a:r>
          </a:p>
          <a:p>
            <a:pPr>
              <a:lnSpc>
                <a:spcPct val="150000"/>
              </a:lnSpc>
            </a:pPr>
            <a:r>
              <a:rPr lang="zh-CN" altLang="en-US"/>
              <a:t>数据的收集方法</a:t>
            </a:r>
          </a:p>
          <a:p>
            <a:pPr lvl="1">
              <a:lnSpc>
                <a:spcPct val="150000"/>
              </a:lnSpc>
            </a:pPr>
            <a:r>
              <a:rPr lang="zh-CN" altLang="en-US"/>
              <a:t>询问调查（访问、邮寄、电话、电脑辅助电话、座谈会、个别深入访谈），观察和实验</a:t>
            </a:r>
          </a:p>
          <a:p>
            <a:pPr>
              <a:lnSpc>
                <a:spcPct val="150000"/>
              </a:lnSpc>
            </a:pPr>
            <a:r>
              <a:rPr lang="zh-CN" altLang="en-US"/>
              <a:t>调查问卷的设计</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r>
              <a:rPr lang="en-US" altLang="zh-CN"/>
              <a:t>6</a:t>
            </a:r>
            <a:r>
              <a:rPr lang="zh-CN" altLang="en-US"/>
              <a:t>）</a:t>
            </a:r>
            <a:r>
              <a:rPr lang="en-US" altLang="zh-CN"/>
              <a:t>—</a:t>
            </a:r>
            <a:r>
              <a:rPr lang="zh-CN" altLang="en-US">
                <a:sym typeface="+mn-ea"/>
              </a:rPr>
              <a:t>调查问卷的设计</a:t>
            </a:r>
            <a:endParaRPr lang="en-US" altLang="zh-CN"/>
          </a:p>
        </p:txBody>
      </p:sp>
      <p:sp>
        <p:nvSpPr>
          <p:cNvPr id="3" name="内容占位符 2"/>
          <p:cNvSpPr>
            <a:spLocks noGrp="1"/>
          </p:cNvSpPr>
          <p:nvPr>
            <p:ph sz="half" idx="1"/>
          </p:nvPr>
        </p:nvSpPr>
        <p:spPr/>
        <p:txBody>
          <a:bodyPr/>
          <a:lstStyle/>
          <a:p>
            <a:r>
              <a:rPr lang="zh-CN" altLang="en-US"/>
              <a:t>问卷设计的步骤</a:t>
            </a:r>
          </a:p>
          <a:p>
            <a:pPr lvl="1"/>
            <a:endParaRPr lang="zh-CN" altLang="en-US"/>
          </a:p>
        </p:txBody>
      </p:sp>
      <p:sp>
        <p:nvSpPr>
          <p:cNvPr id="93187" name="文本框 93186"/>
          <p:cNvSpPr txBox="1"/>
          <p:nvPr/>
        </p:nvSpPr>
        <p:spPr>
          <a:xfrm>
            <a:off x="1862059" y="1813878"/>
            <a:ext cx="3801665"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1.根据</a:t>
            </a:r>
            <a:r>
              <a:rPr lang="zh-TW" altLang="en-US" sz="2100" dirty="0">
                <a:latin typeface="黑体" pitchFamily="2" charset="-122"/>
                <a:ea typeface="黑体" pitchFamily="2" charset="-122"/>
              </a:rPr>
              <a:t>研究目的建立分析架构 </a:t>
            </a:r>
            <a:endParaRPr lang="zh-CN" altLang="en-US" sz="2100" dirty="0">
              <a:latin typeface="黑体" pitchFamily="2" charset="-122"/>
              <a:ea typeface="黑体" pitchFamily="2" charset="-122"/>
            </a:endParaRPr>
          </a:p>
        </p:txBody>
      </p:sp>
      <p:sp>
        <p:nvSpPr>
          <p:cNvPr id="93188" name="文本框 93187"/>
          <p:cNvSpPr txBox="1"/>
          <p:nvPr/>
        </p:nvSpPr>
        <p:spPr>
          <a:xfrm>
            <a:off x="2319258" y="2328228"/>
            <a:ext cx="2446734"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2.</a:t>
            </a:r>
            <a:r>
              <a:rPr lang="zh-TW" altLang="en-US" sz="2100" dirty="0">
                <a:latin typeface="黑体" pitchFamily="2" charset="-122"/>
                <a:ea typeface="黑体" pitchFamily="2" charset="-122"/>
              </a:rPr>
              <a:t>决定问卷之形式 </a:t>
            </a:r>
            <a:endParaRPr lang="zh-CN" altLang="en-US" sz="2100" dirty="0">
              <a:latin typeface="黑体" pitchFamily="2" charset="-122"/>
              <a:ea typeface="黑体" pitchFamily="2" charset="-122"/>
            </a:endParaRPr>
          </a:p>
        </p:txBody>
      </p:sp>
      <p:sp>
        <p:nvSpPr>
          <p:cNvPr id="93189" name="文本框 93188"/>
          <p:cNvSpPr txBox="1"/>
          <p:nvPr/>
        </p:nvSpPr>
        <p:spPr>
          <a:xfrm>
            <a:off x="2776458" y="2785428"/>
            <a:ext cx="2209800"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3.</a:t>
            </a:r>
            <a:r>
              <a:rPr lang="zh-TW" altLang="en-US" sz="2100" dirty="0">
                <a:latin typeface="黑体" pitchFamily="2" charset="-122"/>
                <a:ea typeface="黑体" pitchFamily="2" charset="-122"/>
              </a:rPr>
              <a:t>编拟问卷初稿 </a:t>
            </a:r>
            <a:endParaRPr lang="zh-CN" altLang="en-US" sz="2100" dirty="0">
              <a:latin typeface="黑体" pitchFamily="2" charset="-122"/>
              <a:ea typeface="黑体" pitchFamily="2" charset="-122"/>
            </a:endParaRPr>
          </a:p>
        </p:txBody>
      </p:sp>
      <p:sp>
        <p:nvSpPr>
          <p:cNvPr id="93190" name="文本框 93189"/>
          <p:cNvSpPr txBox="1"/>
          <p:nvPr/>
        </p:nvSpPr>
        <p:spPr>
          <a:xfrm>
            <a:off x="3233658" y="3242628"/>
            <a:ext cx="4050506"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4.</a:t>
            </a:r>
            <a:r>
              <a:rPr lang="zh-TW" altLang="en-US" sz="2100" dirty="0">
                <a:latin typeface="黑体" pitchFamily="2" charset="-122"/>
                <a:ea typeface="黑体" pitchFamily="2" charset="-122"/>
              </a:rPr>
              <a:t>邀请专家学者检</a:t>
            </a:r>
            <a:r>
              <a:rPr lang="zh-CN" altLang="en-US" sz="2100" dirty="0">
                <a:latin typeface="黑体" pitchFamily="2" charset="-122"/>
                <a:ea typeface="黑体" pitchFamily="2" charset="-122"/>
              </a:rPr>
              <a:t>查</a:t>
            </a:r>
            <a:r>
              <a:rPr lang="zh-TW" altLang="en-US" sz="2100" dirty="0">
                <a:latin typeface="黑体" pitchFamily="2" charset="-122"/>
                <a:ea typeface="黑体" pitchFamily="2" charset="-122"/>
              </a:rPr>
              <a:t>、修订问卷 </a:t>
            </a:r>
            <a:endParaRPr lang="zh-CN" altLang="en-US" sz="2100" dirty="0">
              <a:latin typeface="黑体" pitchFamily="2" charset="-122"/>
              <a:ea typeface="黑体" pitchFamily="2" charset="-122"/>
            </a:endParaRPr>
          </a:p>
        </p:txBody>
      </p:sp>
      <p:sp>
        <p:nvSpPr>
          <p:cNvPr id="93191" name="文本框 93190"/>
          <p:cNvSpPr txBox="1"/>
          <p:nvPr/>
        </p:nvSpPr>
        <p:spPr>
          <a:xfrm>
            <a:off x="3690858" y="3756978"/>
            <a:ext cx="1737122"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5.</a:t>
            </a:r>
            <a:r>
              <a:rPr lang="zh-TW" altLang="en-US" sz="2100" dirty="0">
                <a:latin typeface="黑体" pitchFamily="2" charset="-122"/>
                <a:ea typeface="黑体" pitchFamily="2" charset="-122"/>
              </a:rPr>
              <a:t>预试问卷 </a:t>
            </a:r>
            <a:endParaRPr lang="zh-CN" altLang="en-US" sz="2100" dirty="0">
              <a:latin typeface="黑体" pitchFamily="2" charset="-122"/>
              <a:ea typeface="黑体" pitchFamily="2" charset="-122"/>
            </a:endParaRPr>
          </a:p>
        </p:txBody>
      </p:sp>
      <p:sp>
        <p:nvSpPr>
          <p:cNvPr id="93192" name="文本框 93191"/>
          <p:cNvSpPr txBox="1"/>
          <p:nvPr/>
        </p:nvSpPr>
        <p:spPr>
          <a:xfrm>
            <a:off x="4024234" y="4214178"/>
            <a:ext cx="3421856"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6.</a:t>
            </a:r>
            <a:r>
              <a:rPr lang="zh-TW" altLang="en-US" sz="2100" dirty="0">
                <a:latin typeface="黑体" pitchFamily="2" charset="-122"/>
                <a:ea typeface="黑体" pitchFamily="2" charset="-122"/>
              </a:rPr>
              <a:t>问卷定稿并订定使用说明 </a:t>
            </a:r>
            <a:endParaRPr lang="zh-CN" altLang="en-US" sz="2100" dirty="0">
              <a:latin typeface="黑体" pitchFamily="2" charset="-122"/>
              <a:ea typeface="黑体" pitchFamily="2" charset="-122"/>
            </a:endParaRPr>
          </a:p>
        </p:txBody>
      </p:sp>
      <p:sp>
        <p:nvSpPr>
          <p:cNvPr id="93193" name="直接连接符 93192"/>
          <p:cNvSpPr/>
          <p:nvPr/>
        </p:nvSpPr>
        <p:spPr>
          <a:xfrm>
            <a:off x="1646555" y="2263934"/>
            <a:ext cx="2194322" cy="2295525"/>
          </a:xfrm>
          <a:prstGeom prst="line">
            <a:avLst/>
          </a:prstGeom>
          <a:ln w="76200" cap="flat" cmpd="sng">
            <a:solidFill>
              <a:srgbClr val="FF9933"/>
            </a:solidFill>
            <a:prstDash val="solid"/>
            <a:round/>
            <a:headEnd type="none" w="med" len="med"/>
            <a:tailEnd type="triangle" w="med" len="med"/>
          </a:ln>
        </p:spPr>
        <p:txBody>
          <a:bodyPr anchor="t"/>
          <a:lstStyle/>
          <a:p>
            <a:pPr lvl="0" algn="ctr"/>
            <a:endParaRPr lang="zh-CN" altLang="en-US" sz="1350">
              <a:latin typeface="Arial" charset="0"/>
              <a:ea typeface="宋体" charset="-122"/>
            </a:endParaRPr>
          </a:p>
        </p:txBody>
      </p:sp>
      <p:sp>
        <p:nvSpPr>
          <p:cNvPr id="4" name="文本框 3"/>
          <p:cNvSpPr txBox="1"/>
          <p:nvPr/>
        </p:nvSpPr>
        <p:spPr>
          <a:xfrm>
            <a:off x="4364990" y="2371725"/>
            <a:ext cx="568325" cy="609600"/>
          </a:xfrm>
          <a:prstGeom prst="rect">
            <a:avLst/>
          </a:prstGeom>
          <a:noFill/>
        </p:spPr>
        <p:txBody>
          <a:bodyPr wrap="square" rtlCol="0" anchor="t">
            <a:spAutoFit/>
          </a:bodyPr>
          <a:lstStyle/>
          <a:p>
            <a:r>
              <a:rPr lang="zh-CN" altLang="en-US" sz="3400" b="1">
                <a:solidFill>
                  <a:srgbClr val="FF0000"/>
                </a:solidFill>
                <a:latin typeface="黑体" charset="0"/>
                <a:ea typeface="黑体" charset="0"/>
                <a:sym typeface="+mn-ea"/>
              </a:rPr>
              <a:t>√</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dissolve">
                                      <p:cBhvr>
                                        <p:cTn id="7" dur="1000"/>
                                        <p:tgtEl>
                                          <p:spTgt spid="93187"/>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93188"/>
                                        </p:tgtEl>
                                        <p:attrNameLst>
                                          <p:attrName>style.visibility</p:attrName>
                                        </p:attrNameLst>
                                      </p:cBhvr>
                                      <p:to>
                                        <p:strVal val="visible"/>
                                      </p:to>
                                    </p:set>
                                    <p:animEffect transition="in" filter="dissolve">
                                      <p:cBhvr>
                                        <p:cTn id="11" dur="1000"/>
                                        <p:tgtEl>
                                          <p:spTgt spid="93188"/>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93189"/>
                                        </p:tgtEl>
                                        <p:attrNameLst>
                                          <p:attrName>style.visibility</p:attrName>
                                        </p:attrNameLst>
                                      </p:cBhvr>
                                      <p:to>
                                        <p:strVal val="visible"/>
                                      </p:to>
                                    </p:set>
                                    <p:animEffect transition="in" filter="dissolve">
                                      <p:cBhvr>
                                        <p:cTn id="15" dur="1000"/>
                                        <p:tgtEl>
                                          <p:spTgt spid="93189"/>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93190"/>
                                        </p:tgtEl>
                                        <p:attrNameLst>
                                          <p:attrName>style.visibility</p:attrName>
                                        </p:attrNameLst>
                                      </p:cBhvr>
                                      <p:to>
                                        <p:strVal val="visible"/>
                                      </p:to>
                                    </p:set>
                                    <p:animEffect transition="in" filter="dissolve">
                                      <p:cBhvr>
                                        <p:cTn id="19" dur="1000"/>
                                        <p:tgtEl>
                                          <p:spTgt spid="93190"/>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93191"/>
                                        </p:tgtEl>
                                        <p:attrNameLst>
                                          <p:attrName>style.visibility</p:attrName>
                                        </p:attrNameLst>
                                      </p:cBhvr>
                                      <p:to>
                                        <p:strVal val="visible"/>
                                      </p:to>
                                    </p:set>
                                    <p:animEffect transition="in" filter="dissolve">
                                      <p:cBhvr>
                                        <p:cTn id="23" dur="1000"/>
                                        <p:tgtEl>
                                          <p:spTgt spid="93191"/>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93192"/>
                                        </p:tgtEl>
                                        <p:attrNameLst>
                                          <p:attrName>style.visibility</p:attrName>
                                        </p:attrNameLst>
                                      </p:cBhvr>
                                      <p:to>
                                        <p:strVal val="visible"/>
                                      </p:to>
                                    </p:set>
                                    <p:animEffect transition="in" filter="dissolve">
                                      <p:cBhvr>
                                        <p:cTn id="27" dur="1000"/>
                                        <p:tgtEl>
                                          <p:spTgt spid="93192"/>
                                        </p:tgtEl>
                                      </p:cBhvr>
                                    </p:animEffect>
                                  </p:childTnLst>
                                </p:cTn>
                              </p:par>
                            </p:childTnLst>
                          </p:cTn>
                        </p:par>
                        <p:par>
                          <p:cTn id="28" fill="hold">
                            <p:stCondLst>
                              <p:cond delay="6000"/>
                            </p:stCondLst>
                            <p:childTnLst>
                              <p:par>
                                <p:cTn id="29" presetID="9" presetClass="entr" presetSubtype="0" fill="hold" nodeType="afterEffect">
                                  <p:stCondLst>
                                    <p:cond delay="0"/>
                                  </p:stCondLst>
                                  <p:childTnLst>
                                    <p:set>
                                      <p:cBhvr>
                                        <p:cTn id="30" dur="1" fill="hold">
                                          <p:stCondLst>
                                            <p:cond delay="0"/>
                                          </p:stCondLst>
                                        </p:cTn>
                                        <p:tgtEl>
                                          <p:spTgt spid="93193"/>
                                        </p:tgtEl>
                                        <p:attrNameLst>
                                          <p:attrName>style.visibility</p:attrName>
                                        </p:attrNameLst>
                                      </p:cBhvr>
                                      <p:to>
                                        <p:strVal val="visible"/>
                                      </p:to>
                                    </p:set>
                                    <p:animEffect transition="in" filter="dissolve">
                                      <p:cBhvr>
                                        <p:cTn id="31" dur="1000"/>
                                        <p:tgtEl>
                                          <p:spTgt spid="9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ldLvl="0" animBg="1"/>
      <p:bldP spid="93188" grpId="0" bldLvl="0" animBg="1"/>
      <p:bldP spid="93189" grpId="0" bldLvl="0" animBg="1"/>
      <p:bldP spid="93190" grpId="0" bldLvl="0" animBg="1"/>
      <p:bldP spid="93191" grpId="0" bldLvl="0" animBg="1"/>
      <p:bldP spid="9319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圆角矩形 95235"/>
          <p:cNvSpPr/>
          <p:nvPr/>
        </p:nvSpPr>
        <p:spPr>
          <a:xfrm>
            <a:off x="3006725" y="861695"/>
            <a:ext cx="3023870" cy="533400"/>
          </a:xfrm>
          <a:prstGeom prst="roundRect">
            <a:avLst>
              <a:gd name="adj" fmla="val 16667"/>
            </a:avLst>
          </a:prstGeom>
          <a:solidFill>
            <a:srgbClr val="FF9900"/>
          </a:solidFill>
          <a:ln w="12700" cap="flat" cmpd="sng">
            <a:solidFill>
              <a:srgbClr val="0000FF"/>
            </a:solidFill>
            <a:prstDash val="solid"/>
            <a:round/>
            <a:headEnd type="none" w="med" len="med"/>
            <a:tailEnd type="none" w="med" len="med"/>
          </a:ln>
        </p:spPr>
        <p:txBody>
          <a:bodyPr lIns="67627" tIns="32385" rIns="67627" bIns="32385" anchor="t"/>
          <a:lstStyle/>
          <a:p>
            <a:pPr marL="342900" lvl="0" indent="-342900" algn="ctr">
              <a:spcBef>
                <a:spcPct val="20000"/>
              </a:spcBef>
              <a:buClr>
                <a:schemeClr val="hlink"/>
              </a:buClr>
              <a:buSzPct val="90000"/>
              <a:buFont typeface="Wingdings" charset="2"/>
              <a:buNone/>
            </a:pPr>
            <a:r>
              <a:rPr lang="zh-CN" altLang="en-US" sz="2400">
                <a:latin typeface="Arial" charset="0"/>
                <a:ea typeface="黑体" pitchFamily="2" charset="-122"/>
              </a:rPr>
              <a:t>问卷的基本结构</a:t>
            </a:r>
          </a:p>
        </p:txBody>
      </p:sp>
      <p:sp>
        <p:nvSpPr>
          <p:cNvPr id="95237" name="矩形 95236"/>
          <p:cNvSpPr/>
          <p:nvPr/>
        </p:nvSpPr>
        <p:spPr>
          <a:xfrm>
            <a:off x="1568054" y="2138363"/>
            <a:ext cx="1141809" cy="914400"/>
          </a:xfrm>
          <a:prstGeom prst="rect">
            <a:avLst/>
          </a:prstGeom>
          <a:solidFill>
            <a:srgbClr val="FFFF00"/>
          </a:solidFill>
          <a:ln w="12700" cap="flat" cmpd="sng">
            <a:solidFill>
              <a:srgbClr val="0000FF"/>
            </a:solidFill>
            <a:prstDash val="solid"/>
            <a:miter/>
            <a:headEnd type="none" w="med" len="med"/>
            <a:tailEnd type="none" w="med" len="med"/>
          </a:ln>
        </p:spPr>
        <p:txBody>
          <a:bodyPr lIns="67866" tIns="33337" rIns="67866" bIns="33337" anchor="t"/>
          <a:lstStyle/>
          <a:p>
            <a:pPr marL="342900" lvl="0" indent="-342900" algn="ctr">
              <a:spcBef>
                <a:spcPct val="20000"/>
              </a:spcBef>
              <a:buClr>
                <a:schemeClr val="tx2"/>
              </a:buClr>
              <a:buSzPct val="70000"/>
              <a:buFont typeface="Wingdings" charset="2"/>
              <a:buNone/>
            </a:pPr>
            <a:r>
              <a:rPr lang="zh-CN" altLang="en-US" sz="2400">
                <a:solidFill>
                  <a:srgbClr val="080808"/>
                </a:solidFill>
                <a:latin typeface="Arial" charset="0"/>
                <a:ea typeface="黑体" pitchFamily="2" charset="-122"/>
              </a:rPr>
              <a:t>开头</a:t>
            </a:r>
          </a:p>
          <a:p>
            <a:pPr marL="342900" lvl="0" indent="-342900" algn="ctr">
              <a:spcBef>
                <a:spcPct val="20000"/>
              </a:spcBef>
              <a:buClr>
                <a:schemeClr val="tx2"/>
              </a:buClr>
              <a:buSzPct val="70000"/>
              <a:buFont typeface="Wingdings" charset="2"/>
              <a:buNone/>
            </a:pPr>
            <a:r>
              <a:rPr lang="zh-CN" altLang="en-US" sz="2400">
                <a:solidFill>
                  <a:srgbClr val="080808"/>
                </a:solidFill>
                <a:latin typeface="Arial" charset="0"/>
                <a:ea typeface="黑体" pitchFamily="2" charset="-122"/>
              </a:rPr>
              <a:t>部分</a:t>
            </a:r>
          </a:p>
        </p:txBody>
      </p:sp>
      <p:sp>
        <p:nvSpPr>
          <p:cNvPr id="95238" name="矩形 95237"/>
          <p:cNvSpPr/>
          <p:nvPr/>
        </p:nvSpPr>
        <p:spPr>
          <a:xfrm>
            <a:off x="2986088" y="2138363"/>
            <a:ext cx="1141810" cy="914400"/>
          </a:xfrm>
          <a:prstGeom prst="rect">
            <a:avLst/>
          </a:prstGeom>
          <a:solidFill>
            <a:srgbClr val="FFFF00"/>
          </a:solidFill>
          <a:ln w="9525">
            <a:noFill/>
            <a:miter/>
          </a:ln>
        </p:spPr>
        <p:txBody>
          <a:bodyPr lIns="67866" tIns="33337" rIns="67866" bIns="33337" anchor="t"/>
          <a:lstStyle/>
          <a:p>
            <a:pPr marL="342900" lvl="0" indent="-342900" algn="ctr">
              <a:spcBef>
                <a:spcPct val="20000"/>
              </a:spcBef>
              <a:buClr>
                <a:schemeClr val="tx2"/>
              </a:buClr>
              <a:buSzPct val="70000"/>
              <a:buFont typeface="Wingdings" charset="2"/>
              <a:buNone/>
            </a:pPr>
            <a:r>
              <a:rPr lang="zh-CN" altLang="en-US" sz="2250">
                <a:solidFill>
                  <a:srgbClr val="080808"/>
                </a:solidFill>
                <a:latin typeface="Arial" charset="0"/>
                <a:ea typeface="黑体" pitchFamily="2" charset="-122"/>
              </a:rPr>
              <a:t>甄别</a:t>
            </a:r>
          </a:p>
          <a:p>
            <a:pPr marL="342900" lvl="0" indent="-342900" algn="ctr">
              <a:spcBef>
                <a:spcPct val="20000"/>
              </a:spcBef>
              <a:buClr>
                <a:schemeClr val="tx2"/>
              </a:buClr>
              <a:buSzPct val="70000"/>
              <a:buFont typeface="Wingdings" charset="2"/>
              <a:buNone/>
            </a:pPr>
            <a:r>
              <a:rPr lang="zh-CN" altLang="en-US" sz="2250">
                <a:solidFill>
                  <a:srgbClr val="080808"/>
                </a:solidFill>
                <a:latin typeface="Arial" charset="0"/>
                <a:ea typeface="黑体" pitchFamily="2" charset="-122"/>
              </a:rPr>
              <a:t>部分</a:t>
            </a:r>
            <a:endParaRPr lang="zh-CN" altLang="en-US" sz="2475">
              <a:solidFill>
                <a:srgbClr val="080808"/>
              </a:solidFill>
              <a:latin typeface="Arial" charset="0"/>
              <a:ea typeface="黑体" pitchFamily="2" charset="-122"/>
            </a:endParaRPr>
          </a:p>
        </p:txBody>
      </p:sp>
      <p:sp>
        <p:nvSpPr>
          <p:cNvPr id="95239" name="矩形 95238"/>
          <p:cNvSpPr/>
          <p:nvPr/>
        </p:nvSpPr>
        <p:spPr>
          <a:xfrm>
            <a:off x="4639866" y="2138363"/>
            <a:ext cx="1141809" cy="914400"/>
          </a:xfrm>
          <a:prstGeom prst="rect">
            <a:avLst/>
          </a:prstGeom>
          <a:solidFill>
            <a:srgbClr val="FFFF00"/>
          </a:solidFill>
          <a:ln w="9525">
            <a:noFill/>
            <a:miter/>
          </a:ln>
        </p:spPr>
        <p:txBody>
          <a:bodyPr lIns="67866" tIns="33337" rIns="67866" bIns="33337" anchor="t"/>
          <a:lstStyle/>
          <a:p>
            <a:pPr marL="342900" lvl="0" indent="-342900" algn="ctr">
              <a:spcBef>
                <a:spcPct val="20000"/>
              </a:spcBef>
              <a:buClr>
                <a:schemeClr val="tx2"/>
              </a:buClr>
              <a:buSzPct val="70000"/>
              <a:buFont typeface="Wingdings" charset="2"/>
              <a:buNone/>
            </a:pPr>
            <a:r>
              <a:rPr lang="zh-CN" altLang="en-US" sz="2250">
                <a:solidFill>
                  <a:srgbClr val="080808"/>
                </a:solidFill>
                <a:latin typeface="Arial" charset="0"/>
                <a:ea typeface="黑体" pitchFamily="2" charset="-122"/>
              </a:rPr>
              <a:t>主体</a:t>
            </a:r>
          </a:p>
          <a:p>
            <a:pPr marL="342900" lvl="0" indent="-342900" algn="ctr">
              <a:spcBef>
                <a:spcPct val="20000"/>
              </a:spcBef>
              <a:buClr>
                <a:schemeClr val="tx2"/>
              </a:buClr>
              <a:buSzPct val="70000"/>
              <a:buFont typeface="Wingdings" charset="2"/>
              <a:buNone/>
            </a:pPr>
            <a:r>
              <a:rPr lang="zh-CN" altLang="en-US" sz="2250">
                <a:solidFill>
                  <a:srgbClr val="080808"/>
                </a:solidFill>
                <a:latin typeface="Arial" charset="0"/>
                <a:ea typeface="黑体" pitchFamily="2" charset="-122"/>
              </a:rPr>
              <a:t>部分</a:t>
            </a:r>
            <a:endParaRPr lang="zh-CN" altLang="en-US" sz="2475">
              <a:solidFill>
                <a:srgbClr val="080808"/>
              </a:solidFill>
              <a:latin typeface="Arial" charset="0"/>
              <a:ea typeface="黑体" pitchFamily="2" charset="-122"/>
            </a:endParaRPr>
          </a:p>
        </p:txBody>
      </p:sp>
      <p:sp>
        <p:nvSpPr>
          <p:cNvPr id="95240" name="矩形 95239"/>
          <p:cNvSpPr/>
          <p:nvPr/>
        </p:nvSpPr>
        <p:spPr>
          <a:xfrm>
            <a:off x="6192441" y="2138363"/>
            <a:ext cx="1141809" cy="914400"/>
          </a:xfrm>
          <a:prstGeom prst="rect">
            <a:avLst/>
          </a:prstGeom>
          <a:solidFill>
            <a:srgbClr val="FFFF00"/>
          </a:solidFill>
          <a:ln w="9525">
            <a:noFill/>
            <a:miter/>
          </a:ln>
        </p:spPr>
        <p:txBody>
          <a:bodyPr lIns="67866" tIns="33337" rIns="67866" bIns="33337" anchor="t"/>
          <a:lstStyle/>
          <a:p>
            <a:pPr marL="342900" lvl="0" indent="-342900" algn="ctr">
              <a:spcBef>
                <a:spcPct val="20000"/>
              </a:spcBef>
              <a:buClr>
                <a:schemeClr val="tx2"/>
              </a:buClr>
              <a:buSzPct val="70000"/>
              <a:buFont typeface="Wingdings" charset="2"/>
              <a:buNone/>
            </a:pPr>
            <a:r>
              <a:rPr lang="zh-CN" altLang="en-US" sz="2250">
                <a:solidFill>
                  <a:srgbClr val="080808"/>
                </a:solidFill>
                <a:latin typeface="Arial" charset="0"/>
                <a:ea typeface="黑体" pitchFamily="2" charset="-122"/>
              </a:rPr>
              <a:t>背景</a:t>
            </a:r>
          </a:p>
          <a:p>
            <a:pPr marL="342900" lvl="0" indent="-342900" algn="ctr">
              <a:spcBef>
                <a:spcPct val="20000"/>
              </a:spcBef>
              <a:buClr>
                <a:schemeClr val="tx2"/>
              </a:buClr>
              <a:buSzPct val="70000"/>
              <a:buFont typeface="Wingdings" charset="2"/>
              <a:buNone/>
            </a:pPr>
            <a:r>
              <a:rPr lang="zh-CN" altLang="en-US" sz="2250">
                <a:solidFill>
                  <a:srgbClr val="080808"/>
                </a:solidFill>
                <a:latin typeface="Arial" charset="0"/>
                <a:ea typeface="黑体" pitchFamily="2" charset="-122"/>
              </a:rPr>
              <a:t>部分</a:t>
            </a:r>
            <a:endParaRPr lang="zh-CN" altLang="en-US" sz="2475">
              <a:solidFill>
                <a:srgbClr val="080808"/>
              </a:solidFill>
              <a:latin typeface="Arial" charset="0"/>
              <a:ea typeface="黑体" pitchFamily="2" charset="-122"/>
            </a:endParaRPr>
          </a:p>
        </p:txBody>
      </p:sp>
      <p:sp>
        <p:nvSpPr>
          <p:cNvPr id="95241" name="文本框 95240"/>
          <p:cNvSpPr txBox="1"/>
          <p:nvPr/>
        </p:nvSpPr>
        <p:spPr>
          <a:xfrm>
            <a:off x="1534716" y="3319463"/>
            <a:ext cx="1188244" cy="1127760"/>
          </a:xfrm>
          <a:prstGeom prst="rect">
            <a:avLst/>
          </a:prstGeom>
          <a:gradFill>
            <a:gsLst>
              <a:gs pos="0">
                <a:srgbClr val="7B32B2"/>
              </a:gs>
              <a:gs pos="100000">
                <a:srgbClr val="401A5D"/>
              </a:gs>
            </a:gsLst>
            <a:lin ang="5400000" scaled="0"/>
          </a:gradFill>
          <a:ln w="9525" cap="flat" cmpd="sng">
            <a:solidFill>
              <a:schemeClr val="accent1"/>
            </a:solidFill>
            <a:prstDash val="solid"/>
            <a:miter/>
            <a:headEnd type="none" w="med" len="med"/>
            <a:tailEnd type="none" w="med" len="med"/>
          </a:ln>
        </p:spPr>
        <p:txBody>
          <a:bodyPr lIns="27000" rIns="0" anchor="t">
            <a:spAutoFit/>
          </a:bodyPr>
          <a:lstStyle/>
          <a:p>
            <a:pPr lvl="0" algn="l">
              <a:spcBef>
                <a:spcPct val="50000"/>
              </a:spcBef>
            </a:pPr>
            <a:r>
              <a:rPr lang="zh-CN" altLang="en-US">
                <a:latin typeface="黑体" pitchFamily="2" charset="-122"/>
                <a:ea typeface="黑体" pitchFamily="2" charset="-122"/>
              </a:rPr>
              <a:t>问候语，</a:t>
            </a:r>
            <a:br>
              <a:rPr lang="zh-CN" altLang="en-US">
                <a:latin typeface="黑体" pitchFamily="2" charset="-122"/>
                <a:ea typeface="黑体" pitchFamily="2" charset="-122"/>
              </a:rPr>
            </a:br>
            <a:r>
              <a:rPr lang="zh-CN" altLang="en-US">
                <a:latin typeface="黑体" pitchFamily="2" charset="-122"/>
                <a:ea typeface="黑体" pitchFamily="2" charset="-122"/>
              </a:rPr>
              <a:t>填写说明，</a:t>
            </a:r>
            <a:br>
              <a:rPr lang="zh-CN" altLang="en-US">
                <a:latin typeface="黑体" pitchFamily="2" charset="-122"/>
                <a:ea typeface="黑体" pitchFamily="2" charset="-122"/>
              </a:rPr>
            </a:br>
            <a:r>
              <a:rPr lang="zh-CN" altLang="en-US">
                <a:latin typeface="黑体" pitchFamily="2" charset="-122"/>
                <a:ea typeface="黑体" pitchFamily="2" charset="-122"/>
              </a:rPr>
              <a:t>问卷编码</a:t>
            </a:r>
            <a:br>
              <a:rPr lang="zh-CN" altLang="en-US" sz="1350">
                <a:latin typeface="黑体" pitchFamily="2" charset="-122"/>
                <a:ea typeface="黑体" pitchFamily="2" charset="-122"/>
              </a:rPr>
            </a:br>
            <a:endParaRPr lang="zh-CN" altLang="en-US" sz="1350">
              <a:latin typeface="黑体" pitchFamily="2" charset="-122"/>
              <a:ea typeface="黑体" pitchFamily="2" charset="-122"/>
            </a:endParaRPr>
          </a:p>
        </p:txBody>
      </p:sp>
      <p:sp>
        <p:nvSpPr>
          <p:cNvPr id="95242" name="文本框 95241"/>
          <p:cNvSpPr txBox="1"/>
          <p:nvPr/>
        </p:nvSpPr>
        <p:spPr>
          <a:xfrm>
            <a:off x="2817019" y="3319463"/>
            <a:ext cx="1512094" cy="1188720"/>
          </a:xfrm>
          <a:prstGeom prst="rect">
            <a:avLst/>
          </a:prstGeom>
          <a:gradFill>
            <a:gsLst>
              <a:gs pos="0">
                <a:srgbClr val="7B32B2"/>
              </a:gs>
              <a:gs pos="100000">
                <a:srgbClr val="401A5D"/>
              </a:gs>
            </a:gsLst>
            <a:lin ang="5400000" scaled="0"/>
          </a:gradFill>
          <a:ln w="9525" cap="flat" cmpd="sng">
            <a:solidFill>
              <a:schemeClr val="accent1"/>
            </a:solidFill>
            <a:prstDash val="solid"/>
            <a:miter/>
            <a:headEnd type="none" w="med" len="med"/>
            <a:tailEnd type="none" w="med" len="med"/>
          </a:ln>
        </p:spPr>
        <p:txBody>
          <a:bodyPr lIns="40500" rIns="0" anchor="t">
            <a:spAutoFit/>
          </a:bodyPr>
          <a:lstStyle/>
          <a:p>
            <a:pPr lvl="0" algn="l">
              <a:spcBef>
                <a:spcPct val="50000"/>
              </a:spcBef>
            </a:pPr>
            <a:r>
              <a:rPr lang="zh-CN" altLang="en-US">
                <a:latin typeface="黑体" pitchFamily="2" charset="-122"/>
                <a:ea typeface="黑体" pitchFamily="2" charset="-122"/>
              </a:rPr>
              <a:t>也称过滤，通过一些问题筛掉不符合条件的被调查者。</a:t>
            </a:r>
            <a:r>
              <a:rPr lang="zh-CN" altLang="en-US" sz="1350">
                <a:latin typeface="黑体" pitchFamily="2" charset="-122"/>
                <a:ea typeface="黑体" pitchFamily="2" charset="-122"/>
              </a:rPr>
              <a:t> </a:t>
            </a:r>
          </a:p>
        </p:txBody>
      </p:sp>
      <p:sp>
        <p:nvSpPr>
          <p:cNvPr id="95243" name="文本框 95242"/>
          <p:cNvSpPr txBox="1"/>
          <p:nvPr/>
        </p:nvSpPr>
        <p:spPr>
          <a:xfrm>
            <a:off x="4455240" y="3319463"/>
            <a:ext cx="1512094" cy="1188720"/>
          </a:xfrm>
          <a:prstGeom prst="rect">
            <a:avLst/>
          </a:prstGeom>
          <a:gradFill>
            <a:gsLst>
              <a:gs pos="0">
                <a:srgbClr val="7B32B2"/>
              </a:gs>
              <a:gs pos="100000">
                <a:srgbClr val="401A5D"/>
              </a:gs>
            </a:gsLst>
            <a:lin ang="5400000" scaled="0"/>
          </a:gradFill>
          <a:ln w="9525" cap="flat" cmpd="sng">
            <a:solidFill>
              <a:schemeClr val="accent1"/>
            </a:solidFill>
            <a:prstDash val="solid"/>
            <a:miter/>
            <a:headEnd type="none" w="med" len="med"/>
            <a:tailEnd type="none" w="med" len="med"/>
          </a:ln>
        </p:spPr>
        <p:txBody>
          <a:bodyPr lIns="40500" rIns="0" anchor="t">
            <a:spAutoFit/>
          </a:bodyPr>
          <a:lstStyle/>
          <a:p>
            <a:pPr lvl="0" algn="l">
              <a:spcBef>
                <a:spcPct val="50000"/>
              </a:spcBef>
            </a:pPr>
            <a:r>
              <a:rPr lang="zh-CN" altLang="en-US">
                <a:latin typeface="黑体" pitchFamily="2" charset="-122"/>
                <a:ea typeface="黑体" pitchFamily="2" charset="-122"/>
              </a:rPr>
              <a:t>要调查的全部问题，以及这些问题可供选择的答案。</a:t>
            </a:r>
            <a:r>
              <a:rPr lang="zh-CN" altLang="en-US" sz="1350">
                <a:latin typeface="黑体" pitchFamily="2" charset="-122"/>
                <a:ea typeface="黑体" pitchFamily="2" charset="-122"/>
              </a:rPr>
              <a:t> </a:t>
            </a:r>
          </a:p>
        </p:txBody>
      </p:sp>
      <p:sp>
        <p:nvSpPr>
          <p:cNvPr id="95244" name="文本框 95243"/>
          <p:cNvSpPr txBox="1"/>
          <p:nvPr/>
        </p:nvSpPr>
        <p:spPr>
          <a:xfrm>
            <a:off x="6011466" y="3319463"/>
            <a:ext cx="1512094" cy="1188720"/>
          </a:xfrm>
          <a:prstGeom prst="rect">
            <a:avLst/>
          </a:prstGeom>
          <a:gradFill>
            <a:gsLst>
              <a:gs pos="0">
                <a:srgbClr val="7B32B2"/>
              </a:gs>
              <a:gs pos="100000">
                <a:srgbClr val="401A5D"/>
              </a:gs>
            </a:gsLst>
            <a:lin ang="5400000" scaled="0"/>
          </a:gradFill>
          <a:ln w="9525" cap="flat" cmpd="sng">
            <a:solidFill>
              <a:schemeClr val="accent1"/>
            </a:solidFill>
            <a:prstDash val="solid"/>
            <a:miter/>
            <a:headEnd type="none" w="med" len="med"/>
            <a:tailEnd type="none" w="med" len="med"/>
          </a:ln>
        </p:spPr>
        <p:txBody>
          <a:bodyPr lIns="40500" rIns="0" anchor="t">
            <a:spAutoFit/>
          </a:bodyPr>
          <a:lstStyle/>
          <a:p>
            <a:pPr lvl="0" algn="l">
              <a:spcBef>
                <a:spcPct val="50000"/>
              </a:spcBef>
            </a:pPr>
            <a:r>
              <a:rPr lang="zh-CN" altLang="en-US">
                <a:latin typeface="黑体" pitchFamily="2" charset="-122"/>
                <a:ea typeface="黑体" pitchFamily="2" charset="-122"/>
              </a:rPr>
              <a:t>被调查者的性别</a:t>
            </a:r>
            <a:r>
              <a:rPr lang="en-US" altLang="zh-CN">
                <a:latin typeface="黑体" pitchFamily="2" charset="-122"/>
                <a:ea typeface="黑体" pitchFamily="2" charset="-122"/>
              </a:rPr>
              <a:t>,</a:t>
            </a:r>
            <a:r>
              <a:rPr lang="zh-CN" altLang="en-US">
                <a:latin typeface="黑体" pitchFamily="2" charset="-122"/>
                <a:ea typeface="黑体" pitchFamily="2" charset="-122"/>
              </a:rPr>
              <a:t>职业</a:t>
            </a:r>
            <a:r>
              <a:rPr lang="en-US" altLang="zh-CN">
                <a:latin typeface="黑体" pitchFamily="2" charset="-122"/>
                <a:ea typeface="黑体" pitchFamily="2" charset="-122"/>
              </a:rPr>
              <a:t>,</a:t>
            </a:r>
            <a:r>
              <a:rPr lang="zh-CN" altLang="en-US">
                <a:latin typeface="黑体" pitchFamily="2" charset="-122"/>
                <a:ea typeface="黑体" pitchFamily="2" charset="-122"/>
              </a:rPr>
              <a:t>收入</a:t>
            </a:r>
            <a:r>
              <a:rPr lang="en-US" altLang="zh-CN">
                <a:latin typeface="黑体" pitchFamily="2" charset="-122"/>
                <a:ea typeface="黑体" pitchFamily="2" charset="-122"/>
              </a:rPr>
              <a:t>,</a:t>
            </a:r>
            <a:r>
              <a:rPr lang="zh-CN" altLang="en-US">
                <a:latin typeface="黑体" pitchFamily="2" charset="-122"/>
                <a:ea typeface="黑体" pitchFamily="2" charset="-122"/>
              </a:rPr>
              <a:t>文化程度</a:t>
            </a:r>
            <a:r>
              <a:rPr lang="en-US" altLang="zh-CN">
                <a:latin typeface="黑体" pitchFamily="2" charset="-122"/>
                <a:ea typeface="黑体" pitchFamily="2" charset="-122"/>
              </a:rPr>
              <a:t>,</a:t>
            </a:r>
            <a:r>
              <a:rPr lang="zh-CN" altLang="en-US">
                <a:latin typeface="黑体" pitchFamily="2" charset="-122"/>
                <a:ea typeface="黑体" pitchFamily="2" charset="-122"/>
              </a:rPr>
              <a:t>婚姻状况等 </a:t>
            </a:r>
          </a:p>
        </p:txBody>
      </p:sp>
      <p:cxnSp>
        <p:nvCxnSpPr>
          <p:cNvPr id="95245" name="肘形连接符 95244"/>
          <p:cNvCxnSpPr>
            <a:stCxn id="95236" idx="2"/>
            <a:endCxn id="95237" idx="0"/>
          </p:cNvCxnSpPr>
          <p:nvPr/>
        </p:nvCxnSpPr>
        <p:spPr>
          <a:xfrm rot="5400000">
            <a:off x="2956878" y="576898"/>
            <a:ext cx="743585" cy="2379980"/>
          </a:xfrm>
          <a:prstGeom prst="bentConnector3">
            <a:avLst>
              <a:gd name="adj1" fmla="val 50000"/>
            </a:avLst>
          </a:prstGeom>
          <a:ln w="28575" cap="flat" cmpd="sng">
            <a:solidFill>
              <a:schemeClr val="tx2"/>
            </a:solidFill>
            <a:prstDash val="solid"/>
            <a:miter/>
            <a:headEnd type="none" w="med" len="med"/>
            <a:tailEnd type="none" w="med" len="med"/>
          </a:ln>
        </p:spPr>
      </p:cxnSp>
      <p:cxnSp>
        <p:nvCxnSpPr>
          <p:cNvPr id="95246" name="肘形连接符 95245"/>
          <p:cNvCxnSpPr>
            <a:stCxn id="95238" idx="0"/>
            <a:endCxn id="95236" idx="2"/>
          </p:cNvCxnSpPr>
          <p:nvPr/>
        </p:nvCxnSpPr>
        <p:spPr>
          <a:xfrm rot="16200000">
            <a:off x="3666173" y="1286193"/>
            <a:ext cx="743585" cy="961390"/>
          </a:xfrm>
          <a:prstGeom prst="bentConnector3">
            <a:avLst>
              <a:gd name="adj1" fmla="val 50000"/>
            </a:avLst>
          </a:prstGeom>
          <a:ln w="28575" cap="flat" cmpd="sng">
            <a:solidFill>
              <a:schemeClr val="tx2"/>
            </a:solidFill>
            <a:prstDash val="solid"/>
            <a:miter/>
            <a:headEnd type="none" w="med" len="med"/>
            <a:tailEnd type="none" w="med" len="med"/>
          </a:ln>
        </p:spPr>
      </p:cxnSp>
      <p:cxnSp>
        <p:nvCxnSpPr>
          <p:cNvPr id="95247" name="肘形连接符 95246"/>
          <p:cNvCxnSpPr>
            <a:stCxn id="95239" idx="0"/>
            <a:endCxn id="95236" idx="2"/>
          </p:cNvCxnSpPr>
          <p:nvPr/>
        </p:nvCxnSpPr>
        <p:spPr>
          <a:xfrm rot="16200000" flipV="1">
            <a:off x="4492943" y="1420813"/>
            <a:ext cx="743585" cy="692150"/>
          </a:xfrm>
          <a:prstGeom prst="bentConnector3">
            <a:avLst>
              <a:gd name="adj1" fmla="val 50000"/>
            </a:avLst>
          </a:prstGeom>
          <a:ln w="28575" cap="flat" cmpd="sng">
            <a:solidFill>
              <a:schemeClr val="tx2"/>
            </a:solidFill>
            <a:prstDash val="solid"/>
            <a:miter/>
            <a:headEnd type="none" w="med" len="med"/>
            <a:tailEnd type="none" w="med" len="med"/>
          </a:ln>
        </p:spPr>
      </p:cxnSp>
      <p:cxnSp>
        <p:nvCxnSpPr>
          <p:cNvPr id="95248" name="肘形连接符 95247"/>
          <p:cNvCxnSpPr>
            <a:stCxn id="95240" idx="0"/>
            <a:endCxn id="95236" idx="2"/>
          </p:cNvCxnSpPr>
          <p:nvPr/>
        </p:nvCxnSpPr>
        <p:spPr>
          <a:xfrm rot="16200000" flipV="1">
            <a:off x="5269230" y="644525"/>
            <a:ext cx="743585" cy="2244725"/>
          </a:xfrm>
          <a:prstGeom prst="bentConnector3">
            <a:avLst>
              <a:gd name="adj1" fmla="val 49957"/>
            </a:avLst>
          </a:prstGeom>
          <a:ln w="28575" cap="flat" cmpd="sng">
            <a:solidFill>
              <a:schemeClr val="tx2"/>
            </a:solidFill>
            <a:prstDash val="solid"/>
            <a:miter/>
            <a:headEnd type="none" w="med" len="med"/>
            <a:tailEnd type="none" w="med" len="med"/>
          </a:ln>
        </p:spPr>
      </p:cxnSp>
      <p:cxnSp>
        <p:nvCxnSpPr>
          <p:cNvPr id="95249" name="直接箭头连接符 95248"/>
          <p:cNvCxnSpPr/>
          <p:nvPr/>
        </p:nvCxnSpPr>
        <p:spPr>
          <a:xfrm flipH="1">
            <a:off x="2141935" y="3049191"/>
            <a:ext cx="10715" cy="266700"/>
          </a:xfrm>
          <a:prstGeom prst="straightConnector1">
            <a:avLst/>
          </a:prstGeom>
          <a:ln w="28575" cap="flat" cmpd="sng">
            <a:solidFill>
              <a:schemeClr val="tx2"/>
            </a:solidFill>
            <a:prstDash val="solid"/>
            <a:round/>
            <a:headEnd type="none" w="med" len="med"/>
            <a:tailEnd type="triangle" w="med" len="med"/>
          </a:ln>
        </p:spPr>
      </p:cxnSp>
      <p:cxnSp>
        <p:nvCxnSpPr>
          <p:cNvPr id="95250" name="直接箭头连接符 95249"/>
          <p:cNvCxnSpPr>
            <a:stCxn id="95238" idx="2"/>
          </p:cNvCxnSpPr>
          <p:nvPr/>
        </p:nvCxnSpPr>
        <p:spPr>
          <a:xfrm>
            <a:off x="3557588" y="3052763"/>
            <a:ext cx="2381" cy="266700"/>
          </a:xfrm>
          <a:prstGeom prst="straightConnector1">
            <a:avLst/>
          </a:prstGeom>
          <a:ln w="28575" cap="flat" cmpd="sng">
            <a:solidFill>
              <a:schemeClr val="tx2"/>
            </a:solidFill>
            <a:prstDash val="solid"/>
            <a:round/>
            <a:headEnd type="none" w="med" len="med"/>
            <a:tailEnd type="triangle" w="med" len="med"/>
          </a:ln>
        </p:spPr>
      </p:cxnSp>
      <p:cxnSp>
        <p:nvCxnSpPr>
          <p:cNvPr id="95251" name="直接箭头连接符 95250"/>
          <p:cNvCxnSpPr/>
          <p:nvPr/>
        </p:nvCxnSpPr>
        <p:spPr>
          <a:xfrm>
            <a:off x="5213747" y="3049191"/>
            <a:ext cx="0" cy="266700"/>
          </a:xfrm>
          <a:prstGeom prst="straightConnector1">
            <a:avLst/>
          </a:prstGeom>
          <a:ln w="28575" cap="flat" cmpd="sng">
            <a:solidFill>
              <a:schemeClr val="tx2"/>
            </a:solidFill>
            <a:prstDash val="solid"/>
            <a:round/>
            <a:headEnd type="none" w="med" len="med"/>
            <a:tailEnd type="triangle" w="med" len="med"/>
          </a:ln>
        </p:spPr>
      </p:cxnSp>
      <p:cxnSp>
        <p:nvCxnSpPr>
          <p:cNvPr id="95252" name="直接箭头连接符 95251"/>
          <p:cNvCxnSpPr>
            <a:stCxn id="95240" idx="2"/>
            <a:endCxn id="95244" idx="0"/>
          </p:cNvCxnSpPr>
          <p:nvPr/>
        </p:nvCxnSpPr>
        <p:spPr>
          <a:xfrm>
            <a:off x="6763306" y="3053080"/>
            <a:ext cx="4445" cy="266700"/>
          </a:xfrm>
          <a:prstGeom prst="straightConnector1">
            <a:avLst/>
          </a:prstGeom>
          <a:ln w="28575" cap="flat" cmpd="sng">
            <a:solidFill>
              <a:schemeClr val="tx2"/>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wipe(up)">
                                      <p:cBhvr>
                                        <p:cTn id="7" dur="500"/>
                                        <p:tgtEl>
                                          <p:spTgt spid="952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5237"/>
                                        </p:tgtEl>
                                        <p:attrNameLst>
                                          <p:attrName>style.visibility</p:attrName>
                                        </p:attrNameLst>
                                      </p:cBhvr>
                                      <p:to>
                                        <p:strVal val="visible"/>
                                      </p:to>
                                    </p:set>
                                    <p:animEffect transition="in" filter="wipe(up)">
                                      <p:cBhvr>
                                        <p:cTn id="10" dur="500"/>
                                        <p:tgtEl>
                                          <p:spTgt spid="952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5238"/>
                                        </p:tgtEl>
                                        <p:attrNameLst>
                                          <p:attrName>style.visibility</p:attrName>
                                        </p:attrNameLst>
                                      </p:cBhvr>
                                      <p:to>
                                        <p:strVal val="visible"/>
                                      </p:to>
                                    </p:set>
                                    <p:animEffect transition="in" filter="wipe(up)">
                                      <p:cBhvr>
                                        <p:cTn id="13" dur="500"/>
                                        <p:tgtEl>
                                          <p:spTgt spid="9523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5239"/>
                                        </p:tgtEl>
                                        <p:attrNameLst>
                                          <p:attrName>style.visibility</p:attrName>
                                        </p:attrNameLst>
                                      </p:cBhvr>
                                      <p:to>
                                        <p:strVal val="visible"/>
                                      </p:to>
                                    </p:set>
                                    <p:animEffect transition="in" filter="wipe(up)">
                                      <p:cBhvr>
                                        <p:cTn id="16" dur="500"/>
                                        <p:tgtEl>
                                          <p:spTgt spid="9523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5240"/>
                                        </p:tgtEl>
                                        <p:attrNameLst>
                                          <p:attrName>style.visibility</p:attrName>
                                        </p:attrNameLst>
                                      </p:cBhvr>
                                      <p:to>
                                        <p:strVal val="visible"/>
                                      </p:to>
                                    </p:set>
                                    <p:animEffect transition="in" filter="wipe(up)">
                                      <p:cBhvr>
                                        <p:cTn id="19" dur="500"/>
                                        <p:tgtEl>
                                          <p:spTgt spid="95240"/>
                                        </p:tgtEl>
                                      </p:cBhvr>
                                    </p:animEffect>
                                  </p:childTnLst>
                                </p:cTn>
                              </p:par>
                              <p:par>
                                <p:cTn id="20" presetID="22" presetClass="entr" presetSubtype="1" fill="hold" nodeType="withEffect">
                                  <p:stCondLst>
                                    <p:cond delay="0"/>
                                  </p:stCondLst>
                                  <p:childTnLst>
                                    <p:set>
                                      <p:cBhvr>
                                        <p:cTn id="21" dur="1" fill="hold">
                                          <p:stCondLst>
                                            <p:cond delay="0"/>
                                          </p:stCondLst>
                                        </p:cTn>
                                        <p:tgtEl>
                                          <p:spTgt spid="95245"/>
                                        </p:tgtEl>
                                        <p:attrNameLst>
                                          <p:attrName>style.visibility</p:attrName>
                                        </p:attrNameLst>
                                      </p:cBhvr>
                                      <p:to>
                                        <p:strVal val="visible"/>
                                      </p:to>
                                    </p:set>
                                    <p:animEffect transition="in" filter="wipe(up)">
                                      <p:cBhvr>
                                        <p:cTn id="22" dur="500"/>
                                        <p:tgtEl>
                                          <p:spTgt spid="95245"/>
                                        </p:tgtEl>
                                      </p:cBhvr>
                                    </p:animEffect>
                                  </p:childTnLst>
                                </p:cTn>
                              </p:par>
                              <p:par>
                                <p:cTn id="23" presetID="22" presetClass="entr" presetSubtype="1" fill="hold" nodeType="withEffect">
                                  <p:stCondLst>
                                    <p:cond delay="0"/>
                                  </p:stCondLst>
                                  <p:childTnLst>
                                    <p:set>
                                      <p:cBhvr>
                                        <p:cTn id="24" dur="1" fill="hold">
                                          <p:stCondLst>
                                            <p:cond delay="0"/>
                                          </p:stCondLst>
                                        </p:cTn>
                                        <p:tgtEl>
                                          <p:spTgt spid="95246"/>
                                        </p:tgtEl>
                                        <p:attrNameLst>
                                          <p:attrName>style.visibility</p:attrName>
                                        </p:attrNameLst>
                                      </p:cBhvr>
                                      <p:to>
                                        <p:strVal val="visible"/>
                                      </p:to>
                                    </p:set>
                                    <p:animEffect transition="in" filter="wipe(up)">
                                      <p:cBhvr>
                                        <p:cTn id="25" dur="500"/>
                                        <p:tgtEl>
                                          <p:spTgt spid="95246"/>
                                        </p:tgtEl>
                                      </p:cBhvr>
                                    </p:animEffect>
                                  </p:childTnLst>
                                </p:cTn>
                              </p:par>
                              <p:par>
                                <p:cTn id="26" presetID="22" presetClass="entr" presetSubtype="1" fill="hold" nodeType="withEffect">
                                  <p:stCondLst>
                                    <p:cond delay="0"/>
                                  </p:stCondLst>
                                  <p:childTnLst>
                                    <p:set>
                                      <p:cBhvr>
                                        <p:cTn id="27" dur="1" fill="hold">
                                          <p:stCondLst>
                                            <p:cond delay="0"/>
                                          </p:stCondLst>
                                        </p:cTn>
                                        <p:tgtEl>
                                          <p:spTgt spid="95247"/>
                                        </p:tgtEl>
                                        <p:attrNameLst>
                                          <p:attrName>style.visibility</p:attrName>
                                        </p:attrNameLst>
                                      </p:cBhvr>
                                      <p:to>
                                        <p:strVal val="visible"/>
                                      </p:to>
                                    </p:set>
                                    <p:animEffect transition="in" filter="wipe(up)">
                                      <p:cBhvr>
                                        <p:cTn id="28" dur="500"/>
                                        <p:tgtEl>
                                          <p:spTgt spid="95247"/>
                                        </p:tgtEl>
                                      </p:cBhvr>
                                    </p:animEffect>
                                  </p:childTnLst>
                                </p:cTn>
                              </p:par>
                              <p:par>
                                <p:cTn id="29" presetID="22" presetClass="entr" presetSubtype="1" fill="hold" nodeType="withEffect">
                                  <p:stCondLst>
                                    <p:cond delay="0"/>
                                  </p:stCondLst>
                                  <p:childTnLst>
                                    <p:set>
                                      <p:cBhvr>
                                        <p:cTn id="30" dur="1" fill="hold">
                                          <p:stCondLst>
                                            <p:cond delay="0"/>
                                          </p:stCondLst>
                                        </p:cTn>
                                        <p:tgtEl>
                                          <p:spTgt spid="95248"/>
                                        </p:tgtEl>
                                        <p:attrNameLst>
                                          <p:attrName>style.visibility</p:attrName>
                                        </p:attrNameLst>
                                      </p:cBhvr>
                                      <p:to>
                                        <p:strVal val="visible"/>
                                      </p:to>
                                    </p:set>
                                    <p:animEffect transition="in" filter="wipe(up)">
                                      <p:cBhvr>
                                        <p:cTn id="31" dur="500"/>
                                        <p:tgtEl>
                                          <p:spTgt spid="9524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5249"/>
                                        </p:tgtEl>
                                        <p:attrNameLst>
                                          <p:attrName>style.visibility</p:attrName>
                                        </p:attrNameLst>
                                      </p:cBhvr>
                                      <p:to>
                                        <p:strVal val="visible"/>
                                      </p:to>
                                    </p:set>
                                    <p:animEffect transition="in" filter="wipe(up)">
                                      <p:cBhvr>
                                        <p:cTn id="36" dur="500"/>
                                        <p:tgtEl>
                                          <p:spTgt spid="9524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95241"/>
                                        </p:tgtEl>
                                        <p:attrNameLst>
                                          <p:attrName>style.visibility</p:attrName>
                                        </p:attrNameLst>
                                      </p:cBhvr>
                                      <p:to>
                                        <p:strVal val="visible"/>
                                      </p:to>
                                    </p:set>
                                    <p:animEffect transition="in" filter="wipe(up)">
                                      <p:cBhvr>
                                        <p:cTn id="39" dur="500"/>
                                        <p:tgtEl>
                                          <p:spTgt spid="9524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95250"/>
                                        </p:tgtEl>
                                        <p:attrNameLst>
                                          <p:attrName>style.visibility</p:attrName>
                                        </p:attrNameLst>
                                      </p:cBhvr>
                                      <p:to>
                                        <p:strVal val="visible"/>
                                      </p:to>
                                    </p:set>
                                    <p:animEffect transition="in" filter="wipe(up)">
                                      <p:cBhvr>
                                        <p:cTn id="44" dur="500"/>
                                        <p:tgtEl>
                                          <p:spTgt spid="9525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95242"/>
                                        </p:tgtEl>
                                        <p:attrNameLst>
                                          <p:attrName>style.visibility</p:attrName>
                                        </p:attrNameLst>
                                      </p:cBhvr>
                                      <p:to>
                                        <p:strVal val="visible"/>
                                      </p:to>
                                    </p:set>
                                    <p:animEffect transition="in" filter="wipe(up)">
                                      <p:cBhvr>
                                        <p:cTn id="47" dur="500"/>
                                        <p:tgtEl>
                                          <p:spTgt spid="952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5251"/>
                                        </p:tgtEl>
                                        <p:attrNameLst>
                                          <p:attrName>style.visibility</p:attrName>
                                        </p:attrNameLst>
                                      </p:cBhvr>
                                      <p:to>
                                        <p:strVal val="visible"/>
                                      </p:to>
                                    </p:set>
                                    <p:animEffect transition="in" filter="wipe(up)">
                                      <p:cBhvr>
                                        <p:cTn id="52" dur="500"/>
                                        <p:tgtEl>
                                          <p:spTgt spid="95251"/>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95243"/>
                                        </p:tgtEl>
                                        <p:attrNameLst>
                                          <p:attrName>style.visibility</p:attrName>
                                        </p:attrNameLst>
                                      </p:cBhvr>
                                      <p:to>
                                        <p:strVal val="visible"/>
                                      </p:to>
                                    </p:set>
                                    <p:animEffect transition="in" filter="wipe(up)">
                                      <p:cBhvr>
                                        <p:cTn id="55" dur="500"/>
                                        <p:tgtEl>
                                          <p:spTgt spid="9524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95252"/>
                                        </p:tgtEl>
                                        <p:attrNameLst>
                                          <p:attrName>style.visibility</p:attrName>
                                        </p:attrNameLst>
                                      </p:cBhvr>
                                      <p:to>
                                        <p:strVal val="visible"/>
                                      </p:to>
                                    </p:set>
                                    <p:animEffect transition="in" filter="wipe(up)">
                                      <p:cBhvr>
                                        <p:cTn id="60" dur="500"/>
                                        <p:tgtEl>
                                          <p:spTgt spid="95252"/>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95244"/>
                                        </p:tgtEl>
                                        <p:attrNameLst>
                                          <p:attrName>style.visibility</p:attrName>
                                        </p:attrNameLst>
                                      </p:cBhvr>
                                      <p:to>
                                        <p:strVal val="visible"/>
                                      </p:to>
                                    </p:set>
                                    <p:animEffect transition="in" filter="wipe(up)">
                                      <p:cBhvr>
                                        <p:cTn id="63" dur="500"/>
                                        <p:tgtEl>
                                          <p:spTgt spid="95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ldLvl="0" animBg="1"/>
      <p:bldP spid="95237" grpId="0" bldLvl="0" animBg="1"/>
      <p:bldP spid="95238" grpId="0" bldLvl="0" animBg="1"/>
      <p:bldP spid="95239" grpId="0" bldLvl="0" animBg="1"/>
      <p:bldP spid="95240" grpId="0" bldLvl="0" animBg="1"/>
      <p:bldP spid="95241" grpId="0" bldLvl="0" animBg="1"/>
      <p:bldP spid="95242" grpId="0" bldLvl="0" animBg="1"/>
      <p:bldP spid="95243" grpId="0" bldLvl="0" animBg="1"/>
      <p:bldP spid="95244"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6</a:t>
            </a:r>
            <a:r>
              <a:rPr lang="zh-CN" altLang="en-US">
                <a:sym typeface="+mn-ea"/>
              </a:rPr>
              <a:t>）</a:t>
            </a:r>
            <a:r>
              <a:rPr lang="en-US" altLang="zh-CN">
                <a:sym typeface="+mn-ea"/>
              </a:rPr>
              <a:t>—</a:t>
            </a:r>
            <a:r>
              <a:rPr lang="zh-CN" altLang="en-US">
                <a:sym typeface="+mn-ea"/>
              </a:rPr>
              <a:t>调查问卷的设计</a:t>
            </a:r>
            <a:r>
              <a:rPr lang="en-US" altLang="zh-CN">
                <a:sym typeface="+mn-ea"/>
              </a:rPr>
              <a:t>1</a:t>
            </a:r>
          </a:p>
        </p:txBody>
      </p:sp>
      <p:sp>
        <p:nvSpPr>
          <p:cNvPr id="3" name="内容占位符 2"/>
          <p:cNvSpPr>
            <a:spLocks noGrp="1"/>
          </p:cNvSpPr>
          <p:nvPr>
            <p:ph sz="half" idx="1"/>
          </p:nvPr>
        </p:nvSpPr>
        <p:spPr/>
        <p:txBody>
          <a:bodyPr/>
          <a:lstStyle/>
          <a:p>
            <a:pPr lvl="1"/>
            <a:r>
              <a:rPr lang="en-US" altLang="zh-CN">
                <a:solidFill>
                  <a:srgbClr val="FFFF00"/>
                </a:solidFill>
              </a:rPr>
              <a:t>1. </a:t>
            </a:r>
            <a:r>
              <a:rPr lang="zh-CN" altLang="en-US">
                <a:solidFill>
                  <a:srgbClr val="FFFF00"/>
                </a:solidFill>
              </a:rPr>
              <a:t>开头部分</a:t>
            </a:r>
          </a:p>
          <a:p>
            <a:pPr lvl="2"/>
            <a:r>
              <a:rPr lang="zh-CN" altLang="en-US"/>
              <a:t>（</a:t>
            </a:r>
            <a:r>
              <a:rPr lang="en-US" altLang="zh-CN"/>
              <a:t>1</a:t>
            </a:r>
            <a:r>
              <a:rPr lang="zh-CN" altLang="en-US"/>
              <a:t>）问候语：向被调查者说明调查主办单位、组织或个人的身份，调查的目的和意义，调查的内容，对被调查者的希望和要求等。</a:t>
            </a:r>
          </a:p>
        </p:txBody>
      </p:sp>
      <p:sp>
        <p:nvSpPr>
          <p:cNvPr id="96259" name="矩形 96259"/>
          <p:cNvSpPr/>
          <p:nvPr/>
        </p:nvSpPr>
        <p:spPr>
          <a:xfrm>
            <a:off x="459740" y="2977515"/>
            <a:ext cx="8552815" cy="1699260"/>
          </a:xfrm>
          <a:prstGeom prst="rect">
            <a:avLst/>
          </a:prstGeom>
          <a:noFill/>
          <a:ln w="25400" cap="flat" cmpd="sng">
            <a:solidFill>
              <a:srgbClr val="0000FF"/>
            </a:solidFill>
            <a:prstDash val="solid"/>
            <a:miter/>
            <a:headEnd type="none" w="med" len="med"/>
            <a:tailEnd type="none" w="med" len="med"/>
          </a:ln>
        </p:spPr>
        <p:txBody>
          <a:bodyPr wrap="square" lIns="0" tIns="0" rIns="0" bIns="0" anchor="t">
            <a:spAutoFit/>
          </a:bodyPr>
          <a:lstStyle/>
          <a:p>
            <a:pPr lvl="0" algn="l">
              <a:lnSpc>
                <a:spcPct val="120000"/>
              </a:lnSpc>
              <a:spcBef>
                <a:spcPct val="20000"/>
              </a:spcBef>
            </a:pPr>
            <a:r>
              <a:rPr lang="en-US" altLang="zh-CN">
                <a:latin typeface="Times New Roman" pitchFamily="2" charset="0"/>
                <a:ea typeface="黑体" pitchFamily="2" charset="-122"/>
              </a:rPr>
              <a:t>       </a:t>
            </a:r>
            <a:r>
              <a:rPr lang="zh-CN" altLang="en-US">
                <a:latin typeface="黑体" pitchFamily="2" charset="-122"/>
                <a:ea typeface="黑体" pitchFamily="2" charset="-122"/>
              </a:rPr>
              <a:t>您好：  </a:t>
            </a:r>
          </a:p>
          <a:p>
            <a:pPr lvl="0" algn="l">
              <a:lnSpc>
                <a:spcPct val="120000"/>
              </a:lnSpc>
              <a:spcBef>
                <a:spcPct val="20000"/>
              </a:spcBef>
            </a:pPr>
            <a:r>
              <a:rPr lang="zh-CN" altLang="en-US">
                <a:latin typeface="黑体" pitchFamily="2" charset="-122"/>
                <a:ea typeface="黑体" pitchFamily="2" charset="-122"/>
              </a:rPr>
              <a:t>    我是</a:t>
            </a:r>
            <a:r>
              <a:rPr lang="en-US" altLang="zh-CN">
                <a:latin typeface="黑体" pitchFamily="2" charset="-122"/>
                <a:ea typeface="黑体" pitchFamily="2" charset="-122"/>
              </a:rPr>
              <a:t>XXX</a:t>
            </a:r>
            <a:r>
              <a:rPr lang="zh-CN" altLang="en-US">
                <a:latin typeface="黑体" pitchFamily="2" charset="-122"/>
                <a:ea typeface="黑体" pitchFamily="2" charset="-122"/>
              </a:rPr>
              <a:t>暑期社会实践团队的采访员，我们正在进行一项关于</a:t>
            </a:r>
            <a:r>
              <a:rPr lang="en-US" altLang="zh-CN">
                <a:latin typeface="黑体" pitchFamily="2" charset="-122"/>
                <a:ea typeface="黑体" pitchFamily="2" charset="-122"/>
              </a:rPr>
              <a:t>XXX</a:t>
            </a:r>
            <a:r>
              <a:rPr lang="zh-CN" altLang="en-US">
                <a:latin typeface="黑体" pitchFamily="2" charset="-122"/>
                <a:ea typeface="黑体" pitchFamily="2" charset="-122"/>
              </a:rPr>
              <a:t>的暑期实践调查，旨在了解</a:t>
            </a:r>
            <a:r>
              <a:rPr lang="en-US" altLang="zh-CN">
                <a:latin typeface="黑体" pitchFamily="2" charset="-122"/>
                <a:ea typeface="黑体" pitchFamily="2" charset="-122"/>
              </a:rPr>
              <a:t>XXX</a:t>
            </a:r>
            <a:r>
              <a:rPr lang="zh-CN" altLang="en-US">
                <a:latin typeface="黑体" pitchFamily="2" charset="-122"/>
                <a:ea typeface="黑体" pitchFamily="2" charset="-122"/>
              </a:rPr>
              <a:t>的基本情况，以分析</a:t>
            </a:r>
            <a:r>
              <a:rPr lang="en-US" altLang="zh-CN">
                <a:latin typeface="黑体" pitchFamily="2" charset="-122"/>
                <a:ea typeface="黑体" pitchFamily="2" charset="-122"/>
              </a:rPr>
              <a:t>XX</a:t>
            </a:r>
            <a:r>
              <a:rPr lang="zh-CN" altLang="en-US">
                <a:latin typeface="黑体" pitchFamily="2" charset="-122"/>
                <a:ea typeface="黑体" pitchFamily="2" charset="-122"/>
              </a:rPr>
              <a:t>发展的趋势和前景。您的回答无所谓对错，只要能真正反映您的想法就达到我们这次调查目的。希望您能够积极参与，我们将对您的回答完全保密。调查会耽误您</a:t>
            </a:r>
            <a:r>
              <a:rPr lang="en-US" altLang="zh-CN">
                <a:latin typeface="黑体" pitchFamily="2" charset="-122"/>
                <a:ea typeface="黑体" pitchFamily="2" charset="-122"/>
              </a:rPr>
              <a:t>10</a:t>
            </a:r>
            <a:r>
              <a:rPr lang="zh-CN" altLang="en-US">
                <a:latin typeface="黑体" pitchFamily="2" charset="-122"/>
                <a:ea typeface="黑体" pitchFamily="2" charset="-122"/>
              </a:rPr>
              <a:t>分钟左右的时间，请您谅解。谢谢您的配合和支持。</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7</a:t>
            </a:r>
            <a:r>
              <a:rPr lang="zh-CN" altLang="en-US">
                <a:sym typeface="+mn-ea"/>
              </a:rPr>
              <a:t>）</a:t>
            </a:r>
            <a:r>
              <a:rPr lang="en-US" altLang="zh-CN">
                <a:sym typeface="+mn-ea"/>
              </a:rPr>
              <a:t>—</a:t>
            </a:r>
            <a:r>
              <a:rPr lang="zh-CN" altLang="en-US">
                <a:sym typeface="+mn-ea"/>
              </a:rPr>
              <a:t>调查问卷的设计</a:t>
            </a:r>
            <a:r>
              <a:rPr lang="en-US" altLang="zh-CN">
                <a:sym typeface="+mn-ea"/>
              </a:rPr>
              <a:t>1</a:t>
            </a:r>
          </a:p>
        </p:txBody>
      </p:sp>
      <p:sp>
        <p:nvSpPr>
          <p:cNvPr id="3" name="内容占位符 2"/>
          <p:cNvSpPr>
            <a:spLocks noGrp="1"/>
          </p:cNvSpPr>
          <p:nvPr>
            <p:ph sz="half" idx="1"/>
          </p:nvPr>
        </p:nvSpPr>
        <p:spPr/>
        <p:txBody>
          <a:bodyPr>
            <a:normAutofit/>
          </a:bodyPr>
          <a:lstStyle/>
          <a:p>
            <a:pPr lvl="2"/>
            <a:r>
              <a:rPr lang="zh-CN" altLang="en-US">
                <a:solidFill>
                  <a:srgbClr val="FFFF00"/>
                </a:solidFill>
              </a:rPr>
              <a:t>（</a:t>
            </a:r>
            <a:r>
              <a:rPr lang="en-US" altLang="zh-CN">
                <a:solidFill>
                  <a:srgbClr val="FFFF00"/>
                </a:solidFill>
              </a:rPr>
              <a:t>2</a:t>
            </a:r>
            <a:r>
              <a:rPr lang="zh-CN" altLang="en-US">
                <a:solidFill>
                  <a:srgbClr val="FFFF00"/>
                </a:solidFill>
              </a:rPr>
              <a:t>）填表说明</a:t>
            </a:r>
          </a:p>
          <a:p>
            <a:pPr lvl="3"/>
            <a:r>
              <a:rPr lang="zh-CN" altLang="en-US"/>
              <a:t>在问候语末。有些问卷中，指导语很少，只在问候语末附上一两句，没有专门的“填表说明”。</a:t>
            </a:r>
          </a:p>
          <a:p>
            <a:pPr lvl="3"/>
            <a:r>
              <a:rPr lang="zh-CN" altLang="en-US"/>
              <a:t>专门的“填表说明”及标题。有的问卷则有专门的指导语，集中在问候语之后，并有“填表说明”标题。</a:t>
            </a:r>
          </a:p>
          <a:p>
            <a:pPr lvl="3"/>
            <a:r>
              <a:rPr lang="zh-CN" altLang="en-US"/>
              <a:t>分散。有的问卷，其指导语分散在某些较复杂的问题前或问题后，用括号括起来，对这一类问题作专业的指导说明 。</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r>
              <a:rPr lang="en-US" altLang="zh-CN"/>
              <a:t>8</a:t>
            </a:r>
            <a:r>
              <a:rPr lang="zh-CN" altLang="en-US"/>
              <a:t>）—调查问卷的设计1</a:t>
            </a:r>
          </a:p>
        </p:txBody>
      </p:sp>
      <p:sp>
        <p:nvSpPr>
          <p:cNvPr id="3" name="内容占位符 2"/>
          <p:cNvSpPr>
            <a:spLocks noGrp="1"/>
          </p:cNvSpPr>
          <p:nvPr>
            <p:ph sz="half" idx="1"/>
          </p:nvPr>
        </p:nvSpPr>
        <p:spPr/>
        <p:txBody>
          <a:bodyPr/>
          <a:lstStyle/>
          <a:p>
            <a:pPr lvl="2"/>
            <a:r>
              <a:rPr lang="zh-CN" altLang="en-US">
                <a:solidFill>
                  <a:srgbClr val="FFFF00"/>
                </a:solidFill>
              </a:rPr>
              <a:t>（</a:t>
            </a:r>
            <a:r>
              <a:rPr lang="en-US" altLang="zh-CN">
                <a:solidFill>
                  <a:srgbClr val="FFFF00"/>
                </a:solidFill>
              </a:rPr>
              <a:t>3</a:t>
            </a:r>
            <a:r>
              <a:rPr lang="zh-CN" altLang="en-US">
                <a:solidFill>
                  <a:srgbClr val="FFFF00"/>
                </a:solidFill>
              </a:rPr>
              <a:t>）问卷编码</a:t>
            </a:r>
          </a:p>
          <a:p>
            <a:pPr lvl="3"/>
            <a:r>
              <a:rPr lang="zh-CN" altLang="en-US"/>
              <a:t>将调查问卷中的调查项目以及备选答案给予统一设计的代码。 </a:t>
            </a:r>
          </a:p>
          <a:p>
            <a:pPr lvl="3"/>
            <a:r>
              <a:rPr lang="zh-CN" altLang="en-US"/>
              <a:t>常见的编码方法有以下几种：</a:t>
            </a:r>
          </a:p>
          <a:p>
            <a:pPr lvl="4"/>
            <a:r>
              <a:rPr lang="zh-CN" altLang="en-US"/>
              <a:t>以答案序号作为编码号。</a:t>
            </a:r>
          </a:p>
          <a:p>
            <a:pPr lvl="4"/>
            <a:r>
              <a:rPr lang="zh-CN" altLang="en-US"/>
              <a:t>从问卷编号开始编。 </a:t>
            </a:r>
          </a:p>
          <a:p>
            <a:pPr lvl="4"/>
            <a:r>
              <a:rPr lang="zh-CN" altLang="en-US"/>
              <a:t>以答案本身的数字编码。这种编码方法常用于填入式问答题。 </a:t>
            </a:r>
          </a:p>
          <a:p>
            <a:pPr lvl="4"/>
            <a:r>
              <a:rPr lang="zh-CN" altLang="en-US"/>
              <a:t>对于无反应的问答题可采用“0”、“9”编码。</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r>
              <a:rPr lang="en-US" altLang="zh-CN"/>
              <a:t>9</a:t>
            </a:r>
            <a:r>
              <a:rPr lang="zh-CN" altLang="en-US"/>
              <a:t>）—调查问卷的设计</a:t>
            </a:r>
            <a:r>
              <a:rPr lang="en-US" altLang="zh-CN"/>
              <a:t>2</a:t>
            </a:r>
          </a:p>
        </p:txBody>
      </p:sp>
      <p:sp>
        <p:nvSpPr>
          <p:cNvPr id="3" name="内容占位符 2"/>
          <p:cNvSpPr>
            <a:spLocks noGrp="1"/>
          </p:cNvSpPr>
          <p:nvPr>
            <p:ph sz="half" idx="1"/>
          </p:nvPr>
        </p:nvSpPr>
        <p:spPr/>
        <p:txBody>
          <a:bodyPr/>
          <a:lstStyle/>
          <a:p>
            <a:pPr lvl="1"/>
            <a:r>
              <a:rPr lang="en-US" altLang="zh-CN">
                <a:solidFill>
                  <a:srgbClr val="FFFF00"/>
                </a:solidFill>
              </a:rPr>
              <a:t>2. </a:t>
            </a:r>
            <a:r>
              <a:rPr lang="zh-CN" altLang="en-US">
                <a:solidFill>
                  <a:srgbClr val="FFFF00"/>
                </a:solidFill>
              </a:rPr>
              <a:t>甄别部分</a:t>
            </a:r>
          </a:p>
          <a:p>
            <a:pPr lvl="2"/>
            <a:r>
              <a:rPr lang="zh-CN" altLang="en-US"/>
              <a:t>也称过滤，通过设计一些问题先对被调查者进行过滤，筛选掉不符合条件的被调查者，然后得到满足条件的调查对象。</a:t>
            </a:r>
          </a:p>
        </p:txBody>
      </p:sp>
      <p:pic>
        <p:nvPicPr>
          <p:cNvPr id="101380" name="图片 101379"/>
          <p:cNvPicPr>
            <a:picLocks noChangeAspect="1"/>
          </p:cNvPicPr>
          <p:nvPr/>
        </p:nvPicPr>
        <p:blipFill>
          <a:blip r:embed="rId2"/>
          <a:stretch>
            <a:fillRect/>
          </a:stretch>
        </p:blipFill>
        <p:spPr>
          <a:xfrm>
            <a:off x="1064260" y="2819400"/>
            <a:ext cx="7715250" cy="1514475"/>
          </a:xfrm>
          <a:prstGeom prst="rect">
            <a:avLst/>
          </a:prstGeom>
          <a:noFill/>
          <a:ln w="9525">
            <a:noFill/>
            <a:miter/>
          </a:ln>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wipe(left)">
                                      <p:cBhvr>
                                        <p:cTn id="7"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r>
              <a:rPr lang="en-US" altLang="zh-CN"/>
              <a:t>11</a:t>
            </a:r>
            <a:r>
              <a:rPr lang="zh-CN" altLang="en-US"/>
              <a:t>）—调查问卷的设计</a:t>
            </a:r>
            <a:r>
              <a:rPr lang="en-US" altLang="zh-CN"/>
              <a:t>3</a:t>
            </a:r>
          </a:p>
        </p:txBody>
      </p:sp>
      <p:sp>
        <p:nvSpPr>
          <p:cNvPr id="3" name="内容占位符 2"/>
          <p:cNvSpPr>
            <a:spLocks noGrp="1"/>
          </p:cNvSpPr>
          <p:nvPr>
            <p:ph sz="half" idx="1"/>
          </p:nvPr>
        </p:nvSpPr>
        <p:spPr/>
        <p:txBody>
          <a:bodyPr/>
          <a:lstStyle/>
          <a:p>
            <a:pPr lvl="1"/>
            <a:r>
              <a:rPr lang="en-US" altLang="zh-CN">
                <a:solidFill>
                  <a:srgbClr val="FFFF00"/>
                </a:solidFill>
              </a:rPr>
              <a:t>4. </a:t>
            </a:r>
            <a:r>
              <a:rPr lang="zh-CN" altLang="en-US">
                <a:solidFill>
                  <a:srgbClr val="FFFF00"/>
                </a:solidFill>
              </a:rPr>
              <a:t>背景部分</a:t>
            </a:r>
          </a:p>
          <a:p>
            <a:pPr lvl="2"/>
            <a:r>
              <a:rPr lang="zh-CN" altLang="en-US"/>
              <a:t>被调查者的一些主要特征，如被调查者的性别、民族、职业、收入、文化程度等；被调查者如果是单位，则需填写厂名、店名、地址、职工人员、营业额等。</a:t>
            </a:r>
          </a:p>
          <a:p>
            <a:pPr lvl="2"/>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sz="half" idx="1"/>
          </p:nvPr>
        </p:nvPicPr>
        <p:blipFill>
          <a:blip r:embed="rId2"/>
          <a:stretch>
            <a:fillRect/>
          </a:stretch>
        </p:blipFill>
        <p:spPr>
          <a:xfrm>
            <a:off x="-1905" y="-3175"/>
            <a:ext cx="7642860" cy="3749040"/>
          </a:xfrm>
          <a:prstGeom prst="rect">
            <a:avLst/>
          </a:prstGeom>
        </p:spPr>
      </p:pic>
      <p:pic>
        <p:nvPicPr>
          <p:cNvPr id="5" name="图片 4"/>
          <p:cNvPicPr>
            <a:picLocks noChangeAspect="1"/>
          </p:cNvPicPr>
          <p:nvPr/>
        </p:nvPicPr>
        <p:blipFill>
          <a:blip r:embed="rId3"/>
          <a:stretch>
            <a:fillRect/>
          </a:stretch>
        </p:blipFill>
        <p:spPr>
          <a:xfrm>
            <a:off x="2430145" y="1358265"/>
            <a:ext cx="6486525" cy="37852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12</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p:txBody>
          <a:bodyPr/>
          <a:lstStyle/>
          <a:p>
            <a:pPr lvl="1"/>
            <a:r>
              <a:rPr lang="en-US" altLang="zh-CN">
                <a:solidFill>
                  <a:srgbClr val="FFFF00"/>
                </a:solidFill>
                <a:sym typeface="+mn-ea"/>
              </a:rPr>
              <a:t>3. </a:t>
            </a:r>
            <a:r>
              <a:rPr lang="zh-CN" altLang="en-US">
                <a:solidFill>
                  <a:srgbClr val="FFFF00"/>
                </a:solidFill>
                <a:sym typeface="+mn-ea"/>
              </a:rPr>
              <a:t>主体部分</a:t>
            </a:r>
            <a:r>
              <a:rPr lang="en-US" altLang="zh-CN">
                <a:solidFill>
                  <a:srgbClr val="FFFF00"/>
                </a:solidFill>
                <a:sym typeface="+mn-ea"/>
              </a:rPr>
              <a:t>——</a:t>
            </a:r>
            <a:r>
              <a:rPr lang="zh-CN" altLang="en-US">
                <a:solidFill>
                  <a:srgbClr val="FFFF00"/>
                </a:solidFill>
                <a:sym typeface="+mn-ea"/>
              </a:rPr>
              <a:t>问题的设计</a:t>
            </a:r>
          </a:p>
        </p:txBody>
      </p:sp>
      <p:sp>
        <p:nvSpPr>
          <p:cNvPr id="4" name="矩形 3"/>
          <p:cNvSpPr/>
          <p:nvPr/>
        </p:nvSpPr>
        <p:spPr>
          <a:xfrm>
            <a:off x="1477010" y="1902460"/>
            <a:ext cx="1709420" cy="459740"/>
          </a:xfrm>
          <a:prstGeom prst="rect">
            <a:avLst/>
          </a:prstGeom>
          <a:gradFill>
            <a:gsLst>
              <a:gs pos="0">
                <a:srgbClr val="7B32B2"/>
              </a:gs>
              <a:gs pos="100000">
                <a:srgbClr val="401A5D"/>
              </a:gs>
            </a:gsLst>
            <a:lin ang="16200000" scaled="0"/>
          </a:gradFill>
        </p:spPr>
        <p:style>
          <a:lnRef idx="1">
            <a:schemeClr val="accent1"/>
          </a:lnRef>
          <a:fillRef idx="3">
            <a:schemeClr val="accent1"/>
          </a:fillRef>
          <a:effectRef idx="2">
            <a:schemeClr val="accent1"/>
          </a:effectRef>
          <a:fontRef idx="minor">
            <a:schemeClr val="lt1"/>
          </a:fontRef>
        </p:style>
        <p:txBody>
          <a:bodyPr/>
          <a:lstStyle/>
          <a:p>
            <a:r>
              <a:rPr lang="zh-CN" altLang="en-US" sz="2400">
                <a:latin typeface="黑体" charset="0"/>
                <a:ea typeface="黑体" charset="0"/>
              </a:rPr>
              <a:t>开放式问句</a:t>
            </a:r>
          </a:p>
        </p:txBody>
      </p:sp>
      <p:sp>
        <p:nvSpPr>
          <p:cNvPr id="5" name="矩形 4"/>
          <p:cNvSpPr/>
          <p:nvPr/>
        </p:nvSpPr>
        <p:spPr>
          <a:xfrm>
            <a:off x="1477010" y="2819400"/>
            <a:ext cx="1709420" cy="459740"/>
          </a:xfrm>
          <a:prstGeom prst="rect">
            <a:avLst/>
          </a:prstGeom>
          <a:gradFill>
            <a:gsLst>
              <a:gs pos="0">
                <a:srgbClr val="7B32B2"/>
              </a:gs>
              <a:gs pos="100000">
                <a:srgbClr val="401A5D"/>
              </a:gs>
            </a:gsLst>
            <a:lin ang="16200000" scaled="0"/>
          </a:gradFill>
        </p:spPr>
        <p:style>
          <a:lnRef idx="1">
            <a:schemeClr val="accent1"/>
          </a:lnRef>
          <a:fillRef idx="3">
            <a:schemeClr val="accent1"/>
          </a:fillRef>
          <a:effectRef idx="2">
            <a:schemeClr val="accent1"/>
          </a:effectRef>
          <a:fontRef idx="minor">
            <a:schemeClr val="lt1"/>
          </a:fontRef>
        </p:style>
        <p:txBody>
          <a:bodyPr/>
          <a:lstStyle/>
          <a:p>
            <a:r>
              <a:rPr lang="zh-CN" altLang="en-US" sz="2400">
                <a:latin typeface="黑体" charset="0"/>
                <a:ea typeface="黑体" charset="0"/>
              </a:rPr>
              <a:t>封闭式问句</a:t>
            </a:r>
          </a:p>
        </p:txBody>
      </p:sp>
      <p:sp>
        <p:nvSpPr>
          <p:cNvPr id="6" name="矩形 5"/>
          <p:cNvSpPr/>
          <p:nvPr/>
        </p:nvSpPr>
        <p:spPr>
          <a:xfrm>
            <a:off x="3444240" y="2359660"/>
            <a:ext cx="1269365" cy="459740"/>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a:lstStyle/>
          <a:p>
            <a:r>
              <a:rPr lang="zh-CN" altLang="en-US" sz="2400">
                <a:latin typeface="黑体" charset="0"/>
                <a:ea typeface="黑体" charset="0"/>
              </a:rPr>
              <a:t>核查表</a:t>
            </a:r>
          </a:p>
        </p:txBody>
      </p:sp>
      <p:sp>
        <p:nvSpPr>
          <p:cNvPr id="7" name="矩形 6"/>
          <p:cNvSpPr/>
          <p:nvPr/>
        </p:nvSpPr>
        <p:spPr>
          <a:xfrm>
            <a:off x="3444240" y="3351530"/>
            <a:ext cx="1424940" cy="459740"/>
          </a:xfrm>
          <a:prstGeom prst="rect">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a:lstStyle/>
          <a:p>
            <a:r>
              <a:rPr lang="zh-CN" altLang="en-US" sz="2400">
                <a:latin typeface="黑体" charset="0"/>
                <a:ea typeface="黑体" charset="0"/>
              </a:rPr>
              <a:t>测量量表</a:t>
            </a:r>
          </a:p>
        </p:txBody>
      </p:sp>
      <p:sp>
        <p:nvSpPr>
          <p:cNvPr id="8" name="左大括号 7"/>
          <p:cNvSpPr/>
          <p:nvPr/>
        </p:nvSpPr>
        <p:spPr>
          <a:xfrm>
            <a:off x="3206750" y="2589530"/>
            <a:ext cx="237490" cy="991870"/>
          </a:xfrm>
          <a:prstGeom prst="leftBrace">
            <a:avLst/>
          </a:prstGeom>
          <a:ln>
            <a:solidFill>
              <a:srgbClr val="7030A0"/>
            </a:solidFill>
          </a:ln>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10" name="文本框 9"/>
          <p:cNvSpPr txBox="1"/>
          <p:nvPr/>
        </p:nvSpPr>
        <p:spPr>
          <a:xfrm>
            <a:off x="5144770" y="1940560"/>
            <a:ext cx="2745105" cy="914400"/>
          </a:xfrm>
          <a:prstGeom prst="rect">
            <a:avLst/>
          </a:prstGeom>
          <a:solidFill>
            <a:schemeClr val="tx1"/>
          </a:solidFill>
        </p:spPr>
        <p:txBody>
          <a:bodyPr wrap="square" rtlCol="0">
            <a:spAutoFit/>
            <a:scene3d>
              <a:camera prst="orthographicFront"/>
              <a:lightRig rig="threePt" dir="t"/>
            </a:scene3d>
          </a:bodyPr>
          <a:lstStyle/>
          <a:p>
            <a:r>
              <a:rPr lang="zh-CN" altLang="en-US">
                <a:solidFill>
                  <a:schemeClr val="bg1"/>
                </a:solidFill>
                <a:effectLst/>
                <a:latin typeface="黑体" charset="0"/>
                <a:ea typeface="黑体" charset="0"/>
              </a:rPr>
              <a:t>要求应答者在一些相对简单的事实、记忆印象及行为选项中核查某些数据</a:t>
            </a:r>
          </a:p>
        </p:txBody>
      </p:sp>
      <p:sp>
        <p:nvSpPr>
          <p:cNvPr id="11" name="文本框 10"/>
          <p:cNvSpPr txBox="1"/>
          <p:nvPr/>
        </p:nvSpPr>
        <p:spPr>
          <a:xfrm>
            <a:off x="5287010" y="3394710"/>
            <a:ext cx="2745105" cy="1188720"/>
          </a:xfrm>
          <a:prstGeom prst="rect">
            <a:avLst/>
          </a:prstGeom>
          <a:solidFill>
            <a:schemeClr val="tx1"/>
          </a:solidFill>
        </p:spPr>
        <p:txBody>
          <a:bodyPr wrap="square" rtlCol="0">
            <a:spAutoFit/>
            <a:scene3d>
              <a:camera prst="orthographicFront"/>
              <a:lightRig rig="threePt" dir="t"/>
            </a:scene3d>
          </a:bodyPr>
          <a:lstStyle/>
          <a:p>
            <a:r>
              <a:rPr lang="zh-CN" altLang="en-US">
                <a:solidFill>
                  <a:schemeClr val="bg1"/>
                </a:solidFill>
                <a:effectLst/>
                <a:latin typeface="黑体" charset="0"/>
                <a:ea typeface="黑体" charset="0"/>
              </a:rPr>
              <a:t>要求应答者在一个有序系列中对行为、特征的性质、频率或强度作出清楚的决策</a:t>
            </a:r>
          </a:p>
        </p:txBody>
      </p:sp>
      <p:cxnSp>
        <p:nvCxnSpPr>
          <p:cNvPr id="12" name="直接连接符 11"/>
          <p:cNvCxnSpPr/>
          <p:nvPr/>
        </p:nvCxnSpPr>
        <p:spPr>
          <a:xfrm>
            <a:off x="4713605" y="2589530"/>
            <a:ext cx="413385"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a:off x="4869180" y="3581400"/>
            <a:ext cx="413385"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三、调查方案的设计（1</a:t>
            </a:r>
            <a:r>
              <a:rPr lang="en-US" altLang="zh-CN"/>
              <a:t>3</a:t>
            </a:r>
            <a:r>
              <a:rPr lang="zh-CN" altLang="en-US"/>
              <a:t>）—调查问卷的设计4</a:t>
            </a:r>
          </a:p>
        </p:txBody>
      </p:sp>
      <p:sp>
        <p:nvSpPr>
          <p:cNvPr id="4" name="内容占位符 3"/>
          <p:cNvSpPr>
            <a:spLocks noGrp="1"/>
          </p:cNvSpPr>
          <p:nvPr>
            <p:ph sz="half" idx="1"/>
          </p:nvPr>
        </p:nvSpPr>
        <p:spPr>
          <a:xfrm>
            <a:off x="384810" y="718820"/>
            <a:ext cx="8229600" cy="4192905"/>
          </a:xfrm>
        </p:spPr>
        <p:txBody>
          <a:bodyPr>
            <a:normAutofit fontScale="90000" lnSpcReduction="20000"/>
          </a:bodyPr>
          <a:lstStyle/>
          <a:p>
            <a:pPr lvl="2"/>
            <a:r>
              <a:rPr lang="zh-CN" altLang="en-US">
                <a:solidFill>
                  <a:srgbClr val="FFFF00"/>
                </a:solidFill>
              </a:rPr>
              <a:t>核查表的常见形式</a:t>
            </a:r>
          </a:p>
          <a:p>
            <a:pPr lvl="3"/>
            <a:r>
              <a:rPr lang="zh-CN" altLang="en-US" sz="1800"/>
              <a:t>二项选择题</a:t>
            </a:r>
          </a:p>
          <a:p>
            <a:pPr lvl="4"/>
            <a:r>
              <a:rPr lang="zh-CN" altLang="en-US" sz="1800"/>
              <a:t>您的性别？ </a:t>
            </a:r>
            <a:r>
              <a:rPr lang="en-US" altLang="zh-CN" sz="1800"/>
              <a:t>A. </a:t>
            </a:r>
            <a:r>
              <a:rPr lang="zh-CN" altLang="en-US" sz="1800"/>
              <a:t>男     </a:t>
            </a:r>
            <a:r>
              <a:rPr lang="en-US" altLang="zh-CN" sz="1800"/>
              <a:t>B. </a:t>
            </a:r>
            <a:r>
              <a:rPr lang="zh-CN" altLang="en-US" sz="1800"/>
              <a:t>女</a:t>
            </a:r>
          </a:p>
          <a:p>
            <a:pPr lvl="3"/>
            <a:r>
              <a:rPr lang="zh-CN" altLang="en-US" sz="1800"/>
              <a:t>多项选择题</a:t>
            </a:r>
          </a:p>
          <a:p>
            <a:pPr lvl="4"/>
            <a:r>
              <a:rPr lang="zh-CN" altLang="en-US" sz="1800"/>
              <a:t>您一个月的生活费大概范围为？                                                             A. 800元以下    B. 800~1500元      C. 1500~2000    D. 2000元以上</a:t>
            </a:r>
          </a:p>
          <a:p>
            <a:pPr lvl="3"/>
            <a:r>
              <a:rPr lang="zh-CN" altLang="en-US"/>
              <a:t>排序式选项</a:t>
            </a:r>
          </a:p>
          <a:p>
            <a:pPr lvl="4"/>
            <a:r>
              <a:rPr lang="zh-CN" altLang="en-US" sz="1800"/>
              <a:t> 您觉得通过何种方式宣传“低碳消费”最有效？（多选，按照重要性从高到低排序）                                                                                     A. 互联网       B. 报刊杂志        C. 公益节目宣传    D. 公益广告    E. 专业学习     F. 校园宣传活动     G. 其他（请注明）     </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14</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p:txBody>
          <a:bodyPr/>
          <a:lstStyle/>
          <a:p>
            <a:pPr lvl="2"/>
            <a:r>
              <a:rPr lang="zh-CN" altLang="en-US">
                <a:solidFill>
                  <a:srgbClr val="FFFF00"/>
                </a:solidFill>
              </a:rPr>
              <a:t>测量量表</a:t>
            </a:r>
          </a:p>
          <a:p>
            <a:pPr lvl="3"/>
            <a:r>
              <a:rPr lang="zh-CN" altLang="en-US"/>
              <a:t>李克特量表：由一系列能够表达对所研究的概念是肯定还是否定态度的陈述构成。要求应答者回答对每一种陈述同意或不同意的程度，并对每一种回答给予一定的分数。</a:t>
            </a:r>
          </a:p>
          <a:p>
            <a:pPr lvl="3"/>
            <a:endParaRPr lang="zh-CN" altLang="en-US"/>
          </a:p>
        </p:txBody>
      </p:sp>
      <p:pic>
        <p:nvPicPr>
          <p:cNvPr id="4" name="图片 3"/>
          <p:cNvPicPr>
            <a:picLocks noChangeAspect="1"/>
          </p:cNvPicPr>
          <p:nvPr/>
        </p:nvPicPr>
        <p:blipFill>
          <a:blip r:embed="rId2"/>
          <a:stretch>
            <a:fillRect/>
          </a:stretch>
        </p:blipFill>
        <p:spPr>
          <a:xfrm>
            <a:off x="1364615" y="2694305"/>
            <a:ext cx="7559040" cy="23406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15</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p:txBody>
          <a:bodyPr/>
          <a:lstStyle/>
          <a:p>
            <a:pPr lvl="3"/>
            <a:r>
              <a:rPr lang="zh-CN" altLang="en-US" sz="2000"/>
              <a:t>使用量表的好处：</a:t>
            </a:r>
          </a:p>
          <a:p>
            <a:pPr lvl="4"/>
            <a:r>
              <a:rPr lang="zh-CN" altLang="en-US"/>
              <a:t>可以对被调查者回答的强度进行测量</a:t>
            </a:r>
          </a:p>
          <a:p>
            <a:pPr lvl="4"/>
            <a:r>
              <a:rPr lang="zh-CN" altLang="en-US"/>
              <a:t>将被调查者的回答直接转换成数字，这些数字直接用于编码</a:t>
            </a:r>
          </a:p>
          <a:p>
            <a:pPr lvl="4"/>
            <a:r>
              <a:rPr lang="zh-CN" altLang="en-US"/>
              <a:t>量表问题可以使用一些更高级的统计分析工具（t验验、因子分析、回归分析，等等）</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16</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p:txBody>
          <a:bodyPr/>
          <a:lstStyle/>
          <a:p>
            <a:pPr lvl="1"/>
            <a:r>
              <a:rPr>
                <a:solidFill>
                  <a:srgbClr val="FFFF00"/>
                </a:solidFill>
                <a:latin typeface="黑体"/>
                <a:ea typeface="黑体"/>
                <a:cs typeface="黑体"/>
                <a:sym typeface="黑体"/>
              </a:rPr>
              <a:t>设计问题顺序应注意的问题</a:t>
            </a:r>
          </a:p>
          <a:p>
            <a:pPr lvl="2"/>
            <a:r>
              <a:rPr lang="zh-CN" altLang="en-US"/>
              <a:t>问题的安排应具有逻辑性</a:t>
            </a:r>
          </a:p>
          <a:p>
            <a:pPr lvl="2"/>
            <a:r>
              <a:rPr lang="zh-CN" altLang="en-US"/>
              <a:t>问题的安排应先易后难、由浅入深</a:t>
            </a:r>
          </a:p>
          <a:p>
            <a:pPr lvl="2"/>
            <a:r>
              <a:rPr lang="zh-CN" altLang="en-US"/>
              <a:t>关于背景信息的问题</a:t>
            </a:r>
          </a:p>
          <a:p>
            <a:pPr lvl="3"/>
            <a:r>
              <a:rPr lang="zh-CN" altLang="en-US"/>
              <a:t>对于单位的问卷：先基本资料问题，后行为、态度资料</a:t>
            </a:r>
          </a:p>
          <a:p>
            <a:pPr lvl="3"/>
            <a:r>
              <a:rPr lang="zh-CN" altLang="en-US"/>
              <a:t>对于个人的问卷：个人信息一般放在最后部分</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17</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p:txBody>
          <a:bodyPr/>
          <a:lstStyle/>
          <a:p>
            <a:pPr lvl="1"/>
            <a:r>
              <a:rPr lang="zh-CN" altLang="en-US">
                <a:solidFill>
                  <a:srgbClr val="FFFF00"/>
                </a:solidFill>
                <a:sym typeface="+mn-ea"/>
              </a:rPr>
              <a:t>问句措辞的基本原则：</a:t>
            </a:r>
          </a:p>
          <a:p>
            <a:pPr lvl="2"/>
            <a:r>
              <a:rPr lang="zh-CN" altLang="en-US"/>
              <a:t>提问的内容尽可能短</a:t>
            </a:r>
          </a:p>
          <a:p>
            <a:pPr lvl="3"/>
            <a:r>
              <a:rPr lang="zh-CN" altLang="en-US"/>
              <a:t>问题中应坚决摒弃多余的修饰词，提问的内容尽可能短，若问题比较复杂，应将其分为几个问题来问。</a:t>
            </a:r>
          </a:p>
        </p:txBody>
      </p:sp>
      <p:sp>
        <p:nvSpPr>
          <p:cNvPr id="103428" name="矩形 103427"/>
          <p:cNvSpPr/>
          <p:nvPr/>
        </p:nvSpPr>
        <p:spPr>
          <a:xfrm>
            <a:off x="605790" y="2999105"/>
            <a:ext cx="8008620" cy="657860"/>
          </a:xfrm>
          <a:prstGeom prst="rect">
            <a:avLst/>
          </a:prstGeom>
          <a:solidFill>
            <a:srgbClr val="00CCFF"/>
          </a:solidFill>
          <a:ln w="9525">
            <a:noFill/>
            <a:miter/>
          </a:ln>
        </p:spPr>
        <p:txBody>
          <a:bodyPr wrap="square" lIns="0" tIns="0" rIns="0" bIns="0" anchor="t">
            <a:spAutoFit/>
          </a:bodyPr>
          <a:lstStyle/>
          <a:p>
            <a:pPr lvl="0" algn="l">
              <a:lnSpc>
                <a:spcPct val="120000"/>
              </a:lnSpc>
              <a:spcBef>
                <a:spcPct val="50000"/>
              </a:spcBef>
            </a:pPr>
            <a:r>
              <a:rPr lang="en-US" altLang="zh-CN">
                <a:latin typeface="Times New Roman" pitchFamily="2" charset="0"/>
                <a:ea typeface="黑体" pitchFamily="2" charset="-122"/>
              </a:rPr>
              <a:t>        </a:t>
            </a:r>
            <a:r>
              <a:rPr lang="zh-CN" altLang="en-US">
                <a:latin typeface="Times New Roman" pitchFamily="2" charset="0"/>
                <a:ea typeface="黑体" pitchFamily="2" charset="-122"/>
              </a:rPr>
              <a:t>我国越来越多的人去国外旅游。您曾经去别的国家旅游过吗？如果去过，您也许是为了欣赏风光才去的。那么，别国的风光对您决定出国旅游有多重要？</a:t>
            </a:r>
          </a:p>
        </p:txBody>
      </p:sp>
      <p:sp>
        <p:nvSpPr>
          <p:cNvPr id="103429" name="矩形 103428"/>
          <p:cNvSpPr/>
          <p:nvPr/>
        </p:nvSpPr>
        <p:spPr>
          <a:xfrm>
            <a:off x="1834515" y="3973195"/>
            <a:ext cx="4996180" cy="795020"/>
          </a:xfrm>
          <a:prstGeom prst="rect">
            <a:avLst/>
          </a:prstGeom>
          <a:solidFill>
            <a:srgbClr val="FF00FF"/>
          </a:solidFill>
          <a:ln w="9525">
            <a:noFill/>
            <a:miter/>
          </a:ln>
        </p:spPr>
        <p:txBody>
          <a:bodyPr wrap="square" lIns="0" tIns="0" rIns="0" bIns="0" anchor="t">
            <a:spAutoFit/>
          </a:bodyPr>
          <a:lstStyle/>
          <a:p>
            <a:pPr lvl="0" algn="l">
              <a:lnSpc>
                <a:spcPct val="120000"/>
              </a:lnSpc>
              <a:spcBef>
                <a:spcPct val="50000"/>
              </a:spcBef>
            </a:pPr>
            <a:r>
              <a:rPr lang="en-US" altLang="zh-CN">
                <a:latin typeface="Times New Roman" pitchFamily="2" charset="0"/>
                <a:ea typeface="黑体" pitchFamily="2" charset="-122"/>
              </a:rPr>
              <a:t>Q1</a:t>
            </a:r>
            <a:r>
              <a:rPr lang="zh-CN" altLang="en-US">
                <a:latin typeface="Times New Roman" pitchFamily="2" charset="0"/>
                <a:ea typeface="黑体" pitchFamily="2" charset="-122"/>
              </a:rPr>
              <a:t>：您出国旅游过吗？</a:t>
            </a:r>
            <a:r>
              <a:rPr lang="en-US" altLang="zh-CN">
                <a:latin typeface="Times New Roman" pitchFamily="2" charset="0"/>
                <a:ea typeface="黑体" pitchFamily="2" charset="-122"/>
              </a:rPr>
              <a:t>1</a:t>
            </a:r>
            <a:r>
              <a:rPr lang="zh-CN" altLang="en-US">
                <a:latin typeface="Times New Roman" pitchFamily="2" charset="0"/>
                <a:ea typeface="黑体" pitchFamily="2" charset="-122"/>
              </a:rPr>
              <a:t>、是    </a:t>
            </a:r>
            <a:r>
              <a:rPr lang="en-US" altLang="zh-CN">
                <a:latin typeface="Times New Roman" pitchFamily="2" charset="0"/>
                <a:ea typeface="黑体" pitchFamily="2" charset="-122"/>
              </a:rPr>
              <a:t>2</a:t>
            </a:r>
            <a:r>
              <a:rPr lang="zh-CN" altLang="en-US">
                <a:latin typeface="Times New Roman" pitchFamily="2" charset="0"/>
                <a:ea typeface="黑体" pitchFamily="2" charset="-122"/>
              </a:rPr>
              <a:t>、否（终止访问）</a:t>
            </a:r>
          </a:p>
          <a:p>
            <a:pPr lvl="0" algn="l">
              <a:lnSpc>
                <a:spcPct val="120000"/>
              </a:lnSpc>
              <a:spcBef>
                <a:spcPct val="50000"/>
              </a:spcBef>
            </a:pPr>
            <a:r>
              <a:rPr lang="en-US" altLang="zh-CN">
                <a:latin typeface="Times New Roman" pitchFamily="2" charset="0"/>
                <a:ea typeface="黑体" pitchFamily="2" charset="-122"/>
              </a:rPr>
              <a:t>Q2</a:t>
            </a:r>
            <a:r>
              <a:rPr lang="zh-CN" altLang="en-US">
                <a:latin typeface="Times New Roman" pitchFamily="2" charset="0"/>
                <a:ea typeface="黑体" pitchFamily="2" charset="-122"/>
              </a:rPr>
              <a:t>：那里的风光对您决定去旅游有多重要？</a:t>
            </a:r>
          </a:p>
        </p:txBody>
      </p:sp>
      <p:sp>
        <p:nvSpPr>
          <p:cNvPr id="103430" name="下箭头 103429"/>
          <p:cNvSpPr/>
          <p:nvPr/>
        </p:nvSpPr>
        <p:spPr>
          <a:xfrm>
            <a:off x="4131310" y="3701415"/>
            <a:ext cx="360363" cy="271463"/>
          </a:xfrm>
          <a:prstGeom prst="downArrow">
            <a:avLst>
              <a:gd name="adj1" fmla="val 42731"/>
              <a:gd name="adj2" fmla="val 43856"/>
            </a:avLst>
          </a:prstGeom>
          <a:noFill/>
          <a:ln w="25400" cap="flat" cmpd="sng">
            <a:solidFill>
              <a:srgbClr val="0000FF"/>
            </a:solidFill>
            <a:prstDash val="solid"/>
            <a:miter/>
            <a:headEnd type="none" w="med" len="med"/>
            <a:tailEnd type="none" w="med" len="med"/>
          </a:ln>
        </p:spPr>
        <p:txBody>
          <a:bodyPr anchor="t"/>
          <a:lstStyle/>
          <a:p>
            <a:pPr lvl="0" algn="ctr"/>
            <a:endParaRPr lang="zh-CN" altLang="en-US">
              <a:latin typeface="Arial" charset="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wipe(left)">
                                      <p:cBhvr>
                                        <p:cTn id="7" dur="500"/>
                                        <p:tgtEl>
                                          <p:spTgt spid="103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3430"/>
                                        </p:tgtEl>
                                        <p:attrNameLst>
                                          <p:attrName>style.visibility</p:attrName>
                                        </p:attrNameLst>
                                      </p:cBhvr>
                                      <p:to>
                                        <p:strVal val="visible"/>
                                      </p:to>
                                    </p:set>
                                    <p:animEffect transition="in" filter="wipe(up)">
                                      <p:cBhvr>
                                        <p:cTn id="12" dur="500"/>
                                        <p:tgtEl>
                                          <p:spTgt spid="10343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3429"/>
                                        </p:tgtEl>
                                        <p:attrNameLst>
                                          <p:attrName>style.visibility</p:attrName>
                                        </p:attrNameLst>
                                      </p:cBhvr>
                                      <p:to>
                                        <p:strVal val="visible"/>
                                      </p:to>
                                    </p:set>
                                    <p:animEffect transition="in" filter="wipe(left)">
                                      <p:cBhvr>
                                        <p:cTn id="15"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ldLvl="0" animBg="1"/>
      <p:bldP spid="103429"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18</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a:xfrm>
            <a:off x="384623" y="794552"/>
            <a:ext cx="8229599" cy="3748738"/>
          </a:xfrm>
        </p:spPr>
        <p:txBody>
          <a:bodyPr/>
          <a:lstStyle/>
          <a:p>
            <a:pPr lvl="1"/>
            <a:r>
              <a:rPr lang="zh-CN" altLang="en-US">
                <a:sym typeface="+mn-ea"/>
              </a:rPr>
              <a:t>问句措辞的基本原则：</a:t>
            </a:r>
          </a:p>
          <a:p>
            <a:pPr lvl="2"/>
            <a:r>
              <a:rPr lang="zh-CN" altLang="en-US"/>
              <a:t>用词要确切通俗，避免不具体的问题</a:t>
            </a:r>
          </a:p>
          <a:p>
            <a:pPr lvl="3"/>
            <a:r>
              <a:rPr lang="zh-CN" altLang="en-US"/>
              <a:t>问卷中的用词要确切、通俗，应容易被人理解，应避免使用过于专业的术语；设计的问题要适合所有被调查者；提问目的要明确，避免模棱两可</a:t>
            </a:r>
          </a:p>
        </p:txBody>
      </p:sp>
      <p:sp>
        <p:nvSpPr>
          <p:cNvPr id="104452" name="矩形 104451"/>
          <p:cNvSpPr/>
          <p:nvPr/>
        </p:nvSpPr>
        <p:spPr>
          <a:xfrm>
            <a:off x="1889760" y="3145155"/>
            <a:ext cx="6576060" cy="328930"/>
          </a:xfrm>
          <a:prstGeom prst="rect">
            <a:avLst/>
          </a:prstGeom>
          <a:solidFill>
            <a:srgbClr val="00CCFF"/>
          </a:solidFill>
          <a:ln w="9525">
            <a:noFill/>
            <a:miter/>
          </a:ln>
        </p:spPr>
        <p:txBody>
          <a:bodyPr wrap="square" lIns="0" tIns="0" rIns="0" bIns="0" anchor="t">
            <a:spAutoFit/>
          </a:bodyPr>
          <a:lstStyle/>
          <a:p>
            <a:pPr lvl="0" algn="ctr">
              <a:lnSpc>
                <a:spcPct val="120000"/>
              </a:lnSpc>
              <a:spcBef>
                <a:spcPct val="50000"/>
              </a:spcBef>
            </a:pPr>
            <a:r>
              <a:rPr lang="en-US" altLang="zh-CN" b="1">
                <a:latin typeface="Times New Roman" pitchFamily="2" charset="0"/>
                <a:ea typeface="黑体" pitchFamily="2" charset="-122"/>
              </a:rPr>
              <a:t>Q</a:t>
            </a:r>
            <a:r>
              <a:rPr lang="zh-CN" altLang="en-US" b="1">
                <a:latin typeface="Times New Roman" pitchFamily="2" charset="0"/>
                <a:ea typeface="黑体" pitchFamily="2" charset="-122"/>
              </a:rPr>
              <a:t>：您对本餐厅是否满意？     </a:t>
            </a:r>
            <a:r>
              <a:rPr lang="en-US" altLang="zh-CN" b="1">
                <a:latin typeface="Times New Roman" pitchFamily="2" charset="0"/>
                <a:ea typeface="黑体" pitchFamily="2" charset="-122"/>
              </a:rPr>
              <a:t>□1.</a:t>
            </a:r>
            <a:r>
              <a:rPr lang="zh-CN" altLang="en-US" b="1">
                <a:latin typeface="Times New Roman" pitchFamily="2" charset="0"/>
                <a:ea typeface="黑体" pitchFamily="2" charset="-122"/>
              </a:rPr>
              <a:t>满意     </a:t>
            </a:r>
            <a:r>
              <a:rPr lang="en-US" altLang="zh-CN" b="1">
                <a:latin typeface="Times New Roman" pitchFamily="2" charset="0"/>
                <a:ea typeface="黑体" pitchFamily="2" charset="-122"/>
              </a:rPr>
              <a:t>□2.</a:t>
            </a:r>
            <a:r>
              <a:rPr lang="zh-CN" altLang="en-US" b="1">
                <a:latin typeface="Times New Roman" pitchFamily="2" charset="0"/>
                <a:ea typeface="黑体" pitchFamily="2" charset="-122"/>
              </a:rPr>
              <a:t>一般     </a:t>
            </a:r>
            <a:r>
              <a:rPr lang="en-US" altLang="zh-CN" b="1">
                <a:latin typeface="Times New Roman" pitchFamily="2" charset="0"/>
                <a:ea typeface="黑体" pitchFamily="2" charset="-122"/>
              </a:rPr>
              <a:t>□3.</a:t>
            </a:r>
            <a:r>
              <a:rPr lang="zh-CN" altLang="en-US" b="1">
                <a:latin typeface="Times New Roman" pitchFamily="2" charset="0"/>
                <a:ea typeface="黑体" pitchFamily="2" charset="-122"/>
              </a:rPr>
              <a:t>不满意</a:t>
            </a:r>
          </a:p>
        </p:txBody>
      </p:sp>
      <p:sp>
        <p:nvSpPr>
          <p:cNvPr id="104453" name="矩形 104452"/>
          <p:cNvSpPr/>
          <p:nvPr/>
        </p:nvSpPr>
        <p:spPr>
          <a:xfrm>
            <a:off x="2143760" y="3761740"/>
            <a:ext cx="6062980" cy="1261110"/>
          </a:xfrm>
          <a:prstGeom prst="rect">
            <a:avLst/>
          </a:prstGeom>
          <a:solidFill>
            <a:srgbClr val="FF00FF"/>
          </a:solidFill>
          <a:ln w="9525">
            <a:noFill/>
            <a:miter/>
          </a:ln>
        </p:spPr>
        <p:txBody>
          <a:bodyPr wrap="square" lIns="0" tIns="0" rIns="0" bIns="0" anchor="t">
            <a:spAutoFit/>
          </a:bodyPr>
          <a:lstStyle/>
          <a:p>
            <a:pPr lvl="0" algn="ctr">
              <a:spcBef>
                <a:spcPct val="50000"/>
              </a:spcBef>
            </a:pPr>
            <a:r>
              <a:rPr lang="en-US" altLang="zh-CN" b="1">
                <a:latin typeface="Times New Roman" pitchFamily="2" charset="0"/>
                <a:ea typeface="黑体" pitchFamily="2" charset="-122"/>
              </a:rPr>
              <a:t>                                                                       </a:t>
            </a:r>
            <a:r>
              <a:rPr lang="zh-CN" altLang="en-US" b="1">
                <a:latin typeface="Times New Roman" pitchFamily="2" charset="0"/>
                <a:ea typeface="黑体" pitchFamily="2" charset="-122"/>
              </a:rPr>
              <a:t>满意  一般  不满意</a:t>
            </a:r>
          </a:p>
          <a:p>
            <a:pPr lvl="0" algn="ctr"/>
            <a:r>
              <a:rPr lang="en-US" altLang="zh-CN" b="1">
                <a:latin typeface="Times New Roman" pitchFamily="2" charset="0"/>
                <a:ea typeface="黑体" pitchFamily="2" charset="-122"/>
              </a:rPr>
              <a:t>Q1</a:t>
            </a:r>
            <a:r>
              <a:rPr lang="zh-CN" altLang="en-US" b="1">
                <a:latin typeface="Times New Roman" pitchFamily="2" charset="0"/>
                <a:ea typeface="黑体" pitchFamily="2" charset="-122"/>
              </a:rPr>
              <a:t>：您对本餐厅饭菜质量是否满意？  </a:t>
            </a:r>
            <a:r>
              <a:rPr lang="en-US" altLang="zh-CN" b="1">
                <a:latin typeface="Times New Roman" pitchFamily="2" charset="0"/>
                <a:ea typeface="黑体" pitchFamily="2" charset="-122"/>
              </a:rPr>
              <a:t>□        □      □</a:t>
            </a:r>
          </a:p>
          <a:p>
            <a:pPr lvl="0" algn="ctr">
              <a:spcBef>
                <a:spcPct val="30000"/>
              </a:spcBef>
            </a:pPr>
            <a:r>
              <a:rPr lang="en-US" altLang="zh-CN" b="1">
                <a:latin typeface="Times New Roman" pitchFamily="2" charset="0"/>
                <a:ea typeface="黑体" pitchFamily="2" charset="-122"/>
              </a:rPr>
              <a:t>Q2</a:t>
            </a:r>
            <a:r>
              <a:rPr lang="zh-CN" altLang="en-US" b="1">
                <a:latin typeface="Times New Roman" pitchFamily="2" charset="0"/>
                <a:ea typeface="黑体" pitchFamily="2" charset="-122"/>
              </a:rPr>
              <a:t>：您对本餐厅环境设施是否满意？  </a:t>
            </a:r>
            <a:r>
              <a:rPr lang="en-US" altLang="zh-CN" b="1">
                <a:latin typeface="Times New Roman" pitchFamily="2" charset="0"/>
                <a:ea typeface="黑体" pitchFamily="2" charset="-122"/>
              </a:rPr>
              <a:t>□        □      □</a:t>
            </a:r>
          </a:p>
          <a:p>
            <a:pPr lvl="0" algn="ctr">
              <a:spcBef>
                <a:spcPct val="30000"/>
              </a:spcBef>
            </a:pPr>
            <a:r>
              <a:rPr lang="en-US" altLang="zh-CN" b="1">
                <a:latin typeface="Times New Roman" pitchFamily="2" charset="0"/>
                <a:ea typeface="黑体" pitchFamily="2" charset="-122"/>
              </a:rPr>
              <a:t>Q3</a:t>
            </a:r>
            <a:r>
              <a:rPr lang="zh-CN" altLang="en-US" b="1">
                <a:latin typeface="Times New Roman" pitchFamily="2" charset="0"/>
                <a:ea typeface="黑体" pitchFamily="2" charset="-122"/>
              </a:rPr>
              <a:t>：您对本餐厅服务态度是否满意？  </a:t>
            </a:r>
            <a:r>
              <a:rPr lang="en-US" altLang="zh-CN" b="1">
                <a:latin typeface="Times New Roman" pitchFamily="2" charset="0"/>
                <a:ea typeface="黑体" pitchFamily="2" charset="-122"/>
              </a:rPr>
              <a:t>□        □     □</a:t>
            </a:r>
          </a:p>
        </p:txBody>
      </p:sp>
      <p:sp>
        <p:nvSpPr>
          <p:cNvPr id="104454" name="下箭头 104453"/>
          <p:cNvSpPr/>
          <p:nvPr/>
        </p:nvSpPr>
        <p:spPr>
          <a:xfrm>
            <a:off x="4818380" y="3491865"/>
            <a:ext cx="360363" cy="271463"/>
          </a:xfrm>
          <a:prstGeom prst="downArrow">
            <a:avLst>
              <a:gd name="adj1" fmla="val 42731"/>
              <a:gd name="adj2" fmla="val 43856"/>
            </a:avLst>
          </a:prstGeom>
          <a:noFill/>
          <a:ln w="25400" cap="flat" cmpd="sng">
            <a:solidFill>
              <a:srgbClr val="0000FF"/>
            </a:solidFill>
            <a:prstDash val="solid"/>
            <a:miter/>
            <a:headEnd type="none" w="med" len="med"/>
            <a:tailEnd type="none" w="med" len="med"/>
          </a:ln>
        </p:spPr>
        <p:txBody>
          <a:bodyPr anchor="t"/>
          <a:lstStyle/>
          <a:p>
            <a:pPr lvl="0" algn="ctr"/>
            <a:endParaRPr lang="zh-CN" altLang="en-US">
              <a:latin typeface="Arial" charset="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wipe(left)">
                                      <p:cBhvr>
                                        <p:cTn id="7" dur="500"/>
                                        <p:tgtEl>
                                          <p:spTgt spid="1044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4454"/>
                                        </p:tgtEl>
                                        <p:attrNameLst>
                                          <p:attrName>style.visibility</p:attrName>
                                        </p:attrNameLst>
                                      </p:cBhvr>
                                      <p:to>
                                        <p:strVal val="visible"/>
                                      </p:to>
                                    </p:set>
                                    <p:animEffect transition="in" filter="wipe(up)">
                                      <p:cBhvr>
                                        <p:cTn id="12" dur="500"/>
                                        <p:tgtEl>
                                          <p:spTgt spid="10445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4453"/>
                                        </p:tgtEl>
                                        <p:attrNameLst>
                                          <p:attrName>style.visibility</p:attrName>
                                        </p:attrNameLst>
                                      </p:cBhvr>
                                      <p:to>
                                        <p:strVal val="visible"/>
                                      </p:to>
                                    </p:set>
                                    <p:animEffect transition="in" filter="wipe(down)">
                                      <p:cBhvr>
                                        <p:cTn id="15" dur="500"/>
                                        <p:tgtEl>
                                          <p:spTgt spid="10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p:bldP spid="104453"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19</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a:xfrm>
            <a:off x="384623" y="936792"/>
            <a:ext cx="8229599" cy="3748738"/>
          </a:xfrm>
        </p:spPr>
        <p:txBody>
          <a:bodyPr>
            <a:normAutofit lnSpcReduction="10000"/>
          </a:bodyPr>
          <a:lstStyle/>
          <a:p>
            <a:pPr lvl="1"/>
            <a:r>
              <a:rPr lang="zh-CN" altLang="en-US">
                <a:sym typeface="+mn-ea"/>
              </a:rPr>
              <a:t>问句措辞的基本原则：</a:t>
            </a:r>
          </a:p>
          <a:p>
            <a:pPr lvl="2"/>
            <a:r>
              <a:rPr lang="zh-CN" altLang="en-US"/>
              <a:t>一项提问只包含一项内容</a:t>
            </a:r>
          </a:p>
          <a:p>
            <a:pPr lvl="3"/>
            <a:r>
              <a:rPr lang="zh-CN" altLang="en-US" sz="1800">
                <a:sym typeface="+mn-ea"/>
              </a:rPr>
              <a:t>一个问句最好只问一个要点。一个问句中如果包含过多询问内容，会使被调查者无从答起，给统计处理也带来困难。</a:t>
            </a:r>
            <a:endParaRPr lang="zh-CN" altLang="en-US" sz="1800"/>
          </a:p>
          <a:p>
            <a:pPr lvl="2"/>
            <a:endParaRPr lang="zh-CN" altLang="en-US"/>
          </a:p>
          <a:p>
            <a:pPr lvl="2"/>
            <a:r>
              <a:rPr lang="zh-CN" altLang="en-US"/>
              <a:t>避免否定形式的提问</a:t>
            </a:r>
          </a:p>
          <a:p>
            <a:pPr lvl="3"/>
            <a:r>
              <a:rPr lang="zh-CN" altLang="en-US"/>
              <a:t>否定式的提问会影响到被调查者的思维，或容易造成相反意愿的回答。</a:t>
            </a:r>
          </a:p>
        </p:txBody>
      </p:sp>
      <p:sp>
        <p:nvSpPr>
          <p:cNvPr id="105475" name="矩形 105475"/>
          <p:cNvSpPr/>
          <p:nvPr/>
        </p:nvSpPr>
        <p:spPr>
          <a:xfrm>
            <a:off x="3002280" y="2804160"/>
            <a:ext cx="4191000" cy="396240"/>
          </a:xfrm>
          <a:prstGeom prst="rect">
            <a:avLst/>
          </a:prstGeom>
          <a:solidFill>
            <a:srgbClr val="00CCFF"/>
          </a:solidFill>
          <a:ln w="9525">
            <a:noFill/>
            <a:miter/>
          </a:ln>
        </p:spPr>
        <p:txBody>
          <a:bodyPr lIns="0" tIns="0" rIns="0" bIns="0" anchor="t">
            <a:spAutoFit/>
          </a:bodyPr>
          <a:lstStyle/>
          <a:p>
            <a:pPr lvl="0" algn="ctr">
              <a:lnSpc>
                <a:spcPct val="130000"/>
              </a:lnSpc>
              <a:spcBef>
                <a:spcPct val="50000"/>
              </a:spcBef>
            </a:pPr>
            <a:r>
              <a:rPr lang="zh-CN" altLang="en-US" sz="2000">
                <a:latin typeface="Times New Roman" pitchFamily="2" charset="0"/>
                <a:ea typeface="黑体" pitchFamily="2" charset="-122"/>
              </a:rPr>
              <a:t>您经常看电影和电视吗？</a:t>
            </a:r>
          </a:p>
        </p:txBody>
      </p:sp>
      <p:sp>
        <p:nvSpPr>
          <p:cNvPr id="107524" name="矩形 107523"/>
          <p:cNvSpPr/>
          <p:nvPr/>
        </p:nvSpPr>
        <p:spPr>
          <a:xfrm>
            <a:off x="2941955" y="4502785"/>
            <a:ext cx="4750435" cy="365760"/>
          </a:xfrm>
          <a:prstGeom prst="rect">
            <a:avLst/>
          </a:prstGeom>
          <a:solidFill>
            <a:srgbClr val="00CCFF"/>
          </a:solidFill>
          <a:ln w="9525">
            <a:noFill/>
            <a:miter/>
          </a:ln>
        </p:spPr>
        <p:txBody>
          <a:bodyPr wrap="square" lIns="0" tIns="0" rIns="0" bIns="0" anchor="t">
            <a:spAutoFit/>
          </a:bodyPr>
          <a:lstStyle/>
          <a:p>
            <a:pPr lvl="0" algn="ctr">
              <a:lnSpc>
                <a:spcPct val="120000"/>
              </a:lnSpc>
              <a:spcBef>
                <a:spcPct val="50000"/>
              </a:spcBef>
            </a:pPr>
            <a:r>
              <a:rPr lang="zh-CN" altLang="en-US" sz="2000">
                <a:latin typeface="Times New Roman" pitchFamily="2" charset="0"/>
                <a:ea typeface="黑体" pitchFamily="2" charset="-122"/>
              </a:rPr>
              <a:t>您不认为听到国歌不立正不是不对的吗？</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wipe(left)">
                                      <p:cBhvr>
                                        <p:cTn id="7"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20</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p:txBody>
          <a:bodyPr/>
          <a:lstStyle/>
          <a:p>
            <a:pPr lvl="1"/>
            <a:r>
              <a:rPr lang="zh-CN" altLang="en-US">
                <a:sym typeface="+mn-ea"/>
              </a:rPr>
              <a:t>问句措辞的基本原则：</a:t>
            </a:r>
            <a:endParaRPr lang="zh-CN" altLang="en-US"/>
          </a:p>
          <a:p>
            <a:pPr lvl="2"/>
            <a:r>
              <a:rPr lang="zh-CN" altLang="en-US"/>
              <a:t>避免诱导性提问 </a:t>
            </a:r>
          </a:p>
          <a:p>
            <a:pPr lvl="3"/>
            <a:r>
              <a:rPr lang="zh-CN" altLang="en-US"/>
              <a:t>应避免诱导性、暗示性的提问。诱导性提问会导致两个不良后果：</a:t>
            </a:r>
          </a:p>
          <a:p>
            <a:pPr lvl="4"/>
            <a:r>
              <a:rPr lang="zh-CN" altLang="en-US"/>
              <a:t>被调查者不加考虑就同意所诱导问题中暗示的结论；</a:t>
            </a:r>
          </a:p>
          <a:p>
            <a:pPr lvl="4"/>
            <a:r>
              <a:rPr lang="zh-CN" altLang="en-US"/>
              <a:t>由于诱导性提问大多是引用权威或大多数人的态度，被调查者就会产生心理上的顺向反应。</a:t>
            </a:r>
          </a:p>
        </p:txBody>
      </p:sp>
      <p:sp>
        <p:nvSpPr>
          <p:cNvPr id="106500" name="矩形 106499"/>
          <p:cNvSpPr/>
          <p:nvPr/>
        </p:nvSpPr>
        <p:spPr>
          <a:xfrm>
            <a:off x="2425700" y="4374515"/>
            <a:ext cx="5219700" cy="657860"/>
          </a:xfrm>
          <a:prstGeom prst="rect">
            <a:avLst/>
          </a:prstGeom>
          <a:solidFill>
            <a:srgbClr val="00CCFF"/>
          </a:solidFill>
          <a:ln w="9525">
            <a:noFill/>
            <a:miter/>
          </a:ln>
        </p:spPr>
        <p:txBody>
          <a:bodyPr wrap="square" lIns="0" tIns="0" rIns="0" bIns="0" anchor="t">
            <a:spAutoFit/>
          </a:bodyPr>
          <a:lstStyle/>
          <a:p>
            <a:pPr lvl="0" algn="l">
              <a:lnSpc>
                <a:spcPct val="120000"/>
              </a:lnSpc>
              <a:spcBef>
                <a:spcPct val="20000"/>
              </a:spcBef>
              <a:buClr>
                <a:schemeClr val="tx2"/>
              </a:buClr>
              <a:buSzPct val="70000"/>
              <a:buFont typeface="Wingdings" charset="2"/>
              <a:buNone/>
            </a:pPr>
            <a:r>
              <a:rPr lang="en-US" altLang="zh-CN">
                <a:latin typeface="Times New Roman" pitchFamily="2" charset="0"/>
                <a:ea typeface="黑体" pitchFamily="2" charset="-122"/>
              </a:rPr>
              <a:t>        </a:t>
            </a:r>
            <a:r>
              <a:rPr lang="zh-CN" altLang="en-US">
                <a:latin typeface="Times New Roman" pitchFamily="2" charset="0"/>
                <a:ea typeface="黑体" pitchFamily="2" charset="-122"/>
              </a:rPr>
              <a:t>绝大多数饮用过光明奶的人都认为它口味纯正，</a:t>
            </a:r>
            <a:br>
              <a:rPr lang="zh-CN" altLang="en-US">
                <a:latin typeface="Times New Roman" pitchFamily="2" charset="0"/>
                <a:ea typeface="黑体" pitchFamily="2" charset="-122"/>
              </a:rPr>
            </a:br>
            <a:r>
              <a:rPr lang="zh-CN" altLang="en-US">
                <a:latin typeface="Times New Roman" pitchFamily="2" charset="0"/>
                <a:ea typeface="黑体" pitchFamily="2" charset="-122"/>
              </a:rPr>
              <a:t>您认为是这样吗</a:t>
            </a:r>
            <a:r>
              <a:rPr lang="en-US" altLang="zh-CN">
                <a:latin typeface="Times New Roman" pitchFamily="2" charset="0"/>
                <a:ea typeface="黑体" pitchFamily="2" charset="-122"/>
              </a:rPr>
              <a:t>?</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wipe(left)">
                                      <p:cBhvr>
                                        <p:cTn id="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21</a:t>
            </a:r>
            <a:r>
              <a:rPr lang="zh-CN" altLang="en-US">
                <a:sym typeface="+mn-ea"/>
              </a:rPr>
              <a:t>）—调查问卷的设计</a:t>
            </a:r>
            <a:r>
              <a:rPr lang="en-US" altLang="zh-CN">
                <a:sym typeface="+mn-ea"/>
              </a:rPr>
              <a:t>4</a:t>
            </a:r>
            <a:endParaRPr lang="zh-CN" altLang="en-US"/>
          </a:p>
        </p:txBody>
      </p:sp>
      <p:sp>
        <p:nvSpPr>
          <p:cNvPr id="3" name="内容占位符 2"/>
          <p:cNvSpPr>
            <a:spLocks noGrp="1"/>
          </p:cNvSpPr>
          <p:nvPr>
            <p:ph sz="half" idx="1"/>
          </p:nvPr>
        </p:nvSpPr>
        <p:spPr/>
        <p:txBody>
          <a:bodyPr/>
          <a:lstStyle/>
          <a:p>
            <a:pPr lvl="2"/>
            <a:r>
              <a:rPr lang="zh-CN" altLang="en-US"/>
              <a:t>避免敏感性问题</a:t>
            </a:r>
          </a:p>
          <a:p>
            <a:pPr lvl="3"/>
            <a:r>
              <a:rPr lang="zh-CN" altLang="en-US"/>
              <a:t>敏感性问题：与个人或单位的隐私或私人利益有关而不便向外界透露的问题。</a:t>
            </a:r>
          </a:p>
          <a:p>
            <a:pPr lvl="4"/>
            <a:r>
              <a:rPr lang="zh-CN" altLang="en-US"/>
              <a:t>问卷中要尽量避免提问敏感性问题或容易引起人们反感的问题，对敏感性问题的调查应当在提问的方式上进行推敲，尽量采用间接询问的方式，用语也要特别婉转，以降低问题的敏感程度。</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一、数据的来源（</a:t>
            </a:r>
            <a:r>
              <a:rPr lang="en-US" altLang="zh-CN">
                <a:sym typeface="+mn-ea"/>
              </a:rPr>
              <a:t>2</a:t>
            </a:r>
            <a:r>
              <a:rPr lang="zh-CN" altLang="en-US">
                <a:sym typeface="+mn-ea"/>
              </a:rPr>
              <a:t>）</a:t>
            </a:r>
            <a:endParaRPr lang="zh-CN" altLang="en-US"/>
          </a:p>
        </p:txBody>
      </p:sp>
      <p:sp>
        <p:nvSpPr>
          <p:cNvPr id="3" name="内容占位符 2"/>
          <p:cNvSpPr>
            <a:spLocks noGrp="1"/>
          </p:cNvSpPr>
          <p:nvPr>
            <p:ph sz="half" idx="1"/>
          </p:nvPr>
        </p:nvSpPr>
        <p:spPr/>
        <p:txBody>
          <a:bodyPr>
            <a:normAutofit lnSpcReduction="20000"/>
          </a:bodyPr>
          <a:lstStyle/>
          <a:p>
            <a:r>
              <a:rPr lang="zh-CN" altLang="en-US" sz="2500" dirty="0"/>
              <a:t>一手数据</a:t>
            </a:r>
          </a:p>
          <a:p>
            <a:r>
              <a:rPr lang="zh-CN" altLang="en-US" sz="2500" dirty="0">
                <a:solidFill>
                  <a:srgbClr val="FFFF00"/>
                </a:solidFill>
              </a:rPr>
              <a:t>二手数据</a:t>
            </a:r>
          </a:p>
          <a:p>
            <a:pPr lvl="1"/>
            <a:r>
              <a:rPr lang="zh-CN" altLang="en-US" sz="2300" dirty="0">
                <a:sym typeface="+mn-ea"/>
              </a:rPr>
              <a:t>使用二手数据需要注意的问题</a:t>
            </a:r>
            <a:endParaRPr lang="zh-CN" altLang="en-US" sz="2300" dirty="0"/>
          </a:p>
          <a:p>
            <a:pPr lvl="2"/>
            <a:r>
              <a:rPr lang="zh-CN" altLang="en-US" sz="1900" dirty="0">
                <a:latin typeface="宋体" charset="-122"/>
                <a:sym typeface="+mn-ea"/>
              </a:rPr>
              <a:t>应注意数据的含义、计算口径和计算方法，避免误用或滥用；</a:t>
            </a:r>
            <a:endParaRPr lang="zh-CN" altLang="en-US" sz="1900" dirty="0">
              <a:latin typeface="宋体" charset="-122"/>
            </a:endParaRPr>
          </a:p>
          <a:p>
            <a:pPr lvl="2"/>
            <a:r>
              <a:rPr lang="zh-CN" altLang="en-US" sz="1900" dirty="0">
                <a:latin typeface="宋体" charset="-122"/>
                <a:sym typeface="+mn-ea"/>
              </a:rPr>
              <a:t>注意二手数据的时间性，不能用过时的数据；</a:t>
            </a:r>
            <a:endParaRPr lang="zh-CN" altLang="en-US" sz="1900" dirty="0">
              <a:latin typeface="宋体" charset="-122"/>
            </a:endParaRPr>
          </a:p>
          <a:p>
            <a:pPr lvl="2"/>
            <a:r>
              <a:rPr lang="zh-CN" altLang="en-US" sz="1900" dirty="0">
                <a:latin typeface="宋体" charset="-122"/>
                <a:sym typeface="+mn-ea"/>
              </a:rPr>
              <a:t>应充分搞清这些数据的来源和可靠程度；</a:t>
            </a:r>
            <a:endParaRPr lang="zh-CN" altLang="en-US" sz="1900" dirty="0">
              <a:latin typeface="宋体" charset="-122"/>
            </a:endParaRPr>
          </a:p>
          <a:p>
            <a:pPr lvl="2"/>
            <a:r>
              <a:rPr lang="zh-CN" altLang="en-US" sz="1900" dirty="0">
                <a:latin typeface="宋体" charset="-122"/>
                <a:sym typeface="+mn-ea"/>
              </a:rPr>
              <a:t>应注明数据的出处，以尊重他人的劳动成果。</a:t>
            </a:r>
            <a:endParaRPr lang="zh-CN" altLang="en-US" sz="1915" dirty="0"/>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left)">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09569"/>
          <p:cNvSpPr>
            <a:spLocks noGrp="1"/>
          </p:cNvSpPr>
          <p:nvPr>
            <p:ph type="title"/>
          </p:nvPr>
        </p:nvSpPr>
        <p:spPr/>
        <p:txBody>
          <a:bodyPr anchor="b"/>
          <a:lstStyle/>
          <a:p>
            <a:endParaRPr/>
          </a:p>
        </p:txBody>
      </p:sp>
      <p:sp>
        <p:nvSpPr>
          <p:cNvPr id="109571" name="矩形 109571"/>
          <p:cNvSpPr/>
          <p:nvPr/>
        </p:nvSpPr>
        <p:spPr>
          <a:xfrm>
            <a:off x="753110" y="894080"/>
            <a:ext cx="2633345" cy="795020"/>
          </a:xfrm>
          <a:prstGeom prst="rect">
            <a:avLst/>
          </a:prstGeom>
          <a:solidFill>
            <a:srgbClr val="00CCFF"/>
          </a:solidFill>
          <a:ln w="9525">
            <a:noFill/>
            <a:miter/>
          </a:ln>
        </p:spPr>
        <p:txBody>
          <a:bodyPr wrap="square" lIns="0" tIns="0" rIns="0" bIns="0" anchor="t">
            <a:spAutoFit/>
          </a:bodyPr>
          <a:lstStyle/>
          <a:p>
            <a:pPr lvl="0" algn="l">
              <a:lnSpc>
                <a:spcPct val="120000"/>
              </a:lnSpc>
              <a:spcBef>
                <a:spcPct val="50000"/>
              </a:spcBef>
            </a:pPr>
            <a:r>
              <a:rPr lang="zh-CN" altLang="en-US">
                <a:latin typeface="Times New Roman" pitchFamily="2" charset="0"/>
                <a:ea typeface="黑体" pitchFamily="2" charset="-122"/>
              </a:rPr>
              <a:t>您是否在考试中作过弊？</a:t>
            </a:r>
          </a:p>
          <a:p>
            <a:pPr lvl="0" algn="l">
              <a:lnSpc>
                <a:spcPct val="120000"/>
              </a:lnSpc>
              <a:spcBef>
                <a:spcPct val="50000"/>
              </a:spcBef>
            </a:pPr>
            <a:r>
              <a:rPr lang="zh-CN" altLang="en-US">
                <a:latin typeface="Times New Roman" pitchFamily="2" charset="0"/>
                <a:ea typeface="黑体" pitchFamily="2" charset="-122"/>
              </a:rPr>
              <a:t>您是否有酒后驾车行为？</a:t>
            </a:r>
          </a:p>
        </p:txBody>
      </p:sp>
      <p:sp>
        <p:nvSpPr>
          <p:cNvPr id="109573" name="矩形 109572"/>
          <p:cNvSpPr/>
          <p:nvPr/>
        </p:nvSpPr>
        <p:spPr>
          <a:xfrm>
            <a:off x="1101725" y="2089150"/>
            <a:ext cx="6115050" cy="1370330"/>
          </a:xfrm>
          <a:prstGeom prst="rect">
            <a:avLst/>
          </a:prstGeom>
          <a:solidFill>
            <a:srgbClr val="FF00FF"/>
          </a:solidFill>
          <a:ln w="9525">
            <a:noFill/>
            <a:miter/>
          </a:ln>
        </p:spPr>
        <p:txBody>
          <a:bodyPr lIns="0" tIns="0" rIns="0" bIns="0" anchor="t">
            <a:spAutoFit/>
          </a:bodyPr>
          <a:lstStyle/>
          <a:p>
            <a:pPr lvl="0" algn="l">
              <a:lnSpc>
                <a:spcPct val="120000"/>
              </a:lnSpc>
              <a:spcBef>
                <a:spcPct val="50000"/>
              </a:spcBef>
            </a:pPr>
            <a:r>
              <a:rPr lang="en-US" altLang="zh-CN">
                <a:latin typeface="Times New Roman" pitchFamily="2" charset="0"/>
                <a:ea typeface="黑体" pitchFamily="2" charset="-122"/>
              </a:rPr>
              <a:t>Q1</a:t>
            </a:r>
            <a:r>
              <a:rPr lang="zh-CN" altLang="en-US">
                <a:latin typeface="Times New Roman" pitchFamily="2" charset="0"/>
                <a:ea typeface="黑体" pitchFamily="2" charset="-122"/>
              </a:rPr>
              <a:t>：有些同学在考试中作弊，您认为他们最主要的原因是：</a:t>
            </a:r>
          </a:p>
          <a:p>
            <a:pPr lvl="0" algn="l">
              <a:lnSpc>
                <a:spcPct val="120000"/>
              </a:lnSpc>
              <a:spcBef>
                <a:spcPct val="20000"/>
              </a:spcBef>
            </a:pPr>
            <a:r>
              <a:rPr lang="en-US" altLang="zh-CN">
                <a:latin typeface="Times New Roman" pitchFamily="2" charset="0"/>
                <a:ea typeface="黑体" pitchFamily="2" charset="-122"/>
              </a:rPr>
              <a:t>           A </a:t>
            </a:r>
            <a:r>
              <a:rPr lang="zh-CN" altLang="en-US">
                <a:latin typeface="Times New Roman" pitchFamily="2" charset="0"/>
                <a:ea typeface="黑体" pitchFamily="2" charset="-122"/>
              </a:rPr>
              <a:t>为了考试及格或取得更好成绩</a:t>
            </a:r>
          </a:p>
          <a:p>
            <a:pPr lvl="0" algn="l">
              <a:lnSpc>
                <a:spcPct val="120000"/>
              </a:lnSpc>
            </a:pPr>
            <a:r>
              <a:rPr lang="en-US" altLang="zh-CN">
                <a:latin typeface="Times New Roman" pitchFamily="2" charset="0"/>
                <a:ea typeface="黑体" pitchFamily="2" charset="-122"/>
              </a:rPr>
              <a:t>           B </a:t>
            </a:r>
            <a:r>
              <a:rPr lang="zh-CN" altLang="en-US">
                <a:latin typeface="Times New Roman" pitchFamily="2" charset="0"/>
                <a:ea typeface="黑体" pitchFamily="2" charset="-122"/>
              </a:rPr>
              <a:t>别人都作弊，自己不抄太亏了</a:t>
            </a:r>
          </a:p>
          <a:p>
            <a:pPr lvl="0" algn="l">
              <a:lnSpc>
                <a:spcPct val="120000"/>
              </a:lnSpc>
            </a:pPr>
            <a:r>
              <a:rPr lang="en-US" altLang="zh-CN">
                <a:latin typeface="Times New Roman" pitchFamily="2" charset="0"/>
                <a:ea typeface="黑体" pitchFamily="2" charset="-122"/>
              </a:rPr>
              <a:t>           C </a:t>
            </a:r>
            <a:r>
              <a:rPr lang="zh-CN" altLang="en-US">
                <a:latin typeface="Times New Roman" pitchFamily="2" charset="0"/>
                <a:ea typeface="黑体" pitchFamily="2" charset="-122"/>
              </a:rPr>
              <a:t>心存侥幸的心理</a:t>
            </a:r>
          </a:p>
        </p:txBody>
      </p:sp>
      <p:sp>
        <p:nvSpPr>
          <p:cNvPr id="109574" name="矩形 109573"/>
          <p:cNvSpPr/>
          <p:nvPr/>
        </p:nvSpPr>
        <p:spPr>
          <a:xfrm>
            <a:off x="1101725" y="3800475"/>
            <a:ext cx="3429000" cy="685800"/>
          </a:xfrm>
          <a:prstGeom prst="rect">
            <a:avLst/>
          </a:prstGeom>
          <a:solidFill>
            <a:srgbClr val="FF00FF"/>
          </a:solidFill>
          <a:ln w="9525">
            <a:noFill/>
            <a:miter/>
          </a:ln>
        </p:spPr>
        <p:txBody>
          <a:bodyPr lIns="0" tIns="0" rIns="0" bIns="0" anchor="t">
            <a:spAutoFit/>
          </a:bodyPr>
          <a:lstStyle/>
          <a:p>
            <a:pPr lvl="0" algn="l">
              <a:spcBef>
                <a:spcPct val="50000"/>
              </a:spcBef>
            </a:pPr>
            <a:r>
              <a:rPr lang="en-US" altLang="zh-CN">
                <a:latin typeface="Times New Roman" pitchFamily="2" charset="0"/>
                <a:ea typeface="黑体" pitchFamily="2" charset="-122"/>
              </a:rPr>
              <a:t>Q2</a:t>
            </a:r>
            <a:r>
              <a:rPr lang="zh-CN" altLang="en-US">
                <a:latin typeface="Times New Roman" pitchFamily="2" charset="0"/>
                <a:ea typeface="黑体" pitchFamily="2" charset="-122"/>
              </a:rPr>
              <a:t>：您同意他们的想法吗？</a:t>
            </a:r>
          </a:p>
          <a:p>
            <a:pPr lvl="0" algn="l">
              <a:spcBef>
                <a:spcPct val="50000"/>
              </a:spcBef>
            </a:pPr>
            <a:r>
              <a:rPr lang="en-US" altLang="zh-CN">
                <a:latin typeface="Times New Roman" pitchFamily="2" charset="0"/>
                <a:ea typeface="黑体" pitchFamily="2" charset="-122"/>
              </a:rPr>
              <a:t>      A </a:t>
            </a:r>
            <a:r>
              <a:rPr lang="zh-CN" altLang="en-US">
                <a:latin typeface="Times New Roman" pitchFamily="2" charset="0"/>
                <a:ea typeface="黑体" pitchFamily="2" charset="-122"/>
              </a:rPr>
              <a:t>同意                   </a:t>
            </a:r>
            <a:r>
              <a:rPr lang="en-US" altLang="zh-CN">
                <a:latin typeface="Times New Roman" pitchFamily="2" charset="0"/>
                <a:ea typeface="黑体" pitchFamily="2" charset="-122"/>
              </a:rPr>
              <a:t>B </a:t>
            </a:r>
            <a:r>
              <a:rPr lang="zh-CN" altLang="en-US">
                <a:latin typeface="Times New Roman" pitchFamily="2" charset="0"/>
                <a:ea typeface="黑体" pitchFamily="2" charset="-122"/>
              </a:rPr>
              <a:t>不同意</a:t>
            </a:r>
          </a:p>
        </p:txBody>
      </p:sp>
      <p:sp>
        <p:nvSpPr>
          <p:cNvPr id="109575" name="下箭头 109574"/>
          <p:cNvSpPr/>
          <p:nvPr/>
        </p:nvSpPr>
        <p:spPr>
          <a:xfrm>
            <a:off x="3243580" y="1689100"/>
            <a:ext cx="285750" cy="400050"/>
          </a:xfrm>
          <a:prstGeom prst="downArrow">
            <a:avLst>
              <a:gd name="adj1" fmla="val 42509"/>
              <a:gd name="adj2" fmla="val 41662"/>
            </a:avLst>
          </a:prstGeom>
          <a:noFill/>
          <a:ln w="25400" cap="flat" cmpd="sng">
            <a:solidFill>
              <a:srgbClr val="0000FF"/>
            </a:solidFill>
            <a:prstDash val="solid"/>
            <a:miter/>
            <a:headEnd type="none" w="med" len="med"/>
            <a:tailEnd type="none" w="med" len="med"/>
          </a:ln>
        </p:spPr>
        <p:txBody>
          <a:bodyPr anchor="t"/>
          <a:lstStyle/>
          <a:p>
            <a:pPr lvl="0" algn="ctr"/>
            <a:endParaRPr lang="zh-CN" altLang="en-US" sz="1350">
              <a:latin typeface="Arial" charset="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wipe(up)">
                                      <p:cBhvr>
                                        <p:cTn id="7" dur="500"/>
                                        <p:tgtEl>
                                          <p:spTgt spid="10957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9573"/>
                                        </p:tgtEl>
                                        <p:attrNameLst>
                                          <p:attrName>style.visibility</p:attrName>
                                        </p:attrNameLst>
                                      </p:cBhvr>
                                      <p:to>
                                        <p:strVal val="visible"/>
                                      </p:to>
                                    </p:set>
                                    <p:animEffect transition="in" filter="wipe(left)">
                                      <p:cBhvr>
                                        <p:cTn id="10" dur="500"/>
                                        <p:tgtEl>
                                          <p:spTgt spid="1095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9574"/>
                                        </p:tgtEl>
                                        <p:attrNameLst>
                                          <p:attrName>style.visibility</p:attrName>
                                        </p:attrNameLst>
                                      </p:cBhvr>
                                      <p:to>
                                        <p:strVal val="visible"/>
                                      </p:to>
                                    </p:set>
                                    <p:animEffect transition="in" filter="wipe(left)">
                                      <p:cBhvr>
                                        <p:cTn id="15" dur="500"/>
                                        <p:tgtEl>
                                          <p:spTgt spid="10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bldLvl="0" animBg="1"/>
      <p:bldP spid="109574"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r>
              <a:rPr lang="en-US" altLang="zh-CN"/>
              <a:t>6</a:t>
            </a:r>
            <a:r>
              <a:rPr lang="zh-CN" altLang="en-US"/>
              <a:t>）</a:t>
            </a:r>
            <a:r>
              <a:rPr lang="en-US" altLang="zh-CN"/>
              <a:t>—</a:t>
            </a:r>
            <a:r>
              <a:rPr lang="zh-CN" altLang="en-US">
                <a:sym typeface="+mn-ea"/>
              </a:rPr>
              <a:t>调查问卷的设计</a:t>
            </a:r>
            <a:endParaRPr lang="en-US" altLang="zh-CN"/>
          </a:p>
        </p:txBody>
      </p:sp>
      <p:sp>
        <p:nvSpPr>
          <p:cNvPr id="3" name="内容占位符 2"/>
          <p:cNvSpPr>
            <a:spLocks noGrp="1"/>
          </p:cNvSpPr>
          <p:nvPr>
            <p:ph sz="half" idx="1"/>
          </p:nvPr>
        </p:nvSpPr>
        <p:spPr/>
        <p:txBody>
          <a:bodyPr/>
          <a:lstStyle/>
          <a:p>
            <a:r>
              <a:rPr lang="zh-CN" altLang="en-US"/>
              <a:t>问卷设计的步骤</a:t>
            </a:r>
          </a:p>
          <a:p>
            <a:pPr lvl="1"/>
            <a:endParaRPr lang="zh-CN" altLang="en-US"/>
          </a:p>
        </p:txBody>
      </p:sp>
      <p:sp>
        <p:nvSpPr>
          <p:cNvPr id="93187" name="文本框 93186"/>
          <p:cNvSpPr txBox="1"/>
          <p:nvPr/>
        </p:nvSpPr>
        <p:spPr>
          <a:xfrm>
            <a:off x="1862059" y="1813878"/>
            <a:ext cx="3801665"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1.根据</a:t>
            </a:r>
            <a:r>
              <a:rPr lang="zh-TW" altLang="en-US" sz="2100" dirty="0">
                <a:latin typeface="黑体" pitchFamily="2" charset="-122"/>
                <a:ea typeface="黑体" pitchFamily="2" charset="-122"/>
              </a:rPr>
              <a:t>研究目的建立分析架构 </a:t>
            </a:r>
            <a:endParaRPr lang="zh-CN" altLang="en-US" sz="2100" dirty="0">
              <a:latin typeface="黑体" pitchFamily="2" charset="-122"/>
              <a:ea typeface="黑体" pitchFamily="2" charset="-122"/>
            </a:endParaRPr>
          </a:p>
        </p:txBody>
      </p:sp>
      <p:sp>
        <p:nvSpPr>
          <p:cNvPr id="93188" name="文本框 93187"/>
          <p:cNvSpPr txBox="1"/>
          <p:nvPr/>
        </p:nvSpPr>
        <p:spPr>
          <a:xfrm>
            <a:off x="2319258" y="2328228"/>
            <a:ext cx="2446734"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2.</a:t>
            </a:r>
            <a:r>
              <a:rPr lang="zh-TW" altLang="en-US" sz="2100" dirty="0">
                <a:latin typeface="黑体" pitchFamily="2" charset="-122"/>
                <a:ea typeface="黑体" pitchFamily="2" charset="-122"/>
              </a:rPr>
              <a:t>决定问卷之形式 </a:t>
            </a:r>
            <a:endParaRPr lang="zh-CN" altLang="en-US" sz="2100" dirty="0">
              <a:latin typeface="黑体" pitchFamily="2" charset="-122"/>
              <a:ea typeface="黑体" pitchFamily="2" charset="-122"/>
            </a:endParaRPr>
          </a:p>
        </p:txBody>
      </p:sp>
      <p:sp>
        <p:nvSpPr>
          <p:cNvPr id="93189" name="文本框 93188"/>
          <p:cNvSpPr txBox="1"/>
          <p:nvPr/>
        </p:nvSpPr>
        <p:spPr>
          <a:xfrm>
            <a:off x="2776458" y="2785428"/>
            <a:ext cx="2209800"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3.</a:t>
            </a:r>
            <a:r>
              <a:rPr lang="zh-TW" altLang="en-US" sz="2100" dirty="0">
                <a:latin typeface="黑体" pitchFamily="2" charset="-122"/>
                <a:ea typeface="黑体" pitchFamily="2" charset="-122"/>
              </a:rPr>
              <a:t>编拟问卷初稿 </a:t>
            </a:r>
            <a:endParaRPr lang="zh-CN" altLang="en-US" sz="2100" dirty="0">
              <a:latin typeface="黑体" pitchFamily="2" charset="-122"/>
              <a:ea typeface="黑体" pitchFamily="2" charset="-122"/>
            </a:endParaRPr>
          </a:p>
        </p:txBody>
      </p:sp>
      <p:sp>
        <p:nvSpPr>
          <p:cNvPr id="93190" name="文本框 93189"/>
          <p:cNvSpPr txBox="1"/>
          <p:nvPr/>
        </p:nvSpPr>
        <p:spPr>
          <a:xfrm>
            <a:off x="3233658" y="3242628"/>
            <a:ext cx="4050506"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4.</a:t>
            </a:r>
            <a:r>
              <a:rPr lang="zh-TW" altLang="en-US" sz="2100" dirty="0">
                <a:latin typeface="黑体" pitchFamily="2" charset="-122"/>
                <a:ea typeface="黑体" pitchFamily="2" charset="-122"/>
              </a:rPr>
              <a:t>邀请专家学者检</a:t>
            </a:r>
            <a:r>
              <a:rPr lang="zh-CN" altLang="en-US" sz="2100" dirty="0">
                <a:latin typeface="黑体" pitchFamily="2" charset="-122"/>
                <a:ea typeface="黑体" pitchFamily="2" charset="-122"/>
              </a:rPr>
              <a:t>查</a:t>
            </a:r>
            <a:r>
              <a:rPr lang="zh-TW" altLang="en-US" sz="2100" dirty="0">
                <a:latin typeface="黑体" pitchFamily="2" charset="-122"/>
                <a:ea typeface="黑体" pitchFamily="2" charset="-122"/>
              </a:rPr>
              <a:t>、修订问卷 </a:t>
            </a:r>
            <a:endParaRPr lang="zh-CN" altLang="en-US" sz="2100" dirty="0">
              <a:latin typeface="黑体" pitchFamily="2" charset="-122"/>
              <a:ea typeface="黑体" pitchFamily="2" charset="-122"/>
            </a:endParaRPr>
          </a:p>
        </p:txBody>
      </p:sp>
      <p:sp>
        <p:nvSpPr>
          <p:cNvPr id="93191" name="文本框 93190"/>
          <p:cNvSpPr txBox="1"/>
          <p:nvPr/>
        </p:nvSpPr>
        <p:spPr>
          <a:xfrm>
            <a:off x="3690858" y="3756978"/>
            <a:ext cx="1737122"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5.</a:t>
            </a:r>
            <a:r>
              <a:rPr lang="zh-TW" altLang="en-US" sz="2100" dirty="0">
                <a:latin typeface="黑体" pitchFamily="2" charset="-122"/>
                <a:ea typeface="黑体" pitchFamily="2" charset="-122"/>
              </a:rPr>
              <a:t>预试问卷 </a:t>
            </a:r>
            <a:endParaRPr lang="zh-CN" altLang="en-US" sz="2100" dirty="0">
              <a:latin typeface="黑体" pitchFamily="2" charset="-122"/>
              <a:ea typeface="黑体" pitchFamily="2" charset="-122"/>
            </a:endParaRPr>
          </a:p>
        </p:txBody>
      </p:sp>
      <p:sp>
        <p:nvSpPr>
          <p:cNvPr id="93192" name="文本框 93191"/>
          <p:cNvSpPr txBox="1"/>
          <p:nvPr/>
        </p:nvSpPr>
        <p:spPr>
          <a:xfrm>
            <a:off x="4024234" y="4214178"/>
            <a:ext cx="3421856" cy="411480"/>
          </a:xfrm>
          <a:prstGeom prst="rect">
            <a:avLst/>
          </a:prstGeom>
          <a:solidFill>
            <a:schemeClr val="accent1"/>
          </a:solidFill>
          <a:ln w="9525" cap="flat" cmpd="sng">
            <a:solidFill>
              <a:srgbClr val="FF9933"/>
            </a:solidFill>
            <a:prstDash val="solid"/>
            <a:miter/>
            <a:headEnd type="none" w="med" len="med"/>
            <a:tailEnd type="none" w="med" len="med"/>
          </a:ln>
        </p:spPr>
        <p:txBody>
          <a:bodyPr anchor="t">
            <a:spAutoFit/>
          </a:bodyPr>
          <a:lstStyle/>
          <a:p>
            <a:pPr lvl="0" algn="just">
              <a:spcBef>
                <a:spcPct val="50000"/>
              </a:spcBef>
            </a:pPr>
            <a:r>
              <a:rPr lang="zh-CN" altLang="en-US" sz="2100" dirty="0">
                <a:latin typeface="黑体" pitchFamily="2" charset="-122"/>
                <a:ea typeface="黑体" pitchFamily="2" charset="-122"/>
              </a:rPr>
              <a:t>6.</a:t>
            </a:r>
            <a:r>
              <a:rPr lang="zh-TW" altLang="en-US" sz="2100" dirty="0">
                <a:latin typeface="黑体" pitchFamily="2" charset="-122"/>
                <a:ea typeface="黑体" pitchFamily="2" charset="-122"/>
              </a:rPr>
              <a:t>问卷定稿并订定使用说明 </a:t>
            </a:r>
            <a:endParaRPr lang="zh-CN" altLang="en-US" sz="2100" dirty="0">
              <a:latin typeface="黑体" pitchFamily="2" charset="-122"/>
              <a:ea typeface="黑体" pitchFamily="2" charset="-122"/>
            </a:endParaRPr>
          </a:p>
        </p:txBody>
      </p:sp>
      <p:sp>
        <p:nvSpPr>
          <p:cNvPr id="93193" name="直接连接符 93192"/>
          <p:cNvSpPr/>
          <p:nvPr/>
        </p:nvSpPr>
        <p:spPr>
          <a:xfrm>
            <a:off x="1646555" y="2263934"/>
            <a:ext cx="2194322" cy="2295525"/>
          </a:xfrm>
          <a:prstGeom prst="line">
            <a:avLst/>
          </a:prstGeom>
          <a:ln w="76200" cap="flat" cmpd="sng">
            <a:solidFill>
              <a:srgbClr val="FF9933"/>
            </a:solidFill>
            <a:prstDash val="solid"/>
            <a:round/>
            <a:headEnd type="none" w="med" len="med"/>
            <a:tailEnd type="triangle" w="med" len="med"/>
          </a:ln>
        </p:spPr>
        <p:txBody>
          <a:bodyPr anchor="t"/>
          <a:lstStyle/>
          <a:p>
            <a:pPr lvl="0" algn="ctr"/>
            <a:endParaRPr lang="zh-CN" altLang="en-US" sz="1350">
              <a:latin typeface="Arial" charset="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dissolve">
                                      <p:cBhvr>
                                        <p:cTn id="7" dur="1000"/>
                                        <p:tgtEl>
                                          <p:spTgt spid="93187"/>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93188"/>
                                        </p:tgtEl>
                                        <p:attrNameLst>
                                          <p:attrName>style.visibility</p:attrName>
                                        </p:attrNameLst>
                                      </p:cBhvr>
                                      <p:to>
                                        <p:strVal val="visible"/>
                                      </p:to>
                                    </p:set>
                                    <p:animEffect transition="in" filter="dissolve">
                                      <p:cBhvr>
                                        <p:cTn id="11" dur="1000"/>
                                        <p:tgtEl>
                                          <p:spTgt spid="93188"/>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93189"/>
                                        </p:tgtEl>
                                        <p:attrNameLst>
                                          <p:attrName>style.visibility</p:attrName>
                                        </p:attrNameLst>
                                      </p:cBhvr>
                                      <p:to>
                                        <p:strVal val="visible"/>
                                      </p:to>
                                    </p:set>
                                    <p:animEffect transition="in" filter="dissolve">
                                      <p:cBhvr>
                                        <p:cTn id="15" dur="1000"/>
                                        <p:tgtEl>
                                          <p:spTgt spid="93189"/>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93190"/>
                                        </p:tgtEl>
                                        <p:attrNameLst>
                                          <p:attrName>style.visibility</p:attrName>
                                        </p:attrNameLst>
                                      </p:cBhvr>
                                      <p:to>
                                        <p:strVal val="visible"/>
                                      </p:to>
                                    </p:set>
                                    <p:animEffect transition="in" filter="dissolve">
                                      <p:cBhvr>
                                        <p:cTn id="19" dur="1000"/>
                                        <p:tgtEl>
                                          <p:spTgt spid="93190"/>
                                        </p:tgtEl>
                                      </p:cBhvr>
                                    </p:animEffect>
                                  </p:childTnLst>
                                </p:cTn>
                              </p:par>
                            </p:childTnLst>
                          </p:cTn>
                        </p:par>
                        <p:par>
                          <p:cTn id="20" fill="hold">
                            <p:stCondLst>
                              <p:cond delay="4000"/>
                            </p:stCondLst>
                            <p:childTnLst>
                              <p:par>
                                <p:cTn id="21" presetID="9" presetClass="entr" presetSubtype="0" fill="hold" grpId="0" nodeType="afterEffect">
                                  <p:stCondLst>
                                    <p:cond delay="0"/>
                                  </p:stCondLst>
                                  <p:childTnLst>
                                    <p:set>
                                      <p:cBhvr>
                                        <p:cTn id="22" dur="1" fill="hold">
                                          <p:stCondLst>
                                            <p:cond delay="0"/>
                                          </p:stCondLst>
                                        </p:cTn>
                                        <p:tgtEl>
                                          <p:spTgt spid="93191"/>
                                        </p:tgtEl>
                                        <p:attrNameLst>
                                          <p:attrName>style.visibility</p:attrName>
                                        </p:attrNameLst>
                                      </p:cBhvr>
                                      <p:to>
                                        <p:strVal val="visible"/>
                                      </p:to>
                                    </p:set>
                                    <p:animEffect transition="in" filter="dissolve">
                                      <p:cBhvr>
                                        <p:cTn id="23" dur="1000"/>
                                        <p:tgtEl>
                                          <p:spTgt spid="93191"/>
                                        </p:tgtEl>
                                      </p:cBhvr>
                                    </p:animEffect>
                                  </p:childTnLst>
                                </p:cTn>
                              </p:par>
                            </p:childTnLst>
                          </p:cTn>
                        </p:par>
                        <p:par>
                          <p:cTn id="24" fill="hold">
                            <p:stCondLst>
                              <p:cond delay="5000"/>
                            </p:stCondLst>
                            <p:childTnLst>
                              <p:par>
                                <p:cTn id="25" presetID="9" presetClass="entr" presetSubtype="0" fill="hold" grpId="0" nodeType="afterEffect">
                                  <p:stCondLst>
                                    <p:cond delay="0"/>
                                  </p:stCondLst>
                                  <p:childTnLst>
                                    <p:set>
                                      <p:cBhvr>
                                        <p:cTn id="26" dur="1" fill="hold">
                                          <p:stCondLst>
                                            <p:cond delay="0"/>
                                          </p:stCondLst>
                                        </p:cTn>
                                        <p:tgtEl>
                                          <p:spTgt spid="93192"/>
                                        </p:tgtEl>
                                        <p:attrNameLst>
                                          <p:attrName>style.visibility</p:attrName>
                                        </p:attrNameLst>
                                      </p:cBhvr>
                                      <p:to>
                                        <p:strVal val="visible"/>
                                      </p:to>
                                    </p:set>
                                    <p:animEffect transition="in" filter="dissolve">
                                      <p:cBhvr>
                                        <p:cTn id="27" dur="1000"/>
                                        <p:tgtEl>
                                          <p:spTgt spid="93192"/>
                                        </p:tgtEl>
                                      </p:cBhvr>
                                    </p:animEffect>
                                  </p:childTnLst>
                                </p:cTn>
                              </p:par>
                            </p:childTnLst>
                          </p:cTn>
                        </p:par>
                        <p:par>
                          <p:cTn id="28" fill="hold">
                            <p:stCondLst>
                              <p:cond delay="6000"/>
                            </p:stCondLst>
                            <p:childTnLst>
                              <p:par>
                                <p:cTn id="29" presetID="9" presetClass="entr" presetSubtype="0" fill="hold" nodeType="afterEffect">
                                  <p:stCondLst>
                                    <p:cond delay="0"/>
                                  </p:stCondLst>
                                  <p:childTnLst>
                                    <p:set>
                                      <p:cBhvr>
                                        <p:cTn id="30" dur="1" fill="hold">
                                          <p:stCondLst>
                                            <p:cond delay="0"/>
                                          </p:stCondLst>
                                        </p:cTn>
                                        <p:tgtEl>
                                          <p:spTgt spid="93193"/>
                                        </p:tgtEl>
                                        <p:attrNameLst>
                                          <p:attrName>style.visibility</p:attrName>
                                        </p:attrNameLst>
                                      </p:cBhvr>
                                      <p:to>
                                        <p:strVal val="visible"/>
                                      </p:to>
                                    </p:set>
                                    <p:animEffect transition="in" filter="dissolve">
                                      <p:cBhvr>
                                        <p:cTn id="31" dur="1000"/>
                                        <p:tgtEl>
                                          <p:spTgt spid="9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ldLvl="0" animBg="1"/>
      <p:bldP spid="93188" grpId="0" bldLvl="0" animBg="1"/>
      <p:bldP spid="93189" grpId="0" bldLvl="0" animBg="1"/>
      <p:bldP spid="93190" grpId="0" bldLvl="0" animBg="1"/>
      <p:bldP spid="93191" grpId="0" bldLvl="0" animBg="1"/>
      <p:bldP spid="93192"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22</a:t>
            </a:r>
            <a:r>
              <a:rPr lang="zh-CN" altLang="en-US">
                <a:sym typeface="+mn-ea"/>
              </a:rPr>
              <a:t>）—调查问卷的设计</a:t>
            </a:r>
            <a:r>
              <a:rPr lang="en-US" altLang="zh-CN">
                <a:sym typeface="+mn-ea"/>
              </a:rPr>
              <a:t>5</a:t>
            </a:r>
          </a:p>
        </p:txBody>
      </p:sp>
      <p:sp>
        <p:nvSpPr>
          <p:cNvPr id="3" name="内容占位符 2"/>
          <p:cNvSpPr>
            <a:spLocks noGrp="1"/>
          </p:cNvSpPr>
          <p:nvPr>
            <p:ph sz="half" idx="1"/>
          </p:nvPr>
        </p:nvSpPr>
        <p:spPr/>
        <p:txBody>
          <a:bodyPr>
            <a:normAutofit fontScale="90000" lnSpcReduction="20000"/>
          </a:bodyPr>
          <a:lstStyle/>
          <a:p>
            <a:pPr lvl="1"/>
            <a:r>
              <a:rPr lang="zh-TW" altLang="en-US" dirty="0">
                <a:solidFill>
                  <a:srgbClr val="FFFF00"/>
                </a:solidFill>
                <a:latin typeface="黑体" pitchFamily="2" charset="-122"/>
                <a:ea typeface="黑体" pitchFamily="2" charset="-122"/>
                <a:sym typeface="+mn-ea"/>
              </a:rPr>
              <a:t>邀请专家学者检</a:t>
            </a:r>
            <a:r>
              <a:rPr lang="zh-CN" altLang="en-US" dirty="0">
                <a:solidFill>
                  <a:srgbClr val="FFFF00"/>
                </a:solidFill>
                <a:latin typeface="黑体" pitchFamily="2" charset="-122"/>
                <a:ea typeface="黑体" pitchFamily="2" charset="-122"/>
                <a:sym typeface="+mn-ea"/>
              </a:rPr>
              <a:t>查</a:t>
            </a:r>
            <a:r>
              <a:rPr lang="zh-TW" altLang="en-US" dirty="0">
                <a:solidFill>
                  <a:srgbClr val="FFFF00"/>
                </a:solidFill>
                <a:latin typeface="黑体" pitchFamily="2" charset="-122"/>
                <a:ea typeface="黑体" pitchFamily="2" charset="-122"/>
                <a:sym typeface="+mn-ea"/>
              </a:rPr>
              <a:t>、修订问卷</a:t>
            </a:r>
          </a:p>
          <a:p>
            <a:pPr lvl="2"/>
            <a:r>
              <a:rPr lang="zh-CN" altLang="en-US"/>
              <a:t>问项是否必要</a:t>
            </a:r>
          </a:p>
          <a:p>
            <a:pPr lvl="2"/>
            <a:r>
              <a:rPr lang="zh-CN" altLang="en-US"/>
              <a:t>量表部分的问项是否准确测量了中心——效度</a:t>
            </a:r>
          </a:p>
          <a:p>
            <a:pPr lvl="2"/>
            <a:r>
              <a:rPr lang="zh-CN" altLang="en-US"/>
              <a:t>提问和答案形式是否恰当</a:t>
            </a:r>
          </a:p>
          <a:p>
            <a:pPr lvl="2"/>
            <a:r>
              <a:rPr lang="zh-CN" altLang="en-US"/>
              <a:t>措辞用字是否得当</a:t>
            </a:r>
          </a:p>
          <a:p>
            <a:pPr lvl="2"/>
            <a:r>
              <a:rPr lang="zh-CN" altLang="en-US"/>
              <a:t>提问逻辑是否合理</a:t>
            </a:r>
          </a:p>
          <a:p>
            <a:pPr lvl="2"/>
            <a:r>
              <a:rPr lang="zh-CN" altLang="en-US"/>
              <a:t>字词句是否有错误</a:t>
            </a:r>
          </a:p>
          <a:p>
            <a:pPr lvl="2"/>
            <a:r>
              <a:rPr lang="zh-CN" altLang="en-US"/>
              <a:t>……</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三、调查方案的设计（</a:t>
            </a:r>
            <a:r>
              <a:rPr lang="en-US" altLang="zh-CN">
                <a:sym typeface="+mn-ea"/>
              </a:rPr>
              <a:t>23</a:t>
            </a:r>
            <a:r>
              <a:rPr lang="zh-CN" altLang="en-US">
                <a:sym typeface="+mn-ea"/>
              </a:rPr>
              <a:t>）—调查问卷的设计</a:t>
            </a:r>
            <a:r>
              <a:rPr lang="en-US" altLang="zh-CN">
                <a:sym typeface="+mn-ea"/>
              </a:rPr>
              <a:t>6</a:t>
            </a:r>
            <a:endParaRPr lang="zh-CN" altLang="en-US"/>
          </a:p>
        </p:txBody>
      </p:sp>
      <p:sp>
        <p:nvSpPr>
          <p:cNvPr id="3" name="内容占位符 2"/>
          <p:cNvSpPr>
            <a:spLocks noGrp="1"/>
          </p:cNvSpPr>
          <p:nvPr>
            <p:ph sz="half" idx="1"/>
          </p:nvPr>
        </p:nvSpPr>
        <p:spPr/>
        <p:txBody>
          <a:bodyPr>
            <a:normAutofit fontScale="90000"/>
          </a:bodyPr>
          <a:lstStyle/>
          <a:p>
            <a:pPr lvl="1"/>
            <a:r>
              <a:rPr lang="zh-TW" altLang="en-US" dirty="0">
                <a:solidFill>
                  <a:srgbClr val="FFFF00"/>
                </a:solidFill>
                <a:latin typeface="黑体" pitchFamily="2" charset="-122"/>
                <a:ea typeface="黑体" pitchFamily="2" charset="-122"/>
                <a:sym typeface="+mn-ea"/>
              </a:rPr>
              <a:t>预试问卷</a:t>
            </a:r>
          </a:p>
          <a:p>
            <a:pPr lvl="2"/>
            <a:r>
              <a:rPr lang="zh-CN" altLang="en-US"/>
              <a:t>请潜在的被调查者进行试填，人数：不少于15人</a:t>
            </a:r>
          </a:p>
          <a:p>
            <a:pPr lvl="2"/>
            <a:r>
              <a:rPr lang="zh-CN" altLang="en-US"/>
              <a:t>目的：</a:t>
            </a:r>
          </a:p>
          <a:p>
            <a:pPr lvl="3"/>
            <a:r>
              <a:rPr lang="zh-CN" altLang="en-US"/>
              <a:t>指导语是否清楚；</a:t>
            </a:r>
          </a:p>
          <a:p>
            <a:pPr lvl="3"/>
            <a:r>
              <a:rPr lang="zh-CN" altLang="en-US"/>
              <a:t>问卷能否被充分理解；</a:t>
            </a:r>
          </a:p>
          <a:p>
            <a:pPr lvl="3"/>
            <a:r>
              <a:rPr lang="zh-CN" altLang="en-US"/>
              <a:t>回答时间是否符合预期；</a:t>
            </a:r>
          </a:p>
          <a:p>
            <a:pPr lvl="3"/>
            <a:r>
              <a:rPr lang="zh-CN" altLang="en-US"/>
              <a:t>问卷外观、内容是否激励受访者合作等</a:t>
            </a:r>
          </a:p>
          <a:p>
            <a:pPr lvl="3"/>
            <a:r>
              <a:rPr lang="zh-CN" altLang="en-US"/>
              <a:t>问卷的信度（量表部分）</a:t>
            </a: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pPr lvl="1"/>
            <a:r>
              <a:rPr lang="zh-CN" altLang="en-US">
                <a:solidFill>
                  <a:srgbClr val="FFFF00"/>
                </a:solidFill>
              </a:rPr>
              <a:t>问卷评估</a:t>
            </a:r>
          </a:p>
          <a:p>
            <a:pPr lvl="2"/>
            <a:r>
              <a:rPr lang="zh-CN" altLang="en-US"/>
              <a:t>良好测量工具的特性：</a:t>
            </a:r>
          </a:p>
          <a:p>
            <a:pPr lvl="3"/>
            <a:r>
              <a:rPr lang="zh-CN" altLang="en-US"/>
              <a:t>信度：</a:t>
            </a:r>
            <a:r>
              <a:rPr lang="zh-CN" altLang="en-US" dirty="0">
                <a:latin typeface="微软雅黑"/>
                <a:ea typeface="微软雅黑"/>
                <a:sym typeface="+mn-ea"/>
              </a:rPr>
              <a:t>测量结果的一致性或稳定性</a:t>
            </a:r>
            <a:endParaRPr lang="zh-CN" altLang="en-US"/>
          </a:p>
          <a:p>
            <a:pPr lvl="3"/>
            <a:r>
              <a:rPr lang="zh-CN" altLang="en-US"/>
              <a:t>效度：</a:t>
            </a:r>
            <a:r>
              <a:rPr lang="zh-CN" altLang="en-US" dirty="0">
                <a:latin typeface="微软雅黑"/>
                <a:ea typeface="微软雅黑"/>
                <a:sym typeface="+mn-ea"/>
              </a:rPr>
              <a:t>该测量工具确实是在测量其所要探讨的概念，而非其他概念</a:t>
            </a:r>
            <a:endParaRPr lang="zh-CN" altLang="en-US"/>
          </a:p>
          <a:p>
            <a:pPr lvl="3"/>
            <a:r>
              <a:rPr lang="zh-CN" altLang="en-US"/>
              <a:t>实用性：</a:t>
            </a:r>
            <a:r>
              <a:rPr lang="zh-CN" altLang="en-US" dirty="0">
                <a:latin typeface="微软雅黑"/>
                <a:ea typeface="微软雅黑"/>
                <a:sym typeface="+mn-ea"/>
              </a:rPr>
              <a:t>经济性、方便性及可解释性</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三、调查方案的设计</a:t>
            </a:r>
          </a:p>
        </p:txBody>
      </p:sp>
      <p:sp>
        <p:nvSpPr>
          <p:cNvPr id="3" name="内容占位符 2"/>
          <p:cNvSpPr>
            <a:spLocks noGrp="1"/>
          </p:cNvSpPr>
          <p:nvPr>
            <p:ph sz="half" idx="1"/>
          </p:nvPr>
        </p:nvSpPr>
        <p:spPr>
          <a:xfrm>
            <a:off x="384810" y="952500"/>
            <a:ext cx="8229600" cy="4006215"/>
          </a:xfrm>
        </p:spPr>
        <p:txBody>
          <a:bodyPr>
            <a:normAutofit fontScale="80000"/>
          </a:bodyPr>
          <a:lstStyle/>
          <a:p>
            <a:r>
              <a:rPr lang="zh-CN" altLang="en-US" sz="2000"/>
              <a:t>调查方案的基本结构</a:t>
            </a:r>
          </a:p>
          <a:p>
            <a:pPr lvl="1"/>
            <a:r>
              <a:rPr lang="zh-CN" altLang="en-US" sz="2000"/>
              <a:t>调查目的，调查对象和调查单位，调查内容 ，调查方式和方法，调查时间，调查的组织实施计划</a:t>
            </a:r>
          </a:p>
          <a:p>
            <a:r>
              <a:rPr lang="zh-CN" altLang="en-US" sz="2000"/>
              <a:t>数据的收集方法</a:t>
            </a:r>
          </a:p>
          <a:p>
            <a:pPr lvl="1"/>
            <a:r>
              <a:rPr lang="zh-CN" altLang="en-US" sz="2000"/>
              <a:t>询问调查（访问、邮寄、电话、电脑辅助电话、座谈会、个别深入访谈），观察和实验</a:t>
            </a:r>
          </a:p>
          <a:p>
            <a:r>
              <a:rPr lang="zh-CN" altLang="en-US" sz="2000"/>
              <a:t>调查问卷的设计</a:t>
            </a:r>
          </a:p>
          <a:p>
            <a:pPr lvl="1"/>
            <a:r>
              <a:rPr lang="zh-CN" altLang="en-US" sz="2000"/>
              <a:t>开头、甄别、主体（问题）、背景</a:t>
            </a:r>
          </a:p>
          <a:p>
            <a:pPr lvl="1"/>
            <a:r>
              <a:rPr lang="zh-CN" altLang="en-US" sz="2000"/>
              <a:t>修订、预调查、评估</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数据的搜集</a:t>
            </a:r>
          </a:p>
        </p:txBody>
      </p:sp>
      <p:sp>
        <p:nvSpPr>
          <p:cNvPr id="3" name="内容占位符 2"/>
          <p:cNvSpPr>
            <a:spLocks noGrp="1"/>
          </p:cNvSpPr>
          <p:nvPr>
            <p:ph sz="half" idx="1"/>
          </p:nvPr>
        </p:nvSpPr>
        <p:spPr>
          <a:xfrm>
            <a:off x="384623" y="830112"/>
            <a:ext cx="8229599" cy="3748738"/>
          </a:xfrm>
        </p:spPr>
        <p:txBody>
          <a:bodyPr>
            <a:normAutofit fontScale="80000"/>
          </a:bodyPr>
          <a:lstStyle/>
          <a:p>
            <a:pPr>
              <a:lnSpc>
                <a:spcPct val="150000"/>
              </a:lnSpc>
            </a:pPr>
            <a:r>
              <a:rPr lang="zh-CN" altLang="en-US">
                <a:sym typeface="+mn-ea"/>
              </a:rPr>
              <a:t>数据的来源</a:t>
            </a:r>
          </a:p>
          <a:p>
            <a:pPr lvl="1"/>
            <a:r>
              <a:rPr lang="zh-CN" altLang="en-US" sz="2400">
                <a:sym typeface="+mn-ea"/>
              </a:rPr>
              <a:t>一手数据和二手数据</a:t>
            </a:r>
          </a:p>
          <a:p>
            <a:pPr lvl="1"/>
            <a:r>
              <a:rPr lang="zh-CN" altLang="en-US" sz="2400">
                <a:sym typeface="+mn-ea"/>
              </a:rPr>
              <a:t>调查的方式：普查、抽样调查、统计报表</a:t>
            </a:r>
          </a:p>
          <a:p>
            <a:pPr>
              <a:lnSpc>
                <a:spcPct val="150000"/>
              </a:lnSpc>
            </a:pPr>
            <a:r>
              <a:rPr lang="zh-CN" altLang="en-US">
                <a:sym typeface="+mn-ea"/>
              </a:rPr>
              <a:t>抽样调查</a:t>
            </a:r>
          </a:p>
          <a:p>
            <a:pPr lvl="1"/>
            <a:r>
              <a:rPr lang="zh-CN" altLang="en-US"/>
              <a:t>概率抽样、非概率抽样</a:t>
            </a:r>
          </a:p>
          <a:p>
            <a:pPr lvl="1"/>
            <a:r>
              <a:rPr lang="zh-CN" altLang="en-US"/>
              <a:t>抽样误差、非抽样误差</a:t>
            </a:r>
          </a:p>
          <a:p>
            <a:pPr>
              <a:lnSpc>
                <a:spcPct val="150000"/>
              </a:lnSpc>
            </a:pPr>
            <a:r>
              <a:rPr lang="zh-CN" altLang="en-US">
                <a:sym typeface="+mn-ea"/>
              </a:rPr>
              <a:t>调查方案设计</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heme/theme1.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7230</Words>
  <Application>Microsoft Macintosh PowerPoint</Application>
  <PresentationFormat>On-screen Show (16:9)</PresentationFormat>
  <Paragraphs>613</Paragraphs>
  <Slides>96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GB18030 Bitmap</vt:lpstr>
      <vt:lpstr>楷体_GB2312</vt:lpstr>
      <vt:lpstr>微软雅黑</vt:lpstr>
      <vt:lpstr>黑体</vt:lpstr>
      <vt:lpstr>宋体</vt:lpstr>
      <vt:lpstr>华文中宋</vt:lpstr>
      <vt:lpstr>Arial</vt:lpstr>
      <vt:lpstr>Helvetica</vt:lpstr>
      <vt:lpstr>Times New Roman</vt:lpstr>
      <vt:lpstr>Wingdings</vt:lpstr>
      <vt:lpstr>1_Office 主题</vt:lpstr>
      <vt:lpstr>中央财经大学  统计与数学学院</vt:lpstr>
      <vt:lpstr>PowerPoint Presentation</vt:lpstr>
      <vt:lpstr>PowerPoint Presentation</vt:lpstr>
      <vt:lpstr>PowerPoint Presentation</vt:lpstr>
      <vt:lpstr>第二章 数据的搜集</vt:lpstr>
      <vt:lpstr>一、数据的来源（1）</vt:lpstr>
      <vt:lpstr>PowerPoint Presentation</vt:lpstr>
      <vt:lpstr>PowerPoint Presentation</vt:lpstr>
      <vt:lpstr>一、数据的来源（2）</vt:lpstr>
      <vt:lpstr>成都的平均工资最低？</vt:lpstr>
      <vt:lpstr>一、数据的来源（3）</vt:lpstr>
      <vt:lpstr>一、数据的来源（4）—普查</vt:lpstr>
      <vt:lpstr>一、数据的来源（5）—普查</vt:lpstr>
      <vt:lpstr>一、数据的来源（6）—普查</vt:lpstr>
      <vt:lpstr>一、数据的来源（7）—普查</vt:lpstr>
      <vt:lpstr>一、数据的来源（8）—抽样调查</vt:lpstr>
      <vt:lpstr>一、数据的来源（9）</vt:lpstr>
      <vt:lpstr>PowerPoint Presentation</vt:lpstr>
      <vt:lpstr>案例——谷歌流感趋势</vt:lpstr>
      <vt:lpstr>PowerPoint Presentation</vt:lpstr>
      <vt:lpstr>第二章 数据的搜集</vt:lpstr>
      <vt:lpstr>二、抽样调查（1）</vt:lpstr>
      <vt:lpstr>二、抽样调查（2）</vt:lpstr>
      <vt:lpstr>二、抽样调查（3）</vt:lpstr>
      <vt:lpstr>二、抽样调查（4）</vt:lpstr>
      <vt:lpstr>二、抽样调查（5）</vt:lpstr>
      <vt:lpstr>二、抽样调查（6）-概率抽样1</vt:lpstr>
      <vt:lpstr>二、抽样调查（7）-概率抽样1</vt:lpstr>
      <vt:lpstr>二、抽样调查（8）-概率抽样1</vt:lpstr>
      <vt:lpstr>二、抽样调查（9）-概率抽样1</vt:lpstr>
      <vt:lpstr>二、抽样调查（10）-概率抽样1</vt:lpstr>
      <vt:lpstr>北京市小客车指标摇号流程</vt:lpstr>
      <vt:lpstr>二、抽样调查（11）-概率抽样2</vt:lpstr>
      <vt:lpstr>二、抽样调查（12）-概率抽样2</vt:lpstr>
      <vt:lpstr>二、抽样调查（13）-概率抽样2</vt:lpstr>
      <vt:lpstr>二、抽样调查（14）-概率抽样2</vt:lpstr>
      <vt:lpstr>二、抽样调查（15）-概率抽样2</vt:lpstr>
      <vt:lpstr>二、抽样调查（16）-概率抽样3</vt:lpstr>
      <vt:lpstr>二、抽样调查（17）-概率抽样3</vt:lpstr>
      <vt:lpstr>二、抽样调查（18）-概率抽样3</vt:lpstr>
      <vt:lpstr>二、抽样调查（19）-概率抽样4</vt:lpstr>
      <vt:lpstr>PowerPoint Presentation</vt:lpstr>
      <vt:lpstr>二、抽样调查（20）-概率抽样4</vt:lpstr>
      <vt:lpstr>二、抽样调查（21）-概率抽样4</vt:lpstr>
      <vt:lpstr>二、抽样调查（22）-概率抽样5</vt:lpstr>
      <vt:lpstr>PowerPoint Presentation</vt:lpstr>
      <vt:lpstr>二、抽样调查（23）-非概率抽样</vt:lpstr>
      <vt:lpstr>二、抽样调查（24）-非概率抽样（1）</vt:lpstr>
      <vt:lpstr>二、抽样调查（25）-非概率抽样（2）</vt:lpstr>
      <vt:lpstr>PowerPoint Presentation</vt:lpstr>
      <vt:lpstr>二、抽样调查（26）-抽样调查中的误差</vt:lpstr>
      <vt:lpstr>二、抽样调查（27）-抽样调查中的误差（1）</vt:lpstr>
      <vt:lpstr>二、抽样调查（28）-抽样调查中的误差（1）</vt:lpstr>
      <vt:lpstr>二、抽样调查（29）-抽样调查中的误差（2）</vt:lpstr>
      <vt:lpstr>二、抽样调查（30）-抽样调查中的误差（2）</vt:lpstr>
      <vt:lpstr>PowerPoint Presentation</vt:lpstr>
      <vt:lpstr>二、抽样调查（31）-抽样调查中的误差（2）</vt:lpstr>
      <vt:lpstr>二、抽样调查（32）-抽样调查中的误差（2）</vt:lpstr>
      <vt:lpstr>第二章 数据的搜集</vt:lpstr>
      <vt:lpstr>三、调查方案的设计</vt:lpstr>
      <vt:lpstr>三、调查方案的设计（1）—调查方案的基本结构</vt:lpstr>
      <vt:lpstr>三、调查方案的设计（2）—调查方案的基本结构1</vt:lpstr>
      <vt:lpstr>三、调查方案的设计（3）—调查方案的基本结构2</vt:lpstr>
      <vt:lpstr>PowerPoint Presentation</vt:lpstr>
      <vt:lpstr>PowerPoint Presentation</vt:lpstr>
      <vt:lpstr>PowerPoint Presentation</vt:lpstr>
      <vt:lpstr>三、调查方案的设计</vt:lpstr>
      <vt:lpstr>三、调查方案的设计（3）—数据的收集方法</vt:lpstr>
      <vt:lpstr>三、调查方案的设计（3）—数据的收集方法</vt:lpstr>
      <vt:lpstr>三、调查方案的设计（4）—数据的收集方法1</vt:lpstr>
      <vt:lpstr>三、调查方案的设计（5）—数据的收集方法2</vt:lpstr>
      <vt:lpstr>三、调查方案的设计</vt:lpstr>
      <vt:lpstr>三、调查方案的设计（6）—调查问卷的设计</vt:lpstr>
      <vt:lpstr>PowerPoint Presentation</vt:lpstr>
      <vt:lpstr>三、调查方案的设计（6）—调查问卷的设计1</vt:lpstr>
      <vt:lpstr>三、调查方案的设计（7）—调查问卷的设计1</vt:lpstr>
      <vt:lpstr>三、调查方案的设计（8）—调查问卷的设计1</vt:lpstr>
      <vt:lpstr>三、调查方案的设计（9）—调查问卷的设计2</vt:lpstr>
      <vt:lpstr>三、调查方案的设计（11）—调查问卷的设计3</vt:lpstr>
      <vt:lpstr>三、调查方案的设计（12）—调查问卷的设计4</vt:lpstr>
      <vt:lpstr>三、调查方案的设计（13）—调查问卷的设计4</vt:lpstr>
      <vt:lpstr>三、调查方案的设计（14）—调查问卷的设计4</vt:lpstr>
      <vt:lpstr>三、调查方案的设计（15）—调查问卷的设计4</vt:lpstr>
      <vt:lpstr>三、调查方案的设计（16）—调查问卷的设计4</vt:lpstr>
      <vt:lpstr>三、调查方案的设计（17）—调查问卷的设计4</vt:lpstr>
      <vt:lpstr>三、调查方案的设计（18）—调查问卷的设计4</vt:lpstr>
      <vt:lpstr>三、调查方案的设计（19）—调查问卷的设计4</vt:lpstr>
      <vt:lpstr>三、调查方案的设计（20）—调查问卷的设计4</vt:lpstr>
      <vt:lpstr>三、调查方案的设计（21）—调查问卷的设计4</vt:lpstr>
      <vt:lpstr>PowerPoint Presentation</vt:lpstr>
      <vt:lpstr>三、调查方案的设计（6）—调查问卷的设计</vt:lpstr>
      <vt:lpstr>三、调查方案的设计（22）—调查问卷的设计5</vt:lpstr>
      <vt:lpstr>三、调查方案的设计（23）—调查问卷的设计6</vt:lpstr>
      <vt:lpstr>PowerPoint Presentation</vt:lpstr>
      <vt:lpstr>三、调查方案的设计</vt:lpstr>
      <vt:lpstr>第二章 数据的搜集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关 蓉</dc:creator>
  <cp:lastModifiedBy>mark.lu589698@outlook.com</cp:lastModifiedBy>
  <cp:revision>87</cp:revision>
  <dcterms:created xsi:type="dcterms:W3CDTF">2016-02-22T09:00:00Z</dcterms:created>
  <dcterms:modified xsi:type="dcterms:W3CDTF">2024-05-04T10:55:32Z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