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84"/>
  </p:notesMasterIdLst>
  <p:sldIdLst>
    <p:sldId id="260" r:id="rId2"/>
    <p:sldId id="1066" r:id="rId3"/>
    <p:sldId id="1078" r:id="rId4"/>
    <p:sldId id="1079" r:id="rId5"/>
    <p:sldId id="1080" r:id="rId6"/>
    <p:sldId id="1081" r:id="rId7"/>
    <p:sldId id="1077" r:id="rId8"/>
    <p:sldId id="1083" r:id="rId9"/>
    <p:sldId id="1097" r:id="rId10"/>
    <p:sldId id="1085" r:id="rId11"/>
    <p:sldId id="1098" r:id="rId12"/>
    <p:sldId id="1135" r:id="rId13"/>
    <p:sldId id="1082" r:id="rId14"/>
    <p:sldId id="1087" r:id="rId15"/>
    <p:sldId id="1088" r:id="rId16"/>
    <p:sldId id="1089" r:id="rId17"/>
    <p:sldId id="1090" r:id="rId18"/>
    <p:sldId id="1091" r:id="rId19"/>
    <p:sldId id="1092" r:id="rId20"/>
    <p:sldId id="1095" r:id="rId21"/>
    <p:sldId id="1096" r:id="rId22"/>
    <p:sldId id="1094" r:id="rId23"/>
    <p:sldId id="1124" r:id="rId24"/>
    <p:sldId id="1123" r:id="rId25"/>
    <p:sldId id="1127" r:id="rId26"/>
    <p:sldId id="1122" r:id="rId27"/>
    <p:sldId id="1121" r:id="rId28"/>
    <p:sldId id="1120" r:id="rId29"/>
    <p:sldId id="1119" r:id="rId30"/>
    <p:sldId id="1130" r:id="rId31"/>
    <p:sldId id="1136" r:id="rId32"/>
    <p:sldId id="1137" r:id="rId33"/>
    <p:sldId id="1165" r:id="rId34"/>
    <p:sldId id="1138" r:id="rId35"/>
    <p:sldId id="1164" r:id="rId36"/>
    <p:sldId id="1139" r:id="rId37"/>
    <p:sldId id="1140" r:id="rId38"/>
    <p:sldId id="1141" r:id="rId39"/>
    <p:sldId id="1143" r:id="rId40"/>
    <p:sldId id="1174" r:id="rId41"/>
    <p:sldId id="1183" r:id="rId42"/>
    <p:sldId id="1195" r:id="rId43"/>
    <p:sldId id="1193" r:id="rId44"/>
    <p:sldId id="1194" r:id="rId45"/>
    <p:sldId id="1205" r:id="rId46"/>
    <p:sldId id="1213" r:id="rId47"/>
    <p:sldId id="1215" r:id="rId48"/>
    <p:sldId id="1217" r:id="rId49"/>
    <p:sldId id="1218" r:id="rId50"/>
    <p:sldId id="1219" r:id="rId51"/>
    <p:sldId id="1220" r:id="rId52"/>
    <p:sldId id="1221" r:id="rId53"/>
    <p:sldId id="1222" r:id="rId54"/>
    <p:sldId id="1223" r:id="rId55"/>
    <p:sldId id="1227" r:id="rId56"/>
    <p:sldId id="1267" r:id="rId57"/>
    <p:sldId id="1224" r:id="rId58"/>
    <p:sldId id="1228" r:id="rId59"/>
    <p:sldId id="1242" r:id="rId60"/>
    <p:sldId id="1232" r:id="rId61"/>
    <p:sldId id="1225" r:id="rId62"/>
    <p:sldId id="1226" r:id="rId63"/>
    <p:sldId id="1238" r:id="rId64"/>
    <p:sldId id="1239" r:id="rId65"/>
    <p:sldId id="1240" r:id="rId66"/>
    <p:sldId id="1235" r:id="rId67"/>
    <p:sldId id="1236" r:id="rId68"/>
    <p:sldId id="1241" r:id="rId69"/>
    <p:sldId id="1243" r:id="rId70"/>
    <p:sldId id="1244" r:id="rId71"/>
    <p:sldId id="1271" r:id="rId72"/>
    <p:sldId id="1237" r:id="rId73"/>
    <p:sldId id="1248" r:id="rId74"/>
    <p:sldId id="1249" r:id="rId75"/>
    <p:sldId id="1251" r:id="rId76"/>
    <p:sldId id="1247" r:id="rId77"/>
    <p:sldId id="1246" r:id="rId78"/>
    <p:sldId id="1245" r:id="rId79"/>
    <p:sldId id="1265" r:id="rId80"/>
    <p:sldId id="1262" r:id="rId81"/>
    <p:sldId id="1263" r:id="rId82"/>
    <p:sldId id="1266" r:id="rId83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6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蓉 关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93" autoAdjust="0"/>
  </p:normalViewPr>
  <p:slideViewPr>
    <p:cSldViewPr snapToGrid="0" snapToObjects="1">
      <p:cViewPr varScale="1">
        <p:scale>
          <a:sx n="157" d="100"/>
          <a:sy n="157" d="100"/>
        </p:scale>
        <p:origin x="704" y="168"/>
      </p:cViewPr>
      <p:guideLst>
        <p:guide orient="horz" pos="1620"/>
        <p:guide pos="26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67" d="100"/>
        <a:sy n="167" d="100"/>
      </p:scale>
      <p:origin x="0" y="103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DC0B95-CF69-CA4E-A0B7-055FF0CE47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1AEDE2-322A-2B4C-ABFF-F10B016219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Calibri" charset="0"/>
                <a:ea typeface="宋体" charset="-122"/>
                <a:cs typeface="+mn-ea"/>
              </a:defRPr>
            </a:lvl1pPr>
          </a:lstStyle>
          <a:p>
            <a:fld id="{D2A48B96-639E-45A3-A0BA-2464DFDB1FAA}" type="datetimeFigureOut">
              <a:rPr lang="zh-CN" altLang="en-US"/>
              <a:pPr/>
              <a:t>2024/6/18</a:t>
            </a:fld>
            <a:endParaRPr lang="zh-CN" altLang="en-US"/>
          </a:p>
        </p:txBody>
      </p:sp>
      <p:sp>
        <p:nvSpPr>
          <p:cNvPr id="19460" name="幻灯片图像占位符 3">
            <a:extLst>
              <a:ext uri="{FF2B5EF4-FFF2-40B4-BE49-F238E27FC236}">
                <a16:creationId xmlns:a16="http://schemas.microsoft.com/office/drawing/2014/main" id="{85426333-B446-ED4F-A91E-A9EBFC269BD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备注占位符 4">
            <a:extLst>
              <a:ext uri="{FF2B5EF4-FFF2-40B4-BE49-F238E27FC236}">
                <a16:creationId xmlns:a16="http://schemas.microsoft.com/office/drawing/2014/main" id="{E6F2FD90-9A1F-7746-BDBB-A4226C6F240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94B31-082F-4549-AA11-DB7FBE7630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9474B4-1719-5942-B562-8CFFBB210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Calibri" charset="0"/>
                <a:ea typeface="宋体" charset="-122"/>
                <a:cs typeface="+mn-ea"/>
              </a:defRPr>
            </a:lvl1pPr>
          </a:lstStyle>
          <a:p>
            <a:fld id="{676714B9-3B91-3142-9BB5-8CB02B53BB0B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文本占位符 101377">
            <a:extLst>
              <a:ext uri="{FF2B5EF4-FFF2-40B4-BE49-F238E27FC236}">
                <a16:creationId xmlns:a16="http://schemas.microsoft.com/office/drawing/2014/main" id="{2B2ED5B3-012C-CE46-AEBF-1758525F095A}"/>
              </a:ext>
            </a:extLst>
          </p:cNvPr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911225" y="3275013"/>
            <a:ext cx="5035550" cy="5183187"/>
          </a:xfrm>
          <a:ln/>
        </p:spPr>
        <p:txBody>
          <a:bodyPr lIns="90474" tIns="44443" rIns="90474" bIns="44443"/>
          <a:lstStyle/>
          <a:p>
            <a:r>
              <a:rPr lang="en-US" altLang="zh-CN" b="1"/>
              <a:t>Location (Position)</a:t>
            </a:r>
            <a:endParaRPr lang="en-US" altLang="zh-CN"/>
          </a:p>
          <a:p>
            <a:pPr lvl="1"/>
            <a:r>
              <a:rPr lang="en-US" altLang="zh-CN"/>
              <a:t>Concerned with </a:t>
            </a:r>
            <a:r>
              <a:rPr lang="en-US" altLang="zh-CN" b="1"/>
              <a:t>where</a:t>
            </a:r>
            <a:r>
              <a:rPr lang="en-US" altLang="zh-CN"/>
              <a:t> values are </a:t>
            </a:r>
            <a:r>
              <a:rPr lang="en-US" altLang="zh-CN" b="1"/>
              <a:t>concentrated</a:t>
            </a:r>
            <a:r>
              <a:rPr lang="en-US" altLang="zh-CN"/>
              <a:t>.</a:t>
            </a:r>
          </a:p>
          <a:p>
            <a:r>
              <a:rPr lang="en-US" altLang="zh-CN" b="1"/>
              <a:t>Variation (Dispersion)</a:t>
            </a:r>
            <a:endParaRPr lang="en-US" altLang="zh-CN"/>
          </a:p>
          <a:p>
            <a:pPr lvl="1"/>
            <a:r>
              <a:rPr lang="en-US" altLang="zh-CN"/>
              <a:t>Concerned with the extent to which values </a:t>
            </a:r>
            <a:r>
              <a:rPr lang="en-US" altLang="zh-CN" b="1"/>
              <a:t>vary</a:t>
            </a:r>
            <a:r>
              <a:rPr lang="en-US" altLang="zh-CN"/>
              <a:t>.</a:t>
            </a:r>
          </a:p>
          <a:p>
            <a:r>
              <a:rPr lang="en-US" altLang="zh-CN" b="1"/>
              <a:t>Shape</a:t>
            </a:r>
            <a:endParaRPr lang="en-US" altLang="zh-CN"/>
          </a:p>
          <a:p>
            <a:pPr lvl="1"/>
            <a:r>
              <a:rPr lang="en-US" altLang="zh-CN"/>
              <a:t>Concerned with extent to which values are </a:t>
            </a:r>
            <a:r>
              <a:rPr lang="en-US" altLang="zh-CN" b="1"/>
              <a:t>symmetrically distributed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  <p:sp>
        <p:nvSpPr>
          <p:cNvPr id="69635" name="幻灯片图像占位符 101378">
            <a:extLst>
              <a:ext uri="{FF2B5EF4-FFF2-40B4-BE49-F238E27FC236}">
                <a16:creationId xmlns:a16="http://schemas.microsoft.com/office/drawing/2014/main" id="{2D88B7D4-3035-1147-965A-6D1C793E5AE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411288" y="693738"/>
            <a:ext cx="4037012" cy="2271712"/>
          </a:xfrm>
          <a:ln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CE694D-423C-F14B-A555-74CD7638A437}"/>
              </a:ext>
            </a:extLst>
          </p:cNvPr>
          <p:cNvSpPr/>
          <p:nvPr userDrawn="1"/>
        </p:nvSpPr>
        <p:spPr>
          <a:xfrm>
            <a:off x="396875" y="274638"/>
            <a:ext cx="5092700" cy="1858962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5" name="正偏差 18">
            <a:extLst>
              <a:ext uri="{FF2B5EF4-FFF2-40B4-BE49-F238E27FC236}">
                <a16:creationId xmlns:a16="http://schemas.microsoft.com/office/drawing/2014/main" id="{F25738DB-BE6F-554C-A80A-F9D790EA1E4F}"/>
              </a:ext>
            </a:extLst>
          </p:cNvPr>
          <p:cNvSpPr>
            <a:spLocks noChangeAspect="1"/>
          </p:cNvSpPr>
          <p:nvPr userDrawn="1"/>
        </p:nvSpPr>
        <p:spPr>
          <a:xfrm>
            <a:off x="1179513" y="609600"/>
            <a:ext cx="493712" cy="503238"/>
          </a:xfrm>
          <a:prstGeom prst="mathPlus">
            <a:avLst/>
          </a:prstGeom>
          <a:solidFill>
            <a:srgbClr val="1D4C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BC26B1-8515-8840-9568-78F78CB3C545}"/>
              </a:ext>
            </a:extLst>
          </p:cNvPr>
          <p:cNvSpPr/>
          <p:nvPr userDrawn="1"/>
        </p:nvSpPr>
        <p:spPr>
          <a:xfrm>
            <a:off x="5618163" y="274638"/>
            <a:ext cx="1512887" cy="89376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6C2FB0-CA17-4A42-9EA7-859C4EDE822F}"/>
              </a:ext>
            </a:extLst>
          </p:cNvPr>
          <p:cNvSpPr/>
          <p:nvPr userDrawn="1"/>
        </p:nvSpPr>
        <p:spPr>
          <a:xfrm>
            <a:off x="5618163" y="1276350"/>
            <a:ext cx="1512887" cy="863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E49AB7-4DC6-4342-9C92-95682DFC2C36}"/>
              </a:ext>
            </a:extLst>
          </p:cNvPr>
          <p:cNvSpPr/>
          <p:nvPr userDrawn="1"/>
        </p:nvSpPr>
        <p:spPr>
          <a:xfrm>
            <a:off x="7256463" y="274638"/>
            <a:ext cx="1512887" cy="893762"/>
          </a:xfrm>
          <a:prstGeom prst="rect">
            <a:avLst/>
          </a:prstGeom>
          <a:solidFill>
            <a:srgbClr val="0071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215E3A-0535-1844-BE02-D80843AB942C}"/>
              </a:ext>
            </a:extLst>
          </p:cNvPr>
          <p:cNvSpPr/>
          <p:nvPr userDrawn="1"/>
        </p:nvSpPr>
        <p:spPr>
          <a:xfrm>
            <a:off x="7256463" y="1279525"/>
            <a:ext cx="1512887" cy="8651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EE3B0098-485D-CF44-84EE-9724EBA233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3225" y="758825"/>
            <a:ext cx="2670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i="1">
                <a:solidFill>
                  <a:srgbClr val="DAEFF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统计学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73BBA5A1-6AB3-3E48-BCEC-62316A0BA6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50" y="419100"/>
            <a:ext cx="796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1B0592D-8717-794D-8B00-5DE3459A4004}"/>
              </a:ext>
            </a:extLst>
          </p:cNvPr>
          <p:cNvSpPr txBox="1"/>
          <p:nvPr userDrawn="1"/>
        </p:nvSpPr>
        <p:spPr>
          <a:xfrm>
            <a:off x="2897188" y="1212850"/>
            <a:ext cx="26701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D6EBF5"/>
                </a:solidFill>
                <a:latin typeface="GB18030 Bitmap"/>
                <a:ea typeface="GB18030 Bitmap"/>
                <a:cs typeface="GB18030 Bitmap"/>
              </a:rPr>
              <a:t>Statistics</a:t>
            </a:r>
            <a:endParaRPr lang="zh-CN" altLang="en-US" sz="2800" i="1">
              <a:solidFill>
                <a:srgbClr val="D6EBF5"/>
              </a:solidFill>
              <a:latin typeface="GB18030 Bitmap"/>
              <a:ea typeface="GB18030 Bitmap"/>
              <a:cs typeface="GB18030 Bitmap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24096" y="4218521"/>
            <a:ext cx="4105973" cy="571579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5827" y="2642852"/>
            <a:ext cx="7733828" cy="1381559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594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191C5-293E-AE4A-BEC5-561AF171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52DC21A6-61FE-3243-854E-3E488D6B370C}" type="datetimeFigureOut">
              <a:rPr lang="zh-CN" altLang="en-US"/>
              <a:pPr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349B62-D2BE-884D-A19E-CB164967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 kumimoji="1" noProof="1"/>
            </a:lvl1pPr>
          </a:lstStyle>
          <a:p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CBA354E6-536C-3A47-B311-5F7524A8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6D4119EF-3AA4-F941-BDF6-19790AAADE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CF542-16B4-3A40-B104-B9EDA872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52DC21A6-61FE-3243-854E-3E488D6B370C}" type="datetimeFigureOut">
              <a:rPr lang="zh-CN" altLang="en-US"/>
              <a:pPr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2E379-C2C5-5740-8FA4-A2BFBA0A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 kumimoji="1" noProof="1"/>
            </a:lvl1pPr>
          </a:lstStyle>
          <a:p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920AC6BA-32B0-8C46-A5A2-D191C4E5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08522E4F-79E4-924E-A17D-227774A778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3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0B961-E33B-7D4C-B53F-B05B8C8C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52DC21A6-61FE-3243-854E-3E488D6B370C}" type="datetimeFigureOut">
              <a:rPr lang="zh-CN" altLang="en-US"/>
              <a:pPr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B8223-8677-2E40-BD8F-207CF7E5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 kumimoji="1" noProof="1"/>
            </a:lvl1pPr>
          </a:lstStyle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96BC76CF-9A6E-9C46-9CCF-9A86E31D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E496A240-065F-9749-AA6C-501B94B4D58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3C8C6-4328-4A42-BF2C-E964D37E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52DC21A6-61FE-3243-854E-3E488D6B370C}" type="datetimeFigureOut">
              <a:rPr lang="zh-CN" altLang="en-US"/>
              <a:pPr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5FFB7-9E21-364F-AF56-7263E95D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 kumimoji="1" noProof="1"/>
            </a:lvl1pPr>
          </a:lstStyle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2340B928-3B98-954E-B9D8-0D1E3C87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333EBBD7-F106-A443-9CDC-FC69C5248F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66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A4B0B1-18DA-9043-A917-FF2E9D1F85C1}"/>
              </a:ext>
            </a:extLst>
          </p:cNvPr>
          <p:cNvSpPr/>
          <p:nvPr userDrawn="1"/>
        </p:nvSpPr>
        <p:spPr>
          <a:xfrm>
            <a:off x="277813" y="166688"/>
            <a:ext cx="4360862" cy="3049587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827E2E-D944-CA42-AF68-E4747BF61E89}"/>
              </a:ext>
            </a:extLst>
          </p:cNvPr>
          <p:cNvSpPr/>
          <p:nvPr userDrawn="1"/>
        </p:nvSpPr>
        <p:spPr>
          <a:xfrm>
            <a:off x="4779963" y="166688"/>
            <a:ext cx="1979612" cy="147637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F61A17-C562-0F47-A689-6DD791FEE2D9}"/>
              </a:ext>
            </a:extLst>
          </p:cNvPr>
          <p:cNvSpPr/>
          <p:nvPr userDrawn="1"/>
        </p:nvSpPr>
        <p:spPr>
          <a:xfrm>
            <a:off x="6905625" y="166688"/>
            <a:ext cx="1979613" cy="14763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5358C1-931E-1646-97D1-281CE24355C3}"/>
              </a:ext>
            </a:extLst>
          </p:cNvPr>
          <p:cNvSpPr/>
          <p:nvPr userDrawn="1"/>
        </p:nvSpPr>
        <p:spPr>
          <a:xfrm>
            <a:off x="4779963" y="1722438"/>
            <a:ext cx="1979612" cy="14763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0E5525-B95C-1E4E-BF1F-9BC3A01CB626}"/>
              </a:ext>
            </a:extLst>
          </p:cNvPr>
          <p:cNvSpPr/>
          <p:nvPr userDrawn="1"/>
        </p:nvSpPr>
        <p:spPr>
          <a:xfrm>
            <a:off x="6905625" y="1722438"/>
            <a:ext cx="1979613" cy="1476375"/>
          </a:xfrm>
          <a:prstGeom prst="rect">
            <a:avLst/>
          </a:prstGeom>
          <a:solidFill>
            <a:srgbClr val="0071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9" name="正偏差 18">
            <a:extLst>
              <a:ext uri="{FF2B5EF4-FFF2-40B4-BE49-F238E27FC236}">
                <a16:creationId xmlns:a16="http://schemas.microsoft.com/office/drawing/2014/main" id="{F419F338-3483-DC41-9C31-DDC7168DCB81}"/>
              </a:ext>
            </a:extLst>
          </p:cNvPr>
          <p:cNvSpPr>
            <a:spLocks noChangeAspect="1"/>
          </p:cNvSpPr>
          <p:nvPr userDrawn="1"/>
        </p:nvSpPr>
        <p:spPr>
          <a:xfrm>
            <a:off x="474663" y="352425"/>
            <a:ext cx="493712" cy="504825"/>
          </a:xfrm>
          <a:prstGeom prst="mathPlus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82342" y="4384524"/>
            <a:ext cx="4105973" cy="57157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5088" y="3493372"/>
            <a:ext cx="6400800" cy="79251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46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497A0F-6C87-CF4A-831C-51CCDA3383D6}"/>
              </a:ext>
            </a:extLst>
          </p:cNvPr>
          <p:cNvSpPr/>
          <p:nvPr userDrawn="1"/>
        </p:nvSpPr>
        <p:spPr>
          <a:xfrm>
            <a:off x="741363" y="166688"/>
            <a:ext cx="8143875" cy="3049587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5" name="正偏差 18">
            <a:extLst>
              <a:ext uri="{FF2B5EF4-FFF2-40B4-BE49-F238E27FC236}">
                <a16:creationId xmlns:a16="http://schemas.microsoft.com/office/drawing/2014/main" id="{42DD2D8F-EC70-2644-964B-2615E93E54B0}"/>
              </a:ext>
            </a:extLst>
          </p:cNvPr>
          <p:cNvSpPr>
            <a:spLocks noChangeAspect="1"/>
          </p:cNvSpPr>
          <p:nvPr userDrawn="1"/>
        </p:nvSpPr>
        <p:spPr>
          <a:xfrm>
            <a:off x="1231900" y="352425"/>
            <a:ext cx="495300" cy="504825"/>
          </a:xfrm>
          <a:prstGeom prst="mathPlus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634247-985C-9444-B54D-B75A2F8242B7}"/>
              </a:ext>
            </a:extLst>
          </p:cNvPr>
          <p:cNvSpPr/>
          <p:nvPr userDrawn="1"/>
        </p:nvSpPr>
        <p:spPr>
          <a:xfrm>
            <a:off x="282575" y="166688"/>
            <a:ext cx="300038" cy="3049587"/>
          </a:xfrm>
          <a:prstGeom prst="rect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2E607E-8DC8-C249-9046-435AD45165FC}"/>
              </a:ext>
            </a:extLst>
          </p:cNvPr>
          <p:cNvSpPr/>
          <p:nvPr userDrawn="1"/>
        </p:nvSpPr>
        <p:spPr>
          <a:xfrm>
            <a:off x="6027738" y="3351213"/>
            <a:ext cx="1377950" cy="80486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A47C41-3479-8B48-9F0C-07A2F1CBE85A}"/>
              </a:ext>
            </a:extLst>
          </p:cNvPr>
          <p:cNvSpPr/>
          <p:nvPr userDrawn="1"/>
        </p:nvSpPr>
        <p:spPr>
          <a:xfrm>
            <a:off x="7513638" y="4243388"/>
            <a:ext cx="1352550" cy="804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73C128-2097-9A46-82F2-14E7D8C1B3F7}"/>
              </a:ext>
            </a:extLst>
          </p:cNvPr>
          <p:cNvSpPr/>
          <p:nvPr userDrawn="1"/>
        </p:nvSpPr>
        <p:spPr>
          <a:xfrm>
            <a:off x="6027738" y="4243388"/>
            <a:ext cx="1377950" cy="8048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F595E8-EE33-5B4C-8B39-8145EEB5F64D}"/>
              </a:ext>
            </a:extLst>
          </p:cNvPr>
          <p:cNvSpPr/>
          <p:nvPr userDrawn="1"/>
        </p:nvSpPr>
        <p:spPr>
          <a:xfrm>
            <a:off x="7513638" y="3351213"/>
            <a:ext cx="1352550" cy="804862"/>
          </a:xfrm>
          <a:prstGeom prst="rect">
            <a:avLst/>
          </a:prstGeom>
          <a:solidFill>
            <a:srgbClr val="0071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0870" y="3671262"/>
            <a:ext cx="4533480" cy="912694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58670" y="1233675"/>
            <a:ext cx="6400800" cy="79251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1769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E6543-F2E6-7D46-9615-FF289539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52DC21A6-61FE-3243-854E-3E488D6B370C}" type="datetimeFigureOut">
              <a:rPr lang="zh-CN" altLang="en-US"/>
              <a:pPr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2B558-6967-4849-BB66-C7E4BCA0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 kumimoji="1" noProof="1"/>
            </a:lvl1pPr>
          </a:lstStyle>
          <a:p>
            <a:endParaRPr lang="zh-CN" altLang="en-US"/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1B779399-8FA5-C149-B9AA-3C14B063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14A2828B-D560-9846-A6F0-1A2AB6E2C9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>
            <a:extLst>
              <a:ext uri="{FF2B5EF4-FFF2-40B4-BE49-F238E27FC236}">
                <a16:creationId xmlns:a16="http://schemas.microsoft.com/office/drawing/2014/main" id="{540BB523-30CF-004C-818F-F50D71253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788" y="354013"/>
            <a:ext cx="5397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3" name="Shape 111">
            <a:extLst>
              <a:ext uri="{FF2B5EF4-FFF2-40B4-BE49-F238E27FC236}">
                <a16:creationId xmlns:a16="http://schemas.microsoft.com/office/drawing/2014/main" id="{5DD68FEF-9D7A-9140-B2AD-B011F899E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971800" y="4903788"/>
            <a:ext cx="2133600" cy="230187"/>
          </a:xfrm>
          <a:prstGeom prst="rect">
            <a:avLst/>
          </a:prstGeom>
        </p:spPr>
        <p:txBody>
          <a:bodyPr/>
          <a:lstStyle>
            <a:lvl1pPr>
              <a:defRPr noProof="1">
                <a:latin typeface="Calibri" charset="0"/>
                <a:ea typeface="宋体" charset="-122"/>
                <a:cs typeface="+mn-ea"/>
              </a:defRPr>
            </a:lvl1pPr>
          </a:lstStyle>
          <a:p>
            <a:fld id="{BA0DFB1D-6ACE-4649-B158-3307F271A5F8}" type="slidenum">
              <a:rPr/>
              <a:pPr/>
              <a:t>‹#›</a:t>
            </a:fld>
            <a:endParaRPr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7462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12">
            <a:extLst>
              <a:ext uri="{FF2B5EF4-FFF2-40B4-BE49-F238E27FC236}">
                <a16:creationId xmlns:a16="http://schemas.microsoft.com/office/drawing/2014/main" id="{AA0D8DE7-8604-4A49-816D-C09237C9AA7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57188"/>
            <a:ext cx="9144000" cy="508000"/>
            <a:chOff x="0" y="357233"/>
            <a:chExt cx="9144000" cy="507624"/>
          </a:xfrm>
        </p:grpSpPr>
        <p:sp>
          <p:nvSpPr>
            <p:cNvPr id="5" name="等腰三角形 6">
              <a:extLst>
                <a:ext uri="{FF2B5EF4-FFF2-40B4-BE49-F238E27FC236}">
                  <a16:creationId xmlns:a16="http://schemas.microsoft.com/office/drawing/2014/main" id="{25A1EC29-6CCF-6E49-9721-063A55E6F9F0}"/>
                </a:ext>
              </a:extLst>
            </p:cNvPr>
            <p:cNvSpPr/>
            <p:nvPr userDrawn="1"/>
          </p:nvSpPr>
          <p:spPr>
            <a:xfrm flipV="1">
              <a:off x="254000" y="761745"/>
              <a:ext cx="252413" cy="103112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noProof="1"/>
            </a:p>
          </p:txBody>
        </p:sp>
        <p:grpSp>
          <p:nvGrpSpPr>
            <p:cNvPr id="6" name="组 7">
              <a:extLst>
                <a:ext uri="{FF2B5EF4-FFF2-40B4-BE49-F238E27FC236}">
                  <a16:creationId xmlns:a16="http://schemas.microsoft.com/office/drawing/2014/main" id="{85E3913D-63EA-3841-96FC-9603D6B3901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5FE7F6E-3DA5-A24D-8F2D-4280671B8350}"/>
                  </a:ext>
                </a:extLst>
              </p:cNvPr>
              <p:cNvSpPr/>
              <p:nvPr userDrawn="1"/>
            </p:nvSpPr>
            <p:spPr>
              <a:xfrm>
                <a:off x="0" y="357233"/>
                <a:ext cx="9144000" cy="317265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1" lang="zh-CN" altLang="en-US" noProof="1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F56F5B4-6D0E-AD4D-97C8-8C1EB30C50D6}"/>
                  </a:ext>
                </a:extLst>
              </p:cNvPr>
              <p:cNvSpPr/>
              <p:nvPr userDrawn="1"/>
            </p:nvSpPr>
            <p:spPr>
              <a:xfrm>
                <a:off x="0" y="668153"/>
                <a:ext cx="9144000" cy="93593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1" lang="zh-CN" altLang="en-US" noProof="1"/>
              </a:p>
            </p:txBody>
          </p:sp>
        </p:grpSp>
      </p:grpSp>
      <p:sp>
        <p:nvSpPr>
          <p:cNvPr id="9" name="文本框 1">
            <a:extLst>
              <a:ext uri="{FF2B5EF4-FFF2-40B4-BE49-F238E27FC236}">
                <a16:creationId xmlns:a16="http://schemas.microsoft.com/office/drawing/2014/main" id="{5CDAB4D2-338D-F147-B8C8-C26827061C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9713" y="4765675"/>
            <a:ext cx="3779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rgbClr val="DAEFF5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中央财经大学统计与数学学院</a:t>
            </a: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4810" y="334645"/>
            <a:ext cx="8229600" cy="40576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sz="half" idx="1"/>
          </p:nvPr>
        </p:nvSpPr>
        <p:spPr>
          <a:xfrm>
            <a:off x="384623" y="1034582"/>
            <a:ext cx="8229599" cy="3748738"/>
          </a:xfrm>
        </p:spPr>
        <p:txBody>
          <a:bodyPr/>
          <a:lstStyle>
            <a:lvl1pPr eaLnBrk="1" latinLnBrk="0" hangingPunct="1">
              <a:lnSpc>
                <a:spcPct val="125000"/>
              </a:lnSpc>
              <a:spcBef>
                <a:spcPts val="1300"/>
              </a:spcBef>
              <a:defRPr sz="2800">
                <a:solidFill>
                  <a:schemeClr val="tx1"/>
                </a:solidFill>
                <a:effectLst/>
                <a:latin typeface="Times New Roman" charset="0"/>
                <a:ea typeface="黑体" charset="0"/>
              </a:defRPr>
            </a:lvl1pPr>
            <a:lvl2pPr eaLnBrk="1" latinLnBrk="0" hangingPunct="1">
              <a:lnSpc>
                <a:spcPct val="125000"/>
              </a:lnSpc>
              <a:spcBef>
                <a:spcPts val="1300"/>
              </a:spcBef>
              <a:defRPr sz="2400">
                <a:solidFill>
                  <a:schemeClr val="tx1"/>
                </a:solidFill>
                <a:effectLst/>
                <a:latin typeface="Times New Roman" charset="0"/>
                <a:ea typeface="黑体" charset="0"/>
              </a:defRPr>
            </a:lvl2pPr>
            <a:lvl3pPr marL="1257300" indent="-342900" eaLnBrk="1" latinLnBrk="0" hangingPunct="1">
              <a:lnSpc>
                <a:spcPct val="125000"/>
              </a:lnSpc>
              <a:spcBef>
                <a:spcPts val="1300"/>
              </a:spcBef>
              <a:buClrTx/>
              <a:buFont typeface="Wingdings" charset="0"/>
              <a:buChar char="ü"/>
              <a:defRPr sz="2000">
                <a:solidFill>
                  <a:schemeClr val="tx1"/>
                </a:solidFill>
                <a:effectLst/>
                <a:latin typeface="Times New Roman" charset="0"/>
                <a:ea typeface="黑体" charset="0"/>
              </a:defRPr>
            </a:lvl3pPr>
            <a:lvl4pPr marL="1657350" indent="-285750" eaLnBrk="1" latinLnBrk="0" hangingPunct="1">
              <a:lnSpc>
                <a:spcPct val="125000"/>
              </a:lnSpc>
              <a:spcBef>
                <a:spcPts val="1300"/>
              </a:spcBef>
              <a:buClrTx/>
              <a:buFont typeface="Wingdings" charset="0"/>
              <a:buChar char="p"/>
              <a:defRPr sz="1800">
                <a:solidFill>
                  <a:schemeClr val="tx1"/>
                </a:solidFill>
                <a:effectLst/>
                <a:latin typeface="Times New Roman" charset="0"/>
                <a:ea typeface="黑体" charset="0"/>
              </a:defRPr>
            </a:lvl4pPr>
            <a:lvl5pPr eaLnBrk="1" latinLnBrk="0" hangingPunct="1">
              <a:lnSpc>
                <a:spcPct val="125000"/>
              </a:lnSpc>
              <a:spcBef>
                <a:spcPts val="1300"/>
              </a:spcBef>
              <a:defRPr sz="1800">
                <a:solidFill>
                  <a:schemeClr val="tx1"/>
                </a:solidFill>
                <a:effectLst/>
                <a:latin typeface="Times New Roman" charset="0"/>
                <a:ea typeface="黑体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729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7">
            <a:extLst>
              <a:ext uri="{FF2B5EF4-FFF2-40B4-BE49-F238E27FC236}">
                <a16:creationId xmlns:a16="http://schemas.microsoft.com/office/drawing/2014/main" id="{403B8723-0D86-C54E-B2B7-537DEE05897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57188"/>
            <a:ext cx="9144000" cy="508000"/>
            <a:chOff x="0" y="357233"/>
            <a:chExt cx="9144000" cy="507624"/>
          </a:xfrm>
        </p:grpSpPr>
        <p:sp>
          <p:nvSpPr>
            <p:cNvPr id="6" name="等腰三角形 8">
              <a:extLst>
                <a:ext uri="{FF2B5EF4-FFF2-40B4-BE49-F238E27FC236}">
                  <a16:creationId xmlns:a16="http://schemas.microsoft.com/office/drawing/2014/main" id="{4BAC40DE-6ED1-3544-8507-A0FF610F9DE7}"/>
                </a:ext>
              </a:extLst>
            </p:cNvPr>
            <p:cNvSpPr/>
            <p:nvPr userDrawn="1"/>
          </p:nvSpPr>
          <p:spPr>
            <a:xfrm flipV="1">
              <a:off x="254000" y="761745"/>
              <a:ext cx="252413" cy="103112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noProof="1"/>
            </a:p>
          </p:txBody>
        </p:sp>
        <p:grpSp>
          <p:nvGrpSpPr>
            <p:cNvPr id="7" name="组 9">
              <a:extLst>
                <a:ext uri="{FF2B5EF4-FFF2-40B4-BE49-F238E27FC236}">
                  <a16:creationId xmlns:a16="http://schemas.microsoft.com/office/drawing/2014/main" id="{3E0B459D-EBF4-514A-872C-71471666EC9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C74E1BB-9853-D347-A3CF-BE29CABAAE37}"/>
                  </a:ext>
                </a:extLst>
              </p:cNvPr>
              <p:cNvSpPr/>
              <p:nvPr userDrawn="1"/>
            </p:nvSpPr>
            <p:spPr>
              <a:xfrm>
                <a:off x="0" y="357233"/>
                <a:ext cx="9144000" cy="317265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1" lang="zh-CN" altLang="en-US" noProof="1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8D490FE-4271-AD45-BA18-A68A55F87DF6}"/>
                  </a:ext>
                </a:extLst>
              </p:cNvPr>
              <p:cNvSpPr/>
              <p:nvPr userDrawn="1"/>
            </p:nvSpPr>
            <p:spPr>
              <a:xfrm>
                <a:off x="0" y="668153"/>
                <a:ext cx="9144000" cy="93593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1" lang="zh-CN" altLang="en-US" noProof="1"/>
              </a:p>
            </p:txBody>
          </p:sp>
        </p:grpSp>
      </p:grpSp>
      <p:sp>
        <p:nvSpPr>
          <p:cNvPr id="10" name="文本框 12">
            <a:extLst>
              <a:ext uri="{FF2B5EF4-FFF2-40B4-BE49-F238E27FC236}">
                <a16:creationId xmlns:a16="http://schemas.microsoft.com/office/drawing/2014/main" id="{A512A547-8981-5B40-9526-365F0C50AB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9713" y="4765675"/>
            <a:ext cx="3779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rgbClr val="DAEFF5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中央财经大学统计与数学学院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3748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3748738"/>
          </a:xfrm>
        </p:spPr>
        <p:txBody>
          <a:bodyPr/>
          <a:lstStyle>
            <a:lvl1pPr>
              <a:defRPr sz="2800">
                <a:solidFill>
                  <a:srgbClr val="DAEFF5"/>
                </a:solidFill>
              </a:defRPr>
            </a:lvl1pPr>
            <a:lvl2pPr>
              <a:defRPr sz="2400">
                <a:solidFill>
                  <a:srgbClr val="DAEFF5"/>
                </a:solidFill>
              </a:defRPr>
            </a:lvl2pPr>
            <a:lvl3pPr>
              <a:defRPr sz="2000">
                <a:solidFill>
                  <a:srgbClr val="DAEFF5"/>
                </a:solidFill>
              </a:defRPr>
            </a:lvl3pPr>
            <a:lvl4pPr>
              <a:defRPr sz="1800">
                <a:solidFill>
                  <a:srgbClr val="DAEFF5"/>
                </a:solidFill>
              </a:defRPr>
            </a:lvl4pPr>
            <a:lvl5pPr>
              <a:defRPr sz="1800">
                <a:solidFill>
                  <a:srgbClr val="DAEFF5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8794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>
            <a:extLst>
              <a:ext uri="{FF2B5EF4-FFF2-40B4-BE49-F238E27FC236}">
                <a16:creationId xmlns:a16="http://schemas.microsoft.com/office/drawing/2014/main" id="{3891AD6E-6DF7-7644-A703-085A7777BF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9713" y="4765675"/>
            <a:ext cx="3779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rgbClr val="DAEFF5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中央财经大学统计与数学学院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CC125C-DC3A-6045-A43C-48E0939E3418}"/>
              </a:ext>
            </a:extLst>
          </p:cNvPr>
          <p:cNvSpPr/>
          <p:nvPr userDrawn="1"/>
        </p:nvSpPr>
        <p:spPr>
          <a:xfrm>
            <a:off x="8262938" y="373063"/>
            <a:ext cx="881062" cy="508000"/>
          </a:xfrm>
          <a:prstGeom prst="rect">
            <a:avLst/>
          </a:prstGeom>
          <a:solidFill>
            <a:srgbClr val="2390D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19AB3C-BB5D-8E4A-BAAB-E50B2E76554C}"/>
              </a:ext>
            </a:extLst>
          </p:cNvPr>
          <p:cNvSpPr/>
          <p:nvPr userDrawn="1"/>
        </p:nvSpPr>
        <p:spPr>
          <a:xfrm>
            <a:off x="7940675" y="373063"/>
            <a:ext cx="231775" cy="508000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5478925" y="1240119"/>
            <a:ext cx="3381188" cy="33468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03599" y="373529"/>
            <a:ext cx="4766048" cy="4213411"/>
          </a:xfrm>
        </p:spPr>
        <p:txBody>
          <a:bodyPr/>
          <a:lstStyle/>
          <a:p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91846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126239F-F6C7-AB4E-AB1F-6355640C5C04}"/>
              </a:ext>
            </a:extLst>
          </p:cNvPr>
          <p:cNvSpPr/>
          <p:nvPr userDrawn="1"/>
        </p:nvSpPr>
        <p:spPr>
          <a:xfrm>
            <a:off x="741363" y="211138"/>
            <a:ext cx="8143875" cy="4703762"/>
          </a:xfrm>
          <a:prstGeom prst="rect">
            <a:avLst/>
          </a:prstGeom>
          <a:solidFill>
            <a:srgbClr val="2390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4" name="正偏差 18">
            <a:extLst>
              <a:ext uri="{FF2B5EF4-FFF2-40B4-BE49-F238E27FC236}">
                <a16:creationId xmlns:a16="http://schemas.microsoft.com/office/drawing/2014/main" id="{330E7A50-BC94-634F-ABF6-90672E65F919}"/>
              </a:ext>
            </a:extLst>
          </p:cNvPr>
          <p:cNvSpPr>
            <a:spLocks noChangeAspect="1"/>
          </p:cNvSpPr>
          <p:nvPr userDrawn="1"/>
        </p:nvSpPr>
        <p:spPr>
          <a:xfrm>
            <a:off x="1231900" y="604838"/>
            <a:ext cx="495300" cy="503237"/>
          </a:xfrm>
          <a:prstGeom prst="mathPlus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0028C2-93B3-0240-A384-CDE3DB38A02A}"/>
              </a:ext>
            </a:extLst>
          </p:cNvPr>
          <p:cNvSpPr/>
          <p:nvPr userDrawn="1"/>
        </p:nvSpPr>
        <p:spPr>
          <a:xfrm>
            <a:off x="282575" y="211138"/>
            <a:ext cx="300038" cy="4703762"/>
          </a:xfrm>
          <a:prstGeom prst="rect">
            <a:avLst/>
          </a:prstGeom>
          <a:solidFill>
            <a:srgbClr val="DAEF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628682" y="963426"/>
            <a:ext cx="6723435" cy="3414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5129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12">
            <a:extLst>
              <a:ext uri="{FF2B5EF4-FFF2-40B4-BE49-F238E27FC236}">
                <a16:creationId xmlns:a16="http://schemas.microsoft.com/office/drawing/2014/main" id="{EDABC798-22CF-EA49-A21C-8F0BA4E3EA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57188"/>
            <a:ext cx="9144000" cy="508000"/>
            <a:chOff x="0" y="357233"/>
            <a:chExt cx="9144000" cy="507624"/>
          </a:xfrm>
        </p:grpSpPr>
        <p:sp>
          <p:nvSpPr>
            <p:cNvPr id="5" name="等腰三角形 6">
              <a:extLst>
                <a:ext uri="{FF2B5EF4-FFF2-40B4-BE49-F238E27FC236}">
                  <a16:creationId xmlns:a16="http://schemas.microsoft.com/office/drawing/2014/main" id="{767F1AB9-7D9E-744A-B380-ABA39B1D154D}"/>
                </a:ext>
              </a:extLst>
            </p:cNvPr>
            <p:cNvSpPr/>
            <p:nvPr userDrawn="1"/>
          </p:nvSpPr>
          <p:spPr>
            <a:xfrm flipV="1">
              <a:off x="254000" y="761745"/>
              <a:ext cx="252413" cy="103112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noProof="1"/>
            </a:p>
          </p:txBody>
        </p:sp>
        <p:grpSp>
          <p:nvGrpSpPr>
            <p:cNvPr id="6" name="组 7">
              <a:extLst>
                <a:ext uri="{FF2B5EF4-FFF2-40B4-BE49-F238E27FC236}">
                  <a16:creationId xmlns:a16="http://schemas.microsoft.com/office/drawing/2014/main" id="{A62FEF91-CA38-F747-BC5D-2D20F402E5A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0F913CE-4DDF-0C46-9902-48FCBAAB6E67}"/>
                  </a:ext>
                </a:extLst>
              </p:cNvPr>
              <p:cNvSpPr/>
              <p:nvPr userDrawn="1"/>
            </p:nvSpPr>
            <p:spPr>
              <a:xfrm>
                <a:off x="0" y="357233"/>
                <a:ext cx="9144000" cy="317265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1" lang="zh-CN" altLang="en-US" noProof="1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99F2B21-F66B-924A-9226-174AD9496B23}"/>
                  </a:ext>
                </a:extLst>
              </p:cNvPr>
              <p:cNvSpPr/>
              <p:nvPr userDrawn="1"/>
            </p:nvSpPr>
            <p:spPr>
              <a:xfrm>
                <a:off x="0" y="668153"/>
                <a:ext cx="9144000" cy="93593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1" lang="zh-CN" altLang="en-US" noProof="1"/>
              </a:p>
            </p:txBody>
          </p:sp>
        </p:grpSp>
      </p:grpSp>
      <p:sp>
        <p:nvSpPr>
          <p:cNvPr id="9" name="文本框 13">
            <a:extLst>
              <a:ext uri="{FF2B5EF4-FFF2-40B4-BE49-F238E27FC236}">
                <a16:creationId xmlns:a16="http://schemas.microsoft.com/office/drawing/2014/main" id="{261E6ED2-C185-4C4B-A7E1-B9AE5EBDB3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19713" y="4765675"/>
            <a:ext cx="3779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>
                <a:solidFill>
                  <a:srgbClr val="DAEFF5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中央财经大学统计与数学学院</a:t>
            </a: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384623" y="333799"/>
            <a:ext cx="8229600" cy="344292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idx="1"/>
          </p:nvPr>
        </p:nvSpPr>
        <p:spPr>
          <a:xfrm>
            <a:off x="395963" y="1041453"/>
            <a:ext cx="8229600" cy="382283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6292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9">
            <a:extLst>
              <a:ext uri="{FF2B5EF4-FFF2-40B4-BE49-F238E27FC236}">
                <a16:creationId xmlns:a16="http://schemas.microsoft.com/office/drawing/2014/main" id="{6A3E6BB3-AFAC-2D47-8EA2-AF0F123D5E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57188"/>
            <a:ext cx="9144000" cy="508000"/>
            <a:chOff x="0" y="357233"/>
            <a:chExt cx="9144000" cy="507624"/>
          </a:xfrm>
        </p:grpSpPr>
        <p:sp>
          <p:nvSpPr>
            <p:cNvPr id="8" name="等腰三角形 10">
              <a:extLst>
                <a:ext uri="{FF2B5EF4-FFF2-40B4-BE49-F238E27FC236}">
                  <a16:creationId xmlns:a16="http://schemas.microsoft.com/office/drawing/2014/main" id="{10F11A36-0799-5442-BF6E-389D5CABACA9}"/>
                </a:ext>
              </a:extLst>
            </p:cNvPr>
            <p:cNvSpPr/>
            <p:nvPr userDrawn="1"/>
          </p:nvSpPr>
          <p:spPr>
            <a:xfrm flipV="1">
              <a:off x="254000" y="761745"/>
              <a:ext cx="252413" cy="103112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noProof="1"/>
            </a:p>
          </p:txBody>
        </p:sp>
        <p:grpSp>
          <p:nvGrpSpPr>
            <p:cNvPr id="9" name="组 11">
              <a:extLst>
                <a:ext uri="{FF2B5EF4-FFF2-40B4-BE49-F238E27FC236}">
                  <a16:creationId xmlns:a16="http://schemas.microsoft.com/office/drawing/2014/main" id="{9BD03646-AE27-5C41-BCF6-003DF500E1E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2747959-C49E-4243-BE99-42FE0C041161}"/>
                  </a:ext>
                </a:extLst>
              </p:cNvPr>
              <p:cNvSpPr/>
              <p:nvPr userDrawn="1"/>
            </p:nvSpPr>
            <p:spPr>
              <a:xfrm>
                <a:off x="0" y="357233"/>
                <a:ext cx="9144000" cy="317265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1" lang="zh-CN" altLang="en-US" noProof="1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DB4C350-17E0-FD47-A7AB-99C0789B56D5}"/>
                  </a:ext>
                </a:extLst>
              </p:cNvPr>
              <p:cNvSpPr/>
              <p:nvPr userDrawn="1"/>
            </p:nvSpPr>
            <p:spPr>
              <a:xfrm>
                <a:off x="0" y="668153"/>
                <a:ext cx="9144000" cy="93593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1" lang="zh-CN" altLang="en-US" noProof="1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2" name="日期占位符 6">
            <a:extLst>
              <a:ext uri="{FF2B5EF4-FFF2-40B4-BE49-F238E27FC236}">
                <a16:creationId xmlns:a16="http://schemas.microsoft.com/office/drawing/2014/main" id="{CE6EDFCB-F857-F249-A2FC-FBB2B84E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52DC21A6-61FE-3243-854E-3E488D6B370C}" type="datetimeFigureOut">
              <a:rPr lang="zh-CN" altLang="en-US"/>
              <a:pPr/>
              <a:t>2024/6/18</a:t>
            </a:fld>
            <a:endParaRPr lang="zh-CN" altLang="en-US"/>
          </a:p>
        </p:txBody>
      </p:sp>
      <p:sp>
        <p:nvSpPr>
          <p:cNvPr id="13" name="页脚占位符 7">
            <a:extLst>
              <a:ext uri="{FF2B5EF4-FFF2-40B4-BE49-F238E27FC236}">
                <a16:creationId xmlns:a16="http://schemas.microsoft.com/office/drawing/2014/main" id="{E622C642-7D52-5843-AEE3-9863D625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 kumimoji="1" noProof="1"/>
            </a:lvl1pPr>
          </a:lstStyle>
          <a:p>
            <a:endParaRPr lang="zh-CN" altLang="en-US"/>
          </a:p>
        </p:txBody>
      </p:sp>
      <p:sp>
        <p:nvSpPr>
          <p:cNvPr id="14" name="幻灯片编号占位符 8">
            <a:extLst>
              <a:ext uri="{FF2B5EF4-FFF2-40B4-BE49-F238E27FC236}">
                <a16:creationId xmlns:a16="http://schemas.microsoft.com/office/drawing/2014/main" id="{7AC94418-FAAB-3149-95E7-E218351D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F71D07BD-0A50-5A49-9ECE-171230872C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5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5">
            <a:extLst>
              <a:ext uri="{FF2B5EF4-FFF2-40B4-BE49-F238E27FC236}">
                <a16:creationId xmlns:a16="http://schemas.microsoft.com/office/drawing/2014/main" id="{F1AD931B-30AC-184D-A2C4-5E2C57C71BC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57188"/>
            <a:ext cx="9144000" cy="508000"/>
            <a:chOff x="0" y="357233"/>
            <a:chExt cx="9144000" cy="507624"/>
          </a:xfrm>
        </p:grpSpPr>
        <p:sp>
          <p:nvSpPr>
            <p:cNvPr id="4" name="等腰三角形 6">
              <a:extLst>
                <a:ext uri="{FF2B5EF4-FFF2-40B4-BE49-F238E27FC236}">
                  <a16:creationId xmlns:a16="http://schemas.microsoft.com/office/drawing/2014/main" id="{4418E796-EBE2-004E-8C4F-BA5B15DCAE64}"/>
                </a:ext>
              </a:extLst>
            </p:cNvPr>
            <p:cNvSpPr/>
            <p:nvPr userDrawn="1"/>
          </p:nvSpPr>
          <p:spPr>
            <a:xfrm flipV="1">
              <a:off x="254000" y="761745"/>
              <a:ext cx="252413" cy="103112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noProof="1"/>
            </a:p>
          </p:txBody>
        </p:sp>
        <p:grpSp>
          <p:nvGrpSpPr>
            <p:cNvPr id="5" name="组 7">
              <a:extLst>
                <a:ext uri="{FF2B5EF4-FFF2-40B4-BE49-F238E27FC236}">
                  <a16:creationId xmlns:a16="http://schemas.microsoft.com/office/drawing/2014/main" id="{91A688A3-0A4D-6C42-B782-1FAC0AA85A1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34099B7-A05E-E448-8014-48B82F738141}"/>
                  </a:ext>
                </a:extLst>
              </p:cNvPr>
              <p:cNvSpPr/>
              <p:nvPr userDrawn="1"/>
            </p:nvSpPr>
            <p:spPr>
              <a:xfrm>
                <a:off x="0" y="357233"/>
                <a:ext cx="9144000" cy="317265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1" lang="zh-CN" altLang="en-US" noProof="1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DB6BC71-F16C-0D47-9591-68EC83E772CF}"/>
                  </a:ext>
                </a:extLst>
              </p:cNvPr>
              <p:cNvSpPr/>
              <p:nvPr userDrawn="1"/>
            </p:nvSpPr>
            <p:spPr>
              <a:xfrm>
                <a:off x="0" y="668153"/>
                <a:ext cx="9144000" cy="93593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1" lang="zh-CN" altLang="en-US" noProof="1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日期占位符 2">
            <a:extLst>
              <a:ext uri="{FF2B5EF4-FFF2-40B4-BE49-F238E27FC236}">
                <a16:creationId xmlns:a16="http://schemas.microsoft.com/office/drawing/2014/main" id="{59A424EA-F15E-E24E-AC49-4C78FB1A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52DC21A6-61FE-3243-854E-3E488D6B370C}" type="datetimeFigureOut">
              <a:rPr lang="zh-CN" altLang="en-US"/>
              <a:pPr/>
              <a:t>2024/6/18</a:t>
            </a:fld>
            <a:endParaRPr lang="zh-CN" altLang="en-US"/>
          </a:p>
        </p:txBody>
      </p:sp>
      <p:sp>
        <p:nvSpPr>
          <p:cNvPr id="9" name="页脚占位符 3">
            <a:extLst>
              <a:ext uri="{FF2B5EF4-FFF2-40B4-BE49-F238E27FC236}">
                <a16:creationId xmlns:a16="http://schemas.microsoft.com/office/drawing/2014/main" id="{997BF0CF-8EA3-F749-8D4C-3A91D964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 kumimoji="1" noProof="1"/>
            </a:lvl1pPr>
          </a:lstStyle>
          <a:p>
            <a:endParaRPr lang="zh-CN" altLang="en-US"/>
          </a:p>
        </p:txBody>
      </p:sp>
      <p:sp>
        <p:nvSpPr>
          <p:cNvPr id="10" name="幻灯片编号占位符 4">
            <a:extLst>
              <a:ext uri="{FF2B5EF4-FFF2-40B4-BE49-F238E27FC236}">
                <a16:creationId xmlns:a16="http://schemas.microsoft.com/office/drawing/2014/main" id="{E1E4D65B-D663-CF4E-958E-015EAFC3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3FACC1AB-CF39-1E43-AB35-9C80EE1898E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30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4">
            <a:extLst>
              <a:ext uri="{FF2B5EF4-FFF2-40B4-BE49-F238E27FC236}">
                <a16:creationId xmlns:a16="http://schemas.microsoft.com/office/drawing/2014/main" id="{2F757CD6-BD54-AF4D-A1DB-46B2DA2E8A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357188"/>
            <a:ext cx="9144000" cy="508000"/>
            <a:chOff x="0" y="357233"/>
            <a:chExt cx="9144000" cy="507624"/>
          </a:xfrm>
        </p:grpSpPr>
        <p:sp>
          <p:nvSpPr>
            <p:cNvPr id="3" name="等腰三角形 5">
              <a:extLst>
                <a:ext uri="{FF2B5EF4-FFF2-40B4-BE49-F238E27FC236}">
                  <a16:creationId xmlns:a16="http://schemas.microsoft.com/office/drawing/2014/main" id="{EB98CDB2-EB47-A443-A28B-4AE962180F36}"/>
                </a:ext>
              </a:extLst>
            </p:cNvPr>
            <p:cNvSpPr/>
            <p:nvPr userDrawn="1"/>
          </p:nvSpPr>
          <p:spPr>
            <a:xfrm flipV="1">
              <a:off x="254000" y="761745"/>
              <a:ext cx="252413" cy="103112"/>
            </a:xfrm>
            <a:prstGeom prst="triangle">
              <a:avLst/>
            </a:prstGeom>
            <a:solidFill>
              <a:srgbClr val="007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kumimoji="1" lang="zh-CN" altLang="en-US" noProof="1"/>
            </a:p>
          </p:txBody>
        </p:sp>
        <p:grpSp>
          <p:nvGrpSpPr>
            <p:cNvPr id="4" name="组 6">
              <a:extLst>
                <a:ext uri="{FF2B5EF4-FFF2-40B4-BE49-F238E27FC236}">
                  <a16:creationId xmlns:a16="http://schemas.microsoft.com/office/drawing/2014/main" id="{A256F1CA-DE79-E44D-AC48-74D09639DB0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357233"/>
              <a:ext cx="9144000" cy="404767"/>
              <a:chOff x="0" y="357233"/>
              <a:chExt cx="9144000" cy="40476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110A28E-9A5B-B843-8605-1196692978F7}"/>
                  </a:ext>
                </a:extLst>
              </p:cNvPr>
              <p:cNvSpPr/>
              <p:nvPr userDrawn="1"/>
            </p:nvSpPr>
            <p:spPr>
              <a:xfrm>
                <a:off x="0" y="357233"/>
                <a:ext cx="9144000" cy="317265"/>
              </a:xfrm>
              <a:prstGeom prst="rect">
                <a:avLst/>
              </a:prstGeom>
              <a:solidFill>
                <a:srgbClr val="2390D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1" lang="zh-CN" altLang="en-US" noProof="1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80A8997-A82D-3840-AE71-7469E782A602}"/>
                  </a:ext>
                </a:extLst>
              </p:cNvPr>
              <p:cNvSpPr/>
              <p:nvPr userDrawn="1"/>
            </p:nvSpPr>
            <p:spPr>
              <a:xfrm>
                <a:off x="0" y="668153"/>
                <a:ext cx="9144000" cy="93593"/>
              </a:xfrm>
              <a:prstGeom prst="rect">
                <a:avLst/>
              </a:prstGeom>
              <a:solidFill>
                <a:srgbClr val="0071C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kumimoji="1" lang="zh-CN" altLang="en-US" noProof="1"/>
              </a:p>
            </p:txBody>
          </p:sp>
        </p:grpSp>
      </p:grp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9F96A3E6-790A-414C-97EE-8BFE83B0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52DC21A6-61FE-3243-854E-3E488D6B370C}" type="datetimeFigureOut">
              <a:rPr lang="zh-CN" altLang="en-US"/>
              <a:pPr/>
              <a:t>2024/6/18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0DB36302-244F-B341-AA00-7870048A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 kumimoji="1" noProof="1"/>
            </a:lvl1pPr>
          </a:lstStyle>
          <a:p>
            <a:endParaRPr lang="zh-CN" altLang="en-US"/>
          </a:p>
        </p:txBody>
      </p:sp>
      <p:sp>
        <p:nvSpPr>
          <p:cNvPr id="9" name="幻灯片编号占位符 3">
            <a:extLst>
              <a:ext uri="{FF2B5EF4-FFF2-40B4-BE49-F238E27FC236}">
                <a16:creationId xmlns:a16="http://schemas.microsoft.com/office/drawing/2014/main" id="{1592F823-CF56-1B43-9326-FA77EECB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 kumimoji="1" noProof="1">
                <a:latin typeface="+mn-lt"/>
                <a:ea typeface="+mn-ea"/>
              </a:defRPr>
            </a:lvl1pPr>
          </a:lstStyle>
          <a:p>
            <a:fld id="{BC16239E-42AB-D24B-B3B9-12845187C9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ECF53EF7-49DD-1848-B752-0E448C540E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4175" y="333375"/>
            <a:ext cx="82296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A25AA74C-404D-2240-A7F9-EFECAAF662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4175" y="104140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ransition>
    <p:fade/>
  </p:transition>
  <p:txStyles>
    <p:titleStyle>
      <a:lvl1pPr algn="l" defTabSz="457200" rtl="0" fontAlgn="base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华文中宋"/>
          <a:ea typeface="华文中宋"/>
          <a:cs typeface="华文中宋"/>
        </a:defRPr>
      </a:lvl1pPr>
      <a:lvl2pPr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2pPr>
      <a:lvl3pPr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3pPr>
      <a:lvl4pPr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4pPr>
      <a:lvl5pPr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华文中宋" panose="02010600040101010101" pitchFamily="2" charset="-122"/>
          <a:ea typeface="华文中宋" panose="02010600040101010101" pitchFamily="2" charset="-122"/>
          <a:cs typeface="华文中宋" panose="02010600040101010101" pitchFamily="2" charset="-122"/>
        </a:defRPr>
      </a:lvl9pPr>
    </p:titleStyle>
    <p:bodyStyle>
      <a:lvl1pPr marL="342900" indent="-342900" algn="l" defTabSz="457200" rtl="0" fontAlgn="base">
        <a:lnSpc>
          <a:spcPct val="120000"/>
        </a:lnSpc>
        <a:spcBef>
          <a:spcPts val="1375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DAEFF5"/>
          </a:solidFill>
          <a:latin typeface="微软雅黑"/>
          <a:ea typeface="微软雅黑"/>
          <a:cs typeface="微软雅黑"/>
        </a:defRPr>
      </a:lvl1pPr>
      <a:lvl2pPr marL="742950" indent="-285750" algn="l" defTabSz="457200" rtl="0" fontAlgn="base">
        <a:lnSpc>
          <a:spcPct val="120000"/>
        </a:lnSpc>
        <a:spcBef>
          <a:spcPts val="1375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DAEFF5"/>
          </a:solidFill>
          <a:latin typeface="微软雅黑"/>
          <a:ea typeface="微软雅黑"/>
          <a:cs typeface="微软雅黑"/>
        </a:defRPr>
      </a:lvl2pPr>
      <a:lvl3pPr marL="1143000" indent="-228600" algn="l" defTabSz="457200" rtl="0" fontAlgn="base">
        <a:lnSpc>
          <a:spcPct val="120000"/>
        </a:lnSpc>
        <a:spcBef>
          <a:spcPts val="137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DAEFF5"/>
          </a:solidFill>
          <a:latin typeface="微软雅黑"/>
          <a:ea typeface="微软雅黑"/>
          <a:cs typeface="微软雅黑"/>
        </a:defRPr>
      </a:lvl3pPr>
      <a:lvl4pPr marL="1600200" indent="-228600" algn="l" defTabSz="457200" rtl="0" fontAlgn="base">
        <a:lnSpc>
          <a:spcPct val="120000"/>
        </a:lnSpc>
        <a:spcBef>
          <a:spcPts val="1375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DAEFF5"/>
          </a:solidFill>
          <a:latin typeface="微软雅黑"/>
          <a:ea typeface="微软雅黑"/>
          <a:cs typeface="微软雅黑"/>
        </a:defRPr>
      </a:lvl4pPr>
      <a:lvl5pPr marL="2057400" indent="-228600" algn="l" defTabSz="457200" rtl="0" fontAlgn="base">
        <a:lnSpc>
          <a:spcPct val="120000"/>
        </a:lnSpc>
        <a:spcBef>
          <a:spcPts val="1375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DAEFF5"/>
          </a:solidFill>
          <a:latin typeface="微软雅黑"/>
          <a:ea typeface="微软雅黑"/>
          <a:cs typeface="微软雅黑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3">
            <a:extLst>
              <a:ext uri="{FF2B5EF4-FFF2-40B4-BE49-F238E27FC236}">
                <a16:creationId xmlns:a16="http://schemas.microsoft.com/office/drawing/2014/main" id="{DA94F5CE-AAE6-AF45-A452-8FC15F8872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826000" y="4068763"/>
            <a:ext cx="4273550" cy="930275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中央财经大学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统计与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数学学院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9C0A2B6-CF24-534C-B1CD-16C98EEF0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713" y="2681288"/>
            <a:ext cx="7734300" cy="1230312"/>
          </a:xfrm>
          <a:ln>
            <a:miter/>
          </a:ln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</a:pPr>
            <a:r>
              <a:rPr kumimoji="1" lang="zh-CN" altLang="en-US" sz="4800" spc="300" noProof="1"/>
              <a:t>第三章 数据的描述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5528CDA0-7B47-FE41-A322-41D2D5E71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pic>
        <p:nvPicPr>
          <p:cNvPr id="29698" name="内容占位符 4">
            <a:extLst>
              <a:ext uri="{FF2B5EF4-FFF2-40B4-BE49-F238E27FC236}">
                <a16:creationId xmlns:a16="http://schemas.microsoft.com/office/drawing/2014/main" id="{51D00896-7ED5-4E42-AB64-18D8A9AE97E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00" y="107950"/>
            <a:ext cx="8229600" cy="302736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7A41D3-C08E-C54D-AD5D-EBE80C1BA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3135313"/>
            <a:ext cx="33051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>
            <a:extLst>
              <a:ext uri="{FF2B5EF4-FFF2-40B4-BE49-F238E27FC236}">
                <a16:creationId xmlns:a16="http://schemas.microsoft.com/office/drawing/2014/main" id="{33CEA8C1-E4DF-B446-9B16-379790E46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12B7EF14-44F8-244E-9806-24AA9CFEBE0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79938" y="966788"/>
            <a:ext cx="4033837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ea typeface="黑体" panose="02010609060101010101" pitchFamily="49" charset="-122"/>
              </a:rPr>
              <a:t>请给出</a:t>
            </a:r>
            <a:r>
              <a:rPr lang="en-US" altLang="zh-CN" sz="2400">
                <a:latin typeface="Times New Roman" panose="02020603050405020304" pitchFamily="18" charset="0"/>
              </a:rPr>
              <a:t>“</a:t>
            </a:r>
            <a:r>
              <a:rPr lang="zh-CN" altLang="en-US" sz="2400">
                <a:ea typeface="黑体" panose="02010609060101010101" pitchFamily="49" charset="-122"/>
              </a:rPr>
              <a:t>已修学分</a:t>
            </a:r>
            <a:r>
              <a:rPr lang="en-US" altLang="zh-CN" sz="2400">
                <a:latin typeface="Times New Roman" panose="02020603050405020304" pitchFamily="18" charset="0"/>
              </a:rPr>
              <a:t>”</a:t>
            </a:r>
            <a:r>
              <a:rPr lang="zh-CN" altLang="en-US" sz="2400">
                <a:ea typeface="黑体" panose="02010609060101010101" pitchFamily="49" charset="-122"/>
              </a:rPr>
              <a:t>的频数分布表。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F2EC98-7061-284C-B369-9B5BBCED4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1544638"/>
            <a:ext cx="17811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定量数据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B37C81-BDF9-C042-B3D5-950A2CA81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13" y="4195763"/>
            <a:ext cx="4211637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三要素：组数、组距和组限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A266E3-D2A8-3D49-A2EC-F882BE7FE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8" y="2085975"/>
            <a:ext cx="3265487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4AAE397C-C7AA-6442-A6A8-F991D54E1C4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22288" y="793750"/>
          <a:ext cx="3824287" cy="4151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1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5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姓名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学号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性别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思想表现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已修学分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邓喜双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201601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良好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曹紫萱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201602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女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良好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吴志强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201603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优秀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张莹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201604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女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一般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韩旭亮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201605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良好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李红雷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201606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一般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57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邢永然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201607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女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优秀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6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杨安春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201608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优秀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李克勤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201609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优秀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周长春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201610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良好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张喜明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201611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良好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马光芳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201612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女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良好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9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王永涵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201613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女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优秀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6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赵永明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201614</a:t>
                      </a:r>
                      <a:endParaRPr lang="zh-CN" altLang="en-US" sz="1400" b="0" u="none">
                        <a:solidFill>
                          <a:schemeClr val="bg1"/>
                        </a:solidFill>
                        <a:latin typeface="Times New Roman" charset="0"/>
                        <a:ea typeface="黑体" charset="0"/>
                        <a:cs typeface="Times New Roman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一般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33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69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张信哲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201615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优秀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6D54AA2D-9C39-554A-BADE-AB71BA13A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1746" name="内容占位符 6">
            <a:extLst>
              <a:ext uri="{FF2B5EF4-FFF2-40B4-BE49-F238E27FC236}">
                <a16:creationId xmlns:a16="http://schemas.microsoft.com/office/drawing/2014/main" id="{B67ECA38-11AC-A045-805F-5025117E263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定量数据的频数分布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组距分组</a:t>
            </a: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的基本概念：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下    限：一个组的最小可能值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上    限：一个组的最大可能值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组    距：上限与下限之差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组中值：下限与上限之间的中点值，（下限+上限）/2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AD318CD5-329E-9E44-8F16-CFDAC3DC2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2770" name="内容占位符 6">
            <a:extLst>
              <a:ext uri="{FF2B5EF4-FFF2-40B4-BE49-F238E27FC236}">
                <a16:creationId xmlns:a16="http://schemas.microsoft.com/office/drawing/2014/main" id="{D20AD16A-32DA-D74D-A2AC-8ED8E2873A2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定量数据的频数分布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a. 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确定组数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一般来说，定量数据可以分成5-15或20个组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根据经验公式确定分组组数，分组组数K应满足</a:t>
            </a:r>
          </a:p>
        </p:txBody>
      </p:sp>
      <p:grpSp>
        <p:nvGrpSpPr>
          <p:cNvPr id="32771" name="Group 1072">
            <a:extLst>
              <a:ext uri="{FF2B5EF4-FFF2-40B4-BE49-F238E27FC236}">
                <a16:creationId xmlns:a16="http://schemas.microsoft.com/office/drawing/2014/main" id="{12ECD32A-59E9-6847-A1D2-FD721FDBAF24}"/>
              </a:ext>
            </a:extLst>
          </p:cNvPr>
          <p:cNvGrpSpPr>
            <a:grpSpLocks/>
          </p:cNvGrpSpPr>
          <p:nvPr/>
        </p:nvGrpSpPr>
        <p:grpSpPr bwMode="auto">
          <a:xfrm>
            <a:off x="6897688" y="2546350"/>
            <a:ext cx="1511300" cy="765175"/>
            <a:chOff x="0" y="0"/>
            <a:chExt cx="1511300" cy="765175"/>
          </a:xfrm>
        </p:grpSpPr>
        <p:sp>
          <p:nvSpPr>
            <p:cNvPr id="32772" name="Shape 1070">
              <a:extLst>
                <a:ext uri="{FF2B5EF4-FFF2-40B4-BE49-F238E27FC236}">
                  <a16:creationId xmlns:a16="http://schemas.microsoft.com/office/drawing/2014/main" id="{0E724FA7-C3BF-E347-A3BA-F7ED9A240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511300" cy="7651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19" tIns="45719" rIns="45719" bIns="45719"/>
            <a:lstStyle/>
            <a:p>
              <a:endParaRPr lang="zh-CN" altLang="zh-CN"/>
            </a:p>
          </p:txBody>
        </p:sp>
        <p:pic>
          <p:nvPicPr>
            <p:cNvPr id="32773" name="image.pdf">
              <a:extLst>
                <a:ext uri="{FF2B5EF4-FFF2-40B4-BE49-F238E27FC236}">
                  <a16:creationId xmlns:a16="http://schemas.microsoft.com/office/drawing/2014/main" id="{41C67BC7-668B-2F4B-8A82-EFFB33718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11300" cy="765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6EF5989-7758-F94A-A2D8-1767FF960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238" y="3470275"/>
            <a:ext cx="3589337" cy="10985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n=15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</a:rPr>
              <a:t>，可以求出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K=4.91</a:t>
            </a:r>
          </a:p>
          <a:p>
            <a:pPr algn="ctr"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</a:rPr>
              <a:t>分为五组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2EEFF244-6290-CA40-AA84-3FEA71CF3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3794" name="内容占位符 6">
            <a:extLst>
              <a:ext uri="{FF2B5EF4-FFF2-40B4-BE49-F238E27FC236}">
                <a16:creationId xmlns:a16="http://schemas.microsoft.com/office/drawing/2014/main" id="{D3327768-BAAF-514C-9FBA-A782DD2DEF3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定量数据的频数分布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b. 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确定组距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近似组距=（数据最大值-数组最小值）/组数  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然后将组距确定为大于近似组距的一个整数就可以了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1395F6-AEC1-C347-A44F-2ECE30BF4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225" y="3243263"/>
            <a:ext cx="4535488" cy="16462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最大值是33，最小值是12，组数为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5</a:t>
            </a:r>
          </a:p>
          <a:p>
            <a:pPr>
              <a:lnSpc>
                <a:spcPct val="170000"/>
              </a:lnSpc>
            </a:pPr>
            <a:r>
              <a:rPr lang="en-US" altLang="en-US" sz="20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近似组距为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33-12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）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/5=</a:t>
            </a:r>
            <a:r>
              <a:rPr lang="en-US" altLang="en-US" sz="20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4.2    </a:t>
            </a:r>
          </a:p>
          <a:p>
            <a:pPr>
              <a:lnSpc>
                <a:spcPct val="170000"/>
              </a:lnSpc>
            </a:pPr>
            <a:r>
              <a:rPr lang="en-US" altLang="en-US" sz="20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确定组距为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5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F57877B-F9F4-4E47-B380-FD72944067A8}"/>
              </a:ext>
            </a:extLst>
          </p:cNvPr>
          <p:cNvCxnSpPr/>
          <p:nvPr/>
        </p:nvCxnSpPr>
        <p:spPr>
          <a:xfrm>
            <a:off x="8197850" y="922338"/>
            <a:ext cx="0" cy="32829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2E4885-9F18-FE44-9778-22EFF6727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9225" y="4205288"/>
            <a:ext cx="927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最小值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C3A49B-9630-9641-ABF0-283CF0243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609600"/>
            <a:ext cx="927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最大值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20F7F36-2201-AB48-AAEB-7AD450A100CA}"/>
              </a:ext>
            </a:extLst>
          </p:cNvPr>
          <p:cNvCxnSpPr/>
          <p:nvPr/>
        </p:nvCxnSpPr>
        <p:spPr>
          <a:xfrm>
            <a:off x="8207375" y="1358900"/>
            <a:ext cx="2381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BDDE741-E2CE-A74E-A932-FEB2B779E055}"/>
              </a:ext>
            </a:extLst>
          </p:cNvPr>
          <p:cNvCxnSpPr/>
          <p:nvPr/>
        </p:nvCxnSpPr>
        <p:spPr>
          <a:xfrm>
            <a:off x="8197850" y="2028825"/>
            <a:ext cx="2381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3F15C78-737F-504E-BB02-57C994CD7EF4}"/>
              </a:ext>
            </a:extLst>
          </p:cNvPr>
          <p:cNvCxnSpPr/>
          <p:nvPr/>
        </p:nvCxnSpPr>
        <p:spPr>
          <a:xfrm>
            <a:off x="8207375" y="2844800"/>
            <a:ext cx="2381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D9CDEF7-9BB3-E54F-BF71-27C012853184}"/>
              </a:ext>
            </a:extLst>
          </p:cNvPr>
          <p:cNvCxnSpPr/>
          <p:nvPr/>
        </p:nvCxnSpPr>
        <p:spPr>
          <a:xfrm>
            <a:off x="8207375" y="3579813"/>
            <a:ext cx="2381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>
            <a:extLst>
              <a:ext uri="{FF2B5EF4-FFF2-40B4-BE49-F238E27FC236}">
                <a16:creationId xmlns:a16="http://schemas.microsoft.com/office/drawing/2014/main" id="{4926202B-088D-6046-BB17-67BF590E9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4818" name="内容占位符 6">
            <a:extLst>
              <a:ext uri="{FF2B5EF4-FFF2-40B4-BE49-F238E27FC236}">
                <a16:creationId xmlns:a16="http://schemas.microsoft.com/office/drawing/2014/main" id="{31E8BA45-8080-5547-9D57-47A18E77CDB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定量数据的频数分布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c. 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确定组限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必须保证每一个数据属于且只属于一组</a:t>
            </a: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4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上下组限间断，互不重叠</a:t>
            </a:r>
          </a:p>
          <a:p>
            <a:pPr lvl="4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上下组限重叠，上组限不在内（连续变量）</a:t>
            </a:r>
          </a:p>
          <a:p>
            <a:pPr lvl="4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使用开口组（在数据中存在特别大或者特别小的数值时常使用开口组）</a:t>
            </a:r>
          </a:p>
        </p:txBody>
      </p:sp>
      <p:pic>
        <p:nvPicPr>
          <p:cNvPr id="32771" name="图片 -2147482624">
            <a:extLst>
              <a:ext uri="{FF2B5EF4-FFF2-40B4-BE49-F238E27FC236}">
                <a16:creationId xmlns:a16="http://schemas.microsoft.com/office/drawing/2014/main" id="{B42E4538-2D98-F84B-B581-08C624DD3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25" y="495300"/>
            <a:ext cx="4089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D66E49B7-0CBA-4B4B-BE3E-E32CFFBF1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D1D59F2F-FD7E-E044-8E48-CFD34A5E6BA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714375"/>
            <a:ext cx="8229600" cy="3749675"/>
          </a:xfrm>
        </p:spPr>
        <p:txBody>
          <a:bodyPr/>
          <a:lstStyle/>
          <a:p>
            <a:r>
              <a:rPr lang="zh-CN" altLang="en-US" sz="26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12</a:t>
            </a:r>
            <a:r>
              <a:rPr lang="zh-CN" altLang="en-US" sz="26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，15，20，22，14，14，15，27，21，18，19，18，22，</a:t>
            </a:r>
            <a:r>
              <a:rPr lang="zh-CN" altLang="en-US" sz="26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33</a:t>
            </a:r>
            <a:r>
              <a:rPr lang="zh-CN" altLang="en-US" sz="26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，16</a:t>
            </a:r>
            <a:endParaRPr lang="zh-CN" altLang="en-US" sz="26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Table 1090">
            <a:extLst>
              <a:ext uri="{FF2B5EF4-FFF2-40B4-BE49-F238E27FC236}">
                <a16:creationId xmlns:a16="http://schemas.microsoft.com/office/drawing/2014/main" id="{D1B6E7CC-5143-C344-A96B-0FE53A4F4B35}"/>
              </a:ext>
            </a:extLst>
          </p:cNvPr>
          <p:cNvGraphicFramePr/>
          <p:nvPr/>
        </p:nvGraphicFramePr>
        <p:xfrm>
          <a:off x="3086735" y="1854200"/>
          <a:ext cx="3201035" cy="28562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zh-CN" sz="2000">
                          <a:latin typeface="Times New Roman" charset="0"/>
                          <a:ea typeface="黑体" charset="0"/>
                        </a:rPr>
                        <a:t>已修学分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2000">
                          <a:latin typeface="Times New Roman" charset="0"/>
                          <a:ea typeface="黑体" charset="0"/>
                        </a:rPr>
                        <a:t>频数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2000">
                          <a:latin typeface="Times New Roman" charset="0"/>
                          <a:ea typeface="黑体" charset="0"/>
                        </a:rPr>
                        <a:t>频率</a:t>
                      </a:r>
                    </a:p>
                  </a:txBody>
                  <a:tcPr marL="45709" marR="45709" marT="45709" marB="4570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2000">
                          <a:latin typeface="Times New Roman" charset="0"/>
                          <a:ea typeface="黑体" charset="0"/>
                        </a:rPr>
                        <a:t>10~14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2000">
                          <a:latin typeface="Times New Roman" charset="0"/>
                          <a:ea typeface="黑体" charset="0"/>
                        </a:rPr>
                        <a:t>3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2000">
                          <a:latin typeface="Times New Roman" charset="0"/>
                          <a:ea typeface="黑体" charset="0"/>
                        </a:rPr>
                        <a:t>20%</a:t>
                      </a:r>
                    </a:p>
                  </a:txBody>
                  <a:tcPr marL="45709" marR="45709" marT="45709" marB="4570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2000">
                          <a:latin typeface="Times New Roman" charset="0"/>
                          <a:ea typeface="黑体" charset="0"/>
                        </a:rPr>
                        <a:t>15~19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2000">
                          <a:latin typeface="Times New Roman" charset="0"/>
                          <a:ea typeface="黑体" charset="0"/>
                        </a:rPr>
                        <a:t>6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2000">
                          <a:latin typeface="Times New Roman" charset="0"/>
                          <a:ea typeface="黑体" charset="0"/>
                        </a:rPr>
                        <a:t>40%</a:t>
                      </a:r>
                    </a:p>
                  </a:txBody>
                  <a:tcPr marL="45709" marR="45709" marT="45709" marB="4570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2000">
                          <a:latin typeface="Times New Roman" charset="0"/>
                          <a:ea typeface="黑体" charset="0"/>
                        </a:rPr>
                        <a:t>20~24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2000">
                          <a:latin typeface="Times New Roman" charset="0"/>
                          <a:ea typeface="黑体" charset="0"/>
                        </a:rPr>
                        <a:t>4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2000">
                          <a:latin typeface="Times New Roman" charset="0"/>
                          <a:ea typeface="黑体" charset="0"/>
                        </a:rPr>
                        <a:t>2</a:t>
                      </a:r>
                      <a:r>
                        <a:rPr lang="en-US" sz="2000">
                          <a:latin typeface="Times New Roman" charset="0"/>
                          <a:ea typeface="黑体" charset="0"/>
                        </a:rPr>
                        <a:t>7</a:t>
                      </a:r>
                      <a:r>
                        <a:rPr sz="2000">
                          <a:latin typeface="Times New Roman" charset="0"/>
                          <a:ea typeface="黑体" charset="0"/>
                        </a:rPr>
                        <a:t>%</a:t>
                      </a:r>
                    </a:p>
                  </a:txBody>
                  <a:tcPr marL="45709" marR="45709" marT="45709" marB="4570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2000">
                          <a:latin typeface="Times New Roman" charset="0"/>
                          <a:ea typeface="黑体" charset="0"/>
                        </a:rPr>
                        <a:t>25~29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2000">
                          <a:latin typeface="Times New Roman" charset="0"/>
                          <a:ea typeface="黑体" charset="0"/>
                        </a:rPr>
                        <a:t>1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2000">
                          <a:latin typeface="Times New Roman" charset="0"/>
                          <a:ea typeface="黑体" charset="0"/>
                        </a:rPr>
                        <a:t>7</a:t>
                      </a:r>
                      <a:r>
                        <a:rPr sz="2000">
                          <a:latin typeface="Times New Roman" charset="0"/>
                          <a:ea typeface="黑体" charset="0"/>
                        </a:rPr>
                        <a:t>%</a:t>
                      </a:r>
                    </a:p>
                  </a:txBody>
                  <a:tcPr marL="45709" marR="45709" marT="45709" marB="4570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2000">
                          <a:latin typeface="Times New Roman" charset="0"/>
                          <a:ea typeface="黑体" charset="0"/>
                        </a:rPr>
                        <a:t>30~34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2000">
                          <a:latin typeface="Times New Roman" charset="0"/>
                          <a:ea typeface="黑体" charset="0"/>
                        </a:rPr>
                        <a:t>1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2000">
                          <a:latin typeface="Times New Roman" charset="0"/>
                          <a:ea typeface="黑体" charset="0"/>
                        </a:rPr>
                        <a:t>7</a:t>
                      </a:r>
                      <a:r>
                        <a:rPr sz="2000">
                          <a:latin typeface="Times New Roman" charset="0"/>
                          <a:ea typeface="黑体" charset="0"/>
                        </a:rPr>
                        <a:t>%</a:t>
                      </a:r>
                    </a:p>
                  </a:txBody>
                  <a:tcPr marL="45709" marR="45709" marT="45709" marB="4570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2000">
                          <a:latin typeface="Times New Roman" charset="0"/>
                          <a:ea typeface="黑体" charset="0"/>
                        </a:rPr>
                        <a:t>合计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lang="en-US" sz="2000">
                          <a:latin typeface="Times New Roman" charset="0"/>
                          <a:ea typeface="黑体" charset="0"/>
                        </a:rPr>
                        <a:t>15</a:t>
                      </a:r>
                    </a:p>
                  </a:txBody>
                  <a:tcPr marL="45709" marR="45709" marT="45709" marB="45709" horzOverflow="overflow"/>
                </a:tc>
                <a:tc>
                  <a:txBody>
                    <a:bodyPr/>
                    <a:lstStyle/>
                    <a:p>
                      <a:pPr algn="ctr">
                        <a:defRPr sz="2100" b="0" i="0">
                          <a:latin typeface="Verdana"/>
                          <a:ea typeface="Verdana"/>
                          <a:cs typeface="Verdana"/>
                        </a:defRPr>
                      </a:pPr>
                      <a:r>
                        <a:rPr sz="2000">
                          <a:latin typeface="Times New Roman" charset="0"/>
                          <a:ea typeface="黑体" charset="0"/>
                        </a:rPr>
                        <a:t>100%</a:t>
                      </a:r>
                    </a:p>
                  </a:txBody>
                  <a:tcPr marL="45709" marR="45709" marT="45709" marB="4570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>
            <a:extLst>
              <a:ext uri="{FF2B5EF4-FFF2-40B4-BE49-F238E27FC236}">
                <a16:creationId xmlns:a16="http://schemas.microsoft.com/office/drawing/2014/main" id="{10406F8B-7BC3-8A47-8DB0-79469870F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离散变量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2</a:t>
            </a:r>
          </a:p>
        </p:txBody>
      </p:sp>
      <p:sp>
        <p:nvSpPr>
          <p:cNvPr id="36866" name="内容占位符 2">
            <a:extLst>
              <a:ext uri="{FF2B5EF4-FFF2-40B4-BE49-F238E27FC236}">
                <a16:creationId xmlns:a16="http://schemas.microsoft.com/office/drawing/2014/main" id="{BDEDB0E1-C1CE-EC4B-918B-570AA14A007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众数</a:t>
            </a: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mode</a:t>
            </a: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）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一组数据中出现次数最多的变量值，反映数据的集中趋势，代表数据的一般水平。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主要特点：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不受极端值的影响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有的数据无众数或有多个众数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AC90649-6F32-854E-ADCA-69E2E93B8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3" y="390525"/>
            <a:ext cx="2632075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C59CA5A8-4E17-2C48-AE8A-C58E8D1E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2995613"/>
            <a:ext cx="3065463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66561">
            <a:extLst>
              <a:ext uri="{FF2B5EF4-FFF2-40B4-BE49-F238E27FC236}">
                <a16:creationId xmlns:a16="http://schemas.microsoft.com/office/drawing/2014/main" id="{EC5BC9F0-96B2-244F-86C1-15CE0CC1A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3375"/>
            <a:ext cx="8229600" cy="344488"/>
          </a:xfrm>
        </p:spPr>
        <p:txBody>
          <a:bodyPr anchor="b"/>
          <a:lstStyle/>
          <a:p>
            <a:endParaRPr lang="zh-CN" altLang="zh-CN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7890" name="文本占位符 66562">
            <a:extLst>
              <a:ext uri="{FF2B5EF4-FFF2-40B4-BE49-F238E27FC236}">
                <a16:creationId xmlns:a16="http://schemas.microsoft.com/office/drawing/2014/main" id="{06E690C0-B901-7A44-B9BA-81191DEC60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8150" y="904875"/>
            <a:ext cx="6172200" cy="3308350"/>
          </a:xfrm>
        </p:spPr>
        <p:txBody>
          <a:bodyPr/>
          <a:lstStyle/>
          <a:p>
            <a:r>
              <a:rPr lang="zh-CN" altLang="en-US"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众数的不唯一性</a:t>
            </a:r>
          </a:p>
        </p:txBody>
      </p:sp>
      <p:grpSp>
        <p:nvGrpSpPr>
          <p:cNvPr id="66564" name="组合 66563">
            <a:extLst>
              <a:ext uri="{FF2B5EF4-FFF2-40B4-BE49-F238E27FC236}">
                <a16:creationId xmlns:a16="http://schemas.microsoft.com/office/drawing/2014/main" id="{A22D503D-3840-5C4B-B75F-4A5AFBAC85C3}"/>
              </a:ext>
            </a:extLst>
          </p:cNvPr>
          <p:cNvGrpSpPr>
            <a:grpSpLocks/>
          </p:cNvGrpSpPr>
          <p:nvPr/>
        </p:nvGrpSpPr>
        <p:grpSpPr bwMode="auto">
          <a:xfrm>
            <a:off x="949325" y="1698625"/>
            <a:ext cx="4132263" cy="1227138"/>
            <a:chOff x="0" y="0"/>
            <a:chExt cx="3470" cy="1031"/>
          </a:xfrm>
        </p:grpSpPr>
        <p:sp>
          <p:nvSpPr>
            <p:cNvPr id="66565" name="直接连接符 66564">
              <a:extLst>
                <a:ext uri="{FF2B5EF4-FFF2-40B4-BE49-F238E27FC236}">
                  <a16:creationId xmlns:a16="http://schemas.microsoft.com/office/drawing/2014/main" id="{1AB492AB-F7A5-DA43-8C7A-4BD5808A5492}"/>
                </a:ext>
              </a:extLst>
            </p:cNvPr>
            <p:cNvSpPr/>
            <p:nvPr/>
          </p:nvSpPr>
          <p:spPr>
            <a:xfrm>
              <a:off x="91" y="437"/>
              <a:ext cx="3039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66" name="矩形 66565">
              <a:extLst>
                <a:ext uri="{FF2B5EF4-FFF2-40B4-BE49-F238E27FC236}">
                  <a16:creationId xmlns:a16="http://schemas.microsoft.com/office/drawing/2014/main" id="{9F9CDBC6-3B74-924A-A794-2FBB961B632C}"/>
                </a:ext>
              </a:extLst>
            </p:cNvPr>
            <p:cNvSpPr/>
            <p:nvPr/>
          </p:nvSpPr>
          <p:spPr>
            <a:xfrm>
              <a:off x="0" y="428"/>
              <a:ext cx="3470" cy="23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67866" tIns="33337" rIns="67866" bIns="33337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sz="1350" b="1" noProof="1">
                <a:latin typeface="Times New Roman" pitchFamily="2" charset="-108"/>
                <a:ea typeface="宋体" charset="-122"/>
              </a:endParaRPr>
            </a:p>
          </p:txBody>
        </p:sp>
        <p:sp>
          <p:nvSpPr>
            <p:cNvPr id="66567" name="椭圆 66566">
              <a:extLst>
                <a:ext uri="{FF2B5EF4-FFF2-40B4-BE49-F238E27FC236}">
                  <a16:creationId xmlns:a16="http://schemas.microsoft.com/office/drawing/2014/main" id="{89A02E0D-C4C4-FB44-9B27-412E88509181}"/>
                </a:ext>
              </a:extLst>
            </p:cNvPr>
            <p:cNvSpPr/>
            <p:nvPr/>
          </p:nvSpPr>
          <p:spPr>
            <a:xfrm>
              <a:off x="196" y="288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68" name="椭圆 66567">
              <a:extLst>
                <a:ext uri="{FF2B5EF4-FFF2-40B4-BE49-F238E27FC236}">
                  <a16:creationId xmlns:a16="http://schemas.microsoft.com/office/drawing/2014/main" id="{5491BF59-1CA1-F642-9A8B-1BF477BB7B84}"/>
                </a:ext>
              </a:extLst>
            </p:cNvPr>
            <p:cNvSpPr/>
            <p:nvPr/>
          </p:nvSpPr>
          <p:spPr>
            <a:xfrm>
              <a:off x="580" y="288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69" name="椭圆 66568">
              <a:extLst>
                <a:ext uri="{FF2B5EF4-FFF2-40B4-BE49-F238E27FC236}">
                  <a16:creationId xmlns:a16="http://schemas.microsoft.com/office/drawing/2014/main" id="{60ED7231-3E15-FE42-96C7-64DDF8060467}"/>
                </a:ext>
              </a:extLst>
            </p:cNvPr>
            <p:cNvSpPr/>
            <p:nvPr/>
          </p:nvSpPr>
          <p:spPr>
            <a:xfrm>
              <a:off x="916" y="288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70" name="椭圆 66569">
              <a:extLst>
                <a:ext uri="{FF2B5EF4-FFF2-40B4-BE49-F238E27FC236}">
                  <a16:creationId xmlns:a16="http://schemas.microsoft.com/office/drawing/2014/main" id="{1BB414C6-F2BE-864E-80FF-9C19E04DBD7A}"/>
                </a:ext>
              </a:extLst>
            </p:cNvPr>
            <p:cNvSpPr/>
            <p:nvPr/>
          </p:nvSpPr>
          <p:spPr>
            <a:xfrm>
              <a:off x="1300" y="288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71" name="椭圆 66570">
              <a:extLst>
                <a:ext uri="{FF2B5EF4-FFF2-40B4-BE49-F238E27FC236}">
                  <a16:creationId xmlns:a16="http://schemas.microsoft.com/office/drawing/2014/main" id="{FB716BF3-88BE-8D46-9C17-6AAB1686E085}"/>
                </a:ext>
              </a:extLst>
            </p:cNvPr>
            <p:cNvSpPr/>
            <p:nvPr/>
          </p:nvSpPr>
          <p:spPr>
            <a:xfrm>
              <a:off x="916" y="144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72" name="椭圆 66571">
              <a:extLst>
                <a:ext uri="{FF2B5EF4-FFF2-40B4-BE49-F238E27FC236}">
                  <a16:creationId xmlns:a16="http://schemas.microsoft.com/office/drawing/2014/main" id="{5090E232-445C-5546-8EE7-B252E3B9B30F}"/>
                </a:ext>
              </a:extLst>
            </p:cNvPr>
            <p:cNvSpPr/>
            <p:nvPr/>
          </p:nvSpPr>
          <p:spPr>
            <a:xfrm>
              <a:off x="1636" y="288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73" name="椭圆 66572">
              <a:extLst>
                <a:ext uri="{FF2B5EF4-FFF2-40B4-BE49-F238E27FC236}">
                  <a16:creationId xmlns:a16="http://schemas.microsoft.com/office/drawing/2014/main" id="{B842912B-5605-3E42-B6C8-1AB983EA518D}"/>
                </a:ext>
              </a:extLst>
            </p:cNvPr>
            <p:cNvSpPr/>
            <p:nvPr/>
          </p:nvSpPr>
          <p:spPr>
            <a:xfrm>
              <a:off x="1636" y="144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74" name="椭圆 66573">
              <a:extLst>
                <a:ext uri="{FF2B5EF4-FFF2-40B4-BE49-F238E27FC236}">
                  <a16:creationId xmlns:a16="http://schemas.microsoft.com/office/drawing/2014/main" id="{A7FF3897-E4EC-2B41-B936-F507D1FA7F63}"/>
                </a:ext>
              </a:extLst>
            </p:cNvPr>
            <p:cNvSpPr/>
            <p:nvPr/>
          </p:nvSpPr>
          <p:spPr>
            <a:xfrm>
              <a:off x="1636" y="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37902" name="矩形 66574">
              <a:extLst>
                <a:ext uri="{FF2B5EF4-FFF2-40B4-BE49-F238E27FC236}">
                  <a16:creationId xmlns:a16="http://schemas.microsoft.com/office/drawing/2014/main" id="{CFED92C9-82C8-3142-B073-7386E659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745"/>
              <a:ext cx="107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7" rIns="67866" bIns="33337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众数</a:t>
              </a:r>
            </a:p>
          </p:txBody>
        </p:sp>
        <p:sp>
          <p:nvSpPr>
            <p:cNvPr id="66576" name="椭圆 66575">
              <a:extLst>
                <a:ext uri="{FF2B5EF4-FFF2-40B4-BE49-F238E27FC236}">
                  <a16:creationId xmlns:a16="http://schemas.microsoft.com/office/drawing/2014/main" id="{08A789E5-0384-6B48-BC02-C39F7135DF31}"/>
                </a:ext>
              </a:extLst>
            </p:cNvPr>
            <p:cNvSpPr/>
            <p:nvPr/>
          </p:nvSpPr>
          <p:spPr>
            <a:xfrm>
              <a:off x="1876" y="288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37904" name="右箭头 66576">
              <a:extLst>
                <a:ext uri="{FF2B5EF4-FFF2-40B4-BE49-F238E27FC236}">
                  <a16:creationId xmlns:a16="http://schemas.microsoft.com/office/drawing/2014/main" id="{011C4798-A213-F143-A63D-51C1901B89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603" y="626"/>
              <a:ext cx="261" cy="226"/>
            </a:xfrm>
            <a:prstGeom prst="rightArrow">
              <a:avLst>
                <a:gd name="adj1" fmla="val 50000"/>
                <a:gd name="adj2" fmla="val 29032"/>
              </a:avLst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algn="ctr">
                <a:spcBef>
                  <a:spcPct val="50000"/>
                </a:spcBef>
              </a:pPr>
              <a:endParaRPr lang="zh-CN" altLang="zh-CN" sz="15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78" name="椭圆 66577">
              <a:extLst>
                <a:ext uri="{FF2B5EF4-FFF2-40B4-BE49-F238E27FC236}">
                  <a16:creationId xmlns:a16="http://schemas.microsoft.com/office/drawing/2014/main" id="{45741764-28CE-7A4D-8454-640688AB6582}"/>
                </a:ext>
              </a:extLst>
            </p:cNvPr>
            <p:cNvSpPr/>
            <p:nvPr/>
          </p:nvSpPr>
          <p:spPr>
            <a:xfrm>
              <a:off x="2356" y="288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79" name="椭圆 66578">
              <a:extLst>
                <a:ext uri="{FF2B5EF4-FFF2-40B4-BE49-F238E27FC236}">
                  <a16:creationId xmlns:a16="http://schemas.microsoft.com/office/drawing/2014/main" id="{B9983A99-067D-554E-8A38-6B7CD33FB9A7}"/>
                </a:ext>
              </a:extLst>
            </p:cNvPr>
            <p:cNvSpPr/>
            <p:nvPr/>
          </p:nvSpPr>
          <p:spPr>
            <a:xfrm>
              <a:off x="2356" y="144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80" name="椭圆 66579">
              <a:extLst>
                <a:ext uri="{FF2B5EF4-FFF2-40B4-BE49-F238E27FC236}">
                  <a16:creationId xmlns:a16="http://schemas.microsoft.com/office/drawing/2014/main" id="{9D07B8D9-0F81-8440-AD3B-689DC22BA089}"/>
                </a:ext>
              </a:extLst>
            </p:cNvPr>
            <p:cNvSpPr/>
            <p:nvPr/>
          </p:nvSpPr>
          <p:spPr>
            <a:xfrm>
              <a:off x="2643" y="288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81" name="椭圆 66580">
              <a:extLst>
                <a:ext uri="{FF2B5EF4-FFF2-40B4-BE49-F238E27FC236}">
                  <a16:creationId xmlns:a16="http://schemas.microsoft.com/office/drawing/2014/main" id="{7D6F5B2D-E228-C74C-A3BE-2B63AC051B1E}"/>
                </a:ext>
              </a:extLst>
            </p:cNvPr>
            <p:cNvSpPr/>
            <p:nvPr/>
          </p:nvSpPr>
          <p:spPr>
            <a:xfrm>
              <a:off x="2883" y="288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</p:grpSp>
      <p:grpSp>
        <p:nvGrpSpPr>
          <p:cNvPr id="66582" name="组合 66581">
            <a:extLst>
              <a:ext uri="{FF2B5EF4-FFF2-40B4-BE49-F238E27FC236}">
                <a16:creationId xmlns:a16="http://schemas.microsoft.com/office/drawing/2014/main" id="{B87CABD5-BD25-6348-A292-8B14E9B0FB54}"/>
              </a:ext>
            </a:extLst>
          </p:cNvPr>
          <p:cNvGrpSpPr>
            <a:grpSpLocks/>
          </p:cNvGrpSpPr>
          <p:nvPr/>
        </p:nvGrpSpPr>
        <p:grpSpPr bwMode="auto">
          <a:xfrm>
            <a:off x="6154738" y="1935163"/>
            <a:ext cx="1925637" cy="825500"/>
            <a:chOff x="0" y="0"/>
            <a:chExt cx="1618" cy="693"/>
          </a:xfrm>
        </p:grpSpPr>
        <p:sp>
          <p:nvSpPr>
            <p:cNvPr id="66583" name="直接连接符 66582">
              <a:extLst>
                <a:ext uri="{FF2B5EF4-FFF2-40B4-BE49-F238E27FC236}">
                  <a16:creationId xmlns:a16="http://schemas.microsoft.com/office/drawing/2014/main" id="{9FD1E43F-A8DA-374C-A958-DF6392DAAC27}"/>
                </a:ext>
              </a:extLst>
            </p:cNvPr>
            <p:cNvSpPr/>
            <p:nvPr/>
          </p:nvSpPr>
          <p:spPr>
            <a:xfrm>
              <a:off x="0" y="155"/>
              <a:ext cx="1317" cy="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84" name="矩形 66583">
              <a:extLst>
                <a:ext uri="{FF2B5EF4-FFF2-40B4-BE49-F238E27FC236}">
                  <a16:creationId xmlns:a16="http://schemas.microsoft.com/office/drawing/2014/main" id="{C6DB00F7-5695-2543-879D-2F4CBE5183FF}"/>
                </a:ext>
              </a:extLst>
            </p:cNvPr>
            <p:cNvSpPr/>
            <p:nvPr/>
          </p:nvSpPr>
          <p:spPr>
            <a:xfrm>
              <a:off x="20" y="180"/>
              <a:ext cx="1598" cy="23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67866" tIns="33337" rIns="67866" bIns="33337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sz="1350" b="1" noProof="1">
                <a:latin typeface="Times New Roman" pitchFamily="2" charset="-108"/>
                <a:ea typeface="宋体" charset="-122"/>
              </a:endParaRPr>
            </a:p>
          </p:txBody>
        </p:sp>
        <p:sp>
          <p:nvSpPr>
            <p:cNvPr id="66585" name="椭圆 66584">
              <a:extLst>
                <a:ext uri="{FF2B5EF4-FFF2-40B4-BE49-F238E27FC236}">
                  <a16:creationId xmlns:a16="http://schemas.microsoft.com/office/drawing/2014/main" id="{A32D5999-3BCA-D148-A7A5-B5D123595215}"/>
                </a:ext>
              </a:extLst>
            </p:cNvPr>
            <p:cNvSpPr/>
            <p:nvPr/>
          </p:nvSpPr>
          <p:spPr>
            <a:xfrm>
              <a:off x="27" y="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86" name="椭圆 66585">
              <a:extLst>
                <a:ext uri="{FF2B5EF4-FFF2-40B4-BE49-F238E27FC236}">
                  <a16:creationId xmlns:a16="http://schemas.microsoft.com/office/drawing/2014/main" id="{1CF36577-9679-7E42-9B99-B3C800AC0ACE}"/>
                </a:ext>
              </a:extLst>
            </p:cNvPr>
            <p:cNvSpPr/>
            <p:nvPr/>
          </p:nvSpPr>
          <p:spPr>
            <a:xfrm>
              <a:off x="219" y="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87" name="椭圆 66586">
              <a:extLst>
                <a:ext uri="{FF2B5EF4-FFF2-40B4-BE49-F238E27FC236}">
                  <a16:creationId xmlns:a16="http://schemas.microsoft.com/office/drawing/2014/main" id="{E1E309B5-0E74-774A-B687-7AF2F051F967}"/>
                </a:ext>
              </a:extLst>
            </p:cNvPr>
            <p:cNvSpPr/>
            <p:nvPr/>
          </p:nvSpPr>
          <p:spPr>
            <a:xfrm>
              <a:off x="383" y="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88" name="椭圆 66587">
              <a:extLst>
                <a:ext uri="{FF2B5EF4-FFF2-40B4-BE49-F238E27FC236}">
                  <a16:creationId xmlns:a16="http://schemas.microsoft.com/office/drawing/2014/main" id="{37869450-BC73-EF49-87B3-69D69B809BCD}"/>
                </a:ext>
              </a:extLst>
            </p:cNvPr>
            <p:cNvSpPr/>
            <p:nvPr/>
          </p:nvSpPr>
          <p:spPr>
            <a:xfrm>
              <a:off x="566" y="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89" name="椭圆 66588">
              <a:extLst>
                <a:ext uri="{FF2B5EF4-FFF2-40B4-BE49-F238E27FC236}">
                  <a16:creationId xmlns:a16="http://schemas.microsoft.com/office/drawing/2014/main" id="{9AF40205-2708-E54F-92EE-81DAC8DBCF20}"/>
                </a:ext>
              </a:extLst>
            </p:cNvPr>
            <p:cNvSpPr/>
            <p:nvPr/>
          </p:nvSpPr>
          <p:spPr>
            <a:xfrm>
              <a:off x="747" y="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90" name="椭圆 66589">
              <a:extLst>
                <a:ext uri="{FF2B5EF4-FFF2-40B4-BE49-F238E27FC236}">
                  <a16:creationId xmlns:a16="http://schemas.microsoft.com/office/drawing/2014/main" id="{D40B89CB-F030-7649-BF8E-794BB40E4647}"/>
                </a:ext>
              </a:extLst>
            </p:cNvPr>
            <p:cNvSpPr/>
            <p:nvPr/>
          </p:nvSpPr>
          <p:spPr>
            <a:xfrm>
              <a:off x="939" y="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6591" name="椭圆 66590">
              <a:extLst>
                <a:ext uri="{FF2B5EF4-FFF2-40B4-BE49-F238E27FC236}">
                  <a16:creationId xmlns:a16="http://schemas.microsoft.com/office/drawing/2014/main" id="{C1AD2639-D312-6F40-AF63-DBE049F790BC}"/>
                </a:ext>
              </a:extLst>
            </p:cNvPr>
            <p:cNvSpPr/>
            <p:nvPr/>
          </p:nvSpPr>
          <p:spPr>
            <a:xfrm>
              <a:off x="1131" y="0"/>
              <a:ext cx="144" cy="144"/>
            </a:xfrm>
            <a:prstGeom prst="ellipse">
              <a:avLst/>
            </a:prstGeom>
            <a:solidFill>
              <a:srgbClr val="00ECD6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37919" name="矩形 66591">
              <a:extLst>
                <a:ext uri="{FF2B5EF4-FFF2-40B4-BE49-F238E27FC236}">
                  <a16:creationId xmlns:a16="http://schemas.microsoft.com/office/drawing/2014/main" id="{9DAEECE6-6B87-7B42-98F6-06E0DED45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" y="407"/>
              <a:ext cx="102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7" rIns="67866" bIns="33337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无众数</a:t>
              </a:r>
            </a:p>
          </p:txBody>
        </p:sp>
      </p:grpSp>
      <p:grpSp>
        <p:nvGrpSpPr>
          <p:cNvPr id="66593" name="组合 66592">
            <a:extLst>
              <a:ext uri="{FF2B5EF4-FFF2-40B4-BE49-F238E27FC236}">
                <a16:creationId xmlns:a16="http://schemas.microsoft.com/office/drawing/2014/main" id="{17D01F96-83D6-404C-8D1D-A9C122A6E862}"/>
              </a:ext>
            </a:extLst>
          </p:cNvPr>
          <p:cNvGrpSpPr>
            <a:grpSpLocks/>
          </p:cNvGrpSpPr>
          <p:nvPr/>
        </p:nvGrpSpPr>
        <p:grpSpPr bwMode="auto">
          <a:xfrm>
            <a:off x="3108325" y="3070225"/>
            <a:ext cx="4132263" cy="1430338"/>
            <a:chOff x="0" y="0"/>
            <a:chExt cx="3470" cy="1201"/>
          </a:xfrm>
        </p:grpSpPr>
        <p:sp>
          <p:nvSpPr>
            <p:cNvPr id="66594" name="矩形 66593">
              <a:extLst>
                <a:ext uri="{FF2B5EF4-FFF2-40B4-BE49-F238E27FC236}">
                  <a16:creationId xmlns:a16="http://schemas.microsoft.com/office/drawing/2014/main" id="{58094111-3D50-B349-A5B6-249BFBC3E896}"/>
                </a:ext>
              </a:extLst>
            </p:cNvPr>
            <p:cNvSpPr/>
            <p:nvPr/>
          </p:nvSpPr>
          <p:spPr>
            <a:xfrm>
              <a:off x="0" y="444"/>
              <a:ext cx="3470" cy="235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lIns="67866" tIns="33337" rIns="67866" bIns="33337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sz="1350" b="1" noProof="1">
                <a:latin typeface="Times New Roman" pitchFamily="2" charset="-108"/>
                <a:ea typeface="宋体" charset="-122"/>
              </a:endParaRPr>
            </a:p>
          </p:txBody>
        </p:sp>
        <p:grpSp>
          <p:nvGrpSpPr>
            <p:cNvPr id="37922" name="组合 66594">
              <a:extLst>
                <a:ext uri="{FF2B5EF4-FFF2-40B4-BE49-F238E27FC236}">
                  <a16:creationId xmlns:a16="http://schemas.microsoft.com/office/drawing/2014/main" id="{B5454D4A-EC96-D941-A23F-E4C1BDB05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" y="0"/>
              <a:ext cx="3066" cy="1201"/>
              <a:chOff x="0" y="0"/>
              <a:chExt cx="3066" cy="1201"/>
            </a:xfrm>
          </p:grpSpPr>
          <p:sp>
            <p:nvSpPr>
              <p:cNvPr id="66596" name="直接连接符 66595">
                <a:extLst>
                  <a:ext uri="{FF2B5EF4-FFF2-40B4-BE49-F238E27FC236}">
                    <a16:creationId xmlns:a16="http://schemas.microsoft.com/office/drawing/2014/main" id="{913EF9DA-DDD0-DF46-B439-1F440A50CD5B}"/>
                  </a:ext>
                </a:extLst>
              </p:cNvPr>
              <p:cNvSpPr/>
              <p:nvPr/>
            </p:nvSpPr>
            <p:spPr>
              <a:xfrm>
                <a:off x="0" y="463"/>
                <a:ext cx="299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66597" name="椭圆 66596">
                <a:extLst>
                  <a:ext uri="{FF2B5EF4-FFF2-40B4-BE49-F238E27FC236}">
                    <a16:creationId xmlns:a16="http://schemas.microsoft.com/office/drawing/2014/main" id="{EA1E192C-B80F-1043-BD31-0186CFD7C249}"/>
                  </a:ext>
                </a:extLst>
              </p:cNvPr>
              <p:cNvSpPr/>
              <p:nvPr/>
            </p:nvSpPr>
            <p:spPr>
              <a:xfrm>
                <a:off x="99" y="304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66598" name="椭圆 66597">
                <a:extLst>
                  <a:ext uri="{FF2B5EF4-FFF2-40B4-BE49-F238E27FC236}">
                    <a16:creationId xmlns:a16="http://schemas.microsoft.com/office/drawing/2014/main" id="{E72B6F5C-668F-844B-90DE-9D896F8E102D}"/>
                  </a:ext>
                </a:extLst>
              </p:cNvPr>
              <p:cNvSpPr/>
              <p:nvPr/>
            </p:nvSpPr>
            <p:spPr>
              <a:xfrm>
                <a:off x="483" y="304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66599" name="椭圆 66598">
                <a:extLst>
                  <a:ext uri="{FF2B5EF4-FFF2-40B4-BE49-F238E27FC236}">
                    <a16:creationId xmlns:a16="http://schemas.microsoft.com/office/drawing/2014/main" id="{2F1D3A8A-B25E-094D-A73C-0C61DC95693F}"/>
                  </a:ext>
                </a:extLst>
              </p:cNvPr>
              <p:cNvSpPr/>
              <p:nvPr/>
            </p:nvSpPr>
            <p:spPr>
              <a:xfrm>
                <a:off x="819" y="304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66600" name="椭圆 66599">
                <a:extLst>
                  <a:ext uri="{FF2B5EF4-FFF2-40B4-BE49-F238E27FC236}">
                    <a16:creationId xmlns:a16="http://schemas.microsoft.com/office/drawing/2014/main" id="{8037B699-4760-E344-92FA-15695C3FEBD9}"/>
                  </a:ext>
                </a:extLst>
              </p:cNvPr>
              <p:cNvSpPr/>
              <p:nvPr/>
            </p:nvSpPr>
            <p:spPr>
              <a:xfrm>
                <a:off x="1203" y="304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66601" name="椭圆 66600">
                <a:extLst>
                  <a:ext uri="{FF2B5EF4-FFF2-40B4-BE49-F238E27FC236}">
                    <a16:creationId xmlns:a16="http://schemas.microsoft.com/office/drawing/2014/main" id="{02845607-792F-5349-85AC-BA0115197267}"/>
                  </a:ext>
                </a:extLst>
              </p:cNvPr>
              <p:cNvSpPr/>
              <p:nvPr/>
            </p:nvSpPr>
            <p:spPr>
              <a:xfrm>
                <a:off x="819" y="160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66602" name="椭圆 66601">
                <a:extLst>
                  <a:ext uri="{FF2B5EF4-FFF2-40B4-BE49-F238E27FC236}">
                    <a16:creationId xmlns:a16="http://schemas.microsoft.com/office/drawing/2014/main" id="{6C4FB0C8-C4A1-964C-9624-DCBCA65DC1C8}"/>
                  </a:ext>
                </a:extLst>
              </p:cNvPr>
              <p:cNvSpPr/>
              <p:nvPr/>
            </p:nvSpPr>
            <p:spPr>
              <a:xfrm>
                <a:off x="1540" y="304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66603" name="椭圆 66602">
                <a:extLst>
                  <a:ext uri="{FF2B5EF4-FFF2-40B4-BE49-F238E27FC236}">
                    <a16:creationId xmlns:a16="http://schemas.microsoft.com/office/drawing/2014/main" id="{CE76A1AF-45DE-F647-BA65-20F0931CF913}"/>
                  </a:ext>
                </a:extLst>
              </p:cNvPr>
              <p:cNvSpPr/>
              <p:nvPr/>
            </p:nvSpPr>
            <p:spPr>
              <a:xfrm>
                <a:off x="1540" y="160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66604" name="椭圆 66603">
                <a:extLst>
                  <a:ext uri="{FF2B5EF4-FFF2-40B4-BE49-F238E27FC236}">
                    <a16:creationId xmlns:a16="http://schemas.microsoft.com/office/drawing/2014/main" id="{59A6F179-FED1-3145-AB4C-684B38F3F55B}"/>
                  </a:ext>
                </a:extLst>
              </p:cNvPr>
              <p:cNvSpPr/>
              <p:nvPr/>
            </p:nvSpPr>
            <p:spPr>
              <a:xfrm>
                <a:off x="816" y="8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37932" name="矩形 66604">
                <a:extLst>
                  <a:ext uri="{FF2B5EF4-FFF2-40B4-BE49-F238E27FC236}">
                    <a16:creationId xmlns:a16="http://schemas.microsoft.com/office/drawing/2014/main" id="{B6A32464-58CA-454C-930D-9B28CCE2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" y="915"/>
                <a:ext cx="107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866" tIns="33337" rIns="67866" bIns="33337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b="1">
                    <a:latin typeface="Times New Roman" panose="02020603050405020304" pitchFamily="18" charset="0"/>
                  </a:rPr>
                  <a:t>众数 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6606" name="椭圆 66605">
                <a:extLst>
                  <a:ext uri="{FF2B5EF4-FFF2-40B4-BE49-F238E27FC236}">
                    <a16:creationId xmlns:a16="http://schemas.microsoft.com/office/drawing/2014/main" id="{11B86300-F27A-294D-9FCA-A3CD7CB6BD11}"/>
                  </a:ext>
                </a:extLst>
              </p:cNvPr>
              <p:cNvSpPr/>
              <p:nvPr/>
            </p:nvSpPr>
            <p:spPr>
              <a:xfrm>
                <a:off x="1780" y="304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37934" name="右箭头 66606">
                <a:extLst>
                  <a:ext uri="{FF2B5EF4-FFF2-40B4-BE49-F238E27FC236}">
                    <a16:creationId xmlns:a16="http://schemas.microsoft.com/office/drawing/2014/main" id="{50C3046A-B79E-3A47-A3ED-5C84399D3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742" y="660"/>
                <a:ext cx="273" cy="215"/>
              </a:xfrm>
              <a:prstGeom prst="rightArrow">
                <a:avLst>
                  <a:gd name="adj1" fmla="val 50000"/>
                  <a:gd name="adj2" fmla="val 31921"/>
                </a:avLst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</a:pPr>
                <a:endParaRPr lang="zh-CN" altLang="zh-CN" sz="15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608" name="椭圆 66607">
                <a:extLst>
                  <a:ext uri="{FF2B5EF4-FFF2-40B4-BE49-F238E27FC236}">
                    <a16:creationId xmlns:a16="http://schemas.microsoft.com/office/drawing/2014/main" id="{3FB56B3A-487E-4048-B983-8CCE8916510A}"/>
                  </a:ext>
                </a:extLst>
              </p:cNvPr>
              <p:cNvSpPr/>
              <p:nvPr/>
            </p:nvSpPr>
            <p:spPr>
              <a:xfrm>
                <a:off x="2260" y="304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66609" name="椭圆 66608">
                <a:extLst>
                  <a:ext uri="{FF2B5EF4-FFF2-40B4-BE49-F238E27FC236}">
                    <a16:creationId xmlns:a16="http://schemas.microsoft.com/office/drawing/2014/main" id="{7F2B2ED9-8C96-6B41-A74A-04B178B429EF}"/>
                  </a:ext>
                </a:extLst>
              </p:cNvPr>
              <p:cNvSpPr/>
              <p:nvPr/>
            </p:nvSpPr>
            <p:spPr>
              <a:xfrm>
                <a:off x="2260" y="160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66610" name="椭圆 66609">
                <a:extLst>
                  <a:ext uri="{FF2B5EF4-FFF2-40B4-BE49-F238E27FC236}">
                    <a16:creationId xmlns:a16="http://schemas.microsoft.com/office/drawing/2014/main" id="{ACBFCD47-494B-8F4B-8293-30C9334C0D27}"/>
                  </a:ext>
                </a:extLst>
              </p:cNvPr>
              <p:cNvSpPr/>
              <p:nvPr/>
            </p:nvSpPr>
            <p:spPr>
              <a:xfrm>
                <a:off x="2548" y="304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66611" name="椭圆 66610">
                <a:extLst>
                  <a:ext uri="{FF2B5EF4-FFF2-40B4-BE49-F238E27FC236}">
                    <a16:creationId xmlns:a16="http://schemas.microsoft.com/office/drawing/2014/main" id="{916F05AF-E0E1-1B4A-BA5E-DBD5DE20712E}"/>
                  </a:ext>
                </a:extLst>
              </p:cNvPr>
              <p:cNvSpPr/>
              <p:nvPr/>
            </p:nvSpPr>
            <p:spPr>
              <a:xfrm>
                <a:off x="2788" y="304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66612" name="椭圆 66611">
                <a:extLst>
                  <a:ext uri="{FF2B5EF4-FFF2-40B4-BE49-F238E27FC236}">
                    <a16:creationId xmlns:a16="http://schemas.microsoft.com/office/drawing/2014/main" id="{31FD7804-E7B7-3C4B-986D-3776CAE0620E}"/>
                  </a:ext>
                </a:extLst>
              </p:cNvPr>
              <p:cNvSpPr/>
              <p:nvPr/>
            </p:nvSpPr>
            <p:spPr>
              <a:xfrm>
                <a:off x="2268" y="0"/>
                <a:ext cx="144" cy="144"/>
              </a:xfrm>
              <a:prstGeom prst="ellipse">
                <a:avLst/>
              </a:prstGeom>
              <a:solidFill>
                <a:srgbClr val="00ECD6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37940" name="矩形 66612">
                <a:extLst>
                  <a:ext uri="{FF2B5EF4-FFF2-40B4-BE49-F238E27FC236}">
                    <a16:creationId xmlns:a16="http://schemas.microsoft.com/office/drawing/2014/main" id="{F7ACBF90-88A7-1548-8CFE-862540028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" y="870"/>
                <a:ext cx="1070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866" tIns="33337" rIns="67866" bIns="33337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b="1">
                    <a:latin typeface="Times New Roman" panose="02020603050405020304" pitchFamily="18" charset="0"/>
                  </a:rPr>
                  <a:t>众数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7941" name="右箭头 66613">
                <a:extLst>
                  <a:ext uri="{FF2B5EF4-FFF2-40B4-BE49-F238E27FC236}">
                    <a16:creationId xmlns:a16="http://schemas.microsoft.com/office/drawing/2014/main" id="{25F34B78-A8AC-BF4A-9983-F0BE4983C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216" y="637"/>
                <a:ext cx="227" cy="215"/>
              </a:xfrm>
              <a:prstGeom prst="rightArrow">
                <a:avLst>
                  <a:gd name="adj1" fmla="val 50000"/>
                  <a:gd name="adj2" fmla="val 26542"/>
                </a:avLst>
              </a:prstGeom>
              <a:solidFill>
                <a:schemeClr val="accent2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pPr algn="ctr">
                  <a:spcBef>
                    <a:spcPct val="50000"/>
                  </a:spcBef>
                </a:pPr>
                <a:endParaRPr lang="zh-CN" altLang="zh-CN" sz="15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>
            <a:extLst>
              <a:ext uri="{FF2B5EF4-FFF2-40B4-BE49-F238E27FC236}">
                <a16:creationId xmlns:a16="http://schemas.microsoft.com/office/drawing/2014/main" id="{B5324E9D-B2C3-634C-8A7B-DA8E727E6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离散变量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3</a:t>
            </a:r>
          </a:p>
        </p:txBody>
      </p:sp>
      <p:sp>
        <p:nvSpPr>
          <p:cNvPr id="38914" name="内容占位符 2">
            <a:extLst>
              <a:ext uri="{FF2B5EF4-FFF2-40B4-BE49-F238E27FC236}">
                <a16:creationId xmlns:a16="http://schemas.microsoft.com/office/drawing/2014/main" id="{88D5A1A7-35CA-E945-B093-DF447B44C9C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饼图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Pie Chart 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）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也称圆形图，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它是用圆形及圆内扇形的面积来表示数值大小的图形。主要用于总体内部的结构，各组成部分所占比例等。</a:t>
            </a: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E54199-FF26-DC4F-88D0-7C24B618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493963"/>
            <a:ext cx="2662238" cy="250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64AA5F9C-F873-CA4C-AAE3-6C11EB8E7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D07FA25D-6C70-8A4B-9368-71DFA87383B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调查某班学生的基本信息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姓名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学号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性别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思想表现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已修学分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D92EC9-134E-9C4F-91F9-55D9DADC9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1919288"/>
            <a:ext cx="4894263" cy="2560637"/>
          </a:xfrm>
          <a:prstGeom prst="rect">
            <a:avLst/>
          </a:prstGeom>
          <a:gradFill rotWithShape="1">
            <a:gsLst>
              <a:gs pos="0">
                <a:srgbClr val="012D86"/>
              </a:gs>
              <a:gs pos="100000">
                <a:srgbClr val="0E2557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基础数据：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姓名：张信哲，学号：201614，性别：男，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     思想表现：优秀，已修学分：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姓名：李克勤，学号：201609，性别：男，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     思想表现：优秀，已修学分：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>
            <a:extLst>
              <a:ext uri="{FF2B5EF4-FFF2-40B4-BE49-F238E27FC236}">
                <a16:creationId xmlns:a16="http://schemas.microsoft.com/office/drawing/2014/main" id="{9A48B7D5-1652-A34D-8A63-E0C2BAD97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CDBBDA54-0118-AC4B-A1BD-67F9762AE74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柱形图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bar plot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）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用宽度相同的条形高度来表示数据变动的图形。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条形的排列可以纵排，也可以横排（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条形图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）。</a:t>
            </a:r>
          </a:p>
          <a:p>
            <a:pPr lvl="2">
              <a:buFont typeface="Wingdings" pitchFamily="2" charset="2"/>
              <a:buChar char="ü"/>
            </a:pP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ADE73A3-C145-0848-90A9-87D12839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2632075"/>
            <a:ext cx="238283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4327B3-DD4B-894C-888C-E4324A005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2627313"/>
            <a:ext cx="2641600" cy="253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>
            <a:extLst>
              <a:ext uri="{FF2B5EF4-FFF2-40B4-BE49-F238E27FC236}">
                <a16:creationId xmlns:a16="http://schemas.microsoft.com/office/drawing/2014/main" id="{20A8CA11-6999-FF4B-AAD0-01DE8B74C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第三章 数据的描述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A9776-29DF-BA49-8CF5-9E67343DB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  <a:ln>
            <a:miter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38"/>
              </a:spcBef>
            </a:pPr>
            <a:r>
              <a:rPr lang="zh-CN" altLang="en-US" sz="2600">
                <a:latin typeface="微软雅黑" panose="020B0503020204020204" pitchFamily="34" charset="-122"/>
                <a:ea typeface="黑体" panose="02010609060101010101" pitchFamily="49" charset="-122"/>
              </a:rPr>
              <a:t>单变量的描述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离散变量：频数分布表、众数、饼图、柱形图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连续变量</a:t>
            </a:r>
          </a:p>
          <a:p>
            <a:pPr>
              <a:lnSpc>
                <a:spcPct val="100000"/>
              </a:lnSpc>
              <a:spcBef>
                <a:spcPts val="1038"/>
              </a:spcBef>
            </a:pPr>
            <a:r>
              <a:rPr lang="zh-CN" altLang="en-US" sz="2600">
                <a:latin typeface="微软雅黑" panose="020B0503020204020204" pitchFamily="34" charset="-122"/>
                <a:ea typeface="黑体" panose="02010609060101010101" pitchFamily="49" charset="-122"/>
              </a:rPr>
              <a:t>两个变量的描述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离散变量与离散变量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离散变量与连续变量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连续变量与连续变量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>
            <a:extLst>
              <a:ext uri="{FF2B5EF4-FFF2-40B4-BE49-F238E27FC236}">
                <a16:creationId xmlns:a16="http://schemas.microsoft.com/office/drawing/2014/main" id="{0B3892CF-2918-E44D-8E9D-ED3A95464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连续变量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9BF7F3AF-AE9A-B84E-83AE-99EB303F966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连续变量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数值方法：集中趋势、离散程度、分布形状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图形：</a:t>
            </a: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箱线图、直方图、折线图</a:t>
            </a:r>
            <a:endParaRPr lang="zh-CN" altLang="en-US" dirty="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>
            <a:extLst>
              <a:ext uri="{FF2B5EF4-FFF2-40B4-BE49-F238E27FC236}">
                <a16:creationId xmlns:a16="http://schemas.microsoft.com/office/drawing/2014/main" id="{31D40835-DDD9-8F4E-A922-78F99586C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连续变量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AE3E3-FAB8-EF48-90C7-D94CA21CD3B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326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）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集中趋势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一组数据所具有的共同趋势，反映数据的中心点位置所在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常用的测度指标：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均值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中位数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众数</a:t>
            </a:r>
          </a:p>
        </p:txBody>
      </p:sp>
      <p:grpSp>
        <p:nvGrpSpPr>
          <p:cNvPr id="56333" name="组合 56332">
            <a:extLst>
              <a:ext uri="{FF2B5EF4-FFF2-40B4-BE49-F238E27FC236}">
                <a16:creationId xmlns:a16="http://schemas.microsoft.com/office/drawing/2014/main" id="{E7F9FC5E-9753-F548-89BD-AF32D7C8A20F}"/>
              </a:ext>
            </a:extLst>
          </p:cNvPr>
          <p:cNvGrpSpPr>
            <a:grpSpLocks/>
          </p:cNvGrpSpPr>
          <p:nvPr/>
        </p:nvGrpSpPr>
        <p:grpSpPr bwMode="auto">
          <a:xfrm>
            <a:off x="5681663" y="2317750"/>
            <a:ext cx="3384550" cy="1730375"/>
            <a:chOff x="0" y="0"/>
            <a:chExt cx="2132" cy="1090"/>
          </a:xfrm>
        </p:grpSpPr>
        <p:sp>
          <p:nvSpPr>
            <p:cNvPr id="43012" name="矩形 56333">
              <a:extLst>
                <a:ext uri="{FF2B5EF4-FFF2-40B4-BE49-F238E27FC236}">
                  <a16:creationId xmlns:a16="http://schemas.microsoft.com/office/drawing/2014/main" id="{2D05E3FE-BF96-5E45-854F-A44134B0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0"/>
              <a:ext cx="215" cy="403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" name="矩形 56334">
              <a:extLst>
                <a:ext uri="{FF2B5EF4-FFF2-40B4-BE49-F238E27FC236}">
                  <a16:creationId xmlns:a16="http://schemas.microsoft.com/office/drawing/2014/main" id="{333C1DA1-D257-A84D-8FCA-25ACF49C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" y="141"/>
              <a:ext cx="215" cy="26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" name="矩形 56335">
              <a:extLst>
                <a:ext uri="{FF2B5EF4-FFF2-40B4-BE49-F238E27FC236}">
                  <a16:creationId xmlns:a16="http://schemas.microsoft.com/office/drawing/2014/main" id="{B0014DE6-B55A-F743-B071-9833A52E2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141"/>
              <a:ext cx="216" cy="26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直接连接符 56336">
              <a:extLst>
                <a:ext uri="{FF2B5EF4-FFF2-40B4-BE49-F238E27FC236}">
                  <a16:creationId xmlns:a16="http://schemas.microsoft.com/office/drawing/2014/main" id="{7BEDE1C6-771D-D141-9905-68F792C889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" y="402"/>
              <a:ext cx="211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矩形 56337">
              <a:extLst>
                <a:ext uri="{FF2B5EF4-FFF2-40B4-BE49-F238E27FC236}">
                  <a16:creationId xmlns:a16="http://schemas.microsoft.com/office/drawing/2014/main" id="{499B3A8B-EBA5-8144-8C1B-521961433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687"/>
              <a:ext cx="215" cy="403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矩形 56338">
              <a:extLst>
                <a:ext uri="{FF2B5EF4-FFF2-40B4-BE49-F238E27FC236}">
                  <a16:creationId xmlns:a16="http://schemas.microsoft.com/office/drawing/2014/main" id="{0107AC38-0392-6F4B-8162-32B321F4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" y="828"/>
              <a:ext cx="215" cy="26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矩形 56339">
              <a:extLst>
                <a:ext uri="{FF2B5EF4-FFF2-40B4-BE49-F238E27FC236}">
                  <a16:creationId xmlns:a16="http://schemas.microsoft.com/office/drawing/2014/main" id="{D502CA5F-D84A-8141-B680-3D2295B9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828"/>
              <a:ext cx="216" cy="262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直接连接符 56340">
              <a:extLst>
                <a:ext uri="{FF2B5EF4-FFF2-40B4-BE49-F238E27FC236}">
                  <a16:creationId xmlns:a16="http://schemas.microsoft.com/office/drawing/2014/main" id="{DE1015A4-004B-E841-822D-B05E99DDE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1089"/>
              <a:ext cx="211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324" name="组合 56323">
            <a:extLst>
              <a:ext uri="{FF2B5EF4-FFF2-40B4-BE49-F238E27FC236}">
                <a16:creationId xmlns:a16="http://schemas.microsoft.com/office/drawing/2014/main" id="{C376A1D0-435B-D644-AA2C-5BAAB30CBB52}"/>
              </a:ext>
            </a:extLst>
          </p:cNvPr>
          <p:cNvGrpSpPr>
            <a:grpSpLocks/>
          </p:cNvGrpSpPr>
          <p:nvPr/>
        </p:nvGrpSpPr>
        <p:grpSpPr bwMode="auto">
          <a:xfrm>
            <a:off x="3378200" y="3702050"/>
            <a:ext cx="2303463" cy="1081088"/>
            <a:chOff x="0" y="0"/>
            <a:chExt cx="3031" cy="2905"/>
          </a:xfrm>
        </p:grpSpPr>
        <p:sp>
          <p:nvSpPr>
            <p:cNvPr id="43021" name="矩形 56324">
              <a:extLst>
                <a:ext uri="{FF2B5EF4-FFF2-40B4-BE49-F238E27FC236}">
                  <a16:creationId xmlns:a16="http://schemas.microsoft.com/office/drawing/2014/main" id="{E90FAEA7-2E3B-174F-9C32-0FB31EFBE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031" cy="2905"/>
            </a:xfrm>
            <a:prstGeom prst="rect">
              <a:avLst/>
            </a:prstGeom>
            <a:noFill/>
            <a:ln w="63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直接连接符 56325">
              <a:extLst>
                <a:ext uri="{FF2B5EF4-FFF2-40B4-BE49-F238E27FC236}">
                  <a16:creationId xmlns:a16="http://schemas.microsoft.com/office/drawing/2014/main" id="{35DABE51-C2A7-9A4F-9A75-DF3906608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7" y="2478"/>
              <a:ext cx="539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直接连接符 56326">
              <a:extLst>
                <a:ext uri="{FF2B5EF4-FFF2-40B4-BE49-F238E27FC236}">
                  <a16:creationId xmlns:a16="http://schemas.microsoft.com/office/drawing/2014/main" id="{FBDE70D5-F82E-E546-8818-81B7EB456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2905"/>
              <a:ext cx="281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直接连接符 56327">
              <a:extLst>
                <a:ext uri="{FF2B5EF4-FFF2-40B4-BE49-F238E27FC236}">
                  <a16:creationId xmlns:a16="http://schemas.microsoft.com/office/drawing/2014/main" id="{C9F548F7-B42D-034D-B74B-5DD9CFB32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" y="429"/>
              <a:ext cx="0" cy="24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25" name="组合 56328">
              <a:extLst>
                <a:ext uri="{FF2B5EF4-FFF2-40B4-BE49-F238E27FC236}">
                  <a16:creationId xmlns:a16="http://schemas.microsoft.com/office/drawing/2014/main" id="{307B6D43-848C-1143-8D66-B947F28FF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322"/>
              <a:ext cx="2491" cy="2369"/>
              <a:chOff x="0" y="0"/>
              <a:chExt cx="2613" cy="1056"/>
            </a:xfrm>
          </p:grpSpPr>
          <p:sp>
            <p:nvSpPr>
              <p:cNvPr id="43026" name="未知">
                <a:extLst>
                  <a:ext uri="{FF2B5EF4-FFF2-40B4-BE49-F238E27FC236}">
                    <a16:creationId xmlns:a16="http://schemas.microsoft.com/office/drawing/2014/main" id="{8F497715-F717-8A42-B67E-5F4F1929E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0"/>
                <a:ext cx="1317" cy="1038"/>
              </a:xfrm>
              <a:custGeom>
                <a:avLst/>
                <a:gdLst>
                  <a:gd name="T0" fmla="*/ 569 w 570"/>
                  <a:gd name="T1" fmla="*/ 674 h 675"/>
                  <a:gd name="T2" fmla="*/ 508 w 570"/>
                  <a:gd name="T3" fmla="*/ 667 h 675"/>
                  <a:gd name="T4" fmla="*/ 478 w 570"/>
                  <a:gd name="T5" fmla="*/ 659 h 675"/>
                  <a:gd name="T6" fmla="*/ 449 w 570"/>
                  <a:gd name="T7" fmla="*/ 648 h 675"/>
                  <a:gd name="T8" fmla="*/ 419 w 570"/>
                  <a:gd name="T9" fmla="*/ 633 h 675"/>
                  <a:gd name="T10" fmla="*/ 389 w 570"/>
                  <a:gd name="T11" fmla="*/ 612 h 675"/>
                  <a:gd name="T12" fmla="*/ 358 w 570"/>
                  <a:gd name="T13" fmla="*/ 583 h 675"/>
                  <a:gd name="T14" fmla="*/ 300 w 570"/>
                  <a:gd name="T15" fmla="*/ 506 h 675"/>
                  <a:gd name="T16" fmla="*/ 239 w 570"/>
                  <a:gd name="T17" fmla="*/ 396 h 675"/>
                  <a:gd name="T18" fmla="*/ 178 w 570"/>
                  <a:gd name="T19" fmla="*/ 263 h 675"/>
                  <a:gd name="T20" fmla="*/ 150 w 570"/>
                  <a:gd name="T21" fmla="*/ 197 h 675"/>
                  <a:gd name="T22" fmla="*/ 120 w 570"/>
                  <a:gd name="T23" fmla="*/ 133 h 675"/>
                  <a:gd name="T24" fmla="*/ 89 w 570"/>
                  <a:gd name="T25" fmla="*/ 78 h 675"/>
                  <a:gd name="T26" fmla="*/ 59 w 570"/>
                  <a:gd name="T27" fmla="*/ 36 h 675"/>
                  <a:gd name="T28" fmla="*/ 29 w 570"/>
                  <a:gd name="T29" fmla="*/ 10 h 675"/>
                  <a:gd name="T30" fmla="*/ 0 w 570"/>
                  <a:gd name="T31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70" h="675">
                    <a:moveTo>
                      <a:pt x="569" y="674"/>
                    </a:moveTo>
                    <a:lnTo>
                      <a:pt x="508" y="667"/>
                    </a:lnTo>
                    <a:lnTo>
                      <a:pt x="478" y="659"/>
                    </a:lnTo>
                    <a:lnTo>
                      <a:pt x="449" y="648"/>
                    </a:lnTo>
                    <a:lnTo>
                      <a:pt x="419" y="633"/>
                    </a:lnTo>
                    <a:lnTo>
                      <a:pt x="389" y="612"/>
                    </a:lnTo>
                    <a:lnTo>
                      <a:pt x="358" y="583"/>
                    </a:lnTo>
                    <a:lnTo>
                      <a:pt x="300" y="506"/>
                    </a:lnTo>
                    <a:lnTo>
                      <a:pt x="239" y="396"/>
                    </a:lnTo>
                    <a:lnTo>
                      <a:pt x="178" y="263"/>
                    </a:lnTo>
                    <a:lnTo>
                      <a:pt x="150" y="197"/>
                    </a:lnTo>
                    <a:lnTo>
                      <a:pt x="120" y="133"/>
                    </a:lnTo>
                    <a:lnTo>
                      <a:pt x="89" y="78"/>
                    </a:lnTo>
                    <a:lnTo>
                      <a:pt x="59" y="36"/>
                    </a:lnTo>
                    <a:lnTo>
                      <a:pt x="29" y="10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rnd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7" name="未知">
                <a:extLst>
                  <a:ext uri="{FF2B5EF4-FFF2-40B4-BE49-F238E27FC236}">
                    <a16:creationId xmlns:a16="http://schemas.microsoft.com/office/drawing/2014/main" id="{6F1DAA65-76C7-E744-93EE-C43A5AE61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294" cy="1056"/>
              </a:xfrm>
              <a:custGeom>
                <a:avLst/>
                <a:gdLst>
                  <a:gd name="T0" fmla="*/ 0 w 569"/>
                  <a:gd name="T1" fmla="*/ 674 h 675"/>
                  <a:gd name="T2" fmla="*/ 59 w 569"/>
                  <a:gd name="T3" fmla="*/ 667 h 675"/>
                  <a:gd name="T4" fmla="*/ 89 w 569"/>
                  <a:gd name="T5" fmla="*/ 659 h 675"/>
                  <a:gd name="T6" fmla="*/ 120 w 569"/>
                  <a:gd name="T7" fmla="*/ 648 h 675"/>
                  <a:gd name="T8" fmla="*/ 150 w 569"/>
                  <a:gd name="T9" fmla="*/ 633 h 675"/>
                  <a:gd name="T10" fmla="*/ 178 w 569"/>
                  <a:gd name="T11" fmla="*/ 612 h 675"/>
                  <a:gd name="T12" fmla="*/ 209 w 569"/>
                  <a:gd name="T13" fmla="*/ 583 h 675"/>
                  <a:gd name="T14" fmla="*/ 269 w 569"/>
                  <a:gd name="T15" fmla="*/ 506 h 675"/>
                  <a:gd name="T16" fmla="*/ 328 w 569"/>
                  <a:gd name="T17" fmla="*/ 396 h 675"/>
                  <a:gd name="T18" fmla="*/ 389 w 569"/>
                  <a:gd name="T19" fmla="*/ 263 h 675"/>
                  <a:gd name="T20" fmla="*/ 419 w 569"/>
                  <a:gd name="T21" fmla="*/ 197 h 675"/>
                  <a:gd name="T22" fmla="*/ 449 w 569"/>
                  <a:gd name="T23" fmla="*/ 133 h 675"/>
                  <a:gd name="T24" fmla="*/ 478 w 569"/>
                  <a:gd name="T25" fmla="*/ 78 h 675"/>
                  <a:gd name="T26" fmla="*/ 508 w 569"/>
                  <a:gd name="T27" fmla="*/ 36 h 675"/>
                  <a:gd name="T28" fmla="*/ 538 w 569"/>
                  <a:gd name="T29" fmla="*/ 10 h 675"/>
                  <a:gd name="T30" fmla="*/ 568 w 569"/>
                  <a:gd name="T31" fmla="*/ 0 h 6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9" h="675">
                    <a:moveTo>
                      <a:pt x="0" y="674"/>
                    </a:moveTo>
                    <a:lnTo>
                      <a:pt x="59" y="667"/>
                    </a:lnTo>
                    <a:lnTo>
                      <a:pt x="89" y="659"/>
                    </a:lnTo>
                    <a:lnTo>
                      <a:pt x="120" y="648"/>
                    </a:lnTo>
                    <a:lnTo>
                      <a:pt x="150" y="633"/>
                    </a:lnTo>
                    <a:lnTo>
                      <a:pt x="178" y="612"/>
                    </a:lnTo>
                    <a:lnTo>
                      <a:pt x="209" y="583"/>
                    </a:lnTo>
                    <a:lnTo>
                      <a:pt x="269" y="506"/>
                    </a:lnTo>
                    <a:lnTo>
                      <a:pt x="328" y="396"/>
                    </a:lnTo>
                    <a:lnTo>
                      <a:pt x="389" y="263"/>
                    </a:lnTo>
                    <a:lnTo>
                      <a:pt x="419" y="197"/>
                    </a:lnTo>
                    <a:lnTo>
                      <a:pt x="449" y="133"/>
                    </a:lnTo>
                    <a:lnTo>
                      <a:pt x="478" y="78"/>
                    </a:lnTo>
                    <a:lnTo>
                      <a:pt x="508" y="36"/>
                    </a:lnTo>
                    <a:lnTo>
                      <a:pt x="538" y="10"/>
                    </a:lnTo>
                    <a:lnTo>
                      <a:pt x="568" y="0"/>
                    </a:lnTo>
                  </a:path>
                </a:pathLst>
              </a:custGeom>
              <a:noFill/>
              <a:ln w="57150" cap="rnd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28" name="直接连接符 56331">
              <a:extLst>
                <a:ext uri="{FF2B5EF4-FFF2-40B4-BE49-F238E27FC236}">
                  <a16:creationId xmlns:a16="http://schemas.microsoft.com/office/drawing/2014/main" id="{8FF518D4-2BCA-8A42-A5D5-B932B3B5E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0" y="2478"/>
              <a:ext cx="538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>
            <a:extLst>
              <a:ext uri="{FF2B5EF4-FFF2-40B4-BE49-F238E27FC236}">
                <a16:creationId xmlns:a16="http://schemas.microsoft.com/office/drawing/2014/main" id="{8561C15E-33E7-CE43-8481-8B1DCFCB2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A0EFA-A605-3749-9212-4C9A20321DF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均值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mean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）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样本均值（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sample mean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）：即简单算数平均数</a:t>
            </a:r>
          </a:p>
          <a:p>
            <a:pPr lvl="3">
              <a:buFont typeface="Wingdings" pitchFamily="2" charset="2"/>
              <a:buChar char="p"/>
            </a:pP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3">
              <a:buFont typeface="Wingdings" pitchFamily="2" charset="2"/>
              <a:buChar char="p"/>
            </a:pP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3">
              <a:buFont typeface="Wingdings" pitchFamily="2" charset="2"/>
              <a:buChar char="p"/>
            </a:pP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3">
              <a:buFont typeface="Wingdings" pitchFamily="2" charset="2"/>
              <a:buChar char="p"/>
            </a:pP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样本均值是对总体均值的一种估计</a:t>
            </a:r>
          </a:p>
        </p:txBody>
      </p:sp>
      <p:pic>
        <p:nvPicPr>
          <p:cNvPr id="44035" name="图片 3">
            <a:extLst>
              <a:ext uri="{FF2B5EF4-FFF2-40B4-BE49-F238E27FC236}">
                <a16:creationId xmlns:a16="http://schemas.microsoft.com/office/drawing/2014/main" id="{EBEAD399-356B-6642-9508-9FF97E1C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2020888"/>
            <a:ext cx="16954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2F676F3-9187-5B45-B2E9-98639D417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2020888"/>
            <a:ext cx="19907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73465B-D5A4-0F43-A3A8-AE304FE8A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275" y="4095750"/>
            <a:ext cx="20415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加权算术平均数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1">
            <a:extLst>
              <a:ext uri="{FF2B5EF4-FFF2-40B4-BE49-F238E27FC236}">
                <a16:creationId xmlns:a16="http://schemas.microsoft.com/office/drawing/2014/main" id="{2469B3E5-E33E-0048-BCEE-53841368F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5058" name="内容占位符 2">
            <a:extLst>
              <a:ext uri="{FF2B5EF4-FFF2-40B4-BE49-F238E27FC236}">
                <a16:creationId xmlns:a16="http://schemas.microsoft.com/office/drawing/2014/main" id="{A8EE405A-1F76-8F43-BBB0-0C5BB0FB98F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均值</a:t>
            </a: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mean</a:t>
            </a: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）的特点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计算算术平均数时使用了所有数据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各变量值与均值的离差之和等于零</a:t>
            </a:r>
          </a:p>
          <a:p>
            <a:pPr lvl="3">
              <a:buFont typeface="Wingdings" pitchFamily="2" charset="2"/>
              <a:buChar char="p"/>
            </a:pPr>
            <a:endParaRPr lang="zh-CN" altLang="en-US" dirty="0">
              <a:latin typeface="微软雅黑" panose="020B0503020204020204" pitchFamily="34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易受到</a:t>
            </a: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极端值</a:t>
            </a: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extreme value</a:t>
            </a: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）的影响</a:t>
            </a:r>
            <a:endParaRPr lang="zh-CN" altLang="en-US" dirty="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45059" name="图片 3">
            <a:extLst>
              <a:ext uri="{FF2B5EF4-FFF2-40B4-BE49-F238E27FC236}">
                <a16:creationId xmlns:a16="http://schemas.microsoft.com/office/drawing/2014/main" id="{AB9EA44B-0A19-ED4C-A4AF-D6DBDA5B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25" y="2060575"/>
            <a:ext cx="17526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云形标注 62467">
            <a:extLst>
              <a:ext uri="{FF2B5EF4-FFF2-40B4-BE49-F238E27FC236}">
                <a16:creationId xmlns:a16="http://schemas.microsoft.com/office/drawing/2014/main" id="{560F593C-B793-5346-92D7-15093A0B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156" y="3464536"/>
            <a:ext cx="2740025" cy="1458912"/>
          </a:xfrm>
          <a:prstGeom prst="cloudCallout">
            <a:avLst>
              <a:gd name="adj1" fmla="val -69440"/>
              <a:gd name="adj2" fmla="val -45755"/>
            </a:avLst>
          </a:prstGeom>
          <a:solidFill>
            <a:schemeClr val="folHlink"/>
          </a:solidFill>
          <a:ln w="28575">
            <a:solidFill>
              <a:srgbClr val="00CC66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600" b="1" dirty="0">
                <a:latin typeface="Arial" panose="020B0604020202020204" pitchFamily="34" charset="0"/>
              </a:rPr>
              <a:t>张村有个张千万，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600" b="1" dirty="0">
                <a:latin typeface="Arial" panose="020B0604020202020204" pitchFamily="34" charset="0"/>
              </a:rPr>
              <a:t>九个邻居穷光蛋；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600" b="1" dirty="0">
                <a:latin typeface="Arial" panose="020B0604020202020204" pitchFamily="34" charset="0"/>
              </a:rPr>
              <a:t>统计平均算资产，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1600" b="1" dirty="0">
                <a:latin typeface="Arial" panose="020B0604020202020204" pitchFamily="34" charset="0"/>
              </a:rPr>
              <a:t>个个都是张百万。</a:t>
            </a:r>
            <a:r>
              <a:rPr lang="zh-CN" altLang="en-US" sz="160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1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>
            <a:extLst>
              <a:ext uri="{FF2B5EF4-FFF2-40B4-BE49-F238E27FC236}">
                <a16:creationId xmlns:a16="http://schemas.microsoft.com/office/drawing/2014/main" id="{FC3D6280-552B-B74D-905B-DB7F2D105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69A67-14AB-4C41-9084-C026D4251FC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某班学生每周学习统计学的时间（小时）如下：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12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，15，20，22，14，14，15，27，21，18，19，18，22，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33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，16</a:t>
            </a: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那么该组数据的算术平均数为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b="1"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12+15+ </a:t>
            </a:r>
            <a:r>
              <a:rPr lang="en-US" altLang="zh-CN" b="1" baseline="30000"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… 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+16</a:t>
            </a:r>
            <a:r>
              <a:rPr lang="zh-CN" altLang="en-US" b="1"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）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/15=18.9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（小时）</a:t>
            </a: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57352" name="椭圆 57351">
            <a:extLst>
              <a:ext uri="{FF2B5EF4-FFF2-40B4-BE49-F238E27FC236}">
                <a16:creationId xmlns:a16="http://schemas.microsoft.com/office/drawing/2014/main" id="{B7658F40-A5A8-FD48-84DB-7F093442BD97}"/>
              </a:ext>
            </a:extLst>
          </p:cNvPr>
          <p:cNvSpPr/>
          <p:nvPr/>
        </p:nvSpPr>
        <p:spPr>
          <a:xfrm>
            <a:off x="6192838" y="3270250"/>
            <a:ext cx="26670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noProof="1">
                <a:latin typeface="Times New Roman" pitchFamily="2" charset="-108"/>
              </a:rPr>
              <a:t>EXCEL:</a:t>
            </a:r>
          </a:p>
          <a:p>
            <a:pPr algn="ctr"/>
            <a:r>
              <a:rPr lang="en-US" altLang="zh-CN" sz="2500" b="1" noProof="1">
                <a:latin typeface="Times New Roman" pitchFamily="2" charset="-108"/>
              </a:rPr>
              <a:t>average(   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>
            <a:extLst>
              <a:ext uri="{FF2B5EF4-FFF2-40B4-BE49-F238E27FC236}">
                <a16:creationId xmlns:a16="http://schemas.microsoft.com/office/drawing/2014/main" id="{7ACAE280-39A4-5248-90CF-E6FC43E8E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3D0C62D4-B476-0948-B669-44F451A3730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某班学生每周学习统计学的时间（小时）如下：</a:t>
            </a: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47107" name="图片 5">
            <a:extLst>
              <a:ext uri="{FF2B5EF4-FFF2-40B4-BE49-F238E27FC236}">
                <a16:creationId xmlns:a16="http://schemas.microsoft.com/office/drawing/2014/main" id="{88CF63E8-7454-A546-88C0-5F66DDC51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1574800"/>
            <a:ext cx="5541962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573CB6-41EF-A34D-91AD-17DB14256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1557338"/>
            <a:ext cx="2486025" cy="281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02B107-35AE-1C40-BC67-10111B52B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3205163"/>
            <a:ext cx="27797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</a:rPr>
              <a:t>该组数据的加权算术平均数为：</a:t>
            </a:r>
          </a:p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285/15=19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>
            <a:extLst>
              <a:ext uri="{FF2B5EF4-FFF2-40B4-BE49-F238E27FC236}">
                <a16:creationId xmlns:a16="http://schemas.microsoft.com/office/drawing/2014/main" id="{978E28DE-CD90-E14C-AD10-066DE73DE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A3432-FD70-D14E-B19E-61D279E1C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175" y="1862138"/>
            <a:ext cx="8229600" cy="2922587"/>
          </a:xfrm>
          <a:ln>
            <a:miter/>
          </a:ln>
        </p:spPr>
        <p:txBody>
          <a:bodyPr>
            <a:normAutofit/>
          </a:bodyPr>
          <a:lstStyle/>
          <a:p>
            <a:r>
              <a:rPr lang="zh-CN" altLang="en-US" sz="22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对计算结果的说明</a:t>
            </a:r>
          </a:p>
          <a:p>
            <a:pPr lvl="1"/>
            <a:r>
              <a:rPr lang="zh-CN" altLang="en-US" sz="1800">
                <a:latin typeface="微软雅黑" panose="020B0503020204020204" pitchFamily="34" charset="-122"/>
                <a:ea typeface="黑体" panose="02010609060101010101" pitchFamily="49" charset="-122"/>
              </a:rPr>
              <a:t>对于分组数据，简单平均数和加权平均数的计算结果一般不会相等，加权平均数不如简单平均数准确。</a:t>
            </a:r>
          </a:p>
          <a:p>
            <a:pPr lvl="1"/>
            <a:r>
              <a:rPr lang="zh-CN" altLang="en-US" sz="1800">
                <a:latin typeface="微软雅黑" panose="020B0503020204020204" pitchFamily="34" charset="-122"/>
                <a:ea typeface="黑体" panose="02010609060101010101" pitchFamily="49" charset="-122"/>
              </a:rPr>
              <a:t> 在涉及分组数据的研究中（如问卷调查），可以考虑使用加权平均数来估计变量的均值。</a:t>
            </a:r>
          </a:p>
        </p:txBody>
      </p:sp>
      <p:sp>
        <p:nvSpPr>
          <p:cNvPr id="48131" name="文本框 8">
            <a:extLst>
              <a:ext uri="{FF2B5EF4-FFF2-40B4-BE49-F238E27FC236}">
                <a16:creationId xmlns:a16="http://schemas.microsoft.com/office/drawing/2014/main" id="{95D43D75-47D4-5F41-9AB7-761CC83B4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958850"/>
            <a:ext cx="32099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</a:rPr>
              <a:t>简单算术平均数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=18.9</a:t>
            </a:r>
          </a:p>
        </p:txBody>
      </p:sp>
      <p:sp>
        <p:nvSpPr>
          <p:cNvPr id="48132" name="文本框 3">
            <a:extLst>
              <a:ext uri="{FF2B5EF4-FFF2-40B4-BE49-F238E27FC236}">
                <a16:creationId xmlns:a16="http://schemas.microsoft.com/office/drawing/2014/main" id="{6ACE572D-5493-F142-880F-8BFE549FE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225" y="958850"/>
            <a:ext cx="277971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</a:rPr>
              <a:t>加权算术平均数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=19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>
            <a:extLst>
              <a:ext uri="{FF2B5EF4-FFF2-40B4-BE49-F238E27FC236}">
                <a16:creationId xmlns:a16="http://schemas.microsoft.com/office/drawing/2014/main" id="{C5F5D1C1-A231-B547-A632-7B70CBD9F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连续变量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1</a:t>
            </a:r>
          </a:p>
        </p:txBody>
      </p:sp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B79B7267-C352-F24B-81D9-32CF09EF9F7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中位数（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median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）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一组数据按大小顺序排列后，处在数列中点位置的数值。</a:t>
            </a:r>
          </a:p>
          <a:p>
            <a:pPr lvl="3">
              <a:buFont typeface="Wingdings" pitchFamily="2" charset="2"/>
              <a:buChar char="p"/>
            </a:pP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1400" name="Shape 1400">
            <a:extLst>
              <a:ext uri="{FF2B5EF4-FFF2-40B4-BE49-F238E27FC236}">
                <a16:creationId xmlns:a16="http://schemas.microsoft.com/office/drawing/2014/main" id="{A3BD1CDC-8E66-3C4C-9D29-B4016C4BE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2763838"/>
            <a:ext cx="2970213" cy="512762"/>
          </a:xfrm>
          <a:prstGeom prst="rect">
            <a:avLst/>
          </a:prstGeom>
          <a:noFill/>
          <a:ln w="2857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spcBef>
                <a:spcPts val="1600"/>
              </a:spcBef>
            </a:pP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80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r>
              <a:rPr lang="zh-CN" altLang="en-US" sz="280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r>
              <a:rPr lang="zh-CN" altLang="en-US" sz="280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</a:p>
        </p:txBody>
      </p:sp>
      <p:sp>
        <p:nvSpPr>
          <p:cNvPr id="1402" name="Shape 1402">
            <a:extLst>
              <a:ext uri="{FF2B5EF4-FFF2-40B4-BE49-F238E27FC236}">
                <a16:creationId xmlns:a16="http://schemas.microsoft.com/office/drawing/2014/main" id="{9E6D1255-79C4-FB42-95BF-79423C25F4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1350" y="3311525"/>
            <a:ext cx="6350" cy="436563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rIns="45719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403" name="Shape 1403">
            <a:extLst>
              <a:ext uri="{FF2B5EF4-FFF2-40B4-BE49-F238E27FC236}">
                <a16:creationId xmlns:a16="http://schemas.microsoft.com/office/drawing/2014/main" id="{271291D7-17CB-F240-8E5C-5545EB12E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3771900"/>
            <a:ext cx="21336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中位数</a:t>
            </a:r>
            <a:r>
              <a:rPr lang="en-US" altLang="zh-CN" b="1">
                <a:solidFill>
                  <a:srgbClr val="FFFF00"/>
                </a:solidFill>
              </a:rPr>
              <a:t>=5</a:t>
            </a:r>
          </a:p>
        </p:txBody>
      </p:sp>
      <p:sp>
        <p:nvSpPr>
          <p:cNvPr id="1406" name="Shape 1406">
            <a:extLst>
              <a:ext uri="{FF2B5EF4-FFF2-40B4-BE49-F238E27FC236}">
                <a16:creationId xmlns:a16="http://schemas.microsoft.com/office/drawing/2014/main" id="{0F7722BE-F69D-F048-8540-5581E08CF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197100"/>
            <a:ext cx="153987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altLang="zh-CN" sz="2400" b="1">
                <a:solidFill>
                  <a:srgbClr val="FFC000"/>
                </a:solidFill>
              </a:rPr>
              <a:t>n</a:t>
            </a:r>
            <a:r>
              <a:rPr lang="zh-CN" altLang="en-US" sz="240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为奇数时</a:t>
            </a:r>
          </a:p>
        </p:txBody>
      </p:sp>
      <p:sp>
        <p:nvSpPr>
          <p:cNvPr id="1401" name="Shape 1401">
            <a:extLst>
              <a:ext uri="{FF2B5EF4-FFF2-40B4-BE49-F238E27FC236}">
                <a16:creationId xmlns:a16="http://schemas.microsoft.com/office/drawing/2014/main" id="{329A2F92-2BCA-934E-A608-E2A802B26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2767013"/>
            <a:ext cx="3689350" cy="514350"/>
          </a:xfrm>
          <a:prstGeom prst="rect">
            <a:avLst/>
          </a:prstGeom>
          <a:noFill/>
          <a:ln w="28575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6799" tIns="46799" rIns="46799" bIns="46799">
            <a:spAutoFit/>
          </a:bodyPr>
          <a:lstStyle/>
          <a:p>
            <a:pPr>
              <a:spcBef>
                <a:spcPts val="1600"/>
              </a:spcBef>
            </a:pP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sz="280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sz="280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r>
              <a:rPr lang="zh-CN" altLang="en-US" sz="2800">
                <a:latin typeface="宋体" panose="02010600030101010101" pitchFamily="2" charset="-122"/>
                <a:sym typeface="宋体" panose="02010600030101010101" pitchFamily="2" charset="-122"/>
              </a:rPr>
              <a:t>， 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r>
              <a:rPr lang="zh-CN" altLang="en-US" sz="280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11</a:t>
            </a:r>
            <a:r>
              <a:rPr lang="zh-CN" altLang="en-US" sz="280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sym typeface="Times New Roman" panose="02020603050405020304" pitchFamily="18" charset="0"/>
              </a:rPr>
              <a:t>18</a:t>
            </a:r>
          </a:p>
        </p:txBody>
      </p:sp>
      <p:sp>
        <p:nvSpPr>
          <p:cNvPr id="1404" name="Shape 1404">
            <a:extLst>
              <a:ext uri="{FF2B5EF4-FFF2-40B4-BE49-F238E27FC236}">
                <a16:creationId xmlns:a16="http://schemas.microsoft.com/office/drawing/2014/main" id="{0A9B9D90-9291-2D4F-A9F0-97A1361BE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9650" y="3328988"/>
            <a:ext cx="0" cy="4460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rIns="45719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405" name="Shape 1405">
            <a:extLst>
              <a:ext uri="{FF2B5EF4-FFF2-40B4-BE49-F238E27FC236}">
                <a16:creationId xmlns:a16="http://schemas.microsoft.com/office/drawing/2014/main" id="{B1ED01A6-D55D-F942-8264-05AD5B4A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3775075"/>
            <a:ext cx="353536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中位数 </a:t>
            </a:r>
            <a:r>
              <a:rPr lang="en-US" altLang="zh-CN" b="1">
                <a:solidFill>
                  <a:srgbClr val="FFFF00"/>
                </a:solidFill>
              </a:rPr>
              <a:t>= (5+9)/2 = 7</a:t>
            </a:r>
          </a:p>
        </p:txBody>
      </p:sp>
      <p:sp>
        <p:nvSpPr>
          <p:cNvPr id="1407" name="Shape 1407">
            <a:extLst>
              <a:ext uri="{FF2B5EF4-FFF2-40B4-BE49-F238E27FC236}">
                <a16:creationId xmlns:a16="http://schemas.microsoft.com/office/drawing/2014/main" id="{B46CD094-1926-1540-927D-2448877BF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2200275"/>
            <a:ext cx="1541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altLang="zh-CN" sz="2400" b="1">
                <a:solidFill>
                  <a:srgbClr val="FFC000"/>
                </a:solidFill>
              </a:rPr>
              <a:t>n</a:t>
            </a:r>
            <a:r>
              <a:rPr lang="zh-CN" altLang="en-US" sz="240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为偶数时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" grpId="2" bldLvl="0" animBg="1"/>
      <p:bldP spid="1402" grpId="4" bldLvl="0" animBg="1"/>
      <p:bldP spid="1403" grpId="3" animBg="1"/>
      <p:bldP spid="1406" grpId="1" animBg="1"/>
      <p:bldP spid="1401" grpId="6" bldLvl="0" animBg="1"/>
      <p:bldP spid="1404" grpId="7" bldLvl="0" animBg="1"/>
      <p:bldP spid="1405" grpId="8" animBg="1"/>
      <p:bldP spid="1407" grpId="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3808FE1B-93B8-A944-AE66-41247B072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026586C-0F55-1040-944A-7882FCE6D22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319713" y="1035050"/>
            <a:ext cx="3441700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ea typeface="黑体" panose="02010609060101010101" pitchFamily="49" charset="-122"/>
              </a:rPr>
              <a:t>男女比例如何</a:t>
            </a:r>
          </a:p>
          <a:p>
            <a:pPr>
              <a:lnSpc>
                <a:spcPct val="12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ea typeface="黑体" panose="02010609060101010101" pitchFamily="49" charset="-122"/>
              </a:rPr>
              <a:t>表现优秀的人数</a:t>
            </a:r>
          </a:p>
          <a:p>
            <a:pPr>
              <a:lnSpc>
                <a:spcPct val="12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zh-CN" altLang="en-US" sz="2800">
                <a:ea typeface="黑体" panose="02010609060101010101" pitchFamily="49" charset="-122"/>
              </a:rPr>
              <a:t>平均已修学分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EB8146A-5F1B-E74C-BDA6-A10633DC96C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757863" y="3427413"/>
            <a:ext cx="3332162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1038"/>
              </a:spcBef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不是简单数一下</a:t>
            </a:r>
            <a:endParaRPr lang="zh-CN" altLang="en-US" sz="2800">
              <a:ea typeface="黑体" panose="02010609060101010101" pitchFamily="49" charset="-122"/>
            </a:endParaRPr>
          </a:p>
          <a:p>
            <a:pPr>
              <a:spcBef>
                <a:spcPts val="1038"/>
              </a:spcBef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需要数据描述方法</a:t>
            </a:r>
            <a:endParaRPr lang="zh-CN" altLang="en-US" sz="2800">
              <a:solidFill>
                <a:srgbClr val="FFFF00"/>
              </a:solidFill>
              <a:ea typeface="黑体" panose="02010609060101010101" pitchFamily="49" charset="-122"/>
            </a:endParaRPr>
          </a:p>
        </p:txBody>
      </p:sp>
      <p:pic>
        <p:nvPicPr>
          <p:cNvPr id="22532" name="内容占位符 2">
            <a:extLst>
              <a:ext uri="{FF2B5EF4-FFF2-40B4-BE49-F238E27FC236}">
                <a16:creationId xmlns:a16="http://schemas.microsoft.com/office/drawing/2014/main" id="{DF0870D4-CF09-994C-8330-4EF5AA62A6E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7175" y="152400"/>
            <a:ext cx="4208463" cy="479425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>
            <a:extLst>
              <a:ext uri="{FF2B5EF4-FFF2-40B4-BE49-F238E27FC236}">
                <a16:creationId xmlns:a16="http://schemas.microsoft.com/office/drawing/2014/main" id="{CAC96F80-F9E3-0B48-A181-0A78B01BD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D8811-EF40-CC41-948B-A76D206F97A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2466975"/>
            <a:ext cx="8229600" cy="2317750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中位数（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median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）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特点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对一组数据是唯一的。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不受极端值的影响。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可用于顺序数据、数值型数据，但不能用于分类数据。</a:t>
            </a:r>
          </a:p>
        </p:txBody>
      </p:sp>
      <p:pic>
        <p:nvPicPr>
          <p:cNvPr id="50179" name="内容占位符 64515">
            <a:extLst>
              <a:ext uri="{FF2B5EF4-FFF2-40B4-BE49-F238E27FC236}">
                <a16:creationId xmlns:a16="http://schemas.microsoft.com/office/drawing/2014/main" id="{C1995552-71A9-7F42-AE6A-013B42CDD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871538"/>
            <a:ext cx="37909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>
            <a:extLst>
              <a:ext uri="{FF2B5EF4-FFF2-40B4-BE49-F238E27FC236}">
                <a16:creationId xmlns:a16="http://schemas.microsoft.com/office/drawing/2014/main" id="{DB30AED5-C678-2D49-9AA0-E80E3B73C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30F72CDC-C2F7-054F-98E9-83C4FC8E8CA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6003925" cy="3749675"/>
          </a:xfrm>
        </p:spPr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某班学生每周学习统计学的时间（小时）如下：</a:t>
            </a:r>
            <a:endParaRPr lang="zh-CN" altLang="en-US" sz="2000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12</a:t>
            </a: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，15，20，22，14，14，15，27，21，18，19，18，22，</a:t>
            </a:r>
            <a:r>
              <a:rPr lang="zh-CN" altLang="en-US" sz="20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33</a:t>
            </a: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，16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zh-CN" altLang="en-US" sz="2000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</a:rPr>
              <a:t>中位数是：</a:t>
            </a:r>
            <a:r>
              <a:rPr lang="en-US" altLang="zh-CN" sz="2000">
                <a:latin typeface="微软雅黑" panose="020B0503020204020204" pitchFamily="34" charset="-122"/>
                <a:ea typeface="黑体" panose="02010609060101010101" pitchFamily="49" charset="-122"/>
              </a:rPr>
              <a:t>18</a:t>
            </a:r>
          </a:p>
        </p:txBody>
      </p:sp>
      <p:pic>
        <p:nvPicPr>
          <p:cNvPr id="49155" name="图片 1">
            <a:extLst>
              <a:ext uri="{FF2B5EF4-FFF2-40B4-BE49-F238E27FC236}">
                <a16:creationId xmlns:a16="http://schemas.microsoft.com/office/drawing/2014/main" id="{5A317070-420B-914F-99A4-573104462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825" y="334963"/>
            <a:ext cx="162877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2" name="椭圆 57351">
            <a:extLst>
              <a:ext uri="{FF2B5EF4-FFF2-40B4-BE49-F238E27FC236}">
                <a16:creationId xmlns:a16="http://schemas.microsoft.com/office/drawing/2014/main" id="{25413E7D-A99F-1E47-A005-7AF8358A98ED}"/>
              </a:ext>
            </a:extLst>
          </p:cNvPr>
          <p:cNvSpPr/>
          <p:nvPr/>
        </p:nvSpPr>
        <p:spPr>
          <a:xfrm>
            <a:off x="4187825" y="3413125"/>
            <a:ext cx="2667000" cy="1066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noProof="1">
                <a:latin typeface="Times New Roman" pitchFamily="2" charset="-108"/>
              </a:rPr>
              <a:t>EXCEL:</a:t>
            </a:r>
          </a:p>
          <a:p>
            <a:pPr algn="ctr"/>
            <a:r>
              <a:rPr lang="en-US" altLang="zh-CN" sz="2500" b="1" noProof="1">
                <a:latin typeface="Times New Roman" pitchFamily="2" charset="-108"/>
                <a:sym typeface="+mn-ea"/>
              </a:rPr>
              <a:t>median</a:t>
            </a:r>
            <a:r>
              <a:rPr lang="en-US" altLang="zh-CN" sz="2500" b="1" noProof="1">
                <a:latin typeface="Times New Roman" pitchFamily="2" charset="-108"/>
              </a:rPr>
              <a:t>(   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>
            <a:extLst>
              <a:ext uri="{FF2B5EF4-FFF2-40B4-BE49-F238E27FC236}">
                <a16:creationId xmlns:a16="http://schemas.microsoft.com/office/drawing/2014/main" id="{6D301F82-3605-4446-A58E-6B19356D2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2226" name="内容占位符 2">
            <a:extLst>
              <a:ext uri="{FF2B5EF4-FFF2-40B4-BE49-F238E27FC236}">
                <a16:creationId xmlns:a16="http://schemas.microsoft.com/office/drawing/2014/main" id="{F3CE38D2-14A4-0546-AC4F-ECB0EBF043A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65113" y="15875"/>
            <a:ext cx="8229600" cy="1004888"/>
          </a:xfrm>
          <a:gradFill rotWithShape="1">
            <a:gsLst>
              <a:gs pos="0">
                <a:srgbClr val="012D86"/>
              </a:gs>
              <a:gs pos="100000">
                <a:srgbClr val="0E2557"/>
              </a:gs>
            </a:gsLst>
            <a:lin ang="5400000"/>
          </a:gradFill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某调查公司开展了对消费者对某个品牌洗发水的信任度调查，共随机调查了</a:t>
            </a:r>
            <a:r>
              <a:rPr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300</a:t>
            </a: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名消费者，调查结果如下：</a:t>
            </a:r>
            <a:endParaRPr lang="zh-CN" altLang="en-US" sz="2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graphicFrame>
        <p:nvGraphicFramePr>
          <p:cNvPr id="1414" name="Table 1414">
            <a:extLst>
              <a:ext uri="{FF2B5EF4-FFF2-40B4-BE49-F238E27FC236}">
                <a16:creationId xmlns:a16="http://schemas.microsoft.com/office/drawing/2014/main" id="{9C345E19-2909-3347-9926-B32467B5F3A9}"/>
              </a:ext>
            </a:extLst>
          </p:cNvPr>
          <p:cNvGraphicFramePr/>
          <p:nvPr/>
        </p:nvGraphicFramePr>
        <p:xfrm>
          <a:off x="1485900" y="1020763"/>
          <a:ext cx="5065712" cy="2773454"/>
        </p:xfrm>
        <a:graphic>
          <a:graphicData uri="http://schemas.openxmlformats.org/drawingml/2006/table">
            <a:tbl>
              <a:tblPr/>
              <a:tblGrid>
                <a:gridCol w="1454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1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086"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信任度</a:t>
                      </a:r>
                    </a:p>
                  </a:txBody>
                  <a:tcPr marL="45702" marR="45702" marT="45696" marB="45696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lang="zh-CN"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频数</a:t>
                      </a:r>
                    </a:p>
                  </a:txBody>
                  <a:tcPr marL="45702" marR="45702" marT="45696" marB="45696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lang="zh-CN"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频率</a:t>
                      </a:r>
                    </a:p>
                  </a:txBody>
                  <a:tcPr marL="45702" marR="45702" marT="45696" marB="45696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lang="zh-CN"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累计频率</a:t>
                      </a: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%</a:t>
                      </a:r>
                    </a:p>
                  </a:txBody>
                  <a:tcPr marL="45702" marR="45702" marT="45696" marB="45696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13"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非常不信任</a:t>
                      </a:r>
                    </a:p>
                  </a:txBody>
                  <a:tcPr marL="45702" marR="45702" marT="45696" marB="45696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21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7.00 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7.00 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3"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不信任</a:t>
                      </a:r>
                    </a:p>
                  </a:txBody>
                  <a:tcPr marL="45702" marR="45702" marT="45696" marB="45696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64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21.33 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28.33 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3"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一般</a:t>
                      </a:r>
                    </a:p>
                  </a:txBody>
                  <a:tcPr marL="45702" marR="45702" marT="45696" marB="45696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78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26.00 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54.33 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3"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信任</a:t>
                      </a:r>
                    </a:p>
                  </a:txBody>
                  <a:tcPr marL="45702" marR="45702" marT="45696" marB="45696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99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33.00 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87.33 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3"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非常信任</a:t>
                      </a:r>
                    </a:p>
                  </a:txBody>
                  <a:tcPr marL="45702" marR="45702" marT="45696" marB="45696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38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12.67 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100.00 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13"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合计</a:t>
                      </a:r>
                    </a:p>
                  </a:txBody>
                  <a:tcPr marL="45702" marR="45702" marT="45696" marB="45696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300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>
                        <a:defRPr sz="18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800">
                          <a:latin typeface="Times New Roman" charset="0"/>
                          <a:ea typeface="黑体" charset="0"/>
                          <a:cs typeface="宋体"/>
                          <a:sym typeface="宋体"/>
                        </a:rPr>
                        <a:t>100</a:t>
                      </a: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2000" b="0" i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sz="1800">
                        <a:latin typeface="Times New Roman" charset="0"/>
                        <a:ea typeface="黑体" charset="0"/>
                      </a:endParaRPr>
                    </a:p>
                  </a:txBody>
                  <a:tcPr marL="45710" marR="45710" marT="45704" marB="45704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A3EA16A-3FD2-F34A-8E70-9129227D4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3913188"/>
            <a:ext cx="16700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600"/>
              </a:spcBef>
            </a:pPr>
            <a:r>
              <a:rPr lang="zh-CN" altLang="en-US" sz="2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中位数 </a:t>
            </a:r>
            <a:r>
              <a:rPr lang="en-US" altLang="zh-CN" sz="2200" b="1">
                <a:solidFill>
                  <a:srgbClr val="FFFF00"/>
                </a:solidFill>
                <a:sym typeface="Arial" panose="020B0604020202020204" pitchFamily="34" charset="0"/>
              </a:rPr>
              <a:t>= </a:t>
            </a:r>
            <a:r>
              <a:rPr lang="zh-CN" altLang="en-US" sz="2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？</a:t>
            </a:r>
          </a:p>
        </p:txBody>
      </p:sp>
      <p:sp>
        <p:nvSpPr>
          <p:cNvPr id="1418" name="Shape 1418">
            <a:extLst>
              <a:ext uri="{FF2B5EF4-FFF2-40B4-BE49-F238E27FC236}">
                <a16:creationId xmlns:a16="http://schemas.microsoft.com/office/drawing/2014/main" id="{9DC9827F-40B4-9344-9416-C95D465375A7}"/>
              </a:ext>
            </a:extLst>
          </p:cNvPr>
          <p:cNvSpPr/>
          <p:nvPr/>
        </p:nvSpPr>
        <p:spPr>
          <a:xfrm>
            <a:off x="674688" y="4462463"/>
            <a:ext cx="8194675" cy="427037"/>
          </a:xfrm>
          <a:prstGeom prst="rect">
            <a:avLst/>
          </a:prstGeom>
          <a:solidFill>
            <a:srgbClr val="FFFF99"/>
          </a:solidFill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1400"/>
              </a:spcBef>
            </a:pPr>
            <a:r>
              <a:rPr lang="zh-CN" altLang="zh-CN" sz="2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sym typeface="黑体" panose="02010609060101010101" pitchFamily="49" charset="-122"/>
              </a:rPr>
              <a:t>定序变量的中位数：</a:t>
            </a:r>
            <a:r>
              <a:rPr lang="zh-CN" altLang="zh-CN" sz="2200" b="1">
                <a:solidFill>
                  <a:srgbClr val="99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20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黑体" panose="02010609060101010101" pitchFamily="49" charset="-122"/>
              </a:rPr>
              <a:t>向上累计频率首次超过 50% 所对应的观测值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2E64B9E1-E087-DC41-8804-6DA917D02E11}"/>
              </a:ext>
            </a:extLst>
          </p:cNvPr>
          <p:cNvSpPr/>
          <p:nvPr/>
        </p:nvSpPr>
        <p:spPr>
          <a:xfrm>
            <a:off x="1473200" y="2344738"/>
            <a:ext cx="5114925" cy="34925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18" grpId="3" bldLvl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>
            <a:extLst>
              <a:ext uri="{FF2B5EF4-FFF2-40B4-BE49-F238E27FC236}">
                <a16:creationId xmlns:a16="http://schemas.microsoft.com/office/drawing/2014/main" id="{92E6D09E-F66B-3647-8764-B585385B9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pic>
        <p:nvPicPr>
          <p:cNvPr id="53250" name="内容占位符 3">
            <a:extLst>
              <a:ext uri="{FF2B5EF4-FFF2-40B4-BE49-F238E27FC236}">
                <a16:creationId xmlns:a16="http://schemas.microsoft.com/office/drawing/2014/main" id="{5A8EACB0-1DA2-554D-B01D-2B235AEB2DA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7750" y="200025"/>
            <a:ext cx="4554538" cy="484187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>
            <a:extLst>
              <a:ext uri="{FF2B5EF4-FFF2-40B4-BE49-F238E27FC236}">
                <a16:creationId xmlns:a16="http://schemas.microsoft.com/office/drawing/2014/main" id="{6196F16F-5D6F-714A-9EAD-77E35D5EC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连续变量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1</a:t>
            </a:r>
          </a:p>
        </p:txBody>
      </p:sp>
      <p:sp>
        <p:nvSpPr>
          <p:cNvPr id="54274" name="内容占位符 2">
            <a:extLst>
              <a:ext uri="{FF2B5EF4-FFF2-40B4-BE49-F238E27FC236}">
                <a16:creationId xmlns:a16="http://schemas.microsoft.com/office/drawing/2014/main" id="{71040D11-D8BC-B641-9F8F-CDA4438D8F1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25525"/>
            <a:ext cx="8229600" cy="3748088"/>
          </a:xfrm>
        </p:spPr>
        <p:txBody>
          <a:bodyPr/>
          <a:lstStyle/>
          <a:p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均值、中位数和众数之间的比较</a:t>
            </a:r>
          </a:p>
          <a:p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54275" name="文本框 1">
            <a:extLst>
              <a:ext uri="{FF2B5EF4-FFF2-40B4-BE49-F238E27FC236}">
                <a16:creationId xmlns:a16="http://schemas.microsoft.com/office/drawing/2014/main" id="{83B9E8A7-69BD-0E4F-A7D2-AB60B9A25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771650"/>
            <a:ext cx="78200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500"/>
              </a:spcBef>
              <a:buClr>
                <a:srgbClr val="002060"/>
              </a:buClr>
              <a:buFont typeface="Times New Roman" panose="02020603050405020304" pitchFamily="18" charset="0"/>
              <a:buChar char=" "/>
            </a:pP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例：</a:t>
            </a: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业余歌手大奖赛 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11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名裁判</a:t>
            </a:r>
            <a:endParaRPr lang="zh-CN" altLang="en-US" sz="2200" b="1"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>
              <a:spcBef>
                <a:spcPts val="500"/>
              </a:spcBef>
              <a:buClr>
                <a:srgbClr val="002060"/>
              </a:buClr>
              <a:buFont typeface="Times New Roman" panose="02020603050405020304" pitchFamily="18" charset="0"/>
              <a:buChar char=" "/>
            </a:pP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(1)   9.9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9.3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9.3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9.3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9.2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8.9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8.8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8.8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8.7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8.5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，</a:t>
            </a: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8.4</a:t>
            </a:r>
          </a:p>
        </p:txBody>
      </p:sp>
      <p:sp>
        <p:nvSpPr>
          <p:cNvPr id="1484" name="Shape 1484">
            <a:extLst>
              <a:ext uri="{FF2B5EF4-FFF2-40B4-BE49-F238E27FC236}">
                <a16:creationId xmlns:a16="http://schemas.microsoft.com/office/drawing/2014/main" id="{5A7A1C88-B9BF-504C-ADA3-DD23220F43A1}"/>
              </a:ext>
            </a:extLst>
          </p:cNvPr>
          <p:cNvSpPr/>
          <p:nvPr/>
        </p:nvSpPr>
        <p:spPr>
          <a:xfrm>
            <a:off x="1544638" y="2716213"/>
            <a:ext cx="5859462" cy="482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buClr>
                <a:srgbClr val="00808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众数 =    ，中位数 =    ，均值 =  </a:t>
            </a:r>
            <a:r>
              <a:rPr lang="zh-CN" altLang="zh-CN" sz="2400">
                <a:solidFill>
                  <a:schemeClr val="tx1"/>
                </a:solidFill>
              </a:rPr>
              <a:t>         </a:t>
            </a:r>
          </a:p>
        </p:txBody>
      </p:sp>
      <p:sp>
        <p:nvSpPr>
          <p:cNvPr id="1491" name="Shape 1491">
            <a:extLst>
              <a:ext uri="{FF2B5EF4-FFF2-40B4-BE49-F238E27FC236}">
                <a16:creationId xmlns:a16="http://schemas.microsoft.com/office/drawing/2014/main" id="{D6F0149C-6F97-9E48-BC66-16ADAD6D6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2716213"/>
            <a:ext cx="5953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en-US" altLang="zh-CN" sz="2600" b="1">
                <a:solidFill>
                  <a:srgbClr val="0433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9.3</a:t>
            </a:r>
          </a:p>
        </p:txBody>
      </p:sp>
      <p:sp>
        <p:nvSpPr>
          <p:cNvPr id="3" name="Shape 1491">
            <a:extLst>
              <a:ext uri="{FF2B5EF4-FFF2-40B4-BE49-F238E27FC236}">
                <a16:creationId xmlns:a16="http://schemas.microsoft.com/office/drawing/2014/main" id="{B5102010-7F59-9641-B9A4-1AA16D527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2716213"/>
            <a:ext cx="5969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en-US" altLang="en-US" sz="2600" b="1">
                <a:solidFill>
                  <a:srgbClr val="0433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8.9</a:t>
            </a:r>
          </a:p>
        </p:txBody>
      </p:sp>
      <p:sp>
        <p:nvSpPr>
          <p:cNvPr id="4" name="Shape 1491">
            <a:extLst>
              <a:ext uri="{FF2B5EF4-FFF2-40B4-BE49-F238E27FC236}">
                <a16:creationId xmlns:a16="http://schemas.microsoft.com/office/drawing/2014/main" id="{3489FEC4-898E-CF45-9B8E-D0E586F2F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2716213"/>
            <a:ext cx="6889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en-US" altLang="en-US" sz="2600" b="1">
                <a:solidFill>
                  <a:srgbClr val="0433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9.01</a:t>
            </a:r>
          </a:p>
        </p:txBody>
      </p:sp>
      <p:sp>
        <p:nvSpPr>
          <p:cNvPr id="52232" name="文本框 5">
            <a:extLst>
              <a:ext uri="{FF2B5EF4-FFF2-40B4-BE49-F238E27FC236}">
                <a16:creationId xmlns:a16="http://schemas.microsoft.com/office/drawing/2014/main" id="{674A3CE8-0ACC-6F43-AE01-ABFEC49AC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3498850"/>
            <a:ext cx="78120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500"/>
              </a:spcBef>
              <a:buClr>
                <a:srgbClr val="002060"/>
              </a:buClr>
              <a:buFont typeface="Times New Roman" panose="02020603050405020304" pitchFamily="18" charset="0"/>
              <a:buChar char=" "/>
            </a:pPr>
            <a:r>
              <a:rPr lang="en-US" altLang="en-US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(2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)   9.9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9.3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9.3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en-US" sz="2200" b="1" u="sng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9.2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9.2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en-US" sz="2200" b="1" u="sng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8.8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8.8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8.8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8.7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8.5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8.4</a:t>
            </a:r>
            <a:endParaRPr lang="zh-CN" altLang="en-US" sz="2200"/>
          </a:p>
        </p:txBody>
      </p:sp>
      <p:sp>
        <p:nvSpPr>
          <p:cNvPr id="7" name="Shape 1484">
            <a:extLst>
              <a:ext uri="{FF2B5EF4-FFF2-40B4-BE49-F238E27FC236}">
                <a16:creationId xmlns:a16="http://schemas.microsoft.com/office/drawing/2014/main" id="{55BAF9F2-E0F8-3042-80AE-BFBA41037D01}"/>
              </a:ext>
            </a:extLst>
          </p:cNvPr>
          <p:cNvSpPr/>
          <p:nvPr/>
        </p:nvSpPr>
        <p:spPr>
          <a:xfrm>
            <a:off x="1733550" y="4081463"/>
            <a:ext cx="5861050" cy="484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buClr>
                <a:srgbClr val="00808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众数 =    ，中位数 =    ，均值 =  </a:t>
            </a:r>
            <a:r>
              <a:rPr lang="zh-CN" altLang="zh-CN" sz="2400">
                <a:solidFill>
                  <a:schemeClr val="tx1"/>
                </a:solidFill>
              </a:rPr>
              <a:t>         </a:t>
            </a:r>
          </a:p>
        </p:txBody>
      </p:sp>
      <p:sp>
        <p:nvSpPr>
          <p:cNvPr id="8" name="Shape 1491">
            <a:extLst>
              <a:ext uri="{FF2B5EF4-FFF2-40B4-BE49-F238E27FC236}">
                <a16:creationId xmlns:a16="http://schemas.microsoft.com/office/drawing/2014/main" id="{F20972F4-D4B3-194C-A207-047A1A583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4068763"/>
            <a:ext cx="5969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en-US" altLang="en-US" sz="2600" b="1">
                <a:solidFill>
                  <a:srgbClr val="0433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8.8</a:t>
            </a:r>
          </a:p>
        </p:txBody>
      </p:sp>
      <p:sp>
        <p:nvSpPr>
          <p:cNvPr id="9" name="Shape 1491">
            <a:extLst>
              <a:ext uri="{FF2B5EF4-FFF2-40B4-BE49-F238E27FC236}">
                <a16:creationId xmlns:a16="http://schemas.microsoft.com/office/drawing/2014/main" id="{24DFF982-31B9-A248-B2F8-9B3F0BA16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4076700"/>
            <a:ext cx="595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en-US" altLang="en-US" sz="2600" b="1">
                <a:solidFill>
                  <a:srgbClr val="0433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8.8</a:t>
            </a:r>
          </a:p>
        </p:txBody>
      </p:sp>
      <p:sp>
        <p:nvSpPr>
          <p:cNvPr id="10" name="Shape 1491">
            <a:extLst>
              <a:ext uri="{FF2B5EF4-FFF2-40B4-BE49-F238E27FC236}">
                <a16:creationId xmlns:a16="http://schemas.microsoft.com/office/drawing/2014/main" id="{AEF1FC9B-2878-7149-9890-CE7B65A8F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4076700"/>
            <a:ext cx="730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en-US" altLang="en-US" sz="2600" b="1">
                <a:solidFill>
                  <a:srgbClr val="0433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8.99</a:t>
            </a:r>
          </a:p>
        </p:txBody>
      </p:sp>
      <p:sp>
        <p:nvSpPr>
          <p:cNvPr id="1487" name="Shape 1487">
            <a:extLst>
              <a:ext uri="{FF2B5EF4-FFF2-40B4-BE49-F238E27FC236}">
                <a16:creationId xmlns:a16="http://schemas.microsoft.com/office/drawing/2014/main" id="{B15A3C74-07B1-3748-A597-757D8CC477C1}"/>
              </a:ext>
            </a:extLst>
          </p:cNvPr>
          <p:cNvSpPr/>
          <p:nvPr/>
        </p:nvSpPr>
        <p:spPr>
          <a:xfrm>
            <a:off x="5711825" y="1571625"/>
            <a:ext cx="3384550" cy="401638"/>
          </a:xfrm>
          <a:prstGeom prst="rect">
            <a:avLst/>
          </a:prstGeom>
          <a:solidFill>
            <a:schemeClr val="accent1"/>
          </a:solidFill>
          <a:ln>
            <a:solidFill>
              <a:srgbClr val="000080"/>
            </a:solidFill>
          </a:ln>
        </p:spPr>
        <p:txBody>
          <a:bodyPr lIns="45719" rIns="45719">
            <a:spAutoFit/>
          </a:bodyPr>
          <a:lstStyle/>
          <a:p>
            <a:pPr algn="ctr">
              <a:spcBef>
                <a:spcPts val="1400"/>
              </a:spcBef>
            </a:pPr>
            <a:r>
              <a:rPr lang="zh-CN" altLang="zh-CN" sz="2400">
                <a:solidFill>
                  <a:srgbClr val="FBFCF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众数的稳健性是最差的</a:t>
            </a:r>
            <a:endParaRPr lang="zh-CN" altLang="zh-CN" sz="2400">
              <a:solidFill>
                <a:srgbClr val="FBFCF8"/>
              </a:solidFill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99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99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499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4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99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499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499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499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10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" grpId="1" bldLvl="0" animBg="1"/>
      <p:bldP spid="1491" grpId="2" animBg="1"/>
      <p:bldP spid="3" grpId="2" animBg="1"/>
      <p:bldP spid="4" grpId="2" animBg="1"/>
      <p:bldP spid="52232" grpId="0"/>
      <p:bldP spid="7" grpId="1" bldLvl="0" animBg="1"/>
      <p:bldP spid="8" grpId="2" animBg="1"/>
      <p:bldP spid="9" grpId="2" animBg="1"/>
      <p:bldP spid="10" grpId="2" animBg="1"/>
      <p:bldP spid="1487" grpId="1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>
            <a:extLst>
              <a:ext uri="{FF2B5EF4-FFF2-40B4-BE49-F238E27FC236}">
                <a16:creationId xmlns:a16="http://schemas.microsoft.com/office/drawing/2014/main" id="{CBDB678D-8E04-7F47-B50D-21838F84E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连续变量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1</a:t>
            </a:r>
          </a:p>
        </p:txBody>
      </p:sp>
      <p:sp>
        <p:nvSpPr>
          <p:cNvPr id="55298" name="内容占位符 2">
            <a:extLst>
              <a:ext uri="{FF2B5EF4-FFF2-40B4-BE49-F238E27FC236}">
                <a16:creationId xmlns:a16="http://schemas.microsoft.com/office/drawing/2014/main" id="{A25C6FE4-3A28-464F-A285-A5EDAB0D014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25525"/>
            <a:ext cx="8229600" cy="3748088"/>
          </a:xfrm>
        </p:spPr>
        <p:txBody>
          <a:bodyPr/>
          <a:lstStyle/>
          <a:p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均值、中位数和众数之间的比较</a:t>
            </a:r>
          </a:p>
          <a:p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55299" name="文本框 1">
            <a:extLst>
              <a:ext uri="{FF2B5EF4-FFF2-40B4-BE49-F238E27FC236}">
                <a16:creationId xmlns:a16="http://schemas.microsoft.com/office/drawing/2014/main" id="{115E88FF-2F8A-134C-A281-F31ADE13A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1771650"/>
            <a:ext cx="78200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500"/>
              </a:spcBef>
              <a:buClr>
                <a:srgbClr val="002060"/>
              </a:buClr>
              <a:buFont typeface="Times New Roman" panose="02020603050405020304" pitchFamily="18" charset="0"/>
              <a:buChar char=" "/>
            </a:pP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例：</a:t>
            </a: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业余歌手大奖赛 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11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名裁判</a:t>
            </a:r>
            <a:endParaRPr lang="zh-CN" altLang="en-US" sz="2200" b="1"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>
              <a:spcBef>
                <a:spcPts val="500"/>
              </a:spcBef>
              <a:buClr>
                <a:srgbClr val="002060"/>
              </a:buClr>
              <a:buFont typeface="Times New Roman" panose="02020603050405020304" pitchFamily="18" charset="0"/>
              <a:buChar char=" "/>
            </a:pP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(1)   9.9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9.3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9.3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9.3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9.2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8.9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8.8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8.8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8.7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8.5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zh-CN" altLang="en-US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8.4</a:t>
            </a:r>
          </a:p>
        </p:txBody>
      </p:sp>
      <p:sp>
        <p:nvSpPr>
          <p:cNvPr id="1484" name="Shape 1484">
            <a:extLst>
              <a:ext uri="{FF2B5EF4-FFF2-40B4-BE49-F238E27FC236}">
                <a16:creationId xmlns:a16="http://schemas.microsoft.com/office/drawing/2014/main" id="{03FC05FC-273C-3F46-9AA7-D1256B4A48D3}"/>
              </a:ext>
            </a:extLst>
          </p:cNvPr>
          <p:cNvSpPr/>
          <p:nvPr/>
        </p:nvSpPr>
        <p:spPr>
          <a:xfrm>
            <a:off x="1544638" y="2716213"/>
            <a:ext cx="5859462" cy="482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buClr>
                <a:srgbClr val="00808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众数 =    ，中位数 =    ，均值 =  </a:t>
            </a:r>
            <a:r>
              <a:rPr lang="zh-CN" altLang="zh-CN" sz="2400">
                <a:solidFill>
                  <a:schemeClr val="tx1"/>
                </a:solidFill>
              </a:rPr>
              <a:t>         </a:t>
            </a:r>
          </a:p>
        </p:txBody>
      </p:sp>
      <p:sp>
        <p:nvSpPr>
          <p:cNvPr id="55301" name="Shape 1491">
            <a:extLst>
              <a:ext uri="{FF2B5EF4-FFF2-40B4-BE49-F238E27FC236}">
                <a16:creationId xmlns:a16="http://schemas.microsoft.com/office/drawing/2014/main" id="{136AFC9B-EE6B-5949-9B5E-FE78585F8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2716213"/>
            <a:ext cx="595313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en-US" altLang="zh-CN" sz="2600" b="1">
                <a:solidFill>
                  <a:srgbClr val="0433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9.3</a:t>
            </a:r>
          </a:p>
        </p:txBody>
      </p:sp>
      <p:sp>
        <p:nvSpPr>
          <p:cNvPr id="55302" name="Shape 1491">
            <a:extLst>
              <a:ext uri="{FF2B5EF4-FFF2-40B4-BE49-F238E27FC236}">
                <a16:creationId xmlns:a16="http://schemas.microsoft.com/office/drawing/2014/main" id="{34C3531B-1FD9-F646-8DA1-523818BD8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2716213"/>
            <a:ext cx="5969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en-US" altLang="en-US" sz="2600" b="1">
                <a:solidFill>
                  <a:srgbClr val="0433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8.9</a:t>
            </a:r>
          </a:p>
        </p:txBody>
      </p:sp>
      <p:sp>
        <p:nvSpPr>
          <p:cNvPr id="55303" name="Shape 1491">
            <a:extLst>
              <a:ext uri="{FF2B5EF4-FFF2-40B4-BE49-F238E27FC236}">
                <a16:creationId xmlns:a16="http://schemas.microsoft.com/office/drawing/2014/main" id="{A87E634A-7E12-7948-85DA-9D4EB4FD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2716213"/>
            <a:ext cx="6889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en-US" altLang="en-US" sz="2600" b="1">
                <a:solidFill>
                  <a:srgbClr val="0433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9.01</a:t>
            </a:r>
          </a:p>
        </p:txBody>
      </p:sp>
      <p:sp>
        <p:nvSpPr>
          <p:cNvPr id="55304" name="文本框 5">
            <a:extLst>
              <a:ext uri="{FF2B5EF4-FFF2-40B4-BE49-F238E27FC236}">
                <a16:creationId xmlns:a16="http://schemas.microsoft.com/office/drawing/2014/main" id="{D3323A82-3BD9-B84E-BB3F-6DE7FAE1F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3498850"/>
            <a:ext cx="78120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500"/>
              </a:spcBef>
              <a:buClr>
                <a:srgbClr val="002060"/>
              </a:buClr>
              <a:buFont typeface="Times New Roman" panose="02020603050405020304" pitchFamily="18" charset="0"/>
              <a:buChar char=" "/>
            </a:pPr>
            <a:r>
              <a:rPr lang="en-US" altLang="en-US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(3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)   9.9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9.3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9.3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en-US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9.3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9.2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en-US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8.9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8.8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8.8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8.7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8.5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en-US" sz="2200" b="1" u="sng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0</a:t>
            </a:r>
            <a:r>
              <a:rPr lang="zh-CN" altLang="en-US" sz="2200" b="1" u="sng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.4</a:t>
            </a:r>
          </a:p>
        </p:txBody>
      </p:sp>
      <p:sp>
        <p:nvSpPr>
          <p:cNvPr id="7" name="Shape 1484">
            <a:extLst>
              <a:ext uri="{FF2B5EF4-FFF2-40B4-BE49-F238E27FC236}">
                <a16:creationId xmlns:a16="http://schemas.microsoft.com/office/drawing/2014/main" id="{4F240A5C-ABB7-3942-9EAC-93EE4DA6366D}"/>
              </a:ext>
            </a:extLst>
          </p:cNvPr>
          <p:cNvSpPr/>
          <p:nvPr/>
        </p:nvSpPr>
        <p:spPr>
          <a:xfrm>
            <a:off x="1733550" y="4081463"/>
            <a:ext cx="5861050" cy="4841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buClr>
                <a:srgbClr val="008080"/>
              </a:buClr>
              <a:buSzPct val="100000"/>
              <a:buFont typeface="Times New Roman" panose="02020603050405020304" pitchFamily="18" charset="0"/>
              <a:buNone/>
            </a:pPr>
            <a:r>
              <a:rPr lang="zh-CN" altLang="zh-CN"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众数 =    ，中位数 =    ，均值 =  </a:t>
            </a:r>
            <a:r>
              <a:rPr lang="zh-CN" altLang="zh-CN" sz="240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8" name="Shape 1491">
            <a:extLst>
              <a:ext uri="{FF2B5EF4-FFF2-40B4-BE49-F238E27FC236}">
                <a16:creationId xmlns:a16="http://schemas.microsoft.com/office/drawing/2014/main" id="{013305B1-F4DB-A84E-8B63-4CEFECCF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4068763"/>
            <a:ext cx="5969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en-US" altLang="en-US" sz="2600" b="1">
                <a:solidFill>
                  <a:srgbClr val="0433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9.3</a:t>
            </a:r>
          </a:p>
        </p:txBody>
      </p:sp>
      <p:sp>
        <p:nvSpPr>
          <p:cNvPr id="9" name="Shape 1491">
            <a:extLst>
              <a:ext uri="{FF2B5EF4-FFF2-40B4-BE49-F238E27FC236}">
                <a16:creationId xmlns:a16="http://schemas.microsoft.com/office/drawing/2014/main" id="{A038C680-DBC2-F24F-A62D-B5B0EC23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4076700"/>
            <a:ext cx="595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en-US" altLang="en-US" sz="2600" b="1">
                <a:solidFill>
                  <a:srgbClr val="0433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8.9</a:t>
            </a:r>
          </a:p>
        </p:txBody>
      </p:sp>
      <p:sp>
        <p:nvSpPr>
          <p:cNvPr id="10" name="Shape 1491">
            <a:extLst>
              <a:ext uri="{FF2B5EF4-FFF2-40B4-BE49-F238E27FC236}">
                <a16:creationId xmlns:a16="http://schemas.microsoft.com/office/drawing/2014/main" id="{DAD9CA54-CF00-4449-8A43-1D6D734E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4076700"/>
            <a:ext cx="7302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r>
              <a:rPr lang="en-US" altLang="en-US" sz="2600" b="1">
                <a:solidFill>
                  <a:srgbClr val="0433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8.26</a:t>
            </a:r>
          </a:p>
        </p:txBody>
      </p:sp>
      <p:sp>
        <p:nvSpPr>
          <p:cNvPr id="11" name="Shape 1489">
            <a:extLst>
              <a:ext uri="{FF2B5EF4-FFF2-40B4-BE49-F238E27FC236}">
                <a16:creationId xmlns:a16="http://schemas.microsoft.com/office/drawing/2014/main" id="{988C619D-0019-E343-B74B-032F6F936E73}"/>
              </a:ext>
            </a:extLst>
          </p:cNvPr>
          <p:cNvSpPr/>
          <p:nvPr/>
        </p:nvSpPr>
        <p:spPr>
          <a:xfrm>
            <a:off x="5248275" y="1509713"/>
            <a:ext cx="3890963" cy="401637"/>
          </a:xfrm>
          <a:prstGeom prst="rect">
            <a:avLst/>
          </a:prstGeom>
          <a:solidFill>
            <a:schemeClr val="accent1"/>
          </a:solidFill>
          <a:ln>
            <a:solidFill>
              <a:srgbClr val="000080"/>
            </a:solidFill>
          </a:ln>
        </p:spPr>
        <p:txBody>
          <a:bodyPr lIns="45719" rIns="45719">
            <a:spAutoFit/>
          </a:bodyPr>
          <a:lstStyle/>
          <a:p>
            <a:pPr algn="ctr">
              <a:spcBef>
                <a:spcPts val="1400"/>
              </a:spcBef>
            </a:pPr>
            <a:r>
              <a:rPr lang="zh-CN" altLang="zh-CN" sz="2400">
                <a:solidFill>
                  <a:srgbClr val="FBFCF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均值最容易受极端值的影响</a:t>
            </a:r>
            <a:endParaRPr lang="zh-CN" altLang="zh-CN" sz="2400">
              <a:solidFill>
                <a:srgbClr val="FBFCF8"/>
              </a:solidFill>
              <a:latin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99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499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499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499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ldLvl="0" animBg="1"/>
      <p:bldP spid="8" grpId="2" animBg="1"/>
      <p:bldP spid="9" grpId="2" animBg="1"/>
      <p:bldP spid="10" grpId="2" animBg="1"/>
      <p:bldP spid="11" grpId="16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>
            <a:extLst>
              <a:ext uri="{FF2B5EF4-FFF2-40B4-BE49-F238E27FC236}">
                <a16:creationId xmlns:a16="http://schemas.microsoft.com/office/drawing/2014/main" id="{6B148CF7-D903-1043-B28E-276497AA6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795338"/>
            <a:ext cx="8229600" cy="404812"/>
          </a:xfrm>
        </p:spPr>
        <p:txBody>
          <a:bodyPr/>
          <a:lstStyle/>
          <a:p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华文中宋" panose="02010600040101010101" pitchFamily="2" charset="-122"/>
                <a:sym typeface="Arial" panose="020B0604020202020204" pitchFamily="34" charset="0"/>
              </a:rPr>
              <a:t>均值、中位数和众数之间的比较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aphicFrame>
        <p:nvGraphicFramePr>
          <p:cNvPr id="1503" name="Table 1503">
            <a:extLst>
              <a:ext uri="{FF2B5EF4-FFF2-40B4-BE49-F238E27FC236}">
                <a16:creationId xmlns:a16="http://schemas.microsoft.com/office/drawing/2014/main" id="{E0C4FB33-8C5C-5A41-8738-1CCCF88CDD74}"/>
              </a:ext>
            </a:extLst>
          </p:cNvPr>
          <p:cNvGraphicFramePr/>
          <p:nvPr/>
        </p:nvGraphicFramePr>
        <p:xfrm>
          <a:off x="384175" y="1200150"/>
          <a:ext cx="8497888" cy="3541713"/>
        </p:xfrm>
        <a:graphic>
          <a:graphicData uri="http://schemas.openxmlformats.org/drawingml/2006/table">
            <a:tbl>
              <a:tblPr firstRow="1" firstCol="1" lastRow="1" bandRow="1"/>
              <a:tblGrid>
                <a:gridCol w="291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242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Times New Roman" charset="0"/>
                          <a:ea typeface="黑体" charset="0"/>
                          <a:sym typeface="Arial"/>
                        </a:rPr>
                        <a:t>比较项目</a:t>
                      </a:r>
                    </a:p>
                  </a:txBody>
                  <a:tcPr marL="63502" marR="63502" marT="63511" marB="63511" anchor="ctr" horzOverflow="overflow">
                    <a:solidFill>
                      <a:srgbClr val="2F8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Times New Roman" charset="0"/>
                          <a:ea typeface="黑体" charset="0"/>
                          <a:sym typeface="Arial"/>
                        </a:rPr>
                        <a:t>均值</a:t>
                      </a:r>
                    </a:p>
                  </a:txBody>
                  <a:tcPr marL="63502" marR="63502" marT="63511" marB="63511" anchor="ctr" horzOverflow="overflow">
                    <a:solidFill>
                      <a:srgbClr val="2F8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Times New Roman" charset="0"/>
                          <a:ea typeface="黑体" charset="0"/>
                          <a:sym typeface="Arial"/>
                        </a:rPr>
                        <a:t>中位数</a:t>
                      </a:r>
                    </a:p>
                  </a:txBody>
                  <a:tcPr marL="63502" marR="63502" marT="63511" marB="63511" anchor="ctr" horzOverflow="overflow">
                    <a:solidFill>
                      <a:srgbClr val="2F8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2500" b="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Times New Roman" charset="0"/>
                          <a:ea typeface="黑体" charset="0"/>
                          <a:sym typeface="Arial"/>
                        </a:rPr>
                        <a:t>众数</a:t>
                      </a:r>
                    </a:p>
                  </a:txBody>
                  <a:tcPr marL="63502" marR="63502" marT="63511" marB="63511" anchor="ctr" horzOverflow="overflow">
                    <a:solidFill>
                      <a:srgbClr val="2F8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29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0">
                          <a:solidFill>
                            <a:srgbClr val="535353"/>
                          </a:solidFill>
                          <a:latin typeface="Times New Roman" charset="0"/>
                          <a:ea typeface="黑体" charset="0"/>
                          <a:sym typeface="Arial"/>
                        </a:rPr>
                        <a:t>利用了哪些数据信息</a:t>
                      </a:r>
                    </a:p>
                  </a:txBody>
                  <a:tcPr marL="63502" marR="63502" marT="63511" marB="63511" anchor="ctr" horzOverflow="overflow"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900">
                          <a:solidFill>
                            <a:srgbClr val="535353"/>
                          </a:solidFill>
                          <a:sym typeface="Arial"/>
                        </a:defRPr>
                      </a:pPr>
                      <a:endParaRPr sz="1900" b="0">
                        <a:latin typeface="Times New Roman" charset="0"/>
                        <a:ea typeface="黑体" charset="0"/>
                      </a:endParaRPr>
                    </a:p>
                  </a:txBody>
                  <a:tcPr marL="63502" marR="63502" marT="63511" marB="63511" anchor="ctr" horzOverflow="overflow"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900">
                          <a:solidFill>
                            <a:srgbClr val="525252"/>
                          </a:solidFill>
                          <a:sym typeface="Arial"/>
                        </a:defRPr>
                      </a:pPr>
                      <a:endParaRPr sz="1900" b="0">
                        <a:latin typeface="Times New Roman" charset="0"/>
                        <a:ea typeface="黑体" charset="0"/>
                      </a:endParaRPr>
                    </a:p>
                  </a:txBody>
                  <a:tcPr marL="63502" marR="63502" marT="63511" marB="63511" anchor="ctr" horzOverflow="overflow"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900">
                          <a:solidFill>
                            <a:srgbClr val="535353"/>
                          </a:solidFill>
                          <a:sym typeface="Arial"/>
                        </a:defRPr>
                      </a:pPr>
                      <a:endParaRPr sz="1900" b="0">
                        <a:latin typeface="Times New Roman" charset="0"/>
                        <a:ea typeface="黑体" charset="0"/>
                      </a:endParaRPr>
                    </a:p>
                  </a:txBody>
                  <a:tcPr marL="63502" marR="63502" marT="63511" marB="63511" anchor="ctr" horzOverflow="overflow"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914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0">
                          <a:solidFill>
                            <a:srgbClr val="535353"/>
                          </a:solidFill>
                          <a:latin typeface="Times New Roman" charset="0"/>
                          <a:ea typeface="黑体" charset="0"/>
                          <a:sym typeface="Arial"/>
                        </a:rPr>
                        <a:t>是否唯一？</a:t>
                      </a:r>
                    </a:p>
                  </a:txBody>
                  <a:tcPr marL="63502" marR="63502" marT="63511" marB="63511" anchor="ctr" horzOverflow="overflow">
                    <a:solidFill>
                      <a:srgbClr val="E8ED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900">
                          <a:solidFill>
                            <a:srgbClr val="535353"/>
                          </a:solidFill>
                          <a:sym typeface="Arial"/>
                        </a:defRPr>
                      </a:pPr>
                      <a:endParaRPr sz="1900" b="0">
                        <a:latin typeface="Times New Roman" charset="0"/>
                        <a:ea typeface="黑体" charset="0"/>
                      </a:endParaRPr>
                    </a:p>
                  </a:txBody>
                  <a:tcPr marL="63502" marR="63502" marT="63511" marB="63511" anchor="ctr" horzOverflow="overflow">
                    <a:solidFill>
                      <a:srgbClr val="E8ED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900">
                          <a:solidFill>
                            <a:srgbClr val="535353"/>
                          </a:solidFill>
                          <a:sym typeface="Arial"/>
                        </a:defRPr>
                      </a:pPr>
                      <a:endParaRPr sz="1900" b="0">
                        <a:latin typeface="Times New Roman" charset="0"/>
                        <a:ea typeface="黑体" charset="0"/>
                      </a:endParaRPr>
                    </a:p>
                  </a:txBody>
                  <a:tcPr marL="63502" marR="63502" marT="63511" marB="63511" anchor="ctr" horzOverflow="overflow">
                    <a:solidFill>
                      <a:srgbClr val="E8ED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900">
                          <a:solidFill>
                            <a:srgbClr val="535353"/>
                          </a:solidFill>
                          <a:sym typeface="Arial"/>
                        </a:defRPr>
                      </a:pPr>
                      <a:endParaRPr sz="1900" b="0">
                        <a:latin typeface="Times New Roman" charset="0"/>
                        <a:ea typeface="黑体" charset="0"/>
                      </a:endParaRPr>
                    </a:p>
                  </a:txBody>
                  <a:tcPr marL="63502" marR="63502" marT="63511" marB="63511" anchor="ctr" horzOverflow="overflow">
                    <a:solidFill>
                      <a:srgbClr val="E8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604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0">
                          <a:solidFill>
                            <a:srgbClr val="535353"/>
                          </a:solidFill>
                          <a:latin typeface="Times New Roman" charset="0"/>
                          <a:ea typeface="黑体" charset="0"/>
                          <a:sym typeface="Arial"/>
                        </a:rPr>
                        <a:t>稳定性如何？</a:t>
                      </a:r>
                    </a:p>
                  </a:txBody>
                  <a:tcPr marL="63502" marR="63502" marT="63511" marB="63511" anchor="ctr" horzOverflow="overflow"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900">
                          <a:solidFill>
                            <a:srgbClr val="535353"/>
                          </a:solidFill>
                          <a:sym typeface="Arial"/>
                        </a:defRPr>
                      </a:pPr>
                      <a:endParaRPr sz="1900" b="0">
                        <a:latin typeface="Times New Roman" charset="0"/>
                        <a:ea typeface="黑体" charset="0"/>
                      </a:endParaRPr>
                    </a:p>
                  </a:txBody>
                  <a:tcPr marL="63502" marR="63502" marT="63511" marB="63511" anchor="ctr" horzOverflow="overflow"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900">
                          <a:solidFill>
                            <a:srgbClr val="535353"/>
                          </a:solidFill>
                          <a:sym typeface="Arial"/>
                        </a:defRPr>
                      </a:pPr>
                      <a:endParaRPr sz="1900" b="0">
                        <a:latin typeface="Times New Roman" charset="0"/>
                        <a:ea typeface="黑体" charset="0"/>
                      </a:endParaRPr>
                    </a:p>
                  </a:txBody>
                  <a:tcPr marL="63502" marR="63502" marT="63511" marB="63511" anchor="ctr" horzOverflow="overflow"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900">
                          <a:solidFill>
                            <a:srgbClr val="535353"/>
                          </a:solidFill>
                          <a:sym typeface="Arial"/>
                        </a:defRPr>
                      </a:pPr>
                      <a:endParaRPr sz="1900" b="0">
                        <a:latin typeface="Times New Roman" charset="0"/>
                        <a:ea typeface="黑体" charset="0"/>
                      </a:endParaRPr>
                    </a:p>
                  </a:txBody>
                  <a:tcPr marL="63502" marR="63502" marT="63511" marB="63511" anchor="ctr" horzOverflow="overflow"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6024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900" b="0">
                          <a:solidFill>
                            <a:srgbClr val="535353"/>
                          </a:solidFill>
                          <a:latin typeface="Times New Roman" charset="0"/>
                          <a:ea typeface="黑体" charset="0"/>
                          <a:sym typeface="Arial"/>
                        </a:rPr>
                        <a:t>是否容易受极端值影响？</a:t>
                      </a:r>
                    </a:p>
                  </a:txBody>
                  <a:tcPr marL="63502" marR="63502" marT="63511" marB="63511" anchor="ctr" horzOverflow="overflow">
                    <a:solidFill>
                      <a:srgbClr val="E8ED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900">
                          <a:solidFill>
                            <a:srgbClr val="535353"/>
                          </a:solidFill>
                          <a:sym typeface="Arial"/>
                        </a:defRPr>
                      </a:pPr>
                      <a:endParaRPr sz="1900" b="0">
                        <a:latin typeface="Times New Roman" charset="0"/>
                        <a:ea typeface="黑体" charset="0"/>
                      </a:endParaRPr>
                    </a:p>
                  </a:txBody>
                  <a:tcPr marL="63502" marR="63502" marT="63511" marB="63511" anchor="ctr" horzOverflow="overflow">
                    <a:solidFill>
                      <a:srgbClr val="E8ED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900">
                          <a:solidFill>
                            <a:srgbClr val="535353"/>
                          </a:solidFill>
                          <a:sym typeface="Arial"/>
                        </a:defRPr>
                      </a:pPr>
                      <a:endParaRPr sz="1900" b="0">
                        <a:latin typeface="Times New Roman" charset="0"/>
                        <a:ea typeface="黑体" charset="0"/>
                      </a:endParaRPr>
                    </a:p>
                  </a:txBody>
                  <a:tcPr marL="63502" marR="63502" marT="63511" marB="63511" anchor="ctr" horzOverflow="overflow">
                    <a:solidFill>
                      <a:srgbClr val="E8ED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900">
                          <a:solidFill>
                            <a:srgbClr val="535353"/>
                          </a:solidFill>
                          <a:sym typeface="Arial"/>
                        </a:defRPr>
                      </a:pPr>
                      <a:endParaRPr sz="1900" b="0">
                        <a:latin typeface="Times New Roman" charset="0"/>
                        <a:ea typeface="黑体" charset="0"/>
                      </a:endParaRPr>
                    </a:p>
                  </a:txBody>
                  <a:tcPr marL="63502" marR="63502" marT="63511" marB="63511" anchor="ctr" horzOverflow="overflow">
                    <a:solidFill>
                      <a:srgbClr val="E8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04" name="Shape 1504">
            <a:extLst>
              <a:ext uri="{FF2B5EF4-FFF2-40B4-BE49-F238E27FC236}">
                <a16:creationId xmlns:a16="http://schemas.microsoft.com/office/drawing/2014/main" id="{6A6B2ECF-A3FB-124B-A67F-0424CD69C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944688"/>
            <a:ext cx="15382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500"/>
              </a:spcBef>
            </a:pPr>
            <a:r>
              <a:rPr lang="zh-CN" altLang="en-US" sz="1900">
                <a:solidFill>
                  <a:srgbClr val="53535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全部数据信息</a:t>
            </a:r>
          </a:p>
        </p:txBody>
      </p:sp>
      <p:sp>
        <p:nvSpPr>
          <p:cNvPr id="1505" name="Shape 1505">
            <a:extLst>
              <a:ext uri="{FF2B5EF4-FFF2-40B4-BE49-F238E27FC236}">
                <a16:creationId xmlns:a16="http://schemas.microsoft.com/office/drawing/2014/main" id="{2B6F9943-1BDF-4C43-8891-20363131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700" y="1768475"/>
            <a:ext cx="14001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500"/>
              </a:spcBef>
            </a:pPr>
            <a:r>
              <a:rPr lang="zh-CN" altLang="en-US" sz="1900">
                <a:solidFill>
                  <a:srgbClr val="53535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中间位置的数据信息</a:t>
            </a:r>
          </a:p>
        </p:txBody>
      </p:sp>
      <p:sp>
        <p:nvSpPr>
          <p:cNvPr id="4" name="Shape 1504">
            <a:extLst>
              <a:ext uri="{FF2B5EF4-FFF2-40B4-BE49-F238E27FC236}">
                <a16:creationId xmlns:a16="http://schemas.microsoft.com/office/drawing/2014/main" id="{D37C5E0E-28CF-CB41-9F4C-3D440B0BB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944688"/>
            <a:ext cx="10556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500"/>
              </a:spcBef>
            </a:pPr>
            <a:r>
              <a:rPr lang="zh-CN" altLang="en-US" sz="1900">
                <a:solidFill>
                  <a:srgbClr val="53535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峰值信息</a:t>
            </a:r>
          </a:p>
        </p:txBody>
      </p:sp>
      <p:sp>
        <p:nvSpPr>
          <p:cNvPr id="5" name="Shape 1504">
            <a:extLst>
              <a:ext uri="{FF2B5EF4-FFF2-40B4-BE49-F238E27FC236}">
                <a16:creationId xmlns:a16="http://schemas.microsoft.com/office/drawing/2014/main" id="{6F676513-F36D-9D4D-936F-778D6ACD3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2686050"/>
            <a:ext cx="331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500"/>
              </a:spcBef>
            </a:pPr>
            <a:r>
              <a:rPr lang="zh-CN" altLang="en-US" sz="1900">
                <a:solidFill>
                  <a:srgbClr val="53535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6" name="Shape 1504">
            <a:extLst>
              <a:ext uri="{FF2B5EF4-FFF2-40B4-BE49-F238E27FC236}">
                <a16:creationId xmlns:a16="http://schemas.microsoft.com/office/drawing/2014/main" id="{22351702-84AD-CA43-8FD4-B88F96B4F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2686050"/>
            <a:ext cx="33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500"/>
              </a:spcBef>
            </a:pPr>
            <a:r>
              <a:rPr lang="zh-CN" altLang="en-US" sz="1900">
                <a:solidFill>
                  <a:srgbClr val="53535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</a:p>
        </p:txBody>
      </p:sp>
      <p:sp>
        <p:nvSpPr>
          <p:cNvPr id="7" name="Shape 1504">
            <a:extLst>
              <a:ext uri="{FF2B5EF4-FFF2-40B4-BE49-F238E27FC236}">
                <a16:creationId xmlns:a16="http://schemas.microsoft.com/office/drawing/2014/main" id="{91E159C4-4955-DE4D-B2F0-3B2C07B96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375" y="2686050"/>
            <a:ext cx="331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500"/>
              </a:spcBef>
            </a:pPr>
            <a:r>
              <a:rPr lang="zh-CN" altLang="en-US" sz="1900">
                <a:solidFill>
                  <a:srgbClr val="53535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否</a:t>
            </a:r>
          </a:p>
        </p:txBody>
      </p:sp>
      <p:sp>
        <p:nvSpPr>
          <p:cNvPr id="1510" name="Shape 1510">
            <a:extLst>
              <a:ext uri="{FF2B5EF4-FFF2-40B4-BE49-F238E27FC236}">
                <a16:creationId xmlns:a16="http://schemas.microsoft.com/office/drawing/2014/main" id="{21B84D5C-9C1F-3549-9AF2-EC2E717BB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367088"/>
            <a:ext cx="10556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500"/>
              </a:spcBef>
            </a:pPr>
            <a:r>
              <a:rPr lang="zh-CN" altLang="en-US" sz="1900">
                <a:solidFill>
                  <a:srgbClr val="53535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比较稳定</a:t>
            </a:r>
          </a:p>
        </p:txBody>
      </p:sp>
      <p:sp>
        <p:nvSpPr>
          <p:cNvPr id="1513" name="Shape 1513">
            <a:extLst>
              <a:ext uri="{FF2B5EF4-FFF2-40B4-BE49-F238E27FC236}">
                <a16:creationId xmlns:a16="http://schemas.microsoft.com/office/drawing/2014/main" id="{1219F6B9-A3A2-A845-80B5-8484B0D0C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3" y="4067175"/>
            <a:ext cx="16795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500"/>
              </a:spcBef>
            </a:pPr>
            <a:r>
              <a:rPr lang="zh-CN" altLang="en-US" sz="1900">
                <a:solidFill>
                  <a:srgbClr val="53535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极易受极端值影响</a:t>
            </a:r>
          </a:p>
        </p:txBody>
      </p:sp>
      <p:sp>
        <p:nvSpPr>
          <p:cNvPr id="1514" name="Shape 1514">
            <a:extLst>
              <a:ext uri="{FF2B5EF4-FFF2-40B4-BE49-F238E27FC236}">
                <a16:creationId xmlns:a16="http://schemas.microsoft.com/office/drawing/2014/main" id="{3F8CF10F-BF66-9749-9A1E-FD7870023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4067175"/>
            <a:ext cx="12334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500"/>
              </a:spcBef>
            </a:pPr>
            <a:r>
              <a:rPr lang="zh-CN" altLang="en-US" sz="1900">
                <a:solidFill>
                  <a:srgbClr val="53535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对极端值不敏感</a:t>
            </a:r>
          </a:p>
        </p:txBody>
      </p:sp>
      <p:sp>
        <p:nvSpPr>
          <p:cNvPr id="1515" name="Shape 1515">
            <a:extLst>
              <a:ext uri="{FF2B5EF4-FFF2-40B4-BE49-F238E27FC236}">
                <a16:creationId xmlns:a16="http://schemas.microsoft.com/office/drawing/2014/main" id="{12B0C843-0CFD-D449-8AF1-0B08FB047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4067175"/>
            <a:ext cx="14001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/>
          <a:p>
            <a:pPr algn="ctr">
              <a:spcBef>
                <a:spcPts val="500"/>
              </a:spcBef>
            </a:pPr>
            <a:r>
              <a:rPr lang="zh-CN" altLang="en-US" sz="1900">
                <a:solidFill>
                  <a:srgbClr val="53535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不受极端值影响</a:t>
            </a:r>
          </a:p>
        </p:txBody>
      </p:sp>
      <p:sp>
        <p:nvSpPr>
          <p:cNvPr id="8" name="Shape 1510">
            <a:extLst>
              <a:ext uri="{FF2B5EF4-FFF2-40B4-BE49-F238E27FC236}">
                <a16:creationId xmlns:a16="http://schemas.microsoft.com/office/drawing/2014/main" id="{DD673631-67FE-174E-BFCD-89F16EC21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3367088"/>
            <a:ext cx="10556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500"/>
              </a:spcBef>
            </a:pPr>
            <a:r>
              <a:rPr lang="zh-CN" altLang="en-US" sz="1900">
                <a:solidFill>
                  <a:srgbClr val="53535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比较稳定</a:t>
            </a:r>
          </a:p>
        </p:txBody>
      </p:sp>
      <p:sp>
        <p:nvSpPr>
          <p:cNvPr id="9" name="Shape 1510">
            <a:extLst>
              <a:ext uri="{FF2B5EF4-FFF2-40B4-BE49-F238E27FC236}">
                <a16:creationId xmlns:a16="http://schemas.microsoft.com/office/drawing/2014/main" id="{0C6286F4-76E6-254A-B10F-A43DD0F0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3367088"/>
            <a:ext cx="10556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500"/>
              </a:spcBef>
            </a:pPr>
            <a:r>
              <a:rPr lang="zh-CN" altLang="en-US" sz="1900">
                <a:solidFill>
                  <a:srgbClr val="53535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最不稳定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99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499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499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99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499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99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99"/>
                                        <p:tgtEl>
                                          <p:spTgt spid="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499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499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499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499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499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" grpId="1" animBg="1"/>
      <p:bldP spid="1505" grpId="2" animBg="1"/>
      <p:bldP spid="4" grpId="1" animBg="1"/>
      <p:bldP spid="5" grpId="1" animBg="1"/>
      <p:bldP spid="6" grpId="1" animBg="1"/>
      <p:bldP spid="7" grpId="1" animBg="1"/>
      <p:bldP spid="1510" grpId="7" animBg="1"/>
      <p:bldP spid="1513" grpId="10" animBg="1"/>
      <p:bldP spid="1514" grpId="11" animBg="1"/>
      <p:bldP spid="1515" grpId="12" animBg="1"/>
      <p:bldP spid="8" grpId="7" animBg="1"/>
      <p:bldP spid="9" grpId="7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>
            <a:extLst>
              <a:ext uri="{FF2B5EF4-FFF2-40B4-BE49-F238E27FC236}">
                <a16:creationId xmlns:a16="http://schemas.microsoft.com/office/drawing/2014/main" id="{BEEC1DE8-4657-4C45-88B7-34F7F28CC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779463"/>
            <a:ext cx="8229600" cy="404812"/>
          </a:xfrm>
        </p:spPr>
        <p:txBody>
          <a:bodyPr/>
          <a:lstStyle/>
          <a:p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cs typeface="华文中宋" panose="02010600040101010101" pitchFamily="2" charset="-122"/>
                <a:sym typeface="Arial" panose="020B0604020202020204" pitchFamily="34" charset="0"/>
              </a:rPr>
              <a:t>均值、中位数和众数之间的比较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3250" name="内容占位符 2">
            <a:extLst>
              <a:ext uri="{FF2B5EF4-FFF2-40B4-BE49-F238E27FC236}">
                <a16:creationId xmlns:a16="http://schemas.microsoft.com/office/drawing/2014/main" id="{2A6E2D9E-8429-354A-8F6A-CA4557F52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175" y="1216025"/>
            <a:ext cx="8229600" cy="3594100"/>
          </a:xfrm>
          <a:ln>
            <a:miter/>
          </a:ln>
        </p:spPr>
        <p:txBody>
          <a:bodyPr/>
          <a:lstStyle/>
          <a:p>
            <a:r>
              <a:rPr lang="zh-CN" altLang="en-US" sz="2200" dirty="0">
                <a:latin typeface="微软雅黑" panose="020B0503020204020204" pitchFamily="34" charset="-122"/>
                <a:ea typeface="黑体" panose="02010609060101010101" pitchFamily="49" charset="-122"/>
              </a:rPr>
              <a:t>应用建议：</a:t>
            </a: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黑体" panose="02010609060101010101" pitchFamily="49" charset="-122"/>
              </a:rPr>
              <a:t>对于</a:t>
            </a:r>
            <a:r>
              <a:rPr lang="zh-CN" altLang="en-US" sz="1800" dirty="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定类数据</a:t>
            </a:r>
            <a:r>
              <a:rPr lang="zh-CN" altLang="en-US" sz="1800" dirty="0">
                <a:latin typeface="微软雅黑" panose="020B0503020204020204" pitchFamily="34" charset="-122"/>
                <a:ea typeface="黑体" panose="02010609060101010101" pitchFamily="49" charset="-122"/>
              </a:rPr>
              <a:t>，描述集中趋势的办法是：</a:t>
            </a: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黑体" panose="02010609060101010101" pitchFamily="49" charset="-122"/>
              </a:rPr>
              <a:t>对于</a:t>
            </a:r>
            <a:r>
              <a:rPr lang="zh-CN" altLang="en-US" sz="1800" dirty="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定序数据</a:t>
            </a:r>
            <a:r>
              <a:rPr lang="zh-CN" altLang="en-US" sz="1800" dirty="0">
                <a:latin typeface="微软雅黑" panose="020B0503020204020204" pitchFamily="34" charset="-122"/>
                <a:ea typeface="黑体" panose="02010609060101010101" pitchFamily="49" charset="-122"/>
              </a:rPr>
              <a:t>，描述集中趋势的最常用的办法是：</a:t>
            </a: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黑体" panose="02010609060101010101" pitchFamily="49" charset="-122"/>
              </a:rPr>
              <a:t>对于</a:t>
            </a:r>
            <a:r>
              <a:rPr lang="zh-CN" altLang="en-US" sz="1800" dirty="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定量数据</a:t>
            </a:r>
            <a:r>
              <a:rPr lang="zh-CN" altLang="en-US" sz="1800" dirty="0">
                <a:latin typeface="微软雅黑" panose="020B0503020204020204" pitchFamily="34" charset="-122"/>
                <a:ea typeface="黑体" panose="02010609060101010101" pitchFamily="49" charset="-122"/>
              </a:rPr>
              <a:t>，一般使用</a:t>
            </a:r>
          </a:p>
          <a:p>
            <a:pPr lvl="1"/>
            <a:r>
              <a:rPr lang="zh-CN" altLang="en-US" sz="1800" dirty="0">
                <a:latin typeface="微软雅黑" panose="020B0503020204020204" pitchFamily="34" charset="-122"/>
                <a:ea typeface="黑体" panose="02010609060101010101" pitchFamily="49" charset="-122"/>
              </a:rPr>
              <a:t>但当数据的直方图显示出是非对称（偏斜）分布时，常常使用</a:t>
            </a:r>
          </a:p>
        </p:txBody>
      </p:sp>
      <p:sp>
        <p:nvSpPr>
          <p:cNvPr id="57347" name="Shape 1520">
            <a:extLst>
              <a:ext uri="{FF2B5EF4-FFF2-40B4-BE49-F238E27FC236}">
                <a16:creationId xmlns:a16="http://schemas.microsoft.com/office/drawing/2014/main" id="{19B6A622-ADA7-EA4E-9AB4-4A759316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1765300"/>
            <a:ext cx="776288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r>
              <a:rPr lang="zh-CN" altLang="en-US" sz="27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华文中宋" panose="02010600040101010101" pitchFamily="2" charset="-122"/>
              </a:rPr>
              <a:t>众数</a:t>
            </a:r>
          </a:p>
        </p:txBody>
      </p:sp>
      <p:sp>
        <p:nvSpPr>
          <p:cNvPr id="57348" name="Shape 1520">
            <a:extLst>
              <a:ext uri="{FF2B5EF4-FFF2-40B4-BE49-F238E27FC236}">
                <a16:creationId xmlns:a16="http://schemas.microsoft.com/office/drawing/2014/main" id="{5DA067F1-A5AB-E24F-A726-35452AAA5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2312988"/>
            <a:ext cx="11191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r>
              <a:rPr lang="zh-CN" altLang="en-US" sz="27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华文中宋" panose="02010600040101010101" pitchFamily="2" charset="-122"/>
              </a:rPr>
              <a:t>中位数</a:t>
            </a:r>
          </a:p>
        </p:txBody>
      </p:sp>
      <p:sp>
        <p:nvSpPr>
          <p:cNvPr id="57349" name="Shape 1520">
            <a:extLst>
              <a:ext uri="{FF2B5EF4-FFF2-40B4-BE49-F238E27FC236}">
                <a16:creationId xmlns:a16="http://schemas.microsoft.com/office/drawing/2014/main" id="{E94C44D5-126D-E74D-967D-CBECABFF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2843213"/>
            <a:ext cx="7747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r>
              <a:rPr lang="zh-CN" altLang="en-US" sz="27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华文中宋" panose="02010600040101010101" pitchFamily="2" charset="-122"/>
              </a:rPr>
              <a:t>均值</a:t>
            </a:r>
          </a:p>
        </p:txBody>
      </p:sp>
      <p:sp>
        <p:nvSpPr>
          <p:cNvPr id="57350" name="Shape 1520">
            <a:extLst>
              <a:ext uri="{FF2B5EF4-FFF2-40B4-BE49-F238E27FC236}">
                <a16:creationId xmlns:a16="http://schemas.microsoft.com/office/drawing/2014/main" id="{BCDA31FF-6986-4E46-A34F-3244B9616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513" y="3346450"/>
            <a:ext cx="1117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r>
              <a:rPr lang="zh-CN" altLang="en-US" sz="27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华文中宋" panose="02010600040101010101" pitchFamily="2" charset="-122"/>
              </a:rPr>
              <a:t>中位数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>
            <a:extLst>
              <a:ext uri="{FF2B5EF4-FFF2-40B4-BE49-F238E27FC236}">
                <a16:creationId xmlns:a16="http://schemas.microsoft.com/office/drawing/2014/main" id="{739CAC87-7CD7-F14A-9CD7-0DF1DC08C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连续变量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2</a:t>
            </a:r>
          </a:p>
        </p:txBody>
      </p:sp>
      <p:sp>
        <p:nvSpPr>
          <p:cNvPr id="56322" name="内容占位符 2">
            <a:extLst>
              <a:ext uri="{FF2B5EF4-FFF2-40B4-BE49-F238E27FC236}">
                <a16:creationId xmlns:a16="http://schemas.microsoft.com/office/drawing/2014/main" id="{F60BF5F6-CEA8-9D48-9752-96D6D9D0739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）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离散程度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反映各变量值远离其中心值的程度，描述了一组数据的分散情况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常用的测度指标</a:t>
            </a:r>
          </a:p>
          <a:p>
            <a:pPr lvl="3">
              <a:lnSpc>
                <a:spcPct val="100000"/>
              </a:lnSpc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全距（极差）</a:t>
            </a:r>
          </a:p>
          <a:p>
            <a:pPr lvl="3">
              <a:lnSpc>
                <a:spcPct val="100000"/>
              </a:lnSpc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四分位距</a:t>
            </a:r>
          </a:p>
          <a:p>
            <a:pPr lvl="3">
              <a:lnSpc>
                <a:spcPct val="100000"/>
              </a:lnSpc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方差和标准差</a:t>
            </a:r>
          </a:p>
          <a:p>
            <a:pPr lvl="3">
              <a:lnSpc>
                <a:spcPct val="100000"/>
              </a:lnSpc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离散系数</a:t>
            </a:r>
          </a:p>
        </p:txBody>
      </p:sp>
      <p:grpSp>
        <p:nvGrpSpPr>
          <p:cNvPr id="56323" name="Group 1657">
            <a:extLst>
              <a:ext uri="{FF2B5EF4-FFF2-40B4-BE49-F238E27FC236}">
                <a16:creationId xmlns:a16="http://schemas.microsoft.com/office/drawing/2014/main" id="{39EF8A62-820D-6A47-AFA3-DE12C71CA4AC}"/>
              </a:ext>
            </a:extLst>
          </p:cNvPr>
          <p:cNvGrpSpPr>
            <a:grpSpLocks/>
          </p:cNvGrpSpPr>
          <p:nvPr/>
        </p:nvGrpSpPr>
        <p:grpSpPr bwMode="auto">
          <a:xfrm>
            <a:off x="4824413" y="4052888"/>
            <a:ext cx="2819400" cy="865187"/>
            <a:chOff x="0" y="0"/>
            <a:chExt cx="2819400" cy="864869"/>
          </a:xfrm>
        </p:grpSpPr>
        <p:sp>
          <p:nvSpPr>
            <p:cNvPr id="1651" name="Shape 1651">
              <a:extLst>
                <a:ext uri="{FF2B5EF4-FFF2-40B4-BE49-F238E27FC236}">
                  <a16:creationId xmlns:a16="http://schemas.microsoft.com/office/drawing/2014/main" id="{0E78BAA6-8C3B-3748-A1AC-A5E7CC46DA02}"/>
                </a:ext>
              </a:extLst>
            </p:cNvPr>
            <p:cNvSpPr/>
            <p:nvPr/>
          </p:nvSpPr>
          <p:spPr>
            <a:xfrm>
              <a:off x="0" y="864869"/>
              <a:ext cx="2819400" cy="0"/>
            </a:xfrm>
            <a:prstGeom prst="line">
              <a:avLst/>
            </a:prstGeom>
            <a:noFill/>
            <a:ln w="57150" cap="flat">
              <a:solidFill>
                <a:srgbClr val="E8E8E8"/>
              </a:solidFill>
              <a:prstDash val="solid"/>
              <a:round/>
              <a:tailEnd type="triangle" w="med" len="med"/>
            </a:ln>
            <a:effectLst>
              <a:outerShdw blurRad="63500" dist="28398" dir="3806097" rotWithShape="0">
                <a:srgbClr val="B2B2B2"/>
              </a:outerShdw>
            </a:effectLst>
          </p:spPr>
          <p:txBody>
            <a:bodyPr lIns="45719" tIns="45719" rIns="45719" bIns="45719"/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200"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652" name="Shape 1652">
              <a:extLst>
                <a:ext uri="{FF2B5EF4-FFF2-40B4-BE49-F238E27FC236}">
                  <a16:creationId xmlns:a16="http://schemas.microsoft.com/office/drawing/2014/main" id="{DA4EECA6-EDAB-A44A-B7D9-E6221AEDB1A4}"/>
                </a:ext>
              </a:extLst>
            </p:cNvPr>
            <p:cNvSpPr/>
            <p:nvPr/>
          </p:nvSpPr>
          <p:spPr>
            <a:xfrm flipH="1">
              <a:off x="1328737" y="36499"/>
              <a:ext cx="0" cy="826784"/>
            </a:xfrm>
            <a:prstGeom prst="line">
              <a:avLst/>
            </a:prstGeom>
            <a:noFill/>
            <a:ln w="38100" cap="flat">
              <a:solidFill>
                <a:srgbClr val="3366CC"/>
              </a:solidFill>
              <a:prstDash val="dash"/>
              <a:round/>
            </a:ln>
            <a:effectLst>
              <a:outerShdw blurRad="63500" dist="28398" dir="3806097" rotWithShape="0">
                <a:srgbClr val="B2B2B2"/>
              </a:outerShdw>
            </a:effectLst>
          </p:spPr>
          <p:txBody>
            <a:bodyPr lIns="45719" tIns="45719" rIns="45719" bIns="45719"/>
            <a:lstStyle/>
            <a:p>
              <a:pPr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 sz="1200"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58374" name="Shape 1653">
              <a:extLst>
                <a:ext uri="{FF2B5EF4-FFF2-40B4-BE49-F238E27FC236}">
                  <a16:creationId xmlns:a16="http://schemas.microsoft.com/office/drawing/2014/main" id="{574E4A63-CCE8-1641-9545-4F90C7B39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3502" y="720936"/>
              <a:ext cx="1191943" cy="1"/>
            </a:xfrm>
            <a:prstGeom prst="line">
              <a:avLst/>
            </a:prstGeom>
            <a:noFill/>
            <a:ln w="19050">
              <a:solidFill>
                <a:srgbClr val="000798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58375" name="Group 1656">
              <a:extLst>
                <a:ext uri="{FF2B5EF4-FFF2-40B4-BE49-F238E27FC236}">
                  <a16:creationId xmlns:a16="http://schemas.microsoft.com/office/drawing/2014/main" id="{6A9D5444-8053-4A44-881D-97344824A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687" y="0"/>
              <a:ext cx="2493422" cy="790461"/>
              <a:chOff x="0" y="0"/>
              <a:chExt cx="2493420" cy="790460"/>
            </a:xfrm>
          </p:grpSpPr>
          <p:sp>
            <p:nvSpPr>
              <p:cNvPr id="1654" name="Shape 1654">
                <a:extLst>
                  <a:ext uri="{FF2B5EF4-FFF2-40B4-BE49-F238E27FC236}">
                    <a16:creationId xmlns:a16="http://schemas.microsoft.com/office/drawing/2014/main" id="{DCF90505-9A25-8C48-84CE-3E6B1324E1AD}"/>
                  </a:ext>
                </a:extLst>
              </p:cNvPr>
              <p:cNvSpPr/>
              <p:nvPr/>
            </p:nvSpPr>
            <p:spPr>
              <a:xfrm>
                <a:off x="1237049" y="0"/>
                <a:ext cx="1255712" cy="777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19284" y="21376"/>
                    </a:lnTo>
                    <a:lnTo>
                      <a:pt x="18146" y="21119"/>
                    </a:lnTo>
                    <a:lnTo>
                      <a:pt x="17045" y="20767"/>
                    </a:lnTo>
                    <a:lnTo>
                      <a:pt x="15906" y="20286"/>
                    </a:lnTo>
                    <a:lnTo>
                      <a:pt x="14767" y="19613"/>
                    </a:lnTo>
                    <a:lnTo>
                      <a:pt x="13590" y="18684"/>
                    </a:lnTo>
                    <a:lnTo>
                      <a:pt x="11388" y="16216"/>
                    </a:lnTo>
                    <a:lnTo>
                      <a:pt x="9073" y="12691"/>
                    </a:lnTo>
                    <a:lnTo>
                      <a:pt x="6757" y="8428"/>
                    </a:lnTo>
                    <a:lnTo>
                      <a:pt x="5694" y="6313"/>
                    </a:lnTo>
                    <a:lnTo>
                      <a:pt x="4555" y="4262"/>
                    </a:lnTo>
                    <a:lnTo>
                      <a:pt x="3379" y="2500"/>
                    </a:lnTo>
                    <a:lnTo>
                      <a:pt x="2240" y="1154"/>
                    </a:lnTo>
                    <a:lnTo>
                      <a:pt x="1101" y="320"/>
                    </a:lnTo>
                    <a:lnTo>
                      <a:pt x="0" y="0"/>
                    </a:lnTo>
                  </a:path>
                </a:pathLst>
              </a:custGeom>
              <a:noFill/>
              <a:ln w="57150" cap="rnd">
                <a:solidFill>
                  <a:srgbClr val="009900"/>
                </a:solidFill>
                <a:prstDash val="solid"/>
                <a:round/>
              </a:ln>
              <a:effectLst>
                <a:outerShdw blurRad="12700" dist="45790" dir="2021404" rotWithShape="0">
                  <a:srgbClr val="B2B2B2"/>
                </a:outerShdw>
              </a:effectLst>
            </p:spPr>
            <p:txBody>
              <a:bodyPr lIns="45719" tIns="45719" rIns="45719" bIns="45719"/>
              <a:lstStyle/>
              <a:p>
                <a:endParaRPr/>
              </a:p>
            </p:txBody>
          </p:sp>
          <p:sp>
            <p:nvSpPr>
              <p:cNvPr id="1655" name="Shape 1655">
                <a:extLst>
                  <a:ext uri="{FF2B5EF4-FFF2-40B4-BE49-F238E27FC236}">
                    <a16:creationId xmlns:a16="http://schemas.microsoft.com/office/drawing/2014/main" id="{2193B494-0D3C-4B47-A69F-21A087BE412E}"/>
                  </a:ext>
                </a:extLst>
              </p:cNvPr>
              <p:cNvSpPr/>
              <p:nvPr/>
            </p:nvSpPr>
            <p:spPr>
              <a:xfrm>
                <a:off x="388" y="0"/>
                <a:ext cx="1233486" cy="790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244" y="21376"/>
                    </a:lnTo>
                    <a:lnTo>
                      <a:pt x="3385" y="21119"/>
                    </a:lnTo>
                    <a:lnTo>
                      <a:pt x="4563" y="20767"/>
                    </a:lnTo>
                    <a:lnTo>
                      <a:pt x="5704" y="20286"/>
                    </a:lnTo>
                    <a:lnTo>
                      <a:pt x="6769" y="19613"/>
                    </a:lnTo>
                    <a:lnTo>
                      <a:pt x="7948" y="18684"/>
                    </a:lnTo>
                    <a:lnTo>
                      <a:pt x="10230" y="16216"/>
                    </a:lnTo>
                    <a:lnTo>
                      <a:pt x="12473" y="12691"/>
                    </a:lnTo>
                    <a:lnTo>
                      <a:pt x="14793" y="8428"/>
                    </a:lnTo>
                    <a:lnTo>
                      <a:pt x="15934" y="6313"/>
                    </a:lnTo>
                    <a:lnTo>
                      <a:pt x="17075" y="4262"/>
                    </a:lnTo>
                    <a:lnTo>
                      <a:pt x="18177" y="2500"/>
                    </a:lnTo>
                    <a:lnTo>
                      <a:pt x="19318" y="1154"/>
                    </a:lnTo>
                    <a:lnTo>
                      <a:pt x="20459" y="320"/>
                    </a:lnTo>
                    <a:lnTo>
                      <a:pt x="21600" y="0"/>
                    </a:lnTo>
                  </a:path>
                </a:pathLst>
              </a:custGeom>
              <a:noFill/>
              <a:ln w="57150" cap="rnd">
                <a:solidFill>
                  <a:srgbClr val="009900"/>
                </a:solidFill>
                <a:prstDash val="solid"/>
                <a:round/>
              </a:ln>
              <a:effectLst>
                <a:outerShdw blurRad="12700" dist="28398" dir="6993903" rotWithShape="0">
                  <a:srgbClr val="B2B2B2"/>
                </a:outerShdw>
              </a:effectLst>
            </p:spPr>
            <p:txBody>
              <a:bodyPr lIns="45719" tIns="45719" rIns="45719" bIns="45719"/>
              <a:lstStyle/>
              <a:p>
                <a:endParaRPr/>
              </a:p>
            </p:txBody>
          </p:sp>
        </p:grpSp>
      </p:grpSp>
      <p:grpSp>
        <p:nvGrpSpPr>
          <p:cNvPr id="56330" name="Group 1667">
            <a:extLst>
              <a:ext uri="{FF2B5EF4-FFF2-40B4-BE49-F238E27FC236}">
                <a16:creationId xmlns:a16="http://schemas.microsoft.com/office/drawing/2014/main" id="{75225C96-0321-9E4A-AC00-F2D57ED97586}"/>
              </a:ext>
            </a:extLst>
          </p:cNvPr>
          <p:cNvGrpSpPr>
            <a:grpSpLocks/>
          </p:cNvGrpSpPr>
          <p:nvPr/>
        </p:nvGrpSpPr>
        <p:grpSpPr bwMode="auto">
          <a:xfrm>
            <a:off x="4679950" y="2220913"/>
            <a:ext cx="3455988" cy="1231900"/>
            <a:chOff x="0" y="0"/>
            <a:chExt cx="3455987" cy="1231900"/>
          </a:xfrm>
        </p:grpSpPr>
        <p:sp>
          <p:nvSpPr>
            <p:cNvPr id="58379" name="Shape 1659">
              <a:extLst>
                <a:ext uri="{FF2B5EF4-FFF2-40B4-BE49-F238E27FC236}">
                  <a16:creationId xmlns:a16="http://schemas.microsoft.com/office/drawing/2014/main" id="{E7E05358-7E7E-8142-805F-DFACC4CC9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025" y="-1"/>
              <a:ext cx="341434" cy="473809"/>
            </a:xfrm>
            <a:prstGeom prst="rect">
              <a:avLst/>
            </a:prstGeom>
            <a:solidFill>
              <a:srgbClr val="3366CC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zh-CN" altLang="zh-CN"/>
            </a:p>
          </p:txBody>
        </p:sp>
        <p:sp>
          <p:nvSpPr>
            <p:cNvPr id="58380" name="Shape 1660">
              <a:extLst>
                <a:ext uri="{FF2B5EF4-FFF2-40B4-BE49-F238E27FC236}">
                  <a16:creationId xmlns:a16="http://schemas.microsoft.com/office/drawing/2014/main" id="{2F658850-4970-DA4C-8114-732F3E547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334" y="165832"/>
              <a:ext cx="341434" cy="307976"/>
            </a:xfrm>
            <a:prstGeom prst="rect">
              <a:avLst/>
            </a:prstGeom>
            <a:solidFill>
              <a:srgbClr val="3366CC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zh-CN" altLang="zh-CN"/>
            </a:p>
          </p:txBody>
        </p:sp>
        <p:sp>
          <p:nvSpPr>
            <p:cNvPr id="58381" name="Shape 1661">
              <a:extLst>
                <a:ext uri="{FF2B5EF4-FFF2-40B4-BE49-F238E27FC236}">
                  <a16:creationId xmlns:a16="http://schemas.microsoft.com/office/drawing/2014/main" id="{9ED366E2-9D57-EB49-8454-D0543E3AA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765" y="165832"/>
              <a:ext cx="341433" cy="307976"/>
            </a:xfrm>
            <a:prstGeom prst="rect">
              <a:avLst/>
            </a:prstGeom>
            <a:solidFill>
              <a:srgbClr val="3366CC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zh-CN" altLang="zh-CN"/>
            </a:p>
          </p:txBody>
        </p:sp>
        <p:sp>
          <p:nvSpPr>
            <p:cNvPr id="58382" name="Shape 1662">
              <a:extLst>
                <a:ext uri="{FF2B5EF4-FFF2-40B4-BE49-F238E27FC236}">
                  <a16:creationId xmlns:a16="http://schemas.microsoft.com/office/drawing/2014/main" id="{FB848889-0C97-C54B-8FDB-015998BF3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783" y="758092"/>
              <a:ext cx="341433" cy="473808"/>
            </a:xfrm>
            <a:prstGeom prst="rect">
              <a:avLst/>
            </a:prstGeom>
            <a:solidFill>
              <a:srgbClr val="3366CC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zh-CN" altLang="zh-CN"/>
            </a:p>
          </p:txBody>
        </p:sp>
        <p:sp>
          <p:nvSpPr>
            <p:cNvPr id="58383" name="Shape 1663">
              <a:extLst>
                <a:ext uri="{FF2B5EF4-FFF2-40B4-BE49-F238E27FC236}">
                  <a16:creationId xmlns:a16="http://schemas.microsoft.com/office/drawing/2014/main" id="{FDCEC21B-23C0-6143-9B43-0AF70C797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1" y="923925"/>
              <a:ext cx="341433" cy="307975"/>
            </a:xfrm>
            <a:prstGeom prst="rect">
              <a:avLst/>
            </a:prstGeom>
            <a:solidFill>
              <a:srgbClr val="3366CC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zh-CN" altLang="zh-CN"/>
            </a:p>
          </p:txBody>
        </p:sp>
        <p:sp>
          <p:nvSpPr>
            <p:cNvPr id="58384" name="Shape 1664">
              <a:extLst>
                <a:ext uri="{FF2B5EF4-FFF2-40B4-BE49-F238E27FC236}">
                  <a16:creationId xmlns:a16="http://schemas.microsoft.com/office/drawing/2014/main" id="{9182D3B2-12BA-E048-B243-512E1BDA9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841" y="900234"/>
              <a:ext cx="341433" cy="331666"/>
            </a:xfrm>
            <a:prstGeom prst="rect">
              <a:avLst/>
            </a:prstGeom>
            <a:solidFill>
              <a:srgbClr val="3366CC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lIns="45719" tIns="45719" rIns="45719" bIns="45719" anchor="ctr"/>
            <a:lstStyle/>
            <a:p>
              <a:endParaRPr lang="zh-CN" altLang="zh-CN"/>
            </a:p>
          </p:txBody>
        </p:sp>
        <p:sp>
          <p:nvSpPr>
            <p:cNvPr id="58385" name="Shape 1665">
              <a:extLst>
                <a:ext uri="{FF2B5EF4-FFF2-40B4-BE49-F238E27FC236}">
                  <a16:creationId xmlns:a16="http://schemas.microsoft.com/office/drawing/2014/main" id="{9FA2D8C6-78D5-1042-85CC-CF664A6EB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231195"/>
              <a:ext cx="3364533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58386" name="Shape 1666">
              <a:extLst>
                <a:ext uri="{FF2B5EF4-FFF2-40B4-BE49-F238E27FC236}">
                  <a16:creationId xmlns:a16="http://schemas.microsoft.com/office/drawing/2014/main" id="{7BA27133-BC95-164D-9CFB-0B5209B90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55" y="474090"/>
              <a:ext cx="3364533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>
            <a:extLst>
              <a:ext uri="{FF2B5EF4-FFF2-40B4-BE49-F238E27FC236}">
                <a16:creationId xmlns:a16="http://schemas.microsoft.com/office/drawing/2014/main" id="{149C27C8-B778-FE4E-98D0-227EA8E31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9394" name="内容占位符 2">
            <a:extLst>
              <a:ext uri="{FF2B5EF4-FFF2-40B4-BE49-F238E27FC236}">
                <a16:creationId xmlns:a16="http://schemas.microsoft.com/office/drawing/2014/main" id="{1F9E7DEC-BC0C-A147-B711-FE82AF84BBD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985838"/>
            <a:ext cx="8229600" cy="3748087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 sz="22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全距</a:t>
            </a: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（Range）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</a:rPr>
              <a:t>也称极差，R=最大值-最小值 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Arial" panose="020B0604020202020204" pitchFamily="34" charset="0"/>
              </a:rPr>
              <a:t>易受极端值的影响</a:t>
            </a:r>
            <a:endParaRPr lang="zh-CN" altLang="en-US" sz="2000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sp>
        <p:nvSpPr>
          <p:cNvPr id="57347" name="Shape 1672">
            <a:extLst>
              <a:ext uri="{FF2B5EF4-FFF2-40B4-BE49-F238E27FC236}">
                <a16:creationId xmlns:a16="http://schemas.microsoft.com/office/drawing/2014/main" id="{6186BB50-7C02-814D-B65E-8F35E1F60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313" y="2933700"/>
            <a:ext cx="6219825" cy="457200"/>
          </a:xfrm>
          <a:prstGeom prst="rect">
            <a:avLst/>
          </a:prstGeom>
          <a:noFill/>
          <a:ln w="28575">
            <a:solidFill>
              <a:srgbClr val="00ECD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6799" tIns="46799" rIns="46799" bIns="46799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zh-CN" sz="2400">
                <a:latin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sym typeface="Times New Roman" panose="02020603050405020304" pitchFamily="18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sym typeface="Times New Roman" panose="02020603050405020304" pitchFamily="18" charset="0"/>
              </a:rPr>
              <a:t>6</a:t>
            </a:r>
            <a:r>
              <a:rPr lang="zh-CN" altLang="en-US" sz="240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sym typeface="Times New Roman" panose="02020603050405020304" pitchFamily="18" charset="0"/>
              </a:rPr>
              <a:t>7</a:t>
            </a:r>
            <a:r>
              <a:rPr lang="zh-CN" altLang="en-US" sz="240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sym typeface="Times New Roman" panose="02020603050405020304" pitchFamily="18" charset="0"/>
              </a:rPr>
              <a:t>8</a:t>
            </a:r>
            <a:r>
              <a:rPr lang="zh-CN" altLang="en-US" sz="240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sym typeface="Times New Roman" panose="02020603050405020304" pitchFamily="18" charset="0"/>
              </a:rPr>
              <a:t>9</a:t>
            </a:r>
            <a:r>
              <a:rPr lang="zh-CN" altLang="en-US" sz="240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sym typeface="Times New Roman" panose="02020603050405020304" pitchFamily="18" charset="0"/>
              </a:rPr>
              <a:t>10</a:t>
            </a:r>
            <a:r>
              <a:rPr lang="zh-CN" altLang="en-US" sz="240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sym typeface="Times New Roman" panose="02020603050405020304" pitchFamily="18" charset="0"/>
              </a:rPr>
              <a:t>12</a:t>
            </a:r>
            <a:r>
              <a:rPr lang="zh-CN" altLang="en-US" sz="240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sym typeface="Times New Roman" panose="02020603050405020304" pitchFamily="18" charset="0"/>
              </a:rPr>
              <a:t>15</a:t>
            </a:r>
            <a:r>
              <a:rPr lang="zh-CN" altLang="en-US" sz="240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sym typeface="Times New Roman" panose="02020603050405020304" pitchFamily="18" charset="0"/>
              </a:rPr>
              <a:t>16</a:t>
            </a:r>
            <a:r>
              <a:rPr lang="zh-CN" altLang="en-US" sz="2400">
                <a:latin typeface="Times New Roman" panose="02020603050405020304" pitchFamily="18" charset="0"/>
                <a:sym typeface="宋体" panose="02010600030101010101" pitchFamily="2" charset="-122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sym typeface="Times New Roman" panose="02020603050405020304" pitchFamily="18" charset="0"/>
              </a:rPr>
              <a:t>20</a:t>
            </a:r>
          </a:p>
        </p:txBody>
      </p:sp>
      <p:sp>
        <p:nvSpPr>
          <p:cNvPr id="1674" name="Shape 1674">
            <a:extLst>
              <a:ext uri="{FF2B5EF4-FFF2-40B4-BE49-F238E27FC236}">
                <a16:creationId xmlns:a16="http://schemas.microsoft.com/office/drawing/2014/main" id="{E6929F57-5203-074E-A53F-4831F1A23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3740150"/>
            <a:ext cx="3775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indent="139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黑体" panose="02010609060101010101" pitchFamily="49" charset="-122"/>
              </a:rPr>
              <a:t>全距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=20-2=18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indefinite">
                  <p:tgtEl>
                    <p:sldTgt/>
                  </p:tgtEl>
                </p:cond>
              </p:prevCondLst>
              <p:nextCondLst>
                <p:cond evt="onNext" delay="indefinite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/>
      <p:bldP spid="167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0FA4179F-1362-9E45-B730-66AD7C03E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第三章 数据的描述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D2D0D-F83D-DA4F-AE8C-F356470A6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  <a:ln>
            <a:miter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38"/>
              </a:spcBef>
            </a:pPr>
            <a:r>
              <a:rPr lang="zh-CN" altLang="en-US" sz="2600">
                <a:latin typeface="微软雅黑" panose="020B0503020204020204" pitchFamily="34" charset="-122"/>
                <a:ea typeface="黑体" panose="02010609060101010101" pitchFamily="49" charset="-122"/>
              </a:rPr>
              <a:t>单变量的描述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离散变量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连续变量</a:t>
            </a:r>
          </a:p>
          <a:p>
            <a:pPr>
              <a:lnSpc>
                <a:spcPct val="100000"/>
              </a:lnSpc>
              <a:spcBef>
                <a:spcPts val="1038"/>
              </a:spcBef>
            </a:pPr>
            <a:r>
              <a:rPr lang="zh-CN" altLang="en-US" sz="2600">
                <a:latin typeface="微软雅黑" panose="020B0503020204020204" pitchFamily="34" charset="-122"/>
                <a:ea typeface="黑体" panose="02010609060101010101" pitchFamily="49" charset="-122"/>
              </a:rPr>
              <a:t>两个变量的描述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离散变量与离散变量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离散变量与连续变量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连续变量与连续变量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>
            <a:extLst>
              <a:ext uri="{FF2B5EF4-FFF2-40B4-BE49-F238E27FC236}">
                <a16:creationId xmlns:a16="http://schemas.microsoft.com/office/drawing/2014/main" id="{8A603DFB-BC0F-0E47-86BE-ADB85E6A4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8370" name="内容占位符 2">
            <a:extLst>
              <a:ext uri="{FF2B5EF4-FFF2-40B4-BE49-F238E27FC236}">
                <a16:creationId xmlns:a16="http://schemas.microsoft.com/office/drawing/2014/main" id="{0CA3E9BD-2211-8345-BD48-E8683BA21D6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四分位距</a:t>
            </a:r>
            <a:r>
              <a:rPr lang="zh-CN" altLang="en-US" sz="24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（Inter-Quartile Range, IQR）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上四分位数与下四分位数之差，IQR＝Q3-Q1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2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四分位数</a:t>
            </a: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（Quartile）</a:t>
            </a:r>
          </a:p>
          <a:p>
            <a:pPr lvl="4"/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数据按大小顺序排序后把分割成四等分的三个分割点上的数值 。</a:t>
            </a:r>
          </a:p>
          <a:p>
            <a:pPr lvl="4"/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如果四分位数的位置不是整数，则四分位数等于前后两个数的加权平均。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3A547B-277E-4E48-83A7-142617FAE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565275"/>
            <a:ext cx="1579562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>
            <a:extLst>
              <a:ext uri="{FF2B5EF4-FFF2-40B4-BE49-F238E27FC236}">
                <a16:creationId xmlns:a16="http://schemas.microsoft.com/office/drawing/2014/main" id="{7D2B8B8A-D6A1-BE4E-8EDA-A467F07D4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1442" name="文本占位符 91138">
            <a:extLst>
              <a:ext uri="{FF2B5EF4-FFF2-40B4-BE49-F238E27FC236}">
                <a16:creationId xmlns:a16="http://schemas.microsoft.com/office/drawing/2014/main" id="{604971AC-D0F7-7745-AF4B-8D92044743F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73113" y="739775"/>
            <a:ext cx="788828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排序后的数据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:  2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r>
              <a:rPr lang="zh-CN" altLang="en-US" sz="26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627D0A-FC18-8142-8559-387DA9ADF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525588"/>
            <a:ext cx="3113087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46" name="组合 91145">
            <a:extLst>
              <a:ext uri="{FF2B5EF4-FFF2-40B4-BE49-F238E27FC236}">
                <a16:creationId xmlns:a16="http://schemas.microsoft.com/office/drawing/2014/main" id="{D4F20B57-6659-BD42-9CA2-8A0957829779}"/>
              </a:ext>
            </a:extLst>
          </p:cNvPr>
          <p:cNvGrpSpPr>
            <a:grpSpLocks/>
          </p:cNvGrpSpPr>
          <p:nvPr/>
        </p:nvGrpSpPr>
        <p:grpSpPr bwMode="auto">
          <a:xfrm>
            <a:off x="4297363" y="1865313"/>
            <a:ext cx="4176712" cy="1446212"/>
            <a:chOff x="0" y="0"/>
            <a:chExt cx="2631" cy="911"/>
          </a:xfrm>
        </p:grpSpPr>
        <p:sp>
          <p:nvSpPr>
            <p:cNvPr id="61445" name="直接连接符 91146">
              <a:extLst>
                <a:ext uri="{FF2B5EF4-FFF2-40B4-BE49-F238E27FC236}">
                  <a16:creationId xmlns:a16="http://schemas.microsoft.com/office/drawing/2014/main" id="{53C9BA65-E389-644E-9164-0FD45873E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" y="363"/>
              <a:ext cx="176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6" name="直接连接符 91147">
              <a:extLst>
                <a:ext uri="{FF2B5EF4-FFF2-40B4-BE49-F238E27FC236}">
                  <a16:creationId xmlns:a16="http://schemas.microsoft.com/office/drawing/2014/main" id="{2D138F45-7085-1941-8A5A-721F75BEA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" y="272"/>
              <a:ext cx="0" cy="9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7" name="直接连接符 91148">
              <a:extLst>
                <a:ext uri="{FF2B5EF4-FFF2-40B4-BE49-F238E27FC236}">
                  <a16:creationId xmlns:a16="http://schemas.microsoft.com/office/drawing/2014/main" id="{2439CE11-E639-E840-A18E-45DF5176B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4" y="272"/>
              <a:ext cx="0" cy="9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8" name="直接连接符 91149">
              <a:extLst>
                <a:ext uri="{FF2B5EF4-FFF2-40B4-BE49-F238E27FC236}">
                  <a16:creationId xmlns:a16="http://schemas.microsoft.com/office/drawing/2014/main" id="{E09F4657-AB94-FD44-853B-7A3B99D96F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" y="272"/>
              <a:ext cx="0" cy="9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49" name="文本框 91150">
              <a:extLst>
                <a:ext uri="{FF2B5EF4-FFF2-40B4-BE49-F238E27FC236}">
                  <a16:creationId xmlns:a16="http://schemas.microsoft.com/office/drawing/2014/main" id="{BF03E675-FB6D-234F-B028-EE15D31C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" y="0"/>
              <a:ext cx="24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位置  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2                            2.75       3</a:t>
              </a:r>
            </a:p>
          </p:txBody>
        </p:sp>
        <p:sp>
          <p:nvSpPr>
            <p:cNvPr id="61450" name="右大括号 91151">
              <a:extLst>
                <a:ext uri="{FF2B5EF4-FFF2-40B4-BE49-F238E27FC236}">
                  <a16:creationId xmlns:a16="http://schemas.microsoft.com/office/drawing/2014/main" id="{7EE1BD85-0A7E-2746-8FDF-05D943561210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1150" y="-74"/>
              <a:ext cx="227" cy="1179"/>
            </a:xfrm>
            <a:prstGeom prst="rightBrace">
              <a:avLst>
                <a:gd name="adj1" fmla="val 43186"/>
                <a:gd name="adj2" fmla="val 57079"/>
              </a:avLst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1451" name="文本框 91152">
              <a:extLst>
                <a:ext uri="{FF2B5EF4-FFF2-40B4-BE49-F238E27FC236}">
                  <a16:creationId xmlns:a16="http://schemas.microsoft.com/office/drawing/2014/main" id="{F4B87794-785E-614A-90DE-E5692E9B1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08"/>
              <a:ext cx="26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 </a:t>
              </a:r>
              <a:r>
                <a:rPr lang="zh-CN" altLang="en-US" sz="2000" b="1">
                  <a:latin typeface="Times New Roman" panose="02020603050405020304" pitchFamily="18" charset="0"/>
                </a:rPr>
                <a:t>数值   </a:t>
              </a:r>
              <a:r>
                <a:rPr lang="en-US" altLang="zh-CN" sz="2000" b="1">
                  <a:latin typeface="Times New Roman" panose="02020603050405020304" pitchFamily="18" charset="0"/>
                </a:rPr>
                <a:t>5                                          6</a:t>
              </a:r>
            </a:p>
          </p:txBody>
        </p:sp>
        <p:sp>
          <p:nvSpPr>
            <p:cNvPr id="61452" name="矩形 91153">
              <a:extLst>
                <a:ext uri="{FF2B5EF4-FFF2-40B4-BE49-F238E27FC236}">
                  <a16:creationId xmlns:a16="http://schemas.microsoft.com/office/drawing/2014/main" id="{3B7183C9-69C3-B342-A74F-B2A37B59C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" y="680"/>
              <a:ext cx="11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0.75×(6-5)=0.75</a:t>
              </a:r>
            </a:p>
          </p:txBody>
        </p:sp>
      </p:grpSp>
      <p:sp>
        <p:nvSpPr>
          <p:cNvPr id="91143" name="文本框 91142">
            <a:extLst>
              <a:ext uri="{FF2B5EF4-FFF2-40B4-BE49-F238E27FC236}">
                <a16:creationId xmlns:a16="http://schemas.microsoft.com/office/drawing/2014/main" id="{1C5D7992-A512-B74B-A1A6-79A174553C5E}"/>
              </a:ext>
            </a:extLst>
          </p:cNvPr>
          <p:cNvSpPr txBox="1"/>
          <p:nvPr/>
        </p:nvSpPr>
        <p:spPr>
          <a:xfrm>
            <a:off x="3781425" y="990600"/>
            <a:ext cx="708025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 noProof="1">
                <a:solidFill>
                  <a:srgbClr val="FF1BA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Book Antiqua" pitchFamily="2" charset="0"/>
                <a:ea typeface="宋体" charset="-122"/>
                <a:cs typeface="+mn-ea"/>
                <a:sym typeface="Wingdings 3" pitchFamily="2" charset="2"/>
              </a:rPr>
              <a:t></a:t>
            </a:r>
            <a:endParaRPr lang="en-US" altLang="zh-CN" sz="3200" b="1" noProof="1">
              <a:solidFill>
                <a:srgbClr val="FF1BA3"/>
              </a:solidFill>
              <a:effectLst>
                <a:outerShdw blurRad="38100" dist="38100" dir="2700000">
                  <a:srgbClr val="C0C0C0"/>
                </a:outerShdw>
              </a:effectLst>
              <a:latin typeface="Book Antiqua" pitchFamily="2" charset="0"/>
              <a:ea typeface="宋体" charset="-122"/>
              <a:sym typeface="Wingdings 3" pitchFamily="2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32E77B-4D1C-5B47-AC4F-37A146BF6B6B}"/>
              </a:ext>
            </a:extLst>
          </p:cNvPr>
          <p:cNvSpPr txBox="1"/>
          <p:nvPr/>
        </p:nvSpPr>
        <p:spPr>
          <a:xfrm>
            <a:off x="5141913" y="998538"/>
            <a:ext cx="708025" cy="57943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 noProof="1">
                <a:solidFill>
                  <a:srgbClr val="FF1BA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Book Antiqua" pitchFamily="2" charset="0"/>
                <a:ea typeface="宋体" charset="-122"/>
                <a:cs typeface="+mn-ea"/>
                <a:sym typeface="Wingdings 3" pitchFamily="2" charset="2"/>
              </a:rPr>
              <a:t></a:t>
            </a:r>
            <a:endParaRPr lang="en-US" altLang="zh-CN" sz="3200" b="1" noProof="1">
              <a:solidFill>
                <a:srgbClr val="FF1BA3"/>
              </a:solidFill>
              <a:effectLst>
                <a:outerShdw blurRad="38100" dist="38100" dir="2700000">
                  <a:srgbClr val="C0C0C0"/>
                </a:outerShdw>
              </a:effectLst>
              <a:latin typeface="Book Antiqua" pitchFamily="2" charset="0"/>
              <a:ea typeface="宋体" charset="-122"/>
              <a:sym typeface="Wingdings 3" pitchFamily="2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D833A4-DA36-8A41-858D-50397C8B65BF}"/>
              </a:ext>
            </a:extLst>
          </p:cNvPr>
          <p:cNvSpPr txBox="1"/>
          <p:nvPr/>
        </p:nvSpPr>
        <p:spPr>
          <a:xfrm>
            <a:off x="7013575" y="936625"/>
            <a:ext cx="708025" cy="57943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 noProof="1">
                <a:solidFill>
                  <a:srgbClr val="FF1BA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Book Antiqua" pitchFamily="2" charset="0"/>
                <a:ea typeface="宋体" charset="-122"/>
                <a:cs typeface="+mn-ea"/>
                <a:sym typeface="Wingdings 3" pitchFamily="2" charset="2"/>
              </a:rPr>
              <a:t></a:t>
            </a:r>
            <a:endParaRPr lang="en-US" altLang="zh-CN" sz="3200" b="1" noProof="1">
              <a:solidFill>
                <a:srgbClr val="FF1BA3"/>
              </a:solidFill>
              <a:effectLst>
                <a:outerShdw blurRad="38100" dist="38100" dir="2700000">
                  <a:srgbClr val="C0C0C0"/>
                </a:outerShdw>
              </a:effectLst>
              <a:latin typeface="Book Antiqua" pitchFamily="2" charset="0"/>
              <a:ea typeface="宋体" charset="-122"/>
              <a:sym typeface="Wingdings 3" pitchFamily="2" charset="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82816F-5B05-E94A-BF39-5C6A0D5C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50" y="3422650"/>
            <a:ext cx="3943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>
            <a:extLst>
              <a:ext uri="{FF2B5EF4-FFF2-40B4-BE49-F238E27FC236}">
                <a16:creationId xmlns:a16="http://schemas.microsoft.com/office/drawing/2014/main" id="{F3589606-116D-E544-A4EE-6C8C756C8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2466" name="内容占位符 2">
            <a:extLst>
              <a:ext uri="{FF2B5EF4-FFF2-40B4-BE49-F238E27FC236}">
                <a16:creationId xmlns:a16="http://schemas.microsoft.com/office/drawing/2014/main" id="{DC6A34BC-86B4-024B-8B90-29ACCB39069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在实际应用中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四分位数的计算方法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并不统一（数据量大时这些方法差别不大）。对原始数据：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SPSS中四分位数的位置为(n+1)/4， 2(n+1)/4， 3 (n+1)/4。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Excel中四分位数的位置分别为(n+3)/4， 2(n+1)/4，（3 n+1)/4。</a:t>
            </a:r>
          </a:p>
        </p:txBody>
      </p:sp>
      <p:sp>
        <p:nvSpPr>
          <p:cNvPr id="90115" name="椭圆 90114">
            <a:extLst>
              <a:ext uri="{FF2B5EF4-FFF2-40B4-BE49-F238E27FC236}">
                <a16:creationId xmlns:a16="http://schemas.microsoft.com/office/drawing/2014/main" id="{8CB4A381-73B7-BD46-A53A-9AF27D661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3435350"/>
            <a:ext cx="3543300" cy="1219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EXCEL:</a:t>
            </a:r>
          </a:p>
          <a:p>
            <a:pPr algn="ctr"/>
            <a:r>
              <a:rPr lang="en-US" altLang="zh-CN" sz="2500" b="1">
                <a:solidFill>
                  <a:schemeClr val="bg1"/>
                </a:solidFill>
                <a:latin typeface="Times New Roman" panose="02020603050405020304" pitchFamily="18" charset="0"/>
              </a:rPr>
              <a:t>quartile (array, quart)</a:t>
            </a:r>
          </a:p>
        </p:txBody>
      </p:sp>
      <p:pic>
        <p:nvPicPr>
          <p:cNvPr id="90116" name="图片 90115">
            <a:extLst>
              <a:ext uri="{FF2B5EF4-FFF2-40B4-BE49-F238E27FC236}">
                <a16:creationId xmlns:a16="http://schemas.microsoft.com/office/drawing/2014/main" id="{BCD4F516-4564-1B41-93F1-AB34D8F96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3101975"/>
            <a:ext cx="29718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>
            <a:extLst>
              <a:ext uri="{FF2B5EF4-FFF2-40B4-BE49-F238E27FC236}">
                <a16:creationId xmlns:a16="http://schemas.microsoft.com/office/drawing/2014/main" id="{B34F50DF-2495-0648-B779-8DA136439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8370" name="内容占位符 2">
            <a:extLst>
              <a:ext uri="{FF2B5EF4-FFF2-40B4-BE49-F238E27FC236}">
                <a16:creationId xmlns:a16="http://schemas.microsoft.com/office/drawing/2014/main" id="{C9CABCE7-71CD-E641-A51D-E6E62CAE2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175" y="921385"/>
            <a:ext cx="8229600" cy="3748086"/>
          </a:xfrm>
          <a:ln>
            <a:miter/>
          </a:ln>
        </p:spPr>
        <p:txBody>
          <a:bodyPr/>
          <a:lstStyle/>
          <a:p>
            <a:pPr lvl="3" fontAlgn="auto"/>
            <a:r>
              <a:rPr lang="zh-CN" altLang="en-US" sz="2200" noProof="1">
                <a:solidFill>
                  <a:srgbClr val="FFFF00"/>
                </a:solidFill>
                <a:sym typeface="黑体" charset="0"/>
              </a:rPr>
              <a:t>分位数</a:t>
            </a:r>
            <a:endParaRPr lang="zh-CN" altLang="en-US" sz="2200" noProof="1">
              <a:sym typeface="黑体" charset="0"/>
            </a:endParaRPr>
          </a:p>
          <a:p>
            <a:pPr lvl="4" fontAlgn="auto">
              <a:spcBef>
                <a:spcPts val="600"/>
              </a:spcBef>
              <a:buFont typeface="Arial"/>
              <a:buChar char="»"/>
            </a:pPr>
            <a:r>
              <a:rPr lang="zh-CN" altLang="en-US" sz="2000" noProof="1">
                <a:sym typeface="宋体" charset="-122"/>
              </a:rPr>
              <a:t>把顺序排列的一组数据分割为若干相等部分的分割点的数值 。</a:t>
            </a:r>
          </a:p>
          <a:p>
            <a:pPr lvl="4" fontAlgn="auto">
              <a:spcBef>
                <a:spcPts val="600"/>
              </a:spcBef>
              <a:buFont typeface="Arial"/>
              <a:buChar char="»"/>
            </a:pPr>
            <a:r>
              <a:rPr lang="zh-CN" altLang="en-US" sz="2000" noProof="1">
                <a:sym typeface="+mn-ea"/>
              </a:rPr>
              <a:t>分位数可以反映数据分布的相对位置（而不单单是中心位置）。</a:t>
            </a:r>
          </a:p>
          <a:p>
            <a:pPr lvl="4" fontAlgn="auto">
              <a:spcBef>
                <a:spcPts val="600"/>
              </a:spcBef>
              <a:buFont typeface="Arial"/>
              <a:buChar char="»"/>
            </a:pPr>
            <a:r>
              <a:rPr lang="zh-CN" altLang="en-US" sz="2000" noProof="1">
                <a:sym typeface="+mn-ea"/>
              </a:rPr>
              <a:t>常用的有四分位数、十分位数、百分位数。</a:t>
            </a:r>
          </a:p>
          <a:p>
            <a:pPr lvl="5">
              <a:lnSpc>
                <a:spcPct val="125000"/>
              </a:lnSpc>
              <a:spcBef>
                <a:spcPts val="0"/>
              </a:spcBef>
            </a:pPr>
            <a:r>
              <a:rPr lang="zh-CN" altLang="en-US" noProof="1">
                <a:latin typeface="Times New Roman" charset="0"/>
                <a:ea typeface="黑体" charset="0"/>
                <a:cs typeface="微软雅黑"/>
                <a:sym typeface="宋体" charset="-122"/>
              </a:rPr>
              <a:t>四分位数（Quartile）：</a:t>
            </a:r>
            <a:r>
              <a:rPr lang="zh-CN" altLang="en-US" noProof="1">
                <a:solidFill>
                  <a:srgbClr val="FFFF00"/>
                </a:solidFill>
                <a:latin typeface="Times New Roman" charset="0"/>
                <a:ea typeface="黑体" charset="0"/>
                <a:cs typeface="微软雅黑"/>
                <a:sym typeface="宋体" charset="-122"/>
              </a:rPr>
              <a:t>Q1   Q2   Q3 </a:t>
            </a:r>
            <a:r>
              <a:rPr lang="zh-CN" altLang="en-US" noProof="1">
                <a:latin typeface="Times New Roman" charset="0"/>
                <a:ea typeface="黑体" charset="0"/>
                <a:cs typeface="微软雅黑"/>
                <a:sym typeface="宋体" charset="-122"/>
              </a:rPr>
              <a:t> </a:t>
            </a:r>
          </a:p>
          <a:p>
            <a:pPr lvl="5">
              <a:lnSpc>
                <a:spcPct val="125000"/>
              </a:lnSpc>
              <a:spcBef>
                <a:spcPts val="0"/>
              </a:spcBef>
            </a:pPr>
            <a:r>
              <a:rPr lang="zh-CN" altLang="en-US" noProof="1">
                <a:latin typeface="Times New Roman" charset="0"/>
                <a:ea typeface="黑体" charset="0"/>
                <a:cs typeface="微软雅黑"/>
                <a:sym typeface="宋体" charset="-122"/>
              </a:rPr>
              <a:t>十分位数（Decile）： </a:t>
            </a:r>
            <a:r>
              <a:rPr lang="zh-CN" altLang="en-US" noProof="1">
                <a:solidFill>
                  <a:srgbClr val="FFFF00"/>
                </a:solidFill>
                <a:latin typeface="Times New Roman" charset="0"/>
                <a:ea typeface="黑体" charset="0"/>
                <a:cs typeface="微软雅黑"/>
                <a:sym typeface="宋体" charset="-122"/>
              </a:rPr>
              <a:t>D1  D2 ………D9</a:t>
            </a:r>
          </a:p>
          <a:p>
            <a:pPr lvl="5">
              <a:lnSpc>
                <a:spcPct val="125000"/>
              </a:lnSpc>
              <a:spcBef>
                <a:spcPts val="0"/>
              </a:spcBef>
            </a:pPr>
            <a:r>
              <a:rPr lang="zh-CN" altLang="en-US" noProof="1">
                <a:latin typeface="Times New Roman" charset="0"/>
                <a:ea typeface="黑体" charset="0"/>
                <a:cs typeface="微软雅黑"/>
                <a:sym typeface="宋体" charset="-122"/>
              </a:rPr>
              <a:t>百分位数（percentile）：</a:t>
            </a:r>
            <a:r>
              <a:rPr lang="zh-CN" altLang="en-US" noProof="1">
                <a:solidFill>
                  <a:srgbClr val="FFFF00"/>
                </a:solidFill>
                <a:latin typeface="Times New Roman" charset="0"/>
                <a:ea typeface="黑体" charset="0"/>
                <a:cs typeface="微软雅黑"/>
                <a:sym typeface="宋体" charset="-122"/>
              </a:rPr>
              <a:t>P1  P2  …………P99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>
            <a:extLst>
              <a:ext uri="{FF2B5EF4-FFF2-40B4-BE49-F238E27FC236}">
                <a16:creationId xmlns:a16="http://schemas.microsoft.com/office/drawing/2014/main" id="{6BBB080A-A0AD-E441-9F4B-3B6FF0E68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4514" name="内容占位符 2">
            <a:extLst>
              <a:ext uri="{FF2B5EF4-FFF2-40B4-BE49-F238E27FC236}">
                <a16:creationId xmlns:a16="http://schemas.microsoft.com/office/drawing/2014/main" id="{CFDB3AE0-8FDF-0E49-809E-4A33219BE89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四分位距</a:t>
            </a:r>
            <a:r>
              <a:rPr lang="zh-CN" altLang="en-US" sz="24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（Inter-Quartile Range, IQR）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上四分位数与下四分位数之差，IQR＝Q3-Q1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反映了中间50%数据的离散程度，数值越小说明中间的数据越集中。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不受极端值的影响。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可以用于衡量中位数的代表性。</a:t>
            </a:r>
            <a:endParaRPr lang="zh-CN" altLang="en-US" sz="2000">
              <a:latin typeface="微软雅黑" panose="020B0503020204020204" pitchFamily="34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>
            <a:extLst>
              <a:ext uri="{FF2B5EF4-FFF2-40B4-BE49-F238E27FC236}">
                <a16:creationId xmlns:a16="http://schemas.microsoft.com/office/drawing/2014/main" id="{D04547F4-72CB-9949-AE9C-7CCA029A9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3490" name="内容占位符 2">
            <a:extLst>
              <a:ext uri="{FF2B5EF4-FFF2-40B4-BE49-F238E27FC236}">
                <a16:creationId xmlns:a16="http://schemas.microsoft.com/office/drawing/2014/main" id="{A67ECF0B-3C08-CB49-B254-6F3D62D197E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样本方差</a:t>
            </a:r>
            <a:r>
              <a:rPr lang="zh-CN" altLang="en-US" sz="24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Sample V</a:t>
            </a:r>
            <a:r>
              <a:rPr lang="zh-CN" altLang="en-US" sz="24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ariance）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依赖于每个观测值与均值之间的离差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样本方差是对总体方差的一种估计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0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样本标准差</a:t>
            </a: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Standard Deviation</a:t>
            </a: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），样本方差的平方根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是反映定量数据离散程度的最常用的指标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标准差和原始数据具有相同的量纲</a:t>
            </a:r>
          </a:p>
        </p:txBody>
      </p:sp>
      <p:pic>
        <p:nvPicPr>
          <p:cNvPr id="65539" name="图片 1">
            <a:extLst>
              <a:ext uri="{FF2B5EF4-FFF2-40B4-BE49-F238E27FC236}">
                <a16:creationId xmlns:a16="http://schemas.microsoft.com/office/drawing/2014/main" id="{FCC2348E-0B91-F442-ADEA-DD2F021D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1062038"/>
            <a:ext cx="1874837" cy="124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椭圆 93186">
            <a:extLst>
              <a:ext uri="{FF2B5EF4-FFF2-40B4-BE49-F238E27FC236}">
                <a16:creationId xmlns:a16="http://schemas.microsoft.com/office/drawing/2014/main" id="{2448C2B0-39AE-724E-8473-0C23D4BA3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3754438"/>
            <a:ext cx="3276600" cy="1447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EXCEL: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标准差</a:t>
            </a:r>
          </a:p>
          <a:p>
            <a:pPr algn="ctr"/>
            <a:r>
              <a:rPr lang="en-US" altLang="zh-CN" sz="2500" b="1">
                <a:solidFill>
                  <a:schemeClr val="bg1"/>
                </a:solidFill>
                <a:latin typeface="Times New Roman" panose="02020603050405020304" pitchFamily="18" charset="0"/>
              </a:rPr>
              <a:t>stdev(</a:t>
            </a:r>
            <a:r>
              <a:rPr lang="zh-CN" altLang="en-US" sz="2200" b="1">
                <a:solidFill>
                  <a:schemeClr val="bg1"/>
                </a:solidFill>
                <a:latin typeface="Times New Roman" panose="02020603050405020304" pitchFamily="18" charset="0"/>
              </a:rPr>
              <a:t>样本数据</a:t>
            </a:r>
            <a:r>
              <a:rPr lang="zh-CN" altLang="en-US" sz="25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5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2500" b="1">
                <a:solidFill>
                  <a:schemeClr val="bg1"/>
                </a:solidFill>
                <a:latin typeface="Times New Roman" panose="02020603050405020304" pitchFamily="18" charset="0"/>
              </a:rPr>
              <a:t>stdevp(</a:t>
            </a:r>
            <a:r>
              <a:rPr lang="zh-CN" altLang="en-US" sz="2200" b="1">
                <a:solidFill>
                  <a:schemeClr val="bg1"/>
                </a:solidFill>
                <a:latin typeface="Times New Roman" panose="02020603050405020304" pitchFamily="18" charset="0"/>
              </a:rPr>
              <a:t>总体数据</a:t>
            </a:r>
            <a:r>
              <a:rPr lang="en-US" altLang="zh-CN" sz="25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>
            <a:extLst>
              <a:ext uri="{FF2B5EF4-FFF2-40B4-BE49-F238E27FC236}">
                <a16:creationId xmlns:a16="http://schemas.microsoft.com/office/drawing/2014/main" id="{FBEF8B3C-1FD4-C646-BC0B-06EF7DFDF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6562" name="内容占位符 2">
            <a:extLst>
              <a:ext uri="{FF2B5EF4-FFF2-40B4-BE49-F238E27FC236}">
                <a16:creationId xmlns:a16="http://schemas.microsoft.com/office/drawing/2014/main" id="{98A1351A-C0B9-9941-93A8-6BD29F36E90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946150"/>
            <a:ext cx="8229600" cy="1490663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样本方差</a:t>
            </a:r>
            <a:r>
              <a:rPr lang="zh-CN" altLang="en-US" sz="24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Sample V</a:t>
            </a:r>
            <a:r>
              <a:rPr lang="zh-CN" altLang="en-US" sz="24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ariance）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标准差和原始数据具有相同的量纲</a:t>
            </a:r>
          </a:p>
          <a:p>
            <a:pPr lvl="3">
              <a:buFont typeface="Wingdings" pitchFamily="2" charset="2"/>
              <a:buChar char="p"/>
            </a:pPr>
            <a:endParaRPr lang="zh-CN" altLang="en-US" sz="2000">
              <a:latin typeface="微软雅黑" panose="020B0503020204020204" pitchFamily="34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65539" name="文本框 2">
            <a:extLst>
              <a:ext uri="{FF2B5EF4-FFF2-40B4-BE49-F238E27FC236}">
                <a16:creationId xmlns:a16="http://schemas.microsoft.com/office/drawing/2014/main" id="{ED52B3C2-72E8-654C-94F7-E8886F6B3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224088"/>
            <a:ext cx="83550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600"/>
              </a:spcBef>
              <a:buSzPct val="60000"/>
            </a:pPr>
            <a:r>
              <a:rPr lang="zh-CN" altLang="en-US" sz="22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问题：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 均值相差很大的两组数据，是否可以直接比较它们的方差？</a:t>
            </a:r>
            <a:endParaRPr lang="zh-CN" altLang="en-US" sz="22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5541" name="图片 4">
            <a:extLst>
              <a:ext uri="{FF2B5EF4-FFF2-40B4-BE49-F238E27FC236}">
                <a16:creationId xmlns:a16="http://schemas.microsoft.com/office/drawing/2014/main" id="{DF15F6E9-470A-4B44-B776-6D0EC5F9D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651125"/>
            <a:ext cx="3843338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图片 5">
            <a:extLst>
              <a:ext uri="{FF2B5EF4-FFF2-40B4-BE49-F238E27FC236}">
                <a16:creationId xmlns:a16="http://schemas.microsoft.com/office/drawing/2014/main" id="{B6589E2B-F613-2D4B-A6F6-30FA9AB8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75" y="3365500"/>
            <a:ext cx="40132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>
            <a:extLst>
              <a:ext uri="{FF2B5EF4-FFF2-40B4-BE49-F238E27FC236}">
                <a16:creationId xmlns:a16="http://schemas.microsoft.com/office/drawing/2014/main" id="{FA76F5DB-5C27-E446-A5E6-D4289F6F9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2466" name="内容占位符 2">
            <a:extLst>
              <a:ext uri="{FF2B5EF4-FFF2-40B4-BE49-F238E27FC236}">
                <a16:creationId xmlns:a16="http://schemas.microsoft.com/office/drawing/2014/main" id="{0585EA61-4855-A940-9583-4787E0FFE81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离散系数</a:t>
            </a:r>
            <a:r>
              <a:rPr lang="zh-CN" altLang="en-US" sz="24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（Coefficient of Variation）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反映了相对于均值的相对离散程度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计量单位相同时，如果两组数据的均值相差悬殊，离散系数可能比标准差等绝对指标更有意义。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如果两个变量的计量单位不同，则只能通过离散系数来比较其离散程度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样本离散系数是对总体离散系数的估计</a:t>
            </a:r>
          </a:p>
        </p:txBody>
      </p:sp>
      <p:pic>
        <p:nvPicPr>
          <p:cNvPr id="67587" name="图片 1">
            <a:extLst>
              <a:ext uri="{FF2B5EF4-FFF2-40B4-BE49-F238E27FC236}">
                <a16:creationId xmlns:a16="http://schemas.microsoft.com/office/drawing/2014/main" id="{92099AC9-86E2-EC41-B414-3B15D46B4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0" y="1495425"/>
            <a:ext cx="9429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矩形 100354">
            <a:extLst>
              <a:ext uri="{FF2B5EF4-FFF2-40B4-BE49-F238E27FC236}">
                <a16:creationId xmlns:a16="http://schemas.microsoft.com/office/drawing/2014/main" id="{02699DDF-3CD7-854D-B4F9-6E1824BE0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50" y="1371600"/>
            <a:ext cx="9144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7" rIns="67866" bIns="33337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1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偏态</a:t>
            </a:r>
          </a:p>
        </p:txBody>
      </p:sp>
      <p:grpSp>
        <p:nvGrpSpPr>
          <p:cNvPr id="100356" name="组合 100355">
            <a:extLst>
              <a:ext uri="{FF2B5EF4-FFF2-40B4-BE49-F238E27FC236}">
                <a16:creationId xmlns:a16="http://schemas.microsoft.com/office/drawing/2014/main" id="{62A36B14-9D71-A543-9593-DA16A2970ED7}"/>
              </a:ext>
            </a:extLst>
          </p:cNvPr>
          <p:cNvGrpSpPr>
            <a:grpSpLocks/>
          </p:cNvGrpSpPr>
          <p:nvPr/>
        </p:nvGrpSpPr>
        <p:grpSpPr bwMode="auto">
          <a:xfrm>
            <a:off x="1485900" y="1485900"/>
            <a:ext cx="2628900" cy="1427163"/>
            <a:chOff x="0" y="0"/>
            <a:chExt cx="2208" cy="1198"/>
          </a:xfrm>
        </p:grpSpPr>
        <p:grpSp>
          <p:nvGrpSpPr>
            <p:cNvPr id="68611" name="组合 100356">
              <a:extLst>
                <a:ext uri="{FF2B5EF4-FFF2-40B4-BE49-F238E27FC236}">
                  <a16:creationId xmlns:a16="http://schemas.microsoft.com/office/drawing/2014/main" id="{1A3B118A-0668-3541-9A18-9AE8DE5712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0"/>
              <a:ext cx="1875" cy="815"/>
              <a:chOff x="0" y="0"/>
              <a:chExt cx="1725" cy="575"/>
            </a:xfrm>
          </p:grpSpPr>
          <p:sp>
            <p:nvSpPr>
              <p:cNvPr id="100358" name="未知">
                <a:extLst>
                  <a:ext uri="{FF2B5EF4-FFF2-40B4-BE49-F238E27FC236}">
                    <a16:creationId xmlns:a16="http://schemas.microsoft.com/office/drawing/2014/main" id="{66192FB3-B2CB-F946-95B1-B8ECEFBCAFC4}"/>
                  </a:ext>
                </a:extLst>
              </p:cNvPr>
              <p:cNvSpPr/>
              <p:nvPr/>
            </p:nvSpPr>
            <p:spPr>
              <a:xfrm>
                <a:off x="1294" y="0"/>
                <a:ext cx="432" cy="575"/>
              </a:xfrm>
              <a:custGeom>
                <a:avLst/>
                <a:gdLst/>
                <a:ahLst/>
                <a:cxnLst/>
                <a:rect l="0" t="0" r="0" b="0"/>
                <a:pathLst>
                  <a:path w="432" h="575">
                    <a:moveTo>
                      <a:pt x="431" y="574"/>
                    </a:moveTo>
                    <a:lnTo>
                      <a:pt x="385" y="566"/>
                    </a:lnTo>
                    <a:lnTo>
                      <a:pt x="362" y="561"/>
                    </a:lnTo>
                    <a:lnTo>
                      <a:pt x="339" y="551"/>
                    </a:lnTo>
                    <a:lnTo>
                      <a:pt x="318" y="538"/>
                    </a:lnTo>
                    <a:lnTo>
                      <a:pt x="295" y="520"/>
                    </a:lnTo>
                    <a:lnTo>
                      <a:pt x="272" y="496"/>
                    </a:lnTo>
                    <a:lnTo>
                      <a:pt x="226" y="429"/>
                    </a:lnTo>
                    <a:lnTo>
                      <a:pt x="180" y="335"/>
                    </a:lnTo>
                    <a:lnTo>
                      <a:pt x="136" y="224"/>
                    </a:lnTo>
                    <a:lnTo>
                      <a:pt x="113" y="167"/>
                    </a:lnTo>
                    <a:lnTo>
                      <a:pt x="90" y="113"/>
                    </a:lnTo>
                    <a:lnTo>
                      <a:pt x="67" y="67"/>
                    </a:lnTo>
                    <a:lnTo>
                      <a:pt x="44" y="31"/>
                    </a:lnTo>
                    <a:lnTo>
                      <a:pt x="23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0359" name="未知">
                <a:extLst>
                  <a:ext uri="{FF2B5EF4-FFF2-40B4-BE49-F238E27FC236}">
                    <a16:creationId xmlns:a16="http://schemas.microsoft.com/office/drawing/2014/main" id="{54460D4B-A045-6A4A-8799-0C13D8C0B2A9}"/>
                  </a:ext>
                </a:extLst>
              </p:cNvPr>
              <p:cNvSpPr/>
              <p:nvPr/>
            </p:nvSpPr>
            <p:spPr>
              <a:xfrm>
                <a:off x="1" y="0"/>
                <a:ext cx="1294" cy="575"/>
              </a:xfrm>
              <a:custGeom>
                <a:avLst/>
                <a:gdLst/>
                <a:ahLst/>
                <a:cxnLst/>
                <a:rect l="0" t="0" r="0" b="0"/>
                <a:pathLst>
                  <a:path w="1294" h="575">
                    <a:moveTo>
                      <a:pt x="0" y="574"/>
                    </a:moveTo>
                    <a:lnTo>
                      <a:pt x="136" y="566"/>
                    </a:lnTo>
                    <a:lnTo>
                      <a:pt x="203" y="561"/>
                    </a:lnTo>
                    <a:lnTo>
                      <a:pt x="272" y="551"/>
                    </a:lnTo>
                    <a:lnTo>
                      <a:pt x="339" y="538"/>
                    </a:lnTo>
                    <a:lnTo>
                      <a:pt x="408" y="520"/>
                    </a:lnTo>
                    <a:lnTo>
                      <a:pt x="475" y="496"/>
                    </a:lnTo>
                    <a:lnTo>
                      <a:pt x="613" y="429"/>
                    </a:lnTo>
                    <a:lnTo>
                      <a:pt x="747" y="335"/>
                    </a:lnTo>
                    <a:lnTo>
                      <a:pt x="885" y="224"/>
                    </a:lnTo>
                    <a:lnTo>
                      <a:pt x="952" y="167"/>
                    </a:lnTo>
                    <a:lnTo>
                      <a:pt x="1021" y="113"/>
                    </a:lnTo>
                    <a:lnTo>
                      <a:pt x="1088" y="67"/>
                    </a:lnTo>
                    <a:lnTo>
                      <a:pt x="1157" y="31"/>
                    </a:lnTo>
                    <a:lnTo>
                      <a:pt x="1224" y="8"/>
                    </a:lnTo>
                    <a:lnTo>
                      <a:pt x="1293" y="0"/>
                    </a:lnTo>
                  </a:path>
                </a:pathLst>
              </a:custGeom>
              <a:noFill/>
              <a:ln w="38100" cap="rnd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</p:grpSp>
        <p:sp>
          <p:nvSpPr>
            <p:cNvPr id="100360" name="直接连接符 100359">
              <a:extLst>
                <a:ext uri="{FF2B5EF4-FFF2-40B4-BE49-F238E27FC236}">
                  <a16:creationId xmlns:a16="http://schemas.microsoft.com/office/drawing/2014/main" id="{05292749-BD1E-0C49-9A45-E9800697D79D}"/>
                </a:ext>
              </a:extLst>
            </p:cNvPr>
            <p:cNvSpPr/>
            <p:nvPr/>
          </p:nvSpPr>
          <p:spPr>
            <a:xfrm>
              <a:off x="0" y="864"/>
              <a:ext cx="22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8615" name="矩形 100360">
              <a:extLst>
                <a:ext uri="{FF2B5EF4-FFF2-40B4-BE49-F238E27FC236}">
                  <a16:creationId xmlns:a16="http://schemas.microsoft.com/office/drawing/2014/main" id="{992A8E76-A72D-5042-A594-0796D458C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912"/>
              <a:ext cx="91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7" rIns="67866" bIns="33337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latin typeface="Arial" panose="020B0604020202020204" pitchFamily="34" charset="0"/>
                </a:rPr>
                <a:t>左偏分布</a:t>
              </a:r>
            </a:p>
          </p:txBody>
        </p:sp>
      </p:grpSp>
      <p:grpSp>
        <p:nvGrpSpPr>
          <p:cNvPr id="100362" name="组合 100361">
            <a:extLst>
              <a:ext uri="{FF2B5EF4-FFF2-40B4-BE49-F238E27FC236}">
                <a16:creationId xmlns:a16="http://schemas.microsoft.com/office/drawing/2014/main" id="{6FB57A25-526E-C045-91B4-317DFD2BE89B}"/>
              </a:ext>
            </a:extLst>
          </p:cNvPr>
          <p:cNvGrpSpPr>
            <a:grpSpLocks/>
          </p:cNvGrpSpPr>
          <p:nvPr/>
        </p:nvGrpSpPr>
        <p:grpSpPr bwMode="auto">
          <a:xfrm>
            <a:off x="1543050" y="3200400"/>
            <a:ext cx="2571750" cy="1427163"/>
            <a:chOff x="0" y="0"/>
            <a:chExt cx="2160" cy="1198"/>
          </a:xfrm>
        </p:grpSpPr>
        <p:sp>
          <p:nvSpPr>
            <p:cNvPr id="100363" name="未知">
              <a:extLst>
                <a:ext uri="{FF2B5EF4-FFF2-40B4-BE49-F238E27FC236}">
                  <a16:creationId xmlns:a16="http://schemas.microsoft.com/office/drawing/2014/main" id="{052BB7CB-08F5-6A47-B7F2-77EC5B3E9C84}"/>
                </a:ext>
              </a:extLst>
            </p:cNvPr>
            <p:cNvSpPr/>
            <p:nvPr/>
          </p:nvSpPr>
          <p:spPr>
            <a:xfrm>
              <a:off x="504" y="0"/>
              <a:ext cx="1203" cy="813"/>
            </a:xfrm>
            <a:custGeom>
              <a:avLst/>
              <a:gdLst/>
              <a:ahLst/>
              <a:cxnLst/>
              <a:rect l="0" t="0" r="0" b="0"/>
              <a:pathLst>
                <a:path w="853" h="675">
                  <a:moveTo>
                    <a:pt x="852" y="674"/>
                  </a:moveTo>
                  <a:lnTo>
                    <a:pt x="761" y="667"/>
                  </a:lnTo>
                  <a:lnTo>
                    <a:pt x="718" y="659"/>
                  </a:lnTo>
                  <a:lnTo>
                    <a:pt x="672" y="648"/>
                  </a:lnTo>
                  <a:lnTo>
                    <a:pt x="627" y="633"/>
                  </a:lnTo>
                  <a:lnTo>
                    <a:pt x="583" y="612"/>
                  </a:lnTo>
                  <a:lnTo>
                    <a:pt x="538" y="583"/>
                  </a:lnTo>
                  <a:lnTo>
                    <a:pt x="447" y="506"/>
                  </a:lnTo>
                  <a:lnTo>
                    <a:pt x="358" y="396"/>
                  </a:lnTo>
                  <a:lnTo>
                    <a:pt x="269" y="263"/>
                  </a:lnTo>
                  <a:lnTo>
                    <a:pt x="224" y="197"/>
                  </a:lnTo>
                  <a:lnTo>
                    <a:pt x="178" y="133"/>
                  </a:lnTo>
                  <a:lnTo>
                    <a:pt x="135" y="78"/>
                  </a:lnTo>
                  <a:lnTo>
                    <a:pt x="89" y="36"/>
                  </a:lnTo>
                  <a:lnTo>
                    <a:pt x="44" y="10"/>
                  </a:lnTo>
                  <a:lnTo>
                    <a:pt x="0" y="0"/>
                  </a:lnTo>
                </a:path>
              </a:pathLst>
            </a:custGeom>
            <a:noFill/>
            <a:ln w="38100" cap="rnd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100364" name="未知">
              <a:extLst>
                <a:ext uri="{FF2B5EF4-FFF2-40B4-BE49-F238E27FC236}">
                  <a16:creationId xmlns:a16="http://schemas.microsoft.com/office/drawing/2014/main" id="{E22EAAF4-D8D0-5848-B9D6-8006E3CD4C98}"/>
                </a:ext>
              </a:extLst>
            </p:cNvPr>
            <p:cNvSpPr/>
            <p:nvPr/>
          </p:nvSpPr>
          <p:spPr>
            <a:xfrm>
              <a:off x="99" y="0"/>
              <a:ext cx="401" cy="813"/>
            </a:xfrm>
            <a:custGeom>
              <a:avLst/>
              <a:gdLst/>
              <a:ahLst/>
              <a:cxnLst/>
              <a:rect l="0" t="0" r="0" b="0"/>
              <a:pathLst>
                <a:path w="285" h="675">
                  <a:moveTo>
                    <a:pt x="0" y="674"/>
                  </a:moveTo>
                  <a:lnTo>
                    <a:pt x="28" y="667"/>
                  </a:lnTo>
                  <a:lnTo>
                    <a:pt x="43" y="659"/>
                  </a:lnTo>
                  <a:lnTo>
                    <a:pt x="59" y="648"/>
                  </a:lnTo>
                  <a:lnTo>
                    <a:pt x="74" y="633"/>
                  </a:lnTo>
                  <a:lnTo>
                    <a:pt x="89" y="612"/>
                  </a:lnTo>
                  <a:lnTo>
                    <a:pt x="104" y="583"/>
                  </a:lnTo>
                  <a:lnTo>
                    <a:pt x="134" y="506"/>
                  </a:lnTo>
                  <a:lnTo>
                    <a:pt x="165" y="396"/>
                  </a:lnTo>
                  <a:lnTo>
                    <a:pt x="193" y="263"/>
                  </a:lnTo>
                  <a:lnTo>
                    <a:pt x="208" y="197"/>
                  </a:lnTo>
                  <a:lnTo>
                    <a:pt x="223" y="133"/>
                  </a:lnTo>
                  <a:lnTo>
                    <a:pt x="239" y="78"/>
                  </a:lnTo>
                  <a:lnTo>
                    <a:pt x="254" y="36"/>
                  </a:lnTo>
                  <a:lnTo>
                    <a:pt x="269" y="10"/>
                  </a:lnTo>
                  <a:lnTo>
                    <a:pt x="284" y="0"/>
                  </a:lnTo>
                </a:path>
              </a:pathLst>
            </a:custGeom>
            <a:noFill/>
            <a:ln w="38100" cap="rnd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100365" name="直接连接符 100364">
              <a:extLst>
                <a:ext uri="{FF2B5EF4-FFF2-40B4-BE49-F238E27FC236}">
                  <a16:creationId xmlns:a16="http://schemas.microsoft.com/office/drawing/2014/main" id="{6BB979CB-BAB8-5C49-A15D-CCA03DAEBB5D}"/>
                </a:ext>
              </a:extLst>
            </p:cNvPr>
            <p:cNvSpPr/>
            <p:nvPr/>
          </p:nvSpPr>
          <p:spPr>
            <a:xfrm>
              <a:off x="0" y="864"/>
              <a:ext cx="21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68620" name="矩形 100365">
              <a:extLst>
                <a:ext uri="{FF2B5EF4-FFF2-40B4-BE49-F238E27FC236}">
                  <a16:creationId xmlns:a16="http://schemas.microsoft.com/office/drawing/2014/main" id="{9721CFB4-992E-4B43-81EA-E140EB1B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912"/>
              <a:ext cx="91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7" rIns="67866" bIns="33337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>
                  <a:latin typeface="Arial" panose="020B0604020202020204" pitchFamily="34" charset="0"/>
                </a:rPr>
                <a:t>右偏分布</a:t>
              </a:r>
            </a:p>
          </p:txBody>
        </p:sp>
      </p:grpSp>
      <p:sp>
        <p:nvSpPr>
          <p:cNvPr id="100367" name="直接连接符 100366">
            <a:extLst>
              <a:ext uri="{FF2B5EF4-FFF2-40B4-BE49-F238E27FC236}">
                <a16:creationId xmlns:a16="http://schemas.microsoft.com/office/drawing/2014/main" id="{700E09FE-3DA7-4348-83E6-1D2F71F94B1E}"/>
              </a:ext>
            </a:extLst>
          </p:cNvPr>
          <p:cNvSpPr/>
          <p:nvPr/>
        </p:nvSpPr>
        <p:spPr>
          <a:xfrm>
            <a:off x="4343400" y="1428750"/>
            <a:ext cx="0" cy="3257550"/>
          </a:xfrm>
          <a:prstGeom prst="line">
            <a:avLst/>
          </a:prstGeom>
          <a:ln w="38100" cap="flat" cmpd="sng">
            <a:solidFill>
              <a:srgbClr val="E1A1C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/>
          <a:p>
            <a:endParaRPr lang="zh-CN" altLang="en-US" sz="1350" noProof="1"/>
          </a:p>
        </p:txBody>
      </p:sp>
      <p:grpSp>
        <p:nvGrpSpPr>
          <p:cNvPr id="100368" name="组合 100367">
            <a:extLst>
              <a:ext uri="{FF2B5EF4-FFF2-40B4-BE49-F238E27FC236}">
                <a16:creationId xmlns:a16="http://schemas.microsoft.com/office/drawing/2014/main" id="{DD62BBDB-F608-304E-BDE7-187318A7F29D}"/>
              </a:ext>
            </a:extLst>
          </p:cNvPr>
          <p:cNvGrpSpPr>
            <a:grpSpLocks/>
          </p:cNvGrpSpPr>
          <p:nvPr/>
        </p:nvGrpSpPr>
        <p:grpSpPr bwMode="auto">
          <a:xfrm>
            <a:off x="6137275" y="2030413"/>
            <a:ext cx="1828800" cy="1771650"/>
            <a:chOff x="0" y="0"/>
            <a:chExt cx="1536" cy="1488"/>
          </a:xfrm>
        </p:grpSpPr>
        <p:sp>
          <p:nvSpPr>
            <p:cNvPr id="68623" name="矩形 100368">
              <a:extLst>
                <a:ext uri="{FF2B5EF4-FFF2-40B4-BE49-F238E27FC236}">
                  <a16:creationId xmlns:a16="http://schemas.microsoft.com/office/drawing/2014/main" id="{A6DB4535-107D-DC45-8FF8-E05E0E83C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008"/>
              <a:ext cx="96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7" rIns="67866" bIns="33337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正态分布</a:t>
              </a:r>
            </a:p>
          </p:txBody>
        </p:sp>
        <p:grpSp>
          <p:nvGrpSpPr>
            <p:cNvPr id="68624" name="组合 100369">
              <a:extLst>
                <a:ext uri="{FF2B5EF4-FFF2-40B4-BE49-F238E27FC236}">
                  <a16:creationId xmlns:a16="http://schemas.microsoft.com/office/drawing/2014/main" id="{AF31F6B6-5542-324A-9F2D-166F1B80C7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488" cy="1488"/>
              <a:chOff x="0" y="0"/>
              <a:chExt cx="1488" cy="1488"/>
            </a:xfrm>
          </p:grpSpPr>
          <p:sp>
            <p:nvSpPr>
              <p:cNvPr id="100371" name="直接连接符 100370">
                <a:extLst>
                  <a:ext uri="{FF2B5EF4-FFF2-40B4-BE49-F238E27FC236}">
                    <a16:creationId xmlns:a16="http://schemas.microsoft.com/office/drawing/2014/main" id="{4FEA8742-3E7C-4345-B66A-1B5202F764EB}"/>
                  </a:ext>
                </a:extLst>
              </p:cNvPr>
              <p:cNvSpPr/>
              <p:nvPr/>
            </p:nvSpPr>
            <p:spPr>
              <a:xfrm flipH="1">
                <a:off x="0" y="1248"/>
                <a:ext cx="624" cy="192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0372" name="流程图: 可选过程 100371">
                <a:extLst>
                  <a:ext uri="{FF2B5EF4-FFF2-40B4-BE49-F238E27FC236}">
                    <a16:creationId xmlns:a16="http://schemas.microsoft.com/office/drawing/2014/main" id="{0F3EA6BA-7A64-ED41-A653-47AE2E5A7CDA}"/>
                  </a:ext>
                </a:extLst>
              </p:cNvPr>
              <p:cNvSpPr/>
              <p:nvPr/>
            </p:nvSpPr>
            <p:spPr>
              <a:xfrm>
                <a:off x="624" y="960"/>
                <a:ext cx="864" cy="528"/>
              </a:xfrm>
              <a:prstGeom prst="flowChartAlternateProcess">
                <a:avLst/>
              </a:prstGeom>
              <a:noFill/>
              <a:ln w="127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0373" name="未知">
                <a:extLst>
                  <a:ext uri="{FF2B5EF4-FFF2-40B4-BE49-F238E27FC236}">
                    <a16:creationId xmlns:a16="http://schemas.microsoft.com/office/drawing/2014/main" id="{58C2ED33-4949-FB46-9E0B-0A602580BFA7}"/>
                  </a:ext>
                </a:extLst>
              </p:cNvPr>
              <p:cNvSpPr/>
              <p:nvPr/>
            </p:nvSpPr>
            <p:spPr>
              <a:xfrm>
                <a:off x="0" y="0"/>
                <a:ext cx="1248" cy="960"/>
              </a:xfrm>
              <a:custGeom>
                <a:avLst/>
                <a:gdLst/>
                <a:ahLst/>
                <a:cxnLst/>
                <a:rect l="0" t="0" r="0" b="0"/>
                <a:pathLst>
                  <a:path w="1248" h="960">
                    <a:moveTo>
                      <a:pt x="1248" y="960"/>
                    </a:moveTo>
                    <a:cubicBezTo>
                      <a:pt x="1184" y="680"/>
                      <a:pt x="1120" y="400"/>
                      <a:pt x="912" y="240"/>
                    </a:cubicBezTo>
                    <a:cubicBezTo>
                      <a:pt x="704" y="80"/>
                      <a:pt x="352" y="40"/>
                      <a:pt x="0" y="0"/>
                    </a:cubicBez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</p:grpSp>
      </p:grpSp>
      <p:grpSp>
        <p:nvGrpSpPr>
          <p:cNvPr id="100374" name="组合 100373">
            <a:extLst>
              <a:ext uri="{FF2B5EF4-FFF2-40B4-BE49-F238E27FC236}">
                <a16:creationId xmlns:a16="http://schemas.microsoft.com/office/drawing/2014/main" id="{6BD53152-0EDB-B94C-BC0D-F0645BCA8B56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1371600"/>
            <a:ext cx="2487613" cy="1541463"/>
            <a:chOff x="0" y="0"/>
            <a:chExt cx="2090" cy="1294"/>
          </a:xfrm>
        </p:grpSpPr>
        <p:sp>
          <p:nvSpPr>
            <p:cNvPr id="68629" name="矩形 100374">
              <a:extLst>
                <a:ext uri="{FF2B5EF4-FFF2-40B4-BE49-F238E27FC236}">
                  <a16:creationId xmlns:a16="http://schemas.microsoft.com/office/drawing/2014/main" id="{018B82D8-741D-8D41-9140-4F462460A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008"/>
              <a:ext cx="100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7" rIns="67866" bIns="33337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latin typeface="Arial" panose="020B0604020202020204" pitchFamily="34" charset="0"/>
                </a:rPr>
                <a:t>扁平分布</a:t>
              </a:r>
            </a:p>
          </p:txBody>
        </p:sp>
        <p:sp>
          <p:nvSpPr>
            <p:cNvPr id="100376" name="直接连接符 100375">
              <a:extLst>
                <a:ext uri="{FF2B5EF4-FFF2-40B4-BE49-F238E27FC236}">
                  <a16:creationId xmlns:a16="http://schemas.microsoft.com/office/drawing/2014/main" id="{08942F6C-1436-004B-9F6E-4814C14809AA}"/>
                </a:ext>
              </a:extLst>
            </p:cNvPr>
            <p:cNvSpPr/>
            <p:nvPr/>
          </p:nvSpPr>
          <p:spPr>
            <a:xfrm flipV="1">
              <a:off x="0" y="960"/>
              <a:ext cx="2090" cy="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grpSp>
          <p:nvGrpSpPr>
            <p:cNvPr id="68631" name="组合 100376">
              <a:extLst>
                <a:ext uri="{FF2B5EF4-FFF2-40B4-BE49-F238E27FC236}">
                  <a16:creationId xmlns:a16="http://schemas.microsoft.com/office/drawing/2014/main" id="{919F9AAE-9E63-A048-8E8E-D8A6FAB81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40"/>
              <a:ext cx="1778" cy="649"/>
              <a:chOff x="0" y="0"/>
              <a:chExt cx="1730" cy="628"/>
            </a:xfrm>
          </p:grpSpPr>
          <p:sp>
            <p:nvSpPr>
              <p:cNvPr id="100378" name="未知">
                <a:extLst>
                  <a:ext uri="{FF2B5EF4-FFF2-40B4-BE49-F238E27FC236}">
                    <a16:creationId xmlns:a16="http://schemas.microsoft.com/office/drawing/2014/main" id="{A450E67A-B67F-BB40-B1D2-9512D8C697E7}"/>
                  </a:ext>
                </a:extLst>
              </p:cNvPr>
              <p:cNvSpPr/>
              <p:nvPr/>
            </p:nvSpPr>
            <p:spPr>
              <a:xfrm>
                <a:off x="912" y="0"/>
                <a:ext cx="818" cy="628"/>
              </a:xfrm>
              <a:custGeom>
                <a:avLst/>
                <a:gdLst/>
                <a:ahLst/>
                <a:cxnLst/>
                <a:rect l="0" t="0" r="0" b="0"/>
                <a:pathLst>
                  <a:path w="863" h="575">
                    <a:moveTo>
                      <a:pt x="862" y="574"/>
                    </a:moveTo>
                    <a:lnTo>
                      <a:pt x="770" y="566"/>
                    </a:lnTo>
                    <a:lnTo>
                      <a:pt x="726" y="560"/>
                    </a:lnTo>
                    <a:lnTo>
                      <a:pt x="680" y="551"/>
                    </a:lnTo>
                    <a:lnTo>
                      <a:pt x="634" y="537"/>
                    </a:lnTo>
                    <a:lnTo>
                      <a:pt x="590" y="520"/>
                    </a:lnTo>
                    <a:lnTo>
                      <a:pt x="544" y="495"/>
                    </a:lnTo>
                    <a:lnTo>
                      <a:pt x="452" y="428"/>
                    </a:lnTo>
                    <a:lnTo>
                      <a:pt x="362" y="335"/>
                    </a:lnTo>
                    <a:lnTo>
                      <a:pt x="272" y="224"/>
                    </a:lnTo>
                    <a:lnTo>
                      <a:pt x="226" y="167"/>
                    </a:lnTo>
                    <a:lnTo>
                      <a:pt x="180" y="113"/>
                    </a:lnTo>
                    <a:lnTo>
                      <a:pt x="136" y="67"/>
                    </a:lnTo>
                    <a:lnTo>
                      <a:pt x="90" y="31"/>
                    </a:lnTo>
                    <a:lnTo>
                      <a:pt x="44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0379" name="未知">
                <a:extLst>
                  <a:ext uri="{FF2B5EF4-FFF2-40B4-BE49-F238E27FC236}">
                    <a16:creationId xmlns:a16="http://schemas.microsoft.com/office/drawing/2014/main" id="{05824346-9D6E-3549-8B3C-C9E8BA124247}"/>
                  </a:ext>
                </a:extLst>
              </p:cNvPr>
              <p:cNvSpPr/>
              <p:nvPr/>
            </p:nvSpPr>
            <p:spPr>
              <a:xfrm>
                <a:off x="0" y="0"/>
                <a:ext cx="907" cy="628"/>
              </a:xfrm>
              <a:custGeom>
                <a:avLst/>
                <a:gdLst/>
                <a:ahLst/>
                <a:cxnLst/>
                <a:rect l="0" t="0" r="0" b="0"/>
                <a:pathLst>
                  <a:path w="863" h="575">
                    <a:moveTo>
                      <a:pt x="0" y="574"/>
                    </a:moveTo>
                    <a:lnTo>
                      <a:pt x="90" y="566"/>
                    </a:lnTo>
                    <a:lnTo>
                      <a:pt x="136" y="560"/>
                    </a:lnTo>
                    <a:lnTo>
                      <a:pt x="180" y="551"/>
                    </a:lnTo>
                    <a:lnTo>
                      <a:pt x="226" y="537"/>
                    </a:lnTo>
                    <a:lnTo>
                      <a:pt x="272" y="520"/>
                    </a:lnTo>
                    <a:lnTo>
                      <a:pt x="316" y="495"/>
                    </a:lnTo>
                    <a:lnTo>
                      <a:pt x="408" y="428"/>
                    </a:lnTo>
                    <a:lnTo>
                      <a:pt x="498" y="335"/>
                    </a:lnTo>
                    <a:lnTo>
                      <a:pt x="590" y="224"/>
                    </a:lnTo>
                    <a:lnTo>
                      <a:pt x="634" y="167"/>
                    </a:lnTo>
                    <a:lnTo>
                      <a:pt x="680" y="113"/>
                    </a:lnTo>
                    <a:lnTo>
                      <a:pt x="726" y="67"/>
                    </a:lnTo>
                    <a:lnTo>
                      <a:pt x="770" y="31"/>
                    </a:lnTo>
                    <a:lnTo>
                      <a:pt x="816" y="8"/>
                    </a:lnTo>
                    <a:lnTo>
                      <a:pt x="862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</p:grpSp>
        <p:sp>
          <p:nvSpPr>
            <p:cNvPr id="68634" name="矩形 100379">
              <a:extLst>
                <a:ext uri="{FF2B5EF4-FFF2-40B4-BE49-F238E27FC236}">
                  <a16:creationId xmlns:a16="http://schemas.microsoft.com/office/drawing/2014/main" id="{409B20F7-3A85-C64C-AEF9-41731DA29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7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7" rIns="67866" bIns="33337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10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峰态</a:t>
              </a:r>
            </a:p>
          </p:txBody>
        </p:sp>
        <p:sp>
          <p:nvSpPr>
            <p:cNvPr id="100381" name="未知">
              <a:extLst>
                <a:ext uri="{FF2B5EF4-FFF2-40B4-BE49-F238E27FC236}">
                  <a16:creationId xmlns:a16="http://schemas.microsoft.com/office/drawing/2014/main" id="{26C469E9-FA5C-1240-AFFF-DA06CC9C7C40}"/>
                </a:ext>
              </a:extLst>
            </p:cNvPr>
            <p:cNvSpPr/>
            <p:nvPr/>
          </p:nvSpPr>
          <p:spPr>
            <a:xfrm>
              <a:off x="124" y="328"/>
              <a:ext cx="1761" cy="600"/>
            </a:xfrm>
            <a:custGeom>
              <a:avLst/>
              <a:gdLst/>
              <a:ahLst/>
              <a:cxnLst/>
              <a:rect l="0" t="0" r="0" b="0"/>
              <a:pathLst>
                <a:path w="1760" h="599">
                  <a:moveTo>
                    <a:pt x="0" y="599"/>
                  </a:moveTo>
                  <a:cubicBezTo>
                    <a:pt x="19" y="598"/>
                    <a:pt x="84" y="595"/>
                    <a:pt x="117" y="590"/>
                  </a:cubicBezTo>
                  <a:cubicBezTo>
                    <a:pt x="150" y="585"/>
                    <a:pt x="171" y="586"/>
                    <a:pt x="196" y="572"/>
                  </a:cubicBezTo>
                  <a:cubicBezTo>
                    <a:pt x="221" y="558"/>
                    <a:pt x="237" y="548"/>
                    <a:pt x="267" y="507"/>
                  </a:cubicBezTo>
                  <a:cubicBezTo>
                    <a:pt x="297" y="466"/>
                    <a:pt x="341" y="374"/>
                    <a:pt x="376" y="323"/>
                  </a:cubicBezTo>
                  <a:cubicBezTo>
                    <a:pt x="411" y="272"/>
                    <a:pt x="448" y="229"/>
                    <a:pt x="475" y="198"/>
                  </a:cubicBezTo>
                  <a:cubicBezTo>
                    <a:pt x="502" y="167"/>
                    <a:pt x="502" y="162"/>
                    <a:pt x="535" y="136"/>
                  </a:cubicBezTo>
                  <a:cubicBezTo>
                    <a:pt x="568" y="110"/>
                    <a:pt x="624" y="67"/>
                    <a:pt x="671" y="45"/>
                  </a:cubicBezTo>
                  <a:cubicBezTo>
                    <a:pt x="718" y="23"/>
                    <a:pt x="773" y="12"/>
                    <a:pt x="818" y="6"/>
                  </a:cubicBezTo>
                  <a:cubicBezTo>
                    <a:pt x="863" y="0"/>
                    <a:pt x="905" y="2"/>
                    <a:pt x="943" y="6"/>
                  </a:cubicBezTo>
                  <a:cubicBezTo>
                    <a:pt x="981" y="10"/>
                    <a:pt x="1015" y="19"/>
                    <a:pt x="1044" y="28"/>
                  </a:cubicBezTo>
                  <a:cubicBezTo>
                    <a:pt x="1073" y="37"/>
                    <a:pt x="1091" y="44"/>
                    <a:pt x="1120" y="60"/>
                  </a:cubicBezTo>
                  <a:cubicBezTo>
                    <a:pt x="1149" y="76"/>
                    <a:pt x="1187" y="93"/>
                    <a:pt x="1219" y="123"/>
                  </a:cubicBezTo>
                  <a:cubicBezTo>
                    <a:pt x="1251" y="153"/>
                    <a:pt x="1286" y="208"/>
                    <a:pt x="1311" y="240"/>
                  </a:cubicBezTo>
                  <a:cubicBezTo>
                    <a:pt x="1336" y="272"/>
                    <a:pt x="1346" y="288"/>
                    <a:pt x="1368" y="316"/>
                  </a:cubicBezTo>
                  <a:cubicBezTo>
                    <a:pt x="1390" y="344"/>
                    <a:pt x="1420" y="379"/>
                    <a:pt x="1442" y="408"/>
                  </a:cubicBezTo>
                  <a:cubicBezTo>
                    <a:pt x="1464" y="437"/>
                    <a:pt x="1481" y="465"/>
                    <a:pt x="1503" y="490"/>
                  </a:cubicBezTo>
                  <a:cubicBezTo>
                    <a:pt x="1525" y="515"/>
                    <a:pt x="1549" y="541"/>
                    <a:pt x="1577" y="557"/>
                  </a:cubicBezTo>
                  <a:cubicBezTo>
                    <a:pt x="1605" y="573"/>
                    <a:pt x="1638" y="584"/>
                    <a:pt x="1669" y="589"/>
                  </a:cubicBezTo>
                  <a:cubicBezTo>
                    <a:pt x="1700" y="594"/>
                    <a:pt x="1745" y="589"/>
                    <a:pt x="1760" y="589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</p:grpSp>
      <p:grpSp>
        <p:nvGrpSpPr>
          <p:cNvPr id="100382" name="组合 100381">
            <a:extLst>
              <a:ext uri="{FF2B5EF4-FFF2-40B4-BE49-F238E27FC236}">
                <a16:creationId xmlns:a16="http://schemas.microsoft.com/office/drawing/2014/main" id="{0DB0AE19-047F-814D-A645-82FA9F3071F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170238"/>
            <a:ext cx="2487613" cy="1457325"/>
            <a:chOff x="0" y="0"/>
            <a:chExt cx="2090" cy="1224"/>
          </a:xfrm>
        </p:grpSpPr>
        <p:sp>
          <p:nvSpPr>
            <p:cNvPr id="68637" name="矩形 100382">
              <a:extLst>
                <a:ext uri="{FF2B5EF4-FFF2-40B4-BE49-F238E27FC236}">
                  <a16:creationId xmlns:a16="http://schemas.microsoft.com/office/drawing/2014/main" id="{9D32BFD5-C613-6C4C-8B65-3FE37B1CA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938"/>
              <a:ext cx="115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7" rIns="67866" bIns="33337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b="1">
                  <a:latin typeface="Arial" panose="020B0604020202020204" pitchFamily="34" charset="0"/>
                </a:rPr>
                <a:t>尖峰分布</a:t>
              </a:r>
            </a:p>
          </p:txBody>
        </p:sp>
        <p:sp>
          <p:nvSpPr>
            <p:cNvPr id="100384" name="直接连接符 100383">
              <a:extLst>
                <a:ext uri="{FF2B5EF4-FFF2-40B4-BE49-F238E27FC236}">
                  <a16:creationId xmlns:a16="http://schemas.microsoft.com/office/drawing/2014/main" id="{5C07800A-BEC7-FD46-BCFB-31D7BBB04BD5}"/>
                </a:ext>
              </a:extLst>
            </p:cNvPr>
            <p:cNvSpPr/>
            <p:nvPr/>
          </p:nvSpPr>
          <p:spPr>
            <a:xfrm flipV="1">
              <a:off x="0" y="944"/>
              <a:ext cx="2090" cy="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100385" name="矩形 100384">
              <a:extLst>
                <a:ext uri="{FF2B5EF4-FFF2-40B4-BE49-F238E27FC236}">
                  <a16:creationId xmlns:a16="http://schemas.microsoft.com/office/drawing/2014/main" id="{E3D05EEB-874D-ED4B-A75E-8078845CA55F}"/>
                </a:ext>
              </a:extLst>
            </p:cNvPr>
            <p:cNvSpPr/>
            <p:nvPr/>
          </p:nvSpPr>
          <p:spPr>
            <a:xfrm>
              <a:off x="1307" y="687"/>
              <a:ext cx="116" cy="57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grpSp>
          <p:nvGrpSpPr>
            <p:cNvPr id="68640" name="组合 100385">
              <a:extLst>
                <a:ext uri="{FF2B5EF4-FFF2-40B4-BE49-F238E27FC236}">
                  <a16:creationId xmlns:a16="http://schemas.microsoft.com/office/drawing/2014/main" id="{DCD059DC-7EF1-464D-9C79-E5104B943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31"/>
              <a:ext cx="1778" cy="628"/>
              <a:chOff x="0" y="0"/>
              <a:chExt cx="1778" cy="628"/>
            </a:xfrm>
          </p:grpSpPr>
          <p:sp>
            <p:nvSpPr>
              <p:cNvPr id="100387" name="未知">
                <a:extLst>
                  <a:ext uri="{FF2B5EF4-FFF2-40B4-BE49-F238E27FC236}">
                    <a16:creationId xmlns:a16="http://schemas.microsoft.com/office/drawing/2014/main" id="{AE080DAE-BBA8-DC4A-8BA7-50BDD4805DE7}"/>
                  </a:ext>
                </a:extLst>
              </p:cNvPr>
              <p:cNvSpPr/>
              <p:nvPr/>
            </p:nvSpPr>
            <p:spPr>
              <a:xfrm>
                <a:off x="912" y="0"/>
                <a:ext cx="866" cy="628"/>
              </a:xfrm>
              <a:custGeom>
                <a:avLst/>
                <a:gdLst/>
                <a:ahLst/>
                <a:cxnLst/>
                <a:rect l="0" t="0" r="0" b="0"/>
                <a:pathLst>
                  <a:path w="863" h="575">
                    <a:moveTo>
                      <a:pt x="862" y="574"/>
                    </a:moveTo>
                    <a:lnTo>
                      <a:pt x="770" y="566"/>
                    </a:lnTo>
                    <a:lnTo>
                      <a:pt x="726" y="560"/>
                    </a:lnTo>
                    <a:lnTo>
                      <a:pt x="680" y="551"/>
                    </a:lnTo>
                    <a:lnTo>
                      <a:pt x="634" y="537"/>
                    </a:lnTo>
                    <a:lnTo>
                      <a:pt x="590" y="520"/>
                    </a:lnTo>
                    <a:lnTo>
                      <a:pt x="544" y="495"/>
                    </a:lnTo>
                    <a:lnTo>
                      <a:pt x="452" y="428"/>
                    </a:lnTo>
                    <a:lnTo>
                      <a:pt x="362" y="335"/>
                    </a:lnTo>
                    <a:lnTo>
                      <a:pt x="272" y="224"/>
                    </a:lnTo>
                    <a:lnTo>
                      <a:pt x="226" y="167"/>
                    </a:lnTo>
                    <a:lnTo>
                      <a:pt x="180" y="113"/>
                    </a:lnTo>
                    <a:lnTo>
                      <a:pt x="136" y="67"/>
                    </a:lnTo>
                    <a:lnTo>
                      <a:pt x="90" y="31"/>
                    </a:lnTo>
                    <a:lnTo>
                      <a:pt x="44" y="8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0388" name="未知">
                <a:extLst>
                  <a:ext uri="{FF2B5EF4-FFF2-40B4-BE49-F238E27FC236}">
                    <a16:creationId xmlns:a16="http://schemas.microsoft.com/office/drawing/2014/main" id="{48EB36E3-A615-F24F-9B80-14EFAB4DB92F}"/>
                  </a:ext>
                </a:extLst>
              </p:cNvPr>
              <p:cNvSpPr/>
              <p:nvPr/>
            </p:nvSpPr>
            <p:spPr>
              <a:xfrm>
                <a:off x="0" y="0"/>
                <a:ext cx="907" cy="628"/>
              </a:xfrm>
              <a:custGeom>
                <a:avLst/>
                <a:gdLst/>
                <a:ahLst/>
                <a:cxnLst/>
                <a:rect l="0" t="0" r="0" b="0"/>
                <a:pathLst>
                  <a:path w="863" h="575">
                    <a:moveTo>
                      <a:pt x="0" y="574"/>
                    </a:moveTo>
                    <a:lnTo>
                      <a:pt x="90" y="566"/>
                    </a:lnTo>
                    <a:lnTo>
                      <a:pt x="136" y="560"/>
                    </a:lnTo>
                    <a:lnTo>
                      <a:pt x="180" y="551"/>
                    </a:lnTo>
                    <a:lnTo>
                      <a:pt x="226" y="537"/>
                    </a:lnTo>
                    <a:lnTo>
                      <a:pt x="272" y="520"/>
                    </a:lnTo>
                    <a:lnTo>
                      <a:pt x="316" y="495"/>
                    </a:lnTo>
                    <a:lnTo>
                      <a:pt x="408" y="428"/>
                    </a:lnTo>
                    <a:lnTo>
                      <a:pt x="498" y="335"/>
                    </a:lnTo>
                    <a:lnTo>
                      <a:pt x="590" y="224"/>
                    </a:lnTo>
                    <a:lnTo>
                      <a:pt x="634" y="167"/>
                    </a:lnTo>
                    <a:lnTo>
                      <a:pt x="680" y="113"/>
                    </a:lnTo>
                    <a:lnTo>
                      <a:pt x="726" y="67"/>
                    </a:lnTo>
                    <a:lnTo>
                      <a:pt x="770" y="31"/>
                    </a:lnTo>
                    <a:lnTo>
                      <a:pt x="816" y="8"/>
                    </a:lnTo>
                    <a:lnTo>
                      <a:pt x="862" y="0"/>
                    </a:lnTo>
                  </a:path>
                </a:pathLst>
              </a:custGeom>
              <a:noFill/>
              <a:ln w="38100" cap="rnd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</p:grpSp>
        <p:sp>
          <p:nvSpPr>
            <p:cNvPr id="100389" name="未知">
              <a:extLst>
                <a:ext uri="{FF2B5EF4-FFF2-40B4-BE49-F238E27FC236}">
                  <a16:creationId xmlns:a16="http://schemas.microsoft.com/office/drawing/2014/main" id="{5D97A9A7-F4E7-674A-A05F-B27F7A81F6E9}"/>
                </a:ext>
              </a:extLst>
            </p:cNvPr>
            <p:cNvSpPr/>
            <p:nvPr/>
          </p:nvSpPr>
          <p:spPr>
            <a:xfrm>
              <a:off x="91" y="0"/>
              <a:ext cx="1770" cy="775"/>
            </a:xfrm>
            <a:custGeom>
              <a:avLst/>
              <a:gdLst/>
              <a:ahLst/>
              <a:cxnLst/>
              <a:rect l="0" t="0" r="0" b="0"/>
              <a:pathLst>
                <a:path w="1769" h="775">
                  <a:moveTo>
                    <a:pt x="0" y="768"/>
                  </a:moveTo>
                  <a:cubicBezTo>
                    <a:pt x="53" y="771"/>
                    <a:pt x="106" y="775"/>
                    <a:pt x="181" y="768"/>
                  </a:cubicBezTo>
                  <a:cubicBezTo>
                    <a:pt x="256" y="761"/>
                    <a:pt x="384" y="744"/>
                    <a:pt x="453" y="723"/>
                  </a:cubicBezTo>
                  <a:cubicBezTo>
                    <a:pt x="522" y="702"/>
                    <a:pt x="561" y="672"/>
                    <a:pt x="594" y="644"/>
                  </a:cubicBezTo>
                  <a:cubicBezTo>
                    <a:pt x="627" y="616"/>
                    <a:pt x="637" y="581"/>
                    <a:pt x="652" y="552"/>
                  </a:cubicBezTo>
                  <a:cubicBezTo>
                    <a:pt x="667" y="523"/>
                    <a:pt x="674" y="496"/>
                    <a:pt x="685" y="468"/>
                  </a:cubicBezTo>
                  <a:cubicBezTo>
                    <a:pt x="696" y="440"/>
                    <a:pt x="704" y="424"/>
                    <a:pt x="719" y="385"/>
                  </a:cubicBezTo>
                  <a:cubicBezTo>
                    <a:pt x="734" y="346"/>
                    <a:pt x="755" y="293"/>
                    <a:pt x="777" y="235"/>
                  </a:cubicBezTo>
                  <a:cubicBezTo>
                    <a:pt x="799" y="177"/>
                    <a:pt x="826" y="68"/>
                    <a:pt x="852" y="34"/>
                  </a:cubicBezTo>
                  <a:cubicBezTo>
                    <a:pt x="878" y="0"/>
                    <a:pt x="912" y="22"/>
                    <a:pt x="933" y="34"/>
                  </a:cubicBezTo>
                  <a:cubicBezTo>
                    <a:pt x="954" y="46"/>
                    <a:pt x="961" y="71"/>
                    <a:pt x="977" y="106"/>
                  </a:cubicBezTo>
                  <a:cubicBezTo>
                    <a:pt x="993" y="141"/>
                    <a:pt x="1011" y="204"/>
                    <a:pt x="1028" y="243"/>
                  </a:cubicBezTo>
                  <a:cubicBezTo>
                    <a:pt x="1045" y="282"/>
                    <a:pt x="1061" y="307"/>
                    <a:pt x="1078" y="343"/>
                  </a:cubicBezTo>
                  <a:cubicBezTo>
                    <a:pt x="1095" y="379"/>
                    <a:pt x="1111" y="424"/>
                    <a:pt x="1128" y="460"/>
                  </a:cubicBezTo>
                  <a:cubicBezTo>
                    <a:pt x="1145" y="496"/>
                    <a:pt x="1157" y="520"/>
                    <a:pt x="1178" y="560"/>
                  </a:cubicBezTo>
                  <a:cubicBezTo>
                    <a:pt x="1199" y="600"/>
                    <a:pt x="1223" y="670"/>
                    <a:pt x="1253" y="702"/>
                  </a:cubicBezTo>
                  <a:cubicBezTo>
                    <a:pt x="1283" y="734"/>
                    <a:pt x="1324" y="743"/>
                    <a:pt x="1357" y="754"/>
                  </a:cubicBezTo>
                  <a:cubicBezTo>
                    <a:pt x="1390" y="765"/>
                    <a:pt x="1405" y="766"/>
                    <a:pt x="1451" y="768"/>
                  </a:cubicBezTo>
                  <a:cubicBezTo>
                    <a:pt x="1497" y="770"/>
                    <a:pt x="1590" y="768"/>
                    <a:pt x="1633" y="768"/>
                  </a:cubicBezTo>
                  <a:cubicBezTo>
                    <a:pt x="1676" y="768"/>
                    <a:pt x="1689" y="769"/>
                    <a:pt x="1712" y="769"/>
                  </a:cubicBezTo>
                  <a:cubicBezTo>
                    <a:pt x="1735" y="769"/>
                    <a:pt x="1757" y="768"/>
                    <a:pt x="1769" y="768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</p:grpSp>
      <p:sp>
        <p:nvSpPr>
          <p:cNvPr id="68644" name="标题 1">
            <a:extLst>
              <a:ext uri="{FF2B5EF4-FFF2-40B4-BE49-F238E27FC236}">
                <a16:creationId xmlns:a16="http://schemas.microsoft.com/office/drawing/2014/main" id="{D87DB4AC-4688-E74E-8274-D81AB2D5C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6713" y="298450"/>
            <a:ext cx="8229600" cy="463550"/>
          </a:xfrm>
        </p:spPr>
        <p:txBody>
          <a:bodyPr/>
          <a:lstStyle/>
          <a:p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连续变量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3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8645" name="文本框 2">
            <a:extLst>
              <a:ext uri="{FF2B5EF4-FFF2-40B4-BE49-F238E27FC236}">
                <a16:creationId xmlns:a16="http://schemas.microsoft.com/office/drawing/2014/main" id="{D749E375-A396-6E45-ACC6-AAD00BC6A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841375"/>
            <a:ext cx="19986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（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3</a:t>
            </a:r>
            <a:r>
              <a:rPr lang="zh-CN" altLang="en-US" sz="220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）</a:t>
            </a:r>
            <a:r>
              <a:rPr lang="zh-CN" altLang="en-US" sz="22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分布形状</a:t>
            </a:r>
            <a:endParaRPr lang="zh-CN" altLang="en-US" sz="22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>
            <a:extLst>
              <a:ext uri="{FF2B5EF4-FFF2-40B4-BE49-F238E27FC236}">
                <a16:creationId xmlns:a16="http://schemas.microsoft.com/office/drawing/2014/main" id="{12018EBF-0B26-1A42-AB93-651253E74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70658" name="内容占位符 2">
            <a:extLst>
              <a:ext uri="{FF2B5EF4-FFF2-40B4-BE49-F238E27FC236}">
                <a16:creationId xmlns:a16="http://schemas.microsoft.com/office/drawing/2014/main" id="{E0B220EE-099F-CB4E-BC78-1560B7B2824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偏度</a:t>
            </a:r>
            <a:r>
              <a:rPr lang="zh-CN" altLang="en-US" sz="24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（Skewness）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对数据分布的对称性的衡量指标</a:t>
            </a:r>
          </a:p>
          <a:p>
            <a:pPr lvl="3">
              <a:buFont typeface="Wingdings" pitchFamily="2" charset="2"/>
              <a:buChar char="p"/>
            </a:pPr>
            <a:endParaRPr lang="zh-CN" altLang="en-US" sz="2000">
              <a:latin typeface="微软雅黑" panose="020B0503020204020204" pitchFamily="34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grpSp>
        <p:nvGrpSpPr>
          <p:cNvPr id="1849" name="Group 1849">
            <a:extLst>
              <a:ext uri="{FF2B5EF4-FFF2-40B4-BE49-F238E27FC236}">
                <a16:creationId xmlns:a16="http://schemas.microsoft.com/office/drawing/2014/main" id="{E81C8BD8-98FB-1B42-9BD9-FD80D97A8F7C}"/>
              </a:ext>
            </a:extLst>
          </p:cNvPr>
          <p:cNvGrpSpPr>
            <a:grpSpLocks/>
          </p:cNvGrpSpPr>
          <p:nvPr/>
        </p:nvGrpSpPr>
        <p:grpSpPr bwMode="auto">
          <a:xfrm>
            <a:off x="101600" y="2368550"/>
            <a:ext cx="2886075" cy="2438400"/>
            <a:chOff x="0" y="0"/>
            <a:chExt cx="2886076" cy="2438717"/>
          </a:xfrm>
        </p:grpSpPr>
        <p:sp>
          <p:nvSpPr>
            <p:cNvPr id="70660" name="Shape 1844">
              <a:extLst>
                <a:ext uri="{FF2B5EF4-FFF2-40B4-BE49-F238E27FC236}">
                  <a16:creationId xmlns:a16="http://schemas.microsoft.com/office/drawing/2014/main" id="{A9A4F938-A46D-D649-AABE-6B1CBAFC0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544" y="0"/>
              <a:ext cx="534678" cy="996801"/>
            </a:xfrm>
            <a:custGeom>
              <a:avLst/>
              <a:gdLst>
                <a:gd name="T0" fmla="*/ 21600 w 21600"/>
                <a:gd name="T1" fmla="*/ 21600 h 21600"/>
                <a:gd name="T2" fmla="*/ 19295 w 21600"/>
                <a:gd name="T3" fmla="*/ 21299 h 21600"/>
                <a:gd name="T4" fmla="*/ 18142 w 21600"/>
                <a:gd name="T5" fmla="*/ 21111 h 21600"/>
                <a:gd name="T6" fmla="*/ 16989 w 21600"/>
                <a:gd name="T7" fmla="*/ 20734 h 21600"/>
                <a:gd name="T8" fmla="*/ 15937 w 21600"/>
                <a:gd name="T9" fmla="*/ 20245 h 21600"/>
                <a:gd name="T10" fmla="*/ 14784 w 21600"/>
                <a:gd name="T11" fmla="*/ 19568 h 21600"/>
                <a:gd name="T12" fmla="*/ 13632 w 21600"/>
                <a:gd name="T13" fmla="*/ 18665 h 21600"/>
                <a:gd name="T14" fmla="*/ 11326 w 21600"/>
                <a:gd name="T15" fmla="*/ 16144 h 21600"/>
                <a:gd name="T16" fmla="*/ 9021 w 21600"/>
                <a:gd name="T17" fmla="*/ 12606 h 21600"/>
                <a:gd name="T18" fmla="*/ 6816 w 21600"/>
                <a:gd name="T19" fmla="*/ 8429 h 21600"/>
                <a:gd name="T20" fmla="*/ 5663 w 21600"/>
                <a:gd name="T21" fmla="*/ 6284 h 21600"/>
                <a:gd name="T22" fmla="*/ 4510 w 21600"/>
                <a:gd name="T23" fmla="*/ 4252 h 21600"/>
                <a:gd name="T24" fmla="*/ 3358 w 21600"/>
                <a:gd name="T25" fmla="*/ 2521 h 21600"/>
                <a:gd name="T26" fmla="*/ 2205 w 21600"/>
                <a:gd name="T27" fmla="*/ 1167 h 21600"/>
                <a:gd name="T28" fmla="*/ 1153 w 21600"/>
                <a:gd name="T29" fmla="*/ 301 h 21600"/>
                <a:gd name="T30" fmla="*/ 0 w 21600"/>
                <a:gd name="T3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9295" y="21299"/>
                  </a:lnTo>
                  <a:lnTo>
                    <a:pt x="18142" y="21111"/>
                  </a:lnTo>
                  <a:lnTo>
                    <a:pt x="16989" y="20734"/>
                  </a:lnTo>
                  <a:lnTo>
                    <a:pt x="15937" y="20245"/>
                  </a:lnTo>
                  <a:lnTo>
                    <a:pt x="14784" y="19568"/>
                  </a:lnTo>
                  <a:lnTo>
                    <a:pt x="13632" y="18665"/>
                  </a:lnTo>
                  <a:lnTo>
                    <a:pt x="11326" y="16144"/>
                  </a:lnTo>
                  <a:lnTo>
                    <a:pt x="9021" y="12606"/>
                  </a:lnTo>
                  <a:lnTo>
                    <a:pt x="6816" y="8429"/>
                  </a:lnTo>
                  <a:lnTo>
                    <a:pt x="5663" y="6284"/>
                  </a:lnTo>
                  <a:lnTo>
                    <a:pt x="4510" y="4252"/>
                  </a:lnTo>
                  <a:lnTo>
                    <a:pt x="3358" y="2521"/>
                  </a:lnTo>
                  <a:lnTo>
                    <a:pt x="2205" y="1167"/>
                  </a:lnTo>
                  <a:lnTo>
                    <a:pt x="1153" y="301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1" name="Shape 1845">
              <a:extLst>
                <a:ext uri="{FF2B5EF4-FFF2-40B4-BE49-F238E27FC236}">
                  <a16:creationId xmlns:a16="http://schemas.microsoft.com/office/drawing/2014/main" id="{498BF481-C04B-BF43-B064-9E360D18A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2" y="0"/>
              <a:ext cx="1604033" cy="996801"/>
            </a:xfrm>
            <a:custGeom>
              <a:avLst/>
              <a:gdLst>
                <a:gd name="T0" fmla="*/ 0 w 21600"/>
                <a:gd name="T1" fmla="*/ 21600 h 21600"/>
                <a:gd name="T2" fmla="*/ 2272 w 21600"/>
                <a:gd name="T3" fmla="*/ 21299 h 21600"/>
                <a:gd name="T4" fmla="*/ 3391 w 21600"/>
                <a:gd name="T5" fmla="*/ 21111 h 21600"/>
                <a:gd name="T6" fmla="*/ 4544 w 21600"/>
                <a:gd name="T7" fmla="*/ 20734 h 21600"/>
                <a:gd name="T8" fmla="*/ 5663 w 21600"/>
                <a:gd name="T9" fmla="*/ 20245 h 21600"/>
                <a:gd name="T10" fmla="*/ 6816 w 21600"/>
                <a:gd name="T11" fmla="*/ 19568 h 21600"/>
                <a:gd name="T12" fmla="*/ 7935 w 21600"/>
                <a:gd name="T13" fmla="*/ 18665 h 21600"/>
                <a:gd name="T14" fmla="*/ 10240 w 21600"/>
                <a:gd name="T15" fmla="*/ 16144 h 21600"/>
                <a:gd name="T16" fmla="*/ 12479 w 21600"/>
                <a:gd name="T17" fmla="*/ 12606 h 21600"/>
                <a:gd name="T18" fmla="*/ 14784 w 21600"/>
                <a:gd name="T19" fmla="*/ 8429 h 21600"/>
                <a:gd name="T20" fmla="*/ 15903 w 21600"/>
                <a:gd name="T21" fmla="*/ 6284 h 21600"/>
                <a:gd name="T22" fmla="*/ 17056 w 21600"/>
                <a:gd name="T23" fmla="*/ 4252 h 21600"/>
                <a:gd name="T24" fmla="*/ 18175 w 21600"/>
                <a:gd name="T25" fmla="*/ 2521 h 21600"/>
                <a:gd name="T26" fmla="*/ 19328 w 21600"/>
                <a:gd name="T27" fmla="*/ 1167 h 21600"/>
                <a:gd name="T28" fmla="*/ 20447 w 21600"/>
                <a:gd name="T29" fmla="*/ 301 h 21600"/>
                <a:gd name="T30" fmla="*/ 21600 w 21600"/>
                <a:gd name="T3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272" y="21299"/>
                  </a:lnTo>
                  <a:lnTo>
                    <a:pt x="3391" y="21111"/>
                  </a:lnTo>
                  <a:lnTo>
                    <a:pt x="4544" y="20734"/>
                  </a:lnTo>
                  <a:lnTo>
                    <a:pt x="5663" y="20245"/>
                  </a:lnTo>
                  <a:lnTo>
                    <a:pt x="6816" y="19568"/>
                  </a:lnTo>
                  <a:lnTo>
                    <a:pt x="7935" y="18665"/>
                  </a:lnTo>
                  <a:lnTo>
                    <a:pt x="10240" y="16144"/>
                  </a:lnTo>
                  <a:lnTo>
                    <a:pt x="12479" y="12606"/>
                  </a:lnTo>
                  <a:lnTo>
                    <a:pt x="14784" y="8429"/>
                  </a:lnTo>
                  <a:lnTo>
                    <a:pt x="15903" y="6284"/>
                  </a:lnTo>
                  <a:lnTo>
                    <a:pt x="17056" y="4252"/>
                  </a:lnTo>
                  <a:lnTo>
                    <a:pt x="18175" y="2521"/>
                  </a:lnTo>
                  <a:lnTo>
                    <a:pt x="19328" y="1167"/>
                  </a:lnTo>
                  <a:lnTo>
                    <a:pt x="20447" y="301"/>
                  </a:lnTo>
                  <a:lnTo>
                    <a:pt x="21600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2" name="Shape 1846">
              <a:extLst>
                <a:ext uri="{FF2B5EF4-FFF2-40B4-BE49-F238E27FC236}">
                  <a16:creationId xmlns:a16="http://schemas.microsoft.com/office/drawing/2014/main" id="{9CA126BB-F73F-CE47-87EA-C35EEBDB4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12" y="1057275"/>
              <a:ext cx="2519364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70663" name="Shape 1847">
              <a:extLst>
                <a:ext uri="{FF2B5EF4-FFF2-40B4-BE49-F238E27FC236}">
                  <a16:creationId xmlns:a16="http://schemas.microsoft.com/office/drawing/2014/main" id="{170831A7-FAC1-CA4E-82BB-5CD7F569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7" y="1328737"/>
              <a:ext cx="2773364" cy="1109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4450" tIns="44450" rIns="44450" bIns="44450">
              <a:spAutoFit/>
            </a:bodyPr>
            <a:lstStyle>
              <a:lvl1pPr marL="180975" indent="-18097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200"/>
                </a:spcBef>
                <a:buSzPct val="100000"/>
                <a:buFont typeface="Arial" panose="020B0604020202020204" pitchFamily="34" charset="0"/>
                <a:buChar char="★"/>
              </a:pPr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偏度系数 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SK&lt; 0</a:t>
              </a:r>
            </a:p>
            <a:p>
              <a:pPr>
                <a:spcBef>
                  <a:spcPts val="1200"/>
                </a:spcBef>
                <a:buSzPct val="100000"/>
                <a:buFont typeface="Arial" panose="020B0604020202020204" pitchFamily="34" charset="0"/>
                <a:buChar char="★"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SK</a:t>
              </a:r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的绝对值越大，偏斜越严重</a:t>
              </a:r>
            </a:p>
          </p:txBody>
        </p:sp>
        <p:sp>
          <p:nvSpPr>
            <p:cNvPr id="70664" name="Shape 1848">
              <a:extLst>
                <a:ext uri="{FF2B5EF4-FFF2-40B4-BE49-F238E27FC236}">
                  <a16:creationId xmlns:a16="http://schemas.microsoft.com/office/drawing/2014/main" id="{CF9B0C54-DC7F-7B4E-87E5-D6AD5766F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4614"/>
              <a:ext cx="1296988" cy="397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799" tIns="46799" rIns="46799" bIns="46799" anchor="ctr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zh-CN" altLang="en-US" sz="200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左偏分布</a:t>
              </a:r>
            </a:p>
          </p:txBody>
        </p:sp>
      </p:grpSp>
      <p:grpSp>
        <p:nvGrpSpPr>
          <p:cNvPr id="1857" name="Group 1857">
            <a:extLst>
              <a:ext uri="{FF2B5EF4-FFF2-40B4-BE49-F238E27FC236}">
                <a16:creationId xmlns:a16="http://schemas.microsoft.com/office/drawing/2014/main" id="{323075C4-AFB3-4747-B7D3-AE980EDCF977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359025"/>
            <a:ext cx="3024188" cy="2525713"/>
            <a:chOff x="0" y="0"/>
            <a:chExt cx="3024188" cy="2526030"/>
          </a:xfrm>
        </p:grpSpPr>
        <p:grpSp>
          <p:nvGrpSpPr>
            <p:cNvPr id="70666" name="Group 1853">
              <a:extLst>
                <a:ext uri="{FF2B5EF4-FFF2-40B4-BE49-F238E27FC236}">
                  <a16:creationId xmlns:a16="http://schemas.microsoft.com/office/drawing/2014/main" id="{859B1BDD-11CD-B342-8771-C539F41AB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812" y="0"/>
              <a:ext cx="2176142" cy="1046198"/>
              <a:chOff x="0" y="0"/>
              <a:chExt cx="2176141" cy="1046197"/>
            </a:xfrm>
          </p:grpSpPr>
          <p:sp>
            <p:nvSpPr>
              <p:cNvPr id="70667" name="Shape 1851">
                <a:extLst>
                  <a:ext uri="{FF2B5EF4-FFF2-40B4-BE49-F238E27FC236}">
                    <a16:creationId xmlns:a16="http://schemas.microsoft.com/office/drawing/2014/main" id="{3086ADE5-EE5C-8E41-9256-33981D707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761" y="0"/>
                <a:ext cx="1626381" cy="1046198"/>
              </a:xfrm>
              <a:custGeom>
                <a:avLst/>
                <a:gdLst>
                  <a:gd name="T0" fmla="*/ 21600 w 21600"/>
                  <a:gd name="T1" fmla="*/ 21600 h 21600"/>
                  <a:gd name="T2" fmla="*/ 19293 w 21600"/>
                  <a:gd name="T3" fmla="*/ 21376 h 21600"/>
                  <a:gd name="T4" fmla="*/ 18203 w 21600"/>
                  <a:gd name="T5" fmla="*/ 21119 h 21600"/>
                  <a:gd name="T6" fmla="*/ 17037 w 21600"/>
                  <a:gd name="T7" fmla="*/ 20767 h 21600"/>
                  <a:gd name="T8" fmla="*/ 15896 w 21600"/>
                  <a:gd name="T9" fmla="*/ 20286 h 21600"/>
                  <a:gd name="T10" fmla="*/ 14780 w 21600"/>
                  <a:gd name="T11" fmla="*/ 19613 h 21600"/>
                  <a:gd name="T12" fmla="*/ 13639 w 21600"/>
                  <a:gd name="T13" fmla="*/ 18684 h 21600"/>
                  <a:gd name="T14" fmla="*/ 11332 w 21600"/>
                  <a:gd name="T15" fmla="*/ 16216 h 21600"/>
                  <a:gd name="T16" fmla="*/ 9076 w 21600"/>
                  <a:gd name="T17" fmla="*/ 12691 h 21600"/>
                  <a:gd name="T18" fmla="*/ 6820 w 21600"/>
                  <a:gd name="T19" fmla="*/ 8428 h 21600"/>
                  <a:gd name="T20" fmla="*/ 5679 w 21600"/>
                  <a:gd name="T21" fmla="*/ 6313 h 21600"/>
                  <a:gd name="T22" fmla="*/ 4513 w 21600"/>
                  <a:gd name="T23" fmla="*/ 4262 h 21600"/>
                  <a:gd name="T24" fmla="*/ 3423 w 21600"/>
                  <a:gd name="T25" fmla="*/ 2500 h 21600"/>
                  <a:gd name="T26" fmla="*/ 2256 w 21600"/>
                  <a:gd name="T27" fmla="*/ 1154 h 21600"/>
                  <a:gd name="T28" fmla="*/ 1115 w 21600"/>
                  <a:gd name="T29" fmla="*/ 320 h 21600"/>
                  <a:gd name="T30" fmla="*/ 0 w 21600"/>
                  <a:gd name="T3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600" h="21600">
                    <a:moveTo>
                      <a:pt x="21600" y="21600"/>
                    </a:moveTo>
                    <a:lnTo>
                      <a:pt x="19293" y="21376"/>
                    </a:lnTo>
                    <a:lnTo>
                      <a:pt x="18203" y="21119"/>
                    </a:lnTo>
                    <a:lnTo>
                      <a:pt x="17037" y="20767"/>
                    </a:lnTo>
                    <a:lnTo>
                      <a:pt x="15896" y="20286"/>
                    </a:lnTo>
                    <a:lnTo>
                      <a:pt x="14780" y="19613"/>
                    </a:lnTo>
                    <a:lnTo>
                      <a:pt x="13639" y="18684"/>
                    </a:lnTo>
                    <a:lnTo>
                      <a:pt x="11332" y="16216"/>
                    </a:lnTo>
                    <a:lnTo>
                      <a:pt x="9076" y="12691"/>
                    </a:lnTo>
                    <a:lnTo>
                      <a:pt x="6820" y="8428"/>
                    </a:lnTo>
                    <a:lnTo>
                      <a:pt x="5679" y="6313"/>
                    </a:lnTo>
                    <a:lnTo>
                      <a:pt x="4513" y="4262"/>
                    </a:lnTo>
                    <a:lnTo>
                      <a:pt x="3423" y="2500"/>
                    </a:lnTo>
                    <a:lnTo>
                      <a:pt x="2256" y="1154"/>
                    </a:lnTo>
                    <a:lnTo>
                      <a:pt x="1115" y="32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68" name="Shape 1852">
                <a:extLst>
                  <a:ext uri="{FF2B5EF4-FFF2-40B4-BE49-F238E27FC236}">
                    <a16:creationId xmlns:a16="http://schemas.microsoft.com/office/drawing/2014/main" id="{D5BAB13A-C206-AF49-BAE8-C937C8873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42127" cy="1046198"/>
              </a:xfrm>
              <a:custGeom>
                <a:avLst/>
                <a:gdLst>
                  <a:gd name="T0" fmla="*/ 0 w 21600"/>
                  <a:gd name="T1" fmla="*/ 21600 h 21600"/>
                  <a:gd name="T2" fmla="*/ 2130 w 21600"/>
                  <a:gd name="T3" fmla="*/ 21376 h 21600"/>
                  <a:gd name="T4" fmla="*/ 3270 w 21600"/>
                  <a:gd name="T5" fmla="*/ 21119 h 21600"/>
                  <a:gd name="T6" fmla="*/ 4487 w 21600"/>
                  <a:gd name="T7" fmla="*/ 20767 h 21600"/>
                  <a:gd name="T8" fmla="*/ 5628 w 21600"/>
                  <a:gd name="T9" fmla="*/ 20286 h 21600"/>
                  <a:gd name="T10" fmla="*/ 6769 w 21600"/>
                  <a:gd name="T11" fmla="*/ 19613 h 21600"/>
                  <a:gd name="T12" fmla="*/ 7910 w 21600"/>
                  <a:gd name="T13" fmla="*/ 18684 h 21600"/>
                  <a:gd name="T14" fmla="*/ 10192 w 21600"/>
                  <a:gd name="T15" fmla="*/ 16216 h 21600"/>
                  <a:gd name="T16" fmla="*/ 12549 w 21600"/>
                  <a:gd name="T17" fmla="*/ 12691 h 21600"/>
                  <a:gd name="T18" fmla="*/ 14679 w 21600"/>
                  <a:gd name="T19" fmla="*/ 8428 h 21600"/>
                  <a:gd name="T20" fmla="*/ 15820 w 21600"/>
                  <a:gd name="T21" fmla="*/ 6313 h 21600"/>
                  <a:gd name="T22" fmla="*/ 16961 w 21600"/>
                  <a:gd name="T23" fmla="*/ 4262 h 21600"/>
                  <a:gd name="T24" fmla="*/ 18177 w 21600"/>
                  <a:gd name="T25" fmla="*/ 2500 h 21600"/>
                  <a:gd name="T26" fmla="*/ 19318 w 21600"/>
                  <a:gd name="T27" fmla="*/ 1154 h 21600"/>
                  <a:gd name="T28" fmla="*/ 20459 w 21600"/>
                  <a:gd name="T29" fmla="*/ 320 h 21600"/>
                  <a:gd name="T30" fmla="*/ 21600 w 21600"/>
                  <a:gd name="T31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600" h="21600">
                    <a:moveTo>
                      <a:pt x="0" y="21600"/>
                    </a:moveTo>
                    <a:lnTo>
                      <a:pt x="2130" y="21376"/>
                    </a:lnTo>
                    <a:lnTo>
                      <a:pt x="3270" y="21119"/>
                    </a:lnTo>
                    <a:lnTo>
                      <a:pt x="4487" y="20767"/>
                    </a:lnTo>
                    <a:lnTo>
                      <a:pt x="5628" y="20286"/>
                    </a:lnTo>
                    <a:lnTo>
                      <a:pt x="6769" y="19613"/>
                    </a:lnTo>
                    <a:lnTo>
                      <a:pt x="7910" y="18684"/>
                    </a:lnTo>
                    <a:lnTo>
                      <a:pt x="10192" y="16216"/>
                    </a:lnTo>
                    <a:lnTo>
                      <a:pt x="12549" y="12691"/>
                    </a:lnTo>
                    <a:lnTo>
                      <a:pt x="14679" y="8428"/>
                    </a:lnTo>
                    <a:lnTo>
                      <a:pt x="15820" y="6313"/>
                    </a:lnTo>
                    <a:lnTo>
                      <a:pt x="16961" y="4262"/>
                    </a:lnTo>
                    <a:lnTo>
                      <a:pt x="18177" y="2500"/>
                    </a:lnTo>
                    <a:lnTo>
                      <a:pt x="19318" y="1154"/>
                    </a:lnTo>
                    <a:lnTo>
                      <a:pt x="20459" y="320"/>
                    </a:lnTo>
                    <a:lnTo>
                      <a:pt x="21600" y="0"/>
                    </a:lnTo>
                  </a:path>
                </a:pathLst>
              </a:custGeom>
              <a:noFill/>
              <a:ln w="38100" cap="rnd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669" name="Shape 1854">
              <a:extLst>
                <a:ext uri="{FF2B5EF4-FFF2-40B4-BE49-F238E27FC236}">
                  <a16:creationId xmlns:a16="http://schemas.microsoft.com/office/drawing/2014/main" id="{826486B9-FEE2-FF4E-BEB5-8A20A4DC7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447" y="1105534"/>
              <a:ext cx="2544763" cy="4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70670" name="Shape 1855">
              <a:extLst>
                <a:ext uri="{FF2B5EF4-FFF2-40B4-BE49-F238E27FC236}">
                  <a16:creationId xmlns:a16="http://schemas.microsoft.com/office/drawing/2014/main" id="{3F6B5B6B-7546-C040-85F9-D119DE56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16050"/>
              <a:ext cx="2952750" cy="1109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4450" tIns="44450" rIns="44450" bIns="44450">
              <a:spAutoFit/>
            </a:bodyPr>
            <a:lstStyle>
              <a:lvl1pPr marL="180975" indent="-18097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1200"/>
                </a:spcBef>
                <a:buSzPct val="100000"/>
                <a:buFont typeface="Arial" panose="020B0604020202020204" pitchFamily="34" charset="0"/>
                <a:buChar char="★"/>
              </a:pPr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偏度系数</a:t>
              </a: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SK&gt; 0</a:t>
              </a:r>
            </a:p>
            <a:p>
              <a:pPr>
                <a:spcBef>
                  <a:spcPts val="1200"/>
                </a:spcBef>
                <a:buSzPct val="100000"/>
                <a:buFont typeface="Arial" panose="020B0604020202020204" pitchFamily="34" charset="0"/>
                <a:buChar char="★"/>
              </a:pPr>
              <a:r>
                <a:rPr lang="en-US" altLang="zh-CN">
                  <a:latin typeface="Times New Roman" panose="02020603050405020304" pitchFamily="18" charset="0"/>
                  <a:ea typeface="黑体" panose="02010609060101010101" pitchFamily="49" charset="-122"/>
                </a:rPr>
                <a:t>SK</a:t>
              </a:r>
              <a:r>
                <a:rPr lang="zh-CN" altLang="en-US">
                  <a:latin typeface="Times New Roman" panose="02020603050405020304" pitchFamily="18" charset="0"/>
                  <a:ea typeface="黑体" panose="02010609060101010101" pitchFamily="49" charset="-122"/>
                </a:rPr>
                <a:t>的绝对值越大，偏斜越严重</a:t>
              </a:r>
            </a:p>
          </p:txBody>
        </p:sp>
        <p:sp>
          <p:nvSpPr>
            <p:cNvPr id="70671" name="Shape 1856">
              <a:extLst>
                <a:ext uri="{FF2B5EF4-FFF2-40B4-BE49-F238E27FC236}">
                  <a16:creationId xmlns:a16="http://schemas.microsoft.com/office/drawing/2014/main" id="{F6BDC338-95B3-F44D-A8FB-C51E14C69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87" y="469715"/>
              <a:ext cx="1295401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799" tIns="46799" rIns="46799" bIns="46799" anchor="ctr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000">
                  <a:solidFill>
                    <a:srgbClr val="FFFF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微软雅黑" panose="020B0503020204020204" pitchFamily="34" charset="-122"/>
                </a:rPr>
                <a:t>右偏分布</a:t>
              </a:r>
            </a:p>
          </p:txBody>
        </p:sp>
      </p:grpSp>
      <p:grpSp>
        <p:nvGrpSpPr>
          <p:cNvPr id="1863" name="Group 1863">
            <a:extLst>
              <a:ext uri="{FF2B5EF4-FFF2-40B4-BE49-F238E27FC236}">
                <a16:creationId xmlns:a16="http://schemas.microsoft.com/office/drawing/2014/main" id="{5643CFD9-4148-3F4D-AC61-80C45332E54C}"/>
              </a:ext>
            </a:extLst>
          </p:cNvPr>
          <p:cNvGrpSpPr>
            <a:grpSpLocks/>
          </p:cNvGrpSpPr>
          <p:nvPr/>
        </p:nvGrpSpPr>
        <p:grpSpPr bwMode="auto">
          <a:xfrm>
            <a:off x="3436938" y="2576513"/>
            <a:ext cx="2755900" cy="1590675"/>
            <a:chOff x="-1" y="0"/>
            <a:chExt cx="2755901" cy="1590675"/>
          </a:xfrm>
        </p:grpSpPr>
        <p:sp>
          <p:nvSpPr>
            <p:cNvPr id="70673" name="Shape 1858">
              <a:extLst>
                <a:ext uri="{FF2B5EF4-FFF2-40B4-BE49-F238E27FC236}">
                  <a16:creationId xmlns:a16="http://schemas.microsoft.com/office/drawing/2014/main" id="{24AF0AFD-A2F9-1E4A-8A34-A5CDF0458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946" y="0"/>
              <a:ext cx="1012536" cy="789201"/>
            </a:xfrm>
            <a:custGeom>
              <a:avLst/>
              <a:gdLst>
                <a:gd name="T0" fmla="*/ 21600 w 21600"/>
                <a:gd name="T1" fmla="*/ 21600 h 21600"/>
                <a:gd name="T2" fmla="*/ 19295 w 21600"/>
                <a:gd name="T3" fmla="*/ 21299 h 21600"/>
                <a:gd name="T4" fmla="*/ 18192 w 21600"/>
                <a:gd name="T5" fmla="*/ 21111 h 21600"/>
                <a:gd name="T6" fmla="*/ 17039 w 21600"/>
                <a:gd name="T7" fmla="*/ 20734 h 21600"/>
                <a:gd name="T8" fmla="*/ 15887 w 21600"/>
                <a:gd name="T9" fmla="*/ 20245 h 21600"/>
                <a:gd name="T10" fmla="*/ 14784 w 21600"/>
                <a:gd name="T11" fmla="*/ 19568 h 21600"/>
                <a:gd name="T12" fmla="*/ 13632 w 21600"/>
                <a:gd name="T13" fmla="*/ 18665 h 21600"/>
                <a:gd name="T14" fmla="*/ 11326 w 21600"/>
                <a:gd name="T15" fmla="*/ 16144 h 21600"/>
                <a:gd name="T16" fmla="*/ 9071 w 21600"/>
                <a:gd name="T17" fmla="*/ 12606 h 21600"/>
                <a:gd name="T18" fmla="*/ 6816 w 21600"/>
                <a:gd name="T19" fmla="*/ 8429 h 21600"/>
                <a:gd name="T20" fmla="*/ 5663 w 21600"/>
                <a:gd name="T21" fmla="*/ 6284 h 21600"/>
                <a:gd name="T22" fmla="*/ 4510 w 21600"/>
                <a:gd name="T23" fmla="*/ 4252 h 21600"/>
                <a:gd name="T24" fmla="*/ 3408 w 21600"/>
                <a:gd name="T25" fmla="*/ 2521 h 21600"/>
                <a:gd name="T26" fmla="*/ 2255 w 21600"/>
                <a:gd name="T27" fmla="*/ 1167 h 21600"/>
                <a:gd name="T28" fmla="*/ 1103 w 21600"/>
                <a:gd name="T29" fmla="*/ 301 h 21600"/>
                <a:gd name="T30" fmla="*/ 0 w 21600"/>
                <a:gd name="T3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9295" y="21299"/>
                  </a:lnTo>
                  <a:lnTo>
                    <a:pt x="18192" y="21111"/>
                  </a:lnTo>
                  <a:lnTo>
                    <a:pt x="17039" y="20734"/>
                  </a:lnTo>
                  <a:lnTo>
                    <a:pt x="15887" y="20245"/>
                  </a:lnTo>
                  <a:lnTo>
                    <a:pt x="14784" y="19568"/>
                  </a:lnTo>
                  <a:lnTo>
                    <a:pt x="13632" y="18665"/>
                  </a:lnTo>
                  <a:lnTo>
                    <a:pt x="11326" y="16144"/>
                  </a:lnTo>
                  <a:lnTo>
                    <a:pt x="9071" y="12606"/>
                  </a:lnTo>
                  <a:lnTo>
                    <a:pt x="6816" y="8429"/>
                  </a:lnTo>
                  <a:lnTo>
                    <a:pt x="5663" y="6284"/>
                  </a:lnTo>
                  <a:lnTo>
                    <a:pt x="4510" y="4252"/>
                  </a:lnTo>
                  <a:lnTo>
                    <a:pt x="3408" y="2521"/>
                  </a:lnTo>
                  <a:lnTo>
                    <a:pt x="2255" y="1167"/>
                  </a:lnTo>
                  <a:lnTo>
                    <a:pt x="1103" y="301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FF2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Shape 1859">
              <a:extLst>
                <a:ext uri="{FF2B5EF4-FFF2-40B4-BE49-F238E27FC236}">
                  <a16:creationId xmlns:a16="http://schemas.microsoft.com/office/drawing/2014/main" id="{C2B571B9-22E2-AA46-8C44-C93AAB0BE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11" y="0"/>
              <a:ext cx="1012536" cy="789201"/>
            </a:xfrm>
            <a:custGeom>
              <a:avLst/>
              <a:gdLst>
                <a:gd name="T0" fmla="*/ 0 w 21600"/>
                <a:gd name="T1" fmla="*/ 21600 h 21600"/>
                <a:gd name="T2" fmla="*/ 2255 w 21600"/>
                <a:gd name="T3" fmla="*/ 21299 h 21600"/>
                <a:gd name="T4" fmla="*/ 3408 w 21600"/>
                <a:gd name="T5" fmla="*/ 21111 h 21600"/>
                <a:gd name="T6" fmla="*/ 4510 w 21600"/>
                <a:gd name="T7" fmla="*/ 20734 h 21600"/>
                <a:gd name="T8" fmla="*/ 5663 w 21600"/>
                <a:gd name="T9" fmla="*/ 20245 h 21600"/>
                <a:gd name="T10" fmla="*/ 6816 w 21600"/>
                <a:gd name="T11" fmla="*/ 19568 h 21600"/>
                <a:gd name="T12" fmla="*/ 7918 w 21600"/>
                <a:gd name="T13" fmla="*/ 18665 h 21600"/>
                <a:gd name="T14" fmla="*/ 10224 w 21600"/>
                <a:gd name="T15" fmla="*/ 16144 h 21600"/>
                <a:gd name="T16" fmla="*/ 12479 w 21600"/>
                <a:gd name="T17" fmla="*/ 12606 h 21600"/>
                <a:gd name="T18" fmla="*/ 14784 w 21600"/>
                <a:gd name="T19" fmla="*/ 8429 h 21600"/>
                <a:gd name="T20" fmla="*/ 15887 w 21600"/>
                <a:gd name="T21" fmla="*/ 6284 h 21600"/>
                <a:gd name="T22" fmla="*/ 17039 w 21600"/>
                <a:gd name="T23" fmla="*/ 4252 h 21600"/>
                <a:gd name="T24" fmla="*/ 18192 w 21600"/>
                <a:gd name="T25" fmla="*/ 2521 h 21600"/>
                <a:gd name="T26" fmla="*/ 19295 w 21600"/>
                <a:gd name="T27" fmla="*/ 1167 h 21600"/>
                <a:gd name="T28" fmla="*/ 20447 w 21600"/>
                <a:gd name="T29" fmla="*/ 301 h 21600"/>
                <a:gd name="T30" fmla="*/ 21600 w 21600"/>
                <a:gd name="T3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255" y="21299"/>
                  </a:lnTo>
                  <a:lnTo>
                    <a:pt x="3408" y="21111"/>
                  </a:lnTo>
                  <a:lnTo>
                    <a:pt x="4510" y="20734"/>
                  </a:lnTo>
                  <a:lnTo>
                    <a:pt x="5663" y="20245"/>
                  </a:lnTo>
                  <a:lnTo>
                    <a:pt x="6816" y="19568"/>
                  </a:lnTo>
                  <a:lnTo>
                    <a:pt x="7918" y="18665"/>
                  </a:lnTo>
                  <a:lnTo>
                    <a:pt x="10224" y="16144"/>
                  </a:lnTo>
                  <a:lnTo>
                    <a:pt x="12479" y="12606"/>
                  </a:lnTo>
                  <a:lnTo>
                    <a:pt x="14784" y="8429"/>
                  </a:lnTo>
                  <a:lnTo>
                    <a:pt x="15887" y="6284"/>
                  </a:lnTo>
                  <a:lnTo>
                    <a:pt x="17039" y="4252"/>
                  </a:lnTo>
                  <a:lnTo>
                    <a:pt x="18192" y="2521"/>
                  </a:lnTo>
                  <a:lnTo>
                    <a:pt x="19295" y="1167"/>
                  </a:lnTo>
                  <a:lnTo>
                    <a:pt x="20447" y="301"/>
                  </a:lnTo>
                  <a:lnTo>
                    <a:pt x="21600" y="0"/>
                  </a:lnTo>
                </a:path>
              </a:pathLst>
            </a:custGeom>
            <a:noFill/>
            <a:ln w="38100" cap="rnd">
              <a:solidFill>
                <a:srgbClr val="FF2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Shape 1860">
              <a:extLst>
                <a:ext uri="{FF2B5EF4-FFF2-40B4-BE49-F238E27FC236}">
                  <a16:creationId xmlns:a16="http://schemas.microsoft.com/office/drawing/2014/main" id="{2C64F4F4-DD33-E141-9D29-45E4304AA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" y="863599"/>
              <a:ext cx="2473972" cy="4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19" tIns="45719" rIns="45719" bIns="45719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861" name="Shape 1861">
              <a:extLst>
                <a:ext uri="{FF2B5EF4-FFF2-40B4-BE49-F238E27FC236}">
                  <a16:creationId xmlns:a16="http://schemas.microsoft.com/office/drawing/2014/main" id="{470C5C13-9CD0-1E47-AD30-2EDDD777CCF3}"/>
                </a:ext>
              </a:extLst>
            </p:cNvPr>
            <p:cNvSpPr/>
            <p:nvPr/>
          </p:nvSpPr>
          <p:spPr>
            <a:xfrm>
              <a:off x="19049" y="1196975"/>
              <a:ext cx="2578101" cy="393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lIns="44450" tIns="44450" rIns="44450" bIns="44450">
              <a:spAutoFit/>
            </a:bodyPr>
            <a:lstStyle/>
            <a:p>
              <a:pPr>
                <a:spcBef>
                  <a:spcPts val="1200"/>
                </a:spcBef>
                <a:defRPr>
                  <a:solidFill>
                    <a:srgbClr val="FF26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r>
                <a:rPr sz="2000" noProof="1">
                  <a:latin typeface="Times New Roman" charset="0"/>
                  <a:ea typeface="黑体" charset="0"/>
                  <a:cs typeface="Microsoft YaHei"/>
                  <a:sym typeface="Microsoft YaHei"/>
                </a:rPr>
                <a:t>偏度系数SK=0</a:t>
              </a:r>
              <a:r>
                <a:rPr sz="2000" noProof="1">
                  <a:effectLst>
                    <a:outerShdw blurRad="12700" dist="25400" dir="2700000" rotWithShape="0">
                      <a:srgbClr val="DDDDDD"/>
                    </a:outerShdw>
                  </a:effectLst>
                  <a:latin typeface="Times New Roman" charset="0"/>
                  <a:ea typeface="黑体" charset="0"/>
                  <a:cs typeface="Microsoft YaHei"/>
                  <a:sym typeface="Microsoft YaHei"/>
                </a:rPr>
                <a:t> </a:t>
              </a:r>
            </a:p>
          </p:txBody>
        </p:sp>
        <p:sp>
          <p:nvSpPr>
            <p:cNvPr id="70677" name="Shape 1862">
              <a:extLst>
                <a:ext uri="{FF2B5EF4-FFF2-40B4-BE49-F238E27FC236}">
                  <a16:creationId xmlns:a16="http://schemas.microsoft.com/office/drawing/2014/main" id="{57775661-C7DF-9B43-AB76-5DB0DAB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184" y="114423"/>
              <a:ext cx="1295716" cy="397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6799" tIns="46799" rIns="46799" bIns="46799" anchor="ctr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altLang="en-US" sz="200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微软雅黑" panose="020B0503020204020204" pitchFamily="34" charset="-122"/>
                </a:rPr>
                <a:t>对称分布</a:t>
              </a:r>
            </a:p>
          </p:txBody>
        </p:sp>
      </p:grpSp>
      <p:pic>
        <p:nvPicPr>
          <p:cNvPr id="70678" name="图片 2">
            <a:extLst>
              <a:ext uri="{FF2B5EF4-FFF2-40B4-BE49-F238E27FC236}">
                <a16:creationId xmlns:a16="http://schemas.microsoft.com/office/drawing/2014/main" id="{F26C0683-AA7F-E540-B72B-9B0D38E41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1035050"/>
            <a:ext cx="20002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椭圆 102404">
            <a:extLst>
              <a:ext uri="{FF2B5EF4-FFF2-40B4-BE49-F238E27FC236}">
                <a16:creationId xmlns:a16="http://schemas.microsoft.com/office/drawing/2014/main" id="{1DD402BC-F081-AD42-B29A-187E0CCA4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4763"/>
            <a:ext cx="2644775" cy="9017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EXCEL:</a:t>
            </a:r>
          </a:p>
          <a:p>
            <a:pPr algn="ctr"/>
            <a:r>
              <a:rPr lang="en-US" altLang="zh-CN" sz="2500" b="1">
                <a:solidFill>
                  <a:schemeClr val="bg1"/>
                </a:solidFill>
                <a:latin typeface="Times New Roman" panose="02020603050405020304" pitchFamily="18" charset="0"/>
              </a:rPr>
              <a:t>skew(   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C8AC2C47-267A-C04D-8113-FCF3D5C1E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一、单变量描述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603CA5B7-BADC-6D44-8F6F-AF8C1029AEC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90613"/>
            <a:ext cx="8229600" cy="3748087"/>
          </a:xfrm>
        </p:spPr>
        <p:txBody>
          <a:bodyPr/>
          <a:lstStyle/>
          <a:p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离散变量</a:t>
            </a:r>
          </a:p>
          <a:p>
            <a:pPr lvl="1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有限个数值或诸如</a:t>
            </a:r>
            <a:r>
              <a:rPr lang="en-US" altLang="zh-CN" sz="2000">
                <a:latin typeface="黑体" panose="02010609060101010101" pitchFamily="49" charset="-122"/>
                <a:ea typeface="微软雅黑" panose="020B0503020204020204" pitchFamily="34" charset="-122"/>
                <a:sym typeface="宋体" panose="02010600030101010101" pitchFamily="2" charset="-122"/>
              </a:rPr>
              <a:t>0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000">
                <a:latin typeface="黑体" panose="02010609060101010101" pitchFamily="49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，</a:t>
            </a:r>
            <a:r>
              <a:rPr lang="en-US" altLang="zh-CN" sz="2000">
                <a:latin typeface="黑体" panose="02010609060101010101" pitchFamily="49" charset="-122"/>
                <a:ea typeface="微软雅黑" panose="020B0503020204020204" pitchFamily="34" charset="-122"/>
                <a:sym typeface="宋体" panose="02010600030101010101" pitchFamily="2" charset="-122"/>
              </a:rPr>
              <a:t>2……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之类无限可列值的变量，</a:t>
            </a:r>
          </a:p>
          <a:p>
            <a:pPr lvl="1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品质变量的取值为定性数据，是</a:t>
            </a: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可用数字代码表示的，因此对品质变量的描述也放在离散变量中进行讲解</a:t>
            </a:r>
          </a:p>
          <a:p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连续变量</a:t>
            </a:r>
          </a:p>
          <a:p>
            <a:pPr lvl="1"/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变量可以取某一区间或多个区间中任意数值</a:t>
            </a:r>
          </a:p>
          <a:p>
            <a:pPr lvl="1"/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>
            <a:extLst>
              <a:ext uri="{FF2B5EF4-FFF2-40B4-BE49-F238E27FC236}">
                <a16:creationId xmlns:a16="http://schemas.microsoft.com/office/drawing/2014/main" id="{C6EE615D-B53F-B04F-BB0F-5027F749C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71682" name="内容占位符 2">
            <a:extLst>
              <a:ext uri="{FF2B5EF4-FFF2-40B4-BE49-F238E27FC236}">
                <a16:creationId xmlns:a16="http://schemas.microsoft.com/office/drawing/2014/main" id="{9433194C-70EB-0343-BCE7-3AE920D4CDB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 sz="24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峰度</a:t>
            </a:r>
            <a:r>
              <a:rPr lang="zh-CN" altLang="en-US" sz="24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（Kurtosis）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  <a:sym typeface="黑体" panose="02010609060101010101" pitchFamily="49" charset="-122"/>
              </a:rPr>
              <a:t>描述了分布的尖峰程度</a:t>
            </a:r>
          </a:p>
          <a:p>
            <a:pPr lvl="3">
              <a:buFont typeface="Wingdings" pitchFamily="2" charset="2"/>
              <a:buChar char="p"/>
            </a:pPr>
            <a:endParaRPr lang="zh-CN" altLang="en-US" sz="2000">
              <a:latin typeface="微软雅黑" panose="020B0503020204020204" pitchFamily="34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pic>
        <p:nvPicPr>
          <p:cNvPr id="71683" name="图片 2">
            <a:extLst>
              <a:ext uri="{FF2B5EF4-FFF2-40B4-BE49-F238E27FC236}">
                <a16:creationId xmlns:a16="http://schemas.microsoft.com/office/drawing/2014/main" id="{D0B0246D-2BF9-EF42-810F-D94872D98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035050"/>
            <a:ext cx="2560638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Shape 1870">
            <a:extLst>
              <a:ext uri="{FF2B5EF4-FFF2-40B4-BE49-F238E27FC236}">
                <a16:creationId xmlns:a16="http://schemas.microsoft.com/office/drawing/2014/main" id="{B424542D-1A71-4C4D-9097-9FA8379C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2408238"/>
            <a:ext cx="14351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50" tIns="44450" rIns="44450" bIns="44450">
            <a:spAutoFit/>
          </a:bodyPr>
          <a:lstStyle/>
          <a:p>
            <a:pPr algn="ctr">
              <a:spcBef>
                <a:spcPts val="1400"/>
              </a:spcBef>
            </a:pPr>
            <a:r>
              <a:rPr lang="zh-CN" altLang="en-US" sz="20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微软雅黑" panose="020B0503020204020204" pitchFamily="34" charset="-122"/>
              </a:rPr>
              <a:t>扁平分布</a:t>
            </a:r>
          </a:p>
        </p:txBody>
      </p:sp>
      <p:sp>
        <p:nvSpPr>
          <p:cNvPr id="6" name="Shape 1875">
            <a:extLst>
              <a:ext uri="{FF2B5EF4-FFF2-40B4-BE49-F238E27FC236}">
                <a16:creationId xmlns:a16="http://schemas.microsoft.com/office/drawing/2014/main" id="{9AE54E1C-24CF-F948-A968-5DD622910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8" y="3846513"/>
            <a:ext cx="30972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799" tIns="46799" rIns="46799" bIns="46799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K&lt;0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，与正态分布相比该分布一般为扁平、瘦尾，肩部较胖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EB89835-B1BF-664E-922E-05917C81DAAB}"/>
              </a:ext>
            </a:extLst>
          </p:cNvPr>
          <p:cNvGrpSpPr>
            <a:grpSpLocks/>
          </p:cNvGrpSpPr>
          <p:nvPr/>
        </p:nvGrpSpPr>
        <p:grpSpPr bwMode="auto">
          <a:xfrm>
            <a:off x="134938" y="2541588"/>
            <a:ext cx="2974975" cy="1160462"/>
            <a:chOff x="213" y="4003"/>
            <a:chExt cx="4684" cy="1827"/>
          </a:xfrm>
        </p:grpSpPr>
        <p:sp>
          <p:nvSpPr>
            <p:cNvPr id="1872" name="Shape 1872">
              <a:extLst>
                <a:ext uri="{FF2B5EF4-FFF2-40B4-BE49-F238E27FC236}">
                  <a16:creationId xmlns:a16="http://schemas.microsoft.com/office/drawing/2014/main" id="{89E78CAE-A348-2B44-AC74-412A36F8793B}"/>
                </a:ext>
              </a:extLst>
            </p:cNvPr>
            <p:cNvSpPr/>
            <p:nvPr/>
          </p:nvSpPr>
          <p:spPr>
            <a:xfrm>
              <a:off x="2650" y="4003"/>
              <a:ext cx="1937" cy="1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295" y="21299"/>
                  </a:lnTo>
                  <a:lnTo>
                    <a:pt x="18192" y="21073"/>
                  </a:lnTo>
                  <a:lnTo>
                    <a:pt x="17039" y="20734"/>
                  </a:lnTo>
                  <a:lnTo>
                    <a:pt x="15887" y="20208"/>
                  </a:lnTo>
                  <a:lnTo>
                    <a:pt x="14784" y="19568"/>
                  </a:lnTo>
                  <a:lnTo>
                    <a:pt x="13632" y="18627"/>
                  </a:lnTo>
                  <a:lnTo>
                    <a:pt x="11326" y="16106"/>
                  </a:lnTo>
                  <a:lnTo>
                    <a:pt x="9071" y="12606"/>
                  </a:lnTo>
                  <a:lnTo>
                    <a:pt x="6816" y="8429"/>
                  </a:lnTo>
                  <a:lnTo>
                    <a:pt x="5663" y="6284"/>
                  </a:lnTo>
                  <a:lnTo>
                    <a:pt x="4510" y="4252"/>
                  </a:lnTo>
                  <a:lnTo>
                    <a:pt x="3408" y="2521"/>
                  </a:lnTo>
                  <a:lnTo>
                    <a:pt x="2255" y="1167"/>
                  </a:lnTo>
                  <a:lnTo>
                    <a:pt x="1103" y="30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accent6">
                  <a:lumMod val="75000"/>
                </a:schemeClr>
              </a:solidFill>
              <a:custDash>
                <a:ds d="200000" sp="200000"/>
              </a:custDash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71688" name="Shape 1874">
              <a:extLst>
                <a:ext uri="{FF2B5EF4-FFF2-40B4-BE49-F238E27FC236}">
                  <a16:creationId xmlns:a16="http://schemas.microsoft.com/office/drawing/2014/main" id="{CF8C3F1C-7E0A-AF4C-AD85-3A02BFBA1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" y="4455"/>
              <a:ext cx="3945" cy="1267"/>
            </a:xfrm>
            <a:custGeom>
              <a:avLst/>
              <a:gdLst>
                <a:gd name="T0" fmla="*/ 0 w 21600"/>
                <a:gd name="T1" fmla="*/ 21520 h 21520"/>
                <a:gd name="T2" fmla="*/ 1436 w 21600"/>
                <a:gd name="T3" fmla="*/ 21195 h 21520"/>
                <a:gd name="T4" fmla="*/ 2405 w 21600"/>
                <a:gd name="T5" fmla="*/ 20546 h 21520"/>
                <a:gd name="T6" fmla="*/ 3277 w 21600"/>
                <a:gd name="T7" fmla="*/ 18202 h 21520"/>
                <a:gd name="T8" fmla="*/ 4615 w 21600"/>
                <a:gd name="T9" fmla="*/ 11567 h 21520"/>
                <a:gd name="T10" fmla="*/ 5830 w 21600"/>
                <a:gd name="T11" fmla="*/ 7060 h 21520"/>
                <a:gd name="T12" fmla="*/ 6566 w 21600"/>
                <a:gd name="T13" fmla="*/ 4824 h 21520"/>
                <a:gd name="T14" fmla="*/ 8235 w 21600"/>
                <a:gd name="T15" fmla="*/ 1543 h 21520"/>
                <a:gd name="T16" fmla="*/ 10039 w 21600"/>
                <a:gd name="T17" fmla="*/ 136 h 21520"/>
                <a:gd name="T18" fmla="*/ 11573 w 21600"/>
                <a:gd name="T19" fmla="*/ 136 h 21520"/>
                <a:gd name="T20" fmla="*/ 12813 w 21600"/>
                <a:gd name="T21" fmla="*/ 930 h 21520"/>
                <a:gd name="T22" fmla="*/ 13745 w 21600"/>
                <a:gd name="T23" fmla="*/ 2084 h 21520"/>
                <a:gd name="T24" fmla="*/ 14960 w 21600"/>
                <a:gd name="T25" fmla="*/ 4355 h 21520"/>
                <a:gd name="T26" fmla="*/ 16090 w 21600"/>
                <a:gd name="T27" fmla="*/ 8574 h 21520"/>
                <a:gd name="T28" fmla="*/ 16789 w 21600"/>
                <a:gd name="T29" fmla="*/ 11315 h 21520"/>
                <a:gd name="T30" fmla="*/ 17697 w 21600"/>
                <a:gd name="T31" fmla="*/ 14633 h 21520"/>
                <a:gd name="T32" fmla="*/ 18446 w 21600"/>
                <a:gd name="T33" fmla="*/ 17589 h 21520"/>
                <a:gd name="T34" fmla="*/ 19354 w 21600"/>
                <a:gd name="T35" fmla="*/ 20005 h 21520"/>
                <a:gd name="T36" fmla="*/ 20483 w 21600"/>
                <a:gd name="T37" fmla="*/ 21159 h 21520"/>
                <a:gd name="T38" fmla="*/ 21600 w 21600"/>
                <a:gd name="T39" fmla="*/ 21159 h 21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00" h="21520">
                  <a:moveTo>
                    <a:pt x="0" y="21520"/>
                  </a:moveTo>
                  <a:cubicBezTo>
                    <a:pt x="233" y="21484"/>
                    <a:pt x="1031" y="21376"/>
                    <a:pt x="1436" y="21195"/>
                  </a:cubicBezTo>
                  <a:cubicBezTo>
                    <a:pt x="1841" y="21015"/>
                    <a:pt x="2099" y="21051"/>
                    <a:pt x="2405" y="20546"/>
                  </a:cubicBezTo>
                  <a:cubicBezTo>
                    <a:pt x="2712" y="20042"/>
                    <a:pt x="2909" y="19681"/>
                    <a:pt x="3277" y="18202"/>
                  </a:cubicBezTo>
                  <a:cubicBezTo>
                    <a:pt x="3645" y="16724"/>
                    <a:pt x="4185" y="13406"/>
                    <a:pt x="4615" y="11567"/>
                  </a:cubicBezTo>
                  <a:cubicBezTo>
                    <a:pt x="5044" y="9728"/>
                    <a:pt x="5498" y="8178"/>
                    <a:pt x="5830" y="7060"/>
                  </a:cubicBezTo>
                  <a:cubicBezTo>
                    <a:pt x="6161" y="5942"/>
                    <a:pt x="6161" y="5762"/>
                    <a:pt x="6566" y="4824"/>
                  </a:cubicBezTo>
                  <a:cubicBezTo>
                    <a:pt x="6971" y="3887"/>
                    <a:pt x="7658" y="2336"/>
                    <a:pt x="8235" y="1543"/>
                  </a:cubicBezTo>
                  <a:cubicBezTo>
                    <a:pt x="8812" y="749"/>
                    <a:pt x="9487" y="353"/>
                    <a:pt x="10039" y="136"/>
                  </a:cubicBezTo>
                  <a:cubicBezTo>
                    <a:pt x="10591" y="-80"/>
                    <a:pt x="11107" y="-8"/>
                    <a:pt x="11573" y="136"/>
                  </a:cubicBezTo>
                  <a:cubicBezTo>
                    <a:pt x="12040" y="281"/>
                    <a:pt x="12457" y="605"/>
                    <a:pt x="12813" y="930"/>
                  </a:cubicBezTo>
                  <a:cubicBezTo>
                    <a:pt x="13169" y="1254"/>
                    <a:pt x="13390" y="1507"/>
                    <a:pt x="13745" y="2084"/>
                  </a:cubicBezTo>
                  <a:cubicBezTo>
                    <a:pt x="14101" y="2661"/>
                    <a:pt x="14568" y="3274"/>
                    <a:pt x="14960" y="4355"/>
                  </a:cubicBezTo>
                  <a:cubicBezTo>
                    <a:pt x="15353" y="5437"/>
                    <a:pt x="15783" y="7421"/>
                    <a:pt x="16090" y="8574"/>
                  </a:cubicBezTo>
                  <a:cubicBezTo>
                    <a:pt x="16396" y="9728"/>
                    <a:pt x="16519" y="10305"/>
                    <a:pt x="16789" y="11315"/>
                  </a:cubicBezTo>
                  <a:cubicBezTo>
                    <a:pt x="17059" y="12325"/>
                    <a:pt x="17427" y="13587"/>
                    <a:pt x="17697" y="14633"/>
                  </a:cubicBezTo>
                  <a:cubicBezTo>
                    <a:pt x="17967" y="15678"/>
                    <a:pt x="18176" y="16688"/>
                    <a:pt x="18446" y="17589"/>
                  </a:cubicBezTo>
                  <a:cubicBezTo>
                    <a:pt x="18716" y="18491"/>
                    <a:pt x="19010" y="19429"/>
                    <a:pt x="19354" y="20005"/>
                  </a:cubicBezTo>
                  <a:cubicBezTo>
                    <a:pt x="19698" y="20582"/>
                    <a:pt x="20103" y="20979"/>
                    <a:pt x="20483" y="21159"/>
                  </a:cubicBezTo>
                  <a:cubicBezTo>
                    <a:pt x="20864" y="21340"/>
                    <a:pt x="21416" y="21159"/>
                    <a:pt x="21600" y="21159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" name="Shape 1873">
              <a:extLst>
                <a:ext uri="{FF2B5EF4-FFF2-40B4-BE49-F238E27FC236}">
                  <a16:creationId xmlns:a16="http://schemas.microsoft.com/office/drawing/2014/main" id="{BB5D56A4-19B5-1048-A6B5-751A6BB8CB45}"/>
                </a:ext>
              </a:extLst>
            </p:cNvPr>
            <p:cNvSpPr/>
            <p:nvPr/>
          </p:nvSpPr>
          <p:spPr>
            <a:xfrm>
              <a:off x="605" y="4003"/>
              <a:ext cx="2087" cy="1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255" y="21299"/>
                  </a:lnTo>
                  <a:lnTo>
                    <a:pt x="3408" y="21073"/>
                  </a:lnTo>
                  <a:lnTo>
                    <a:pt x="4510" y="20734"/>
                  </a:lnTo>
                  <a:lnTo>
                    <a:pt x="5663" y="20208"/>
                  </a:lnTo>
                  <a:lnTo>
                    <a:pt x="6816" y="19568"/>
                  </a:lnTo>
                  <a:lnTo>
                    <a:pt x="7918" y="18627"/>
                  </a:lnTo>
                  <a:lnTo>
                    <a:pt x="10224" y="16106"/>
                  </a:lnTo>
                  <a:lnTo>
                    <a:pt x="12479" y="12606"/>
                  </a:lnTo>
                  <a:lnTo>
                    <a:pt x="14784" y="8429"/>
                  </a:lnTo>
                  <a:lnTo>
                    <a:pt x="15887" y="6284"/>
                  </a:lnTo>
                  <a:lnTo>
                    <a:pt x="17039" y="4252"/>
                  </a:lnTo>
                  <a:lnTo>
                    <a:pt x="18192" y="2521"/>
                  </a:lnTo>
                  <a:lnTo>
                    <a:pt x="19295" y="1167"/>
                  </a:lnTo>
                  <a:lnTo>
                    <a:pt x="20447" y="301"/>
                  </a:lnTo>
                  <a:lnTo>
                    <a:pt x="21600" y="0"/>
                  </a:lnTo>
                </a:path>
              </a:pathLst>
            </a:custGeom>
            <a:ln w="25400">
              <a:solidFill>
                <a:schemeClr val="accent6">
                  <a:lumMod val="75000"/>
                </a:schemeClr>
              </a:solidFill>
              <a:custDash>
                <a:ds d="200000" sp="200000"/>
              </a:custDash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71690" name="Shape 1871">
              <a:extLst>
                <a:ext uri="{FF2B5EF4-FFF2-40B4-BE49-F238E27FC236}">
                  <a16:creationId xmlns:a16="http://schemas.microsoft.com/office/drawing/2014/main" id="{FB6695EC-6FA0-8343-8D5A-060FF52278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" y="5812"/>
              <a:ext cx="4685" cy="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19" rIns="45719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70666" name="Shape 1882">
            <a:extLst>
              <a:ext uri="{FF2B5EF4-FFF2-40B4-BE49-F238E27FC236}">
                <a16:creationId xmlns:a16="http://schemas.microsoft.com/office/drawing/2014/main" id="{47746866-1B92-F94D-98CD-C8A773B0F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605088"/>
            <a:ext cx="16398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50" tIns="44450" rIns="44450" bIns="44450">
            <a:spAutoFit/>
          </a:bodyPr>
          <a:lstStyle/>
          <a:p>
            <a:pPr algn="ctr">
              <a:spcBef>
                <a:spcPts val="1400"/>
              </a:spcBef>
            </a:pPr>
            <a:r>
              <a:rPr lang="zh-CN" altLang="en-US" sz="20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正态分布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BF5ECC-8CDF-9543-A1DB-7E23F5D54003}"/>
              </a:ext>
            </a:extLst>
          </p:cNvPr>
          <p:cNvGrpSpPr>
            <a:grpSpLocks/>
          </p:cNvGrpSpPr>
          <p:nvPr/>
        </p:nvGrpSpPr>
        <p:grpSpPr bwMode="auto">
          <a:xfrm>
            <a:off x="3336925" y="2603500"/>
            <a:ext cx="2974975" cy="1141413"/>
            <a:chOff x="5255" y="4100"/>
            <a:chExt cx="4684" cy="1797"/>
          </a:xfrm>
        </p:grpSpPr>
        <p:sp>
          <p:nvSpPr>
            <p:cNvPr id="71693" name="Shape 1883">
              <a:extLst>
                <a:ext uri="{FF2B5EF4-FFF2-40B4-BE49-F238E27FC236}">
                  <a16:creationId xmlns:a16="http://schemas.microsoft.com/office/drawing/2014/main" id="{A5942418-D52C-4B40-8DED-E982D46A3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5" y="5882"/>
              <a:ext cx="4685" cy="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19" rIns="45719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71694" name="Shape 1884">
              <a:extLst>
                <a:ext uri="{FF2B5EF4-FFF2-40B4-BE49-F238E27FC236}">
                  <a16:creationId xmlns:a16="http://schemas.microsoft.com/office/drawing/2014/main" id="{DFF371A2-53F4-6E47-8C01-AF91B78E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5" y="4100"/>
              <a:ext cx="1937" cy="1567"/>
            </a:xfrm>
            <a:custGeom>
              <a:avLst/>
              <a:gdLst>
                <a:gd name="T0" fmla="*/ 21600 w 21600"/>
                <a:gd name="T1" fmla="*/ 21600 h 21600"/>
                <a:gd name="T2" fmla="*/ 19295 w 21600"/>
                <a:gd name="T3" fmla="*/ 21299 h 21600"/>
                <a:gd name="T4" fmla="*/ 18192 w 21600"/>
                <a:gd name="T5" fmla="*/ 21073 h 21600"/>
                <a:gd name="T6" fmla="*/ 17039 w 21600"/>
                <a:gd name="T7" fmla="*/ 20734 h 21600"/>
                <a:gd name="T8" fmla="*/ 15887 w 21600"/>
                <a:gd name="T9" fmla="*/ 20208 h 21600"/>
                <a:gd name="T10" fmla="*/ 14784 w 21600"/>
                <a:gd name="T11" fmla="*/ 19568 h 21600"/>
                <a:gd name="T12" fmla="*/ 13632 w 21600"/>
                <a:gd name="T13" fmla="*/ 18627 h 21600"/>
                <a:gd name="T14" fmla="*/ 11326 w 21600"/>
                <a:gd name="T15" fmla="*/ 16106 h 21600"/>
                <a:gd name="T16" fmla="*/ 9071 w 21600"/>
                <a:gd name="T17" fmla="*/ 12606 h 21600"/>
                <a:gd name="T18" fmla="*/ 6816 w 21600"/>
                <a:gd name="T19" fmla="*/ 8429 h 21600"/>
                <a:gd name="T20" fmla="*/ 5663 w 21600"/>
                <a:gd name="T21" fmla="*/ 6284 h 21600"/>
                <a:gd name="T22" fmla="*/ 4510 w 21600"/>
                <a:gd name="T23" fmla="*/ 4252 h 21600"/>
                <a:gd name="T24" fmla="*/ 3408 w 21600"/>
                <a:gd name="T25" fmla="*/ 2521 h 21600"/>
                <a:gd name="T26" fmla="*/ 2255 w 21600"/>
                <a:gd name="T27" fmla="*/ 1167 h 21600"/>
                <a:gd name="T28" fmla="*/ 1103 w 21600"/>
                <a:gd name="T29" fmla="*/ 301 h 21600"/>
                <a:gd name="T30" fmla="*/ 0 w 21600"/>
                <a:gd name="T3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lnTo>
                    <a:pt x="19295" y="21299"/>
                  </a:lnTo>
                  <a:lnTo>
                    <a:pt x="18192" y="21073"/>
                  </a:lnTo>
                  <a:lnTo>
                    <a:pt x="17039" y="20734"/>
                  </a:lnTo>
                  <a:lnTo>
                    <a:pt x="15887" y="20208"/>
                  </a:lnTo>
                  <a:lnTo>
                    <a:pt x="14784" y="19568"/>
                  </a:lnTo>
                  <a:lnTo>
                    <a:pt x="13632" y="18627"/>
                  </a:lnTo>
                  <a:lnTo>
                    <a:pt x="11326" y="16106"/>
                  </a:lnTo>
                  <a:lnTo>
                    <a:pt x="9071" y="12606"/>
                  </a:lnTo>
                  <a:lnTo>
                    <a:pt x="6816" y="8429"/>
                  </a:lnTo>
                  <a:lnTo>
                    <a:pt x="5663" y="6284"/>
                  </a:lnTo>
                  <a:lnTo>
                    <a:pt x="4510" y="4252"/>
                  </a:lnTo>
                  <a:lnTo>
                    <a:pt x="3408" y="2521"/>
                  </a:lnTo>
                  <a:lnTo>
                    <a:pt x="2255" y="1167"/>
                  </a:lnTo>
                  <a:lnTo>
                    <a:pt x="1103" y="301"/>
                  </a:lnTo>
                  <a:lnTo>
                    <a:pt x="0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Shape 1885">
              <a:extLst>
                <a:ext uri="{FF2B5EF4-FFF2-40B4-BE49-F238E27FC236}">
                  <a16:creationId xmlns:a16="http://schemas.microsoft.com/office/drawing/2014/main" id="{B4E37064-9E22-EC4B-AB81-19D9DA30C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0" y="4100"/>
              <a:ext cx="2030" cy="1567"/>
            </a:xfrm>
            <a:custGeom>
              <a:avLst/>
              <a:gdLst>
                <a:gd name="T0" fmla="*/ 0 w 21600"/>
                <a:gd name="T1" fmla="*/ 21600 h 21600"/>
                <a:gd name="T2" fmla="*/ 2255 w 21600"/>
                <a:gd name="T3" fmla="*/ 21299 h 21600"/>
                <a:gd name="T4" fmla="*/ 3408 w 21600"/>
                <a:gd name="T5" fmla="*/ 21073 h 21600"/>
                <a:gd name="T6" fmla="*/ 4510 w 21600"/>
                <a:gd name="T7" fmla="*/ 20734 h 21600"/>
                <a:gd name="T8" fmla="*/ 5663 w 21600"/>
                <a:gd name="T9" fmla="*/ 20208 h 21600"/>
                <a:gd name="T10" fmla="*/ 6816 w 21600"/>
                <a:gd name="T11" fmla="*/ 19568 h 21600"/>
                <a:gd name="T12" fmla="*/ 7918 w 21600"/>
                <a:gd name="T13" fmla="*/ 18627 h 21600"/>
                <a:gd name="T14" fmla="*/ 10224 w 21600"/>
                <a:gd name="T15" fmla="*/ 16106 h 21600"/>
                <a:gd name="T16" fmla="*/ 12479 w 21600"/>
                <a:gd name="T17" fmla="*/ 12606 h 21600"/>
                <a:gd name="T18" fmla="*/ 14784 w 21600"/>
                <a:gd name="T19" fmla="*/ 8429 h 21600"/>
                <a:gd name="T20" fmla="*/ 15887 w 21600"/>
                <a:gd name="T21" fmla="*/ 6284 h 21600"/>
                <a:gd name="T22" fmla="*/ 17039 w 21600"/>
                <a:gd name="T23" fmla="*/ 4252 h 21600"/>
                <a:gd name="T24" fmla="*/ 18192 w 21600"/>
                <a:gd name="T25" fmla="*/ 2521 h 21600"/>
                <a:gd name="T26" fmla="*/ 19295 w 21600"/>
                <a:gd name="T27" fmla="*/ 1167 h 21600"/>
                <a:gd name="T28" fmla="*/ 20447 w 21600"/>
                <a:gd name="T29" fmla="*/ 301 h 21600"/>
                <a:gd name="T30" fmla="*/ 21600 w 21600"/>
                <a:gd name="T31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255" y="21299"/>
                  </a:lnTo>
                  <a:lnTo>
                    <a:pt x="3408" y="21073"/>
                  </a:lnTo>
                  <a:lnTo>
                    <a:pt x="4510" y="20734"/>
                  </a:lnTo>
                  <a:lnTo>
                    <a:pt x="5663" y="20208"/>
                  </a:lnTo>
                  <a:lnTo>
                    <a:pt x="6816" y="19568"/>
                  </a:lnTo>
                  <a:lnTo>
                    <a:pt x="7918" y="18627"/>
                  </a:lnTo>
                  <a:lnTo>
                    <a:pt x="10224" y="16106"/>
                  </a:lnTo>
                  <a:lnTo>
                    <a:pt x="12479" y="12606"/>
                  </a:lnTo>
                  <a:lnTo>
                    <a:pt x="14784" y="8429"/>
                  </a:lnTo>
                  <a:lnTo>
                    <a:pt x="15887" y="6284"/>
                  </a:lnTo>
                  <a:lnTo>
                    <a:pt x="17039" y="4252"/>
                  </a:lnTo>
                  <a:lnTo>
                    <a:pt x="18192" y="2521"/>
                  </a:lnTo>
                  <a:lnTo>
                    <a:pt x="19295" y="1167"/>
                  </a:lnTo>
                  <a:lnTo>
                    <a:pt x="20447" y="301"/>
                  </a:lnTo>
                  <a:lnTo>
                    <a:pt x="21600" y="0"/>
                  </a:lnTo>
                </a:path>
              </a:pathLst>
            </a:custGeom>
            <a:noFill/>
            <a:ln w="3810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70" name="Shape 1886">
            <a:extLst>
              <a:ext uri="{FF2B5EF4-FFF2-40B4-BE49-F238E27FC236}">
                <a16:creationId xmlns:a16="http://schemas.microsoft.com/office/drawing/2014/main" id="{AC9CA51E-CE68-CF40-A961-E4BAC7507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3908425"/>
            <a:ext cx="544513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  <a:sym typeface="微软雅黑" panose="020B0503020204020204" pitchFamily="34" charset="-122"/>
              </a:rPr>
              <a:t>K=0</a:t>
            </a:r>
          </a:p>
        </p:txBody>
      </p:sp>
      <p:sp>
        <p:nvSpPr>
          <p:cNvPr id="70671" name="Shape 1876">
            <a:extLst>
              <a:ext uri="{FF2B5EF4-FFF2-40B4-BE49-F238E27FC236}">
                <a16:creationId xmlns:a16="http://schemas.microsoft.com/office/drawing/2014/main" id="{B470570A-B71C-DF4B-B70B-76CBDE145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2143125"/>
            <a:ext cx="16383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50" tIns="44450" rIns="44450" bIns="44450">
            <a:spAutoFit/>
          </a:bodyPr>
          <a:lstStyle/>
          <a:p>
            <a:pPr algn="ctr">
              <a:spcBef>
                <a:spcPts val="1400"/>
              </a:spcBef>
            </a:pPr>
            <a:r>
              <a:rPr lang="zh-CN" altLang="en-US" sz="20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尖峰分布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86F6FAA-5EFD-4045-A008-1A2C5D96EB77}"/>
              </a:ext>
            </a:extLst>
          </p:cNvPr>
          <p:cNvGrpSpPr>
            <a:grpSpLocks/>
          </p:cNvGrpSpPr>
          <p:nvPr/>
        </p:nvGrpSpPr>
        <p:grpSpPr bwMode="auto">
          <a:xfrm>
            <a:off x="6338888" y="2228850"/>
            <a:ext cx="2974975" cy="1482725"/>
            <a:chOff x="9983" y="3510"/>
            <a:chExt cx="4684" cy="2334"/>
          </a:xfrm>
        </p:grpSpPr>
        <p:sp>
          <p:nvSpPr>
            <p:cNvPr id="71699" name="Shape 1877">
              <a:extLst>
                <a:ext uri="{FF2B5EF4-FFF2-40B4-BE49-F238E27FC236}">
                  <a16:creationId xmlns:a16="http://schemas.microsoft.com/office/drawing/2014/main" id="{8D859851-4F97-FA40-A177-8CDD80CA1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82" y="5830"/>
              <a:ext cx="4685" cy="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5719" rIns="45719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4572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878" name="Shape 1878">
              <a:extLst>
                <a:ext uri="{FF2B5EF4-FFF2-40B4-BE49-F238E27FC236}">
                  <a16:creationId xmlns:a16="http://schemas.microsoft.com/office/drawing/2014/main" id="{A576612E-ECD8-1B4D-A124-2F3A37A176EE}"/>
                </a:ext>
              </a:extLst>
            </p:cNvPr>
            <p:cNvSpPr/>
            <p:nvPr/>
          </p:nvSpPr>
          <p:spPr>
            <a:xfrm>
              <a:off x="12243" y="4047"/>
              <a:ext cx="1940" cy="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295" y="21299"/>
                  </a:lnTo>
                  <a:lnTo>
                    <a:pt x="18192" y="21073"/>
                  </a:lnTo>
                  <a:lnTo>
                    <a:pt x="17039" y="20734"/>
                  </a:lnTo>
                  <a:lnTo>
                    <a:pt x="15887" y="20208"/>
                  </a:lnTo>
                  <a:lnTo>
                    <a:pt x="14784" y="19568"/>
                  </a:lnTo>
                  <a:lnTo>
                    <a:pt x="13632" y="18627"/>
                  </a:lnTo>
                  <a:lnTo>
                    <a:pt x="11326" y="16106"/>
                  </a:lnTo>
                  <a:lnTo>
                    <a:pt x="9071" y="12606"/>
                  </a:lnTo>
                  <a:lnTo>
                    <a:pt x="6816" y="8429"/>
                  </a:lnTo>
                  <a:lnTo>
                    <a:pt x="5663" y="6284"/>
                  </a:lnTo>
                  <a:lnTo>
                    <a:pt x="4510" y="4252"/>
                  </a:lnTo>
                  <a:lnTo>
                    <a:pt x="3408" y="2521"/>
                  </a:lnTo>
                  <a:lnTo>
                    <a:pt x="2255" y="1167"/>
                  </a:lnTo>
                  <a:lnTo>
                    <a:pt x="1103" y="301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chemeClr val="accent6">
                  <a:lumMod val="75000"/>
                </a:schemeClr>
              </a:solidFill>
              <a:custDash>
                <a:ds d="200000" sp="200000"/>
              </a:custDash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1879" name="Shape 1879">
              <a:extLst>
                <a:ext uri="{FF2B5EF4-FFF2-40B4-BE49-F238E27FC236}">
                  <a16:creationId xmlns:a16="http://schemas.microsoft.com/office/drawing/2014/main" id="{39E1AEBC-772C-0B4B-AC24-8C359A07EEE4}"/>
                </a:ext>
              </a:extLst>
            </p:cNvPr>
            <p:cNvSpPr/>
            <p:nvPr/>
          </p:nvSpPr>
          <p:spPr>
            <a:xfrm>
              <a:off x="10198" y="4047"/>
              <a:ext cx="2032" cy="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255" y="21299"/>
                  </a:lnTo>
                  <a:lnTo>
                    <a:pt x="3408" y="21073"/>
                  </a:lnTo>
                  <a:lnTo>
                    <a:pt x="4510" y="20734"/>
                  </a:lnTo>
                  <a:lnTo>
                    <a:pt x="5663" y="20208"/>
                  </a:lnTo>
                  <a:lnTo>
                    <a:pt x="6816" y="19568"/>
                  </a:lnTo>
                  <a:lnTo>
                    <a:pt x="7918" y="18627"/>
                  </a:lnTo>
                  <a:lnTo>
                    <a:pt x="10224" y="16106"/>
                  </a:lnTo>
                  <a:lnTo>
                    <a:pt x="12479" y="12606"/>
                  </a:lnTo>
                  <a:lnTo>
                    <a:pt x="14784" y="8429"/>
                  </a:lnTo>
                  <a:lnTo>
                    <a:pt x="15887" y="6284"/>
                  </a:lnTo>
                  <a:lnTo>
                    <a:pt x="17039" y="4252"/>
                  </a:lnTo>
                  <a:lnTo>
                    <a:pt x="18192" y="2521"/>
                  </a:lnTo>
                  <a:lnTo>
                    <a:pt x="19295" y="1167"/>
                  </a:lnTo>
                  <a:lnTo>
                    <a:pt x="20447" y="301"/>
                  </a:lnTo>
                  <a:lnTo>
                    <a:pt x="21600" y="0"/>
                  </a:lnTo>
                </a:path>
              </a:pathLst>
            </a:custGeom>
            <a:ln w="25400">
              <a:solidFill>
                <a:schemeClr val="accent6">
                  <a:lumMod val="75000"/>
                </a:schemeClr>
              </a:solidFill>
              <a:custDash>
                <a:ds d="200000" sp="200000"/>
              </a:custDash>
              <a:miter lim="400000"/>
            </a:ln>
          </p:spPr>
          <p:txBody>
            <a:bodyPr lIns="45719" rIns="45719"/>
            <a:lstStyle/>
            <a:p>
              <a:endParaRPr/>
            </a:p>
          </p:txBody>
        </p:sp>
        <p:sp>
          <p:nvSpPr>
            <p:cNvPr id="71702" name="Shape 1880">
              <a:extLst>
                <a:ext uri="{FF2B5EF4-FFF2-40B4-BE49-F238E27FC236}">
                  <a16:creationId xmlns:a16="http://schemas.microsoft.com/office/drawing/2014/main" id="{D3A2CA31-A5BF-9A48-A151-DFEA055F2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7" y="3510"/>
              <a:ext cx="3965" cy="1890"/>
            </a:xfrm>
            <a:custGeom>
              <a:avLst/>
              <a:gdLst>
                <a:gd name="T0" fmla="*/ 0 w 21600"/>
                <a:gd name="T1" fmla="*/ 20963 h 21071"/>
                <a:gd name="T2" fmla="*/ 2210 w 21600"/>
                <a:gd name="T3" fmla="*/ 20963 h 21071"/>
                <a:gd name="T4" fmla="*/ 5531 w 21600"/>
                <a:gd name="T5" fmla="*/ 19709 h 21071"/>
                <a:gd name="T6" fmla="*/ 7253 w 21600"/>
                <a:gd name="T7" fmla="*/ 17507 h 21071"/>
                <a:gd name="T8" fmla="*/ 7961 w 21600"/>
                <a:gd name="T9" fmla="*/ 14943 h 21071"/>
                <a:gd name="T10" fmla="*/ 8364 w 21600"/>
                <a:gd name="T11" fmla="*/ 12602 h 21071"/>
                <a:gd name="T12" fmla="*/ 8779 w 21600"/>
                <a:gd name="T13" fmla="*/ 10288 h 21071"/>
                <a:gd name="T14" fmla="*/ 9487 w 21600"/>
                <a:gd name="T15" fmla="*/ 6108 h 21071"/>
                <a:gd name="T16" fmla="*/ 10403 w 21600"/>
                <a:gd name="T17" fmla="*/ 506 h 21071"/>
                <a:gd name="T18" fmla="*/ 11392 w 21600"/>
                <a:gd name="T19" fmla="*/ 506 h 21071"/>
                <a:gd name="T20" fmla="*/ 11929 w 21600"/>
                <a:gd name="T21" fmla="*/ 2512 h 21071"/>
                <a:gd name="T22" fmla="*/ 12552 w 21600"/>
                <a:gd name="T23" fmla="*/ 6331 h 21071"/>
                <a:gd name="T24" fmla="*/ 13163 w 21600"/>
                <a:gd name="T25" fmla="*/ 9118 h 21071"/>
                <a:gd name="T26" fmla="*/ 13773 w 21600"/>
                <a:gd name="T27" fmla="*/ 12379 h 21071"/>
                <a:gd name="T28" fmla="*/ 14384 w 21600"/>
                <a:gd name="T29" fmla="*/ 15166 h 21071"/>
                <a:gd name="T30" fmla="*/ 15299 w 21600"/>
                <a:gd name="T31" fmla="*/ 19123 h 21071"/>
                <a:gd name="T32" fmla="*/ 16569 w 21600"/>
                <a:gd name="T33" fmla="*/ 20573 h 21071"/>
                <a:gd name="T34" fmla="*/ 17717 w 21600"/>
                <a:gd name="T35" fmla="*/ 20963 h 21071"/>
                <a:gd name="T36" fmla="*/ 19939 w 21600"/>
                <a:gd name="T37" fmla="*/ 20963 h 21071"/>
                <a:gd name="T38" fmla="*/ 20904 w 21600"/>
                <a:gd name="T39" fmla="*/ 20991 h 21071"/>
                <a:gd name="T40" fmla="*/ 21600 w 21600"/>
                <a:gd name="T41" fmla="*/ 20963 h 2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600" h="21071">
                  <a:moveTo>
                    <a:pt x="0" y="20963"/>
                  </a:moveTo>
                  <a:cubicBezTo>
                    <a:pt x="647" y="21047"/>
                    <a:pt x="1294" y="21158"/>
                    <a:pt x="2210" y="20963"/>
                  </a:cubicBezTo>
                  <a:cubicBezTo>
                    <a:pt x="3126" y="20768"/>
                    <a:pt x="4689" y="20294"/>
                    <a:pt x="5531" y="19709"/>
                  </a:cubicBezTo>
                  <a:cubicBezTo>
                    <a:pt x="6374" y="19123"/>
                    <a:pt x="6850" y="18287"/>
                    <a:pt x="7253" y="17507"/>
                  </a:cubicBezTo>
                  <a:cubicBezTo>
                    <a:pt x="7656" y="16727"/>
                    <a:pt x="7778" y="15751"/>
                    <a:pt x="7961" y="14943"/>
                  </a:cubicBezTo>
                  <a:cubicBezTo>
                    <a:pt x="8144" y="14135"/>
                    <a:pt x="8230" y="13382"/>
                    <a:pt x="8364" y="12602"/>
                  </a:cubicBezTo>
                  <a:cubicBezTo>
                    <a:pt x="8498" y="11821"/>
                    <a:pt x="8596" y="11375"/>
                    <a:pt x="8779" y="10288"/>
                  </a:cubicBezTo>
                  <a:cubicBezTo>
                    <a:pt x="8962" y="9201"/>
                    <a:pt x="9219" y="7724"/>
                    <a:pt x="9487" y="6108"/>
                  </a:cubicBezTo>
                  <a:cubicBezTo>
                    <a:pt x="9756" y="4491"/>
                    <a:pt x="10086" y="1453"/>
                    <a:pt x="10403" y="506"/>
                  </a:cubicBezTo>
                  <a:cubicBezTo>
                    <a:pt x="10721" y="-442"/>
                    <a:pt x="11136" y="171"/>
                    <a:pt x="11392" y="506"/>
                  </a:cubicBezTo>
                  <a:cubicBezTo>
                    <a:pt x="11649" y="840"/>
                    <a:pt x="11734" y="1537"/>
                    <a:pt x="11929" y="2512"/>
                  </a:cubicBezTo>
                  <a:cubicBezTo>
                    <a:pt x="12125" y="3488"/>
                    <a:pt x="12345" y="5244"/>
                    <a:pt x="12552" y="6331"/>
                  </a:cubicBezTo>
                  <a:cubicBezTo>
                    <a:pt x="12760" y="7418"/>
                    <a:pt x="12955" y="8114"/>
                    <a:pt x="13163" y="9118"/>
                  </a:cubicBezTo>
                  <a:cubicBezTo>
                    <a:pt x="13370" y="10121"/>
                    <a:pt x="13566" y="11375"/>
                    <a:pt x="13773" y="12379"/>
                  </a:cubicBezTo>
                  <a:cubicBezTo>
                    <a:pt x="13981" y="13382"/>
                    <a:pt x="14127" y="14051"/>
                    <a:pt x="14384" y="15166"/>
                  </a:cubicBezTo>
                  <a:cubicBezTo>
                    <a:pt x="14640" y="16281"/>
                    <a:pt x="14933" y="18232"/>
                    <a:pt x="15299" y="19123"/>
                  </a:cubicBezTo>
                  <a:cubicBezTo>
                    <a:pt x="15666" y="20015"/>
                    <a:pt x="16166" y="20266"/>
                    <a:pt x="16569" y="20573"/>
                  </a:cubicBezTo>
                  <a:cubicBezTo>
                    <a:pt x="16972" y="20879"/>
                    <a:pt x="17155" y="20907"/>
                    <a:pt x="17717" y="20963"/>
                  </a:cubicBezTo>
                  <a:cubicBezTo>
                    <a:pt x="18279" y="21019"/>
                    <a:pt x="19414" y="20963"/>
                    <a:pt x="19939" y="20963"/>
                  </a:cubicBezTo>
                  <a:cubicBezTo>
                    <a:pt x="20464" y="20963"/>
                    <a:pt x="20623" y="20991"/>
                    <a:pt x="20904" y="20991"/>
                  </a:cubicBezTo>
                  <a:cubicBezTo>
                    <a:pt x="21185" y="20991"/>
                    <a:pt x="21453" y="20963"/>
                    <a:pt x="21600" y="20963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Shape 1881">
            <a:extLst>
              <a:ext uri="{FF2B5EF4-FFF2-40B4-BE49-F238E27FC236}">
                <a16:creationId xmlns:a16="http://schemas.microsoft.com/office/drawing/2014/main" id="{81644F3B-FB3F-D345-AFF3-2287B882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3908425"/>
            <a:ext cx="30241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799" tIns="46799" rIns="46799" bIns="46799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K&gt;0</a:t>
            </a:r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，与正态分布相比该分布一般为尖峰、肥尾，肩部较瘦</a:t>
            </a:r>
          </a:p>
        </p:txBody>
      </p:sp>
      <p:sp>
        <p:nvSpPr>
          <p:cNvPr id="102405" name="椭圆 102404">
            <a:extLst>
              <a:ext uri="{FF2B5EF4-FFF2-40B4-BE49-F238E27FC236}">
                <a16:creationId xmlns:a16="http://schemas.microsoft.com/office/drawing/2014/main" id="{136930FF-CAE9-E34C-BE08-D213FE50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50" y="4763"/>
            <a:ext cx="2644775" cy="9017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EXCEL:</a:t>
            </a:r>
          </a:p>
          <a:p>
            <a:pPr algn="ctr"/>
            <a:r>
              <a:rPr lang="en-US" altLang="zh-CN" sz="2500" b="1">
                <a:solidFill>
                  <a:schemeClr val="bg1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kurt</a:t>
            </a:r>
            <a:r>
              <a:rPr lang="en-US" altLang="zh-CN" sz="2500" b="1">
                <a:solidFill>
                  <a:schemeClr val="bg1"/>
                </a:solidFill>
                <a:latin typeface="Times New Roman" panose="02020603050405020304" pitchFamily="18" charset="0"/>
              </a:rPr>
              <a:t>(   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6" grpId="1" animBg="1"/>
      <p:bldP spid="70666" grpId="0"/>
      <p:bldP spid="70670" grpId="0"/>
      <p:bldP spid="70671" grpId="0"/>
      <p:bldP spid="16" grpId="2" animBg="1"/>
      <p:bldP spid="102405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1">
            <a:extLst>
              <a:ext uri="{FF2B5EF4-FFF2-40B4-BE49-F238E27FC236}">
                <a16:creationId xmlns:a16="http://schemas.microsoft.com/office/drawing/2014/main" id="{9939BFB3-3F3E-DB49-B427-7BB8DF930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连续变量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FE3328E5-3015-204D-B8AC-8CD6B2CAC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  <a:ln>
            <a:miter/>
          </a:ln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2. 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连续变量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数值方法：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集中趋势：均值、中位数、众数</a:t>
            </a:r>
            <a:endParaRPr lang="en-US" altLang="zh-CN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离散程度：全距、四分位距、方差、离散系数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分布形状：偏度、峰度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图形：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箱线图、直方图、折线图</a:t>
            </a: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>
            <a:extLst>
              <a:ext uri="{FF2B5EF4-FFF2-40B4-BE49-F238E27FC236}">
                <a16:creationId xmlns:a16="http://schemas.microsoft.com/office/drawing/2014/main" id="{AC035A37-DB2E-924C-961B-6B1BA5501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连续变量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4</a:t>
            </a:r>
          </a:p>
        </p:txBody>
      </p:sp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82FF060D-67D4-6B42-8362-542427236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  <a:ln>
            <a:miter/>
          </a:ln>
        </p:spPr>
        <p:txBody>
          <a:bodyPr/>
          <a:lstStyle/>
          <a:p>
            <a:pPr lvl="1"/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箱线图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Box Plot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用于描述数据分布特征的一种图形。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直观展示数据组的集中趋势、离散程度</a:t>
            </a:r>
          </a:p>
          <a:p>
            <a:pPr lvl="2">
              <a:buFont typeface="Wingdings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  、分布形态、是否存在异常值</a:t>
            </a:r>
          </a:p>
        </p:txBody>
      </p:sp>
      <p:pic>
        <p:nvPicPr>
          <p:cNvPr id="73731" name="pasted-image.tif">
            <a:extLst>
              <a:ext uri="{FF2B5EF4-FFF2-40B4-BE49-F238E27FC236}">
                <a16:creationId xmlns:a16="http://schemas.microsoft.com/office/drawing/2014/main" id="{8B96F299-1BB4-FC45-B476-B9E0919A2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788" y="1584325"/>
            <a:ext cx="3038475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文本占位符 107522">
            <a:extLst>
              <a:ext uri="{FF2B5EF4-FFF2-40B4-BE49-F238E27FC236}">
                <a16:creationId xmlns:a16="http://schemas.microsoft.com/office/drawing/2014/main" id="{5DFAD3AF-81AD-514A-B267-99C3495E3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2200" y="1022350"/>
            <a:ext cx="6931025" cy="4984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数据：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35</a:t>
            </a:r>
          </a:p>
        </p:txBody>
      </p:sp>
      <p:grpSp>
        <p:nvGrpSpPr>
          <p:cNvPr id="74754" name="组合 2">
            <a:extLst>
              <a:ext uri="{FF2B5EF4-FFF2-40B4-BE49-F238E27FC236}">
                <a16:creationId xmlns:a16="http://schemas.microsoft.com/office/drawing/2014/main" id="{EAA6B727-11E8-0148-9E21-CC992DC45C55}"/>
              </a:ext>
            </a:extLst>
          </p:cNvPr>
          <p:cNvGrpSpPr>
            <a:grpSpLocks/>
          </p:cNvGrpSpPr>
          <p:nvPr/>
        </p:nvGrpSpPr>
        <p:grpSpPr bwMode="auto">
          <a:xfrm>
            <a:off x="1238250" y="1830388"/>
            <a:ext cx="7058025" cy="2319337"/>
            <a:chOff x="2353" y="3624"/>
            <a:chExt cx="9737" cy="2524"/>
          </a:xfrm>
        </p:grpSpPr>
        <p:graphicFrame>
          <p:nvGraphicFramePr>
            <p:cNvPr id="74755" name="对象 107521">
              <a:extLst>
                <a:ext uri="{FF2B5EF4-FFF2-40B4-BE49-F238E27FC236}">
                  <a16:creationId xmlns:a16="http://schemas.microsoft.com/office/drawing/2014/main" id="{55FBE958-7BEB-9346-9C2D-7E36F5746D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3" y="3624"/>
            <a:ext cx="9737" cy="2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140200" imgH="1028700" progId="MtbGraph.Document">
                    <p:embed/>
                  </p:oleObj>
                </mc:Choice>
                <mc:Fallback>
                  <p:oleObj r:id="rId2" imgW="4140200" imgH="1028700" progId="MtbGraph.Document">
                    <p:embed/>
                    <p:pic>
                      <p:nvPicPr>
                        <p:cNvPr id="0" name="对象 1075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3" y="3624"/>
                          <a:ext cx="9737" cy="2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25" name="直接连接符 107524">
              <a:extLst>
                <a:ext uri="{FF2B5EF4-FFF2-40B4-BE49-F238E27FC236}">
                  <a16:creationId xmlns:a16="http://schemas.microsoft.com/office/drawing/2014/main" id="{764AA11A-ADFF-7644-9FE7-3C6886F4760B}"/>
                </a:ext>
              </a:extLst>
            </p:cNvPr>
            <p:cNvSpPr/>
            <p:nvPr/>
          </p:nvSpPr>
          <p:spPr>
            <a:xfrm>
              <a:off x="5496" y="4989"/>
              <a:ext cx="0" cy="47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107526" name="直接连接符 107525">
              <a:extLst>
                <a:ext uri="{FF2B5EF4-FFF2-40B4-BE49-F238E27FC236}">
                  <a16:creationId xmlns:a16="http://schemas.microsoft.com/office/drawing/2014/main" id="{918D6D55-E648-5740-B142-E9D16C60BDDE}"/>
                </a:ext>
              </a:extLst>
            </p:cNvPr>
            <p:cNvSpPr/>
            <p:nvPr/>
          </p:nvSpPr>
          <p:spPr>
            <a:xfrm>
              <a:off x="7206" y="4980"/>
              <a:ext cx="0" cy="479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107530" name="直接连接符 107529">
              <a:extLst>
                <a:ext uri="{FF2B5EF4-FFF2-40B4-BE49-F238E27FC236}">
                  <a16:creationId xmlns:a16="http://schemas.microsoft.com/office/drawing/2014/main" id="{76DF5DD8-DD9A-BD40-A761-9FE4BFA95FB8}"/>
                </a:ext>
              </a:extLst>
            </p:cNvPr>
            <p:cNvSpPr/>
            <p:nvPr/>
          </p:nvSpPr>
          <p:spPr>
            <a:xfrm>
              <a:off x="5445" y="5229"/>
              <a:ext cx="1794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74759" name="文本框 107530">
              <a:extLst>
                <a:ext uri="{FF2B5EF4-FFF2-40B4-BE49-F238E27FC236}">
                  <a16:creationId xmlns:a16="http://schemas.microsoft.com/office/drawing/2014/main" id="{BE26AED6-81E3-BC46-BB5F-86CCDBB33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3" y="5053"/>
              <a:ext cx="1048" cy="35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700">
                  <a:latin typeface="Times New Roman" panose="02020603050405020304" pitchFamily="18" charset="0"/>
                </a:rPr>
                <a:t>IQR=9</a:t>
              </a:r>
            </a:p>
          </p:txBody>
        </p:sp>
        <p:sp>
          <p:nvSpPr>
            <p:cNvPr id="107532" name="直接连接符 107531">
              <a:extLst>
                <a:ext uri="{FF2B5EF4-FFF2-40B4-BE49-F238E27FC236}">
                  <a16:creationId xmlns:a16="http://schemas.microsoft.com/office/drawing/2014/main" id="{905381E3-F88B-EF42-B4F1-D0C62606554F}"/>
                </a:ext>
              </a:extLst>
            </p:cNvPr>
            <p:cNvSpPr/>
            <p:nvPr/>
          </p:nvSpPr>
          <p:spPr>
            <a:xfrm>
              <a:off x="9725" y="4959"/>
              <a:ext cx="0" cy="501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107533" name="直接连接符 107532">
              <a:extLst>
                <a:ext uri="{FF2B5EF4-FFF2-40B4-BE49-F238E27FC236}">
                  <a16:creationId xmlns:a16="http://schemas.microsoft.com/office/drawing/2014/main" id="{11B712F4-5BAC-F44F-A44C-722905725486}"/>
                </a:ext>
              </a:extLst>
            </p:cNvPr>
            <p:cNvSpPr/>
            <p:nvPr/>
          </p:nvSpPr>
          <p:spPr>
            <a:xfrm>
              <a:off x="7239" y="5229"/>
              <a:ext cx="2512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74762" name="文本框 107533">
              <a:extLst>
                <a:ext uri="{FF2B5EF4-FFF2-40B4-BE49-F238E27FC236}">
                  <a16:creationId xmlns:a16="http://schemas.microsoft.com/office/drawing/2014/main" id="{5CF40E8C-85B2-624F-ACEE-C84302642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" y="5063"/>
              <a:ext cx="1948" cy="35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700">
                  <a:latin typeface="Times New Roman" panose="02020603050405020304" pitchFamily="18" charset="0"/>
                </a:rPr>
                <a:t>1.5*IQR=13.5</a:t>
              </a:r>
            </a:p>
          </p:txBody>
        </p:sp>
        <p:sp>
          <p:nvSpPr>
            <p:cNvPr id="107535" name="直接连接符 107534">
              <a:extLst>
                <a:ext uri="{FF2B5EF4-FFF2-40B4-BE49-F238E27FC236}">
                  <a16:creationId xmlns:a16="http://schemas.microsoft.com/office/drawing/2014/main" id="{3C340136-1816-D14F-929F-4D436EEC4509}"/>
                </a:ext>
              </a:extLst>
            </p:cNvPr>
            <p:cNvSpPr/>
            <p:nvPr/>
          </p:nvSpPr>
          <p:spPr>
            <a:xfrm>
              <a:off x="2992" y="5229"/>
              <a:ext cx="2453" cy="0"/>
            </a:xfrm>
            <a:prstGeom prst="line">
              <a:avLst/>
            </a:prstGeom>
            <a:ln w="28575" cap="flat" cmpd="sng">
              <a:solidFill>
                <a:srgbClr val="009900"/>
              </a:solidFill>
              <a:prstDash val="solid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74764" name="文本框 107535">
              <a:extLst>
                <a:ext uri="{FF2B5EF4-FFF2-40B4-BE49-F238E27FC236}">
                  <a16:creationId xmlns:a16="http://schemas.microsoft.com/office/drawing/2014/main" id="{CE7C9AC2-6509-3F4F-A633-843A2B2D8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7" y="5069"/>
              <a:ext cx="1948" cy="35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500" tIns="35100" rIns="67500" bIns="351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700">
                  <a:latin typeface="Times New Roman" panose="02020603050405020304" pitchFamily="18" charset="0"/>
                </a:rPr>
                <a:t>1.5*IQR=13.5</a:t>
              </a:r>
            </a:p>
          </p:txBody>
        </p:sp>
        <p:sp>
          <p:nvSpPr>
            <p:cNvPr id="107537" name="直接连接符 107536">
              <a:extLst>
                <a:ext uri="{FF2B5EF4-FFF2-40B4-BE49-F238E27FC236}">
                  <a16:creationId xmlns:a16="http://schemas.microsoft.com/office/drawing/2014/main" id="{F8557CDC-1307-E244-B54A-7F1E68FF0E8E}"/>
                </a:ext>
              </a:extLst>
            </p:cNvPr>
            <p:cNvSpPr/>
            <p:nvPr/>
          </p:nvSpPr>
          <p:spPr>
            <a:xfrm>
              <a:off x="2992" y="4989"/>
              <a:ext cx="0" cy="501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</p:grpSp>
      <p:grpSp>
        <p:nvGrpSpPr>
          <p:cNvPr id="74766" name="组合 3">
            <a:extLst>
              <a:ext uri="{FF2B5EF4-FFF2-40B4-BE49-F238E27FC236}">
                <a16:creationId xmlns:a16="http://schemas.microsoft.com/office/drawing/2014/main" id="{8143B561-9EC5-A447-95EE-4A18FDF467A2}"/>
              </a:ext>
            </a:extLst>
          </p:cNvPr>
          <p:cNvGrpSpPr>
            <a:grpSpLocks/>
          </p:cNvGrpSpPr>
          <p:nvPr/>
        </p:nvGrpSpPr>
        <p:grpSpPr bwMode="auto">
          <a:xfrm>
            <a:off x="6565900" y="2171700"/>
            <a:ext cx="930275" cy="473075"/>
            <a:chOff x="9372" y="4709"/>
            <a:chExt cx="1466" cy="746"/>
          </a:xfrm>
        </p:grpSpPr>
        <p:sp>
          <p:nvSpPr>
            <p:cNvPr id="74767" name="文本框 107537">
              <a:extLst>
                <a:ext uri="{FF2B5EF4-FFF2-40B4-BE49-F238E27FC236}">
                  <a16:creationId xmlns:a16="http://schemas.microsoft.com/office/drawing/2014/main" id="{F2316C21-00D2-A743-835E-A857C49E6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72" y="4709"/>
              <a:ext cx="1412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离群点</a:t>
              </a:r>
            </a:p>
          </p:txBody>
        </p:sp>
        <p:sp>
          <p:nvSpPr>
            <p:cNvPr id="107539" name="直接连接符 107538">
              <a:extLst>
                <a:ext uri="{FF2B5EF4-FFF2-40B4-BE49-F238E27FC236}">
                  <a16:creationId xmlns:a16="http://schemas.microsoft.com/office/drawing/2014/main" id="{6A40FD24-080F-674E-8DDD-E75E8FC67A9C}"/>
                </a:ext>
              </a:extLst>
            </p:cNvPr>
            <p:cNvSpPr/>
            <p:nvPr/>
          </p:nvSpPr>
          <p:spPr>
            <a:xfrm>
              <a:off x="10305" y="5180"/>
              <a:ext cx="533" cy="275"/>
            </a:xfrm>
            <a:prstGeom prst="line">
              <a:avLst/>
            </a:prstGeom>
            <a:ln w="28575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</p:grpSp>
      <p:grpSp>
        <p:nvGrpSpPr>
          <p:cNvPr id="74769" name="组合 4">
            <a:extLst>
              <a:ext uri="{FF2B5EF4-FFF2-40B4-BE49-F238E27FC236}">
                <a16:creationId xmlns:a16="http://schemas.microsoft.com/office/drawing/2014/main" id="{022F02B1-5228-4840-BEF5-47C10C3CB98F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2054225"/>
            <a:ext cx="1579563" cy="374650"/>
            <a:chOff x="5095" y="3816"/>
            <a:chExt cx="2486" cy="590"/>
          </a:xfrm>
        </p:grpSpPr>
        <p:sp>
          <p:nvSpPr>
            <p:cNvPr id="74770" name="文本框 107526">
              <a:extLst>
                <a:ext uri="{FF2B5EF4-FFF2-40B4-BE49-F238E27FC236}">
                  <a16:creationId xmlns:a16="http://schemas.microsoft.com/office/drawing/2014/main" id="{BBEDC16E-B58F-474D-B5FF-F69AA049C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5" y="3816"/>
              <a:ext cx="701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Q1</a:t>
              </a:r>
            </a:p>
          </p:txBody>
        </p:sp>
        <p:sp>
          <p:nvSpPr>
            <p:cNvPr id="74771" name="文本框 107527">
              <a:extLst>
                <a:ext uri="{FF2B5EF4-FFF2-40B4-BE49-F238E27FC236}">
                  <a16:creationId xmlns:a16="http://schemas.microsoft.com/office/drawing/2014/main" id="{067C6966-5BD9-A54F-A8E2-75F7C778F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2" y="3816"/>
              <a:ext cx="701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Q2</a:t>
              </a:r>
            </a:p>
          </p:txBody>
        </p:sp>
        <p:sp>
          <p:nvSpPr>
            <p:cNvPr id="74772" name="文本框 107528">
              <a:extLst>
                <a:ext uri="{FF2B5EF4-FFF2-40B4-BE49-F238E27FC236}">
                  <a16:creationId xmlns:a16="http://schemas.microsoft.com/office/drawing/2014/main" id="{3E6D2B94-976C-A74F-9001-6BD740135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0" y="3816"/>
              <a:ext cx="701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Q3</a:t>
              </a:r>
            </a:p>
          </p:txBody>
        </p:sp>
      </p:grp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>
            <a:extLst>
              <a:ext uri="{FF2B5EF4-FFF2-40B4-BE49-F238E27FC236}">
                <a16:creationId xmlns:a16="http://schemas.microsoft.com/office/drawing/2014/main" id="{80F3A048-4868-024D-AB88-E7924DF46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75778" name="内容占位符 2">
            <a:extLst>
              <a:ext uri="{FF2B5EF4-FFF2-40B4-BE49-F238E27FC236}">
                <a16:creationId xmlns:a16="http://schemas.microsoft.com/office/drawing/2014/main" id="{CBFEB662-1C95-CD46-9696-2F24A518674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箱线图的做法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先根据Q1、Q2、Q3画出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中间的盒子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；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由Q3至Q3+1.5*IQR区间内的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最大值向盒子的顶端连线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，由Q1至Q1-1.5*IQR区间内的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最小值向盒子的底部连线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；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处于Q3+1.5*IQR至Q3+3*IQR或者 Q1-1.5*IQR至Q1-3*IQR范围内的数据（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离群点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）用圆圈标出；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大于Q3+3*IQR或者小于Q1-3*IQR的数据（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极端值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）用星号标出。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09569">
            <a:extLst>
              <a:ext uri="{FF2B5EF4-FFF2-40B4-BE49-F238E27FC236}">
                <a16:creationId xmlns:a16="http://schemas.microsoft.com/office/drawing/2014/main" id="{C9227B6D-79F2-C94E-8A71-4932AE27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342900"/>
            <a:ext cx="5086350" cy="857250"/>
          </a:xfrm>
          <a:ln>
            <a:miter/>
          </a:ln>
        </p:spPr>
        <p:txBody>
          <a:bodyPr lIns="67866" tIns="33337" rIns="67866" bIns="33337" anchorCtr="1"/>
          <a:lstStyle/>
          <a:p>
            <a:r>
              <a:rPr lang="zh-CN" altLang="en-US" sz="28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中宋" panose="02010600040101010101" pitchFamily="2" charset="-122"/>
              </a:rPr>
              <a:t>分布的形状与箱线图</a:t>
            </a:r>
          </a:p>
        </p:txBody>
      </p:sp>
      <p:sp>
        <p:nvSpPr>
          <p:cNvPr id="109571" name="矩形 109570">
            <a:extLst>
              <a:ext uri="{FF2B5EF4-FFF2-40B4-BE49-F238E27FC236}">
                <a16:creationId xmlns:a16="http://schemas.microsoft.com/office/drawing/2014/main" id="{87601B7F-4865-2645-A15A-F075E2F5EA20}"/>
              </a:ext>
            </a:extLst>
          </p:cNvPr>
          <p:cNvSpPr/>
          <p:nvPr/>
        </p:nvSpPr>
        <p:spPr>
          <a:xfrm>
            <a:off x="2057400" y="1143000"/>
            <a:ext cx="233363" cy="279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lIns="67866" tIns="33337" rIns="67866" bIns="33337">
            <a:spAutoFit/>
          </a:bodyPr>
          <a:lstStyle/>
          <a:p>
            <a:pPr eaLnBrk="0" hangingPunct="0"/>
            <a:r>
              <a:rPr lang="en-US" altLang="zh-CN" sz="1350" b="1" noProof="1">
                <a:solidFill>
                  <a:srgbClr val="00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charset="0"/>
                <a:ea typeface="宋体" charset="-122"/>
                <a:cs typeface="+mn-ea"/>
              </a:rPr>
              <a:t>  </a:t>
            </a:r>
            <a:endParaRPr lang="en-US" altLang="zh-CN" sz="1350" b="1" noProof="1">
              <a:solidFill>
                <a:srgbClr val="00FF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charset="0"/>
              <a:ea typeface="宋体" charset="-122"/>
            </a:endParaRPr>
          </a:p>
        </p:txBody>
      </p:sp>
      <p:grpSp>
        <p:nvGrpSpPr>
          <p:cNvPr id="109572" name="组合 109571">
            <a:extLst>
              <a:ext uri="{FF2B5EF4-FFF2-40B4-BE49-F238E27FC236}">
                <a16:creationId xmlns:a16="http://schemas.microsoft.com/office/drawing/2014/main" id="{6F27EA1F-04E3-6442-B38C-C90D0FE04EB9}"/>
              </a:ext>
            </a:extLst>
          </p:cNvPr>
          <p:cNvGrpSpPr>
            <a:grpSpLocks/>
          </p:cNvGrpSpPr>
          <p:nvPr/>
        </p:nvGrpSpPr>
        <p:grpSpPr bwMode="auto">
          <a:xfrm>
            <a:off x="3771900" y="1485900"/>
            <a:ext cx="1771650" cy="2506663"/>
            <a:chOff x="0" y="0"/>
            <a:chExt cx="1488" cy="2106"/>
          </a:xfrm>
        </p:grpSpPr>
        <p:sp>
          <p:nvSpPr>
            <p:cNvPr id="76804" name="矩形 109572">
              <a:extLst>
                <a:ext uri="{FF2B5EF4-FFF2-40B4-BE49-F238E27FC236}">
                  <a16:creationId xmlns:a16="http://schemas.microsoft.com/office/drawing/2014/main" id="{A49617C0-24BF-9E4E-9C0E-1147A8118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" y="1820"/>
              <a:ext cx="88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7" rIns="67866" bIns="33337">
              <a:spAutoFit/>
            </a:bodyPr>
            <a:lstStyle/>
            <a:p>
              <a:pPr algn="ctr" eaLnBrk="0" hangingPunct="0"/>
              <a:r>
                <a:rPr lang="zh-CN" altLang="en-US" b="1">
                  <a:latin typeface="Arial" panose="020B0604020202020204" pitchFamily="34" charset="0"/>
                </a:rPr>
                <a:t>对称分布</a:t>
              </a:r>
            </a:p>
          </p:txBody>
        </p:sp>
        <p:grpSp>
          <p:nvGrpSpPr>
            <p:cNvPr id="76805" name="组合 109573">
              <a:extLst>
                <a:ext uri="{FF2B5EF4-FFF2-40B4-BE49-F238E27FC236}">
                  <a16:creationId xmlns:a16="http://schemas.microsoft.com/office/drawing/2014/main" id="{21A0DE70-F907-A14C-BBDF-7E89AB9E7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" y="1306"/>
              <a:ext cx="1238" cy="314"/>
              <a:chOff x="0" y="0"/>
              <a:chExt cx="1160" cy="292"/>
            </a:xfrm>
          </p:grpSpPr>
          <p:sp>
            <p:nvSpPr>
              <p:cNvPr id="109575" name="未知">
                <a:extLst>
                  <a:ext uri="{FF2B5EF4-FFF2-40B4-BE49-F238E27FC236}">
                    <a16:creationId xmlns:a16="http://schemas.microsoft.com/office/drawing/2014/main" id="{D7716E8B-213B-8E40-9D15-981792AB22B1}"/>
                  </a:ext>
                </a:extLst>
              </p:cNvPr>
              <p:cNvSpPr/>
              <p:nvPr/>
            </p:nvSpPr>
            <p:spPr>
              <a:xfrm>
                <a:off x="435" y="0"/>
                <a:ext cx="291" cy="293"/>
              </a:xfrm>
              <a:custGeom>
                <a:avLst/>
                <a:gdLst/>
                <a:ahLst/>
                <a:cxnLst/>
                <a:rect l="0" t="0" r="0" b="0"/>
                <a:pathLst>
                  <a:path w="291" h="292">
                    <a:moveTo>
                      <a:pt x="0" y="291"/>
                    </a:moveTo>
                    <a:lnTo>
                      <a:pt x="290" y="291"/>
                    </a:lnTo>
                    <a:lnTo>
                      <a:pt x="290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solidFill>
                <a:srgbClr val="3366FF"/>
              </a:solidFill>
              <a:ln w="25400" cap="rnd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76" name="直接连接符 109575">
                <a:extLst>
                  <a:ext uri="{FF2B5EF4-FFF2-40B4-BE49-F238E27FC236}">
                    <a16:creationId xmlns:a16="http://schemas.microsoft.com/office/drawing/2014/main" id="{0FDB0EDB-ED39-6E47-B653-345960B55B2F}"/>
                  </a:ext>
                </a:extLst>
              </p:cNvPr>
              <p:cNvSpPr/>
              <p:nvPr/>
            </p:nvSpPr>
            <p:spPr>
              <a:xfrm>
                <a:off x="580" y="7"/>
                <a:ext cx="0" cy="277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77" name="直接连接符 109576">
                <a:extLst>
                  <a:ext uri="{FF2B5EF4-FFF2-40B4-BE49-F238E27FC236}">
                    <a16:creationId xmlns:a16="http://schemas.microsoft.com/office/drawing/2014/main" id="{48DE5753-7DC5-DC4B-943D-B422F75D6502}"/>
                  </a:ext>
                </a:extLst>
              </p:cNvPr>
              <p:cNvSpPr/>
              <p:nvPr/>
            </p:nvSpPr>
            <p:spPr>
              <a:xfrm>
                <a:off x="0" y="3"/>
                <a:ext cx="0" cy="284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78" name="直接连接符 109577">
                <a:extLst>
                  <a:ext uri="{FF2B5EF4-FFF2-40B4-BE49-F238E27FC236}">
                    <a16:creationId xmlns:a16="http://schemas.microsoft.com/office/drawing/2014/main" id="{272B109A-E986-754B-84A1-1631F322CA9F}"/>
                  </a:ext>
                </a:extLst>
              </p:cNvPr>
              <p:cNvSpPr/>
              <p:nvPr/>
            </p:nvSpPr>
            <p:spPr>
              <a:xfrm>
                <a:off x="1160" y="3"/>
                <a:ext cx="0" cy="284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79" name="直接连接符 109578">
                <a:extLst>
                  <a:ext uri="{FF2B5EF4-FFF2-40B4-BE49-F238E27FC236}">
                    <a16:creationId xmlns:a16="http://schemas.microsoft.com/office/drawing/2014/main" id="{76418E0D-09DF-2A46-8278-08BFBBD57B3F}"/>
                  </a:ext>
                </a:extLst>
              </p:cNvPr>
              <p:cNvSpPr/>
              <p:nvPr/>
            </p:nvSpPr>
            <p:spPr>
              <a:xfrm>
                <a:off x="4" y="145"/>
                <a:ext cx="427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80" name="直接连接符 109579">
                <a:extLst>
                  <a:ext uri="{FF2B5EF4-FFF2-40B4-BE49-F238E27FC236}">
                    <a16:creationId xmlns:a16="http://schemas.microsoft.com/office/drawing/2014/main" id="{4E30B69F-861F-DD4D-A06A-15BAB1A3602B}"/>
                  </a:ext>
                </a:extLst>
              </p:cNvPr>
              <p:cNvSpPr/>
              <p:nvPr/>
            </p:nvSpPr>
            <p:spPr>
              <a:xfrm>
                <a:off x="729" y="145"/>
                <a:ext cx="427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</p:grpSp>
        <p:grpSp>
          <p:nvGrpSpPr>
            <p:cNvPr id="76812" name="组合 109580">
              <a:extLst>
                <a:ext uri="{FF2B5EF4-FFF2-40B4-BE49-F238E27FC236}">
                  <a16:creationId xmlns:a16="http://schemas.microsoft.com/office/drawing/2014/main" id="{718160D2-9D1F-2D4F-B0D7-D6C3D9BBB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488" cy="1128"/>
              <a:chOff x="0" y="0"/>
              <a:chExt cx="1394" cy="1051"/>
            </a:xfrm>
          </p:grpSpPr>
          <p:sp>
            <p:nvSpPr>
              <p:cNvPr id="109582" name="矩形 109581">
                <a:extLst>
                  <a:ext uri="{FF2B5EF4-FFF2-40B4-BE49-F238E27FC236}">
                    <a16:creationId xmlns:a16="http://schemas.microsoft.com/office/drawing/2014/main" id="{1F7E8096-7C63-AA46-973A-8CBA93D14BCC}"/>
                  </a:ext>
                </a:extLst>
              </p:cNvPr>
              <p:cNvSpPr/>
              <p:nvPr/>
            </p:nvSpPr>
            <p:spPr>
              <a:xfrm>
                <a:off x="0" y="0"/>
                <a:ext cx="215" cy="21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1350" b="1" i="1" noProof="1">
                    <a:latin typeface="Arial" charset="0"/>
                    <a:ea typeface="宋体" charset="-122"/>
                    <a:cs typeface="+mn-ea"/>
                  </a:rPr>
                  <a:t>Q</a:t>
                </a:r>
                <a:endParaRPr lang="en-US" altLang="zh-CN" sz="1350" b="1" i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14" name="矩形 109582">
                <a:extLst>
                  <a:ext uri="{FF2B5EF4-FFF2-40B4-BE49-F238E27FC236}">
                    <a16:creationId xmlns:a16="http://schemas.microsoft.com/office/drawing/2014/main" id="{44C8C487-60F0-D642-AF1B-74B2E0CE7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" y="95"/>
                <a:ext cx="15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9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9584" name="矩形 109583">
                <a:extLst>
                  <a:ext uri="{FF2B5EF4-FFF2-40B4-BE49-F238E27FC236}">
                    <a16:creationId xmlns:a16="http://schemas.microsoft.com/office/drawing/2014/main" id="{78F00FFF-9A9E-B74B-A74F-63D9536C758E}"/>
                  </a:ext>
                </a:extLst>
              </p:cNvPr>
              <p:cNvSpPr/>
              <p:nvPr/>
            </p:nvSpPr>
            <p:spPr>
              <a:xfrm>
                <a:off x="368" y="0"/>
                <a:ext cx="527" cy="21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zh-CN" altLang="en-US" sz="1350" b="1" noProof="1">
                    <a:latin typeface="Arial" charset="0"/>
                    <a:ea typeface="宋体" charset="-122"/>
                    <a:cs typeface="+mn-ea"/>
                  </a:rPr>
                  <a:t>中位数</a:t>
                </a:r>
                <a:endParaRPr lang="zh-CN" altLang="en-US" sz="1350" b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9585" name="矩形 109584">
                <a:extLst>
                  <a:ext uri="{FF2B5EF4-FFF2-40B4-BE49-F238E27FC236}">
                    <a16:creationId xmlns:a16="http://schemas.microsoft.com/office/drawing/2014/main" id="{92CE68E0-D7C4-9644-AEB5-6982E5B8036B}"/>
                  </a:ext>
                </a:extLst>
              </p:cNvPr>
              <p:cNvSpPr/>
              <p:nvPr/>
            </p:nvSpPr>
            <p:spPr>
              <a:xfrm>
                <a:off x="873" y="0"/>
                <a:ext cx="145" cy="21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1350" b="1" noProof="1">
                    <a:latin typeface="Arial" charset="0"/>
                    <a:ea typeface="宋体" charset="-122"/>
                    <a:cs typeface="+mn-ea"/>
                  </a:rPr>
                  <a:t> </a:t>
                </a:r>
                <a:endParaRPr lang="en-US" altLang="zh-CN" sz="1350" b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9586" name="矩形 109585">
                <a:extLst>
                  <a:ext uri="{FF2B5EF4-FFF2-40B4-BE49-F238E27FC236}">
                    <a16:creationId xmlns:a16="http://schemas.microsoft.com/office/drawing/2014/main" id="{91CABB0C-6CC7-774A-B06C-E3827A106D2C}"/>
                  </a:ext>
                </a:extLst>
              </p:cNvPr>
              <p:cNvSpPr/>
              <p:nvPr/>
            </p:nvSpPr>
            <p:spPr>
              <a:xfrm>
                <a:off x="913" y="0"/>
                <a:ext cx="145" cy="21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1350" b="1" noProof="1">
                    <a:latin typeface="Arial" charset="0"/>
                    <a:ea typeface="宋体" charset="-122"/>
                    <a:cs typeface="+mn-ea"/>
                  </a:rPr>
                  <a:t> </a:t>
                </a:r>
                <a:endParaRPr lang="en-US" altLang="zh-CN" sz="1350" b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9587" name="矩形 109586">
                <a:extLst>
                  <a:ext uri="{FF2B5EF4-FFF2-40B4-BE49-F238E27FC236}">
                    <a16:creationId xmlns:a16="http://schemas.microsoft.com/office/drawing/2014/main" id="{298E0653-5FBF-5B41-8B58-9FA1F3B0AA4A}"/>
                  </a:ext>
                </a:extLst>
              </p:cNvPr>
              <p:cNvSpPr/>
              <p:nvPr/>
            </p:nvSpPr>
            <p:spPr>
              <a:xfrm>
                <a:off x="952" y="0"/>
                <a:ext cx="215" cy="21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1350" b="1" i="1" noProof="1">
                    <a:latin typeface="Arial" charset="0"/>
                    <a:ea typeface="宋体" charset="-122"/>
                    <a:cs typeface="+mn-ea"/>
                  </a:rPr>
                  <a:t>Q</a:t>
                </a:r>
                <a:endParaRPr lang="en-US" altLang="zh-CN" sz="1350" b="1" i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19" name="矩形 109587">
                <a:extLst>
                  <a:ext uri="{FF2B5EF4-FFF2-40B4-BE49-F238E27FC236}">
                    <a16:creationId xmlns:a16="http://schemas.microsoft.com/office/drawing/2014/main" id="{229B44C1-C71C-554F-8D04-C31FFBE4F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95"/>
                <a:ext cx="15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9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09589" name="矩形 109588">
                <a:extLst>
                  <a:ext uri="{FF2B5EF4-FFF2-40B4-BE49-F238E27FC236}">
                    <a16:creationId xmlns:a16="http://schemas.microsoft.com/office/drawing/2014/main" id="{D1900E00-9824-DE48-8146-1C993011B49E}"/>
                  </a:ext>
                </a:extLst>
              </p:cNvPr>
              <p:cNvSpPr/>
              <p:nvPr/>
            </p:nvSpPr>
            <p:spPr>
              <a:xfrm>
                <a:off x="1123" y="183"/>
                <a:ext cx="116" cy="5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90" name="直接连接符 109589">
                <a:extLst>
                  <a:ext uri="{FF2B5EF4-FFF2-40B4-BE49-F238E27FC236}">
                    <a16:creationId xmlns:a16="http://schemas.microsoft.com/office/drawing/2014/main" id="{77569C6D-D84E-BD41-B4C0-34E77B402418}"/>
                  </a:ext>
                </a:extLst>
              </p:cNvPr>
              <p:cNvSpPr/>
              <p:nvPr/>
            </p:nvSpPr>
            <p:spPr>
              <a:xfrm>
                <a:off x="675" y="262"/>
                <a:ext cx="0" cy="64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91" name="直接连接符 109590">
                <a:extLst>
                  <a:ext uri="{FF2B5EF4-FFF2-40B4-BE49-F238E27FC236}">
                    <a16:creationId xmlns:a16="http://schemas.microsoft.com/office/drawing/2014/main" id="{8F974790-F221-EB4E-8EA2-FC6695328B22}"/>
                  </a:ext>
                </a:extLst>
              </p:cNvPr>
              <p:cNvSpPr/>
              <p:nvPr/>
            </p:nvSpPr>
            <p:spPr>
              <a:xfrm>
                <a:off x="530" y="595"/>
                <a:ext cx="0" cy="31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92" name="直接连接符 109591">
                <a:extLst>
                  <a:ext uri="{FF2B5EF4-FFF2-40B4-BE49-F238E27FC236}">
                    <a16:creationId xmlns:a16="http://schemas.microsoft.com/office/drawing/2014/main" id="{294DC2D4-5AC8-5F42-BDFD-A520ECE2833B}"/>
                  </a:ext>
                </a:extLst>
              </p:cNvPr>
              <p:cNvSpPr/>
              <p:nvPr/>
            </p:nvSpPr>
            <p:spPr>
              <a:xfrm>
                <a:off x="819" y="595"/>
                <a:ext cx="0" cy="312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93" name="未知">
                <a:extLst>
                  <a:ext uri="{FF2B5EF4-FFF2-40B4-BE49-F238E27FC236}">
                    <a16:creationId xmlns:a16="http://schemas.microsoft.com/office/drawing/2014/main" id="{6F377C35-E8D7-F74E-964C-48CCF28AB167}"/>
                  </a:ext>
                </a:extLst>
              </p:cNvPr>
              <p:cNvSpPr/>
              <p:nvPr/>
            </p:nvSpPr>
            <p:spPr>
              <a:xfrm>
                <a:off x="675" y="229"/>
                <a:ext cx="398" cy="692"/>
              </a:xfrm>
              <a:custGeom>
                <a:avLst/>
                <a:gdLst/>
                <a:ahLst/>
                <a:cxnLst/>
                <a:rect l="0" t="0" r="0" b="0"/>
                <a:pathLst>
                  <a:path w="399" h="692">
                    <a:moveTo>
                      <a:pt x="398" y="691"/>
                    </a:moveTo>
                    <a:lnTo>
                      <a:pt x="356" y="684"/>
                    </a:lnTo>
                    <a:lnTo>
                      <a:pt x="335" y="676"/>
                    </a:lnTo>
                    <a:lnTo>
                      <a:pt x="315" y="664"/>
                    </a:lnTo>
                    <a:lnTo>
                      <a:pt x="294" y="649"/>
                    </a:lnTo>
                    <a:lnTo>
                      <a:pt x="273" y="627"/>
                    </a:lnTo>
                    <a:lnTo>
                      <a:pt x="251" y="598"/>
                    </a:lnTo>
                    <a:lnTo>
                      <a:pt x="209" y="519"/>
                    </a:lnTo>
                    <a:lnTo>
                      <a:pt x="168" y="406"/>
                    </a:lnTo>
                    <a:lnTo>
                      <a:pt x="126" y="270"/>
                    </a:lnTo>
                    <a:lnTo>
                      <a:pt x="104" y="202"/>
                    </a:lnTo>
                    <a:lnTo>
                      <a:pt x="83" y="136"/>
                    </a:lnTo>
                    <a:lnTo>
                      <a:pt x="62" y="80"/>
                    </a:lnTo>
                    <a:lnTo>
                      <a:pt x="41" y="37"/>
                    </a:lnTo>
                    <a:lnTo>
                      <a:pt x="21" y="1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94" name="未知">
                <a:extLst>
                  <a:ext uri="{FF2B5EF4-FFF2-40B4-BE49-F238E27FC236}">
                    <a16:creationId xmlns:a16="http://schemas.microsoft.com/office/drawing/2014/main" id="{8676A15E-D4AB-F64A-A9EE-22569BCC74C7}"/>
                  </a:ext>
                </a:extLst>
              </p:cNvPr>
              <p:cNvSpPr/>
              <p:nvPr/>
            </p:nvSpPr>
            <p:spPr>
              <a:xfrm>
                <a:off x="274" y="229"/>
                <a:ext cx="401" cy="692"/>
              </a:xfrm>
              <a:custGeom>
                <a:avLst/>
                <a:gdLst/>
                <a:ahLst/>
                <a:cxnLst/>
                <a:rect l="0" t="0" r="0" b="0"/>
                <a:pathLst>
                  <a:path w="401" h="692">
                    <a:moveTo>
                      <a:pt x="0" y="691"/>
                    </a:moveTo>
                    <a:lnTo>
                      <a:pt x="42" y="684"/>
                    </a:lnTo>
                    <a:lnTo>
                      <a:pt x="63" y="676"/>
                    </a:lnTo>
                    <a:lnTo>
                      <a:pt x="85" y="664"/>
                    </a:lnTo>
                    <a:lnTo>
                      <a:pt x="106" y="649"/>
                    </a:lnTo>
                    <a:lnTo>
                      <a:pt x="127" y="627"/>
                    </a:lnTo>
                    <a:lnTo>
                      <a:pt x="147" y="598"/>
                    </a:lnTo>
                    <a:lnTo>
                      <a:pt x="189" y="519"/>
                    </a:lnTo>
                    <a:lnTo>
                      <a:pt x="232" y="406"/>
                    </a:lnTo>
                    <a:lnTo>
                      <a:pt x="274" y="270"/>
                    </a:lnTo>
                    <a:lnTo>
                      <a:pt x="294" y="202"/>
                    </a:lnTo>
                    <a:lnTo>
                      <a:pt x="315" y="136"/>
                    </a:lnTo>
                    <a:lnTo>
                      <a:pt x="336" y="80"/>
                    </a:lnTo>
                    <a:lnTo>
                      <a:pt x="357" y="37"/>
                    </a:lnTo>
                    <a:lnTo>
                      <a:pt x="379" y="10"/>
                    </a:lnTo>
                    <a:lnTo>
                      <a:pt x="400" y="0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95" name="直接连接符 109594">
                <a:extLst>
                  <a:ext uri="{FF2B5EF4-FFF2-40B4-BE49-F238E27FC236}">
                    <a16:creationId xmlns:a16="http://schemas.microsoft.com/office/drawing/2014/main" id="{0ADC5967-2E4C-1D4A-B714-61ECBDF3B9E9}"/>
                  </a:ext>
                </a:extLst>
              </p:cNvPr>
              <p:cNvSpPr/>
              <p:nvPr/>
            </p:nvSpPr>
            <p:spPr>
              <a:xfrm>
                <a:off x="97" y="920"/>
                <a:ext cx="1238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96" name="未知">
                <a:extLst>
                  <a:ext uri="{FF2B5EF4-FFF2-40B4-BE49-F238E27FC236}">
                    <a16:creationId xmlns:a16="http://schemas.microsoft.com/office/drawing/2014/main" id="{22792BDC-4A9B-B44F-A42C-7BFC32E09693}"/>
                  </a:ext>
                </a:extLst>
              </p:cNvPr>
              <p:cNvSpPr/>
              <p:nvPr/>
            </p:nvSpPr>
            <p:spPr>
              <a:xfrm>
                <a:off x="1339" y="890"/>
                <a:ext cx="55" cy="56"/>
              </a:xfrm>
              <a:custGeom>
                <a:avLst/>
                <a:gdLst/>
                <a:ahLst/>
                <a:cxnLst/>
                <a:rect l="0" t="0" r="0" b="0"/>
                <a:pathLst>
                  <a:path w="55" h="55">
                    <a:moveTo>
                      <a:pt x="0" y="0"/>
                    </a:moveTo>
                    <a:lnTo>
                      <a:pt x="54" y="26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CDCD"/>
              </a:solidFill>
              <a:ln w="12700" cap="rnd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97" name="矩形 109596">
                <a:extLst>
                  <a:ext uri="{FF2B5EF4-FFF2-40B4-BE49-F238E27FC236}">
                    <a16:creationId xmlns:a16="http://schemas.microsoft.com/office/drawing/2014/main" id="{DEA38147-75CE-6C42-A1D1-BA2C79382EB7}"/>
                  </a:ext>
                </a:extLst>
              </p:cNvPr>
              <p:cNvSpPr/>
              <p:nvPr/>
            </p:nvSpPr>
            <p:spPr>
              <a:xfrm>
                <a:off x="616" y="993"/>
                <a:ext cx="116" cy="5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anchor="ctr"/>
              <a:lstStyle/>
              <a:p>
                <a:pPr algn="ctr"/>
                <a:endParaRPr sz="1350" noProof="1"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109598" name="直接连接符 109597">
                <a:extLst>
                  <a:ext uri="{FF2B5EF4-FFF2-40B4-BE49-F238E27FC236}">
                    <a16:creationId xmlns:a16="http://schemas.microsoft.com/office/drawing/2014/main" id="{95ECB423-26C0-244F-8C68-BFAB21ECB37F}"/>
                  </a:ext>
                </a:extLst>
              </p:cNvPr>
              <p:cNvSpPr/>
              <p:nvPr/>
            </p:nvSpPr>
            <p:spPr>
              <a:xfrm>
                <a:off x="214" y="258"/>
                <a:ext cx="240" cy="288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599" name="直接连接符 109598">
                <a:extLst>
                  <a:ext uri="{FF2B5EF4-FFF2-40B4-BE49-F238E27FC236}">
                    <a16:creationId xmlns:a16="http://schemas.microsoft.com/office/drawing/2014/main" id="{C4F740EB-9E6F-F245-8217-1155A99FF648}"/>
                  </a:ext>
                </a:extLst>
              </p:cNvPr>
              <p:cNvSpPr/>
              <p:nvPr/>
            </p:nvSpPr>
            <p:spPr>
              <a:xfrm flipH="1">
                <a:off x="838" y="211"/>
                <a:ext cx="240" cy="336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</p:grpSp>
      </p:grpSp>
      <p:grpSp>
        <p:nvGrpSpPr>
          <p:cNvPr id="109600" name="组合 109599">
            <a:extLst>
              <a:ext uri="{FF2B5EF4-FFF2-40B4-BE49-F238E27FC236}">
                <a16:creationId xmlns:a16="http://schemas.microsoft.com/office/drawing/2014/main" id="{383DD5EB-0B8D-A743-89FA-498739F565B4}"/>
              </a:ext>
            </a:extLst>
          </p:cNvPr>
          <p:cNvGrpSpPr>
            <a:grpSpLocks/>
          </p:cNvGrpSpPr>
          <p:nvPr/>
        </p:nvGrpSpPr>
        <p:grpSpPr bwMode="auto">
          <a:xfrm>
            <a:off x="1584325" y="1481138"/>
            <a:ext cx="1654175" cy="2513012"/>
            <a:chOff x="0" y="0"/>
            <a:chExt cx="1389" cy="2110"/>
          </a:xfrm>
        </p:grpSpPr>
        <p:sp>
          <p:nvSpPr>
            <p:cNvPr id="76832" name="矩形 109600">
              <a:extLst>
                <a:ext uri="{FF2B5EF4-FFF2-40B4-BE49-F238E27FC236}">
                  <a16:creationId xmlns:a16="http://schemas.microsoft.com/office/drawing/2014/main" id="{F587E58F-2C22-DE4B-BC27-EFE0DD0F1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824"/>
              <a:ext cx="97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7" rIns="67866" bIns="33337">
              <a:spAutoFit/>
            </a:bodyPr>
            <a:lstStyle/>
            <a:p>
              <a:pPr algn="ctr" eaLnBrk="0" hangingPunct="0"/>
              <a:r>
                <a:rPr lang="zh-CN" altLang="en-US" b="1">
                  <a:latin typeface="Arial" panose="020B0604020202020204" pitchFamily="34" charset="0"/>
                </a:rPr>
                <a:t>左偏分布</a:t>
              </a:r>
            </a:p>
          </p:txBody>
        </p:sp>
        <p:grpSp>
          <p:nvGrpSpPr>
            <p:cNvPr id="76833" name="组合 109601">
              <a:extLst>
                <a:ext uri="{FF2B5EF4-FFF2-40B4-BE49-F238E27FC236}">
                  <a16:creationId xmlns:a16="http://schemas.microsoft.com/office/drawing/2014/main" id="{7DADA77C-C7E7-C94E-ABA4-ABBDCA2A5E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310"/>
              <a:ext cx="1163" cy="314"/>
              <a:chOff x="0" y="0"/>
              <a:chExt cx="1089" cy="292"/>
            </a:xfrm>
          </p:grpSpPr>
          <p:sp>
            <p:nvSpPr>
              <p:cNvPr id="109603" name="未知">
                <a:extLst>
                  <a:ext uri="{FF2B5EF4-FFF2-40B4-BE49-F238E27FC236}">
                    <a16:creationId xmlns:a16="http://schemas.microsoft.com/office/drawing/2014/main" id="{5B685A87-18A6-E447-AB47-47BD6AC10E0C}"/>
                  </a:ext>
                </a:extLst>
              </p:cNvPr>
              <p:cNvSpPr/>
              <p:nvPr/>
            </p:nvSpPr>
            <p:spPr>
              <a:xfrm>
                <a:off x="290" y="0"/>
                <a:ext cx="655" cy="291"/>
              </a:xfrm>
              <a:custGeom>
                <a:avLst/>
                <a:gdLst/>
                <a:ahLst/>
                <a:cxnLst/>
                <a:rect l="0" t="0" r="0" b="0"/>
                <a:pathLst>
                  <a:path w="655" h="292">
                    <a:moveTo>
                      <a:pt x="0" y="291"/>
                    </a:moveTo>
                    <a:lnTo>
                      <a:pt x="654" y="291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solidFill>
                <a:srgbClr val="3366FF"/>
              </a:solidFill>
              <a:ln w="25400" cap="rnd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04" name="直接连接符 109603">
                <a:extLst>
                  <a:ext uri="{FF2B5EF4-FFF2-40B4-BE49-F238E27FC236}">
                    <a16:creationId xmlns:a16="http://schemas.microsoft.com/office/drawing/2014/main" id="{52F08026-690A-C04E-AAB1-E12ABCDF4C5D}"/>
                  </a:ext>
                </a:extLst>
              </p:cNvPr>
              <p:cNvSpPr/>
              <p:nvPr/>
            </p:nvSpPr>
            <p:spPr>
              <a:xfrm>
                <a:off x="654" y="8"/>
                <a:ext cx="0" cy="27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05" name="直接连接符 109604">
                <a:extLst>
                  <a:ext uri="{FF2B5EF4-FFF2-40B4-BE49-F238E27FC236}">
                    <a16:creationId xmlns:a16="http://schemas.microsoft.com/office/drawing/2014/main" id="{F9841955-40E1-0F43-8A6E-E3F2CB772DE5}"/>
                  </a:ext>
                </a:extLst>
              </p:cNvPr>
              <p:cNvSpPr/>
              <p:nvPr/>
            </p:nvSpPr>
            <p:spPr>
              <a:xfrm>
                <a:off x="947" y="145"/>
                <a:ext cx="137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06" name="直接连接符 109605">
                <a:extLst>
                  <a:ext uri="{FF2B5EF4-FFF2-40B4-BE49-F238E27FC236}">
                    <a16:creationId xmlns:a16="http://schemas.microsoft.com/office/drawing/2014/main" id="{755F7278-0D77-C84A-BA34-9D20395BC14A}"/>
                  </a:ext>
                </a:extLst>
              </p:cNvPr>
              <p:cNvSpPr/>
              <p:nvPr/>
            </p:nvSpPr>
            <p:spPr>
              <a:xfrm>
                <a:off x="4" y="145"/>
                <a:ext cx="282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07" name="直接连接符 109606">
                <a:extLst>
                  <a:ext uri="{FF2B5EF4-FFF2-40B4-BE49-F238E27FC236}">
                    <a16:creationId xmlns:a16="http://schemas.microsoft.com/office/drawing/2014/main" id="{AAF84CE6-4387-2A4F-A19F-BA5A748449BD}"/>
                  </a:ext>
                </a:extLst>
              </p:cNvPr>
              <p:cNvSpPr/>
              <p:nvPr/>
            </p:nvSpPr>
            <p:spPr>
              <a:xfrm>
                <a:off x="1088" y="4"/>
                <a:ext cx="0" cy="283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08" name="直接连接符 109607">
                <a:extLst>
                  <a:ext uri="{FF2B5EF4-FFF2-40B4-BE49-F238E27FC236}">
                    <a16:creationId xmlns:a16="http://schemas.microsoft.com/office/drawing/2014/main" id="{E1C4C70D-976F-A642-AEA4-32539435CB17}"/>
                  </a:ext>
                </a:extLst>
              </p:cNvPr>
              <p:cNvSpPr/>
              <p:nvPr/>
            </p:nvSpPr>
            <p:spPr>
              <a:xfrm>
                <a:off x="0" y="4"/>
                <a:ext cx="0" cy="283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</p:grpSp>
        <p:grpSp>
          <p:nvGrpSpPr>
            <p:cNvPr id="76840" name="组合 109608">
              <a:extLst>
                <a:ext uri="{FF2B5EF4-FFF2-40B4-BE49-F238E27FC236}">
                  <a16:creationId xmlns:a16="http://schemas.microsoft.com/office/drawing/2014/main" id="{2249CE10-CB16-294E-9D17-8556AAE05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389" cy="1132"/>
              <a:chOff x="0" y="0"/>
              <a:chExt cx="1301" cy="1054"/>
            </a:xfrm>
          </p:grpSpPr>
          <p:sp>
            <p:nvSpPr>
              <p:cNvPr id="109610" name="矩形 109609">
                <a:extLst>
                  <a:ext uri="{FF2B5EF4-FFF2-40B4-BE49-F238E27FC236}">
                    <a16:creationId xmlns:a16="http://schemas.microsoft.com/office/drawing/2014/main" id="{EFC0037C-3BB2-B34A-9710-E670714AF53E}"/>
                  </a:ext>
                </a:extLst>
              </p:cNvPr>
              <p:cNvSpPr/>
              <p:nvPr/>
            </p:nvSpPr>
            <p:spPr>
              <a:xfrm>
                <a:off x="74" y="22"/>
                <a:ext cx="215" cy="21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algn="r" eaLnBrk="0" hangingPunct="0"/>
                <a:r>
                  <a:rPr lang="en-US" altLang="zh-CN" sz="1350" b="1" i="1" noProof="1">
                    <a:latin typeface="Arial" charset="0"/>
                    <a:ea typeface="宋体" charset="-122"/>
                    <a:cs typeface="+mn-ea"/>
                  </a:rPr>
                  <a:t>Q</a:t>
                </a:r>
                <a:endParaRPr lang="en-US" altLang="zh-CN" sz="1350" b="1" i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42" name="矩形 109610">
                <a:extLst>
                  <a:ext uri="{FF2B5EF4-FFF2-40B4-BE49-F238E27FC236}">
                    <a16:creationId xmlns:a16="http://schemas.microsoft.com/office/drawing/2014/main" id="{12ADAC25-282C-5147-9B41-3BD270DE4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" y="118"/>
                <a:ext cx="192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7866" tIns="33337" rIns="67866" bIns="33337">
                <a:spAutoFit/>
              </a:bodyPr>
              <a:lstStyle/>
              <a:p>
                <a:pPr algn="just" eaLnBrk="0" hangingPunct="0"/>
                <a:r>
                  <a:rPr lang="en-US" altLang="zh-CN" sz="9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9612" name="矩形 109611">
                <a:extLst>
                  <a:ext uri="{FF2B5EF4-FFF2-40B4-BE49-F238E27FC236}">
                    <a16:creationId xmlns:a16="http://schemas.microsoft.com/office/drawing/2014/main" id="{DDC0E566-B07A-AC48-9663-74ECC4069200}"/>
                  </a:ext>
                </a:extLst>
              </p:cNvPr>
              <p:cNvSpPr/>
              <p:nvPr/>
            </p:nvSpPr>
            <p:spPr>
              <a:xfrm>
                <a:off x="342" y="0"/>
                <a:ext cx="526" cy="21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zh-CN" altLang="en-US" sz="1350" b="1" noProof="1">
                    <a:latin typeface="Arial" charset="0"/>
                    <a:ea typeface="宋体" charset="-122"/>
                    <a:cs typeface="+mn-ea"/>
                  </a:rPr>
                  <a:t>中位数</a:t>
                </a:r>
                <a:endParaRPr lang="zh-CN" altLang="en-US" sz="1350" b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9613" name="矩形 109612">
                <a:extLst>
                  <a:ext uri="{FF2B5EF4-FFF2-40B4-BE49-F238E27FC236}">
                    <a16:creationId xmlns:a16="http://schemas.microsoft.com/office/drawing/2014/main" id="{290EED97-BA12-E544-88E6-FFECECC0C464}"/>
                  </a:ext>
                </a:extLst>
              </p:cNvPr>
              <p:cNvSpPr/>
              <p:nvPr/>
            </p:nvSpPr>
            <p:spPr>
              <a:xfrm>
                <a:off x="844" y="0"/>
                <a:ext cx="184" cy="21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1350" b="1" noProof="1">
                    <a:latin typeface="Arial" charset="0"/>
                    <a:ea typeface="宋体" charset="-122"/>
                    <a:cs typeface="+mn-ea"/>
                  </a:rPr>
                  <a:t>  </a:t>
                </a:r>
                <a:endParaRPr lang="en-US" altLang="zh-CN" sz="1350" b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9614" name="矩形 109613">
                <a:extLst>
                  <a:ext uri="{FF2B5EF4-FFF2-40B4-BE49-F238E27FC236}">
                    <a16:creationId xmlns:a16="http://schemas.microsoft.com/office/drawing/2014/main" id="{E9F98865-E4CC-BC4F-8FE2-0987E4821F68}"/>
                  </a:ext>
                </a:extLst>
              </p:cNvPr>
              <p:cNvSpPr/>
              <p:nvPr/>
            </p:nvSpPr>
            <p:spPr>
              <a:xfrm>
                <a:off x="926" y="0"/>
                <a:ext cx="215" cy="21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1350" b="1" noProof="1">
                    <a:latin typeface="Arial" charset="0"/>
                    <a:ea typeface="宋体" charset="-122"/>
                    <a:cs typeface="+mn-ea"/>
                  </a:rPr>
                  <a:t>Q</a:t>
                </a:r>
                <a:endParaRPr lang="en-US" altLang="zh-CN" sz="1350" b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46" name="矩形 109614">
                <a:extLst>
                  <a:ext uri="{FF2B5EF4-FFF2-40B4-BE49-F238E27FC236}">
                    <a16:creationId xmlns:a16="http://schemas.microsoft.com/office/drawing/2014/main" id="{9CB2BF18-85C6-3C4A-A0BE-4F4D85724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" y="92"/>
                <a:ext cx="15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9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09616" name="矩形 109615">
                <a:extLst>
                  <a:ext uri="{FF2B5EF4-FFF2-40B4-BE49-F238E27FC236}">
                    <a16:creationId xmlns:a16="http://schemas.microsoft.com/office/drawing/2014/main" id="{6EA0F4F8-E800-8D45-AD2B-FD53C401FED4}"/>
                  </a:ext>
                </a:extLst>
              </p:cNvPr>
              <p:cNvSpPr/>
              <p:nvPr/>
            </p:nvSpPr>
            <p:spPr>
              <a:xfrm>
                <a:off x="1095" y="181"/>
                <a:ext cx="116" cy="5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17" name="直接连接符 109616">
                <a:extLst>
                  <a:ext uri="{FF2B5EF4-FFF2-40B4-BE49-F238E27FC236}">
                    <a16:creationId xmlns:a16="http://schemas.microsoft.com/office/drawing/2014/main" id="{E8315D48-077C-144A-9862-0C3AD0949044}"/>
                  </a:ext>
                </a:extLst>
              </p:cNvPr>
              <p:cNvSpPr/>
              <p:nvPr/>
            </p:nvSpPr>
            <p:spPr>
              <a:xfrm>
                <a:off x="944" y="490"/>
                <a:ext cx="0" cy="419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18" name="直接连接符 109617">
                <a:extLst>
                  <a:ext uri="{FF2B5EF4-FFF2-40B4-BE49-F238E27FC236}">
                    <a16:creationId xmlns:a16="http://schemas.microsoft.com/office/drawing/2014/main" id="{AC9537F0-768A-CA4D-9B64-2A52B86E2A5C}"/>
                  </a:ext>
                </a:extLst>
              </p:cNvPr>
              <p:cNvSpPr/>
              <p:nvPr/>
            </p:nvSpPr>
            <p:spPr>
              <a:xfrm>
                <a:off x="654" y="439"/>
                <a:ext cx="0" cy="470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19" name="直接连接符 109618">
                <a:extLst>
                  <a:ext uri="{FF2B5EF4-FFF2-40B4-BE49-F238E27FC236}">
                    <a16:creationId xmlns:a16="http://schemas.microsoft.com/office/drawing/2014/main" id="{24E13741-E6E4-5449-B6AD-B5D2AE915409}"/>
                  </a:ext>
                </a:extLst>
              </p:cNvPr>
              <p:cNvSpPr/>
              <p:nvPr/>
            </p:nvSpPr>
            <p:spPr>
              <a:xfrm>
                <a:off x="290" y="855"/>
                <a:ext cx="0" cy="58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20" name="未知">
                <a:extLst>
                  <a:ext uri="{FF2B5EF4-FFF2-40B4-BE49-F238E27FC236}">
                    <a16:creationId xmlns:a16="http://schemas.microsoft.com/office/drawing/2014/main" id="{338CF7B0-583E-064E-A343-1EC5807D49D5}"/>
                  </a:ext>
                </a:extLst>
              </p:cNvPr>
              <p:cNvSpPr/>
              <p:nvPr/>
            </p:nvSpPr>
            <p:spPr>
              <a:xfrm>
                <a:off x="871" y="231"/>
                <a:ext cx="291" cy="691"/>
              </a:xfrm>
              <a:custGeom>
                <a:avLst/>
                <a:gdLst/>
                <a:ahLst/>
                <a:cxnLst/>
                <a:rect l="0" t="0" r="0" b="0"/>
                <a:pathLst>
                  <a:path w="291" h="692">
                    <a:moveTo>
                      <a:pt x="290" y="691"/>
                    </a:moveTo>
                    <a:lnTo>
                      <a:pt x="259" y="684"/>
                    </a:lnTo>
                    <a:lnTo>
                      <a:pt x="243" y="676"/>
                    </a:lnTo>
                    <a:lnTo>
                      <a:pt x="230" y="664"/>
                    </a:lnTo>
                    <a:lnTo>
                      <a:pt x="214" y="649"/>
                    </a:lnTo>
                    <a:lnTo>
                      <a:pt x="199" y="627"/>
                    </a:lnTo>
                    <a:lnTo>
                      <a:pt x="183" y="598"/>
                    </a:lnTo>
                    <a:lnTo>
                      <a:pt x="153" y="519"/>
                    </a:lnTo>
                    <a:lnTo>
                      <a:pt x="122" y="406"/>
                    </a:lnTo>
                    <a:lnTo>
                      <a:pt x="93" y="270"/>
                    </a:lnTo>
                    <a:lnTo>
                      <a:pt x="77" y="202"/>
                    </a:lnTo>
                    <a:lnTo>
                      <a:pt x="62" y="136"/>
                    </a:lnTo>
                    <a:lnTo>
                      <a:pt x="46" y="80"/>
                    </a:lnTo>
                    <a:lnTo>
                      <a:pt x="31" y="37"/>
                    </a:lnTo>
                    <a:lnTo>
                      <a:pt x="15" y="1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21" name="未知">
                <a:extLst>
                  <a:ext uri="{FF2B5EF4-FFF2-40B4-BE49-F238E27FC236}">
                    <a16:creationId xmlns:a16="http://schemas.microsoft.com/office/drawing/2014/main" id="{FB5BF315-60FB-3C41-8B77-0770F9170075}"/>
                  </a:ext>
                </a:extLst>
              </p:cNvPr>
              <p:cNvSpPr/>
              <p:nvPr/>
            </p:nvSpPr>
            <p:spPr>
              <a:xfrm>
                <a:off x="0" y="231"/>
                <a:ext cx="871" cy="691"/>
              </a:xfrm>
              <a:custGeom>
                <a:avLst/>
                <a:gdLst/>
                <a:ahLst/>
                <a:cxnLst/>
                <a:rect l="0" t="0" r="0" b="0"/>
                <a:pathLst>
                  <a:path w="872" h="692">
                    <a:moveTo>
                      <a:pt x="0" y="691"/>
                    </a:moveTo>
                    <a:lnTo>
                      <a:pt x="93" y="684"/>
                    </a:lnTo>
                    <a:lnTo>
                      <a:pt x="138" y="676"/>
                    </a:lnTo>
                    <a:lnTo>
                      <a:pt x="184" y="664"/>
                    </a:lnTo>
                    <a:lnTo>
                      <a:pt x="230" y="649"/>
                    </a:lnTo>
                    <a:lnTo>
                      <a:pt x="275" y="627"/>
                    </a:lnTo>
                    <a:lnTo>
                      <a:pt x="321" y="598"/>
                    </a:lnTo>
                    <a:lnTo>
                      <a:pt x="412" y="519"/>
                    </a:lnTo>
                    <a:lnTo>
                      <a:pt x="505" y="406"/>
                    </a:lnTo>
                    <a:lnTo>
                      <a:pt x="596" y="270"/>
                    </a:lnTo>
                    <a:lnTo>
                      <a:pt x="642" y="202"/>
                    </a:lnTo>
                    <a:lnTo>
                      <a:pt x="689" y="136"/>
                    </a:lnTo>
                    <a:lnTo>
                      <a:pt x="733" y="80"/>
                    </a:lnTo>
                    <a:lnTo>
                      <a:pt x="780" y="37"/>
                    </a:lnTo>
                    <a:lnTo>
                      <a:pt x="826" y="10"/>
                    </a:lnTo>
                    <a:lnTo>
                      <a:pt x="871" y="0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22" name="直接连接符 109621">
                <a:extLst>
                  <a:ext uri="{FF2B5EF4-FFF2-40B4-BE49-F238E27FC236}">
                    <a16:creationId xmlns:a16="http://schemas.microsoft.com/office/drawing/2014/main" id="{F2A09139-47B8-7748-8815-A9CD233260C8}"/>
                  </a:ext>
                </a:extLst>
              </p:cNvPr>
              <p:cNvSpPr/>
              <p:nvPr/>
            </p:nvSpPr>
            <p:spPr>
              <a:xfrm>
                <a:off x="4" y="922"/>
                <a:ext cx="1239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23" name="未知">
                <a:extLst>
                  <a:ext uri="{FF2B5EF4-FFF2-40B4-BE49-F238E27FC236}">
                    <a16:creationId xmlns:a16="http://schemas.microsoft.com/office/drawing/2014/main" id="{C5DA3E35-1D57-A84B-83D8-1AC6554EB158}"/>
                  </a:ext>
                </a:extLst>
              </p:cNvPr>
              <p:cNvSpPr/>
              <p:nvPr/>
            </p:nvSpPr>
            <p:spPr>
              <a:xfrm>
                <a:off x="1246" y="892"/>
                <a:ext cx="55" cy="56"/>
              </a:xfrm>
              <a:custGeom>
                <a:avLst/>
                <a:gdLst/>
                <a:ahLst/>
                <a:cxnLst/>
                <a:rect l="0" t="0" r="0" b="0"/>
                <a:pathLst>
                  <a:path w="55" h="55">
                    <a:moveTo>
                      <a:pt x="0" y="0"/>
                    </a:moveTo>
                    <a:lnTo>
                      <a:pt x="54" y="26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CDCD"/>
              </a:solidFill>
              <a:ln w="12700" cap="rnd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24" name="矩形 109623">
                <a:extLst>
                  <a:ext uri="{FF2B5EF4-FFF2-40B4-BE49-F238E27FC236}">
                    <a16:creationId xmlns:a16="http://schemas.microsoft.com/office/drawing/2014/main" id="{E42B383D-2D20-D544-812C-ECC354D6B028}"/>
                  </a:ext>
                </a:extLst>
              </p:cNvPr>
              <p:cNvSpPr/>
              <p:nvPr/>
            </p:nvSpPr>
            <p:spPr>
              <a:xfrm>
                <a:off x="523" y="995"/>
                <a:ext cx="116" cy="5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25" name="直接连接符 109624">
                <a:extLst>
                  <a:ext uri="{FF2B5EF4-FFF2-40B4-BE49-F238E27FC236}">
                    <a16:creationId xmlns:a16="http://schemas.microsoft.com/office/drawing/2014/main" id="{17A5EF02-2ACB-D549-A50D-A5A8DFC9A8EB}"/>
                  </a:ext>
                </a:extLst>
              </p:cNvPr>
              <p:cNvSpPr/>
              <p:nvPr/>
            </p:nvSpPr>
            <p:spPr>
              <a:xfrm>
                <a:off x="207" y="310"/>
                <a:ext cx="96" cy="479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26" name="直接连接符 109625">
                <a:extLst>
                  <a:ext uri="{FF2B5EF4-FFF2-40B4-BE49-F238E27FC236}">
                    <a16:creationId xmlns:a16="http://schemas.microsoft.com/office/drawing/2014/main" id="{D2EAFA4C-36E8-2B47-95B6-FAB3C5DB0522}"/>
                  </a:ext>
                </a:extLst>
              </p:cNvPr>
              <p:cNvSpPr/>
              <p:nvPr/>
            </p:nvSpPr>
            <p:spPr>
              <a:xfrm>
                <a:off x="543" y="166"/>
                <a:ext cx="96" cy="24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27" name="直接连接符 109626">
                <a:extLst>
                  <a:ext uri="{FF2B5EF4-FFF2-40B4-BE49-F238E27FC236}">
                    <a16:creationId xmlns:a16="http://schemas.microsoft.com/office/drawing/2014/main" id="{79CC9784-2E7E-0042-B9EF-ED9B91EEFC99}"/>
                  </a:ext>
                </a:extLst>
              </p:cNvPr>
              <p:cNvSpPr/>
              <p:nvPr/>
            </p:nvSpPr>
            <p:spPr>
              <a:xfrm flipH="1">
                <a:off x="975" y="213"/>
                <a:ext cx="47" cy="192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</p:grpSp>
      </p:grpSp>
      <p:grpSp>
        <p:nvGrpSpPr>
          <p:cNvPr id="109628" name="组合 109627">
            <a:extLst>
              <a:ext uri="{FF2B5EF4-FFF2-40B4-BE49-F238E27FC236}">
                <a16:creationId xmlns:a16="http://schemas.microsoft.com/office/drawing/2014/main" id="{5EB47DB3-12D2-574C-9E0A-1A23FB696B4D}"/>
              </a:ext>
            </a:extLst>
          </p:cNvPr>
          <p:cNvGrpSpPr>
            <a:grpSpLocks/>
          </p:cNvGrpSpPr>
          <p:nvPr/>
        </p:nvGrpSpPr>
        <p:grpSpPr bwMode="auto">
          <a:xfrm>
            <a:off x="6037263" y="1485900"/>
            <a:ext cx="1719262" cy="2506663"/>
            <a:chOff x="0" y="0"/>
            <a:chExt cx="1445" cy="2106"/>
          </a:xfrm>
        </p:grpSpPr>
        <p:sp>
          <p:nvSpPr>
            <p:cNvPr id="76860" name="矩形 109628">
              <a:extLst>
                <a:ext uri="{FF2B5EF4-FFF2-40B4-BE49-F238E27FC236}">
                  <a16:creationId xmlns:a16="http://schemas.microsoft.com/office/drawing/2014/main" id="{E2F34F0F-8E20-1243-90DE-BFF98DFE1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" y="1820"/>
              <a:ext cx="88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7" rIns="67866" bIns="33337">
              <a:spAutoFit/>
            </a:bodyPr>
            <a:lstStyle/>
            <a:p>
              <a:pPr algn="ctr" eaLnBrk="0" hangingPunct="0"/>
              <a:r>
                <a:rPr lang="zh-CN" altLang="en-US" b="1">
                  <a:latin typeface="Arial" panose="020B0604020202020204" pitchFamily="34" charset="0"/>
                </a:rPr>
                <a:t>右偏分布</a:t>
              </a:r>
            </a:p>
          </p:txBody>
        </p:sp>
        <p:grpSp>
          <p:nvGrpSpPr>
            <p:cNvPr id="76861" name="组合 109629">
              <a:extLst>
                <a:ext uri="{FF2B5EF4-FFF2-40B4-BE49-F238E27FC236}">
                  <a16:creationId xmlns:a16="http://schemas.microsoft.com/office/drawing/2014/main" id="{F8B5181F-B3E4-AE4B-B573-5B7707413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" y="1306"/>
              <a:ext cx="1161" cy="314"/>
              <a:chOff x="0" y="0"/>
              <a:chExt cx="1087" cy="292"/>
            </a:xfrm>
          </p:grpSpPr>
          <p:sp>
            <p:nvSpPr>
              <p:cNvPr id="109631" name="未知">
                <a:extLst>
                  <a:ext uri="{FF2B5EF4-FFF2-40B4-BE49-F238E27FC236}">
                    <a16:creationId xmlns:a16="http://schemas.microsoft.com/office/drawing/2014/main" id="{3C1F05F6-16E5-A840-840E-FF7511C6CB14}"/>
                  </a:ext>
                </a:extLst>
              </p:cNvPr>
              <p:cNvSpPr/>
              <p:nvPr/>
            </p:nvSpPr>
            <p:spPr>
              <a:xfrm>
                <a:off x="145" y="0"/>
                <a:ext cx="653" cy="293"/>
              </a:xfrm>
              <a:custGeom>
                <a:avLst/>
                <a:gdLst/>
                <a:ahLst/>
                <a:cxnLst/>
                <a:rect l="0" t="0" r="0" b="0"/>
                <a:pathLst>
                  <a:path w="653" h="292">
                    <a:moveTo>
                      <a:pt x="0" y="291"/>
                    </a:moveTo>
                    <a:lnTo>
                      <a:pt x="652" y="291"/>
                    </a:lnTo>
                    <a:lnTo>
                      <a:pt x="652" y="0"/>
                    </a:lnTo>
                    <a:lnTo>
                      <a:pt x="0" y="0"/>
                    </a:lnTo>
                    <a:lnTo>
                      <a:pt x="0" y="291"/>
                    </a:lnTo>
                  </a:path>
                </a:pathLst>
              </a:custGeom>
              <a:solidFill>
                <a:srgbClr val="3366FF"/>
              </a:solidFill>
              <a:ln w="25400" cap="rnd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32" name="直接连接符 109631">
                <a:extLst>
                  <a:ext uri="{FF2B5EF4-FFF2-40B4-BE49-F238E27FC236}">
                    <a16:creationId xmlns:a16="http://schemas.microsoft.com/office/drawing/2014/main" id="{911B3813-01B8-D848-9F2F-318A32ECF24B}"/>
                  </a:ext>
                </a:extLst>
              </p:cNvPr>
              <p:cNvSpPr/>
              <p:nvPr/>
            </p:nvSpPr>
            <p:spPr>
              <a:xfrm>
                <a:off x="435" y="7"/>
                <a:ext cx="0" cy="277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33" name="直接连接符 109632">
                <a:extLst>
                  <a:ext uri="{FF2B5EF4-FFF2-40B4-BE49-F238E27FC236}">
                    <a16:creationId xmlns:a16="http://schemas.microsoft.com/office/drawing/2014/main" id="{066BB0EC-4605-E845-942B-375134D4F801}"/>
                  </a:ext>
                </a:extLst>
              </p:cNvPr>
              <p:cNvSpPr/>
              <p:nvPr/>
            </p:nvSpPr>
            <p:spPr>
              <a:xfrm>
                <a:off x="0" y="3"/>
                <a:ext cx="0" cy="284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34" name="直接连接符 109633">
                <a:extLst>
                  <a:ext uri="{FF2B5EF4-FFF2-40B4-BE49-F238E27FC236}">
                    <a16:creationId xmlns:a16="http://schemas.microsoft.com/office/drawing/2014/main" id="{69CEB563-461A-5C49-8943-7263DB65437A}"/>
                  </a:ext>
                </a:extLst>
              </p:cNvPr>
              <p:cNvSpPr/>
              <p:nvPr/>
            </p:nvSpPr>
            <p:spPr>
              <a:xfrm>
                <a:off x="1087" y="3"/>
                <a:ext cx="0" cy="284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35" name="直接连接符 109634">
                <a:extLst>
                  <a:ext uri="{FF2B5EF4-FFF2-40B4-BE49-F238E27FC236}">
                    <a16:creationId xmlns:a16="http://schemas.microsoft.com/office/drawing/2014/main" id="{96C384D5-8DBD-7641-9950-54C40BC8E310}"/>
                  </a:ext>
                </a:extLst>
              </p:cNvPr>
              <p:cNvSpPr/>
              <p:nvPr/>
            </p:nvSpPr>
            <p:spPr>
              <a:xfrm>
                <a:off x="801" y="145"/>
                <a:ext cx="282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36" name="直接连接符 109635">
                <a:extLst>
                  <a:ext uri="{FF2B5EF4-FFF2-40B4-BE49-F238E27FC236}">
                    <a16:creationId xmlns:a16="http://schemas.microsoft.com/office/drawing/2014/main" id="{D2618A43-85A1-8841-A5D5-330473BB3FE2}"/>
                  </a:ext>
                </a:extLst>
              </p:cNvPr>
              <p:cNvSpPr/>
              <p:nvPr/>
            </p:nvSpPr>
            <p:spPr>
              <a:xfrm>
                <a:off x="4" y="145"/>
                <a:ext cx="137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</p:grpSp>
        <p:grpSp>
          <p:nvGrpSpPr>
            <p:cNvPr id="76868" name="组合 109636">
              <a:extLst>
                <a:ext uri="{FF2B5EF4-FFF2-40B4-BE49-F238E27FC236}">
                  <a16:creationId xmlns:a16="http://schemas.microsoft.com/office/drawing/2014/main" id="{EA6CE4B8-77D6-8340-89A2-C2E344F9B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445" cy="1128"/>
              <a:chOff x="0" y="0"/>
              <a:chExt cx="1354" cy="1051"/>
            </a:xfrm>
          </p:grpSpPr>
          <p:sp>
            <p:nvSpPr>
              <p:cNvPr id="109638" name="矩形 109637">
                <a:extLst>
                  <a:ext uri="{FF2B5EF4-FFF2-40B4-BE49-F238E27FC236}">
                    <a16:creationId xmlns:a16="http://schemas.microsoft.com/office/drawing/2014/main" id="{BDD95650-0ECA-5849-9EC4-1D09E4F35382}"/>
                  </a:ext>
                </a:extLst>
              </p:cNvPr>
              <p:cNvSpPr/>
              <p:nvPr/>
            </p:nvSpPr>
            <p:spPr>
              <a:xfrm>
                <a:off x="0" y="0"/>
                <a:ext cx="215" cy="21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1350" b="1" i="1" noProof="1">
                    <a:latin typeface="Arial" charset="0"/>
                    <a:ea typeface="宋体" charset="-122"/>
                    <a:cs typeface="+mn-ea"/>
                  </a:rPr>
                  <a:t>Q</a:t>
                </a:r>
                <a:endParaRPr lang="en-US" altLang="zh-CN" sz="1350" b="1" i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70" name="矩形 109638">
                <a:extLst>
                  <a:ext uri="{FF2B5EF4-FFF2-40B4-BE49-F238E27FC236}">
                    <a16:creationId xmlns:a16="http://schemas.microsoft.com/office/drawing/2014/main" id="{C71241E0-CC7D-3040-9077-F8F9CE90B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" y="95"/>
                <a:ext cx="15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900" b="1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9640" name="矩形 109639">
                <a:extLst>
                  <a:ext uri="{FF2B5EF4-FFF2-40B4-BE49-F238E27FC236}">
                    <a16:creationId xmlns:a16="http://schemas.microsoft.com/office/drawing/2014/main" id="{B2B03BF4-21EC-B849-A5E4-A593E7F3CEDA}"/>
                  </a:ext>
                </a:extLst>
              </p:cNvPr>
              <p:cNvSpPr/>
              <p:nvPr/>
            </p:nvSpPr>
            <p:spPr>
              <a:xfrm>
                <a:off x="208" y="0"/>
                <a:ext cx="145" cy="21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1350" b="1" noProof="1">
                    <a:latin typeface="Arial" charset="0"/>
                    <a:ea typeface="宋体" charset="-122"/>
                    <a:cs typeface="+mn-ea"/>
                  </a:rPr>
                  <a:t> </a:t>
                </a:r>
                <a:endParaRPr lang="en-US" altLang="zh-CN" sz="1350" b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9641" name="矩形 109640">
                <a:extLst>
                  <a:ext uri="{FF2B5EF4-FFF2-40B4-BE49-F238E27FC236}">
                    <a16:creationId xmlns:a16="http://schemas.microsoft.com/office/drawing/2014/main" id="{44682631-8AC0-3F4F-8786-FD92205BB14F}"/>
                  </a:ext>
                </a:extLst>
              </p:cNvPr>
              <p:cNvSpPr/>
              <p:nvPr/>
            </p:nvSpPr>
            <p:spPr>
              <a:xfrm>
                <a:off x="249" y="0"/>
                <a:ext cx="526" cy="21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zh-CN" altLang="en-US" sz="1350" b="1" noProof="1">
                    <a:latin typeface="Arial" charset="0"/>
                    <a:ea typeface="宋体" charset="-122"/>
                    <a:cs typeface="+mn-ea"/>
                  </a:rPr>
                  <a:t>中位数</a:t>
                </a:r>
                <a:endParaRPr lang="zh-CN" altLang="en-US" sz="1350" b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9642" name="矩形 109641">
                <a:extLst>
                  <a:ext uri="{FF2B5EF4-FFF2-40B4-BE49-F238E27FC236}">
                    <a16:creationId xmlns:a16="http://schemas.microsoft.com/office/drawing/2014/main" id="{AC2AF34C-CBA4-0E4D-ABE5-0276BAF38630}"/>
                  </a:ext>
                </a:extLst>
              </p:cNvPr>
              <p:cNvSpPr/>
              <p:nvPr/>
            </p:nvSpPr>
            <p:spPr>
              <a:xfrm>
                <a:off x="753" y="0"/>
                <a:ext cx="184" cy="21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1350" b="1" noProof="1">
                    <a:latin typeface="Arial" charset="0"/>
                    <a:ea typeface="宋体" charset="-122"/>
                    <a:cs typeface="+mn-ea"/>
                  </a:rPr>
                  <a:t>  </a:t>
                </a:r>
                <a:endParaRPr lang="en-US" altLang="zh-CN" sz="1350" b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109643" name="矩形 109642">
                <a:extLst>
                  <a:ext uri="{FF2B5EF4-FFF2-40B4-BE49-F238E27FC236}">
                    <a16:creationId xmlns:a16="http://schemas.microsoft.com/office/drawing/2014/main" id="{BAC3A655-A9A9-9748-86CD-96D972FAA3A3}"/>
                  </a:ext>
                </a:extLst>
              </p:cNvPr>
              <p:cNvSpPr/>
              <p:nvPr/>
            </p:nvSpPr>
            <p:spPr>
              <a:xfrm>
                <a:off x="831" y="0"/>
                <a:ext cx="215" cy="219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1350" b="1" i="1" noProof="1">
                    <a:latin typeface="Arial" charset="0"/>
                    <a:ea typeface="宋体" charset="-122"/>
                    <a:cs typeface="+mn-ea"/>
                  </a:rPr>
                  <a:t>Q</a:t>
                </a:r>
                <a:endParaRPr lang="en-US" altLang="zh-CN" sz="1350" b="1" i="1" noProof="1"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76875" name="矩形 109643">
                <a:extLst>
                  <a:ext uri="{FF2B5EF4-FFF2-40B4-BE49-F238E27FC236}">
                    <a16:creationId xmlns:a16="http://schemas.microsoft.com/office/drawing/2014/main" id="{D8EE94F4-4A0C-D848-AEDF-DE247AA40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" y="95"/>
                <a:ext cx="156" cy="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7866" tIns="33337" rIns="67866" bIns="33337">
                <a:spAutoFit/>
              </a:bodyPr>
              <a:lstStyle/>
              <a:p>
                <a:pPr eaLnBrk="0" hangingPunct="0"/>
                <a:r>
                  <a:rPr lang="en-US" altLang="zh-CN" sz="900" b="1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09645" name="直接连接符 109644">
                <a:extLst>
                  <a:ext uri="{FF2B5EF4-FFF2-40B4-BE49-F238E27FC236}">
                    <a16:creationId xmlns:a16="http://schemas.microsoft.com/office/drawing/2014/main" id="{603CAFC5-EBFA-9443-B7F9-BC7E60BFA50E}"/>
                  </a:ext>
                </a:extLst>
              </p:cNvPr>
              <p:cNvSpPr/>
              <p:nvPr/>
            </p:nvSpPr>
            <p:spPr>
              <a:xfrm>
                <a:off x="199" y="778"/>
                <a:ext cx="0" cy="129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46" name="直接连接符 109645">
                <a:extLst>
                  <a:ext uri="{FF2B5EF4-FFF2-40B4-BE49-F238E27FC236}">
                    <a16:creationId xmlns:a16="http://schemas.microsoft.com/office/drawing/2014/main" id="{CA82BA1E-A588-3547-9154-98C260147B45}"/>
                  </a:ext>
                </a:extLst>
              </p:cNvPr>
              <p:cNvSpPr/>
              <p:nvPr/>
            </p:nvSpPr>
            <p:spPr>
              <a:xfrm>
                <a:off x="489" y="345"/>
                <a:ext cx="0" cy="565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47" name="直接连接符 109646">
                <a:extLst>
                  <a:ext uri="{FF2B5EF4-FFF2-40B4-BE49-F238E27FC236}">
                    <a16:creationId xmlns:a16="http://schemas.microsoft.com/office/drawing/2014/main" id="{7631F84C-C37E-B940-8358-42FD8EE81461}"/>
                  </a:ext>
                </a:extLst>
              </p:cNvPr>
              <p:cNvSpPr/>
              <p:nvPr/>
            </p:nvSpPr>
            <p:spPr>
              <a:xfrm>
                <a:off x="851" y="823"/>
                <a:ext cx="0" cy="7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48" name="未知">
                <a:extLst>
                  <a:ext uri="{FF2B5EF4-FFF2-40B4-BE49-F238E27FC236}">
                    <a16:creationId xmlns:a16="http://schemas.microsoft.com/office/drawing/2014/main" id="{0CC6B623-6ECF-5D4F-A1A5-2E15E94FE3F0}"/>
                  </a:ext>
                </a:extLst>
              </p:cNvPr>
              <p:cNvSpPr/>
              <p:nvPr/>
            </p:nvSpPr>
            <p:spPr>
              <a:xfrm>
                <a:off x="344" y="229"/>
                <a:ext cx="871" cy="692"/>
              </a:xfrm>
              <a:custGeom>
                <a:avLst/>
                <a:gdLst/>
                <a:ahLst/>
                <a:cxnLst/>
                <a:rect l="0" t="0" r="0" b="0"/>
                <a:pathLst>
                  <a:path w="871" h="692">
                    <a:moveTo>
                      <a:pt x="870" y="691"/>
                    </a:moveTo>
                    <a:lnTo>
                      <a:pt x="777" y="684"/>
                    </a:lnTo>
                    <a:lnTo>
                      <a:pt x="733" y="676"/>
                    </a:lnTo>
                    <a:lnTo>
                      <a:pt x="686" y="664"/>
                    </a:lnTo>
                    <a:lnTo>
                      <a:pt x="640" y="649"/>
                    </a:lnTo>
                    <a:lnTo>
                      <a:pt x="596" y="627"/>
                    </a:lnTo>
                    <a:lnTo>
                      <a:pt x="549" y="598"/>
                    </a:lnTo>
                    <a:lnTo>
                      <a:pt x="456" y="519"/>
                    </a:lnTo>
                    <a:lnTo>
                      <a:pt x="365" y="406"/>
                    </a:lnTo>
                    <a:lnTo>
                      <a:pt x="274" y="270"/>
                    </a:lnTo>
                    <a:lnTo>
                      <a:pt x="228" y="202"/>
                    </a:lnTo>
                    <a:lnTo>
                      <a:pt x="182" y="136"/>
                    </a:lnTo>
                    <a:lnTo>
                      <a:pt x="137" y="80"/>
                    </a:lnTo>
                    <a:lnTo>
                      <a:pt x="91" y="37"/>
                    </a:lnTo>
                    <a:lnTo>
                      <a:pt x="44" y="10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49" name="未知">
                <a:extLst>
                  <a:ext uri="{FF2B5EF4-FFF2-40B4-BE49-F238E27FC236}">
                    <a16:creationId xmlns:a16="http://schemas.microsoft.com/office/drawing/2014/main" id="{62894D23-543D-4846-8132-C4491A7AFD4D}"/>
                  </a:ext>
                </a:extLst>
              </p:cNvPr>
              <p:cNvSpPr/>
              <p:nvPr/>
            </p:nvSpPr>
            <p:spPr>
              <a:xfrm>
                <a:off x="54" y="229"/>
                <a:ext cx="291" cy="692"/>
              </a:xfrm>
              <a:custGeom>
                <a:avLst/>
                <a:gdLst/>
                <a:ahLst/>
                <a:cxnLst/>
                <a:rect l="0" t="0" r="0" b="0"/>
                <a:pathLst>
                  <a:path w="291" h="692">
                    <a:moveTo>
                      <a:pt x="0" y="691"/>
                    </a:moveTo>
                    <a:lnTo>
                      <a:pt x="29" y="684"/>
                    </a:lnTo>
                    <a:lnTo>
                      <a:pt x="44" y="676"/>
                    </a:lnTo>
                    <a:lnTo>
                      <a:pt x="60" y="664"/>
                    </a:lnTo>
                    <a:lnTo>
                      <a:pt x="75" y="649"/>
                    </a:lnTo>
                    <a:lnTo>
                      <a:pt x="90" y="627"/>
                    </a:lnTo>
                    <a:lnTo>
                      <a:pt x="106" y="598"/>
                    </a:lnTo>
                    <a:lnTo>
                      <a:pt x="137" y="519"/>
                    </a:lnTo>
                    <a:lnTo>
                      <a:pt x="168" y="406"/>
                    </a:lnTo>
                    <a:lnTo>
                      <a:pt x="197" y="270"/>
                    </a:lnTo>
                    <a:lnTo>
                      <a:pt x="212" y="202"/>
                    </a:lnTo>
                    <a:lnTo>
                      <a:pt x="228" y="136"/>
                    </a:lnTo>
                    <a:lnTo>
                      <a:pt x="243" y="80"/>
                    </a:lnTo>
                    <a:lnTo>
                      <a:pt x="259" y="37"/>
                    </a:lnTo>
                    <a:lnTo>
                      <a:pt x="274" y="10"/>
                    </a:lnTo>
                    <a:lnTo>
                      <a:pt x="290" y="0"/>
                    </a:lnTo>
                  </a:path>
                </a:pathLst>
              </a:custGeom>
              <a:noFill/>
              <a:ln w="25400" cap="rnd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50" name="直接连接符 109649">
                <a:extLst>
                  <a:ext uri="{FF2B5EF4-FFF2-40B4-BE49-F238E27FC236}">
                    <a16:creationId xmlns:a16="http://schemas.microsoft.com/office/drawing/2014/main" id="{FBFFC609-06E7-C84F-9B78-9828558D01C4}"/>
                  </a:ext>
                </a:extLst>
              </p:cNvPr>
              <p:cNvSpPr/>
              <p:nvPr/>
            </p:nvSpPr>
            <p:spPr>
              <a:xfrm>
                <a:off x="58" y="920"/>
                <a:ext cx="1238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51" name="未知">
                <a:extLst>
                  <a:ext uri="{FF2B5EF4-FFF2-40B4-BE49-F238E27FC236}">
                    <a16:creationId xmlns:a16="http://schemas.microsoft.com/office/drawing/2014/main" id="{48B467AE-D07C-2A41-913A-73CA2E04B8F4}"/>
                  </a:ext>
                </a:extLst>
              </p:cNvPr>
              <p:cNvSpPr/>
              <p:nvPr/>
            </p:nvSpPr>
            <p:spPr>
              <a:xfrm>
                <a:off x="1299" y="890"/>
                <a:ext cx="55" cy="56"/>
              </a:xfrm>
              <a:custGeom>
                <a:avLst/>
                <a:gdLst/>
                <a:ahLst/>
                <a:cxnLst/>
                <a:rect l="0" t="0" r="0" b="0"/>
                <a:pathLst>
                  <a:path w="55" h="55">
                    <a:moveTo>
                      <a:pt x="0" y="0"/>
                    </a:moveTo>
                    <a:lnTo>
                      <a:pt x="54" y="26"/>
                    </a:lnTo>
                    <a:lnTo>
                      <a:pt x="0" y="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DCDCD"/>
              </a:solidFill>
              <a:ln w="12700" cap="rnd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52" name="矩形 109651">
                <a:extLst>
                  <a:ext uri="{FF2B5EF4-FFF2-40B4-BE49-F238E27FC236}">
                    <a16:creationId xmlns:a16="http://schemas.microsoft.com/office/drawing/2014/main" id="{6BA8A5D1-BFAD-0F48-82AB-CC5851DC4FA2}"/>
                  </a:ext>
                </a:extLst>
              </p:cNvPr>
              <p:cNvSpPr/>
              <p:nvPr/>
            </p:nvSpPr>
            <p:spPr>
              <a:xfrm>
                <a:off x="576" y="993"/>
                <a:ext cx="115" cy="5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53" name="直接连接符 109652">
                <a:extLst>
                  <a:ext uri="{FF2B5EF4-FFF2-40B4-BE49-F238E27FC236}">
                    <a16:creationId xmlns:a16="http://schemas.microsoft.com/office/drawing/2014/main" id="{1226C8C9-C731-0744-9351-0AB81D4B2980}"/>
                  </a:ext>
                </a:extLst>
              </p:cNvPr>
              <p:cNvSpPr/>
              <p:nvPr/>
            </p:nvSpPr>
            <p:spPr>
              <a:xfrm>
                <a:off x="113" y="211"/>
                <a:ext cx="96" cy="48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54" name="直接连接符 109653">
                <a:extLst>
                  <a:ext uri="{FF2B5EF4-FFF2-40B4-BE49-F238E27FC236}">
                    <a16:creationId xmlns:a16="http://schemas.microsoft.com/office/drawing/2014/main" id="{9293AE99-FA1B-B344-A532-714A18CEE9C9}"/>
                  </a:ext>
                </a:extLst>
              </p:cNvPr>
              <p:cNvSpPr/>
              <p:nvPr/>
            </p:nvSpPr>
            <p:spPr>
              <a:xfrm flipH="1">
                <a:off x="545" y="211"/>
                <a:ext cx="48" cy="96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  <p:sp>
            <p:nvSpPr>
              <p:cNvPr id="109655" name="直接连接符 109654">
                <a:extLst>
                  <a:ext uri="{FF2B5EF4-FFF2-40B4-BE49-F238E27FC236}">
                    <a16:creationId xmlns:a16="http://schemas.microsoft.com/office/drawing/2014/main" id="{CAD60489-814C-924E-A821-0EABFF2A1160}"/>
                  </a:ext>
                </a:extLst>
              </p:cNvPr>
              <p:cNvSpPr/>
              <p:nvPr/>
            </p:nvSpPr>
            <p:spPr>
              <a:xfrm flipH="1">
                <a:off x="881" y="258"/>
                <a:ext cx="48" cy="481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 sz="1350" noProof="1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1">
            <a:extLst>
              <a:ext uri="{FF2B5EF4-FFF2-40B4-BE49-F238E27FC236}">
                <a16:creationId xmlns:a16="http://schemas.microsoft.com/office/drawing/2014/main" id="{AEA8A17D-1F0C-CF49-B254-17CF486BF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pic>
        <p:nvPicPr>
          <p:cNvPr id="77826" name="内容占位符 3">
            <a:extLst>
              <a:ext uri="{FF2B5EF4-FFF2-40B4-BE49-F238E27FC236}">
                <a16:creationId xmlns:a16="http://schemas.microsoft.com/office/drawing/2014/main" id="{038BB83A-B6E6-5148-84CB-31B1BFA436D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3300" y="96838"/>
            <a:ext cx="6946900" cy="485775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1">
            <a:extLst>
              <a:ext uri="{FF2B5EF4-FFF2-40B4-BE49-F238E27FC236}">
                <a16:creationId xmlns:a16="http://schemas.microsoft.com/office/drawing/2014/main" id="{B3A7E789-83A8-5B49-8592-C329E1D38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连续变量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5</a:t>
            </a:r>
          </a:p>
        </p:txBody>
      </p:sp>
      <p:sp>
        <p:nvSpPr>
          <p:cNvPr id="78850" name="内容占位符 2">
            <a:extLst>
              <a:ext uri="{FF2B5EF4-FFF2-40B4-BE49-F238E27FC236}">
                <a16:creationId xmlns:a16="http://schemas.microsoft.com/office/drawing/2014/main" id="{D4E594FA-8DDF-3B4D-9F2D-90D3C89F1EC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直方图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sym typeface="Arial" panose="020B0604020202020204" pitchFamily="34" charset="0"/>
              </a:rPr>
              <a:t>Histogram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）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用来反映数量变量的分布状况。在统计分组的基础上，用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横轴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表示数据分组，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纵轴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表示频数或频率，各组与相应的频数就形成了一个矩形，即直方图。</a:t>
            </a: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0D3335-B602-8E40-847B-D651DC39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2994025"/>
            <a:ext cx="25447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85A65F-A01B-4647-BD04-68A4FB4C2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3" y="2535238"/>
            <a:ext cx="353853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28673">
            <a:extLst>
              <a:ext uri="{FF2B5EF4-FFF2-40B4-BE49-F238E27FC236}">
                <a16:creationId xmlns:a16="http://schemas.microsoft.com/office/drawing/2014/main" id="{4F20DCB1-CB1D-044C-8FE4-C1C75C57D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325" y="511175"/>
            <a:ext cx="7793038" cy="166688"/>
          </a:xfrm>
        </p:spPr>
        <p:txBody>
          <a:bodyPr anchor="b"/>
          <a:lstStyle/>
          <a:p>
            <a:r>
              <a:rPr lang="zh-CN" altLang="en-US" sz="24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华文中宋" panose="02010600040101010101" pitchFamily="2" charset="-122"/>
              </a:rPr>
              <a:t>直方图可以描述数据分布的形态</a:t>
            </a:r>
          </a:p>
        </p:txBody>
      </p:sp>
      <p:pic>
        <p:nvPicPr>
          <p:cNvPr id="79874" name="图片 28675">
            <a:extLst>
              <a:ext uri="{FF2B5EF4-FFF2-40B4-BE49-F238E27FC236}">
                <a16:creationId xmlns:a16="http://schemas.microsoft.com/office/drawing/2014/main" id="{1A230BD1-A5BE-C746-959D-31443EF2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725488"/>
            <a:ext cx="2843212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图片 28676">
            <a:extLst>
              <a:ext uri="{FF2B5EF4-FFF2-40B4-BE49-F238E27FC236}">
                <a16:creationId xmlns:a16="http://schemas.microsoft.com/office/drawing/2014/main" id="{47A3C193-C976-EC4E-8AF9-E7771600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771525"/>
            <a:ext cx="2814638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图片 28677">
            <a:extLst>
              <a:ext uri="{FF2B5EF4-FFF2-40B4-BE49-F238E27FC236}">
                <a16:creationId xmlns:a16="http://schemas.microsoft.com/office/drawing/2014/main" id="{42345C78-188C-D14F-9701-473D4C44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2855913"/>
            <a:ext cx="31210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>
            <a:extLst>
              <a:ext uri="{FF2B5EF4-FFF2-40B4-BE49-F238E27FC236}">
                <a16:creationId xmlns:a16="http://schemas.microsoft.com/office/drawing/2014/main" id="{4FC36481-15C8-0F4D-9114-C7310294D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80898" name="内容占位符 2">
            <a:extLst>
              <a:ext uri="{FF2B5EF4-FFF2-40B4-BE49-F238E27FC236}">
                <a16:creationId xmlns:a16="http://schemas.microsoft.com/office/drawing/2014/main" id="{8B99B2B8-F93B-2A48-BB7C-6EA152FD98F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80899" name="图片 3" descr="图片9">
            <a:extLst>
              <a:ext uri="{FF2B5EF4-FFF2-40B4-BE49-F238E27FC236}">
                <a16:creationId xmlns:a16="http://schemas.microsoft.com/office/drawing/2014/main" id="{4F111577-44F2-D64D-80A7-6342EA623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9525"/>
            <a:ext cx="51625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>
            <a:extLst>
              <a:ext uri="{FF2B5EF4-FFF2-40B4-BE49-F238E27FC236}">
                <a16:creationId xmlns:a16="http://schemas.microsoft.com/office/drawing/2014/main" id="{9CB46C78-AB5C-BA4F-AA7E-1DF744DED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离散变量</a:t>
            </a:r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0C711BE9-56FC-CD46-BC82-9CEB43DA22B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1. 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离散变量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频数分布表：频数、频率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众数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饼图、柱形图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>
            <a:extLst>
              <a:ext uri="{FF2B5EF4-FFF2-40B4-BE49-F238E27FC236}">
                <a16:creationId xmlns:a16="http://schemas.microsoft.com/office/drawing/2014/main" id="{33FBAC97-6CBE-DE45-829B-C7DE57342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81922" name="内容占位符 2">
            <a:extLst>
              <a:ext uri="{FF2B5EF4-FFF2-40B4-BE49-F238E27FC236}">
                <a16:creationId xmlns:a16="http://schemas.microsoft.com/office/drawing/2014/main" id="{3916E8B9-8A03-3447-AE34-40E5B80B184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直方图与条形图的异同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条形图主要用于展示分类数据，直方图则用于数值型数据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条形图是用条形的高度表示各类别频数的多少，其宽度(表示类别)则是固定的。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直方图是用面积表示各组频数的多少，矩形的高度表示每一组的频数或百分比，宽度则表示各组的组距，其高度与宽度均有意义。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直方图的各矩形通常是连续排列，条形图则是分开排列。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1">
            <a:extLst>
              <a:ext uri="{FF2B5EF4-FFF2-40B4-BE49-F238E27FC236}">
                <a16:creationId xmlns:a16="http://schemas.microsoft.com/office/drawing/2014/main" id="{42841283-1391-424D-B89D-B7E2B06B8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连续变量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5</a:t>
            </a:r>
          </a:p>
        </p:txBody>
      </p:sp>
      <p:sp>
        <p:nvSpPr>
          <p:cNvPr id="82946" name="内容占位符 2">
            <a:extLst>
              <a:ext uri="{FF2B5EF4-FFF2-40B4-BE49-F238E27FC236}">
                <a16:creationId xmlns:a16="http://schemas.microsoft.com/office/drawing/2014/main" id="{C9F63CEA-1137-EE43-AB79-E5B53759545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线图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（Line Chart）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利用线形的升降起伏来表现描述的变量在一段时期内的变动情况，主要用于显示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时间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序列</a:t>
            </a:r>
            <a:r>
              <a:rPr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的数据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38916" name="图片 38915">
            <a:extLst>
              <a:ext uri="{FF2B5EF4-FFF2-40B4-BE49-F238E27FC236}">
                <a16:creationId xmlns:a16="http://schemas.microsoft.com/office/drawing/2014/main" id="{3F23998D-A938-4149-828E-2AA51BE14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2543175"/>
            <a:ext cx="470217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>
            <a:extLst>
              <a:ext uri="{FF2B5EF4-FFF2-40B4-BE49-F238E27FC236}">
                <a16:creationId xmlns:a16="http://schemas.microsoft.com/office/drawing/2014/main" id="{C80D6F29-D62F-0546-B3E8-9FC9BC934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连续变量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6</a:t>
            </a:r>
          </a:p>
        </p:txBody>
      </p:sp>
      <p:sp>
        <p:nvSpPr>
          <p:cNvPr id="83970" name="内容占位符 2">
            <a:extLst>
              <a:ext uri="{FF2B5EF4-FFF2-40B4-BE49-F238E27FC236}">
                <a16:creationId xmlns:a16="http://schemas.microsoft.com/office/drawing/2014/main" id="{A8DB20B0-8BC5-5543-9FAF-30EA2B3AE8F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r>
              <a:rPr lang="zh-CN" altLang="en-US" sz="2400" dirty="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数据标准化</a:t>
            </a: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黑体" panose="02010609060101010101" pitchFamily="49" charset="-122"/>
              </a:rPr>
              <a:t>将数据按比例缩放，使之落入一个小的特定区间。在某些比较和评价的指标处理中经常会用到，去除数据的单位限制，将其转化为无量纲的纯数值，便于不同单位或量级的指标能够进行比较和加权。</a:t>
            </a:r>
          </a:p>
          <a:p>
            <a:pPr lvl="2">
              <a:buFont typeface="Wingdings" pitchFamily="2" charset="2"/>
              <a:buChar char="ü"/>
            </a:pPr>
            <a:r>
              <a:rPr lang="en-US" altLang="zh-CN" dirty="0">
                <a:latin typeface="微软雅黑" panose="020B0503020204020204" pitchFamily="34" charset="-122"/>
                <a:ea typeface="黑体" panose="02010609060101010101" pitchFamily="49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-score 标准化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>
            <a:extLst>
              <a:ext uri="{FF2B5EF4-FFF2-40B4-BE49-F238E27FC236}">
                <a16:creationId xmlns:a16="http://schemas.microsoft.com/office/drawing/2014/main" id="{640389AF-6BEE-3842-BAA7-F8C52EC54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83970" name="内容占位符 2">
            <a:extLst>
              <a:ext uri="{FF2B5EF4-FFF2-40B4-BE49-F238E27FC236}">
                <a16:creationId xmlns:a16="http://schemas.microsoft.com/office/drawing/2014/main" id="{AE5F7ADD-C169-6D45-A3D7-996E260A8C9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2">
              <a:buFont typeface="Wingdings" pitchFamily="2" charset="2"/>
              <a:buChar char="ü"/>
            </a:pPr>
            <a:r>
              <a:rPr lang="en-US" altLang="en-US">
                <a:solidFill>
                  <a:srgbClr val="FFFF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z-score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标准化</a:t>
            </a:r>
          </a:p>
          <a:p>
            <a:pPr lvl="3">
              <a:buFont typeface="Wingdings" pitchFamily="2" charset="2"/>
              <a:buChar char="p"/>
            </a:pP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z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分数，等于变量值与其平均数的离差除以标准差，用Z表示。 Z值的均值等于0，标准差等于1。</a:t>
            </a:r>
          </a:p>
          <a:p>
            <a:pPr lvl="3">
              <a:buFont typeface="Wingdings" pitchFamily="2" charset="2"/>
              <a:buChar char="p"/>
            </a:pP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3">
              <a:buFont typeface="Wingdings" pitchFamily="2" charset="2"/>
              <a:buChar char="p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是对某一个值在一组数据中相对位置的度量。</a:t>
            </a:r>
          </a:p>
          <a:p>
            <a:pPr lvl="4">
              <a:lnSpc>
                <a:spcPct val="100000"/>
              </a:lnSpc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z&gt;0说明观测值大于均值</a:t>
            </a:r>
          </a:p>
          <a:p>
            <a:pPr lvl="4">
              <a:lnSpc>
                <a:spcPct val="100000"/>
              </a:lnSpc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z&lt;0说明观测值小于均值</a:t>
            </a:r>
          </a:p>
          <a:p>
            <a:pPr lvl="4">
              <a:lnSpc>
                <a:spcPct val="100000"/>
              </a:lnSpc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z=1.2说明观测值比均值大1.2倍的标准差</a:t>
            </a:r>
          </a:p>
        </p:txBody>
      </p:sp>
      <p:pic>
        <p:nvPicPr>
          <p:cNvPr id="84995" name="图片 3">
            <a:extLst>
              <a:ext uri="{FF2B5EF4-FFF2-40B4-BE49-F238E27FC236}">
                <a16:creationId xmlns:a16="http://schemas.microsoft.com/office/drawing/2014/main" id="{982C51A6-699D-7141-8133-535E597D1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0406"/>
            <a:ext cx="1677988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1">
            <a:extLst>
              <a:ext uri="{FF2B5EF4-FFF2-40B4-BE49-F238E27FC236}">
                <a16:creationId xmlns:a16="http://schemas.microsoft.com/office/drawing/2014/main" id="{2E401B65-0A14-D742-BAFF-D6BEB5C55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连续变量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0E72432B-A9A0-0D4F-916C-95F74B0BB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  <a:ln>
            <a:miter/>
          </a:ln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2. </a:t>
            </a: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连续变量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数值方法：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集中趋势：均值、中位数、众数</a:t>
            </a:r>
            <a:endParaRPr lang="en-US" altLang="zh-CN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离散程度：全距、四分位距、方差、离散系数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分布形状：偏度、峰度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图形：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箱线图、直方图、折线图</a:t>
            </a:r>
          </a:p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数据标准化：</a:t>
            </a:r>
            <a:r>
              <a:rPr lang="en-US" altLang="zh-CN">
                <a:latin typeface="微软雅黑" panose="020B0503020204020204" pitchFamily="34" charset="-122"/>
                <a:ea typeface="黑体" panose="02010609060101010101" pitchFamily="49" charset="-122"/>
              </a:rPr>
              <a:t>z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分数标准化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1">
            <a:extLst>
              <a:ext uri="{FF2B5EF4-FFF2-40B4-BE49-F238E27FC236}">
                <a16:creationId xmlns:a16="http://schemas.microsoft.com/office/drawing/2014/main" id="{11812FA9-5E73-2142-8ED1-335378047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第三章 数据的描述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0D4B7-D25F-2948-BED9-B1E7E32F2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  <a:ln>
            <a:miter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38"/>
              </a:spcBef>
            </a:pPr>
            <a:r>
              <a:rPr lang="zh-CN" altLang="en-US" sz="2600">
                <a:latin typeface="微软雅黑" panose="020B0503020204020204" pitchFamily="34" charset="-122"/>
                <a:ea typeface="黑体" panose="02010609060101010101" pitchFamily="49" charset="-122"/>
              </a:rPr>
              <a:t>单变量的描述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离散变量：频数分布表、众数、饼图、柱形图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连续变量：数值特征（集中、离散、分布）、图形、标准化</a:t>
            </a:r>
          </a:p>
          <a:p>
            <a:pPr>
              <a:lnSpc>
                <a:spcPct val="100000"/>
              </a:lnSpc>
              <a:spcBef>
                <a:spcPts val="1038"/>
              </a:spcBef>
            </a:pPr>
            <a:r>
              <a:rPr lang="zh-CN" altLang="en-US" sz="2600">
                <a:latin typeface="微软雅黑" panose="020B0503020204020204" pitchFamily="34" charset="-122"/>
                <a:ea typeface="黑体" panose="02010609060101010101" pitchFamily="49" charset="-122"/>
              </a:rPr>
              <a:t>两个变量的描述</a:t>
            </a:r>
            <a:r>
              <a:rPr lang="en-US" altLang="zh-CN" sz="2600">
                <a:latin typeface="Times New Roman" panose="02020603050405020304" pitchFamily="18" charset="0"/>
                <a:ea typeface="微软雅黑" panose="020B0503020204020204" pitchFamily="34" charset="-122"/>
              </a:rPr>
              <a:t>——</a:t>
            </a:r>
            <a:r>
              <a:rPr lang="zh-CN" altLang="en-US" sz="2600">
                <a:latin typeface="微软雅黑" panose="020B0503020204020204" pitchFamily="34" charset="-122"/>
                <a:ea typeface="黑体" panose="02010609060101010101" pitchFamily="49" charset="-122"/>
              </a:rPr>
              <a:t>图形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离散变量与离散变量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离散变量与连续变量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连续变量与连续变量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charRg st="5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61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>
            <a:extLst>
              <a:ext uri="{FF2B5EF4-FFF2-40B4-BE49-F238E27FC236}">
                <a16:creationId xmlns:a16="http://schemas.microsoft.com/office/drawing/2014/main" id="{41F4AF14-B400-0F4B-815F-EC276A130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Arial" panose="020B0604020202020204" pitchFamily="34" charset="0"/>
              </a:rPr>
              <a:t>第三章 数据的描述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Arial" panose="020B0604020202020204" pitchFamily="34" charset="0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Arial" panose="020B0604020202020204" pitchFamily="34" charset="0"/>
              </a:rPr>
              <a:t>两个变量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87042" name="内容占位符 2">
            <a:extLst>
              <a:ext uri="{FF2B5EF4-FFF2-40B4-BE49-F238E27FC236}">
                <a16:creationId xmlns:a16="http://schemas.microsoft.com/office/drawing/2014/main" id="{70C2428A-D511-6047-906C-DD700EE764D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离散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vs. </a:t>
            </a: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离散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 dirty="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二维列联表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将数据按两个或更多变量分组时得到的频数分布表。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反映两个变量的联合分布，可以用来分析两个变量间的关系，也称为交叉分组表（Cross tabulation）。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列联表一般根据两个定性变量进行编制，如果是定量变量则需要先对单个变量进行分组。</a:t>
            </a:r>
          </a:p>
          <a:p>
            <a:pPr lvl="3">
              <a:buFont typeface="Wingdings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黑体" panose="02010609060101010101" pitchFamily="49" charset="-122"/>
              </a:rPr>
              <a:t>列联表中的数字为交叉单元格中的频数或频率。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>
            <a:extLst>
              <a:ext uri="{FF2B5EF4-FFF2-40B4-BE49-F238E27FC236}">
                <a16:creationId xmlns:a16="http://schemas.microsoft.com/office/drawing/2014/main" id="{D2EA4BC7-0FDB-AE4C-AA23-BACF5862E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pic>
        <p:nvPicPr>
          <p:cNvPr id="88066" name="内容占位符 3">
            <a:extLst>
              <a:ext uri="{FF2B5EF4-FFF2-40B4-BE49-F238E27FC236}">
                <a16:creationId xmlns:a16="http://schemas.microsoft.com/office/drawing/2014/main" id="{6AE68BB7-1EDC-FD4A-9919-70955661541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2730500"/>
            <a:ext cx="7148512" cy="2378075"/>
          </a:xfrm>
        </p:spPr>
      </p:pic>
      <p:pic>
        <p:nvPicPr>
          <p:cNvPr id="89091" name="图片 1">
            <a:extLst>
              <a:ext uri="{FF2B5EF4-FFF2-40B4-BE49-F238E27FC236}">
                <a16:creationId xmlns:a16="http://schemas.microsoft.com/office/drawing/2014/main" id="{442666D3-EEB0-9F41-A060-490CC921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42875"/>
            <a:ext cx="5857875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>
            <a:extLst>
              <a:ext uri="{FF2B5EF4-FFF2-40B4-BE49-F238E27FC236}">
                <a16:creationId xmlns:a16="http://schemas.microsoft.com/office/drawing/2014/main" id="{91A639E6-EEA4-8D48-87EA-CBF8AD704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第三章 数据的描述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两个变量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1</a:t>
            </a:r>
          </a:p>
        </p:txBody>
      </p:sp>
      <p:sp>
        <p:nvSpPr>
          <p:cNvPr id="90114" name="内容占位符 2">
            <a:extLst>
              <a:ext uri="{FF2B5EF4-FFF2-40B4-BE49-F238E27FC236}">
                <a16:creationId xmlns:a16="http://schemas.microsoft.com/office/drawing/2014/main" id="{CCC53F6B-63DF-2246-82A3-F5D8FE8099C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离散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vs. 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离散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柱形图</a:t>
            </a:r>
          </a:p>
          <a:p>
            <a:pPr lvl="3">
              <a:buFont typeface="Wingdings" pitchFamily="2" charset="2"/>
              <a:buChar char="p"/>
            </a:pP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4D5F36-2316-FA45-A398-38783012C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257425"/>
            <a:ext cx="37893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E84BAE-BF31-1F4E-BD0C-97CB49D3B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75" y="2259013"/>
            <a:ext cx="3879850" cy="272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>
            <a:extLst>
              <a:ext uri="{FF2B5EF4-FFF2-40B4-BE49-F238E27FC236}">
                <a16:creationId xmlns:a16="http://schemas.microsoft.com/office/drawing/2014/main" id="{24729AAF-9529-9341-851B-9CEC5E65A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第三章 数据的描述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两个变量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2</a:t>
            </a:r>
          </a:p>
        </p:txBody>
      </p:sp>
      <p:sp>
        <p:nvSpPr>
          <p:cNvPr id="91138" name="内容占位符 2">
            <a:extLst>
              <a:ext uri="{FF2B5EF4-FFF2-40B4-BE49-F238E27FC236}">
                <a16:creationId xmlns:a16="http://schemas.microsoft.com/office/drawing/2014/main" id="{C9D812AC-5106-134F-A7B4-FB6C5CFCCC8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离散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vs. 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连续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箱线图</a:t>
            </a:r>
          </a:p>
          <a:p>
            <a:pPr lvl="3">
              <a:buFont typeface="Wingdings" pitchFamily="2" charset="2"/>
              <a:buChar char="p"/>
            </a:pP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grpSp>
        <p:nvGrpSpPr>
          <p:cNvPr id="91139" name="组合 8">
            <a:extLst>
              <a:ext uri="{FF2B5EF4-FFF2-40B4-BE49-F238E27FC236}">
                <a16:creationId xmlns:a16="http://schemas.microsoft.com/office/drawing/2014/main" id="{3EF34E1A-BAC0-3B46-87C1-4AA8C238EA7F}"/>
              </a:ext>
            </a:extLst>
          </p:cNvPr>
          <p:cNvGrpSpPr>
            <a:grpSpLocks/>
          </p:cNvGrpSpPr>
          <p:nvPr/>
        </p:nvGrpSpPr>
        <p:grpSpPr bwMode="auto">
          <a:xfrm>
            <a:off x="3381375" y="1446213"/>
            <a:ext cx="4286250" cy="3686175"/>
            <a:chOff x="5571" y="2263"/>
            <a:chExt cx="6750" cy="5804"/>
          </a:xfrm>
        </p:grpSpPr>
        <p:pic>
          <p:nvPicPr>
            <p:cNvPr id="91140" name="图片 6">
              <a:extLst>
                <a:ext uri="{FF2B5EF4-FFF2-40B4-BE49-F238E27FC236}">
                  <a16:creationId xmlns:a16="http://schemas.microsoft.com/office/drawing/2014/main" id="{9883ECE0-6783-D346-812E-D4271DB89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" y="2263"/>
              <a:ext cx="6751" cy="5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41" name="图片 7">
              <a:extLst>
                <a:ext uri="{FF2B5EF4-FFF2-40B4-BE49-F238E27FC236}">
                  <a16:creationId xmlns:a16="http://schemas.microsoft.com/office/drawing/2014/main" id="{2DF9EAFB-CD33-0649-8F39-1E781BA28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33" y="5296"/>
              <a:ext cx="60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>
            <a:extLst>
              <a:ext uri="{FF2B5EF4-FFF2-40B4-BE49-F238E27FC236}">
                <a16:creationId xmlns:a16="http://schemas.microsoft.com/office/drawing/2014/main" id="{E5CE9DAE-D722-994A-B799-E32255CE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离散变量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3B7A3C9-B174-6E48-B03A-5561D452A46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72562214"/>
              </p:ext>
            </p:extLst>
          </p:nvPr>
        </p:nvGraphicFramePr>
        <p:xfrm>
          <a:off x="339725" y="936625"/>
          <a:ext cx="3421063" cy="4151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75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姓名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学号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性别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思想表现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已修学分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邓喜双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201601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良好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曹紫萱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201602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女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良好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吴志强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201603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优秀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张朝莹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 dirty="0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201604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女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 dirty="0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史诗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韩旭亮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201605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良好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李红雷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201606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一般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57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邢永然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201607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女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优秀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6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杨安春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201608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优秀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李克勤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201609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优秀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周长春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201610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良好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张喜明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201611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良好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830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马光芳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201612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女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良好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893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王永涵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201613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女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优秀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69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赵永明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201614</a:t>
                      </a:r>
                      <a:endParaRPr lang="zh-CN" altLang="en-US" sz="1400" b="0" u="none">
                        <a:solidFill>
                          <a:schemeClr val="bg1"/>
                        </a:solidFill>
                        <a:latin typeface="Times New Roman" charset="0"/>
                        <a:ea typeface="黑体" charset="0"/>
                        <a:cs typeface="Times New Roman" charset="0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男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1400" b="0" u="none">
                          <a:solidFill>
                            <a:schemeClr val="bg1"/>
                          </a:solidFill>
                          <a:latin typeface="Times New Roman" charset="0"/>
                          <a:ea typeface="黑体" charset="0"/>
                          <a:cs typeface="Times New Roman" charset="0"/>
                        </a:rPr>
                        <a:t>一般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33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69"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张信哲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201615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男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0" u="none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优秀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>
                        <a:buNone/>
                      </a:pPr>
                      <a:r>
                        <a:rPr lang="en-US" altLang="zh-CN" sz="1400" b="0" u="none" dirty="0">
                          <a:solidFill>
                            <a:srgbClr val="000000"/>
                          </a:solidFill>
                          <a:latin typeface="Times New Roman" charset="0"/>
                          <a:ea typeface="黑体" charset="0"/>
                          <a:cs typeface="宋体" charset="0"/>
                        </a:rPr>
                        <a:t>16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B4239D64-3AEE-7F44-90E1-5D102D7A4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1035050"/>
            <a:ext cx="3987800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ea typeface="黑体" panose="02010609060101010101" pitchFamily="49" charset="-122"/>
              </a:rPr>
              <a:t>男女比例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183E21A-B20F-F84D-8C20-BD364D6CF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1835150"/>
            <a:ext cx="3352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3DAC02-02DE-E14D-9316-F79C77E18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1949450"/>
            <a:ext cx="15763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80F9312-9AA4-A541-8B1E-D0EB12C74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3635375"/>
            <a:ext cx="24463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频数分布表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1">
            <a:extLst>
              <a:ext uri="{FF2B5EF4-FFF2-40B4-BE49-F238E27FC236}">
                <a16:creationId xmlns:a16="http://schemas.microsoft.com/office/drawing/2014/main" id="{1BE69CB1-50D5-6E40-858F-11461036C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第三章 数据的描述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两个变量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2</a:t>
            </a:r>
          </a:p>
        </p:txBody>
      </p:sp>
      <p:sp>
        <p:nvSpPr>
          <p:cNvPr id="92162" name="内容占位符 2">
            <a:extLst>
              <a:ext uri="{FF2B5EF4-FFF2-40B4-BE49-F238E27FC236}">
                <a16:creationId xmlns:a16="http://schemas.microsoft.com/office/drawing/2014/main" id="{FE9BC688-43F2-174E-B325-30AB3BFB254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 lvl="1"/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连续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</a:rPr>
              <a:t>vs. </a:t>
            </a: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连续</a:t>
            </a:r>
          </a:p>
          <a:p>
            <a:pPr lvl="2">
              <a:buFont typeface="Wingdings" pitchFamily="2" charset="2"/>
              <a:buChar char="ü"/>
            </a:pPr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散点图</a:t>
            </a:r>
          </a:p>
          <a:p>
            <a:pPr lvl="3">
              <a:buFont typeface="Wingdings" pitchFamily="2" charset="2"/>
              <a:buChar char="p"/>
            </a:pPr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</p:txBody>
      </p:sp>
      <p:pic>
        <p:nvPicPr>
          <p:cNvPr id="92163" name="图片 1">
            <a:extLst>
              <a:ext uri="{FF2B5EF4-FFF2-40B4-BE49-F238E27FC236}">
                <a16:creationId xmlns:a16="http://schemas.microsoft.com/office/drawing/2014/main" id="{C5438640-7B9F-9E41-950E-A9C622DF8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603375"/>
            <a:ext cx="5408613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612353">
            <a:extLst>
              <a:ext uri="{FF2B5EF4-FFF2-40B4-BE49-F238E27FC236}">
                <a16:creationId xmlns:a16="http://schemas.microsoft.com/office/drawing/2014/main" id="{3E9A04CD-9F01-C64E-BE48-F2923E0DD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3375"/>
            <a:ext cx="8229600" cy="344488"/>
          </a:xfrm>
        </p:spPr>
        <p:txBody>
          <a:bodyPr anchor="b"/>
          <a:lstStyle/>
          <a:p>
            <a:endParaRPr lang="zh-CN" altLang="zh-CN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93186" name="组合 612355">
            <a:extLst>
              <a:ext uri="{FF2B5EF4-FFF2-40B4-BE49-F238E27FC236}">
                <a16:creationId xmlns:a16="http://schemas.microsoft.com/office/drawing/2014/main" id="{271CA975-7009-5447-9997-F65F189876F2}"/>
              </a:ext>
            </a:extLst>
          </p:cNvPr>
          <p:cNvGrpSpPr>
            <a:grpSpLocks/>
          </p:cNvGrpSpPr>
          <p:nvPr/>
        </p:nvGrpSpPr>
        <p:grpSpPr bwMode="auto">
          <a:xfrm>
            <a:off x="5703888" y="3308350"/>
            <a:ext cx="2000250" cy="1619250"/>
            <a:chOff x="3744" y="2640"/>
            <a:chExt cx="1680" cy="1360"/>
          </a:xfrm>
        </p:grpSpPr>
        <p:sp>
          <p:nvSpPr>
            <p:cNvPr id="612357" name="矩形 612356">
              <a:extLst>
                <a:ext uri="{FF2B5EF4-FFF2-40B4-BE49-F238E27FC236}">
                  <a16:creationId xmlns:a16="http://schemas.microsoft.com/office/drawing/2014/main" id="{2CD3AF33-83E1-A34C-9CEF-4753B16DF780}"/>
                </a:ext>
              </a:extLst>
            </p:cNvPr>
            <p:cNvSpPr/>
            <p:nvPr/>
          </p:nvSpPr>
          <p:spPr>
            <a:xfrm>
              <a:off x="3744" y="2640"/>
              <a:ext cx="1680" cy="1344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grpSp>
          <p:nvGrpSpPr>
            <p:cNvPr id="93188" name="组合 612357">
              <a:extLst>
                <a:ext uri="{FF2B5EF4-FFF2-40B4-BE49-F238E27FC236}">
                  <a16:creationId xmlns:a16="http://schemas.microsoft.com/office/drawing/2014/main" id="{B22EC0EC-D1AC-3941-8664-F2623D6E3A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688"/>
              <a:ext cx="1392" cy="1312"/>
              <a:chOff x="3984" y="2592"/>
              <a:chExt cx="1392" cy="1312"/>
            </a:xfrm>
          </p:grpSpPr>
          <p:grpSp>
            <p:nvGrpSpPr>
              <p:cNvPr id="93189" name="组合 612358">
                <a:extLst>
                  <a:ext uri="{FF2B5EF4-FFF2-40B4-BE49-F238E27FC236}">
                    <a16:creationId xmlns:a16="http://schemas.microsoft.com/office/drawing/2014/main" id="{5F26F425-956E-2845-B0C7-7EF731534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592"/>
                <a:ext cx="1392" cy="1056"/>
                <a:chOff x="3984" y="2592"/>
                <a:chExt cx="1392" cy="1056"/>
              </a:xfrm>
            </p:grpSpPr>
            <p:sp>
              <p:nvSpPr>
                <p:cNvPr id="612360" name="直接连接符 612359">
                  <a:extLst>
                    <a:ext uri="{FF2B5EF4-FFF2-40B4-BE49-F238E27FC236}">
                      <a16:creationId xmlns:a16="http://schemas.microsoft.com/office/drawing/2014/main" id="{36B97BD7-8067-A946-8E23-D278A0375EB3}"/>
                    </a:ext>
                  </a:extLst>
                </p:cNvPr>
                <p:cNvSpPr/>
                <p:nvPr/>
              </p:nvSpPr>
              <p:spPr>
                <a:xfrm>
                  <a:off x="3984" y="2592"/>
                  <a:ext cx="0" cy="105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  <p:sp>
              <p:nvSpPr>
                <p:cNvPr id="612361" name="直接连接符 612360">
                  <a:extLst>
                    <a:ext uri="{FF2B5EF4-FFF2-40B4-BE49-F238E27FC236}">
                      <a16:creationId xmlns:a16="http://schemas.microsoft.com/office/drawing/2014/main" id="{2D20B976-CF80-B847-861C-CBF9292D896C}"/>
                    </a:ext>
                  </a:extLst>
                </p:cNvPr>
                <p:cNvSpPr/>
                <p:nvPr/>
              </p:nvSpPr>
              <p:spPr>
                <a:xfrm>
                  <a:off x="3984" y="3648"/>
                  <a:ext cx="13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  <p:sp>
              <p:nvSpPr>
                <p:cNvPr id="612362" name="文本框 612361">
                  <a:extLst>
                    <a:ext uri="{FF2B5EF4-FFF2-40B4-BE49-F238E27FC236}">
                      <a16:creationId xmlns:a16="http://schemas.microsoft.com/office/drawing/2014/main" id="{1212C99D-1C13-E24D-899F-9857A05D1C7C}"/>
                    </a:ext>
                  </a:extLst>
                </p:cNvPr>
                <p:cNvSpPr txBox="1"/>
                <p:nvPr/>
              </p:nvSpPr>
              <p:spPr>
                <a:xfrm>
                  <a:off x="4368" y="3312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63" name="文本框 612362">
                  <a:extLst>
                    <a:ext uri="{FF2B5EF4-FFF2-40B4-BE49-F238E27FC236}">
                      <a16:creationId xmlns:a16="http://schemas.microsoft.com/office/drawing/2014/main" id="{F5A0E3CD-0ECC-EE49-9781-63191D976DC4}"/>
                    </a:ext>
                  </a:extLst>
                </p:cNvPr>
                <p:cNvSpPr txBox="1"/>
                <p:nvPr/>
              </p:nvSpPr>
              <p:spPr>
                <a:xfrm>
                  <a:off x="4800" y="3168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64" name="文本框 612363">
                  <a:extLst>
                    <a:ext uri="{FF2B5EF4-FFF2-40B4-BE49-F238E27FC236}">
                      <a16:creationId xmlns:a16="http://schemas.microsoft.com/office/drawing/2014/main" id="{CAD48EE8-8253-E648-8D6D-8B9A7C2A28AB}"/>
                    </a:ext>
                  </a:extLst>
                </p:cNvPr>
                <p:cNvSpPr txBox="1"/>
                <p:nvPr/>
              </p:nvSpPr>
              <p:spPr>
                <a:xfrm>
                  <a:off x="4704" y="2688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65" name="文本框 612364">
                  <a:extLst>
                    <a:ext uri="{FF2B5EF4-FFF2-40B4-BE49-F238E27FC236}">
                      <a16:creationId xmlns:a16="http://schemas.microsoft.com/office/drawing/2014/main" id="{05862C98-217C-9945-B3EE-21CEFBF540E2}"/>
                    </a:ext>
                  </a:extLst>
                </p:cNvPr>
                <p:cNvSpPr txBox="1"/>
                <p:nvPr/>
              </p:nvSpPr>
              <p:spPr>
                <a:xfrm>
                  <a:off x="4944" y="2736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66" name="文本框 612365">
                  <a:extLst>
                    <a:ext uri="{FF2B5EF4-FFF2-40B4-BE49-F238E27FC236}">
                      <a16:creationId xmlns:a16="http://schemas.microsoft.com/office/drawing/2014/main" id="{50FEBEA7-B9D0-0A4C-B359-0793017B95A1}"/>
                    </a:ext>
                  </a:extLst>
                </p:cNvPr>
                <p:cNvSpPr txBox="1"/>
                <p:nvPr/>
              </p:nvSpPr>
              <p:spPr>
                <a:xfrm>
                  <a:off x="4512" y="2640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67" name="文本框 612366">
                  <a:extLst>
                    <a:ext uri="{FF2B5EF4-FFF2-40B4-BE49-F238E27FC236}">
                      <a16:creationId xmlns:a16="http://schemas.microsoft.com/office/drawing/2014/main" id="{37BBADA5-5367-C545-98A8-A0C33128F202}"/>
                    </a:ext>
                  </a:extLst>
                </p:cNvPr>
                <p:cNvSpPr txBox="1"/>
                <p:nvPr/>
              </p:nvSpPr>
              <p:spPr>
                <a:xfrm>
                  <a:off x="4464" y="3024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68" name="文本框 612367">
                  <a:extLst>
                    <a:ext uri="{FF2B5EF4-FFF2-40B4-BE49-F238E27FC236}">
                      <a16:creationId xmlns:a16="http://schemas.microsoft.com/office/drawing/2014/main" id="{F3B6F86E-48C9-504C-99B0-124F59033157}"/>
                    </a:ext>
                  </a:extLst>
                </p:cNvPr>
                <p:cNvSpPr txBox="1"/>
                <p:nvPr/>
              </p:nvSpPr>
              <p:spPr>
                <a:xfrm>
                  <a:off x="4320" y="2928"/>
                  <a:ext cx="256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69" name="文本框 612368">
                  <a:extLst>
                    <a:ext uri="{FF2B5EF4-FFF2-40B4-BE49-F238E27FC236}">
                      <a16:creationId xmlns:a16="http://schemas.microsoft.com/office/drawing/2014/main" id="{89E40CFC-79F1-0E41-91F0-C83A0282625E}"/>
                    </a:ext>
                  </a:extLst>
                </p:cNvPr>
                <p:cNvSpPr txBox="1"/>
                <p:nvPr/>
              </p:nvSpPr>
              <p:spPr>
                <a:xfrm>
                  <a:off x="4176" y="3216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70" name="文本框 612369">
                  <a:extLst>
                    <a:ext uri="{FF2B5EF4-FFF2-40B4-BE49-F238E27FC236}">
                      <a16:creationId xmlns:a16="http://schemas.microsoft.com/office/drawing/2014/main" id="{F6CD8B59-A95B-7041-B2A2-727C9841A28D}"/>
                    </a:ext>
                  </a:extLst>
                </p:cNvPr>
                <p:cNvSpPr txBox="1"/>
                <p:nvPr/>
              </p:nvSpPr>
              <p:spPr>
                <a:xfrm>
                  <a:off x="4176" y="3024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71" name="文本框 612370">
                  <a:extLst>
                    <a:ext uri="{FF2B5EF4-FFF2-40B4-BE49-F238E27FC236}">
                      <a16:creationId xmlns:a16="http://schemas.microsoft.com/office/drawing/2014/main" id="{65871115-8988-344C-80D9-73A22E8102CD}"/>
                    </a:ext>
                  </a:extLst>
                </p:cNvPr>
                <p:cNvSpPr txBox="1"/>
                <p:nvPr/>
              </p:nvSpPr>
              <p:spPr>
                <a:xfrm>
                  <a:off x="4752" y="2928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72" name="文本框 612371">
                  <a:extLst>
                    <a:ext uri="{FF2B5EF4-FFF2-40B4-BE49-F238E27FC236}">
                      <a16:creationId xmlns:a16="http://schemas.microsoft.com/office/drawing/2014/main" id="{9CD76F58-CAEF-9444-9EC0-FD2100AAD369}"/>
                    </a:ext>
                  </a:extLst>
                </p:cNvPr>
                <p:cNvSpPr txBox="1"/>
                <p:nvPr/>
              </p:nvSpPr>
              <p:spPr>
                <a:xfrm>
                  <a:off x="4944" y="3168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73" name="文本框 612372">
                  <a:extLst>
                    <a:ext uri="{FF2B5EF4-FFF2-40B4-BE49-F238E27FC236}">
                      <a16:creationId xmlns:a16="http://schemas.microsoft.com/office/drawing/2014/main" id="{5402AA02-20C5-C444-AEF8-F65253E2FEA7}"/>
                    </a:ext>
                  </a:extLst>
                </p:cNvPr>
                <p:cNvSpPr txBox="1"/>
                <p:nvPr/>
              </p:nvSpPr>
              <p:spPr>
                <a:xfrm>
                  <a:off x="4272" y="2784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</p:grpSp>
          <p:sp>
            <p:nvSpPr>
              <p:cNvPr id="612374" name="文本框 612373">
                <a:extLst>
                  <a:ext uri="{FF2B5EF4-FFF2-40B4-BE49-F238E27FC236}">
                    <a16:creationId xmlns:a16="http://schemas.microsoft.com/office/drawing/2014/main" id="{0F4C89EE-C166-3D4E-B661-26E239AD7379}"/>
                  </a:ext>
                </a:extLst>
              </p:cNvPr>
              <p:cNvSpPr txBox="1"/>
              <p:nvPr/>
            </p:nvSpPr>
            <p:spPr>
              <a:xfrm>
                <a:off x="4080" y="3648"/>
                <a:ext cx="1200" cy="256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1300">
                    <a:latin typeface="Arial" panose="020B0604020202020204" pitchFamily="34" charset="0"/>
                  </a:rPr>
                  <a:t>不相关</a:t>
                </a:r>
              </a:p>
            </p:txBody>
          </p:sp>
        </p:grpSp>
      </p:grpSp>
      <p:grpSp>
        <p:nvGrpSpPr>
          <p:cNvPr id="93205" name="组合 612374">
            <a:extLst>
              <a:ext uri="{FF2B5EF4-FFF2-40B4-BE49-F238E27FC236}">
                <a16:creationId xmlns:a16="http://schemas.microsoft.com/office/drawing/2014/main" id="{2C71B727-B70D-8044-9D1E-D78B82976EB3}"/>
              </a:ext>
            </a:extLst>
          </p:cNvPr>
          <p:cNvGrpSpPr>
            <a:grpSpLocks/>
          </p:cNvGrpSpPr>
          <p:nvPr/>
        </p:nvGrpSpPr>
        <p:grpSpPr bwMode="auto">
          <a:xfrm>
            <a:off x="3589338" y="3308350"/>
            <a:ext cx="2000250" cy="1619250"/>
            <a:chOff x="2064" y="2544"/>
            <a:chExt cx="1680" cy="1360"/>
          </a:xfrm>
        </p:grpSpPr>
        <p:sp>
          <p:nvSpPr>
            <p:cNvPr id="612376" name="矩形 612375">
              <a:extLst>
                <a:ext uri="{FF2B5EF4-FFF2-40B4-BE49-F238E27FC236}">
                  <a16:creationId xmlns:a16="http://schemas.microsoft.com/office/drawing/2014/main" id="{3E0C6925-1321-D34A-81CB-B5FA92EA906F}"/>
                </a:ext>
              </a:extLst>
            </p:cNvPr>
            <p:cNvSpPr/>
            <p:nvPr/>
          </p:nvSpPr>
          <p:spPr>
            <a:xfrm>
              <a:off x="2064" y="2544"/>
              <a:ext cx="1680" cy="1344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grpSp>
          <p:nvGrpSpPr>
            <p:cNvPr id="93207" name="组合 612376">
              <a:extLst>
                <a:ext uri="{FF2B5EF4-FFF2-40B4-BE49-F238E27FC236}">
                  <a16:creationId xmlns:a16="http://schemas.microsoft.com/office/drawing/2014/main" id="{F533A784-C356-5D4B-AC70-D7C37AD0F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592"/>
              <a:ext cx="1392" cy="1312"/>
              <a:chOff x="2208" y="2640"/>
              <a:chExt cx="1392" cy="1312"/>
            </a:xfrm>
          </p:grpSpPr>
          <p:grpSp>
            <p:nvGrpSpPr>
              <p:cNvPr id="93208" name="组合 612377">
                <a:extLst>
                  <a:ext uri="{FF2B5EF4-FFF2-40B4-BE49-F238E27FC236}">
                    <a16:creationId xmlns:a16="http://schemas.microsoft.com/office/drawing/2014/main" id="{DF774F9F-9077-2D44-94D2-141195F086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40"/>
                <a:ext cx="1392" cy="1056"/>
                <a:chOff x="2208" y="2640"/>
                <a:chExt cx="1392" cy="1056"/>
              </a:xfrm>
            </p:grpSpPr>
            <p:sp>
              <p:nvSpPr>
                <p:cNvPr id="612379" name="直接连接符 612378">
                  <a:extLst>
                    <a:ext uri="{FF2B5EF4-FFF2-40B4-BE49-F238E27FC236}">
                      <a16:creationId xmlns:a16="http://schemas.microsoft.com/office/drawing/2014/main" id="{37D98E4D-E533-914C-A738-121AB4C12CC3}"/>
                    </a:ext>
                  </a:extLst>
                </p:cNvPr>
                <p:cNvSpPr/>
                <p:nvPr/>
              </p:nvSpPr>
              <p:spPr>
                <a:xfrm>
                  <a:off x="2208" y="2640"/>
                  <a:ext cx="0" cy="105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  <p:sp>
              <p:nvSpPr>
                <p:cNvPr id="612380" name="直接连接符 612379">
                  <a:extLst>
                    <a:ext uri="{FF2B5EF4-FFF2-40B4-BE49-F238E27FC236}">
                      <a16:creationId xmlns:a16="http://schemas.microsoft.com/office/drawing/2014/main" id="{6D7BFF42-751F-754C-8133-E66E0260B78E}"/>
                    </a:ext>
                  </a:extLst>
                </p:cNvPr>
                <p:cNvSpPr/>
                <p:nvPr/>
              </p:nvSpPr>
              <p:spPr>
                <a:xfrm>
                  <a:off x="2208" y="3696"/>
                  <a:ext cx="13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  <p:sp>
              <p:nvSpPr>
                <p:cNvPr id="612381" name="文本框 612380">
                  <a:extLst>
                    <a:ext uri="{FF2B5EF4-FFF2-40B4-BE49-F238E27FC236}">
                      <a16:creationId xmlns:a16="http://schemas.microsoft.com/office/drawing/2014/main" id="{CFAEF6A8-6B19-044A-8334-737364529EF1}"/>
                    </a:ext>
                  </a:extLst>
                </p:cNvPr>
                <p:cNvSpPr txBox="1"/>
                <p:nvPr/>
              </p:nvSpPr>
              <p:spPr>
                <a:xfrm>
                  <a:off x="2928" y="3312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82" name="文本框 612381">
                  <a:extLst>
                    <a:ext uri="{FF2B5EF4-FFF2-40B4-BE49-F238E27FC236}">
                      <a16:creationId xmlns:a16="http://schemas.microsoft.com/office/drawing/2014/main" id="{DC82CE62-FB95-8B49-B4B5-38D7BA249629}"/>
                    </a:ext>
                  </a:extLst>
                </p:cNvPr>
                <p:cNvSpPr txBox="1"/>
                <p:nvPr/>
              </p:nvSpPr>
              <p:spPr>
                <a:xfrm>
                  <a:off x="3216" y="3360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83" name="文本框 612382">
                  <a:extLst>
                    <a:ext uri="{FF2B5EF4-FFF2-40B4-BE49-F238E27FC236}">
                      <a16:creationId xmlns:a16="http://schemas.microsoft.com/office/drawing/2014/main" id="{DA2C97C9-C77B-474C-96AF-76123B6B668E}"/>
                    </a:ext>
                  </a:extLst>
                </p:cNvPr>
                <p:cNvSpPr txBox="1"/>
                <p:nvPr/>
              </p:nvSpPr>
              <p:spPr>
                <a:xfrm>
                  <a:off x="2640" y="3168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84" name="文本框 612383">
                  <a:extLst>
                    <a:ext uri="{FF2B5EF4-FFF2-40B4-BE49-F238E27FC236}">
                      <a16:creationId xmlns:a16="http://schemas.microsoft.com/office/drawing/2014/main" id="{70423549-E86E-3B46-B5CD-0A74982BEBA7}"/>
                    </a:ext>
                  </a:extLst>
                </p:cNvPr>
                <p:cNvSpPr txBox="1"/>
                <p:nvPr/>
              </p:nvSpPr>
              <p:spPr>
                <a:xfrm>
                  <a:off x="2976" y="3120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85" name="文本框 612384">
                  <a:extLst>
                    <a:ext uri="{FF2B5EF4-FFF2-40B4-BE49-F238E27FC236}">
                      <a16:creationId xmlns:a16="http://schemas.microsoft.com/office/drawing/2014/main" id="{4D3F46EC-05F2-514B-8B9B-4187FA80AF06}"/>
                    </a:ext>
                  </a:extLst>
                </p:cNvPr>
                <p:cNvSpPr txBox="1"/>
                <p:nvPr/>
              </p:nvSpPr>
              <p:spPr>
                <a:xfrm>
                  <a:off x="2352" y="3024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86" name="文本框 612385">
                  <a:extLst>
                    <a:ext uri="{FF2B5EF4-FFF2-40B4-BE49-F238E27FC236}">
                      <a16:creationId xmlns:a16="http://schemas.microsoft.com/office/drawing/2014/main" id="{70D28E0A-89FF-FE43-B1CF-D28CD6E09AD0}"/>
                    </a:ext>
                  </a:extLst>
                </p:cNvPr>
                <p:cNvSpPr txBox="1"/>
                <p:nvPr/>
              </p:nvSpPr>
              <p:spPr>
                <a:xfrm>
                  <a:off x="2759" y="3079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87" name="文本框 612386">
                  <a:extLst>
                    <a:ext uri="{FF2B5EF4-FFF2-40B4-BE49-F238E27FC236}">
                      <a16:creationId xmlns:a16="http://schemas.microsoft.com/office/drawing/2014/main" id="{E610250C-D587-2643-BFB4-746D3B19183E}"/>
                    </a:ext>
                  </a:extLst>
                </p:cNvPr>
                <p:cNvSpPr txBox="1"/>
                <p:nvPr/>
              </p:nvSpPr>
              <p:spPr>
                <a:xfrm>
                  <a:off x="2544" y="2976"/>
                  <a:ext cx="256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88" name="文本框 612387">
                  <a:extLst>
                    <a:ext uri="{FF2B5EF4-FFF2-40B4-BE49-F238E27FC236}">
                      <a16:creationId xmlns:a16="http://schemas.microsoft.com/office/drawing/2014/main" id="{43A8FBD3-90D6-7A42-A93A-E4D6B693A382}"/>
                    </a:ext>
                  </a:extLst>
                </p:cNvPr>
                <p:cNvSpPr txBox="1"/>
                <p:nvPr/>
              </p:nvSpPr>
              <p:spPr>
                <a:xfrm>
                  <a:off x="2256" y="2832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89" name="文本框 612388">
                  <a:extLst>
                    <a:ext uri="{FF2B5EF4-FFF2-40B4-BE49-F238E27FC236}">
                      <a16:creationId xmlns:a16="http://schemas.microsoft.com/office/drawing/2014/main" id="{73868175-7276-754E-A086-C226B3D5CA13}"/>
                    </a:ext>
                  </a:extLst>
                </p:cNvPr>
                <p:cNvSpPr txBox="1"/>
                <p:nvPr/>
              </p:nvSpPr>
              <p:spPr>
                <a:xfrm>
                  <a:off x="2496" y="2832"/>
                  <a:ext cx="240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90" name="直接连接符 612389">
                  <a:extLst>
                    <a:ext uri="{FF2B5EF4-FFF2-40B4-BE49-F238E27FC236}">
                      <a16:creationId xmlns:a16="http://schemas.microsoft.com/office/drawing/2014/main" id="{C52A7CB5-C9E3-604C-96F4-4251919141DB}"/>
                    </a:ext>
                  </a:extLst>
                </p:cNvPr>
                <p:cNvSpPr/>
                <p:nvPr/>
              </p:nvSpPr>
              <p:spPr>
                <a:xfrm>
                  <a:off x="2256" y="2832"/>
                  <a:ext cx="1152" cy="768"/>
                </a:xfrm>
                <a:prstGeom prst="line">
                  <a:avLst/>
                </a:prstGeom>
                <a:ln w="28575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</p:grpSp>
          <p:sp>
            <p:nvSpPr>
              <p:cNvPr id="612391" name="文本框 612390">
                <a:extLst>
                  <a:ext uri="{FF2B5EF4-FFF2-40B4-BE49-F238E27FC236}">
                    <a16:creationId xmlns:a16="http://schemas.microsoft.com/office/drawing/2014/main" id="{506B7C85-8F6C-6049-9B2B-94FFA1CFFC17}"/>
                  </a:ext>
                </a:extLst>
              </p:cNvPr>
              <p:cNvSpPr txBox="1"/>
              <p:nvPr/>
            </p:nvSpPr>
            <p:spPr>
              <a:xfrm>
                <a:off x="2256" y="3696"/>
                <a:ext cx="1200" cy="256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1300">
                    <a:latin typeface="Arial" panose="020B0604020202020204" pitchFamily="34" charset="0"/>
                  </a:rPr>
                  <a:t>负线性相关</a:t>
                </a:r>
              </a:p>
            </p:txBody>
          </p:sp>
        </p:grpSp>
      </p:grpSp>
      <p:grpSp>
        <p:nvGrpSpPr>
          <p:cNvPr id="93222" name="组合 612391">
            <a:extLst>
              <a:ext uri="{FF2B5EF4-FFF2-40B4-BE49-F238E27FC236}">
                <a16:creationId xmlns:a16="http://schemas.microsoft.com/office/drawing/2014/main" id="{E2AEC0D7-3992-7A41-833F-7ECB132EFDBF}"/>
              </a:ext>
            </a:extLst>
          </p:cNvPr>
          <p:cNvGrpSpPr>
            <a:grpSpLocks/>
          </p:cNvGrpSpPr>
          <p:nvPr/>
        </p:nvGrpSpPr>
        <p:grpSpPr bwMode="auto">
          <a:xfrm>
            <a:off x="1417638" y="3308350"/>
            <a:ext cx="2000250" cy="1619250"/>
            <a:chOff x="144" y="2640"/>
            <a:chExt cx="1680" cy="1360"/>
          </a:xfrm>
        </p:grpSpPr>
        <p:sp>
          <p:nvSpPr>
            <p:cNvPr id="612393" name="矩形 612392">
              <a:extLst>
                <a:ext uri="{FF2B5EF4-FFF2-40B4-BE49-F238E27FC236}">
                  <a16:creationId xmlns:a16="http://schemas.microsoft.com/office/drawing/2014/main" id="{2B5E5B63-D0F6-6648-BD50-21ABE71FA7A7}"/>
                </a:ext>
              </a:extLst>
            </p:cNvPr>
            <p:cNvSpPr/>
            <p:nvPr/>
          </p:nvSpPr>
          <p:spPr>
            <a:xfrm>
              <a:off x="144" y="2640"/>
              <a:ext cx="1680" cy="1344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grpSp>
          <p:nvGrpSpPr>
            <p:cNvPr id="93224" name="组合 612393">
              <a:extLst>
                <a:ext uri="{FF2B5EF4-FFF2-40B4-BE49-F238E27FC236}">
                  <a16:creationId xmlns:a16="http://schemas.microsoft.com/office/drawing/2014/main" id="{EB5FED94-DA3C-2B46-96A9-B87E25514C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688"/>
              <a:ext cx="1392" cy="1312"/>
              <a:chOff x="384" y="2592"/>
              <a:chExt cx="1392" cy="1312"/>
            </a:xfrm>
          </p:grpSpPr>
          <p:grpSp>
            <p:nvGrpSpPr>
              <p:cNvPr id="93225" name="组合 612394">
                <a:extLst>
                  <a:ext uri="{FF2B5EF4-FFF2-40B4-BE49-F238E27FC236}">
                    <a16:creationId xmlns:a16="http://schemas.microsoft.com/office/drawing/2014/main" id="{E6FEA33A-4B12-6844-9DDA-BF1B5E70FC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2592"/>
                <a:ext cx="1392" cy="1056"/>
                <a:chOff x="3936" y="1248"/>
                <a:chExt cx="1392" cy="1056"/>
              </a:xfrm>
            </p:grpSpPr>
            <p:sp>
              <p:nvSpPr>
                <p:cNvPr id="612396" name="直接连接符 612395">
                  <a:extLst>
                    <a:ext uri="{FF2B5EF4-FFF2-40B4-BE49-F238E27FC236}">
                      <a16:creationId xmlns:a16="http://schemas.microsoft.com/office/drawing/2014/main" id="{FB0808FE-85D9-0941-83DD-423135B335AA}"/>
                    </a:ext>
                  </a:extLst>
                </p:cNvPr>
                <p:cNvSpPr/>
                <p:nvPr/>
              </p:nvSpPr>
              <p:spPr>
                <a:xfrm>
                  <a:off x="3936" y="1248"/>
                  <a:ext cx="0" cy="105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  <p:sp>
              <p:nvSpPr>
                <p:cNvPr id="612397" name="直接连接符 612396">
                  <a:extLst>
                    <a:ext uri="{FF2B5EF4-FFF2-40B4-BE49-F238E27FC236}">
                      <a16:creationId xmlns:a16="http://schemas.microsoft.com/office/drawing/2014/main" id="{31BBFA31-AA5A-294C-8099-661772692C79}"/>
                    </a:ext>
                  </a:extLst>
                </p:cNvPr>
                <p:cNvSpPr/>
                <p:nvPr/>
              </p:nvSpPr>
              <p:spPr>
                <a:xfrm>
                  <a:off x="3936" y="2304"/>
                  <a:ext cx="13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  <p:sp>
              <p:nvSpPr>
                <p:cNvPr id="612398" name="文本框 612397">
                  <a:extLst>
                    <a:ext uri="{FF2B5EF4-FFF2-40B4-BE49-F238E27FC236}">
                      <a16:creationId xmlns:a16="http://schemas.microsoft.com/office/drawing/2014/main" id="{7A6EA786-55F3-8C4D-87B9-CEFBFA654985}"/>
                    </a:ext>
                  </a:extLst>
                </p:cNvPr>
                <p:cNvSpPr txBox="1"/>
                <p:nvPr/>
              </p:nvSpPr>
              <p:spPr>
                <a:xfrm>
                  <a:off x="3971" y="1963"/>
                  <a:ext cx="257" cy="293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399" name="文本框 612398">
                  <a:extLst>
                    <a:ext uri="{FF2B5EF4-FFF2-40B4-BE49-F238E27FC236}">
                      <a16:creationId xmlns:a16="http://schemas.microsoft.com/office/drawing/2014/main" id="{AFBE4B1D-02EF-1D48-8842-7620D3F7D556}"/>
                    </a:ext>
                  </a:extLst>
                </p:cNvPr>
                <p:cNvSpPr txBox="1"/>
                <p:nvPr/>
              </p:nvSpPr>
              <p:spPr>
                <a:xfrm>
                  <a:off x="5001" y="1415"/>
                  <a:ext cx="257" cy="293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00" name="文本框 612399">
                  <a:extLst>
                    <a:ext uri="{FF2B5EF4-FFF2-40B4-BE49-F238E27FC236}">
                      <a16:creationId xmlns:a16="http://schemas.microsoft.com/office/drawing/2014/main" id="{9577CA93-72E8-F34D-8609-D7828812934A}"/>
                    </a:ext>
                  </a:extLst>
                </p:cNvPr>
                <p:cNvSpPr txBox="1"/>
                <p:nvPr/>
              </p:nvSpPr>
              <p:spPr>
                <a:xfrm>
                  <a:off x="4736" y="1612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01" name="文本框 612400">
                  <a:extLst>
                    <a:ext uri="{FF2B5EF4-FFF2-40B4-BE49-F238E27FC236}">
                      <a16:creationId xmlns:a16="http://schemas.microsoft.com/office/drawing/2014/main" id="{59C82539-7F40-5748-989D-33FCC1E8079E}"/>
                    </a:ext>
                  </a:extLst>
                </p:cNvPr>
                <p:cNvSpPr txBox="1"/>
                <p:nvPr/>
              </p:nvSpPr>
              <p:spPr>
                <a:xfrm>
                  <a:off x="4848" y="1392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02" name="文本框 612401">
                  <a:extLst>
                    <a:ext uri="{FF2B5EF4-FFF2-40B4-BE49-F238E27FC236}">
                      <a16:creationId xmlns:a16="http://schemas.microsoft.com/office/drawing/2014/main" id="{79EC066D-79C4-4C40-A2FF-0BADD6E60E11}"/>
                    </a:ext>
                  </a:extLst>
                </p:cNvPr>
                <p:cNvSpPr txBox="1"/>
                <p:nvPr/>
              </p:nvSpPr>
              <p:spPr>
                <a:xfrm>
                  <a:off x="4563" y="1512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03" name="文本框 612402">
                  <a:extLst>
                    <a:ext uri="{FF2B5EF4-FFF2-40B4-BE49-F238E27FC236}">
                      <a16:creationId xmlns:a16="http://schemas.microsoft.com/office/drawing/2014/main" id="{A23EB3DE-829A-384C-869A-70A1AAAEED0E}"/>
                    </a:ext>
                  </a:extLst>
                </p:cNvPr>
                <p:cNvSpPr txBox="1"/>
                <p:nvPr/>
              </p:nvSpPr>
              <p:spPr>
                <a:xfrm>
                  <a:off x="4487" y="1687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04" name="文本框 612403">
                  <a:extLst>
                    <a:ext uri="{FF2B5EF4-FFF2-40B4-BE49-F238E27FC236}">
                      <a16:creationId xmlns:a16="http://schemas.microsoft.com/office/drawing/2014/main" id="{026BB6D1-568A-974B-B88D-48F64D34971C}"/>
                    </a:ext>
                  </a:extLst>
                </p:cNvPr>
                <p:cNvSpPr txBox="1"/>
                <p:nvPr/>
              </p:nvSpPr>
              <p:spPr>
                <a:xfrm>
                  <a:off x="4272" y="1584"/>
                  <a:ext cx="256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05" name="文本框 612404">
                  <a:extLst>
                    <a:ext uri="{FF2B5EF4-FFF2-40B4-BE49-F238E27FC236}">
                      <a16:creationId xmlns:a16="http://schemas.microsoft.com/office/drawing/2014/main" id="{85BF5557-A5E9-3E4A-9874-C6B2281E1D67}"/>
                    </a:ext>
                  </a:extLst>
                </p:cNvPr>
                <p:cNvSpPr txBox="1"/>
                <p:nvPr/>
              </p:nvSpPr>
              <p:spPr>
                <a:xfrm>
                  <a:off x="4076" y="1843"/>
                  <a:ext cx="257" cy="293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06" name="文本框 612405">
                  <a:extLst>
                    <a:ext uri="{FF2B5EF4-FFF2-40B4-BE49-F238E27FC236}">
                      <a16:creationId xmlns:a16="http://schemas.microsoft.com/office/drawing/2014/main" id="{FB6F14CA-E851-0649-A9C8-0A7747B39332}"/>
                    </a:ext>
                  </a:extLst>
                </p:cNvPr>
                <p:cNvSpPr txBox="1"/>
                <p:nvPr/>
              </p:nvSpPr>
              <p:spPr>
                <a:xfrm>
                  <a:off x="4215" y="1908"/>
                  <a:ext cx="256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07" name="直接连接符 612406">
                  <a:extLst>
                    <a:ext uri="{FF2B5EF4-FFF2-40B4-BE49-F238E27FC236}">
                      <a16:creationId xmlns:a16="http://schemas.microsoft.com/office/drawing/2014/main" id="{479D1D2E-FCA5-B149-85BD-835B6DA03F11}"/>
                    </a:ext>
                  </a:extLst>
                </p:cNvPr>
                <p:cNvSpPr/>
                <p:nvPr/>
              </p:nvSpPr>
              <p:spPr>
                <a:xfrm flipV="1">
                  <a:off x="3936" y="1447"/>
                  <a:ext cx="1245" cy="651"/>
                </a:xfrm>
                <a:prstGeom prst="line">
                  <a:avLst/>
                </a:prstGeom>
                <a:ln w="1905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</p:grpSp>
          <p:sp>
            <p:nvSpPr>
              <p:cNvPr id="612408" name="文本框 612407">
                <a:extLst>
                  <a:ext uri="{FF2B5EF4-FFF2-40B4-BE49-F238E27FC236}">
                    <a16:creationId xmlns:a16="http://schemas.microsoft.com/office/drawing/2014/main" id="{E8300C07-8207-1042-96B1-4757AE40E268}"/>
                  </a:ext>
                </a:extLst>
              </p:cNvPr>
              <p:cNvSpPr txBox="1"/>
              <p:nvPr/>
            </p:nvSpPr>
            <p:spPr>
              <a:xfrm>
                <a:off x="432" y="3648"/>
                <a:ext cx="1200" cy="256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1300">
                    <a:latin typeface="Arial" panose="020B0604020202020204" pitchFamily="34" charset="0"/>
                  </a:rPr>
                  <a:t>正线性相关</a:t>
                </a:r>
              </a:p>
            </p:txBody>
          </p:sp>
        </p:grpSp>
      </p:grpSp>
      <p:grpSp>
        <p:nvGrpSpPr>
          <p:cNvPr id="93239" name="组合 612408">
            <a:extLst>
              <a:ext uri="{FF2B5EF4-FFF2-40B4-BE49-F238E27FC236}">
                <a16:creationId xmlns:a16="http://schemas.microsoft.com/office/drawing/2014/main" id="{E16E7D82-5BCD-9B4E-B1EF-DA7D5C04E671}"/>
              </a:ext>
            </a:extLst>
          </p:cNvPr>
          <p:cNvGrpSpPr>
            <a:grpSpLocks/>
          </p:cNvGrpSpPr>
          <p:nvPr/>
        </p:nvGrpSpPr>
        <p:grpSpPr bwMode="auto">
          <a:xfrm>
            <a:off x="5703888" y="1593850"/>
            <a:ext cx="2000250" cy="1619250"/>
            <a:chOff x="3744" y="1200"/>
            <a:chExt cx="1680" cy="1360"/>
          </a:xfrm>
        </p:grpSpPr>
        <p:sp>
          <p:nvSpPr>
            <p:cNvPr id="612410" name="矩形 612409">
              <a:extLst>
                <a:ext uri="{FF2B5EF4-FFF2-40B4-BE49-F238E27FC236}">
                  <a16:creationId xmlns:a16="http://schemas.microsoft.com/office/drawing/2014/main" id="{CE80BF00-E5BD-B946-8D1E-B5EB809274D2}"/>
                </a:ext>
              </a:extLst>
            </p:cNvPr>
            <p:cNvSpPr/>
            <p:nvPr/>
          </p:nvSpPr>
          <p:spPr>
            <a:xfrm>
              <a:off x="3744" y="1200"/>
              <a:ext cx="1680" cy="1344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grpSp>
          <p:nvGrpSpPr>
            <p:cNvPr id="93241" name="组合 612410">
              <a:extLst>
                <a:ext uri="{FF2B5EF4-FFF2-40B4-BE49-F238E27FC236}">
                  <a16:creationId xmlns:a16="http://schemas.microsoft.com/office/drawing/2014/main" id="{A815FBD3-CAE4-464C-B055-FE6754C71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248"/>
              <a:ext cx="1458" cy="1312"/>
              <a:chOff x="3936" y="1248"/>
              <a:chExt cx="1458" cy="1312"/>
            </a:xfrm>
          </p:grpSpPr>
          <p:grpSp>
            <p:nvGrpSpPr>
              <p:cNvPr id="93242" name="组合 612411">
                <a:extLst>
                  <a:ext uri="{FF2B5EF4-FFF2-40B4-BE49-F238E27FC236}">
                    <a16:creationId xmlns:a16="http://schemas.microsoft.com/office/drawing/2014/main" id="{E32DDBB5-74A9-CD4D-A160-E5B007584A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248"/>
                <a:ext cx="1458" cy="1056"/>
                <a:chOff x="3936" y="1248"/>
                <a:chExt cx="1458" cy="1056"/>
              </a:xfrm>
            </p:grpSpPr>
            <p:sp>
              <p:nvSpPr>
                <p:cNvPr id="612413" name="直接连接符 612412">
                  <a:extLst>
                    <a:ext uri="{FF2B5EF4-FFF2-40B4-BE49-F238E27FC236}">
                      <a16:creationId xmlns:a16="http://schemas.microsoft.com/office/drawing/2014/main" id="{6BB00CE6-FF72-2846-BBD2-30E5196D7BF1}"/>
                    </a:ext>
                  </a:extLst>
                </p:cNvPr>
                <p:cNvSpPr/>
                <p:nvPr/>
              </p:nvSpPr>
              <p:spPr>
                <a:xfrm>
                  <a:off x="3936" y="1248"/>
                  <a:ext cx="0" cy="105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  <p:sp>
              <p:nvSpPr>
                <p:cNvPr id="612414" name="直接连接符 612413">
                  <a:extLst>
                    <a:ext uri="{FF2B5EF4-FFF2-40B4-BE49-F238E27FC236}">
                      <a16:creationId xmlns:a16="http://schemas.microsoft.com/office/drawing/2014/main" id="{CE3F1034-77CD-F942-887D-DC44ACC3AF3E}"/>
                    </a:ext>
                  </a:extLst>
                </p:cNvPr>
                <p:cNvSpPr/>
                <p:nvPr/>
              </p:nvSpPr>
              <p:spPr>
                <a:xfrm>
                  <a:off x="3936" y="2304"/>
                  <a:ext cx="13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  <p:sp>
              <p:nvSpPr>
                <p:cNvPr id="612415" name="文本框 612414">
                  <a:extLst>
                    <a:ext uri="{FF2B5EF4-FFF2-40B4-BE49-F238E27FC236}">
                      <a16:creationId xmlns:a16="http://schemas.microsoft.com/office/drawing/2014/main" id="{E0A8654D-DCEB-0844-ACDD-DB07B27637A2}"/>
                    </a:ext>
                  </a:extLst>
                </p:cNvPr>
                <p:cNvSpPr txBox="1"/>
                <p:nvPr/>
              </p:nvSpPr>
              <p:spPr>
                <a:xfrm>
                  <a:off x="3971" y="1963"/>
                  <a:ext cx="257" cy="293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16" name="文本框 612415">
                  <a:extLst>
                    <a:ext uri="{FF2B5EF4-FFF2-40B4-BE49-F238E27FC236}">
                      <a16:creationId xmlns:a16="http://schemas.microsoft.com/office/drawing/2014/main" id="{79A179E2-9EBC-0744-8067-87E266020E00}"/>
                    </a:ext>
                  </a:extLst>
                </p:cNvPr>
                <p:cNvSpPr txBox="1"/>
                <p:nvPr/>
              </p:nvSpPr>
              <p:spPr>
                <a:xfrm>
                  <a:off x="4992" y="1632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17" name="文本框 612416">
                  <a:extLst>
                    <a:ext uri="{FF2B5EF4-FFF2-40B4-BE49-F238E27FC236}">
                      <a16:creationId xmlns:a16="http://schemas.microsoft.com/office/drawing/2014/main" id="{4DFD1A18-9667-744A-B3E7-EB4D010C057B}"/>
                    </a:ext>
                  </a:extLst>
                </p:cNvPr>
                <p:cNvSpPr txBox="1"/>
                <p:nvPr/>
              </p:nvSpPr>
              <p:spPr>
                <a:xfrm>
                  <a:off x="4656" y="1344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18" name="文本框 612417">
                  <a:extLst>
                    <a:ext uri="{FF2B5EF4-FFF2-40B4-BE49-F238E27FC236}">
                      <a16:creationId xmlns:a16="http://schemas.microsoft.com/office/drawing/2014/main" id="{9D780EA2-2364-9E47-BBBD-142242C1B37D}"/>
                    </a:ext>
                  </a:extLst>
                </p:cNvPr>
                <p:cNvSpPr txBox="1"/>
                <p:nvPr/>
              </p:nvSpPr>
              <p:spPr>
                <a:xfrm>
                  <a:off x="4896" y="1392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19" name="文本框 612418">
                  <a:extLst>
                    <a:ext uri="{FF2B5EF4-FFF2-40B4-BE49-F238E27FC236}">
                      <a16:creationId xmlns:a16="http://schemas.microsoft.com/office/drawing/2014/main" id="{312D02D5-19CD-AC45-ACA2-901D19F80E7E}"/>
                    </a:ext>
                  </a:extLst>
                </p:cNvPr>
                <p:cNvSpPr txBox="1"/>
                <p:nvPr/>
              </p:nvSpPr>
              <p:spPr>
                <a:xfrm>
                  <a:off x="4464" y="1296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20" name="文本框 612419">
                  <a:extLst>
                    <a:ext uri="{FF2B5EF4-FFF2-40B4-BE49-F238E27FC236}">
                      <a16:creationId xmlns:a16="http://schemas.microsoft.com/office/drawing/2014/main" id="{849425D2-4F47-A948-9636-C7CC992317C2}"/>
                    </a:ext>
                  </a:extLst>
                </p:cNvPr>
                <p:cNvSpPr txBox="1"/>
                <p:nvPr/>
              </p:nvSpPr>
              <p:spPr>
                <a:xfrm>
                  <a:off x="4416" y="1440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21" name="文本框 612420">
                  <a:extLst>
                    <a:ext uri="{FF2B5EF4-FFF2-40B4-BE49-F238E27FC236}">
                      <a16:creationId xmlns:a16="http://schemas.microsoft.com/office/drawing/2014/main" id="{89EA3FF1-D05F-224F-B4F8-B33B42B5FD58}"/>
                    </a:ext>
                  </a:extLst>
                </p:cNvPr>
                <p:cNvSpPr txBox="1"/>
                <p:nvPr/>
              </p:nvSpPr>
              <p:spPr>
                <a:xfrm>
                  <a:off x="4272" y="1584"/>
                  <a:ext cx="256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22" name="文本框 612421">
                  <a:extLst>
                    <a:ext uri="{FF2B5EF4-FFF2-40B4-BE49-F238E27FC236}">
                      <a16:creationId xmlns:a16="http://schemas.microsoft.com/office/drawing/2014/main" id="{4A8E4818-3C14-064A-8C11-5FCB761DF0C0}"/>
                    </a:ext>
                  </a:extLst>
                </p:cNvPr>
                <p:cNvSpPr txBox="1"/>
                <p:nvPr/>
              </p:nvSpPr>
              <p:spPr>
                <a:xfrm>
                  <a:off x="4128" y="1872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23" name="文本框 612422">
                  <a:extLst>
                    <a:ext uri="{FF2B5EF4-FFF2-40B4-BE49-F238E27FC236}">
                      <a16:creationId xmlns:a16="http://schemas.microsoft.com/office/drawing/2014/main" id="{4F4CDD43-9244-D047-8FD9-3746A21E0777}"/>
                    </a:ext>
                  </a:extLst>
                </p:cNvPr>
                <p:cNvSpPr txBox="1"/>
                <p:nvPr/>
              </p:nvSpPr>
              <p:spPr>
                <a:xfrm>
                  <a:off x="4128" y="1680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24" name="任意多边形 612423">
                  <a:extLst>
                    <a:ext uri="{FF2B5EF4-FFF2-40B4-BE49-F238E27FC236}">
                      <a16:creationId xmlns:a16="http://schemas.microsoft.com/office/drawing/2014/main" id="{6D19F0F7-17C0-3F44-AB67-4716CB6E6877}"/>
                    </a:ext>
                  </a:extLst>
                </p:cNvPr>
                <p:cNvSpPr/>
                <p:nvPr/>
              </p:nvSpPr>
              <p:spPr>
                <a:xfrm>
                  <a:off x="3984" y="1440"/>
                  <a:ext cx="1248" cy="7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8" h="728">
                      <a:moveTo>
                        <a:pt x="0" y="728"/>
                      </a:moveTo>
                      <a:cubicBezTo>
                        <a:pt x="64" y="668"/>
                        <a:pt x="128" y="608"/>
                        <a:pt x="192" y="536"/>
                      </a:cubicBezTo>
                      <a:cubicBezTo>
                        <a:pt x="256" y="464"/>
                        <a:pt x="328" y="368"/>
                        <a:pt x="384" y="296"/>
                      </a:cubicBezTo>
                      <a:cubicBezTo>
                        <a:pt x="440" y="224"/>
                        <a:pt x="472" y="152"/>
                        <a:pt x="528" y="104"/>
                      </a:cubicBezTo>
                      <a:cubicBezTo>
                        <a:pt x="584" y="56"/>
                        <a:pt x="632" y="16"/>
                        <a:pt x="720" y="8"/>
                      </a:cubicBezTo>
                      <a:cubicBezTo>
                        <a:pt x="808" y="0"/>
                        <a:pt x="928" y="0"/>
                        <a:pt x="1056" y="56"/>
                      </a:cubicBezTo>
                      <a:cubicBezTo>
                        <a:pt x="1184" y="112"/>
                        <a:pt x="1336" y="228"/>
                        <a:pt x="1488" y="344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2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  <p:sp>
              <p:nvSpPr>
                <p:cNvPr id="612425" name="文本框 612424">
                  <a:extLst>
                    <a:ext uri="{FF2B5EF4-FFF2-40B4-BE49-F238E27FC236}">
                      <a16:creationId xmlns:a16="http://schemas.microsoft.com/office/drawing/2014/main" id="{5B6758EE-9D10-254A-9DB4-09BDF9DD9610}"/>
                    </a:ext>
                  </a:extLst>
                </p:cNvPr>
                <p:cNvSpPr txBox="1"/>
                <p:nvPr/>
              </p:nvSpPr>
              <p:spPr>
                <a:xfrm>
                  <a:off x="4848" y="1488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26" name="文本框 612425">
                  <a:extLst>
                    <a:ext uri="{FF2B5EF4-FFF2-40B4-BE49-F238E27FC236}">
                      <a16:creationId xmlns:a16="http://schemas.microsoft.com/office/drawing/2014/main" id="{DD4D0D47-DC2E-EF41-95C3-5F7B30704A5C}"/>
                    </a:ext>
                  </a:extLst>
                </p:cNvPr>
                <p:cNvSpPr txBox="1"/>
                <p:nvPr/>
              </p:nvSpPr>
              <p:spPr>
                <a:xfrm>
                  <a:off x="5136" y="1632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27" name="文本框 612426">
                  <a:extLst>
                    <a:ext uri="{FF2B5EF4-FFF2-40B4-BE49-F238E27FC236}">
                      <a16:creationId xmlns:a16="http://schemas.microsoft.com/office/drawing/2014/main" id="{298D3330-CE73-1440-B460-F57AA3F4A10D}"/>
                    </a:ext>
                  </a:extLst>
                </p:cNvPr>
                <p:cNvSpPr txBox="1"/>
                <p:nvPr/>
              </p:nvSpPr>
              <p:spPr>
                <a:xfrm>
                  <a:off x="4224" y="1440"/>
                  <a:ext cx="259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</p:grpSp>
          <p:sp>
            <p:nvSpPr>
              <p:cNvPr id="612428" name="文本框 612427">
                <a:extLst>
                  <a:ext uri="{FF2B5EF4-FFF2-40B4-BE49-F238E27FC236}">
                    <a16:creationId xmlns:a16="http://schemas.microsoft.com/office/drawing/2014/main" id="{941CC4D6-0CD3-A946-BF36-903B097B08BD}"/>
                  </a:ext>
                </a:extLst>
              </p:cNvPr>
              <p:cNvSpPr txBox="1"/>
              <p:nvPr/>
            </p:nvSpPr>
            <p:spPr>
              <a:xfrm>
                <a:off x="4032" y="2304"/>
                <a:ext cx="1200" cy="256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1300">
                    <a:latin typeface="Arial" panose="020B0604020202020204" pitchFamily="34" charset="0"/>
                  </a:rPr>
                  <a:t>非线性相关</a:t>
                </a:r>
              </a:p>
            </p:txBody>
          </p:sp>
        </p:grpSp>
      </p:grpSp>
      <p:grpSp>
        <p:nvGrpSpPr>
          <p:cNvPr id="93259" name="组合 612428">
            <a:extLst>
              <a:ext uri="{FF2B5EF4-FFF2-40B4-BE49-F238E27FC236}">
                <a16:creationId xmlns:a16="http://schemas.microsoft.com/office/drawing/2014/main" id="{D79E81D0-5637-124C-8D6D-8429009DA166}"/>
              </a:ext>
            </a:extLst>
          </p:cNvPr>
          <p:cNvGrpSpPr>
            <a:grpSpLocks/>
          </p:cNvGrpSpPr>
          <p:nvPr/>
        </p:nvGrpSpPr>
        <p:grpSpPr bwMode="auto">
          <a:xfrm>
            <a:off x="3589338" y="1593850"/>
            <a:ext cx="2000250" cy="1619250"/>
            <a:chOff x="1968" y="1200"/>
            <a:chExt cx="1680" cy="1360"/>
          </a:xfrm>
        </p:grpSpPr>
        <p:sp>
          <p:nvSpPr>
            <p:cNvPr id="612430" name="矩形 612429">
              <a:extLst>
                <a:ext uri="{FF2B5EF4-FFF2-40B4-BE49-F238E27FC236}">
                  <a16:creationId xmlns:a16="http://schemas.microsoft.com/office/drawing/2014/main" id="{CFAE70E9-895A-3249-AA90-93654A56BD7A}"/>
                </a:ext>
              </a:extLst>
            </p:cNvPr>
            <p:cNvSpPr/>
            <p:nvPr/>
          </p:nvSpPr>
          <p:spPr>
            <a:xfrm>
              <a:off x="1968" y="1200"/>
              <a:ext cx="1680" cy="1344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grpSp>
          <p:nvGrpSpPr>
            <p:cNvPr id="93261" name="组合 612430">
              <a:extLst>
                <a:ext uri="{FF2B5EF4-FFF2-40B4-BE49-F238E27FC236}">
                  <a16:creationId xmlns:a16="http://schemas.microsoft.com/office/drawing/2014/main" id="{479D783B-2234-824B-BFD5-CADB599E74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248"/>
              <a:ext cx="1392" cy="1312"/>
              <a:chOff x="2160" y="1200"/>
              <a:chExt cx="1392" cy="1312"/>
            </a:xfrm>
          </p:grpSpPr>
          <p:grpSp>
            <p:nvGrpSpPr>
              <p:cNvPr id="93262" name="组合 612431">
                <a:extLst>
                  <a:ext uri="{FF2B5EF4-FFF2-40B4-BE49-F238E27FC236}">
                    <a16:creationId xmlns:a16="http://schemas.microsoft.com/office/drawing/2014/main" id="{43DAC8C9-3991-A24B-A998-2C42AA55CA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1200"/>
                <a:ext cx="1392" cy="1062"/>
                <a:chOff x="2160" y="1200"/>
                <a:chExt cx="1392" cy="1062"/>
              </a:xfrm>
            </p:grpSpPr>
            <p:sp>
              <p:nvSpPr>
                <p:cNvPr id="612433" name="直接连接符 612432">
                  <a:extLst>
                    <a:ext uri="{FF2B5EF4-FFF2-40B4-BE49-F238E27FC236}">
                      <a16:creationId xmlns:a16="http://schemas.microsoft.com/office/drawing/2014/main" id="{7F98CEE1-F694-ED47-A121-EE2027923EB1}"/>
                    </a:ext>
                  </a:extLst>
                </p:cNvPr>
                <p:cNvSpPr/>
                <p:nvPr/>
              </p:nvSpPr>
              <p:spPr>
                <a:xfrm>
                  <a:off x="2160" y="1200"/>
                  <a:ext cx="0" cy="105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  <p:sp>
              <p:nvSpPr>
                <p:cNvPr id="612434" name="直接连接符 612433">
                  <a:extLst>
                    <a:ext uri="{FF2B5EF4-FFF2-40B4-BE49-F238E27FC236}">
                      <a16:creationId xmlns:a16="http://schemas.microsoft.com/office/drawing/2014/main" id="{0BE1D5BF-B5B8-EA4D-87E9-547F603C3763}"/>
                    </a:ext>
                  </a:extLst>
                </p:cNvPr>
                <p:cNvSpPr/>
                <p:nvPr/>
              </p:nvSpPr>
              <p:spPr>
                <a:xfrm>
                  <a:off x="2160" y="2256"/>
                  <a:ext cx="13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  <p:sp>
              <p:nvSpPr>
                <p:cNvPr id="612435" name="文本框 612434">
                  <a:extLst>
                    <a:ext uri="{FF2B5EF4-FFF2-40B4-BE49-F238E27FC236}">
                      <a16:creationId xmlns:a16="http://schemas.microsoft.com/office/drawing/2014/main" id="{4284A475-5DE3-FA4A-8DCD-2DFBCF931D15}"/>
                    </a:ext>
                  </a:extLst>
                </p:cNvPr>
                <p:cNvSpPr txBox="1"/>
                <p:nvPr/>
              </p:nvSpPr>
              <p:spPr>
                <a:xfrm>
                  <a:off x="3168" y="1968"/>
                  <a:ext cx="257" cy="295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36" name="文本框 612435">
                  <a:extLst>
                    <a:ext uri="{FF2B5EF4-FFF2-40B4-BE49-F238E27FC236}">
                      <a16:creationId xmlns:a16="http://schemas.microsoft.com/office/drawing/2014/main" id="{6C49CC3C-20F0-ED4F-9DF1-B3694D02995A}"/>
                    </a:ext>
                  </a:extLst>
                </p:cNvPr>
                <p:cNvSpPr txBox="1"/>
                <p:nvPr/>
              </p:nvSpPr>
              <p:spPr>
                <a:xfrm>
                  <a:off x="2880" y="1776"/>
                  <a:ext cx="259" cy="296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37" name="文本框 612436">
                  <a:extLst>
                    <a:ext uri="{FF2B5EF4-FFF2-40B4-BE49-F238E27FC236}">
                      <a16:creationId xmlns:a16="http://schemas.microsoft.com/office/drawing/2014/main" id="{141DF7EE-8366-6744-9D63-15C762222DB3}"/>
                    </a:ext>
                  </a:extLst>
                </p:cNvPr>
                <p:cNvSpPr txBox="1"/>
                <p:nvPr/>
              </p:nvSpPr>
              <p:spPr>
                <a:xfrm>
                  <a:off x="3024" y="1872"/>
                  <a:ext cx="259" cy="296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38" name="文本框 612437">
                  <a:extLst>
                    <a:ext uri="{FF2B5EF4-FFF2-40B4-BE49-F238E27FC236}">
                      <a16:creationId xmlns:a16="http://schemas.microsoft.com/office/drawing/2014/main" id="{B26E1C33-A94C-FC41-8199-13C4CA09B816}"/>
                    </a:ext>
                  </a:extLst>
                </p:cNvPr>
                <p:cNvSpPr txBox="1"/>
                <p:nvPr/>
              </p:nvSpPr>
              <p:spPr>
                <a:xfrm>
                  <a:off x="2736" y="1680"/>
                  <a:ext cx="259" cy="296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39" name="文本框 612438">
                  <a:extLst>
                    <a:ext uri="{FF2B5EF4-FFF2-40B4-BE49-F238E27FC236}">
                      <a16:creationId xmlns:a16="http://schemas.microsoft.com/office/drawing/2014/main" id="{228AD1FA-1A6A-B741-86F3-173A703DC253}"/>
                    </a:ext>
                  </a:extLst>
                </p:cNvPr>
                <p:cNvSpPr txBox="1"/>
                <p:nvPr/>
              </p:nvSpPr>
              <p:spPr>
                <a:xfrm>
                  <a:off x="2304" y="1392"/>
                  <a:ext cx="256" cy="296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40" name="文本框 612439">
                  <a:extLst>
                    <a:ext uri="{FF2B5EF4-FFF2-40B4-BE49-F238E27FC236}">
                      <a16:creationId xmlns:a16="http://schemas.microsoft.com/office/drawing/2014/main" id="{BC16BE20-8AE5-E644-8C9C-09CDAA34314F}"/>
                    </a:ext>
                  </a:extLst>
                </p:cNvPr>
                <p:cNvSpPr txBox="1"/>
                <p:nvPr/>
              </p:nvSpPr>
              <p:spPr>
                <a:xfrm>
                  <a:off x="2592" y="1584"/>
                  <a:ext cx="257" cy="296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41" name="文本框 612440">
                  <a:extLst>
                    <a:ext uri="{FF2B5EF4-FFF2-40B4-BE49-F238E27FC236}">
                      <a16:creationId xmlns:a16="http://schemas.microsoft.com/office/drawing/2014/main" id="{0CC9622C-0F61-A64A-8C60-E11FE74718D0}"/>
                    </a:ext>
                  </a:extLst>
                </p:cNvPr>
                <p:cNvSpPr txBox="1"/>
                <p:nvPr/>
              </p:nvSpPr>
              <p:spPr>
                <a:xfrm>
                  <a:off x="2448" y="1488"/>
                  <a:ext cx="257" cy="296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42" name="直接连接符 612441">
                  <a:extLst>
                    <a:ext uri="{FF2B5EF4-FFF2-40B4-BE49-F238E27FC236}">
                      <a16:creationId xmlns:a16="http://schemas.microsoft.com/office/drawing/2014/main" id="{0319A772-0B10-4D43-95BF-34A13B58F88C}"/>
                    </a:ext>
                  </a:extLst>
                </p:cNvPr>
                <p:cNvSpPr/>
                <p:nvPr/>
              </p:nvSpPr>
              <p:spPr>
                <a:xfrm>
                  <a:off x="2256" y="1440"/>
                  <a:ext cx="1152" cy="720"/>
                </a:xfrm>
                <a:prstGeom prst="line">
                  <a:avLst/>
                </a:prstGeom>
                <a:ln w="28575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</p:grpSp>
          <p:sp>
            <p:nvSpPr>
              <p:cNvPr id="612443" name="文本框 612442">
                <a:extLst>
                  <a:ext uri="{FF2B5EF4-FFF2-40B4-BE49-F238E27FC236}">
                    <a16:creationId xmlns:a16="http://schemas.microsoft.com/office/drawing/2014/main" id="{D4F60942-5469-5749-81EB-3251731E4A5C}"/>
                  </a:ext>
                </a:extLst>
              </p:cNvPr>
              <p:cNvSpPr txBox="1"/>
              <p:nvPr/>
            </p:nvSpPr>
            <p:spPr>
              <a:xfrm>
                <a:off x="2256" y="2256"/>
                <a:ext cx="1200" cy="256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1300">
                    <a:latin typeface="Arial" panose="020B0604020202020204" pitchFamily="34" charset="0"/>
                  </a:rPr>
                  <a:t>完全负线性相关</a:t>
                </a:r>
              </a:p>
            </p:txBody>
          </p:sp>
        </p:grpSp>
      </p:grpSp>
      <p:grpSp>
        <p:nvGrpSpPr>
          <p:cNvPr id="93274" name="组合 612443">
            <a:extLst>
              <a:ext uri="{FF2B5EF4-FFF2-40B4-BE49-F238E27FC236}">
                <a16:creationId xmlns:a16="http://schemas.microsoft.com/office/drawing/2014/main" id="{EFC02D79-A010-F743-99B7-CFE481DA0439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1609725"/>
            <a:ext cx="2000250" cy="1619250"/>
            <a:chOff x="144" y="1200"/>
            <a:chExt cx="1680" cy="1360"/>
          </a:xfrm>
        </p:grpSpPr>
        <p:sp>
          <p:nvSpPr>
            <p:cNvPr id="612445" name="矩形 612444">
              <a:extLst>
                <a:ext uri="{FF2B5EF4-FFF2-40B4-BE49-F238E27FC236}">
                  <a16:creationId xmlns:a16="http://schemas.microsoft.com/office/drawing/2014/main" id="{15DD2294-1D30-6943-8E1B-D7F5A26C553C}"/>
                </a:ext>
              </a:extLst>
            </p:cNvPr>
            <p:cNvSpPr/>
            <p:nvPr/>
          </p:nvSpPr>
          <p:spPr>
            <a:xfrm>
              <a:off x="144" y="1200"/>
              <a:ext cx="1680" cy="1344"/>
            </a:xfrm>
            <a:prstGeom prst="rect">
              <a:avLst/>
            </a:prstGeom>
            <a:noFill/>
            <a:ln w="12700">
              <a:noFill/>
              <a:miter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grpSp>
          <p:nvGrpSpPr>
            <p:cNvPr id="93276" name="组合 612445">
              <a:extLst>
                <a:ext uri="{FF2B5EF4-FFF2-40B4-BE49-F238E27FC236}">
                  <a16:creationId xmlns:a16="http://schemas.microsoft.com/office/drawing/2014/main" id="{1A20BFED-D78F-B441-BA40-BE9E1366F0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248"/>
              <a:ext cx="1392" cy="1312"/>
              <a:chOff x="384" y="1152"/>
              <a:chExt cx="1392" cy="1312"/>
            </a:xfrm>
          </p:grpSpPr>
          <p:sp>
            <p:nvSpPr>
              <p:cNvPr id="612447" name="文本框 612446">
                <a:extLst>
                  <a:ext uri="{FF2B5EF4-FFF2-40B4-BE49-F238E27FC236}">
                    <a16:creationId xmlns:a16="http://schemas.microsoft.com/office/drawing/2014/main" id="{FE33350E-7224-FE48-9865-1C317253B6BB}"/>
                  </a:ext>
                </a:extLst>
              </p:cNvPr>
              <p:cNvSpPr txBox="1"/>
              <p:nvPr/>
            </p:nvSpPr>
            <p:spPr>
              <a:xfrm>
                <a:off x="480" y="2208"/>
                <a:ext cx="1200" cy="256"/>
              </a:xfrm>
              <a:prstGeom prst="rect">
                <a:avLst/>
              </a:prstGeom>
              <a:noFill/>
              <a:ln w="12700">
                <a:noFill/>
                <a:miter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1300">
                    <a:latin typeface="Arial" panose="020B0604020202020204" pitchFamily="34" charset="0"/>
                  </a:rPr>
                  <a:t>完全正线性相关</a:t>
                </a:r>
              </a:p>
            </p:txBody>
          </p:sp>
          <p:grpSp>
            <p:nvGrpSpPr>
              <p:cNvPr id="93278" name="组合 612447">
                <a:extLst>
                  <a:ext uri="{FF2B5EF4-FFF2-40B4-BE49-F238E27FC236}">
                    <a16:creationId xmlns:a16="http://schemas.microsoft.com/office/drawing/2014/main" id="{0E8BE77C-C754-D242-946E-A16F65878A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1152"/>
                <a:ext cx="1392" cy="1056"/>
                <a:chOff x="384" y="1152"/>
                <a:chExt cx="1392" cy="1056"/>
              </a:xfrm>
            </p:grpSpPr>
            <p:sp>
              <p:nvSpPr>
                <p:cNvPr id="612449" name="直接连接符 612448">
                  <a:extLst>
                    <a:ext uri="{FF2B5EF4-FFF2-40B4-BE49-F238E27FC236}">
                      <a16:creationId xmlns:a16="http://schemas.microsoft.com/office/drawing/2014/main" id="{3A9215BC-45FC-FD45-A1DF-40F79A53CB49}"/>
                    </a:ext>
                  </a:extLst>
                </p:cNvPr>
                <p:cNvSpPr/>
                <p:nvPr/>
              </p:nvSpPr>
              <p:spPr>
                <a:xfrm>
                  <a:off x="384" y="1152"/>
                  <a:ext cx="0" cy="1056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triangl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  <p:sp>
              <p:nvSpPr>
                <p:cNvPr id="612450" name="直接连接符 612449">
                  <a:extLst>
                    <a:ext uri="{FF2B5EF4-FFF2-40B4-BE49-F238E27FC236}">
                      <a16:creationId xmlns:a16="http://schemas.microsoft.com/office/drawing/2014/main" id="{FFB0DCDA-894F-7640-9046-E1139D2DAAFA}"/>
                    </a:ext>
                  </a:extLst>
                </p:cNvPr>
                <p:cNvSpPr/>
                <p:nvPr/>
              </p:nvSpPr>
              <p:spPr>
                <a:xfrm>
                  <a:off x="384" y="2208"/>
                  <a:ext cx="139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  <p:sp>
              <p:nvSpPr>
                <p:cNvPr id="612451" name="文本框 612450">
                  <a:extLst>
                    <a:ext uri="{FF2B5EF4-FFF2-40B4-BE49-F238E27FC236}">
                      <a16:creationId xmlns:a16="http://schemas.microsoft.com/office/drawing/2014/main" id="{789FB01E-77A9-AF42-A68B-0146153C81E3}"/>
                    </a:ext>
                  </a:extLst>
                </p:cNvPr>
                <p:cNvSpPr txBox="1"/>
                <p:nvPr/>
              </p:nvSpPr>
              <p:spPr>
                <a:xfrm>
                  <a:off x="419" y="1867"/>
                  <a:ext cx="257" cy="293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sp>
              <p:nvSpPr>
                <p:cNvPr id="612452" name="文本框 612451">
                  <a:extLst>
                    <a:ext uri="{FF2B5EF4-FFF2-40B4-BE49-F238E27FC236}">
                      <a16:creationId xmlns:a16="http://schemas.microsoft.com/office/drawing/2014/main" id="{286A1BFC-EF6E-2B4D-9EEE-B4F91E87FC4E}"/>
                    </a:ext>
                  </a:extLst>
                </p:cNvPr>
                <p:cNvSpPr txBox="1"/>
                <p:nvPr/>
              </p:nvSpPr>
              <p:spPr>
                <a:xfrm>
                  <a:off x="1449" y="1319"/>
                  <a:ext cx="257" cy="293"/>
                </a:xfrm>
                <a:prstGeom prst="rect">
                  <a:avLst/>
                </a:prstGeom>
                <a:noFill/>
                <a:ln w="12700">
                  <a:noFill/>
                  <a:miter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cs typeface="+mn-ea"/>
                      <a:sym typeface="Wingdings 2" pitchFamily="18" charset="2"/>
                    </a:rPr>
                    <a:t></a:t>
                  </a:r>
                  <a:endParaRPr lang="en-US" altLang="zh-CN" sz="1650" noProof="1">
                    <a:solidFill>
                      <a:srgbClr val="FF9900"/>
                    </a:solidFill>
                    <a:latin typeface="Times New Roman" pitchFamily="18" charset="0"/>
                    <a:sym typeface="Wingdings 2" pitchFamily="18" charset="2"/>
                  </a:endParaRPr>
                </a:p>
              </p:txBody>
            </p:sp>
            <p:grpSp>
              <p:nvGrpSpPr>
                <p:cNvPr id="93283" name="组合 612452">
                  <a:extLst>
                    <a:ext uri="{FF2B5EF4-FFF2-40B4-BE49-F238E27FC236}">
                      <a16:creationId xmlns:a16="http://schemas.microsoft.com/office/drawing/2014/main" id="{6ACB5810-32B1-E548-BD3B-23069A09F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8" y="1386"/>
                  <a:ext cx="1029" cy="704"/>
                  <a:chOff x="3744" y="2544"/>
                  <a:chExt cx="1152" cy="988"/>
                </a:xfrm>
              </p:grpSpPr>
              <p:sp>
                <p:nvSpPr>
                  <p:cNvPr id="612454" name="文本框 612453">
                    <a:extLst>
                      <a:ext uri="{FF2B5EF4-FFF2-40B4-BE49-F238E27FC236}">
                        <a16:creationId xmlns:a16="http://schemas.microsoft.com/office/drawing/2014/main" id="{3325358B-7DF1-CA4A-A340-28F00C1A9781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" y="2640"/>
                    <a:ext cx="288" cy="412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  <a:buClr>
                        <a:srgbClr val="000000"/>
                      </a:buClr>
                    </a:pPr>
                    <a:r>
                      <a:rPr lang="en-US" altLang="zh-CN" sz="1650" noProof="1">
                        <a:solidFill>
                          <a:srgbClr val="FF9900"/>
                        </a:solidFill>
                        <a:latin typeface="Times New Roman" pitchFamily="18" charset="0"/>
                        <a:cs typeface="+mn-ea"/>
                        <a:sym typeface="Wingdings 2" pitchFamily="18" charset="2"/>
                      </a:rPr>
                      <a:t></a:t>
                    </a:r>
                    <a:endPara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sym typeface="Wingdings 2" pitchFamily="18" charset="2"/>
                    </a:endParaRPr>
                  </a:p>
                </p:txBody>
              </p:sp>
              <p:sp>
                <p:nvSpPr>
                  <p:cNvPr id="612455" name="文本框 612454">
                    <a:extLst>
                      <a:ext uri="{FF2B5EF4-FFF2-40B4-BE49-F238E27FC236}">
                        <a16:creationId xmlns:a16="http://schemas.microsoft.com/office/drawing/2014/main" id="{AFC05B67-1130-E34B-98F2-DBF8F550F284}"/>
                      </a:ext>
                    </a:extLst>
                  </p:cNvPr>
                  <p:cNvSpPr txBox="1"/>
                  <p:nvPr/>
                </p:nvSpPr>
                <p:spPr>
                  <a:xfrm>
                    <a:off x="4608" y="2545"/>
                    <a:ext cx="288" cy="414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  <a:buClr>
                        <a:srgbClr val="000000"/>
                      </a:buClr>
                    </a:pPr>
                    <a:r>
                      <a:rPr lang="en-US" altLang="zh-CN" sz="1650" noProof="1">
                        <a:solidFill>
                          <a:srgbClr val="FF9900"/>
                        </a:solidFill>
                        <a:latin typeface="Times New Roman" pitchFamily="18" charset="0"/>
                        <a:cs typeface="+mn-ea"/>
                        <a:sym typeface="Wingdings 2" pitchFamily="18" charset="2"/>
                      </a:rPr>
                      <a:t></a:t>
                    </a:r>
                    <a:endPara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sym typeface="Wingdings 2" pitchFamily="18" charset="2"/>
                    </a:endParaRPr>
                  </a:p>
                </p:txBody>
              </p:sp>
              <p:sp>
                <p:nvSpPr>
                  <p:cNvPr id="612456" name="文本框 612455">
                    <a:extLst>
                      <a:ext uri="{FF2B5EF4-FFF2-40B4-BE49-F238E27FC236}">
                        <a16:creationId xmlns:a16="http://schemas.microsoft.com/office/drawing/2014/main" id="{5B9A2F64-9A2E-274F-8413-B1A2EEFB4F7B}"/>
                      </a:ext>
                    </a:extLst>
                  </p:cNvPr>
                  <p:cNvSpPr txBox="1"/>
                  <p:nvPr/>
                </p:nvSpPr>
                <p:spPr>
                  <a:xfrm>
                    <a:off x="4320" y="2738"/>
                    <a:ext cx="288" cy="414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  <a:buClr>
                        <a:srgbClr val="000000"/>
                      </a:buClr>
                    </a:pPr>
                    <a:r>
                      <a:rPr lang="en-US" altLang="zh-CN" sz="1650" noProof="1">
                        <a:solidFill>
                          <a:srgbClr val="FF9900"/>
                        </a:solidFill>
                        <a:latin typeface="Times New Roman" pitchFamily="18" charset="0"/>
                        <a:cs typeface="+mn-ea"/>
                        <a:sym typeface="Wingdings 2" pitchFamily="18" charset="2"/>
                      </a:rPr>
                      <a:t></a:t>
                    </a:r>
                    <a:endPara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sym typeface="Wingdings 2" pitchFamily="18" charset="2"/>
                    </a:endParaRPr>
                  </a:p>
                </p:txBody>
              </p:sp>
              <p:sp>
                <p:nvSpPr>
                  <p:cNvPr id="612457" name="文本框 612456">
                    <a:extLst>
                      <a:ext uri="{FF2B5EF4-FFF2-40B4-BE49-F238E27FC236}">
                        <a16:creationId xmlns:a16="http://schemas.microsoft.com/office/drawing/2014/main" id="{567022AF-BB7E-0A4E-8701-B6FFE090DFD4}"/>
                      </a:ext>
                    </a:extLst>
                  </p:cNvPr>
                  <p:cNvSpPr txBox="1"/>
                  <p:nvPr/>
                </p:nvSpPr>
                <p:spPr>
                  <a:xfrm>
                    <a:off x="4177" y="2833"/>
                    <a:ext cx="288" cy="414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  <a:buClr>
                        <a:srgbClr val="000000"/>
                      </a:buClr>
                    </a:pPr>
                    <a:r>
                      <a:rPr lang="en-US" altLang="zh-CN" sz="1650" noProof="1">
                        <a:solidFill>
                          <a:srgbClr val="FF9900"/>
                        </a:solidFill>
                        <a:latin typeface="Times New Roman" pitchFamily="18" charset="0"/>
                        <a:cs typeface="+mn-ea"/>
                        <a:sym typeface="Wingdings 2" pitchFamily="18" charset="2"/>
                      </a:rPr>
                      <a:t></a:t>
                    </a:r>
                    <a:endPara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sym typeface="Wingdings 2" pitchFamily="18" charset="2"/>
                    </a:endParaRPr>
                  </a:p>
                </p:txBody>
              </p:sp>
              <p:sp>
                <p:nvSpPr>
                  <p:cNvPr id="612458" name="文本框 612457">
                    <a:extLst>
                      <a:ext uri="{FF2B5EF4-FFF2-40B4-BE49-F238E27FC236}">
                        <a16:creationId xmlns:a16="http://schemas.microsoft.com/office/drawing/2014/main" id="{1E94BFC9-1756-CA46-8EDC-F59A0DF3B89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" y="2929"/>
                    <a:ext cx="287" cy="414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  <a:buClr>
                        <a:srgbClr val="000000"/>
                      </a:buClr>
                    </a:pPr>
                    <a:r>
                      <a:rPr lang="en-US" altLang="zh-CN" sz="1650" noProof="1">
                        <a:solidFill>
                          <a:srgbClr val="FF9900"/>
                        </a:solidFill>
                        <a:latin typeface="Times New Roman" pitchFamily="18" charset="0"/>
                        <a:cs typeface="+mn-ea"/>
                        <a:sym typeface="Wingdings 2" pitchFamily="18" charset="2"/>
                      </a:rPr>
                      <a:t></a:t>
                    </a:r>
                    <a:endPara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sym typeface="Wingdings 2" pitchFamily="18" charset="2"/>
                    </a:endParaRPr>
                  </a:p>
                </p:txBody>
              </p:sp>
              <p:sp>
                <p:nvSpPr>
                  <p:cNvPr id="612459" name="文本框 612458">
                    <a:extLst>
                      <a:ext uri="{FF2B5EF4-FFF2-40B4-BE49-F238E27FC236}">
                        <a16:creationId xmlns:a16="http://schemas.microsoft.com/office/drawing/2014/main" id="{C7B6F883-FA74-B146-AA14-52A18D53E426}"/>
                      </a:ext>
                    </a:extLst>
                  </p:cNvPr>
                  <p:cNvSpPr txBox="1"/>
                  <p:nvPr/>
                </p:nvSpPr>
                <p:spPr>
                  <a:xfrm>
                    <a:off x="3744" y="3119"/>
                    <a:ext cx="290" cy="414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  <a:buClr>
                        <a:srgbClr val="000000"/>
                      </a:buClr>
                    </a:pPr>
                    <a:r>
                      <a:rPr lang="en-US" altLang="zh-CN" sz="1650" noProof="1">
                        <a:solidFill>
                          <a:srgbClr val="FF9900"/>
                        </a:solidFill>
                        <a:latin typeface="Times New Roman" pitchFamily="18" charset="0"/>
                        <a:cs typeface="+mn-ea"/>
                        <a:sym typeface="Wingdings 2" pitchFamily="18" charset="2"/>
                      </a:rPr>
                      <a:t></a:t>
                    </a:r>
                    <a:endPara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sym typeface="Wingdings 2" pitchFamily="18" charset="2"/>
                    </a:endParaRPr>
                  </a:p>
                </p:txBody>
              </p:sp>
              <p:sp>
                <p:nvSpPr>
                  <p:cNvPr id="612460" name="文本框 612459">
                    <a:extLst>
                      <a:ext uri="{FF2B5EF4-FFF2-40B4-BE49-F238E27FC236}">
                        <a16:creationId xmlns:a16="http://schemas.microsoft.com/office/drawing/2014/main" id="{9E77F226-3A30-E643-8939-9AD00312A140}"/>
                      </a:ext>
                    </a:extLst>
                  </p:cNvPr>
                  <p:cNvSpPr txBox="1"/>
                  <p:nvPr/>
                </p:nvSpPr>
                <p:spPr>
                  <a:xfrm>
                    <a:off x="3889" y="3026"/>
                    <a:ext cx="288" cy="427"/>
                  </a:xfrm>
                  <a:prstGeom prst="rect">
                    <a:avLst/>
                  </a:prstGeom>
                  <a:noFill/>
                  <a:ln w="12700">
                    <a:noFill/>
                    <a:miter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>
                      <a:spcBef>
                        <a:spcPct val="50000"/>
                      </a:spcBef>
                      <a:buClr>
                        <a:srgbClr val="000000"/>
                      </a:buClr>
                    </a:pPr>
                    <a:r>
                      <a:rPr lang="en-US" altLang="zh-CN" sz="1650" noProof="1">
                        <a:solidFill>
                          <a:srgbClr val="FF9900"/>
                        </a:solidFill>
                        <a:latin typeface="Times New Roman" pitchFamily="18" charset="0"/>
                        <a:cs typeface="+mn-ea"/>
                        <a:sym typeface="Wingdings 2" pitchFamily="18" charset="2"/>
                      </a:rPr>
                      <a:t></a:t>
                    </a:r>
                    <a:endParaRPr lang="en-US" altLang="zh-CN" sz="1650" noProof="1">
                      <a:solidFill>
                        <a:srgbClr val="FF9900"/>
                      </a:solidFill>
                      <a:latin typeface="Times New Roman" pitchFamily="18" charset="0"/>
                      <a:sym typeface="Wingdings 2" pitchFamily="18" charset="2"/>
                    </a:endParaRPr>
                  </a:p>
                </p:txBody>
              </p:sp>
            </p:grpSp>
            <p:sp>
              <p:nvSpPr>
                <p:cNvPr id="612461" name="直接连接符 612460">
                  <a:extLst>
                    <a:ext uri="{FF2B5EF4-FFF2-40B4-BE49-F238E27FC236}">
                      <a16:creationId xmlns:a16="http://schemas.microsoft.com/office/drawing/2014/main" id="{5CF4AA73-4E8F-2846-8E2A-0E87C53E3FE2}"/>
                    </a:ext>
                  </a:extLst>
                </p:cNvPr>
                <p:cNvSpPr/>
                <p:nvPr/>
              </p:nvSpPr>
              <p:spPr>
                <a:xfrm flipV="1">
                  <a:off x="432" y="1392"/>
                  <a:ext cx="1245" cy="651"/>
                </a:xfrm>
                <a:prstGeom prst="line">
                  <a:avLst/>
                </a:prstGeom>
                <a:ln w="1905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1350" noProof="1"/>
                </a:p>
              </p:txBody>
            </p:sp>
          </p:grpSp>
        </p:grpSp>
      </p:grpSp>
      <p:sp>
        <p:nvSpPr>
          <p:cNvPr id="93292" name="文本占位符 1">
            <a:extLst>
              <a:ext uri="{FF2B5EF4-FFF2-40B4-BE49-F238E27FC236}">
                <a16:creationId xmlns:a16="http://schemas.microsoft.com/office/drawing/2014/main" id="{E46D2A30-E3D8-2147-B9EA-E2E1FC294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41400"/>
            <a:ext cx="8229600" cy="3822700"/>
          </a:xfrm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1">
            <a:extLst>
              <a:ext uri="{FF2B5EF4-FFF2-40B4-BE49-F238E27FC236}">
                <a16:creationId xmlns:a16="http://schemas.microsoft.com/office/drawing/2014/main" id="{94C82D7D-332C-DA4D-AC07-1277914BE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Arial" panose="020B0604020202020204" pitchFamily="34" charset="0"/>
              </a:rPr>
              <a:t>绘制统计图应注意的问题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94210" name="内容占位符 2">
            <a:extLst>
              <a:ext uri="{FF2B5EF4-FFF2-40B4-BE49-F238E27FC236}">
                <a16:creationId xmlns:a16="http://schemas.microsoft.com/office/drawing/2014/main" id="{40421278-3850-964E-B96D-C175DDCBA55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</a:rPr>
              <a:t>通过选择</a:t>
            </a:r>
            <a:r>
              <a:rPr lang="zh-CN" altLang="en-US" sz="20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恰当</a:t>
            </a: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</a:rPr>
              <a:t>的图形类型、刻度、长宽比例等，使图形能够准确反映数据中包含的信息。</a:t>
            </a:r>
          </a:p>
          <a:p>
            <a:r>
              <a:rPr lang="zh-CN" altLang="en-US" sz="20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图形要尽量简明</a:t>
            </a: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</a:rPr>
              <a:t>。图形应该突出所要传达的信息，不必要的标签、背景、网格线、等会分散读者的注意力。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</a:rPr>
              <a:t>图形应该有</a:t>
            </a:r>
            <a:r>
              <a:rPr lang="zh-CN" altLang="en-US" sz="20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清楚的标题和必要的说明</a:t>
            </a: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</a:rPr>
              <a:t>，明确图形的含义、计量单位、坐标轴代表的变量、资料来源等等。</a:t>
            </a:r>
          </a:p>
          <a:p>
            <a:r>
              <a:rPr lang="zh-CN" altLang="en-US" sz="20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反复加工和修改</a:t>
            </a: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</a:rPr>
              <a:t>是获得优秀统计图形的重要步骤。统计软件给出的统计图形没有多少可以不加修改而直接应用。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1">
            <a:extLst>
              <a:ext uri="{FF2B5EF4-FFF2-40B4-BE49-F238E27FC236}">
                <a16:creationId xmlns:a16="http://schemas.microsoft.com/office/drawing/2014/main" id="{97964C8C-6D4D-B74B-85CD-02390290C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不恰当的统计图形举例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pic>
        <p:nvPicPr>
          <p:cNvPr id="95234" name="图片 1">
            <a:extLst>
              <a:ext uri="{FF2B5EF4-FFF2-40B4-BE49-F238E27FC236}">
                <a16:creationId xmlns:a16="http://schemas.microsoft.com/office/drawing/2014/main" id="{D038A37B-11BF-DF4C-AA92-7B659C897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863600"/>
            <a:ext cx="385445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03B389F-BE17-864C-8EC2-E77829848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106363"/>
            <a:ext cx="3898900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27B629-6D2D-FE45-BE5F-79486B699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2676525"/>
            <a:ext cx="3862387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1">
            <a:extLst>
              <a:ext uri="{FF2B5EF4-FFF2-40B4-BE49-F238E27FC236}">
                <a16:creationId xmlns:a16="http://schemas.microsoft.com/office/drawing/2014/main" id="{E0DBBD3D-0250-4146-AD27-D418CEDD9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94210" name="内容占位符 2">
            <a:extLst>
              <a:ext uri="{FF2B5EF4-FFF2-40B4-BE49-F238E27FC236}">
                <a16:creationId xmlns:a16="http://schemas.microsoft.com/office/drawing/2014/main" id="{661E1B92-38BA-0448-A7B9-F35FB9DB092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3635375"/>
            <a:ext cx="8229600" cy="9302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不必要的三维效果：三维图形可能比二维图形更能吸引读者的注意，但只能用来反映变化的趋势，不能用来进行精确的比较。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6259" name="图片 44036">
            <a:extLst>
              <a:ext uri="{FF2B5EF4-FFF2-40B4-BE49-F238E27FC236}">
                <a16:creationId xmlns:a16="http://schemas.microsoft.com/office/drawing/2014/main" id="{6F631E3D-7D58-5540-AEB3-3B5BB3205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11175"/>
            <a:ext cx="42481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图片 44037">
            <a:extLst>
              <a:ext uri="{FF2B5EF4-FFF2-40B4-BE49-F238E27FC236}">
                <a16:creationId xmlns:a16="http://schemas.microsoft.com/office/drawing/2014/main" id="{F8ED568B-921D-6A41-A1F2-2F64BD6C8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163" y="515938"/>
            <a:ext cx="4221162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矩形 46082">
            <a:extLst>
              <a:ext uri="{FF2B5EF4-FFF2-40B4-BE49-F238E27FC236}">
                <a16:creationId xmlns:a16="http://schemas.microsoft.com/office/drawing/2014/main" id="{D17376A5-EFB0-0A41-9D36-2D2DBE4A0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2043113"/>
            <a:ext cx="19145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7" rIns="67866" bIns="3333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Quarterly Sales</a:t>
            </a:r>
          </a:p>
        </p:txBody>
      </p:sp>
      <p:sp>
        <p:nvSpPr>
          <p:cNvPr id="97282" name="矩形 46083">
            <a:extLst>
              <a:ext uri="{FF2B5EF4-FFF2-40B4-BE49-F238E27FC236}">
                <a16:creationId xmlns:a16="http://schemas.microsoft.com/office/drawing/2014/main" id="{79808F24-FBB1-0345-A53B-E734E12F5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1530350"/>
            <a:ext cx="3054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7" rIns="67866" bIns="33337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不好的图形</a:t>
            </a:r>
          </a:p>
        </p:txBody>
      </p:sp>
      <p:sp>
        <p:nvSpPr>
          <p:cNvPr id="46085" name="未知">
            <a:extLst>
              <a:ext uri="{FF2B5EF4-FFF2-40B4-BE49-F238E27FC236}">
                <a16:creationId xmlns:a16="http://schemas.microsoft.com/office/drawing/2014/main" id="{5D4C8FAD-9D1E-764B-8CC2-063343641ECE}"/>
              </a:ext>
            </a:extLst>
          </p:cNvPr>
          <p:cNvSpPr/>
          <p:nvPr/>
        </p:nvSpPr>
        <p:spPr>
          <a:xfrm>
            <a:off x="2182813" y="3649663"/>
            <a:ext cx="346075" cy="114300"/>
          </a:xfrm>
          <a:custGeom>
            <a:avLst/>
            <a:gdLst/>
            <a:ahLst/>
            <a:cxnLst/>
            <a:rect l="0" t="0" r="0" b="0"/>
            <a:pathLst>
              <a:path w="291" h="96">
                <a:moveTo>
                  <a:pt x="0" y="0"/>
                </a:moveTo>
                <a:lnTo>
                  <a:pt x="290" y="0"/>
                </a:lnTo>
                <a:lnTo>
                  <a:pt x="290" y="95"/>
                </a:lnTo>
                <a:lnTo>
                  <a:pt x="0" y="95"/>
                </a:lnTo>
                <a:lnTo>
                  <a:pt x="0" y="0"/>
                </a:lnTo>
              </a:path>
            </a:pathLst>
          </a:custGeom>
          <a:solidFill>
            <a:srgbClr val="00ECD6"/>
          </a:solidFill>
          <a:ln w="12700" cap="rnd" cmpd="sng">
            <a:solidFill>
              <a:srgbClr val="00ECD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46086" name="未知">
            <a:extLst>
              <a:ext uri="{FF2B5EF4-FFF2-40B4-BE49-F238E27FC236}">
                <a16:creationId xmlns:a16="http://schemas.microsoft.com/office/drawing/2014/main" id="{713217B8-47AA-7E4F-8C8D-E5A4CCC293D3}"/>
              </a:ext>
            </a:extLst>
          </p:cNvPr>
          <p:cNvSpPr/>
          <p:nvPr/>
        </p:nvSpPr>
        <p:spPr>
          <a:xfrm>
            <a:off x="2697163" y="3609975"/>
            <a:ext cx="347662" cy="153988"/>
          </a:xfrm>
          <a:custGeom>
            <a:avLst/>
            <a:gdLst/>
            <a:ahLst/>
            <a:cxnLst/>
            <a:rect l="0" t="0" r="0" b="0"/>
            <a:pathLst>
              <a:path w="291" h="130">
                <a:moveTo>
                  <a:pt x="0" y="0"/>
                </a:moveTo>
                <a:lnTo>
                  <a:pt x="290" y="0"/>
                </a:lnTo>
                <a:lnTo>
                  <a:pt x="290" y="129"/>
                </a:lnTo>
                <a:lnTo>
                  <a:pt x="0" y="129"/>
                </a:lnTo>
                <a:lnTo>
                  <a:pt x="0" y="0"/>
                </a:lnTo>
              </a:path>
            </a:pathLst>
          </a:custGeom>
          <a:solidFill>
            <a:srgbClr val="00ECD6"/>
          </a:solidFill>
          <a:ln w="12700" cap="rnd" cmpd="sng">
            <a:solidFill>
              <a:srgbClr val="00ECD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46087" name="未知">
            <a:extLst>
              <a:ext uri="{FF2B5EF4-FFF2-40B4-BE49-F238E27FC236}">
                <a16:creationId xmlns:a16="http://schemas.microsoft.com/office/drawing/2014/main" id="{EEDC4760-1DF0-2642-A3AE-FAF2A732E71C}"/>
              </a:ext>
            </a:extLst>
          </p:cNvPr>
          <p:cNvSpPr/>
          <p:nvPr/>
        </p:nvSpPr>
        <p:spPr>
          <a:xfrm>
            <a:off x="3214688" y="3508375"/>
            <a:ext cx="346075" cy="255588"/>
          </a:xfrm>
          <a:custGeom>
            <a:avLst/>
            <a:gdLst/>
            <a:ahLst/>
            <a:cxnLst/>
            <a:rect l="0" t="0" r="0" b="0"/>
            <a:pathLst>
              <a:path w="291" h="215">
                <a:moveTo>
                  <a:pt x="0" y="0"/>
                </a:moveTo>
                <a:lnTo>
                  <a:pt x="290" y="0"/>
                </a:lnTo>
                <a:lnTo>
                  <a:pt x="290" y="214"/>
                </a:lnTo>
                <a:lnTo>
                  <a:pt x="0" y="214"/>
                </a:lnTo>
                <a:lnTo>
                  <a:pt x="0" y="0"/>
                </a:lnTo>
              </a:path>
            </a:pathLst>
          </a:custGeom>
          <a:solidFill>
            <a:srgbClr val="00ECD6"/>
          </a:solidFill>
          <a:ln w="12700" cap="rnd" cmpd="sng">
            <a:solidFill>
              <a:srgbClr val="00ECD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46088" name="未知">
            <a:extLst>
              <a:ext uri="{FF2B5EF4-FFF2-40B4-BE49-F238E27FC236}">
                <a16:creationId xmlns:a16="http://schemas.microsoft.com/office/drawing/2014/main" id="{8E0D77B7-5E84-644D-BCB7-B72176742082}"/>
              </a:ext>
            </a:extLst>
          </p:cNvPr>
          <p:cNvSpPr/>
          <p:nvPr/>
        </p:nvSpPr>
        <p:spPr>
          <a:xfrm>
            <a:off x="3730625" y="3649663"/>
            <a:ext cx="346075" cy="114300"/>
          </a:xfrm>
          <a:custGeom>
            <a:avLst/>
            <a:gdLst/>
            <a:ahLst/>
            <a:cxnLst/>
            <a:rect l="0" t="0" r="0" b="0"/>
            <a:pathLst>
              <a:path w="291" h="96">
                <a:moveTo>
                  <a:pt x="0" y="0"/>
                </a:moveTo>
                <a:lnTo>
                  <a:pt x="290" y="0"/>
                </a:lnTo>
                <a:lnTo>
                  <a:pt x="290" y="95"/>
                </a:lnTo>
                <a:lnTo>
                  <a:pt x="0" y="95"/>
                </a:lnTo>
                <a:lnTo>
                  <a:pt x="0" y="0"/>
                </a:lnTo>
              </a:path>
            </a:pathLst>
          </a:custGeom>
          <a:solidFill>
            <a:srgbClr val="00ECD6"/>
          </a:solidFill>
          <a:ln w="12700" cap="rnd" cmpd="sng">
            <a:solidFill>
              <a:srgbClr val="00ECD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46089" name="直接连接符 46088">
            <a:extLst>
              <a:ext uri="{FF2B5EF4-FFF2-40B4-BE49-F238E27FC236}">
                <a16:creationId xmlns:a16="http://schemas.microsoft.com/office/drawing/2014/main" id="{575B51D9-AD6C-2D46-99F0-5ED8364D36A4}"/>
              </a:ext>
            </a:extLst>
          </p:cNvPr>
          <p:cNvSpPr/>
          <p:nvPr/>
        </p:nvSpPr>
        <p:spPr>
          <a:xfrm>
            <a:off x="2114550" y="2813050"/>
            <a:ext cx="0" cy="9159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46090" name="直接连接符 46089">
            <a:extLst>
              <a:ext uri="{FF2B5EF4-FFF2-40B4-BE49-F238E27FC236}">
                <a16:creationId xmlns:a16="http://schemas.microsoft.com/office/drawing/2014/main" id="{61A98264-29B6-CE43-B3EA-D5F0135F2A19}"/>
              </a:ext>
            </a:extLst>
          </p:cNvPr>
          <p:cNvSpPr/>
          <p:nvPr/>
        </p:nvSpPr>
        <p:spPr>
          <a:xfrm>
            <a:off x="2168525" y="3771900"/>
            <a:ext cx="1846263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97289" name="矩形 46090">
            <a:extLst>
              <a:ext uri="{FF2B5EF4-FFF2-40B4-BE49-F238E27FC236}">
                <a16:creationId xmlns:a16="http://schemas.microsoft.com/office/drawing/2014/main" id="{7AEC5F32-E4C1-2B4B-8C71-7DADB7737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3586163"/>
            <a:ext cx="261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7" rIns="67866" bIns="33337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5430B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7290" name="矩形 46091">
            <a:extLst>
              <a:ext uri="{FF2B5EF4-FFF2-40B4-BE49-F238E27FC236}">
                <a16:creationId xmlns:a16="http://schemas.microsoft.com/office/drawing/2014/main" id="{5ACDA5FC-2081-DE4D-8955-ACA1BF9ED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25" y="3019425"/>
            <a:ext cx="515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7" rIns="67866" bIns="33337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5430B"/>
                </a:solidFill>
                <a:latin typeface="Arial" panose="020B0604020202020204" pitchFamily="34" charset="0"/>
              </a:rPr>
              <a:t>100</a:t>
            </a:r>
          </a:p>
        </p:txBody>
      </p:sp>
      <p:sp>
        <p:nvSpPr>
          <p:cNvPr id="97291" name="矩形 46092">
            <a:extLst>
              <a:ext uri="{FF2B5EF4-FFF2-40B4-BE49-F238E27FC236}">
                <a16:creationId xmlns:a16="http://schemas.microsoft.com/office/drawing/2014/main" id="{A82D95C9-6615-9B4D-A8AF-28E96FCD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25" y="2452688"/>
            <a:ext cx="515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7" rIns="67866" bIns="33337">
            <a:spAutoFit/>
          </a:bodyPr>
          <a:lstStyle/>
          <a:p>
            <a:pPr eaLnBrk="0" hangingPunct="0"/>
            <a:r>
              <a:rPr lang="en-US" altLang="zh-CN" b="1">
                <a:solidFill>
                  <a:srgbClr val="F5430B"/>
                </a:solidFill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97292" name="矩形 46093">
            <a:extLst>
              <a:ext uri="{FF2B5EF4-FFF2-40B4-BE49-F238E27FC236}">
                <a16:creationId xmlns:a16="http://schemas.microsoft.com/office/drawing/2014/main" id="{A96A3135-F85B-CD49-AF9B-DA28706AE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3921125"/>
            <a:ext cx="4397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7" rIns="67866" bIns="33337">
            <a:spAutoFit/>
          </a:bodyPr>
          <a:lstStyle/>
          <a:p>
            <a:pPr eaLnBrk="0" hangingPunct="0"/>
            <a:r>
              <a:rPr lang="en-US" altLang="zh-CN" b="1">
                <a:latin typeface="Arial" panose="020B0604020202020204" pitchFamily="34" charset="0"/>
              </a:rPr>
              <a:t>Q1</a:t>
            </a:r>
          </a:p>
        </p:txBody>
      </p:sp>
      <p:sp>
        <p:nvSpPr>
          <p:cNvPr id="97293" name="矩形 46094">
            <a:extLst>
              <a:ext uri="{FF2B5EF4-FFF2-40B4-BE49-F238E27FC236}">
                <a16:creationId xmlns:a16="http://schemas.microsoft.com/office/drawing/2014/main" id="{B8E6109A-100F-CD49-88E8-B988BB63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3921125"/>
            <a:ext cx="439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7" rIns="67866" bIns="33337">
            <a:spAutoFit/>
          </a:bodyPr>
          <a:lstStyle/>
          <a:p>
            <a:pPr eaLnBrk="0" hangingPunct="0"/>
            <a:r>
              <a:rPr lang="en-US" altLang="zh-CN" b="1">
                <a:latin typeface="Arial" panose="020B0604020202020204" pitchFamily="34" charset="0"/>
              </a:rPr>
              <a:t>Q2</a:t>
            </a:r>
          </a:p>
        </p:txBody>
      </p:sp>
      <p:sp>
        <p:nvSpPr>
          <p:cNvPr id="97294" name="矩形 46095">
            <a:extLst>
              <a:ext uri="{FF2B5EF4-FFF2-40B4-BE49-F238E27FC236}">
                <a16:creationId xmlns:a16="http://schemas.microsoft.com/office/drawing/2014/main" id="{9E728C2B-8AFC-854E-AB95-36B16FA32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3929063"/>
            <a:ext cx="439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7" rIns="67866" bIns="33337">
            <a:spAutoFit/>
          </a:bodyPr>
          <a:lstStyle/>
          <a:p>
            <a:pPr eaLnBrk="0" hangingPunct="0"/>
            <a:r>
              <a:rPr lang="en-US" altLang="zh-CN" b="1">
                <a:latin typeface="Arial" panose="020B0604020202020204" pitchFamily="34" charset="0"/>
              </a:rPr>
              <a:t>Q3</a:t>
            </a:r>
          </a:p>
        </p:txBody>
      </p:sp>
      <p:sp>
        <p:nvSpPr>
          <p:cNvPr id="97295" name="矩形 46096">
            <a:extLst>
              <a:ext uri="{FF2B5EF4-FFF2-40B4-BE49-F238E27FC236}">
                <a16:creationId xmlns:a16="http://schemas.microsoft.com/office/drawing/2014/main" id="{B4721B9F-A223-514C-9941-B543C0E8F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063" y="3921125"/>
            <a:ext cx="4397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7" rIns="67866" bIns="33337">
            <a:spAutoFit/>
          </a:bodyPr>
          <a:lstStyle/>
          <a:p>
            <a:pPr eaLnBrk="0" hangingPunct="0"/>
            <a:r>
              <a:rPr lang="en-US" altLang="zh-CN" b="1">
                <a:latin typeface="Arial" panose="020B0604020202020204" pitchFamily="34" charset="0"/>
              </a:rPr>
              <a:t>Q4</a:t>
            </a:r>
          </a:p>
        </p:txBody>
      </p:sp>
      <p:sp>
        <p:nvSpPr>
          <p:cNvPr id="97296" name="矩形 46097">
            <a:extLst>
              <a:ext uri="{FF2B5EF4-FFF2-40B4-BE49-F238E27FC236}">
                <a16:creationId xmlns:a16="http://schemas.microsoft.com/office/drawing/2014/main" id="{2ABD899C-EB7A-324E-806C-1CDCC85C2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2271713"/>
            <a:ext cx="2825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7" rIns="67866" bIns="33337">
            <a:spAutoFit/>
          </a:bodyPr>
          <a:lstStyle/>
          <a:p>
            <a:pPr eaLnBrk="0" hangingPunct="0"/>
            <a:r>
              <a:rPr lang="en-US" altLang="zh-CN" sz="2100" b="1"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46099" name="未知">
            <a:extLst>
              <a:ext uri="{FF2B5EF4-FFF2-40B4-BE49-F238E27FC236}">
                <a16:creationId xmlns:a16="http://schemas.microsoft.com/office/drawing/2014/main" id="{80788BFA-D182-3043-829C-2B9CE068EE49}"/>
              </a:ext>
            </a:extLst>
          </p:cNvPr>
          <p:cNvSpPr/>
          <p:nvPr/>
        </p:nvSpPr>
        <p:spPr>
          <a:xfrm>
            <a:off x="1547813" y="1436688"/>
            <a:ext cx="669925" cy="673100"/>
          </a:xfrm>
          <a:custGeom>
            <a:avLst/>
            <a:gdLst/>
            <a:ahLst/>
            <a:cxnLst/>
            <a:rect l="0" t="0" r="0" b="0"/>
            <a:pathLst>
              <a:path w="562" h="565">
                <a:moveTo>
                  <a:pt x="561" y="289"/>
                </a:moveTo>
                <a:lnTo>
                  <a:pt x="559" y="311"/>
                </a:lnTo>
                <a:lnTo>
                  <a:pt x="555" y="339"/>
                </a:lnTo>
                <a:lnTo>
                  <a:pt x="548" y="366"/>
                </a:lnTo>
                <a:lnTo>
                  <a:pt x="538" y="392"/>
                </a:lnTo>
                <a:lnTo>
                  <a:pt x="526" y="416"/>
                </a:lnTo>
                <a:lnTo>
                  <a:pt x="512" y="440"/>
                </a:lnTo>
                <a:lnTo>
                  <a:pt x="496" y="462"/>
                </a:lnTo>
                <a:lnTo>
                  <a:pt x="478" y="482"/>
                </a:lnTo>
                <a:lnTo>
                  <a:pt x="458" y="500"/>
                </a:lnTo>
                <a:lnTo>
                  <a:pt x="436" y="516"/>
                </a:lnTo>
                <a:lnTo>
                  <a:pt x="414" y="530"/>
                </a:lnTo>
                <a:lnTo>
                  <a:pt x="389" y="543"/>
                </a:lnTo>
                <a:lnTo>
                  <a:pt x="364" y="552"/>
                </a:lnTo>
                <a:lnTo>
                  <a:pt x="337" y="559"/>
                </a:lnTo>
                <a:lnTo>
                  <a:pt x="309" y="563"/>
                </a:lnTo>
                <a:lnTo>
                  <a:pt x="280" y="564"/>
                </a:lnTo>
                <a:lnTo>
                  <a:pt x="252" y="563"/>
                </a:lnTo>
                <a:lnTo>
                  <a:pt x="224" y="559"/>
                </a:lnTo>
                <a:lnTo>
                  <a:pt x="198" y="552"/>
                </a:lnTo>
                <a:lnTo>
                  <a:pt x="172" y="543"/>
                </a:lnTo>
                <a:lnTo>
                  <a:pt x="148" y="530"/>
                </a:lnTo>
                <a:lnTo>
                  <a:pt x="124" y="516"/>
                </a:lnTo>
                <a:lnTo>
                  <a:pt x="103" y="500"/>
                </a:lnTo>
                <a:lnTo>
                  <a:pt x="83" y="482"/>
                </a:lnTo>
                <a:lnTo>
                  <a:pt x="65" y="462"/>
                </a:lnTo>
                <a:lnTo>
                  <a:pt x="48" y="440"/>
                </a:lnTo>
                <a:lnTo>
                  <a:pt x="34" y="416"/>
                </a:lnTo>
                <a:lnTo>
                  <a:pt x="22" y="392"/>
                </a:lnTo>
                <a:lnTo>
                  <a:pt x="13" y="366"/>
                </a:lnTo>
                <a:lnTo>
                  <a:pt x="6" y="339"/>
                </a:lnTo>
                <a:lnTo>
                  <a:pt x="2" y="311"/>
                </a:lnTo>
                <a:lnTo>
                  <a:pt x="0" y="282"/>
                </a:lnTo>
                <a:lnTo>
                  <a:pt x="2" y="254"/>
                </a:lnTo>
                <a:lnTo>
                  <a:pt x="13" y="199"/>
                </a:lnTo>
                <a:lnTo>
                  <a:pt x="22" y="173"/>
                </a:lnTo>
                <a:lnTo>
                  <a:pt x="34" y="149"/>
                </a:lnTo>
                <a:lnTo>
                  <a:pt x="48" y="125"/>
                </a:lnTo>
                <a:lnTo>
                  <a:pt x="65" y="103"/>
                </a:lnTo>
                <a:lnTo>
                  <a:pt x="83" y="83"/>
                </a:lnTo>
                <a:lnTo>
                  <a:pt x="103" y="65"/>
                </a:lnTo>
                <a:lnTo>
                  <a:pt x="124" y="49"/>
                </a:lnTo>
                <a:lnTo>
                  <a:pt x="148" y="34"/>
                </a:lnTo>
                <a:lnTo>
                  <a:pt x="172" y="22"/>
                </a:lnTo>
                <a:lnTo>
                  <a:pt x="198" y="13"/>
                </a:lnTo>
                <a:lnTo>
                  <a:pt x="224" y="6"/>
                </a:lnTo>
                <a:lnTo>
                  <a:pt x="252" y="1"/>
                </a:lnTo>
                <a:lnTo>
                  <a:pt x="280" y="0"/>
                </a:lnTo>
                <a:lnTo>
                  <a:pt x="309" y="1"/>
                </a:lnTo>
                <a:lnTo>
                  <a:pt x="337" y="6"/>
                </a:lnTo>
                <a:lnTo>
                  <a:pt x="364" y="13"/>
                </a:lnTo>
                <a:lnTo>
                  <a:pt x="389" y="22"/>
                </a:lnTo>
                <a:lnTo>
                  <a:pt x="414" y="34"/>
                </a:lnTo>
                <a:lnTo>
                  <a:pt x="436" y="49"/>
                </a:lnTo>
                <a:lnTo>
                  <a:pt x="458" y="65"/>
                </a:lnTo>
                <a:lnTo>
                  <a:pt x="478" y="83"/>
                </a:lnTo>
                <a:lnTo>
                  <a:pt x="496" y="103"/>
                </a:lnTo>
                <a:lnTo>
                  <a:pt x="512" y="125"/>
                </a:lnTo>
                <a:lnTo>
                  <a:pt x="526" y="149"/>
                </a:lnTo>
                <a:lnTo>
                  <a:pt x="538" y="173"/>
                </a:lnTo>
                <a:lnTo>
                  <a:pt x="548" y="199"/>
                </a:lnTo>
                <a:lnTo>
                  <a:pt x="555" y="226"/>
                </a:lnTo>
                <a:lnTo>
                  <a:pt x="561" y="282"/>
                </a:lnTo>
                <a:lnTo>
                  <a:pt x="508" y="282"/>
                </a:lnTo>
                <a:lnTo>
                  <a:pt x="506" y="259"/>
                </a:lnTo>
                <a:lnTo>
                  <a:pt x="503" y="237"/>
                </a:lnTo>
                <a:lnTo>
                  <a:pt x="497" y="215"/>
                </a:lnTo>
                <a:lnTo>
                  <a:pt x="489" y="194"/>
                </a:lnTo>
                <a:lnTo>
                  <a:pt x="480" y="174"/>
                </a:lnTo>
                <a:lnTo>
                  <a:pt x="468" y="155"/>
                </a:lnTo>
                <a:lnTo>
                  <a:pt x="455" y="137"/>
                </a:lnTo>
                <a:lnTo>
                  <a:pt x="441" y="121"/>
                </a:lnTo>
                <a:lnTo>
                  <a:pt x="424" y="106"/>
                </a:lnTo>
                <a:lnTo>
                  <a:pt x="407" y="93"/>
                </a:lnTo>
                <a:lnTo>
                  <a:pt x="388" y="81"/>
                </a:lnTo>
                <a:lnTo>
                  <a:pt x="369" y="72"/>
                </a:lnTo>
                <a:lnTo>
                  <a:pt x="348" y="64"/>
                </a:lnTo>
                <a:lnTo>
                  <a:pt x="327" y="58"/>
                </a:lnTo>
                <a:lnTo>
                  <a:pt x="304" y="55"/>
                </a:lnTo>
                <a:lnTo>
                  <a:pt x="281" y="53"/>
                </a:lnTo>
                <a:lnTo>
                  <a:pt x="258" y="55"/>
                </a:lnTo>
                <a:lnTo>
                  <a:pt x="235" y="58"/>
                </a:lnTo>
                <a:lnTo>
                  <a:pt x="214" y="64"/>
                </a:lnTo>
                <a:lnTo>
                  <a:pt x="193" y="72"/>
                </a:lnTo>
                <a:lnTo>
                  <a:pt x="173" y="81"/>
                </a:lnTo>
                <a:lnTo>
                  <a:pt x="154" y="93"/>
                </a:lnTo>
                <a:lnTo>
                  <a:pt x="137" y="106"/>
                </a:lnTo>
                <a:lnTo>
                  <a:pt x="468" y="410"/>
                </a:lnTo>
                <a:lnTo>
                  <a:pt x="455" y="427"/>
                </a:lnTo>
                <a:lnTo>
                  <a:pt x="440" y="444"/>
                </a:lnTo>
                <a:lnTo>
                  <a:pt x="424" y="458"/>
                </a:lnTo>
                <a:lnTo>
                  <a:pt x="93" y="155"/>
                </a:lnTo>
                <a:lnTo>
                  <a:pt x="82" y="174"/>
                </a:lnTo>
                <a:lnTo>
                  <a:pt x="72" y="194"/>
                </a:lnTo>
                <a:lnTo>
                  <a:pt x="64" y="215"/>
                </a:lnTo>
                <a:lnTo>
                  <a:pt x="59" y="237"/>
                </a:lnTo>
                <a:lnTo>
                  <a:pt x="55" y="259"/>
                </a:lnTo>
                <a:lnTo>
                  <a:pt x="54" y="282"/>
                </a:lnTo>
                <a:lnTo>
                  <a:pt x="55" y="305"/>
                </a:lnTo>
                <a:lnTo>
                  <a:pt x="59" y="328"/>
                </a:lnTo>
                <a:lnTo>
                  <a:pt x="64" y="350"/>
                </a:lnTo>
                <a:lnTo>
                  <a:pt x="72" y="371"/>
                </a:lnTo>
                <a:lnTo>
                  <a:pt x="82" y="391"/>
                </a:lnTo>
                <a:lnTo>
                  <a:pt x="93" y="410"/>
                </a:lnTo>
                <a:lnTo>
                  <a:pt x="106" y="427"/>
                </a:lnTo>
                <a:lnTo>
                  <a:pt x="121" y="444"/>
                </a:lnTo>
                <a:lnTo>
                  <a:pt x="137" y="459"/>
                </a:lnTo>
                <a:lnTo>
                  <a:pt x="154" y="472"/>
                </a:lnTo>
                <a:lnTo>
                  <a:pt x="173" y="483"/>
                </a:lnTo>
                <a:lnTo>
                  <a:pt x="193" y="493"/>
                </a:lnTo>
                <a:lnTo>
                  <a:pt x="214" y="501"/>
                </a:lnTo>
                <a:lnTo>
                  <a:pt x="235" y="506"/>
                </a:lnTo>
                <a:lnTo>
                  <a:pt x="258" y="510"/>
                </a:lnTo>
                <a:lnTo>
                  <a:pt x="281" y="511"/>
                </a:lnTo>
                <a:lnTo>
                  <a:pt x="304" y="510"/>
                </a:lnTo>
                <a:lnTo>
                  <a:pt x="327" y="506"/>
                </a:lnTo>
                <a:lnTo>
                  <a:pt x="348" y="501"/>
                </a:lnTo>
                <a:lnTo>
                  <a:pt x="369" y="493"/>
                </a:lnTo>
                <a:lnTo>
                  <a:pt x="388" y="483"/>
                </a:lnTo>
                <a:lnTo>
                  <a:pt x="407" y="472"/>
                </a:lnTo>
                <a:lnTo>
                  <a:pt x="424" y="458"/>
                </a:lnTo>
                <a:lnTo>
                  <a:pt x="440" y="444"/>
                </a:lnTo>
                <a:lnTo>
                  <a:pt x="455" y="427"/>
                </a:lnTo>
                <a:lnTo>
                  <a:pt x="468" y="410"/>
                </a:lnTo>
                <a:lnTo>
                  <a:pt x="480" y="391"/>
                </a:lnTo>
                <a:lnTo>
                  <a:pt x="489" y="371"/>
                </a:lnTo>
                <a:lnTo>
                  <a:pt x="497" y="350"/>
                </a:lnTo>
                <a:lnTo>
                  <a:pt x="503" y="328"/>
                </a:lnTo>
                <a:lnTo>
                  <a:pt x="506" y="305"/>
                </a:lnTo>
                <a:lnTo>
                  <a:pt x="508" y="282"/>
                </a:lnTo>
                <a:lnTo>
                  <a:pt x="561" y="282"/>
                </a:lnTo>
                <a:lnTo>
                  <a:pt x="561" y="289"/>
                </a:lnTo>
              </a:path>
            </a:pathLst>
          </a:custGeom>
          <a:solidFill>
            <a:srgbClr val="FF0054"/>
          </a:solidFill>
          <a:ln w="12700" cap="rnd" cmpd="sng">
            <a:solidFill>
              <a:srgbClr val="FF0054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 noProof="1"/>
          </a:p>
        </p:txBody>
      </p:sp>
      <p:grpSp>
        <p:nvGrpSpPr>
          <p:cNvPr id="46100" name="组合 46099">
            <a:extLst>
              <a:ext uri="{FF2B5EF4-FFF2-40B4-BE49-F238E27FC236}">
                <a16:creationId xmlns:a16="http://schemas.microsoft.com/office/drawing/2014/main" id="{82F94C32-D902-2C4E-9A71-76E12E51F452}"/>
              </a:ext>
            </a:extLst>
          </p:cNvPr>
          <p:cNvGrpSpPr>
            <a:grpSpLocks/>
          </p:cNvGrpSpPr>
          <p:nvPr/>
        </p:nvGrpSpPr>
        <p:grpSpPr bwMode="auto">
          <a:xfrm>
            <a:off x="4611688" y="1425575"/>
            <a:ext cx="3165475" cy="2844800"/>
            <a:chOff x="0" y="0"/>
            <a:chExt cx="2658" cy="2390"/>
          </a:xfrm>
        </p:grpSpPr>
        <p:sp>
          <p:nvSpPr>
            <p:cNvPr id="97299" name="矩形 46100">
              <a:extLst>
                <a:ext uri="{FF2B5EF4-FFF2-40B4-BE49-F238E27FC236}">
                  <a16:creationId xmlns:a16="http://schemas.microsoft.com/office/drawing/2014/main" id="{95356124-F8A9-2941-A7CF-9BCBD7132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" y="95"/>
              <a:ext cx="2600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7" rIns="67866" bIns="33337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好的图形</a:t>
              </a:r>
            </a:p>
          </p:txBody>
        </p:sp>
        <p:sp>
          <p:nvSpPr>
            <p:cNvPr id="97300" name="矩形 46101">
              <a:extLst>
                <a:ext uri="{FF2B5EF4-FFF2-40B4-BE49-F238E27FC236}">
                  <a16:creationId xmlns:a16="http://schemas.microsoft.com/office/drawing/2014/main" id="{D63DF926-A433-954C-A8DD-CA374B64D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" y="520"/>
              <a:ext cx="160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7" rIns="67866" bIns="33337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Quarterly Sales</a:t>
              </a:r>
            </a:p>
          </p:txBody>
        </p:sp>
        <p:sp>
          <p:nvSpPr>
            <p:cNvPr id="46103" name="未知">
              <a:extLst>
                <a:ext uri="{FF2B5EF4-FFF2-40B4-BE49-F238E27FC236}">
                  <a16:creationId xmlns:a16="http://schemas.microsoft.com/office/drawing/2014/main" id="{EB82B394-4BF2-4446-A921-4947621D9FCD}"/>
                </a:ext>
              </a:extLst>
            </p:cNvPr>
            <p:cNvSpPr/>
            <p:nvPr/>
          </p:nvSpPr>
          <p:spPr>
            <a:xfrm>
              <a:off x="500" y="1572"/>
              <a:ext cx="308" cy="396"/>
            </a:xfrm>
            <a:custGeom>
              <a:avLst/>
              <a:gdLst/>
              <a:ahLst/>
              <a:cxnLst/>
              <a:rect l="0" t="0" r="0" b="0"/>
              <a:pathLst>
                <a:path w="308" h="396">
                  <a:moveTo>
                    <a:pt x="0" y="0"/>
                  </a:moveTo>
                  <a:lnTo>
                    <a:pt x="307" y="0"/>
                  </a:lnTo>
                  <a:lnTo>
                    <a:pt x="307" y="395"/>
                  </a:lnTo>
                  <a:lnTo>
                    <a:pt x="0" y="395"/>
                  </a:lnTo>
                  <a:lnTo>
                    <a:pt x="0" y="0"/>
                  </a:lnTo>
                </a:path>
              </a:pathLst>
            </a:custGeom>
            <a:solidFill>
              <a:srgbClr val="00ECD6"/>
            </a:solidFill>
            <a:ln w="12700" cap="rnd" cmpd="sng">
              <a:solidFill>
                <a:srgbClr val="00ECD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46104" name="未知">
              <a:extLst>
                <a:ext uri="{FF2B5EF4-FFF2-40B4-BE49-F238E27FC236}">
                  <a16:creationId xmlns:a16="http://schemas.microsoft.com/office/drawing/2014/main" id="{5673A451-2B18-0A4E-8A55-18FA7EDD957E}"/>
                </a:ext>
              </a:extLst>
            </p:cNvPr>
            <p:cNvSpPr/>
            <p:nvPr/>
          </p:nvSpPr>
          <p:spPr>
            <a:xfrm>
              <a:off x="958" y="1439"/>
              <a:ext cx="312" cy="529"/>
            </a:xfrm>
            <a:custGeom>
              <a:avLst/>
              <a:gdLst/>
              <a:ahLst/>
              <a:cxnLst/>
              <a:rect l="0" t="0" r="0" b="0"/>
              <a:pathLst>
                <a:path w="312" h="530">
                  <a:moveTo>
                    <a:pt x="0" y="0"/>
                  </a:moveTo>
                  <a:lnTo>
                    <a:pt x="311" y="0"/>
                  </a:lnTo>
                  <a:lnTo>
                    <a:pt x="311" y="529"/>
                  </a:lnTo>
                  <a:lnTo>
                    <a:pt x="0" y="529"/>
                  </a:lnTo>
                  <a:lnTo>
                    <a:pt x="0" y="0"/>
                  </a:lnTo>
                </a:path>
              </a:pathLst>
            </a:custGeom>
            <a:solidFill>
              <a:srgbClr val="00ECD6"/>
            </a:solidFill>
            <a:ln w="12700" cap="rnd" cmpd="sng">
              <a:solidFill>
                <a:srgbClr val="00ECD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46105" name="未知">
              <a:extLst>
                <a:ext uri="{FF2B5EF4-FFF2-40B4-BE49-F238E27FC236}">
                  <a16:creationId xmlns:a16="http://schemas.microsoft.com/office/drawing/2014/main" id="{DE1C1FE6-469D-6844-A607-CFC584E7433D}"/>
                </a:ext>
              </a:extLst>
            </p:cNvPr>
            <p:cNvSpPr/>
            <p:nvPr/>
          </p:nvSpPr>
          <p:spPr>
            <a:xfrm>
              <a:off x="1422" y="1099"/>
              <a:ext cx="308" cy="870"/>
            </a:xfrm>
            <a:custGeom>
              <a:avLst/>
              <a:gdLst/>
              <a:ahLst/>
              <a:cxnLst/>
              <a:rect l="0" t="0" r="0" b="0"/>
              <a:pathLst>
                <a:path w="308" h="870">
                  <a:moveTo>
                    <a:pt x="0" y="0"/>
                  </a:moveTo>
                  <a:lnTo>
                    <a:pt x="307" y="0"/>
                  </a:lnTo>
                  <a:lnTo>
                    <a:pt x="307" y="869"/>
                  </a:lnTo>
                  <a:lnTo>
                    <a:pt x="0" y="869"/>
                  </a:lnTo>
                  <a:lnTo>
                    <a:pt x="0" y="0"/>
                  </a:lnTo>
                </a:path>
              </a:pathLst>
            </a:custGeom>
            <a:solidFill>
              <a:srgbClr val="00ECD6"/>
            </a:solidFill>
            <a:ln w="12700" cap="rnd" cmpd="sng">
              <a:solidFill>
                <a:srgbClr val="00ECD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46106" name="未知">
              <a:extLst>
                <a:ext uri="{FF2B5EF4-FFF2-40B4-BE49-F238E27FC236}">
                  <a16:creationId xmlns:a16="http://schemas.microsoft.com/office/drawing/2014/main" id="{2A84EC2C-ECA9-8D47-BF6C-E60E78D1E461}"/>
                </a:ext>
              </a:extLst>
            </p:cNvPr>
            <p:cNvSpPr/>
            <p:nvPr/>
          </p:nvSpPr>
          <p:spPr>
            <a:xfrm>
              <a:off x="1881" y="1572"/>
              <a:ext cx="309" cy="396"/>
            </a:xfrm>
            <a:custGeom>
              <a:avLst/>
              <a:gdLst/>
              <a:ahLst/>
              <a:cxnLst/>
              <a:rect l="0" t="0" r="0" b="0"/>
              <a:pathLst>
                <a:path w="309" h="396">
                  <a:moveTo>
                    <a:pt x="0" y="0"/>
                  </a:moveTo>
                  <a:lnTo>
                    <a:pt x="308" y="0"/>
                  </a:lnTo>
                  <a:lnTo>
                    <a:pt x="308" y="395"/>
                  </a:lnTo>
                  <a:lnTo>
                    <a:pt x="0" y="395"/>
                  </a:lnTo>
                  <a:lnTo>
                    <a:pt x="0" y="0"/>
                  </a:lnTo>
                </a:path>
              </a:pathLst>
            </a:custGeom>
            <a:solidFill>
              <a:srgbClr val="00ECD6"/>
            </a:solidFill>
            <a:ln w="12700" cap="rnd" cmpd="sng">
              <a:solidFill>
                <a:srgbClr val="00ECD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46107" name="直接连接符 46106">
              <a:extLst>
                <a:ext uri="{FF2B5EF4-FFF2-40B4-BE49-F238E27FC236}">
                  <a16:creationId xmlns:a16="http://schemas.microsoft.com/office/drawing/2014/main" id="{BFADDACA-5241-7140-BE22-92616CA6CDED}"/>
                </a:ext>
              </a:extLst>
            </p:cNvPr>
            <p:cNvSpPr/>
            <p:nvPr/>
          </p:nvSpPr>
          <p:spPr>
            <a:xfrm>
              <a:off x="447" y="1166"/>
              <a:ext cx="0" cy="77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46108" name="直接连接符 46107">
              <a:extLst>
                <a:ext uri="{FF2B5EF4-FFF2-40B4-BE49-F238E27FC236}">
                  <a16:creationId xmlns:a16="http://schemas.microsoft.com/office/drawing/2014/main" id="{1067CCC7-F331-FE43-BC45-AE00A1FAC096}"/>
                </a:ext>
              </a:extLst>
            </p:cNvPr>
            <p:cNvSpPr/>
            <p:nvPr/>
          </p:nvSpPr>
          <p:spPr>
            <a:xfrm>
              <a:off x="476" y="1971"/>
              <a:ext cx="167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 noProof="1"/>
            </a:p>
          </p:txBody>
        </p:sp>
        <p:sp>
          <p:nvSpPr>
            <p:cNvPr id="97307" name="矩形 46108">
              <a:extLst>
                <a:ext uri="{FF2B5EF4-FFF2-40B4-BE49-F238E27FC236}">
                  <a16:creationId xmlns:a16="http://schemas.microsoft.com/office/drawing/2014/main" id="{8F6F9DCB-0764-0C44-B208-451ED6156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" y="1815"/>
              <a:ext cx="22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7" rIns="67866" bIns="33337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5430B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97308" name="矩形 46109">
              <a:extLst>
                <a:ext uri="{FF2B5EF4-FFF2-40B4-BE49-F238E27FC236}">
                  <a16:creationId xmlns:a16="http://schemas.microsoft.com/office/drawing/2014/main" id="{9855BCB4-E7E1-614A-ACFA-C497E50F0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35"/>
              <a:ext cx="32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7" rIns="67866" bIns="33337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5430B"/>
                  </a:solidFill>
                  <a:latin typeface="Arial" panose="020B0604020202020204" pitchFamily="34" charset="0"/>
                </a:rPr>
                <a:t>25</a:t>
              </a:r>
            </a:p>
          </p:txBody>
        </p:sp>
        <p:sp>
          <p:nvSpPr>
            <p:cNvPr id="97309" name="矩形 46110">
              <a:extLst>
                <a:ext uri="{FF2B5EF4-FFF2-40B4-BE49-F238E27FC236}">
                  <a16:creationId xmlns:a16="http://schemas.microsoft.com/office/drawing/2014/main" id="{0DFD2D94-C3E0-F841-9704-72DFB7F14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52"/>
              <a:ext cx="32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7" rIns="67866" bIns="33337">
              <a:spAutoFit/>
            </a:bodyPr>
            <a:lstStyle/>
            <a:p>
              <a:pPr eaLnBrk="0" hangingPunct="0"/>
              <a:r>
                <a:rPr lang="en-US" altLang="zh-CN" b="1">
                  <a:solidFill>
                    <a:srgbClr val="F5430B"/>
                  </a:solidFill>
                  <a:latin typeface="Arial" panose="020B0604020202020204" pitchFamily="34" charset="0"/>
                </a:rPr>
                <a:t>50</a:t>
              </a:r>
            </a:p>
          </p:txBody>
        </p:sp>
        <p:sp>
          <p:nvSpPr>
            <p:cNvPr id="97310" name="矩形 46111">
              <a:extLst>
                <a:ext uri="{FF2B5EF4-FFF2-40B4-BE49-F238E27FC236}">
                  <a16:creationId xmlns:a16="http://schemas.microsoft.com/office/drawing/2014/main" id="{6B730507-0140-B141-BD3E-6274C5121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" y="2104"/>
              <a:ext cx="36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7" rIns="67866" bIns="33337">
              <a:spAutoFit/>
            </a:bodyPr>
            <a:lstStyle/>
            <a:p>
              <a:pPr eaLnBrk="0" hangingPunct="0"/>
              <a:r>
                <a:rPr lang="en-US" altLang="zh-CN" b="1">
                  <a:latin typeface="Arial" panose="020B0604020202020204" pitchFamily="34" charset="0"/>
                </a:rPr>
                <a:t>Q1</a:t>
              </a:r>
            </a:p>
          </p:txBody>
        </p:sp>
        <p:sp>
          <p:nvSpPr>
            <p:cNvPr id="97311" name="矩形 46112">
              <a:extLst>
                <a:ext uri="{FF2B5EF4-FFF2-40B4-BE49-F238E27FC236}">
                  <a16:creationId xmlns:a16="http://schemas.microsoft.com/office/drawing/2014/main" id="{6244048F-DFE0-C049-9780-5D4FFD111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2104"/>
              <a:ext cx="36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7" rIns="67866" bIns="33337">
              <a:spAutoFit/>
            </a:bodyPr>
            <a:lstStyle/>
            <a:p>
              <a:pPr eaLnBrk="0" hangingPunct="0"/>
              <a:r>
                <a:rPr lang="en-US" altLang="zh-CN" b="1">
                  <a:latin typeface="Arial" panose="020B0604020202020204" pitchFamily="34" charset="0"/>
                </a:rPr>
                <a:t>Q2</a:t>
              </a:r>
            </a:p>
          </p:txBody>
        </p:sp>
        <p:sp>
          <p:nvSpPr>
            <p:cNvPr id="97312" name="矩形 46113">
              <a:extLst>
                <a:ext uri="{FF2B5EF4-FFF2-40B4-BE49-F238E27FC236}">
                  <a16:creationId xmlns:a16="http://schemas.microsoft.com/office/drawing/2014/main" id="{57562C89-C71C-4C4B-9409-CC91C37C2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2104"/>
              <a:ext cx="36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7" rIns="67866" bIns="33337">
              <a:spAutoFit/>
            </a:bodyPr>
            <a:lstStyle/>
            <a:p>
              <a:pPr eaLnBrk="0" hangingPunct="0"/>
              <a:r>
                <a:rPr lang="en-US" altLang="zh-CN" b="1">
                  <a:latin typeface="Arial" panose="020B0604020202020204" pitchFamily="34" charset="0"/>
                </a:rPr>
                <a:t>Q3</a:t>
              </a:r>
            </a:p>
          </p:txBody>
        </p:sp>
        <p:sp>
          <p:nvSpPr>
            <p:cNvPr id="97313" name="矩形 46114">
              <a:extLst>
                <a:ext uri="{FF2B5EF4-FFF2-40B4-BE49-F238E27FC236}">
                  <a16:creationId xmlns:a16="http://schemas.microsoft.com/office/drawing/2014/main" id="{128712FE-0A20-EC4F-8798-7192F017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6" y="2103"/>
              <a:ext cx="36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7" rIns="67866" bIns="33337">
              <a:spAutoFit/>
            </a:bodyPr>
            <a:lstStyle/>
            <a:p>
              <a:pPr eaLnBrk="0" hangingPunct="0"/>
              <a:r>
                <a:rPr lang="en-US" altLang="zh-CN" b="1">
                  <a:latin typeface="Arial" panose="020B0604020202020204" pitchFamily="34" charset="0"/>
                </a:rPr>
                <a:t>Q4</a:t>
              </a:r>
            </a:p>
          </p:txBody>
        </p:sp>
        <p:sp>
          <p:nvSpPr>
            <p:cNvPr id="46116" name="矩形 46115">
              <a:extLst>
                <a:ext uri="{FF2B5EF4-FFF2-40B4-BE49-F238E27FC236}">
                  <a16:creationId xmlns:a16="http://schemas.microsoft.com/office/drawing/2014/main" id="{2813819F-6A37-304D-98D8-508F023BAE62}"/>
                </a:ext>
              </a:extLst>
            </p:cNvPr>
            <p:cNvSpPr/>
            <p:nvPr/>
          </p:nvSpPr>
          <p:spPr>
            <a:xfrm>
              <a:off x="307" y="698"/>
              <a:ext cx="232" cy="311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67866" tIns="33337" rIns="67866" bIns="33337">
              <a:spAutoFit/>
            </a:bodyPr>
            <a:lstStyle/>
            <a:p>
              <a:pPr eaLnBrk="0" hangingPunct="0"/>
              <a:r>
                <a:rPr lang="en-US" altLang="zh-CN" sz="2025" b="1" noProof="1">
                  <a:latin typeface="Arial" charset="0"/>
                  <a:ea typeface="宋体" charset="-122"/>
                  <a:cs typeface="+mn-ea"/>
                </a:rPr>
                <a:t>$</a:t>
              </a:r>
              <a:endParaRPr lang="en-US" altLang="zh-CN" sz="2025" b="1" noProof="1">
                <a:latin typeface="Arial" charset="0"/>
                <a:ea typeface="宋体" charset="-122"/>
              </a:endParaRPr>
            </a:p>
          </p:txBody>
        </p:sp>
        <p:sp>
          <p:nvSpPr>
            <p:cNvPr id="97315" name="矩形 46116">
              <a:extLst>
                <a:ext uri="{FF2B5EF4-FFF2-40B4-BE49-F238E27FC236}">
                  <a16:creationId xmlns:a16="http://schemas.microsoft.com/office/drawing/2014/main" id="{40732268-E877-FD40-8437-5872460C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0"/>
              <a:ext cx="534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7866" tIns="33337" rIns="67866" bIns="33337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300">
                  <a:solidFill>
                    <a:srgbClr val="009900"/>
                  </a:solidFill>
                  <a:latin typeface="Wingdings" pitchFamily="2" charset="2"/>
                </a:rPr>
                <a:t></a:t>
              </a:r>
            </a:p>
          </p:txBody>
        </p:sp>
      </p:grpSp>
      <p:sp>
        <p:nvSpPr>
          <p:cNvPr id="97316" name="标题 1">
            <a:extLst>
              <a:ext uri="{FF2B5EF4-FFF2-40B4-BE49-F238E27FC236}">
                <a16:creationId xmlns:a16="http://schemas.microsoft.com/office/drawing/2014/main" id="{7E1CEC8C-A5A9-1B4F-A87D-64EBAC1BB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3375"/>
            <a:ext cx="8229600" cy="344488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图片 3" descr="图片1">
            <a:extLst>
              <a:ext uri="{FF2B5EF4-FFF2-40B4-BE49-F238E27FC236}">
                <a16:creationId xmlns:a16="http://schemas.microsoft.com/office/drawing/2014/main" id="{92D35CC0-328C-7E42-87A0-FD02FE256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741363"/>
            <a:ext cx="4527550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8" name="图片 4" descr="图片2">
            <a:extLst>
              <a:ext uri="{FF2B5EF4-FFF2-40B4-BE49-F238E27FC236}">
                <a16:creationId xmlns:a16="http://schemas.microsoft.com/office/drawing/2014/main" id="{B9AF9632-F1F4-5E4E-A391-AFC99AD66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1928813"/>
            <a:ext cx="4329112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标题 5">
            <a:extLst>
              <a:ext uri="{FF2B5EF4-FFF2-40B4-BE49-F238E27FC236}">
                <a16:creationId xmlns:a16="http://schemas.microsoft.com/office/drawing/2014/main" id="{027EC402-9C8F-A243-A723-D9FB7618D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1">
            <a:extLst>
              <a:ext uri="{FF2B5EF4-FFF2-40B4-BE49-F238E27FC236}">
                <a16:creationId xmlns:a16="http://schemas.microsoft.com/office/drawing/2014/main" id="{4A2E4A66-2126-A843-90E4-1720D579D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pic>
        <p:nvPicPr>
          <p:cNvPr id="99330" name="图片 3" descr="图片7">
            <a:extLst>
              <a:ext uri="{FF2B5EF4-FFF2-40B4-BE49-F238E27FC236}">
                <a16:creationId xmlns:a16="http://schemas.microsoft.com/office/drawing/2014/main" id="{286AEB8A-9A3E-2A43-9702-17BBBCA2C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30163"/>
            <a:ext cx="528955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3" name="图片 4" descr="图片8">
            <a:extLst>
              <a:ext uri="{FF2B5EF4-FFF2-40B4-BE49-F238E27FC236}">
                <a16:creationId xmlns:a16="http://schemas.microsoft.com/office/drawing/2014/main" id="{4F740F51-E2A7-AA44-B80C-0DF1D891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350" y="1531938"/>
            <a:ext cx="5448300" cy="36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>
            <a:extLst>
              <a:ext uri="{FF2B5EF4-FFF2-40B4-BE49-F238E27FC236}">
                <a16:creationId xmlns:a16="http://schemas.microsoft.com/office/drawing/2014/main" id="{F06FE539-2E0B-5040-AF3B-E0059E2C8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00354" name="内容占位符 2">
            <a:extLst>
              <a:ext uri="{FF2B5EF4-FFF2-40B4-BE49-F238E27FC236}">
                <a16:creationId xmlns:a16="http://schemas.microsoft.com/office/drawing/2014/main" id="{F165C67A-BD66-E844-9E4D-88E050506EA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r>
              <a:rPr lang="zh-CN" altLang="en-US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统计表</a:t>
            </a:r>
          </a:p>
          <a:p>
            <a:pPr lvl="1"/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统计资料的最基本表现形式，使数据资料表述的更加紧凑、简明，条理清晰、通俗易懂，便于数据的比较。</a:t>
            </a:r>
          </a:p>
          <a:p>
            <a:pPr lvl="1"/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一个完整的统计表从结构上看一般包括：</a:t>
            </a:r>
            <a:r>
              <a:rPr lang="zh-CN" altLang="en-US" sz="22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表头、行标题、列标题、数据资料。</a:t>
            </a:r>
          </a:p>
          <a:p>
            <a:pPr lvl="1"/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对表中指标或数据的</a:t>
            </a:r>
            <a:r>
              <a:rPr lang="zh-CN" altLang="en-US" sz="22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补充说明</a:t>
            </a: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一般作为附加部分放在统计表的下方。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文本占位符 50178">
            <a:extLst>
              <a:ext uri="{FF2B5EF4-FFF2-40B4-BE49-F238E27FC236}">
                <a16:creationId xmlns:a16="http://schemas.microsoft.com/office/drawing/2014/main" id="{D8AF27FE-8736-9F4E-B171-566A6E736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838200"/>
            <a:ext cx="8229600" cy="3822700"/>
          </a:xfrm>
        </p:spPr>
        <p:txBody>
          <a:bodyPr/>
          <a:lstStyle/>
          <a:p>
            <a:r>
              <a:rPr lang="zh-CN" altLang="en-US" sz="26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rPr>
              <a:t>统计表构成</a:t>
            </a:r>
            <a:endParaRPr lang="zh-CN" altLang="zh-CN" sz="2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1378" name="图片 50179">
            <a:extLst>
              <a:ext uri="{FF2B5EF4-FFF2-40B4-BE49-F238E27FC236}">
                <a16:creationId xmlns:a16="http://schemas.microsoft.com/office/drawing/2014/main" id="{D461EF6F-9CBC-9E4D-9423-4003B4E35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466850"/>
            <a:ext cx="5343525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文本框 50180">
            <a:extLst>
              <a:ext uri="{FF2B5EF4-FFF2-40B4-BE49-F238E27FC236}">
                <a16:creationId xmlns:a16="http://schemas.microsoft.com/office/drawing/2014/main" id="{E1FDB8D5-D23D-9E4A-BBA1-497B586E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1333500"/>
            <a:ext cx="628650" cy="29845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500" tIns="35100" rIns="67500" bIns="3510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500" b="1">
                <a:solidFill>
                  <a:srgbClr val="000000"/>
                </a:solidFill>
                <a:latin typeface="Arial" panose="020B0604020202020204" pitchFamily="34" charset="0"/>
              </a:rPr>
              <a:t>表头</a:t>
            </a:r>
          </a:p>
        </p:txBody>
      </p:sp>
      <p:sp>
        <p:nvSpPr>
          <p:cNvPr id="50182" name="直接连接符 50181">
            <a:extLst>
              <a:ext uri="{FF2B5EF4-FFF2-40B4-BE49-F238E27FC236}">
                <a16:creationId xmlns:a16="http://schemas.microsoft.com/office/drawing/2014/main" id="{F73462AE-3214-AF44-9533-E161C95407B0}"/>
              </a:ext>
            </a:extLst>
          </p:cNvPr>
          <p:cNvSpPr/>
          <p:nvPr/>
        </p:nvSpPr>
        <p:spPr>
          <a:xfrm flipV="1">
            <a:off x="3086100" y="1590675"/>
            <a:ext cx="32385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  <a:effectLst>
            <a:outerShdw dist="28398" dir="3806096" algn="ctr" rotWithShape="0">
              <a:schemeClr val="bg2"/>
            </a:outerShdw>
          </a:effectLst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50183" name="文本框 50182">
            <a:extLst>
              <a:ext uri="{FF2B5EF4-FFF2-40B4-BE49-F238E27FC236}">
                <a16:creationId xmlns:a16="http://schemas.microsoft.com/office/drawing/2014/main" id="{8EFCC573-820C-F842-A1F6-6B7B240CF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2457450"/>
            <a:ext cx="431800" cy="10064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500" b="1">
                <a:solidFill>
                  <a:srgbClr val="000000"/>
                </a:solidFill>
                <a:latin typeface="Arial" panose="020B0604020202020204" pitchFamily="34" charset="0"/>
              </a:rPr>
              <a:t>数字资料</a:t>
            </a:r>
          </a:p>
        </p:txBody>
      </p:sp>
      <p:sp>
        <p:nvSpPr>
          <p:cNvPr id="50184" name="右大括号 50183">
            <a:extLst>
              <a:ext uri="{FF2B5EF4-FFF2-40B4-BE49-F238E27FC236}">
                <a16:creationId xmlns:a16="http://schemas.microsoft.com/office/drawing/2014/main" id="{694B3333-CE66-994E-BE70-E90539D2D984}"/>
              </a:ext>
            </a:extLst>
          </p:cNvPr>
          <p:cNvSpPr/>
          <p:nvPr/>
        </p:nvSpPr>
        <p:spPr>
          <a:xfrm>
            <a:off x="6715125" y="2114550"/>
            <a:ext cx="68263" cy="1657350"/>
          </a:xfrm>
          <a:prstGeom prst="rightBrace">
            <a:avLst>
              <a:gd name="adj1" fmla="val 200000"/>
              <a:gd name="adj2" fmla="val 50000"/>
            </a:avLst>
          </a:prstGeom>
          <a:noFill/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50185" name="文本框 50184">
            <a:extLst>
              <a:ext uri="{FF2B5EF4-FFF2-40B4-BE49-F238E27FC236}">
                <a16:creationId xmlns:a16="http://schemas.microsoft.com/office/drawing/2014/main" id="{F97E9683-3CDA-FB4E-8EB0-DFFBA8843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1533525"/>
            <a:ext cx="342900" cy="7778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1500" b="1">
                <a:solidFill>
                  <a:srgbClr val="000000"/>
                </a:solidFill>
                <a:latin typeface="Arial" panose="020B0604020202020204" pitchFamily="34" charset="0"/>
              </a:rPr>
              <a:t>列标题</a:t>
            </a:r>
          </a:p>
        </p:txBody>
      </p:sp>
      <p:sp>
        <p:nvSpPr>
          <p:cNvPr id="50186" name="直接连接符 50185">
            <a:extLst>
              <a:ext uri="{FF2B5EF4-FFF2-40B4-BE49-F238E27FC236}">
                <a16:creationId xmlns:a16="http://schemas.microsoft.com/office/drawing/2014/main" id="{FA97DD5F-33F4-C04A-9AA8-E5B6182DE451}"/>
              </a:ext>
            </a:extLst>
          </p:cNvPr>
          <p:cNvSpPr/>
          <p:nvPr/>
        </p:nvSpPr>
        <p:spPr>
          <a:xfrm flipH="1">
            <a:off x="6656388" y="1889125"/>
            <a:ext cx="51435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  <a:effectLst>
            <a:outerShdw dist="28398" dir="3806096" algn="ctr" rotWithShape="0">
              <a:schemeClr val="bg2"/>
            </a:outerShdw>
          </a:effectLst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50187" name="左大括号 50186">
            <a:extLst>
              <a:ext uri="{FF2B5EF4-FFF2-40B4-BE49-F238E27FC236}">
                <a16:creationId xmlns:a16="http://schemas.microsoft.com/office/drawing/2014/main" id="{5D0E16C4-A11E-304E-AC0A-E040E2F71F6C}"/>
              </a:ext>
            </a:extLst>
          </p:cNvPr>
          <p:cNvSpPr/>
          <p:nvPr/>
        </p:nvSpPr>
        <p:spPr>
          <a:xfrm>
            <a:off x="2057400" y="2105025"/>
            <a:ext cx="114300" cy="1600200"/>
          </a:xfrm>
          <a:prstGeom prst="leftBrace">
            <a:avLst>
              <a:gd name="adj1" fmla="val 116666"/>
              <a:gd name="adj2" fmla="val 50000"/>
            </a:avLst>
          </a:prstGeom>
          <a:noFill/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50188" name="文本框 50187">
            <a:extLst>
              <a:ext uri="{FF2B5EF4-FFF2-40B4-BE49-F238E27FC236}">
                <a16:creationId xmlns:a16="http://schemas.microsoft.com/office/drawing/2014/main" id="{D9C19F66-8EC0-ED46-8219-145195780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47925"/>
            <a:ext cx="457200" cy="7778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500" b="1">
                <a:solidFill>
                  <a:srgbClr val="000000"/>
                </a:solidFill>
                <a:latin typeface="Arial" panose="020B0604020202020204" pitchFamily="34" charset="0"/>
              </a:rPr>
              <a:t>行标题</a:t>
            </a:r>
          </a:p>
        </p:txBody>
      </p:sp>
      <p:sp>
        <p:nvSpPr>
          <p:cNvPr id="50189" name="文本框 50188">
            <a:extLst>
              <a:ext uri="{FF2B5EF4-FFF2-40B4-BE49-F238E27FC236}">
                <a16:creationId xmlns:a16="http://schemas.microsoft.com/office/drawing/2014/main" id="{805709F0-5A9B-D841-8F68-F0A47E805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4105275"/>
            <a:ext cx="628650" cy="3206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1500" b="1">
                <a:solidFill>
                  <a:srgbClr val="000000"/>
                </a:solidFill>
                <a:latin typeface="Arial" panose="020B0604020202020204" pitchFamily="34" charset="0"/>
              </a:rPr>
              <a:t>附加</a:t>
            </a:r>
          </a:p>
        </p:txBody>
      </p:sp>
      <p:sp>
        <p:nvSpPr>
          <p:cNvPr id="50190" name="直接连接符 50189">
            <a:extLst>
              <a:ext uri="{FF2B5EF4-FFF2-40B4-BE49-F238E27FC236}">
                <a16:creationId xmlns:a16="http://schemas.microsoft.com/office/drawing/2014/main" id="{CCF5933B-5CAD-6145-BE16-7FFA7B6BC2C4}"/>
              </a:ext>
            </a:extLst>
          </p:cNvPr>
          <p:cNvSpPr/>
          <p:nvPr/>
        </p:nvSpPr>
        <p:spPr>
          <a:xfrm>
            <a:off x="6457950" y="4162425"/>
            <a:ext cx="51435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triangle" w="med" len="med"/>
            <a:tailEnd type="none" w="med" len="med"/>
          </a:ln>
          <a:effectLst>
            <a:outerShdw dist="28398" dir="1593903" algn="ctr" rotWithShape="0">
              <a:schemeClr val="bg2"/>
            </a:outerShdw>
          </a:effectLst>
        </p:spPr>
        <p:txBody>
          <a:bodyPr/>
          <a:lstStyle/>
          <a:p>
            <a:endParaRPr lang="zh-CN" altLang="en-US" sz="1350" noProof="1"/>
          </a:p>
        </p:txBody>
      </p:sp>
      <p:sp>
        <p:nvSpPr>
          <p:cNvPr id="101389" name="标题 1">
            <a:extLst>
              <a:ext uri="{FF2B5EF4-FFF2-40B4-BE49-F238E27FC236}">
                <a16:creationId xmlns:a16="http://schemas.microsoft.com/office/drawing/2014/main" id="{98E62B20-B59B-5E43-9E45-DBA564F41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3375"/>
            <a:ext cx="8229600" cy="344488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bldLvl="0" animBg="1"/>
      <p:bldP spid="50183" grpId="0" bldLvl="0" animBg="1"/>
      <p:bldP spid="50185" grpId="0" bldLvl="0" animBg="1"/>
      <p:bldP spid="50188" grpId="0" bldLvl="0" animBg="1"/>
      <p:bldP spid="5018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>
            <a:extLst>
              <a:ext uri="{FF2B5EF4-FFF2-40B4-BE49-F238E27FC236}">
                <a16:creationId xmlns:a16="http://schemas.microsoft.com/office/drawing/2014/main" id="{B8103AA0-A35C-B847-8359-7C9C9A42C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一、单变量描述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—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离散变量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宋体" panose="02010600030101010101" pitchFamily="2" charset="-122"/>
              </a:rPr>
              <a:t>1</a:t>
            </a:r>
          </a:p>
        </p:txBody>
      </p:sp>
      <p:sp>
        <p:nvSpPr>
          <p:cNvPr id="25602" name="内容占位符 2">
            <a:extLst>
              <a:ext uri="{FF2B5EF4-FFF2-40B4-BE49-F238E27FC236}">
                <a16:creationId xmlns:a16="http://schemas.microsoft.com/office/drawing/2014/main" id="{D297652F-D5F6-254F-AD40-B03E92CD4F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pPr>
              <a:spcBef>
                <a:spcPts val="1038"/>
              </a:spcBef>
            </a:pPr>
            <a:r>
              <a:rPr lang="zh-CN" altLang="en-US" sz="26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频数分布</a:t>
            </a:r>
          </a:p>
          <a:p>
            <a:pPr lvl="1">
              <a:lnSpc>
                <a:spcPct val="15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确定类别数（组数）</a:t>
            </a:r>
            <a:r>
              <a:rPr lang="en-US" altLang="zh-CN" sz="2200"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和观测数</a:t>
            </a:r>
            <a:r>
              <a:rPr lang="en-US" altLang="zh-CN" sz="220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</a:p>
          <a:p>
            <a:pPr lvl="1">
              <a:lnSpc>
                <a:spcPct val="150000"/>
              </a:lnSpc>
              <a:spcBef>
                <a:spcPts val="1038"/>
              </a:spcBef>
            </a:pPr>
            <a:r>
              <a:rPr lang="zh-CN" altLang="en-US" sz="22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频数</a:t>
            </a: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 (frequency) ：每个组中的数据个数，也称次数。</a:t>
            </a:r>
          </a:p>
          <a:p>
            <a:pPr lvl="1">
              <a:lnSpc>
                <a:spcPct val="150000"/>
              </a:lnSpc>
              <a:spcBef>
                <a:spcPts val="1038"/>
              </a:spcBef>
            </a:pPr>
            <a:r>
              <a:rPr lang="zh-CN" altLang="en-US" sz="2200">
                <a:solidFill>
                  <a:srgbClr val="FFFF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频率</a:t>
            </a: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 (relative frequency) ：频数/总数据个数。</a:t>
            </a:r>
          </a:p>
          <a:p>
            <a:pPr lvl="1">
              <a:lnSpc>
                <a:spcPct val="15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频数分布（</a:t>
            </a: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frequency </a:t>
            </a:r>
            <a:r>
              <a:rPr lang="en-US" altLang="zh-CN" sz="2200">
                <a:latin typeface="Times New Roman" panose="02020603050405020304" pitchFamily="18" charset="0"/>
                <a:ea typeface="微软雅黑" panose="020B0503020204020204" pitchFamily="34" charset="-122"/>
                <a:sym typeface="宋体" panose="02010600030101010101" pitchFamily="2" charset="-122"/>
              </a:rPr>
              <a:t>distribution</a:t>
            </a: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）</a:t>
            </a:r>
          </a:p>
          <a:p>
            <a:pPr lvl="2">
              <a:lnSpc>
                <a:spcPct val="150000"/>
              </a:lnSpc>
              <a:spcBef>
                <a:spcPts val="1038"/>
              </a:spcBef>
              <a:buFont typeface="Wingdings" pitchFamily="2" charset="2"/>
              <a:buChar char="ü"/>
            </a:pPr>
            <a:r>
              <a:rPr lang="zh-CN" altLang="en-US">
                <a:latin typeface="微软雅黑" panose="020B0503020204020204" pitchFamily="34" charset="-122"/>
                <a:ea typeface="黑体" panose="02010609060101010101" pitchFamily="49" charset="-122"/>
              </a:rPr>
              <a:t>反映变量的取值在各个组中的分布状况，是归纳与总结数据的一种重要方式。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1">
            <a:extLst>
              <a:ext uri="{FF2B5EF4-FFF2-40B4-BE49-F238E27FC236}">
                <a16:creationId xmlns:a16="http://schemas.microsoft.com/office/drawing/2014/main" id="{398E2B7A-4A41-7944-9088-3F3F95A84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02402" name="内容占位符 2">
            <a:extLst>
              <a:ext uri="{FF2B5EF4-FFF2-40B4-BE49-F238E27FC236}">
                <a16:creationId xmlns:a16="http://schemas.microsoft.com/office/drawing/2014/main" id="{9A52BEF8-07E8-E441-B71F-70E7573152B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r>
              <a:rPr lang="zh-CN" altLang="en-US" sz="2400">
                <a:latin typeface="微软雅黑" panose="020B0503020204020204" pitchFamily="34" charset="-122"/>
                <a:ea typeface="黑体" panose="02010609060101010101" pitchFamily="49" charset="-122"/>
              </a:rPr>
              <a:t>统计表的制作要求：</a:t>
            </a:r>
          </a:p>
          <a:p>
            <a:pPr lvl="1"/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原则：科学、实用、美观、简练。</a:t>
            </a:r>
          </a:p>
          <a:p>
            <a:pPr lvl="1"/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标题简明扼要，满足3W要求（When, Where, What）。</a:t>
            </a:r>
          </a:p>
          <a:p>
            <a:pPr lvl="1"/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结构合理，长宽比例要适当。 </a:t>
            </a:r>
          </a:p>
          <a:p>
            <a:pPr lvl="1"/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统计表为“开口式”； 表的上下两条横线一般用粗线，其他线用细线，线条要少。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">
            <a:extLst>
              <a:ext uri="{FF2B5EF4-FFF2-40B4-BE49-F238E27FC236}">
                <a16:creationId xmlns:a16="http://schemas.microsoft.com/office/drawing/2014/main" id="{D18F5D54-F7D1-4B4D-B15A-26DCFB955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03426" name="内容占位符 2">
            <a:extLst>
              <a:ext uri="{FF2B5EF4-FFF2-40B4-BE49-F238E27FC236}">
                <a16:creationId xmlns:a16="http://schemas.microsoft.com/office/drawing/2014/main" id="{3E96F82D-DC06-174A-99D1-375825C8337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</a:rPr>
              <a:t>数据计量单位相同时，可放在表的右上角标明，不同时应放在每个指标后或单列出一列标明。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</a:rPr>
              <a:t>表中的数据一般是右对齐，有小数点时应以小数点对齐，而且小数点的位数应统一。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</a:rPr>
              <a:t>对于没有数字、缺某项或免填的表格单元，应使用特定符号（-）标出。</a:t>
            </a:r>
          </a:p>
          <a:p>
            <a:pPr lvl="1">
              <a:lnSpc>
                <a:spcPct val="100000"/>
              </a:lnSpc>
            </a:pPr>
            <a:r>
              <a:rPr lang="zh-CN" altLang="en-US" sz="2000">
                <a:latin typeface="微软雅黑" panose="020B0503020204020204" pitchFamily="34" charset="-122"/>
                <a:ea typeface="黑体" panose="02010609060101010101" pitchFamily="49" charset="-122"/>
              </a:rPr>
              <a:t> 必要时可在表的下方加上注释。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标题 1">
            <a:extLst>
              <a:ext uri="{FF2B5EF4-FFF2-40B4-BE49-F238E27FC236}">
                <a16:creationId xmlns:a16="http://schemas.microsoft.com/office/drawing/2014/main" id="{A9977A51-4B77-D742-85C9-F3B8592A6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第三章 数据的描述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96E6B-E17E-DF4F-83A1-0803AF890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175" y="1035050"/>
            <a:ext cx="8229600" cy="3748088"/>
          </a:xfrm>
          <a:ln>
            <a:miter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38"/>
              </a:spcBef>
            </a:pPr>
            <a:r>
              <a:rPr lang="zh-CN" altLang="en-US" sz="2600">
                <a:latin typeface="微软雅黑" panose="020B0503020204020204" pitchFamily="34" charset="-122"/>
                <a:ea typeface="黑体" panose="02010609060101010101" pitchFamily="49" charset="-122"/>
              </a:rPr>
              <a:t>单变量的描述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离散变量：频数分布表、众数、饼图、柱形图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</a:rPr>
              <a:t>连续变量：数值特征（集中、离散、分布）、图形、标准化</a:t>
            </a:r>
          </a:p>
          <a:p>
            <a:pPr>
              <a:lnSpc>
                <a:spcPct val="100000"/>
              </a:lnSpc>
              <a:spcBef>
                <a:spcPts val="1038"/>
              </a:spcBef>
            </a:pPr>
            <a:r>
              <a:rPr lang="zh-CN" altLang="en-US" sz="2600">
                <a:latin typeface="微软雅黑" panose="020B0503020204020204" pitchFamily="34" charset="-122"/>
                <a:ea typeface="黑体" panose="02010609060101010101" pitchFamily="49" charset="-122"/>
              </a:rPr>
              <a:t>两个变量的描述</a:t>
            </a:r>
            <a:r>
              <a:rPr lang="en-US" altLang="zh-CN" sz="2600">
                <a:latin typeface="Times New Roman" panose="02020603050405020304" pitchFamily="18" charset="0"/>
                <a:ea typeface="微软雅黑" panose="020B0503020204020204" pitchFamily="34" charset="-122"/>
              </a:rPr>
              <a:t>——</a:t>
            </a:r>
            <a:r>
              <a:rPr lang="zh-CN" altLang="en-US" sz="2600">
                <a:latin typeface="微软雅黑" panose="020B0503020204020204" pitchFamily="34" charset="-122"/>
                <a:ea typeface="黑体" panose="02010609060101010101" pitchFamily="49" charset="-122"/>
              </a:rPr>
              <a:t>图形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离散变量与离散变量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离散变量与连续变量</a:t>
            </a:r>
          </a:p>
          <a:p>
            <a:pPr lvl="1">
              <a:lnSpc>
                <a:spcPct val="100000"/>
              </a:lnSpc>
              <a:spcBef>
                <a:spcPts val="1038"/>
              </a:spcBef>
            </a:pPr>
            <a:r>
              <a:rPr lang="zh-CN" altLang="en-US" sz="2200">
                <a:latin typeface="微软雅黑" panose="020B0503020204020204" pitchFamily="34" charset="-122"/>
                <a:ea typeface="黑体" panose="02010609060101010101" pitchFamily="49" charset="-122"/>
                <a:sym typeface="宋体" panose="02010600030101010101" pitchFamily="2" charset="-122"/>
              </a:rPr>
              <a:t>连续变量与连续变量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41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charRg st="5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charRg st="61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48B26D05-3582-C241-B6DA-05ADA9C30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334963"/>
            <a:ext cx="8229600" cy="404812"/>
          </a:xfrm>
        </p:spPr>
        <p:txBody>
          <a:bodyPr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pic>
        <p:nvPicPr>
          <p:cNvPr id="28674" name="内容占位符 3">
            <a:extLst>
              <a:ext uri="{FF2B5EF4-FFF2-40B4-BE49-F238E27FC236}">
                <a16:creationId xmlns:a16="http://schemas.microsoft.com/office/drawing/2014/main" id="{EC26754F-2BF3-D64B-944D-3919B36F93E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006" y="1060043"/>
            <a:ext cx="3381375" cy="1971675"/>
          </a:xfr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BD7E111-0E17-E644-BF4C-B7FAD1BFD80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013200" y="1568450"/>
            <a:ext cx="4602163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lang="zh-CN" altLang="en-US" sz="2400">
                <a:ea typeface="黑体" panose="02010609060101010101" pitchFamily="49" charset="-122"/>
              </a:rPr>
              <a:t>统计每种品牌笔记本电脑的购买次数</a:t>
            </a:r>
          </a:p>
        </p:txBody>
      </p:sp>
      <p:pic>
        <p:nvPicPr>
          <p:cNvPr id="9220" name="图片 9219">
            <a:extLst>
              <a:ext uri="{FF2B5EF4-FFF2-40B4-BE49-F238E27FC236}">
                <a16:creationId xmlns:a16="http://schemas.microsoft.com/office/drawing/2014/main" id="{A19EB026-B848-B24C-967D-931D6FD1C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838" y="2622550"/>
            <a:ext cx="4586287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8EFDB9-D03E-CD44-8136-363480212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950" y="887413"/>
            <a:ext cx="17811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定性数据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Pages>0</Pages>
  <Words>4315</Words>
  <Characters>0</Characters>
  <Application>Microsoft Macintosh PowerPoint</Application>
  <DocSecurity>0</DocSecurity>
  <PresentationFormat>On-screen Show (16:9)</PresentationFormat>
  <Lines>0</Lines>
  <Paragraphs>758</Paragraphs>
  <Slides>82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4" baseType="lpstr">
      <vt:lpstr>GB18030 Bitmap</vt:lpstr>
      <vt:lpstr>微软雅黑</vt:lpstr>
      <vt:lpstr>黑体</vt:lpstr>
      <vt:lpstr>宋体</vt:lpstr>
      <vt:lpstr>华文中宋</vt:lpstr>
      <vt:lpstr>Arial</vt:lpstr>
      <vt:lpstr>Book Antiqua</vt:lpstr>
      <vt:lpstr>Calibri</vt:lpstr>
      <vt:lpstr>Times New Roman</vt:lpstr>
      <vt:lpstr>Wingdings</vt:lpstr>
      <vt:lpstr>1_Office 主题</vt:lpstr>
      <vt:lpstr>MtbGraph.Document</vt:lpstr>
      <vt:lpstr>中央财经大学  统计与数学学院</vt:lpstr>
      <vt:lpstr>PowerPoint Presentation</vt:lpstr>
      <vt:lpstr>PowerPoint Presentation</vt:lpstr>
      <vt:lpstr>第三章 数据的描述</vt:lpstr>
      <vt:lpstr>一、单变量描述</vt:lpstr>
      <vt:lpstr>一、单变量描述—离散变量</vt:lpstr>
      <vt:lpstr>一、单变量描述—离散变量</vt:lpstr>
      <vt:lpstr>一、单变量描述—离散变量1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一、单变量描述—离散变量2</vt:lpstr>
      <vt:lpstr>PowerPoint Presentation</vt:lpstr>
      <vt:lpstr>一、单变量描述—离散变量3</vt:lpstr>
      <vt:lpstr>PowerPoint Presentation</vt:lpstr>
      <vt:lpstr>第三章 数据的描述</vt:lpstr>
      <vt:lpstr>一、单变量描述—连续变量</vt:lpstr>
      <vt:lpstr>一、单变量描述—连续变量1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一、单变量描述—连续变量1</vt:lpstr>
      <vt:lpstr>PowerPoint Presentation</vt:lpstr>
      <vt:lpstr>PowerPoint Presentation</vt:lpstr>
      <vt:lpstr>PowerPoint Presentation</vt:lpstr>
      <vt:lpstr>PowerPoint Presentation</vt:lpstr>
      <vt:lpstr>一、单变量描述—连续变量1</vt:lpstr>
      <vt:lpstr>一、单变量描述—连续变量1</vt:lpstr>
      <vt:lpstr>均值、中位数和众数之间的比较</vt:lpstr>
      <vt:lpstr>均值、中位数和众数之间的比较</vt:lpstr>
      <vt:lpstr>一、单变量描述—连续变量2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一、单变量描述—连续变量3</vt:lpstr>
      <vt:lpstr>PowerPoint Presentation</vt:lpstr>
      <vt:lpstr>PowerPoint Presentation</vt:lpstr>
      <vt:lpstr>一、单变量描述—连续变量</vt:lpstr>
      <vt:lpstr>一、单变量描述—连续变量4</vt:lpstr>
      <vt:lpstr>PowerPoint Presentation</vt:lpstr>
      <vt:lpstr>PowerPoint Presentation</vt:lpstr>
      <vt:lpstr>分布的形状与箱线图</vt:lpstr>
      <vt:lpstr>PowerPoint Presentation</vt:lpstr>
      <vt:lpstr>一、单变量描述—连续变量5</vt:lpstr>
      <vt:lpstr>直方图可以描述数据分布的形态</vt:lpstr>
      <vt:lpstr>PowerPoint Presentation</vt:lpstr>
      <vt:lpstr>PowerPoint Presentation</vt:lpstr>
      <vt:lpstr>一、单变量描述—连续变量5</vt:lpstr>
      <vt:lpstr>一、单变量描述—连续变量6</vt:lpstr>
      <vt:lpstr>PowerPoint Presentation</vt:lpstr>
      <vt:lpstr>一、单变量描述—连续变量</vt:lpstr>
      <vt:lpstr>第三章 数据的描述</vt:lpstr>
      <vt:lpstr>第三章 数据的描述—两个变量1</vt:lpstr>
      <vt:lpstr>PowerPoint Presentation</vt:lpstr>
      <vt:lpstr>第三章 数据的描述—两个变量1</vt:lpstr>
      <vt:lpstr>第三章 数据的描述—两个变量2</vt:lpstr>
      <vt:lpstr>第三章 数据的描述—两个变量2</vt:lpstr>
      <vt:lpstr>PowerPoint Presentation</vt:lpstr>
      <vt:lpstr>绘制统计图应注意的问题</vt:lpstr>
      <vt:lpstr>不恰当的统计图形举例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第三章 数据的描述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关 蓉</dc:creator>
  <cp:keywords/>
  <dc:description/>
  <cp:lastModifiedBy>mark.lu589698@outlook.com</cp:lastModifiedBy>
  <cp:revision>172</cp:revision>
  <dcterms:created xsi:type="dcterms:W3CDTF">2016-02-22T09:00:00Z</dcterms:created>
  <dcterms:modified xsi:type="dcterms:W3CDTF">2024-06-18T01:09:37Z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