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02"/>
  </p:notesMasterIdLst>
  <p:sldIdLst>
    <p:sldId id="260" r:id="rId2"/>
    <p:sldId id="262" r:id="rId3"/>
    <p:sldId id="333" r:id="rId4"/>
    <p:sldId id="309" r:id="rId5"/>
    <p:sldId id="346" r:id="rId6"/>
    <p:sldId id="310" r:id="rId7"/>
    <p:sldId id="360" r:id="rId8"/>
    <p:sldId id="311" r:id="rId9"/>
    <p:sldId id="313" r:id="rId10"/>
    <p:sldId id="315" r:id="rId11"/>
    <p:sldId id="316" r:id="rId12"/>
    <p:sldId id="336" r:id="rId13"/>
    <p:sldId id="318" r:id="rId14"/>
    <p:sldId id="334" r:id="rId15"/>
    <p:sldId id="314" r:id="rId16"/>
    <p:sldId id="312" r:id="rId17"/>
    <p:sldId id="332" r:id="rId18"/>
    <p:sldId id="319" r:id="rId19"/>
    <p:sldId id="338" r:id="rId20"/>
    <p:sldId id="337" r:id="rId21"/>
    <p:sldId id="323" r:id="rId22"/>
    <p:sldId id="324" r:id="rId23"/>
    <p:sldId id="325" r:id="rId24"/>
    <p:sldId id="326" r:id="rId25"/>
    <p:sldId id="320" r:id="rId26"/>
    <p:sldId id="321" r:id="rId27"/>
    <p:sldId id="322" r:id="rId28"/>
    <p:sldId id="327" r:id="rId29"/>
    <p:sldId id="335" r:id="rId30"/>
    <p:sldId id="328" r:id="rId31"/>
    <p:sldId id="340" r:id="rId32"/>
    <p:sldId id="331" r:id="rId33"/>
    <p:sldId id="330" r:id="rId34"/>
    <p:sldId id="341" r:id="rId35"/>
    <p:sldId id="342" r:id="rId36"/>
    <p:sldId id="361" r:id="rId37"/>
    <p:sldId id="362" r:id="rId38"/>
    <p:sldId id="329" r:id="rId39"/>
    <p:sldId id="343" r:id="rId40"/>
    <p:sldId id="390" r:id="rId41"/>
    <p:sldId id="383" r:id="rId42"/>
    <p:sldId id="345" r:id="rId43"/>
    <p:sldId id="347" r:id="rId44"/>
    <p:sldId id="384" r:id="rId45"/>
    <p:sldId id="389" r:id="rId46"/>
    <p:sldId id="391" r:id="rId47"/>
    <p:sldId id="393" r:id="rId48"/>
    <p:sldId id="392" r:id="rId49"/>
    <p:sldId id="348" r:id="rId50"/>
    <p:sldId id="386" r:id="rId51"/>
    <p:sldId id="349" r:id="rId52"/>
    <p:sldId id="350" r:id="rId53"/>
    <p:sldId id="351" r:id="rId54"/>
    <p:sldId id="353" r:id="rId55"/>
    <p:sldId id="387" r:id="rId56"/>
    <p:sldId id="388" r:id="rId57"/>
    <p:sldId id="394" r:id="rId58"/>
    <p:sldId id="395" r:id="rId59"/>
    <p:sldId id="352" r:id="rId60"/>
    <p:sldId id="354" r:id="rId61"/>
    <p:sldId id="355" r:id="rId62"/>
    <p:sldId id="356" r:id="rId63"/>
    <p:sldId id="358" r:id="rId64"/>
    <p:sldId id="359" r:id="rId65"/>
    <p:sldId id="357" r:id="rId66"/>
    <p:sldId id="363" r:id="rId67"/>
    <p:sldId id="406" r:id="rId68"/>
    <p:sldId id="396" r:id="rId69"/>
    <p:sldId id="397" r:id="rId70"/>
    <p:sldId id="398" r:id="rId71"/>
    <p:sldId id="399" r:id="rId72"/>
    <p:sldId id="400" r:id="rId73"/>
    <p:sldId id="401" r:id="rId74"/>
    <p:sldId id="364" r:id="rId75"/>
    <p:sldId id="402" r:id="rId76"/>
    <p:sldId id="407" r:id="rId77"/>
    <p:sldId id="408" r:id="rId78"/>
    <p:sldId id="365" r:id="rId79"/>
    <p:sldId id="366" r:id="rId80"/>
    <p:sldId id="410" r:id="rId81"/>
    <p:sldId id="409" r:id="rId82"/>
    <p:sldId id="367" r:id="rId83"/>
    <p:sldId id="377" r:id="rId84"/>
    <p:sldId id="378" r:id="rId85"/>
    <p:sldId id="379" r:id="rId86"/>
    <p:sldId id="381" r:id="rId87"/>
    <p:sldId id="382" r:id="rId88"/>
    <p:sldId id="368" r:id="rId89"/>
    <p:sldId id="369" r:id="rId90"/>
    <p:sldId id="370" r:id="rId91"/>
    <p:sldId id="371" r:id="rId92"/>
    <p:sldId id="372" r:id="rId93"/>
    <p:sldId id="373" r:id="rId94"/>
    <p:sldId id="374" r:id="rId95"/>
    <p:sldId id="375" r:id="rId96"/>
    <p:sldId id="376" r:id="rId97"/>
    <p:sldId id="403" r:id="rId98"/>
    <p:sldId id="411" r:id="rId99"/>
    <p:sldId id="404" r:id="rId100"/>
    <p:sldId id="405" r:id="rId101"/>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FF5"/>
    <a:srgbClr val="F5FFC1"/>
    <a:srgbClr val="D5D5D5"/>
    <a:srgbClr val="D6EBF5"/>
    <a:srgbClr val="ECEFF5"/>
    <a:srgbClr val="1D4C7C"/>
    <a:srgbClr val="2390D1"/>
    <a:srgbClr val="0071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6"/>
    <p:restoredTop sz="94693"/>
  </p:normalViewPr>
  <p:slideViewPr>
    <p:cSldViewPr snapToGrid="0" snapToObjects="1">
      <p:cViewPr varScale="1">
        <p:scale>
          <a:sx n="157" d="100"/>
          <a:sy n="157" d="100"/>
        </p:scale>
        <p:origin x="704" y="168"/>
      </p:cViewPr>
      <p:guideLst>
        <p:guide orient="horz" pos="1620"/>
        <p:guide pos="2880"/>
      </p:guideLst>
    </p:cSldViewPr>
  </p:slideViewPr>
  <p:notesTextViewPr>
    <p:cViewPr>
      <p:scale>
        <a:sx n="100" d="100"/>
        <a:sy n="100" d="100"/>
      </p:scale>
      <p:origin x="0" y="0"/>
    </p:cViewPr>
  </p:notesTextViewPr>
  <p:sorterViewPr>
    <p:cViewPr>
      <p:scale>
        <a:sx n="167" d="100"/>
        <a:sy n="167" d="100"/>
      </p:scale>
      <p:origin x="0" y="10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156301-24B0-432B-AE72-60C381391D59}" type="datetimeFigureOut">
              <a:rPr lang="zh-CN" altLang="en-US" smtClean="0"/>
              <a:pPr/>
              <a:t>2024/6/10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4B3B1A-0DEA-4C03-95B2-60F8E2554AE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84B3B1A-0DEA-4C03-95B2-60F8E2554AE0}" type="slidenum">
              <a:rPr lang="zh-CN" altLang="en-US" smtClean="0"/>
              <a:pPr/>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84B3B1A-0DEA-4C03-95B2-60F8E2554AE0}" type="slidenum">
              <a:rPr lang="zh-CN" altLang="en-US" smtClean="0"/>
              <a:pPr/>
              <a:t>32</a:t>
            </a:fld>
            <a:endParaRPr lang="zh-CN" altLang="en-US"/>
          </a:p>
        </p:txBody>
      </p:sp>
    </p:spTree>
    <p:extLst>
      <p:ext uri="{BB962C8B-B14F-4D97-AF65-F5344CB8AC3E}">
        <p14:creationId xmlns:p14="http://schemas.microsoft.com/office/powerpoint/2010/main" val="1512105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724096" y="4218521"/>
            <a:ext cx="4105973" cy="571579"/>
          </a:xfrm>
        </p:spPr>
        <p:txBody>
          <a:bodyPr/>
          <a:lstStyle>
            <a:lvl1pPr algn="ctr">
              <a:defRPr/>
            </a:lvl1pPr>
          </a:lstStyle>
          <a:p>
            <a:r>
              <a:rPr kumimoji="1" lang="zh-CN" altLang="en-US" dirty="0"/>
              <a:t>单击此处编辑母版标题样式</a:t>
            </a:r>
          </a:p>
        </p:txBody>
      </p:sp>
      <p:sp>
        <p:nvSpPr>
          <p:cNvPr id="3" name="副标题 2"/>
          <p:cNvSpPr>
            <a:spLocks noGrp="1"/>
          </p:cNvSpPr>
          <p:nvPr>
            <p:ph type="subTitle" idx="1"/>
          </p:nvPr>
        </p:nvSpPr>
        <p:spPr>
          <a:xfrm>
            <a:off x="855827" y="2642852"/>
            <a:ext cx="7733828" cy="1381559"/>
          </a:xfrm>
        </p:spPr>
        <p:txBody>
          <a:bodyPr>
            <a:normAutofit/>
          </a:bodyPr>
          <a:lstStyle>
            <a:lvl1pPr marL="0" indent="0" algn="ctr">
              <a:buNone/>
              <a:defRPr sz="4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11" name="矩形 10"/>
          <p:cNvSpPr/>
          <p:nvPr userDrawn="1"/>
        </p:nvSpPr>
        <p:spPr>
          <a:xfrm>
            <a:off x="396422" y="273985"/>
            <a:ext cx="5093207" cy="1859807"/>
          </a:xfrm>
          <a:prstGeom prst="rect">
            <a:avLst/>
          </a:prstGeom>
          <a:solidFill>
            <a:srgbClr val="2390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正偏差 18"/>
          <p:cNvSpPr>
            <a:spLocks noChangeAspect="1"/>
          </p:cNvSpPr>
          <p:nvPr userDrawn="1"/>
        </p:nvSpPr>
        <p:spPr>
          <a:xfrm>
            <a:off x="1179976" y="608837"/>
            <a:ext cx="493913" cy="504000"/>
          </a:xfrm>
          <a:prstGeom prst="mathPlus">
            <a:avLst/>
          </a:prstGeom>
          <a:solidFill>
            <a:srgbClr val="1D4C7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userDrawn="1"/>
        </p:nvSpPr>
        <p:spPr>
          <a:xfrm>
            <a:off x="5618798" y="273986"/>
            <a:ext cx="1511999" cy="895126"/>
          </a:xfrm>
          <a:prstGeom prst="rect">
            <a:avLst/>
          </a:prstGeom>
          <a:solidFill>
            <a:schemeClr val="tx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5618798" y="1276716"/>
            <a:ext cx="1511999" cy="863999"/>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7256627" y="273986"/>
            <a:ext cx="1511999" cy="895126"/>
          </a:xfrm>
          <a:prstGeom prst="rect">
            <a:avLst/>
          </a:prstGeom>
          <a:solidFill>
            <a:srgbClr val="0071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7256627" y="1280064"/>
            <a:ext cx="1511999" cy="863999"/>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userDrawn="1"/>
        </p:nvSpPr>
        <p:spPr>
          <a:xfrm>
            <a:off x="1673889" y="758894"/>
            <a:ext cx="2669467" cy="646331"/>
          </a:xfrm>
          <a:prstGeom prst="rect">
            <a:avLst/>
          </a:prstGeom>
          <a:noFill/>
          <a:effectLst/>
        </p:spPr>
        <p:txBody>
          <a:bodyPr wrap="square" rtlCol="0">
            <a:spAutoFit/>
          </a:bodyPr>
          <a:lstStyle/>
          <a:p>
            <a:r>
              <a:rPr kumimoji="1" lang="zh-CN" altLang="en-US" sz="3600" i="1" spc="0" dirty="0">
                <a:solidFill>
                  <a:srgbClr val="DAEFF5"/>
                </a:solidFill>
                <a:latin typeface="微软雅黑"/>
                <a:ea typeface="微软雅黑"/>
                <a:cs typeface="微软雅黑"/>
              </a:rPr>
              <a:t>统计学</a:t>
            </a:r>
          </a:p>
        </p:txBody>
      </p:sp>
      <p:pic>
        <p:nvPicPr>
          <p:cNvPr id="17" name="Picture 12"/>
          <p:cNvPicPr>
            <a:picLocks noChangeAspect="1" noChangeArrowheads="1"/>
          </p:cNvPicPr>
          <p:nvPr userDrawn="1"/>
        </p:nvPicPr>
        <p:blipFill>
          <a:blip r:embed="rId2" cstate="email">
            <a:biLevel thresh="50000"/>
            <a:alphaModFix amt="87000"/>
            <a:extLst>
              <a:ext uri="{28A0092B-C50C-407E-A947-70E740481C1C}">
                <a14:useLocalDpi xmlns:a14="http://schemas.microsoft.com/office/drawing/2010/main"/>
              </a:ext>
            </a:extLst>
          </a:blip>
          <a:srcRect/>
          <a:stretch>
            <a:fillRect/>
          </a:stretch>
        </p:blipFill>
        <p:spPr bwMode="auto">
          <a:xfrm>
            <a:off x="7575806" y="419685"/>
            <a:ext cx="796087" cy="6469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 name="文本框 22"/>
          <p:cNvSpPr txBox="1"/>
          <p:nvPr userDrawn="1"/>
        </p:nvSpPr>
        <p:spPr>
          <a:xfrm>
            <a:off x="2897136" y="1212581"/>
            <a:ext cx="2669467" cy="523220"/>
          </a:xfrm>
          <a:prstGeom prst="rect">
            <a:avLst/>
          </a:prstGeom>
          <a:noFill/>
        </p:spPr>
        <p:txBody>
          <a:bodyPr wrap="square" rtlCol="0">
            <a:spAutoFit/>
          </a:bodyPr>
          <a:lstStyle/>
          <a:p>
            <a:r>
              <a:rPr kumimoji="1" lang="en-US" altLang="zh-CN" sz="2800" i="1" spc="300" dirty="0">
                <a:solidFill>
                  <a:srgbClr val="D6EBF5"/>
                </a:solidFill>
                <a:latin typeface="GB18030 Bitmap"/>
                <a:ea typeface="GB18030 Bitmap"/>
                <a:cs typeface="GB18030 Bitmap"/>
              </a:rPr>
              <a:t>Statistics</a:t>
            </a:r>
            <a:endParaRPr kumimoji="1" lang="zh-CN" altLang="en-US" sz="2800" i="1" spc="300" dirty="0">
              <a:solidFill>
                <a:srgbClr val="D6EBF5"/>
              </a:solidFill>
              <a:latin typeface="GB18030 Bitmap"/>
              <a:ea typeface="GB18030 Bitmap"/>
              <a:cs typeface="GB18030 Bitmap"/>
            </a:endParaRPr>
          </a:p>
        </p:txBody>
      </p:sp>
    </p:spTree>
    <p:extLst>
      <p:ext uri="{BB962C8B-B14F-4D97-AF65-F5344CB8AC3E}">
        <p14:creationId xmlns:p14="http://schemas.microsoft.com/office/powerpoint/2010/main" val="159611112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pPr/>
              <a:t>2024/6/10</a:t>
            </a:fld>
            <a:endParaRPr kumimoji="1"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pPr/>
              <a:t>‹#›</a:t>
            </a:fld>
            <a:endParaRPr kumimoji="1" lang="zh-CN" altLang="en-US"/>
          </a:p>
        </p:txBody>
      </p:sp>
    </p:spTree>
    <p:extLst>
      <p:ext uri="{BB962C8B-B14F-4D97-AF65-F5344CB8AC3E}">
        <p14:creationId xmlns:p14="http://schemas.microsoft.com/office/powerpoint/2010/main" val="429111405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pPr/>
              <a:t>2024/6/10</a:t>
            </a:fld>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pPr/>
              <a:t>‹#›</a:t>
            </a:fld>
            <a:endParaRPr kumimoji="1" lang="zh-CN" altLang="en-US"/>
          </a:p>
        </p:txBody>
      </p:sp>
    </p:spTree>
    <p:extLst>
      <p:ext uri="{BB962C8B-B14F-4D97-AF65-F5344CB8AC3E}">
        <p14:creationId xmlns:p14="http://schemas.microsoft.com/office/powerpoint/2010/main" val="167217453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pPr/>
              <a:t>2024/6/10</a:t>
            </a:fld>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pPr/>
              <a:t>‹#›</a:t>
            </a:fld>
            <a:endParaRPr kumimoji="1" lang="zh-CN" altLang="en-US"/>
          </a:p>
        </p:txBody>
      </p:sp>
    </p:spTree>
    <p:extLst>
      <p:ext uri="{BB962C8B-B14F-4D97-AF65-F5344CB8AC3E}">
        <p14:creationId xmlns:p14="http://schemas.microsoft.com/office/powerpoint/2010/main" val="197358167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782342" y="4384524"/>
            <a:ext cx="4105973" cy="571579"/>
          </a:xfrm>
        </p:spPr>
        <p:txBody>
          <a:bodyPr/>
          <a:lstStyle/>
          <a:p>
            <a:r>
              <a:rPr kumimoji="1" lang="zh-CN" altLang="en-US"/>
              <a:t>单击此处编辑母版标题样式</a:t>
            </a:r>
          </a:p>
        </p:txBody>
      </p:sp>
      <p:sp>
        <p:nvSpPr>
          <p:cNvPr id="3" name="副标题 2"/>
          <p:cNvSpPr>
            <a:spLocks noGrp="1"/>
          </p:cNvSpPr>
          <p:nvPr>
            <p:ph type="subTitle" idx="1"/>
          </p:nvPr>
        </p:nvSpPr>
        <p:spPr>
          <a:xfrm>
            <a:off x="2485088" y="3493372"/>
            <a:ext cx="6400800" cy="792512"/>
          </a:xfrm>
        </p:spPr>
        <p:txBody>
          <a:bodyPr>
            <a:normAutofit/>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11" name="矩形 10"/>
          <p:cNvSpPr/>
          <p:nvPr userDrawn="1"/>
        </p:nvSpPr>
        <p:spPr>
          <a:xfrm>
            <a:off x="278449" y="166380"/>
            <a:ext cx="4360803" cy="3050101"/>
          </a:xfrm>
          <a:prstGeom prst="rect">
            <a:avLst/>
          </a:prstGeom>
          <a:solidFill>
            <a:srgbClr val="2390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4779916" y="166380"/>
            <a:ext cx="1979998" cy="1475998"/>
          </a:xfrm>
          <a:prstGeom prst="rect">
            <a:avLst/>
          </a:prstGeom>
          <a:solidFill>
            <a:schemeClr val="tx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6905889" y="166380"/>
            <a:ext cx="1980000" cy="1475998"/>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4779916" y="1722846"/>
            <a:ext cx="1979998" cy="1475998"/>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6905889" y="1722846"/>
            <a:ext cx="1980000" cy="1475998"/>
          </a:xfrm>
          <a:prstGeom prst="rect">
            <a:avLst/>
          </a:prstGeom>
          <a:solidFill>
            <a:srgbClr val="0071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正偏差 18"/>
          <p:cNvSpPr>
            <a:spLocks noChangeAspect="1"/>
          </p:cNvSpPr>
          <p:nvPr userDrawn="1"/>
        </p:nvSpPr>
        <p:spPr>
          <a:xfrm>
            <a:off x="474123" y="352749"/>
            <a:ext cx="493913" cy="504000"/>
          </a:xfrm>
          <a:prstGeom prst="mathPlus">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6754570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0870" y="3671262"/>
            <a:ext cx="4533480" cy="912694"/>
          </a:xfrm>
        </p:spPr>
        <p:txBody>
          <a:bodyPr/>
          <a:lstStyle/>
          <a:p>
            <a:r>
              <a:rPr kumimoji="1" lang="zh-CN" altLang="en-US"/>
              <a:t>单击此处编辑母版标题样式</a:t>
            </a:r>
          </a:p>
        </p:txBody>
      </p:sp>
      <p:sp>
        <p:nvSpPr>
          <p:cNvPr id="3" name="副标题 2"/>
          <p:cNvSpPr>
            <a:spLocks noGrp="1"/>
          </p:cNvSpPr>
          <p:nvPr>
            <p:ph type="subTitle" idx="1"/>
          </p:nvPr>
        </p:nvSpPr>
        <p:spPr>
          <a:xfrm>
            <a:off x="1858670" y="1233675"/>
            <a:ext cx="6400800" cy="792512"/>
          </a:xfrm>
        </p:spPr>
        <p:txBody>
          <a:bodyPr>
            <a:normAutofit/>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11" name="矩形 10"/>
          <p:cNvSpPr/>
          <p:nvPr userDrawn="1"/>
        </p:nvSpPr>
        <p:spPr>
          <a:xfrm>
            <a:off x="740870" y="166380"/>
            <a:ext cx="8145017" cy="3050101"/>
          </a:xfrm>
          <a:prstGeom prst="rect">
            <a:avLst/>
          </a:prstGeom>
          <a:solidFill>
            <a:srgbClr val="2390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正偏差 18"/>
          <p:cNvSpPr>
            <a:spLocks noChangeAspect="1"/>
          </p:cNvSpPr>
          <p:nvPr userDrawn="1"/>
        </p:nvSpPr>
        <p:spPr>
          <a:xfrm>
            <a:off x="1232631" y="352749"/>
            <a:ext cx="493913" cy="504000"/>
          </a:xfrm>
          <a:prstGeom prst="mathPlus">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282236" y="166380"/>
            <a:ext cx="299875" cy="3050101"/>
          </a:xfrm>
          <a:prstGeom prst="rect">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userDrawn="1"/>
        </p:nvSpPr>
        <p:spPr>
          <a:xfrm>
            <a:off x="6027828" y="3350978"/>
            <a:ext cx="1377789" cy="805779"/>
          </a:xfrm>
          <a:prstGeom prst="rect">
            <a:avLst/>
          </a:prstGeom>
          <a:solidFill>
            <a:schemeClr val="tx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a:off x="7513257" y="4242841"/>
            <a:ext cx="1353530" cy="805779"/>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a:off x="6027827" y="4242841"/>
            <a:ext cx="1377789" cy="805779"/>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a:off x="7513257" y="3350978"/>
            <a:ext cx="1353530" cy="805779"/>
          </a:xfrm>
          <a:prstGeom prst="rect">
            <a:avLst/>
          </a:prstGeom>
          <a:solidFill>
            <a:srgbClr val="0071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1000686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pPr/>
              <a:t>2024/6/10</a:t>
            </a:fld>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pPr/>
              <a:t>‹#›</a:t>
            </a:fld>
            <a:endParaRPr kumimoji="1" lang="zh-CN" altLang="en-US"/>
          </a:p>
        </p:txBody>
      </p:sp>
    </p:spTree>
    <p:extLst>
      <p:ext uri="{BB962C8B-B14F-4D97-AF65-F5344CB8AC3E}">
        <p14:creationId xmlns:p14="http://schemas.microsoft.com/office/powerpoint/2010/main" val="21683293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13" name="组 12"/>
          <p:cNvGrpSpPr/>
          <p:nvPr userDrawn="1"/>
        </p:nvGrpSpPr>
        <p:grpSpPr>
          <a:xfrm>
            <a:off x="0" y="357233"/>
            <a:ext cx="9144000" cy="507624"/>
            <a:chOff x="0" y="357233"/>
            <a:chExt cx="9144000" cy="507624"/>
          </a:xfrm>
        </p:grpSpPr>
        <p:sp>
          <p:nvSpPr>
            <p:cNvPr id="7" name="等腰三角形 6"/>
            <p:cNvSpPr>
              <a:spLocks/>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userDrawn="1"/>
          </p:nvGrpSpPr>
          <p:grpSpPr>
            <a:xfrm>
              <a:off x="0" y="357233"/>
              <a:ext cx="9144000" cy="404767"/>
              <a:chOff x="0" y="357233"/>
              <a:chExt cx="9144000" cy="404767"/>
            </a:xfrm>
          </p:grpSpPr>
          <p:sp>
            <p:nvSpPr>
              <p:cNvPr id="9" name="矩形 8"/>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11" name="标题占位符 1"/>
          <p:cNvSpPr>
            <a:spLocks noGrp="1"/>
          </p:cNvSpPr>
          <p:nvPr>
            <p:ph type="title"/>
          </p:nvPr>
        </p:nvSpPr>
        <p:spPr>
          <a:xfrm>
            <a:off x="384623" y="333799"/>
            <a:ext cx="8229600" cy="344292"/>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14" name="内容占位符 2"/>
          <p:cNvSpPr>
            <a:spLocks noGrp="1"/>
          </p:cNvSpPr>
          <p:nvPr>
            <p:ph sz="half" idx="1"/>
          </p:nvPr>
        </p:nvSpPr>
        <p:spPr>
          <a:xfrm>
            <a:off x="384623" y="1034582"/>
            <a:ext cx="8229599" cy="374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2" name="文本框 1"/>
          <p:cNvSpPr txBox="1"/>
          <p:nvPr userDrawn="1"/>
        </p:nvSpPr>
        <p:spPr>
          <a:xfrm>
            <a:off x="5319059" y="4766237"/>
            <a:ext cx="3780118" cy="369332"/>
          </a:xfrm>
          <a:prstGeom prst="rect">
            <a:avLst/>
          </a:prstGeom>
          <a:noFill/>
        </p:spPr>
        <p:txBody>
          <a:bodyPr wrap="square" rtlCol="0">
            <a:spAutoFit/>
          </a:bodyPr>
          <a:lstStyle/>
          <a:p>
            <a:pPr algn="r"/>
            <a:r>
              <a:rPr kumimoji="1" lang="zh-CN" altLang="en-US" dirty="0">
                <a:solidFill>
                  <a:srgbClr val="DAEFF5"/>
                </a:solidFill>
                <a:latin typeface="华文中宋"/>
                <a:ea typeface="华文中宋"/>
                <a:cs typeface="华文中宋"/>
              </a:rPr>
              <a:t>中央财经大学统计与数学学院</a:t>
            </a:r>
          </a:p>
        </p:txBody>
      </p:sp>
    </p:spTree>
    <p:extLst>
      <p:ext uri="{BB962C8B-B14F-4D97-AF65-F5344CB8AC3E}">
        <p14:creationId xmlns:p14="http://schemas.microsoft.com/office/powerpoint/2010/main" val="406266308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8" name="组 7"/>
          <p:cNvGrpSpPr/>
          <p:nvPr userDrawn="1"/>
        </p:nvGrpSpPr>
        <p:grpSpPr>
          <a:xfrm>
            <a:off x="0" y="357233"/>
            <a:ext cx="9144000" cy="507624"/>
            <a:chOff x="0" y="357233"/>
            <a:chExt cx="9144000" cy="507624"/>
          </a:xfrm>
        </p:grpSpPr>
        <p:sp>
          <p:nvSpPr>
            <p:cNvPr id="9" name="等腰三角形 8"/>
            <p:cNvSpPr>
              <a:spLocks/>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0" name="组 9"/>
            <p:cNvGrpSpPr/>
            <p:nvPr userDrawn="1"/>
          </p:nvGrpSpPr>
          <p:grpSpPr>
            <a:xfrm>
              <a:off x="0" y="357233"/>
              <a:ext cx="9144000" cy="404767"/>
              <a:chOff x="0" y="357233"/>
              <a:chExt cx="9144000" cy="404767"/>
            </a:xfrm>
          </p:grpSpPr>
          <p:sp>
            <p:nvSpPr>
              <p:cNvPr id="11" name="矩形 10"/>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900113"/>
            <a:ext cx="4038600" cy="374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p:cNvSpPr>
            <a:spLocks noGrp="1"/>
          </p:cNvSpPr>
          <p:nvPr>
            <p:ph sz="half" idx="2"/>
          </p:nvPr>
        </p:nvSpPr>
        <p:spPr>
          <a:xfrm>
            <a:off x="4648200" y="900113"/>
            <a:ext cx="4038600" cy="3748738"/>
          </a:xfrm>
        </p:spPr>
        <p:txBody>
          <a:bodyPr/>
          <a:lstStyle>
            <a:lvl1pPr>
              <a:defRPr sz="2800">
                <a:solidFill>
                  <a:srgbClr val="DAEFF5"/>
                </a:solidFill>
              </a:defRPr>
            </a:lvl1pPr>
            <a:lvl2pPr>
              <a:defRPr sz="2400">
                <a:solidFill>
                  <a:srgbClr val="DAEFF5"/>
                </a:solidFill>
              </a:defRPr>
            </a:lvl2pPr>
            <a:lvl3pPr>
              <a:defRPr sz="2000">
                <a:solidFill>
                  <a:srgbClr val="DAEFF5"/>
                </a:solidFill>
              </a:defRPr>
            </a:lvl3pPr>
            <a:lvl4pPr>
              <a:defRPr sz="1800">
                <a:solidFill>
                  <a:srgbClr val="DAEFF5"/>
                </a:solidFill>
              </a:defRPr>
            </a:lvl4pPr>
            <a:lvl5pPr>
              <a:defRPr sz="1800">
                <a:solidFill>
                  <a:srgbClr val="DAEFF5"/>
                </a:solidFill>
              </a:defRPr>
            </a:lvl5pPr>
            <a:lvl6pPr>
              <a:defRPr sz="1800"/>
            </a:lvl6pPr>
            <a:lvl7pPr>
              <a:defRPr sz="1800"/>
            </a:lvl7pPr>
            <a:lvl8pPr>
              <a:defRPr sz="1800"/>
            </a:lvl8pPr>
            <a:lvl9pPr>
              <a:defRPr sz="18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13" name="文本框 12"/>
          <p:cNvSpPr txBox="1"/>
          <p:nvPr userDrawn="1"/>
        </p:nvSpPr>
        <p:spPr>
          <a:xfrm>
            <a:off x="5319059" y="4766237"/>
            <a:ext cx="3780118" cy="369332"/>
          </a:xfrm>
          <a:prstGeom prst="rect">
            <a:avLst/>
          </a:prstGeom>
          <a:noFill/>
        </p:spPr>
        <p:txBody>
          <a:bodyPr wrap="square" rtlCol="0">
            <a:spAutoFit/>
          </a:bodyPr>
          <a:lstStyle/>
          <a:p>
            <a:pPr algn="r"/>
            <a:r>
              <a:rPr kumimoji="1" lang="zh-CN" altLang="en-US" dirty="0">
                <a:solidFill>
                  <a:srgbClr val="DAEFF5"/>
                </a:solidFill>
                <a:latin typeface="华文中宋"/>
                <a:ea typeface="华文中宋"/>
                <a:cs typeface="华文中宋"/>
              </a:rPr>
              <a:t>中央财经大学统计与数学学院</a:t>
            </a:r>
          </a:p>
        </p:txBody>
      </p:sp>
    </p:spTree>
    <p:extLst>
      <p:ext uri="{BB962C8B-B14F-4D97-AF65-F5344CB8AC3E}">
        <p14:creationId xmlns:p14="http://schemas.microsoft.com/office/powerpoint/2010/main" val="121932408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1" name="矩形 10"/>
          <p:cNvSpPr/>
          <p:nvPr userDrawn="1"/>
        </p:nvSpPr>
        <p:spPr>
          <a:xfrm>
            <a:off x="740870" y="211203"/>
            <a:ext cx="8145017" cy="4704444"/>
          </a:xfrm>
          <a:prstGeom prst="rect">
            <a:avLst/>
          </a:prstGeom>
          <a:solidFill>
            <a:srgbClr val="2390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正偏差 18"/>
          <p:cNvSpPr>
            <a:spLocks noChangeAspect="1"/>
          </p:cNvSpPr>
          <p:nvPr userDrawn="1"/>
        </p:nvSpPr>
        <p:spPr>
          <a:xfrm>
            <a:off x="1232631" y="604749"/>
            <a:ext cx="493913" cy="504000"/>
          </a:xfrm>
          <a:prstGeom prst="mathPlus">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282236" y="211203"/>
            <a:ext cx="299875" cy="4704444"/>
          </a:xfrm>
          <a:prstGeom prst="rect">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0"/>
          </p:nvPr>
        </p:nvSpPr>
        <p:spPr>
          <a:xfrm>
            <a:off x="1628682" y="963426"/>
            <a:ext cx="6723435" cy="3414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327144540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3" name="组 12"/>
          <p:cNvGrpSpPr/>
          <p:nvPr userDrawn="1"/>
        </p:nvGrpSpPr>
        <p:grpSpPr>
          <a:xfrm>
            <a:off x="0" y="357233"/>
            <a:ext cx="9144000" cy="507624"/>
            <a:chOff x="0" y="357233"/>
            <a:chExt cx="9144000" cy="507624"/>
          </a:xfrm>
        </p:grpSpPr>
        <p:sp>
          <p:nvSpPr>
            <p:cNvPr id="7" name="等腰三角形 6"/>
            <p:cNvSpPr>
              <a:spLocks/>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userDrawn="1"/>
          </p:nvGrpSpPr>
          <p:grpSpPr>
            <a:xfrm>
              <a:off x="0" y="357233"/>
              <a:ext cx="9144000" cy="404767"/>
              <a:chOff x="0" y="357233"/>
              <a:chExt cx="9144000" cy="404767"/>
            </a:xfrm>
          </p:grpSpPr>
          <p:sp>
            <p:nvSpPr>
              <p:cNvPr id="9" name="矩形 8"/>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11" name="标题占位符 1"/>
          <p:cNvSpPr>
            <a:spLocks noGrp="1"/>
          </p:cNvSpPr>
          <p:nvPr>
            <p:ph type="title"/>
          </p:nvPr>
        </p:nvSpPr>
        <p:spPr>
          <a:xfrm>
            <a:off x="384623" y="333799"/>
            <a:ext cx="8229600" cy="344292"/>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12" name="文本占位符 2"/>
          <p:cNvSpPr>
            <a:spLocks noGrp="1"/>
          </p:cNvSpPr>
          <p:nvPr>
            <p:ph idx="1"/>
          </p:nvPr>
        </p:nvSpPr>
        <p:spPr>
          <a:xfrm>
            <a:off x="395963" y="1041453"/>
            <a:ext cx="8229600" cy="3822832"/>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14" name="文本框 13"/>
          <p:cNvSpPr txBox="1"/>
          <p:nvPr userDrawn="1"/>
        </p:nvSpPr>
        <p:spPr>
          <a:xfrm>
            <a:off x="5319059" y="4766237"/>
            <a:ext cx="3780118" cy="369332"/>
          </a:xfrm>
          <a:prstGeom prst="rect">
            <a:avLst/>
          </a:prstGeom>
          <a:noFill/>
        </p:spPr>
        <p:txBody>
          <a:bodyPr wrap="square" rtlCol="0">
            <a:spAutoFit/>
          </a:bodyPr>
          <a:lstStyle/>
          <a:p>
            <a:pPr algn="r"/>
            <a:r>
              <a:rPr kumimoji="1" lang="zh-CN" altLang="en-US" dirty="0">
                <a:solidFill>
                  <a:srgbClr val="DAEFF5"/>
                </a:solidFill>
                <a:latin typeface="华文中宋"/>
                <a:ea typeface="华文中宋"/>
                <a:cs typeface="华文中宋"/>
              </a:rPr>
              <a:t>中央财经大学统计与数学学院</a:t>
            </a:r>
          </a:p>
        </p:txBody>
      </p:sp>
    </p:spTree>
    <p:extLst>
      <p:ext uri="{BB962C8B-B14F-4D97-AF65-F5344CB8AC3E}">
        <p14:creationId xmlns:p14="http://schemas.microsoft.com/office/powerpoint/2010/main" val="38952780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pPr/>
              <a:t>2024/6/10</a:t>
            </a:fld>
            <a:endParaRPr kumimoji="1"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pPr/>
              <a:t>‹#›</a:t>
            </a:fld>
            <a:endParaRPr kumimoji="1" lang="zh-CN" altLang="en-US"/>
          </a:p>
        </p:txBody>
      </p:sp>
      <p:grpSp>
        <p:nvGrpSpPr>
          <p:cNvPr id="10" name="组 9"/>
          <p:cNvGrpSpPr/>
          <p:nvPr userDrawn="1"/>
        </p:nvGrpSpPr>
        <p:grpSpPr>
          <a:xfrm>
            <a:off x="0" y="357233"/>
            <a:ext cx="9144000" cy="507624"/>
            <a:chOff x="0" y="357233"/>
            <a:chExt cx="9144000" cy="507624"/>
          </a:xfrm>
        </p:grpSpPr>
        <p:sp>
          <p:nvSpPr>
            <p:cNvPr id="11" name="等腰三角形 10"/>
            <p:cNvSpPr>
              <a:spLocks/>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 name="组 11"/>
            <p:cNvGrpSpPr/>
            <p:nvPr userDrawn="1"/>
          </p:nvGrpSpPr>
          <p:grpSpPr>
            <a:xfrm>
              <a:off x="0" y="357233"/>
              <a:ext cx="9144000" cy="404767"/>
              <a:chOff x="0" y="357233"/>
              <a:chExt cx="9144000" cy="404767"/>
            </a:xfrm>
          </p:grpSpPr>
          <p:sp>
            <p:nvSpPr>
              <p:cNvPr id="13" name="矩形 12"/>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Tree>
    <p:extLst>
      <p:ext uri="{BB962C8B-B14F-4D97-AF65-F5344CB8AC3E}">
        <p14:creationId xmlns:p14="http://schemas.microsoft.com/office/powerpoint/2010/main" val="163795462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pPr/>
              <a:t>2024/6/10</a:t>
            </a:fld>
            <a:endParaRPr kumimoji="1"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pPr/>
              <a:t>‹#›</a:t>
            </a:fld>
            <a:endParaRPr kumimoji="1" lang="zh-CN" altLang="en-US"/>
          </a:p>
        </p:txBody>
      </p:sp>
      <p:grpSp>
        <p:nvGrpSpPr>
          <p:cNvPr id="6" name="组 5"/>
          <p:cNvGrpSpPr/>
          <p:nvPr userDrawn="1"/>
        </p:nvGrpSpPr>
        <p:grpSpPr>
          <a:xfrm>
            <a:off x="0" y="357233"/>
            <a:ext cx="9144000" cy="507624"/>
            <a:chOff x="0" y="357233"/>
            <a:chExt cx="9144000" cy="507624"/>
          </a:xfrm>
        </p:grpSpPr>
        <p:sp>
          <p:nvSpPr>
            <p:cNvPr id="7" name="等腰三角形 6"/>
            <p:cNvSpPr>
              <a:spLocks/>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userDrawn="1"/>
          </p:nvGrpSpPr>
          <p:grpSpPr>
            <a:xfrm>
              <a:off x="0" y="357233"/>
              <a:ext cx="9144000" cy="404767"/>
              <a:chOff x="0" y="357233"/>
              <a:chExt cx="9144000" cy="404767"/>
            </a:xfrm>
          </p:grpSpPr>
          <p:sp>
            <p:nvSpPr>
              <p:cNvPr id="9" name="矩形 8"/>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Tree>
    <p:extLst>
      <p:ext uri="{BB962C8B-B14F-4D97-AF65-F5344CB8AC3E}">
        <p14:creationId xmlns:p14="http://schemas.microsoft.com/office/powerpoint/2010/main" val="111426218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pPr/>
              <a:t>2024/6/10</a:t>
            </a:fld>
            <a:endParaRPr kumimoji="1"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pPr/>
              <a:t>‹#›</a:t>
            </a:fld>
            <a:endParaRPr kumimoji="1" lang="zh-CN" altLang="en-US"/>
          </a:p>
        </p:txBody>
      </p:sp>
      <p:grpSp>
        <p:nvGrpSpPr>
          <p:cNvPr id="5" name="组 4"/>
          <p:cNvGrpSpPr/>
          <p:nvPr userDrawn="1"/>
        </p:nvGrpSpPr>
        <p:grpSpPr>
          <a:xfrm>
            <a:off x="0" y="357233"/>
            <a:ext cx="9144000" cy="507624"/>
            <a:chOff x="0" y="357233"/>
            <a:chExt cx="9144000" cy="507624"/>
          </a:xfrm>
        </p:grpSpPr>
        <p:sp>
          <p:nvSpPr>
            <p:cNvPr id="6" name="等腰三角形 5"/>
            <p:cNvSpPr>
              <a:spLocks/>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0" y="357233"/>
              <a:ext cx="9144000" cy="404767"/>
              <a:chOff x="0" y="357233"/>
              <a:chExt cx="9144000" cy="404767"/>
            </a:xfrm>
          </p:grpSpPr>
          <p:sp>
            <p:nvSpPr>
              <p:cNvPr id="8" name="矩形 7"/>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Tree>
    <p:extLst>
      <p:ext uri="{BB962C8B-B14F-4D97-AF65-F5344CB8AC3E}">
        <p14:creationId xmlns:p14="http://schemas.microsoft.com/office/powerpoint/2010/main" val="33839931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pPr/>
              <a:t>2024/6/10</a:t>
            </a:fld>
            <a:endParaRPr kumimoji="1"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pPr/>
              <a:t>‹#›</a:t>
            </a:fld>
            <a:endParaRPr kumimoji="1" lang="zh-CN" altLang="en-US"/>
          </a:p>
        </p:txBody>
      </p:sp>
    </p:spTree>
    <p:extLst>
      <p:ext uri="{BB962C8B-B14F-4D97-AF65-F5344CB8AC3E}">
        <p14:creationId xmlns:p14="http://schemas.microsoft.com/office/powerpoint/2010/main" val="371987246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4623" y="333799"/>
            <a:ext cx="8229600" cy="344292"/>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3" name="文本占位符 2"/>
          <p:cNvSpPr>
            <a:spLocks noGrp="1"/>
          </p:cNvSpPr>
          <p:nvPr>
            <p:ph type="body" idx="1"/>
          </p:nvPr>
        </p:nvSpPr>
        <p:spPr>
          <a:xfrm>
            <a:off x="384623" y="1041453"/>
            <a:ext cx="8229600" cy="3394472"/>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3725508975"/>
      </p:ext>
    </p:extLst>
  </p:cSld>
  <p:clrMap bg1="dk1" tx1="lt1" bg2="dk2" tx2="lt2" accent1="accent1" accent2="accent2" accent3="accent3" accent4="accent4" accent5="accent5" accent6="accent6" hlink="hlink" folHlink="folHlink"/>
  <p:sldLayoutIdLst>
    <p:sldLayoutId id="2147483675" r:id="rId1"/>
    <p:sldLayoutId id="2147483678" r:id="rId2"/>
    <p:sldLayoutId id="2147483666" r:id="rId3"/>
    <p:sldLayoutId id="2147483677" r:id="rId4"/>
    <p:sldLayoutId id="2147483664" r:id="rId5"/>
    <p:sldLayoutId id="2147483667" r:id="rId6"/>
    <p:sldLayoutId id="2147483668" r:id="rId7"/>
    <p:sldLayoutId id="2147483669" r:id="rId8"/>
    <p:sldLayoutId id="2147483670" r:id="rId9"/>
    <p:sldLayoutId id="2147483671" r:id="rId10"/>
    <p:sldLayoutId id="2147483672" r:id="rId11"/>
    <p:sldLayoutId id="2147483673" r:id="rId12"/>
    <p:sldLayoutId id="2147483679" r:id="rId13"/>
    <p:sldLayoutId id="2147483680" r:id="rId14"/>
    <p:sldLayoutId id="2147483665" r:id="rId15"/>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xStyles>
    <p:titleStyle>
      <a:lvl1pPr algn="l" defTabSz="457200" rtl="0" eaLnBrk="1" latinLnBrk="0" hangingPunct="1">
        <a:spcBef>
          <a:spcPct val="0"/>
        </a:spcBef>
        <a:buNone/>
        <a:defRPr sz="2200" b="0" kern="1200">
          <a:solidFill>
            <a:schemeClr val="tx1"/>
          </a:solidFill>
          <a:latin typeface="华文中宋"/>
          <a:ea typeface="华文中宋"/>
          <a:cs typeface="华文中宋"/>
        </a:defRPr>
      </a:lvl1pPr>
    </p:titleStyle>
    <p:bodyStyle>
      <a:lvl1pPr marL="342900" indent="-342900" algn="l" defTabSz="457200" rtl="0" eaLnBrk="1" latinLnBrk="0" hangingPunct="1">
        <a:lnSpc>
          <a:spcPct val="120000"/>
        </a:lnSpc>
        <a:spcBef>
          <a:spcPts val="1368"/>
        </a:spcBef>
        <a:buFont typeface="Arial"/>
        <a:buChar char="•"/>
        <a:defRPr sz="3200" kern="1200">
          <a:solidFill>
            <a:srgbClr val="DAEFF5"/>
          </a:solidFill>
          <a:latin typeface="微软雅黑"/>
          <a:ea typeface="微软雅黑"/>
          <a:cs typeface="微软雅黑"/>
        </a:defRPr>
      </a:lvl1pPr>
      <a:lvl2pPr marL="742950" indent="-285750" algn="l" defTabSz="457200" rtl="0" eaLnBrk="1" latinLnBrk="0" hangingPunct="1">
        <a:lnSpc>
          <a:spcPct val="120000"/>
        </a:lnSpc>
        <a:spcBef>
          <a:spcPts val="1368"/>
        </a:spcBef>
        <a:buFont typeface="Arial"/>
        <a:buChar char="–"/>
        <a:defRPr sz="2800" kern="1200">
          <a:solidFill>
            <a:srgbClr val="DAEFF5"/>
          </a:solidFill>
          <a:latin typeface="微软雅黑"/>
          <a:ea typeface="微软雅黑"/>
          <a:cs typeface="微软雅黑"/>
        </a:defRPr>
      </a:lvl2pPr>
      <a:lvl3pPr marL="1143000" indent="-228600" algn="l" defTabSz="457200" rtl="0" eaLnBrk="1" latinLnBrk="0" hangingPunct="1">
        <a:lnSpc>
          <a:spcPct val="120000"/>
        </a:lnSpc>
        <a:spcBef>
          <a:spcPts val="1368"/>
        </a:spcBef>
        <a:buFont typeface="Arial"/>
        <a:buChar char="•"/>
        <a:defRPr sz="2400" kern="1200">
          <a:solidFill>
            <a:srgbClr val="DAEFF5"/>
          </a:solidFill>
          <a:latin typeface="微软雅黑"/>
          <a:ea typeface="微软雅黑"/>
          <a:cs typeface="微软雅黑"/>
        </a:defRPr>
      </a:lvl3pPr>
      <a:lvl4pPr marL="1600200" indent="-228600" algn="l" defTabSz="457200" rtl="0" eaLnBrk="1" latinLnBrk="0" hangingPunct="1">
        <a:lnSpc>
          <a:spcPct val="120000"/>
        </a:lnSpc>
        <a:spcBef>
          <a:spcPts val="1368"/>
        </a:spcBef>
        <a:buFont typeface="Arial"/>
        <a:buChar char="–"/>
        <a:defRPr sz="2000" kern="1200">
          <a:solidFill>
            <a:srgbClr val="DAEFF5"/>
          </a:solidFill>
          <a:latin typeface="微软雅黑"/>
          <a:ea typeface="微软雅黑"/>
          <a:cs typeface="微软雅黑"/>
        </a:defRPr>
      </a:lvl4pPr>
      <a:lvl5pPr marL="2057400" indent="-228600" algn="l" defTabSz="457200" rtl="0" eaLnBrk="1" latinLnBrk="0" hangingPunct="1">
        <a:lnSpc>
          <a:spcPct val="120000"/>
        </a:lnSpc>
        <a:spcBef>
          <a:spcPts val="1368"/>
        </a:spcBef>
        <a:buFont typeface="Arial"/>
        <a:buChar char="»"/>
        <a:defRPr sz="2000" kern="1200">
          <a:solidFill>
            <a:srgbClr val="DAEFF5"/>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3.bin"/><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4.bin"/><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5.bin"/><Relationship Id="rId1" Type="http://schemas.openxmlformats.org/officeDocument/2006/relationships/slideLayout" Target="../slideLayouts/slideLayout5.xml"/><Relationship Id="rId5" Type="http://schemas.openxmlformats.org/officeDocument/2006/relationships/image" Target="../media/image28.emf"/><Relationship Id="rId4"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oleObject" Target="../embeddings/oleObject18.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38.emf"/><Relationship Id="rId7" Type="http://schemas.openxmlformats.org/officeDocument/2006/relationships/image" Target="../media/image40.emf"/><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21.bin"/><Relationship Id="rId5" Type="http://schemas.openxmlformats.org/officeDocument/2006/relationships/image" Target="../media/image39.emf"/><Relationship Id="rId4" Type="http://schemas.openxmlformats.org/officeDocument/2006/relationships/oleObject" Target="../embeddings/oleObject20.bin"/><Relationship Id="rId9" Type="http://schemas.openxmlformats.org/officeDocument/2006/relationships/image" Target="../media/image41.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 Id="rId9" Type="http://schemas.openxmlformats.org/officeDocument/2006/relationships/image" Target="../media/image6.emf"/></Relationships>
</file>

<file path=ppt/slides/_rels/slide6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48.emf"/><Relationship Id="rId5" Type="http://schemas.openxmlformats.org/officeDocument/2006/relationships/oleObject" Target="../embeddings/oleObject28.bin"/><Relationship Id="rId4" Type="http://schemas.openxmlformats.org/officeDocument/2006/relationships/image" Target="../media/image47.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53.emf"/><Relationship Id="rId7" Type="http://schemas.openxmlformats.org/officeDocument/2006/relationships/image" Target="../media/image55.e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32.bin"/><Relationship Id="rId5" Type="http://schemas.openxmlformats.org/officeDocument/2006/relationships/image" Target="../media/image54.emf"/><Relationship Id="rId4" Type="http://schemas.openxmlformats.org/officeDocument/2006/relationships/oleObject" Target="../embeddings/oleObject31.bin"/><Relationship Id="rId9" Type="http://schemas.openxmlformats.org/officeDocument/2006/relationships/image" Target="../media/image56.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emf"/><Relationship Id="rId4" Type="http://schemas.openxmlformats.org/officeDocument/2006/relationships/oleObject" Target="../embeddings/oleObject36.bin"/></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emf"/><Relationship Id="rId4" Type="http://schemas.openxmlformats.org/officeDocument/2006/relationships/oleObject" Target="../embeddings/oleObject38.bin"/></Relationships>
</file>

<file path=ppt/slides/_rels/slide87.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emf"/><Relationship Id="rId4" Type="http://schemas.openxmlformats.org/officeDocument/2006/relationships/oleObject" Target="../embeddings/oleObject40.bin"/></Relationships>
</file>

<file path=ppt/slides/_rels/slide8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oleObject" Target="../embeddings/oleObject41.bin"/><Relationship Id="rId1" Type="http://schemas.openxmlformats.org/officeDocument/2006/relationships/slideLayout" Target="../slideLayouts/slideLayout2.xml"/><Relationship Id="rId5" Type="http://schemas.openxmlformats.org/officeDocument/2006/relationships/image" Target="../media/image78.emf"/><Relationship Id="rId4" Type="http://schemas.openxmlformats.org/officeDocument/2006/relationships/oleObject" Target="../embeddings/oleObject42.bin"/></Relationships>
</file>

<file path=ppt/slides/_rels/slide98.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44.jpeg"/><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871510" y="4218520"/>
            <a:ext cx="4272490" cy="571579"/>
          </a:xfrm>
        </p:spPr>
        <p:txBody>
          <a:bodyPr/>
          <a:lstStyle/>
          <a:p>
            <a:r>
              <a:rPr kumimoji="1" lang="zh-CN" altLang="en-US" dirty="0"/>
              <a:t>中央财经大学</a:t>
            </a:r>
            <a:r>
              <a:rPr kumimoji="1" lang="en-US" altLang="zh-CN" dirty="0"/>
              <a:t>  </a:t>
            </a:r>
            <a:r>
              <a:rPr kumimoji="1" lang="zh-CN" altLang="en-US" dirty="0"/>
              <a:t>统计与</a:t>
            </a:r>
            <a:r>
              <a:rPr kumimoji="1" lang="zh-CN" altLang="en-US"/>
              <a:t>数学学院</a:t>
            </a:r>
            <a:endParaRPr kumimoji="1" lang="zh-CN" altLang="en-US" dirty="0"/>
          </a:p>
        </p:txBody>
      </p:sp>
      <p:sp>
        <p:nvSpPr>
          <p:cNvPr id="5" name="副标题 4"/>
          <p:cNvSpPr>
            <a:spLocks noGrp="1"/>
          </p:cNvSpPr>
          <p:nvPr>
            <p:ph type="subTitle" idx="1"/>
          </p:nvPr>
        </p:nvSpPr>
        <p:spPr>
          <a:xfrm>
            <a:off x="259976" y="2771978"/>
            <a:ext cx="8615083" cy="1230913"/>
          </a:xfrm>
        </p:spPr>
        <p:txBody>
          <a:bodyPr>
            <a:noAutofit/>
          </a:bodyPr>
          <a:lstStyle/>
          <a:p>
            <a:pPr>
              <a:spcBef>
                <a:spcPts val="0"/>
              </a:spcBef>
            </a:pPr>
            <a:r>
              <a:rPr kumimoji="1" lang="zh-CN" altLang="en-US" sz="4800" spc="300" dirty="0"/>
              <a:t>第四章</a:t>
            </a:r>
            <a:r>
              <a:rPr kumimoji="1" lang="en-US" altLang="zh-CN" sz="4800" spc="300" dirty="0"/>
              <a:t>   </a:t>
            </a:r>
            <a:r>
              <a:rPr kumimoji="1" lang="zh-CN" altLang="en-US" sz="4800" spc="300" dirty="0"/>
              <a:t>参数估计与假设检验</a:t>
            </a:r>
          </a:p>
        </p:txBody>
      </p:sp>
    </p:spTree>
    <p:extLst>
      <p:ext uri="{BB962C8B-B14F-4D97-AF65-F5344CB8AC3E}">
        <p14:creationId xmlns:p14="http://schemas.microsoft.com/office/powerpoint/2010/main" val="33636537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40659" y="204787"/>
            <a:ext cx="3124855" cy="871538"/>
          </a:xfrm>
        </p:spPr>
        <p:txBody>
          <a:bodyPr/>
          <a:lstStyle/>
          <a:p>
            <a:r>
              <a:rPr lang="zh-CN" altLang="en-US" dirty="0"/>
              <a:t>例</a:t>
            </a:r>
            <a:r>
              <a:rPr lang="en-US" altLang="zh-CN" dirty="0"/>
              <a:t>1. </a:t>
            </a:r>
            <a:r>
              <a:rPr lang="zh-CN" altLang="en-US" dirty="0"/>
              <a:t>样本均值的抽样分布</a:t>
            </a:r>
          </a:p>
        </p:txBody>
      </p:sp>
      <p:sp>
        <p:nvSpPr>
          <p:cNvPr id="12" name="文本占位符 11"/>
          <p:cNvSpPr>
            <a:spLocks noGrp="1"/>
          </p:cNvSpPr>
          <p:nvPr>
            <p:ph type="body" sz="half" idx="2"/>
          </p:nvPr>
        </p:nvSpPr>
        <p:spPr>
          <a:xfrm>
            <a:off x="457201" y="1076326"/>
            <a:ext cx="3415552" cy="3518297"/>
          </a:xfrm>
        </p:spPr>
        <p:txBody>
          <a:bodyPr/>
          <a:lstStyle/>
          <a:p>
            <a:endParaRPr lang="en-US" altLang="zh-CN" dirty="0"/>
          </a:p>
          <a:p>
            <a:endParaRPr lang="en-US" altLang="zh-CN" dirty="0"/>
          </a:p>
          <a:p>
            <a:r>
              <a:rPr lang="zh-CN" altLang="en-US" sz="2000" dirty="0"/>
              <a:t>假设总体已知：</a:t>
            </a:r>
            <a:r>
              <a:rPr lang="en-US" altLang="zh-CN" sz="2000" dirty="0">
                <a:solidFill>
                  <a:srgbClr val="FFC000"/>
                </a:solidFill>
              </a:rPr>
              <a:t>1</a:t>
            </a:r>
            <a:r>
              <a:rPr lang="zh-CN" altLang="en-US" sz="2000" dirty="0">
                <a:solidFill>
                  <a:srgbClr val="FFC000"/>
                </a:solidFill>
              </a:rPr>
              <a:t>万</a:t>
            </a:r>
            <a:r>
              <a:rPr lang="zh-CN" altLang="en-US" sz="2000" dirty="0"/>
              <a:t>名学生的身高，总体均值是</a:t>
            </a:r>
            <a:r>
              <a:rPr lang="en-US" altLang="zh-CN" sz="2000" dirty="0">
                <a:solidFill>
                  <a:srgbClr val="FFC000"/>
                </a:solidFill>
              </a:rPr>
              <a:t>168cm</a:t>
            </a:r>
            <a:r>
              <a:rPr lang="zh-CN" altLang="en-US" sz="2000" dirty="0"/>
              <a:t>；抽取</a:t>
            </a:r>
            <a:r>
              <a:rPr lang="zh-CN" altLang="en-US" sz="2000" dirty="0">
                <a:solidFill>
                  <a:srgbClr val="FFC000"/>
                </a:solidFill>
              </a:rPr>
              <a:t>容量为</a:t>
            </a:r>
            <a:r>
              <a:rPr lang="en-US" altLang="zh-CN" sz="2000" dirty="0">
                <a:solidFill>
                  <a:srgbClr val="FFC000"/>
                </a:solidFill>
              </a:rPr>
              <a:t>100</a:t>
            </a:r>
            <a:r>
              <a:rPr lang="zh-CN" altLang="en-US" sz="2000" dirty="0"/>
              <a:t>的样本，重复</a:t>
            </a:r>
            <a:r>
              <a:rPr lang="en-US" altLang="zh-CN" sz="2000" dirty="0">
                <a:solidFill>
                  <a:srgbClr val="FFC000"/>
                </a:solidFill>
              </a:rPr>
              <a:t>1000</a:t>
            </a:r>
            <a:r>
              <a:rPr lang="zh-CN" altLang="en-US" sz="2000" dirty="0">
                <a:solidFill>
                  <a:srgbClr val="FFC000"/>
                </a:solidFill>
              </a:rPr>
              <a:t>次</a:t>
            </a:r>
            <a:r>
              <a:rPr lang="zh-CN" altLang="en-US" sz="2000" dirty="0"/>
              <a:t>，得到</a:t>
            </a:r>
            <a:r>
              <a:rPr lang="en-US" altLang="zh-CN" sz="2000" dirty="0"/>
              <a:t>1000</a:t>
            </a:r>
            <a:r>
              <a:rPr lang="zh-CN" altLang="en-US" sz="2000" dirty="0"/>
              <a:t>个样本，计算他们的样本均值。</a:t>
            </a:r>
          </a:p>
        </p:txBody>
      </p:sp>
      <p:pic>
        <p:nvPicPr>
          <p:cNvPr id="28673" name="Picture 1"/>
          <p:cNvPicPr>
            <a:picLocks noGrp="1" noChangeAspect="1" noChangeArrowheads="1"/>
          </p:cNvPicPr>
          <p:nvPr>
            <p:ph idx="1"/>
          </p:nvPr>
        </p:nvPicPr>
        <p:blipFill>
          <a:blip r:embed="rId2"/>
          <a:srcRect/>
          <a:stretch>
            <a:fillRect/>
          </a:stretch>
        </p:blipFill>
        <p:spPr bwMode="auto">
          <a:xfrm>
            <a:off x="5006754" y="695751"/>
            <a:ext cx="3429037" cy="361721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3"/>
                                        </p:tgtEl>
                                        <p:attrNameLst>
                                          <p:attrName>style.visibility</p:attrName>
                                        </p:attrNameLst>
                                      </p:cBhvr>
                                      <p:to>
                                        <p:strVal val="visible"/>
                                      </p:to>
                                    </p:set>
                                    <p:animEffect transition="in" filter="blinds(horizontal)">
                                      <p:cBhvr>
                                        <p:cTn id="12" dur="500"/>
                                        <p:tgtEl>
                                          <p:spTgt spid="28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假设检验小结</a:t>
            </a:r>
          </a:p>
        </p:txBody>
      </p:sp>
      <p:sp>
        <p:nvSpPr>
          <p:cNvPr id="3" name="内容占位符 2"/>
          <p:cNvSpPr>
            <a:spLocks noGrp="1"/>
          </p:cNvSpPr>
          <p:nvPr>
            <p:ph sz="half" idx="1"/>
          </p:nvPr>
        </p:nvSpPr>
        <p:spPr/>
        <p:txBody>
          <a:bodyPr>
            <a:noAutofit/>
          </a:bodyPr>
          <a:lstStyle/>
          <a:p>
            <a:pPr marL="571500" indent="-228600" algn="just">
              <a:lnSpc>
                <a:spcPct val="110000"/>
              </a:lnSpc>
              <a:spcBef>
                <a:spcPts val="700"/>
              </a:spcBef>
            </a:pPr>
            <a:r>
              <a:rPr lang="zh-CN" altLang="en-US" sz="2000" dirty="0">
                <a:sym typeface="华文楷体"/>
              </a:rPr>
              <a:t>假设检验是根据样本观测数据判断关于总体的某种陈述的统计方法。假设检验的基本原理是：</a:t>
            </a:r>
            <a:r>
              <a:rPr lang="zh-CN" altLang="en-US" sz="2000" dirty="0">
                <a:solidFill>
                  <a:srgbClr val="FFC000"/>
                </a:solidFill>
                <a:sym typeface="华文楷体"/>
              </a:rPr>
              <a:t>小概率事件在一次试验中几乎不可能发生</a:t>
            </a:r>
          </a:p>
          <a:p>
            <a:pPr marL="571500" indent="-228600" algn="just">
              <a:lnSpc>
                <a:spcPct val="110000"/>
              </a:lnSpc>
              <a:spcBef>
                <a:spcPts val="700"/>
              </a:spcBef>
            </a:pPr>
            <a:r>
              <a:rPr lang="zh-CN" altLang="en-US" sz="2000" dirty="0">
                <a:sym typeface="华文楷体"/>
              </a:rPr>
              <a:t>在双侧检验和单侧检验中假设检验的原假设和备择假设的设置方法有所不同</a:t>
            </a:r>
            <a:endParaRPr lang="en-US" altLang="zh-CN" sz="2000" dirty="0">
              <a:sym typeface="华文楷体"/>
            </a:endParaRPr>
          </a:p>
          <a:p>
            <a:pPr marL="571500" indent="-228600" algn="just">
              <a:lnSpc>
                <a:spcPct val="110000"/>
              </a:lnSpc>
              <a:spcBef>
                <a:spcPts val="700"/>
              </a:spcBef>
            </a:pPr>
            <a:r>
              <a:rPr lang="zh-CN" altLang="en-US" sz="2000" dirty="0">
                <a:sym typeface="华文楷体"/>
              </a:rPr>
              <a:t>具体问题不同，假设检验中的检验统计量也有所不同，本章主要学习了</a:t>
            </a:r>
            <a:r>
              <a:rPr lang="en-US" altLang="zh-CN" sz="2000" dirty="0">
                <a:sym typeface="华文楷体"/>
              </a:rPr>
              <a:t>t</a:t>
            </a:r>
            <a:r>
              <a:rPr lang="zh-CN" altLang="en-US" sz="2000" dirty="0">
                <a:sym typeface="华文楷体"/>
              </a:rPr>
              <a:t>统计量</a:t>
            </a:r>
          </a:p>
          <a:p>
            <a:pPr marL="571500" indent="-228600" algn="just">
              <a:lnSpc>
                <a:spcPct val="110000"/>
              </a:lnSpc>
              <a:spcBef>
                <a:spcPts val="700"/>
              </a:spcBef>
            </a:pPr>
            <a:r>
              <a:rPr lang="en-US" altLang="zh-CN" sz="2000" dirty="0">
                <a:solidFill>
                  <a:srgbClr val="FFC000"/>
                </a:solidFill>
                <a:sym typeface="华文楷体"/>
              </a:rPr>
              <a:t>p</a:t>
            </a:r>
            <a:r>
              <a:rPr lang="zh-CN" altLang="en-US" sz="2000" dirty="0">
                <a:solidFill>
                  <a:srgbClr val="FFC000"/>
                </a:solidFill>
                <a:sym typeface="华文楷体"/>
              </a:rPr>
              <a:t>值</a:t>
            </a:r>
            <a:r>
              <a:rPr lang="zh-CN" altLang="en-US" sz="2000" dirty="0">
                <a:sym typeface="华文楷体"/>
              </a:rPr>
              <a:t>是原假设成立时，出现检验统计量的样本观测结果或更极端结果的概率</a:t>
            </a:r>
          </a:p>
          <a:p>
            <a:pPr marL="571500" indent="-228600" algn="just">
              <a:lnSpc>
                <a:spcPct val="110000"/>
              </a:lnSpc>
              <a:spcBef>
                <a:spcPts val="700"/>
              </a:spcBef>
            </a:pPr>
            <a:r>
              <a:rPr lang="zh-CN" altLang="en-US" sz="2000" dirty="0">
                <a:sym typeface="华文楷体"/>
              </a:rPr>
              <a:t>本章介绍了三种常用假设检验方法：单个总体均值的检验，两个独立样本的均值检验，以及两个匹配样本的均值检验</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样本</a:t>
            </a:r>
            <a:r>
              <a:rPr lang="en-US" altLang="zh-CN" dirty="0"/>
              <a:t>1: 168.22 cm</a:t>
            </a:r>
          </a:p>
          <a:p>
            <a:r>
              <a:rPr lang="zh-CN" altLang="en-US" dirty="0"/>
              <a:t>样本</a:t>
            </a:r>
            <a:r>
              <a:rPr lang="en-US" altLang="zh-CN" dirty="0"/>
              <a:t>2: 167.43 cm</a:t>
            </a:r>
          </a:p>
          <a:p>
            <a:r>
              <a:rPr lang="zh-CN" altLang="en-US" dirty="0"/>
              <a:t>样本</a:t>
            </a:r>
            <a:r>
              <a:rPr lang="en-US" altLang="zh-CN" dirty="0"/>
              <a:t>3: 168.11 cm</a:t>
            </a:r>
          </a:p>
          <a:p>
            <a:r>
              <a:rPr lang="en-US" altLang="zh-CN" dirty="0"/>
              <a:t>……</a:t>
            </a:r>
            <a:endParaRPr lang="zh-CN" altLang="en-US" dirty="0"/>
          </a:p>
        </p:txBody>
      </p:sp>
      <p:pic>
        <p:nvPicPr>
          <p:cNvPr id="23554" name="Picture 2"/>
          <p:cNvPicPr>
            <a:picLocks noGrp="1" noChangeAspect="1" noChangeArrowheads="1"/>
          </p:cNvPicPr>
          <p:nvPr>
            <p:ph sz="half" idx="2"/>
          </p:nvPr>
        </p:nvPicPr>
        <p:blipFill>
          <a:blip r:embed="rId2"/>
          <a:srcRect/>
          <a:stretch>
            <a:fillRect/>
          </a:stretch>
        </p:blipFill>
        <p:spPr bwMode="auto">
          <a:xfrm>
            <a:off x="4751395" y="900113"/>
            <a:ext cx="3832209" cy="3748087"/>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554"/>
                                        </p:tgtEl>
                                        <p:attrNameLst>
                                          <p:attrName>style.visibility</p:attrName>
                                        </p:attrNameLst>
                                      </p:cBhvr>
                                      <p:to>
                                        <p:strVal val="visible"/>
                                      </p:to>
                                    </p:set>
                                    <p:animEffect transition="in" filter="blinds(horizontal)">
                                      <p:cBhvr>
                                        <p:cTn id="2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40659" y="204787"/>
            <a:ext cx="3124855" cy="871538"/>
          </a:xfrm>
        </p:spPr>
        <p:txBody>
          <a:bodyPr/>
          <a:lstStyle/>
          <a:p>
            <a:r>
              <a:rPr lang="zh-CN" altLang="en-US" dirty="0"/>
              <a:t>例</a:t>
            </a:r>
            <a:r>
              <a:rPr lang="en-US" altLang="zh-CN" dirty="0"/>
              <a:t>2. </a:t>
            </a:r>
            <a:r>
              <a:rPr lang="zh-CN" altLang="en-US" dirty="0"/>
              <a:t>样本比例的抽样分布</a:t>
            </a:r>
          </a:p>
        </p:txBody>
      </p:sp>
      <p:sp>
        <p:nvSpPr>
          <p:cNvPr id="12" name="文本占位符 11"/>
          <p:cNvSpPr>
            <a:spLocks noGrp="1"/>
          </p:cNvSpPr>
          <p:nvPr>
            <p:ph type="body" sz="half" idx="2"/>
          </p:nvPr>
        </p:nvSpPr>
        <p:spPr>
          <a:xfrm>
            <a:off x="457201" y="1076326"/>
            <a:ext cx="3415552" cy="3518297"/>
          </a:xfrm>
        </p:spPr>
        <p:txBody>
          <a:bodyPr/>
          <a:lstStyle/>
          <a:p>
            <a:endParaRPr lang="en-US" altLang="zh-CN" dirty="0"/>
          </a:p>
          <a:p>
            <a:endParaRPr lang="en-US" altLang="zh-CN" dirty="0"/>
          </a:p>
          <a:p>
            <a:r>
              <a:rPr lang="zh-CN" altLang="en-US" sz="2000" dirty="0"/>
              <a:t>假设总体已知：</a:t>
            </a:r>
            <a:r>
              <a:rPr lang="en-US" altLang="zh-CN" sz="2000" dirty="0">
                <a:solidFill>
                  <a:srgbClr val="FFC000"/>
                </a:solidFill>
              </a:rPr>
              <a:t>1</a:t>
            </a:r>
            <a:r>
              <a:rPr lang="zh-CN" altLang="en-US" sz="2000" dirty="0">
                <a:solidFill>
                  <a:srgbClr val="FFC000"/>
                </a:solidFill>
              </a:rPr>
              <a:t>万</a:t>
            </a:r>
            <a:r>
              <a:rPr lang="zh-CN" altLang="en-US" sz="2000" dirty="0"/>
              <a:t>名学生的性别，男性比例是</a:t>
            </a:r>
            <a:r>
              <a:rPr lang="en-US" altLang="zh-CN" sz="2000" dirty="0">
                <a:solidFill>
                  <a:srgbClr val="FFC000"/>
                </a:solidFill>
              </a:rPr>
              <a:t>0.58</a:t>
            </a:r>
            <a:r>
              <a:rPr lang="zh-CN" altLang="en-US" sz="2000" dirty="0"/>
              <a:t>；抽取</a:t>
            </a:r>
            <a:r>
              <a:rPr lang="zh-CN" altLang="en-US" sz="2000" dirty="0">
                <a:solidFill>
                  <a:srgbClr val="FFC000"/>
                </a:solidFill>
              </a:rPr>
              <a:t>容量为</a:t>
            </a:r>
            <a:r>
              <a:rPr lang="en-US" altLang="zh-CN" sz="2000" dirty="0">
                <a:solidFill>
                  <a:srgbClr val="FFC000"/>
                </a:solidFill>
              </a:rPr>
              <a:t>100</a:t>
            </a:r>
            <a:r>
              <a:rPr lang="zh-CN" altLang="en-US" sz="2000" dirty="0"/>
              <a:t>的样本，重复</a:t>
            </a:r>
            <a:r>
              <a:rPr lang="en-US" altLang="zh-CN" sz="2000" dirty="0">
                <a:solidFill>
                  <a:srgbClr val="FFC000"/>
                </a:solidFill>
              </a:rPr>
              <a:t>1000</a:t>
            </a:r>
            <a:r>
              <a:rPr lang="zh-CN" altLang="en-US" sz="2000" dirty="0">
                <a:solidFill>
                  <a:srgbClr val="FFC000"/>
                </a:solidFill>
              </a:rPr>
              <a:t>次</a:t>
            </a:r>
            <a:r>
              <a:rPr lang="zh-CN" altLang="en-US" sz="2000" dirty="0"/>
              <a:t>，得到</a:t>
            </a:r>
            <a:r>
              <a:rPr lang="en-US" altLang="zh-CN" sz="2000" dirty="0"/>
              <a:t>1000</a:t>
            </a:r>
            <a:r>
              <a:rPr lang="zh-CN" altLang="en-US" sz="2000" dirty="0"/>
              <a:t>个样本，计算他们的样本比例。</a:t>
            </a:r>
          </a:p>
        </p:txBody>
      </p:sp>
      <p:pic>
        <p:nvPicPr>
          <p:cNvPr id="28673" name="Picture 1"/>
          <p:cNvPicPr>
            <a:picLocks noGrp="1" noChangeAspect="1" noChangeArrowheads="1"/>
          </p:cNvPicPr>
          <p:nvPr>
            <p:ph idx="1"/>
          </p:nvPr>
        </p:nvPicPr>
        <p:blipFill>
          <a:blip r:embed="rId2"/>
          <a:srcRect/>
          <a:stretch>
            <a:fillRect/>
          </a:stretch>
        </p:blipFill>
        <p:spPr bwMode="auto">
          <a:xfrm>
            <a:off x="5006754" y="695751"/>
            <a:ext cx="3429037" cy="361721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3"/>
                                        </p:tgtEl>
                                        <p:attrNameLst>
                                          <p:attrName>style.visibility</p:attrName>
                                        </p:attrNameLst>
                                      </p:cBhvr>
                                      <p:to>
                                        <p:strVal val="visible"/>
                                      </p:to>
                                    </p:set>
                                    <p:animEffect transition="in" filter="blinds(horizontal)">
                                      <p:cBhvr>
                                        <p:cTn id="12" dur="500"/>
                                        <p:tgtEl>
                                          <p:spTgt spid="28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样本</a:t>
            </a:r>
            <a:r>
              <a:rPr lang="en-US" altLang="zh-CN" dirty="0"/>
              <a:t>1: 0.62</a:t>
            </a:r>
          </a:p>
          <a:p>
            <a:r>
              <a:rPr lang="zh-CN" altLang="en-US" dirty="0"/>
              <a:t>样本</a:t>
            </a:r>
            <a:r>
              <a:rPr lang="en-US" altLang="zh-CN" dirty="0"/>
              <a:t>2: 0.64</a:t>
            </a:r>
          </a:p>
          <a:p>
            <a:r>
              <a:rPr lang="zh-CN" altLang="en-US" dirty="0"/>
              <a:t>样本</a:t>
            </a:r>
            <a:r>
              <a:rPr lang="en-US" altLang="zh-CN" dirty="0"/>
              <a:t>3: 0.56</a:t>
            </a:r>
          </a:p>
          <a:p>
            <a:r>
              <a:rPr lang="en-US" altLang="zh-CN" dirty="0"/>
              <a:t>……</a:t>
            </a:r>
            <a:endParaRPr lang="zh-CN" altLang="en-US" dirty="0"/>
          </a:p>
        </p:txBody>
      </p:sp>
      <p:pic>
        <p:nvPicPr>
          <p:cNvPr id="25602" name="Picture 2"/>
          <p:cNvPicPr>
            <a:picLocks noGrp="1" noChangeAspect="1" noChangeArrowheads="1"/>
          </p:cNvPicPr>
          <p:nvPr>
            <p:ph sz="half" idx="2"/>
          </p:nvPr>
        </p:nvPicPr>
        <p:blipFill>
          <a:blip r:embed="rId2"/>
          <a:srcRect/>
          <a:stretch>
            <a:fillRect/>
          </a:stretch>
        </p:blipFill>
        <p:spPr bwMode="auto">
          <a:xfrm>
            <a:off x="4751395" y="900113"/>
            <a:ext cx="3832209" cy="3748087"/>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602"/>
                                        </p:tgtEl>
                                        <p:attrNameLst>
                                          <p:attrName>style.visibility</p:attrName>
                                        </p:attrNameLst>
                                      </p:cBhvr>
                                      <p:to>
                                        <p:strVal val="visible"/>
                                      </p:to>
                                    </p:set>
                                    <p:animEffect transition="in" filter="blinds(horizontal)">
                                      <p:cBhvr>
                                        <p:cTn id="2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3"/>
          <a:srcRect/>
          <a:stretch>
            <a:fillRect/>
          </a:stretch>
        </p:blipFill>
        <p:spPr bwMode="auto">
          <a:xfrm>
            <a:off x="547688" y="1043280"/>
            <a:ext cx="8048625" cy="381000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中心极限定理</a:t>
            </a:r>
          </a:p>
        </p:txBody>
      </p:sp>
      <p:sp>
        <p:nvSpPr>
          <p:cNvPr id="4" name="圆角矩形 3"/>
          <p:cNvSpPr/>
          <p:nvPr/>
        </p:nvSpPr>
        <p:spPr>
          <a:xfrm>
            <a:off x="4885765" y="4162993"/>
            <a:ext cx="3514164" cy="690287"/>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点估计</a:t>
            </a:r>
          </a:p>
        </p:txBody>
      </p:sp>
      <p:sp>
        <p:nvSpPr>
          <p:cNvPr id="6" name="内容占位符 5"/>
          <p:cNvSpPr>
            <a:spLocks noGrp="1"/>
          </p:cNvSpPr>
          <p:nvPr>
            <p:ph sz="half" idx="1"/>
          </p:nvPr>
        </p:nvSpPr>
        <p:spPr/>
        <p:txBody>
          <a:bodyPr/>
          <a:lstStyle/>
          <a:p>
            <a:r>
              <a:rPr lang="zh-CN" altLang="en-US" dirty="0"/>
              <a:t>如果样本已经得到，估计量就有了一个数值，不再随机，这个数字称为估计量的一个实现 </a:t>
            </a:r>
            <a:r>
              <a:rPr lang="en-US" altLang="zh-CN" dirty="0"/>
              <a:t>(realization)</a:t>
            </a:r>
            <a:r>
              <a:rPr lang="zh-CN" altLang="en-US" dirty="0"/>
              <a:t>，也称为一个估计值 </a:t>
            </a:r>
            <a:r>
              <a:rPr lang="en-US" altLang="zh-CN" dirty="0"/>
              <a:t>(estimate)</a:t>
            </a:r>
          </a:p>
          <a:p>
            <a:r>
              <a:rPr lang="zh-CN" altLang="en-US" dirty="0"/>
              <a:t>点估计：用估计量的数值作为总体参数的估计值</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点估计</a:t>
            </a:r>
          </a:p>
        </p:txBody>
      </p:sp>
      <p:sp>
        <p:nvSpPr>
          <p:cNvPr id="11" name="内容占位符 10"/>
          <p:cNvSpPr>
            <a:spLocks noGrp="1"/>
          </p:cNvSpPr>
          <p:nvPr>
            <p:ph sz="half" idx="1"/>
          </p:nvPr>
        </p:nvSpPr>
        <p:spPr/>
        <p:txBody>
          <a:bodyPr/>
          <a:lstStyle/>
          <a:p>
            <a:endParaRPr lang="en-US" altLang="zh-CN" dirty="0"/>
          </a:p>
          <a:p>
            <a:r>
              <a:rPr lang="zh-CN" altLang="en-US" dirty="0"/>
              <a:t>总体均值的点估计：</a:t>
            </a:r>
            <a:endParaRPr lang="en-US" altLang="zh-CN" dirty="0"/>
          </a:p>
          <a:p>
            <a:endParaRPr lang="en-US" altLang="zh-CN" dirty="0"/>
          </a:p>
          <a:p>
            <a:r>
              <a:rPr lang="zh-CN" altLang="en-US" dirty="0"/>
              <a:t>总体比例的点估计：</a:t>
            </a:r>
          </a:p>
        </p:txBody>
      </p:sp>
      <p:sp>
        <p:nvSpPr>
          <p:cNvPr id="4" name="矩形 3"/>
          <p:cNvSpPr/>
          <p:nvPr/>
        </p:nvSpPr>
        <p:spPr>
          <a:xfrm>
            <a:off x="4132728" y="1671097"/>
            <a:ext cx="2545977" cy="860801"/>
          </a:xfrm>
          <a:prstGeom prst="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4297363" y="1602090"/>
          <a:ext cx="2197100" cy="947738"/>
        </p:xfrm>
        <a:graphic>
          <a:graphicData uri="http://schemas.openxmlformats.org/presentationml/2006/ole">
            <mc:AlternateContent xmlns:mc="http://schemas.openxmlformats.org/markup-compatibility/2006">
              <mc:Choice xmlns:v="urn:schemas-microsoft-com:vml" Requires="v">
                <p:oleObj name="Equation" r:id="rId2" imgW="914400" imgH="393480" progId="Equation.DSMT4">
                  <p:embed/>
                </p:oleObj>
              </mc:Choice>
              <mc:Fallback>
                <p:oleObj name="Equation" r:id="rId2" imgW="914400" imgH="39348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363" y="1602090"/>
                        <a:ext cx="2197100"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4132728" y="3024812"/>
            <a:ext cx="2545977" cy="860801"/>
          </a:xfrm>
          <a:prstGeom prst="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13" name="对象 12"/>
          <p:cNvGraphicFramePr>
            <a:graphicFrameLocks noChangeAspect="1"/>
          </p:cNvGraphicFramePr>
          <p:nvPr/>
        </p:nvGraphicFramePr>
        <p:xfrm>
          <a:off x="4327525" y="2955805"/>
          <a:ext cx="2135188" cy="947738"/>
        </p:xfrm>
        <a:graphic>
          <a:graphicData uri="http://schemas.openxmlformats.org/presentationml/2006/ole">
            <mc:AlternateContent xmlns:mc="http://schemas.openxmlformats.org/markup-compatibility/2006">
              <mc:Choice xmlns:v="urn:schemas-microsoft-com:vml" Requires="v">
                <p:oleObj name="Equation" r:id="rId4" imgW="888840" imgH="393480" progId="Equation.DSMT4">
                  <p:embed/>
                </p:oleObj>
              </mc:Choice>
              <mc:Fallback>
                <p:oleObj name="Equation" r:id="rId4" imgW="888840" imgH="39348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7525" y="2955805"/>
                        <a:ext cx="2135188"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点估计</a:t>
            </a:r>
          </a:p>
        </p:txBody>
      </p:sp>
      <p:sp>
        <p:nvSpPr>
          <p:cNvPr id="3" name="内容占位符 2"/>
          <p:cNvSpPr>
            <a:spLocks noGrp="1"/>
          </p:cNvSpPr>
          <p:nvPr>
            <p:ph sz="half" idx="1"/>
          </p:nvPr>
        </p:nvSpPr>
        <p:spPr/>
        <p:txBody>
          <a:bodyPr/>
          <a:lstStyle/>
          <a:p>
            <a:endParaRPr lang="en-US" altLang="zh-CN" dirty="0"/>
          </a:p>
          <a:p>
            <a:r>
              <a:rPr lang="zh-CN" altLang="en-US" dirty="0"/>
              <a:t>总体方差的点估计：</a:t>
            </a:r>
          </a:p>
        </p:txBody>
      </p:sp>
      <p:sp>
        <p:nvSpPr>
          <p:cNvPr id="6" name="矩形 5"/>
          <p:cNvSpPr/>
          <p:nvPr/>
        </p:nvSpPr>
        <p:spPr>
          <a:xfrm>
            <a:off x="4123769" y="1423306"/>
            <a:ext cx="3575144" cy="889600"/>
          </a:xfrm>
          <a:prstGeom prst="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4132727" y="2521856"/>
            <a:ext cx="3890497" cy="889600"/>
          </a:xfrm>
          <a:prstGeom prst="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9" name="对象 8"/>
          <p:cNvGraphicFramePr>
            <a:graphicFrameLocks noChangeAspect="1"/>
          </p:cNvGraphicFramePr>
          <p:nvPr/>
        </p:nvGraphicFramePr>
        <p:xfrm>
          <a:off x="4216678" y="2503926"/>
          <a:ext cx="3725862" cy="946150"/>
        </p:xfrm>
        <a:graphic>
          <a:graphicData uri="http://schemas.openxmlformats.org/presentationml/2006/ole">
            <mc:AlternateContent xmlns:mc="http://schemas.openxmlformats.org/markup-compatibility/2006">
              <mc:Choice xmlns:v="urn:schemas-microsoft-com:vml" Requires="v">
                <p:oleObj name="Equation" r:id="rId2" imgW="1549080" imgH="393480" progId="Equation.DSMT4">
                  <p:embed/>
                </p:oleObj>
              </mc:Choice>
              <mc:Fallback>
                <p:oleObj name="Equation" r:id="rId2" imgW="1549080" imgH="39348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678" y="2503926"/>
                        <a:ext cx="3725862"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估计量的评价准则</a:t>
            </a:r>
            <a:r>
              <a:rPr lang="en-US" altLang="zh-CN" dirty="0"/>
              <a:t>--</a:t>
            </a:r>
            <a:r>
              <a:rPr lang="zh-CN" altLang="en-US" dirty="0"/>
              <a:t>无偏性</a:t>
            </a:r>
          </a:p>
        </p:txBody>
      </p:sp>
      <p:sp>
        <p:nvSpPr>
          <p:cNvPr id="3" name="内容占位符 2"/>
          <p:cNvSpPr>
            <a:spLocks noGrp="1"/>
          </p:cNvSpPr>
          <p:nvPr>
            <p:ph sz="half" idx="1"/>
          </p:nvPr>
        </p:nvSpPr>
        <p:spPr/>
        <p:txBody>
          <a:bodyPr/>
          <a:lstStyle/>
          <a:p>
            <a:r>
              <a:rPr lang="zh-CN" altLang="en-US" dirty="0"/>
              <a:t>估计量的数学期望等于总体待估参数</a:t>
            </a:r>
            <a:endParaRPr lang="en-US" altLang="zh-CN" dirty="0"/>
          </a:p>
        </p:txBody>
      </p:sp>
      <p:sp>
        <p:nvSpPr>
          <p:cNvPr id="4" name="Shape 1376"/>
          <p:cNvSpPr/>
          <p:nvPr/>
        </p:nvSpPr>
        <p:spPr>
          <a:xfrm>
            <a:off x="3877566" y="2586777"/>
            <a:ext cx="1856582" cy="1568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327" y="21334"/>
                </a:lnTo>
                <a:lnTo>
                  <a:pt x="18199" y="21088"/>
                </a:lnTo>
                <a:lnTo>
                  <a:pt x="17054" y="20740"/>
                </a:lnTo>
                <a:lnTo>
                  <a:pt x="15926" y="20269"/>
                </a:lnTo>
                <a:lnTo>
                  <a:pt x="14782" y="19573"/>
                </a:lnTo>
                <a:lnTo>
                  <a:pt x="13653" y="18713"/>
                </a:lnTo>
                <a:lnTo>
                  <a:pt x="11380" y="16174"/>
                </a:lnTo>
                <a:lnTo>
                  <a:pt x="9108" y="12673"/>
                </a:lnTo>
                <a:lnTo>
                  <a:pt x="6835" y="8435"/>
                </a:lnTo>
                <a:lnTo>
                  <a:pt x="5707" y="6285"/>
                </a:lnTo>
                <a:lnTo>
                  <a:pt x="4562" y="4259"/>
                </a:lnTo>
                <a:lnTo>
                  <a:pt x="3434" y="2498"/>
                </a:lnTo>
                <a:lnTo>
                  <a:pt x="2273" y="1147"/>
                </a:lnTo>
                <a:lnTo>
                  <a:pt x="1161" y="287"/>
                </a:lnTo>
                <a:lnTo>
                  <a:pt x="0" y="0"/>
                </a:lnTo>
              </a:path>
            </a:pathLst>
          </a:custGeom>
          <a:ln w="50800">
            <a:solidFill>
              <a:srgbClr val="FFC000"/>
            </a:solidFill>
          </a:ln>
          <a:effectLst>
            <a:outerShdw blurRad="12700" dist="28398" dir="3806097" rotWithShape="0">
              <a:srgbClr val="B2B2B2"/>
            </a:outerShdw>
          </a:effectLst>
        </p:spPr>
        <p:txBody>
          <a:bodyPr lIns="45719" rIns="45719"/>
          <a:lstStyle/>
          <a:p>
            <a:endParaRPr/>
          </a:p>
        </p:txBody>
      </p:sp>
      <p:sp>
        <p:nvSpPr>
          <p:cNvPr id="5" name="Shape 1377"/>
          <p:cNvSpPr/>
          <p:nvPr/>
        </p:nvSpPr>
        <p:spPr>
          <a:xfrm>
            <a:off x="2020985" y="2586777"/>
            <a:ext cx="1856582" cy="15684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273" y="21334"/>
                </a:lnTo>
                <a:lnTo>
                  <a:pt x="3434" y="21088"/>
                </a:lnTo>
                <a:lnTo>
                  <a:pt x="4562" y="20740"/>
                </a:lnTo>
                <a:lnTo>
                  <a:pt x="5674" y="20269"/>
                </a:lnTo>
                <a:lnTo>
                  <a:pt x="6835" y="19573"/>
                </a:lnTo>
                <a:lnTo>
                  <a:pt x="7947" y="18713"/>
                </a:lnTo>
                <a:lnTo>
                  <a:pt x="10236" y="16174"/>
                </a:lnTo>
                <a:lnTo>
                  <a:pt x="12509" y="12673"/>
                </a:lnTo>
                <a:lnTo>
                  <a:pt x="14782" y="8435"/>
                </a:lnTo>
                <a:lnTo>
                  <a:pt x="15926" y="6285"/>
                </a:lnTo>
                <a:lnTo>
                  <a:pt x="17054" y="4259"/>
                </a:lnTo>
                <a:lnTo>
                  <a:pt x="18199" y="2498"/>
                </a:lnTo>
                <a:lnTo>
                  <a:pt x="19327" y="1147"/>
                </a:lnTo>
                <a:lnTo>
                  <a:pt x="20488" y="287"/>
                </a:lnTo>
                <a:lnTo>
                  <a:pt x="21600" y="0"/>
                </a:lnTo>
              </a:path>
            </a:pathLst>
          </a:custGeom>
          <a:ln w="50800">
            <a:solidFill>
              <a:srgbClr val="FFC000"/>
            </a:solidFill>
          </a:ln>
          <a:effectLst>
            <a:outerShdw blurRad="12700" dist="28398" dir="3806097" rotWithShape="0">
              <a:srgbClr val="B2B2B2"/>
            </a:outerShdw>
          </a:effectLst>
        </p:spPr>
        <p:txBody>
          <a:bodyPr lIns="45719" rIns="45719"/>
          <a:lstStyle/>
          <a:p>
            <a:endParaRPr/>
          </a:p>
        </p:txBody>
      </p:sp>
      <p:sp>
        <p:nvSpPr>
          <p:cNvPr id="6" name="Shape 1378"/>
          <p:cNvSpPr/>
          <p:nvPr/>
        </p:nvSpPr>
        <p:spPr>
          <a:xfrm>
            <a:off x="1887635" y="2004165"/>
            <a:ext cx="5330825" cy="2247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8575">
            <a:solidFill>
              <a:srgbClr val="D5D5D5"/>
            </a:solidFill>
            <a:headEnd type="triangle"/>
            <a:tailEnd type="triangle"/>
          </a:ln>
          <a:effectLst>
            <a:outerShdw blurRad="12700" dist="28398" dir="3806097" rotWithShape="0">
              <a:srgbClr val="B2B2B2"/>
            </a:outerShdw>
          </a:effectLst>
        </p:spPr>
        <p:txBody>
          <a:bodyPr lIns="45719" rIns="45719"/>
          <a:lstStyle/>
          <a:p>
            <a:endParaRPr/>
          </a:p>
        </p:txBody>
      </p:sp>
      <p:sp>
        <p:nvSpPr>
          <p:cNvPr id="7" name="Shape 1379"/>
          <p:cNvSpPr/>
          <p:nvPr/>
        </p:nvSpPr>
        <p:spPr>
          <a:xfrm>
            <a:off x="2049030" y="2507281"/>
            <a:ext cx="1427164" cy="823302"/>
          </a:xfrm>
          <a:prstGeom prst="rect">
            <a:avLst/>
          </a:prstGeom>
          <a:ln w="12700">
            <a:solidFill>
              <a:srgbClr val="D5D5D5"/>
            </a:solidFill>
            <a:miter lim="400000"/>
          </a:ln>
          <a:extLst>
            <a:ext uri="{C572A759-6A51-4108-AA02-DFA0A04FC94B}">
              <ma14:wrappingTextBoxFlag xmlns="" xmlns:ma14="http://schemas.microsoft.com/office/mac/drawingml/2011/main" val="1"/>
            </a:ext>
          </a:extLst>
        </p:spPr>
        <p:txBody>
          <a:bodyPr lIns="44450" tIns="44450" rIns="44450" bIns="44450">
            <a:spAutoFit/>
          </a:bodyPr>
          <a:lstStyle>
            <a:lvl1pPr algn="ctr">
              <a:spcBef>
                <a:spcPts val="1400"/>
              </a:spcBef>
              <a:defRPr sz="2400">
                <a:solidFill>
                  <a:srgbClr val="FF2600"/>
                </a:solidFill>
                <a:effectLst>
                  <a:outerShdw blurRad="12700" dist="25400" dir="2700000" rotWithShape="0">
                    <a:srgbClr val="DDDDDD"/>
                  </a:outerShdw>
                </a:effectLst>
                <a:latin typeface="Microsoft YaHei"/>
                <a:ea typeface="Microsoft YaHei"/>
                <a:cs typeface="Microsoft YaHei"/>
                <a:sym typeface="Microsoft YaHei"/>
              </a:defRPr>
            </a:lvl1pPr>
          </a:lstStyle>
          <a:p>
            <a:pPr>
              <a:defRPr sz="1800">
                <a:effectLst/>
              </a:defRPr>
            </a:pPr>
            <a:r>
              <a:rPr lang="zh-CN" altLang="en-US" dirty="0">
                <a:solidFill>
                  <a:srgbClr val="FFC000"/>
                </a:solidFill>
                <a:effectLst/>
              </a:rPr>
              <a:t>估计量</a:t>
            </a:r>
            <a:r>
              <a:rPr lang="en-US" altLang="zh-CN" dirty="0">
                <a:solidFill>
                  <a:srgbClr val="FFC000"/>
                </a:solidFill>
                <a:effectLst/>
              </a:rPr>
              <a:t>1</a:t>
            </a:r>
          </a:p>
          <a:p>
            <a:pPr>
              <a:defRPr sz="1800">
                <a:effectLst/>
              </a:defRPr>
            </a:pPr>
            <a:r>
              <a:rPr lang="zh-CN" altLang="en-US" dirty="0">
                <a:solidFill>
                  <a:srgbClr val="FFC000"/>
                </a:solidFill>
                <a:effectLst/>
              </a:rPr>
              <a:t>无偏</a:t>
            </a:r>
            <a:endParaRPr sz="2400" dirty="0">
              <a:solidFill>
                <a:srgbClr val="FFC000"/>
              </a:solidFill>
              <a:effectLst/>
            </a:endParaRPr>
          </a:p>
        </p:txBody>
      </p:sp>
      <p:sp>
        <p:nvSpPr>
          <p:cNvPr id="9" name="Shape 1381"/>
          <p:cNvSpPr/>
          <p:nvPr/>
        </p:nvSpPr>
        <p:spPr>
          <a:xfrm flipV="1">
            <a:off x="3876772" y="2651865"/>
            <a:ext cx="1" cy="1600200"/>
          </a:xfrm>
          <a:prstGeom prst="line">
            <a:avLst/>
          </a:prstGeom>
          <a:ln w="25400">
            <a:solidFill>
              <a:srgbClr val="D5D5D5"/>
            </a:solidFill>
            <a:custDash>
              <a:ds d="200000" sp="200000"/>
            </a:custDash>
            <a:miter lim="400000"/>
          </a:ln>
          <a:effectLst>
            <a:outerShdw blurRad="63500" dist="17960" dir="2700000" rotWithShape="0">
              <a:srgbClr val="B2B2B2"/>
            </a:outerShdw>
          </a:effectLst>
        </p:spPr>
        <p:txBody>
          <a:bodyPr lIns="45719" rIns="45719"/>
          <a:lstStyle/>
          <a:p>
            <a:pPr defTabSz="457200">
              <a:defRPr sz="1200">
                <a:latin typeface="+mj-lt"/>
                <a:ea typeface="+mj-ea"/>
                <a:cs typeface="+mj-cs"/>
                <a:sym typeface="Helvetica"/>
              </a:defRPr>
            </a:pPr>
            <a:endParaRPr/>
          </a:p>
        </p:txBody>
      </p:sp>
      <p:sp>
        <p:nvSpPr>
          <p:cNvPr id="10" name="Shape 1382"/>
          <p:cNvSpPr/>
          <p:nvPr/>
        </p:nvSpPr>
        <p:spPr>
          <a:xfrm flipV="1">
            <a:off x="5248372" y="2651865"/>
            <a:ext cx="1" cy="1600200"/>
          </a:xfrm>
          <a:prstGeom prst="line">
            <a:avLst/>
          </a:prstGeom>
          <a:ln w="25400">
            <a:solidFill>
              <a:srgbClr val="D5D5D5"/>
            </a:solidFill>
            <a:custDash>
              <a:ds d="200000" sp="200000"/>
            </a:custDash>
            <a:miter lim="400000"/>
          </a:ln>
          <a:effectLst>
            <a:outerShdw blurRad="63500" dist="17960" dir="2700000" rotWithShape="0">
              <a:srgbClr val="B2B2B2"/>
            </a:outerShdw>
          </a:effectLst>
        </p:spPr>
        <p:txBody>
          <a:bodyPr lIns="45719" rIns="45719"/>
          <a:lstStyle/>
          <a:p>
            <a:pPr defTabSz="457200">
              <a:defRPr sz="1200">
                <a:latin typeface="+mj-lt"/>
                <a:ea typeface="+mj-ea"/>
                <a:cs typeface="+mj-cs"/>
                <a:sym typeface="Helvetica"/>
              </a:defRPr>
            </a:pPr>
            <a:endParaRPr/>
          </a:p>
        </p:txBody>
      </p:sp>
      <p:sp>
        <p:nvSpPr>
          <p:cNvPr id="11" name="Shape 1383"/>
          <p:cNvSpPr/>
          <p:nvPr/>
        </p:nvSpPr>
        <p:spPr>
          <a:xfrm>
            <a:off x="5233291" y="2586777"/>
            <a:ext cx="1856582" cy="15684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311" y="21334"/>
                </a:lnTo>
                <a:lnTo>
                  <a:pt x="18166" y="21088"/>
                </a:lnTo>
                <a:lnTo>
                  <a:pt x="17038" y="20740"/>
                </a:lnTo>
                <a:lnTo>
                  <a:pt x="15893" y="20269"/>
                </a:lnTo>
                <a:lnTo>
                  <a:pt x="14765" y="19573"/>
                </a:lnTo>
                <a:lnTo>
                  <a:pt x="13621" y="18713"/>
                </a:lnTo>
                <a:lnTo>
                  <a:pt x="11348" y="16174"/>
                </a:lnTo>
                <a:lnTo>
                  <a:pt x="9091" y="12673"/>
                </a:lnTo>
                <a:lnTo>
                  <a:pt x="6818" y="8435"/>
                </a:lnTo>
                <a:lnTo>
                  <a:pt x="5674" y="6285"/>
                </a:lnTo>
                <a:lnTo>
                  <a:pt x="4546" y="4259"/>
                </a:lnTo>
                <a:lnTo>
                  <a:pt x="3385" y="2498"/>
                </a:lnTo>
                <a:lnTo>
                  <a:pt x="2273" y="1147"/>
                </a:lnTo>
                <a:lnTo>
                  <a:pt x="1112" y="287"/>
                </a:lnTo>
                <a:lnTo>
                  <a:pt x="0" y="0"/>
                </a:lnTo>
              </a:path>
            </a:pathLst>
          </a:custGeom>
          <a:ln w="50800">
            <a:solidFill>
              <a:srgbClr val="F5FFC1"/>
            </a:solidFill>
          </a:ln>
          <a:effectLst>
            <a:outerShdw blurRad="12700" dist="28398" dir="3806097" rotWithShape="0">
              <a:srgbClr val="B2B2B2"/>
            </a:outerShdw>
          </a:effectLst>
        </p:spPr>
        <p:txBody>
          <a:bodyPr lIns="45719" rIns="45719"/>
          <a:lstStyle/>
          <a:p>
            <a:endParaRPr/>
          </a:p>
        </p:txBody>
      </p:sp>
      <p:sp>
        <p:nvSpPr>
          <p:cNvPr id="12" name="Shape 1384"/>
          <p:cNvSpPr/>
          <p:nvPr/>
        </p:nvSpPr>
        <p:spPr>
          <a:xfrm>
            <a:off x="3376710" y="2586777"/>
            <a:ext cx="1856582" cy="15684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273" y="21334"/>
                </a:lnTo>
                <a:lnTo>
                  <a:pt x="3401" y="21088"/>
                </a:lnTo>
                <a:lnTo>
                  <a:pt x="4513" y="20740"/>
                </a:lnTo>
                <a:lnTo>
                  <a:pt x="5674" y="20269"/>
                </a:lnTo>
                <a:lnTo>
                  <a:pt x="6818" y="19573"/>
                </a:lnTo>
                <a:lnTo>
                  <a:pt x="7947" y="18713"/>
                </a:lnTo>
                <a:lnTo>
                  <a:pt x="10220" y="16174"/>
                </a:lnTo>
                <a:lnTo>
                  <a:pt x="12492" y="12673"/>
                </a:lnTo>
                <a:lnTo>
                  <a:pt x="14765" y="8435"/>
                </a:lnTo>
                <a:lnTo>
                  <a:pt x="15893" y="6285"/>
                </a:lnTo>
                <a:lnTo>
                  <a:pt x="17038" y="4259"/>
                </a:lnTo>
                <a:lnTo>
                  <a:pt x="18166" y="2498"/>
                </a:lnTo>
                <a:lnTo>
                  <a:pt x="19327" y="1147"/>
                </a:lnTo>
                <a:lnTo>
                  <a:pt x="20439" y="287"/>
                </a:lnTo>
                <a:lnTo>
                  <a:pt x="21600" y="0"/>
                </a:lnTo>
              </a:path>
            </a:pathLst>
          </a:custGeom>
          <a:ln w="50800">
            <a:solidFill>
              <a:srgbClr val="F5FFC1"/>
            </a:solidFill>
          </a:ln>
          <a:effectLst>
            <a:outerShdw blurRad="12700" dist="28398" dir="3806097" rotWithShape="0">
              <a:srgbClr val="B2B2B2"/>
            </a:outerShdw>
          </a:effectLst>
        </p:spPr>
        <p:txBody>
          <a:bodyPr lIns="45719" rIns="45719"/>
          <a:lstStyle/>
          <a:p>
            <a:endParaRPr/>
          </a:p>
        </p:txBody>
      </p:sp>
      <p:sp>
        <p:nvSpPr>
          <p:cNvPr id="19" name="矩形 18"/>
          <p:cNvSpPr/>
          <p:nvPr/>
        </p:nvSpPr>
        <p:spPr>
          <a:xfrm>
            <a:off x="3568971" y="4410634"/>
            <a:ext cx="492041" cy="519953"/>
          </a:xfrm>
          <a:prstGeom prst="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20" name="对象 19"/>
          <p:cNvGraphicFramePr>
            <a:graphicFrameLocks noChangeAspect="1"/>
          </p:cNvGraphicFramePr>
          <p:nvPr/>
        </p:nvGraphicFramePr>
        <p:xfrm>
          <a:off x="3551041" y="4410632"/>
          <a:ext cx="644774" cy="611063"/>
        </p:xfrm>
        <a:graphic>
          <a:graphicData uri="http://schemas.openxmlformats.org/presentationml/2006/ole">
            <mc:AlternateContent xmlns:mc="http://schemas.openxmlformats.org/markup-compatibility/2006">
              <mc:Choice xmlns:v="urn:schemas-microsoft-com:vml" Requires="v">
                <p:oleObj name="Equation" r:id="rId2" imgW="152280" imgH="164880" progId="Equation.DSMT4">
                  <p:embed/>
                </p:oleObj>
              </mc:Choice>
              <mc:Fallback>
                <p:oleObj name="Equation" r:id="rId2" imgW="152280" imgH="16488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041" y="4410632"/>
                        <a:ext cx="644774" cy="61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Shape 1379"/>
          <p:cNvSpPr/>
          <p:nvPr/>
        </p:nvSpPr>
        <p:spPr>
          <a:xfrm>
            <a:off x="5978556" y="2532987"/>
            <a:ext cx="1427164" cy="823302"/>
          </a:xfrm>
          <a:prstGeom prst="rect">
            <a:avLst/>
          </a:prstGeom>
          <a:ln w="12700">
            <a:solidFill>
              <a:srgbClr val="D5D5D5"/>
            </a:solidFill>
            <a:miter lim="400000"/>
          </a:ln>
          <a:extLst>
            <a:ext uri="{C572A759-6A51-4108-AA02-DFA0A04FC94B}">
              <ma14:wrappingTextBoxFlag xmlns="" xmlns:ma14="http://schemas.microsoft.com/office/mac/drawingml/2011/main" val="1"/>
            </a:ext>
          </a:extLst>
        </p:spPr>
        <p:txBody>
          <a:bodyPr lIns="44450" tIns="44450" rIns="44450" bIns="44450">
            <a:spAutoFit/>
          </a:bodyPr>
          <a:lstStyle>
            <a:lvl1pPr algn="ctr">
              <a:spcBef>
                <a:spcPts val="1400"/>
              </a:spcBef>
              <a:defRPr sz="2400">
                <a:solidFill>
                  <a:srgbClr val="FF2600"/>
                </a:solidFill>
                <a:effectLst>
                  <a:outerShdw blurRad="12700" dist="25400" dir="2700000" rotWithShape="0">
                    <a:srgbClr val="DDDDDD"/>
                  </a:outerShdw>
                </a:effectLst>
                <a:latin typeface="Microsoft YaHei"/>
                <a:ea typeface="Microsoft YaHei"/>
                <a:cs typeface="Microsoft YaHei"/>
                <a:sym typeface="Microsoft YaHei"/>
              </a:defRPr>
            </a:lvl1pPr>
          </a:lstStyle>
          <a:p>
            <a:pPr>
              <a:defRPr sz="1800">
                <a:effectLst/>
              </a:defRPr>
            </a:pPr>
            <a:r>
              <a:rPr lang="zh-CN" altLang="en-US" dirty="0">
                <a:solidFill>
                  <a:srgbClr val="FFC000"/>
                </a:solidFill>
                <a:effectLst/>
                <a:latin typeface="微软雅黑" pitchFamily="34" charset="-122"/>
                <a:ea typeface="微软雅黑" pitchFamily="34" charset="-122"/>
              </a:rPr>
              <a:t>估计量</a:t>
            </a:r>
            <a:r>
              <a:rPr lang="en-US" altLang="zh-CN" dirty="0">
                <a:solidFill>
                  <a:srgbClr val="FFC000"/>
                </a:solidFill>
                <a:effectLst/>
                <a:latin typeface="微软雅黑" pitchFamily="34" charset="-122"/>
                <a:ea typeface="微软雅黑" pitchFamily="34" charset="-122"/>
              </a:rPr>
              <a:t>2</a:t>
            </a:r>
          </a:p>
          <a:p>
            <a:pPr>
              <a:defRPr sz="1800">
                <a:effectLst/>
              </a:defRPr>
            </a:pPr>
            <a:r>
              <a:rPr lang="zh-CN" altLang="en-US" dirty="0">
                <a:solidFill>
                  <a:srgbClr val="FFC000"/>
                </a:solidFill>
                <a:effectLst/>
                <a:latin typeface="微软雅黑" pitchFamily="34" charset="-122"/>
                <a:ea typeface="微软雅黑" pitchFamily="34" charset="-122"/>
              </a:rPr>
              <a:t>有</a:t>
            </a:r>
            <a:r>
              <a:rPr dirty="0">
                <a:solidFill>
                  <a:srgbClr val="FFC000"/>
                </a:solidFill>
                <a:effectLst/>
                <a:latin typeface="微软雅黑" pitchFamily="34" charset="-122"/>
                <a:ea typeface="微软雅黑" pitchFamily="34" charset="-122"/>
              </a:rPr>
              <a:t>偏</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iterate>
                                    <p:tmAbs val="0"/>
                                  </p:iterate>
                                  <p:childTnLst>
                                    <p:set>
                                      <p:cBhvr>
                                        <p:cTn id="10" fill="hold"/>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p:tmAbs val="0"/>
                                  </p:iterate>
                                  <p:childTnLst>
                                    <p:set>
                                      <p:cBhvr>
                                        <p:cTn id="14" fill="hold"/>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p:stCondLst>
                              <p:cond delay="1500"/>
                            </p:stCondLst>
                            <p:childTnLst>
                              <p:par>
                                <p:cTn id="17" presetID="22" presetClass="entr" presetSubtype="4" fill="hold" grpId="0" nodeType="afterEffect">
                                  <p:stCondLst>
                                    <p:cond delay="0"/>
                                  </p:stCondLst>
                                  <p:iterate>
                                    <p:tmAbs val="0"/>
                                  </p:iterate>
                                  <p:childTnLst>
                                    <p:set>
                                      <p:cBhvr>
                                        <p:cTn id="18" fill="hold"/>
                                        <p:tgtEl>
                                          <p:spTgt spid="22"/>
                                        </p:tgtEl>
                                        <p:attrNameLst>
                                          <p:attrName>style.visibility</p:attrName>
                                        </p:attrNameLst>
                                      </p:cBhvr>
                                      <p:to>
                                        <p:strVal val="visible"/>
                                      </p:to>
                                    </p:set>
                                    <p:animEffect transition="in" filter="wipe(down)">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P spid="9" grpId="0" animBg="1" advAuto="0"/>
      <p:bldP spid="10" grpId="0" animBg="1" advAuto="0"/>
      <p:bldP spid="2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估计量的评价准则</a:t>
            </a:r>
            <a:r>
              <a:rPr lang="en-US" altLang="zh-CN" dirty="0"/>
              <a:t>--</a:t>
            </a:r>
            <a:r>
              <a:rPr lang="zh-CN" altLang="en-US" dirty="0"/>
              <a:t>有效性</a:t>
            </a:r>
          </a:p>
        </p:txBody>
      </p:sp>
      <p:sp>
        <p:nvSpPr>
          <p:cNvPr id="3" name="内容占位符 2"/>
          <p:cNvSpPr>
            <a:spLocks noGrp="1"/>
          </p:cNvSpPr>
          <p:nvPr>
            <p:ph sz="half" idx="1"/>
          </p:nvPr>
        </p:nvSpPr>
        <p:spPr/>
        <p:txBody>
          <a:bodyPr/>
          <a:lstStyle/>
          <a:p>
            <a:r>
              <a:rPr lang="zh-CN" altLang="en-US" dirty="0"/>
              <a:t>在两个无偏估计中，方差较小的那个更加有效</a:t>
            </a:r>
            <a:endParaRPr lang="en-US" altLang="zh-CN" dirty="0"/>
          </a:p>
          <a:p>
            <a:endParaRPr lang="zh-CN" altLang="en-US" dirty="0"/>
          </a:p>
        </p:txBody>
      </p:sp>
      <p:sp>
        <p:nvSpPr>
          <p:cNvPr id="4" name="圆角矩形 3"/>
          <p:cNvSpPr/>
          <p:nvPr/>
        </p:nvSpPr>
        <p:spPr>
          <a:xfrm>
            <a:off x="2456330" y="1826033"/>
            <a:ext cx="4087906" cy="941289"/>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3017838" y="1813333"/>
          <a:ext cx="3079750" cy="981075"/>
        </p:xfrm>
        <a:graphic>
          <a:graphicData uri="http://schemas.openxmlformats.org/presentationml/2006/ole">
            <mc:AlternateContent xmlns:mc="http://schemas.openxmlformats.org/markup-compatibility/2006">
              <mc:Choice xmlns:v="urn:schemas-microsoft-com:vml" Requires="v">
                <p:oleObj name="Equation" r:id="rId2" imgW="787320" imgH="253800" progId="Equation.DSMT4">
                  <p:embed/>
                </p:oleObj>
              </mc:Choice>
              <mc:Fallback>
                <p:oleObj name="Equation" r:id="rId2" imgW="787320" imgH="2538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838" y="1813333"/>
                        <a:ext cx="307975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 5"/>
          <p:cNvSpPr/>
          <p:nvPr/>
        </p:nvSpPr>
        <p:spPr>
          <a:xfrm>
            <a:off x="1721211" y="3565194"/>
            <a:ext cx="1129553" cy="941289"/>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7" name="对象 6"/>
          <p:cNvGraphicFramePr>
            <a:graphicFrameLocks noChangeAspect="1"/>
          </p:cNvGraphicFramePr>
          <p:nvPr/>
        </p:nvGraphicFramePr>
        <p:xfrm>
          <a:off x="1852788" y="3651445"/>
          <a:ext cx="793750" cy="784225"/>
        </p:xfrm>
        <a:graphic>
          <a:graphicData uri="http://schemas.openxmlformats.org/presentationml/2006/ole">
            <mc:AlternateContent xmlns:mc="http://schemas.openxmlformats.org/markup-compatibility/2006">
              <mc:Choice xmlns:v="urn:schemas-microsoft-com:vml" Requires="v">
                <p:oleObj name="Equation" r:id="rId4" imgW="203040" imgH="203040" progId="Equation.DSMT4">
                  <p:embed/>
                </p:oleObj>
              </mc:Choice>
              <mc:Fallback>
                <p:oleObj name="Equation" r:id="rId4" imgW="20304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2788" y="3651445"/>
                        <a:ext cx="7937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圆角矩形 7"/>
          <p:cNvSpPr/>
          <p:nvPr/>
        </p:nvSpPr>
        <p:spPr>
          <a:xfrm>
            <a:off x="6146896" y="3574159"/>
            <a:ext cx="1517928" cy="941289"/>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9" name="对象 8"/>
          <p:cNvGraphicFramePr>
            <a:graphicFrameLocks noChangeAspect="1"/>
          </p:cNvGraphicFramePr>
          <p:nvPr/>
        </p:nvGraphicFramePr>
        <p:xfrm>
          <a:off x="6140178" y="3660410"/>
          <a:ext cx="1538287" cy="784225"/>
        </p:xfrm>
        <a:graphic>
          <a:graphicData uri="http://schemas.openxmlformats.org/presentationml/2006/ole">
            <mc:AlternateContent xmlns:mc="http://schemas.openxmlformats.org/markup-compatibility/2006">
              <mc:Choice xmlns:v="urn:schemas-microsoft-com:vml" Requires="v">
                <p:oleObj name="Equation" r:id="rId6" imgW="393480" imgH="203040" progId="Equation.DSMT4">
                  <p:embed/>
                </p:oleObj>
              </mc:Choice>
              <mc:Fallback>
                <p:oleObj name="Equation" r:id="rId6" imgW="393480" imgH="20304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0178" y="3660410"/>
                        <a:ext cx="1538287"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直接箭头连接符 10"/>
          <p:cNvCxnSpPr/>
          <p:nvPr/>
        </p:nvCxnSpPr>
        <p:spPr>
          <a:xfrm rot="10800000" flipV="1">
            <a:off x="2348753" y="2794408"/>
            <a:ext cx="887510" cy="734926"/>
          </a:xfrm>
          <a:prstGeom prst="straightConnector1">
            <a:avLst/>
          </a:prstGeom>
          <a:ln w="28575">
            <a:solidFill>
              <a:srgbClr val="F5FFC1"/>
            </a:solidFill>
            <a:tailEnd type="arrow"/>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p:nvPr/>
        </p:nvCxnSpPr>
        <p:spPr>
          <a:xfrm>
            <a:off x="5426919" y="2844799"/>
            <a:ext cx="1117317" cy="684535"/>
          </a:xfrm>
          <a:prstGeom prst="straightConnector1">
            <a:avLst/>
          </a:prstGeom>
          <a:ln w="28575">
            <a:solidFill>
              <a:srgbClr val="F5FFC1"/>
            </a:solidFill>
            <a:tailEnd type="arrow"/>
          </a:ln>
        </p:spPr>
        <p:style>
          <a:lnRef idx="2">
            <a:schemeClr val="accent1"/>
          </a:lnRef>
          <a:fillRef idx="0">
            <a:schemeClr val="accent1"/>
          </a:fillRef>
          <a:effectRef idx="1">
            <a:schemeClr val="accent1"/>
          </a:effectRef>
          <a:fontRef idx="minor">
            <a:schemeClr val="tx1"/>
          </a:fontRef>
        </p:style>
      </p:cxnSp>
      <p:sp>
        <p:nvSpPr>
          <p:cNvPr id="17" name="椭圆 16"/>
          <p:cNvSpPr/>
          <p:nvPr/>
        </p:nvSpPr>
        <p:spPr>
          <a:xfrm>
            <a:off x="3872754" y="1566047"/>
            <a:ext cx="2251729" cy="1455053"/>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有多大</a:t>
            </a:r>
            <a:r>
              <a:rPr lang="zh-CN" altLang="en-US" b="1" dirty="0"/>
              <a:t>比例</a:t>
            </a:r>
            <a:r>
              <a:rPr lang="zh-CN" altLang="en-US" dirty="0"/>
              <a:t>的北京市民同意大力发展轨道交通？</a:t>
            </a:r>
          </a:p>
        </p:txBody>
      </p:sp>
      <p:pic>
        <p:nvPicPr>
          <p:cNvPr id="9" name="Picture 2" descr="http://p2.qhimg.com/t01493ea6059b60852c.jpg"/>
          <p:cNvPicPr>
            <a:picLocks noGrp="1" noChangeAspect="1" noChangeArrowheads="1"/>
          </p:cNvPicPr>
          <p:nvPr>
            <p:ph sz="half" idx="1"/>
          </p:nvPr>
        </p:nvPicPr>
        <p:blipFill>
          <a:blip r:embed="rId2"/>
          <a:stretch>
            <a:fillRect/>
          </a:stretch>
        </p:blipFill>
        <p:spPr bwMode="auto">
          <a:xfrm>
            <a:off x="457200" y="1391803"/>
            <a:ext cx="4038600" cy="2764706"/>
          </a:xfrm>
          <a:prstGeom prst="rect">
            <a:avLst/>
          </a:prstGeom>
          <a:noFill/>
        </p:spPr>
      </p:pic>
      <p:sp>
        <p:nvSpPr>
          <p:cNvPr id="4" name="内容占位符 3"/>
          <p:cNvSpPr>
            <a:spLocks noGrp="1"/>
          </p:cNvSpPr>
          <p:nvPr>
            <p:ph sz="half" idx="2"/>
          </p:nvPr>
        </p:nvSpPr>
        <p:spPr/>
        <p:txBody>
          <a:bodyPr>
            <a:normAutofit lnSpcReduction="10000"/>
          </a:bodyPr>
          <a:lstStyle/>
          <a:p>
            <a:r>
              <a:rPr lang="zh-CN" altLang="en-US" dirty="0"/>
              <a:t>北京市政府想了解北京市民对于发展轨道交通的看法</a:t>
            </a:r>
            <a:endParaRPr lang="en-US" altLang="zh-CN" dirty="0"/>
          </a:p>
          <a:p>
            <a:r>
              <a:rPr lang="zh-CN" altLang="en-US" dirty="0"/>
              <a:t>进行抽样调查，通过样本中支持发展轨道交通的比例来估计真实的比例</a:t>
            </a:r>
          </a:p>
        </p:txBody>
      </p:sp>
    </p:spTree>
    <p:extLst>
      <p:ext uri="{BB962C8B-B14F-4D97-AF65-F5344CB8AC3E}">
        <p14:creationId xmlns:p14="http://schemas.microsoft.com/office/powerpoint/2010/main" val="328142435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估计量的评价准则</a:t>
            </a:r>
            <a:r>
              <a:rPr lang="en-US" altLang="zh-CN" dirty="0"/>
              <a:t>--</a:t>
            </a:r>
            <a:r>
              <a:rPr lang="zh-CN" altLang="en-US" dirty="0"/>
              <a:t>一致性</a:t>
            </a:r>
          </a:p>
        </p:txBody>
      </p:sp>
      <p:sp>
        <p:nvSpPr>
          <p:cNvPr id="3" name="内容占位符 2"/>
          <p:cNvSpPr>
            <a:spLocks noGrp="1"/>
          </p:cNvSpPr>
          <p:nvPr>
            <p:ph sz="half" idx="1"/>
          </p:nvPr>
        </p:nvSpPr>
        <p:spPr/>
        <p:txBody>
          <a:bodyPr>
            <a:normAutofit fontScale="92500"/>
          </a:bodyPr>
          <a:lstStyle/>
          <a:p>
            <a:r>
              <a:rPr lang="zh-CN" altLang="en-US" dirty="0"/>
              <a:t>随着样本容量的增大，估计量越来越接近被估计的总体参数</a:t>
            </a:r>
          </a:p>
          <a:p>
            <a:endParaRPr lang="zh-CN" altLang="en-US" dirty="0"/>
          </a:p>
        </p:txBody>
      </p:sp>
      <p:sp>
        <p:nvSpPr>
          <p:cNvPr id="5" name="内容占位符 4"/>
          <p:cNvSpPr>
            <a:spLocks noGrp="1"/>
          </p:cNvSpPr>
          <p:nvPr>
            <p:ph sz="half" idx="2"/>
          </p:nvPr>
        </p:nvSpPr>
        <p:spPr>
          <a:xfrm>
            <a:off x="4495800" y="900113"/>
            <a:ext cx="4191000" cy="3748738"/>
          </a:xfrm>
        </p:spPr>
        <p:txBody>
          <a:bodyPr>
            <a:normAutofit fontScale="92500"/>
          </a:bodyPr>
          <a:lstStyle/>
          <a:p>
            <a:r>
              <a:rPr lang="en-US" altLang="zh-CN" dirty="0"/>
              <a:t>n=10, </a:t>
            </a:r>
            <a:r>
              <a:rPr lang="zh-CN" altLang="en-US" dirty="0"/>
              <a:t>样本均值是</a:t>
            </a:r>
            <a:r>
              <a:rPr lang="en-US" altLang="zh-CN" dirty="0"/>
              <a:t>169.78, </a:t>
            </a:r>
            <a:r>
              <a:rPr lang="zh-CN" altLang="en-US" dirty="0"/>
              <a:t>绝对误差是 </a:t>
            </a:r>
            <a:r>
              <a:rPr lang="en-US" altLang="zh-CN" dirty="0"/>
              <a:t>1.78</a:t>
            </a:r>
          </a:p>
          <a:p>
            <a:r>
              <a:rPr lang="en-US" altLang="zh-CN" dirty="0"/>
              <a:t>n=100, </a:t>
            </a:r>
            <a:r>
              <a:rPr lang="zh-CN" altLang="en-US" dirty="0"/>
              <a:t>样本均值是</a:t>
            </a:r>
            <a:r>
              <a:rPr lang="en-US" altLang="zh-CN" dirty="0"/>
              <a:t>168.76, </a:t>
            </a:r>
            <a:r>
              <a:rPr lang="zh-CN" altLang="en-US" dirty="0"/>
              <a:t>绝对误差是 </a:t>
            </a:r>
            <a:r>
              <a:rPr lang="en-US" altLang="zh-CN" dirty="0"/>
              <a:t>0.76 </a:t>
            </a:r>
          </a:p>
          <a:p>
            <a:r>
              <a:rPr lang="en-US" altLang="zh-CN" dirty="0"/>
              <a:t>n=1000, </a:t>
            </a:r>
            <a:r>
              <a:rPr lang="zh-CN" altLang="en-US" dirty="0"/>
              <a:t>样本均值是</a:t>
            </a:r>
            <a:r>
              <a:rPr lang="en-US" altLang="zh-CN" dirty="0"/>
              <a:t>167.84, </a:t>
            </a:r>
            <a:r>
              <a:rPr lang="zh-CN" altLang="en-US" dirty="0"/>
              <a:t>绝对误差是 </a:t>
            </a:r>
            <a:r>
              <a:rPr lang="en-US" altLang="zh-CN" dirty="0"/>
              <a:t>0.16</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案例数据</a:t>
            </a:r>
          </a:p>
        </p:txBody>
      </p:sp>
      <p:sp>
        <p:nvSpPr>
          <p:cNvPr id="3" name="内容占位符 2"/>
          <p:cNvSpPr>
            <a:spLocks noGrp="1"/>
          </p:cNvSpPr>
          <p:nvPr>
            <p:ph sz="half" idx="1"/>
          </p:nvPr>
        </p:nvSpPr>
        <p:spPr/>
        <p:txBody>
          <a:bodyPr/>
          <a:lstStyle/>
          <a:p>
            <a:pPr>
              <a:buNone/>
            </a:pPr>
            <a:r>
              <a:rPr lang="en-US" dirty="0"/>
              <a:t>   teaching</a:t>
            </a:r>
            <a:r>
              <a:rPr lang="zh-CN" altLang="en-US" dirty="0"/>
              <a:t>表格记录了</a:t>
            </a:r>
            <a:r>
              <a:rPr lang="en-US" altLang="zh-CN" dirty="0"/>
              <a:t>287</a:t>
            </a:r>
            <a:r>
              <a:rPr lang="zh-CN" altLang="en-US" dirty="0"/>
              <a:t>位教师的教学评估得分，每一条样本记录的是一位教师的一门课程的教学评估得分（</a:t>
            </a:r>
            <a:r>
              <a:rPr lang="en-US" dirty="0"/>
              <a:t>score</a:t>
            </a:r>
            <a:r>
              <a:rPr lang="zh-CN" altLang="en-US" dirty="0"/>
              <a:t>），其他变量还包括教师的职称、性别、教授学生的类型、授课年份、授课学期以及授课班级规模。</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5"/>
          <p:cNvPicPr>
            <a:picLocks noChangeAspect="1" noChangeArrowheads="1"/>
          </p:cNvPicPr>
          <p:nvPr/>
        </p:nvPicPr>
        <p:blipFill>
          <a:blip r:embed="rId2"/>
          <a:srcRect/>
          <a:stretch>
            <a:fillRect/>
          </a:stretch>
        </p:blipFill>
        <p:spPr bwMode="auto">
          <a:xfrm>
            <a:off x="617442" y="1471613"/>
            <a:ext cx="7908863" cy="258043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t>对教学评估得分总体均值的点估计：</a:t>
            </a:r>
            <a:endParaRPr lang="en-US" altLang="zh-CN" dirty="0"/>
          </a:p>
          <a:p>
            <a:pPr lvl="1"/>
            <a:r>
              <a:rPr lang="zh-CN" altLang="en-US" dirty="0"/>
              <a:t>样本均值：</a:t>
            </a:r>
            <a:r>
              <a:rPr lang="en-US" altLang="zh-CN" dirty="0"/>
              <a:t>4.43</a:t>
            </a:r>
          </a:p>
          <a:p>
            <a:r>
              <a:rPr lang="zh-CN" altLang="en-US" dirty="0"/>
              <a:t>对教学评估得分总体标准差的点估计：</a:t>
            </a:r>
            <a:endParaRPr lang="en-US" altLang="zh-CN" dirty="0"/>
          </a:p>
          <a:p>
            <a:pPr lvl="1"/>
            <a:r>
              <a:rPr lang="zh-CN" altLang="en-US" dirty="0"/>
              <a:t>样本标准差：</a:t>
            </a:r>
            <a:r>
              <a:rPr lang="en-US" altLang="zh-CN" dirty="0"/>
              <a:t>0.30</a:t>
            </a:r>
          </a:p>
          <a:p>
            <a:r>
              <a:rPr lang="zh-CN" altLang="en-US" dirty="0"/>
              <a:t>对男性教师比例的点估计：</a:t>
            </a:r>
            <a:endParaRPr lang="en-US" altLang="zh-CN" dirty="0"/>
          </a:p>
          <a:p>
            <a:pPr lvl="1"/>
            <a:r>
              <a:rPr lang="zh-CN" altLang="en-US" dirty="0"/>
              <a:t>样本比例：</a:t>
            </a:r>
            <a:r>
              <a:rPr lang="en-US" altLang="zh-CN" dirty="0"/>
              <a:t>0.83</a:t>
            </a:r>
            <a:endParaRPr lang="zh-CN" altLang="en-US" dirty="0"/>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a:p>
        </p:txBody>
      </p:sp>
      <p:sp>
        <p:nvSpPr>
          <p:cNvPr id="5" name="副标题 4"/>
          <p:cNvSpPr>
            <a:spLocks noGrp="1"/>
          </p:cNvSpPr>
          <p:nvPr>
            <p:ph type="subTitle" idx="1"/>
          </p:nvPr>
        </p:nvSpPr>
        <p:spPr/>
        <p:txBody>
          <a:bodyPr/>
          <a:lstStyle/>
          <a:p>
            <a:r>
              <a:rPr lang="zh-CN" altLang="en-US" dirty="0"/>
              <a:t>区间估计</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6" name="文本占位符 5"/>
          <p:cNvSpPr>
            <a:spLocks noGrp="1"/>
          </p:cNvSpPr>
          <p:nvPr>
            <p:ph sz="half" idx="1"/>
          </p:nvPr>
        </p:nvSpPr>
        <p:spPr/>
        <p:txBody>
          <a:bodyPr>
            <a:normAutofit/>
          </a:bodyPr>
          <a:lstStyle/>
          <a:p>
            <a:pPr>
              <a:buNone/>
            </a:pPr>
            <a:r>
              <a:rPr lang="zh-CN" altLang="en-US" sz="2000" dirty="0"/>
              <a:t>假设你经营一家食品商店，能否根据下面的市场调查结果进行决策</a:t>
            </a:r>
            <a:endParaRPr lang="en-US" altLang="zh-CN" sz="2000" dirty="0"/>
          </a:p>
          <a:p>
            <a:pPr>
              <a:spcBef>
                <a:spcPts val="1200"/>
              </a:spcBef>
              <a:buFont typeface="Times New Roman"/>
              <a:buChar char=" "/>
              <a:defRPr sz="2300"/>
            </a:pPr>
            <a:r>
              <a:rPr lang="zh-CN" altLang="en-US" b="1" dirty="0">
                <a:solidFill>
                  <a:srgbClr val="F5FFC1"/>
                </a:solidFill>
                <a:latin typeface="Times New Roman"/>
                <a:ea typeface="Times New Roman"/>
                <a:cs typeface="Times New Roman"/>
                <a:sym typeface="Times New Roman"/>
              </a:rPr>
              <a:t>（</a:t>
            </a:r>
            <a:r>
              <a:rPr lang="en-US" altLang="zh-CN" b="1" dirty="0">
                <a:solidFill>
                  <a:srgbClr val="F5FFC1"/>
                </a:solidFill>
                <a:latin typeface="Times New Roman"/>
                <a:ea typeface="Times New Roman"/>
                <a:cs typeface="Times New Roman"/>
                <a:sym typeface="Times New Roman"/>
              </a:rPr>
              <a:t>1</a:t>
            </a:r>
            <a:r>
              <a:rPr lang="zh-CN" altLang="en-US" b="1" dirty="0">
                <a:solidFill>
                  <a:srgbClr val="F5FFC1"/>
                </a:solidFill>
                <a:latin typeface="Times New Roman"/>
                <a:ea typeface="Times New Roman"/>
                <a:cs typeface="Times New Roman"/>
                <a:sym typeface="Times New Roman"/>
              </a:rPr>
              <a:t>）</a:t>
            </a:r>
            <a:r>
              <a:rPr lang="zh-CN" altLang="en-US" dirty="0">
                <a:solidFill>
                  <a:srgbClr val="F5FFC1"/>
                </a:solidFill>
                <a:latin typeface="华文楷体"/>
                <a:ea typeface="华文楷体"/>
                <a:cs typeface="华文楷体"/>
                <a:sym typeface="华文楷体"/>
              </a:rPr>
              <a:t>软饮料的每日平均需求量是</a:t>
            </a:r>
            <a:r>
              <a:rPr lang="zh-CN" altLang="en-US" b="1" dirty="0">
                <a:solidFill>
                  <a:srgbClr val="F5FFC1"/>
                </a:solidFill>
                <a:latin typeface="Times New Roman"/>
                <a:ea typeface="Times New Roman"/>
                <a:cs typeface="Times New Roman"/>
                <a:sym typeface="Times New Roman"/>
              </a:rPr>
              <a:t> </a:t>
            </a:r>
            <a:r>
              <a:rPr lang="en-US" altLang="zh-CN" b="1" dirty="0">
                <a:solidFill>
                  <a:srgbClr val="F5FFC1"/>
                </a:solidFill>
                <a:latin typeface="Times New Roman"/>
                <a:ea typeface="Times New Roman"/>
                <a:cs typeface="Times New Roman"/>
                <a:sym typeface="Times New Roman"/>
              </a:rPr>
              <a:t>300 </a:t>
            </a:r>
            <a:r>
              <a:rPr lang="zh-CN" altLang="en-US" dirty="0">
                <a:solidFill>
                  <a:srgbClr val="F5FFC1"/>
                </a:solidFill>
                <a:latin typeface="华文楷体"/>
                <a:ea typeface="华文楷体"/>
                <a:cs typeface="华文楷体"/>
                <a:sym typeface="华文楷体"/>
              </a:rPr>
              <a:t>瓶</a:t>
            </a:r>
          </a:p>
          <a:p>
            <a:pPr>
              <a:spcBef>
                <a:spcPts val="1200"/>
              </a:spcBef>
              <a:buFont typeface="Times New Roman"/>
              <a:buChar char=" "/>
              <a:defRPr sz="2300"/>
            </a:pPr>
            <a:r>
              <a:rPr lang="zh-CN" altLang="en-US" b="1" dirty="0">
                <a:solidFill>
                  <a:srgbClr val="F5FFC1"/>
                </a:solidFill>
                <a:latin typeface="Times New Roman"/>
                <a:ea typeface="Times New Roman"/>
                <a:cs typeface="Times New Roman"/>
                <a:sym typeface="Times New Roman"/>
              </a:rPr>
              <a:t>（</a:t>
            </a:r>
            <a:r>
              <a:rPr lang="en-US" altLang="zh-CN" b="1" dirty="0">
                <a:solidFill>
                  <a:srgbClr val="F5FFC1"/>
                </a:solidFill>
                <a:latin typeface="Times New Roman"/>
                <a:ea typeface="Times New Roman"/>
                <a:cs typeface="Times New Roman"/>
                <a:sym typeface="Times New Roman"/>
              </a:rPr>
              <a:t>2</a:t>
            </a:r>
            <a:r>
              <a:rPr lang="zh-CN" altLang="en-US" b="1" dirty="0">
                <a:solidFill>
                  <a:srgbClr val="F5FFC1"/>
                </a:solidFill>
                <a:latin typeface="Times New Roman"/>
                <a:ea typeface="Times New Roman"/>
                <a:cs typeface="Times New Roman"/>
                <a:sym typeface="Times New Roman"/>
              </a:rPr>
              <a:t>）</a:t>
            </a:r>
            <a:r>
              <a:rPr lang="zh-CN" altLang="en-US" dirty="0">
                <a:solidFill>
                  <a:srgbClr val="F5FFC1"/>
                </a:solidFill>
                <a:latin typeface="华文楷体"/>
                <a:ea typeface="华文楷体"/>
                <a:cs typeface="华文楷体"/>
                <a:sym typeface="华文楷体"/>
              </a:rPr>
              <a:t>软饮料的每日平均需求量是</a:t>
            </a:r>
            <a:r>
              <a:rPr lang="zh-CN" altLang="en-US" b="1" dirty="0">
                <a:solidFill>
                  <a:srgbClr val="F5FFC1"/>
                </a:solidFill>
                <a:latin typeface="Times New Roman"/>
                <a:ea typeface="Times New Roman"/>
                <a:cs typeface="Times New Roman"/>
                <a:sym typeface="Times New Roman"/>
              </a:rPr>
              <a:t> </a:t>
            </a:r>
            <a:r>
              <a:rPr lang="en-US" altLang="zh-CN" b="1" dirty="0">
                <a:solidFill>
                  <a:srgbClr val="F5FFC1"/>
                </a:solidFill>
                <a:latin typeface="Times New Roman"/>
                <a:ea typeface="Times New Roman"/>
                <a:cs typeface="Times New Roman"/>
                <a:sym typeface="Times New Roman"/>
              </a:rPr>
              <a:t>300 </a:t>
            </a:r>
            <a:r>
              <a:rPr lang="zh-CN" altLang="en-US" dirty="0">
                <a:solidFill>
                  <a:srgbClr val="F5FFC1"/>
                </a:solidFill>
                <a:latin typeface="华文楷体"/>
                <a:ea typeface="华文楷体"/>
                <a:cs typeface="华文楷体"/>
                <a:sym typeface="华文楷体"/>
              </a:rPr>
              <a:t>瓶左右</a:t>
            </a:r>
            <a:endParaRPr lang="zh-CN" altLang="en-US" b="1" dirty="0">
              <a:solidFill>
                <a:srgbClr val="F5FFC1"/>
              </a:solidFill>
              <a:latin typeface="Times New Roman"/>
              <a:ea typeface="Times New Roman"/>
              <a:cs typeface="Times New Roman"/>
              <a:sym typeface="Times New Roman"/>
            </a:endParaRPr>
          </a:p>
          <a:p>
            <a:pPr>
              <a:spcBef>
                <a:spcPts val="1200"/>
              </a:spcBef>
              <a:buFont typeface="Times New Roman"/>
              <a:buChar char=" "/>
              <a:defRPr sz="2300"/>
            </a:pPr>
            <a:r>
              <a:rPr lang="zh-CN" altLang="en-US" b="1" dirty="0">
                <a:solidFill>
                  <a:srgbClr val="F5FFC1"/>
                </a:solidFill>
                <a:latin typeface="Times New Roman"/>
                <a:ea typeface="Times New Roman"/>
                <a:cs typeface="Times New Roman"/>
                <a:sym typeface="Times New Roman"/>
              </a:rPr>
              <a:t>（</a:t>
            </a:r>
            <a:r>
              <a:rPr lang="en-US" altLang="zh-CN" b="1" dirty="0">
                <a:solidFill>
                  <a:srgbClr val="F5FFC1"/>
                </a:solidFill>
                <a:latin typeface="Times New Roman"/>
                <a:ea typeface="Times New Roman"/>
                <a:cs typeface="Times New Roman"/>
                <a:sym typeface="Times New Roman"/>
              </a:rPr>
              <a:t>3</a:t>
            </a:r>
            <a:r>
              <a:rPr lang="zh-CN" altLang="en-US" b="1" dirty="0">
                <a:solidFill>
                  <a:srgbClr val="F5FFC1"/>
                </a:solidFill>
                <a:latin typeface="Times New Roman"/>
                <a:ea typeface="Times New Roman"/>
                <a:cs typeface="Times New Roman"/>
                <a:sym typeface="Times New Roman"/>
              </a:rPr>
              <a:t>）</a:t>
            </a:r>
            <a:r>
              <a:rPr lang="zh-CN" altLang="en-US" dirty="0">
                <a:solidFill>
                  <a:srgbClr val="F5FFC1"/>
                </a:solidFill>
                <a:latin typeface="华文楷体"/>
                <a:ea typeface="华文楷体"/>
                <a:cs typeface="华文楷体"/>
                <a:sym typeface="华文楷体"/>
              </a:rPr>
              <a:t>软饮料的每日平均需求量是 </a:t>
            </a:r>
            <a:r>
              <a:rPr lang="en-US" altLang="zh-CN" b="1" dirty="0">
                <a:solidFill>
                  <a:srgbClr val="F5FFC1"/>
                </a:solidFill>
                <a:latin typeface="Times New Roman"/>
                <a:ea typeface="Times New Roman"/>
                <a:cs typeface="Times New Roman"/>
                <a:sym typeface="Times New Roman"/>
              </a:rPr>
              <a:t>300 </a:t>
            </a:r>
            <a:r>
              <a:rPr lang="en-US" altLang="zh-CN" dirty="0">
                <a:solidFill>
                  <a:srgbClr val="F5FFC1"/>
                </a:solidFill>
                <a:latin typeface="Symbol"/>
                <a:ea typeface="Symbol"/>
                <a:cs typeface="Symbol"/>
                <a:sym typeface="Symbol"/>
              </a:rPr>
              <a:t>± </a:t>
            </a:r>
            <a:r>
              <a:rPr lang="en-US" altLang="zh-CN" b="1" dirty="0">
                <a:solidFill>
                  <a:srgbClr val="F5FFC1"/>
                </a:solidFill>
                <a:latin typeface="Times New Roman"/>
                <a:ea typeface="Times New Roman"/>
                <a:cs typeface="Times New Roman"/>
                <a:sym typeface="Times New Roman"/>
              </a:rPr>
              <a:t>50 </a:t>
            </a:r>
            <a:r>
              <a:rPr lang="zh-CN" altLang="en-US" dirty="0">
                <a:solidFill>
                  <a:srgbClr val="F5FFC1"/>
                </a:solidFill>
                <a:latin typeface="华文楷体"/>
                <a:ea typeface="华文楷体"/>
                <a:cs typeface="华文楷体"/>
                <a:sym typeface="华文楷体"/>
              </a:rPr>
              <a:t>瓶</a:t>
            </a:r>
            <a:endParaRPr lang="zh-CN" altLang="en-US" b="1" dirty="0">
              <a:solidFill>
                <a:srgbClr val="F5FFC1"/>
              </a:solidFill>
              <a:latin typeface="Times New Roman"/>
              <a:ea typeface="Times New Roman"/>
              <a:cs typeface="Times New Roman"/>
              <a:sym typeface="Times New Roman"/>
            </a:endParaRPr>
          </a:p>
          <a:p>
            <a:pPr>
              <a:spcBef>
                <a:spcPts val="1200"/>
              </a:spcBef>
              <a:buFont typeface="Times New Roman"/>
              <a:buChar char=" "/>
              <a:defRPr sz="2300"/>
            </a:pPr>
            <a:r>
              <a:rPr lang="zh-CN" altLang="en-US" b="1" dirty="0">
                <a:solidFill>
                  <a:srgbClr val="F5FFC1"/>
                </a:solidFill>
                <a:latin typeface="Times New Roman"/>
                <a:ea typeface="Times New Roman"/>
                <a:cs typeface="Times New Roman"/>
                <a:sym typeface="Times New Roman"/>
              </a:rPr>
              <a:t>（</a:t>
            </a:r>
            <a:r>
              <a:rPr lang="en-US" altLang="zh-CN" b="1" dirty="0">
                <a:solidFill>
                  <a:srgbClr val="F5FFC1"/>
                </a:solidFill>
                <a:latin typeface="Times New Roman"/>
                <a:ea typeface="Times New Roman"/>
                <a:cs typeface="Times New Roman"/>
                <a:sym typeface="Times New Roman"/>
              </a:rPr>
              <a:t>4</a:t>
            </a:r>
            <a:r>
              <a:rPr lang="zh-CN" altLang="en-US" b="1" dirty="0">
                <a:solidFill>
                  <a:srgbClr val="F5FFC1"/>
                </a:solidFill>
                <a:latin typeface="Times New Roman"/>
                <a:ea typeface="Times New Roman"/>
                <a:cs typeface="Times New Roman"/>
                <a:sym typeface="Times New Roman"/>
              </a:rPr>
              <a:t>）</a:t>
            </a:r>
            <a:r>
              <a:rPr lang="zh-CN" altLang="en-US" dirty="0">
                <a:solidFill>
                  <a:srgbClr val="F5FFC1"/>
                </a:solidFill>
                <a:latin typeface="华文楷体"/>
                <a:ea typeface="华文楷体"/>
                <a:cs typeface="华文楷体"/>
                <a:sym typeface="华文楷体"/>
              </a:rPr>
              <a:t>软饮料的每日平均需求量是 </a:t>
            </a:r>
            <a:r>
              <a:rPr lang="en-US" altLang="zh-CN" b="1" dirty="0">
                <a:solidFill>
                  <a:srgbClr val="F5FFC1"/>
                </a:solidFill>
                <a:latin typeface="Times New Roman"/>
                <a:ea typeface="Times New Roman"/>
                <a:cs typeface="Times New Roman"/>
                <a:sym typeface="Times New Roman"/>
              </a:rPr>
              <a:t>300 </a:t>
            </a:r>
            <a:r>
              <a:rPr lang="en-US" altLang="zh-CN" dirty="0">
                <a:solidFill>
                  <a:srgbClr val="F5FFC1"/>
                </a:solidFill>
                <a:latin typeface="Symbol"/>
                <a:ea typeface="Symbol"/>
                <a:cs typeface="Symbol"/>
                <a:sym typeface="Symbol"/>
              </a:rPr>
              <a:t>± </a:t>
            </a:r>
            <a:r>
              <a:rPr lang="en-US" altLang="zh-CN" b="1" dirty="0">
                <a:solidFill>
                  <a:srgbClr val="F5FFC1"/>
                </a:solidFill>
                <a:latin typeface="Times New Roman"/>
                <a:ea typeface="Times New Roman"/>
                <a:cs typeface="Times New Roman"/>
                <a:sym typeface="Times New Roman"/>
              </a:rPr>
              <a:t>20 </a:t>
            </a:r>
            <a:r>
              <a:rPr lang="zh-CN" altLang="en-US" dirty="0">
                <a:solidFill>
                  <a:srgbClr val="F5FFC1"/>
                </a:solidFill>
                <a:latin typeface="华文楷体"/>
                <a:ea typeface="华文楷体"/>
                <a:cs typeface="华文楷体"/>
                <a:sym typeface="华文楷体"/>
              </a:rPr>
              <a:t>瓶</a:t>
            </a:r>
          </a:p>
          <a:p>
            <a:pPr>
              <a:spcBef>
                <a:spcPts val="1200"/>
              </a:spcBef>
              <a:buFont typeface="Times New Roman"/>
              <a:buChar char=" "/>
              <a:defRPr sz="2300"/>
            </a:pPr>
            <a:r>
              <a:rPr lang="zh-CN" altLang="en-US" b="1" dirty="0">
                <a:solidFill>
                  <a:srgbClr val="F5FFC1"/>
                </a:solidFill>
                <a:latin typeface="Times New Roman"/>
                <a:ea typeface="Times New Roman"/>
                <a:cs typeface="Times New Roman"/>
                <a:sym typeface="Times New Roman"/>
              </a:rPr>
              <a:t>（</a:t>
            </a:r>
            <a:r>
              <a:rPr lang="en-US" altLang="zh-CN" b="1" dirty="0">
                <a:solidFill>
                  <a:srgbClr val="F5FFC1"/>
                </a:solidFill>
                <a:latin typeface="Times New Roman"/>
                <a:ea typeface="Times New Roman"/>
                <a:cs typeface="Times New Roman"/>
                <a:sym typeface="Times New Roman"/>
              </a:rPr>
              <a:t>5</a:t>
            </a:r>
            <a:r>
              <a:rPr lang="zh-CN" altLang="en-US" b="1" dirty="0">
                <a:solidFill>
                  <a:srgbClr val="F5FFC1"/>
                </a:solidFill>
                <a:latin typeface="Times New Roman"/>
                <a:ea typeface="Times New Roman"/>
                <a:cs typeface="Times New Roman"/>
                <a:sym typeface="Times New Roman"/>
              </a:rPr>
              <a:t>）</a:t>
            </a:r>
            <a:r>
              <a:rPr lang="zh-CN" altLang="en-US" dirty="0">
                <a:solidFill>
                  <a:srgbClr val="F5FFC1"/>
                </a:solidFill>
                <a:latin typeface="华文楷体"/>
                <a:ea typeface="华文楷体"/>
                <a:cs typeface="华文楷体"/>
                <a:sym typeface="华文楷体"/>
              </a:rPr>
              <a:t>有</a:t>
            </a:r>
            <a:r>
              <a:rPr lang="en-US" altLang="zh-CN" dirty="0">
                <a:solidFill>
                  <a:srgbClr val="F5FFC1"/>
                </a:solidFill>
                <a:latin typeface="华文楷体"/>
                <a:ea typeface="华文楷体"/>
                <a:cs typeface="华文楷体"/>
                <a:sym typeface="华文楷体"/>
              </a:rPr>
              <a:t>95%</a:t>
            </a:r>
            <a:r>
              <a:rPr lang="zh-CN" altLang="en-US" dirty="0">
                <a:solidFill>
                  <a:srgbClr val="F5FFC1"/>
                </a:solidFill>
                <a:latin typeface="华文楷体"/>
                <a:ea typeface="华文楷体"/>
                <a:cs typeface="华文楷体"/>
                <a:sym typeface="华文楷体"/>
              </a:rPr>
              <a:t>的把握，软饮料的每日平均需求量是 </a:t>
            </a:r>
            <a:r>
              <a:rPr lang="en-US" altLang="zh-CN" b="1" dirty="0">
                <a:solidFill>
                  <a:srgbClr val="F5FFC1"/>
                </a:solidFill>
                <a:latin typeface="Times New Roman"/>
                <a:ea typeface="Times New Roman"/>
                <a:cs typeface="Times New Roman"/>
                <a:sym typeface="Times New Roman"/>
              </a:rPr>
              <a:t>300 </a:t>
            </a:r>
            <a:r>
              <a:rPr lang="en-US" altLang="zh-CN" dirty="0">
                <a:solidFill>
                  <a:srgbClr val="F5FFC1"/>
                </a:solidFill>
                <a:latin typeface="Symbol"/>
                <a:ea typeface="Symbol"/>
                <a:cs typeface="Symbol"/>
                <a:sym typeface="Symbol"/>
              </a:rPr>
              <a:t>± </a:t>
            </a:r>
            <a:r>
              <a:rPr lang="en-US" altLang="zh-CN" b="1" dirty="0">
                <a:solidFill>
                  <a:srgbClr val="F5FFC1"/>
                </a:solidFill>
                <a:latin typeface="Times New Roman"/>
                <a:ea typeface="Times New Roman"/>
                <a:cs typeface="Times New Roman"/>
                <a:sym typeface="Times New Roman"/>
              </a:rPr>
              <a:t>20 </a:t>
            </a:r>
            <a:r>
              <a:rPr lang="zh-CN" altLang="en-US" dirty="0">
                <a:solidFill>
                  <a:srgbClr val="F5FFC1"/>
                </a:solidFill>
                <a:latin typeface="华文楷体"/>
                <a:ea typeface="华文楷体"/>
                <a:cs typeface="华文楷体"/>
                <a:sym typeface="华文楷体"/>
              </a:rPr>
              <a:t>瓶</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1542"/>
          <p:cNvGrpSpPr/>
          <p:nvPr/>
        </p:nvGrpSpPr>
        <p:grpSpPr>
          <a:xfrm>
            <a:off x="1421077" y="3745845"/>
            <a:ext cx="6426201" cy="662031"/>
            <a:chOff x="0" y="0"/>
            <a:chExt cx="6426200" cy="662030"/>
          </a:xfrm>
        </p:grpSpPr>
        <p:grpSp>
          <p:nvGrpSpPr>
            <p:cNvPr id="30" name="Group 1540"/>
            <p:cNvGrpSpPr/>
            <p:nvPr/>
          </p:nvGrpSpPr>
          <p:grpSpPr>
            <a:xfrm>
              <a:off x="0" y="45508"/>
              <a:ext cx="6426200" cy="616525"/>
              <a:chOff x="0" y="41275"/>
              <a:chExt cx="6426200" cy="616523"/>
            </a:xfrm>
          </p:grpSpPr>
          <p:sp>
            <p:nvSpPr>
              <p:cNvPr id="32" name="Shape 1527"/>
              <p:cNvSpPr/>
              <p:nvPr/>
            </p:nvSpPr>
            <p:spPr>
              <a:xfrm>
                <a:off x="1655762" y="260350"/>
                <a:ext cx="2808288" cy="397448"/>
              </a:xfrm>
              <a:prstGeom prst="rect">
                <a:avLst/>
              </a:prstGeom>
              <a:noFill/>
              <a:ln w="12700" cap="flat">
                <a:solidFill>
                  <a:srgbClr val="D6EBF5"/>
                </a:solidFill>
                <a:miter lim="400000"/>
              </a:ln>
              <a:effectLst/>
              <a:extLst>
                <a:ext uri="{C572A759-6A51-4108-AA02-DFA0A04FC94B}">
                  <ma14:wrappingTextBoxFlag xmlns="" xmlns:ma14="http://schemas.microsoft.com/office/mac/drawingml/2011/main" val="1"/>
                </a:ext>
              </a:extLst>
            </p:spPr>
            <p:txBody>
              <a:bodyPr wrap="square" lIns="44450" tIns="44450" rIns="44450" bIns="44450" numCol="1" anchor="t">
                <a:spAutoFit/>
              </a:bodyPr>
              <a:lstStyle/>
              <a:p>
                <a:pPr algn="ctr">
                  <a:spcBef>
                    <a:spcPts val="1400"/>
                  </a:spcBef>
                  <a:defRPr>
                    <a:latin typeface="Verdana"/>
                    <a:ea typeface="Verdana"/>
                    <a:cs typeface="Verdana"/>
                    <a:sym typeface="Verdana"/>
                  </a:defRPr>
                </a:pPr>
                <a:r>
                  <a:rPr sz="2400">
                    <a:latin typeface="宋体"/>
                    <a:ea typeface="宋体"/>
                    <a:cs typeface="宋体"/>
                    <a:sym typeface="宋体"/>
                  </a:rPr>
                  <a:t>估计值</a:t>
                </a:r>
                <a:r>
                  <a:rPr sz="2400" b="1"/>
                  <a:t>（</a:t>
                </a:r>
                <a:r>
                  <a:rPr sz="2400">
                    <a:latin typeface="宋体"/>
                    <a:ea typeface="宋体"/>
                    <a:cs typeface="宋体"/>
                    <a:sym typeface="宋体"/>
                  </a:rPr>
                  <a:t>点估计</a:t>
                </a:r>
                <a:r>
                  <a:rPr sz="2400" b="1"/>
                  <a:t>）</a:t>
                </a:r>
              </a:p>
            </p:txBody>
          </p:sp>
          <p:grpSp>
            <p:nvGrpSpPr>
              <p:cNvPr id="33" name="Group 1539"/>
              <p:cNvGrpSpPr/>
              <p:nvPr/>
            </p:nvGrpSpPr>
            <p:grpSpPr>
              <a:xfrm>
                <a:off x="0" y="41275"/>
                <a:ext cx="6426200" cy="66675"/>
                <a:chOff x="0" y="41275"/>
                <a:chExt cx="6426200" cy="66675"/>
              </a:xfrm>
            </p:grpSpPr>
            <p:sp>
              <p:nvSpPr>
                <p:cNvPr id="34" name="Shape 1528"/>
                <p:cNvSpPr/>
                <p:nvPr/>
              </p:nvSpPr>
              <p:spPr>
                <a:xfrm>
                  <a:off x="6157912" y="41275"/>
                  <a:ext cx="1"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35" name="Shape 1529"/>
                <p:cNvSpPr/>
                <p:nvPr/>
              </p:nvSpPr>
              <p:spPr>
                <a:xfrm>
                  <a:off x="5502275" y="41275"/>
                  <a:ext cx="0"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36" name="Shape 1530"/>
                <p:cNvSpPr/>
                <p:nvPr/>
              </p:nvSpPr>
              <p:spPr>
                <a:xfrm>
                  <a:off x="4848225" y="41275"/>
                  <a:ext cx="0"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37" name="Shape 1531"/>
                <p:cNvSpPr/>
                <p:nvPr/>
              </p:nvSpPr>
              <p:spPr>
                <a:xfrm>
                  <a:off x="4189412" y="41275"/>
                  <a:ext cx="1"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38" name="Shape 1532"/>
                <p:cNvSpPr/>
                <p:nvPr/>
              </p:nvSpPr>
              <p:spPr>
                <a:xfrm>
                  <a:off x="3536950" y="41275"/>
                  <a:ext cx="0"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39" name="Shape 1533"/>
                <p:cNvSpPr/>
                <p:nvPr/>
              </p:nvSpPr>
              <p:spPr>
                <a:xfrm>
                  <a:off x="2879725" y="41275"/>
                  <a:ext cx="0"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40" name="Shape 1534"/>
                <p:cNvSpPr/>
                <p:nvPr/>
              </p:nvSpPr>
              <p:spPr>
                <a:xfrm>
                  <a:off x="2225675" y="41275"/>
                  <a:ext cx="0"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41" name="Shape 1535"/>
                <p:cNvSpPr/>
                <p:nvPr/>
              </p:nvSpPr>
              <p:spPr>
                <a:xfrm>
                  <a:off x="1566862" y="41275"/>
                  <a:ext cx="1"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42" name="Shape 1536"/>
                <p:cNvSpPr/>
                <p:nvPr/>
              </p:nvSpPr>
              <p:spPr>
                <a:xfrm>
                  <a:off x="914400" y="41275"/>
                  <a:ext cx="0"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43" name="Shape 1537"/>
                <p:cNvSpPr/>
                <p:nvPr/>
              </p:nvSpPr>
              <p:spPr>
                <a:xfrm>
                  <a:off x="257175" y="41275"/>
                  <a:ext cx="0" cy="47625"/>
                </a:xfrm>
                <a:prstGeom prst="line">
                  <a:avLst/>
                </a:prstGeom>
                <a:noFill/>
                <a:ln w="50800" cap="flat">
                  <a:solidFill>
                    <a:srgbClr val="D6EBF5"/>
                  </a:solidFill>
                  <a:prstDash val="solid"/>
                  <a:roun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44" name="Shape 1538"/>
                <p:cNvSpPr/>
                <p:nvPr/>
              </p:nvSpPr>
              <p:spPr>
                <a:xfrm>
                  <a:off x="0" y="107950"/>
                  <a:ext cx="6426200" cy="0"/>
                </a:xfrm>
                <a:prstGeom prst="line">
                  <a:avLst/>
                </a:prstGeom>
                <a:noFill/>
                <a:ln w="50800" cap="flat">
                  <a:solidFill>
                    <a:srgbClr val="D6EBF5"/>
                  </a:solidFill>
                  <a:prstDash val="solid"/>
                  <a:round/>
                  <a:tailEnd type="triangle" w="med" len="med"/>
                </a:ln>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grpSp>
        </p:grpSp>
        <p:sp>
          <p:nvSpPr>
            <p:cNvPr id="31" name="Shape 1541"/>
            <p:cNvSpPr/>
            <p:nvPr/>
          </p:nvSpPr>
          <p:spPr>
            <a:xfrm>
              <a:off x="2729970" y="0"/>
              <a:ext cx="252414" cy="252413"/>
            </a:xfrm>
            <a:prstGeom prst="ellipse">
              <a:avLst/>
            </a:prstGeom>
            <a:solidFill>
              <a:schemeClr val="accent3">
                <a:lumOff val="44000"/>
              </a:schemeClr>
            </a:solidFill>
            <a:ln w="76200" cap="flat">
              <a:solidFill>
                <a:srgbClr val="D6EBF5"/>
              </a:solidFill>
              <a:prstDash val="solid"/>
              <a:miter lim="400000"/>
            </a:ln>
            <a:effectLst/>
          </p:spPr>
          <p:txBody>
            <a:bodyPr wrap="square" lIns="45719" tIns="45719" rIns="45719" bIns="45719" numCol="1" anchor="ctr">
              <a:noAutofit/>
            </a:bodyPr>
            <a:lstStyle/>
            <a:p>
              <a:pPr>
                <a:defRPr>
                  <a:latin typeface="Verdana"/>
                  <a:ea typeface="Verdana"/>
                  <a:cs typeface="Verdana"/>
                  <a:sym typeface="Verdana"/>
                </a:defRPr>
              </a:pPr>
              <a:endParaRPr/>
            </a:p>
          </p:txBody>
        </p:sp>
      </p:grpSp>
      <p:grpSp>
        <p:nvGrpSpPr>
          <p:cNvPr id="45" name="Group 1551"/>
          <p:cNvGrpSpPr/>
          <p:nvPr/>
        </p:nvGrpSpPr>
        <p:grpSpPr>
          <a:xfrm>
            <a:off x="1015206" y="2857308"/>
            <a:ext cx="7113588" cy="1526183"/>
            <a:chOff x="-139700" y="69254"/>
            <a:chExt cx="7113587" cy="1526182"/>
          </a:xfrm>
        </p:grpSpPr>
        <p:sp>
          <p:nvSpPr>
            <p:cNvPr id="46" name="Shape 1545"/>
            <p:cNvSpPr/>
            <p:nvPr/>
          </p:nvSpPr>
          <p:spPr>
            <a:xfrm>
              <a:off x="-139700" y="1206500"/>
              <a:ext cx="1779588" cy="388938"/>
            </a:xfrm>
            <a:prstGeom prst="rect">
              <a:avLst/>
            </a:prstGeom>
            <a:noFill/>
            <a:ln w="12700" cap="flat">
              <a:solidFill>
                <a:srgbClr val="D6EBF5"/>
              </a:solidFill>
              <a:miter lim="400000"/>
            </a:ln>
            <a:effectLst/>
            <a:extLst>
              <a:ext uri="{C572A759-6A51-4108-AA02-DFA0A04FC94B}">
                <ma14:wrappingTextBoxFlag xmlns="" xmlns:ma14="http://schemas.microsoft.com/office/mac/drawingml/2011/main" val="1"/>
              </a:ext>
            </a:extLst>
          </p:spPr>
          <p:txBody>
            <a:bodyPr wrap="square" lIns="44450" tIns="44450" rIns="44450" bIns="44450" numCol="1" anchor="t">
              <a:spAutoFit/>
            </a:bodyPr>
            <a:lstStyle>
              <a:lvl1pPr algn="ctr">
                <a:spcBef>
                  <a:spcPts val="1400"/>
                </a:spcBef>
                <a:defRPr sz="2400">
                  <a:latin typeface="宋体"/>
                  <a:ea typeface="宋体"/>
                  <a:cs typeface="宋体"/>
                  <a:sym typeface="宋体"/>
                </a:defRPr>
              </a:lvl1pPr>
            </a:lstStyle>
            <a:p>
              <a:pPr>
                <a:defRPr sz="1800">
                  <a:latin typeface="Verdana"/>
                  <a:ea typeface="Verdana"/>
                  <a:cs typeface="Verdana"/>
                  <a:sym typeface="Verdana"/>
                </a:defRPr>
              </a:pPr>
              <a:r>
                <a:rPr sz="2400">
                  <a:latin typeface="宋体"/>
                  <a:ea typeface="宋体"/>
                  <a:cs typeface="宋体"/>
                  <a:sym typeface="宋体"/>
                </a:rPr>
                <a:t>置信下限</a:t>
              </a:r>
            </a:p>
          </p:txBody>
        </p:sp>
        <p:sp>
          <p:nvSpPr>
            <p:cNvPr id="47" name="Shape 1546"/>
            <p:cNvSpPr/>
            <p:nvPr/>
          </p:nvSpPr>
          <p:spPr>
            <a:xfrm>
              <a:off x="4922837" y="1206500"/>
              <a:ext cx="2051051" cy="388938"/>
            </a:xfrm>
            <a:prstGeom prst="rect">
              <a:avLst/>
            </a:prstGeom>
            <a:noFill/>
            <a:ln w="12700" cap="flat">
              <a:solidFill>
                <a:srgbClr val="D6EBF5"/>
              </a:solidFill>
              <a:miter lim="400000"/>
            </a:ln>
            <a:effectLst/>
            <a:extLst>
              <a:ext uri="{C572A759-6A51-4108-AA02-DFA0A04FC94B}">
                <ma14:wrappingTextBoxFlag xmlns="" xmlns:ma14="http://schemas.microsoft.com/office/mac/drawingml/2011/main" val="1"/>
              </a:ext>
            </a:extLst>
          </p:spPr>
          <p:txBody>
            <a:bodyPr wrap="square" lIns="44450" tIns="44450" rIns="44450" bIns="44450" numCol="1" anchor="t">
              <a:spAutoFit/>
            </a:bodyPr>
            <a:lstStyle>
              <a:lvl1pPr algn="ctr">
                <a:spcBef>
                  <a:spcPts val="1400"/>
                </a:spcBef>
                <a:defRPr sz="2400">
                  <a:latin typeface="宋体"/>
                  <a:ea typeface="宋体"/>
                  <a:cs typeface="宋体"/>
                  <a:sym typeface="宋体"/>
                </a:defRPr>
              </a:lvl1pPr>
            </a:lstStyle>
            <a:p>
              <a:pPr>
                <a:defRPr sz="1800">
                  <a:latin typeface="Verdana"/>
                  <a:ea typeface="Verdana"/>
                  <a:cs typeface="Verdana"/>
                  <a:sym typeface="Verdana"/>
                </a:defRPr>
              </a:pPr>
              <a:r>
                <a:rPr sz="2400">
                  <a:latin typeface="宋体"/>
                  <a:ea typeface="宋体"/>
                  <a:cs typeface="宋体"/>
                  <a:sym typeface="宋体"/>
                </a:rPr>
                <a:t>置信上限</a:t>
              </a:r>
            </a:p>
          </p:txBody>
        </p:sp>
        <p:sp>
          <p:nvSpPr>
            <p:cNvPr id="48" name="Shape 1547"/>
            <p:cNvSpPr/>
            <p:nvPr/>
          </p:nvSpPr>
          <p:spPr>
            <a:xfrm flipH="1">
              <a:off x="720724" y="71437"/>
              <a:ext cx="2" cy="977901"/>
            </a:xfrm>
            <a:prstGeom prst="line">
              <a:avLst/>
            </a:prstGeom>
            <a:noFill/>
            <a:ln w="50800" cap="flat">
              <a:solidFill>
                <a:srgbClr val="D6EBF5"/>
              </a:solidFill>
              <a:prstDash val="solid"/>
              <a:round/>
            </a:ln>
            <a:effectLst>
              <a:outerShdw blurRad="63500" dist="35921" dir="2700000" rotWithShape="0">
                <a:srgbClr val="B2B2B2"/>
              </a:outerShdw>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49" name="Shape 1548"/>
            <p:cNvSpPr/>
            <p:nvPr/>
          </p:nvSpPr>
          <p:spPr>
            <a:xfrm>
              <a:off x="5905500" y="71437"/>
              <a:ext cx="0" cy="977901"/>
            </a:xfrm>
            <a:prstGeom prst="line">
              <a:avLst/>
            </a:prstGeom>
            <a:noFill/>
            <a:ln w="50800" cap="flat">
              <a:solidFill>
                <a:srgbClr val="D6EBF5"/>
              </a:solidFill>
              <a:prstDash val="solid"/>
              <a:round/>
            </a:ln>
            <a:effectLst>
              <a:outerShdw blurRad="63500" dist="35921" dir="2700000" rotWithShape="0">
                <a:srgbClr val="B2B2B2"/>
              </a:outerShdw>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50" name="Shape 1549"/>
            <p:cNvSpPr/>
            <p:nvPr/>
          </p:nvSpPr>
          <p:spPr>
            <a:xfrm>
              <a:off x="726546" y="287337"/>
              <a:ext cx="5165593" cy="1"/>
            </a:xfrm>
            <a:prstGeom prst="line">
              <a:avLst/>
            </a:prstGeom>
            <a:noFill/>
            <a:ln w="38100" cap="flat">
              <a:solidFill>
                <a:srgbClr val="D6EBF5"/>
              </a:solidFill>
              <a:custDash>
                <a:ds d="200000" sp="200000"/>
              </a:custDash>
              <a:miter lim="400000"/>
              <a:headEnd type="triangle" w="med" len="med"/>
              <a:tailEnd type="triangle" w="med" len="med"/>
            </a:ln>
            <a:effectLst>
              <a:outerShdw blurRad="63500" dist="35921" dir="2700000" rotWithShape="0">
                <a:srgbClr val="B2B2B2"/>
              </a:outerShdw>
            </a:effectLst>
          </p:spPr>
          <p:txBody>
            <a:bodyPr wrap="square" lIns="45719" tIns="45719" rIns="45719" bIns="45719" numCol="1" anchor="t">
              <a:noAutofit/>
            </a:bodyPr>
            <a:lstStyle/>
            <a:p>
              <a:pPr defTabSz="457200">
                <a:defRPr sz="1200">
                  <a:latin typeface="+mj-lt"/>
                  <a:ea typeface="+mj-ea"/>
                  <a:cs typeface="+mj-cs"/>
                  <a:sym typeface="Helvetica"/>
                </a:defRPr>
              </a:pPr>
              <a:endParaRPr/>
            </a:p>
          </p:txBody>
        </p:sp>
        <p:sp>
          <p:nvSpPr>
            <p:cNvPr id="51" name="Shape 1550"/>
            <p:cNvSpPr/>
            <p:nvPr/>
          </p:nvSpPr>
          <p:spPr>
            <a:xfrm>
              <a:off x="2447131" y="69254"/>
              <a:ext cx="1731963" cy="436167"/>
            </a:xfrm>
            <a:prstGeom prst="rect">
              <a:avLst/>
            </a:prstGeom>
            <a:solidFill>
              <a:srgbClr val="FFFF99"/>
            </a:solidFill>
            <a:ln w="12700" cap="flat">
              <a:solidFill>
                <a:srgbClr val="D6EBF5"/>
              </a:solidFill>
              <a:prstDash val="solid"/>
              <a:round/>
            </a:ln>
            <a:effectLst/>
            <a:extLst>
              <a:ext uri="{C572A759-6A51-4108-AA02-DFA0A04FC94B}">
                <ma14:wrappingTextBoxFlag xmlns="" xmlns:ma14="http://schemas.microsoft.com/office/mac/drawingml/2011/main" val="1"/>
              </a:ext>
            </a:extLst>
          </p:spPr>
          <p:txBody>
            <a:bodyPr wrap="square" lIns="44450" tIns="44450" rIns="44450" bIns="44450" numCol="1" anchor="t">
              <a:spAutoFit/>
            </a:bodyPr>
            <a:lstStyle>
              <a:lvl1pPr algn="ctr">
                <a:spcBef>
                  <a:spcPts val="1500"/>
                </a:spcBef>
                <a:defRPr sz="2600">
                  <a:solidFill>
                    <a:srgbClr val="080808"/>
                  </a:solidFill>
                  <a:latin typeface="宋体"/>
                  <a:ea typeface="宋体"/>
                  <a:cs typeface="宋体"/>
                  <a:sym typeface="宋体"/>
                </a:defRPr>
              </a:lvl1pPr>
            </a:lstStyle>
            <a:p>
              <a:pPr>
                <a:defRPr sz="1800">
                  <a:solidFill>
                    <a:srgbClr val="000000"/>
                  </a:solidFill>
                  <a:latin typeface="Verdana"/>
                  <a:ea typeface="Verdana"/>
                  <a:cs typeface="Verdana"/>
                  <a:sym typeface="Verdana"/>
                </a:defRPr>
              </a:pPr>
              <a:r>
                <a:rPr sz="2600">
                  <a:solidFill>
                    <a:srgbClr val="080808"/>
                  </a:solidFill>
                  <a:latin typeface="宋体"/>
                  <a:ea typeface="宋体"/>
                  <a:cs typeface="宋体"/>
                  <a:sym typeface="宋体"/>
                </a:rPr>
                <a:t>置信区间</a:t>
              </a:r>
            </a:p>
          </p:txBody>
        </p:sp>
      </p:grpSp>
      <p:sp>
        <p:nvSpPr>
          <p:cNvPr id="52" name="Shape 1553"/>
          <p:cNvSpPr/>
          <p:nvPr/>
        </p:nvSpPr>
        <p:spPr>
          <a:xfrm>
            <a:off x="1733814" y="3720445"/>
            <a:ext cx="252414" cy="252413"/>
          </a:xfrm>
          <a:prstGeom prst="ellipse">
            <a:avLst/>
          </a:prstGeom>
          <a:solidFill>
            <a:schemeClr val="accent3">
              <a:lumOff val="44000"/>
            </a:schemeClr>
          </a:solidFill>
          <a:ln w="76200">
            <a:solidFill>
              <a:srgbClr val="D6EBF5"/>
            </a:solidFill>
            <a:miter lim="400000"/>
          </a:ln>
        </p:spPr>
        <p:txBody>
          <a:bodyPr lIns="45719" rIns="45719" anchor="ctr"/>
          <a:lstStyle/>
          <a:p>
            <a:pPr>
              <a:defRPr>
                <a:latin typeface="Verdana"/>
                <a:ea typeface="Verdana"/>
                <a:cs typeface="Verdana"/>
                <a:sym typeface="Verdana"/>
              </a:defRPr>
            </a:pPr>
            <a:endParaRPr/>
          </a:p>
        </p:txBody>
      </p:sp>
      <p:sp>
        <p:nvSpPr>
          <p:cNvPr id="53" name="Shape 1554"/>
          <p:cNvSpPr/>
          <p:nvPr/>
        </p:nvSpPr>
        <p:spPr>
          <a:xfrm>
            <a:off x="6928114" y="3720445"/>
            <a:ext cx="252413" cy="252413"/>
          </a:xfrm>
          <a:prstGeom prst="ellipse">
            <a:avLst/>
          </a:prstGeom>
          <a:solidFill>
            <a:schemeClr val="accent3">
              <a:lumOff val="44000"/>
            </a:schemeClr>
          </a:solidFill>
          <a:ln w="76200">
            <a:solidFill>
              <a:srgbClr val="D6EBF5"/>
            </a:solidFill>
            <a:miter lim="400000"/>
          </a:ln>
        </p:spPr>
        <p:txBody>
          <a:bodyPr lIns="45719" rIns="45719" anchor="ctr"/>
          <a:lstStyle/>
          <a:p>
            <a:pPr>
              <a:defRPr>
                <a:latin typeface="Verdana"/>
                <a:ea typeface="Verdana"/>
                <a:cs typeface="Verdana"/>
                <a:sym typeface="Verdana"/>
              </a:defRPr>
            </a:pPr>
            <a:endParaRPr/>
          </a:p>
        </p:txBody>
      </p:sp>
      <p:sp>
        <p:nvSpPr>
          <p:cNvPr id="54" name="标题 53"/>
          <p:cNvSpPr>
            <a:spLocks noGrp="1"/>
          </p:cNvSpPr>
          <p:nvPr>
            <p:ph type="title"/>
          </p:nvPr>
        </p:nvSpPr>
        <p:spPr/>
        <p:txBody>
          <a:bodyPr/>
          <a:lstStyle/>
          <a:p>
            <a:r>
              <a:rPr lang="zh-CN" altLang="en-US" dirty="0"/>
              <a:t>区间估计</a:t>
            </a:r>
          </a:p>
        </p:txBody>
      </p:sp>
      <p:sp>
        <p:nvSpPr>
          <p:cNvPr id="55" name="内容占位符 54"/>
          <p:cNvSpPr>
            <a:spLocks noGrp="1"/>
          </p:cNvSpPr>
          <p:nvPr>
            <p:ph sz="half" idx="1"/>
          </p:nvPr>
        </p:nvSpPr>
        <p:spPr/>
        <p:txBody>
          <a:bodyPr/>
          <a:lstStyle/>
          <a:p>
            <a:r>
              <a:rPr lang="zh-CN" altLang="en-US" dirty="0"/>
              <a:t>在点估计的基础上，根据事先给定的</a:t>
            </a:r>
            <a:r>
              <a:rPr lang="zh-CN" altLang="en-US" dirty="0">
                <a:solidFill>
                  <a:srgbClr val="FFC000"/>
                </a:solidFill>
              </a:rPr>
              <a:t>置信度</a:t>
            </a:r>
            <a:r>
              <a:rPr lang="en-US" altLang="zh-CN" dirty="0">
                <a:solidFill>
                  <a:srgbClr val="FFC000"/>
                </a:solidFill>
              </a:rPr>
              <a:t>1-ɑ</a:t>
            </a:r>
            <a:r>
              <a:rPr lang="zh-CN" altLang="en-US" dirty="0"/>
              <a:t>，给出总体参数的一个估计范围（置信区间）</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9"/>
                                        </p:tgtEl>
                                        <p:attrNameLst>
                                          <p:attrName>style.visibility</p:attrName>
                                        </p:attrNameLst>
                                      </p:cBhvr>
                                      <p:to>
                                        <p:strVal val="visible"/>
                                      </p:to>
                                    </p:set>
                                    <p:animEffect transition="in" filter="wipe(left)">
                                      <p:cBhvr>
                                        <p:cTn id="7" dur="1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p:tmAbs val="0"/>
                                  </p:iterate>
                                  <p:childTnLst>
                                    <p:set>
                                      <p:cBhvr>
                                        <p:cTn id="11" fill="hold"/>
                                        <p:tgtEl>
                                          <p:spTgt spid="52"/>
                                        </p:tgtEl>
                                        <p:attrNameLst>
                                          <p:attrName>style.visibility</p:attrName>
                                        </p:attrNameLst>
                                      </p:cBhvr>
                                      <p:to>
                                        <p:strVal val="visible"/>
                                      </p:to>
                                    </p:set>
                                    <p:animEffect transition="in" filter="wipe(up)">
                                      <p:cBhvr>
                                        <p:cTn id="12" dur="700"/>
                                        <p:tgtEl>
                                          <p:spTgt spid="52"/>
                                        </p:tgtEl>
                                      </p:cBhvr>
                                    </p:animEffect>
                                  </p:childTnLst>
                                </p:cTn>
                              </p:par>
                            </p:childTnLst>
                          </p:cTn>
                        </p:par>
                        <p:par>
                          <p:cTn id="13" fill="hold">
                            <p:stCondLst>
                              <p:cond delay="700"/>
                            </p:stCondLst>
                            <p:childTnLst>
                              <p:par>
                                <p:cTn id="14" presetID="22" presetClass="entr" presetSubtype="1" fill="hold" grpId="0" nodeType="afterEffect">
                                  <p:stCondLst>
                                    <p:cond delay="0"/>
                                  </p:stCondLst>
                                  <p:iterate>
                                    <p:tmAbs val="0"/>
                                  </p:iterate>
                                  <p:childTnLst>
                                    <p:set>
                                      <p:cBhvr>
                                        <p:cTn id="15" fill="hold"/>
                                        <p:tgtEl>
                                          <p:spTgt spid="53"/>
                                        </p:tgtEl>
                                        <p:attrNameLst>
                                          <p:attrName>style.visibility</p:attrName>
                                        </p:attrNameLst>
                                      </p:cBhvr>
                                      <p:to>
                                        <p:strVal val="visible"/>
                                      </p:to>
                                    </p:set>
                                    <p:animEffect transition="in" filter="wipe(up)">
                                      <p:cBhvr>
                                        <p:cTn id="16" dur="700"/>
                                        <p:tgtEl>
                                          <p:spTgt spid="53"/>
                                        </p:tgtEl>
                                      </p:cBhvr>
                                    </p:animEffect>
                                  </p:childTnLst>
                                </p:cTn>
                              </p:par>
                            </p:childTnLst>
                          </p:cTn>
                        </p:par>
                        <p:par>
                          <p:cTn id="17" fill="hold">
                            <p:stCondLst>
                              <p:cond delay="1400"/>
                            </p:stCondLst>
                            <p:childTnLst>
                              <p:par>
                                <p:cTn id="18" presetID="22" presetClass="entr" presetSubtype="1" fill="hold" grpId="0" nodeType="afterEffect">
                                  <p:stCondLst>
                                    <p:cond delay="0"/>
                                  </p:stCondLst>
                                  <p:iterate>
                                    <p:tmAbs val="0"/>
                                  </p:iterate>
                                  <p:childTnLst>
                                    <p:set>
                                      <p:cBhvr>
                                        <p:cTn id="19" fill="hold"/>
                                        <p:tgtEl>
                                          <p:spTgt spid="45"/>
                                        </p:tgtEl>
                                        <p:attrNameLst>
                                          <p:attrName>style.visibility</p:attrName>
                                        </p:attrNameLst>
                                      </p:cBhvr>
                                      <p:to>
                                        <p:strVal val="visible"/>
                                      </p:to>
                                    </p:set>
                                    <p:animEffect transition="in" filter="wipe(up)">
                                      <p:cBhvr>
                                        <p:cTn id="20" dur="7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dvAuto="0"/>
      <p:bldP spid="45" grpId="0" advAuto="0"/>
      <p:bldP spid="52" grpId="0" animBg="1" advAuto="0"/>
      <p:bldP spid="53"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总体均值的置信区间</a:t>
            </a:r>
          </a:p>
        </p:txBody>
      </p:sp>
      <p:sp>
        <p:nvSpPr>
          <p:cNvPr id="6" name="内容占位符 5"/>
          <p:cNvSpPr>
            <a:spLocks noGrp="1"/>
          </p:cNvSpPr>
          <p:nvPr>
            <p:ph idx="1"/>
          </p:nvPr>
        </p:nvSpPr>
        <p:spPr/>
        <p:txBody>
          <a:bodyPr>
            <a:normAutofit fontScale="92500" lnSpcReduction="20000"/>
          </a:bodyPr>
          <a:lstStyle/>
          <a:p>
            <a:endParaRPr lang="en-US" altLang="zh-CN" dirty="0"/>
          </a:p>
          <a:p>
            <a:endParaRPr lang="en-US" altLang="zh-CN" dirty="0"/>
          </a:p>
          <a:p>
            <a:r>
              <a:rPr lang="zh-CN" altLang="en-US" dirty="0"/>
              <a:t>样本均值：中心位置</a:t>
            </a:r>
            <a:endParaRPr lang="en-US" altLang="zh-CN" dirty="0"/>
          </a:p>
          <a:p>
            <a:r>
              <a:rPr lang="zh-CN" altLang="en-US" dirty="0"/>
              <a:t>总体标准差：总体波动越小，区间越窄</a:t>
            </a:r>
            <a:endParaRPr lang="en-US" altLang="zh-CN" dirty="0"/>
          </a:p>
          <a:p>
            <a:r>
              <a:rPr lang="zh-CN" altLang="en-US" dirty="0"/>
              <a:t>样本容量：样本容量越大，区间越窄</a:t>
            </a:r>
            <a:endParaRPr lang="en-US" altLang="zh-CN" dirty="0"/>
          </a:p>
          <a:p>
            <a:r>
              <a:rPr lang="zh-CN" altLang="en-US" dirty="0"/>
              <a:t>分位数：根据置信度确定</a:t>
            </a:r>
          </a:p>
        </p:txBody>
      </p:sp>
      <p:sp>
        <p:nvSpPr>
          <p:cNvPr id="4" name="圆角矩形 3"/>
          <p:cNvSpPr/>
          <p:nvPr/>
        </p:nvSpPr>
        <p:spPr>
          <a:xfrm>
            <a:off x="2124635" y="869566"/>
            <a:ext cx="5011271" cy="1214822"/>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2408238" y="959503"/>
          <a:ext cx="4325937" cy="1089025"/>
        </p:xfrm>
        <a:graphic>
          <a:graphicData uri="http://schemas.openxmlformats.org/presentationml/2006/ole">
            <mc:AlternateContent xmlns:mc="http://schemas.openxmlformats.org/markup-compatibility/2006">
              <mc:Choice xmlns:v="urn:schemas-microsoft-com:vml" Requires="v">
                <p:oleObj name="Equation" r:id="rId2" imgW="1663560" imgH="419040" progId="Equation.DSMT4">
                  <p:embed/>
                </p:oleObj>
              </mc:Choice>
              <mc:Fallback>
                <p:oleObj name="Equation" r:id="rId2" imgW="1663560" imgH="41904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8" y="959503"/>
                        <a:ext cx="4325937"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圆角矩形 6"/>
          <p:cNvSpPr/>
          <p:nvPr/>
        </p:nvSpPr>
        <p:spPr>
          <a:xfrm>
            <a:off x="3899648" y="996628"/>
            <a:ext cx="609600" cy="1042935"/>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a:t>
            </a:r>
            <a:r>
              <a:rPr lang="zh-CN" altLang="en-US" dirty="0"/>
              <a:t>的置信区间的含义</a:t>
            </a:r>
          </a:p>
        </p:txBody>
      </p:sp>
      <p:sp>
        <p:nvSpPr>
          <p:cNvPr id="45" name="内容占位符 44"/>
          <p:cNvSpPr>
            <a:spLocks noGrp="1"/>
          </p:cNvSpPr>
          <p:nvPr>
            <p:ph idx="1"/>
          </p:nvPr>
        </p:nvSpPr>
        <p:spPr/>
        <p:txBody>
          <a:bodyPr/>
          <a:lstStyle/>
          <a:p>
            <a:r>
              <a:rPr lang="zh-CN" altLang="en-US" dirty="0"/>
              <a:t>置信区间以</a:t>
            </a:r>
            <a:r>
              <a:rPr lang="en-US" altLang="zh-CN" dirty="0"/>
              <a:t>95%</a:t>
            </a:r>
            <a:r>
              <a:rPr lang="zh-CN" altLang="en-US" dirty="0"/>
              <a:t>的概率覆盖总体未知参数</a:t>
            </a:r>
          </a:p>
        </p:txBody>
      </p:sp>
      <p:sp>
        <p:nvSpPr>
          <p:cNvPr id="23" name="Shape 1603"/>
          <p:cNvSpPr/>
          <p:nvPr/>
        </p:nvSpPr>
        <p:spPr>
          <a:xfrm>
            <a:off x="545980" y="3771649"/>
            <a:ext cx="7999246" cy="1"/>
          </a:xfrm>
          <a:prstGeom prst="line">
            <a:avLst/>
          </a:prstGeom>
          <a:ln w="25400">
            <a:solidFill>
              <a:srgbClr val="D5D5D5"/>
            </a:solidFill>
            <a:bevel/>
          </a:ln>
          <a:effectLst>
            <a:outerShdw blurRad="38100" dist="20000" dir="5400000" rotWithShape="0">
              <a:srgbClr val="000000">
                <a:alpha val="38000"/>
              </a:srgbClr>
            </a:outerShdw>
          </a:effectLst>
        </p:spPr>
        <p:txBody>
          <a:bodyPr lIns="45719" rIns="45719"/>
          <a:lstStyle/>
          <a:p>
            <a:pPr defTabSz="457200">
              <a:defRPr sz="1200">
                <a:latin typeface="+mj-lt"/>
                <a:ea typeface="+mj-ea"/>
                <a:cs typeface="+mj-cs"/>
                <a:sym typeface="Helvetica"/>
              </a:defRPr>
            </a:pPr>
            <a:endParaRPr>
              <a:solidFill>
                <a:srgbClr val="F5FFC1"/>
              </a:solidFill>
            </a:endParaRPr>
          </a:p>
        </p:txBody>
      </p:sp>
      <p:sp>
        <p:nvSpPr>
          <p:cNvPr id="24" name="Shape 1604"/>
          <p:cNvSpPr/>
          <p:nvPr/>
        </p:nvSpPr>
        <p:spPr>
          <a:xfrm>
            <a:off x="3491412" y="3681930"/>
            <a:ext cx="191974" cy="192179"/>
          </a:xfrm>
          <a:prstGeom prst="ellipse">
            <a:avLst/>
          </a:prstGeom>
          <a:solidFill>
            <a:srgbClr val="FFC000"/>
          </a:solidFill>
          <a:ln w="25400">
            <a:noFill/>
            <a:bevel/>
          </a:ln>
        </p:spPr>
        <p:txBody>
          <a:bodyPr lIns="45719" rIns="45719"/>
          <a:lstStyle/>
          <a:p>
            <a:endParaRPr>
              <a:solidFill>
                <a:srgbClr val="F5FFC1"/>
              </a:solidFill>
            </a:endParaRPr>
          </a:p>
        </p:txBody>
      </p:sp>
      <p:sp>
        <p:nvSpPr>
          <p:cNvPr id="25" name="Shape 1605"/>
          <p:cNvSpPr/>
          <p:nvPr/>
        </p:nvSpPr>
        <p:spPr>
          <a:xfrm>
            <a:off x="3201000" y="2599760"/>
            <a:ext cx="4479750" cy="40895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nSpc>
                <a:spcPct val="110000"/>
              </a:lnSpc>
              <a:defRPr sz="2000" b="1">
                <a:solidFill>
                  <a:srgbClr val="FF2600"/>
                </a:solidFill>
              </a:defRPr>
            </a:lvl1pPr>
          </a:lstStyle>
          <a:p>
            <a:r>
              <a:rPr dirty="0">
                <a:solidFill>
                  <a:srgbClr val="F5FFC1"/>
                </a:solidFill>
              </a:rPr>
              <a:t>总体参数（唯一确定、不随样本改变）</a:t>
            </a:r>
          </a:p>
        </p:txBody>
      </p:sp>
      <p:grpSp>
        <p:nvGrpSpPr>
          <p:cNvPr id="26" name="Group 1611"/>
          <p:cNvGrpSpPr/>
          <p:nvPr/>
        </p:nvGrpSpPr>
        <p:grpSpPr>
          <a:xfrm>
            <a:off x="1772470" y="3319546"/>
            <a:ext cx="2236695" cy="942598"/>
            <a:chOff x="0" y="0"/>
            <a:chExt cx="2236693" cy="942597"/>
          </a:xfrm>
        </p:grpSpPr>
        <p:sp>
          <p:nvSpPr>
            <p:cNvPr id="27" name="Shape 1625"/>
            <p:cNvSpPr/>
            <p:nvPr/>
          </p:nvSpPr>
          <p:spPr>
            <a:xfrm>
              <a:off x="2108639" y="236006"/>
              <a:ext cx="128054" cy="438217"/>
            </a:xfrm>
            <a:custGeom>
              <a:avLst/>
              <a:gdLst/>
              <a:ahLst/>
              <a:cxnLst>
                <a:cxn ang="0">
                  <a:pos x="wd2" y="hd2"/>
                </a:cxn>
                <a:cxn ang="5400000">
                  <a:pos x="wd2" y="hd2"/>
                </a:cxn>
                <a:cxn ang="10800000">
                  <a:pos x="wd2" y="hd2"/>
                </a:cxn>
                <a:cxn ang="16200000">
                  <a:pos x="wd2" y="hd2"/>
                </a:cxn>
              </a:cxnLst>
              <a:rect l="0" t="0" r="r" b="b"/>
              <a:pathLst>
                <a:path w="16219" h="21600" extrusionOk="0">
                  <a:moveTo>
                    <a:pt x="0" y="21600"/>
                  </a:moveTo>
                  <a:cubicBezTo>
                    <a:pt x="20885" y="15292"/>
                    <a:pt x="21600" y="8092"/>
                    <a:pt x="2145" y="0"/>
                  </a:cubicBezTo>
                </a:path>
              </a:pathLst>
            </a:custGeom>
            <a:noFill/>
            <a:ln w="25400" cap="flat">
              <a:solidFill>
                <a:srgbClr val="F5FFC1"/>
              </a:solidFill>
              <a:prstDash val="solid"/>
              <a:bevel/>
            </a:ln>
            <a:effectLst>
              <a:outerShdw blurRad="38100" dist="20000" dir="5400000" rotWithShape="0">
                <a:srgbClr val="000000">
                  <a:alpha val="38000"/>
                </a:srgbClr>
              </a:outerShdw>
            </a:effectLst>
          </p:spPr>
          <p:txBody>
            <a:bodyPr/>
            <a:lstStyle/>
            <a:p>
              <a:endParaRPr>
                <a:solidFill>
                  <a:srgbClr val="F5FFC1"/>
                </a:solidFill>
              </a:endParaRPr>
            </a:p>
          </p:txBody>
        </p:sp>
        <p:sp>
          <p:nvSpPr>
            <p:cNvPr id="28" name="Shape 1626"/>
            <p:cNvSpPr/>
            <p:nvPr/>
          </p:nvSpPr>
          <p:spPr>
            <a:xfrm>
              <a:off x="0" y="232169"/>
              <a:ext cx="121837" cy="442054"/>
            </a:xfrm>
            <a:custGeom>
              <a:avLst/>
              <a:gdLst/>
              <a:ahLst/>
              <a:cxnLst>
                <a:cxn ang="0">
                  <a:pos x="wd2" y="hd2"/>
                </a:cxn>
                <a:cxn ang="5400000">
                  <a:pos x="wd2" y="hd2"/>
                </a:cxn>
                <a:cxn ang="10800000">
                  <a:pos x="wd2" y="hd2"/>
                </a:cxn>
                <a:cxn ang="16200000">
                  <a:pos x="wd2" y="hd2"/>
                </a:cxn>
              </a:cxnLst>
              <a:rect l="0" t="0" r="r" b="b"/>
              <a:pathLst>
                <a:path w="16201" h="21600" extrusionOk="0">
                  <a:moveTo>
                    <a:pt x="15700" y="21600"/>
                  </a:moveTo>
                  <a:cubicBezTo>
                    <a:pt x="-5399" y="14921"/>
                    <a:pt x="-5232" y="7721"/>
                    <a:pt x="16201" y="0"/>
                  </a:cubicBezTo>
                </a:path>
              </a:pathLst>
            </a:custGeom>
            <a:noFill/>
            <a:ln w="25400" cap="flat">
              <a:solidFill>
                <a:srgbClr val="F5FFC1"/>
              </a:solidFill>
              <a:prstDash val="solid"/>
              <a:bevel/>
            </a:ln>
            <a:effectLst>
              <a:outerShdw blurRad="38100" dist="20000" dir="5400000" rotWithShape="0">
                <a:srgbClr val="000000">
                  <a:alpha val="38000"/>
                </a:srgbClr>
              </a:outerShdw>
            </a:effectLst>
          </p:spPr>
          <p:txBody>
            <a:bodyPr/>
            <a:lstStyle/>
            <a:p>
              <a:endParaRPr>
                <a:solidFill>
                  <a:srgbClr val="F5FFC1"/>
                </a:solidFill>
              </a:endParaRPr>
            </a:p>
          </p:txBody>
        </p:sp>
        <p:sp>
          <p:nvSpPr>
            <p:cNvPr id="29" name="Shape 1608"/>
            <p:cNvSpPr/>
            <p:nvPr/>
          </p:nvSpPr>
          <p:spPr>
            <a:xfrm>
              <a:off x="1008848" y="396659"/>
              <a:ext cx="128475" cy="128611"/>
            </a:xfrm>
            <a:prstGeom prst="ellipse">
              <a:avLst/>
            </a:prstGeom>
            <a:solidFill>
              <a:srgbClr val="F5FFC1"/>
            </a:solidFill>
            <a:ln w="25400" cap="flat">
              <a:solidFill>
                <a:srgbClr val="F5FFC1"/>
              </a:solidFill>
              <a:prstDash val="solid"/>
              <a:bevel/>
            </a:ln>
            <a:effectLst/>
          </p:spPr>
          <p:txBody>
            <a:bodyPr wrap="square" lIns="45719" tIns="45719" rIns="45719" bIns="45719" numCol="1" anchor="t">
              <a:noAutofit/>
            </a:bodyPr>
            <a:lstStyle/>
            <a:p>
              <a:endParaRPr>
                <a:solidFill>
                  <a:srgbClr val="F5FFC1"/>
                </a:solidFill>
              </a:endParaRPr>
            </a:p>
          </p:txBody>
        </p:sp>
        <p:sp>
          <p:nvSpPr>
            <p:cNvPr id="30" name="Shape 1609"/>
            <p:cNvSpPr/>
            <p:nvPr/>
          </p:nvSpPr>
          <p:spPr>
            <a:xfrm>
              <a:off x="140789" y="0"/>
              <a:ext cx="1139091"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solidFill>
                    <a:srgbClr val="2A8F35"/>
                  </a:solidFill>
                </a:defRPr>
              </a:lvl1pPr>
            </a:lstStyle>
            <a:p>
              <a:r>
                <a:rPr>
                  <a:solidFill>
                    <a:srgbClr val="F5FFC1"/>
                  </a:solidFill>
                </a:rPr>
                <a:t>置信区间1</a:t>
              </a:r>
            </a:p>
          </p:txBody>
        </p:sp>
        <p:sp>
          <p:nvSpPr>
            <p:cNvPr id="31" name="Shape 1610"/>
            <p:cNvSpPr/>
            <p:nvPr/>
          </p:nvSpPr>
          <p:spPr>
            <a:xfrm>
              <a:off x="646965" y="573267"/>
              <a:ext cx="906655"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solidFill>
                    <a:srgbClr val="2A8F35"/>
                  </a:solidFill>
                </a:defRPr>
              </a:lvl1pPr>
            </a:lstStyle>
            <a:p>
              <a:r>
                <a:rPr>
                  <a:solidFill>
                    <a:srgbClr val="F5FFC1"/>
                  </a:solidFill>
                </a:rPr>
                <a:t>点估计1</a:t>
              </a:r>
            </a:p>
          </p:txBody>
        </p:sp>
      </p:grpSp>
      <p:grpSp>
        <p:nvGrpSpPr>
          <p:cNvPr id="32" name="Group 1617"/>
          <p:cNvGrpSpPr/>
          <p:nvPr/>
        </p:nvGrpSpPr>
        <p:grpSpPr>
          <a:xfrm>
            <a:off x="3113635" y="3319546"/>
            <a:ext cx="2922651" cy="942598"/>
            <a:chOff x="0" y="0"/>
            <a:chExt cx="2922649" cy="942597"/>
          </a:xfrm>
        </p:grpSpPr>
        <p:sp>
          <p:nvSpPr>
            <p:cNvPr id="33" name="Shape 1627"/>
            <p:cNvSpPr/>
            <p:nvPr/>
          </p:nvSpPr>
          <p:spPr>
            <a:xfrm>
              <a:off x="0" y="205139"/>
              <a:ext cx="134510" cy="446353"/>
            </a:xfrm>
            <a:custGeom>
              <a:avLst/>
              <a:gdLst/>
              <a:ahLst/>
              <a:cxnLst>
                <a:cxn ang="0">
                  <a:pos x="wd2" y="hd2"/>
                </a:cxn>
                <a:cxn ang="5400000">
                  <a:pos x="wd2" y="hd2"/>
                </a:cxn>
                <a:cxn ang="10800000">
                  <a:pos x="wd2" y="hd2"/>
                </a:cxn>
                <a:cxn ang="16200000">
                  <a:pos x="wd2" y="hd2"/>
                </a:cxn>
              </a:cxnLst>
              <a:rect l="0" t="0" r="r" b="b"/>
              <a:pathLst>
                <a:path w="16258" h="21600" extrusionOk="0">
                  <a:moveTo>
                    <a:pt x="16258" y="21600"/>
                  </a:moveTo>
                  <a:cubicBezTo>
                    <a:pt x="-4129" y="15508"/>
                    <a:pt x="-5342" y="8308"/>
                    <a:pt x="12620" y="0"/>
                  </a:cubicBezTo>
                </a:path>
              </a:pathLst>
            </a:custGeom>
            <a:noFill/>
            <a:ln w="25400" cap="flat">
              <a:solidFill>
                <a:srgbClr val="FF40FF"/>
              </a:solidFill>
              <a:prstDash val="solid"/>
              <a:bevel/>
            </a:ln>
            <a:effectLst>
              <a:outerShdw blurRad="38100" dist="20000" dir="5400000" rotWithShape="0">
                <a:srgbClr val="000000">
                  <a:alpha val="38000"/>
                </a:srgbClr>
              </a:outerShdw>
            </a:effectLst>
          </p:spPr>
          <p:txBody>
            <a:bodyPr/>
            <a:lstStyle/>
            <a:p>
              <a:endParaRPr>
                <a:solidFill>
                  <a:srgbClr val="F5FFC1"/>
                </a:solidFill>
              </a:endParaRPr>
            </a:p>
          </p:txBody>
        </p:sp>
        <p:sp>
          <p:nvSpPr>
            <p:cNvPr id="34" name="Shape 1628"/>
            <p:cNvSpPr/>
            <p:nvPr/>
          </p:nvSpPr>
          <p:spPr>
            <a:xfrm>
              <a:off x="2788139" y="240693"/>
              <a:ext cx="134510" cy="446353"/>
            </a:xfrm>
            <a:custGeom>
              <a:avLst/>
              <a:gdLst/>
              <a:ahLst/>
              <a:cxnLst>
                <a:cxn ang="0">
                  <a:pos x="wd2" y="hd2"/>
                </a:cxn>
                <a:cxn ang="5400000">
                  <a:pos x="wd2" y="hd2"/>
                </a:cxn>
                <a:cxn ang="10800000">
                  <a:pos x="wd2" y="hd2"/>
                </a:cxn>
                <a:cxn ang="16200000">
                  <a:pos x="wd2" y="hd2"/>
                </a:cxn>
              </a:cxnLst>
              <a:rect l="0" t="0" r="r" b="b"/>
              <a:pathLst>
                <a:path w="16258" h="21600" extrusionOk="0">
                  <a:moveTo>
                    <a:pt x="0" y="21600"/>
                  </a:moveTo>
                  <a:cubicBezTo>
                    <a:pt x="20387" y="15508"/>
                    <a:pt x="21600" y="8308"/>
                    <a:pt x="3638" y="0"/>
                  </a:cubicBezTo>
                </a:path>
              </a:pathLst>
            </a:custGeom>
            <a:noFill/>
            <a:ln w="25400" cap="flat">
              <a:solidFill>
                <a:srgbClr val="FF40FF"/>
              </a:solidFill>
              <a:prstDash val="solid"/>
              <a:bevel/>
            </a:ln>
            <a:effectLst>
              <a:outerShdw blurRad="38100" dist="20000" dir="5400000" rotWithShape="0">
                <a:srgbClr val="000000">
                  <a:alpha val="38000"/>
                </a:srgbClr>
              </a:outerShdw>
            </a:effectLst>
          </p:spPr>
          <p:txBody>
            <a:bodyPr/>
            <a:lstStyle/>
            <a:p>
              <a:endParaRPr>
                <a:solidFill>
                  <a:srgbClr val="F5FFC1"/>
                </a:solidFill>
              </a:endParaRPr>
            </a:p>
          </p:txBody>
        </p:sp>
        <p:sp>
          <p:nvSpPr>
            <p:cNvPr id="35" name="Shape 1614"/>
            <p:cNvSpPr/>
            <p:nvPr/>
          </p:nvSpPr>
          <p:spPr>
            <a:xfrm>
              <a:off x="1335981" y="396659"/>
              <a:ext cx="128474" cy="128611"/>
            </a:xfrm>
            <a:prstGeom prst="ellipse">
              <a:avLst/>
            </a:prstGeom>
            <a:solidFill>
              <a:srgbClr val="FF40FF"/>
            </a:solidFill>
            <a:ln w="25400" cap="flat">
              <a:solidFill>
                <a:srgbClr val="FF40FF"/>
              </a:solidFill>
              <a:prstDash val="solid"/>
              <a:bevel/>
            </a:ln>
            <a:effectLst/>
          </p:spPr>
          <p:txBody>
            <a:bodyPr wrap="square" lIns="45719" tIns="45719" rIns="45719" bIns="45719" numCol="1" anchor="t">
              <a:noAutofit/>
            </a:bodyPr>
            <a:lstStyle/>
            <a:p>
              <a:endParaRPr>
                <a:solidFill>
                  <a:srgbClr val="F5FFC1"/>
                </a:solidFill>
              </a:endParaRPr>
            </a:p>
          </p:txBody>
        </p:sp>
        <p:sp>
          <p:nvSpPr>
            <p:cNvPr id="36" name="Shape 1615"/>
            <p:cNvSpPr/>
            <p:nvPr/>
          </p:nvSpPr>
          <p:spPr>
            <a:xfrm>
              <a:off x="1725597" y="0"/>
              <a:ext cx="1139091"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solidFill>
                    <a:srgbClr val="FF40FF"/>
                  </a:solidFill>
                </a:defRPr>
              </a:lvl1pPr>
            </a:lstStyle>
            <a:p>
              <a:r>
                <a:rPr>
                  <a:solidFill>
                    <a:srgbClr val="F5FFC1"/>
                  </a:solidFill>
                </a:rPr>
                <a:t>置信区间2</a:t>
              </a:r>
            </a:p>
          </p:txBody>
        </p:sp>
        <p:sp>
          <p:nvSpPr>
            <p:cNvPr id="37" name="Shape 1616"/>
            <p:cNvSpPr/>
            <p:nvPr/>
          </p:nvSpPr>
          <p:spPr>
            <a:xfrm>
              <a:off x="973429" y="573267"/>
              <a:ext cx="906655"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solidFill>
                    <a:srgbClr val="FF40FF"/>
                  </a:solidFill>
                </a:defRPr>
              </a:lvl1pPr>
            </a:lstStyle>
            <a:p>
              <a:r>
                <a:rPr>
                  <a:solidFill>
                    <a:srgbClr val="F5FFC1"/>
                  </a:solidFill>
                </a:rPr>
                <a:t>点估计2</a:t>
              </a:r>
            </a:p>
          </p:txBody>
        </p:sp>
      </p:grpSp>
      <p:grpSp>
        <p:nvGrpSpPr>
          <p:cNvPr id="38" name="Group 1623"/>
          <p:cNvGrpSpPr/>
          <p:nvPr/>
        </p:nvGrpSpPr>
        <p:grpSpPr>
          <a:xfrm>
            <a:off x="4167905" y="3319546"/>
            <a:ext cx="4221269" cy="942598"/>
            <a:chOff x="0" y="0"/>
            <a:chExt cx="4221267" cy="942597"/>
          </a:xfrm>
        </p:grpSpPr>
        <p:sp>
          <p:nvSpPr>
            <p:cNvPr id="39" name="Shape 1629"/>
            <p:cNvSpPr/>
            <p:nvPr/>
          </p:nvSpPr>
          <p:spPr>
            <a:xfrm>
              <a:off x="4086757" y="205139"/>
              <a:ext cx="134510" cy="446353"/>
            </a:xfrm>
            <a:custGeom>
              <a:avLst/>
              <a:gdLst/>
              <a:ahLst/>
              <a:cxnLst>
                <a:cxn ang="0">
                  <a:pos x="wd2" y="hd2"/>
                </a:cxn>
                <a:cxn ang="5400000">
                  <a:pos x="wd2" y="hd2"/>
                </a:cxn>
                <a:cxn ang="10800000">
                  <a:pos x="wd2" y="hd2"/>
                </a:cxn>
                <a:cxn ang="16200000">
                  <a:pos x="wd2" y="hd2"/>
                </a:cxn>
              </a:cxnLst>
              <a:rect l="0" t="0" r="r" b="b"/>
              <a:pathLst>
                <a:path w="16258" h="21600" extrusionOk="0">
                  <a:moveTo>
                    <a:pt x="0" y="21600"/>
                  </a:moveTo>
                  <a:cubicBezTo>
                    <a:pt x="20387" y="15508"/>
                    <a:pt x="21600" y="8308"/>
                    <a:pt x="3638" y="0"/>
                  </a:cubicBezTo>
                </a:path>
              </a:pathLst>
            </a:custGeom>
            <a:noFill/>
            <a:ln w="25400" cap="flat">
              <a:solidFill>
                <a:srgbClr val="D6EBF5"/>
              </a:solidFill>
              <a:prstDash val="solid"/>
              <a:bevel/>
            </a:ln>
            <a:effectLst>
              <a:outerShdw blurRad="38100" dist="20000" dir="5400000" rotWithShape="0">
                <a:srgbClr val="000000">
                  <a:alpha val="38000"/>
                </a:srgbClr>
              </a:outerShdw>
            </a:effectLst>
          </p:spPr>
          <p:txBody>
            <a:bodyPr/>
            <a:lstStyle/>
            <a:p>
              <a:endParaRPr>
                <a:solidFill>
                  <a:srgbClr val="F5FFC1"/>
                </a:solidFill>
              </a:endParaRPr>
            </a:p>
          </p:txBody>
        </p:sp>
        <p:sp>
          <p:nvSpPr>
            <p:cNvPr id="40" name="Shape 1630"/>
            <p:cNvSpPr/>
            <p:nvPr/>
          </p:nvSpPr>
          <p:spPr>
            <a:xfrm>
              <a:off x="0" y="205139"/>
              <a:ext cx="134510" cy="446353"/>
            </a:xfrm>
            <a:custGeom>
              <a:avLst/>
              <a:gdLst/>
              <a:ahLst/>
              <a:cxnLst>
                <a:cxn ang="0">
                  <a:pos x="wd2" y="hd2"/>
                </a:cxn>
                <a:cxn ang="5400000">
                  <a:pos x="wd2" y="hd2"/>
                </a:cxn>
                <a:cxn ang="10800000">
                  <a:pos x="wd2" y="hd2"/>
                </a:cxn>
                <a:cxn ang="16200000">
                  <a:pos x="wd2" y="hd2"/>
                </a:cxn>
              </a:cxnLst>
              <a:rect l="0" t="0" r="r" b="b"/>
              <a:pathLst>
                <a:path w="16258" h="21600" extrusionOk="0">
                  <a:moveTo>
                    <a:pt x="16258" y="21600"/>
                  </a:moveTo>
                  <a:cubicBezTo>
                    <a:pt x="-4129" y="15508"/>
                    <a:pt x="-5342" y="8308"/>
                    <a:pt x="12620" y="0"/>
                  </a:cubicBezTo>
                </a:path>
              </a:pathLst>
            </a:custGeom>
            <a:noFill/>
            <a:ln w="25400" cap="flat">
              <a:solidFill>
                <a:srgbClr val="D6EBF5"/>
              </a:solidFill>
              <a:prstDash val="solid"/>
              <a:bevel/>
            </a:ln>
            <a:effectLst>
              <a:outerShdw blurRad="38100" dist="20000" dir="5400000" rotWithShape="0">
                <a:srgbClr val="000000">
                  <a:alpha val="38000"/>
                </a:srgbClr>
              </a:outerShdw>
            </a:effectLst>
          </p:spPr>
          <p:txBody>
            <a:bodyPr/>
            <a:lstStyle/>
            <a:p>
              <a:endParaRPr>
                <a:solidFill>
                  <a:srgbClr val="F5FFC1"/>
                </a:solidFill>
              </a:endParaRPr>
            </a:p>
          </p:txBody>
        </p:sp>
        <p:sp>
          <p:nvSpPr>
            <p:cNvPr id="41" name="Shape 1620"/>
            <p:cNvSpPr/>
            <p:nvPr/>
          </p:nvSpPr>
          <p:spPr>
            <a:xfrm>
              <a:off x="2014646" y="387783"/>
              <a:ext cx="128475" cy="128612"/>
            </a:xfrm>
            <a:prstGeom prst="ellipse">
              <a:avLst/>
            </a:prstGeom>
            <a:solidFill>
              <a:srgbClr val="D6EBF5"/>
            </a:solidFill>
            <a:ln w="25400" cap="flat">
              <a:solidFill>
                <a:srgbClr val="D6EBF5"/>
              </a:solidFill>
              <a:prstDash val="solid"/>
              <a:bevel/>
            </a:ln>
            <a:effectLst/>
          </p:spPr>
          <p:txBody>
            <a:bodyPr wrap="square" lIns="45719" tIns="45719" rIns="45719" bIns="45719" numCol="1" anchor="t">
              <a:noAutofit/>
            </a:bodyPr>
            <a:lstStyle/>
            <a:p>
              <a:endParaRPr>
                <a:solidFill>
                  <a:srgbClr val="F5FFC1"/>
                </a:solidFill>
              </a:endParaRPr>
            </a:p>
          </p:txBody>
        </p:sp>
        <p:sp>
          <p:nvSpPr>
            <p:cNvPr id="42" name="Shape 1621"/>
            <p:cNvSpPr/>
            <p:nvPr/>
          </p:nvSpPr>
          <p:spPr>
            <a:xfrm>
              <a:off x="2965793" y="0"/>
              <a:ext cx="1139091"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solidFill>
                    <a:srgbClr val="0433FF"/>
                  </a:solidFill>
                </a:defRPr>
              </a:lvl1pPr>
            </a:lstStyle>
            <a:p>
              <a:r>
                <a:rPr>
                  <a:solidFill>
                    <a:srgbClr val="F5FFC1"/>
                  </a:solidFill>
                </a:rPr>
                <a:t>置信区间3</a:t>
              </a:r>
            </a:p>
          </p:txBody>
        </p:sp>
        <p:sp>
          <p:nvSpPr>
            <p:cNvPr id="43" name="Shape 1622"/>
            <p:cNvSpPr/>
            <p:nvPr/>
          </p:nvSpPr>
          <p:spPr>
            <a:xfrm>
              <a:off x="1652095" y="573267"/>
              <a:ext cx="906656"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solidFill>
                    <a:srgbClr val="3A6FFF"/>
                  </a:solidFill>
                </a:defRPr>
              </a:lvl1pPr>
            </a:lstStyle>
            <a:p>
              <a:r>
                <a:rPr dirty="0">
                  <a:solidFill>
                    <a:srgbClr val="F5FFC1"/>
                  </a:solidFill>
                </a:rPr>
                <a:t>点估计3</a:t>
              </a:r>
            </a:p>
          </p:txBody>
        </p:sp>
      </p:grpSp>
      <p:sp>
        <p:nvSpPr>
          <p:cNvPr id="44" name="Shape 1624"/>
          <p:cNvSpPr/>
          <p:nvPr/>
        </p:nvSpPr>
        <p:spPr>
          <a:xfrm>
            <a:off x="3607075" y="3158299"/>
            <a:ext cx="1" cy="493833"/>
          </a:xfrm>
          <a:prstGeom prst="line">
            <a:avLst/>
          </a:prstGeom>
          <a:ln w="25400">
            <a:solidFill>
              <a:srgbClr val="797979"/>
            </a:solidFill>
            <a:bevel/>
            <a:tailEnd type="triangle"/>
          </a:ln>
          <a:effectLst>
            <a:outerShdw blurRad="38100" dist="20000" dir="5400000" rotWithShape="0">
              <a:srgbClr val="000000">
                <a:alpha val="38000"/>
              </a:srgbClr>
            </a:outerShdw>
          </a:effectLst>
        </p:spPr>
        <p:txBody>
          <a:bodyPr lIns="45719" rIns="45719"/>
          <a:lstStyle/>
          <a:p>
            <a:pPr defTabSz="457200">
              <a:defRPr sz="1200">
                <a:latin typeface="+mj-lt"/>
                <a:ea typeface="+mj-ea"/>
                <a:cs typeface="+mj-cs"/>
                <a:sym typeface="Helvetica"/>
              </a:defRPr>
            </a:pPr>
            <a:endParaRPr>
              <a:solidFill>
                <a:srgbClr val="F5FFC1"/>
              </a:solidFill>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p:tmAbs val="0"/>
                                  </p:iterate>
                                  <p:childTnLst>
                                    <p:set>
                                      <p:cBhvr>
                                        <p:cTn id="6" fill="hold"/>
                                        <p:tgtEl>
                                          <p:spTgt spid="25"/>
                                        </p:tgtEl>
                                        <p:attrNameLst>
                                          <p:attrName>style.visibility</p:attrName>
                                        </p:attrNameLst>
                                      </p:cBhvr>
                                      <p:to>
                                        <p:strVal val="visible"/>
                                      </p:to>
                                    </p:set>
                                    <p:animEffect transition="in" filter="wipe(up)">
                                      <p:cBhvr>
                                        <p:cTn id="7" dur="499"/>
                                        <p:tgtEl>
                                          <p:spTgt spid="25"/>
                                        </p:tgtEl>
                                      </p:cBhvr>
                                    </p:animEffect>
                                  </p:childTnLst>
                                </p:cTn>
                              </p:par>
                            </p:childTnLst>
                          </p:cTn>
                        </p:par>
                        <p:par>
                          <p:cTn id="8" fill="hold">
                            <p:stCondLst>
                              <p:cond delay="499"/>
                            </p:stCondLst>
                            <p:childTnLst>
                              <p:par>
                                <p:cTn id="9" presetID="22" presetClass="entr" presetSubtype="1" fill="hold" grpId="0" nodeType="afterEffect">
                                  <p:stCondLst>
                                    <p:cond delay="0"/>
                                  </p:stCondLst>
                                  <p:iterate>
                                    <p:tmAbs val="0"/>
                                  </p:iterate>
                                  <p:childTnLst>
                                    <p:set>
                                      <p:cBhvr>
                                        <p:cTn id="10" fill="hold"/>
                                        <p:tgtEl>
                                          <p:spTgt spid="44"/>
                                        </p:tgtEl>
                                        <p:attrNameLst>
                                          <p:attrName>style.visibility</p:attrName>
                                        </p:attrNameLst>
                                      </p:cBhvr>
                                      <p:to>
                                        <p:strVal val="visible"/>
                                      </p:to>
                                    </p:set>
                                    <p:animEffect transition="in" filter="wipe(up)">
                                      <p:cBhvr>
                                        <p:cTn id="11" dur="499"/>
                                        <p:tgtEl>
                                          <p:spTgt spid="44"/>
                                        </p:tgtEl>
                                      </p:cBhvr>
                                    </p:animEffect>
                                  </p:childTnLst>
                                </p:cTn>
                              </p:par>
                            </p:childTnLst>
                          </p:cTn>
                        </p:par>
                        <p:par>
                          <p:cTn id="12" fill="hold">
                            <p:stCondLst>
                              <p:cond delay="998"/>
                            </p:stCondLst>
                            <p:childTnLst>
                              <p:par>
                                <p:cTn id="13" presetID="22" presetClass="entr" presetSubtype="1" fill="hold" grpId="0" nodeType="afterEffect">
                                  <p:stCondLst>
                                    <p:cond delay="0"/>
                                  </p:stCondLst>
                                  <p:iterate>
                                    <p:tmAbs val="0"/>
                                  </p:iterate>
                                  <p:childTnLst>
                                    <p:set>
                                      <p:cBhvr>
                                        <p:cTn id="14" fill="hold"/>
                                        <p:tgtEl>
                                          <p:spTgt spid="24"/>
                                        </p:tgtEl>
                                        <p:attrNameLst>
                                          <p:attrName>style.visibility</p:attrName>
                                        </p:attrNameLst>
                                      </p:cBhvr>
                                      <p:to>
                                        <p:strVal val="visible"/>
                                      </p:to>
                                    </p:set>
                                    <p:animEffect transition="in" filter="wipe(up)">
                                      <p:cBhvr>
                                        <p:cTn id="15" dur="499"/>
                                        <p:tgtEl>
                                          <p:spTgt spid="24"/>
                                        </p:tgtEl>
                                      </p:cBhvr>
                                    </p:animEffect>
                                  </p:childTnLst>
                                </p:cTn>
                              </p:par>
                            </p:childTnLst>
                          </p:cTn>
                        </p:par>
                        <p:par>
                          <p:cTn id="16" fill="hold">
                            <p:stCondLst>
                              <p:cond delay="1497"/>
                            </p:stCondLst>
                            <p:childTnLst>
                              <p:par>
                                <p:cTn id="17" presetID="22" presetClass="entr" presetSubtype="1" fill="hold" grpId="0" nodeType="afterEffect">
                                  <p:stCondLst>
                                    <p:cond delay="0"/>
                                  </p:stCondLst>
                                  <p:iterate>
                                    <p:tmAbs val="0"/>
                                  </p:iterate>
                                  <p:childTnLst>
                                    <p:set>
                                      <p:cBhvr>
                                        <p:cTn id="18" fill="hold"/>
                                        <p:tgtEl>
                                          <p:spTgt spid="23"/>
                                        </p:tgtEl>
                                        <p:attrNameLst>
                                          <p:attrName>style.visibility</p:attrName>
                                        </p:attrNameLst>
                                      </p:cBhvr>
                                      <p:to>
                                        <p:strVal val="visible"/>
                                      </p:to>
                                    </p:set>
                                    <p:animEffect transition="in" filter="wipe(up)">
                                      <p:cBhvr>
                                        <p:cTn id="19" dur="499"/>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iterate>
                                    <p:tmAbs val="0"/>
                                  </p:iterate>
                                  <p:childTnLst>
                                    <p:set>
                                      <p:cBhvr>
                                        <p:cTn id="23" fill="hold"/>
                                        <p:tgtEl>
                                          <p:spTgt spid="26"/>
                                        </p:tgtEl>
                                        <p:attrNameLst>
                                          <p:attrName>style.visibility</p:attrName>
                                        </p:attrNameLst>
                                      </p:cBhvr>
                                      <p:to>
                                        <p:strVal val="visible"/>
                                      </p:to>
                                    </p:set>
                                    <p:animEffect transition="in" filter="wipe(down)">
                                      <p:cBhvr>
                                        <p:cTn id="24" dur="499"/>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iterate>
                                    <p:tmAbs val="0"/>
                                  </p:iterate>
                                  <p:childTnLst>
                                    <p:set>
                                      <p:cBhvr>
                                        <p:cTn id="28" fill="hold"/>
                                        <p:tgtEl>
                                          <p:spTgt spid="32"/>
                                        </p:tgtEl>
                                        <p:attrNameLst>
                                          <p:attrName>style.visibility</p:attrName>
                                        </p:attrNameLst>
                                      </p:cBhvr>
                                      <p:to>
                                        <p:strVal val="visible"/>
                                      </p:to>
                                    </p:set>
                                    <p:animEffect transition="in" filter="wipe(down)">
                                      <p:cBhvr>
                                        <p:cTn id="29" dur="6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iterate>
                                    <p:tmAbs val="0"/>
                                  </p:iterate>
                                  <p:childTnLst>
                                    <p:set>
                                      <p:cBhvr>
                                        <p:cTn id="33" fill="hold"/>
                                        <p:tgtEl>
                                          <p:spTgt spid="38"/>
                                        </p:tgtEl>
                                        <p:attrNameLst>
                                          <p:attrName>style.visibility</p:attrName>
                                        </p:attrNameLst>
                                      </p:cBhvr>
                                      <p:to>
                                        <p:strVal val="visible"/>
                                      </p:to>
                                    </p:set>
                                    <p:animEffect transition="in" filter="wipe(down)">
                                      <p:cBhvr>
                                        <p:cTn id="34" dur="6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dvAuto="0"/>
      <p:bldP spid="24" grpId="0" animBg="1" advAuto="0"/>
      <p:bldP spid="25" grpId="0" animBg="1" advAuto="0"/>
      <p:bldP spid="26" grpId="0" animBg="1" advAuto="0"/>
      <p:bldP spid="32" grpId="0" animBg="1" advAuto="0"/>
      <p:bldP spid="38" grpId="0" animBg="1" advAuto="0"/>
      <p:bldP spid="44"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endParaRPr lang="zh-CN" altLang="en-US"/>
          </a:p>
        </p:txBody>
      </p:sp>
      <p:sp>
        <p:nvSpPr>
          <p:cNvPr id="11" name="内容占位符 10"/>
          <p:cNvSpPr>
            <a:spLocks noGrp="1"/>
          </p:cNvSpPr>
          <p:nvPr>
            <p:ph sz="half" idx="1"/>
          </p:nvPr>
        </p:nvSpPr>
        <p:spPr>
          <a:xfrm>
            <a:off x="233083" y="900113"/>
            <a:ext cx="4262718" cy="3748738"/>
          </a:xfrm>
        </p:spPr>
        <p:txBody>
          <a:bodyPr/>
          <a:lstStyle/>
          <a:p>
            <a:r>
              <a:rPr lang="zh-CN" altLang="en-US" dirty="0"/>
              <a:t>重复抽样</a:t>
            </a:r>
            <a:r>
              <a:rPr lang="en-US" altLang="zh-CN" dirty="0"/>
              <a:t>1000</a:t>
            </a:r>
            <a:r>
              <a:rPr lang="zh-CN" altLang="en-US" dirty="0"/>
              <a:t>次，计算</a:t>
            </a:r>
            <a:r>
              <a:rPr lang="en-US" altLang="zh-CN" dirty="0">
                <a:solidFill>
                  <a:srgbClr val="FFC000"/>
                </a:solidFill>
              </a:rPr>
              <a:t>1000</a:t>
            </a:r>
            <a:r>
              <a:rPr lang="zh-CN" altLang="en-US" dirty="0">
                <a:solidFill>
                  <a:srgbClr val="FFC000"/>
                </a:solidFill>
              </a:rPr>
              <a:t>个</a:t>
            </a:r>
            <a:r>
              <a:rPr lang="en-US" altLang="zh-CN" dirty="0"/>
              <a:t>95%</a:t>
            </a:r>
            <a:r>
              <a:rPr lang="zh-CN" altLang="en-US" dirty="0"/>
              <a:t>的置信区间，大约会有</a:t>
            </a:r>
            <a:r>
              <a:rPr lang="en-US" altLang="zh-CN" dirty="0"/>
              <a:t>1000</a:t>
            </a:r>
            <a:r>
              <a:rPr lang="zh-CN" altLang="en-US" dirty="0"/>
              <a:t>*</a:t>
            </a:r>
            <a:r>
              <a:rPr lang="en-US" altLang="zh-CN" dirty="0"/>
              <a:t>95%=</a:t>
            </a:r>
            <a:r>
              <a:rPr lang="en-US" altLang="zh-CN" dirty="0">
                <a:solidFill>
                  <a:srgbClr val="FFC000"/>
                </a:solidFill>
              </a:rPr>
              <a:t>950</a:t>
            </a:r>
            <a:r>
              <a:rPr lang="zh-CN" altLang="en-US" dirty="0">
                <a:solidFill>
                  <a:srgbClr val="FFC000"/>
                </a:solidFill>
              </a:rPr>
              <a:t>个</a:t>
            </a:r>
            <a:r>
              <a:rPr lang="en-US" altLang="zh-CN" dirty="0"/>
              <a:t>    </a:t>
            </a:r>
            <a:r>
              <a:rPr lang="zh-CN" altLang="en-US" dirty="0"/>
              <a:t>置信区间覆盖总体真值</a:t>
            </a:r>
          </a:p>
        </p:txBody>
      </p:sp>
      <p:pic>
        <p:nvPicPr>
          <p:cNvPr id="13" name="Picture 2"/>
          <p:cNvPicPr>
            <a:picLocks noGrp="1" noChangeAspect="1" noChangeArrowheads="1"/>
          </p:cNvPicPr>
          <p:nvPr>
            <p:ph sz="half" idx="2"/>
          </p:nvPr>
        </p:nvPicPr>
        <p:blipFill>
          <a:blip r:embed="rId2"/>
          <a:srcRect/>
          <a:stretch>
            <a:fillRect/>
          </a:stretch>
        </p:blipFill>
        <p:spPr bwMode="auto">
          <a:xfrm>
            <a:off x="4648200" y="958301"/>
            <a:ext cx="4038600" cy="3631710"/>
          </a:xfrm>
          <a:prstGeom prst="rect">
            <a:avLst/>
          </a:prstGeom>
          <a:noFill/>
          <a:ln w="9525">
            <a:noFill/>
            <a:miter lim="800000"/>
            <a:headEnd/>
            <a:tailEnd/>
          </a:ln>
          <a:effectLst/>
        </p:spPr>
      </p:pic>
      <p:sp>
        <p:nvSpPr>
          <p:cNvPr id="14" name="椭圆 13"/>
          <p:cNvSpPr/>
          <p:nvPr/>
        </p:nvSpPr>
        <p:spPr>
          <a:xfrm>
            <a:off x="7413811" y="3119718"/>
            <a:ext cx="161365" cy="1021976"/>
          </a:xfrm>
          <a:prstGeom prst="ellipse">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19"/>
          <p:cNvGrpSpPr/>
          <p:nvPr/>
        </p:nvGrpSpPr>
        <p:grpSpPr>
          <a:xfrm>
            <a:off x="1028637" y="1405088"/>
            <a:ext cx="2989633" cy="2230762"/>
            <a:chOff x="0" y="0"/>
            <a:chExt cx="2989632" cy="2230761"/>
          </a:xfrm>
        </p:grpSpPr>
        <p:sp>
          <p:nvSpPr>
            <p:cNvPr id="5" name="Shape 778"/>
            <p:cNvSpPr/>
            <p:nvPr/>
          </p:nvSpPr>
          <p:spPr>
            <a:xfrm>
              <a:off x="1507353" y="1830653"/>
              <a:ext cx="835563" cy="400108"/>
            </a:xfrm>
            <a:prstGeom prst="rect">
              <a:avLst/>
            </a:prstGeom>
            <a:noFill/>
            <a:ln w="12700" cap="flat">
              <a:solidFill>
                <a:srgbClr val="F5FFC1"/>
              </a:solid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1200"/>
                </a:spcBef>
                <a:defRPr sz="2000">
                  <a:latin typeface="黑体"/>
                  <a:ea typeface="黑体"/>
                  <a:cs typeface="黑体"/>
                  <a:sym typeface="黑体"/>
                </a:defRPr>
              </a:lvl1pPr>
            </a:lstStyle>
            <a:p>
              <a:pPr algn="ctr">
                <a:defRPr sz="1800">
                  <a:latin typeface="Arial"/>
                  <a:ea typeface="Arial"/>
                  <a:cs typeface="Arial"/>
                  <a:sym typeface="Arial"/>
                </a:defRPr>
              </a:pPr>
              <a:r>
                <a:rPr sz="2000" dirty="0">
                  <a:solidFill>
                    <a:srgbClr val="F5FFC1"/>
                  </a:solidFill>
                  <a:latin typeface="黑体"/>
                  <a:ea typeface="黑体"/>
                  <a:cs typeface="黑体"/>
                  <a:sym typeface="黑体"/>
                </a:rPr>
                <a:t>总体</a:t>
              </a:r>
            </a:p>
          </p:txBody>
        </p:sp>
        <p:grpSp>
          <p:nvGrpSpPr>
            <p:cNvPr id="6" name="Group 818"/>
            <p:cNvGrpSpPr/>
            <p:nvPr/>
          </p:nvGrpSpPr>
          <p:grpSpPr>
            <a:xfrm>
              <a:off x="0" y="0"/>
              <a:ext cx="2989632" cy="1629980"/>
              <a:chOff x="0" y="0"/>
              <a:chExt cx="2989631" cy="1629979"/>
            </a:xfrm>
          </p:grpSpPr>
          <p:grpSp>
            <p:nvGrpSpPr>
              <p:cNvPr id="7" name="Group 816"/>
              <p:cNvGrpSpPr/>
              <p:nvPr/>
            </p:nvGrpSpPr>
            <p:grpSpPr>
              <a:xfrm>
                <a:off x="164046" y="473264"/>
                <a:ext cx="2638980" cy="1096097"/>
                <a:chOff x="0" y="0"/>
                <a:chExt cx="2638979" cy="1096097"/>
              </a:xfrm>
            </p:grpSpPr>
            <p:grpSp>
              <p:nvGrpSpPr>
                <p:cNvPr id="9" name="Group 791"/>
                <p:cNvGrpSpPr/>
                <p:nvPr/>
              </p:nvGrpSpPr>
              <p:grpSpPr>
                <a:xfrm>
                  <a:off x="163979" y="0"/>
                  <a:ext cx="2159066" cy="249010"/>
                  <a:chOff x="0" y="0"/>
                  <a:chExt cx="2159066" cy="249009"/>
                </a:xfrm>
              </p:grpSpPr>
              <p:sp>
                <p:nvSpPr>
                  <p:cNvPr id="34" name="Shape 779"/>
                  <p:cNvSpPr/>
                  <p:nvPr/>
                </p:nvSpPr>
                <p:spPr>
                  <a:xfrm>
                    <a:off x="195682" y="52704"/>
                    <a:ext cx="40449" cy="159641"/>
                  </a:xfrm>
                  <a:custGeom>
                    <a:avLst/>
                    <a:gdLst/>
                    <a:ahLst/>
                    <a:cxnLst>
                      <a:cxn ang="0">
                        <a:pos x="wd2" y="hd2"/>
                      </a:cxn>
                      <a:cxn ang="5400000">
                        <a:pos x="wd2" y="hd2"/>
                      </a:cxn>
                      <a:cxn ang="10800000">
                        <a:pos x="wd2" y="hd2"/>
                      </a:cxn>
                      <a:cxn ang="16200000">
                        <a:pos x="wd2" y="hd2"/>
                      </a:cxn>
                    </a:cxnLst>
                    <a:rect l="0" t="0" r="r" b="b"/>
                    <a:pathLst>
                      <a:path w="21600" h="21600" extrusionOk="0">
                        <a:moveTo>
                          <a:pt x="14011" y="207"/>
                        </a:moveTo>
                        <a:lnTo>
                          <a:pt x="9341" y="0"/>
                        </a:lnTo>
                        <a:lnTo>
                          <a:pt x="4670" y="0"/>
                        </a:lnTo>
                        <a:lnTo>
                          <a:pt x="1168" y="103"/>
                        </a:lnTo>
                        <a:lnTo>
                          <a:pt x="584" y="930"/>
                        </a:lnTo>
                        <a:lnTo>
                          <a:pt x="584" y="1447"/>
                        </a:lnTo>
                        <a:lnTo>
                          <a:pt x="2335" y="2274"/>
                        </a:lnTo>
                        <a:lnTo>
                          <a:pt x="4086" y="2274"/>
                        </a:lnTo>
                        <a:lnTo>
                          <a:pt x="1168" y="3204"/>
                        </a:lnTo>
                        <a:lnTo>
                          <a:pt x="0" y="4547"/>
                        </a:lnTo>
                        <a:lnTo>
                          <a:pt x="0" y="5891"/>
                        </a:lnTo>
                        <a:lnTo>
                          <a:pt x="1168" y="8991"/>
                        </a:lnTo>
                        <a:lnTo>
                          <a:pt x="4086" y="9095"/>
                        </a:lnTo>
                        <a:lnTo>
                          <a:pt x="4086" y="9508"/>
                        </a:lnTo>
                        <a:lnTo>
                          <a:pt x="5838" y="9715"/>
                        </a:lnTo>
                        <a:lnTo>
                          <a:pt x="5838" y="11368"/>
                        </a:lnTo>
                        <a:lnTo>
                          <a:pt x="7005" y="11575"/>
                        </a:lnTo>
                        <a:lnTo>
                          <a:pt x="7005" y="16329"/>
                        </a:lnTo>
                        <a:lnTo>
                          <a:pt x="4670" y="18396"/>
                        </a:lnTo>
                        <a:lnTo>
                          <a:pt x="4086" y="21083"/>
                        </a:lnTo>
                        <a:lnTo>
                          <a:pt x="6422" y="21290"/>
                        </a:lnTo>
                        <a:lnTo>
                          <a:pt x="6422" y="21600"/>
                        </a:lnTo>
                        <a:lnTo>
                          <a:pt x="9924" y="21600"/>
                        </a:lnTo>
                        <a:lnTo>
                          <a:pt x="10508" y="21497"/>
                        </a:lnTo>
                        <a:lnTo>
                          <a:pt x="12259" y="21497"/>
                        </a:lnTo>
                        <a:lnTo>
                          <a:pt x="12259" y="21600"/>
                        </a:lnTo>
                        <a:lnTo>
                          <a:pt x="14595" y="21600"/>
                        </a:lnTo>
                        <a:lnTo>
                          <a:pt x="20432" y="21497"/>
                        </a:lnTo>
                        <a:lnTo>
                          <a:pt x="20432" y="21290"/>
                        </a:lnTo>
                        <a:lnTo>
                          <a:pt x="15178" y="20877"/>
                        </a:lnTo>
                        <a:lnTo>
                          <a:pt x="15178" y="20463"/>
                        </a:lnTo>
                        <a:lnTo>
                          <a:pt x="20432" y="20256"/>
                        </a:lnTo>
                        <a:lnTo>
                          <a:pt x="20432" y="20050"/>
                        </a:lnTo>
                        <a:lnTo>
                          <a:pt x="16930" y="19636"/>
                        </a:lnTo>
                        <a:lnTo>
                          <a:pt x="16930" y="16639"/>
                        </a:lnTo>
                        <a:lnTo>
                          <a:pt x="17514" y="13952"/>
                        </a:lnTo>
                        <a:lnTo>
                          <a:pt x="17514" y="7131"/>
                        </a:lnTo>
                        <a:lnTo>
                          <a:pt x="21600" y="6614"/>
                        </a:lnTo>
                        <a:lnTo>
                          <a:pt x="21600" y="6408"/>
                        </a:lnTo>
                        <a:lnTo>
                          <a:pt x="13427" y="3411"/>
                        </a:lnTo>
                        <a:lnTo>
                          <a:pt x="9341" y="3100"/>
                        </a:lnTo>
                        <a:lnTo>
                          <a:pt x="9924" y="2894"/>
                        </a:lnTo>
                        <a:lnTo>
                          <a:pt x="12259" y="2687"/>
                        </a:lnTo>
                        <a:lnTo>
                          <a:pt x="12259" y="2584"/>
                        </a:lnTo>
                        <a:lnTo>
                          <a:pt x="13427" y="2480"/>
                        </a:lnTo>
                        <a:lnTo>
                          <a:pt x="13427" y="2274"/>
                        </a:lnTo>
                        <a:lnTo>
                          <a:pt x="14011" y="2170"/>
                        </a:lnTo>
                        <a:lnTo>
                          <a:pt x="13427" y="2067"/>
                        </a:lnTo>
                        <a:lnTo>
                          <a:pt x="14011" y="1964"/>
                        </a:lnTo>
                        <a:lnTo>
                          <a:pt x="12259" y="1447"/>
                        </a:lnTo>
                        <a:lnTo>
                          <a:pt x="13427" y="1240"/>
                        </a:lnTo>
                        <a:lnTo>
                          <a:pt x="12259" y="930"/>
                        </a:lnTo>
                        <a:lnTo>
                          <a:pt x="14011" y="723"/>
                        </a:lnTo>
                        <a:lnTo>
                          <a:pt x="14011" y="207"/>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35" name="Shape 780"/>
                  <p:cNvSpPr/>
                  <p:nvPr/>
                </p:nvSpPr>
                <p:spPr>
                  <a:xfrm>
                    <a:off x="0" y="57287"/>
                    <a:ext cx="73245" cy="183320"/>
                  </a:xfrm>
                  <a:custGeom>
                    <a:avLst/>
                    <a:gdLst/>
                    <a:ahLst/>
                    <a:cxnLst>
                      <a:cxn ang="0">
                        <a:pos x="wd2" y="hd2"/>
                      </a:cxn>
                      <a:cxn ang="5400000">
                        <a:pos x="wd2" y="hd2"/>
                      </a:cxn>
                      <a:cxn ang="10800000">
                        <a:pos x="wd2" y="hd2"/>
                      </a:cxn>
                      <a:cxn ang="16200000">
                        <a:pos x="wd2" y="hd2"/>
                      </a:cxn>
                    </a:cxnLst>
                    <a:rect l="0" t="0" r="r" b="b"/>
                    <a:pathLst>
                      <a:path w="21600" h="21600" extrusionOk="0">
                        <a:moveTo>
                          <a:pt x="12896" y="270"/>
                        </a:moveTo>
                        <a:lnTo>
                          <a:pt x="17409" y="0"/>
                        </a:lnTo>
                        <a:lnTo>
                          <a:pt x="19021" y="450"/>
                        </a:lnTo>
                        <a:lnTo>
                          <a:pt x="19666" y="270"/>
                        </a:lnTo>
                        <a:lnTo>
                          <a:pt x="20633" y="1260"/>
                        </a:lnTo>
                        <a:lnTo>
                          <a:pt x="18376" y="1800"/>
                        </a:lnTo>
                        <a:lnTo>
                          <a:pt x="18054" y="2340"/>
                        </a:lnTo>
                        <a:lnTo>
                          <a:pt x="17731" y="2430"/>
                        </a:lnTo>
                        <a:lnTo>
                          <a:pt x="17409" y="2880"/>
                        </a:lnTo>
                        <a:lnTo>
                          <a:pt x="15475" y="3060"/>
                        </a:lnTo>
                        <a:lnTo>
                          <a:pt x="15475" y="3240"/>
                        </a:lnTo>
                        <a:lnTo>
                          <a:pt x="18376" y="3870"/>
                        </a:lnTo>
                        <a:lnTo>
                          <a:pt x="20633" y="6930"/>
                        </a:lnTo>
                        <a:lnTo>
                          <a:pt x="19021" y="7740"/>
                        </a:lnTo>
                        <a:lnTo>
                          <a:pt x="19021" y="13410"/>
                        </a:lnTo>
                        <a:lnTo>
                          <a:pt x="16764" y="13590"/>
                        </a:lnTo>
                        <a:lnTo>
                          <a:pt x="16119" y="14580"/>
                        </a:lnTo>
                        <a:lnTo>
                          <a:pt x="15475" y="17010"/>
                        </a:lnTo>
                        <a:lnTo>
                          <a:pt x="15475" y="18180"/>
                        </a:lnTo>
                        <a:lnTo>
                          <a:pt x="19021" y="18990"/>
                        </a:lnTo>
                        <a:lnTo>
                          <a:pt x="21600" y="19440"/>
                        </a:lnTo>
                        <a:lnTo>
                          <a:pt x="21600" y="19710"/>
                        </a:lnTo>
                        <a:lnTo>
                          <a:pt x="16119" y="19350"/>
                        </a:lnTo>
                        <a:lnTo>
                          <a:pt x="15475" y="19080"/>
                        </a:lnTo>
                        <a:lnTo>
                          <a:pt x="14830" y="19350"/>
                        </a:lnTo>
                        <a:lnTo>
                          <a:pt x="14185" y="19350"/>
                        </a:lnTo>
                        <a:lnTo>
                          <a:pt x="13540" y="18360"/>
                        </a:lnTo>
                        <a:lnTo>
                          <a:pt x="12896" y="14310"/>
                        </a:lnTo>
                        <a:lnTo>
                          <a:pt x="11928" y="14310"/>
                        </a:lnTo>
                        <a:lnTo>
                          <a:pt x="9027" y="17910"/>
                        </a:lnTo>
                        <a:lnTo>
                          <a:pt x="9027" y="20250"/>
                        </a:lnTo>
                        <a:lnTo>
                          <a:pt x="7737" y="21330"/>
                        </a:lnTo>
                        <a:lnTo>
                          <a:pt x="6448" y="21600"/>
                        </a:lnTo>
                        <a:lnTo>
                          <a:pt x="5803" y="20970"/>
                        </a:lnTo>
                        <a:lnTo>
                          <a:pt x="6770" y="20340"/>
                        </a:lnTo>
                        <a:lnTo>
                          <a:pt x="7737" y="18900"/>
                        </a:lnTo>
                        <a:lnTo>
                          <a:pt x="7737" y="13680"/>
                        </a:lnTo>
                        <a:lnTo>
                          <a:pt x="9027" y="8640"/>
                        </a:lnTo>
                        <a:lnTo>
                          <a:pt x="6770" y="8190"/>
                        </a:lnTo>
                        <a:lnTo>
                          <a:pt x="6770" y="6120"/>
                        </a:lnTo>
                        <a:lnTo>
                          <a:pt x="4513" y="6480"/>
                        </a:lnTo>
                        <a:lnTo>
                          <a:pt x="6770" y="7290"/>
                        </a:lnTo>
                        <a:lnTo>
                          <a:pt x="6770" y="8100"/>
                        </a:lnTo>
                        <a:lnTo>
                          <a:pt x="4513" y="7650"/>
                        </a:lnTo>
                        <a:lnTo>
                          <a:pt x="3546" y="7110"/>
                        </a:lnTo>
                        <a:lnTo>
                          <a:pt x="2257" y="7200"/>
                        </a:lnTo>
                        <a:lnTo>
                          <a:pt x="0" y="6480"/>
                        </a:lnTo>
                        <a:lnTo>
                          <a:pt x="0" y="6120"/>
                        </a:lnTo>
                        <a:lnTo>
                          <a:pt x="1290" y="6030"/>
                        </a:lnTo>
                        <a:lnTo>
                          <a:pt x="3869" y="5040"/>
                        </a:lnTo>
                        <a:lnTo>
                          <a:pt x="10316" y="3240"/>
                        </a:lnTo>
                        <a:lnTo>
                          <a:pt x="12896" y="2880"/>
                        </a:lnTo>
                        <a:lnTo>
                          <a:pt x="12896" y="2250"/>
                        </a:lnTo>
                        <a:lnTo>
                          <a:pt x="11928" y="1890"/>
                        </a:lnTo>
                        <a:lnTo>
                          <a:pt x="11928" y="1080"/>
                        </a:lnTo>
                        <a:lnTo>
                          <a:pt x="11284" y="900"/>
                        </a:lnTo>
                        <a:lnTo>
                          <a:pt x="12896" y="270"/>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36" name="Shape 781"/>
                  <p:cNvSpPr/>
                  <p:nvPr/>
                </p:nvSpPr>
                <p:spPr>
                  <a:xfrm>
                    <a:off x="323586" y="63397"/>
                    <a:ext cx="49195" cy="131380"/>
                  </a:xfrm>
                  <a:custGeom>
                    <a:avLst/>
                    <a:gdLst/>
                    <a:ahLst/>
                    <a:cxnLst>
                      <a:cxn ang="0">
                        <a:pos x="wd2" y="hd2"/>
                      </a:cxn>
                      <a:cxn ang="5400000">
                        <a:pos x="wd2" y="hd2"/>
                      </a:cxn>
                      <a:cxn ang="10800000">
                        <a:pos x="wd2" y="hd2"/>
                      </a:cxn>
                      <a:cxn ang="16200000">
                        <a:pos x="wd2" y="hd2"/>
                      </a:cxn>
                    </a:cxnLst>
                    <a:rect l="0" t="0" r="r" b="b"/>
                    <a:pathLst>
                      <a:path w="21600" h="21600" extrusionOk="0">
                        <a:moveTo>
                          <a:pt x="12960" y="251"/>
                        </a:moveTo>
                        <a:lnTo>
                          <a:pt x="17760" y="0"/>
                        </a:lnTo>
                        <a:lnTo>
                          <a:pt x="19680" y="502"/>
                        </a:lnTo>
                        <a:lnTo>
                          <a:pt x="20160" y="251"/>
                        </a:lnTo>
                        <a:lnTo>
                          <a:pt x="21120" y="1381"/>
                        </a:lnTo>
                        <a:lnTo>
                          <a:pt x="18720" y="1758"/>
                        </a:lnTo>
                        <a:lnTo>
                          <a:pt x="18720" y="2386"/>
                        </a:lnTo>
                        <a:lnTo>
                          <a:pt x="18240" y="2386"/>
                        </a:lnTo>
                        <a:lnTo>
                          <a:pt x="17760" y="3014"/>
                        </a:lnTo>
                        <a:lnTo>
                          <a:pt x="15840" y="3014"/>
                        </a:lnTo>
                        <a:lnTo>
                          <a:pt x="15840" y="3265"/>
                        </a:lnTo>
                        <a:lnTo>
                          <a:pt x="18720" y="3893"/>
                        </a:lnTo>
                        <a:lnTo>
                          <a:pt x="21120" y="6907"/>
                        </a:lnTo>
                        <a:lnTo>
                          <a:pt x="19680" y="7786"/>
                        </a:lnTo>
                        <a:lnTo>
                          <a:pt x="19680" y="13437"/>
                        </a:lnTo>
                        <a:lnTo>
                          <a:pt x="17280" y="13688"/>
                        </a:lnTo>
                        <a:lnTo>
                          <a:pt x="16800" y="14693"/>
                        </a:lnTo>
                        <a:lnTo>
                          <a:pt x="15840" y="17079"/>
                        </a:lnTo>
                        <a:lnTo>
                          <a:pt x="15840" y="18335"/>
                        </a:lnTo>
                        <a:lnTo>
                          <a:pt x="19680" y="19214"/>
                        </a:lnTo>
                        <a:lnTo>
                          <a:pt x="21600" y="19591"/>
                        </a:lnTo>
                        <a:lnTo>
                          <a:pt x="21600" y="19842"/>
                        </a:lnTo>
                        <a:lnTo>
                          <a:pt x="16320" y="19465"/>
                        </a:lnTo>
                        <a:lnTo>
                          <a:pt x="15840" y="19214"/>
                        </a:lnTo>
                        <a:lnTo>
                          <a:pt x="14880" y="19465"/>
                        </a:lnTo>
                        <a:lnTo>
                          <a:pt x="13920" y="18460"/>
                        </a:lnTo>
                        <a:lnTo>
                          <a:pt x="12960" y="14442"/>
                        </a:lnTo>
                        <a:lnTo>
                          <a:pt x="12000" y="14442"/>
                        </a:lnTo>
                        <a:lnTo>
                          <a:pt x="9120" y="17958"/>
                        </a:lnTo>
                        <a:lnTo>
                          <a:pt x="9120" y="20219"/>
                        </a:lnTo>
                        <a:lnTo>
                          <a:pt x="7680" y="21474"/>
                        </a:lnTo>
                        <a:lnTo>
                          <a:pt x="6720" y="21600"/>
                        </a:lnTo>
                        <a:lnTo>
                          <a:pt x="5760" y="21098"/>
                        </a:lnTo>
                        <a:lnTo>
                          <a:pt x="6720" y="20470"/>
                        </a:lnTo>
                        <a:lnTo>
                          <a:pt x="7680" y="18963"/>
                        </a:lnTo>
                        <a:lnTo>
                          <a:pt x="8160" y="13814"/>
                        </a:lnTo>
                        <a:lnTo>
                          <a:pt x="9120" y="8791"/>
                        </a:lnTo>
                        <a:lnTo>
                          <a:pt x="7200" y="8288"/>
                        </a:lnTo>
                        <a:lnTo>
                          <a:pt x="7200" y="6153"/>
                        </a:lnTo>
                        <a:lnTo>
                          <a:pt x="4800" y="6530"/>
                        </a:lnTo>
                        <a:lnTo>
                          <a:pt x="6720" y="7284"/>
                        </a:lnTo>
                        <a:lnTo>
                          <a:pt x="6720" y="8163"/>
                        </a:lnTo>
                        <a:lnTo>
                          <a:pt x="4800" y="7660"/>
                        </a:lnTo>
                        <a:lnTo>
                          <a:pt x="3840" y="7158"/>
                        </a:lnTo>
                        <a:lnTo>
                          <a:pt x="1920" y="7284"/>
                        </a:lnTo>
                        <a:lnTo>
                          <a:pt x="0" y="6530"/>
                        </a:lnTo>
                        <a:lnTo>
                          <a:pt x="0" y="6153"/>
                        </a:lnTo>
                        <a:lnTo>
                          <a:pt x="1440" y="6028"/>
                        </a:lnTo>
                        <a:lnTo>
                          <a:pt x="3840" y="5023"/>
                        </a:lnTo>
                        <a:lnTo>
                          <a:pt x="10560" y="3265"/>
                        </a:lnTo>
                        <a:lnTo>
                          <a:pt x="12960" y="3014"/>
                        </a:lnTo>
                        <a:lnTo>
                          <a:pt x="12960" y="2260"/>
                        </a:lnTo>
                        <a:lnTo>
                          <a:pt x="12000" y="1884"/>
                        </a:lnTo>
                        <a:lnTo>
                          <a:pt x="12000" y="1130"/>
                        </a:lnTo>
                        <a:lnTo>
                          <a:pt x="11520" y="879"/>
                        </a:lnTo>
                        <a:lnTo>
                          <a:pt x="12960" y="251"/>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37" name="Shape 782"/>
                  <p:cNvSpPr/>
                  <p:nvPr/>
                </p:nvSpPr>
                <p:spPr>
                  <a:xfrm>
                    <a:off x="423067" y="52704"/>
                    <a:ext cx="40449" cy="161169"/>
                  </a:xfrm>
                  <a:custGeom>
                    <a:avLst/>
                    <a:gdLst/>
                    <a:ahLst/>
                    <a:cxnLst>
                      <a:cxn ang="0">
                        <a:pos x="wd2" y="hd2"/>
                      </a:cxn>
                      <a:cxn ang="5400000">
                        <a:pos x="wd2" y="hd2"/>
                      </a:cxn>
                      <a:cxn ang="10800000">
                        <a:pos x="wd2" y="hd2"/>
                      </a:cxn>
                      <a:cxn ang="16200000">
                        <a:pos x="wd2" y="hd2"/>
                      </a:cxn>
                    </a:cxnLst>
                    <a:rect l="0" t="0" r="r" b="b"/>
                    <a:pathLst>
                      <a:path w="21600" h="21600" extrusionOk="0">
                        <a:moveTo>
                          <a:pt x="14595" y="205"/>
                        </a:moveTo>
                        <a:lnTo>
                          <a:pt x="9341" y="0"/>
                        </a:lnTo>
                        <a:lnTo>
                          <a:pt x="4670" y="0"/>
                        </a:lnTo>
                        <a:lnTo>
                          <a:pt x="1168" y="102"/>
                        </a:lnTo>
                        <a:lnTo>
                          <a:pt x="584" y="921"/>
                        </a:lnTo>
                        <a:lnTo>
                          <a:pt x="584" y="1536"/>
                        </a:lnTo>
                        <a:lnTo>
                          <a:pt x="2335" y="2252"/>
                        </a:lnTo>
                        <a:lnTo>
                          <a:pt x="4086" y="2252"/>
                        </a:lnTo>
                        <a:lnTo>
                          <a:pt x="1168" y="3173"/>
                        </a:lnTo>
                        <a:lnTo>
                          <a:pt x="0" y="4504"/>
                        </a:lnTo>
                        <a:lnTo>
                          <a:pt x="0" y="5835"/>
                        </a:lnTo>
                        <a:lnTo>
                          <a:pt x="584" y="7371"/>
                        </a:lnTo>
                        <a:lnTo>
                          <a:pt x="1168" y="9009"/>
                        </a:lnTo>
                        <a:lnTo>
                          <a:pt x="4086" y="9009"/>
                        </a:lnTo>
                        <a:lnTo>
                          <a:pt x="4086" y="9418"/>
                        </a:lnTo>
                        <a:lnTo>
                          <a:pt x="5838" y="9623"/>
                        </a:lnTo>
                        <a:lnTo>
                          <a:pt x="5838" y="11261"/>
                        </a:lnTo>
                        <a:lnTo>
                          <a:pt x="7005" y="11670"/>
                        </a:lnTo>
                        <a:lnTo>
                          <a:pt x="7005" y="16379"/>
                        </a:lnTo>
                        <a:lnTo>
                          <a:pt x="4670" y="18427"/>
                        </a:lnTo>
                        <a:lnTo>
                          <a:pt x="4086" y="21088"/>
                        </a:lnTo>
                        <a:lnTo>
                          <a:pt x="6422" y="21293"/>
                        </a:lnTo>
                        <a:lnTo>
                          <a:pt x="6422" y="21600"/>
                        </a:lnTo>
                        <a:lnTo>
                          <a:pt x="9924" y="21600"/>
                        </a:lnTo>
                        <a:lnTo>
                          <a:pt x="10508" y="21498"/>
                        </a:lnTo>
                        <a:lnTo>
                          <a:pt x="12259" y="21498"/>
                        </a:lnTo>
                        <a:lnTo>
                          <a:pt x="12259" y="21600"/>
                        </a:lnTo>
                        <a:lnTo>
                          <a:pt x="14595" y="21600"/>
                        </a:lnTo>
                        <a:lnTo>
                          <a:pt x="20432" y="21498"/>
                        </a:lnTo>
                        <a:lnTo>
                          <a:pt x="20432" y="21293"/>
                        </a:lnTo>
                        <a:lnTo>
                          <a:pt x="15762" y="20883"/>
                        </a:lnTo>
                        <a:lnTo>
                          <a:pt x="15762" y="20474"/>
                        </a:lnTo>
                        <a:lnTo>
                          <a:pt x="20432" y="20269"/>
                        </a:lnTo>
                        <a:lnTo>
                          <a:pt x="20432" y="20064"/>
                        </a:lnTo>
                        <a:lnTo>
                          <a:pt x="16930" y="19655"/>
                        </a:lnTo>
                        <a:lnTo>
                          <a:pt x="16930" y="16686"/>
                        </a:lnTo>
                        <a:lnTo>
                          <a:pt x="17514" y="14025"/>
                        </a:lnTo>
                        <a:lnTo>
                          <a:pt x="17514" y="7064"/>
                        </a:lnTo>
                        <a:lnTo>
                          <a:pt x="21600" y="6654"/>
                        </a:lnTo>
                        <a:lnTo>
                          <a:pt x="21600" y="6347"/>
                        </a:lnTo>
                        <a:lnTo>
                          <a:pt x="13427" y="3481"/>
                        </a:lnTo>
                        <a:lnTo>
                          <a:pt x="9341" y="3071"/>
                        </a:lnTo>
                        <a:lnTo>
                          <a:pt x="9924" y="2866"/>
                        </a:lnTo>
                        <a:lnTo>
                          <a:pt x="12843" y="2662"/>
                        </a:lnTo>
                        <a:lnTo>
                          <a:pt x="12843" y="2559"/>
                        </a:lnTo>
                        <a:lnTo>
                          <a:pt x="13427" y="2457"/>
                        </a:lnTo>
                        <a:lnTo>
                          <a:pt x="13427" y="2252"/>
                        </a:lnTo>
                        <a:lnTo>
                          <a:pt x="14595" y="2150"/>
                        </a:lnTo>
                        <a:lnTo>
                          <a:pt x="13427" y="2047"/>
                        </a:lnTo>
                        <a:lnTo>
                          <a:pt x="14011" y="1945"/>
                        </a:lnTo>
                        <a:lnTo>
                          <a:pt x="12843" y="1536"/>
                        </a:lnTo>
                        <a:lnTo>
                          <a:pt x="13427" y="1228"/>
                        </a:lnTo>
                        <a:lnTo>
                          <a:pt x="12843" y="921"/>
                        </a:lnTo>
                        <a:lnTo>
                          <a:pt x="14011" y="717"/>
                        </a:lnTo>
                        <a:lnTo>
                          <a:pt x="14595" y="205"/>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nvGrpSpPr>
                  <p:cNvPr id="38" name="Group 785"/>
                  <p:cNvGrpSpPr/>
                  <p:nvPr/>
                </p:nvGrpSpPr>
                <p:grpSpPr>
                  <a:xfrm>
                    <a:off x="1287786" y="29789"/>
                    <a:ext cx="134466" cy="209291"/>
                    <a:chOff x="0" y="0"/>
                    <a:chExt cx="134464" cy="209290"/>
                  </a:xfrm>
                </p:grpSpPr>
                <p:sp>
                  <p:nvSpPr>
                    <p:cNvPr id="44" name="Shape 783"/>
                    <p:cNvSpPr/>
                    <p:nvPr/>
                  </p:nvSpPr>
                  <p:spPr>
                    <a:xfrm>
                      <a:off x="51380" y="0"/>
                      <a:ext cx="83084" cy="209290"/>
                    </a:xfrm>
                    <a:custGeom>
                      <a:avLst/>
                      <a:gdLst/>
                      <a:ahLst/>
                      <a:cxnLst>
                        <a:cxn ang="0">
                          <a:pos x="wd2" y="hd2"/>
                        </a:cxn>
                        <a:cxn ang="5400000">
                          <a:pos x="wd2" y="hd2"/>
                        </a:cxn>
                        <a:cxn ang="10800000">
                          <a:pos x="wd2" y="hd2"/>
                        </a:cxn>
                        <a:cxn ang="16200000">
                          <a:pos x="wd2" y="hd2"/>
                        </a:cxn>
                      </a:cxnLst>
                      <a:rect l="0" t="0" r="r" b="b"/>
                      <a:pathLst>
                        <a:path w="21600" h="21600" extrusionOk="0">
                          <a:moveTo>
                            <a:pt x="8526" y="236"/>
                          </a:moveTo>
                          <a:lnTo>
                            <a:pt x="3979" y="0"/>
                          </a:lnTo>
                          <a:lnTo>
                            <a:pt x="2558" y="552"/>
                          </a:lnTo>
                          <a:lnTo>
                            <a:pt x="1705" y="315"/>
                          </a:lnTo>
                          <a:lnTo>
                            <a:pt x="568" y="1261"/>
                          </a:lnTo>
                          <a:lnTo>
                            <a:pt x="2842" y="1892"/>
                          </a:lnTo>
                          <a:lnTo>
                            <a:pt x="3126" y="2365"/>
                          </a:lnTo>
                          <a:lnTo>
                            <a:pt x="3695" y="2444"/>
                          </a:lnTo>
                          <a:lnTo>
                            <a:pt x="3979" y="2917"/>
                          </a:lnTo>
                          <a:lnTo>
                            <a:pt x="5968" y="2996"/>
                          </a:lnTo>
                          <a:lnTo>
                            <a:pt x="5968" y="3153"/>
                          </a:lnTo>
                          <a:lnTo>
                            <a:pt x="2842" y="3863"/>
                          </a:lnTo>
                          <a:lnTo>
                            <a:pt x="568" y="6937"/>
                          </a:lnTo>
                          <a:lnTo>
                            <a:pt x="2558" y="7726"/>
                          </a:lnTo>
                          <a:lnTo>
                            <a:pt x="2558" y="13480"/>
                          </a:lnTo>
                          <a:lnTo>
                            <a:pt x="4547" y="13638"/>
                          </a:lnTo>
                          <a:lnTo>
                            <a:pt x="5116" y="14584"/>
                          </a:lnTo>
                          <a:lnTo>
                            <a:pt x="6253" y="17028"/>
                          </a:lnTo>
                          <a:lnTo>
                            <a:pt x="6253" y="18289"/>
                          </a:lnTo>
                          <a:lnTo>
                            <a:pt x="2558" y="19077"/>
                          </a:lnTo>
                          <a:lnTo>
                            <a:pt x="0" y="19472"/>
                          </a:lnTo>
                          <a:lnTo>
                            <a:pt x="0" y="19787"/>
                          </a:lnTo>
                          <a:lnTo>
                            <a:pt x="5400" y="19393"/>
                          </a:lnTo>
                          <a:lnTo>
                            <a:pt x="6253" y="19077"/>
                          </a:lnTo>
                          <a:lnTo>
                            <a:pt x="6821" y="19393"/>
                          </a:lnTo>
                          <a:lnTo>
                            <a:pt x="7105" y="19393"/>
                          </a:lnTo>
                          <a:lnTo>
                            <a:pt x="7958" y="18447"/>
                          </a:lnTo>
                          <a:lnTo>
                            <a:pt x="8526" y="14347"/>
                          </a:lnTo>
                          <a:lnTo>
                            <a:pt x="9379" y="14347"/>
                          </a:lnTo>
                          <a:lnTo>
                            <a:pt x="12505" y="17974"/>
                          </a:lnTo>
                          <a:lnTo>
                            <a:pt x="12505" y="20260"/>
                          </a:lnTo>
                          <a:lnTo>
                            <a:pt x="13926" y="21364"/>
                          </a:lnTo>
                          <a:lnTo>
                            <a:pt x="15063" y="21600"/>
                          </a:lnTo>
                          <a:lnTo>
                            <a:pt x="15632" y="20969"/>
                          </a:lnTo>
                          <a:lnTo>
                            <a:pt x="14779" y="20339"/>
                          </a:lnTo>
                          <a:lnTo>
                            <a:pt x="13926" y="18920"/>
                          </a:lnTo>
                          <a:lnTo>
                            <a:pt x="13642" y="13796"/>
                          </a:lnTo>
                          <a:lnTo>
                            <a:pt x="12789" y="8672"/>
                          </a:lnTo>
                          <a:lnTo>
                            <a:pt x="14779" y="8277"/>
                          </a:lnTo>
                          <a:lnTo>
                            <a:pt x="14779" y="6149"/>
                          </a:lnTo>
                          <a:lnTo>
                            <a:pt x="17053" y="6543"/>
                          </a:lnTo>
                          <a:lnTo>
                            <a:pt x="14779" y="7331"/>
                          </a:lnTo>
                          <a:lnTo>
                            <a:pt x="14779" y="8120"/>
                          </a:lnTo>
                          <a:lnTo>
                            <a:pt x="17053" y="7647"/>
                          </a:lnTo>
                          <a:lnTo>
                            <a:pt x="18189" y="7095"/>
                          </a:lnTo>
                          <a:lnTo>
                            <a:pt x="19326" y="7253"/>
                          </a:lnTo>
                          <a:lnTo>
                            <a:pt x="21600" y="6385"/>
                          </a:lnTo>
                          <a:lnTo>
                            <a:pt x="21600" y="6149"/>
                          </a:lnTo>
                          <a:lnTo>
                            <a:pt x="20463" y="5991"/>
                          </a:lnTo>
                          <a:lnTo>
                            <a:pt x="17621" y="5045"/>
                          </a:lnTo>
                          <a:lnTo>
                            <a:pt x="14779" y="4178"/>
                          </a:lnTo>
                          <a:lnTo>
                            <a:pt x="11084" y="3232"/>
                          </a:lnTo>
                          <a:lnTo>
                            <a:pt x="8526" y="2917"/>
                          </a:lnTo>
                          <a:lnTo>
                            <a:pt x="8526" y="2286"/>
                          </a:lnTo>
                          <a:lnTo>
                            <a:pt x="9379" y="1892"/>
                          </a:lnTo>
                          <a:lnTo>
                            <a:pt x="9379" y="1104"/>
                          </a:lnTo>
                          <a:lnTo>
                            <a:pt x="10232" y="867"/>
                          </a:lnTo>
                          <a:lnTo>
                            <a:pt x="8526" y="236"/>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45" name="Shape 784"/>
                    <p:cNvSpPr/>
                    <p:nvPr/>
                  </p:nvSpPr>
                  <p:spPr>
                    <a:xfrm>
                      <a:off x="0" y="763"/>
                      <a:ext cx="57940" cy="200888"/>
                    </a:xfrm>
                    <a:custGeom>
                      <a:avLst/>
                      <a:gdLst/>
                      <a:ahLst/>
                      <a:cxnLst>
                        <a:cxn ang="0">
                          <a:pos x="wd2" y="hd2"/>
                        </a:cxn>
                        <a:cxn ang="5400000">
                          <a:pos x="wd2" y="hd2"/>
                        </a:cxn>
                        <a:cxn ang="10800000">
                          <a:pos x="wd2" y="hd2"/>
                        </a:cxn>
                        <a:cxn ang="16200000">
                          <a:pos x="wd2" y="hd2"/>
                        </a:cxn>
                      </a:cxnLst>
                      <a:rect l="0" t="0" r="r" b="b"/>
                      <a:pathLst>
                        <a:path w="21600" h="21600" extrusionOk="0">
                          <a:moveTo>
                            <a:pt x="16709" y="411"/>
                          </a:moveTo>
                          <a:lnTo>
                            <a:pt x="16709" y="986"/>
                          </a:lnTo>
                          <a:lnTo>
                            <a:pt x="16302" y="1150"/>
                          </a:lnTo>
                          <a:lnTo>
                            <a:pt x="17525" y="1560"/>
                          </a:lnTo>
                          <a:lnTo>
                            <a:pt x="16709" y="1643"/>
                          </a:lnTo>
                          <a:lnTo>
                            <a:pt x="16709" y="1807"/>
                          </a:lnTo>
                          <a:lnTo>
                            <a:pt x="16302" y="2464"/>
                          </a:lnTo>
                          <a:lnTo>
                            <a:pt x="19970" y="3121"/>
                          </a:lnTo>
                          <a:lnTo>
                            <a:pt x="21600" y="7556"/>
                          </a:lnTo>
                          <a:lnTo>
                            <a:pt x="19562" y="8377"/>
                          </a:lnTo>
                          <a:lnTo>
                            <a:pt x="20377" y="10759"/>
                          </a:lnTo>
                          <a:lnTo>
                            <a:pt x="19155" y="11087"/>
                          </a:lnTo>
                          <a:lnTo>
                            <a:pt x="17932" y="14865"/>
                          </a:lnTo>
                          <a:lnTo>
                            <a:pt x="17117" y="18725"/>
                          </a:lnTo>
                          <a:lnTo>
                            <a:pt x="17525" y="18890"/>
                          </a:lnTo>
                          <a:lnTo>
                            <a:pt x="21600" y="19629"/>
                          </a:lnTo>
                          <a:lnTo>
                            <a:pt x="20785" y="19793"/>
                          </a:lnTo>
                          <a:lnTo>
                            <a:pt x="19562" y="19875"/>
                          </a:lnTo>
                          <a:lnTo>
                            <a:pt x="17525" y="19793"/>
                          </a:lnTo>
                          <a:lnTo>
                            <a:pt x="14672" y="19465"/>
                          </a:lnTo>
                          <a:lnTo>
                            <a:pt x="13042" y="19300"/>
                          </a:lnTo>
                          <a:lnTo>
                            <a:pt x="13042" y="20040"/>
                          </a:lnTo>
                          <a:lnTo>
                            <a:pt x="12226" y="20040"/>
                          </a:lnTo>
                          <a:lnTo>
                            <a:pt x="13857" y="20532"/>
                          </a:lnTo>
                          <a:lnTo>
                            <a:pt x="13042" y="21436"/>
                          </a:lnTo>
                          <a:lnTo>
                            <a:pt x="11819" y="21600"/>
                          </a:lnTo>
                          <a:lnTo>
                            <a:pt x="9374" y="20861"/>
                          </a:lnTo>
                          <a:lnTo>
                            <a:pt x="9374" y="20286"/>
                          </a:lnTo>
                          <a:lnTo>
                            <a:pt x="8558" y="20204"/>
                          </a:lnTo>
                          <a:lnTo>
                            <a:pt x="7743" y="15276"/>
                          </a:lnTo>
                          <a:lnTo>
                            <a:pt x="8558" y="14865"/>
                          </a:lnTo>
                          <a:lnTo>
                            <a:pt x="6113" y="11498"/>
                          </a:lnTo>
                          <a:lnTo>
                            <a:pt x="4075" y="11416"/>
                          </a:lnTo>
                          <a:lnTo>
                            <a:pt x="4075" y="7967"/>
                          </a:lnTo>
                          <a:lnTo>
                            <a:pt x="0" y="7556"/>
                          </a:lnTo>
                          <a:lnTo>
                            <a:pt x="1223" y="3860"/>
                          </a:lnTo>
                          <a:lnTo>
                            <a:pt x="7743" y="2875"/>
                          </a:lnTo>
                          <a:lnTo>
                            <a:pt x="9374" y="2464"/>
                          </a:lnTo>
                          <a:lnTo>
                            <a:pt x="9374" y="2135"/>
                          </a:lnTo>
                          <a:lnTo>
                            <a:pt x="8966" y="1889"/>
                          </a:lnTo>
                          <a:lnTo>
                            <a:pt x="8151" y="1725"/>
                          </a:lnTo>
                          <a:lnTo>
                            <a:pt x="6928" y="1232"/>
                          </a:lnTo>
                          <a:lnTo>
                            <a:pt x="6928" y="986"/>
                          </a:lnTo>
                          <a:lnTo>
                            <a:pt x="7336" y="657"/>
                          </a:lnTo>
                          <a:lnTo>
                            <a:pt x="8558" y="329"/>
                          </a:lnTo>
                          <a:lnTo>
                            <a:pt x="9374" y="82"/>
                          </a:lnTo>
                          <a:lnTo>
                            <a:pt x="11004" y="0"/>
                          </a:lnTo>
                          <a:lnTo>
                            <a:pt x="13857" y="0"/>
                          </a:lnTo>
                          <a:lnTo>
                            <a:pt x="14672" y="82"/>
                          </a:lnTo>
                          <a:lnTo>
                            <a:pt x="16709" y="411"/>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sp>
                <p:nvSpPr>
                  <p:cNvPr id="39" name="Shape 786"/>
                  <p:cNvSpPr/>
                  <p:nvPr/>
                </p:nvSpPr>
                <p:spPr>
                  <a:xfrm>
                    <a:off x="1904350" y="44302"/>
                    <a:ext cx="73245" cy="183320"/>
                  </a:xfrm>
                  <a:custGeom>
                    <a:avLst/>
                    <a:gdLst/>
                    <a:ahLst/>
                    <a:cxnLst>
                      <a:cxn ang="0">
                        <a:pos x="wd2" y="hd2"/>
                      </a:cxn>
                      <a:cxn ang="5400000">
                        <a:pos x="wd2" y="hd2"/>
                      </a:cxn>
                      <a:cxn ang="10800000">
                        <a:pos x="wd2" y="hd2"/>
                      </a:cxn>
                      <a:cxn ang="16200000">
                        <a:pos x="wd2" y="hd2"/>
                      </a:cxn>
                    </a:cxnLst>
                    <a:rect l="0" t="0" r="r" b="b"/>
                    <a:pathLst>
                      <a:path w="21600" h="21600" extrusionOk="0">
                        <a:moveTo>
                          <a:pt x="12896" y="270"/>
                        </a:moveTo>
                        <a:lnTo>
                          <a:pt x="17409" y="0"/>
                        </a:lnTo>
                        <a:lnTo>
                          <a:pt x="19021" y="540"/>
                        </a:lnTo>
                        <a:lnTo>
                          <a:pt x="19666" y="360"/>
                        </a:lnTo>
                        <a:lnTo>
                          <a:pt x="20955" y="1350"/>
                        </a:lnTo>
                        <a:lnTo>
                          <a:pt x="18376" y="1890"/>
                        </a:lnTo>
                        <a:lnTo>
                          <a:pt x="18376" y="2340"/>
                        </a:lnTo>
                        <a:lnTo>
                          <a:pt x="17731" y="2430"/>
                        </a:lnTo>
                        <a:lnTo>
                          <a:pt x="17409" y="2970"/>
                        </a:lnTo>
                        <a:lnTo>
                          <a:pt x="15475" y="3060"/>
                        </a:lnTo>
                        <a:lnTo>
                          <a:pt x="15475" y="3240"/>
                        </a:lnTo>
                        <a:lnTo>
                          <a:pt x="18376" y="3870"/>
                        </a:lnTo>
                        <a:lnTo>
                          <a:pt x="20955" y="6930"/>
                        </a:lnTo>
                        <a:lnTo>
                          <a:pt x="19021" y="7740"/>
                        </a:lnTo>
                        <a:lnTo>
                          <a:pt x="19021" y="13410"/>
                        </a:lnTo>
                        <a:lnTo>
                          <a:pt x="16764" y="13680"/>
                        </a:lnTo>
                        <a:lnTo>
                          <a:pt x="16442" y="14580"/>
                        </a:lnTo>
                        <a:lnTo>
                          <a:pt x="15475" y="17010"/>
                        </a:lnTo>
                        <a:lnTo>
                          <a:pt x="15475" y="18270"/>
                        </a:lnTo>
                        <a:lnTo>
                          <a:pt x="19021" y="19080"/>
                        </a:lnTo>
                        <a:lnTo>
                          <a:pt x="21600" y="19440"/>
                        </a:lnTo>
                        <a:lnTo>
                          <a:pt x="21600" y="19710"/>
                        </a:lnTo>
                        <a:lnTo>
                          <a:pt x="16119" y="19350"/>
                        </a:lnTo>
                        <a:lnTo>
                          <a:pt x="15475" y="19080"/>
                        </a:lnTo>
                        <a:lnTo>
                          <a:pt x="14830" y="19350"/>
                        </a:lnTo>
                        <a:lnTo>
                          <a:pt x="14507" y="19350"/>
                        </a:lnTo>
                        <a:lnTo>
                          <a:pt x="13863" y="18450"/>
                        </a:lnTo>
                        <a:lnTo>
                          <a:pt x="12896" y="14310"/>
                        </a:lnTo>
                        <a:lnTo>
                          <a:pt x="11928" y="14310"/>
                        </a:lnTo>
                        <a:lnTo>
                          <a:pt x="9027" y="17910"/>
                        </a:lnTo>
                        <a:lnTo>
                          <a:pt x="9027" y="20250"/>
                        </a:lnTo>
                        <a:lnTo>
                          <a:pt x="7737" y="21330"/>
                        </a:lnTo>
                        <a:lnTo>
                          <a:pt x="6448" y="21600"/>
                        </a:lnTo>
                        <a:lnTo>
                          <a:pt x="5803" y="20970"/>
                        </a:lnTo>
                        <a:lnTo>
                          <a:pt x="6770" y="20340"/>
                        </a:lnTo>
                        <a:lnTo>
                          <a:pt x="7737" y="18900"/>
                        </a:lnTo>
                        <a:lnTo>
                          <a:pt x="7737" y="13680"/>
                        </a:lnTo>
                        <a:lnTo>
                          <a:pt x="9027" y="8730"/>
                        </a:lnTo>
                        <a:lnTo>
                          <a:pt x="7093" y="8280"/>
                        </a:lnTo>
                        <a:lnTo>
                          <a:pt x="7093" y="6120"/>
                        </a:lnTo>
                        <a:lnTo>
                          <a:pt x="4513" y="6570"/>
                        </a:lnTo>
                        <a:lnTo>
                          <a:pt x="6770" y="7290"/>
                        </a:lnTo>
                        <a:lnTo>
                          <a:pt x="6770" y="8100"/>
                        </a:lnTo>
                        <a:lnTo>
                          <a:pt x="4513" y="7650"/>
                        </a:lnTo>
                        <a:lnTo>
                          <a:pt x="3546" y="7110"/>
                        </a:lnTo>
                        <a:lnTo>
                          <a:pt x="2257" y="7290"/>
                        </a:lnTo>
                        <a:lnTo>
                          <a:pt x="0" y="6480"/>
                        </a:lnTo>
                        <a:lnTo>
                          <a:pt x="0" y="6120"/>
                        </a:lnTo>
                        <a:lnTo>
                          <a:pt x="1290" y="6030"/>
                        </a:lnTo>
                        <a:lnTo>
                          <a:pt x="3869" y="5040"/>
                        </a:lnTo>
                        <a:lnTo>
                          <a:pt x="6770" y="4230"/>
                        </a:lnTo>
                        <a:lnTo>
                          <a:pt x="10316" y="3330"/>
                        </a:lnTo>
                        <a:lnTo>
                          <a:pt x="12896" y="2970"/>
                        </a:lnTo>
                        <a:lnTo>
                          <a:pt x="12896" y="2250"/>
                        </a:lnTo>
                        <a:lnTo>
                          <a:pt x="11928" y="1890"/>
                        </a:lnTo>
                        <a:lnTo>
                          <a:pt x="11928" y="1080"/>
                        </a:lnTo>
                        <a:lnTo>
                          <a:pt x="11284" y="900"/>
                        </a:lnTo>
                        <a:lnTo>
                          <a:pt x="12896" y="270"/>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40" name="Shape 787"/>
                  <p:cNvSpPr/>
                  <p:nvPr/>
                </p:nvSpPr>
                <p:spPr>
                  <a:xfrm>
                    <a:off x="2118616" y="1527"/>
                    <a:ext cx="40450" cy="160405"/>
                  </a:xfrm>
                  <a:custGeom>
                    <a:avLst/>
                    <a:gdLst/>
                    <a:ahLst/>
                    <a:cxnLst>
                      <a:cxn ang="0">
                        <a:pos x="wd2" y="hd2"/>
                      </a:cxn>
                      <a:cxn ang="5400000">
                        <a:pos x="wd2" y="hd2"/>
                      </a:cxn>
                      <a:cxn ang="10800000">
                        <a:pos x="wd2" y="hd2"/>
                      </a:cxn>
                      <a:cxn ang="16200000">
                        <a:pos x="wd2" y="hd2"/>
                      </a:cxn>
                    </a:cxnLst>
                    <a:rect l="0" t="0" r="r" b="b"/>
                    <a:pathLst>
                      <a:path w="21600" h="21600" extrusionOk="0">
                        <a:moveTo>
                          <a:pt x="14011" y="309"/>
                        </a:moveTo>
                        <a:lnTo>
                          <a:pt x="9341" y="0"/>
                        </a:lnTo>
                        <a:lnTo>
                          <a:pt x="4670" y="0"/>
                        </a:lnTo>
                        <a:lnTo>
                          <a:pt x="1168" y="103"/>
                        </a:lnTo>
                        <a:lnTo>
                          <a:pt x="0" y="926"/>
                        </a:lnTo>
                        <a:lnTo>
                          <a:pt x="0" y="1440"/>
                        </a:lnTo>
                        <a:lnTo>
                          <a:pt x="2335" y="2263"/>
                        </a:lnTo>
                        <a:lnTo>
                          <a:pt x="3503" y="2263"/>
                        </a:lnTo>
                        <a:lnTo>
                          <a:pt x="1168" y="3189"/>
                        </a:lnTo>
                        <a:lnTo>
                          <a:pt x="0" y="4526"/>
                        </a:lnTo>
                        <a:lnTo>
                          <a:pt x="0" y="7406"/>
                        </a:lnTo>
                        <a:lnTo>
                          <a:pt x="1168" y="8949"/>
                        </a:lnTo>
                        <a:lnTo>
                          <a:pt x="4086" y="9051"/>
                        </a:lnTo>
                        <a:lnTo>
                          <a:pt x="4086" y="9463"/>
                        </a:lnTo>
                        <a:lnTo>
                          <a:pt x="5838" y="9669"/>
                        </a:lnTo>
                        <a:lnTo>
                          <a:pt x="5838" y="11314"/>
                        </a:lnTo>
                        <a:lnTo>
                          <a:pt x="7005" y="11623"/>
                        </a:lnTo>
                        <a:lnTo>
                          <a:pt x="7005" y="16354"/>
                        </a:lnTo>
                        <a:lnTo>
                          <a:pt x="4670" y="18411"/>
                        </a:lnTo>
                        <a:lnTo>
                          <a:pt x="4086" y="20983"/>
                        </a:lnTo>
                        <a:lnTo>
                          <a:pt x="6422" y="21189"/>
                        </a:lnTo>
                        <a:lnTo>
                          <a:pt x="6422" y="21497"/>
                        </a:lnTo>
                        <a:lnTo>
                          <a:pt x="9924" y="21497"/>
                        </a:lnTo>
                        <a:lnTo>
                          <a:pt x="10508" y="21394"/>
                        </a:lnTo>
                        <a:lnTo>
                          <a:pt x="12259" y="21394"/>
                        </a:lnTo>
                        <a:lnTo>
                          <a:pt x="12259" y="21600"/>
                        </a:lnTo>
                        <a:lnTo>
                          <a:pt x="14595" y="21497"/>
                        </a:lnTo>
                        <a:lnTo>
                          <a:pt x="20432" y="21394"/>
                        </a:lnTo>
                        <a:lnTo>
                          <a:pt x="20432" y="21189"/>
                        </a:lnTo>
                        <a:lnTo>
                          <a:pt x="15178" y="20777"/>
                        </a:lnTo>
                        <a:lnTo>
                          <a:pt x="15178" y="20366"/>
                        </a:lnTo>
                        <a:lnTo>
                          <a:pt x="19849" y="20263"/>
                        </a:lnTo>
                        <a:lnTo>
                          <a:pt x="19849" y="20057"/>
                        </a:lnTo>
                        <a:lnTo>
                          <a:pt x="16930" y="19543"/>
                        </a:lnTo>
                        <a:lnTo>
                          <a:pt x="16930" y="16560"/>
                        </a:lnTo>
                        <a:lnTo>
                          <a:pt x="17514" y="13886"/>
                        </a:lnTo>
                        <a:lnTo>
                          <a:pt x="17514" y="7097"/>
                        </a:lnTo>
                        <a:lnTo>
                          <a:pt x="21600" y="6686"/>
                        </a:lnTo>
                        <a:lnTo>
                          <a:pt x="21600" y="6377"/>
                        </a:lnTo>
                        <a:lnTo>
                          <a:pt x="13427" y="3497"/>
                        </a:lnTo>
                        <a:lnTo>
                          <a:pt x="9341" y="3086"/>
                        </a:lnTo>
                        <a:lnTo>
                          <a:pt x="9924" y="2880"/>
                        </a:lnTo>
                        <a:lnTo>
                          <a:pt x="12259" y="2777"/>
                        </a:lnTo>
                        <a:lnTo>
                          <a:pt x="12259" y="2571"/>
                        </a:lnTo>
                        <a:lnTo>
                          <a:pt x="13427" y="2469"/>
                        </a:lnTo>
                        <a:lnTo>
                          <a:pt x="13427" y="2263"/>
                        </a:lnTo>
                        <a:lnTo>
                          <a:pt x="14011" y="2160"/>
                        </a:lnTo>
                        <a:lnTo>
                          <a:pt x="13427" y="2057"/>
                        </a:lnTo>
                        <a:lnTo>
                          <a:pt x="14011" y="1954"/>
                        </a:lnTo>
                        <a:lnTo>
                          <a:pt x="12259" y="1440"/>
                        </a:lnTo>
                        <a:lnTo>
                          <a:pt x="13427" y="1234"/>
                        </a:lnTo>
                        <a:lnTo>
                          <a:pt x="12259" y="1029"/>
                        </a:lnTo>
                        <a:lnTo>
                          <a:pt x="14011" y="720"/>
                        </a:lnTo>
                        <a:lnTo>
                          <a:pt x="14011" y="309"/>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41" name="Shape 788"/>
                  <p:cNvSpPr/>
                  <p:nvPr/>
                </p:nvSpPr>
                <p:spPr>
                  <a:xfrm>
                    <a:off x="886583" y="0"/>
                    <a:ext cx="54661" cy="144364"/>
                  </a:xfrm>
                  <a:custGeom>
                    <a:avLst/>
                    <a:gdLst/>
                    <a:ahLst/>
                    <a:cxnLst>
                      <a:cxn ang="0">
                        <a:pos x="wd2" y="hd2"/>
                      </a:cxn>
                      <a:cxn ang="5400000">
                        <a:pos x="wd2" y="hd2"/>
                      </a:cxn>
                      <a:cxn ang="10800000">
                        <a:pos x="wd2" y="hd2"/>
                      </a:cxn>
                      <a:cxn ang="16200000">
                        <a:pos x="wd2" y="hd2"/>
                      </a:cxn>
                    </a:cxnLst>
                    <a:rect l="0" t="0" r="r" b="b"/>
                    <a:pathLst>
                      <a:path w="21600" h="21600" extrusionOk="0">
                        <a:moveTo>
                          <a:pt x="12960" y="229"/>
                        </a:moveTo>
                        <a:lnTo>
                          <a:pt x="17712" y="0"/>
                        </a:lnTo>
                        <a:lnTo>
                          <a:pt x="19440" y="457"/>
                        </a:lnTo>
                        <a:lnTo>
                          <a:pt x="19872" y="229"/>
                        </a:lnTo>
                        <a:lnTo>
                          <a:pt x="21168" y="1257"/>
                        </a:lnTo>
                        <a:lnTo>
                          <a:pt x="18576" y="1714"/>
                        </a:lnTo>
                        <a:lnTo>
                          <a:pt x="18576" y="2286"/>
                        </a:lnTo>
                        <a:lnTo>
                          <a:pt x="17712" y="2286"/>
                        </a:lnTo>
                        <a:lnTo>
                          <a:pt x="17712" y="2857"/>
                        </a:lnTo>
                        <a:lnTo>
                          <a:pt x="15552" y="2971"/>
                        </a:lnTo>
                        <a:lnTo>
                          <a:pt x="15552" y="3200"/>
                        </a:lnTo>
                        <a:lnTo>
                          <a:pt x="18576" y="3771"/>
                        </a:lnTo>
                        <a:lnTo>
                          <a:pt x="21168" y="6857"/>
                        </a:lnTo>
                        <a:lnTo>
                          <a:pt x="19440" y="7771"/>
                        </a:lnTo>
                        <a:lnTo>
                          <a:pt x="19440" y="13371"/>
                        </a:lnTo>
                        <a:lnTo>
                          <a:pt x="16848" y="13600"/>
                        </a:lnTo>
                        <a:lnTo>
                          <a:pt x="16416" y="14629"/>
                        </a:lnTo>
                        <a:lnTo>
                          <a:pt x="15552" y="17029"/>
                        </a:lnTo>
                        <a:lnTo>
                          <a:pt x="15552" y="18286"/>
                        </a:lnTo>
                        <a:lnTo>
                          <a:pt x="19440" y="19086"/>
                        </a:lnTo>
                        <a:lnTo>
                          <a:pt x="21600" y="19543"/>
                        </a:lnTo>
                        <a:lnTo>
                          <a:pt x="21600" y="19771"/>
                        </a:lnTo>
                        <a:lnTo>
                          <a:pt x="15984" y="19314"/>
                        </a:lnTo>
                        <a:lnTo>
                          <a:pt x="15552" y="19086"/>
                        </a:lnTo>
                        <a:lnTo>
                          <a:pt x="14688" y="19314"/>
                        </a:lnTo>
                        <a:lnTo>
                          <a:pt x="13824" y="18400"/>
                        </a:lnTo>
                        <a:lnTo>
                          <a:pt x="12960" y="14286"/>
                        </a:lnTo>
                        <a:lnTo>
                          <a:pt x="12096" y="14286"/>
                        </a:lnTo>
                        <a:lnTo>
                          <a:pt x="8640" y="17943"/>
                        </a:lnTo>
                        <a:lnTo>
                          <a:pt x="8640" y="20229"/>
                        </a:lnTo>
                        <a:lnTo>
                          <a:pt x="7344" y="21371"/>
                        </a:lnTo>
                        <a:lnTo>
                          <a:pt x="6480" y="21600"/>
                        </a:lnTo>
                        <a:lnTo>
                          <a:pt x="6048" y="21029"/>
                        </a:lnTo>
                        <a:lnTo>
                          <a:pt x="6912" y="20343"/>
                        </a:lnTo>
                        <a:lnTo>
                          <a:pt x="7344" y="18857"/>
                        </a:lnTo>
                        <a:lnTo>
                          <a:pt x="7344" y="13714"/>
                        </a:lnTo>
                        <a:lnTo>
                          <a:pt x="8640" y="8686"/>
                        </a:lnTo>
                        <a:lnTo>
                          <a:pt x="6912" y="8229"/>
                        </a:lnTo>
                        <a:lnTo>
                          <a:pt x="6912" y="6057"/>
                        </a:lnTo>
                        <a:lnTo>
                          <a:pt x="4320" y="6514"/>
                        </a:lnTo>
                        <a:lnTo>
                          <a:pt x="6912" y="7200"/>
                        </a:lnTo>
                        <a:lnTo>
                          <a:pt x="6912" y="8000"/>
                        </a:lnTo>
                        <a:lnTo>
                          <a:pt x="4320" y="7543"/>
                        </a:lnTo>
                        <a:lnTo>
                          <a:pt x="3456" y="7086"/>
                        </a:lnTo>
                        <a:lnTo>
                          <a:pt x="1728" y="7200"/>
                        </a:lnTo>
                        <a:lnTo>
                          <a:pt x="0" y="6400"/>
                        </a:lnTo>
                        <a:lnTo>
                          <a:pt x="0" y="6057"/>
                        </a:lnTo>
                        <a:lnTo>
                          <a:pt x="864" y="5943"/>
                        </a:lnTo>
                        <a:lnTo>
                          <a:pt x="6912" y="4114"/>
                        </a:lnTo>
                        <a:lnTo>
                          <a:pt x="10368" y="3314"/>
                        </a:lnTo>
                        <a:lnTo>
                          <a:pt x="12960" y="2857"/>
                        </a:lnTo>
                        <a:lnTo>
                          <a:pt x="12960" y="2171"/>
                        </a:lnTo>
                        <a:lnTo>
                          <a:pt x="12096" y="1829"/>
                        </a:lnTo>
                        <a:lnTo>
                          <a:pt x="12096" y="1029"/>
                        </a:lnTo>
                        <a:lnTo>
                          <a:pt x="11232" y="800"/>
                        </a:lnTo>
                        <a:lnTo>
                          <a:pt x="12960" y="229"/>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42" name="Shape 789"/>
                  <p:cNvSpPr/>
                  <p:nvPr/>
                </p:nvSpPr>
                <p:spPr>
                  <a:xfrm>
                    <a:off x="704019" y="40482"/>
                    <a:ext cx="26237" cy="101591"/>
                  </a:xfrm>
                  <a:custGeom>
                    <a:avLst/>
                    <a:gdLst/>
                    <a:ahLst/>
                    <a:cxnLst>
                      <a:cxn ang="0">
                        <a:pos x="wd2" y="hd2"/>
                      </a:cxn>
                      <a:cxn ang="5400000">
                        <a:pos x="wd2" y="hd2"/>
                      </a:cxn>
                      <a:cxn ang="10800000">
                        <a:pos x="wd2" y="hd2"/>
                      </a:cxn>
                      <a:cxn ang="16200000">
                        <a:pos x="wd2" y="hd2"/>
                      </a:cxn>
                    </a:cxnLst>
                    <a:rect l="0" t="0" r="r" b="b"/>
                    <a:pathLst>
                      <a:path w="21600" h="21600" extrusionOk="0">
                        <a:moveTo>
                          <a:pt x="17100" y="325"/>
                        </a:moveTo>
                        <a:lnTo>
                          <a:pt x="17100" y="1137"/>
                        </a:lnTo>
                        <a:lnTo>
                          <a:pt x="18000" y="1299"/>
                        </a:lnTo>
                        <a:lnTo>
                          <a:pt x="17100" y="1462"/>
                        </a:lnTo>
                        <a:lnTo>
                          <a:pt x="17100" y="1624"/>
                        </a:lnTo>
                        <a:lnTo>
                          <a:pt x="16200" y="2274"/>
                        </a:lnTo>
                        <a:lnTo>
                          <a:pt x="16200" y="2436"/>
                        </a:lnTo>
                        <a:lnTo>
                          <a:pt x="20700" y="3086"/>
                        </a:lnTo>
                        <a:lnTo>
                          <a:pt x="21600" y="7471"/>
                        </a:lnTo>
                        <a:lnTo>
                          <a:pt x="19800" y="8283"/>
                        </a:lnTo>
                        <a:lnTo>
                          <a:pt x="20700" y="10719"/>
                        </a:lnTo>
                        <a:lnTo>
                          <a:pt x="18900" y="11044"/>
                        </a:lnTo>
                        <a:lnTo>
                          <a:pt x="18000" y="14779"/>
                        </a:lnTo>
                        <a:lnTo>
                          <a:pt x="17100" y="18677"/>
                        </a:lnTo>
                        <a:lnTo>
                          <a:pt x="18000" y="18839"/>
                        </a:lnTo>
                        <a:lnTo>
                          <a:pt x="21600" y="19651"/>
                        </a:lnTo>
                        <a:lnTo>
                          <a:pt x="19800" y="19976"/>
                        </a:lnTo>
                        <a:lnTo>
                          <a:pt x="17100" y="19814"/>
                        </a:lnTo>
                        <a:lnTo>
                          <a:pt x="15300" y="19489"/>
                        </a:lnTo>
                        <a:lnTo>
                          <a:pt x="13500" y="19326"/>
                        </a:lnTo>
                        <a:lnTo>
                          <a:pt x="13500" y="19976"/>
                        </a:lnTo>
                        <a:lnTo>
                          <a:pt x="12600" y="19976"/>
                        </a:lnTo>
                        <a:lnTo>
                          <a:pt x="14400" y="20626"/>
                        </a:lnTo>
                        <a:lnTo>
                          <a:pt x="13500" y="21438"/>
                        </a:lnTo>
                        <a:lnTo>
                          <a:pt x="12600" y="21600"/>
                        </a:lnTo>
                        <a:lnTo>
                          <a:pt x="9900" y="20788"/>
                        </a:lnTo>
                        <a:lnTo>
                          <a:pt x="9900" y="20301"/>
                        </a:lnTo>
                        <a:lnTo>
                          <a:pt x="9000" y="20301"/>
                        </a:lnTo>
                        <a:lnTo>
                          <a:pt x="7200" y="15266"/>
                        </a:lnTo>
                        <a:lnTo>
                          <a:pt x="9000" y="14779"/>
                        </a:lnTo>
                        <a:lnTo>
                          <a:pt x="6300" y="11531"/>
                        </a:lnTo>
                        <a:lnTo>
                          <a:pt x="4500" y="11368"/>
                        </a:lnTo>
                        <a:lnTo>
                          <a:pt x="4500" y="7958"/>
                        </a:lnTo>
                        <a:lnTo>
                          <a:pt x="0" y="7471"/>
                        </a:lnTo>
                        <a:lnTo>
                          <a:pt x="1800" y="3898"/>
                        </a:lnTo>
                        <a:lnTo>
                          <a:pt x="9900" y="2436"/>
                        </a:lnTo>
                        <a:lnTo>
                          <a:pt x="9900" y="1786"/>
                        </a:lnTo>
                        <a:lnTo>
                          <a:pt x="8100" y="1624"/>
                        </a:lnTo>
                        <a:lnTo>
                          <a:pt x="7200" y="1299"/>
                        </a:lnTo>
                        <a:lnTo>
                          <a:pt x="7200" y="650"/>
                        </a:lnTo>
                        <a:lnTo>
                          <a:pt x="9000" y="325"/>
                        </a:lnTo>
                        <a:lnTo>
                          <a:pt x="9900" y="0"/>
                        </a:lnTo>
                        <a:lnTo>
                          <a:pt x="15300" y="0"/>
                        </a:lnTo>
                        <a:lnTo>
                          <a:pt x="17100" y="325"/>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43" name="Shape 790"/>
                  <p:cNvSpPr/>
                  <p:nvPr/>
                </p:nvSpPr>
                <p:spPr>
                  <a:xfrm>
                    <a:off x="603445" y="55759"/>
                    <a:ext cx="56847" cy="193250"/>
                  </a:xfrm>
                  <a:custGeom>
                    <a:avLst/>
                    <a:gdLst/>
                    <a:ahLst/>
                    <a:cxnLst>
                      <a:cxn ang="0">
                        <a:pos x="wd2" y="hd2"/>
                      </a:cxn>
                      <a:cxn ang="5400000">
                        <a:pos x="wd2" y="hd2"/>
                      </a:cxn>
                      <a:cxn ang="10800000">
                        <a:pos x="wd2" y="hd2"/>
                      </a:cxn>
                      <a:cxn ang="16200000">
                        <a:pos x="wd2" y="hd2"/>
                      </a:cxn>
                    </a:cxnLst>
                    <a:rect l="0" t="0" r="r" b="b"/>
                    <a:pathLst>
                      <a:path w="21600" h="21600" extrusionOk="0">
                        <a:moveTo>
                          <a:pt x="16615" y="427"/>
                        </a:moveTo>
                        <a:lnTo>
                          <a:pt x="16615" y="1195"/>
                        </a:lnTo>
                        <a:lnTo>
                          <a:pt x="17446" y="1537"/>
                        </a:lnTo>
                        <a:lnTo>
                          <a:pt x="16615" y="1708"/>
                        </a:lnTo>
                        <a:lnTo>
                          <a:pt x="17031" y="1878"/>
                        </a:lnTo>
                        <a:lnTo>
                          <a:pt x="16200" y="2476"/>
                        </a:lnTo>
                        <a:lnTo>
                          <a:pt x="16200" y="2561"/>
                        </a:lnTo>
                        <a:lnTo>
                          <a:pt x="19938" y="3159"/>
                        </a:lnTo>
                        <a:lnTo>
                          <a:pt x="21600" y="7598"/>
                        </a:lnTo>
                        <a:lnTo>
                          <a:pt x="19523" y="8367"/>
                        </a:lnTo>
                        <a:lnTo>
                          <a:pt x="20354" y="10843"/>
                        </a:lnTo>
                        <a:lnTo>
                          <a:pt x="19108" y="11013"/>
                        </a:lnTo>
                        <a:lnTo>
                          <a:pt x="17446" y="18697"/>
                        </a:lnTo>
                        <a:lnTo>
                          <a:pt x="17446" y="18868"/>
                        </a:lnTo>
                        <a:lnTo>
                          <a:pt x="21600" y="19636"/>
                        </a:lnTo>
                        <a:lnTo>
                          <a:pt x="20769" y="19722"/>
                        </a:lnTo>
                        <a:lnTo>
                          <a:pt x="19523" y="19892"/>
                        </a:lnTo>
                        <a:lnTo>
                          <a:pt x="17446" y="19722"/>
                        </a:lnTo>
                        <a:lnTo>
                          <a:pt x="14954" y="19466"/>
                        </a:lnTo>
                        <a:lnTo>
                          <a:pt x="13292" y="19380"/>
                        </a:lnTo>
                        <a:lnTo>
                          <a:pt x="13292" y="19978"/>
                        </a:lnTo>
                        <a:lnTo>
                          <a:pt x="12462" y="19978"/>
                        </a:lnTo>
                        <a:lnTo>
                          <a:pt x="13708" y="20490"/>
                        </a:lnTo>
                        <a:lnTo>
                          <a:pt x="13292" y="21429"/>
                        </a:lnTo>
                        <a:lnTo>
                          <a:pt x="11631" y="21600"/>
                        </a:lnTo>
                        <a:lnTo>
                          <a:pt x="9554" y="20832"/>
                        </a:lnTo>
                        <a:lnTo>
                          <a:pt x="9554" y="20234"/>
                        </a:lnTo>
                        <a:lnTo>
                          <a:pt x="8723" y="20234"/>
                        </a:lnTo>
                        <a:lnTo>
                          <a:pt x="7892" y="15282"/>
                        </a:lnTo>
                        <a:lnTo>
                          <a:pt x="8723" y="14855"/>
                        </a:lnTo>
                        <a:lnTo>
                          <a:pt x="6231" y="11526"/>
                        </a:lnTo>
                        <a:lnTo>
                          <a:pt x="4569" y="11440"/>
                        </a:lnTo>
                        <a:lnTo>
                          <a:pt x="4154" y="7940"/>
                        </a:lnTo>
                        <a:lnTo>
                          <a:pt x="0" y="7598"/>
                        </a:lnTo>
                        <a:lnTo>
                          <a:pt x="1662" y="3927"/>
                        </a:lnTo>
                        <a:lnTo>
                          <a:pt x="7892" y="2903"/>
                        </a:lnTo>
                        <a:lnTo>
                          <a:pt x="9554" y="2561"/>
                        </a:lnTo>
                        <a:lnTo>
                          <a:pt x="9554" y="2134"/>
                        </a:lnTo>
                        <a:lnTo>
                          <a:pt x="9138" y="1878"/>
                        </a:lnTo>
                        <a:lnTo>
                          <a:pt x="8308" y="1708"/>
                        </a:lnTo>
                        <a:lnTo>
                          <a:pt x="7477" y="1451"/>
                        </a:lnTo>
                        <a:lnTo>
                          <a:pt x="7062" y="1195"/>
                        </a:lnTo>
                        <a:lnTo>
                          <a:pt x="7062" y="1025"/>
                        </a:lnTo>
                        <a:lnTo>
                          <a:pt x="7477" y="683"/>
                        </a:lnTo>
                        <a:lnTo>
                          <a:pt x="8308" y="427"/>
                        </a:lnTo>
                        <a:lnTo>
                          <a:pt x="9554" y="171"/>
                        </a:lnTo>
                        <a:lnTo>
                          <a:pt x="10800" y="0"/>
                        </a:lnTo>
                        <a:lnTo>
                          <a:pt x="12462" y="0"/>
                        </a:lnTo>
                        <a:lnTo>
                          <a:pt x="14954" y="171"/>
                        </a:lnTo>
                        <a:lnTo>
                          <a:pt x="16615" y="427"/>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grpSp>
              <p:nvGrpSpPr>
                <p:cNvPr id="10" name="Group 800"/>
                <p:cNvGrpSpPr/>
                <p:nvPr/>
              </p:nvGrpSpPr>
              <p:grpSpPr>
                <a:xfrm>
                  <a:off x="495218" y="51940"/>
                  <a:ext cx="1893419" cy="647729"/>
                  <a:chOff x="0" y="0"/>
                  <a:chExt cx="1893419" cy="647728"/>
                </a:xfrm>
              </p:grpSpPr>
              <p:grpSp>
                <p:nvGrpSpPr>
                  <p:cNvPr id="26" name="Group 794"/>
                  <p:cNvGrpSpPr/>
                  <p:nvPr/>
                </p:nvGrpSpPr>
                <p:grpSpPr>
                  <a:xfrm>
                    <a:off x="1120527" y="26734"/>
                    <a:ext cx="303911" cy="459827"/>
                    <a:chOff x="0" y="0"/>
                    <a:chExt cx="303909" cy="459826"/>
                  </a:xfrm>
                </p:grpSpPr>
                <p:sp>
                  <p:nvSpPr>
                    <p:cNvPr id="32" name="Shape 792"/>
                    <p:cNvSpPr/>
                    <p:nvPr/>
                  </p:nvSpPr>
                  <p:spPr>
                    <a:xfrm>
                      <a:off x="0" y="0"/>
                      <a:ext cx="191310" cy="459826"/>
                    </a:xfrm>
                    <a:custGeom>
                      <a:avLst/>
                      <a:gdLst/>
                      <a:ahLst/>
                      <a:cxnLst>
                        <a:cxn ang="0">
                          <a:pos x="wd2" y="hd2"/>
                        </a:cxn>
                        <a:cxn ang="5400000">
                          <a:pos x="wd2" y="hd2"/>
                        </a:cxn>
                        <a:cxn ang="10800000">
                          <a:pos x="wd2" y="hd2"/>
                        </a:cxn>
                        <a:cxn ang="16200000">
                          <a:pos x="wd2" y="hd2"/>
                        </a:cxn>
                      </a:cxnLst>
                      <a:rect l="0" t="0" r="r" b="b"/>
                      <a:pathLst>
                        <a:path w="21600" h="21600" extrusionOk="0">
                          <a:moveTo>
                            <a:pt x="13207" y="287"/>
                          </a:moveTo>
                          <a:lnTo>
                            <a:pt x="17403" y="0"/>
                          </a:lnTo>
                          <a:lnTo>
                            <a:pt x="19008" y="574"/>
                          </a:lnTo>
                          <a:lnTo>
                            <a:pt x="19749" y="395"/>
                          </a:lnTo>
                          <a:lnTo>
                            <a:pt x="20859" y="1328"/>
                          </a:lnTo>
                          <a:lnTo>
                            <a:pt x="18514" y="1938"/>
                          </a:lnTo>
                          <a:lnTo>
                            <a:pt x="18391" y="2404"/>
                          </a:lnTo>
                          <a:lnTo>
                            <a:pt x="17774" y="2440"/>
                          </a:lnTo>
                          <a:lnTo>
                            <a:pt x="17403" y="2942"/>
                          </a:lnTo>
                          <a:lnTo>
                            <a:pt x="15675" y="3050"/>
                          </a:lnTo>
                          <a:lnTo>
                            <a:pt x="15675" y="3265"/>
                          </a:lnTo>
                          <a:lnTo>
                            <a:pt x="18514" y="3911"/>
                          </a:lnTo>
                          <a:lnTo>
                            <a:pt x="20859" y="6961"/>
                          </a:lnTo>
                          <a:lnTo>
                            <a:pt x="19008" y="7786"/>
                          </a:lnTo>
                          <a:lnTo>
                            <a:pt x="19008" y="13455"/>
                          </a:lnTo>
                          <a:lnTo>
                            <a:pt x="16786" y="13706"/>
                          </a:lnTo>
                          <a:lnTo>
                            <a:pt x="16416" y="14603"/>
                          </a:lnTo>
                          <a:lnTo>
                            <a:pt x="15429" y="16971"/>
                          </a:lnTo>
                          <a:lnTo>
                            <a:pt x="15429" y="18263"/>
                          </a:lnTo>
                          <a:lnTo>
                            <a:pt x="19008" y="19052"/>
                          </a:lnTo>
                          <a:lnTo>
                            <a:pt x="21600" y="19447"/>
                          </a:lnTo>
                          <a:lnTo>
                            <a:pt x="21600" y="19734"/>
                          </a:lnTo>
                          <a:lnTo>
                            <a:pt x="16169" y="19340"/>
                          </a:lnTo>
                          <a:lnTo>
                            <a:pt x="15429" y="19088"/>
                          </a:lnTo>
                          <a:lnTo>
                            <a:pt x="14935" y="19340"/>
                          </a:lnTo>
                          <a:lnTo>
                            <a:pt x="14318" y="19340"/>
                          </a:lnTo>
                          <a:lnTo>
                            <a:pt x="13701" y="18443"/>
                          </a:lnTo>
                          <a:lnTo>
                            <a:pt x="13207" y="14352"/>
                          </a:lnTo>
                          <a:lnTo>
                            <a:pt x="12096" y="14352"/>
                          </a:lnTo>
                          <a:lnTo>
                            <a:pt x="9010" y="17976"/>
                          </a:lnTo>
                          <a:lnTo>
                            <a:pt x="9010" y="20237"/>
                          </a:lnTo>
                          <a:lnTo>
                            <a:pt x="7776" y="21349"/>
                          </a:lnTo>
                          <a:lnTo>
                            <a:pt x="6665" y="21600"/>
                          </a:lnTo>
                          <a:lnTo>
                            <a:pt x="5925" y="20990"/>
                          </a:lnTo>
                          <a:lnTo>
                            <a:pt x="6789" y="20344"/>
                          </a:lnTo>
                          <a:lnTo>
                            <a:pt x="7776" y="18945"/>
                          </a:lnTo>
                          <a:lnTo>
                            <a:pt x="7899" y="13778"/>
                          </a:lnTo>
                          <a:lnTo>
                            <a:pt x="8887" y="8683"/>
                          </a:lnTo>
                          <a:lnTo>
                            <a:pt x="7035" y="8252"/>
                          </a:lnTo>
                          <a:lnTo>
                            <a:pt x="7035" y="6171"/>
                          </a:lnTo>
                          <a:lnTo>
                            <a:pt x="4690" y="6494"/>
                          </a:lnTo>
                          <a:lnTo>
                            <a:pt x="6789" y="7355"/>
                          </a:lnTo>
                          <a:lnTo>
                            <a:pt x="6789" y="8145"/>
                          </a:lnTo>
                          <a:lnTo>
                            <a:pt x="4567" y="7643"/>
                          </a:lnTo>
                          <a:lnTo>
                            <a:pt x="3456" y="7140"/>
                          </a:lnTo>
                          <a:lnTo>
                            <a:pt x="2345" y="7284"/>
                          </a:lnTo>
                          <a:lnTo>
                            <a:pt x="0" y="6423"/>
                          </a:lnTo>
                          <a:lnTo>
                            <a:pt x="0" y="6171"/>
                          </a:lnTo>
                          <a:lnTo>
                            <a:pt x="1234" y="5992"/>
                          </a:lnTo>
                          <a:lnTo>
                            <a:pt x="3950" y="5095"/>
                          </a:lnTo>
                          <a:lnTo>
                            <a:pt x="6789" y="4270"/>
                          </a:lnTo>
                          <a:lnTo>
                            <a:pt x="10368" y="3301"/>
                          </a:lnTo>
                          <a:lnTo>
                            <a:pt x="13207" y="2978"/>
                          </a:lnTo>
                          <a:lnTo>
                            <a:pt x="13207" y="2296"/>
                          </a:lnTo>
                          <a:lnTo>
                            <a:pt x="12096" y="1938"/>
                          </a:lnTo>
                          <a:lnTo>
                            <a:pt x="12096" y="1076"/>
                          </a:lnTo>
                          <a:lnTo>
                            <a:pt x="11355" y="933"/>
                          </a:lnTo>
                          <a:lnTo>
                            <a:pt x="13207" y="287"/>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33" name="Shape 793"/>
                    <p:cNvSpPr/>
                    <p:nvPr/>
                  </p:nvSpPr>
                  <p:spPr>
                    <a:xfrm>
                      <a:off x="165072" y="3055"/>
                      <a:ext cx="138837" cy="439203"/>
                    </a:xfrm>
                    <a:custGeom>
                      <a:avLst/>
                      <a:gdLst/>
                      <a:ahLst/>
                      <a:cxnLst>
                        <a:cxn ang="0">
                          <a:pos x="wd2" y="hd2"/>
                        </a:cxn>
                        <a:cxn ang="5400000">
                          <a:pos x="wd2" y="hd2"/>
                        </a:cxn>
                        <a:cxn ang="10800000">
                          <a:pos x="wd2" y="hd2"/>
                        </a:cxn>
                        <a:cxn ang="16200000">
                          <a:pos x="wd2" y="hd2"/>
                        </a:cxn>
                      </a:cxnLst>
                      <a:rect l="0" t="0" r="r" b="b"/>
                      <a:pathLst>
                        <a:path w="21600" h="21600" extrusionOk="0">
                          <a:moveTo>
                            <a:pt x="5102" y="413"/>
                          </a:moveTo>
                          <a:lnTo>
                            <a:pt x="5102" y="977"/>
                          </a:lnTo>
                          <a:lnTo>
                            <a:pt x="5443" y="1127"/>
                          </a:lnTo>
                          <a:lnTo>
                            <a:pt x="4422" y="1540"/>
                          </a:lnTo>
                          <a:lnTo>
                            <a:pt x="5102" y="1653"/>
                          </a:lnTo>
                          <a:lnTo>
                            <a:pt x="4932" y="1803"/>
                          </a:lnTo>
                          <a:lnTo>
                            <a:pt x="5443" y="2404"/>
                          </a:lnTo>
                          <a:lnTo>
                            <a:pt x="5443" y="2517"/>
                          </a:lnTo>
                          <a:lnTo>
                            <a:pt x="1701" y="3080"/>
                          </a:lnTo>
                          <a:lnTo>
                            <a:pt x="0" y="7551"/>
                          </a:lnTo>
                          <a:lnTo>
                            <a:pt x="2211" y="8339"/>
                          </a:lnTo>
                          <a:lnTo>
                            <a:pt x="1361" y="10781"/>
                          </a:lnTo>
                          <a:lnTo>
                            <a:pt x="2891" y="11044"/>
                          </a:lnTo>
                          <a:lnTo>
                            <a:pt x="3572" y="14838"/>
                          </a:lnTo>
                          <a:lnTo>
                            <a:pt x="4592" y="18670"/>
                          </a:lnTo>
                          <a:lnTo>
                            <a:pt x="4252" y="18933"/>
                          </a:lnTo>
                          <a:lnTo>
                            <a:pt x="510" y="19609"/>
                          </a:lnTo>
                          <a:lnTo>
                            <a:pt x="850" y="19759"/>
                          </a:lnTo>
                          <a:lnTo>
                            <a:pt x="2211" y="19910"/>
                          </a:lnTo>
                          <a:lnTo>
                            <a:pt x="4592" y="19759"/>
                          </a:lnTo>
                          <a:lnTo>
                            <a:pt x="6803" y="19496"/>
                          </a:lnTo>
                          <a:lnTo>
                            <a:pt x="8504" y="19346"/>
                          </a:lnTo>
                          <a:lnTo>
                            <a:pt x="8504" y="19985"/>
                          </a:lnTo>
                          <a:lnTo>
                            <a:pt x="9354" y="20022"/>
                          </a:lnTo>
                          <a:lnTo>
                            <a:pt x="7994" y="20586"/>
                          </a:lnTo>
                          <a:lnTo>
                            <a:pt x="8674" y="21450"/>
                          </a:lnTo>
                          <a:lnTo>
                            <a:pt x="9865" y="21600"/>
                          </a:lnTo>
                          <a:lnTo>
                            <a:pt x="12076" y="20849"/>
                          </a:lnTo>
                          <a:lnTo>
                            <a:pt x="12076" y="20285"/>
                          </a:lnTo>
                          <a:lnTo>
                            <a:pt x="12926" y="20248"/>
                          </a:lnTo>
                          <a:lnTo>
                            <a:pt x="13946" y="15289"/>
                          </a:lnTo>
                          <a:lnTo>
                            <a:pt x="12926" y="14838"/>
                          </a:lnTo>
                          <a:lnTo>
                            <a:pt x="15477" y="11533"/>
                          </a:lnTo>
                          <a:lnTo>
                            <a:pt x="17008" y="11382"/>
                          </a:lnTo>
                          <a:lnTo>
                            <a:pt x="17518" y="7926"/>
                          </a:lnTo>
                          <a:lnTo>
                            <a:pt x="21600" y="7551"/>
                          </a:lnTo>
                          <a:lnTo>
                            <a:pt x="19899" y="3869"/>
                          </a:lnTo>
                          <a:lnTo>
                            <a:pt x="13776" y="2855"/>
                          </a:lnTo>
                          <a:lnTo>
                            <a:pt x="12076" y="2479"/>
                          </a:lnTo>
                          <a:lnTo>
                            <a:pt x="12076" y="2141"/>
                          </a:lnTo>
                          <a:lnTo>
                            <a:pt x="12756" y="1878"/>
                          </a:lnTo>
                          <a:lnTo>
                            <a:pt x="13436" y="1690"/>
                          </a:lnTo>
                          <a:lnTo>
                            <a:pt x="14117" y="1427"/>
                          </a:lnTo>
                          <a:lnTo>
                            <a:pt x="14457" y="1202"/>
                          </a:lnTo>
                          <a:lnTo>
                            <a:pt x="14457" y="939"/>
                          </a:lnTo>
                          <a:lnTo>
                            <a:pt x="14117" y="639"/>
                          </a:lnTo>
                          <a:lnTo>
                            <a:pt x="13266" y="376"/>
                          </a:lnTo>
                          <a:lnTo>
                            <a:pt x="12076" y="113"/>
                          </a:lnTo>
                          <a:lnTo>
                            <a:pt x="10885" y="0"/>
                          </a:lnTo>
                          <a:lnTo>
                            <a:pt x="9524" y="0"/>
                          </a:lnTo>
                          <a:lnTo>
                            <a:pt x="7994" y="38"/>
                          </a:lnTo>
                          <a:lnTo>
                            <a:pt x="6803" y="113"/>
                          </a:lnTo>
                          <a:lnTo>
                            <a:pt x="5102" y="413"/>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sp>
                <p:nvSpPr>
                  <p:cNvPr id="27" name="Shape 795"/>
                  <p:cNvSpPr/>
                  <p:nvPr/>
                </p:nvSpPr>
                <p:spPr>
                  <a:xfrm>
                    <a:off x="1735997" y="102353"/>
                    <a:ext cx="157422" cy="545375"/>
                  </a:xfrm>
                  <a:custGeom>
                    <a:avLst/>
                    <a:gdLst/>
                    <a:ahLst/>
                    <a:cxnLst>
                      <a:cxn ang="0">
                        <a:pos x="wd2" y="hd2"/>
                      </a:cxn>
                      <a:cxn ang="5400000">
                        <a:pos x="wd2" y="hd2"/>
                      </a:cxn>
                      <a:cxn ang="10800000">
                        <a:pos x="wd2" y="hd2"/>
                      </a:cxn>
                      <a:cxn ang="16200000">
                        <a:pos x="wd2" y="hd2"/>
                      </a:cxn>
                    </a:cxnLst>
                    <a:rect l="0" t="0" r="r" b="b"/>
                    <a:pathLst>
                      <a:path w="21600" h="21600" extrusionOk="0">
                        <a:moveTo>
                          <a:pt x="7650" y="333"/>
                        </a:moveTo>
                        <a:lnTo>
                          <a:pt x="12600" y="0"/>
                        </a:lnTo>
                        <a:lnTo>
                          <a:pt x="16500" y="0"/>
                        </a:lnTo>
                        <a:lnTo>
                          <a:pt x="19800" y="182"/>
                        </a:lnTo>
                        <a:lnTo>
                          <a:pt x="21150" y="938"/>
                        </a:lnTo>
                        <a:lnTo>
                          <a:pt x="21150" y="1543"/>
                        </a:lnTo>
                        <a:lnTo>
                          <a:pt x="19200" y="2329"/>
                        </a:lnTo>
                        <a:lnTo>
                          <a:pt x="17700" y="2299"/>
                        </a:lnTo>
                        <a:lnTo>
                          <a:pt x="19950" y="3207"/>
                        </a:lnTo>
                        <a:lnTo>
                          <a:pt x="21600" y="4629"/>
                        </a:lnTo>
                        <a:lnTo>
                          <a:pt x="21600" y="5899"/>
                        </a:lnTo>
                        <a:lnTo>
                          <a:pt x="21150" y="7442"/>
                        </a:lnTo>
                        <a:lnTo>
                          <a:pt x="19800" y="9015"/>
                        </a:lnTo>
                        <a:lnTo>
                          <a:pt x="17400" y="9106"/>
                        </a:lnTo>
                        <a:lnTo>
                          <a:pt x="17400" y="9560"/>
                        </a:lnTo>
                        <a:lnTo>
                          <a:pt x="16050" y="9741"/>
                        </a:lnTo>
                        <a:lnTo>
                          <a:pt x="16050" y="11284"/>
                        </a:lnTo>
                        <a:lnTo>
                          <a:pt x="14700" y="11617"/>
                        </a:lnTo>
                        <a:lnTo>
                          <a:pt x="14700" y="16336"/>
                        </a:lnTo>
                        <a:lnTo>
                          <a:pt x="16650" y="18393"/>
                        </a:lnTo>
                        <a:lnTo>
                          <a:pt x="17400" y="20995"/>
                        </a:lnTo>
                        <a:lnTo>
                          <a:pt x="15150" y="21207"/>
                        </a:lnTo>
                        <a:lnTo>
                          <a:pt x="15150" y="21509"/>
                        </a:lnTo>
                        <a:lnTo>
                          <a:pt x="11550" y="21509"/>
                        </a:lnTo>
                        <a:lnTo>
                          <a:pt x="10950" y="21388"/>
                        </a:lnTo>
                        <a:lnTo>
                          <a:pt x="9450" y="21388"/>
                        </a:lnTo>
                        <a:lnTo>
                          <a:pt x="9450" y="21600"/>
                        </a:lnTo>
                        <a:lnTo>
                          <a:pt x="6750" y="21509"/>
                        </a:lnTo>
                        <a:lnTo>
                          <a:pt x="1200" y="21388"/>
                        </a:lnTo>
                        <a:lnTo>
                          <a:pt x="1200" y="21207"/>
                        </a:lnTo>
                        <a:lnTo>
                          <a:pt x="6450" y="20813"/>
                        </a:lnTo>
                        <a:lnTo>
                          <a:pt x="6450" y="20420"/>
                        </a:lnTo>
                        <a:lnTo>
                          <a:pt x="1800" y="20239"/>
                        </a:lnTo>
                        <a:lnTo>
                          <a:pt x="1800" y="19966"/>
                        </a:lnTo>
                        <a:lnTo>
                          <a:pt x="4950" y="19573"/>
                        </a:lnTo>
                        <a:lnTo>
                          <a:pt x="4950" y="16639"/>
                        </a:lnTo>
                        <a:lnTo>
                          <a:pt x="3750" y="13946"/>
                        </a:lnTo>
                        <a:lnTo>
                          <a:pt x="4050" y="11254"/>
                        </a:lnTo>
                        <a:lnTo>
                          <a:pt x="4200" y="9741"/>
                        </a:lnTo>
                        <a:lnTo>
                          <a:pt x="3900" y="9287"/>
                        </a:lnTo>
                        <a:lnTo>
                          <a:pt x="3900" y="7170"/>
                        </a:lnTo>
                        <a:lnTo>
                          <a:pt x="0" y="6686"/>
                        </a:lnTo>
                        <a:lnTo>
                          <a:pt x="0" y="6413"/>
                        </a:lnTo>
                        <a:lnTo>
                          <a:pt x="8250" y="3509"/>
                        </a:lnTo>
                        <a:lnTo>
                          <a:pt x="12150" y="3116"/>
                        </a:lnTo>
                        <a:lnTo>
                          <a:pt x="11700" y="2934"/>
                        </a:lnTo>
                        <a:lnTo>
                          <a:pt x="9000" y="2813"/>
                        </a:lnTo>
                        <a:lnTo>
                          <a:pt x="9000" y="2632"/>
                        </a:lnTo>
                        <a:lnTo>
                          <a:pt x="8250" y="2541"/>
                        </a:lnTo>
                        <a:lnTo>
                          <a:pt x="8250" y="2329"/>
                        </a:lnTo>
                        <a:lnTo>
                          <a:pt x="7650" y="2239"/>
                        </a:lnTo>
                        <a:lnTo>
                          <a:pt x="8250" y="2148"/>
                        </a:lnTo>
                        <a:lnTo>
                          <a:pt x="7650" y="2057"/>
                        </a:lnTo>
                        <a:lnTo>
                          <a:pt x="9000" y="1543"/>
                        </a:lnTo>
                        <a:lnTo>
                          <a:pt x="8250" y="1301"/>
                        </a:lnTo>
                        <a:lnTo>
                          <a:pt x="9000" y="1029"/>
                        </a:lnTo>
                        <a:lnTo>
                          <a:pt x="7650" y="817"/>
                        </a:lnTo>
                        <a:lnTo>
                          <a:pt x="7650" y="333"/>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28" name="Shape 796"/>
                  <p:cNvSpPr/>
                  <p:nvPr/>
                </p:nvSpPr>
                <p:spPr>
                  <a:xfrm>
                    <a:off x="0" y="98533"/>
                    <a:ext cx="114786" cy="288729"/>
                  </a:xfrm>
                  <a:custGeom>
                    <a:avLst/>
                    <a:gdLst/>
                    <a:ahLst/>
                    <a:cxnLst>
                      <a:cxn ang="0">
                        <a:pos x="wd2" y="hd2"/>
                      </a:cxn>
                      <a:cxn ang="5400000">
                        <a:pos x="wd2" y="hd2"/>
                      </a:cxn>
                      <a:cxn ang="10800000">
                        <a:pos x="wd2" y="hd2"/>
                      </a:cxn>
                      <a:cxn ang="16200000">
                        <a:pos x="wd2" y="hd2"/>
                      </a:cxn>
                    </a:cxnLst>
                    <a:rect l="0" t="0" r="r" b="b"/>
                    <a:pathLst>
                      <a:path w="21600" h="21600" extrusionOk="0">
                        <a:moveTo>
                          <a:pt x="10903" y="171"/>
                        </a:moveTo>
                        <a:lnTo>
                          <a:pt x="8434" y="286"/>
                        </a:lnTo>
                        <a:lnTo>
                          <a:pt x="7406" y="1086"/>
                        </a:lnTo>
                        <a:lnTo>
                          <a:pt x="7406" y="1429"/>
                        </a:lnTo>
                        <a:lnTo>
                          <a:pt x="8434" y="1429"/>
                        </a:lnTo>
                        <a:lnTo>
                          <a:pt x="8023" y="1600"/>
                        </a:lnTo>
                        <a:lnTo>
                          <a:pt x="8434" y="1657"/>
                        </a:lnTo>
                        <a:lnTo>
                          <a:pt x="8846" y="2000"/>
                        </a:lnTo>
                        <a:lnTo>
                          <a:pt x="9051" y="2114"/>
                        </a:lnTo>
                        <a:lnTo>
                          <a:pt x="9669" y="2800"/>
                        </a:lnTo>
                        <a:lnTo>
                          <a:pt x="9669" y="2914"/>
                        </a:lnTo>
                        <a:lnTo>
                          <a:pt x="8846" y="2914"/>
                        </a:lnTo>
                        <a:lnTo>
                          <a:pt x="6994" y="3771"/>
                        </a:lnTo>
                        <a:lnTo>
                          <a:pt x="3909" y="4057"/>
                        </a:lnTo>
                        <a:lnTo>
                          <a:pt x="2263" y="4686"/>
                        </a:lnTo>
                        <a:lnTo>
                          <a:pt x="823" y="10629"/>
                        </a:lnTo>
                        <a:lnTo>
                          <a:pt x="1440" y="10686"/>
                        </a:lnTo>
                        <a:lnTo>
                          <a:pt x="0" y="11771"/>
                        </a:lnTo>
                        <a:lnTo>
                          <a:pt x="823" y="12400"/>
                        </a:lnTo>
                        <a:lnTo>
                          <a:pt x="1440" y="12400"/>
                        </a:lnTo>
                        <a:lnTo>
                          <a:pt x="1646" y="12514"/>
                        </a:lnTo>
                        <a:lnTo>
                          <a:pt x="2263" y="12514"/>
                        </a:lnTo>
                        <a:lnTo>
                          <a:pt x="2057" y="11886"/>
                        </a:lnTo>
                        <a:lnTo>
                          <a:pt x="2263" y="11543"/>
                        </a:lnTo>
                        <a:lnTo>
                          <a:pt x="2674" y="11829"/>
                        </a:lnTo>
                        <a:lnTo>
                          <a:pt x="2263" y="12057"/>
                        </a:lnTo>
                        <a:lnTo>
                          <a:pt x="2674" y="12171"/>
                        </a:lnTo>
                        <a:lnTo>
                          <a:pt x="3703" y="11657"/>
                        </a:lnTo>
                        <a:lnTo>
                          <a:pt x="3086" y="10800"/>
                        </a:lnTo>
                        <a:lnTo>
                          <a:pt x="4114" y="10857"/>
                        </a:lnTo>
                        <a:lnTo>
                          <a:pt x="3703" y="16171"/>
                        </a:lnTo>
                        <a:lnTo>
                          <a:pt x="6994" y="16514"/>
                        </a:lnTo>
                        <a:lnTo>
                          <a:pt x="8846" y="19600"/>
                        </a:lnTo>
                        <a:lnTo>
                          <a:pt x="8434" y="19943"/>
                        </a:lnTo>
                        <a:lnTo>
                          <a:pt x="7611" y="21200"/>
                        </a:lnTo>
                        <a:lnTo>
                          <a:pt x="7611" y="21486"/>
                        </a:lnTo>
                        <a:lnTo>
                          <a:pt x="10080" y="21600"/>
                        </a:lnTo>
                        <a:lnTo>
                          <a:pt x="11109" y="21200"/>
                        </a:lnTo>
                        <a:lnTo>
                          <a:pt x="10491" y="20114"/>
                        </a:lnTo>
                        <a:lnTo>
                          <a:pt x="10080" y="19314"/>
                        </a:lnTo>
                        <a:lnTo>
                          <a:pt x="11314" y="16629"/>
                        </a:lnTo>
                        <a:lnTo>
                          <a:pt x="11520" y="16629"/>
                        </a:lnTo>
                        <a:lnTo>
                          <a:pt x="12549" y="17600"/>
                        </a:lnTo>
                        <a:lnTo>
                          <a:pt x="11931" y="19200"/>
                        </a:lnTo>
                        <a:lnTo>
                          <a:pt x="11109" y="19371"/>
                        </a:lnTo>
                        <a:lnTo>
                          <a:pt x="12549" y="21029"/>
                        </a:lnTo>
                        <a:lnTo>
                          <a:pt x="14811" y="21200"/>
                        </a:lnTo>
                        <a:lnTo>
                          <a:pt x="15429" y="21086"/>
                        </a:lnTo>
                        <a:lnTo>
                          <a:pt x="13577" y="19371"/>
                        </a:lnTo>
                        <a:lnTo>
                          <a:pt x="16457" y="16514"/>
                        </a:lnTo>
                        <a:lnTo>
                          <a:pt x="17691" y="16229"/>
                        </a:lnTo>
                        <a:lnTo>
                          <a:pt x="17691" y="16057"/>
                        </a:lnTo>
                        <a:lnTo>
                          <a:pt x="20160" y="16114"/>
                        </a:lnTo>
                        <a:lnTo>
                          <a:pt x="20983" y="16514"/>
                        </a:lnTo>
                        <a:lnTo>
                          <a:pt x="21600" y="16229"/>
                        </a:lnTo>
                        <a:lnTo>
                          <a:pt x="19337" y="11029"/>
                        </a:lnTo>
                        <a:lnTo>
                          <a:pt x="19749" y="11029"/>
                        </a:lnTo>
                        <a:lnTo>
                          <a:pt x="19749" y="9943"/>
                        </a:lnTo>
                        <a:lnTo>
                          <a:pt x="19954" y="9829"/>
                        </a:lnTo>
                        <a:lnTo>
                          <a:pt x="19337" y="7257"/>
                        </a:lnTo>
                        <a:lnTo>
                          <a:pt x="18514" y="4171"/>
                        </a:lnTo>
                        <a:lnTo>
                          <a:pt x="14606" y="3600"/>
                        </a:lnTo>
                        <a:lnTo>
                          <a:pt x="13166" y="2914"/>
                        </a:lnTo>
                        <a:lnTo>
                          <a:pt x="14400" y="2343"/>
                        </a:lnTo>
                        <a:lnTo>
                          <a:pt x="14811" y="2400"/>
                        </a:lnTo>
                        <a:lnTo>
                          <a:pt x="15429" y="2114"/>
                        </a:lnTo>
                        <a:lnTo>
                          <a:pt x="15429" y="1771"/>
                        </a:lnTo>
                        <a:lnTo>
                          <a:pt x="16457" y="1771"/>
                        </a:lnTo>
                        <a:lnTo>
                          <a:pt x="16869" y="914"/>
                        </a:lnTo>
                        <a:lnTo>
                          <a:pt x="15840" y="286"/>
                        </a:lnTo>
                        <a:lnTo>
                          <a:pt x="14811" y="57"/>
                        </a:lnTo>
                        <a:lnTo>
                          <a:pt x="13166" y="57"/>
                        </a:lnTo>
                        <a:lnTo>
                          <a:pt x="12137" y="0"/>
                        </a:lnTo>
                        <a:lnTo>
                          <a:pt x="10903" y="171"/>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29" name="Shape 797"/>
                  <p:cNvSpPr/>
                  <p:nvPr/>
                </p:nvSpPr>
                <p:spPr>
                  <a:xfrm>
                    <a:off x="872371" y="29025"/>
                    <a:ext cx="79805" cy="287201"/>
                  </a:xfrm>
                  <a:custGeom>
                    <a:avLst/>
                    <a:gdLst/>
                    <a:ahLst/>
                    <a:cxnLst>
                      <a:cxn ang="0">
                        <a:pos x="wd2" y="hd2"/>
                      </a:cxn>
                      <a:cxn ang="5400000">
                        <a:pos x="wd2" y="hd2"/>
                      </a:cxn>
                      <a:cxn ang="10800000">
                        <a:pos x="wd2" y="hd2"/>
                      </a:cxn>
                      <a:cxn ang="16200000">
                        <a:pos x="wd2" y="hd2"/>
                      </a:cxn>
                    </a:cxnLst>
                    <a:rect l="0" t="0" r="r" b="b"/>
                    <a:pathLst>
                      <a:path w="21600" h="21600" extrusionOk="0">
                        <a:moveTo>
                          <a:pt x="7397" y="287"/>
                        </a:moveTo>
                        <a:lnTo>
                          <a:pt x="12723" y="0"/>
                        </a:lnTo>
                        <a:lnTo>
                          <a:pt x="16570" y="0"/>
                        </a:lnTo>
                        <a:lnTo>
                          <a:pt x="20121" y="172"/>
                        </a:lnTo>
                        <a:lnTo>
                          <a:pt x="21304" y="919"/>
                        </a:lnTo>
                        <a:lnTo>
                          <a:pt x="21304" y="1551"/>
                        </a:lnTo>
                        <a:lnTo>
                          <a:pt x="19233" y="2298"/>
                        </a:lnTo>
                        <a:lnTo>
                          <a:pt x="17753" y="2298"/>
                        </a:lnTo>
                        <a:lnTo>
                          <a:pt x="20121" y="3217"/>
                        </a:lnTo>
                        <a:lnTo>
                          <a:pt x="21600" y="4596"/>
                        </a:lnTo>
                        <a:lnTo>
                          <a:pt x="21600" y="5860"/>
                        </a:lnTo>
                        <a:lnTo>
                          <a:pt x="21304" y="7411"/>
                        </a:lnTo>
                        <a:lnTo>
                          <a:pt x="20121" y="8962"/>
                        </a:lnTo>
                        <a:lnTo>
                          <a:pt x="17458" y="9077"/>
                        </a:lnTo>
                        <a:lnTo>
                          <a:pt x="17458" y="9479"/>
                        </a:lnTo>
                        <a:lnTo>
                          <a:pt x="15978" y="9709"/>
                        </a:lnTo>
                        <a:lnTo>
                          <a:pt x="15978" y="11317"/>
                        </a:lnTo>
                        <a:lnTo>
                          <a:pt x="14795" y="11604"/>
                        </a:lnTo>
                        <a:lnTo>
                          <a:pt x="14795" y="16372"/>
                        </a:lnTo>
                        <a:lnTo>
                          <a:pt x="16570" y="18383"/>
                        </a:lnTo>
                        <a:lnTo>
                          <a:pt x="17458" y="21026"/>
                        </a:lnTo>
                        <a:lnTo>
                          <a:pt x="15090" y="21255"/>
                        </a:lnTo>
                        <a:lnTo>
                          <a:pt x="15090" y="21600"/>
                        </a:lnTo>
                        <a:lnTo>
                          <a:pt x="11836" y="21600"/>
                        </a:lnTo>
                        <a:lnTo>
                          <a:pt x="10948" y="21428"/>
                        </a:lnTo>
                        <a:lnTo>
                          <a:pt x="9468" y="21428"/>
                        </a:lnTo>
                        <a:lnTo>
                          <a:pt x="9468" y="21600"/>
                        </a:lnTo>
                        <a:lnTo>
                          <a:pt x="6805" y="21600"/>
                        </a:lnTo>
                        <a:lnTo>
                          <a:pt x="1479" y="21428"/>
                        </a:lnTo>
                        <a:lnTo>
                          <a:pt x="1479" y="21255"/>
                        </a:lnTo>
                        <a:lnTo>
                          <a:pt x="6214" y="20853"/>
                        </a:lnTo>
                        <a:lnTo>
                          <a:pt x="6214" y="20451"/>
                        </a:lnTo>
                        <a:lnTo>
                          <a:pt x="1775" y="20279"/>
                        </a:lnTo>
                        <a:lnTo>
                          <a:pt x="1775" y="20049"/>
                        </a:lnTo>
                        <a:lnTo>
                          <a:pt x="5030" y="19647"/>
                        </a:lnTo>
                        <a:lnTo>
                          <a:pt x="5030" y="16660"/>
                        </a:lnTo>
                        <a:lnTo>
                          <a:pt x="3847" y="13960"/>
                        </a:lnTo>
                        <a:lnTo>
                          <a:pt x="4142" y="11260"/>
                        </a:lnTo>
                        <a:lnTo>
                          <a:pt x="4142" y="9709"/>
                        </a:lnTo>
                        <a:lnTo>
                          <a:pt x="3847" y="9249"/>
                        </a:lnTo>
                        <a:lnTo>
                          <a:pt x="3847" y="7123"/>
                        </a:lnTo>
                        <a:lnTo>
                          <a:pt x="0" y="6664"/>
                        </a:lnTo>
                        <a:lnTo>
                          <a:pt x="0" y="6434"/>
                        </a:lnTo>
                        <a:lnTo>
                          <a:pt x="8285" y="3504"/>
                        </a:lnTo>
                        <a:lnTo>
                          <a:pt x="12132" y="3102"/>
                        </a:lnTo>
                        <a:lnTo>
                          <a:pt x="11836" y="2930"/>
                        </a:lnTo>
                        <a:lnTo>
                          <a:pt x="8877" y="2815"/>
                        </a:lnTo>
                        <a:lnTo>
                          <a:pt x="8877" y="2643"/>
                        </a:lnTo>
                        <a:lnTo>
                          <a:pt x="8285" y="2528"/>
                        </a:lnTo>
                        <a:lnTo>
                          <a:pt x="8285" y="2298"/>
                        </a:lnTo>
                        <a:lnTo>
                          <a:pt x="7397" y="2240"/>
                        </a:lnTo>
                        <a:lnTo>
                          <a:pt x="8285" y="2126"/>
                        </a:lnTo>
                        <a:lnTo>
                          <a:pt x="7693" y="2011"/>
                        </a:lnTo>
                        <a:lnTo>
                          <a:pt x="8877" y="1551"/>
                        </a:lnTo>
                        <a:lnTo>
                          <a:pt x="8285" y="1264"/>
                        </a:lnTo>
                        <a:lnTo>
                          <a:pt x="8877" y="1034"/>
                        </a:lnTo>
                        <a:lnTo>
                          <a:pt x="7693" y="804"/>
                        </a:lnTo>
                        <a:lnTo>
                          <a:pt x="7397" y="287"/>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30" name="Shape 798"/>
                  <p:cNvSpPr/>
                  <p:nvPr/>
                </p:nvSpPr>
                <p:spPr>
                  <a:xfrm>
                    <a:off x="745560" y="0"/>
                    <a:ext cx="109321" cy="256647"/>
                  </a:xfrm>
                  <a:custGeom>
                    <a:avLst/>
                    <a:gdLst/>
                    <a:ahLst/>
                    <a:cxnLst>
                      <a:cxn ang="0">
                        <a:pos x="wd2" y="hd2"/>
                      </a:cxn>
                      <a:cxn ang="5400000">
                        <a:pos x="wd2" y="hd2"/>
                      </a:cxn>
                      <a:cxn ang="10800000">
                        <a:pos x="wd2" y="hd2"/>
                      </a:cxn>
                      <a:cxn ang="16200000">
                        <a:pos x="wd2" y="hd2"/>
                      </a:cxn>
                    </a:cxnLst>
                    <a:rect l="0" t="0" r="r" b="b"/>
                    <a:pathLst>
                      <a:path w="21600" h="21600" extrusionOk="0">
                        <a:moveTo>
                          <a:pt x="10800" y="129"/>
                        </a:moveTo>
                        <a:lnTo>
                          <a:pt x="13176" y="257"/>
                        </a:lnTo>
                        <a:lnTo>
                          <a:pt x="14256" y="1093"/>
                        </a:lnTo>
                        <a:lnTo>
                          <a:pt x="14256" y="1414"/>
                        </a:lnTo>
                        <a:lnTo>
                          <a:pt x="13176" y="1414"/>
                        </a:lnTo>
                        <a:lnTo>
                          <a:pt x="13608" y="1543"/>
                        </a:lnTo>
                        <a:lnTo>
                          <a:pt x="13176" y="1607"/>
                        </a:lnTo>
                        <a:lnTo>
                          <a:pt x="12960" y="1993"/>
                        </a:lnTo>
                        <a:lnTo>
                          <a:pt x="12528" y="2057"/>
                        </a:lnTo>
                        <a:lnTo>
                          <a:pt x="11880" y="2764"/>
                        </a:lnTo>
                        <a:lnTo>
                          <a:pt x="11880" y="2893"/>
                        </a:lnTo>
                        <a:lnTo>
                          <a:pt x="12960" y="2893"/>
                        </a:lnTo>
                        <a:lnTo>
                          <a:pt x="14688" y="3729"/>
                        </a:lnTo>
                        <a:lnTo>
                          <a:pt x="17712" y="4050"/>
                        </a:lnTo>
                        <a:lnTo>
                          <a:pt x="19224" y="4629"/>
                        </a:lnTo>
                        <a:lnTo>
                          <a:pt x="20952" y="10543"/>
                        </a:lnTo>
                        <a:lnTo>
                          <a:pt x="20304" y="10671"/>
                        </a:lnTo>
                        <a:lnTo>
                          <a:pt x="21600" y="11700"/>
                        </a:lnTo>
                        <a:lnTo>
                          <a:pt x="20952" y="12279"/>
                        </a:lnTo>
                        <a:lnTo>
                          <a:pt x="20304" y="12279"/>
                        </a:lnTo>
                        <a:lnTo>
                          <a:pt x="20088" y="12471"/>
                        </a:lnTo>
                        <a:lnTo>
                          <a:pt x="19224" y="12471"/>
                        </a:lnTo>
                        <a:lnTo>
                          <a:pt x="19656" y="11829"/>
                        </a:lnTo>
                        <a:lnTo>
                          <a:pt x="19224" y="11443"/>
                        </a:lnTo>
                        <a:lnTo>
                          <a:pt x="19008" y="11764"/>
                        </a:lnTo>
                        <a:lnTo>
                          <a:pt x="19224" y="12021"/>
                        </a:lnTo>
                        <a:lnTo>
                          <a:pt x="18792" y="12150"/>
                        </a:lnTo>
                        <a:lnTo>
                          <a:pt x="18144" y="11636"/>
                        </a:lnTo>
                        <a:lnTo>
                          <a:pt x="18576" y="10736"/>
                        </a:lnTo>
                        <a:lnTo>
                          <a:pt x="17496" y="10800"/>
                        </a:lnTo>
                        <a:lnTo>
                          <a:pt x="18144" y="16136"/>
                        </a:lnTo>
                        <a:lnTo>
                          <a:pt x="14688" y="16393"/>
                        </a:lnTo>
                        <a:lnTo>
                          <a:pt x="12960" y="19607"/>
                        </a:lnTo>
                        <a:lnTo>
                          <a:pt x="14040" y="21214"/>
                        </a:lnTo>
                        <a:lnTo>
                          <a:pt x="14040" y="21407"/>
                        </a:lnTo>
                        <a:lnTo>
                          <a:pt x="11448" y="21600"/>
                        </a:lnTo>
                        <a:lnTo>
                          <a:pt x="10368" y="21214"/>
                        </a:lnTo>
                        <a:lnTo>
                          <a:pt x="11016" y="20121"/>
                        </a:lnTo>
                        <a:lnTo>
                          <a:pt x="11448" y="19286"/>
                        </a:lnTo>
                        <a:lnTo>
                          <a:pt x="10368" y="16586"/>
                        </a:lnTo>
                        <a:lnTo>
                          <a:pt x="9936" y="16586"/>
                        </a:lnTo>
                        <a:lnTo>
                          <a:pt x="9072" y="17550"/>
                        </a:lnTo>
                        <a:lnTo>
                          <a:pt x="9720" y="19157"/>
                        </a:lnTo>
                        <a:lnTo>
                          <a:pt x="10368" y="19350"/>
                        </a:lnTo>
                        <a:lnTo>
                          <a:pt x="9072" y="21021"/>
                        </a:lnTo>
                        <a:lnTo>
                          <a:pt x="6696" y="21214"/>
                        </a:lnTo>
                        <a:lnTo>
                          <a:pt x="6264" y="21086"/>
                        </a:lnTo>
                        <a:lnTo>
                          <a:pt x="7992" y="19414"/>
                        </a:lnTo>
                        <a:lnTo>
                          <a:pt x="5184" y="16393"/>
                        </a:lnTo>
                        <a:lnTo>
                          <a:pt x="3888" y="16200"/>
                        </a:lnTo>
                        <a:lnTo>
                          <a:pt x="3888" y="16007"/>
                        </a:lnTo>
                        <a:lnTo>
                          <a:pt x="1296" y="16071"/>
                        </a:lnTo>
                        <a:lnTo>
                          <a:pt x="648" y="16393"/>
                        </a:lnTo>
                        <a:lnTo>
                          <a:pt x="0" y="16200"/>
                        </a:lnTo>
                        <a:lnTo>
                          <a:pt x="2376" y="10993"/>
                        </a:lnTo>
                        <a:lnTo>
                          <a:pt x="1944" y="10993"/>
                        </a:lnTo>
                        <a:lnTo>
                          <a:pt x="1944" y="9900"/>
                        </a:lnTo>
                        <a:lnTo>
                          <a:pt x="1728" y="9771"/>
                        </a:lnTo>
                        <a:lnTo>
                          <a:pt x="2376" y="7200"/>
                        </a:lnTo>
                        <a:lnTo>
                          <a:pt x="3240" y="4179"/>
                        </a:lnTo>
                        <a:lnTo>
                          <a:pt x="7128" y="3600"/>
                        </a:lnTo>
                        <a:lnTo>
                          <a:pt x="8424" y="2893"/>
                        </a:lnTo>
                        <a:lnTo>
                          <a:pt x="7128" y="2314"/>
                        </a:lnTo>
                        <a:lnTo>
                          <a:pt x="6696" y="2379"/>
                        </a:lnTo>
                        <a:lnTo>
                          <a:pt x="6264" y="2057"/>
                        </a:lnTo>
                        <a:lnTo>
                          <a:pt x="6264" y="1736"/>
                        </a:lnTo>
                        <a:lnTo>
                          <a:pt x="5184" y="1736"/>
                        </a:lnTo>
                        <a:lnTo>
                          <a:pt x="4968" y="900"/>
                        </a:lnTo>
                        <a:lnTo>
                          <a:pt x="5832" y="257"/>
                        </a:lnTo>
                        <a:lnTo>
                          <a:pt x="6912" y="64"/>
                        </a:lnTo>
                        <a:lnTo>
                          <a:pt x="8640" y="64"/>
                        </a:lnTo>
                        <a:lnTo>
                          <a:pt x="9504" y="0"/>
                        </a:lnTo>
                        <a:lnTo>
                          <a:pt x="10800" y="129"/>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31" name="Shape 799"/>
                  <p:cNvSpPr/>
                  <p:nvPr/>
                </p:nvSpPr>
                <p:spPr>
                  <a:xfrm>
                    <a:off x="146488" y="22151"/>
                    <a:ext cx="69966" cy="180264"/>
                  </a:xfrm>
                  <a:custGeom>
                    <a:avLst/>
                    <a:gdLst/>
                    <a:ahLst/>
                    <a:cxnLst>
                      <a:cxn ang="0">
                        <a:pos x="wd2" y="hd2"/>
                      </a:cxn>
                      <a:cxn ang="5400000">
                        <a:pos x="wd2" y="hd2"/>
                      </a:cxn>
                      <a:cxn ang="10800000">
                        <a:pos x="wd2" y="hd2"/>
                      </a:cxn>
                      <a:cxn ang="16200000">
                        <a:pos x="wd2" y="hd2"/>
                      </a:cxn>
                    </a:cxnLst>
                    <a:rect l="0" t="0" r="r" b="b"/>
                    <a:pathLst>
                      <a:path w="21600" h="21600" extrusionOk="0">
                        <a:moveTo>
                          <a:pt x="10800" y="92"/>
                        </a:moveTo>
                        <a:lnTo>
                          <a:pt x="8438" y="275"/>
                        </a:lnTo>
                        <a:lnTo>
                          <a:pt x="7087" y="1098"/>
                        </a:lnTo>
                        <a:lnTo>
                          <a:pt x="7087" y="1373"/>
                        </a:lnTo>
                        <a:lnTo>
                          <a:pt x="8438" y="1373"/>
                        </a:lnTo>
                        <a:lnTo>
                          <a:pt x="8100" y="1556"/>
                        </a:lnTo>
                        <a:lnTo>
                          <a:pt x="8438" y="1647"/>
                        </a:lnTo>
                        <a:lnTo>
                          <a:pt x="8775" y="2014"/>
                        </a:lnTo>
                        <a:lnTo>
                          <a:pt x="9112" y="2105"/>
                        </a:lnTo>
                        <a:lnTo>
                          <a:pt x="9787" y="2746"/>
                        </a:lnTo>
                        <a:lnTo>
                          <a:pt x="9787" y="2929"/>
                        </a:lnTo>
                        <a:lnTo>
                          <a:pt x="8775" y="2929"/>
                        </a:lnTo>
                        <a:lnTo>
                          <a:pt x="7087" y="3753"/>
                        </a:lnTo>
                        <a:lnTo>
                          <a:pt x="4050" y="4027"/>
                        </a:lnTo>
                        <a:lnTo>
                          <a:pt x="2362" y="4668"/>
                        </a:lnTo>
                        <a:lnTo>
                          <a:pt x="675" y="10617"/>
                        </a:lnTo>
                        <a:lnTo>
                          <a:pt x="1350" y="10617"/>
                        </a:lnTo>
                        <a:lnTo>
                          <a:pt x="0" y="11715"/>
                        </a:lnTo>
                        <a:lnTo>
                          <a:pt x="675" y="12356"/>
                        </a:lnTo>
                        <a:lnTo>
                          <a:pt x="1350" y="12356"/>
                        </a:lnTo>
                        <a:lnTo>
                          <a:pt x="1687" y="12447"/>
                        </a:lnTo>
                        <a:lnTo>
                          <a:pt x="2362" y="12447"/>
                        </a:lnTo>
                        <a:lnTo>
                          <a:pt x="1687" y="11898"/>
                        </a:lnTo>
                        <a:lnTo>
                          <a:pt x="2362" y="11532"/>
                        </a:lnTo>
                        <a:lnTo>
                          <a:pt x="2362" y="11990"/>
                        </a:lnTo>
                        <a:lnTo>
                          <a:pt x="2700" y="12173"/>
                        </a:lnTo>
                        <a:lnTo>
                          <a:pt x="3375" y="11715"/>
                        </a:lnTo>
                        <a:lnTo>
                          <a:pt x="3037" y="10800"/>
                        </a:lnTo>
                        <a:lnTo>
                          <a:pt x="4050" y="10800"/>
                        </a:lnTo>
                        <a:lnTo>
                          <a:pt x="3375" y="16108"/>
                        </a:lnTo>
                        <a:lnTo>
                          <a:pt x="7087" y="16475"/>
                        </a:lnTo>
                        <a:lnTo>
                          <a:pt x="8775" y="19586"/>
                        </a:lnTo>
                        <a:lnTo>
                          <a:pt x="8438" y="19953"/>
                        </a:lnTo>
                        <a:lnTo>
                          <a:pt x="7762" y="21142"/>
                        </a:lnTo>
                        <a:lnTo>
                          <a:pt x="7762" y="21417"/>
                        </a:lnTo>
                        <a:lnTo>
                          <a:pt x="10125" y="21600"/>
                        </a:lnTo>
                        <a:lnTo>
                          <a:pt x="11137" y="21234"/>
                        </a:lnTo>
                        <a:lnTo>
                          <a:pt x="10462" y="20136"/>
                        </a:lnTo>
                        <a:lnTo>
                          <a:pt x="10125" y="19312"/>
                        </a:lnTo>
                        <a:lnTo>
                          <a:pt x="11475" y="16566"/>
                        </a:lnTo>
                        <a:lnTo>
                          <a:pt x="11475" y="16658"/>
                        </a:lnTo>
                        <a:lnTo>
                          <a:pt x="12488" y="17573"/>
                        </a:lnTo>
                        <a:lnTo>
                          <a:pt x="12150" y="19129"/>
                        </a:lnTo>
                        <a:lnTo>
                          <a:pt x="11137" y="19403"/>
                        </a:lnTo>
                        <a:lnTo>
                          <a:pt x="12488" y="20959"/>
                        </a:lnTo>
                        <a:lnTo>
                          <a:pt x="14850" y="21142"/>
                        </a:lnTo>
                        <a:lnTo>
                          <a:pt x="15187" y="21051"/>
                        </a:lnTo>
                        <a:lnTo>
                          <a:pt x="13500" y="19403"/>
                        </a:lnTo>
                        <a:lnTo>
                          <a:pt x="16538" y="16475"/>
                        </a:lnTo>
                        <a:lnTo>
                          <a:pt x="17550" y="16292"/>
                        </a:lnTo>
                        <a:lnTo>
                          <a:pt x="17550" y="16017"/>
                        </a:lnTo>
                        <a:lnTo>
                          <a:pt x="20250" y="16108"/>
                        </a:lnTo>
                        <a:lnTo>
                          <a:pt x="20925" y="16475"/>
                        </a:lnTo>
                        <a:lnTo>
                          <a:pt x="21600" y="16292"/>
                        </a:lnTo>
                        <a:lnTo>
                          <a:pt x="19237" y="10983"/>
                        </a:lnTo>
                        <a:lnTo>
                          <a:pt x="19575" y="11075"/>
                        </a:lnTo>
                        <a:lnTo>
                          <a:pt x="19575" y="9885"/>
                        </a:lnTo>
                        <a:lnTo>
                          <a:pt x="19913" y="9793"/>
                        </a:lnTo>
                        <a:lnTo>
                          <a:pt x="19237" y="7231"/>
                        </a:lnTo>
                        <a:lnTo>
                          <a:pt x="18563" y="4119"/>
                        </a:lnTo>
                        <a:lnTo>
                          <a:pt x="14512" y="3569"/>
                        </a:lnTo>
                        <a:lnTo>
                          <a:pt x="13162" y="2929"/>
                        </a:lnTo>
                        <a:lnTo>
                          <a:pt x="14512" y="2380"/>
                        </a:lnTo>
                        <a:lnTo>
                          <a:pt x="14850" y="2380"/>
                        </a:lnTo>
                        <a:lnTo>
                          <a:pt x="15187" y="2105"/>
                        </a:lnTo>
                        <a:lnTo>
                          <a:pt x="15187" y="1739"/>
                        </a:lnTo>
                        <a:lnTo>
                          <a:pt x="16538" y="1739"/>
                        </a:lnTo>
                        <a:lnTo>
                          <a:pt x="16875" y="915"/>
                        </a:lnTo>
                        <a:lnTo>
                          <a:pt x="15525" y="275"/>
                        </a:lnTo>
                        <a:lnTo>
                          <a:pt x="14850" y="92"/>
                        </a:lnTo>
                        <a:lnTo>
                          <a:pt x="13162" y="92"/>
                        </a:lnTo>
                        <a:lnTo>
                          <a:pt x="12150" y="0"/>
                        </a:lnTo>
                        <a:lnTo>
                          <a:pt x="10800" y="92"/>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grpSp>
              <p:nvGrpSpPr>
                <p:cNvPr id="11" name="Group 810"/>
                <p:cNvGrpSpPr/>
                <p:nvPr/>
              </p:nvGrpSpPr>
              <p:grpSpPr>
                <a:xfrm>
                  <a:off x="0" y="90895"/>
                  <a:ext cx="2638979" cy="808133"/>
                  <a:chOff x="0" y="0"/>
                  <a:chExt cx="2638979" cy="808132"/>
                </a:xfrm>
              </p:grpSpPr>
              <p:sp>
                <p:nvSpPr>
                  <p:cNvPr id="17" name="Shape 801"/>
                  <p:cNvSpPr/>
                  <p:nvPr/>
                </p:nvSpPr>
                <p:spPr>
                  <a:xfrm>
                    <a:off x="2078168" y="62634"/>
                    <a:ext cx="228479" cy="556832"/>
                  </a:xfrm>
                  <a:custGeom>
                    <a:avLst/>
                    <a:gdLst/>
                    <a:ahLst/>
                    <a:cxnLst>
                      <a:cxn ang="0">
                        <a:pos x="wd2" y="hd2"/>
                      </a:cxn>
                      <a:cxn ang="5400000">
                        <a:pos x="wd2" y="hd2"/>
                      </a:cxn>
                      <a:cxn ang="10800000">
                        <a:pos x="wd2" y="hd2"/>
                      </a:cxn>
                      <a:cxn ang="16200000">
                        <a:pos x="wd2" y="hd2"/>
                      </a:cxn>
                    </a:cxnLst>
                    <a:rect l="0" t="0" r="r" b="b"/>
                    <a:pathLst>
                      <a:path w="21600" h="21600" extrusionOk="0">
                        <a:moveTo>
                          <a:pt x="10955" y="148"/>
                        </a:moveTo>
                        <a:lnTo>
                          <a:pt x="8371" y="296"/>
                        </a:lnTo>
                        <a:lnTo>
                          <a:pt x="7234" y="1126"/>
                        </a:lnTo>
                        <a:lnTo>
                          <a:pt x="7234" y="1481"/>
                        </a:lnTo>
                        <a:lnTo>
                          <a:pt x="8371" y="1481"/>
                        </a:lnTo>
                        <a:lnTo>
                          <a:pt x="7958" y="1600"/>
                        </a:lnTo>
                        <a:lnTo>
                          <a:pt x="8371" y="1689"/>
                        </a:lnTo>
                        <a:lnTo>
                          <a:pt x="8681" y="2074"/>
                        </a:lnTo>
                        <a:lnTo>
                          <a:pt x="9095" y="2104"/>
                        </a:lnTo>
                        <a:lnTo>
                          <a:pt x="9715" y="2815"/>
                        </a:lnTo>
                        <a:lnTo>
                          <a:pt x="9715" y="2963"/>
                        </a:lnTo>
                        <a:lnTo>
                          <a:pt x="8681" y="2963"/>
                        </a:lnTo>
                        <a:lnTo>
                          <a:pt x="6924" y="3763"/>
                        </a:lnTo>
                        <a:lnTo>
                          <a:pt x="3824" y="4059"/>
                        </a:lnTo>
                        <a:lnTo>
                          <a:pt x="2274" y="4711"/>
                        </a:lnTo>
                        <a:lnTo>
                          <a:pt x="723" y="10637"/>
                        </a:lnTo>
                        <a:lnTo>
                          <a:pt x="1344" y="10696"/>
                        </a:lnTo>
                        <a:lnTo>
                          <a:pt x="0" y="11763"/>
                        </a:lnTo>
                        <a:lnTo>
                          <a:pt x="723" y="12385"/>
                        </a:lnTo>
                        <a:lnTo>
                          <a:pt x="1344" y="12385"/>
                        </a:lnTo>
                        <a:lnTo>
                          <a:pt x="1654" y="12533"/>
                        </a:lnTo>
                        <a:lnTo>
                          <a:pt x="2274" y="12533"/>
                        </a:lnTo>
                        <a:lnTo>
                          <a:pt x="1964" y="11911"/>
                        </a:lnTo>
                        <a:lnTo>
                          <a:pt x="2274" y="11556"/>
                        </a:lnTo>
                        <a:lnTo>
                          <a:pt x="2687" y="11822"/>
                        </a:lnTo>
                        <a:lnTo>
                          <a:pt x="2274" y="12030"/>
                        </a:lnTo>
                        <a:lnTo>
                          <a:pt x="2687" y="12148"/>
                        </a:lnTo>
                        <a:lnTo>
                          <a:pt x="3411" y="11674"/>
                        </a:lnTo>
                        <a:lnTo>
                          <a:pt x="2997" y="10815"/>
                        </a:lnTo>
                        <a:lnTo>
                          <a:pt x="4134" y="10844"/>
                        </a:lnTo>
                        <a:lnTo>
                          <a:pt x="3411" y="16207"/>
                        </a:lnTo>
                        <a:lnTo>
                          <a:pt x="7028" y="16504"/>
                        </a:lnTo>
                        <a:lnTo>
                          <a:pt x="8681" y="19615"/>
                        </a:lnTo>
                        <a:lnTo>
                          <a:pt x="8371" y="19941"/>
                        </a:lnTo>
                        <a:lnTo>
                          <a:pt x="7648" y="21215"/>
                        </a:lnTo>
                        <a:lnTo>
                          <a:pt x="7648" y="21452"/>
                        </a:lnTo>
                        <a:lnTo>
                          <a:pt x="10128" y="21600"/>
                        </a:lnTo>
                        <a:lnTo>
                          <a:pt x="11162" y="21244"/>
                        </a:lnTo>
                        <a:lnTo>
                          <a:pt x="10542" y="20089"/>
                        </a:lnTo>
                        <a:lnTo>
                          <a:pt x="10128" y="19289"/>
                        </a:lnTo>
                        <a:lnTo>
                          <a:pt x="11162" y="16652"/>
                        </a:lnTo>
                        <a:lnTo>
                          <a:pt x="11472" y="16652"/>
                        </a:lnTo>
                        <a:lnTo>
                          <a:pt x="12505" y="17600"/>
                        </a:lnTo>
                        <a:lnTo>
                          <a:pt x="11885" y="19200"/>
                        </a:lnTo>
                        <a:lnTo>
                          <a:pt x="11162" y="19378"/>
                        </a:lnTo>
                        <a:lnTo>
                          <a:pt x="12505" y="21037"/>
                        </a:lnTo>
                        <a:lnTo>
                          <a:pt x="14986" y="21244"/>
                        </a:lnTo>
                        <a:lnTo>
                          <a:pt x="15399" y="21126"/>
                        </a:lnTo>
                        <a:lnTo>
                          <a:pt x="13642" y="19378"/>
                        </a:lnTo>
                        <a:lnTo>
                          <a:pt x="16433" y="16504"/>
                        </a:lnTo>
                        <a:lnTo>
                          <a:pt x="17673" y="16267"/>
                        </a:lnTo>
                        <a:lnTo>
                          <a:pt x="17673" y="16059"/>
                        </a:lnTo>
                        <a:lnTo>
                          <a:pt x="20256" y="16089"/>
                        </a:lnTo>
                        <a:lnTo>
                          <a:pt x="20980" y="16504"/>
                        </a:lnTo>
                        <a:lnTo>
                          <a:pt x="21600" y="16267"/>
                        </a:lnTo>
                        <a:lnTo>
                          <a:pt x="19223" y="11052"/>
                        </a:lnTo>
                        <a:lnTo>
                          <a:pt x="19533" y="11052"/>
                        </a:lnTo>
                        <a:lnTo>
                          <a:pt x="19533" y="9985"/>
                        </a:lnTo>
                        <a:lnTo>
                          <a:pt x="19946" y="9837"/>
                        </a:lnTo>
                        <a:lnTo>
                          <a:pt x="19223" y="7289"/>
                        </a:lnTo>
                        <a:lnTo>
                          <a:pt x="18396" y="4207"/>
                        </a:lnTo>
                        <a:lnTo>
                          <a:pt x="14366" y="3644"/>
                        </a:lnTo>
                        <a:lnTo>
                          <a:pt x="13125" y="2963"/>
                        </a:lnTo>
                        <a:lnTo>
                          <a:pt x="14366" y="2341"/>
                        </a:lnTo>
                        <a:lnTo>
                          <a:pt x="14986" y="2430"/>
                        </a:lnTo>
                        <a:lnTo>
                          <a:pt x="15399" y="2133"/>
                        </a:lnTo>
                        <a:lnTo>
                          <a:pt x="15399" y="1807"/>
                        </a:lnTo>
                        <a:lnTo>
                          <a:pt x="16433" y="1748"/>
                        </a:lnTo>
                        <a:lnTo>
                          <a:pt x="16743" y="919"/>
                        </a:lnTo>
                        <a:lnTo>
                          <a:pt x="15709" y="296"/>
                        </a:lnTo>
                        <a:lnTo>
                          <a:pt x="14676" y="89"/>
                        </a:lnTo>
                        <a:lnTo>
                          <a:pt x="13022" y="89"/>
                        </a:lnTo>
                        <a:lnTo>
                          <a:pt x="11989" y="0"/>
                        </a:lnTo>
                        <a:lnTo>
                          <a:pt x="10955" y="148"/>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18" name="Shape 802"/>
                  <p:cNvSpPr/>
                  <p:nvPr/>
                </p:nvSpPr>
                <p:spPr>
                  <a:xfrm>
                    <a:off x="1464884" y="96242"/>
                    <a:ext cx="229573" cy="552250"/>
                  </a:xfrm>
                  <a:custGeom>
                    <a:avLst/>
                    <a:gdLst/>
                    <a:ahLst/>
                    <a:cxnLst>
                      <a:cxn ang="0">
                        <a:pos x="wd2" y="hd2"/>
                      </a:cxn>
                      <a:cxn ang="5400000">
                        <a:pos x="wd2" y="hd2"/>
                      </a:cxn>
                      <a:cxn ang="10800000">
                        <a:pos x="wd2" y="hd2"/>
                      </a:cxn>
                      <a:cxn ang="16200000">
                        <a:pos x="wd2" y="hd2"/>
                      </a:cxn>
                    </a:cxnLst>
                    <a:rect l="0" t="0" r="r" b="b"/>
                    <a:pathLst>
                      <a:path w="21600" h="21600" extrusionOk="0">
                        <a:moveTo>
                          <a:pt x="16251" y="269"/>
                        </a:moveTo>
                        <a:lnTo>
                          <a:pt x="13680" y="0"/>
                        </a:lnTo>
                        <a:lnTo>
                          <a:pt x="10800" y="120"/>
                        </a:lnTo>
                        <a:lnTo>
                          <a:pt x="8949" y="687"/>
                        </a:lnTo>
                        <a:lnTo>
                          <a:pt x="8229" y="1344"/>
                        </a:lnTo>
                        <a:lnTo>
                          <a:pt x="8846" y="2121"/>
                        </a:lnTo>
                        <a:lnTo>
                          <a:pt x="7817" y="2599"/>
                        </a:lnTo>
                        <a:lnTo>
                          <a:pt x="6480" y="2808"/>
                        </a:lnTo>
                        <a:lnTo>
                          <a:pt x="2674" y="3286"/>
                        </a:lnTo>
                        <a:lnTo>
                          <a:pt x="1543" y="3615"/>
                        </a:lnTo>
                        <a:lnTo>
                          <a:pt x="0" y="7051"/>
                        </a:lnTo>
                        <a:lnTo>
                          <a:pt x="720" y="7768"/>
                        </a:lnTo>
                        <a:lnTo>
                          <a:pt x="4629" y="8066"/>
                        </a:lnTo>
                        <a:lnTo>
                          <a:pt x="4011" y="11353"/>
                        </a:lnTo>
                        <a:lnTo>
                          <a:pt x="6789" y="11651"/>
                        </a:lnTo>
                        <a:lnTo>
                          <a:pt x="7509" y="14071"/>
                        </a:lnTo>
                        <a:lnTo>
                          <a:pt x="6891" y="18224"/>
                        </a:lnTo>
                        <a:lnTo>
                          <a:pt x="6789" y="20524"/>
                        </a:lnTo>
                        <a:lnTo>
                          <a:pt x="7406" y="20584"/>
                        </a:lnTo>
                        <a:lnTo>
                          <a:pt x="7406" y="20793"/>
                        </a:lnTo>
                        <a:lnTo>
                          <a:pt x="9566" y="21212"/>
                        </a:lnTo>
                        <a:lnTo>
                          <a:pt x="10800" y="21480"/>
                        </a:lnTo>
                        <a:lnTo>
                          <a:pt x="11623" y="21600"/>
                        </a:lnTo>
                        <a:lnTo>
                          <a:pt x="12651" y="21600"/>
                        </a:lnTo>
                        <a:lnTo>
                          <a:pt x="13680" y="21510"/>
                        </a:lnTo>
                        <a:lnTo>
                          <a:pt x="13886" y="21421"/>
                        </a:lnTo>
                        <a:lnTo>
                          <a:pt x="13680" y="21241"/>
                        </a:lnTo>
                        <a:lnTo>
                          <a:pt x="13166" y="21062"/>
                        </a:lnTo>
                        <a:lnTo>
                          <a:pt x="12446" y="20763"/>
                        </a:lnTo>
                        <a:lnTo>
                          <a:pt x="11520" y="20524"/>
                        </a:lnTo>
                        <a:lnTo>
                          <a:pt x="12240" y="20584"/>
                        </a:lnTo>
                        <a:lnTo>
                          <a:pt x="12240" y="20315"/>
                        </a:lnTo>
                        <a:lnTo>
                          <a:pt x="15223" y="20734"/>
                        </a:lnTo>
                        <a:lnTo>
                          <a:pt x="16560" y="20734"/>
                        </a:lnTo>
                        <a:lnTo>
                          <a:pt x="16869" y="20584"/>
                        </a:lnTo>
                        <a:lnTo>
                          <a:pt x="16869" y="20465"/>
                        </a:lnTo>
                        <a:lnTo>
                          <a:pt x="16766" y="20315"/>
                        </a:lnTo>
                        <a:lnTo>
                          <a:pt x="16560" y="20196"/>
                        </a:lnTo>
                        <a:lnTo>
                          <a:pt x="15737" y="19987"/>
                        </a:lnTo>
                        <a:lnTo>
                          <a:pt x="15223" y="19807"/>
                        </a:lnTo>
                        <a:lnTo>
                          <a:pt x="15943" y="19748"/>
                        </a:lnTo>
                        <a:lnTo>
                          <a:pt x="16663" y="17686"/>
                        </a:lnTo>
                        <a:lnTo>
                          <a:pt x="16971" y="14460"/>
                        </a:lnTo>
                        <a:lnTo>
                          <a:pt x="18103" y="11831"/>
                        </a:lnTo>
                        <a:lnTo>
                          <a:pt x="18514" y="11084"/>
                        </a:lnTo>
                        <a:lnTo>
                          <a:pt x="18823" y="10666"/>
                        </a:lnTo>
                        <a:lnTo>
                          <a:pt x="17897" y="9052"/>
                        </a:lnTo>
                        <a:lnTo>
                          <a:pt x="17589" y="8335"/>
                        </a:lnTo>
                        <a:lnTo>
                          <a:pt x="18206" y="8425"/>
                        </a:lnTo>
                        <a:lnTo>
                          <a:pt x="18617" y="8305"/>
                        </a:lnTo>
                        <a:lnTo>
                          <a:pt x="18823" y="8305"/>
                        </a:lnTo>
                        <a:lnTo>
                          <a:pt x="19440" y="8216"/>
                        </a:lnTo>
                        <a:lnTo>
                          <a:pt x="20057" y="8246"/>
                        </a:lnTo>
                        <a:lnTo>
                          <a:pt x="20263" y="8066"/>
                        </a:lnTo>
                        <a:lnTo>
                          <a:pt x="20674" y="8037"/>
                        </a:lnTo>
                        <a:lnTo>
                          <a:pt x="20880" y="7887"/>
                        </a:lnTo>
                        <a:lnTo>
                          <a:pt x="21291" y="7768"/>
                        </a:lnTo>
                        <a:lnTo>
                          <a:pt x="21600" y="7588"/>
                        </a:lnTo>
                        <a:lnTo>
                          <a:pt x="20469" y="6871"/>
                        </a:lnTo>
                        <a:lnTo>
                          <a:pt x="20983" y="6423"/>
                        </a:lnTo>
                        <a:lnTo>
                          <a:pt x="18926" y="6871"/>
                        </a:lnTo>
                        <a:lnTo>
                          <a:pt x="15840" y="3705"/>
                        </a:lnTo>
                        <a:lnTo>
                          <a:pt x="13371" y="3047"/>
                        </a:lnTo>
                        <a:lnTo>
                          <a:pt x="13886" y="2898"/>
                        </a:lnTo>
                        <a:lnTo>
                          <a:pt x="15943" y="2808"/>
                        </a:lnTo>
                        <a:lnTo>
                          <a:pt x="16149" y="2390"/>
                        </a:lnTo>
                        <a:lnTo>
                          <a:pt x="15531" y="2300"/>
                        </a:lnTo>
                        <a:lnTo>
                          <a:pt x="16354" y="2271"/>
                        </a:lnTo>
                        <a:lnTo>
                          <a:pt x="16251" y="2121"/>
                        </a:lnTo>
                        <a:lnTo>
                          <a:pt x="17074" y="2032"/>
                        </a:lnTo>
                        <a:lnTo>
                          <a:pt x="16457" y="1494"/>
                        </a:lnTo>
                        <a:lnTo>
                          <a:pt x="16971" y="1434"/>
                        </a:lnTo>
                        <a:lnTo>
                          <a:pt x="16663" y="747"/>
                        </a:lnTo>
                        <a:lnTo>
                          <a:pt x="17280" y="747"/>
                        </a:lnTo>
                        <a:lnTo>
                          <a:pt x="16251" y="269"/>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19" name="Shape 803"/>
                  <p:cNvSpPr/>
                  <p:nvPr/>
                </p:nvSpPr>
                <p:spPr>
                  <a:xfrm>
                    <a:off x="1014487" y="64161"/>
                    <a:ext cx="169446" cy="527043"/>
                  </a:xfrm>
                  <a:custGeom>
                    <a:avLst/>
                    <a:gdLst/>
                    <a:ahLst/>
                    <a:cxnLst>
                      <a:cxn ang="0">
                        <a:pos x="wd2" y="hd2"/>
                      </a:cxn>
                      <a:cxn ang="5400000">
                        <a:pos x="wd2" y="hd2"/>
                      </a:cxn>
                      <a:cxn ang="10800000">
                        <a:pos x="wd2" y="hd2"/>
                      </a:cxn>
                      <a:cxn ang="16200000">
                        <a:pos x="wd2" y="hd2"/>
                      </a:cxn>
                    </a:cxnLst>
                    <a:rect l="0" t="0" r="r" b="b"/>
                    <a:pathLst>
                      <a:path w="21600" h="21600" extrusionOk="0">
                        <a:moveTo>
                          <a:pt x="16444" y="438"/>
                        </a:moveTo>
                        <a:lnTo>
                          <a:pt x="16444" y="970"/>
                        </a:lnTo>
                        <a:lnTo>
                          <a:pt x="16165" y="1127"/>
                        </a:lnTo>
                        <a:lnTo>
                          <a:pt x="17141" y="1565"/>
                        </a:lnTo>
                        <a:lnTo>
                          <a:pt x="16444" y="1659"/>
                        </a:lnTo>
                        <a:lnTo>
                          <a:pt x="16723" y="1847"/>
                        </a:lnTo>
                        <a:lnTo>
                          <a:pt x="16026" y="2410"/>
                        </a:lnTo>
                        <a:lnTo>
                          <a:pt x="16026" y="2567"/>
                        </a:lnTo>
                        <a:lnTo>
                          <a:pt x="19788" y="3130"/>
                        </a:lnTo>
                        <a:lnTo>
                          <a:pt x="21600" y="7576"/>
                        </a:lnTo>
                        <a:lnTo>
                          <a:pt x="19231" y="8390"/>
                        </a:lnTo>
                        <a:lnTo>
                          <a:pt x="20206" y="10769"/>
                        </a:lnTo>
                        <a:lnTo>
                          <a:pt x="18534" y="11050"/>
                        </a:lnTo>
                        <a:lnTo>
                          <a:pt x="17977" y="14838"/>
                        </a:lnTo>
                        <a:lnTo>
                          <a:pt x="16862" y="18657"/>
                        </a:lnTo>
                        <a:lnTo>
                          <a:pt x="17280" y="18877"/>
                        </a:lnTo>
                        <a:lnTo>
                          <a:pt x="21043" y="19628"/>
                        </a:lnTo>
                        <a:lnTo>
                          <a:pt x="20625" y="19753"/>
                        </a:lnTo>
                        <a:lnTo>
                          <a:pt x="19231" y="19878"/>
                        </a:lnTo>
                        <a:lnTo>
                          <a:pt x="17001" y="19753"/>
                        </a:lnTo>
                        <a:lnTo>
                          <a:pt x="14911" y="19471"/>
                        </a:lnTo>
                        <a:lnTo>
                          <a:pt x="13099" y="19315"/>
                        </a:lnTo>
                        <a:lnTo>
                          <a:pt x="13099" y="19972"/>
                        </a:lnTo>
                        <a:lnTo>
                          <a:pt x="12263" y="20003"/>
                        </a:lnTo>
                        <a:lnTo>
                          <a:pt x="13517" y="20536"/>
                        </a:lnTo>
                        <a:lnTo>
                          <a:pt x="12960" y="21475"/>
                        </a:lnTo>
                        <a:lnTo>
                          <a:pt x="11706" y="21600"/>
                        </a:lnTo>
                        <a:lnTo>
                          <a:pt x="9337" y="20817"/>
                        </a:lnTo>
                        <a:lnTo>
                          <a:pt x="9337" y="20285"/>
                        </a:lnTo>
                        <a:lnTo>
                          <a:pt x="8640" y="20223"/>
                        </a:lnTo>
                        <a:lnTo>
                          <a:pt x="7665" y="15308"/>
                        </a:lnTo>
                        <a:lnTo>
                          <a:pt x="8640" y="14838"/>
                        </a:lnTo>
                        <a:lnTo>
                          <a:pt x="6132" y="11520"/>
                        </a:lnTo>
                        <a:lnTo>
                          <a:pt x="4599" y="11395"/>
                        </a:lnTo>
                        <a:lnTo>
                          <a:pt x="4041" y="7983"/>
                        </a:lnTo>
                        <a:lnTo>
                          <a:pt x="0" y="7576"/>
                        </a:lnTo>
                        <a:lnTo>
                          <a:pt x="1672" y="3882"/>
                        </a:lnTo>
                        <a:lnTo>
                          <a:pt x="7804" y="2849"/>
                        </a:lnTo>
                        <a:lnTo>
                          <a:pt x="9476" y="2536"/>
                        </a:lnTo>
                        <a:lnTo>
                          <a:pt x="9476" y="2160"/>
                        </a:lnTo>
                        <a:lnTo>
                          <a:pt x="8919" y="1910"/>
                        </a:lnTo>
                        <a:lnTo>
                          <a:pt x="8222" y="1722"/>
                        </a:lnTo>
                        <a:lnTo>
                          <a:pt x="7525" y="1440"/>
                        </a:lnTo>
                        <a:lnTo>
                          <a:pt x="7107" y="1221"/>
                        </a:lnTo>
                        <a:lnTo>
                          <a:pt x="7107" y="939"/>
                        </a:lnTo>
                        <a:lnTo>
                          <a:pt x="7525" y="689"/>
                        </a:lnTo>
                        <a:lnTo>
                          <a:pt x="8361" y="376"/>
                        </a:lnTo>
                        <a:lnTo>
                          <a:pt x="9476" y="157"/>
                        </a:lnTo>
                        <a:lnTo>
                          <a:pt x="10730" y="31"/>
                        </a:lnTo>
                        <a:lnTo>
                          <a:pt x="12124" y="0"/>
                        </a:lnTo>
                        <a:lnTo>
                          <a:pt x="13517" y="63"/>
                        </a:lnTo>
                        <a:lnTo>
                          <a:pt x="14911" y="157"/>
                        </a:lnTo>
                        <a:lnTo>
                          <a:pt x="16444" y="438"/>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20" name="Shape 804"/>
                  <p:cNvSpPr/>
                  <p:nvPr/>
                </p:nvSpPr>
                <p:spPr>
                  <a:xfrm>
                    <a:off x="625308" y="58814"/>
                    <a:ext cx="201150" cy="478922"/>
                  </a:xfrm>
                  <a:custGeom>
                    <a:avLst/>
                    <a:gdLst/>
                    <a:ahLst/>
                    <a:cxnLst>
                      <a:cxn ang="0">
                        <a:pos x="wd2" y="hd2"/>
                      </a:cxn>
                      <a:cxn ang="5400000">
                        <a:pos x="wd2" y="hd2"/>
                      </a:cxn>
                      <a:cxn ang="10800000">
                        <a:pos x="wd2" y="hd2"/>
                      </a:cxn>
                      <a:cxn ang="16200000">
                        <a:pos x="wd2" y="hd2"/>
                      </a:cxn>
                    </a:cxnLst>
                    <a:rect l="0" t="0" r="r" b="b"/>
                    <a:pathLst>
                      <a:path w="21600" h="21600" extrusionOk="0">
                        <a:moveTo>
                          <a:pt x="13148" y="276"/>
                        </a:moveTo>
                        <a:lnTo>
                          <a:pt x="17491" y="0"/>
                        </a:lnTo>
                        <a:lnTo>
                          <a:pt x="19017" y="517"/>
                        </a:lnTo>
                        <a:lnTo>
                          <a:pt x="19839" y="344"/>
                        </a:lnTo>
                        <a:lnTo>
                          <a:pt x="20896" y="1309"/>
                        </a:lnTo>
                        <a:lnTo>
                          <a:pt x="18548" y="1895"/>
                        </a:lnTo>
                        <a:lnTo>
                          <a:pt x="18430" y="2377"/>
                        </a:lnTo>
                        <a:lnTo>
                          <a:pt x="17843" y="2446"/>
                        </a:lnTo>
                        <a:lnTo>
                          <a:pt x="17491" y="2928"/>
                        </a:lnTo>
                        <a:lnTo>
                          <a:pt x="15730" y="3032"/>
                        </a:lnTo>
                        <a:lnTo>
                          <a:pt x="15730" y="3238"/>
                        </a:lnTo>
                        <a:lnTo>
                          <a:pt x="18548" y="3858"/>
                        </a:lnTo>
                        <a:lnTo>
                          <a:pt x="20896" y="6959"/>
                        </a:lnTo>
                        <a:lnTo>
                          <a:pt x="19017" y="7786"/>
                        </a:lnTo>
                        <a:lnTo>
                          <a:pt x="19017" y="13435"/>
                        </a:lnTo>
                        <a:lnTo>
                          <a:pt x="16787" y="13677"/>
                        </a:lnTo>
                        <a:lnTo>
                          <a:pt x="16435" y="14572"/>
                        </a:lnTo>
                        <a:lnTo>
                          <a:pt x="15496" y="16984"/>
                        </a:lnTo>
                        <a:lnTo>
                          <a:pt x="15496" y="18258"/>
                        </a:lnTo>
                        <a:lnTo>
                          <a:pt x="19017" y="19051"/>
                        </a:lnTo>
                        <a:lnTo>
                          <a:pt x="21600" y="19464"/>
                        </a:lnTo>
                        <a:lnTo>
                          <a:pt x="21600" y="19705"/>
                        </a:lnTo>
                        <a:lnTo>
                          <a:pt x="16200" y="19326"/>
                        </a:lnTo>
                        <a:lnTo>
                          <a:pt x="15496" y="19085"/>
                        </a:lnTo>
                        <a:lnTo>
                          <a:pt x="14909" y="19326"/>
                        </a:lnTo>
                        <a:lnTo>
                          <a:pt x="14439" y="19326"/>
                        </a:lnTo>
                        <a:lnTo>
                          <a:pt x="13735" y="18431"/>
                        </a:lnTo>
                        <a:lnTo>
                          <a:pt x="13148" y="14331"/>
                        </a:lnTo>
                        <a:lnTo>
                          <a:pt x="12091" y="14331"/>
                        </a:lnTo>
                        <a:lnTo>
                          <a:pt x="9039" y="17948"/>
                        </a:lnTo>
                        <a:lnTo>
                          <a:pt x="9039" y="20222"/>
                        </a:lnTo>
                        <a:lnTo>
                          <a:pt x="7748" y="21324"/>
                        </a:lnTo>
                        <a:lnTo>
                          <a:pt x="6691" y="21600"/>
                        </a:lnTo>
                        <a:lnTo>
                          <a:pt x="5987" y="20980"/>
                        </a:lnTo>
                        <a:lnTo>
                          <a:pt x="6809" y="20325"/>
                        </a:lnTo>
                        <a:lnTo>
                          <a:pt x="7748" y="18947"/>
                        </a:lnTo>
                        <a:lnTo>
                          <a:pt x="7983" y="13745"/>
                        </a:lnTo>
                        <a:lnTo>
                          <a:pt x="9039" y="8681"/>
                        </a:lnTo>
                        <a:lnTo>
                          <a:pt x="7161" y="8268"/>
                        </a:lnTo>
                        <a:lnTo>
                          <a:pt x="7161" y="6167"/>
                        </a:lnTo>
                        <a:lnTo>
                          <a:pt x="4696" y="6511"/>
                        </a:lnTo>
                        <a:lnTo>
                          <a:pt x="6809" y="7372"/>
                        </a:lnTo>
                        <a:lnTo>
                          <a:pt x="6809" y="8165"/>
                        </a:lnTo>
                        <a:lnTo>
                          <a:pt x="4578" y="7648"/>
                        </a:lnTo>
                        <a:lnTo>
                          <a:pt x="3404" y="7166"/>
                        </a:lnTo>
                        <a:lnTo>
                          <a:pt x="2348" y="7269"/>
                        </a:lnTo>
                        <a:lnTo>
                          <a:pt x="0" y="6442"/>
                        </a:lnTo>
                        <a:lnTo>
                          <a:pt x="0" y="6167"/>
                        </a:lnTo>
                        <a:lnTo>
                          <a:pt x="1174" y="6029"/>
                        </a:lnTo>
                        <a:lnTo>
                          <a:pt x="3991" y="5064"/>
                        </a:lnTo>
                        <a:lnTo>
                          <a:pt x="6809" y="4237"/>
                        </a:lnTo>
                        <a:lnTo>
                          <a:pt x="10448" y="3273"/>
                        </a:lnTo>
                        <a:lnTo>
                          <a:pt x="13148" y="2963"/>
                        </a:lnTo>
                        <a:lnTo>
                          <a:pt x="13148" y="2274"/>
                        </a:lnTo>
                        <a:lnTo>
                          <a:pt x="12091" y="1929"/>
                        </a:lnTo>
                        <a:lnTo>
                          <a:pt x="12091" y="1068"/>
                        </a:lnTo>
                        <a:lnTo>
                          <a:pt x="11387" y="896"/>
                        </a:lnTo>
                        <a:lnTo>
                          <a:pt x="13148" y="276"/>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21" name="Shape 805"/>
                  <p:cNvSpPr/>
                  <p:nvPr/>
                </p:nvSpPr>
                <p:spPr>
                  <a:xfrm>
                    <a:off x="0" y="70272"/>
                    <a:ext cx="193496" cy="593496"/>
                  </a:xfrm>
                  <a:custGeom>
                    <a:avLst/>
                    <a:gdLst/>
                    <a:ahLst/>
                    <a:cxnLst>
                      <a:cxn ang="0">
                        <a:pos x="wd2" y="hd2"/>
                      </a:cxn>
                      <a:cxn ang="5400000">
                        <a:pos x="wd2" y="hd2"/>
                      </a:cxn>
                      <a:cxn ang="10800000">
                        <a:pos x="wd2" y="hd2"/>
                      </a:cxn>
                      <a:cxn ang="16200000">
                        <a:pos x="wd2" y="hd2"/>
                      </a:cxn>
                    </a:cxnLst>
                    <a:rect l="0" t="0" r="r" b="b"/>
                    <a:pathLst>
                      <a:path w="21600" h="21600" extrusionOk="0">
                        <a:moveTo>
                          <a:pt x="5125" y="445"/>
                        </a:moveTo>
                        <a:lnTo>
                          <a:pt x="5125" y="973"/>
                        </a:lnTo>
                        <a:lnTo>
                          <a:pt x="5492" y="1140"/>
                        </a:lnTo>
                        <a:lnTo>
                          <a:pt x="4515" y="1557"/>
                        </a:lnTo>
                        <a:lnTo>
                          <a:pt x="5125" y="1668"/>
                        </a:lnTo>
                        <a:lnTo>
                          <a:pt x="4881" y="1835"/>
                        </a:lnTo>
                        <a:lnTo>
                          <a:pt x="5614" y="2446"/>
                        </a:lnTo>
                        <a:lnTo>
                          <a:pt x="5614" y="2558"/>
                        </a:lnTo>
                        <a:lnTo>
                          <a:pt x="1831" y="3141"/>
                        </a:lnTo>
                        <a:lnTo>
                          <a:pt x="0" y="7589"/>
                        </a:lnTo>
                        <a:lnTo>
                          <a:pt x="2319" y="8368"/>
                        </a:lnTo>
                        <a:lnTo>
                          <a:pt x="1464" y="10786"/>
                        </a:lnTo>
                        <a:lnTo>
                          <a:pt x="3051" y="11064"/>
                        </a:lnTo>
                        <a:lnTo>
                          <a:pt x="3661" y="14845"/>
                        </a:lnTo>
                        <a:lnTo>
                          <a:pt x="4637" y="18681"/>
                        </a:lnTo>
                        <a:lnTo>
                          <a:pt x="4271" y="18903"/>
                        </a:lnTo>
                        <a:lnTo>
                          <a:pt x="488" y="19626"/>
                        </a:lnTo>
                        <a:lnTo>
                          <a:pt x="976" y="19765"/>
                        </a:lnTo>
                        <a:lnTo>
                          <a:pt x="2319" y="19876"/>
                        </a:lnTo>
                        <a:lnTo>
                          <a:pt x="4515" y="19765"/>
                        </a:lnTo>
                        <a:lnTo>
                          <a:pt x="6712" y="19487"/>
                        </a:lnTo>
                        <a:lnTo>
                          <a:pt x="8542" y="19320"/>
                        </a:lnTo>
                        <a:lnTo>
                          <a:pt x="8542" y="19988"/>
                        </a:lnTo>
                        <a:lnTo>
                          <a:pt x="9275" y="20015"/>
                        </a:lnTo>
                        <a:lnTo>
                          <a:pt x="8054" y="20544"/>
                        </a:lnTo>
                        <a:lnTo>
                          <a:pt x="8664" y="21489"/>
                        </a:lnTo>
                        <a:lnTo>
                          <a:pt x="9885" y="21600"/>
                        </a:lnTo>
                        <a:lnTo>
                          <a:pt x="12325" y="20849"/>
                        </a:lnTo>
                        <a:lnTo>
                          <a:pt x="12325" y="20293"/>
                        </a:lnTo>
                        <a:lnTo>
                          <a:pt x="13058" y="20238"/>
                        </a:lnTo>
                        <a:lnTo>
                          <a:pt x="13912" y="15317"/>
                        </a:lnTo>
                        <a:lnTo>
                          <a:pt x="13058" y="14845"/>
                        </a:lnTo>
                        <a:lnTo>
                          <a:pt x="15498" y="11537"/>
                        </a:lnTo>
                        <a:lnTo>
                          <a:pt x="17085" y="11398"/>
                        </a:lnTo>
                        <a:lnTo>
                          <a:pt x="17573" y="7978"/>
                        </a:lnTo>
                        <a:lnTo>
                          <a:pt x="21600" y="7589"/>
                        </a:lnTo>
                        <a:lnTo>
                          <a:pt x="19892" y="3892"/>
                        </a:lnTo>
                        <a:lnTo>
                          <a:pt x="13790" y="2863"/>
                        </a:lnTo>
                        <a:lnTo>
                          <a:pt x="12203" y="2530"/>
                        </a:lnTo>
                        <a:lnTo>
                          <a:pt x="12081" y="2168"/>
                        </a:lnTo>
                        <a:lnTo>
                          <a:pt x="12692" y="1918"/>
                        </a:lnTo>
                        <a:lnTo>
                          <a:pt x="13424" y="1724"/>
                        </a:lnTo>
                        <a:lnTo>
                          <a:pt x="14522" y="1223"/>
                        </a:lnTo>
                        <a:lnTo>
                          <a:pt x="14522" y="945"/>
                        </a:lnTo>
                        <a:lnTo>
                          <a:pt x="14034" y="695"/>
                        </a:lnTo>
                        <a:lnTo>
                          <a:pt x="13302" y="389"/>
                        </a:lnTo>
                        <a:lnTo>
                          <a:pt x="12203" y="167"/>
                        </a:lnTo>
                        <a:lnTo>
                          <a:pt x="10983" y="56"/>
                        </a:lnTo>
                        <a:lnTo>
                          <a:pt x="9397" y="0"/>
                        </a:lnTo>
                        <a:lnTo>
                          <a:pt x="8054" y="56"/>
                        </a:lnTo>
                        <a:lnTo>
                          <a:pt x="6712" y="139"/>
                        </a:lnTo>
                        <a:lnTo>
                          <a:pt x="5125" y="445"/>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22" name="Shape 806"/>
                  <p:cNvSpPr/>
                  <p:nvPr/>
                </p:nvSpPr>
                <p:spPr>
                  <a:xfrm>
                    <a:off x="2435644" y="0"/>
                    <a:ext cx="203335" cy="462881"/>
                  </a:xfrm>
                  <a:custGeom>
                    <a:avLst/>
                    <a:gdLst/>
                    <a:ahLst/>
                    <a:cxnLst>
                      <a:cxn ang="0">
                        <a:pos x="wd2" y="hd2"/>
                      </a:cxn>
                      <a:cxn ang="5400000">
                        <a:pos x="wd2" y="hd2"/>
                      </a:cxn>
                      <a:cxn ang="10800000">
                        <a:pos x="wd2" y="hd2"/>
                      </a:cxn>
                      <a:cxn ang="16200000">
                        <a:pos x="wd2" y="hd2"/>
                      </a:cxn>
                    </a:cxnLst>
                    <a:rect l="0" t="0" r="r" b="b"/>
                    <a:pathLst>
                      <a:path w="21600" h="21600" extrusionOk="0">
                        <a:moveTo>
                          <a:pt x="16258" y="250"/>
                        </a:moveTo>
                        <a:lnTo>
                          <a:pt x="13587" y="0"/>
                        </a:lnTo>
                        <a:lnTo>
                          <a:pt x="10800" y="143"/>
                        </a:lnTo>
                        <a:lnTo>
                          <a:pt x="8826" y="677"/>
                        </a:lnTo>
                        <a:lnTo>
                          <a:pt x="8129" y="1354"/>
                        </a:lnTo>
                        <a:lnTo>
                          <a:pt x="8710" y="2139"/>
                        </a:lnTo>
                        <a:lnTo>
                          <a:pt x="7781" y="2602"/>
                        </a:lnTo>
                        <a:lnTo>
                          <a:pt x="6387" y="2816"/>
                        </a:lnTo>
                        <a:lnTo>
                          <a:pt x="2555" y="3315"/>
                        </a:lnTo>
                        <a:lnTo>
                          <a:pt x="1394" y="3600"/>
                        </a:lnTo>
                        <a:lnTo>
                          <a:pt x="0" y="7057"/>
                        </a:lnTo>
                        <a:lnTo>
                          <a:pt x="581" y="7770"/>
                        </a:lnTo>
                        <a:lnTo>
                          <a:pt x="4529" y="8055"/>
                        </a:lnTo>
                        <a:lnTo>
                          <a:pt x="4065" y="11370"/>
                        </a:lnTo>
                        <a:lnTo>
                          <a:pt x="6735" y="11691"/>
                        </a:lnTo>
                        <a:lnTo>
                          <a:pt x="7316" y="14079"/>
                        </a:lnTo>
                        <a:lnTo>
                          <a:pt x="6852" y="18250"/>
                        </a:lnTo>
                        <a:lnTo>
                          <a:pt x="6735" y="20531"/>
                        </a:lnTo>
                        <a:lnTo>
                          <a:pt x="7316" y="20602"/>
                        </a:lnTo>
                        <a:lnTo>
                          <a:pt x="7316" y="20816"/>
                        </a:lnTo>
                        <a:lnTo>
                          <a:pt x="9406" y="21208"/>
                        </a:lnTo>
                        <a:lnTo>
                          <a:pt x="10800" y="21493"/>
                        </a:lnTo>
                        <a:lnTo>
                          <a:pt x="11613" y="21600"/>
                        </a:lnTo>
                        <a:lnTo>
                          <a:pt x="12658" y="21600"/>
                        </a:lnTo>
                        <a:lnTo>
                          <a:pt x="13703" y="21529"/>
                        </a:lnTo>
                        <a:lnTo>
                          <a:pt x="13935" y="21422"/>
                        </a:lnTo>
                        <a:lnTo>
                          <a:pt x="13703" y="21244"/>
                        </a:lnTo>
                        <a:lnTo>
                          <a:pt x="13239" y="21065"/>
                        </a:lnTo>
                        <a:lnTo>
                          <a:pt x="12426" y="20780"/>
                        </a:lnTo>
                        <a:lnTo>
                          <a:pt x="11497" y="20531"/>
                        </a:lnTo>
                        <a:lnTo>
                          <a:pt x="12194" y="20602"/>
                        </a:lnTo>
                        <a:lnTo>
                          <a:pt x="12194" y="20317"/>
                        </a:lnTo>
                        <a:lnTo>
                          <a:pt x="15213" y="20745"/>
                        </a:lnTo>
                        <a:lnTo>
                          <a:pt x="16490" y="20745"/>
                        </a:lnTo>
                        <a:lnTo>
                          <a:pt x="16955" y="20602"/>
                        </a:lnTo>
                        <a:lnTo>
                          <a:pt x="16955" y="20459"/>
                        </a:lnTo>
                        <a:lnTo>
                          <a:pt x="16839" y="20352"/>
                        </a:lnTo>
                        <a:lnTo>
                          <a:pt x="16490" y="20210"/>
                        </a:lnTo>
                        <a:lnTo>
                          <a:pt x="15213" y="19818"/>
                        </a:lnTo>
                        <a:lnTo>
                          <a:pt x="16026" y="19782"/>
                        </a:lnTo>
                        <a:lnTo>
                          <a:pt x="16723" y="17715"/>
                        </a:lnTo>
                        <a:lnTo>
                          <a:pt x="16955" y="14507"/>
                        </a:lnTo>
                        <a:lnTo>
                          <a:pt x="18232" y="11834"/>
                        </a:lnTo>
                        <a:lnTo>
                          <a:pt x="18581" y="11085"/>
                        </a:lnTo>
                        <a:lnTo>
                          <a:pt x="18929" y="10693"/>
                        </a:lnTo>
                        <a:lnTo>
                          <a:pt x="18000" y="9089"/>
                        </a:lnTo>
                        <a:lnTo>
                          <a:pt x="17535" y="8341"/>
                        </a:lnTo>
                        <a:lnTo>
                          <a:pt x="18232" y="8412"/>
                        </a:lnTo>
                        <a:lnTo>
                          <a:pt x="18581" y="8305"/>
                        </a:lnTo>
                        <a:lnTo>
                          <a:pt x="18929" y="8305"/>
                        </a:lnTo>
                        <a:lnTo>
                          <a:pt x="19510" y="8198"/>
                        </a:lnTo>
                        <a:lnTo>
                          <a:pt x="20090" y="8198"/>
                        </a:lnTo>
                        <a:lnTo>
                          <a:pt x="20323" y="8055"/>
                        </a:lnTo>
                        <a:lnTo>
                          <a:pt x="20671" y="8020"/>
                        </a:lnTo>
                        <a:lnTo>
                          <a:pt x="20903" y="7877"/>
                        </a:lnTo>
                        <a:lnTo>
                          <a:pt x="21368" y="7770"/>
                        </a:lnTo>
                        <a:lnTo>
                          <a:pt x="21600" y="7556"/>
                        </a:lnTo>
                        <a:lnTo>
                          <a:pt x="20555" y="6844"/>
                        </a:lnTo>
                        <a:lnTo>
                          <a:pt x="21019" y="6416"/>
                        </a:lnTo>
                        <a:lnTo>
                          <a:pt x="18929" y="6844"/>
                        </a:lnTo>
                        <a:lnTo>
                          <a:pt x="15794" y="3707"/>
                        </a:lnTo>
                        <a:lnTo>
                          <a:pt x="13471" y="3065"/>
                        </a:lnTo>
                        <a:lnTo>
                          <a:pt x="13935" y="2923"/>
                        </a:lnTo>
                        <a:lnTo>
                          <a:pt x="16026" y="2816"/>
                        </a:lnTo>
                        <a:lnTo>
                          <a:pt x="16258" y="2424"/>
                        </a:lnTo>
                        <a:lnTo>
                          <a:pt x="15445" y="2317"/>
                        </a:lnTo>
                        <a:lnTo>
                          <a:pt x="16258" y="2281"/>
                        </a:lnTo>
                        <a:lnTo>
                          <a:pt x="16258" y="2139"/>
                        </a:lnTo>
                        <a:lnTo>
                          <a:pt x="17071" y="2032"/>
                        </a:lnTo>
                        <a:lnTo>
                          <a:pt x="16490" y="1533"/>
                        </a:lnTo>
                        <a:lnTo>
                          <a:pt x="16955" y="1426"/>
                        </a:lnTo>
                        <a:lnTo>
                          <a:pt x="16723" y="784"/>
                        </a:lnTo>
                        <a:lnTo>
                          <a:pt x="17303" y="784"/>
                        </a:lnTo>
                        <a:lnTo>
                          <a:pt x="16258" y="250"/>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23" name="Shape 807"/>
                  <p:cNvSpPr/>
                  <p:nvPr/>
                </p:nvSpPr>
                <p:spPr>
                  <a:xfrm>
                    <a:off x="204427" y="79438"/>
                    <a:ext cx="180379" cy="618703"/>
                  </a:xfrm>
                  <a:custGeom>
                    <a:avLst/>
                    <a:gdLst/>
                    <a:ahLst/>
                    <a:cxnLst>
                      <a:cxn ang="0">
                        <a:pos x="wd2" y="hd2"/>
                      </a:cxn>
                      <a:cxn ang="5400000">
                        <a:pos x="wd2" y="hd2"/>
                      </a:cxn>
                      <a:cxn ang="10800000">
                        <a:pos x="wd2" y="hd2"/>
                      </a:cxn>
                      <a:cxn ang="16200000">
                        <a:pos x="wd2" y="hd2"/>
                      </a:cxn>
                    </a:cxnLst>
                    <a:rect l="0" t="0" r="r" b="b"/>
                    <a:pathLst>
                      <a:path w="21600" h="21600" extrusionOk="0">
                        <a:moveTo>
                          <a:pt x="14138" y="320"/>
                        </a:moveTo>
                        <a:lnTo>
                          <a:pt x="9033" y="0"/>
                        </a:lnTo>
                        <a:lnTo>
                          <a:pt x="5236" y="0"/>
                        </a:lnTo>
                        <a:lnTo>
                          <a:pt x="1833" y="187"/>
                        </a:lnTo>
                        <a:lnTo>
                          <a:pt x="524" y="933"/>
                        </a:lnTo>
                        <a:lnTo>
                          <a:pt x="524" y="1573"/>
                        </a:lnTo>
                        <a:lnTo>
                          <a:pt x="2356" y="2320"/>
                        </a:lnTo>
                        <a:lnTo>
                          <a:pt x="3927" y="2320"/>
                        </a:lnTo>
                        <a:lnTo>
                          <a:pt x="1833" y="3173"/>
                        </a:lnTo>
                        <a:lnTo>
                          <a:pt x="0" y="4640"/>
                        </a:lnTo>
                        <a:lnTo>
                          <a:pt x="0" y="5893"/>
                        </a:lnTo>
                        <a:lnTo>
                          <a:pt x="524" y="7467"/>
                        </a:lnTo>
                        <a:lnTo>
                          <a:pt x="1833" y="9013"/>
                        </a:lnTo>
                        <a:lnTo>
                          <a:pt x="4320" y="9093"/>
                        </a:lnTo>
                        <a:lnTo>
                          <a:pt x="4320" y="9547"/>
                        </a:lnTo>
                        <a:lnTo>
                          <a:pt x="5629" y="9733"/>
                        </a:lnTo>
                        <a:lnTo>
                          <a:pt x="5629" y="11307"/>
                        </a:lnTo>
                        <a:lnTo>
                          <a:pt x="6938" y="11600"/>
                        </a:lnTo>
                        <a:lnTo>
                          <a:pt x="6938" y="16347"/>
                        </a:lnTo>
                        <a:lnTo>
                          <a:pt x="4975" y="18373"/>
                        </a:lnTo>
                        <a:lnTo>
                          <a:pt x="4189" y="21013"/>
                        </a:lnTo>
                        <a:lnTo>
                          <a:pt x="6415" y="21200"/>
                        </a:lnTo>
                        <a:lnTo>
                          <a:pt x="6415" y="21520"/>
                        </a:lnTo>
                        <a:lnTo>
                          <a:pt x="10080" y="21520"/>
                        </a:lnTo>
                        <a:lnTo>
                          <a:pt x="10735" y="21413"/>
                        </a:lnTo>
                        <a:lnTo>
                          <a:pt x="12175" y="21413"/>
                        </a:lnTo>
                        <a:lnTo>
                          <a:pt x="12175" y="21600"/>
                        </a:lnTo>
                        <a:lnTo>
                          <a:pt x="14793" y="21520"/>
                        </a:lnTo>
                        <a:lnTo>
                          <a:pt x="20422" y="21413"/>
                        </a:lnTo>
                        <a:lnTo>
                          <a:pt x="20422" y="21227"/>
                        </a:lnTo>
                        <a:lnTo>
                          <a:pt x="15316" y="20800"/>
                        </a:lnTo>
                        <a:lnTo>
                          <a:pt x="15316" y="20427"/>
                        </a:lnTo>
                        <a:lnTo>
                          <a:pt x="19898" y="20240"/>
                        </a:lnTo>
                        <a:lnTo>
                          <a:pt x="19898" y="19973"/>
                        </a:lnTo>
                        <a:lnTo>
                          <a:pt x="16756" y="19573"/>
                        </a:lnTo>
                        <a:lnTo>
                          <a:pt x="16756" y="16640"/>
                        </a:lnTo>
                        <a:lnTo>
                          <a:pt x="17804" y="13947"/>
                        </a:lnTo>
                        <a:lnTo>
                          <a:pt x="17542" y="11253"/>
                        </a:lnTo>
                        <a:lnTo>
                          <a:pt x="17280" y="9733"/>
                        </a:lnTo>
                        <a:lnTo>
                          <a:pt x="17804" y="9280"/>
                        </a:lnTo>
                        <a:lnTo>
                          <a:pt x="17804" y="7147"/>
                        </a:lnTo>
                        <a:lnTo>
                          <a:pt x="21600" y="6693"/>
                        </a:lnTo>
                        <a:lnTo>
                          <a:pt x="21600" y="6400"/>
                        </a:lnTo>
                        <a:lnTo>
                          <a:pt x="13484" y="3493"/>
                        </a:lnTo>
                        <a:lnTo>
                          <a:pt x="9425" y="3120"/>
                        </a:lnTo>
                        <a:lnTo>
                          <a:pt x="10080" y="2933"/>
                        </a:lnTo>
                        <a:lnTo>
                          <a:pt x="12698" y="2800"/>
                        </a:lnTo>
                        <a:lnTo>
                          <a:pt x="12698" y="2640"/>
                        </a:lnTo>
                        <a:lnTo>
                          <a:pt x="13484" y="2533"/>
                        </a:lnTo>
                        <a:lnTo>
                          <a:pt x="13484" y="2320"/>
                        </a:lnTo>
                        <a:lnTo>
                          <a:pt x="14138" y="2240"/>
                        </a:lnTo>
                        <a:lnTo>
                          <a:pt x="13484" y="2133"/>
                        </a:lnTo>
                        <a:lnTo>
                          <a:pt x="14007" y="2053"/>
                        </a:lnTo>
                        <a:lnTo>
                          <a:pt x="12698" y="1573"/>
                        </a:lnTo>
                        <a:lnTo>
                          <a:pt x="13484" y="1307"/>
                        </a:lnTo>
                        <a:lnTo>
                          <a:pt x="12698" y="1013"/>
                        </a:lnTo>
                        <a:lnTo>
                          <a:pt x="14007" y="800"/>
                        </a:lnTo>
                        <a:lnTo>
                          <a:pt x="14138" y="320"/>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24" name="Shape 808"/>
                  <p:cNvSpPr/>
                  <p:nvPr/>
                </p:nvSpPr>
                <p:spPr>
                  <a:xfrm>
                    <a:off x="372780" y="164987"/>
                    <a:ext cx="263461" cy="637034"/>
                  </a:xfrm>
                  <a:custGeom>
                    <a:avLst/>
                    <a:gdLst/>
                    <a:ahLst/>
                    <a:cxnLst>
                      <a:cxn ang="0">
                        <a:pos x="wd2" y="hd2"/>
                      </a:cxn>
                      <a:cxn ang="5400000">
                        <a:pos x="wd2" y="hd2"/>
                      </a:cxn>
                      <a:cxn ang="10800000">
                        <a:pos x="wd2" y="hd2"/>
                      </a:cxn>
                      <a:cxn ang="16200000">
                        <a:pos x="wd2" y="hd2"/>
                      </a:cxn>
                    </a:cxnLst>
                    <a:rect l="0" t="0" r="r" b="b"/>
                    <a:pathLst>
                      <a:path w="21600" h="21600" extrusionOk="0">
                        <a:moveTo>
                          <a:pt x="10845" y="155"/>
                        </a:moveTo>
                        <a:lnTo>
                          <a:pt x="8335" y="285"/>
                        </a:lnTo>
                        <a:lnTo>
                          <a:pt x="7260" y="1114"/>
                        </a:lnTo>
                        <a:lnTo>
                          <a:pt x="7260" y="1476"/>
                        </a:lnTo>
                        <a:lnTo>
                          <a:pt x="8335" y="1476"/>
                        </a:lnTo>
                        <a:lnTo>
                          <a:pt x="7977" y="1606"/>
                        </a:lnTo>
                        <a:lnTo>
                          <a:pt x="8335" y="1709"/>
                        </a:lnTo>
                        <a:lnTo>
                          <a:pt x="8694" y="2072"/>
                        </a:lnTo>
                        <a:lnTo>
                          <a:pt x="8963" y="2124"/>
                        </a:lnTo>
                        <a:lnTo>
                          <a:pt x="9680" y="2797"/>
                        </a:lnTo>
                        <a:lnTo>
                          <a:pt x="9680" y="2953"/>
                        </a:lnTo>
                        <a:lnTo>
                          <a:pt x="8694" y="2953"/>
                        </a:lnTo>
                        <a:lnTo>
                          <a:pt x="6901" y="3781"/>
                        </a:lnTo>
                        <a:lnTo>
                          <a:pt x="3854" y="4040"/>
                        </a:lnTo>
                        <a:lnTo>
                          <a:pt x="2330" y="4688"/>
                        </a:lnTo>
                        <a:lnTo>
                          <a:pt x="627" y="10593"/>
                        </a:lnTo>
                        <a:lnTo>
                          <a:pt x="1344" y="10671"/>
                        </a:lnTo>
                        <a:lnTo>
                          <a:pt x="0" y="11706"/>
                        </a:lnTo>
                        <a:lnTo>
                          <a:pt x="627" y="12354"/>
                        </a:lnTo>
                        <a:lnTo>
                          <a:pt x="1344" y="12354"/>
                        </a:lnTo>
                        <a:lnTo>
                          <a:pt x="1703" y="12509"/>
                        </a:lnTo>
                        <a:lnTo>
                          <a:pt x="2330" y="12509"/>
                        </a:lnTo>
                        <a:lnTo>
                          <a:pt x="1972" y="11888"/>
                        </a:lnTo>
                        <a:lnTo>
                          <a:pt x="2330" y="11499"/>
                        </a:lnTo>
                        <a:lnTo>
                          <a:pt x="2689" y="11810"/>
                        </a:lnTo>
                        <a:lnTo>
                          <a:pt x="2330" y="12017"/>
                        </a:lnTo>
                        <a:lnTo>
                          <a:pt x="2778" y="12147"/>
                        </a:lnTo>
                        <a:lnTo>
                          <a:pt x="3495" y="11655"/>
                        </a:lnTo>
                        <a:lnTo>
                          <a:pt x="2958" y="10774"/>
                        </a:lnTo>
                        <a:lnTo>
                          <a:pt x="4123" y="10826"/>
                        </a:lnTo>
                        <a:lnTo>
                          <a:pt x="3495" y="16161"/>
                        </a:lnTo>
                        <a:lnTo>
                          <a:pt x="6991" y="16472"/>
                        </a:lnTo>
                        <a:lnTo>
                          <a:pt x="8694" y="19606"/>
                        </a:lnTo>
                        <a:lnTo>
                          <a:pt x="8335" y="19917"/>
                        </a:lnTo>
                        <a:lnTo>
                          <a:pt x="7618" y="21212"/>
                        </a:lnTo>
                        <a:lnTo>
                          <a:pt x="7618" y="21445"/>
                        </a:lnTo>
                        <a:lnTo>
                          <a:pt x="10128" y="21600"/>
                        </a:lnTo>
                        <a:lnTo>
                          <a:pt x="11114" y="21237"/>
                        </a:lnTo>
                        <a:lnTo>
                          <a:pt x="10486" y="20098"/>
                        </a:lnTo>
                        <a:lnTo>
                          <a:pt x="10128" y="19269"/>
                        </a:lnTo>
                        <a:lnTo>
                          <a:pt x="11114" y="16601"/>
                        </a:lnTo>
                        <a:lnTo>
                          <a:pt x="11472" y="16627"/>
                        </a:lnTo>
                        <a:lnTo>
                          <a:pt x="12458" y="17586"/>
                        </a:lnTo>
                        <a:lnTo>
                          <a:pt x="11831" y="19217"/>
                        </a:lnTo>
                        <a:lnTo>
                          <a:pt x="11114" y="19347"/>
                        </a:lnTo>
                        <a:lnTo>
                          <a:pt x="12458" y="21030"/>
                        </a:lnTo>
                        <a:lnTo>
                          <a:pt x="14878" y="21212"/>
                        </a:lnTo>
                        <a:lnTo>
                          <a:pt x="15326" y="21082"/>
                        </a:lnTo>
                        <a:lnTo>
                          <a:pt x="13534" y="19399"/>
                        </a:lnTo>
                        <a:lnTo>
                          <a:pt x="16402" y="16472"/>
                        </a:lnTo>
                        <a:lnTo>
                          <a:pt x="17656" y="16239"/>
                        </a:lnTo>
                        <a:lnTo>
                          <a:pt x="17656" y="16032"/>
                        </a:lnTo>
                        <a:lnTo>
                          <a:pt x="20256" y="16083"/>
                        </a:lnTo>
                        <a:lnTo>
                          <a:pt x="20973" y="16472"/>
                        </a:lnTo>
                        <a:lnTo>
                          <a:pt x="21600" y="16239"/>
                        </a:lnTo>
                        <a:lnTo>
                          <a:pt x="19180" y="11007"/>
                        </a:lnTo>
                        <a:lnTo>
                          <a:pt x="19539" y="11033"/>
                        </a:lnTo>
                        <a:lnTo>
                          <a:pt x="19539" y="9945"/>
                        </a:lnTo>
                        <a:lnTo>
                          <a:pt x="19897" y="9816"/>
                        </a:lnTo>
                        <a:lnTo>
                          <a:pt x="19180" y="7252"/>
                        </a:lnTo>
                        <a:lnTo>
                          <a:pt x="18463" y="4222"/>
                        </a:lnTo>
                        <a:lnTo>
                          <a:pt x="14340" y="3626"/>
                        </a:lnTo>
                        <a:lnTo>
                          <a:pt x="13175" y="2953"/>
                        </a:lnTo>
                        <a:lnTo>
                          <a:pt x="14340" y="2357"/>
                        </a:lnTo>
                        <a:lnTo>
                          <a:pt x="14878" y="2435"/>
                        </a:lnTo>
                        <a:lnTo>
                          <a:pt x="15326" y="2150"/>
                        </a:lnTo>
                        <a:lnTo>
                          <a:pt x="15326" y="1813"/>
                        </a:lnTo>
                        <a:lnTo>
                          <a:pt x="16402" y="1787"/>
                        </a:lnTo>
                        <a:lnTo>
                          <a:pt x="16671" y="932"/>
                        </a:lnTo>
                        <a:lnTo>
                          <a:pt x="15685" y="285"/>
                        </a:lnTo>
                        <a:lnTo>
                          <a:pt x="14609" y="78"/>
                        </a:lnTo>
                        <a:lnTo>
                          <a:pt x="13085" y="78"/>
                        </a:lnTo>
                        <a:lnTo>
                          <a:pt x="11920" y="0"/>
                        </a:lnTo>
                        <a:lnTo>
                          <a:pt x="10845" y="155"/>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25" name="Shape 809"/>
                  <p:cNvSpPr/>
                  <p:nvPr/>
                </p:nvSpPr>
                <p:spPr>
                  <a:xfrm>
                    <a:off x="1807055" y="158876"/>
                    <a:ext cx="291885" cy="649256"/>
                  </a:xfrm>
                  <a:custGeom>
                    <a:avLst/>
                    <a:gdLst/>
                    <a:ahLst/>
                    <a:cxnLst>
                      <a:cxn ang="0">
                        <a:pos x="wd2" y="hd2"/>
                      </a:cxn>
                      <a:cxn ang="5400000">
                        <a:pos x="wd2" y="hd2"/>
                      </a:cxn>
                      <a:cxn ang="10800000">
                        <a:pos x="wd2" y="hd2"/>
                      </a:cxn>
                      <a:cxn ang="16200000">
                        <a:pos x="wd2" y="hd2"/>
                      </a:cxn>
                    </a:cxnLst>
                    <a:rect l="0" t="0" r="r" b="b"/>
                    <a:pathLst>
                      <a:path w="21600" h="21600" extrusionOk="0">
                        <a:moveTo>
                          <a:pt x="10679" y="152"/>
                        </a:moveTo>
                        <a:lnTo>
                          <a:pt x="13187" y="280"/>
                        </a:lnTo>
                        <a:lnTo>
                          <a:pt x="14238" y="1118"/>
                        </a:lnTo>
                        <a:lnTo>
                          <a:pt x="14238" y="1474"/>
                        </a:lnTo>
                        <a:lnTo>
                          <a:pt x="13187" y="1474"/>
                        </a:lnTo>
                        <a:lnTo>
                          <a:pt x="13510" y="1601"/>
                        </a:lnTo>
                        <a:lnTo>
                          <a:pt x="13187" y="1703"/>
                        </a:lnTo>
                        <a:lnTo>
                          <a:pt x="12863" y="2058"/>
                        </a:lnTo>
                        <a:lnTo>
                          <a:pt x="12458" y="2109"/>
                        </a:lnTo>
                        <a:lnTo>
                          <a:pt x="11730" y="2795"/>
                        </a:lnTo>
                        <a:lnTo>
                          <a:pt x="11730" y="2948"/>
                        </a:lnTo>
                        <a:lnTo>
                          <a:pt x="12863" y="2948"/>
                        </a:lnTo>
                        <a:lnTo>
                          <a:pt x="14643" y="3761"/>
                        </a:lnTo>
                        <a:lnTo>
                          <a:pt x="17717" y="4040"/>
                        </a:lnTo>
                        <a:lnTo>
                          <a:pt x="19173" y="4701"/>
                        </a:lnTo>
                        <a:lnTo>
                          <a:pt x="20872" y="10597"/>
                        </a:lnTo>
                        <a:lnTo>
                          <a:pt x="20144" y="10673"/>
                        </a:lnTo>
                        <a:lnTo>
                          <a:pt x="21600" y="11715"/>
                        </a:lnTo>
                        <a:lnTo>
                          <a:pt x="20872" y="12350"/>
                        </a:lnTo>
                        <a:lnTo>
                          <a:pt x="20225" y="12350"/>
                        </a:lnTo>
                        <a:lnTo>
                          <a:pt x="19820" y="12503"/>
                        </a:lnTo>
                        <a:lnTo>
                          <a:pt x="19173" y="12503"/>
                        </a:lnTo>
                        <a:lnTo>
                          <a:pt x="19497" y="11893"/>
                        </a:lnTo>
                        <a:lnTo>
                          <a:pt x="19173" y="11512"/>
                        </a:lnTo>
                        <a:lnTo>
                          <a:pt x="18849" y="11816"/>
                        </a:lnTo>
                        <a:lnTo>
                          <a:pt x="19173" y="11994"/>
                        </a:lnTo>
                        <a:lnTo>
                          <a:pt x="18769" y="12147"/>
                        </a:lnTo>
                        <a:lnTo>
                          <a:pt x="18040" y="11639"/>
                        </a:lnTo>
                        <a:lnTo>
                          <a:pt x="18526" y="10775"/>
                        </a:lnTo>
                        <a:lnTo>
                          <a:pt x="17393" y="10825"/>
                        </a:lnTo>
                        <a:lnTo>
                          <a:pt x="18040" y="16187"/>
                        </a:lnTo>
                        <a:lnTo>
                          <a:pt x="14562" y="16467"/>
                        </a:lnTo>
                        <a:lnTo>
                          <a:pt x="12863" y="19592"/>
                        </a:lnTo>
                        <a:lnTo>
                          <a:pt x="13187" y="19923"/>
                        </a:lnTo>
                        <a:lnTo>
                          <a:pt x="13915" y="21219"/>
                        </a:lnTo>
                        <a:lnTo>
                          <a:pt x="13915" y="21473"/>
                        </a:lnTo>
                        <a:lnTo>
                          <a:pt x="11407" y="21600"/>
                        </a:lnTo>
                        <a:lnTo>
                          <a:pt x="10436" y="21244"/>
                        </a:lnTo>
                        <a:lnTo>
                          <a:pt x="11002" y="20101"/>
                        </a:lnTo>
                        <a:lnTo>
                          <a:pt x="11407" y="19288"/>
                        </a:lnTo>
                        <a:lnTo>
                          <a:pt x="10355" y="16619"/>
                        </a:lnTo>
                        <a:lnTo>
                          <a:pt x="10031" y="16645"/>
                        </a:lnTo>
                        <a:lnTo>
                          <a:pt x="9061" y="17585"/>
                        </a:lnTo>
                        <a:lnTo>
                          <a:pt x="9708" y="19211"/>
                        </a:lnTo>
                        <a:lnTo>
                          <a:pt x="10436" y="19364"/>
                        </a:lnTo>
                        <a:lnTo>
                          <a:pt x="9061" y="21016"/>
                        </a:lnTo>
                        <a:lnTo>
                          <a:pt x="6553" y="21244"/>
                        </a:lnTo>
                        <a:lnTo>
                          <a:pt x="6229" y="21117"/>
                        </a:lnTo>
                        <a:lnTo>
                          <a:pt x="7928" y="19389"/>
                        </a:lnTo>
                        <a:lnTo>
                          <a:pt x="5097" y="16467"/>
                        </a:lnTo>
                        <a:lnTo>
                          <a:pt x="3883" y="16238"/>
                        </a:lnTo>
                        <a:lnTo>
                          <a:pt x="3883" y="16035"/>
                        </a:lnTo>
                        <a:lnTo>
                          <a:pt x="1375" y="16086"/>
                        </a:lnTo>
                        <a:lnTo>
                          <a:pt x="647" y="16467"/>
                        </a:lnTo>
                        <a:lnTo>
                          <a:pt x="0" y="16238"/>
                        </a:lnTo>
                        <a:lnTo>
                          <a:pt x="2427" y="11003"/>
                        </a:lnTo>
                        <a:lnTo>
                          <a:pt x="2022" y="11029"/>
                        </a:lnTo>
                        <a:lnTo>
                          <a:pt x="2022" y="9961"/>
                        </a:lnTo>
                        <a:lnTo>
                          <a:pt x="1618" y="9809"/>
                        </a:lnTo>
                        <a:lnTo>
                          <a:pt x="2346" y="7242"/>
                        </a:lnTo>
                        <a:lnTo>
                          <a:pt x="3155" y="4218"/>
                        </a:lnTo>
                        <a:lnTo>
                          <a:pt x="7200" y="3634"/>
                        </a:lnTo>
                        <a:lnTo>
                          <a:pt x="8333" y="2948"/>
                        </a:lnTo>
                        <a:lnTo>
                          <a:pt x="7200" y="2363"/>
                        </a:lnTo>
                        <a:lnTo>
                          <a:pt x="6553" y="2414"/>
                        </a:lnTo>
                        <a:lnTo>
                          <a:pt x="6229" y="2135"/>
                        </a:lnTo>
                        <a:lnTo>
                          <a:pt x="6229" y="1804"/>
                        </a:lnTo>
                        <a:lnTo>
                          <a:pt x="5097" y="1779"/>
                        </a:lnTo>
                        <a:lnTo>
                          <a:pt x="4854" y="915"/>
                        </a:lnTo>
                        <a:lnTo>
                          <a:pt x="5825" y="280"/>
                        </a:lnTo>
                        <a:lnTo>
                          <a:pt x="6876" y="51"/>
                        </a:lnTo>
                        <a:lnTo>
                          <a:pt x="8494" y="51"/>
                        </a:lnTo>
                        <a:lnTo>
                          <a:pt x="9546" y="0"/>
                        </a:lnTo>
                        <a:lnTo>
                          <a:pt x="10679" y="152"/>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sp>
              <p:nvSpPr>
                <p:cNvPr id="12" name="Shape 811"/>
                <p:cNvSpPr/>
                <p:nvPr/>
              </p:nvSpPr>
              <p:spPr>
                <a:xfrm>
                  <a:off x="823177" y="148946"/>
                  <a:ext cx="145397" cy="458299"/>
                </a:xfrm>
                <a:custGeom>
                  <a:avLst/>
                  <a:gdLst/>
                  <a:ahLst/>
                  <a:cxnLst>
                    <a:cxn ang="0">
                      <a:pos x="wd2" y="hd2"/>
                    </a:cxn>
                    <a:cxn ang="5400000">
                      <a:pos x="wd2" y="hd2"/>
                    </a:cxn>
                    <a:cxn ang="10800000">
                      <a:pos x="wd2" y="hd2"/>
                    </a:cxn>
                    <a:cxn ang="16200000">
                      <a:pos x="wd2" y="hd2"/>
                    </a:cxn>
                  </a:cxnLst>
                  <a:rect l="0" t="0" r="r" b="b"/>
                  <a:pathLst>
                    <a:path w="21600" h="21600" extrusionOk="0">
                      <a:moveTo>
                        <a:pt x="4872" y="396"/>
                      </a:moveTo>
                      <a:lnTo>
                        <a:pt x="4872" y="972"/>
                      </a:lnTo>
                      <a:lnTo>
                        <a:pt x="5359" y="1116"/>
                      </a:lnTo>
                      <a:lnTo>
                        <a:pt x="4385" y="1512"/>
                      </a:lnTo>
                      <a:lnTo>
                        <a:pt x="4872" y="1656"/>
                      </a:lnTo>
                      <a:lnTo>
                        <a:pt x="4872" y="1836"/>
                      </a:lnTo>
                      <a:lnTo>
                        <a:pt x="5522" y="2412"/>
                      </a:lnTo>
                      <a:lnTo>
                        <a:pt x="5522" y="2520"/>
                      </a:lnTo>
                      <a:lnTo>
                        <a:pt x="1624" y="3096"/>
                      </a:lnTo>
                      <a:lnTo>
                        <a:pt x="0" y="7596"/>
                      </a:lnTo>
                      <a:lnTo>
                        <a:pt x="2111" y="8352"/>
                      </a:lnTo>
                      <a:lnTo>
                        <a:pt x="1299" y="10800"/>
                      </a:lnTo>
                      <a:lnTo>
                        <a:pt x="2761" y="11052"/>
                      </a:lnTo>
                      <a:lnTo>
                        <a:pt x="3573" y="14868"/>
                      </a:lnTo>
                      <a:lnTo>
                        <a:pt x="4547" y="18684"/>
                      </a:lnTo>
                      <a:lnTo>
                        <a:pt x="4060" y="18900"/>
                      </a:lnTo>
                      <a:lnTo>
                        <a:pt x="325" y="19620"/>
                      </a:lnTo>
                      <a:lnTo>
                        <a:pt x="812" y="19728"/>
                      </a:lnTo>
                      <a:lnTo>
                        <a:pt x="2111" y="19908"/>
                      </a:lnTo>
                      <a:lnTo>
                        <a:pt x="4547" y="19728"/>
                      </a:lnTo>
                      <a:lnTo>
                        <a:pt x="6659" y="19476"/>
                      </a:lnTo>
                      <a:lnTo>
                        <a:pt x="8445" y="19332"/>
                      </a:lnTo>
                      <a:lnTo>
                        <a:pt x="8445" y="19980"/>
                      </a:lnTo>
                      <a:lnTo>
                        <a:pt x="9257" y="19980"/>
                      </a:lnTo>
                      <a:lnTo>
                        <a:pt x="7958" y="20556"/>
                      </a:lnTo>
                      <a:lnTo>
                        <a:pt x="8608" y="21456"/>
                      </a:lnTo>
                      <a:lnTo>
                        <a:pt x="9907" y="21600"/>
                      </a:lnTo>
                      <a:lnTo>
                        <a:pt x="12180" y="20844"/>
                      </a:lnTo>
                      <a:lnTo>
                        <a:pt x="12180" y="20268"/>
                      </a:lnTo>
                      <a:lnTo>
                        <a:pt x="12830" y="20232"/>
                      </a:lnTo>
                      <a:lnTo>
                        <a:pt x="13805" y="15300"/>
                      </a:lnTo>
                      <a:lnTo>
                        <a:pt x="12830" y="14832"/>
                      </a:lnTo>
                      <a:lnTo>
                        <a:pt x="15429" y="11520"/>
                      </a:lnTo>
                      <a:lnTo>
                        <a:pt x="17053" y="11376"/>
                      </a:lnTo>
                      <a:lnTo>
                        <a:pt x="17540" y="7956"/>
                      </a:lnTo>
                      <a:lnTo>
                        <a:pt x="21600" y="7560"/>
                      </a:lnTo>
                      <a:lnTo>
                        <a:pt x="19976" y="3852"/>
                      </a:lnTo>
                      <a:lnTo>
                        <a:pt x="13642" y="2844"/>
                      </a:lnTo>
                      <a:lnTo>
                        <a:pt x="12180" y="2484"/>
                      </a:lnTo>
                      <a:lnTo>
                        <a:pt x="12180" y="2160"/>
                      </a:lnTo>
                      <a:lnTo>
                        <a:pt x="12668" y="1908"/>
                      </a:lnTo>
                      <a:lnTo>
                        <a:pt x="13317" y="1692"/>
                      </a:lnTo>
                      <a:lnTo>
                        <a:pt x="13967" y="1440"/>
                      </a:lnTo>
                      <a:lnTo>
                        <a:pt x="14454" y="1188"/>
                      </a:lnTo>
                      <a:lnTo>
                        <a:pt x="14454" y="936"/>
                      </a:lnTo>
                      <a:lnTo>
                        <a:pt x="13967" y="648"/>
                      </a:lnTo>
                      <a:lnTo>
                        <a:pt x="13317" y="360"/>
                      </a:lnTo>
                      <a:lnTo>
                        <a:pt x="12180" y="144"/>
                      </a:lnTo>
                      <a:lnTo>
                        <a:pt x="10881" y="0"/>
                      </a:lnTo>
                      <a:lnTo>
                        <a:pt x="9420" y="0"/>
                      </a:lnTo>
                      <a:lnTo>
                        <a:pt x="7958" y="36"/>
                      </a:lnTo>
                      <a:lnTo>
                        <a:pt x="6659" y="144"/>
                      </a:lnTo>
                      <a:lnTo>
                        <a:pt x="4872" y="396"/>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nvGrpSpPr>
                <p:cNvPr id="13" name="Group 815"/>
                <p:cNvGrpSpPr/>
                <p:nvPr/>
              </p:nvGrpSpPr>
              <p:grpSpPr>
                <a:xfrm>
                  <a:off x="852694" y="391080"/>
                  <a:ext cx="975133" cy="705017"/>
                  <a:chOff x="0" y="0"/>
                  <a:chExt cx="975133" cy="705015"/>
                </a:xfrm>
              </p:grpSpPr>
              <p:sp>
                <p:nvSpPr>
                  <p:cNvPr id="14" name="Shape 812"/>
                  <p:cNvSpPr/>
                  <p:nvPr/>
                </p:nvSpPr>
                <p:spPr>
                  <a:xfrm>
                    <a:off x="320306" y="2291"/>
                    <a:ext cx="291885" cy="701196"/>
                  </a:xfrm>
                  <a:custGeom>
                    <a:avLst/>
                    <a:gdLst/>
                    <a:ahLst/>
                    <a:cxnLst>
                      <a:cxn ang="0">
                        <a:pos x="wd2" y="hd2"/>
                      </a:cxn>
                      <a:cxn ang="5400000">
                        <a:pos x="wd2" y="hd2"/>
                      </a:cxn>
                      <a:cxn ang="10800000">
                        <a:pos x="wd2" y="hd2"/>
                      </a:cxn>
                      <a:cxn ang="16200000">
                        <a:pos x="wd2" y="hd2"/>
                      </a:cxn>
                    </a:cxnLst>
                    <a:rect l="0" t="0" r="r" b="b"/>
                    <a:pathLst>
                      <a:path w="21600" h="21600" extrusionOk="0">
                        <a:moveTo>
                          <a:pt x="10921" y="165"/>
                        </a:moveTo>
                        <a:lnTo>
                          <a:pt x="8413" y="306"/>
                        </a:lnTo>
                        <a:lnTo>
                          <a:pt x="7362" y="1129"/>
                        </a:lnTo>
                        <a:lnTo>
                          <a:pt x="7362" y="1482"/>
                        </a:lnTo>
                        <a:lnTo>
                          <a:pt x="8413" y="1482"/>
                        </a:lnTo>
                        <a:lnTo>
                          <a:pt x="8090" y="1600"/>
                        </a:lnTo>
                        <a:lnTo>
                          <a:pt x="8413" y="1694"/>
                        </a:lnTo>
                        <a:lnTo>
                          <a:pt x="8737" y="2071"/>
                        </a:lnTo>
                        <a:lnTo>
                          <a:pt x="9061" y="2118"/>
                        </a:lnTo>
                        <a:lnTo>
                          <a:pt x="9789" y="2800"/>
                        </a:lnTo>
                        <a:lnTo>
                          <a:pt x="9789" y="2941"/>
                        </a:lnTo>
                        <a:lnTo>
                          <a:pt x="8737" y="2941"/>
                        </a:lnTo>
                        <a:lnTo>
                          <a:pt x="6957" y="3765"/>
                        </a:lnTo>
                        <a:lnTo>
                          <a:pt x="3883" y="4047"/>
                        </a:lnTo>
                        <a:lnTo>
                          <a:pt x="2427" y="4682"/>
                        </a:lnTo>
                        <a:lnTo>
                          <a:pt x="728" y="10612"/>
                        </a:lnTo>
                        <a:lnTo>
                          <a:pt x="1456" y="10659"/>
                        </a:lnTo>
                        <a:lnTo>
                          <a:pt x="0" y="11718"/>
                        </a:lnTo>
                        <a:lnTo>
                          <a:pt x="728" y="12353"/>
                        </a:lnTo>
                        <a:lnTo>
                          <a:pt x="1375" y="12353"/>
                        </a:lnTo>
                        <a:lnTo>
                          <a:pt x="1780" y="12494"/>
                        </a:lnTo>
                        <a:lnTo>
                          <a:pt x="2427" y="12494"/>
                        </a:lnTo>
                        <a:lnTo>
                          <a:pt x="2103" y="11882"/>
                        </a:lnTo>
                        <a:lnTo>
                          <a:pt x="2427" y="11506"/>
                        </a:lnTo>
                        <a:lnTo>
                          <a:pt x="2751" y="11788"/>
                        </a:lnTo>
                        <a:lnTo>
                          <a:pt x="2427" y="12000"/>
                        </a:lnTo>
                        <a:lnTo>
                          <a:pt x="2831" y="12141"/>
                        </a:lnTo>
                        <a:lnTo>
                          <a:pt x="3560" y="11624"/>
                        </a:lnTo>
                        <a:lnTo>
                          <a:pt x="3074" y="10776"/>
                        </a:lnTo>
                        <a:lnTo>
                          <a:pt x="4207" y="10824"/>
                        </a:lnTo>
                        <a:lnTo>
                          <a:pt x="3560" y="16188"/>
                        </a:lnTo>
                        <a:lnTo>
                          <a:pt x="7038" y="16471"/>
                        </a:lnTo>
                        <a:lnTo>
                          <a:pt x="8737" y="19576"/>
                        </a:lnTo>
                        <a:lnTo>
                          <a:pt x="8413" y="19906"/>
                        </a:lnTo>
                        <a:lnTo>
                          <a:pt x="7685" y="21200"/>
                        </a:lnTo>
                        <a:lnTo>
                          <a:pt x="7685" y="21435"/>
                        </a:lnTo>
                        <a:lnTo>
                          <a:pt x="10112" y="21600"/>
                        </a:lnTo>
                        <a:lnTo>
                          <a:pt x="11164" y="21224"/>
                        </a:lnTo>
                        <a:lnTo>
                          <a:pt x="10598" y="20071"/>
                        </a:lnTo>
                        <a:lnTo>
                          <a:pt x="10112" y="19271"/>
                        </a:lnTo>
                        <a:lnTo>
                          <a:pt x="11164" y="16612"/>
                        </a:lnTo>
                        <a:lnTo>
                          <a:pt x="11488" y="16635"/>
                        </a:lnTo>
                        <a:lnTo>
                          <a:pt x="12539" y="17576"/>
                        </a:lnTo>
                        <a:lnTo>
                          <a:pt x="11892" y="19200"/>
                        </a:lnTo>
                        <a:lnTo>
                          <a:pt x="11164" y="19341"/>
                        </a:lnTo>
                        <a:lnTo>
                          <a:pt x="12539" y="21012"/>
                        </a:lnTo>
                        <a:lnTo>
                          <a:pt x="14966" y="21224"/>
                        </a:lnTo>
                        <a:lnTo>
                          <a:pt x="15371" y="21082"/>
                        </a:lnTo>
                        <a:lnTo>
                          <a:pt x="13591" y="19365"/>
                        </a:lnTo>
                        <a:lnTo>
                          <a:pt x="16422" y="16471"/>
                        </a:lnTo>
                        <a:lnTo>
                          <a:pt x="17717" y="16259"/>
                        </a:lnTo>
                        <a:lnTo>
                          <a:pt x="17717" y="16047"/>
                        </a:lnTo>
                        <a:lnTo>
                          <a:pt x="20225" y="16094"/>
                        </a:lnTo>
                        <a:lnTo>
                          <a:pt x="20953" y="16471"/>
                        </a:lnTo>
                        <a:lnTo>
                          <a:pt x="21600" y="16259"/>
                        </a:lnTo>
                        <a:lnTo>
                          <a:pt x="19173" y="11012"/>
                        </a:lnTo>
                        <a:lnTo>
                          <a:pt x="19578" y="11035"/>
                        </a:lnTo>
                        <a:lnTo>
                          <a:pt x="19578" y="9953"/>
                        </a:lnTo>
                        <a:lnTo>
                          <a:pt x="19901" y="9788"/>
                        </a:lnTo>
                        <a:lnTo>
                          <a:pt x="19254" y="7247"/>
                        </a:lnTo>
                        <a:lnTo>
                          <a:pt x="18445" y="4212"/>
                        </a:lnTo>
                        <a:lnTo>
                          <a:pt x="14400" y="3624"/>
                        </a:lnTo>
                        <a:lnTo>
                          <a:pt x="13187" y="2941"/>
                        </a:lnTo>
                        <a:lnTo>
                          <a:pt x="14319" y="2353"/>
                        </a:lnTo>
                        <a:lnTo>
                          <a:pt x="14966" y="2424"/>
                        </a:lnTo>
                        <a:lnTo>
                          <a:pt x="15371" y="2118"/>
                        </a:lnTo>
                        <a:lnTo>
                          <a:pt x="15371" y="1812"/>
                        </a:lnTo>
                        <a:lnTo>
                          <a:pt x="16422" y="1765"/>
                        </a:lnTo>
                        <a:lnTo>
                          <a:pt x="16746" y="918"/>
                        </a:lnTo>
                        <a:lnTo>
                          <a:pt x="15694" y="306"/>
                        </a:lnTo>
                        <a:lnTo>
                          <a:pt x="14643" y="94"/>
                        </a:lnTo>
                        <a:lnTo>
                          <a:pt x="13106" y="94"/>
                        </a:lnTo>
                        <a:lnTo>
                          <a:pt x="11973" y="0"/>
                        </a:lnTo>
                        <a:lnTo>
                          <a:pt x="10921" y="165"/>
                        </a:lnTo>
                      </a:path>
                    </a:pathLst>
                  </a:custGeom>
                  <a:solidFill>
                    <a:srgbClr val="9FBF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15" name="Shape 813"/>
                  <p:cNvSpPr/>
                  <p:nvPr/>
                </p:nvSpPr>
                <p:spPr>
                  <a:xfrm>
                    <a:off x="681062" y="0"/>
                    <a:ext cx="294071" cy="702724"/>
                  </a:xfrm>
                  <a:custGeom>
                    <a:avLst/>
                    <a:gdLst/>
                    <a:ahLst/>
                    <a:cxnLst>
                      <a:cxn ang="0">
                        <a:pos x="wd2" y="hd2"/>
                      </a:cxn>
                      <a:cxn ang="5400000">
                        <a:pos x="wd2" y="hd2"/>
                      </a:cxn>
                      <a:cxn ang="10800000">
                        <a:pos x="wd2" y="hd2"/>
                      </a:cxn>
                      <a:cxn ang="16200000">
                        <a:pos x="wd2" y="hd2"/>
                      </a:cxn>
                    </a:cxnLst>
                    <a:rect l="0" t="0" r="r" b="b"/>
                    <a:pathLst>
                      <a:path w="21600" h="21600" extrusionOk="0">
                        <a:moveTo>
                          <a:pt x="5380" y="282"/>
                        </a:moveTo>
                        <a:lnTo>
                          <a:pt x="8030" y="0"/>
                        </a:lnTo>
                        <a:lnTo>
                          <a:pt x="10840" y="164"/>
                        </a:lnTo>
                        <a:lnTo>
                          <a:pt x="12767" y="704"/>
                        </a:lnTo>
                        <a:lnTo>
                          <a:pt x="13490" y="1362"/>
                        </a:lnTo>
                        <a:lnTo>
                          <a:pt x="12848" y="2160"/>
                        </a:lnTo>
                        <a:lnTo>
                          <a:pt x="13811" y="2606"/>
                        </a:lnTo>
                        <a:lnTo>
                          <a:pt x="15096" y="2841"/>
                        </a:lnTo>
                        <a:lnTo>
                          <a:pt x="18950" y="3310"/>
                        </a:lnTo>
                        <a:lnTo>
                          <a:pt x="19994" y="3639"/>
                        </a:lnTo>
                        <a:lnTo>
                          <a:pt x="21600" y="7067"/>
                        </a:lnTo>
                        <a:lnTo>
                          <a:pt x="20958" y="7771"/>
                        </a:lnTo>
                        <a:lnTo>
                          <a:pt x="16943" y="8053"/>
                        </a:lnTo>
                        <a:lnTo>
                          <a:pt x="17585" y="11340"/>
                        </a:lnTo>
                        <a:lnTo>
                          <a:pt x="14855" y="11645"/>
                        </a:lnTo>
                        <a:lnTo>
                          <a:pt x="14213" y="14063"/>
                        </a:lnTo>
                        <a:lnTo>
                          <a:pt x="14775" y="18219"/>
                        </a:lnTo>
                        <a:lnTo>
                          <a:pt x="14855" y="20520"/>
                        </a:lnTo>
                        <a:lnTo>
                          <a:pt x="14213" y="20590"/>
                        </a:lnTo>
                        <a:lnTo>
                          <a:pt x="14213" y="20778"/>
                        </a:lnTo>
                        <a:lnTo>
                          <a:pt x="12125" y="21201"/>
                        </a:lnTo>
                        <a:lnTo>
                          <a:pt x="10840" y="21483"/>
                        </a:lnTo>
                        <a:lnTo>
                          <a:pt x="9957" y="21577"/>
                        </a:lnTo>
                        <a:lnTo>
                          <a:pt x="8993" y="21600"/>
                        </a:lnTo>
                        <a:lnTo>
                          <a:pt x="7949" y="21506"/>
                        </a:lnTo>
                        <a:lnTo>
                          <a:pt x="7709" y="21412"/>
                        </a:lnTo>
                        <a:lnTo>
                          <a:pt x="7949" y="21248"/>
                        </a:lnTo>
                        <a:lnTo>
                          <a:pt x="8431" y="21037"/>
                        </a:lnTo>
                        <a:lnTo>
                          <a:pt x="9154" y="20755"/>
                        </a:lnTo>
                        <a:lnTo>
                          <a:pt x="10117" y="20497"/>
                        </a:lnTo>
                        <a:lnTo>
                          <a:pt x="9395" y="20590"/>
                        </a:lnTo>
                        <a:lnTo>
                          <a:pt x="9395" y="20309"/>
                        </a:lnTo>
                        <a:lnTo>
                          <a:pt x="6424" y="20708"/>
                        </a:lnTo>
                        <a:lnTo>
                          <a:pt x="5139" y="20708"/>
                        </a:lnTo>
                        <a:lnTo>
                          <a:pt x="4738" y="20590"/>
                        </a:lnTo>
                        <a:lnTo>
                          <a:pt x="4738" y="20450"/>
                        </a:lnTo>
                        <a:lnTo>
                          <a:pt x="4898" y="20332"/>
                        </a:lnTo>
                        <a:lnTo>
                          <a:pt x="5139" y="20191"/>
                        </a:lnTo>
                        <a:lnTo>
                          <a:pt x="6504" y="19792"/>
                        </a:lnTo>
                        <a:lnTo>
                          <a:pt x="5701" y="19745"/>
                        </a:lnTo>
                        <a:lnTo>
                          <a:pt x="4978" y="17703"/>
                        </a:lnTo>
                        <a:lnTo>
                          <a:pt x="4738" y="14486"/>
                        </a:lnTo>
                        <a:lnTo>
                          <a:pt x="3533" y="11810"/>
                        </a:lnTo>
                        <a:lnTo>
                          <a:pt x="3132" y="11082"/>
                        </a:lnTo>
                        <a:lnTo>
                          <a:pt x="2810" y="10659"/>
                        </a:lnTo>
                        <a:lnTo>
                          <a:pt x="3694" y="9063"/>
                        </a:lnTo>
                        <a:lnTo>
                          <a:pt x="4015" y="8335"/>
                        </a:lnTo>
                        <a:lnTo>
                          <a:pt x="3453" y="8429"/>
                        </a:lnTo>
                        <a:lnTo>
                          <a:pt x="3051" y="8311"/>
                        </a:lnTo>
                        <a:lnTo>
                          <a:pt x="2810" y="8311"/>
                        </a:lnTo>
                        <a:lnTo>
                          <a:pt x="2248" y="8217"/>
                        </a:lnTo>
                        <a:lnTo>
                          <a:pt x="1606" y="8217"/>
                        </a:lnTo>
                        <a:lnTo>
                          <a:pt x="1365" y="8053"/>
                        </a:lnTo>
                        <a:lnTo>
                          <a:pt x="1044" y="8030"/>
                        </a:lnTo>
                        <a:lnTo>
                          <a:pt x="883" y="7889"/>
                        </a:lnTo>
                        <a:lnTo>
                          <a:pt x="321" y="7771"/>
                        </a:lnTo>
                        <a:lnTo>
                          <a:pt x="0" y="7583"/>
                        </a:lnTo>
                        <a:lnTo>
                          <a:pt x="1204" y="6856"/>
                        </a:lnTo>
                        <a:lnTo>
                          <a:pt x="642" y="6410"/>
                        </a:lnTo>
                        <a:lnTo>
                          <a:pt x="2730" y="6856"/>
                        </a:lnTo>
                        <a:lnTo>
                          <a:pt x="5862" y="3710"/>
                        </a:lnTo>
                        <a:lnTo>
                          <a:pt x="8190" y="3099"/>
                        </a:lnTo>
                        <a:lnTo>
                          <a:pt x="7709" y="2935"/>
                        </a:lnTo>
                        <a:lnTo>
                          <a:pt x="5701" y="2841"/>
                        </a:lnTo>
                        <a:lnTo>
                          <a:pt x="5460" y="2418"/>
                        </a:lnTo>
                        <a:lnTo>
                          <a:pt x="6103" y="2324"/>
                        </a:lnTo>
                        <a:lnTo>
                          <a:pt x="5300" y="2301"/>
                        </a:lnTo>
                        <a:lnTo>
                          <a:pt x="5460" y="2137"/>
                        </a:lnTo>
                        <a:lnTo>
                          <a:pt x="4657" y="2066"/>
                        </a:lnTo>
                        <a:lnTo>
                          <a:pt x="5219" y="1550"/>
                        </a:lnTo>
                        <a:lnTo>
                          <a:pt x="4738" y="1456"/>
                        </a:lnTo>
                        <a:lnTo>
                          <a:pt x="4978" y="798"/>
                        </a:lnTo>
                        <a:lnTo>
                          <a:pt x="4416" y="775"/>
                        </a:lnTo>
                        <a:lnTo>
                          <a:pt x="5380" y="282"/>
                        </a:lnTo>
                      </a:path>
                    </a:pathLst>
                  </a:custGeom>
                  <a:solidFill>
                    <a:srgbClr val="3F7F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16" name="Shape 814"/>
                  <p:cNvSpPr/>
                  <p:nvPr/>
                </p:nvSpPr>
                <p:spPr>
                  <a:xfrm>
                    <a:off x="0" y="0"/>
                    <a:ext cx="208801" cy="705015"/>
                  </a:xfrm>
                  <a:custGeom>
                    <a:avLst/>
                    <a:gdLst/>
                    <a:ahLst/>
                    <a:cxnLst>
                      <a:cxn ang="0">
                        <a:pos x="wd2" y="hd2"/>
                      </a:cxn>
                      <a:cxn ang="5400000">
                        <a:pos x="wd2" y="hd2"/>
                      </a:cxn>
                      <a:cxn ang="10800000">
                        <a:pos x="wd2" y="hd2"/>
                      </a:cxn>
                      <a:cxn ang="16200000">
                        <a:pos x="wd2" y="hd2"/>
                      </a:cxn>
                    </a:cxnLst>
                    <a:rect l="0" t="0" r="r" b="b"/>
                    <a:pathLst>
                      <a:path w="21600" h="21600" extrusionOk="0">
                        <a:moveTo>
                          <a:pt x="14023" y="328"/>
                        </a:moveTo>
                        <a:lnTo>
                          <a:pt x="9047" y="0"/>
                        </a:lnTo>
                        <a:lnTo>
                          <a:pt x="5202" y="0"/>
                        </a:lnTo>
                        <a:lnTo>
                          <a:pt x="1923" y="187"/>
                        </a:lnTo>
                        <a:lnTo>
                          <a:pt x="565" y="913"/>
                        </a:lnTo>
                        <a:lnTo>
                          <a:pt x="565" y="1568"/>
                        </a:lnTo>
                        <a:lnTo>
                          <a:pt x="2488" y="2340"/>
                        </a:lnTo>
                        <a:lnTo>
                          <a:pt x="3958" y="2317"/>
                        </a:lnTo>
                        <a:lnTo>
                          <a:pt x="1809" y="3206"/>
                        </a:lnTo>
                        <a:lnTo>
                          <a:pt x="0" y="4610"/>
                        </a:lnTo>
                        <a:lnTo>
                          <a:pt x="0" y="5874"/>
                        </a:lnTo>
                        <a:lnTo>
                          <a:pt x="565" y="7442"/>
                        </a:lnTo>
                        <a:lnTo>
                          <a:pt x="1923" y="8986"/>
                        </a:lnTo>
                        <a:lnTo>
                          <a:pt x="4410" y="9080"/>
                        </a:lnTo>
                        <a:lnTo>
                          <a:pt x="4410" y="9525"/>
                        </a:lnTo>
                        <a:lnTo>
                          <a:pt x="5768" y="9712"/>
                        </a:lnTo>
                        <a:lnTo>
                          <a:pt x="5768" y="11280"/>
                        </a:lnTo>
                        <a:lnTo>
                          <a:pt x="7012" y="11584"/>
                        </a:lnTo>
                        <a:lnTo>
                          <a:pt x="7012" y="16335"/>
                        </a:lnTo>
                        <a:lnTo>
                          <a:pt x="5089" y="18371"/>
                        </a:lnTo>
                        <a:lnTo>
                          <a:pt x="4297" y="21015"/>
                        </a:lnTo>
                        <a:lnTo>
                          <a:pt x="6559" y="21202"/>
                        </a:lnTo>
                        <a:lnTo>
                          <a:pt x="6559" y="21506"/>
                        </a:lnTo>
                        <a:lnTo>
                          <a:pt x="10178" y="21506"/>
                        </a:lnTo>
                        <a:lnTo>
                          <a:pt x="10743" y="21389"/>
                        </a:lnTo>
                        <a:lnTo>
                          <a:pt x="12101" y="21389"/>
                        </a:lnTo>
                        <a:lnTo>
                          <a:pt x="12101" y="21600"/>
                        </a:lnTo>
                        <a:lnTo>
                          <a:pt x="14815" y="21506"/>
                        </a:lnTo>
                        <a:lnTo>
                          <a:pt x="20356" y="21389"/>
                        </a:lnTo>
                        <a:lnTo>
                          <a:pt x="20356" y="21226"/>
                        </a:lnTo>
                        <a:lnTo>
                          <a:pt x="15267" y="20804"/>
                        </a:lnTo>
                        <a:lnTo>
                          <a:pt x="15267" y="20430"/>
                        </a:lnTo>
                        <a:lnTo>
                          <a:pt x="19791" y="20243"/>
                        </a:lnTo>
                        <a:lnTo>
                          <a:pt x="19791" y="19962"/>
                        </a:lnTo>
                        <a:lnTo>
                          <a:pt x="16624" y="19587"/>
                        </a:lnTo>
                        <a:lnTo>
                          <a:pt x="16624" y="16639"/>
                        </a:lnTo>
                        <a:lnTo>
                          <a:pt x="17868" y="13948"/>
                        </a:lnTo>
                        <a:lnTo>
                          <a:pt x="17416" y="11233"/>
                        </a:lnTo>
                        <a:lnTo>
                          <a:pt x="17303" y="9712"/>
                        </a:lnTo>
                        <a:lnTo>
                          <a:pt x="17755" y="9244"/>
                        </a:lnTo>
                        <a:lnTo>
                          <a:pt x="17755" y="7138"/>
                        </a:lnTo>
                        <a:lnTo>
                          <a:pt x="21487" y="6670"/>
                        </a:lnTo>
                        <a:lnTo>
                          <a:pt x="21600" y="6389"/>
                        </a:lnTo>
                        <a:lnTo>
                          <a:pt x="13458" y="3510"/>
                        </a:lnTo>
                        <a:lnTo>
                          <a:pt x="9499" y="3112"/>
                        </a:lnTo>
                        <a:lnTo>
                          <a:pt x="10065" y="2925"/>
                        </a:lnTo>
                        <a:lnTo>
                          <a:pt x="12666" y="2832"/>
                        </a:lnTo>
                        <a:lnTo>
                          <a:pt x="12666" y="2621"/>
                        </a:lnTo>
                        <a:lnTo>
                          <a:pt x="13458" y="2551"/>
                        </a:lnTo>
                        <a:lnTo>
                          <a:pt x="13458" y="2340"/>
                        </a:lnTo>
                        <a:lnTo>
                          <a:pt x="14023" y="2223"/>
                        </a:lnTo>
                        <a:lnTo>
                          <a:pt x="13458" y="2130"/>
                        </a:lnTo>
                        <a:lnTo>
                          <a:pt x="13910" y="2059"/>
                        </a:lnTo>
                        <a:lnTo>
                          <a:pt x="12666" y="1568"/>
                        </a:lnTo>
                        <a:lnTo>
                          <a:pt x="13458" y="1287"/>
                        </a:lnTo>
                        <a:lnTo>
                          <a:pt x="12666" y="1006"/>
                        </a:lnTo>
                        <a:lnTo>
                          <a:pt x="13910" y="819"/>
                        </a:lnTo>
                        <a:lnTo>
                          <a:pt x="14023" y="328"/>
                        </a:lnTo>
                      </a:path>
                    </a:pathLst>
                  </a:custGeom>
                  <a:solidFill>
                    <a:srgbClr val="3F7F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grpSp>
          <p:sp>
            <p:nvSpPr>
              <p:cNvPr id="8" name="Shape 817"/>
              <p:cNvSpPr/>
              <p:nvPr/>
            </p:nvSpPr>
            <p:spPr>
              <a:xfrm>
                <a:off x="0" y="0"/>
                <a:ext cx="2989631" cy="1629979"/>
              </a:xfrm>
              <a:prstGeom prst="ellipse">
                <a:avLst/>
              </a:prstGeom>
              <a:noFill/>
              <a:ln w="19050" cap="flat">
                <a:solidFill>
                  <a:srgbClr val="F5FFC1"/>
                </a:solidFill>
                <a:prstDash val="solid"/>
                <a:round/>
              </a:ln>
              <a:effectLst/>
            </p:spPr>
            <p:txBody>
              <a:bodyPr wrap="square" lIns="45719" tIns="45719" rIns="45719" bIns="45719" numCol="1" anchor="ctr">
                <a:noAutofit/>
              </a:bodyPr>
              <a:lstStyle/>
              <a:p>
                <a:endParaRPr>
                  <a:solidFill>
                    <a:srgbClr val="F5FFC1"/>
                  </a:solidFill>
                </a:endParaRPr>
              </a:p>
            </p:txBody>
          </p:sp>
        </p:grpSp>
      </p:grpSp>
      <p:grpSp>
        <p:nvGrpSpPr>
          <p:cNvPr id="46" name="Group 840"/>
          <p:cNvGrpSpPr/>
          <p:nvPr/>
        </p:nvGrpSpPr>
        <p:grpSpPr>
          <a:xfrm>
            <a:off x="6115700" y="1571427"/>
            <a:ext cx="1838245" cy="2072262"/>
            <a:chOff x="-1" y="-1"/>
            <a:chExt cx="1838243" cy="2072260"/>
          </a:xfrm>
        </p:grpSpPr>
        <p:sp>
          <p:nvSpPr>
            <p:cNvPr id="47" name="Shape 820"/>
            <p:cNvSpPr/>
            <p:nvPr/>
          </p:nvSpPr>
          <p:spPr>
            <a:xfrm>
              <a:off x="119555" y="1672151"/>
              <a:ext cx="895804" cy="400108"/>
            </a:xfrm>
            <a:prstGeom prst="rect">
              <a:avLst/>
            </a:prstGeom>
            <a:noFill/>
            <a:ln w="12700" cap="flat">
              <a:solidFill>
                <a:srgbClr val="F5FFC1"/>
              </a:solid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spcBef>
                  <a:spcPts val="1200"/>
                </a:spcBef>
                <a:defRPr sz="2000">
                  <a:solidFill>
                    <a:srgbClr val="000798"/>
                  </a:solidFill>
                  <a:latin typeface="黑体"/>
                  <a:ea typeface="黑体"/>
                  <a:cs typeface="黑体"/>
                  <a:sym typeface="黑体"/>
                </a:defRPr>
              </a:lvl1pPr>
            </a:lstStyle>
            <a:p>
              <a:pPr algn="ctr">
                <a:defRPr sz="1800">
                  <a:solidFill>
                    <a:srgbClr val="000000"/>
                  </a:solidFill>
                  <a:latin typeface="Arial"/>
                  <a:ea typeface="Arial"/>
                  <a:cs typeface="Arial"/>
                  <a:sym typeface="Arial"/>
                </a:defRPr>
              </a:pPr>
              <a:r>
                <a:rPr sz="2000" dirty="0">
                  <a:solidFill>
                    <a:srgbClr val="F5FFC1"/>
                  </a:solidFill>
                  <a:latin typeface="黑体"/>
                  <a:ea typeface="黑体"/>
                  <a:cs typeface="黑体"/>
                  <a:sym typeface="黑体"/>
                </a:rPr>
                <a:t>样本</a:t>
              </a:r>
            </a:p>
          </p:txBody>
        </p:sp>
        <p:grpSp>
          <p:nvGrpSpPr>
            <p:cNvPr id="48" name="Group 839"/>
            <p:cNvGrpSpPr/>
            <p:nvPr/>
          </p:nvGrpSpPr>
          <p:grpSpPr>
            <a:xfrm>
              <a:off x="-1" y="-1"/>
              <a:ext cx="1838243" cy="1269465"/>
              <a:chOff x="-1" y="-1"/>
              <a:chExt cx="1838242" cy="1269464"/>
            </a:xfrm>
          </p:grpSpPr>
          <p:grpSp>
            <p:nvGrpSpPr>
              <p:cNvPr id="49" name="Group 837"/>
              <p:cNvGrpSpPr/>
              <p:nvPr/>
            </p:nvGrpSpPr>
            <p:grpSpPr>
              <a:xfrm>
                <a:off x="211757" y="155509"/>
                <a:ext cx="1243515" cy="1024033"/>
                <a:chOff x="0" y="0"/>
                <a:chExt cx="1243515" cy="1024033"/>
              </a:xfrm>
            </p:grpSpPr>
            <p:sp>
              <p:nvSpPr>
                <p:cNvPr id="51" name="Shape 821"/>
                <p:cNvSpPr/>
                <p:nvPr/>
              </p:nvSpPr>
              <p:spPr>
                <a:xfrm>
                  <a:off x="0" y="87804"/>
                  <a:ext cx="50687" cy="181957"/>
                </a:xfrm>
                <a:custGeom>
                  <a:avLst/>
                  <a:gdLst/>
                  <a:ahLst/>
                  <a:cxnLst>
                    <a:cxn ang="0">
                      <a:pos x="wd2" y="hd2"/>
                    </a:cxn>
                    <a:cxn ang="5400000">
                      <a:pos x="wd2" y="hd2"/>
                    </a:cxn>
                    <a:cxn ang="10800000">
                      <a:pos x="wd2" y="hd2"/>
                    </a:cxn>
                    <a:cxn ang="16200000">
                      <a:pos x="wd2" y="hd2"/>
                    </a:cxn>
                  </a:cxnLst>
                  <a:rect l="0" t="0" r="r" b="b"/>
                  <a:pathLst>
                    <a:path w="21600" h="21600" extrusionOk="0">
                      <a:moveTo>
                        <a:pt x="12960" y="251"/>
                      </a:moveTo>
                      <a:lnTo>
                        <a:pt x="17760" y="0"/>
                      </a:lnTo>
                      <a:lnTo>
                        <a:pt x="19680" y="502"/>
                      </a:lnTo>
                      <a:lnTo>
                        <a:pt x="20160" y="251"/>
                      </a:lnTo>
                      <a:lnTo>
                        <a:pt x="21120" y="1381"/>
                      </a:lnTo>
                      <a:lnTo>
                        <a:pt x="18720" y="1758"/>
                      </a:lnTo>
                      <a:lnTo>
                        <a:pt x="18720" y="2386"/>
                      </a:lnTo>
                      <a:lnTo>
                        <a:pt x="18240" y="2386"/>
                      </a:lnTo>
                      <a:lnTo>
                        <a:pt x="17760" y="3014"/>
                      </a:lnTo>
                      <a:lnTo>
                        <a:pt x="15840" y="3014"/>
                      </a:lnTo>
                      <a:lnTo>
                        <a:pt x="15840" y="3265"/>
                      </a:lnTo>
                      <a:lnTo>
                        <a:pt x="18720" y="3893"/>
                      </a:lnTo>
                      <a:lnTo>
                        <a:pt x="21120" y="6907"/>
                      </a:lnTo>
                      <a:lnTo>
                        <a:pt x="19680" y="7786"/>
                      </a:lnTo>
                      <a:lnTo>
                        <a:pt x="19680" y="13437"/>
                      </a:lnTo>
                      <a:lnTo>
                        <a:pt x="17280" y="13688"/>
                      </a:lnTo>
                      <a:lnTo>
                        <a:pt x="16800" y="14693"/>
                      </a:lnTo>
                      <a:lnTo>
                        <a:pt x="15840" y="17079"/>
                      </a:lnTo>
                      <a:lnTo>
                        <a:pt x="15840" y="18335"/>
                      </a:lnTo>
                      <a:lnTo>
                        <a:pt x="19680" y="19214"/>
                      </a:lnTo>
                      <a:lnTo>
                        <a:pt x="21600" y="19591"/>
                      </a:lnTo>
                      <a:lnTo>
                        <a:pt x="21600" y="19842"/>
                      </a:lnTo>
                      <a:lnTo>
                        <a:pt x="16320" y="19465"/>
                      </a:lnTo>
                      <a:lnTo>
                        <a:pt x="15840" y="19214"/>
                      </a:lnTo>
                      <a:lnTo>
                        <a:pt x="14880" y="19465"/>
                      </a:lnTo>
                      <a:lnTo>
                        <a:pt x="13920" y="18460"/>
                      </a:lnTo>
                      <a:lnTo>
                        <a:pt x="12960" y="14442"/>
                      </a:lnTo>
                      <a:lnTo>
                        <a:pt x="12000" y="14442"/>
                      </a:lnTo>
                      <a:lnTo>
                        <a:pt x="9120" y="17958"/>
                      </a:lnTo>
                      <a:lnTo>
                        <a:pt x="9120" y="20219"/>
                      </a:lnTo>
                      <a:lnTo>
                        <a:pt x="7680" y="21474"/>
                      </a:lnTo>
                      <a:lnTo>
                        <a:pt x="6720" y="21600"/>
                      </a:lnTo>
                      <a:lnTo>
                        <a:pt x="5760" y="21098"/>
                      </a:lnTo>
                      <a:lnTo>
                        <a:pt x="6720" y="20470"/>
                      </a:lnTo>
                      <a:lnTo>
                        <a:pt x="7680" y="18963"/>
                      </a:lnTo>
                      <a:lnTo>
                        <a:pt x="8160" y="13814"/>
                      </a:lnTo>
                      <a:lnTo>
                        <a:pt x="9120" y="8791"/>
                      </a:lnTo>
                      <a:lnTo>
                        <a:pt x="7200" y="8288"/>
                      </a:lnTo>
                      <a:lnTo>
                        <a:pt x="7200" y="6153"/>
                      </a:lnTo>
                      <a:lnTo>
                        <a:pt x="4800" y="6530"/>
                      </a:lnTo>
                      <a:lnTo>
                        <a:pt x="6720" y="7284"/>
                      </a:lnTo>
                      <a:lnTo>
                        <a:pt x="6720" y="8163"/>
                      </a:lnTo>
                      <a:lnTo>
                        <a:pt x="4800" y="7660"/>
                      </a:lnTo>
                      <a:lnTo>
                        <a:pt x="3840" y="7158"/>
                      </a:lnTo>
                      <a:lnTo>
                        <a:pt x="1920" y="7284"/>
                      </a:lnTo>
                      <a:lnTo>
                        <a:pt x="0" y="6530"/>
                      </a:lnTo>
                      <a:lnTo>
                        <a:pt x="0" y="6153"/>
                      </a:lnTo>
                      <a:lnTo>
                        <a:pt x="1440" y="6028"/>
                      </a:lnTo>
                      <a:lnTo>
                        <a:pt x="3840" y="5023"/>
                      </a:lnTo>
                      <a:lnTo>
                        <a:pt x="10560" y="3265"/>
                      </a:lnTo>
                      <a:lnTo>
                        <a:pt x="12960" y="3014"/>
                      </a:lnTo>
                      <a:lnTo>
                        <a:pt x="12960" y="2260"/>
                      </a:lnTo>
                      <a:lnTo>
                        <a:pt x="12000" y="1884"/>
                      </a:lnTo>
                      <a:lnTo>
                        <a:pt x="12000" y="1130"/>
                      </a:lnTo>
                      <a:lnTo>
                        <a:pt x="11520" y="879"/>
                      </a:lnTo>
                      <a:lnTo>
                        <a:pt x="12960" y="251"/>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52" name="Shape 822"/>
                <p:cNvSpPr/>
                <p:nvPr/>
              </p:nvSpPr>
              <p:spPr>
                <a:xfrm>
                  <a:off x="102499" y="72994"/>
                  <a:ext cx="41677" cy="223214"/>
                </a:xfrm>
                <a:custGeom>
                  <a:avLst/>
                  <a:gdLst/>
                  <a:ahLst/>
                  <a:cxnLst>
                    <a:cxn ang="0">
                      <a:pos x="wd2" y="hd2"/>
                    </a:cxn>
                    <a:cxn ang="5400000">
                      <a:pos x="wd2" y="hd2"/>
                    </a:cxn>
                    <a:cxn ang="10800000">
                      <a:pos x="wd2" y="hd2"/>
                    </a:cxn>
                    <a:cxn ang="16200000">
                      <a:pos x="wd2" y="hd2"/>
                    </a:cxn>
                  </a:cxnLst>
                  <a:rect l="0" t="0" r="r" b="b"/>
                  <a:pathLst>
                    <a:path w="21600" h="21600" extrusionOk="0">
                      <a:moveTo>
                        <a:pt x="14595" y="205"/>
                      </a:moveTo>
                      <a:lnTo>
                        <a:pt x="9341" y="0"/>
                      </a:lnTo>
                      <a:lnTo>
                        <a:pt x="4670" y="0"/>
                      </a:lnTo>
                      <a:lnTo>
                        <a:pt x="1168" y="102"/>
                      </a:lnTo>
                      <a:lnTo>
                        <a:pt x="584" y="921"/>
                      </a:lnTo>
                      <a:lnTo>
                        <a:pt x="584" y="1536"/>
                      </a:lnTo>
                      <a:lnTo>
                        <a:pt x="2335" y="2252"/>
                      </a:lnTo>
                      <a:lnTo>
                        <a:pt x="4086" y="2252"/>
                      </a:lnTo>
                      <a:lnTo>
                        <a:pt x="1168" y="3173"/>
                      </a:lnTo>
                      <a:lnTo>
                        <a:pt x="0" y="4504"/>
                      </a:lnTo>
                      <a:lnTo>
                        <a:pt x="0" y="5835"/>
                      </a:lnTo>
                      <a:lnTo>
                        <a:pt x="584" y="7371"/>
                      </a:lnTo>
                      <a:lnTo>
                        <a:pt x="1168" y="9009"/>
                      </a:lnTo>
                      <a:lnTo>
                        <a:pt x="4086" y="9009"/>
                      </a:lnTo>
                      <a:lnTo>
                        <a:pt x="4086" y="9418"/>
                      </a:lnTo>
                      <a:lnTo>
                        <a:pt x="5838" y="9623"/>
                      </a:lnTo>
                      <a:lnTo>
                        <a:pt x="5838" y="11261"/>
                      </a:lnTo>
                      <a:lnTo>
                        <a:pt x="7005" y="11670"/>
                      </a:lnTo>
                      <a:lnTo>
                        <a:pt x="7005" y="16379"/>
                      </a:lnTo>
                      <a:lnTo>
                        <a:pt x="4670" y="18427"/>
                      </a:lnTo>
                      <a:lnTo>
                        <a:pt x="4086" y="21088"/>
                      </a:lnTo>
                      <a:lnTo>
                        <a:pt x="6422" y="21293"/>
                      </a:lnTo>
                      <a:lnTo>
                        <a:pt x="6422" y="21600"/>
                      </a:lnTo>
                      <a:lnTo>
                        <a:pt x="9924" y="21600"/>
                      </a:lnTo>
                      <a:lnTo>
                        <a:pt x="10508" y="21498"/>
                      </a:lnTo>
                      <a:lnTo>
                        <a:pt x="12259" y="21498"/>
                      </a:lnTo>
                      <a:lnTo>
                        <a:pt x="12259" y="21600"/>
                      </a:lnTo>
                      <a:lnTo>
                        <a:pt x="14595" y="21600"/>
                      </a:lnTo>
                      <a:lnTo>
                        <a:pt x="20432" y="21498"/>
                      </a:lnTo>
                      <a:lnTo>
                        <a:pt x="20432" y="21293"/>
                      </a:lnTo>
                      <a:lnTo>
                        <a:pt x="15762" y="20883"/>
                      </a:lnTo>
                      <a:lnTo>
                        <a:pt x="15762" y="20474"/>
                      </a:lnTo>
                      <a:lnTo>
                        <a:pt x="20432" y="20269"/>
                      </a:lnTo>
                      <a:lnTo>
                        <a:pt x="20432" y="20064"/>
                      </a:lnTo>
                      <a:lnTo>
                        <a:pt x="16930" y="19655"/>
                      </a:lnTo>
                      <a:lnTo>
                        <a:pt x="16930" y="16686"/>
                      </a:lnTo>
                      <a:lnTo>
                        <a:pt x="17514" y="14025"/>
                      </a:lnTo>
                      <a:lnTo>
                        <a:pt x="17514" y="7064"/>
                      </a:lnTo>
                      <a:lnTo>
                        <a:pt x="21600" y="6654"/>
                      </a:lnTo>
                      <a:lnTo>
                        <a:pt x="21600" y="6347"/>
                      </a:lnTo>
                      <a:lnTo>
                        <a:pt x="13427" y="3481"/>
                      </a:lnTo>
                      <a:lnTo>
                        <a:pt x="9341" y="3071"/>
                      </a:lnTo>
                      <a:lnTo>
                        <a:pt x="9924" y="2866"/>
                      </a:lnTo>
                      <a:lnTo>
                        <a:pt x="12843" y="2662"/>
                      </a:lnTo>
                      <a:lnTo>
                        <a:pt x="12843" y="2559"/>
                      </a:lnTo>
                      <a:lnTo>
                        <a:pt x="13427" y="2457"/>
                      </a:lnTo>
                      <a:lnTo>
                        <a:pt x="13427" y="2252"/>
                      </a:lnTo>
                      <a:lnTo>
                        <a:pt x="14595" y="2150"/>
                      </a:lnTo>
                      <a:lnTo>
                        <a:pt x="13427" y="2047"/>
                      </a:lnTo>
                      <a:lnTo>
                        <a:pt x="14011" y="1945"/>
                      </a:lnTo>
                      <a:lnTo>
                        <a:pt x="12843" y="1536"/>
                      </a:lnTo>
                      <a:lnTo>
                        <a:pt x="13427" y="1228"/>
                      </a:lnTo>
                      <a:lnTo>
                        <a:pt x="12843" y="921"/>
                      </a:lnTo>
                      <a:lnTo>
                        <a:pt x="14011" y="717"/>
                      </a:lnTo>
                      <a:lnTo>
                        <a:pt x="14595" y="205"/>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nvGrpSpPr>
                <p:cNvPr id="53" name="Group 825"/>
                <p:cNvGrpSpPr/>
                <p:nvPr/>
              </p:nvGrpSpPr>
              <p:grpSpPr>
                <a:xfrm>
                  <a:off x="993459" y="41257"/>
                  <a:ext cx="138546" cy="289863"/>
                  <a:chOff x="0" y="0"/>
                  <a:chExt cx="138544" cy="289861"/>
                </a:xfrm>
              </p:grpSpPr>
              <p:sp>
                <p:nvSpPr>
                  <p:cNvPr id="65" name="Shape 823"/>
                  <p:cNvSpPr/>
                  <p:nvPr/>
                </p:nvSpPr>
                <p:spPr>
                  <a:xfrm>
                    <a:off x="52939" y="0"/>
                    <a:ext cx="85605" cy="289861"/>
                  </a:xfrm>
                  <a:custGeom>
                    <a:avLst/>
                    <a:gdLst/>
                    <a:ahLst/>
                    <a:cxnLst>
                      <a:cxn ang="0">
                        <a:pos x="wd2" y="hd2"/>
                      </a:cxn>
                      <a:cxn ang="5400000">
                        <a:pos x="wd2" y="hd2"/>
                      </a:cxn>
                      <a:cxn ang="10800000">
                        <a:pos x="wd2" y="hd2"/>
                      </a:cxn>
                      <a:cxn ang="16200000">
                        <a:pos x="wd2" y="hd2"/>
                      </a:cxn>
                    </a:cxnLst>
                    <a:rect l="0" t="0" r="r" b="b"/>
                    <a:pathLst>
                      <a:path w="21600" h="21600" extrusionOk="0">
                        <a:moveTo>
                          <a:pt x="8526" y="236"/>
                        </a:moveTo>
                        <a:lnTo>
                          <a:pt x="3979" y="0"/>
                        </a:lnTo>
                        <a:lnTo>
                          <a:pt x="2558" y="552"/>
                        </a:lnTo>
                        <a:lnTo>
                          <a:pt x="1705" y="315"/>
                        </a:lnTo>
                        <a:lnTo>
                          <a:pt x="568" y="1261"/>
                        </a:lnTo>
                        <a:lnTo>
                          <a:pt x="2842" y="1892"/>
                        </a:lnTo>
                        <a:lnTo>
                          <a:pt x="3126" y="2365"/>
                        </a:lnTo>
                        <a:lnTo>
                          <a:pt x="3695" y="2444"/>
                        </a:lnTo>
                        <a:lnTo>
                          <a:pt x="3979" y="2917"/>
                        </a:lnTo>
                        <a:lnTo>
                          <a:pt x="5968" y="2996"/>
                        </a:lnTo>
                        <a:lnTo>
                          <a:pt x="5968" y="3153"/>
                        </a:lnTo>
                        <a:lnTo>
                          <a:pt x="2842" y="3863"/>
                        </a:lnTo>
                        <a:lnTo>
                          <a:pt x="568" y="6937"/>
                        </a:lnTo>
                        <a:lnTo>
                          <a:pt x="2558" y="7726"/>
                        </a:lnTo>
                        <a:lnTo>
                          <a:pt x="2558" y="13480"/>
                        </a:lnTo>
                        <a:lnTo>
                          <a:pt x="4547" y="13638"/>
                        </a:lnTo>
                        <a:lnTo>
                          <a:pt x="5116" y="14584"/>
                        </a:lnTo>
                        <a:lnTo>
                          <a:pt x="6253" y="17028"/>
                        </a:lnTo>
                        <a:lnTo>
                          <a:pt x="6253" y="18289"/>
                        </a:lnTo>
                        <a:lnTo>
                          <a:pt x="2558" y="19077"/>
                        </a:lnTo>
                        <a:lnTo>
                          <a:pt x="0" y="19472"/>
                        </a:lnTo>
                        <a:lnTo>
                          <a:pt x="0" y="19787"/>
                        </a:lnTo>
                        <a:lnTo>
                          <a:pt x="5400" y="19393"/>
                        </a:lnTo>
                        <a:lnTo>
                          <a:pt x="6253" y="19077"/>
                        </a:lnTo>
                        <a:lnTo>
                          <a:pt x="6821" y="19393"/>
                        </a:lnTo>
                        <a:lnTo>
                          <a:pt x="7105" y="19393"/>
                        </a:lnTo>
                        <a:lnTo>
                          <a:pt x="7958" y="18447"/>
                        </a:lnTo>
                        <a:lnTo>
                          <a:pt x="8526" y="14347"/>
                        </a:lnTo>
                        <a:lnTo>
                          <a:pt x="9379" y="14347"/>
                        </a:lnTo>
                        <a:lnTo>
                          <a:pt x="12505" y="17974"/>
                        </a:lnTo>
                        <a:lnTo>
                          <a:pt x="12505" y="20260"/>
                        </a:lnTo>
                        <a:lnTo>
                          <a:pt x="13926" y="21364"/>
                        </a:lnTo>
                        <a:lnTo>
                          <a:pt x="15063" y="21600"/>
                        </a:lnTo>
                        <a:lnTo>
                          <a:pt x="15632" y="20969"/>
                        </a:lnTo>
                        <a:lnTo>
                          <a:pt x="14779" y="20339"/>
                        </a:lnTo>
                        <a:lnTo>
                          <a:pt x="13926" y="18920"/>
                        </a:lnTo>
                        <a:lnTo>
                          <a:pt x="13642" y="13796"/>
                        </a:lnTo>
                        <a:lnTo>
                          <a:pt x="12789" y="8672"/>
                        </a:lnTo>
                        <a:lnTo>
                          <a:pt x="14779" y="8277"/>
                        </a:lnTo>
                        <a:lnTo>
                          <a:pt x="14779" y="6149"/>
                        </a:lnTo>
                        <a:lnTo>
                          <a:pt x="17053" y="6543"/>
                        </a:lnTo>
                        <a:lnTo>
                          <a:pt x="14779" y="7331"/>
                        </a:lnTo>
                        <a:lnTo>
                          <a:pt x="14779" y="8120"/>
                        </a:lnTo>
                        <a:lnTo>
                          <a:pt x="17053" y="7647"/>
                        </a:lnTo>
                        <a:lnTo>
                          <a:pt x="18189" y="7095"/>
                        </a:lnTo>
                        <a:lnTo>
                          <a:pt x="19326" y="7253"/>
                        </a:lnTo>
                        <a:lnTo>
                          <a:pt x="21600" y="6385"/>
                        </a:lnTo>
                        <a:lnTo>
                          <a:pt x="21600" y="6149"/>
                        </a:lnTo>
                        <a:lnTo>
                          <a:pt x="20463" y="5991"/>
                        </a:lnTo>
                        <a:lnTo>
                          <a:pt x="17621" y="5045"/>
                        </a:lnTo>
                        <a:lnTo>
                          <a:pt x="14779" y="4178"/>
                        </a:lnTo>
                        <a:lnTo>
                          <a:pt x="11084" y="3232"/>
                        </a:lnTo>
                        <a:lnTo>
                          <a:pt x="8526" y="2917"/>
                        </a:lnTo>
                        <a:lnTo>
                          <a:pt x="8526" y="2286"/>
                        </a:lnTo>
                        <a:lnTo>
                          <a:pt x="9379" y="1892"/>
                        </a:lnTo>
                        <a:lnTo>
                          <a:pt x="9379" y="1104"/>
                        </a:lnTo>
                        <a:lnTo>
                          <a:pt x="10232" y="867"/>
                        </a:lnTo>
                        <a:lnTo>
                          <a:pt x="8526" y="236"/>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66" name="Shape 824"/>
                  <p:cNvSpPr/>
                  <p:nvPr/>
                </p:nvSpPr>
                <p:spPr>
                  <a:xfrm>
                    <a:off x="0" y="1057"/>
                    <a:ext cx="59698" cy="278225"/>
                  </a:xfrm>
                  <a:custGeom>
                    <a:avLst/>
                    <a:gdLst/>
                    <a:ahLst/>
                    <a:cxnLst>
                      <a:cxn ang="0">
                        <a:pos x="wd2" y="hd2"/>
                      </a:cxn>
                      <a:cxn ang="5400000">
                        <a:pos x="wd2" y="hd2"/>
                      </a:cxn>
                      <a:cxn ang="10800000">
                        <a:pos x="wd2" y="hd2"/>
                      </a:cxn>
                      <a:cxn ang="16200000">
                        <a:pos x="wd2" y="hd2"/>
                      </a:cxn>
                    </a:cxnLst>
                    <a:rect l="0" t="0" r="r" b="b"/>
                    <a:pathLst>
                      <a:path w="21600" h="21600" extrusionOk="0">
                        <a:moveTo>
                          <a:pt x="16709" y="411"/>
                        </a:moveTo>
                        <a:lnTo>
                          <a:pt x="16709" y="986"/>
                        </a:lnTo>
                        <a:lnTo>
                          <a:pt x="16302" y="1150"/>
                        </a:lnTo>
                        <a:lnTo>
                          <a:pt x="17525" y="1560"/>
                        </a:lnTo>
                        <a:lnTo>
                          <a:pt x="16709" y="1643"/>
                        </a:lnTo>
                        <a:lnTo>
                          <a:pt x="16709" y="1807"/>
                        </a:lnTo>
                        <a:lnTo>
                          <a:pt x="16302" y="2464"/>
                        </a:lnTo>
                        <a:lnTo>
                          <a:pt x="19970" y="3121"/>
                        </a:lnTo>
                        <a:lnTo>
                          <a:pt x="21600" y="7556"/>
                        </a:lnTo>
                        <a:lnTo>
                          <a:pt x="19562" y="8377"/>
                        </a:lnTo>
                        <a:lnTo>
                          <a:pt x="20377" y="10759"/>
                        </a:lnTo>
                        <a:lnTo>
                          <a:pt x="19155" y="11087"/>
                        </a:lnTo>
                        <a:lnTo>
                          <a:pt x="17932" y="14865"/>
                        </a:lnTo>
                        <a:lnTo>
                          <a:pt x="17117" y="18725"/>
                        </a:lnTo>
                        <a:lnTo>
                          <a:pt x="17525" y="18890"/>
                        </a:lnTo>
                        <a:lnTo>
                          <a:pt x="21600" y="19629"/>
                        </a:lnTo>
                        <a:lnTo>
                          <a:pt x="20785" y="19793"/>
                        </a:lnTo>
                        <a:lnTo>
                          <a:pt x="19562" y="19875"/>
                        </a:lnTo>
                        <a:lnTo>
                          <a:pt x="17525" y="19793"/>
                        </a:lnTo>
                        <a:lnTo>
                          <a:pt x="14672" y="19465"/>
                        </a:lnTo>
                        <a:lnTo>
                          <a:pt x="13042" y="19300"/>
                        </a:lnTo>
                        <a:lnTo>
                          <a:pt x="13042" y="20040"/>
                        </a:lnTo>
                        <a:lnTo>
                          <a:pt x="12226" y="20040"/>
                        </a:lnTo>
                        <a:lnTo>
                          <a:pt x="13857" y="20532"/>
                        </a:lnTo>
                        <a:lnTo>
                          <a:pt x="13042" y="21436"/>
                        </a:lnTo>
                        <a:lnTo>
                          <a:pt x="11819" y="21600"/>
                        </a:lnTo>
                        <a:lnTo>
                          <a:pt x="9374" y="20861"/>
                        </a:lnTo>
                        <a:lnTo>
                          <a:pt x="9374" y="20286"/>
                        </a:lnTo>
                        <a:lnTo>
                          <a:pt x="8558" y="20204"/>
                        </a:lnTo>
                        <a:lnTo>
                          <a:pt x="7743" y="15276"/>
                        </a:lnTo>
                        <a:lnTo>
                          <a:pt x="8558" y="14865"/>
                        </a:lnTo>
                        <a:lnTo>
                          <a:pt x="6113" y="11498"/>
                        </a:lnTo>
                        <a:lnTo>
                          <a:pt x="4075" y="11416"/>
                        </a:lnTo>
                        <a:lnTo>
                          <a:pt x="4075" y="7967"/>
                        </a:lnTo>
                        <a:lnTo>
                          <a:pt x="0" y="7556"/>
                        </a:lnTo>
                        <a:lnTo>
                          <a:pt x="1223" y="3860"/>
                        </a:lnTo>
                        <a:lnTo>
                          <a:pt x="7743" y="2875"/>
                        </a:lnTo>
                        <a:lnTo>
                          <a:pt x="9374" y="2464"/>
                        </a:lnTo>
                        <a:lnTo>
                          <a:pt x="9374" y="2135"/>
                        </a:lnTo>
                        <a:lnTo>
                          <a:pt x="8966" y="1889"/>
                        </a:lnTo>
                        <a:lnTo>
                          <a:pt x="8151" y="1725"/>
                        </a:lnTo>
                        <a:lnTo>
                          <a:pt x="6928" y="1232"/>
                        </a:lnTo>
                        <a:lnTo>
                          <a:pt x="6928" y="986"/>
                        </a:lnTo>
                        <a:lnTo>
                          <a:pt x="7336" y="657"/>
                        </a:lnTo>
                        <a:lnTo>
                          <a:pt x="8558" y="329"/>
                        </a:lnTo>
                        <a:lnTo>
                          <a:pt x="9374" y="82"/>
                        </a:lnTo>
                        <a:lnTo>
                          <a:pt x="11004" y="0"/>
                        </a:lnTo>
                        <a:lnTo>
                          <a:pt x="13857" y="0"/>
                        </a:lnTo>
                        <a:lnTo>
                          <a:pt x="14672" y="82"/>
                        </a:lnTo>
                        <a:lnTo>
                          <a:pt x="16709" y="411"/>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sp>
              <p:nvSpPr>
                <p:cNvPr id="54" name="Shape 826"/>
                <p:cNvSpPr/>
                <p:nvPr/>
              </p:nvSpPr>
              <p:spPr>
                <a:xfrm>
                  <a:off x="580081" y="0"/>
                  <a:ext cx="56320" cy="199941"/>
                </a:xfrm>
                <a:custGeom>
                  <a:avLst/>
                  <a:gdLst/>
                  <a:ahLst/>
                  <a:cxnLst>
                    <a:cxn ang="0">
                      <a:pos x="wd2" y="hd2"/>
                    </a:cxn>
                    <a:cxn ang="5400000">
                      <a:pos x="wd2" y="hd2"/>
                    </a:cxn>
                    <a:cxn ang="10800000">
                      <a:pos x="wd2" y="hd2"/>
                    </a:cxn>
                    <a:cxn ang="16200000">
                      <a:pos x="wd2" y="hd2"/>
                    </a:cxn>
                  </a:cxnLst>
                  <a:rect l="0" t="0" r="r" b="b"/>
                  <a:pathLst>
                    <a:path w="21600" h="21600" extrusionOk="0">
                      <a:moveTo>
                        <a:pt x="12960" y="229"/>
                      </a:moveTo>
                      <a:lnTo>
                        <a:pt x="17712" y="0"/>
                      </a:lnTo>
                      <a:lnTo>
                        <a:pt x="19440" y="457"/>
                      </a:lnTo>
                      <a:lnTo>
                        <a:pt x="19872" y="229"/>
                      </a:lnTo>
                      <a:lnTo>
                        <a:pt x="21168" y="1257"/>
                      </a:lnTo>
                      <a:lnTo>
                        <a:pt x="18576" y="1714"/>
                      </a:lnTo>
                      <a:lnTo>
                        <a:pt x="18576" y="2286"/>
                      </a:lnTo>
                      <a:lnTo>
                        <a:pt x="17712" y="2286"/>
                      </a:lnTo>
                      <a:lnTo>
                        <a:pt x="17712" y="2857"/>
                      </a:lnTo>
                      <a:lnTo>
                        <a:pt x="15552" y="2971"/>
                      </a:lnTo>
                      <a:lnTo>
                        <a:pt x="15552" y="3200"/>
                      </a:lnTo>
                      <a:lnTo>
                        <a:pt x="18576" y="3771"/>
                      </a:lnTo>
                      <a:lnTo>
                        <a:pt x="21168" y="6857"/>
                      </a:lnTo>
                      <a:lnTo>
                        <a:pt x="19440" y="7771"/>
                      </a:lnTo>
                      <a:lnTo>
                        <a:pt x="19440" y="13371"/>
                      </a:lnTo>
                      <a:lnTo>
                        <a:pt x="16848" y="13600"/>
                      </a:lnTo>
                      <a:lnTo>
                        <a:pt x="16416" y="14629"/>
                      </a:lnTo>
                      <a:lnTo>
                        <a:pt x="15552" y="17029"/>
                      </a:lnTo>
                      <a:lnTo>
                        <a:pt x="15552" y="18286"/>
                      </a:lnTo>
                      <a:lnTo>
                        <a:pt x="19440" y="19086"/>
                      </a:lnTo>
                      <a:lnTo>
                        <a:pt x="21600" y="19543"/>
                      </a:lnTo>
                      <a:lnTo>
                        <a:pt x="21600" y="19771"/>
                      </a:lnTo>
                      <a:lnTo>
                        <a:pt x="15984" y="19314"/>
                      </a:lnTo>
                      <a:lnTo>
                        <a:pt x="15552" y="19086"/>
                      </a:lnTo>
                      <a:lnTo>
                        <a:pt x="14688" y="19314"/>
                      </a:lnTo>
                      <a:lnTo>
                        <a:pt x="13824" y="18400"/>
                      </a:lnTo>
                      <a:lnTo>
                        <a:pt x="12960" y="14286"/>
                      </a:lnTo>
                      <a:lnTo>
                        <a:pt x="12096" y="14286"/>
                      </a:lnTo>
                      <a:lnTo>
                        <a:pt x="8640" y="17943"/>
                      </a:lnTo>
                      <a:lnTo>
                        <a:pt x="8640" y="20229"/>
                      </a:lnTo>
                      <a:lnTo>
                        <a:pt x="7344" y="21371"/>
                      </a:lnTo>
                      <a:lnTo>
                        <a:pt x="6480" y="21600"/>
                      </a:lnTo>
                      <a:lnTo>
                        <a:pt x="6048" y="21029"/>
                      </a:lnTo>
                      <a:lnTo>
                        <a:pt x="6912" y="20343"/>
                      </a:lnTo>
                      <a:lnTo>
                        <a:pt x="7344" y="18857"/>
                      </a:lnTo>
                      <a:lnTo>
                        <a:pt x="7344" y="13714"/>
                      </a:lnTo>
                      <a:lnTo>
                        <a:pt x="8640" y="8686"/>
                      </a:lnTo>
                      <a:lnTo>
                        <a:pt x="6912" y="8229"/>
                      </a:lnTo>
                      <a:lnTo>
                        <a:pt x="6912" y="6057"/>
                      </a:lnTo>
                      <a:lnTo>
                        <a:pt x="4320" y="6514"/>
                      </a:lnTo>
                      <a:lnTo>
                        <a:pt x="6912" y="7200"/>
                      </a:lnTo>
                      <a:lnTo>
                        <a:pt x="6912" y="8000"/>
                      </a:lnTo>
                      <a:lnTo>
                        <a:pt x="4320" y="7543"/>
                      </a:lnTo>
                      <a:lnTo>
                        <a:pt x="3456" y="7086"/>
                      </a:lnTo>
                      <a:lnTo>
                        <a:pt x="1728" y="7200"/>
                      </a:lnTo>
                      <a:lnTo>
                        <a:pt x="0" y="6400"/>
                      </a:lnTo>
                      <a:lnTo>
                        <a:pt x="0" y="6057"/>
                      </a:lnTo>
                      <a:lnTo>
                        <a:pt x="864" y="5943"/>
                      </a:lnTo>
                      <a:lnTo>
                        <a:pt x="6912" y="4114"/>
                      </a:lnTo>
                      <a:lnTo>
                        <a:pt x="10368" y="3314"/>
                      </a:lnTo>
                      <a:lnTo>
                        <a:pt x="12960" y="2857"/>
                      </a:lnTo>
                      <a:lnTo>
                        <a:pt x="12960" y="2171"/>
                      </a:lnTo>
                      <a:lnTo>
                        <a:pt x="12096" y="1829"/>
                      </a:lnTo>
                      <a:lnTo>
                        <a:pt x="12096" y="1029"/>
                      </a:lnTo>
                      <a:lnTo>
                        <a:pt x="11232" y="800"/>
                      </a:lnTo>
                      <a:lnTo>
                        <a:pt x="12960" y="229"/>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55" name="Shape 827"/>
                <p:cNvSpPr/>
                <p:nvPr/>
              </p:nvSpPr>
              <p:spPr>
                <a:xfrm>
                  <a:off x="391977" y="56067"/>
                  <a:ext cx="27034" cy="140700"/>
                </a:xfrm>
                <a:custGeom>
                  <a:avLst/>
                  <a:gdLst/>
                  <a:ahLst/>
                  <a:cxnLst>
                    <a:cxn ang="0">
                      <a:pos x="wd2" y="hd2"/>
                    </a:cxn>
                    <a:cxn ang="5400000">
                      <a:pos x="wd2" y="hd2"/>
                    </a:cxn>
                    <a:cxn ang="10800000">
                      <a:pos x="wd2" y="hd2"/>
                    </a:cxn>
                    <a:cxn ang="16200000">
                      <a:pos x="wd2" y="hd2"/>
                    </a:cxn>
                  </a:cxnLst>
                  <a:rect l="0" t="0" r="r" b="b"/>
                  <a:pathLst>
                    <a:path w="21600" h="21600" extrusionOk="0">
                      <a:moveTo>
                        <a:pt x="17100" y="325"/>
                      </a:moveTo>
                      <a:lnTo>
                        <a:pt x="17100" y="1137"/>
                      </a:lnTo>
                      <a:lnTo>
                        <a:pt x="18000" y="1299"/>
                      </a:lnTo>
                      <a:lnTo>
                        <a:pt x="17100" y="1462"/>
                      </a:lnTo>
                      <a:lnTo>
                        <a:pt x="17100" y="1624"/>
                      </a:lnTo>
                      <a:lnTo>
                        <a:pt x="16200" y="2274"/>
                      </a:lnTo>
                      <a:lnTo>
                        <a:pt x="16200" y="2436"/>
                      </a:lnTo>
                      <a:lnTo>
                        <a:pt x="20700" y="3086"/>
                      </a:lnTo>
                      <a:lnTo>
                        <a:pt x="21600" y="7471"/>
                      </a:lnTo>
                      <a:lnTo>
                        <a:pt x="19800" y="8283"/>
                      </a:lnTo>
                      <a:lnTo>
                        <a:pt x="20700" y="10719"/>
                      </a:lnTo>
                      <a:lnTo>
                        <a:pt x="18900" y="11044"/>
                      </a:lnTo>
                      <a:lnTo>
                        <a:pt x="18000" y="14779"/>
                      </a:lnTo>
                      <a:lnTo>
                        <a:pt x="17100" y="18677"/>
                      </a:lnTo>
                      <a:lnTo>
                        <a:pt x="18000" y="18839"/>
                      </a:lnTo>
                      <a:lnTo>
                        <a:pt x="21600" y="19651"/>
                      </a:lnTo>
                      <a:lnTo>
                        <a:pt x="19800" y="19976"/>
                      </a:lnTo>
                      <a:lnTo>
                        <a:pt x="17100" y="19814"/>
                      </a:lnTo>
                      <a:lnTo>
                        <a:pt x="15300" y="19489"/>
                      </a:lnTo>
                      <a:lnTo>
                        <a:pt x="13500" y="19326"/>
                      </a:lnTo>
                      <a:lnTo>
                        <a:pt x="13500" y="19976"/>
                      </a:lnTo>
                      <a:lnTo>
                        <a:pt x="12600" y="19976"/>
                      </a:lnTo>
                      <a:lnTo>
                        <a:pt x="14400" y="20626"/>
                      </a:lnTo>
                      <a:lnTo>
                        <a:pt x="13500" y="21438"/>
                      </a:lnTo>
                      <a:lnTo>
                        <a:pt x="12600" y="21600"/>
                      </a:lnTo>
                      <a:lnTo>
                        <a:pt x="9900" y="20788"/>
                      </a:lnTo>
                      <a:lnTo>
                        <a:pt x="9900" y="20301"/>
                      </a:lnTo>
                      <a:lnTo>
                        <a:pt x="9000" y="20301"/>
                      </a:lnTo>
                      <a:lnTo>
                        <a:pt x="7200" y="15266"/>
                      </a:lnTo>
                      <a:lnTo>
                        <a:pt x="9000" y="14779"/>
                      </a:lnTo>
                      <a:lnTo>
                        <a:pt x="6300" y="11531"/>
                      </a:lnTo>
                      <a:lnTo>
                        <a:pt x="4500" y="11368"/>
                      </a:lnTo>
                      <a:lnTo>
                        <a:pt x="4500" y="7958"/>
                      </a:lnTo>
                      <a:lnTo>
                        <a:pt x="0" y="7471"/>
                      </a:lnTo>
                      <a:lnTo>
                        <a:pt x="1800" y="3898"/>
                      </a:lnTo>
                      <a:lnTo>
                        <a:pt x="9900" y="2436"/>
                      </a:lnTo>
                      <a:lnTo>
                        <a:pt x="9900" y="1786"/>
                      </a:lnTo>
                      <a:lnTo>
                        <a:pt x="8100" y="1624"/>
                      </a:lnTo>
                      <a:lnTo>
                        <a:pt x="7200" y="1299"/>
                      </a:lnTo>
                      <a:lnTo>
                        <a:pt x="7200" y="650"/>
                      </a:lnTo>
                      <a:lnTo>
                        <a:pt x="9000" y="325"/>
                      </a:lnTo>
                      <a:lnTo>
                        <a:pt x="9900" y="0"/>
                      </a:lnTo>
                      <a:lnTo>
                        <a:pt x="15300" y="0"/>
                      </a:lnTo>
                      <a:lnTo>
                        <a:pt x="17100" y="325"/>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56" name="Shape 828"/>
                <p:cNvSpPr/>
                <p:nvPr/>
              </p:nvSpPr>
              <p:spPr>
                <a:xfrm>
                  <a:off x="288351" y="77225"/>
                  <a:ext cx="58572" cy="267646"/>
                </a:xfrm>
                <a:custGeom>
                  <a:avLst/>
                  <a:gdLst/>
                  <a:ahLst/>
                  <a:cxnLst>
                    <a:cxn ang="0">
                      <a:pos x="wd2" y="hd2"/>
                    </a:cxn>
                    <a:cxn ang="5400000">
                      <a:pos x="wd2" y="hd2"/>
                    </a:cxn>
                    <a:cxn ang="10800000">
                      <a:pos x="wd2" y="hd2"/>
                    </a:cxn>
                    <a:cxn ang="16200000">
                      <a:pos x="wd2" y="hd2"/>
                    </a:cxn>
                  </a:cxnLst>
                  <a:rect l="0" t="0" r="r" b="b"/>
                  <a:pathLst>
                    <a:path w="21600" h="21600" extrusionOk="0">
                      <a:moveTo>
                        <a:pt x="16615" y="427"/>
                      </a:moveTo>
                      <a:lnTo>
                        <a:pt x="16615" y="1195"/>
                      </a:lnTo>
                      <a:lnTo>
                        <a:pt x="17446" y="1537"/>
                      </a:lnTo>
                      <a:lnTo>
                        <a:pt x="16615" y="1708"/>
                      </a:lnTo>
                      <a:lnTo>
                        <a:pt x="17031" y="1878"/>
                      </a:lnTo>
                      <a:lnTo>
                        <a:pt x="16200" y="2476"/>
                      </a:lnTo>
                      <a:lnTo>
                        <a:pt x="16200" y="2561"/>
                      </a:lnTo>
                      <a:lnTo>
                        <a:pt x="19938" y="3159"/>
                      </a:lnTo>
                      <a:lnTo>
                        <a:pt x="21600" y="7598"/>
                      </a:lnTo>
                      <a:lnTo>
                        <a:pt x="19523" y="8367"/>
                      </a:lnTo>
                      <a:lnTo>
                        <a:pt x="20354" y="10843"/>
                      </a:lnTo>
                      <a:lnTo>
                        <a:pt x="19108" y="11013"/>
                      </a:lnTo>
                      <a:lnTo>
                        <a:pt x="17446" y="18697"/>
                      </a:lnTo>
                      <a:lnTo>
                        <a:pt x="17446" y="18868"/>
                      </a:lnTo>
                      <a:lnTo>
                        <a:pt x="21600" y="19636"/>
                      </a:lnTo>
                      <a:lnTo>
                        <a:pt x="20769" y="19722"/>
                      </a:lnTo>
                      <a:lnTo>
                        <a:pt x="19523" y="19892"/>
                      </a:lnTo>
                      <a:lnTo>
                        <a:pt x="17446" y="19722"/>
                      </a:lnTo>
                      <a:lnTo>
                        <a:pt x="14954" y="19466"/>
                      </a:lnTo>
                      <a:lnTo>
                        <a:pt x="13292" y="19380"/>
                      </a:lnTo>
                      <a:lnTo>
                        <a:pt x="13292" y="19978"/>
                      </a:lnTo>
                      <a:lnTo>
                        <a:pt x="12462" y="19978"/>
                      </a:lnTo>
                      <a:lnTo>
                        <a:pt x="13708" y="20490"/>
                      </a:lnTo>
                      <a:lnTo>
                        <a:pt x="13292" y="21429"/>
                      </a:lnTo>
                      <a:lnTo>
                        <a:pt x="11631" y="21600"/>
                      </a:lnTo>
                      <a:lnTo>
                        <a:pt x="9554" y="20832"/>
                      </a:lnTo>
                      <a:lnTo>
                        <a:pt x="9554" y="20234"/>
                      </a:lnTo>
                      <a:lnTo>
                        <a:pt x="8723" y="20234"/>
                      </a:lnTo>
                      <a:lnTo>
                        <a:pt x="7892" y="15282"/>
                      </a:lnTo>
                      <a:lnTo>
                        <a:pt x="8723" y="14855"/>
                      </a:lnTo>
                      <a:lnTo>
                        <a:pt x="6231" y="11526"/>
                      </a:lnTo>
                      <a:lnTo>
                        <a:pt x="4569" y="11440"/>
                      </a:lnTo>
                      <a:lnTo>
                        <a:pt x="4154" y="7940"/>
                      </a:lnTo>
                      <a:lnTo>
                        <a:pt x="0" y="7598"/>
                      </a:lnTo>
                      <a:lnTo>
                        <a:pt x="1662" y="3927"/>
                      </a:lnTo>
                      <a:lnTo>
                        <a:pt x="7892" y="2903"/>
                      </a:lnTo>
                      <a:lnTo>
                        <a:pt x="9554" y="2561"/>
                      </a:lnTo>
                      <a:lnTo>
                        <a:pt x="9554" y="2134"/>
                      </a:lnTo>
                      <a:lnTo>
                        <a:pt x="9138" y="1878"/>
                      </a:lnTo>
                      <a:lnTo>
                        <a:pt x="8308" y="1708"/>
                      </a:lnTo>
                      <a:lnTo>
                        <a:pt x="7477" y="1451"/>
                      </a:lnTo>
                      <a:lnTo>
                        <a:pt x="7062" y="1195"/>
                      </a:lnTo>
                      <a:lnTo>
                        <a:pt x="7062" y="1025"/>
                      </a:lnTo>
                      <a:lnTo>
                        <a:pt x="7477" y="683"/>
                      </a:lnTo>
                      <a:lnTo>
                        <a:pt x="8308" y="427"/>
                      </a:lnTo>
                      <a:lnTo>
                        <a:pt x="9554" y="171"/>
                      </a:lnTo>
                      <a:lnTo>
                        <a:pt x="10800" y="0"/>
                      </a:lnTo>
                      <a:lnTo>
                        <a:pt x="12462" y="0"/>
                      </a:lnTo>
                      <a:lnTo>
                        <a:pt x="14954" y="171"/>
                      </a:lnTo>
                      <a:lnTo>
                        <a:pt x="16615" y="427"/>
                      </a:lnTo>
                    </a:path>
                  </a:pathLst>
                </a:custGeom>
                <a:solidFill>
                  <a:srgbClr val="99CCFF"/>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57" name="Shape 829"/>
                <p:cNvSpPr/>
                <p:nvPr/>
              </p:nvSpPr>
              <p:spPr>
                <a:xfrm>
                  <a:off x="7884" y="208403"/>
                  <a:ext cx="118270" cy="399881"/>
                </a:xfrm>
                <a:custGeom>
                  <a:avLst/>
                  <a:gdLst/>
                  <a:ahLst/>
                  <a:cxnLst>
                    <a:cxn ang="0">
                      <a:pos x="wd2" y="hd2"/>
                    </a:cxn>
                    <a:cxn ang="5400000">
                      <a:pos x="wd2" y="hd2"/>
                    </a:cxn>
                    <a:cxn ang="10800000">
                      <a:pos x="wd2" y="hd2"/>
                    </a:cxn>
                    <a:cxn ang="16200000">
                      <a:pos x="wd2" y="hd2"/>
                    </a:cxn>
                  </a:cxnLst>
                  <a:rect l="0" t="0" r="r" b="b"/>
                  <a:pathLst>
                    <a:path w="21600" h="21600" extrusionOk="0">
                      <a:moveTo>
                        <a:pt x="10903" y="171"/>
                      </a:moveTo>
                      <a:lnTo>
                        <a:pt x="8434" y="286"/>
                      </a:lnTo>
                      <a:lnTo>
                        <a:pt x="7406" y="1086"/>
                      </a:lnTo>
                      <a:lnTo>
                        <a:pt x="7406" y="1429"/>
                      </a:lnTo>
                      <a:lnTo>
                        <a:pt x="8434" y="1429"/>
                      </a:lnTo>
                      <a:lnTo>
                        <a:pt x="8023" y="1600"/>
                      </a:lnTo>
                      <a:lnTo>
                        <a:pt x="8434" y="1657"/>
                      </a:lnTo>
                      <a:lnTo>
                        <a:pt x="8846" y="2000"/>
                      </a:lnTo>
                      <a:lnTo>
                        <a:pt x="9051" y="2114"/>
                      </a:lnTo>
                      <a:lnTo>
                        <a:pt x="9669" y="2800"/>
                      </a:lnTo>
                      <a:lnTo>
                        <a:pt x="9669" y="2914"/>
                      </a:lnTo>
                      <a:lnTo>
                        <a:pt x="8846" y="2914"/>
                      </a:lnTo>
                      <a:lnTo>
                        <a:pt x="6994" y="3771"/>
                      </a:lnTo>
                      <a:lnTo>
                        <a:pt x="3909" y="4057"/>
                      </a:lnTo>
                      <a:lnTo>
                        <a:pt x="2263" y="4686"/>
                      </a:lnTo>
                      <a:lnTo>
                        <a:pt x="823" y="10629"/>
                      </a:lnTo>
                      <a:lnTo>
                        <a:pt x="1440" y="10686"/>
                      </a:lnTo>
                      <a:lnTo>
                        <a:pt x="0" y="11771"/>
                      </a:lnTo>
                      <a:lnTo>
                        <a:pt x="823" y="12400"/>
                      </a:lnTo>
                      <a:lnTo>
                        <a:pt x="1440" y="12400"/>
                      </a:lnTo>
                      <a:lnTo>
                        <a:pt x="1646" y="12514"/>
                      </a:lnTo>
                      <a:lnTo>
                        <a:pt x="2263" y="12514"/>
                      </a:lnTo>
                      <a:lnTo>
                        <a:pt x="2057" y="11886"/>
                      </a:lnTo>
                      <a:lnTo>
                        <a:pt x="2263" y="11543"/>
                      </a:lnTo>
                      <a:lnTo>
                        <a:pt x="2674" y="11829"/>
                      </a:lnTo>
                      <a:lnTo>
                        <a:pt x="2263" y="12057"/>
                      </a:lnTo>
                      <a:lnTo>
                        <a:pt x="2674" y="12171"/>
                      </a:lnTo>
                      <a:lnTo>
                        <a:pt x="3703" y="11657"/>
                      </a:lnTo>
                      <a:lnTo>
                        <a:pt x="3086" y="10800"/>
                      </a:lnTo>
                      <a:lnTo>
                        <a:pt x="4114" y="10857"/>
                      </a:lnTo>
                      <a:lnTo>
                        <a:pt x="3703" y="16171"/>
                      </a:lnTo>
                      <a:lnTo>
                        <a:pt x="6994" y="16514"/>
                      </a:lnTo>
                      <a:lnTo>
                        <a:pt x="8846" y="19600"/>
                      </a:lnTo>
                      <a:lnTo>
                        <a:pt x="8434" y="19943"/>
                      </a:lnTo>
                      <a:lnTo>
                        <a:pt x="7611" y="21200"/>
                      </a:lnTo>
                      <a:lnTo>
                        <a:pt x="7611" y="21486"/>
                      </a:lnTo>
                      <a:lnTo>
                        <a:pt x="10080" y="21600"/>
                      </a:lnTo>
                      <a:lnTo>
                        <a:pt x="11109" y="21200"/>
                      </a:lnTo>
                      <a:lnTo>
                        <a:pt x="10491" y="20114"/>
                      </a:lnTo>
                      <a:lnTo>
                        <a:pt x="10080" y="19314"/>
                      </a:lnTo>
                      <a:lnTo>
                        <a:pt x="11314" y="16629"/>
                      </a:lnTo>
                      <a:lnTo>
                        <a:pt x="11520" y="16629"/>
                      </a:lnTo>
                      <a:lnTo>
                        <a:pt x="12549" y="17600"/>
                      </a:lnTo>
                      <a:lnTo>
                        <a:pt x="11931" y="19200"/>
                      </a:lnTo>
                      <a:lnTo>
                        <a:pt x="11109" y="19371"/>
                      </a:lnTo>
                      <a:lnTo>
                        <a:pt x="12549" y="21029"/>
                      </a:lnTo>
                      <a:lnTo>
                        <a:pt x="14811" y="21200"/>
                      </a:lnTo>
                      <a:lnTo>
                        <a:pt x="15429" y="21086"/>
                      </a:lnTo>
                      <a:lnTo>
                        <a:pt x="13577" y="19371"/>
                      </a:lnTo>
                      <a:lnTo>
                        <a:pt x="16457" y="16514"/>
                      </a:lnTo>
                      <a:lnTo>
                        <a:pt x="17691" y="16229"/>
                      </a:lnTo>
                      <a:lnTo>
                        <a:pt x="17691" y="16057"/>
                      </a:lnTo>
                      <a:lnTo>
                        <a:pt x="20160" y="16114"/>
                      </a:lnTo>
                      <a:lnTo>
                        <a:pt x="20983" y="16514"/>
                      </a:lnTo>
                      <a:lnTo>
                        <a:pt x="21600" y="16229"/>
                      </a:lnTo>
                      <a:lnTo>
                        <a:pt x="19337" y="11029"/>
                      </a:lnTo>
                      <a:lnTo>
                        <a:pt x="19749" y="11029"/>
                      </a:lnTo>
                      <a:lnTo>
                        <a:pt x="19749" y="9943"/>
                      </a:lnTo>
                      <a:lnTo>
                        <a:pt x="19954" y="9829"/>
                      </a:lnTo>
                      <a:lnTo>
                        <a:pt x="19337" y="7257"/>
                      </a:lnTo>
                      <a:lnTo>
                        <a:pt x="18514" y="4171"/>
                      </a:lnTo>
                      <a:lnTo>
                        <a:pt x="14606" y="3600"/>
                      </a:lnTo>
                      <a:lnTo>
                        <a:pt x="13166" y="2914"/>
                      </a:lnTo>
                      <a:lnTo>
                        <a:pt x="14400" y="2343"/>
                      </a:lnTo>
                      <a:lnTo>
                        <a:pt x="14811" y="2400"/>
                      </a:lnTo>
                      <a:lnTo>
                        <a:pt x="15429" y="2114"/>
                      </a:lnTo>
                      <a:lnTo>
                        <a:pt x="15429" y="1771"/>
                      </a:lnTo>
                      <a:lnTo>
                        <a:pt x="16457" y="1771"/>
                      </a:lnTo>
                      <a:lnTo>
                        <a:pt x="16869" y="914"/>
                      </a:lnTo>
                      <a:lnTo>
                        <a:pt x="15840" y="286"/>
                      </a:lnTo>
                      <a:lnTo>
                        <a:pt x="14811" y="57"/>
                      </a:lnTo>
                      <a:lnTo>
                        <a:pt x="13166" y="57"/>
                      </a:lnTo>
                      <a:lnTo>
                        <a:pt x="12137" y="0"/>
                      </a:lnTo>
                      <a:lnTo>
                        <a:pt x="10903" y="171"/>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58" name="Shape 830"/>
                <p:cNvSpPr/>
                <p:nvPr/>
              </p:nvSpPr>
              <p:spPr>
                <a:xfrm>
                  <a:off x="906729" y="112135"/>
                  <a:ext cx="82226" cy="397766"/>
                </a:xfrm>
                <a:custGeom>
                  <a:avLst/>
                  <a:gdLst/>
                  <a:ahLst/>
                  <a:cxnLst>
                    <a:cxn ang="0">
                      <a:pos x="wd2" y="hd2"/>
                    </a:cxn>
                    <a:cxn ang="5400000">
                      <a:pos x="wd2" y="hd2"/>
                    </a:cxn>
                    <a:cxn ang="10800000">
                      <a:pos x="wd2" y="hd2"/>
                    </a:cxn>
                    <a:cxn ang="16200000">
                      <a:pos x="wd2" y="hd2"/>
                    </a:cxn>
                  </a:cxnLst>
                  <a:rect l="0" t="0" r="r" b="b"/>
                  <a:pathLst>
                    <a:path w="21600" h="21600" extrusionOk="0">
                      <a:moveTo>
                        <a:pt x="7397" y="287"/>
                      </a:moveTo>
                      <a:lnTo>
                        <a:pt x="12723" y="0"/>
                      </a:lnTo>
                      <a:lnTo>
                        <a:pt x="16570" y="0"/>
                      </a:lnTo>
                      <a:lnTo>
                        <a:pt x="20121" y="172"/>
                      </a:lnTo>
                      <a:lnTo>
                        <a:pt x="21304" y="919"/>
                      </a:lnTo>
                      <a:lnTo>
                        <a:pt x="21304" y="1551"/>
                      </a:lnTo>
                      <a:lnTo>
                        <a:pt x="19233" y="2298"/>
                      </a:lnTo>
                      <a:lnTo>
                        <a:pt x="17753" y="2298"/>
                      </a:lnTo>
                      <a:lnTo>
                        <a:pt x="20121" y="3217"/>
                      </a:lnTo>
                      <a:lnTo>
                        <a:pt x="21600" y="4596"/>
                      </a:lnTo>
                      <a:lnTo>
                        <a:pt x="21600" y="5860"/>
                      </a:lnTo>
                      <a:lnTo>
                        <a:pt x="21304" y="7411"/>
                      </a:lnTo>
                      <a:lnTo>
                        <a:pt x="20121" y="8962"/>
                      </a:lnTo>
                      <a:lnTo>
                        <a:pt x="17458" y="9077"/>
                      </a:lnTo>
                      <a:lnTo>
                        <a:pt x="17458" y="9479"/>
                      </a:lnTo>
                      <a:lnTo>
                        <a:pt x="15978" y="9709"/>
                      </a:lnTo>
                      <a:lnTo>
                        <a:pt x="15978" y="11317"/>
                      </a:lnTo>
                      <a:lnTo>
                        <a:pt x="14795" y="11604"/>
                      </a:lnTo>
                      <a:lnTo>
                        <a:pt x="14795" y="16372"/>
                      </a:lnTo>
                      <a:lnTo>
                        <a:pt x="16570" y="18383"/>
                      </a:lnTo>
                      <a:lnTo>
                        <a:pt x="17458" y="21026"/>
                      </a:lnTo>
                      <a:lnTo>
                        <a:pt x="15090" y="21255"/>
                      </a:lnTo>
                      <a:lnTo>
                        <a:pt x="15090" y="21600"/>
                      </a:lnTo>
                      <a:lnTo>
                        <a:pt x="11836" y="21600"/>
                      </a:lnTo>
                      <a:lnTo>
                        <a:pt x="10948" y="21428"/>
                      </a:lnTo>
                      <a:lnTo>
                        <a:pt x="9468" y="21428"/>
                      </a:lnTo>
                      <a:lnTo>
                        <a:pt x="9468" y="21600"/>
                      </a:lnTo>
                      <a:lnTo>
                        <a:pt x="6805" y="21600"/>
                      </a:lnTo>
                      <a:lnTo>
                        <a:pt x="1479" y="21428"/>
                      </a:lnTo>
                      <a:lnTo>
                        <a:pt x="1479" y="21255"/>
                      </a:lnTo>
                      <a:lnTo>
                        <a:pt x="6214" y="20853"/>
                      </a:lnTo>
                      <a:lnTo>
                        <a:pt x="6214" y="20451"/>
                      </a:lnTo>
                      <a:lnTo>
                        <a:pt x="1775" y="20279"/>
                      </a:lnTo>
                      <a:lnTo>
                        <a:pt x="1775" y="20049"/>
                      </a:lnTo>
                      <a:lnTo>
                        <a:pt x="5030" y="19647"/>
                      </a:lnTo>
                      <a:lnTo>
                        <a:pt x="5030" y="16660"/>
                      </a:lnTo>
                      <a:lnTo>
                        <a:pt x="3847" y="13960"/>
                      </a:lnTo>
                      <a:lnTo>
                        <a:pt x="4142" y="11260"/>
                      </a:lnTo>
                      <a:lnTo>
                        <a:pt x="4142" y="9709"/>
                      </a:lnTo>
                      <a:lnTo>
                        <a:pt x="3847" y="9249"/>
                      </a:lnTo>
                      <a:lnTo>
                        <a:pt x="3847" y="7123"/>
                      </a:lnTo>
                      <a:lnTo>
                        <a:pt x="0" y="6664"/>
                      </a:lnTo>
                      <a:lnTo>
                        <a:pt x="0" y="6434"/>
                      </a:lnTo>
                      <a:lnTo>
                        <a:pt x="8285" y="3504"/>
                      </a:lnTo>
                      <a:lnTo>
                        <a:pt x="12132" y="3102"/>
                      </a:lnTo>
                      <a:lnTo>
                        <a:pt x="11836" y="2930"/>
                      </a:lnTo>
                      <a:lnTo>
                        <a:pt x="8877" y="2815"/>
                      </a:lnTo>
                      <a:lnTo>
                        <a:pt x="8877" y="2643"/>
                      </a:lnTo>
                      <a:lnTo>
                        <a:pt x="8285" y="2528"/>
                      </a:lnTo>
                      <a:lnTo>
                        <a:pt x="8285" y="2298"/>
                      </a:lnTo>
                      <a:lnTo>
                        <a:pt x="7397" y="2240"/>
                      </a:lnTo>
                      <a:lnTo>
                        <a:pt x="8285" y="2126"/>
                      </a:lnTo>
                      <a:lnTo>
                        <a:pt x="7693" y="2011"/>
                      </a:lnTo>
                      <a:lnTo>
                        <a:pt x="8877" y="1551"/>
                      </a:lnTo>
                      <a:lnTo>
                        <a:pt x="8285" y="1264"/>
                      </a:lnTo>
                      <a:lnTo>
                        <a:pt x="8877" y="1034"/>
                      </a:lnTo>
                      <a:lnTo>
                        <a:pt x="7693" y="804"/>
                      </a:lnTo>
                      <a:lnTo>
                        <a:pt x="7397" y="287"/>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59" name="Shape 831"/>
                <p:cNvSpPr/>
                <p:nvPr/>
              </p:nvSpPr>
              <p:spPr>
                <a:xfrm>
                  <a:off x="776070" y="71936"/>
                  <a:ext cx="112638" cy="355450"/>
                </a:xfrm>
                <a:custGeom>
                  <a:avLst/>
                  <a:gdLst/>
                  <a:ahLst/>
                  <a:cxnLst>
                    <a:cxn ang="0">
                      <a:pos x="wd2" y="hd2"/>
                    </a:cxn>
                    <a:cxn ang="5400000">
                      <a:pos x="wd2" y="hd2"/>
                    </a:cxn>
                    <a:cxn ang="10800000">
                      <a:pos x="wd2" y="hd2"/>
                    </a:cxn>
                    <a:cxn ang="16200000">
                      <a:pos x="wd2" y="hd2"/>
                    </a:cxn>
                  </a:cxnLst>
                  <a:rect l="0" t="0" r="r" b="b"/>
                  <a:pathLst>
                    <a:path w="21600" h="21600" extrusionOk="0">
                      <a:moveTo>
                        <a:pt x="10800" y="129"/>
                      </a:moveTo>
                      <a:lnTo>
                        <a:pt x="13176" y="257"/>
                      </a:lnTo>
                      <a:lnTo>
                        <a:pt x="14256" y="1093"/>
                      </a:lnTo>
                      <a:lnTo>
                        <a:pt x="14256" y="1414"/>
                      </a:lnTo>
                      <a:lnTo>
                        <a:pt x="13176" y="1414"/>
                      </a:lnTo>
                      <a:lnTo>
                        <a:pt x="13608" y="1543"/>
                      </a:lnTo>
                      <a:lnTo>
                        <a:pt x="13176" y="1607"/>
                      </a:lnTo>
                      <a:lnTo>
                        <a:pt x="12960" y="1993"/>
                      </a:lnTo>
                      <a:lnTo>
                        <a:pt x="12528" y="2057"/>
                      </a:lnTo>
                      <a:lnTo>
                        <a:pt x="11880" y="2764"/>
                      </a:lnTo>
                      <a:lnTo>
                        <a:pt x="11880" y="2893"/>
                      </a:lnTo>
                      <a:lnTo>
                        <a:pt x="12960" y="2893"/>
                      </a:lnTo>
                      <a:lnTo>
                        <a:pt x="14688" y="3729"/>
                      </a:lnTo>
                      <a:lnTo>
                        <a:pt x="17712" y="4050"/>
                      </a:lnTo>
                      <a:lnTo>
                        <a:pt x="19224" y="4629"/>
                      </a:lnTo>
                      <a:lnTo>
                        <a:pt x="20952" y="10543"/>
                      </a:lnTo>
                      <a:lnTo>
                        <a:pt x="20304" y="10671"/>
                      </a:lnTo>
                      <a:lnTo>
                        <a:pt x="21600" y="11700"/>
                      </a:lnTo>
                      <a:lnTo>
                        <a:pt x="20952" y="12279"/>
                      </a:lnTo>
                      <a:lnTo>
                        <a:pt x="20304" y="12279"/>
                      </a:lnTo>
                      <a:lnTo>
                        <a:pt x="20088" y="12471"/>
                      </a:lnTo>
                      <a:lnTo>
                        <a:pt x="19224" y="12471"/>
                      </a:lnTo>
                      <a:lnTo>
                        <a:pt x="19656" y="11829"/>
                      </a:lnTo>
                      <a:lnTo>
                        <a:pt x="19224" y="11443"/>
                      </a:lnTo>
                      <a:lnTo>
                        <a:pt x="19008" y="11764"/>
                      </a:lnTo>
                      <a:lnTo>
                        <a:pt x="19224" y="12021"/>
                      </a:lnTo>
                      <a:lnTo>
                        <a:pt x="18792" y="12150"/>
                      </a:lnTo>
                      <a:lnTo>
                        <a:pt x="18144" y="11636"/>
                      </a:lnTo>
                      <a:lnTo>
                        <a:pt x="18576" y="10736"/>
                      </a:lnTo>
                      <a:lnTo>
                        <a:pt x="17496" y="10800"/>
                      </a:lnTo>
                      <a:lnTo>
                        <a:pt x="18144" y="16136"/>
                      </a:lnTo>
                      <a:lnTo>
                        <a:pt x="14688" y="16393"/>
                      </a:lnTo>
                      <a:lnTo>
                        <a:pt x="12960" y="19607"/>
                      </a:lnTo>
                      <a:lnTo>
                        <a:pt x="14040" y="21214"/>
                      </a:lnTo>
                      <a:lnTo>
                        <a:pt x="14040" y="21407"/>
                      </a:lnTo>
                      <a:lnTo>
                        <a:pt x="11448" y="21600"/>
                      </a:lnTo>
                      <a:lnTo>
                        <a:pt x="10368" y="21214"/>
                      </a:lnTo>
                      <a:lnTo>
                        <a:pt x="11016" y="20121"/>
                      </a:lnTo>
                      <a:lnTo>
                        <a:pt x="11448" y="19286"/>
                      </a:lnTo>
                      <a:lnTo>
                        <a:pt x="10368" y="16586"/>
                      </a:lnTo>
                      <a:lnTo>
                        <a:pt x="9936" y="16586"/>
                      </a:lnTo>
                      <a:lnTo>
                        <a:pt x="9072" y="17550"/>
                      </a:lnTo>
                      <a:lnTo>
                        <a:pt x="9720" y="19157"/>
                      </a:lnTo>
                      <a:lnTo>
                        <a:pt x="10368" y="19350"/>
                      </a:lnTo>
                      <a:lnTo>
                        <a:pt x="9072" y="21021"/>
                      </a:lnTo>
                      <a:lnTo>
                        <a:pt x="6696" y="21214"/>
                      </a:lnTo>
                      <a:lnTo>
                        <a:pt x="6264" y="21086"/>
                      </a:lnTo>
                      <a:lnTo>
                        <a:pt x="7992" y="19414"/>
                      </a:lnTo>
                      <a:lnTo>
                        <a:pt x="5184" y="16393"/>
                      </a:lnTo>
                      <a:lnTo>
                        <a:pt x="3888" y="16200"/>
                      </a:lnTo>
                      <a:lnTo>
                        <a:pt x="3888" y="16007"/>
                      </a:lnTo>
                      <a:lnTo>
                        <a:pt x="1296" y="16071"/>
                      </a:lnTo>
                      <a:lnTo>
                        <a:pt x="648" y="16393"/>
                      </a:lnTo>
                      <a:lnTo>
                        <a:pt x="0" y="16200"/>
                      </a:lnTo>
                      <a:lnTo>
                        <a:pt x="2376" y="10993"/>
                      </a:lnTo>
                      <a:lnTo>
                        <a:pt x="1944" y="10993"/>
                      </a:lnTo>
                      <a:lnTo>
                        <a:pt x="1944" y="9900"/>
                      </a:lnTo>
                      <a:lnTo>
                        <a:pt x="1728" y="9771"/>
                      </a:lnTo>
                      <a:lnTo>
                        <a:pt x="2376" y="7200"/>
                      </a:lnTo>
                      <a:lnTo>
                        <a:pt x="3240" y="4179"/>
                      </a:lnTo>
                      <a:lnTo>
                        <a:pt x="7128" y="3600"/>
                      </a:lnTo>
                      <a:lnTo>
                        <a:pt x="8424" y="2893"/>
                      </a:lnTo>
                      <a:lnTo>
                        <a:pt x="7128" y="2314"/>
                      </a:lnTo>
                      <a:lnTo>
                        <a:pt x="6696" y="2379"/>
                      </a:lnTo>
                      <a:lnTo>
                        <a:pt x="6264" y="2057"/>
                      </a:lnTo>
                      <a:lnTo>
                        <a:pt x="6264" y="1736"/>
                      </a:lnTo>
                      <a:lnTo>
                        <a:pt x="5184" y="1736"/>
                      </a:lnTo>
                      <a:lnTo>
                        <a:pt x="4968" y="900"/>
                      </a:lnTo>
                      <a:lnTo>
                        <a:pt x="5832" y="257"/>
                      </a:lnTo>
                      <a:lnTo>
                        <a:pt x="6912" y="64"/>
                      </a:lnTo>
                      <a:lnTo>
                        <a:pt x="8640" y="64"/>
                      </a:lnTo>
                      <a:lnTo>
                        <a:pt x="9504" y="0"/>
                      </a:lnTo>
                      <a:lnTo>
                        <a:pt x="10800" y="129"/>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60" name="Shape 832"/>
                <p:cNvSpPr/>
                <p:nvPr/>
              </p:nvSpPr>
              <p:spPr>
                <a:xfrm>
                  <a:off x="158818" y="102614"/>
                  <a:ext cx="72089" cy="249662"/>
                </a:xfrm>
                <a:custGeom>
                  <a:avLst/>
                  <a:gdLst/>
                  <a:ahLst/>
                  <a:cxnLst>
                    <a:cxn ang="0">
                      <a:pos x="wd2" y="hd2"/>
                    </a:cxn>
                    <a:cxn ang="5400000">
                      <a:pos x="wd2" y="hd2"/>
                    </a:cxn>
                    <a:cxn ang="10800000">
                      <a:pos x="wd2" y="hd2"/>
                    </a:cxn>
                    <a:cxn ang="16200000">
                      <a:pos x="wd2" y="hd2"/>
                    </a:cxn>
                  </a:cxnLst>
                  <a:rect l="0" t="0" r="r" b="b"/>
                  <a:pathLst>
                    <a:path w="21600" h="21600" extrusionOk="0">
                      <a:moveTo>
                        <a:pt x="10800" y="92"/>
                      </a:moveTo>
                      <a:lnTo>
                        <a:pt x="8438" y="275"/>
                      </a:lnTo>
                      <a:lnTo>
                        <a:pt x="7087" y="1098"/>
                      </a:lnTo>
                      <a:lnTo>
                        <a:pt x="7087" y="1373"/>
                      </a:lnTo>
                      <a:lnTo>
                        <a:pt x="8438" y="1373"/>
                      </a:lnTo>
                      <a:lnTo>
                        <a:pt x="8100" y="1556"/>
                      </a:lnTo>
                      <a:lnTo>
                        <a:pt x="8438" y="1647"/>
                      </a:lnTo>
                      <a:lnTo>
                        <a:pt x="8775" y="2014"/>
                      </a:lnTo>
                      <a:lnTo>
                        <a:pt x="9112" y="2105"/>
                      </a:lnTo>
                      <a:lnTo>
                        <a:pt x="9788" y="2746"/>
                      </a:lnTo>
                      <a:lnTo>
                        <a:pt x="9788" y="2929"/>
                      </a:lnTo>
                      <a:lnTo>
                        <a:pt x="8775" y="2929"/>
                      </a:lnTo>
                      <a:lnTo>
                        <a:pt x="7087" y="3753"/>
                      </a:lnTo>
                      <a:lnTo>
                        <a:pt x="4050" y="4027"/>
                      </a:lnTo>
                      <a:lnTo>
                        <a:pt x="2362" y="4668"/>
                      </a:lnTo>
                      <a:lnTo>
                        <a:pt x="675" y="10617"/>
                      </a:lnTo>
                      <a:lnTo>
                        <a:pt x="1350" y="10617"/>
                      </a:lnTo>
                      <a:lnTo>
                        <a:pt x="0" y="11715"/>
                      </a:lnTo>
                      <a:lnTo>
                        <a:pt x="675" y="12356"/>
                      </a:lnTo>
                      <a:lnTo>
                        <a:pt x="1350" y="12356"/>
                      </a:lnTo>
                      <a:lnTo>
                        <a:pt x="1687" y="12447"/>
                      </a:lnTo>
                      <a:lnTo>
                        <a:pt x="2362" y="12447"/>
                      </a:lnTo>
                      <a:lnTo>
                        <a:pt x="1687" y="11898"/>
                      </a:lnTo>
                      <a:lnTo>
                        <a:pt x="2362" y="11532"/>
                      </a:lnTo>
                      <a:lnTo>
                        <a:pt x="2362" y="11990"/>
                      </a:lnTo>
                      <a:lnTo>
                        <a:pt x="2700" y="12173"/>
                      </a:lnTo>
                      <a:lnTo>
                        <a:pt x="3375" y="11715"/>
                      </a:lnTo>
                      <a:lnTo>
                        <a:pt x="3037" y="10800"/>
                      </a:lnTo>
                      <a:lnTo>
                        <a:pt x="4050" y="10800"/>
                      </a:lnTo>
                      <a:lnTo>
                        <a:pt x="3375" y="16108"/>
                      </a:lnTo>
                      <a:lnTo>
                        <a:pt x="7087" y="16475"/>
                      </a:lnTo>
                      <a:lnTo>
                        <a:pt x="8775" y="19586"/>
                      </a:lnTo>
                      <a:lnTo>
                        <a:pt x="8438" y="19953"/>
                      </a:lnTo>
                      <a:lnTo>
                        <a:pt x="7762" y="21142"/>
                      </a:lnTo>
                      <a:lnTo>
                        <a:pt x="7762" y="21417"/>
                      </a:lnTo>
                      <a:lnTo>
                        <a:pt x="10125" y="21600"/>
                      </a:lnTo>
                      <a:lnTo>
                        <a:pt x="11137" y="21234"/>
                      </a:lnTo>
                      <a:lnTo>
                        <a:pt x="10462" y="20136"/>
                      </a:lnTo>
                      <a:lnTo>
                        <a:pt x="10125" y="19312"/>
                      </a:lnTo>
                      <a:lnTo>
                        <a:pt x="11475" y="16566"/>
                      </a:lnTo>
                      <a:lnTo>
                        <a:pt x="11475" y="16658"/>
                      </a:lnTo>
                      <a:lnTo>
                        <a:pt x="12487" y="17573"/>
                      </a:lnTo>
                      <a:lnTo>
                        <a:pt x="12150" y="19129"/>
                      </a:lnTo>
                      <a:lnTo>
                        <a:pt x="11137" y="19403"/>
                      </a:lnTo>
                      <a:lnTo>
                        <a:pt x="12487" y="20959"/>
                      </a:lnTo>
                      <a:lnTo>
                        <a:pt x="14850" y="21142"/>
                      </a:lnTo>
                      <a:lnTo>
                        <a:pt x="15187" y="21051"/>
                      </a:lnTo>
                      <a:lnTo>
                        <a:pt x="13500" y="19403"/>
                      </a:lnTo>
                      <a:lnTo>
                        <a:pt x="16538" y="16475"/>
                      </a:lnTo>
                      <a:lnTo>
                        <a:pt x="17550" y="16292"/>
                      </a:lnTo>
                      <a:lnTo>
                        <a:pt x="17550" y="16017"/>
                      </a:lnTo>
                      <a:lnTo>
                        <a:pt x="20250" y="16108"/>
                      </a:lnTo>
                      <a:lnTo>
                        <a:pt x="20925" y="16475"/>
                      </a:lnTo>
                      <a:lnTo>
                        <a:pt x="21600" y="16292"/>
                      </a:lnTo>
                      <a:lnTo>
                        <a:pt x="19238" y="10983"/>
                      </a:lnTo>
                      <a:lnTo>
                        <a:pt x="19575" y="11075"/>
                      </a:lnTo>
                      <a:lnTo>
                        <a:pt x="19575" y="9885"/>
                      </a:lnTo>
                      <a:lnTo>
                        <a:pt x="19912" y="9793"/>
                      </a:lnTo>
                      <a:lnTo>
                        <a:pt x="19238" y="7231"/>
                      </a:lnTo>
                      <a:lnTo>
                        <a:pt x="18562" y="4119"/>
                      </a:lnTo>
                      <a:lnTo>
                        <a:pt x="14512" y="3569"/>
                      </a:lnTo>
                      <a:lnTo>
                        <a:pt x="13162" y="2929"/>
                      </a:lnTo>
                      <a:lnTo>
                        <a:pt x="14512" y="2380"/>
                      </a:lnTo>
                      <a:lnTo>
                        <a:pt x="14850" y="2380"/>
                      </a:lnTo>
                      <a:lnTo>
                        <a:pt x="15187" y="2105"/>
                      </a:lnTo>
                      <a:lnTo>
                        <a:pt x="15187" y="1739"/>
                      </a:lnTo>
                      <a:lnTo>
                        <a:pt x="16538" y="1739"/>
                      </a:lnTo>
                      <a:lnTo>
                        <a:pt x="16875" y="915"/>
                      </a:lnTo>
                      <a:lnTo>
                        <a:pt x="15525" y="275"/>
                      </a:lnTo>
                      <a:lnTo>
                        <a:pt x="14850" y="92"/>
                      </a:lnTo>
                      <a:lnTo>
                        <a:pt x="13162" y="92"/>
                      </a:lnTo>
                      <a:lnTo>
                        <a:pt x="12150" y="0"/>
                      </a:lnTo>
                      <a:lnTo>
                        <a:pt x="10800" y="92"/>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61" name="Shape 833"/>
                <p:cNvSpPr/>
                <p:nvPr/>
              </p:nvSpPr>
              <p:spPr>
                <a:xfrm>
                  <a:off x="1006976" y="259181"/>
                  <a:ext cx="236539" cy="764852"/>
                </a:xfrm>
                <a:custGeom>
                  <a:avLst/>
                  <a:gdLst/>
                  <a:ahLst/>
                  <a:cxnLst>
                    <a:cxn ang="0">
                      <a:pos x="wd2" y="hd2"/>
                    </a:cxn>
                    <a:cxn ang="5400000">
                      <a:pos x="wd2" y="hd2"/>
                    </a:cxn>
                    <a:cxn ang="10800000">
                      <a:pos x="wd2" y="hd2"/>
                    </a:cxn>
                    <a:cxn ang="16200000">
                      <a:pos x="wd2" y="hd2"/>
                    </a:cxn>
                  </a:cxnLst>
                  <a:rect l="0" t="0" r="r" b="b"/>
                  <a:pathLst>
                    <a:path w="21600" h="21600" extrusionOk="0">
                      <a:moveTo>
                        <a:pt x="16251" y="269"/>
                      </a:moveTo>
                      <a:lnTo>
                        <a:pt x="13680" y="0"/>
                      </a:lnTo>
                      <a:lnTo>
                        <a:pt x="10800" y="120"/>
                      </a:lnTo>
                      <a:lnTo>
                        <a:pt x="8949" y="687"/>
                      </a:lnTo>
                      <a:lnTo>
                        <a:pt x="8229" y="1344"/>
                      </a:lnTo>
                      <a:lnTo>
                        <a:pt x="8846" y="2121"/>
                      </a:lnTo>
                      <a:lnTo>
                        <a:pt x="7817" y="2599"/>
                      </a:lnTo>
                      <a:lnTo>
                        <a:pt x="6480" y="2808"/>
                      </a:lnTo>
                      <a:lnTo>
                        <a:pt x="2674" y="3286"/>
                      </a:lnTo>
                      <a:lnTo>
                        <a:pt x="1543" y="3615"/>
                      </a:lnTo>
                      <a:lnTo>
                        <a:pt x="0" y="7051"/>
                      </a:lnTo>
                      <a:lnTo>
                        <a:pt x="720" y="7768"/>
                      </a:lnTo>
                      <a:lnTo>
                        <a:pt x="4629" y="8066"/>
                      </a:lnTo>
                      <a:lnTo>
                        <a:pt x="4011" y="11353"/>
                      </a:lnTo>
                      <a:lnTo>
                        <a:pt x="6789" y="11651"/>
                      </a:lnTo>
                      <a:lnTo>
                        <a:pt x="7509" y="14071"/>
                      </a:lnTo>
                      <a:lnTo>
                        <a:pt x="6891" y="18224"/>
                      </a:lnTo>
                      <a:lnTo>
                        <a:pt x="6789" y="20524"/>
                      </a:lnTo>
                      <a:lnTo>
                        <a:pt x="7406" y="20584"/>
                      </a:lnTo>
                      <a:lnTo>
                        <a:pt x="7406" y="20793"/>
                      </a:lnTo>
                      <a:lnTo>
                        <a:pt x="9566" y="21212"/>
                      </a:lnTo>
                      <a:lnTo>
                        <a:pt x="10800" y="21480"/>
                      </a:lnTo>
                      <a:lnTo>
                        <a:pt x="11623" y="21600"/>
                      </a:lnTo>
                      <a:lnTo>
                        <a:pt x="12651" y="21600"/>
                      </a:lnTo>
                      <a:lnTo>
                        <a:pt x="13680" y="21510"/>
                      </a:lnTo>
                      <a:lnTo>
                        <a:pt x="13886" y="21421"/>
                      </a:lnTo>
                      <a:lnTo>
                        <a:pt x="13680" y="21241"/>
                      </a:lnTo>
                      <a:lnTo>
                        <a:pt x="13166" y="21062"/>
                      </a:lnTo>
                      <a:lnTo>
                        <a:pt x="12446" y="20763"/>
                      </a:lnTo>
                      <a:lnTo>
                        <a:pt x="11520" y="20524"/>
                      </a:lnTo>
                      <a:lnTo>
                        <a:pt x="12240" y="20584"/>
                      </a:lnTo>
                      <a:lnTo>
                        <a:pt x="12240" y="20315"/>
                      </a:lnTo>
                      <a:lnTo>
                        <a:pt x="15223" y="20734"/>
                      </a:lnTo>
                      <a:lnTo>
                        <a:pt x="16560" y="20734"/>
                      </a:lnTo>
                      <a:lnTo>
                        <a:pt x="16869" y="20584"/>
                      </a:lnTo>
                      <a:lnTo>
                        <a:pt x="16869" y="20465"/>
                      </a:lnTo>
                      <a:lnTo>
                        <a:pt x="16766" y="20315"/>
                      </a:lnTo>
                      <a:lnTo>
                        <a:pt x="16560" y="20196"/>
                      </a:lnTo>
                      <a:lnTo>
                        <a:pt x="15737" y="19987"/>
                      </a:lnTo>
                      <a:lnTo>
                        <a:pt x="15223" y="19807"/>
                      </a:lnTo>
                      <a:lnTo>
                        <a:pt x="15943" y="19748"/>
                      </a:lnTo>
                      <a:lnTo>
                        <a:pt x="16663" y="17686"/>
                      </a:lnTo>
                      <a:lnTo>
                        <a:pt x="16971" y="14460"/>
                      </a:lnTo>
                      <a:lnTo>
                        <a:pt x="18103" y="11831"/>
                      </a:lnTo>
                      <a:lnTo>
                        <a:pt x="18514" y="11084"/>
                      </a:lnTo>
                      <a:lnTo>
                        <a:pt x="18823" y="10666"/>
                      </a:lnTo>
                      <a:lnTo>
                        <a:pt x="17897" y="9052"/>
                      </a:lnTo>
                      <a:lnTo>
                        <a:pt x="17589" y="8335"/>
                      </a:lnTo>
                      <a:lnTo>
                        <a:pt x="18206" y="8425"/>
                      </a:lnTo>
                      <a:lnTo>
                        <a:pt x="18617" y="8305"/>
                      </a:lnTo>
                      <a:lnTo>
                        <a:pt x="18823" y="8305"/>
                      </a:lnTo>
                      <a:lnTo>
                        <a:pt x="19440" y="8216"/>
                      </a:lnTo>
                      <a:lnTo>
                        <a:pt x="20057" y="8246"/>
                      </a:lnTo>
                      <a:lnTo>
                        <a:pt x="20263" y="8066"/>
                      </a:lnTo>
                      <a:lnTo>
                        <a:pt x="20674" y="8037"/>
                      </a:lnTo>
                      <a:lnTo>
                        <a:pt x="20880" y="7887"/>
                      </a:lnTo>
                      <a:lnTo>
                        <a:pt x="21291" y="7768"/>
                      </a:lnTo>
                      <a:lnTo>
                        <a:pt x="21600" y="7588"/>
                      </a:lnTo>
                      <a:lnTo>
                        <a:pt x="20469" y="6871"/>
                      </a:lnTo>
                      <a:lnTo>
                        <a:pt x="20983" y="6423"/>
                      </a:lnTo>
                      <a:lnTo>
                        <a:pt x="18926" y="6871"/>
                      </a:lnTo>
                      <a:lnTo>
                        <a:pt x="15840" y="3705"/>
                      </a:lnTo>
                      <a:lnTo>
                        <a:pt x="13371" y="3047"/>
                      </a:lnTo>
                      <a:lnTo>
                        <a:pt x="13886" y="2898"/>
                      </a:lnTo>
                      <a:lnTo>
                        <a:pt x="15943" y="2808"/>
                      </a:lnTo>
                      <a:lnTo>
                        <a:pt x="16149" y="2390"/>
                      </a:lnTo>
                      <a:lnTo>
                        <a:pt x="15531" y="2300"/>
                      </a:lnTo>
                      <a:lnTo>
                        <a:pt x="16354" y="2271"/>
                      </a:lnTo>
                      <a:lnTo>
                        <a:pt x="16251" y="2121"/>
                      </a:lnTo>
                      <a:lnTo>
                        <a:pt x="17074" y="2032"/>
                      </a:lnTo>
                      <a:lnTo>
                        <a:pt x="16457" y="1494"/>
                      </a:lnTo>
                      <a:lnTo>
                        <a:pt x="16971" y="1434"/>
                      </a:lnTo>
                      <a:lnTo>
                        <a:pt x="16663" y="747"/>
                      </a:lnTo>
                      <a:lnTo>
                        <a:pt x="17280" y="747"/>
                      </a:lnTo>
                      <a:lnTo>
                        <a:pt x="16251" y="269"/>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62" name="Shape 834"/>
                <p:cNvSpPr/>
                <p:nvPr/>
              </p:nvSpPr>
              <p:spPr>
                <a:xfrm>
                  <a:off x="542911" y="214750"/>
                  <a:ext cx="174588" cy="729942"/>
                </a:xfrm>
                <a:custGeom>
                  <a:avLst/>
                  <a:gdLst/>
                  <a:ahLst/>
                  <a:cxnLst>
                    <a:cxn ang="0">
                      <a:pos x="wd2" y="hd2"/>
                    </a:cxn>
                    <a:cxn ang="5400000">
                      <a:pos x="wd2" y="hd2"/>
                    </a:cxn>
                    <a:cxn ang="10800000">
                      <a:pos x="wd2" y="hd2"/>
                    </a:cxn>
                    <a:cxn ang="16200000">
                      <a:pos x="wd2" y="hd2"/>
                    </a:cxn>
                  </a:cxnLst>
                  <a:rect l="0" t="0" r="r" b="b"/>
                  <a:pathLst>
                    <a:path w="21600" h="21600" extrusionOk="0">
                      <a:moveTo>
                        <a:pt x="16444" y="438"/>
                      </a:moveTo>
                      <a:lnTo>
                        <a:pt x="16444" y="970"/>
                      </a:lnTo>
                      <a:lnTo>
                        <a:pt x="16165" y="1127"/>
                      </a:lnTo>
                      <a:lnTo>
                        <a:pt x="17141" y="1565"/>
                      </a:lnTo>
                      <a:lnTo>
                        <a:pt x="16444" y="1659"/>
                      </a:lnTo>
                      <a:lnTo>
                        <a:pt x="16723" y="1847"/>
                      </a:lnTo>
                      <a:lnTo>
                        <a:pt x="16026" y="2410"/>
                      </a:lnTo>
                      <a:lnTo>
                        <a:pt x="16026" y="2567"/>
                      </a:lnTo>
                      <a:lnTo>
                        <a:pt x="19788" y="3130"/>
                      </a:lnTo>
                      <a:lnTo>
                        <a:pt x="21600" y="7576"/>
                      </a:lnTo>
                      <a:lnTo>
                        <a:pt x="19231" y="8390"/>
                      </a:lnTo>
                      <a:lnTo>
                        <a:pt x="20206" y="10769"/>
                      </a:lnTo>
                      <a:lnTo>
                        <a:pt x="18534" y="11050"/>
                      </a:lnTo>
                      <a:lnTo>
                        <a:pt x="17977" y="14838"/>
                      </a:lnTo>
                      <a:lnTo>
                        <a:pt x="16862" y="18657"/>
                      </a:lnTo>
                      <a:lnTo>
                        <a:pt x="17280" y="18877"/>
                      </a:lnTo>
                      <a:lnTo>
                        <a:pt x="21043" y="19628"/>
                      </a:lnTo>
                      <a:lnTo>
                        <a:pt x="20625" y="19753"/>
                      </a:lnTo>
                      <a:lnTo>
                        <a:pt x="19231" y="19878"/>
                      </a:lnTo>
                      <a:lnTo>
                        <a:pt x="17001" y="19753"/>
                      </a:lnTo>
                      <a:lnTo>
                        <a:pt x="14911" y="19471"/>
                      </a:lnTo>
                      <a:lnTo>
                        <a:pt x="13099" y="19315"/>
                      </a:lnTo>
                      <a:lnTo>
                        <a:pt x="13099" y="19972"/>
                      </a:lnTo>
                      <a:lnTo>
                        <a:pt x="12263" y="20003"/>
                      </a:lnTo>
                      <a:lnTo>
                        <a:pt x="13517" y="20536"/>
                      </a:lnTo>
                      <a:lnTo>
                        <a:pt x="12960" y="21475"/>
                      </a:lnTo>
                      <a:lnTo>
                        <a:pt x="11706" y="21600"/>
                      </a:lnTo>
                      <a:lnTo>
                        <a:pt x="9337" y="20817"/>
                      </a:lnTo>
                      <a:lnTo>
                        <a:pt x="9337" y="20285"/>
                      </a:lnTo>
                      <a:lnTo>
                        <a:pt x="8640" y="20223"/>
                      </a:lnTo>
                      <a:lnTo>
                        <a:pt x="7665" y="15308"/>
                      </a:lnTo>
                      <a:lnTo>
                        <a:pt x="8640" y="14838"/>
                      </a:lnTo>
                      <a:lnTo>
                        <a:pt x="6132" y="11520"/>
                      </a:lnTo>
                      <a:lnTo>
                        <a:pt x="4599" y="11395"/>
                      </a:lnTo>
                      <a:lnTo>
                        <a:pt x="4041" y="7983"/>
                      </a:lnTo>
                      <a:lnTo>
                        <a:pt x="0" y="7576"/>
                      </a:lnTo>
                      <a:lnTo>
                        <a:pt x="1672" y="3882"/>
                      </a:lnTo>
                      <a:lnTo>
                        <a:pt x="7804" y="2849"/>
                      </a:lnTo>
                      <a:lnTo>
                        <a:pt x="9476" y="2536"/>
                      </a:lnTo>
                      <a:lnTo>
                        <a:pt x="9476" y="2160"/>
                      </a:lnTo>
                      <a:lnTo>
                        <a:pt x="8919" y="1910"/>
                      </a:lnTo>
                      <a:lnTo>
                        <a:pt x="8222" y="1722"/>
                      </a:lnTo>
                      <a:lnTo>
                        <a:pt x="7525" y="1440"/>
                      </a:lnTo>
                      <a:lnTo>
                        <a:pt x="7107" y="1221"/>
                      </a:lnTo>
                      <a:lnTo>
                        <a:pt x="7107" y="939"/>
                      </a:lnTo>
                      <a:lnTo>
                        <a:pt x="7525" y="689"/>
                      </a:lnTo>
                      <a:lnTo>
                        <a:pt x="8361" y="376"/>
                      </a:lnTo>
                      <a:lnTo>
                        <a:pt x="9476" y="157"/>
                      </a:lnTo>
                      <a:lnTo>
                        <a:pt x="10730" y="31"/>
                      </a:lnTo>
                      <a:lnTo>
                        <a:pt x="12124" y="0"/>
                      </a:lnTo>
                      <a:lnTo>
                        <a:pt x="13517" y="63"/>
                      </a:lnTo>
                      <a:lnTo>
                        <a:pt x="14911" y="157"/>
                      </a:lnTo>
                      <a:lnTo>
                        <a:pt x="16444" y="438"/>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63" name="Shape 835"/>
                <p:cNvSpPr/>
                <p:nvPr/>
              </p:nvSpPr>
              <p:spPr>
                <a:xfrm>
                  <a:off x="141922" y="207345"/>
                  <a:ext cx="207254" cy="663295"/>
                </a:xfrm>
                <a:custGeom>
                  <a:avLst/>
                  <a:gdLst/>
                  <a:ahLst/>
                  <a:cxnLst>
                    <a:cxn ang="0">
                      <a:pos x="wd2" y="hd2"/>
                    </a:cxn>
                    <a:cxn ang="5400000">
                      <a:pos x="wd2" y="hd2"/>
                    </a:cxn>
                    <a:cxn ang="10800000">
                      <a:pos x="wd2" y="hd2"/>
                    </a:cxn>
                    <a:cxn ang="16200000">
                      <a:pos x="wd2" y="hd2"/>
                    </a:cxn>
                  </a:cxnLst>
                  <a:rect l="0" t="0" r="r" b="b"/>
                  <a:pathLst>
                    <a:path w="21600" h="21600" extrusionOk="0">
                      <a:moveTo>
                        <a:pt x="13148" y="276"/>
                      </a:moveTo>
                      <a:lnTo>
                        <a:pt x="17491" y="0"/>
                      </a:lnTo>
                      <a:lnTo>
                        <a:pt x="19017" y="517"/>
                      </a:lnTo>
                      <a:lnTo>
                        <a:pt x="19839" y="344"/>
                      </a:lnTo>
                      <a:lnTo>
                        <a:pt x="20896" y="1309"/>
                      </a:lnTo>
                      <a:lnTo>
                        <a:pt x="18548" y="1895"/>
                      </a:lnTo>
                      <a:lnTo>
                        <a:pt x="18430" y="2377"/>
                      </a:lnTo>
                      <a:lnTo>
                        <a:pt x="17843" y="2446"/>
                      </a:lnTo>
                      <a:lnTo>
                        <a:pt x="17491" y="2928"/>
                      </a:lnTo>
                      <a:lnTo>
                        <a:pt x="15730" y="3032"/>
                      </a:lnTo>
                      <a:lnTo>
                        <a:pt x="15730" y="3238"/>
                      </a:lnTo>
                      <a:lnTo>
                        <a:pt x="18548" y="3858"/>
                      </a:lnTo>
                      <a:lnTo>
                        <a:pt x="20896" y="6959"/>
                      </a:lnTo>
                      <a:lnTo>
                        <a:pt x="19017" y="7786"/>
                      </a:lnTo>
                      <a:lnTo>
                        <a:pt x="19017" y="13435"/>
                      </a:lnTo>
                      <a:lnTo>
                        <a:pt x="16787" y="13677"/>
                      </a:lnTo>
                      <a:lnTo>
                        <a:pt x="16435" y="14572"/>
                      </a:lnTo>
                      <a:lnTo>
                        <a:pt x="15496" y="16984"/>
                      </a:lnTo>
                      <a:lnTo>
                        <a:pt x="15496" y="18258"/>
                      </a:lnTo>
                      <a:lnTo>
                        <a:pt x="19017" y="19051"/>
                      </a:lnTo>
                      <a:lnTo>
                        <a:pt x="21600" y="19464"/>
                      </a:lnTo>
                      <a:lnTo>
                        <a:pt x="21600" y="19705"/>
                      </a:lnTo>
                      <a:lnTo>
                        <a:pt x="16200" y="19326"/>
                      </a:lnTo>
                      <a:lnTo>
                        <a:pt x="15496" y="19085"/>
                      </a:lnTo>
                      <a:lnTo>
                        <a:pt x="14909" y="19326"/>
                      </a:lnTo>
                      <a:lnTo>
                        <a:pt x="14439" y="19326"/>
                      </a:lnTo>
                      <a:lnTo>
                        <a:pt x="13735" y="18431"/>
                      </a:lnTo>
                      <a:lnTo>
                        <a:pt x="13148" y="14331"/>
                      </a:lnTo>
                      <a:lnTo>
                        <a:pt x="12091" y="14331"/>
                      </a:lnTo>
                      <a:lnTo>
                        <a:pt x="9039" y="17948"/>
                      </a:lnTo>
                      <a:lnTo>
                        <a:pt x="9039" y="20222"/>
                      </a:lnTo>
                      <a:lnTo>
                        <a:pt x="7748" y="21324"/>
                      </a:lnTo>
                      <a:lnTo>
                        <a:pt x="6691" y="21600"/>
                      </a:lnTo>
                      <a:lnTo>
                        <a:pt x="5987" y="20980"/>
                      </a:lnTo>
                      <a:lnTo>
                        <a:pt x="6809" y="20325"/>
                      </a:lnTo>
                      <a:lnTo>
                        <a:pt x="7748" y="18947"/>
                      </a:lnTo>
                      <a:lnTo>
                        <a:pt x="7983" y="13745"/>
                      </a:lnTo>
                      <a:lnTo>
                        <a:pt x="9039" y="8681"/>
                      </a:lnTo>
                      <a:lnTo>
                        <a:pt x="7161" y="8268"/>
                      </a:lnTo>
                      <a:lnTo>
                        <a:pt x="7161" y="6167"/>
                      </a:lnTo>
                      <a:lnTo>
                        <a:pt x="4696" y="6511"/>
                      </a:lnTo>
                      <a:lnTo>
                        <a:pt x="6809" y="7372"/>
                      </a:lnTo>
                      <a:lnTo>
                        <a:pt x="6809" y="8165"/>
                      </a:lnTo>
                      <a:lnTo>
                        <a:pt x="4578" y="7648"/>
                      </a:lnTo>
                      <a:lnTo>
                        <a:pt x="3404" y="7166"/>
                      </a:lnTo>
                      <a:lnTo>
                        <a:pt x="2348" y="7269"/>
                      </a:lnTo>
                      <a:lnTo>
                        <a:pt x="0" y="6442"/>
                      </a:lnTo>
                      <a:lnTo>
                        <a:pt x="0" y="6167"/>
                      </a:lnTo>
                      <a:lnTo>
                        <a:pt x="1174" y="6029"/>
                      </a:lnTo>
                      <a:lnTo>
                        <a:pt x="3991" y="5064"/>
                      </a:lnTo>
                      <a:lnTo>
                        <a:pt x="6809" y="4237"/>
                      </a:lnTo>
                      <a:lnTo>
                        <a:pt x="10448" y="3273"/>
                      </a:lnTo>
                      <a:lnTo>
                        <a:pt x="13148" y="2963"/>
                      </a:lnTo>
                      <a:lnTo>
                        <a:pt x="13148" y="2274"/>
                      </a:lnTo>
                      <a:lnTo>
                        <a:pt x="12091" y="1929"/>
                      </a:lnTo>
                      <a:lnTo>
                        <a:pt x="12091" y="1068"/>
                      </a:lnTo>
                      <a:lnTo>
                        <a:pt x="11387" y="896"/>
                      </a:lnTo>
                      <a:lnTo>
                        <a:pt x="13148" y="276"/>
                      </a:lnTo>
                    </a:path>
                  </a:pathLst>
                </a:custGeom>
                <a:solidFill>
                  <a:srgbClr val="3366CC"/>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sp>
              <p:nvSpPr>
                <p:cNvPr id="64" name="Shape 836"/>
                <p:cNvSpPr/>
                <p:nvPr/>
              </p:nvSpPr>
              <p:spPr>
                <a:xfrm>
                  <a:off x="345796" y="206287"/>
                  <a:ext cx="149808" cy="634732"/>
                </a:xfrm>
                <a:custGeom>
                  <a:avLst/>
                  <a:gdLst/>
                  <a:ahLst/>
                  <a:cxnLst>
                    <a:cxn ang="0">
                      <a:pos x="wd2" y="hd2"/>
                    </a:cxn>
                    <a:cxn ang="5400000">
                      <a:pos x="wd2" y="hd2"/>
                    </a:cxn>
                    <a:cxn ang="10800000">
                      <a:pos x="wd2" y="hd2"/>
                    </a:cxn>
                    <a:cxn ang="16200000">
                      <a:pos x="wd2" y="hd2"/>
                    </a:cxn>
                  </a:cxnLst>
                  <a:rect l="0" t="0" r="r" b="b"/>
                  <a:pathLst>
                    <a:path w="21600" h="21600" extrusionOk="0">
                      <a:moveTo>
                        <a:pt x="4872" y="396"/>
                      </a:moveTo>
                      <a:lnTo>
                        <a:pt x="4872" y="972"/>
                      </a:lnTo>
                      <a:lnTo>
                        <a:pt x="5359" y="1116"/>
                      </a:lnTo>
                      <a:lnTo>
                        <a:pt x="4385" y="1512"/>
                      </a:lnTo>
                      <a:lnTo>
                        <a:pt x="4872" y="1656"/>
                      </a:lnTo>
                      <a:lnTo>
                        <a:pt x="4872" y="1836"/>
                      </a:lnTo>
                      <a:lnTo>
                        <a:pt x="5522" y="2412"/>
                      </a:lnTo>
                      <a:lnTo>
                        <a:pt x="5522" y="2520"/>
                      </a:lnTo>
                      <a:lnTo>
                        <a:pt x="1624" y="3096"/>
                      </a:lnTo>
                      <a:lnTo>
                        <a:pt x="0" y="7596"/>
                      </a:lnTo>
                      <a:lnTo>
                        <a:pt x="2111" y="8352"/>
                      </a:lnTo>
                      <a:lnTo>
                        <a:pt x="1299" y="10800"/>
                      </a:lnTo>
                      <a:lnTo>
                        <a:pt x="2761" y="11052"/>
                      </a:lnTo>
                      <a:lnTo>
                        <a:pt x="3573" y="14868"/>
                      </a:lnTo>
                      <a:lnTo>
                        <a:pt x="4547" y="18684"/>
                      </a:lnTo>
                      <a:lnTo>
                        <a:pt x="4060" y="18900"/>
                      </a:lnTo>
                      <a:lnTo>
                        <a:pt x="325" y="19620"/>
                      </a:lnTo>
                      <a:lnTo>
                        <a:pt x="812" y="19728"/>
                      </a:lnTo>
                      <a:lnTo>
                        <a:pt x="2111" y="19908"/>
                      </a:lnTo>
                      <a:lnTo>
                        <a:pt x="4547" y="19728"/>
                      </a:lnTo>
                      <a:lnTo>
                        <a:pt x="6659" y="19476"/>
                      </a:lnTo>
                      <a:lnTo>
                        <a:pt x="8445" y="19332"/>
                      </a:lnTo>
                      <a:lnTo>
                        <a:pt x="8445" y="19980"/>
                      </a:lnTo>
                      <a:lnTo>
                        <a:pt x="9257" y="19980"/>
                      </a:lnTo>
                      <a:lnTo>
                        <a:pt x="7958" y="20556"/>
                      </a:lnTo>
                      <a:lnTo>
                        <a:pt x="8608" y="21456"/>
                      </a:lnTo>
                      <a:lnTo>
                        <a:pt x="9907" y="21600"/>
                      </a:lnTo>
                      <a:lnTo>
                        <a:pt x="12180" y="20844"/>
                      </a:lnTo>
                      <a:lnTo>
                        <a:pt x="12180" y="20268"/>
                      </a:lnTo>
                      <a:lnTo>
                        <a:pt x="12830" y="20232"/>
                      </a:lnTo>
                      <a:lnTo>
                        <a:pt x="13805" y="15300"/>
                      </a:lnTo>
                      <a:lnTo>
                        <a:pt x="12830" y="14832"/>
                      </a:lnTo>
                      <a:lnTo>
                        <a:pt x="15429" y="11520"/>
                      </a:lnTo>
                      <a:lnTo>
                        <a:pt x="17053" y="11376"/>
                      </a:lnTo>
                      <a:lnTo>
                        <a:pt x="17540" y="7956"/>
                      </a:lnTo>
                      <a:lnTo>
                        <a:pt x="21600" y="7560"/>
                      </a:lnTo>
                      <a:lnTo>
                        <a:pt x="19976" y="3852"/>
                      </a:lnTo>
                      <a:lnTo>
                        <a:pt x="13642" y="2844"/>
                      </a:lnTo>
                      <a:lnTo>
                        <a:pt x="12180" y="2484"/>
                      </a:lnTo>
                      <a:lnTo>
                        <a:pt x="12180" y="2160"/>
                      </a:lnTo>
                      <a:lnTo>
                        <a:pt x="12668" y="1908"/>
                      </a:lnTo>
                      <a:lnTo>
                        <a:pt x="13317" y="1692"/>
                      </a:lnTo>
                      <a:lnTo>
                        <a:pt x="13967" y="1440"/>
                      </a:lnTo>
                      <a:lnTo>
                        <a:pt x="14454" y="1188"/>
                      </a:lnTo>
                      <a:lnTo>
                        <a:pt x="14454" y="936"/>
                      </a:lnTo>
                      <a:lnTo>
                        <a:pt x="13967" y="648"/>
                      </a:lnTo>
                      <a:lnTo>
                        <a:pt x="13317" y="360"/>
                      </a:lnTo>
                      <a:lnTo>
                        <a:pt x="12180" y="144"/>
                      </a:lnTo>
                      <a:lnTo>
                        <a:pt x="10881" y="0"/>
                      </a:lnTo>
                      <a:lnTo>
                        <a:pt x="9420" y="0"/>
                      </a:lnTo>
                      <a:lnTo>
                        <a:pt x="7958" y="36"/>
                      </a:lnTo>
                      <a:lnTo>
                        <a:pt x="6659" y="144"/>
                      </a:lnTo>
                      <a:lnTo>
                        <a:pt x="4872" y="396"/>
                      </a:lnTo>
                    </a:path>
                  </a:pathLst>
                </a:custGeom>
                <a:solidFill>
                  <a:srgbClr val="EAEC5E"/>
                </a:solidFill>
                <a:ln w="12700" cap="flat">
                  <a:solidFill>
                    <a:srgbClr val="F5FFC1"/>
                  </a:solidFill>
                  <a:miter lim="400000"/>
                </a:ln>
                <a:effectLst/>
              </p:spPr>
              <p:txBody>
                <a:bodyPr wrap="square" lIns="45719" tIns="45719" rIns="45719" bIns="45719" numCol="1" anchor="t">
                  <a:noAutofit/>
                </a:bodyPr>
                <a:lstStyle/>
                <a:p>
                  <a:endParaRPr>
                    <a:solidFill>
                      <a:srgbClr val="F5FFC1"/>
                    </a:solidFill>
                  </a:endParaRPr>
                </a:p>
              </p:txBody>
            </p:sp>
          </p:grpSp>
          <p:sp>
            <p:nvSpPr>
              <p:cNvPr id="50" name="Shape 838"/>
              <p:cNvSpPr/>
              <p:nvPr/>
            </p:nvSpPr>
            <p:spPr>
              <a:xfrm>
                <a:off x="-1" y="-1"/>
                <a:ext cx="1838242" cy="1269464"/>
              </a:xfrm>
              <a:prstGeom prst="ellipse">
                <a:avLst/>
              </a:prstGeom>
              <a:noFill/>
              <a:ln w="12700" cap="flat">
                <a:solidFill>
                  <a:srgbClr val="F5FFC1"/>
                </a:solidFill>
                <a:prstDash val="solid"/>
                <a:round/>
              </a:ln>
              <a:effectLst/>
            </p:spPr>
            <p:txBody>
              <a:bodyPr wrap="square" lIns="45719" tIns="45719" rIns="45719" bIns="45719" numCol="1" anchor="ctr">
                <a:noAutofit/>
              </a:bodyPr>
              <a:lstStyle/>
              <a:p>
                <a:endParaRPr>
                  <a:solidFill>
                    <a:srgbClr val="F5FFC1"/>
                  </a:solidFill>
                </a:endParaRPr>
              </a:p>
            </p:txBody>
          </p:sp>
        </p:grpSp>
      </p:grpSp>
      <p:grpSp>
        <p:nvGrpSpPr>
          <p:cNvPr id="67" name="Group 843"/>
          <p:cNvGrpSpPr/>
          <p:nvPr/>
        </p:nvGrpSpPr>
        <p:grpSpPr>
          <a:xfrm>
            <a:off x="3670095" y="1346698"/>
            <a:ext cx="2386720" cy="605746"/>
            <a:chOff x="98615" y="0"/>
            <a:chExt cx="2386719" cy="605745"/>
          </a:xfrm>
        </p:grpSpPr>
        <p:sp>
          <p:nvSpPr>
            <p:cNvPr id="68" name="Shape 841"/>
            <p:cNvSpPr/>
            <p:nvPr/>
          </p:nvSpPr>
          <p:spPr>
            <a:xfrm>
              <a:off x="98615" y="297094"/>
              <a:ext cx="2386719" cy="308651"/>
            </a:xfrm>
            <a:prstGeom prst="line">
              <a:avLst/>
            </a:prstGeom>
            <a:noFill/>
            <a:ln w="28575" cap="flat">
              <a:solidFill>
                <a:srgbClr val="F5FFC1"/>
              </a:solidFill>
              <a:prstDash val="dash"/>
              <a:round/>
              <a:tailEnd type="triangle" w="med" len="med"/>
            </a:ln>
            <a:effectLst/>
          </p:spPr>
          <p:txBody>
            <a:bodyPr wrap="square" lIns="45719" tIns="45719" rIns="45719" bIns="45719" numCol="1" anchor="t">
              <a:noAutofit/>
            </a:bodyPr>
            <a:lstStyle/>
            <a:p>
              <a:pPr defTabSz="457200">
                <a:defRPr sz="1200">
                  <a:latin typeface="+mj-lt"/>
                  <a:ea typeface="+mj-ea"/>
                  <a:cs typeface="+mj-cs"/>
                  <a:sym typeface="Helvetica"/>
                </a:defRPr>
              </a:pPr>
              <a:endParaRPr>
                <a:solidFill>
                  <a:srgbClr val="F5FFC1"/>
                </a:solidFill>
              </a:endParaRPr>
            </a:p>
          </p:txBody>
        </p:sp>
        <p:sp>
          <p:nvSpPr>
            <p:cNvPr id="69" name="Shape 842"/>
            <p:cNvSpPr/>
            <p:nvPr/>
          </p:nvSpPr>
          <p:spPr>
            <a:xfrm>
              <a:off x="942053" y="0"/>
              <a:ext cx="1367610" cy="4001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000" b="1">
                  <a:solidFill>
                    <a:srgbClr val="FF0000"/>
                  </a:solidFill>
                  <a:latin typeface="Verdana"/>
                  <a:ea typeface="Verdana"/>
                  <a:cs typeface="Verdana"/>
                  <a:sym typeface="Verdana"/>
                </a:defRPr>
              </a:lvl1pPr>
            </a:lstStyle>
            <a:p>
              <a:pPr>
                <a:defRPr sz="1800" b="0">
                  <a:solidFill>
                    <a:srgbClr val="000000"/>
                  </a:solidFill>
                </a:defRPr>
              </a:pPr>
              <a:r>
                <a:rPr sz="2000" b="1">
                  <a:solidFill>
                    <a:srgbClr val="F5FFC1"/>
                  </a:solidFill>
                </a:rPr>
                <a:t>抽取样本</a:t>
              </a:r>
            </a:p>
          </p:txBody>
        </p:sp>
      </p:grpSp>
      <p:grpSp>
        <p:nvGrpSpPr>
          <p:cNvPr id="70" name="Group 846"/>
          <p:cNvGrpSpPr/>
          <p:nvPr/>
        </p:nvGrpSpPr>
        <p:grpSpPr>
          <a:xfrm>
            <a:off x="706487" y="3069363"/>
            <a:ext cx="1838242" cy="719139"/>
            <a:chOff x="-26895" y="143440"/>
            <a:chExt cx="1838241" cy="719138"/>
          </a:xfrm>
        </p:grpSpPr>
        <p:sp>
          <p:nvSpPr>
            <p:cNvPr id="71" name="Shape 844"/>
            <p:cNvSpPr/>
            <p:nvPr/>
          </p:nvSpPr>
          <p:spPr>
            <a:xfrm flipV="1">
              <a:off x="1643230" y="143440"/>
              <a:ext cx="1" cy="719138"/>
            </a:xfrm>
            <a:prstGeom prst="line">
              <a:avLst/>
            </a:prstGeom>
            <a:noFill/>
            <a:ln w="28575" cap="flat">
              <a:solidFill>
                <a:srgbClr val="F5FFC1"/>
              </a:solidFill>
              <a:prstDash val="dash"/>
              <a:round/>
              <a:tailEnd type="triangle" w="med" len="med"/>
            </a:ln>
            <a:effectLst/>
          </p:spPr>
          <p:txBody>
            <a:bodyPr wrap="square" lIns="45719" tIns="45719" rIns="45719" bIns="45719" numCol="1" anchor="t">
              <a:noAutofit/>
            </a:bodyPr>
            <a:lstStyle/>
            <a:p>
              <a:pPr defTabSz="457200">
                <a:defRPr sz="1200">
                  <a:latin typeface="+mj-lt"/>
                  <a:ea typeface="+mj-ea"/>
                  <a:cs typeface="+mj-cs"/>
                  <a:sym typeface="Helvetica"/>
                </a:defRPr>
              </a:pPr>
              <a:endParaRPr>
                <a:solidFill>
                  <a:srgbClr val="F5FFC1"/>
                </a:solidFill>
              </a:endParaRPr>
            </a:p>
          </p:txBody>
        </p:sp>
        <p:sp>
          <p:nvSpPr>
            <p:cNvPr id="72" name="Shape 845"/>
            <p:cNvSpPr/>
            <p:nvPr/>
          </p:nvSpPr>
          <p:spPr>
            <a:xfrm>
              <a:off x="-26895" y="309818"/>
              <a:ext cx="1838241" cy="4001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000" b="1">
                  <a:solidFill>
                    <a:srgbClr val="FF0000"/>
                  </a:solidFill>
                  <a:latin typeface="Verdana"/>
                  <a:ea typeface="Verdana"/>
                  <a:cs typeface="Verdana"/>
                  <a:sym typeface="Verdana"/>
                </a:defRPr>
              </a:lvl1pPr>
            </a:lstStyle>
            <a:p>
              <a:pPr>
                <a:defRPr sz="1800" b="0">
                  <a:solidFill>
                    <a:srgbClr val="000000"/>
                  </a:solidFill>
                </a:defRPr>
              </a:pPr>
              <a:r>
                <a:rPr sz="2000" b="1" dirty="0">
                  <a:solidFill>
                    <a:srgbClr val="F5FFC1"/>
                  </a:solidFill>
                </a:rPr>
                <a:t>描述总体特征</a:t>
              </a:r>
            </a:p>
          </p:txBody>
        </p:sp>
      </p:grpSp>
      <p:grpSp>
        <p:nvGrpSpPr>
          <p:cNvPr id="73" name="Group 849"/>
          <p:cNvGrpSpPr/>
          <p:nvPr/>
        </p:nvGrpSpPr>
        <p:grpSpPr>
          <a:xfrm>
            <a:off x="7327592" y="2894413"/>
            <a:ext cx="1610212" cy="1015661"/>
            <a:chOff x="-1" y="15022"/>
            <a:chExt cx="1610210" cy="1015659"/>
          </a:xfrm>
        </p:grpSpPr>
        <p:sp>
          <p:nvSpPr>
            <p:cNvPr id="74" name="Shape 847"/>
            <p:cNvSpPr/>
            <p:nvPr/>
          </p:nvSpPr>
          <p:spPr>
            <a:xfrm flipH="1">
              <a:off x="-1" y="108653"/>
              <a:ext cx="2" cy="819014"/>
            </a:xfrm>
            <a:prstGeom prst="line">
              <a:avLst/>
            </a:prstGeom>
            <a:noFill/>
            <a:ln w="28575" cap="flat">
              <a:solidFill>
                <a:srgbClr val="F5FFC1"/>
              </a:solidFill>
              <a:prstDash val="dash"/>
              <a:round/>
              <a:tailEnd type="triangle" w="med" len="med"/>
            </a:ln>
            <a:effectLst/>
          </p:spPr>
          <p:txBody>
            <a:bodyPr wrap="square" lIns="45719" tIns="45719" rIns="45719" bIns="45719" numCol="1" anchor="t">
              <a:noAutofit/>
            </a:bodyPr>
            <a:lstStyle/>
            <a:p>
              <a:pPr defTabSz="457200">
                <a:defRPr sz="1200">
                  <a:latin typeface="+mj-lt"/>
                  <a:ea typeface="+mj-ea"/>
                  <a:cs typeface="+mj-cs"/>
                  <a:sym typeface="Helvetica"/>
                </a:defRPr>
              </a:pPr>
              <a:endParaRPr>
                <a:solidFill>
                  <a:srgbClr val="F5FFC1"/>
                </a:solidFill>
              </a:endParaRPr>
            </a:p>
          </p:txBody>
        </p:sp>
        <p:sp>
          <p:nvSpPr>
            <p:cNvPr id="75" name="Shape 848"/>
            <p:cNvSpPr/>
            <p:nvPr/>
          </p:nvSpPr>
          <p:spPr>
            <a:xfrm>
              <a:off x="100908" y="15022"/>
              <a:ext cx="1509301" cy="10156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2000" b="1">
                  <a:solidFill>
                    <a:srgbClr val="FF0000"/>
                  </a:solidFill>
                  <a:latin typeface="Verdana"/>
                  <a:ea typeface="Verdana"/>
                  <a:cs typeface="Verdana"/>
                  <a:sym typeface="Verdana"/>
                </a:defRPr>
              </a:lvl1pPr>
            </a:lstStyle>
            <a:p>
              <a:pPr>
                <a:defRPr sz="1800" b="0">
                  <a:solidFill>
                    <a:srgbClr val="000000"/>
                  </a:solidFill>
                </a:defRPr>
              </a:pPr>
              <a:r>
                <a:rPr sz="2000" b="1" dirty="0">
                  <a:solidFill>
                    <a:srgbClr val="F5FFC1"/>
                  </a:solidFill>
                </a:rPr>
                <a:t>计算统计量（估计量）的估计值</a:t>
              </a:r>
            </a:p>
          </p:txBody>
        </p:sp>
      </p:grpSp>
      <p:grpSp>
        <p:nvGrpSpPr>
          <p:cNvPr id="76" name="Group 852"/>
          <p:cNvGrpSpPr/>
          <p:nvPr/>
        </p:nvGrpSpPr>
        <p:grpSpPr>
          <a:xfrm>
            <a:off x="3072975" y="3692017"/>
            <a:ext cx="3091420" cy="408942"/>
            <a:chOff x="-1" y="-44825"/>
            <a:chExt cx="3091419" cy="408941"/>
          </a:xfrm>
        </p:grpSpPr>
        <p:sp>
          <p:nvSpPr>
            <p:cNvPr id="77" name="Shape 850"/>
            <p:cNvSpPr/>
            <p:nvPr/>
          </p:nvSpPr>
          <p:spPr>
            <a:xfrm flipH="1" flipV="1">
              <a:off x="-1" y="364115"/>
              <a:ext cx="3091419" cy="1"/>
            </a:xfrm>
            <a:prstGeom prst="line">
              <a:avLst/>
            </a:prstGeom>
            <a:noFill/>
            <a:ln w="28575" cap="flat">
              <a:solidFill>
                <a:srgbClr val="F5FFC1"/>
              </a:solidFill>
              <a:prstDash val="dash"/>
              <a:round/>
              <a:tailEnd type="triangle" w="med" len="med"/>
            </a:ln>
            <a:effectLst/>
          </p:spPr>
          <p:txBody>
            <a:bodyPr wrap="square" lIns="45719" tIns="45719" rIns="45719" bIns="45719" numCol="1" anchor="t">
              <a:noAutofit/>
            </a:bodyPr>
            <a:lstStyle/>
            <a:p>
              <a:pPr defTabSz="457200">
                <a:defRPr sz="1200">
                  <a:latin typeface="+mj-lt"/>
                  <a:ea typeface="+mj-ea"/>
                  <a:cs typeface="+mj-cs"/>
                  <a:sym typeface="Helvetica"/>
                </a:defRPr>
              </a:pPr>
              <a:endParaRPr>
                <a:solidFill>
                  <a:srgbClr val="F5FFC1"/>
                </a:solidFill>
              </a:endParaRPr>
            </a:p>
          </p:txBody>
        </p:sp>
        <p:sp>
          <p:nvSpPr>
            <p:cNvPr id="78" name="Shape 851"/>
            <p:cNvSpPr/>
            <p:nvPr/>
          </p:nvSpPr>
          <p:spPr>
            <a:xfrm>
              <a:off x="904323" y="-44825"/>
              <a:ext cx="1282772" cy="328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2000" b="1">
                  <a:solidFill>
                    <a:srgbClr val="FF0000"/>
                  </a:solidFill>
                  <a:latin typeface="Verdana"/>
                  <a:ea typeface="Verdana"/>
                  <a:cs typeface="Verdana"/>
                  <a:sym typeface="Verdana"/>
                </a:defRPr>
              </a:lvl1pPr>
            </a:lstStyle>
            <a:p>
              <a:pPr>
                <a:defRPr sz="1800" b="0">
                  <a:solidFill>
                    <a:srgbClr val="000000"/>
                  </a:solidFill>
                </a:defRPr>
              </a:pPr>
              <a:r>
                <a:rPr sz="2000" b="1" dirty="0">
                  <a:solidFill>
                    <a:srgbClr val="F5FFC1"/>
                  </a:solidFill>
                </a:rPr>
                <a:t>推断总体</a:t>
              </a:r>
            </a:p>
          </p:txBody>
        </p:sp>
      </p:grpSp>
      <p:sp>
        <p:nvSpPr>
          <p:cNvPr id="80" name="Shape 853"/>
          <p:cNvSpPr/>
          <p:nvPr/>
        </p:nvSpPr>
        <p:spPr>
          <a:xfrm>
            <a:off x="6222969" y="3832631"/>
            <a:ext cx="2695609" cy="538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900">
                <a:solidFill>
                  <a:srgbClr val="2A8F35"/>
                </a:solidFill>
                <a:latin typeface="SimHei"/>
                <a:ea typeface="SimHei"/>
                <a:cs typeface="SimHei"/>
                <a:sym typeface="SimHei"/>
              </a:defRPr>
            </a:lvl1pPr>
          </a:lstStyle>
          <a:p>
            <a:r>
              <a:rPr lang="zh-CN" altLang="en-US" dirty="0">
                <a:solidFill>
                  <a:srgbClr val="F5FFC1"/>
                </a:solidFill>
              </a:rPr>
              <a:t>估计量的实现值</a:t>
            </a:r>
            <a:endParaRPr dirty="0">
              <a:solidFill>
                <a:srgbClr val="F5FFC1"/>
              </a:solidFill>
            </a:endParaRPr>
          </a:p>
        </p:txBody>
      </p:sp>
      <p:sp>
        <p:nvSpPr>
          <p:cNvPr id="83" name="Shape 856"/>
          <p:cNvSpPr/>
          <p:nvPr/>
        </p:nvSpPr>
        <p:spPr>
          <a:xfrm>
            <a:off x="1423385" y="3832631"/>
            <a:ext cx="1579918" cy="538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900">
                <a:solidFill>
                  <a:srgbClr val="2A8F35"/>
                </a:solidFill>
                <a:latin typeface="SimHei"/>
                <a:ea typeface="SimHei"/>
                <a:cs typeface="SimHei"/>
                <a:sym typeface="SimHei"/>
              </a:defRPr>
            </a:lvl1pPr>
          </a:lstStyle>
          <a:p>
            <a:r>
              <a:rPr lang="zh-CN" altLang="en-US" dirty="0">
                <a:solidFill>
                  <a:srgbClr val="F5FFC1"/>
                </a:solidFill>
              </a:rPr>
              <a:t>未知参数</a:t>
            </a:r>
            <a:endParaRPr dirty="0">
              <a:solidFill>
                <a:srgbClr val="F5FFC1"/>
              </a:solidFill>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blinds(horizontal)">
                                      <p:cBhvr>
                                        <p:cTn id="10" dur="500"/>
                                        <p:tgtEl>
                                          <p:spTgt spid="7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blinds(horizontal)">
                                      <p:cBhvr>
                                        <p:cTn id="13" dur="500"/>
                                        <p:tgtEl>
                                          <p:spTgt spid="8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blinds(horizontal)">
                                      <p:cBhvr>
                                        <p:cTn id="23" dur="500"/>
                                        <p:tgtEl>
                                          <p:spTgt spid="46"/>
                                        </p:tgtEl>
                                      </p:cBhvr>
                                    </p:animEffect>
                                  </p:childTnLst>
                                </p:cTn>
                              </p:par>
                              <p:par>
                                <p:cTn id="24" presetID="3" presetClass="entr" presetSubtype="10" fill="hold"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blinds(horizontal)">
                                      <p:cBhvr>
                                        <p:cTn id="26" dur="500"/>
                                        <p:tgtEl>
                                          <p:spTgt spid="7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blinds(horizontal)">
                                      <p:cBhvr>
                                        <p:cTn id="29" dur="500"/>
                                        <p:tgtEl>
                                          <p:spTgt spid="8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blinds(horizontal)">
                                      <p:cBhvr>
                                        <p:cTn id="3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置信区间是随机的</a:t>
            </a:r>
            <a:endParaRPr lang="en-US" altLang="zh-CN" dirty="0"/>
          </a:p>
          <a:p>
            <a:r>
              <a:rPr lang="zh-CN" altLang="en-US" dirty="0"/>
              <a:t>当样本确定下来，可以计算两个端点的估计值，得到置信区间的具体数值</a:t>
            </a:r>
            <a:endParaRPr lang="en-US" altLang="zh-CN" dirty="0"/>
          </a:p>
          <a:p>
            <a:r>
              <a:rPr lang="zh-CN" altLang="en-US" dirty="0"/>
              <a:t>根据总体方差是否已知，总体均值的置信区间有两种形式</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797846" y="1001552"/>
            <a:ext cx="7556407" cy="3851441"/>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t>教学评估得分的</a:t>
            </a:r>
            <a:r>
              <a:rPr lang="en-US" altLang="zh-CN" dirty="0"/>
              <a:t>95%</a:t>
            </a:r>
            <a:r>
              <a:rPr lang="zh-CN" altLang="en-US" dirty="0"/>
              <a:t>置信区间：</a:t>
            </a:r>
            <a:endParaRPr lang="en-US" altLang="zh-CN" dirty="0"/>
          </a:p>
          <a:p>
            <a:pPr>
              <a:buNone/>
            </a:pPr>
            <a:r>
              <a:rPr lang="en-US" altLang="zh-CN" dirty="0"/>
              <a:t>   (4.395, 4.464)</a:t>
            </a:r>
            <a:endParaRPr lang="zh-CN" altLang="en-US" dirty="0"/>
          </a:p>
          <a:p>
            <a:r>
              <a:rPr lang="zh-CN" altLang="en-US" dirty="0"/>
              <a:t>教学评估得分的</a:t>
            </a:r>
            <a:r>
              <a:rPr lang="en-US" altLang="zh-CN" dirty="0"/>
              <a:t>90%</a:t>
            </a:r>
            <a:r>
              <a:rPr lang="zh-CN" altLang="en-US" dirty="0"/>
              <a:t>置信区间：</a:t>
            </a:r>
            <a:endParaRPr lang="en-US" altLang="zh-CN" dirty="0"/>
          </a:p>
          <a:p>
            <a:pPr>
              <a:buNone/>
            </a:pPr>
            <a:r>
              <a:rPr lang="en-US" altLang="zh-CN" dirty="0"/>
              <a:t>   (4.401, 4.459)</a:t>
            </a:r>
          </a:p>
          <a:p>
            <a:r>
              <a:rPr lang="zh-CN" altLang="en-US" dirty="0"/>
              <a:t>思考：教学评估得分的样本均值是</a:t>
            </a:r>
            <a:r>
              <a:rPr lang="en-US" altLang="zh-CN" dirty="0"/>
              <a:t>4.43</a:t>
            </a:r>
            <a:r>
              <a:rPr lang="zh-CN" altLang="en-US" dirty="0"/>
              <a:t>，这个值一定会被包含在置信区间里么？</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影响因素</a:t>
            </a:r>
          </a:p>
        </p:txBody>
      </p:sp>
      <p:sp>
        <p:nvSpPr>
          <p:cNvPr id="3" name="内容占位符 2"/>
          <p:cNvSpPr>
            <a:spLocks noGrp="1"/>
          </p:cNvSpPr>
          <p:nvPr>
            <p:ph idx="1"/>
          </p:nvPr>
        </p:nvSpPr>
        <p:spPr/>
        <p:txBody>
          <a:bodyPr/>
          <a:lstStyle/>
          <a:p>
            <a:endParaRPr lang="en-US" altLang="zh-CN" dirty="0"/>
          </a:p>
          <a:p>
            <a:endParaRPr lang="en-US" altLang="zh-CN" dirty="0"/>
          </a:p>
          <a:p>
            <a:r>
              <a:rPr lang="zh-CN" altLang="en-US" dirty="0"/>
              <a:t>置信度：置信度越大，置信区间越？</a:t>
            </a:r>
            <a:endParaRPr lang="en-US" altLang="zh-CN" dirty="0"/>
          </a:p>
          <a:p>
            <a:r>
              <a:rPr lang="zh-CN" altLang="en-US" dirty="0"/>
              <a:t>样本容量：样本容量越大，置信区间越？</a:t>
            </a:r>
            <a:endParaRPr lang="en-US" altLang="zh-CN" dirty="0"/>
          </a:p>
          <a:p>
            <a:r>
              <a:rPr lang="zh-CN" altLang="en-US" dirty="0"/>
              <a:t>样本标准差：标准差越大，置信区间越？</a:t>
            </a:r>
          </a:p>
        </p:txBody>
      </p:sp>
      <p:sp>
        <p:nvSpPr>
          <p:cNvPr id="4" name="圆角矩形 3"/>
          <p:cNvSpPr/>
          <p:nvPr/>
        </p:nvSpPr>
        <p:spPr>
          <a:xfrm>
            <a:off x="1201245" y="869566"/>
            <a:ext cx="6786283" cy="1322762"/>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1499817" y="995069"/>
          <a:ext cx="6141827" cy="1089679"/>
        </p:xfrm>
        <a:graphic>
          <a:graphicData uri="http://schemas.openxmlformats.org/presentationml/2006/ole">
            <mc:AlternateContent xmlns:mc="http://schemas.openxmlformats.org/markup-compatibility/2006">
              <mc:Choice xmlns:v="urn:schemas-microsoft-com:vml" Requires="v">
                <p:oleObj name="Equation" r:id="rId2" imgW="2361960" imgH="419040" progId="Equation.DSMT4">
                  <p:embed/>
                </p:oleObj>
              </mc:Choice>
              <mc:Fallback>
                <p:oleObj name="Equation" r:id="rId2" imgW="2361960" imgH="41904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9817" y="995069"/>
                        <a:ext cx="6141827" cy="1089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总体比例的置信区间</a:t>
            </a:r>
          </a:p>
        </p:txBody>
      </p:sp>
      <p:pic>
        <p:nvPicPr>
          <p:cNvPr id="59394" name="Picture 2"/>
          <p:cNvPicPr>
            <a:picLocks noGrp="1" noChangeAspect="1" noChangeArrowheads="1"/>
          </p:cNvPicPr>
          <p:nvPr>
            <p:ph idx="1"/>
          </p:nvPr>
        </p:nvPicPr>
        <p:blipFill>
          <a:blip r:embed="rId2"/>
          <a:srcRect/>
          <a:stretch>
            <a:fillRect/>
          </a:stretch>
        </p:blipFill>
        <p:spPr bwMode="auto">
          <a:xfrm>
            <a:off x="653572" y="1185565"/>
            <a:ext cx="7817811" cy="2776818"/>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男性教师比例的</a:t>
            </a:r>
            <a:r>
              <a:rPr lang="en-US" altLang="zh-CN" dirty="0"/>
              <a:t>95%</a:t>
            </a:r>
            <a:r>
              <a:rPr lang="zh-CN" altLang="en-US" dirty="0"/>
              <a:t>置信区间：</a:t>
            </a:r>
            <a:endParaRPr lang="en-US" altLang="zh-CN" dirty="0"/>
          </a:p>
          <a:p>
            <a:pPr>
              <a:buNone/>
            </a:pPr>
            <a:r>
              <a:rPr lang="en-US" altLang="zh-CN" dirty="0"/>
              <a:t>    (0.785, 0.873)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pic>
        <p:nvPicPr>
          <p:cNvPr id="86018" name="Picture 2"/>
          <p:cNvPicPr>
            <a:picLocks noGrp="1" noChangeAspect="1" noChangeArrowheads="1"/>
          </p:cNvPicPr>
          <p:nvPr>
            <p:ph type="pic" idx="1"/>
          </p:nvPr>
        </p:nvPicPr>
        <p:blipFill>
          <a:blip r:embed="rId2"/>
          <a:srcRect l="19744" r="19744"/>
          <a:stretch>
            <a:fillRect/>
          </a:stretch>
        </p:blipFill>
        <p:spPr bwMode="auto">
          <a:prstGeom prst="rect">
            <a:avLst/>
          </a:prstGeom>
          <a:noFill/>
          <a:ln w="9525">
            <a:noFill/>
            <a:miter lim="800000"/>
            <a:headEnd/>
            <a:tailEnd/>
          </a:ln>
          <a:effectLst/>
        </p:spPr>
      </p:pic>
      <p:sp>
        <p:nvSpPr>
          <p:cNvPr id="3" name="内容占位符 2"/>
          <p:cNvSpPr>
            <a:spLocks noGrp="1"/>
          </p:cNvSpPr>
          <p:nvPr>
            <p:ph type="body" sz="half" idx="2"/>
          </p:nvPr>
        </p:nvSpPr>
        <p:spPr/>
        <p:txBody>
          <a:bodyPr/>
          <a:lstStyle/>
          <a:p>
            <a:r>
              <a:rPr lang="zh-CN" altLang="en-US" dirty="0"/>
              <a:t>儿童电视节目的赞助商希望了解儿童每周看电视的时间，因此随机对</a:t>
            </a:r>
            <a:r>
              <a:rPr lang="en-US" altLang="zh-CN" dirty="0"/>
              <a:t>100</a:t>
            </a:r>
            <a:r>
              <a:rPr lang="zh-CN" altLang="en-US" dirty="0"/>
              <a:t>名儿童进行了调查。</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pic>
        <p:nvPicPr>
          <p:cNvPr id="87043" name="Picture 3"/>
          <p:cNvPicPr>
            <a:picLocks noGrp="1" noChangeAspect="1" noChangeArrowheads="1"/>
          </p:cNvPicPr>
          <p:nvPr>
            <p:ph sz="half" idx="1"/>
          </p:nvPr>
        </p:nvPicPr>
        <p:blipFill>
          <a:blip r:embed="rId2"/>
          <a:srcRect/>
          <a:stretch>
            <a:fillRect/>
          </a:stretch>
        </p:blipFill>
        <p:spPr bwMode="auto">
          <a:xfrm>
            <a:off x="457200" y="1923472"/>
            <a:ext cx="4038600" cy="1701368"/>
          </a:xfrm>
          <a:prstGeom prst="rect">
            <a:avLst/>
          </a:prstGeom>
          <a:noFill/>
          <a:ln w="9525">
            <a:noFill/>
            <a:miter lim="800000"/>
            <a:headEnd/>
            <a:tailEnd/>
          </a:ln>
          <a:effectLst/>
        </p:spPr>
      </p:pic>
      <p:pic>
        <p:nvPicPr>
          <p:cNvPr id="87044" name="Picture 4"/>
          <p:cNvPicPr>
            <a:picLocks noGrp="1" noChangeAspect="1" noChangeArrowheads="1"/>
          </p:cNvPicPr>
          <p:nvPr>
            <p:ph sz="half" idx="2"/>
          </p:nvPr>
        </p:nvPicPr>
        <p:blipFill>
          <a:blip r:embed="rId3"/>
          <a:srcRect/>
          <a:stretch>
            <a:fillRect/>
          </a:stretch>
        </p:blipFill>
        <p:spPr bwMode="auto">
          <a:xfrm>
            <a:off x="4648200" y="1947444"/>
            <a:ext cx="4038600" cy="165342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blinds(horizontal)">
                                      <p:cBhvr>
                                        <p:cTn id="7" dur="500"/>
                                        <p:tgtEl>
                                          <p:spTgt spid="870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blinds(horizontal)">
                                      <p:cBhvr>
                                        <p:cTn id="12"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误差</a:t>
            </a:r>
          </a:p>
        </p:txBody>
      </p:sp>
      <p:sp>
        <p:nvSpPr>
          <p:cNvPr id="3" name="内容占位符 2"/>
          <p:cNvSpPr>
            <a:spLocks noGrp="1"/>
          </p:cNvSpPr>
          <p:nvPr>
            <p:ph idx="1"/>
          </p:nvPr>
        </p:nvSpPr>
        <p:spPr/>
        <p:txBody>
          <a:bodyPr/>
          <a:lstStyle/>
          <a:p>
            <a:r>
              <a:rPr lang="zh-CN" altLang="en-US" dirty="0"/>
              <a:t>实际抽样误差：估计量与真实参数之间的绝对离差</a:t>
            </a:r>
            <a:endParaRPr lang="en-US" altLang="zh-CN" dirty="0"/>
          </a:p>
          <a:p>
            <a:r>
              <a:rPr lang="zh-CN" altLang="en-US" dirty="0"/>
              <a:t>抽样平均误差：统计量的标准误</a:t>
            </a:r>
            <a:endParaRPr lang="en-US" altLang="zh-CN" dirty="0"/>
          </a:p>
          <a:p>
            <a:r>
              <a:rPr lang="zh-CN" altLang="en-US" dirty="0"/>
              <a:t>最大允许误差：</a:t>
            </a:r>
            <a:r>
              <a:rPr lang="en-US" altLang="zh-CN" dirty="0"/>
              <a:t>E</a:t>
            </a:r>
            <a:r>
              <a:rPr lang="zh-CN" altLang="en-US" dirty="0"/>
              <a:t>，置信区间长度的一半</a:t>
            </a:r>
          </a:p>
        </p:txBody>
      </p:sp>
      <p:sp>
        <p:nvSpPr>
          <p:cNvPr id="4" name="圆角矩形 3"/>
          <p:cNvSpPr/>
          <p:nvPr/>
        </p:nvSpPr>
        <p:spPr>
          <a:xfrm>
            <a:off x="3316288" y="4077913"/>
            <a:ext cx="2509838" cy="741547"/>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3316288" y="4122738"/>
          <a:ext cx="2509837" cy="627062"/>
        </p:xfrm>
        <a:graphic>
          <a:graphicData uri="http://schemas.openxmlformats.org/presentationml/2006/ole">
            <mc:AlternateContent xmlns:mc="http://schemas.openxmlformats.org/markup-compatibility/2006">
              <mc:Choice xmlns:v="urn:schemas-microsoft-com:vml" Requires="v">
                <p:oleObj name="Equation" r:id="rId2" imgW="965160" imgH="241200" progId="Equation.DSMT4">
                  <p:embed/>
                </p:oleObj>
              </mc:Choice>
              <mc:Fallback>
                <p:oleObj name="Equation" r:id="rId2" imgW="965160" imgH="2412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288" y="4122738"/>
                        <a:ext cx="2509837"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 5"/>
          <p:cNvSpPr/>
          <p:nvPr/>
        </p:nvSpPr>
        <p:spPr>
          <a:xfrm>
            <a:off x="2572193" y="1703948"/>
            <a:ext cx="1211262" cy="627062"/>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7" name="对象 6"/>
          <p:cNvGraphicFramePr>
            <a:graphicFrameLocks noChangeAspect="1"/>
          </p:cNvGraphicFramePr>
          <p:nvPr/>
        </p:nvGraphicFramePr>
        <p:xfrm>
          <a:off x="2596005" y="1703948"/>
          <a:ext cx="1187450" cy="627062"/>
        </p:xfrm>
        <a:graphic>
          <a:graphicData uri="http://schemas.openxmlformats.org/presentationml/2006/ole">
            <mc:AlternateContent xmlns:mc="http://schemas.openxmlformats.org/markup-compatibility/2006">
              <mc:Choice xmlns:v="urn:schemas-microsoft-com:vml" Requires="v">
                <p:oleObj name="Equation" r:id="rId4" imgW="457200" imgH="241200" progId="Equation.DSMT4">
                  <p:embed/>
                </p:oleObj>
              </mc:Choice>
              <mc:Fallback>
                <p:oleObj name="Equation" r:id="rId4" imgW="45720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6005" y="1703948"/>
                        <a:ext cx="1187450"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样本容量的计算</a:t>
            </a:r>
          </a:p>
        </p:txBody>
      </p:sp>
      <p:sp>
        <p:nvSpPr>
          <p:cNvPr id="3" name="内容占位符 2"/>
          <p:cNvSpPr>
            <a:spLocks noGrp="1"/>
          </p:cNvSpPr>
          <p:nvPr>
            <p:ph idx="1"/>
          </p:nvPr>
        </p:nvSpPr>
        <p:spPr/>
        <p:txBody>
          <a:bodyPr/>
          <a:lstStyle/>
          <a:p>
            <a:pPr>
              <a:spcBef>
                <a:spcPts val="700"/>
              </a:spcBef>
              <a:buClr>
                <a:schemeClr val="accent1"/>
              </a:buClr>
              <a:defRPr sz="2300">
                <a:solidFill>
                  <a:srgbClr val="011687"/>
                </a:solidFill>
                <a:latin typeface="Microsoft YaHei"/>
                <a:ea typeface="Microsoft YaHei"/>
                <a:cs typeface="Microsoft YaHei"/>
                <a:sym typeface="Microsoft YaHei"/>
              </a:defRPr>
            </a:pPr>
            <a:r>
              <a:rPr lang="zh-CN" altLang="en-US" dirty="0">
                <a:solidFill>
                  <a:srgbClr val="F5FFC1"/>
                </a:solidFill>
              </a:rPr>
              <a:t>总体标准差：</a:t>
            </a:r>
            <a:r>
              <a:rPr lang="zh-CN" altLang="en-US" sz="2300" dirty="0">
                <a:solidFill>
                  <a:srgbClr val="F5FFC1"/>
                </a:solidFill>
              </a:rPr>
              <a:t>总体的变异程度越大，必要样本量也就越大</a:t>
            </a:r>
          </a:p>
          <a:p>
            <a:pPr>
              <a:spcBef>
                <a:spcPts val="700"/>
              </a:spcBef>
              <a:buClr>
                <a:schemeClr val="accent1"/>
              </a:buClr>
              <a:defRPr sz="2300">
                <a:solidFill>
                  <a:srgbClr val="011687"/>
                </a:solidFill>
                <a:latin typeface="Microsoft YaHei"/>
                <a:ea typeface="Microsoft YaHei"/>
                <a:cs typeface="Microsoft YaHei"/>
                <a:sym typeface="Microsoft YaHei"/>
              </a:defRPr>
            </a:pPr>
            <a:r>
              <a:rPr lang="zh-CN" altLang="en-US" dirty="0">
                <a:solidFill>
                  <a:srgbClr val="F5FFC1"/>
                </a:solidFill>
              </a:rPr>
              <a:t>最大允许误差 </a:t>
            </a:r>
            <a:r>
              <a:rPr lang="en-US" altLang="zh-CN" dirty="0">
                <a:solidFill>
                  <a:srgbClr val="F5FFC1"/>
                </a:solidFill>
              </a:rPr>
              <a:t>E</a:t>
            </a:r>
            <a:r>
              <a:rPr lang="zh-CN" altLang="en-US" dirty="0">
                <a:solidFill>
                  <a:srgbClr val="F5FFC1"/>
                </a:solidFill>
              </a:rPr>
              <a:t>：</a:t>
            </a:r>
            <a:r>
              <a:rPr lang="zh-CN" altLang="en-US" sz="2300" dirty="0">
                <a:solidFill>
                  <a:srgbClr val="F5FFC1"/>
                </a:solidFill>
              </a:rPr>
              <a:t>最大允许误差越大，需要的样本量越小</a:t>
            </a:r>
          </a:p>
          <a:p>
            <a:pPr>
              <a:spcBef>
                <a:spcPts val="700"/>
              </a:spcBef>
              <a:buClr>
                <a:schemeClr val="accent1"/>
              </a:buClr>
              <a:defRPr sz="2300">
                <a:solidFill>
                  <a:srgbClr val="011687"/>
                </a:solidFill>
                <a:latin typeface="Microsoft YaHei"/>
                <a:ea typeface="Microsoft YaHei"/>
                <a:cs typeface="Microsoft YaHei"/>
                <a:sym typeface="Microsoft YaHei"/>
              </a:defRPr>
            </a:pPr>
            <a:r>
              <a:rPr lang="zh-CN" altLang="en-US" dirty="0">
                <a:solidFill>
                  <a:srgbClr val="F5FFC1"/>
                </a:solidFill>
              </a:rPr>
              <a:t>置信度 </a:t>
            </a:r>
            <a:r>
              <a:rPr lang="en-US" altLang="zh-CN" dirty="0">
                <a:solidFill>
                  <a:srgbClr val="F5FFC1"/>
                </a:solidFill>
              </a:rPr>
              <a:t>1- α</a:t>
            </a:r>
            <a:r>
              <a:rPr lang="zh-CN" altLang="en-US" dirty="0">
                <a:solidFill>
                  <a:srgbClr val="F5FFC1"/>
                </a:solidFill>
              </a:rPr>
              <a:t>：</a:t>
            </a:r>
            <a:r>
              <a:rPr lang="zh-CN" altLang="en-US" sz="2300" dirty="0">
                <a:solidFill>
                  <a:srgbClr val="F5FFC1"/>
                </a:solidFill>
              </a:rPr>
              <a:t>要求的置信度越高，需要的样本量越大</a:t>
            </a:r>
          </a:p>
          <a:p>
            <a:pPr>
              <a:spcBef>
                <a:spcPts val="700"/>
              </a:spcBef>
              <a:buClr>
                <a:schemeClr val="accent1"/>
              </a:buClr>
              <a:defRPr sz="2300">
                <a:solidFill>
                  <a:srgbClr val="011687"/>
                </a:solidFill>
                <a:latin typeface="Microsoft YaHei"/>
                <a:ea typeface="Microsoft YaHei"/>
                <a:cs typeface="Microsoft YaHei"/>
                <a:sym typeface="Microsoft YaHei"/>
              </a:defRPr>
            </a:pPr>
            <a:r>
              <a:rPr lang="zh-CN" altLang="en-US" dirty="0">
                <a:solidFill>
                  <a:srgbClr val="F5FFC1"/>
                </a:solidFill>
              </a:rPr>
              <a:t>抽样方式：</a:t>
            </a:r>
            <a:r>
              <a:rPr lang="zh-CN" altLang="en-US" sz="2300" dirty="0">
                <a:solidFill>
                  <a:srgbClr val="F5FFC1"/>
                </a:solidFill>
              </a:rPr>
              <a:t>其它条件相同，重复抽样与不重复抽样，简单随机抽样与其他抽样方式要求的必要样本容量也不同</a:t>
            </a:r>
          </a:p>
          <a:p>
            <a:endParaRPr lang="zh-CN" altLang="en-US" dirty="0"/>
          </a:p>
        </p:txBody>
      </p:sp>
      <p:pic>
        <p:nvPicPr>
          <p:cNvPr id="4" name="Picture 3"/>
          <p:cNvPicPr>
            <a:picLocks noChangeAspect="1" noChangeArrowheads="1"/>
          </p:cNvPicPr>
          <p:nvPr/>
        </p:nvPicPr>
        <p:blipFill>
          <a:blip r:embed="rId2"/>
          <a:srcRect l="24055" t="44540" r="2217"/>
          <a:stretch>
            <a:fillRect/>
          </a:stretch>
        </p:blipFill>
        <p:spPr bwMode="auto">
          <a:xfrm>
            <a:off x="2355727" y="3639671"/>
            <a:ext cx="4385732" cy="999118"/>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统计推断 </a:t>
            </a:r>
            <a:r>
              <a:rPr lang="en-US" altLang="zh-CN" dirty="0"/>
              <a:t>(statistical inference)</a:t>
            </a:r>
            <a:endParaRPr lang="zh-CN" altLang="en-US" dirty="0"/>
          </a:p>
        </p:txBody>
      </p:sp>
      <p:sp>
        <p:nvSpPr>
          <p:cNvPr id="9" name="内容占位符 8"/>
          <p:cNvSpPr>
            <a:spLocks noGrp="1"/>
          </p:cNvSpPr>
          <p:nvPr>
            <p:ph sz="half" idx="1"/>
          </p:nvPr>
        </p:nvSpPr>
        <p:spPr/>
        <p:txBody>
          <a:bodyPr/>
          <a:lstStyle/>
          <a:p>
            <a:r>
              <a:rPr lang="zh-CN" altLang="en-US" dirty="0"/>
              <a:t>从数据中得到关于总体未知参数的一些结论的过程</a:t>
            </a:r>
          </a:p>
        </p:txBody>
      </p:sp>
      <p:sp>
        <p:nvSpPr>
          <p:cNvPr id="10" name="内容占位符 9"/>
          <p:cNvSpPr>
            <a:spLocks noGrp="1"/>
          </p:cNvSpPr>
          <p:nvPr>
            <p:ph sz="half" idx="2"/>
          </p:nvPr>
        </p:nvSpPr>
        <p:spPr/>
        <p:txBody>
          <a:bodyPr/>
          <a:lstStyle/>
          <a:p>
            <a:r>
              <a:rPr lang="zh-CN" altLang="en-US" dirty="0"/>
              <a:t>参数估计     </a:t>
            </a:r>
            <a:r>
              <a:rPr lang="en-US" altLang="zh-CN" sz="2400" dirty="0"/>
              <a:t>(parameter estimation)</a:t>
            </a:r>
          </a:p>
          <a:p>
            <a:r>
              <a:rPr lang="zh-CN" altLang="en-US" dirty="0"/>
              <a:t>假设检验    </a:t>
            </a:r>
            <a:r>
              <a:rPr lang="en-US" altLang="zh-CN" sz="2400" dirty="0"/>
              <a:t>(hypothesis test)</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871510" y="4218520"/>
            <a:ext cx="4272490" cy="571579"/>
          </a:xfrm>
        </p:spPr>
        <p:txBody>
          <a:bodyPr/>
          <a:lstStyle/>
          <a:p>
            <a:r>
              <a:rPr kumimoji="1" lang="zh-CN" altLang="en-US" dirty="0"/>
              <a:t>中央财经大学</a:t>
            </a:r>
            <a:r>
              <a:rPr kumimoji="1" lang="en-US" altLang="zh-CN" dirty="0"/>
              <a:t>  </a:t>
            </a:r>
            <a:r>
              <a:rPr kumimoji="1" lang="zh-CN" altLang="en-US" dirty="0"/>
              <a:t>统计与数学学院</a:t>
            </a:r>
            <a:br>
              <a:rPr kumimoji="1" lang="en-US" altLang="zh-CN" dirty="0"/>
            </a:br>
            <a:r>
              <a:rPr kumimoji="1" lang="zh-CN" altLang="en-US" dirty="0"/>
              <a:t>潘蕊</a:t>
            </a:r>
          </a:p>
        </p:txBody>
      </p:sp>
      <p:sp>
        <p:nvSpPr>
          <p:cNvPr id="5" name="副标题 4"/>
          <p:cNvSpPr>
            <a:spLocks noGrp="1"/>
          </p:cNvSpPr>
          <p:nvPr>
            <p:ph type="subTitle" idx="1"/>
          </p:nvPr>
        </p:nvSpPr>
        <p:spPr>
          <a:xfrm>
            <a:off x="259976" y="2771978"/>
            <a:ext cx="8615083" cy="1230913"/>
          </a:xfrm>
        </p:spPr>
        <p:txBody>
          <a:bodyPr>
            <a:noAutofit/>
          </a:bodyPr>
          <a:lstStyle/>
          <a:p>
            <a:pPr>
              <a:spcBef>
                <a:spcPts val="0"/>
              </a:spcBef>
            </a:pPr>
            <a:r>
              <a:rPr kumimoji="1" lang="zh-CN" altLang="en-US" sz="4800" spc="300" dirty="0"/>
              <a:t>第</a:t>
            </a:r>
            <a:r>
              <a:rPr kumimoji="1" lang="en-US" altLang="zh-CN" sz="4800" spc="300" dirty="0"/>
              <a:t>4</a:t>
            </a:r>
            <a:r>
              <a:rPr kumimoji="1" lang="zh-CN" altLang="en-US" sz="4800" spc="300" dirty="0"/>
              <a:t>章</a:t>
            </a:r>
            <a:r>
              <a:rPr kumimoji="1" lang="en-US" altLang="zh-CN" sz="4800" spc="300" dirty="0"/>
              <a:t>   </a:t>
            </a:r>
            <a:r>
              <a:rPr kumimoji="1" lang="zh-CN" altLang="en-US" sz="4800" spc="300" dirty="0"/>
              <a:t>参数估计与假设检</a:t>
            </a:r>
            <a:r>
              <a:rPr kumimoji="1" lang="en-US" altLang="zh-CN" sz="4800" spc="300" dirty="0"/>
              <a:t>(2)</a:t>
            </a:r>
            <a:endParaRPr kumimoji="1" lang="zh-CN" altLang="en-US" sz="4800" spc="300" dirty="0"/>
          </a:p>
        </p:txBody>
      </p:sp>
    </p:spTree>
    <p:extLst>
      <p:ext uri="{BB962C8B-B14F-4D97-AF65-F5344CB8AC3E}">
        <p14:creationId xmlns:p14="http://schemas.microsoft.com/office/powerpoint/2010/main" val="33636537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参数估计小结</a:t>
            </a:r>
          </a:p>
        </p:txBody>
      </p:sp>
      <p:sp>
        <p:nvSpPr>
          <p:cNvPr id="3" name="内容占位符 2"/>
          <p:cNvSpPr>
            <a:spLocks noGrp="1"/>
          </p:cNvSpPr>
          <p:nvPr>
            <p:ph idx="1"/>
          </p:nvPr>
        </p:nvSpPr>
        <p:spPr/>
        <p:txBody>
          <a:bodyPr>
            <a:normAutofit fontScale="92500" lnSpcReduction="20000"/>
          </a:bodyPr>
          <a:lstStyle/>
          <a:p>
            <a:pPr marL="571500" indent="-228600" algn="just">
              <a:spcBef>
                <a:spcPts val="1200"/>
              </a:spcBef>
            </a:pPr>
            <a:r>
              <a:rPr lang="zh-CN" altLang="en-US" dirty="0">
                <a:solidFill>
                  <a:srgbClr val="F5FFC1"/>
                </a:solidFill>
                <a:latin typeface="微软雅黑" pitchFamily="34" charset="-122"/>
                <a:ea typeface="微软雅黑" pitchFamily="34" charset="-122"/>
                <a:cs typeface="华文楷体"/>
                <a:sym typeface="华文楷体"/>
              </a:rPr>
              <a:t>参数估计和假设检验是根据随机样本的信息对总体进行统计推断的两类基本方法。</a:t>
            </a:r>
          </a:p>
          <a:p>
            <a:pPr marL="571500" indent="-228600" algn="just">
              <a:spcBef>
                <a:spcPts val="1200"/>
              </a:spcBef>
            </a:pPr>
            <a:r>
              <a:rPr lang="zh-CN" altLang="en-US" dirty="0">
                <a:solidFill>
                  <a:srgbClr val="F5FFC1"/>
                </a:solidFill>
                <a:latin typeface="微软雅黑" pitchFamily="34" charset="-122"/>
                <a:ea typeface="微软雅黑" pitchFamily="34" charset="-122"/>
                <a:cs typeface="华文楷体"/>
                <a:sym typeface="华文楷体"/>
              </a:rPr>
              <a:t>抽样分布是指统计量的概率分布，是参数估计和假设检验的基本依据。</a:t>
            </a:r>
          </a:p>
          <a:p>
            <a:pPr marL="571500" indent="-228600" algn="just">
              <a:spcBef>
                <a:spcPts val="1200"/>
              </a:spcBef>
            </a:pPr>
            <a:r>
              <a:rPr lang="zh-CN" altLang="en-US" dirty="0">
                <a:solidFill>
                  <a:srgbClr val="F5FFC1"/>
                </a:solidFill>
                <a:latin typeface="微软雅黑" pitchFamily="34" charset="-122"/>
                <a:ea typeface="微软雅黑" pitchFamily="34" charset="-122"/>
                <a:cs typeface="华文楷体"/>
                <a:sym typeface="华文楷体"/>
              </a:rPr>
              <a:t>参数估计是指利用样本信息对总体数字特征作出的估计，包括点估计和区间估计。</a:t>
            </a:r>
          </a:p>
          <a:p>
            <a:pPr marL="571500" indent="-228600" algn="just">
              <a:spcBef>
                <a:spcPts val="1200"/>
              </a:spcBef>
            </a:pPr>
            <a:r>
              <a:rPr lang="zh-CN" altLang="en-US" dirty="0">
                <a:solidFill>
                  <a:srgbClr val="F5FFC1"/>
                </a:solidFill>
                <a:latin typeface="微软雅黑" pitchFamily="34" charset="-122"/>
                <a:ea typeface="微软雅黑" pitchFamily="34" charset="-122"/>
                <a:cs typeface="华文楷体"/>
                <a:sym typeface="华文楷体"/>
              </a:rPr>
              <a:t>样本容量的确定受到多方面因素的影响。</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a:p>
        </p:txBody>
      </p:sp>
      <p:sp>
        <p:nvSpPr>
          <p:cNvPr id="5" name="副标题 4"/>
          <p:cNvSpPr>
            <a:spLocks noGrp="1"/>
          </p:cNvSpPr>
          <p:nvPr>
            <p:ph type="subTitle" idx="1"/>
          </p:nvPr>
        </p:nvSpPr>
        <p:spPr/>
        <p:txBody>
          <a:bodyPr/>
          <a:lstStyle/>
          <a:p>
            <a:r>
              <a:rPr lang="zh-CN" altLang="en-US" dirty="0"/>
              <a:t>假设检验</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pic>
        <p:nvPicPr>
          <p:cNvPr id="7" name="Picture 2" descr="http://e.hiphotos.baidu.com/baike/c0%3Dbaike80%2C5%2C5%2C80%2C26/sign=9b3cc28285d6277ffd1f3a6a49517455/b90e7bec54e736d13313da3199504fc2d5626982.jpg"/>
          <p:cNvPicPr>
            <a:picLocks noGrp="1" noChangeAspect="1" noChangeArrowheads="1"/>
          </p:cNvPicPr>
          <p:nvPr>
            <p:ph sz="half" idx="1"/>
          </p:nvPr>
        </p:nvPicPr>
        <p:blipFill>
          <a:blip r:embed="rId2"/>
          <a:stretch>
            <a:fillRect/>
          </a:stretch>
        </p:blipFill>
        <p:spPr bwMode="auto">
          <a:xfrm>
            <a:off x="584083" y="900113"/>
            <a:ext cx="3784833" cy="3748087"/>
          </a:xfrm>
          <a:prstGeom prst="rect">
            <a:avLst/>
          </a:prstGeom>
          <a:noFill/>
        </p:spPr>
      </p:pic>
      <p:sp>
        <p:nvSpPr>
          <p:cNvPr id="6" name="内容占位符 5"/>
          <p:cNvSpPr>
            <a:spLocks noGrp="1"/>
          </p:cNvSpPr>
          <p:nvPr>
            <p:ph sz="half" idx="2"/>
          </p:nvPr>
        </p:nvSpPr>
        <p:spPr/>
        <p:txBody>
          <a:bodyPr>
            <a:normAutofit lnSpcReduction="10000"/>
          </a:bodyPr>
          <a:lstStyle/>
          <a:p>
            <a:r>
              <a:rPr lang="zh-CN" altLang="en-US" dirty="0"/>
              <a:t>美国太空探索技术公司（</a:t>
            </a:r>
            <a:r>
              <a:rPr lang="en-US" altLang="zh-CN" dirty="0" err="1"/>
              <a:t>SpaceX</a:t>
            </a:r>
            <a:r>
              <a:rPr lang="zh-CN" altLang="en-US" dirty="0"/>
              <a:t>）</a:t>
            </a:r>
            <a:endParaRPr lang="en-US" altLang="zh-CN" dirty="0"/>
          </a:p>
          <a:p>
            <a:r>
              <a:rPr lang="en-US" altLang="zh-CN" dirty="0"/>
              <a:t>2015</a:t>
            </a:r>
            <a:r>
              <a:rPr lang="zh-CN" altLang="en-US" dirty="0"/>
              <a:t>年</a:t>
            </a:r>
            <a:r>
              <a:rPr lang="en-US" altLang="zh-CN" dirty="0"/>
              <a:t>12</a:t>
            </a:r>
            <a:r>
              <a:rPr lang="zh-CN" altLang="en-US" dirty="0"/>
              <a:t>月</a:t>
            </a:r>
            <a:r>
              <a:rPr lang="en-US" altLang="zh-CN" dirty="0"/>
              <a:t>21</a:t>
            </a:r>
            <a:r>
              <a:rPr lang="zh-CN" altLang="en-US" dirty="0"/>
              <a:t>日在佛罗里达州发射火箭</a:t>
            </a:r>
            <a:endParaRPr lang="en-US" altLang="zh-CN" dirty="0"/>
          </a:p>
          <a:p>
            <a:r>
              <a:rPr lang="zh-CN" altLang="en-US" dirty="0"/>
              <a:t>实现一级火箭成功回收，创造了人类太空史的第一</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sz="half" idx="1"/>
          </p:nvPr>
        </p:nvSpPr>
        <p:spPr/>
        <p:txBody>
          <a:bodyPr/>
          <a:lstStyle/>
          <a:p>
            <a:r>
              <a:rPr lang="zh-CN" altLang="en-US" dirty="0"/>
              <a:t>在火箭发射前，没人能够事先证明火箭发射绝对安全；但是只要发现影响安全发射的问题，火箭就不能发射</a:t>
            </a:r>
            <a:endParaRPr lang="en-US" altLang="zh-CN" dirty="0"/>
          </a:p>
          <a:p>
            <a:r>
              <a:rPr lang="zh-CN" altLang="en-US" dirty="0"/>
              <a:t>肯定某种事物很难，而否定却相对容易</a:t>
            </a:r>
            <a:endParaRPr lang="en-US" altLang="zh-CN" dirty="0"/>
          </a:p>
          <a:p>
            <a:r>
              <a:rPr lang="zh-CN" altLang="en-US" dirty="0"/>
              <a:t>许多学科都是</a:t>
            </a:r>
            <a:r>
              <a:rPr lang="zh-CN" altLang="en-US" dirty="0">
                <a:solidFill>
                  <a:srgbClr val="FFC000"/>
                </a:solidFill>
              </a:rPr>
              <a:t>在否定中发展</a:t>
            </a:r>
            <a:r>
              <a:rPr lang="zh-CN" altLang="en-US" dirty="0"/>
              <a:t>的</a:t>
            </a:r>
            <a:endParaRPr lang="en-US" altLang="zh-CN" dirty="0"/>
          </a:p>
          <a:p>
            <a:r>
              <a:rPr lang="zh-CN" altLang="en-US" dirty="0"/>
              <a:t>这也是</a:t>
            </a:r>
            <a:r>
              <a:rPr lang="zh-CN" altLang="en-US" dirty="0">
                <a:solidFill>
                  <a:srgbClr val="FFC000"/>
                </a:solidFill>
              </a:rPr>
              <a:t>假设检验背后的逻辑</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假设检验</a:t>
            </a:r>
          </a:p>
        </p:txBody>
      </p:sp>
      <p:sp>
        <p:nvSpPr>
          <p:cNvPr id="3" name="内容占位符 2"/>
          <p:cNvSpPr>
            <a:spLocks noGrp="1"/>
          </p:cNvSpPr>
          <p:nvPr>
            <p:ph sz="half" idx="1"/>
          </p:nvPr>
        </p:nvSpPr>
        <p:spPr/>
        <p:txBody>
          <a:bodyPr/>
          <a:lstStyle/>
          <a:p>
            <a:r>
              <a:rPr lang="zh-CN" altLang="en-US" dirty="0"/>
              <a:t>在假设检验中，一般要设立一个原假设 （火箭发射是安全的）</a:t>
            </a:r>
            <a:endParaRPr lang="en-US" altLang="zh-CN" dirty="0"/>
          </a:p>
          <a:p>
            <a:r>
              <a:rPr lang="zh-CN" altLang="en-US" dirty="0"/>
              <a:t>通过样本数据来找出矛盾，从而否定这个假设，并称检验</a:t>
            </a:r>
            <a:r>
              <a:rPr lang="zh-CN" altLang="en-US" dirty="0">
                <a:solidFill>
                  <a:srgbClr val="FFC000"/>
                </a:solidFill>
              </a:rPr>
              <a:t>显著 </a:t>
            </a:r>
            <a:r>
              <a:rPr lang="zh-CN" altLang="en-US" dirty="0"/>
              <a:t>（</a:t>
            </a:r>
            <a:r>
              <a:rPr lang="en-US" altLang="zh-CN" dirty="0"/>
              <a:t>significant</a:t>
            </a:r>
            <a:r>
              <a:rPr lang="zh-CN" altLang="en-US" dirty="0"/>
              <a:t>）</a:t>
            </a:r>
            <a:endParaRPr lang="en-US" altLang="zh-CN" dirty="0"/>
          </a:p>
          <a:p>
            <a:r>
              <a:rPr lang="zh-CN" altLang="en-US" dirty="0"/>
              <a:t>在多数统计实践中，假设检验都是以</a:t>
            </a:r>
            <a:r>
              <a:rPr lang="zh-CN" altLang="en-US" dirty="0">
                <a:solidFill>
                  <a:srgbClr val="FFC000"/>
                </a:solidFill>
              </a:rPr>
              <a:t>否定原假设</a:t>
            </a:r>
            <a:r>
              <a:rPr lang="zh-CN" altLang="en-US" dirty="0"/>
              <a:t>为目标</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女士品茶</a:t>
            </a:r>
          </a:p>
        </p:txBody>
      </p:sp>
      <p:pic>
        <p:nvPicPr>
          <p:cNvPr id="5" name="Picture 2" descr="http://www.chaduo.com/upload/image/31%2824%29.jpg"/>
          <p:cNvPicPr>
            <a:picLocks noGrp="1" noChangeAspect="1" noChangeArrowheads="1"/>
          </p:cNvPicPr>
          <p:nvPr>
            <p:ph sz="half" idx="1"/>
          </p:nvPr>
        </p:nvPicPr>
        <p:blipFill>
          <a:blip r:embed="rId2"/>
          <a:srcRect/>
          <a:stretch>
            <a:fillRect/>
          </a:stretch>
        </p:blipFill>
        <p:spPr bwMode="auto">
          <a:xfrm>
            <a:off x="2593975" y="1480344"/>
            <a:ext cx="3810000" cy="28575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 A. Fisher</a:t>
            </a:r>
            <a:endParaRPr lang="zh-CN" altLang="en-US" dirty="0"/>
          </a:p>
        </p:txBody>
      </p:sp>
      <p:pic>
        <p:nvPicPr>
          <p:cNvPr id="5" name="Picture 2" descr="http://e.hiphotos.baidu.com/baike/c0%3Dbaike80%2C5%2C5%2C80%2C26/sign=e5d1d05ad243ad4bb2234e92e36b31ca/359b033b5bb5c9ea292c2e1cd639b6003bf3b375.jpg"/>
          <p:cNvPicPr>
            <a:picLocks noGrp="1" noChangeAspect="1" noChangeArrowheads="1"/>
          </p:cNvPicPr>
          <p:nvPr>
            <p:ph sz="half" idx="1"/>
          </p:nvPr>
        </p:nvPicPr>
        <p:blipFill>
          <a:blip r:embed="rId2"/>
          <a:srcRect/>
          <a:stretch>
            <a:fillRect/>
          </a:stretch>
        </p:blipFill>
        <p:spPr bwMode="auto">
          <a:xfrm>
            <a:off x="3027410" y="1035050"/>
            <a:ext cx="2943130" cy="374808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normAutofit lnSpcReduction="10000"/>
          </a:bodyPr>
          <a:lstStyle/>
          <a:p>
            <a:r>
              <a:rPr lang="en-US" altLang="zh-CN" dirty="0"/>
              <a:t>8</a:t>
            </a:r>
            <a:r>
              <a:rPr lang="zh-CN" altLang="en-US" dirty="0"/>
              <a:t>杯茶，有</a:t>
            </a:r>
            <a:r>
              <a:rPr lang="en-US" altLang="zh-CN" dirty="0"/>
              <a:t>MT</a:t>
            </a:r>
            <a:r>
              <a:rPr lang="zh-CN" altLang="en-US" dirty="0"/>
              <a:t>，有</a:t>
            </a:r>
            <a:r>
              <a:rPr lang="en-US" altLang="zh-CN" dirty="0"/>
              <a:t>TM</a:t>
            </a:r>
          </a:p>
          <a:p>
            <a:r>
              <a:rPr lang="zh-CN" altLang="en-US" dirty="0"/>
              <a:t>假设：女士无鉴别能力</a:t>
            </a:r>
            <a:endParaRPr lang="en-US" altLang="zh-CN" dirty="0"/>
          </a:p>
          <a:p>
            <a:r>
              <a:rPr lang="en-US" altLang="zh-CN" dirty="0"/>
              <a:t>8</a:t>
            </a:r>
            <a:r>
              <a:rPr lang="zh-CN" altLang="en-US" dirty="0"/>
              <a:t>杯奶茶，全部辨别正确</a:t>
            </a:r>
            <a:endParaRPr lang="en-US" altLang="zh-CN" dirty="0"/>
          </a:p>
          <a:p>
            <a:r>
              <a:rPr lang="zh-CN" altLang="en-US" dirty="0"/>
              <a:t>原因：</a:t>
            </a:r>
            <a:endParaRPr lang="en-US" altLang="zh-CN" dirty="0"/>
          </a:p>
          <a:p>
            <a:pPr lvl="1"/>
            <a:r>
              <a:rPr lang="zh-CN" altLang="en-US" dirty="0"/>
              <a:t>假设不成立，该女士有鉴别能力</a:t>
            </a:r>
            <a:endParaRPr lang="en-US" altLang="zh-CN" dirty="0"/>
          </a:p>
          <a:p>
            <a:pPr lvl="1"/>
            <a:r>
              <a:rPr lang="zh-CN" altLang="en-US" dirty="0"/>
              <a:t>发生了一件概率只有</a:t>
            </a:r>
            <a:r>
              <a:rPr lang="en-US" altLang="zh-CN" dirty="0"/>
              <a:t>0.5</a:t>
            </a:r>
            <a:r>
              <a:rPr lang="zh-CN" altLang="en-US" dirty="0"/>
              <a:t>的</a:t>
            </a:r>
            <a:r>
              <a:rPr lang="en-US" altLang="zh-CN" dirty="0"/>
              <a:t>8</a:t>
            </a:r>
            <a:r>
              <a:rPr lang="zh-CN" altLang="en-US" dirty="0"/>
              <a:t>次方的小概率事件</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假设检验的原理</a:t>
            </a:r>
          </a:p>
        </p:txBody>
      </p:sp>
      <p:sp>
        <p:nvSpPr>
          <p:cNvPr id="3" name="内容占位符 2"/>
          <p:cNvSpPr>
            <a:spLocks noGrp="1"/>
          </p:cNvSpPr>
          <p:nvPr>
            <p:ph sz="half" idx="1"/>
          </p:nvPr>
        </p:nvSpPr>
        <p:spPr/>
        <p:txBody>
          <a:bodyPr/>
          <a:lstStyle/>
          <a:p>
            <a:r>
              <a:rPr lang="zh-CN" altLang="en-US" dirty="0"/>
              <a:t>提出一个原假设</a:t>
            </a:r>
            <a:endParaRPr lang="en-US" altLang="zh-CN" dirty="0"/>
          </a:p>
          <a:p>
            <a:r>
              <a:rPr lang="zh-CN" altLang="en-US" dirty="0"/>
              <a:t>一般认为，</a:t>
            </a:r>
            <a:r>
              <a:rPr lang="zh-CN" altLang="en-US" dirty="0">
                <a:solidFill>
                  <a:srgbClr val="FFC000"/>
                </a:solidFill>
              </a:rPr>
              <a:t>小概率事件</a:t>
            </a:r>
            <a:r>
              <a:rPr lang="zh-CN" altLang="en-US" dirty="0"/>
              <a:t>在一次实验（抽样）中是几乎不可能发生的</a:t>
            </a:r>
            <a:endParaRPr lang="en-US" altLang="zh-CN" dirty="0"/>
          </a:p>
          <a:p>
            <a:r>
              <a:rPr lang="zh-CN" altLang="en-US" dirty="0"/>
              <a:t>如果在（原）假设为真时，小概率事件发生了，就有理由怀疑（原）假设的正确性</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endParaRPr lang="zh-CN" altLang="en-US" dirty="0"/>
          </a:p>
        </p:txBody>
      </p:sp>
      <p:sp>
        <p:nvSpPr>
          <p:cNvPr id="6" name="副标题 5"/>
          <p:cNvSpPr>
            <a:spLocks noGrp="1"/>
          </p:cNvSpPr>
          <p:nvPr>
            <p:ph type="subTitle" idx="1"/>
          </p:nvPr>
        </p:nvSpPr>
        <p:spPr/>
        <p:txBody>
          <a:bodyPr/>
          <a:lstStyle/>
          <a:p>
            <a:r>
              <a:rPr lang="zh-CN" altLang="en-US" dirty="0"/>
              <a:t>参数估计</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小概率事件</a:t>
            </a:r>
          </a:p>
        </p:txBody>
      </p:sp>
      <p:sp>
        <p:nvSpPr>
          <p:cNvPr id="3" name="内容占位符 2"/>
          <p:cNvSpPr>
            <a:spLocks noGrp="1"/>
          </p:cNvSpPr>
          <p:nvPr>
            <p:ph sz="half" idx="1"/>
          </p:nvPr>
        </p:nvSpPr>
        <p:spPr/>
        <p:txBody>
          <a:bodyPr/>
          <a:lstStyle/>
          <a:p>
            <a:r>
              <a:rPr lang="zh-CN" altLang="en-US" dirty="0"/>
              <a:t>假设所关心的总体是身高</a:t>
            </a:r>
            <a:endParaRPr lang="en-US" altLang="zh-CN" dirty="0"/>
          </a:p>
          <a:p>
            <a:r>
              <a:rPr lang="zh-CN" altLang="en-US" dirty="0"/>
              <a:t>陈述（假设）：总体的平均身高（总体均值）是</a:t>
            </a:r>
            <a:r>
              <a:rPr lang="en-US" altLang="zh-CN" dirty="0"/>
              <a:t>188cm</a:t>
            </a:r>
            <a:endParaRPr lang="zh-CN" altLang="en-US" dirty="0"/>
          </a:p>
        </p:txBody>
      </p:sp>
      <p:pic>
        <p:nvPicPr>
          <p:cNvPr id="138242" name="Picture 2"/>
          <p:cNvPicPr>
            <a:picLocks noGrp="1" noChangeAspect="1" noChangeArrowheads="1"/>
          </p:cNvPicPr>
          <p:nvPr>
            <p:ph sz="half" idx="2"/>
          </p:nvPr>
        </p:nvPicPr>
        <p:blipFill>
          <a:blip r:embed="rId2"/>
          <a:srcRect/>
          <a:stretch>
            <a:fillRect/>
          </a:stretch>
        </p:blipFill>
        <p:spPr bwMode="auto">
          <a:xfrm>
            <a:off x="4271684" y="333799"/>
            <a:ext cx="2811780" cy="2674620"/>
          </a:xfrm>
          <a:prstGeom prst="rect">
            <a:avLst/>
          </a:prstGeom>
          <a:noFill/>
          <a:ln w="9525">
            <a:noFill/>
            <a:miter lim="800000"/>
            <a:headEnd/>
            <a:tailEnd/>
          </a:ln>
          <a:effectLst/>
        </p:spPr>
      </p:pic>
      <p:pic>
        <p:nvPicPr>
          <p:cNvPr id="138244" name="Picture 4" descr="http://g.hiphotos.baidu.com/baike/c0%3Dbaike150%2C5%2C5%2C150%2C50/sign=7d15ed23ff198618554ae7d62b844516/a1ec08fa513d269797e0601f52fbb2fb4316d845.jpg"/>
          <p:cNvPicPr>
            <a:picLocks noChangeAspect="1" noChangeArrowheads="1"/>
          </p:cNvPicPr>
          <p:nvPr/>
        </p:nvPicPr>
        <p:blipFill>
          <a:blip r:embed="rId3"/>
          <a:srcRect/>
          <a:stretch>
            <a:fillRect/>
          </a:stretch>
        </p:blipFill>
        <p:spPr bwMode="auto">
          <a:xfrm>
            <a:off x="6651832" y="1582487"/>
            <a:ext cx="2316703" cy="324626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2"/>
                                        </p:tgtEl>
                                        <p:attrNameLst>
                                          <p:attrName>style.visibility</p:attrName>
                                        </p:attrNameLst>
                                      </p:cBhvr>
                                      <p:to>
                                        <p:strVal val="visible"/>
                                      </p:to>
                                    </p:set>
                                    <p:animEffect transition="in" filter="blinds(horizontal)">
                                      <p:cBhvr>
                                        <p:cTn id="17" dur="500"/>
                                        <p:tgtEl>
                                          <p:spTgt spid="1382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8244"/>
                                        </p:tgtEl>
                                        <p:attrNameLst>
                                          <p:attrName>style.visibility</p:attrName>
                                        </p:attrNameLst>
                                      </p:cBhvr>
                                      <p:to>
                                        <p:strVal val="visible"/>
                                      </p:to>
                                    </p:set>
                                    <p:animEffect transition="in" filter="blinds(horizontal)">
                                      <p:cBhvr>
                                        <p:cTn id="22"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案例数据</a:t>
            </a:r>
          </a:p>
        </p:txBody>
      </p:sp>
      <p:sp>
        <p:nvSpPr>
          <p:cNvPr id="3" name="内容占位符 2"/>
          <p:cNvSpPr>
            <a:spLocks noGrp="1"/>
          </p:cNvSpPr>
          <p:nvPr>
            <p:ph sz="half" idx="1"/>
          </p:nvPr>
        </p:nvSpPr>
        <p:spPr/>
        <p:txBody>
          <a:bodyPr/>
          <a:lstStyle/>
          <a:p>
            <a:r>
              <a:rPr lang="zh-CN" altLang="en-US" dirty="0"/>
              <a:t>教学评估专家小组认为，教师的教学评估得分达到</a:t>
            </a:r>
            <a:r>
              <a:rPr lang="en-US" altLang="zh-CN" dirty="0">
                <a:solidFill>
                  <a:srgbClr val="FFC000"/>
                </a:solidFill>
              </a:rPr>
              <a:t>4.0</a:t>
            </a:r>
            <a:r>
              <a:rPr lang="zh-CN" altLang="en-US" dirty="0">
                <a:solidFill>
                  <a:srgbClr val="FFC000"/>
                </a:solidFill>
              </a:rPr>
              <a:t>分</a:t>
            </a:r>
            <a:r>
              <a:rPr lang="zh-CN" altLang="en-US" dirty="0"/>
              <a:t>为合格，达到</a:t>
            </a:r>
            <a:r>
              <a:rPr lang="en-US" altLang="zh-CN" dirty="0">
                <a:solidFill>
                  <a:srgbClr val="FFC000"/>
                </a:solidFill>
              </a:rPr>
              <a:t>4.5</a:t>
            </a:r>
            <a:r>
              <a:rPr lang="zh-CN" altLang="en-US" dirty="0">
                <a:solidFill>
                  <a:srgbClr val="FFC000"/>
                </a:solidFill>
              </a:rPr>
              <a:t>分</a:t>
            </a:r>
            <a:r>
              <a:rPr lang="zh-CN" altLang="en-US" dirty="0"/>
              <a:t>为优秀。经计算，</a:t>
            </a:r>
            <a:r>
              <a:rPr lang="en-US" altLang="zh-CN" dirty="0"/>
              <a:t>287</a:t>
            </a:r>
            <a:r>
              <a:rPr lang="zh-CN" altLang="en-US" dirty="0"/>
              <a:t>位教师教学评估得分的</a:t>
            </a:r>
            <a:r>
              <a:rPr lang="zh-CN" altLang="en-US" dirty="0">
                <a:solidFill>
                  <a:srgbClr val="FFC000"/>
                </a:solidFill>
              </a:rPr>
              <a:t>样本均值是</a:t>
            </a:r>
            <a:r>
              <a:rPr lang="en-US" altLang="zh-CN" dirty="0">
                <a:solidFill>
                  <a:srgbClr val="FFC000"/>
                </a:solidFill>
              </a:rPr>
              <a:t>4.43</a:t>
            </a:r>
            <a:r>
              <a:rPr lang="zh-CN" altLang="en-US" dirty="0">
                <a:solidFill>
                  <a:srgbClr val="FFC000"/>
                </a:solidFill>
              </a:rPr>
              <a:t>分</a:t>
            </a:r>
            <a:r>
              <a:rPr lang="zh-CN" altLang="en-US" dirty="0"/>
              <a:t>。能否说明教师总体的教学水平合格，甚至是达到优秀？</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第一步：提出原假设和备择假设</a:t>
            </a:r>
          </a:p>
        </p:txBody>
      </p:sp>
      <p:sp>
        <p:nvSpPr>
          <p:cNvPr id="3" name="内容占位符 2"/>
          <p:cNvSpPr>
            <a:spLocks noGrp="1"/>
          </p:cNvSpPr>
          <p:nvPr>
            <p:ph sz="half" idx="1"/>
          </p:nvPr>
        </p:nvSpPr>
        <p:spPr/>
        <p:txBody>
          <a:bodyPr/>
          <a:lstStyle/>
          <a:p>
            <a:r>
              <a:rPr lang="zh-CN" altLang="en-US" dirty="0"/>
              <a:t>原假设：教师总体的教学评估不合格</a:t>
            </a:r>
            <a:endParaRPr lang="en-US" altLang="zh-CN" dirty="0"/>
          </a:p>
          <a:p>
            <a:r>
              <a:rPr lang="zh-CN" altLang="en-US" dirty="0"/>
              <a:t>备择假设：教师总体的教学评估合格</a:t>
            </a:r>
          </a:p>
        </p:txBody>
      </p:sp>
      <p:sp>
        <p:nvSpPr>
          <p:cNvPr id="4" name="圆角矩形 3"/>
          <p:cNvSpPr/>
          <p:nvPr/>
        </p:nvSpPr>
        <p:spPr>
          <a:xfrm>
            <a:off x="1640542" y="2734232"/>
            <a:ext cx="5809130" cy="950260"/>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5" name="对象 4"/>
          <p:cNvGraphicFramePr>
            <a:graphicFrameLocks noChangeAspect="1"/>
          </p:cNvGraphicFramePr>
          <p:nvPr/>
        </p:nvGraphicFramePr>
        <p:xfrm>
          <a:off x="2269575" y="2968625"/>
          <a:ext cx="1682750" cy="595313"/>
        </p:xfrm>
        <a:graphic>
          <a:graphicData uri="http://schemas.openxmlformats.org/presentationml/2006/ole">
            <mc:AlternateContent xmlns:mc="http://schemas.openxmlformats.org/markup-compatibility/2006">
              <mc:Choice xmlns:v="urn:schemas-microsoft-com:vml" Requires="v">
                <p:oleObj name="Equation" r:id="rId2" imgW="647640" imgH="228600" progId="Equation.DSMT4">
                  <p:embed/>
                </p:oleObj>
              </mc:Choice>
              <mc:Fallback>
                <p:oleObj name="Equation" r:id="rId2" imgW="647640" imgH="2286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9575" y="2968625"/>
                        <a:ext cx="168275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1" name="Object 3"/>
          <p:cNvGraphicFramePr>
            <a:graphicFrameLocks noChangeAspect="1"/>
          </p:cNvGraphicFramePr>
          <p:nvPr/>
        </p:nvGraphicFramePr>
        <p:xfrm>
          <a:off x="5156200" y="2968625"/>
          <a:ext cx="1649413" cy="595313"/>
        </p:xfrm>
        <a:graphic>
          <a:graphicData uri="http://schemas.openxmlformats.org/presentationml/2006/ole">
            <mc:AlternateContent xmlns:mc="http://schemas.openxmlformats.org/markup-compatibility/2006">
              <mc:Choice xmlns:v="urn:schemas-microsoft-com:vml" Requires="v">
                <p:oleObj name="Equation" r:id="rId4" imgW="634680" imgH="228600" progId="Equation.DSMT4">
                  <p:embed/>
                </p:oleObj>
              </mc:Choice>
              <mc:Fallback>
                <p:oleObj name="Equation" r:id="rId4" imgW="634680" imgH="2286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6200" y="2968625"/>
                        <a:ext cx="1649413"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nodeType="withEffect">
                                  <p:stCondLst>
                                    <p:cond delay="0"/>
                                  </p:stCondLst>
                                  <p:childTnLst>
                                    <p:set>
                                      <p:cBhvr>
                                        <p:cTn id="22" dur="1" fill="hold">
                                          <p:stCondLst>
                                            <p:cond delay="0"/>
                                          </p:stCondLst>
                                        </p:cTn>
                                        <p:tgtEl>
                                          <p:spTgt spid="78851"/>
                                        </p:tgtEl>
                                        <p:attrNameLst>
                                          <p:attrName>style.visibility</p:attrName>
                                        </p:attrNameLst>
                                      </p:cBhvr>
                                      <p:to>
                                        <p:strVal val="visible"/>
                                      </p:to>
                                    </p:set>
                                    <p:animEffect transition="in" filter="blinds(horizontal)">
                                      <p:cBhvr>
                                        <p:cTn id="23"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反证法</a:t>
            </a:r>
          </a:p>
        </p:txBody>
      </p:sp>
      <p:sp>
        <p:nvSpPr>
          <p:cNvPr id="3" name="内容占位符 2"/>
          <p:cNvSpPr>
            <a:spLocks noGrp="1"/>
          </p:cNvSpPr>
          <p:nvPr>
            <p:ph sz="half" idx="1"/>
          </p:nvPr>
        </p:nvSpPr>
        <p:spPr/>
        <p:txBody>
          <a:bodyPr/>
          <a:lstStyle/>
          <a:p>
            <a:r>
              <a:rPr lang="zh-CN" altLang="en-US" dirty="0"/>
              <a:t>假如</a:t>
            </a:r>
            <a:r>
              <a:rPr lang="zh-CN" altLang="en-US" dirty="0">
                <a:solidFill>
                  <a:srgbClr val="FFC000"/>
                </a:solidFill>
              </a:rPr>
              <a:t>原假设</a:t>
            </a:r>
            <a:r>
              <a:rPr lang="zh-CN" altLang="en-US" dirty="0"/>
              <a:t>是真的，教学评估得分的总体均值小于等于</a:t>
            </a:r>
            <a:r>
              <a:rPr lang="en-US" altLang="zh-CN" dirty="0"/>
              <a:t>4</a:t>
            </a:r>
            <a:r>
              <a:rPr lang="zh-CN" altLang="en-US" dirty="0"/>
              <a:t>分</a:t>
            </a:r>
            <a:endParaRPr lang="en-US" altLang="zh-CN" dirty="0"/>
          </a:p>
          <a:p>
            <a:r>
              <a:rPr lang="zh-CN" altLang="en-US" dirty="0"/>
              <a:t>不利于或者不支持这一假设的小概率事件（样本均值大于</a:t>
            </a:r>
            <a:r>
              <a:rPr lang="en-US" altLang="zh-CN" dirty="0"/>
              <a:t>4</a:t>
            </a:r>
            <a:r>
              <a:rPr lang="zh-CN" altLang="en-US" dirty="0"/>
              <a:t>）在一次试验中几乎不可能发生</a:t>
            </a:r>
            <a:endParaRPr lang="en-US" altLang="zh-CN" dirty="0"/>
          </a:p>
          <a:p>
            <a:r>
              <a:rPr lang="zh-CN" altLang="en-US" dirty="0"/>
              <a:t>因此有理由怀疑该（原）假设的真实性，从而拒绝提出的（原）假设</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将</a:t>
            </a:r>
            <a:r>
              <a:rPr lang="zh-CN" altLang="en-US" dirty="0">
                <a:solidFill>
                  <a:srgbClr val="FFC000"/>
                </a:solidFill>
              </a:rPr>
              <a:t>等号</a:t>
            </a:r>
            <a:r>
              <a:rPr lang="zh-CN" altLang="en-US" dirty="0"/>
              <a:t>放在原假设</a:t>
            </a:r>
            <a:endParaRPr lang="en-US" altLang="zh-CN" dirty="0"/>
          </a:p>
          <a:p>
            <a:r>
              <a:rPr lang="zh-CN" altLang="en-US" dirty="0"/>
              <a:t>将</a:t>
            </a:r>
            <a:r>
              <a:rPr lang="zh-CN" altLang="en-US" dirty="0">
                <a:solidFill>
                  <a:srgbClr val="FFC000"/>
                </a:solidFill>
              </a:rPr>
              <a:t>样本支持的证据</a:t>
            </a:r>
            <a:r>
              <a:rPr lang="zh-CN" altLang="en-US" dirty="0"/>
              <a:t>放在备择假设</a:t>
            </a:r>
          </a:p>
        </p:txBody>
      </p:sp>
      <p:pic>
        <p:nvPicPr>
          <p:cNvPr id="79874" name="Picture 2"/>
          <p:cNvPicPr>
            <a:picLocks noChangeAspect="1" noChangeArrowheads="1"/>
          </p:cNvPicPr>
          <p:nvPr/>
        </p:nvPicPr>
        <p:blipFill>
          <a:blip r:embed="rId2"/>
          <a:srcRect/>
          <a:stretch>
            <a:fillRect/>
          </a:stretch>
        </p:blipFill>
        <p:spPr bwMode="auto">
          <a:xfrm>
            <a:off x="1538288" y="2630615"/>
            <a:ext cx="6067425" cy="19621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874"/>
                                        </p:tgtEl>
                                        <p:attrNameLst>
                                          <p:attrName>style.visibility</p:attrName>
                                        </p:attrNameLst>
                                      </p:cBhvr>
                                      <p:to>
                                        <p:strVal val="visible"/>
                                      </p:to>
                                    </p:set>
                                    <p:animEffect transition="in" filter="blinds(horizontal)">
                                      <p:cBhvr>
                                        <p:cTn id="17" dur="500"/>
                                        <p:tgtEl>
                                          <p:spTgt spid="7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更多例子</a:t>
            </a:r>
          </a:p>
        </p:txBody>
      </p:sp>
      <p:sp>
        <p:nvSpPr>
          <p:cNvPr id="3" name="内容占位符 2"/>
          <p:cNvSpPr>
            <a:spLocks noGrp="1"/>
          </p:cNvSpPr>
          <p:nvPr>
            <p:ph sz="half" idx="1"/>
          </p:nvPr>
        </p:nvSpPr>
        <p:spPr/>
        <p:txBody>
          <a:bodyPr/>
          <a:lstStyle/>
          <a:p>
            <a:r>
              <a:rPr lang="zh-CN" altLang="en-US" dirty="0"/>
              <a:t>某调查机构声称，北京市的大学生毕业之后起薪每年不低于</a:t>
            </a:r>
            <a:r>
              <a:rPr lang="en-US" altLang="zh-CN" dirty="0"/>
              <a:t>10</a:t>
            </a:r>
            <a:r>
              <a:rPr lang="zh-CN" altLang="en-US" dirty="0"/>
              <a:t>万元。现随机调查了</a:t>
            </a:r>
            <a:r>
              <a:rPr lang="en-US" altLang="zh-CN" dirty="0"/>
              <a:t>1000</a:t>
            </a:r>
            <a:r>
              <a:rPr lang="zh-CN" altLang="en-US" dirty="0"/>
              <a:t>名刚毕业的大学生的起薪，经计算，样本均值是</a:t>
            </a:r>
            <a:r>
              <a:rPr lang="en-US" altLang="zh-CN" dirty="0"/>
              <a:t>8.58</a:t>
            </a:r>
            <a:r>
              <a:rPr lang="zh-CN" altLang="en-US" dirty="0"/>
              <a:t>万。这一调查机构的结论是否可靠？</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649507" y="1226854"/>
            <a:ext cx="5809130" cy="950260"/>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5" name="对象 4"/>
          <p:cNvGraphicFramePr>
            <a:graphicFrameLocks noChangeAspect="1"/>
          </p:cNvGraphicFramePr>
          <p:nvPr/>
        </p:nvGraphicFramePr>
        <p:xfrm>
          <a:off x="2195513" y="1460500"/>
          <a:ext cx="1847850" cy="595313"/>
        </p:xfrm>
        <a:graphic>
          <a:graphicData uri="http://schemas.openxmlformats.org/presentationml/2006/ole">
            <mc:AlternateContent xmlns:mc="http://schemas.openxmlformats.org/markup-compatibility/2006">
              <mc:Choice xmlns:v="urn:schemas-microsoft-com:vml" Requires="v">
                <p:oleObj name="Equation" r:id="rId2" imgW="711000" imgH="228600" progId="Equation.DSMT4">
                  <p:embed/>
                </p:oleObj>
              </mc:Choice>
              <mc:Fallback>
                <p:oleObj name="Equation" r:id="rId2" imgW="711000" imgH="2286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460500"/>
                        <a:ext cx="184785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5083175" y="1460500"/>
          <a:ext cx="1814513" cy="595313"/>
        </p:xfrm>
        <a:graphic>
          <a:graphicData uri="http://schemas.openxmlformats.org/presentationml/2006/ole">
            <mc:AlternateContent xmlns:mc="http://schemas.openxmlformats.org/markup-compatibility/2006">
              <mc:Choice xmlns:v="urn:schemas-microsoft-com:vml" Requires="v">
                <p:oleObj name="Equation" r:id="rId4" imgW="698400" imgH="228600" progId="Equation.DSMT4">
                  <p:embed/>
                </p:oleObj>
              </mc:Choice>
              <mc:Fallback>
                <p:oleObj name="Equation" r:id="rId4" imgW="698400" imgH="2286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3175" y="1460500"/>
                        <a:ext cx="1814513"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圆角矩形 6"/>
          <p:cNvSpPr/>
          <p:nvPr/>
        </p:nvSpPr>
        <p:spPr>
          <a:xfrm>
            <a:off x="1640542" y="3209362"/>
            <a:ext cx="5809130" cy="950260"/>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8" name="对象 7"/>
          <p:cNvGraphicFramePr>
            <a:graphicFrameLocks noChangeAspect="1"/>
          </p:cNvGraphicFramePr>
          <p:nvPr/>
        </p:nvGraphicFramePr>
        <p:xfrm>
          <a:off x="2187575" y="3443288"/>
          <a:ext cx="1847850" cy="595312"/>
        </p:xfrm>
        <a:graphic>
          <a:graphicData uri="http://schemas.openxmlformats.org/presentationml/2006/ole">
            <mc:AlternateContent xmlns:mc="http://schemas.openxmlformats.org/markup-compatibility/2006">
              <mc:Choice xmlns:v="urn:schemas-microsoft-com:vml" Requires="v">
                <p:oleObj name="Equation" r:id="rId6" imgW="711000" imgH="228600" progId="Equation.DSMT4">
                  <p:embed/>
                </p:oleObj>
              </mc:Choice>
              <mc:Fallback>
                <p:oleObj name="Equation" r:id="rId6" imgW="711000" imgH="2286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7575" y="3443288"/>
                        <a:ext cx="184785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
          <p:cNvGraphicFramePr>
            <a:graphicFrameLocks noChangeAspect="1"/>
          </p:cNvGraphicFramePr>
          <p:nvPr/>
        </p:nvGraphicFramePr>
        <p:xfrm>
          <a:off x="5073650" y="3443288"/>
          <a:ext cx="1814513" cy="595312"/>
        </p:xfrm>
        <a:graphic>
          <a:graphicData uri="http://schemas.openxmlformats.org/presentationml/2006/ole">
            <mc:AlternateContent xmlns:mc="http://schemas.openxmlformats.org/markup-compatibility/2006">
              <mc:Choice xmlns:v="urn:schemas-microsoft-com:vml" Requires="v">
                <p:oleObj name="Equation" r:id="rId8" imgW="698400" imgH="228600" progId="Equation.DSMT4">
                  <p:embed/>
                </p:oleObj>
              </mc:Choice>
              <mc:Fallback>
                <p:oleObj name="Equation" r:id="rId8" imgW="698400" imgH="2286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3650" y="3443288"/>
                        <a:ext cx="181451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a:t>原假设和备择假设</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安慰剂（</a:t>
            </a:r>
            <a:r>
              <a:rPr lang="en-US" altLang="zh-CN" dirty="0"/>
              <a:t>placebo</a:t>
            </a:r>
            <a:r>
              <a:rPr lang="zh-CN" altLang="en-US" dirty="0"/>
              <a:t>）</a:t>
            </a:r>
          </a:p>
        </p:txBody>
      </p:sp>
      <p:sp>
        <p:nvSpPr>
          <p:cNvPr id="3" name="内容占位符 2"/>
          <p:cNvSpPr>
            <a:spLocks noGrp="1"/>
          </p:cNvSpPr>
          <p:nvPr>
            <p:ph sz="half" idx="1"/>
          </p:nvPr>
        </p:nvSpPr>
        <p:spPr/>
        <p:txBody>
          <a:bodyPr/>
          <a:lstStyle/>
          <a:p>
            <a:r>
              <a:rPr lang="zh-CN" altLang="en-US" dirty="0"/>
              <a:t>假设想要检验某种药物对于肝癌的治疗效果。随机选取了两组病人，一组病人服用药物，另外一组服用安慰剂。</a:t>
            </a:r>
            <a:r>
              <a:rPr lang="en-US" altLang="zh-CN" dirty="0"/>
              <a:t>5</a:t>
            </a:r>
            <a:r>
              <a:rPr lang="zh-CN" altLang="en-US" dirty="0"/>
              <a:t>年后，发现服用安慰剂的病人治愈率是</a:t>
            </a:r>
            <a:r>
              <a:rPr lang="en-US" altLang="zh-CN" dirty="0"/>
              <a:t>50%</a:t>
            </a:r>
            <a:r>
              <a:rPr lang="zh-CN" altLang="en-US" dirty="0"/>
              <a:t>，服用该种药物的治愈率是</a:t>
            </a:r>
            <a:r>
              <a:rPr lang="en-US" altLang="zh-CN" dirty="0"/>
              <a:t>60%</a:t>
            </a:r>
            <a:r>
              <a:rPr lang="zh-CN" altLang="en-US" dirty="0"/>
              <a:t>，能否说明该药物无效？</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原假设：</a:t>
            </a:r>
            <a:endParaRPr lang="en-US" altLang="zh-CN" dirty="0"/>
          </a:p>
          <a:p>
            <a:pPr lvl="1"/>
            <a:r>
              <a:rPr lang="zh-CN" altLang="en-US" dirty="0"/>
              <a:t>“药物无效”</a:t>
            </a:r>
            <a:endParaRPr lang="en-US" altLang="zh-CN" dirty="0"/>
          </a:p>
          <a:p>
            <a:pPr lvl="1"/>
            <a:r>
              <a:rPr lang="zh-CN" altLang="en-US" dirty="0"/>
              <a:t>“没有显著差异”</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第二步：构造检验统计量</a:t>
            </a:r>
          </a:p>
        </p:txBody>
      </p:sp>
      <p:sp>
        <p:nvSpPr>
          <p:cNvPr id="3" name="内容占位符 2"/>
          <p:cNvSpPr>
            <a:spLocks noGrp="1"/>
          </p:cNvSpPr>
          <p:nvPr>
            <p:ph sz="half" idx="1"/>
          </p:nvPr>
        </p:nvSpPr>
        <p:spPr/>
        <p:txBody>
          <a:bodyPr/>
          <a:lstStyle/>
          <a:p>
            <a:r>
              <a:rPr lang="zh-CN" altLang="en-US" dirty="0"/>
              <a:t>构造检验统计量，推导其在原假设</a:t>
            </a:r>
            <a:r>
              <a:rPr lang="zh-CN" altLang="en-US" dirty="0">
                <a:solidFill>
                  <a:srgbClr val="FFC000"/>
                </a:solidFill>
              </a:rPr>
              <a:t>等号成立</a:t>
            </a:r>
            <a:r>
              <a:rPr lang="zh-CN" altLang="en-US" dirty="0"/>
              <a:t>时的抽样分布</a:t>
            </a:r>
          </a:p>
        </p:txBody>
      </p:sp>
      <p:pic>
        <p:nvPicPr>
          <p:cNvPr id="80898" name="Picture 2"/>
          <p:cNvPicPr>
            <a:picLocks noChangeAspect="1" noChangeArrowheads="1"/>
          </p:cNvPicPr>
          <p:nvPr/>
        </p:nvPicPr>
        <p:blipFill>
          <a:blip r:embed="rId2"/>
          <a:srcRect/>
          <a:stretch>
            <a:fillRect/>
          </a:stretch>
        </p:blipFill>
        <p:spPr bwMode="auto">
          <a:xfrm>
            <a:off x="1004888" y="2235323"/>
            <a:ext cx="7134225" cy="2447925"/>
          </a:xfrm>
          <a:prstGeom prst="rect">
            <a:avLst/>
          </a:prstGeom>
          <a:noFill/>
          <a:ln w="9525">
            <a:noFill/>
            <a:miter lim="800000"/>
            <a:headEnd/>
            <a:tailEnd/>
          </a:ln>
          <a:effectLst/>
        </p:spPr>
      </p:pic>
      <p:sp>
        <p:nvSpPr>
          <p:cNvPr id="5" name="圆角矩形 4"/>
          <p:cNvSpPr/>
          <p:nvPr/>
        </p:nvSpPr>
        <p:spPr>
          <a:xfrm>
            <a:off x="4159624" y="2235323"/>
            <a:ext cx="2393576" cy="624418"/>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圆角矩形 5"/>
          <p:cNvSpPr/>
          <p:nvPr/>
        </p:nvSpPr>
        <p:spPr>
          <a:xfrm>
            <a:off x="3254188" y="3786217"/>
            <a:ext cx="4410636" cy="624418"/>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参数估计</a:t>
            </a:r>
          </a:p>
        </p:txBody>
      </p:sp>
      <p:sp>
        <p:nvSpPr>
          <p:cNvPr id="3" name="内容占位符 2"/>
          <p:cNvSpPr>
            <a:spLocks noGrp="1"/>
          </p:cNvSpPr>
          <p:nvPr>
            <p:ph sz="half" idx="1"/>
          </p:nvPr>
        </p:nvSpPr>
        <p:spPr/>
        <p:txBody>
          <a:bodyPr/>
          <a:lstStyle/>
          <a:p>
            <a:r>
              <a:rPr lang="zh-CN" altLang="en-US" dirty="0"/>
              <a:t>总体均值 </a:t>
            </a:r>
            <a:endParaRPr lang="en-US" altLang="zh-CN" dirty="0"/>
          </a:p>
          <a:p>
            <a:r>
              <a:rPr lang="zh-CN" altLang="en-US" dirty="0"/>
              <a:t>总体比例</a:t>
            </a:r>
            <a:endParaRPr lang="en-US" altLang="zh-CN" dirty="0"/>
          </a:p>
          <a:p>
            <a:r>
              <a:rPr lang="zh-CN" altLang="en-US" dirty="0"/>
              <a:t>总体方差</a:t>
            </a:r>
            <a:endParaRPr lang="en-US" altLang="zh-CN" dirty="0"/>
          </a:p>
          <a:p>
            <a:r>
              <a:rPr lang="zh-CN" altLang="en-US" dirty="0"/>
              <a:t>总体标准差</a:t>
            </a:r>
          </a:p>
        </p:txBody>
      </p:sp>
      <p:sp>
        <p:nvSpPr>
          <p:cNvPr id="4" name="内容占位符 3"/>
          <p:cNvSpPr>
            <a:spLocks noGrp="1"/>
          </p:cNvSpPr>
          <p:nvPr>
            <p:ph sz="half" idx="2"/>
          </p:nvPr>
        </p:nvSpPr>
        <p:spPr/>
        <p:txBody>
          <a:bodyPr/>
          <a:lstStyle/>
          <a:p>
            <a:r>
              <a:rPr lang="zh-CN" altLang="en-US" dirty="0"/>
              <a:t>点估计              </a:t>
            </a:r>
            <a:r>
              <a:rPr lang="en-US" altLang="zh-CN" dirty="0"/>
              <a:t>(point estimation)</a:t>
            </a:r>
          </a:p>
          <a:p>
            <a:r>
              <a:rPr lang="zh-CN" altLang="en-US" dirty="0"/>
              <a:t>区间估计       </a:t>
            </a:r>
            <a:r>
              <a:rPr lang="en-US" altLang="zh-CN" dirty="0"/>
              <a:t>(interval estimation)</a:t>
            </a:r>
            <a:endParaRPr lang="zh-CN" altLang="en-US" dirty="0"/>
          </a:p>
        </p:txBody>
      </p:sp>
      <p:sp>
        <p:nvSpPr>
          <p:cNvPr id="7" name="矩形 6"/>
          <p:cNvSpPr/>
          <p:nvPr/>
        </p:nvSpPr>
        <p:spPr>
          <a:xfrm>
            <a:off x="2501150" y="968187"/>
            <a:ext cx="1264023" cy="519953"/>
          </a:xfrm>
          <a:prstGeom prst="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nvGraphicFramePr>
        <p:xfrm>
          <a:off x="2806636" y="968185"/>
          <a:ext cx="644774" cy="611063"/>
        </p:xfrm>
        <a:graphic>
          <a:graphicData uri="http://schemas.openxmlformats.org/presentationml/2006/ole">
            <mc:AlternateContent xmlns:mc="http://schemas.openxmlformats.org/markup-compatibility/2006">
              <mc:Choice xmlns:v="urn:schemas-microsoft-com:vml" Requires="v">
                <p:oleObj name="Equation" r:id="rId2" imgW="152280" imgH="164880" progId="Equation.DSMT4">
                  <p:embed/>
                </p:oleObj>
              </mc:Choice>
              <mc:Fallback>
                <p:oleObj name="Equation" r:id="rId2" imgW="152280" imgH="16488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636" y="968185"/>
                        <a:ext cx="644774" cy="61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2510110" y="1658487"/>
            <a:ext cx="1264023" cy="519953"/>
          </a:xfrm>
          <a:prstGeom prst="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2815596" y="1658485"/>
          <a:ext cx="644774" cy="611063"/>
        </p:xfrm>
        <a:graphic>
          <a:graphicData uri="http://schemas.openxmlformats.org/presentationml/2006/ole">
            <mc:AlternateContent xmlns:mc="http://schemas.openxmlformats.org/markup-compatibility/2006">
              <mc:Choice xmlns:v="urn:schemas-microsoft-com:vml" Requires="v">
                <p:oleObj name="Equation" r:id="rId4" imgW="152280" imgH="164880" progId="Equation.DSMT4">
                  <p:embed/>
                </p:oleObj>
              </mc:Choice>
              <mc:Fallback>
                <p:oleObj name="Equation" r:id="rId4" imgW="152280" imgH="1648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5596" y="1658485"/>
                        <a:ext cx="644774" cy="61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2510110" y="2339827"/>
            <a:ext cx="1264023" cy="519953"/>
          </a:xfrm>
          <a:prstGeom prst="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12" name="对象 11"/>
          <p:cNvGraphicFramePr>
            <a:graphicFrameLocks noChangeAspect="1"/>
          </p:cNvGraphicFramePr>
          <p:nvPr/>
        </p:nvGraphicFramePr>
        <p:xfrm>
          <a:off x="2708275" y="2234265"/>
          <a:ext cx="860425" cy="752475"/>
        </p:xfrm>
        <a:graphic>
          <a:graphicData uri="http://schemas.openxmlformats.org/presentationml/2006/ole">
            <mc:AlternateContent xmlns:mc="http://schemas.openxmlformats.org/markup-compatibility/2006">
              <mc:Choice xmlns:v="urn:schemas-microsoft-com:vml" Requires="v">
                <p:oleObj name="Equation" r:id="rId6" imgW="203040" imgH="203040" progId="Equation.DSMT4">
                  <p:embed/>
                </p:oleObj>
              </mc:Choice>
              <mc:Fallback>
                <p:oleObj name="Equation" r:id="rId6" imgW="20304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8275" y="2234265"/>
                        <a:ext cx="8604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2828358" y="3022602"/>
            <a:ext cx="1264023" cy="519953"/>
          </a:xfrm>
          <a:prstGeom prst="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14" name="对象 13"/>
          <p:cNvGraphicFramePr>
            <a:graphicFrameLocks noChangeAspect="1"/>
          </p:cNvGraphicFramePr>
          <p:nvPr/>
        </p:nvGraphicFramePr>
        <p:xfrm>
          <a:off x="3133725" y="3068638"/>
          <a:ext cx="644525" cy="517525"/>
        </p:xfrm>
        <a:graphic>
          <a:graphicData uri="http://schemas.openxmlformats.org/presentationml/2006/ole">
            <mc:AlternateContent xmlns:mc="http://schemas.openxmlformats.org/markup-compatibility/2006">
              <mc:Choice xmlns:v="urn:schemas-microsoft-com:vml" Requires="v">
                <p:oleObj name="Equation" r:id="rId8" imgW="152280" imgH="139680" progId="Equation.DSMT4">
                  <p:embed/>
                </p:oleObj>
              </mc:Choice>
              <mc:Fallback>
                <p:oleObj name="Equation" r:id="rId8" imgW="152280" imgH="1396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3725" y="3068638"/>
                        <a:ext cx="6445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par>
                                <p:cTn id="34" presetID="3" presetClass="entr" presetSubtype="1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blinds(horizontal)">
                                      <p:cBhvr>
                                        <p:cTn id="53" dur="500"/>
                                        <p:tgtEl>
                                          <p:spTgt spid="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Effect transition="in" filter="blinds(horizontal)">
                                      <p:cBhvr>
                                        <p:cTn id="5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7" grpId="0" animBg="1"/>
      <p:bldP spid="9" grpId="0" animBg="1"/>
      <p:bldP spid="11" grpId="0" animBg="1"/>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t>
            </a:r>
            <a:r>
              <a:rPr lang="zh-CN" altLang="en-US" dirty="0"/>
              <a:t>分布</a:t>
            </a:r>
          </a:p>
        </p:txBody>
      </p:sp>
      <p:pic>
        <p:nvPicPr>
          <p:cNvPr id="81922" name="Picture 2" descr="D:\2—课程\统计学\lecture note\lecture 4 参数估计与假设检验\density.JPG"/>
          <p:cNvPicPr>
            <a:picLocks noGrp="1" noChangeAspect="1" noChangeArrowheads="1"/>
          </p:cNvPicPr>
          <p:nvPr>
            <p:ph sz="half" idx="1"/>
          </p:nvPr>
        </p:nvPicPr>
        <p:blipFill>
          <a:blip r:embed="rId2"/>
          <a:srcRect/>
          <a:stretch>
            <a:fillRect/>
          </a:stretch>
        </p:blipFill>
        <p:spPr bwMode="auto">
          <a:xfrm>
            <a:off x="2220789" y="1035050"/>
            <a:ext cx="4556371" cy="374808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第三步：计算检验统计量的估计值</a:t>
            </a:r>
          </a:p>
        </p:txBody>
      </p:sp>
      <p:sp>
        <p:nvSpPr>
          <p:cNvPr id="3" name="内容占位符 2"/>
          <p:cNvSpPr>
            <a:spLocks noGrp="1"/>
          </p:cNvSpPr>
          <p:nvPr>
            <p:ph sz="half" idx="1"/>
          </p:nvPr>
        </p:nvSpPr>
        <p:spPr/>
        <p:txBody>
          <a:bodyPr/>
          <a:lstStyle/>
          <a:p>
            <a:r>
              <a:rPr lang="zh-CN" altLang="en-US" dirty="0"/>
              <a:t>样本均值：</a:t>
            </a:r>
            <a:r>
              <a:rPr lang="en-US" altLang="zh-CN" dirty="0"/>
              <a:t>4.43</a:t>
            </a:r>
          </a:p>
          <a:p>
            <a:r>
              <a:rPr lang="zh-CN" altLang="en-US" dirty="0"/>
              <a:t>样本标准差：</a:t>
            </a:r>
            <a:r>
              <a:rPr lang="en-US" altLang="zh-CN" dirty="0"/>
              <a:t>0.30</a:t>
            </a:r>
          </a:p>
          <a:p>
            <a:r>
              <a:rPr lang="zh-CN" altLang="en-US" dirty="0"/>
              <a:t>样本容量：</a:t>
            </a:r>
            <a:r>
              <a:rPr lang="en-US" altLang="zh-CN" dirty="0"/>
              <a:t>287</a:t>
            </a:r>
          </a:p>
          <a:p>
            <a:r>
              <a:rPr lang="zh-CN" altLang="en-US" dirty="0"/>
              <a:t>检验统计量的观测值：</a:t>
            </a:r>
            <a:r>
              <a:rPr lang="en-US" altLang="zh-CN" dirty="0"/>
              <a:t>24.49</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第四步：计算假设检验的</a:t>
            </a:r>
            <a:r>
              <a:rPr lang="en-US" altLang="zh-CN" dirty="0"/>
              <a:t>p</a:t>
            </a:r>
            <a:r>
              <a:rPr lang="zh-CN" altLang="en-US" dirty="0"/>
              <a:t>值</a:t>
            </a:r>
          </a:p>
        </p:txBody>
      </p:sp>
      <p:sp>
        <p:nvSpPr>
          <p:cNvPr id="3" name="内容占位符 2"/>
          <p:cNvSpPr>
            <a:spLocks noGrp="1"/>
          </p:cNvSpPr>
          <p:nvPr>
            <p:ph sz="half" idx="1"/>
          </p:nvPr>
        </p:nvSpPr>
        <p:spPr/>
        <p:txBody>
          <a:bodyPr/>
          <a:lstStyle/>
          <a:p>
            <a:r>
              <a:rPr lang="zh-CN" altLang="en-US" dirty="0"/>
              <a:t>在原假设成立的条件下，出现检验统计量的样本观测结果或者更加极端结果的概率，也称为观测到的显著性水平。</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t=2</a:t>
            </a:r>
            <a:r>
              <a:rPr lang="zh-CN" altLang="en-US" dirty="0"/>
              <a:t>时，</a:t>
            </a:r>
            <a:r>
              <a:rPr lang="en-US" altLang="zh-CN" dirty="0"/>
              <a:t>3</a:t>
            </a:r>
            <a:r>
              <a:rPr lang="zh-CN" altLang="en-US" dirty="0"/>
              <a:t>种假设检验的</a:t>
            </a:r>
            <a:r>
              <a:rPr lang="en-US" altLang="zh-CN" dirty="0"/>
              <a:t>p</a:t>
            </a:r>
            <a:r>
              <a:rPr lang="zh-CN" altLang="en-US" dirty="0"/>
              <a:t>值对应的面积</a:t>
            </a:r>
          </a:p>
        </p:txBody>
      </p:sp>
      <p:pic>
        <p:nvPicPr>
          <p:cNvPr id="5" name="Picture 2" descr="D:\2—课程\统计学\lecture note\lecture 4 参数估计与假设检验\pvalue.JPG"/>
          <p:cNvPicPr>
            <a:picLocks noGrp="1" noChangeAspect="1" noChangeArrowheads="1"/>
          </p:cNvPicPr>
          <p:nvPr>
            <p:ph sz="half" idx="1"/>
          </p:nvPr>
        </p:nvPicPr>
        <p:blipFill>
          <a:blip r:embed="rId2"/>
          <a:srcRect/>
          <a:stretch>
            <a:fillRect/>
          </a:stretch>
        </p:blipFill>
        <p:spPr bwMode="auto">
          <a:xfrm>
            <a:off x="1429274" y="1035050"/>
            <a:ext cx="6139402" cy="374808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第五步：下结论</a:t>
            </a:r>
          </a:p>
        </p:txBody>
      </p:sp>
      <p:sp>
        <p:nvSpPr>
          <p:cNvPr id="3" name="内容占位符 2"/>
          <p:cNvSpPr>
            <a:spLocks noGrp="1"/>
          </p:cNvSpPr>
          <p:nvPr>
            <p:ph sz="half" idx="1"/>
          </p:nvPr>
        </p:nvSpPr>
        <p:spPr/>
        <p:txBody>
          <a:bodyPr/>
          <a:lstStyle/>
          <a:p>
            <a:r>
              <a:rPr lang="zh-CN" altLang="en-US" dirty="0"/>
              <a:t>根据规则得出拒绝或者不能拒绝原假设的结论</a:t>
            </a:r>
            <a:endParaRPr lang="en-US" altLang="zh-CN" dirty="0"/>
          </a:p>
          <a:p>
            <a:r>
              <a:rPr lang="en-US" altLang="zh-CN" dirty="0"/>
              <a:t>p</a:t>
            </a:r>
            <a:r>
              <a:rPr lang="zh-CN" altLang="en-US" dirty="0"/>
              <a:t>值小于显著性水平</a:t>
            </a:r>
            <a:r>
              <a:rPr lang="en-US" altLang="zh-CN" dirty="0"/>
              <a:t>ɑ</a:t>
            </a:r>
            <a:r>
              <a:rPr lang="zh-CN" altLang="en-US" dirty="0"/>
              <a:t>的时候，</a:t>
            </a:r>
            <a:r>
              <a:rPr lang="zh-CN" altLang="en-US" dirty="0">
                <a:solidFill>
                  <a:srgbClr val="FFC000"/>
                </a:solidFill>
              </a:rPr>
              <a:t>拒绝原假设</a:t>
            </a:r>
            <a:r>
              <a:rPr lang="zh-CN" altLang="en-US" dirty="0"/>
              <a:t>；否则，</a:t>
            </a:r>
            <a:r>
              <a:rPr lang="zh-CN" altLang="en-US" dirty="0">
                <a:solidFill>
                  <a:srgbClr val="FFC000"/>
                </a:solidFill>
              </a:rPr>
              <a:t>不能拒绝原假设</a:t>
            </a:r>
            <a:endParaRPr lang="en-US" altLang="zh-CN" dirty="0">
              <a:solidFill>
                <a:srgbClr val="FFC000"/>
              </a:solidFill>
            </a:endParaRPr>
          </a:p>
          <a:p>
            <a:r>
              <a:rPr lang="zh-CN" altLang="en-US" dirty="0"/>
              <a:t>显著性水平通常取</a:t>
            </a:r>
            <a:r>
              <a:rPr lang="en-US" altLang="zh-CN" dirty="0"/>
              <a:t>0.01,0.05</a:t>
            </a:r>
            <a:r>
              <a:rPr lang="zh-CN" altLang="en-US" dirty="0"/>
              <a:t>或者</a:t>
            </a:r>
            <a:r>
              <a:rPr lang="en-US" altLang="zh-CN" dirty="0"/>
              <a:t>0.1</a:t>
            </a:r>
            <a:endParaRPr lang="en-US" altLang="zh-CN" dirty="0">
              <a:solidFill>
                <a:srgbClr val="FFC000"/>
              </a:solidFill>
            </a:endParaRPr>
          </a:p>
          <a:p>
            <a:r>
              <a:rPr lang="zh-CN" altLang="en-US" dirty="0"/>
              <a:t>经计算，案例数据中假设检验的</a:t>
            </a:r>
            <a:r>
              <a:rPr lang="en-US" altLang="zh-CN" dirty="0"/>
              <a:t>p</a:t>
            </a:r>
            <a:r>
              <a:rPr lang="zh-CN" altLang="en-US" dirty="0"/>
              <a:t>值</a:t>
            </a:r>
            <a:r>
              <a:rPr lang="en-US" altLang="zh-CN" dirty="0"/>
              <a:t>&lt;0.001</a:t>
            </a:r>
            <a:r>
              <a:rPr lang="zh-CN" altLang="en-US" dirty="0"/>
              <a:t>，因此拒绝原假设，认为教师总体教学评估合格</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两类错误</a:t>
            </a:r>
          </a:p>
        </p:txBody>
      </p:sp>
      <p:sp>
        <p:nvSpPr>
          <p:cNvPr id="3" name="内容占位符 2"/>
          <p:cNvSpPr>
            <a:spLocks noGrp="1"/>
          </p:cNvSpPr>
          <p:nvPr>
            <p:ph sz="half" idx="1"/>
          </p:nvPr>
        </p:nvSpPr>
        <p:spPr/>
        <p:txBody>
          <a:bodyPr>
            <a:normAutofit fontScale="92500" lnSpcReduction="10000"/>
          </a:bodyPr>
          <a:lstStyle/>
          <a:p>
            <a:r>
              <a:rPr lang="zh-CN" altLang="en-US" dirty="0"/>
              <a:t>第一类错误（拒真）：原假设是真的，但却错误的拒绝了</a:t>
            </a:r>
            <a:endParaRPr lang="en-US" altLang="zh-CN" dirty="0"/>
          </a:p>
          <a:p>
            <a:r>
              <a:rPr lang="zh-CN" altLang="en-US" dirty="0"/>
              <a:t>第二类错误（取伪）：原假设是假的，但却错误的接受了</a:t>
            </a:r>
            <a:endParaRPr lang="en-US" altLang="zh-CN" dirty="0"/>
          </a:p>
          <a:p>
            <a:r>
              <a:rPr lang="zh-CN" altLang="en-US" dirty="0"/>
              <a:t>两类错误不可避免</a:t>
            </a:r>
            <a:endParaRPr lang="en-US" altLang="zh-CN" dirty="0"/>
          </a:p>
          <a:p>
            <a:r>
              <a:rPr lang="zh-CN" altLang="en-US" dirty="0"/>
              <a:t>控制犯第一类错误的概率不超过一个显著性水平</a:t>
            </a:r>
            <a:r>
              <a:rPr lang="en-US" altLang="zh-CN" dirty="0"/>
              <a:t>ɑ</a:t>
            </a:r>
            <a:r>
              <a:rPr lang="zh-CN" altLang="en-US" dirty="0"/>
              <a:t>，通常取</a:t>
            </a:r>
            <a:r>
              <a:rPr lang="en-US" altLang="zh-CN" dirty="0"/>
              <a:t>0.01,0.05</a:t>
            </a:r>
            <a:r>
              <a:rPr lang="zh-CN" altLang="en-US" dirty="0"/>
              <a:t>或者</a:t>
            </a:r>
            <a:r>
              <a:rPr lang="en-US" altLang="zh-CN" dirty="0"/>
              <a:t>0.1</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犯错的后果？</a:t>
            </a:r>
          </a:p>
        </p:txBody>
      </p:sp>
      <p:pic>
        <p:nvPicPr>
          <p:cNvPr id="5" name="Picture 2" descr="http://e.hiphotos.baidu.com/baike/c0%3Dbaike80%2C5%2C5%2C80%2C26/sign=1fa6d74a30d12f2eda08a6322eabbe07/c995d143ad4bd11317ba01af5cafa40f4bfb0533.jpg"/>
          <p:cNvPicPr>
            <a:picLocks noGrp="1" noChangeAspect="1" noChangeArrowheads="1"/>
          </p:cNvPicPr>
          <p:nvPr>
            <p:ph sz="half" idx="1"/>
          </p:nvPr>
        </p:nvPicPr>
        <p:blipFill>
          <a:blip r:embed="rId2"/>
          <a:srcRect b="10404"/>
          <a:stretch>
            <a:fillRect/>
          </a:stretch>
        </p:blipFill>
        <p:spPr bwMode="auto">
          <a:xfrm>
            <a:off x="1192493" y="1312503"/>
            <a:ext cx="2442503" cy="3358122"/>
          </a:xfrm>
          <a:prstGeom prst="rect">
            <a:avLst/>
          </a:prstGeom>
          <a:noFill/>
        </p:spPr>
      </p:pic>
      <p:pic>
        <p:nvPicPr>
          <p:cNvPr id="9" name="Picture 4" descr="http://img.bzcm.net/news/attachement/jpg/site2/20141214/0023aead0a9a15f75e721e.jpg"/>
          <p:cNvPicPr>
            <a:picLocks noGrp="1" noChangeAspect="1" noChangeArrowheads="1"/>
          </p:cNvPicPr>
          <p:nvPr>
            <p:ph sz="half" idx="2"/>
          </p:nvPr>
        </p:nvPicPr>
        <p:blipFill>
          <a:blip r:embed="rId3"/>
          <a:srcRect/>
          <a:stretch>
            <a:fillRect/>
          </a:stretch>
        </p:blipFill>
        <p:spPr bwMode="auto">
          <a:xfrm>
            <a:off x="5421261" y="900113"/>
            <a:ext cx="2492478" cy="374808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871510" y="4218520"/>
            <a:ext cx="4272490" cy="571579"/>
          </a:xfrm>
        </p:spPr>
        <p:txBody>
          <a:bodyPr/>
          <a:lstStyle/>
          <a:p>
            <a:r>
              <a:rPr kumimoji="1" lang="zh-CN" altLang="en-US" dirty="0"/>
              <a:t>中央财经大学</a:t>
            </a:r>
            <a:r>
              <a:rPr kumimoji="1" lang="en-US" altLang="zh-CN" dirty="0"/>
              <a:t>  </a:t>
            </a:r>
            <a:r>
              <a:rPr kumimoji="1" lang="zh-CN" altLang="en-US" dirty="0"/>
              <a:t>统计与数学学院</a:t>
            </a:r>
            <a:br>
              <a:rPr kumimoji="1" lang="en-US" altLang="zh-CN" dirty="0"/>
            </a:br>
            <a:r>
              <a:rPr kumimoji="1" lang="zh-CN" altLang="en-US" dirty="0"/>
              <a:t>潘蕊</a:t>
            </a:r>
          </a:p>
        </p:txBody>
      </p:sp>
      <p:sp>
        <p:nvSpPr>
          <p:cNvPr id="5" name="副标题 4"/>
          <p:cNvSpPr>
            <a:spLocks noGrp="1"/>
          </p:cNvSpPr>
          <p:nvPr>
            <p:ph type="subTitle" idx="1"/>
          </p:nvPr>
        </p:nvSpPr>
        <p:spPr>
          <a:xfrm>
            <a:off x="259976" y="2771978"/>
            <a:ext cx="8615083" cy="1230913"/>
          </a:xfrm>
        </p:spPr>
        <p:txBody>
          <a:bodyPr>
            <a:noAutofit/>
          </a:bodyPr>
          <a:lstStyle/>
          <a:p>
            <a:pPr>
              <a:spcBef>
                <a:spcPts val="0"/>
              </a:spcBef>
            </a:pPr>
            <a:r>
              <a:rPr kumimoji="1" lang="zh-CN" altLang="en-US" sz="4800" spc="300" dirty="0"/>
              <a:t>第</a:t>
            </a:r>
            <a:r>
              <a:rPr kumimoji="1" lang="en-US" altLang="zh-CN" sz="4800" spc="300" dirty="0"/>
              <a:t>4</a:t>
            </a:r>
            <a:r>
              <a:rPr kumimoji="1" lang="zh-CN" altLang="en-US" sz="4800" spc="300" dirty="0"/>
              <a:t>章</a:t>
            </a:r>
            <a:r>
              <a:rPr kumimoji="1" lang="en-US" altLang="zh-CN" sz="4800" spc="300" dirty="0"/>
              <a:t>   </a:t>
            </a:r>
            <a:r>
              <a:rPr kumimoji="1" lang="zh-CN" altLang="en-US" sz="4800" spc="300" dirty="0"/>
              <a:t>参数估计与假设检</a:t>
            </a:r>
            <a:r>
              <a:rPr kumimoji="1" lang="en-US" altLang="zh-CN" sz="4800" spc="300" dirty="0"/>
              <a:t>(3)</a:t>
            </a:r>
            <a:endParaRPr kumimoji="1" lang="zh-CN" altLang="en-US" sz="4800" spc="300" dirty="0"/>
          </a:p>
        </p:txBody>
      </p:sp>
    </p:spTree>
    <p:extLst>
      <p:ext uri="{BB962C8B-B14F-4D97-AF65-F5344CB8AC3E}">
        <p14:creationId xmlns:p14="http://schemas.microsoft.com/office/powerpoint/2010/main" val="33636537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一个完整的例子</a:t>
            </a:r>
          </a:p>
        </p:txBody>
      </p:sp>
      <p:sp>
        <p:nvSpPr>
          <p:cNvPr id="6" name="内容占位符 5"/>
          <p:cNvSpPr>
            <a:spLocks noGrp="1"/>
          </p:cNvSpPr>
          <p:nvPr>
            <p:ph sz="half" idx="1"/>
          </p:nvPr>
        </p:nvSpPr>
        <p:spPr/>
        <p:txBody>
          <a:bodyPr/>
          <a:lstStyle/>
          <a:p>
            <a:r>
              <a:rPr lang="zh-CN" altLang="en-US" dirty="0"/>
              <a:t>一位有多年授课经验的统计学教授声称，上课坐在第一排的同学统计学期末考试成绩往往在</a:t>
            </a:r>
            <a:r>
              <a:rPr lang="en-US" altLang="zh-CN" dirty="0"/>
              <a:t>90</a:t>
            </a:r>
            <a:r>
              <a:rPr lang="zh-CN" altLang="en-US" dirty="0"/>
              <a:t>分以上。现随机调查了</a:t>
            </a:r>
            <a:r>
              <a:rPr lang="en-US" altLang="zh-CN" dirty="0"/>
              <a:t>100</a:t>
            </a:r>
            <a:r>
              <a:rPr lang="zh-CN" altLang="en-US" dirty="0"/>
              <a:t>个课上坐在第一排学生统计学期末考试成绩，他们的平均成绩是</a:t>
            </a:r>
            <a:r>
              <a:rPr lang="en-US" altLang="zh-CN" dirty="0"/>
              <a:t>91.3</a:t>
            </a:r>
            <a:r>
              <a:rPr lang="zh-CN" altLang="en-US" dirty="0"/>
              <a:t>分，标准差是</a:t>
            </a:r>
            <a:r>
              <a:rPr lang="en-US" altLang="zh-CN" dirty="0"/>
              <a:t>5.4</a:t>
            </a:r>
            <a:r>
              <a:rPr lang="zh-CN" altLang="en-US" dirty="0"/>
              <a:t>分。是否有足够的证据支持这位教授的说法？</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第一步</a:t>
            </a:r>
          </a:p>
        </p:txBody>
      </p:sp>
      <p:sp>
        <p:nvSpPr>
          <p:cNvPr id="3" name="内容占位符 2"/>
          <p:cNvSpPr>
            <a:spLocks noGrp="1"/>
          </p:cNvSpPr>
          <p:nvPr>
            <p:ph sz="half" idx="1"/>
          </p:nvPr>
        </p:nvSpPr>
        <p:spPr/>
        <p:txBody>
          <a:bodyPr/>
          <a:lstStyle/>
          <a:p>
            <a:r>
              <a:rPr lang="zh-CN" altLang="en-US" dirty="0"/>
              <a:t>提出原假设和备择假设</a:t>
            </a:r>
          </a:p>
        </p:txBody>
      </p:sp>
      <p:sp>
        <p:nvSpPr>
          <p:cNvPr id="4" name="圆角矩形 3"/>
          <p:cNvSpPr/>
          <p:nvPr/>
        </p:nvSpPr>
        <p:spPr>
          <a:xfrm>
            <a:off x="1640542" y="2734232"/>
            <a:ext cx="5809130" cy="950260"/>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5" name="对象 4"/>
          <p:cNvGraphicFramePr>
            <a:graphicFrameLocks noChangeAspect="1"/>
          </p:cNvGraphicFramePr>
          <p:nvPr/>
        </p:nvGraphicFramePr>
        <p:xfrm>
          <a:off x="2171700" y="2968625"/>
          <a:ext cx="1881188" cy="595313"/>
        </p:xfrm>
        <a:graphic>
          <a:graphicData uri="http://schemas.openxmlformats.org/presentationml/2006/ole">
            <mc:AlternateContent xmlns:mc="http://schemas.openxmlformats.org/markup-compatibility/2006">
              <mc:Choice xmlns:v="urn:schemas-microsoft-com:vml" Requires="v">
                <p:oleObj name="Equation" r:id="rId2" imgW="723600" imgH="228600" progId="Equation.DSMT4">
                  <p:embed/>
                </p:oleObj>
              </mc:Choice>
              <mc:Fallback>
                <p:oleObj name="Equation" r:id="rId2" imgW="723600" imgH="2286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968625"/>
                        <a:ext cx="1881188"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5057775" y="2968625"/>
          <a:ext cx="1846263" cy="595313"/>
        </p:xfrm>
        <a:graphic>
          <a:graphicData uri="http://schemas.openxmlformats.org/presentationml/2006/ole">
            <mc:AlternateContent xmlns:mc="http://schemas.openxmlformats.org/markup-compatibility/2006">
              <mc:Choice xmlns:v="urn:schemas-microsoft-com:vml" Requires="v">
                <p:oleObj name="Equation" r:id="rId4" imgW="711000" imgH="228600" progId="Equation.DSMT4">
                  <p:embed/>
                </p:oleObj>
              </mc:Choice>
              <mc:Fallback>
                <p:oleObj name="Equation" r:id="rId4" imgW="711000" imgH="2286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2968625"/>
                        <a:ext cx="1846263"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r>
              <a:rPr lang="zh-CN" altLang="en-US" dirty="0"/>
              <a:t>点估计</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第二步</a:t>
            </a:r>
          </a:p>
        </p:txBody>
      </p:sp>
      <p:sp>
        <p:nvSpPr>
          <p:cNvPr id="3" name="内容占位符 2"/>
          <p:cNvSpPr>
            <a:spLocks noGrp="1"/>
          </p:cNvSpPr>
          <p:nvPr>
            <p:ph sz="half" idx="1"/>
          </p:nvPr>
        </p:nvSpPr>
        <p:spPr/>
        <p:txBody>
          <a:bodyPr/>
          <a:lstStyle/>
          <a:p>
            <a:r>
              <a:rPr lang="zh-CN" altLang="en-US" dirty="0"/>
              <a:t>构造检验统计量</a:t>
            </a:r>
          </a:p>
        </p:txBody>
      </p:sp>
      <p:sp>
        <p:nvSpPr>
          <p:cNvPr id="4" name="圆角矩形 3"/>
          <p:cNvSpPr/>
          <p:nvPr/>
        </p:nvSpPr>
        <p:spPr>
          <a:xfrm>
            <a:off x="2026023" y="2071687"/>
            <a:ext cx="5100918" cy="1272147"/>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2676525" y="2187575"/>
          <a:ext cx="3778250" cy="1030288"/>
        </p:xfrm>
        <a:graphic>
          <a:graphicData uri="http://schemas.openxmlformats.org/presentationml/2006/ole">
            <mc:AlternateContent xmlns:mc="http://schemas.openxmlformats.org/markup-compatibility/2006">
              <mc:Choice xmlns:v="urn:schemas-microsoft-com:vml" Requires="v">
                <p:oleObj name="Equation" r:id="rId2" imgW="1269720" imgH="431640" progId="Equation.DSMT4">
                  <p:embed/>
                </p:oleObj>
              </mc:Choice>
              <mc:Fallback>
                <p:oleObj name="Equation" r:id="rId2" imgW="1269720" imgH="43164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2187575"/>
                        <a:ext cx="377825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第三步</a:t>
            </a:r>
          </a:p>
        </p:txBody>
      </p:sp>
      <p:sp>
        <p:nvSpPr>
          <p:cNvPr id="3" name="内容占位符 2"/>
          <p:cNvSpPr>
            <a:spLocks noGrp="1"/>
          </p:cNvSpPr>
          <p:nvPr>
            <p:ph sz="half" idx="1"/>
          </p:nvPr>
        </p:nvSpPr>
        <p:spPr/>
        <p:txBody>
          <a:bodyPr>
            <a:normAutofit fontScale="92500" lnSpcReduction="10000"/>
          </a:bodyPr>
          <a:lstStyle/>
          <a:p>
            <a:r>
              <a:rPr lang="zh-CN" altLang="en-US" dirty="0"/>
              <a:t>计算检验统计量的取值</a:t>
            </a:r>
            <a:endParaRPr lang="en-US" altLang="zh-CN" dirty="0"/>
          </a:p>
          <a:p>
            <a:r>
              <a:rPr lang="zh-CN" altLang="en-US" dirty="0"/>
              <a:t>样本均值：</a:t>
            </a:r>
            <a:r>
              <a:rPr lang="en-US" altLang="zh-CN" dirty="0"/>
              <a:t>91.3</a:t>
            </a:r>
          </a:p>
          <a:p>
            <a:r>
              <a:rPr lang="zh-CN" altLang="en-US" dirty="0"/>
              <a:t>样本标准差：</a:t>
            </a:r>
            <a:r>
              <a:rPr lang="en-US" altLang="zh-CN" dirty="0"/>
              <a:t>5.4</a:t>
            </a:r>
          </a:p>
          <a:p>
            <a:r>
              <a:rPr lang="zh-CN" altLang="en-US" dirty="0"/>
              <a:t>样本容量：</a:t>
            </a:r>
            <a:r>
              <a:rPr lang="en-US" altLang="zh-CN" dirty="0"/>
              <a:t>100</a:t>
            </a:r>
          </a:p>
          <a:p>
            <a:r>
              <a:rPr lang="zh-CN" altLang="en-US" dirty="0"/>
              <a:t>想要检验的值：</a:t>
            </a:r>
            <a:r>
              <a:rPr lang="en-US" altLang="zh-CN" dirty="0"/>
              <a:t>90</a:t>
            </a:r>
          </a:p>
          <a:p>
            <a:r>
              <a:rPr lang="zh-CN" altLang="en-US" dirty="0"/>
              <a:t>检验统计量的取值：</a:t>
            </a:r>
            <a:r>
              <a:rPr lang="en-US" altLang="zh-CN" dirty="0"/>
              <a:t>2.407</a:t>
            </a:r>
            <a:endParaRPr lang="zh-CN" altLang="en-US" dirty="0"/>
          </a:p>
        </p:txBody>
      </p:sp>
      <p:sp>
        <p:nvSpPr>
          <p:cNvPr id="4" name="圆角矩形 3"/>
          <p:cNvSpPr/>
          <p:nvPr/>
        </p:nvSpPr>
        <p:spPr>
          <a:xfrm>
            <a:off x="4527166" y="918631"/>
            <a:ext cx="1846730" cy="860610"/>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4640823" y="918631"/>
          <a:ext cx="1598602" cy="807433"/>
        </p:xfrm>
        <a:graphic>
          <a:graphicData uri="http://schemas.openxmlformats.org/presentationml/2006/ole">
            <mc:AlternateContent xmlns:mc="http://schemas.openxmlformats.org/markup-compatibility/2006">
              <mc:Choice xmlns:v="urn:schemas-microsoft-com:vml" Requires="v">
                <p:oleObj name="Equation" r:id="rId2" imgW="685800" imgH="431640" progId="Equation.DSMT4">
                  <p:embed/>
                </p:oleObj>
              </mc:Choice>
              <mc:Fallback>
                <p:oleObj name="Equation" r:id="rId2" imgW="685800" imgH="43164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823" y="918631"/>
                        <a:ext cx="1598602" cy="807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Grp="1" noChangeAspect="1" noChangeArrowheads="1"/>
          </p:cNvPicPr>
          <p:nvPr>
            <p:ph sz="half" idx="2"/>
          </p:nvPr>
        </p:nvPicPr>
        <p:blipFill>
          <a:blip r:embed="rId2"/>
          <a:srcRect/>
          <a:stretch>
            <a:fillRect/>
          </a:stretch>
        </p:blipFill>
        <p:spPr bwMode="auto">
          <a:xfrm>
            <a:off x="4648200" y="948488"/>
            <a:ext cx="4038600" cy="365133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第四步</a:t>
            </a:r>
          </a:p>
        </p:txBody>
      </p:sp>
      <p:sp>
        <p:nvSpPr>
          <p:cNvPr id="3" name="内容占位符 2"/>
          <p:cNvSpPr>
            <a:spLocks noGrp="1"/>
          </p:cNvSpPr>
          <p:nvPr>
            <p:ph sz="half" idx="1"/>
          </p:nvPr>
        </p:nvSpPr>
        <p:spPr/>
        <p:txBody>
          <a:bodyPr/>
          <a:lstStyle/>
          <a:p>
            <a:r>
              <a:rPr lang="zh-CN" altLang="en-US" dirty="0"/>
              <a:t>计算</a:t>
            </a:r>
            <a:r>
              <a:rPr lang="en-US" altLang="zh-CN" dirty="0"/>
              <a:t>p</a:t>
            </a:r>
            <a:r>
              <a:rPr lang="zh-CN" altLang="en-US" dirty="0"/>
              <a:t>值</a:t>
            </a:r>
          </a:p>
        </p:txBody>
      </p:sp>
      <p:sp>
        <p:nvSpPr>
          <p:cNvPr id="4" name="圆角矩形 3"/>
          <p:cNvSpPr/>
          <p:nvPr/>
        </p:nvSpPr>
        <p:spPr>
          <a:xfrm>
            <a:off x="215153" y="2072158"/>
            <a:ext cx="3989294" cy="715867"/>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5" name="对象 4"/>
          <p:cNvGraphicFramePr>
            <a:graphicFrameLocks noChangeAspect="1"/>
          </p:cNvGraphicFramePr>
          <p:nvPr/>
        </p:nvGraphicFramePr>
        <p:xfrm>
          <a:off x="405641" y="2219000"/>
          <a:ext cx="1417171" cy="448472"/>
        </p:xfrm>
        <a:graphic>
          <a:graphicData uri="http://schemas.openxmlformats.org/presentationml/2006/ole">
            <mc:AlternateContent xmlns:mc="http://schemas.openxmlformats.org/markup-compatibility/2006">
              <mc:Choice xmlns:v="urn:schemas-microsoft-com:vml" Requires="v">
                <p:oleObj name="Equation" r:id="rId3" imgW="723600" imgH="228600" progId="Equation.DSMT4">
                  <p:embed/>
                </p:oleObj>
              </mc:Choice>
              <mc:Fallback>
                <p:oleObj name="Equation" r:id="rId3" imgW="7236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641" y="2219000"/>
                        <a:ext cx="1417171" cy="448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2610377" y="2227965"/>
          <a:ext cx="1390860" cy="448472"/>
        </p:xfrm>
        <a:graphic>
          <a:graphicData uri="http://schemas.openxmlformats.org/presentationml/2006/ole">
            <mc:AlternateContent xmlns:mc="http://schemas.openxmlformats.org/markup-compatibility/2006">
              <mc:Choice xmlns:v="urn:schemas-microsoft-com:vml" Requires="v">
                <p:oleObj name="Equation" r:id="rId5" imgW="711000" imgH="228600" progId="Equation.DSMT4">
                  <p:embed/>
                </p:oleObj>
              </mc:Choice>
              <mc:Fallback>
                <p:oleObj name="Equation" r:id="rId5" imgW="7110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0377" y="2227965"/>
                        <a:ext cx="1390860" cy="448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直接箭头连接符 10"/>
          <p:cNvCxnSpPr/>
          <p:nvPr/>
        </p:nvCxnSpPr>
        <p:spPr>
          <a:xfrm rot="5400000">
            <a:off x="7390049" y="3085210"/>
            <a:ext cx="1051571" cy="457201"/>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306239" y="2416230"/>
            <a:ext cx="1371600" cy="369332"/>
          </a:xfrm>
          <a:prstGeom prst="rect">
            <a:avLst/>
          </a:prstGeom>
          <a:noFill/>
        </p:spPr>
        <p:txBody>
          <a:bodyPr wrap="square" rtlCol="0">
            <a:spAutoFit/>
          </a:bodyPr>
          <a:lstStyle/>
          <a:p>
            <a:r>
              <a:rPr lang="en-US" altLang="zh-CN" dirty="0">
                <a:solidFill>
                  <a:schemeClr val="bg1"/>
                </a:solidFill>
              </a:rPr>
              <a:t>p</a:t>
            </a:r>
            <a:r>
              <a:rPr lang="zh-CN" altLang="en-US" dirty="0">
                <a:solidFill>
                  <a:schemeClr val="bg1"/>
                </a:solidFill>
              </a:rPr>
              <a:t>值</a:t>
            </a:r>
            <a:r>
              <a:rPr lang="en-US" altLang="zh-CN" dirty="0">
                <a:solidFill>
                  <a:schemeClr val="bg1"/>
                </a:solidFill>
              </a:rPr>
              <a:t>=0.009</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第五步</a:t>
            </a:r>
          </a:p>
        </p:txBody>
      </p:sp>
      <p:sp>
        <p:nvSpPr>
          <p:cNvPr id="6" name="内容占位符 5"/>
          <p:cNvSpPr>
            <a:spLocks noGrp="1"/>
          </p:cNvSpPr>
          <p:nvPr>
            <p:ph sz="half" idx="1"/>
          </p:nvPr>
        </p:nvSpPr>
        <p:spPr/>
        <p:txBody>
          <a:bodyPr/>
          <a:lstStyle/>
          <a:p>
            <a:r>
              <a:rPr lang="zh-CN" altLang="en-US" dirty="0"/>
              <a:t>做结论</a:t>
            </a:r>
            <a:endParaRPr lang="en-US" altLang="zh-CN" dirty="0"/>
          </a:p>
          <a:p>
            <a:r>
              <a:rPr lang="en-US" altLang="zh-CN" dirty="0"/>
              <a:t>p</a:t>
            </a:r>
            <a:r>
              <a:rPr lang="zh-CN" altLang="en-US" dirty="0"/>
              <a:t>值</a:t>
            </a:r>
            <a:r>
              <a:rPr lang="en-US" altLang="zh-CN" dirty="0"/>
              <a:t>&lt;0.05</a:t>
            </a:r>
          </a:p>
          <a:p>
            <a:r>
              <a:rPr lang="zh-CN" altLang="en-US" dirty="0"/>
              <a:t>在</a:t>
            </a:r>
            <a:r>
              <a:rPr lang="en-US" altLang="zh-CN" dirty="0"/>
              <a:t>0.05</a:t>
            </a:r>
            <a:r>
              <a:rPr lang="zh-CN" altLang="en-US" dirty="0"/>
              <a:t>的显著性水平下，拒绝原假设，可以认为教授的说法是可靠的</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常见的假设检验方法</a:t>
            </a:r>
          </a:p>
        </p:txBody>
      </p:sp>
      <p:sp>
        <p:nvSpPr>
          <p:cNvPr id="6" name="内容占位符 5"/>
          <p:cNvSpPr>
            <a:spLocks noGrp="1"/>
          </p:cNvSpPr>
          <p:nvPr>
            <p:ph sz="half" idx="1"/>
          </p:nvPr>
        </p:nvSpPr>
        <p:spPr/>
        <p:txBody>
          <a:bodyPr/>
          <a:lstStyle/>
          <a:p>
            <a:r>
              <a:rPr lang="zh-CN" altLang="en-US" dirty="0"/>
              <a:t>单样本的</a:t>
            </a:r>
            <a:r>
              <a:rPr lang="en-US" altLang="zh-CN" dirty="0"/>
              <a:t>t</a:t>
            </a:r>
            <a:r>
              <a:rPr lang="zh-CN" altLang="en-US" dirty="0"/>
              <a:t>检验</a:t>
            </a:r>
            <a:endParaRPr lang="en-US" altLang="zh-CN" dirty="0"/>
          </a:p>
          <a:p>
            <a:r>
              <a:rPr lang="zh-CN" altLang="en-US" dirty="0"/>
              <a:t>两个独立样本的</a:t>
            </a:r>
            <a:r>
              <a:rPr lang="en-US" altLang="zh-CN" dirty="0"/>
              <a:t>t</a:t>
            </a:r>
            <a:r>
              <a:rPr lang="zh-CN" altLang="en-US" dirty="0"/>
              <a:t>检验</a:t>
            </a:r>
            <a:endParaRPr lang="en-US" altLang="zh-CN" dirty="0"/>
          </a:p>
          <a:p>
            <a:r>
              <a:rPr lang="zh-CN" altLang="en-US" dirty="0"/>
              <a:t>匹配样本的</a:t>
            </a:r>
            <a:r>
              <a:rPr lang="en-US" altLang="zh-CN" dirty="0"/>
              <a:t>t</a:t>
            </a:r>
            <a:r>
              <a:rPr lang="zh-CN" altLang="en-US" dirty="0"/>
              <a:t>检验</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单样本的</a:t>
            </a:r>
            <a:r>
              <a:rPr lang="en-US" altLang="zh-CN" dirty="0"/>
              <a:t>t</a:t>
            </a:r>
            <a:r>
              <a:rPr lang="zh-CN" altLang="en-US" dirty="0"/>
              <a:t>检验</a:t>
            </a:r>
          </a:p>
        </p:txBody>
      </p:sp>
      <p:sp>
        <p:nvSpPr>
          <p:cNvPr id="3" name="内容占位符 2"/>
          <p:cNvSpPr>
            <a:spLocks noGrp="1"/>
          </p:cNvSpPr>
          <p:nvPr>
            <p:ph sz="half" idx="1"/>
          </p:nvPr>
        </p:nvSpPr>
        <p:spPr/>
        <p:txBody>
          <a:bodyPr>
            <a:normAutofit lnSpcReduction="10000"/>
          </a:bodyPr>
          <a:lstStyle/>
          <a:p>
            <a:r>
              <a:rPr lang="zh-CN" altLang="en-US" dirty="0"/>
              <a:t>提出原假设和备择假设：双侧、左侧、右侧检验</a:t>
            </a:r>
            <a:endParaRPr lang="en-US" altLang="zh-CN" dirty="0"/>
          </a:p>
          <a:p>
            <a:endParaRPr lang="en-US" altLang="zh-CN" dirty="0"/>
          </a:p>
          <a:p>
            <a:r>
              <a:rPr lang="zh-CN" altLang="en-US" dirty="0"/>
              <a:t>给出检验统计量：</a:t>
            </a:r>
            <a:endParaRPr lang="en-US" altLang="zh-CN" dirty="0"/>
          </a:p>
          <a:p>
            <a:endParaRPr lang="en-US" altLang="zh-CN" dirty="0"/>
          </a:p>
          <a:p>
            <a:r>
              <a:rPr lang="zh-CN" altLang="en-US" dirty="0">
                <a:solidFill>
                  <a:srgbClr val="FFC000"/>
                </a:solidFill>
              </a:rPr>
              <a:t>注意</a:t>
            </a:r>
            <a:r>
              <a:rPr lang="zh-CN" altLang="en-US" dirty="0"/>
              <a:t>：无论是双侧，还是左侧、右侧检验，对应的检验统计量都相同</a:t>
            </a:r>
          </a:p>
        </p:txBody>
      </p:sp>
      <p:sp>
        <p:nvSpPr>
          <p:cNvPr id="4" name="圆角矩形 3"/>
          <p:cNvSpPr/>
          <p:nvPr/>
        </p:nvSpPr>
        <p:spPr>
          <a:xfrm>
            <a:off x="3917575" y="2115680"/>
            <a:ext cx="2321859" cy="986117"/>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125954" name="Object 2"/>
          <p:cNvGraphicFramePr>
            <a:graphicFrameLocks noChangeAspect="1"/>
          </p:cNvGraphicFramePr>
          <p:nvPr/>
        </p:nvGraphicFramePr>
        <p:xfrm>
          <a:off x="4166443" y="2066195"/>
          <a:ext cx="1781175" cy="1125538"/>
        </p:xfrm>
        <a:graphic>
          <a:graphicData uri="http://schemas.openxmlformats.org/presentationml/2006/ole">
            <mc:AlternateContent xmlns:mc="http://schemas.openxmlformats.org/markup-compatibility/2006">
              <mc:Choice xmlns:v="urn:schemas-microsoft-com:vml" Requires="v">
                <p:oleObj name="Equation" r:id="rId2" imgW="685800" imgH="431640" progId="Equation.DSMT4">
                  <p:embed/>
                </p:oleObj>
              </mc:Choice>
              <mc:Fallback>
                <p:oleObj name="Equation" r:id="rId2" imgW="685800" imgH="43164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443" y="2066195"/>
                        <a:ext cx="1781175"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检验的</a:t>
            </a:r>
            <a:r>
              <a:rPr lang="en-US" altLang="zh-CN" dirty="0"/>
              <a:t>p</a:t>
            </a:r>
            <a:r>
              <a:rPr lang="zh-CN" altLang="en-US" dirty="0"/>
              <a:t>值</a:t>
            </a:r>
          </a:p>
        </p:txBody>
      </p:sp>
      <p:sp>
        <p:nvSpPr>
          <p:cNvPr id="5" name="文本占位符 4"/>
          <p:cNvSpPr>
            <a:spLocks noGrp="1"/>
          </p:cNvSpPr>
          <p:nvPr>
            <p:ph type="body" sz="half" idx="2"/>
          </p:nvPr>
        </p:nvSpPr>
        <p:spPr/>
        <p:txBody>
          <a:bodyPr/>
          <a:lstStyle/>
          <a:p>
            <a:endParaRPr lang="en-US" altLang="zh-CN" dirty="0"/>
          </a:p>
          <a:p>
            <a:r>
              <a:rPr lang="zh-CN" altLang="en-US" sz="1800" dirty="0"/>
              <a:t>注意：</a:t>
            </a:r>
            <a:r>
              <a:rPr lang="en-US" altLang="zh-CN" sz="1800" dirty="0">
                <a:solidFill>
                  <a:srgbClr val="FFC000"/>
                </a:solidFill>
              </a:rPr>
              <a:t>p</a:t>
            </a:r>
            <a:r>
              <a:rPr lang="zh-CN" altLang="en-US" sz="1800" dirty="0">
                <a:solidFill>
                  <a:srgbClr val="FFC000"/>
                </a:solidFill>
              </a:rPr>
              <a:t>值</a:t>
            </a:r>
            <a:r>
              <a:rPr lang="zh-CN" altLang="en-US" sz="1800" dirty="0"/>
              <a:t>是取值为</a:t>
            </a:r>
            <a:r>
              <a:rPr lang="en-US" altLang="zh-CN" sz="1800" dirty="0"/>
              <a:t>0</a:t>
            </a:r>
            <a:r>
              <a:rPr lang="zh-CN" altLang="en-US" sz="1800" dirty="0"/>
              <a:t>到</a:t>
            </a:r>
            <a:r>
              <a:rPr lang="en-US" altLang="zh-CN" sz="1800" dirty="0"/>
              <a:t>1</a:t>
            </a:r>
            <a:r>
              <a:rPr lang="zh-CN" altLang="en-US" sz="1800" dirty="0"/>
              <a:t>之间的数，是一个概率，也称为观测到的显著性水平</a:t>
            </a:r>
          </a:p>
        </p:txBody>
      </p:sp>
      <p:pic>
        <p:nvPicPr>
          <p:cNvPr id="6" name="Picture 2" descr="D:\2—课程\统计学\lecture note\lecture 4 参数估计与假设检验\pvalue.JPG"/>
          <p:cNvPicPr>
            <a:picLocks noGrp="1" noChangeAspect="1" noChangeArrowheads="1"/>
          </p:cNvPicPr>
          <p:nvPr>
            <p:ph idx="1"/>
          </p:nvPr>
        </p:nvPicPr>
        <p:blipFill>
          <a:blip r:embed="rId2"/>
          <a:srcRect/>
          <a:stretch>
            <a:fillRect/>
          </a:stretch>
        </p:blipFill>
        <p:spPr bwMode="auto">
          <a:xfrm>
            <a:off x="3575050" y="839152"/>
            <a:ext cx="5111750" cy="312070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决策规则</a:t>
            </a:r>
          </a:p>
        </p:txBody>
      </p:sp>
      <p:sp>
        <p:nvSpPr>
          <p:cNvPr id="6" name="内容占位符 5"/>
          <p:cNvSpPr>
            <a:spLocks noGrp="1"/>
          </p:cNvSpPr>
          <p:nvPr>
            <p:ph sz="half" idx="1"/>
          </p:nvPr>
        </p:nvSpPr>
        <p:spPr/>
        <p:txBody>
          <a:bodyPr/>
          <a:lstStyle/>
          <a:p>
            <a:r>
              <a:rPr lang="zh-CN" altLang="en-US" dirty="0"/>
              <a:t>根据</a:t>
            </a:r>
            <a:r>
              <a:rPr lang="en-US" altLang="zh-CN" dirty="0"/>
              <a:t>p</a:t>
            </a:r>
            <a:r>
              <a:rPr lang="zh-CN" altLang="en-US" dirty="0"/>
              <a:t>值进行假设检验时，决策规则是不变的</a:t>
            </a:r>
          </a:p>
        </p:txBody>
      </p:sp>
      <p:sp>
        <p:nvSpPr>
          <p:cNvPr id="7" name="内容占位符 6"/>
          <p:cNvSpPr>
            <a:spLocks noGrp="1"/>
          </p:cNvSpPr>
          <p:nvPr>
            <p:ph sz="half" idx="2"/>
          </p:nvPr>
        </p:nvSpPr>
        <p:spPr/>
        <p:txBody>
          <a:bodyPr/>
          <a:lstStyle/>
          <a:p>
            <a:r>
              <a:rPr lang="en-US" altLang="zh-CN" dirty="0"/>
              <a:t>p</a:t>
            </a:r>
            <a:r>
              <a:rPr lang="zh-CN" altLang="en-US" dirty="0"/>
              <a:t>值小于显著性水平</a:t>
            </a:r>
            <a:r>
              <a:rPr lang="en-US" altLang="zh-CN" dirty="0"/>
              <a:t>ɑ</a:t>
            </a:r>
            <a:r>
              <a:rPr lang="zh-CN" altLang="en-US" dirty="0"/>
              <a:t>时，拒绝原假设；</a:t>
            </a:r>
            <a:endParaRPr lang="en-US" altLang="zh-CN" dirty="0"/>
          </a:p>
          <a:p>
            <a:r>
              <a:rPr lang="en-US" altLang="zh-CN" dirty="0"/>
              <a:t>p</a:t>
            </a:r>
            <a:r>
              <a:rPr lang="zh-CN" altLang="en-US" dirty="0"/>
              <a:t>值大于显著性水平</a:t>
            </a:r>
            <a:r>
              <a:rPr lang="en-US" altLang="zh-CN" dirty="0"/>
              <a:t>ɑ</a:t>
            </a:r>
            <a:r>
              <a:rPr lang="zh-CN" altLang="en-US" dirty="0"/>
              <a:t>时，不能拒绝原假设</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单样本的</a:t>
            </a:r>
            <a:r>
              <a:rPr lang="en-US" altLang="zh-CN" dirty="0"/>
              <a:t>t</a:t>
            </a:r>
            <a:r>
              <a:rPr lang="zh-CN" altLang="en-US" dirty="0"/>
              <a:t>检验</a:t>
            </a:r>
          </a:p>
        </p:txBody>
      </p:sp>
      <p:sp>
        <p:nvSpPr>
          <p:cNvPr id="3" name="内容占位符 2"/>
          <p:cNvSpPr>
            <a:spLocks noGrp="1"/>
          </p:cNvSpPr>
          <p:nvPr>
            <p:ph sz="half" idx="1"/>
          </p:nvPr>
        </p:nvSpPr>
        <p:spPr/>
        <p:txBody>
          <a:bodyPr/>
          <a:lstStyle/>
          <a:p>
            <a:r>
              <a:rPr lang="zh-CN" altLang="en-US" dirty="0"/>
              <a:t>教学评估小组认为，教师的教学评估得分达到</a:t>
            </a:r>
            <a:r>
              <a:rPr lang="en-US" altLang="zh-CN" dirty="0"/>
              <a:t>4.0</a:t>
            </a:r>
            <a:r>
              <a:rPr lang="zh-CN" altLang="en-US" dirty="0"/>
              <a:t>分为合格，达到</a:t>
            </a:r>
            <a:r>
              <a:rPr lang="en-US" altLang="zh-CN" dirty="0">
                <a:solidFill>
                  <a:srgbClr val="FFC000"/>
                </a:solidFill>
              </a:rPr>
              <a:t>4.5</a:t>
            </a:r>
            <a:r>
              <a:rPr lang="zh-CN" altLang="en-US" dirty="0">
                <a:solidFill>
                  <a:srgbClr val="FFC000"/>
                </a:solidFill>
              </a:rPr>
              <a:t>分</a:t>
            </a:r>
            <a:r>
              <a:rPr lang="zh-CN" altLang="en-US" dirty="0"/>
              <a:t>为优秀。经计算，</a:t>
            </a:r>
            <a:r>
              <a:rPr lang="en-US" altLang="zh-CN" dirty="0"/>
              <a:t>287</a:t>
            </a:r>
            <a:r>
              <a:rPr lang="zh-CN" altLang="en-US" dirty="0"/>
              <a:t>位教师教学评估得分的样本均值是</a:t>
            </a:r>
            <a:r>
              <a:rPr lang="en-US" altLang="zh-CN" dirty="0"/>
              <a:t>4.43</a:t>
            </a:r>
            <a:r>
              <a:rPr lang="zh-CN" altLang="en-US" dirty="0"/>
              <a:t>分，样本标准差是</a:t>
            </a:r>
            <a:r>
              <a:rPr lang="en-US" altLang="zh-CN" dirty="0"/>
              <a:t>0.297</a:t>
            </a:r>
            <a:r>
              <a:rPr lang="zh-CN" altLang="en-US" dirty="0"/>
              <a:t>。能否说明教师总体的教学水平合格，甚至是</a:t>
            </a:r>
            <a:r>
              <a:rPr lang="zh-CN" altLang="en-US" dirty="0">
                <a:solidFill>
                  <a:srgbClr val="FFC000"/>
                </a:solidFill>
              </a:rPr>
              <a:t>达到优秀</a:t>
            </a:r>
            <a:r>
              <a:rPr lang="zh-CN" altLang="en-US" dirty="0"/>
              <a:t>？</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双边检验：</a:t>
            </a:r>
            <a:endParaRPr lang="en-US" altLang="zh-CN" dirty="0"/>
          </a:p>
          <a:p>
            <a:endParaRPr lang="en-US" altLang="zh-CN" dirty="0"/>
          </a:p>
          <a:p>
            <a:endParaRPr lang="en-US" altLang="zh-CN" dirty="0"/>
          </a:p>
          <a:p>
            <a:r>
              <a:rPr lang="zh-CN" altLang="en-US" dirty="0"/>
              <a:t>单边检验：</a:t>
            </a:r>
          </a:p>
        </p:txBody>
      </p:sp>
      <p:sp>
        <p:nvSpPr>
          <p:cNvPr id="4" name="圆角矩形 3"/>
          <p:cNvSpPr/>
          <p:nvPr/>
        </p:nvSpPr>
        <p:spPr>
          <a:xfrm>
            <a:off x="1658472" y="3765207"/>
            <a:ext cx="5809130" cy="950260"/>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5" name="对象 4"/>
          <p:cNvGraphicFramePr>
            <a:graphicFrameLocks noChangeAspect="1"/>
          </p:cNvGraphicFramePr>
          <p:nvPr/>
        </p:nvGraphicFramePr>
        <p:xfrm>
          <a:off x="2139950" y="3998913"/>
          <a:ext cx="1979613" cy="595312"/>
        </p:xfrm>
        <a:graphic>
          <a:graphicData uri="http://schemas.openxmlformats.org/presentationml/2006/ole">
            <mc:AlternateContent xmlns:mc="http://schemas.openxmlformats.org/markup-compatibility/2006">
              <mc:Choice xmlns:v="urn:schemas-microsoft-com:vml" Requires="v">
                <p:oleObj name="Equation" r:id="rId2" imgW="761760" imgH="228600" progId="Equation.DSMT4">
                  <p:embed/>
                </p:oleObj>
              </mc:Choice>
              <mc:Fallback>
                <p:oleObj name="Equation" r:id="rId2" imgW="761760" imgH="2286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950" y="3998913"/>
                        <a:ext cx="197961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5026025" y="3998913"/>
          <a:ext cx="1946275" cy="595312"/>
        </p:xfrm>
        <a:graphic>
          <a:graphicData uri="http://schemas.openxmlformats.org/presentationml/2006/ole">
            <mc:AlternateContent xmlns:mc="http://schemas.openxmlformats.org/markup-compatibility/2006">
              <mc:Choice xmlns:v="urn:schemas-microsoft-com:vml" Requires="v">
                <p:oleObj name="Equation" r:id="rId4" imgW="749160" imgH="228600" progId="Equation.DSMT4">
                  <p:embed/>
                </p:oleObj>
              </mc:Choice>
              <mc:Fallback>
                <p:oleObj name="Equation" r:id="rId4" imgW="749160" imgH="2286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6025" y="3998913"/>
                        <a:ext cx="19462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圆角矩形 6"/>
          <p:cNvSpPr/>
          <p:nvPr/>
        </p:nvSpPr>
        <p:spPr>
          <a:xfrm>
            <a:off x="1640542" y="1863360"/>
            <a:ext cx="5809130" cy="950260"/>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8" name="对象 7"/>
          <p:cNvGraphicFramePr>
            <a:graphicFrameLocks noChangeAspect="1"/>
          </p:cNvGraphicFramePr>
          <p:nvPr/>
        </p:nvGraphicFramePr>
        <p:xfrm>
          <a:off x="2122488" y="2097088"/>
          <a:ext cx="1979612" cy="595312"/>
        </p:xfrm>
        <a:graphic>
          <a:graphicData uri="http://schemas.openxmlformats.org/presentationml/2006/ole">
            <mc:AlternateContent xmlns:mc="http://schemas.openxmlformats.org/markup-compatibility/2006">
              <mc:Choice xmlns:v="urn:schemas-microsoft-com:vml" Requires="v">
                <p:oleObj name="Equation" r:id="rId6" imgW="761760" imgH="228600" progId="Equation.DSMT4">
                  <p:embed/>
                </p:oleObj>
              </mc:Choice>
              <mc:Fallback>
                <p:oleObj name="Equation" r:id="rId6" imgW="761760" imgH="2286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2488" y="2097088"/>
                        <a:ext cx="1979612"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
          <p:cNvGraphicFramePr>
            <a:graphicFrameLocks noChangeAspect="1"/>
          </p:cNvGraphicFramePr>
          <p:nvPr/>
        </p:nvGraphicFramePr>
        <p:xfrm>
          <a:off x="5008563" y="2097088"/>
          <a:ext cx="1946275" cy="595312"/>
        </p:xfrm>
        <a:graphic>
          <a:graphicData uri="http://schemas.openxmlformats.org/presentationml/2006/ole">
            <mc:AlternateContent xmlns:mc="http://schemas.openxmlformats.org/markup-compatibility/2006">
              <mc:Choice xmlns:v="urn:schemas-microsoft-com:vml" Requires="v">
                <p:oleObj name="Equation" r:id="rId8" imgW="749160" imgH="228600" progId="Equation.DSMT4">
                  <p:embed/>
                </p:oleObj>
              </mc:Choice>
              <mc:Fallback>
                <p:oleObj name="Equation" r:id="rId8" imgW="749160" imgH="2286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8563" y="2097088"/>
                        <a:ext cx="19462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估计量</a:t>
            </a:r>
          </a:p>
        </p:txBody>
      </p:sp>
      <p:sp>
        <p:nvSpPr>
          <p:cNvPr id="6" name="内容占位符 5"/>
          <p:cNvSpPr>
            <a:spLocks noGrp="1"/>
          </p:cNvSpPr>
          <p:nvPr>
            <p:ph sz="half" idx="1"/>
          </p:nvPr>
        </p:nvSpPr>
        <p:spPr/>
        <p:txBody>
          <a:bodyPr/>
          <a:lstStyle/>
          <a:p>
            <a:r>
              <a:rPr lang="zh-CN" altLang="en-US" dirty="0"/>
              <a:t>样本的函数称为统计量 </a:t>
            </a:r>
            <a:r>
              <a:rPr lang="en-US" altLang="zh-CN" dirty="0"/>
              <a:t>(</a:t>
            </a:r>
            <a:r>
              <a:rPr lang="zh-CN" altLang="en-US" dirty="0"/>
              <a:t>不包含未知参数</a:t>
            </a:r>
            <a:r>
              <a:rPr lang="en-US" altLang="zh-CN" dirty="0"/>
              <a:t>)</a:t>
            </a:r>
            <a:r>
              <a:rPr lang="zh-CN" altLang="en-US" dirty="0"/>
              <a:t>，而用于估计的统计量称为</a:t>
            </a:r>
            <a:r>
              <a:rPr lang="zh-CN" altLang="en-US" sz="3200" b="1" dirty="0"/>
              <a:t>估计量 </a:t>
            </a:r>
            <a:r>
              <a:rPr lang="en-US" altLang="zh-CN" dirty="0"/>
              <a:t>(estimator)</a:t>
            </a:r>
          </a:p>
          <a:p>
            <a:r>
              <a:rPr lang="zh-CN" altLang="en-US" dirty="0"/>
              <a:t>总体参数是唯一的，同一个参数可以有多个不同的估计量</a:t>
            </a:r>
            <a:endParaRPr lang="en-US" altLang="zh-CN" dirty="0"/>
          </a:p>
        </p:txBody>
      </p:sp>
      <p:sp>
        <p:nvSpPr>
          <p:cNvPr id="8" name="圆角矩形 7"/>
          <p:cNvSpPr/>
          <p:nvPr/>
        </p:nvSpPr>
        <p:spPr>
          <a:xfrm>
            <a:off x="384623" y="3636963"/>
            <a:ext cx="8338035" cy="941289"/>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321911401"/>
              </p:ext>
            </p:extLst>
          </p:nvPr>
        </p:nvGraphicFramePr>
        <p:xfrm>
          <a:off x="510986" y="3632863"/>
          <a:ext cx="8094271" cy="981075"/>
        </p:xfrm>
        <a:graphic>
          <a:graphicData uri="http://schemas.openxmlformats.org/presentationml/2006/ole">
            <mc:AlternateContent xmlns:mc="http://schemas.openxmlformats.org/markup-compatibility/2006">
              <mc:Choice xmlns:v="urn:schemas-microsoft-com:vml" Requires="v">
                <p:oleObj name="Equation" r:id="rId2" imgW="2070000" imgH="253800" progId="Equation.DSMT4">
                  <p:embed/>
                </p:oleObj>
              </mc:Choice>
              <mc:Fallback>
                <p:oleObj name="Equation" r:id="rId2" imgW="2070000" imgH="2538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86" y="3632863"/>
                        <a:ext cx="8094271"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圆角矩形 8"/>
          <p:cNvSpPr/>
          <p:nvPr/>
        </p:nvSpPr>
        <p:spPr>
          <a:xfrm>
            <a:off x="6858000" y="3636963"/>
            <a:ext cx="1747257" cy="94128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检验统计量</a:t>
            </a:r>
          </a:p>
        </p:txBody>
      </p:sp>
      <p:sp>
        <p:nvSpPr>
          <p:cNvPr id="3" name="内容占位符 2"/>
          <p:cNvSpPr>
            <a:spLocks noGrp="1"/>
          </p:cNvSpPr>
          <p:nvPr>
            <p:ph sz="half" idx="1"/>
          </p:nvPr>
        </p:nvSpPr>
        <p:spPr/>
        <p:txBody>
          <a:bodyPr>
            <a:normAutofit fontScale="92500" lnSpcReduction="10000"/>
          </a:bodyPr>
          <a:lstStyle/>
          <a:p>
            <a:r>
              <a:rPr lang="zh-CN" altLang="en-US" dirty="0"/>
              <a:t>计算检验统计量的取值</a:t>
            </a:r>
            <a:endParaRPr lang="en-US" altLang="zh-CN" dirty="0"/>
          </a:p>
          <a:p>
            <a:r>
              <a:rPr lang="zh-CN" altLang="en-US" dirty="0"/>
              <a:t>样本均值：</a:t>
            </a:r>
            <a:r>
              <a:rPr lang="en-US" altLang="zh-CN" dirty="0"/>
              <a:t>4.43</a:t>
            </a:r>
          </a:p>
          <a:p>
            <a:r>
              <a:rPr lang="zh-CN" altLang="en-US" dirty="0"/>
              <a:t>样本标准差：</a:t>
            </a:r>
            <a:r>
              <a:rPr lang="en-US" altLang="zh-CN" dirty="0"/>
              <a:t>0.297</a:t>
            </a:r>
          </a:p>
          <a:p>
            <a:r>
              <a:rPr lang="zh-CN" altLang="en-US" dirty="0"/>
              <a:t>样本容量：</a:t>
            </a:r>
            <a:r>
              <a:rPr lang="en-US" altLang="zh-CN" dirty="0"/>
              <a:t>287</a:t>
            </a:r>
          </a:p>
          <a:p>
            <a:r>
              <a:rPr lang="zh-CN" altLang="en-US" dirty="0"/>
              <a:t>想要检验的值：</a:t>
            </a:r>
            <a:r>
              <a:rPr lang="en-US" altLang="zh-CN" dirty="0"/>
              <a:t>4.5</a:t>
            </a:r>
          </a:p>
          <a:p>
            <a:r>
              <a:rPr lang="zh-CN" altLang="en-US" dirty="0"/>
              <a:t>检验统计量的取值：</a:t>
            </a:r>
            <a:r>
              <a:rPr lang="en-US" altLang="zh-CN" dirty="0"/>
              <a:t>-4.016</a:t>
            </a:r>
            <a:endParaRPr lang="zh-CN" altLang="en-US" dirty="0"/>
          </a:p>
        </p:txBody>
      </p:sp>
      <p:sp>
        <p:nvSpPr>
          <p:cNvPr id="4" name="圆角矩形 3"/>
          <p:cNvSpPr/>
          <p:nvPr/>
        </p:nvSpPr>
        <p:spPr>
          <a:xfrm>
            <a:off x="4527166" y="918631"/>
            <a:ext cx="1846730" cy="860610"/>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4640823" y="918631"/>
          <a:ext cx="1598602" cy="807433"/>
        </p:xfrm>
        <a:graphic>
          <a:graphicData uri="http://schemas.openxmlformats.org/presentationml/2006/ole">
            <mc:AlternateContent xmlns:mc="http://schemas.openxmlformats.org/markup-compatibility/2006">
              <mc:Choice xmlns:v="urn:schemas-microsoft-com:vml" Requires="v">
                <p:oleObj name="Equation" r:id="rId2" imgW="685800" imgH="431640" progId="Equation.DSMT4">
                  <p:embed/>
                </p:oleObj>
              </mc:Choice>
              <mc:Fallback>
                <p:oleObj name="Equation" r:id="rId2" imgW="685800" imgH="43164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823" y="918631"/>
                        <a:ext cx="1598602" cy="807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33375"/>
            <a:ext cx="8229600" cy="344488"/>
          </a:xfrm>
        </p:spPr>
        <p:txBody>
          <a:bodyPr/>
          <a:lstStyle/>
          <a:p>
            <a:r>
              <a:rPr lang="zh-CN" altLang="en-US" dirty="0"/>
              <a:t>检验的</a:t>
            </a:r>
            <a:r>
              <a:rPr lang="en-US" altLang="zh-CN" dirty="0"/>
              <a:t>p</a:t>
            </a:r>
            <a:r>
              <a:rPr lang="zh-CN" altLang="en-US" dirty="0"/>
              <a:t>值</a:t>
            </a:r>
          </a:p>
        </p:txBody>
      </p:sp>
      <p:pic>
        <p:nvPicPr>
          <p:cNvPr id="197634" name="Picture 2"/>
          <p:cNvPicPr>
            <a:picLocks noGrp="1" noChangeAspect="1" noChangeArrowheads="1"/>
          </p:cNvPicPr>
          <p:nvPr>
            <p:ph sz="half" idx="4294967295"/>
          </p:nvPr>
        </p:nvPicPr>
        <p:blipFill>
          <a:blip r:embed="rId2"/>
          <a:srcRect/>
          <a:stretch>
            <a:fillRect/>
          </a:stretch>
        </p:blipFill>
        <p:spPr bwMode="auto">
          <a:xfrm>
            <a:off x="2146674" y="150418"/>
            <a:ext cx="4827867" cy="4820980"/>
          </a:xfrm>
          <a:prstGeom prst="rect">
            <a:avLst/>
          </a:prstGeom>
          <a:noFill/>
          <a:ln w="9525">
            <a:noFill/>
            <a:miter lim="800000"/>
            <a:headEnd/>
            <a:tailEnd/>
          </a:ln>
          <a:effectLst/>
        </p:spPr>
      </p:pic>
      <p:cxnSp>
        <p:nvCxnSpPr>
          <p:cNvPr id="5" name="直接箭头连接符 4"/>
          <p:cNvCxnSpPr/>
          <p:nvPr/>
        </p:nvCxnSpPr>
        <p:spPr>
          <a:xfrm rot="5400000">
            <a:off x="5316165" y="3199288"/>
            <a:ext cx="1051571" cy="457201"/>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674661" y="2532771"/>
            <a:ext cx="744071" cy="369332"/>
          </a:xfrm>
          <a:prstGeom prst="rect">
            <a:avLst/>
          </a:prstGeom>
          <a:noFill/>
        </p:spPr>
        <p:txBody>
          <a:bodyPr wrap="square" rtlCol="0">
            <a:spAutoFit/>
          </a:bodyPr>
          <a:lstStyle/>
          <a:p>
            <a:r>
              <a:rPr lang="en-US" altLang="zh-CN" dirty="0">
                <a:solidFill>
                  <a:schemeClr val="bg1"/>
                </a:solidFill>
              </a:rPr>
              <a:t>0.025</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以单边检验为例</a:t>
            </a:r>
            <a:endParaRPr lang="en-US" altLang="zh-CN" dirty="0"/>
          </a:p>
          <a:p>
            <a:r>
              <a:rPr lang="zh-CN" altLang="en-US" dirty="0"/>
              <a:t>检验的</a:t>
            </a:r>
            <a:r>
              <a:rPr lang="en-US" altLang="zh-CN" dirty="0"/>
              <a:t>p</a:t>
            </a:r>
            <a:r>
              <a:rPr lang="zh-CN" altLang="en-US" dirty="0"/>
              <a:t>值</a:t>
            </a:r>
            <a:r>
              <a:rPr lang="en-US" altLang="zh-CN" dirty="0"/>
              <a:t>&lt;0.001</a:t>
            </a:r>
          </a:p>
          <a:p>
            <a:r>
              <a:rPr lang="zh-CN" altLang="en-US" dirty="0"/>
              <a:t>在</a:t>
            </a:r>
            <a:r>
              <a:rPr lang="en-US" altLang="zh-CN" dirty="0"/>
              <a:t>5%</a:t>
            </a:r>
            <a:r>
              <a:rPr lang="zh-CN" altLang="en-US" dirty="0"/>
              <a:t>的显著性水平下，拒绝原假设，没有足够的证据证明教师总体的教学评估达到优秀</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学生调查数据</a:t>
            </a:r>
          </a:p>
        </p:txBody>
      </p:sp>
      <p:sp>
        <p:nvSpPr>
          <p:cNvPr id="3" name="内容占位符 2"/>
          <p:cNvSpPr>
            <a:spLocks noGrp="1"/>
          </p:cNvSpPr>
          <p:nvPr>
            <p:ph sz="half" idx="1"/>
          </p:nvPr>
        </p:nvSpPr>
        <p:spPr/>
        <p:txBody>
          <a:bodyPr/>
          <a:lstStyle/>
          <a:p>
            <a:r>
              <a:rPr lang="zh-CN" altLang="en-US" dirty="0"/>
              <a:t>对</a:t>
            </a:r>
            <a:r>
              <a:rPr lang="en-US" altLang="zh-CN" dirty="0"/>
              <a:t>35</a:t>
            </a:r>
            <a:r>
              <a:rPr lang="zh-CN" altLang="en-US" dirty="0"/>
              <a:t>个学生进行了调查，得到了他们的体重数据。在</a:t>
            </a:r>
            <a:r>
              <a:rPr lang="en-US" altLang="zh-CN" dirty="0"/>
              <a:t>5%</a:t>
            </a:r>
            <a:r>
              <a:rPr lang="zh-CN" altLang="en-US" dirty="0"/>
              <a:t>的显著性水平下，检验学生总体的平均体重是否等于</a:t>
            </a:r>
            <a:r>
              <a:rPr lang="en-US" altLang="zh-CN" dirty="0"/>
              <a:t>60</a:t>
            </a:r>
            <a:r>
              <a:rPr lang="zh-CN" altLang="en-US" dirty="0"/>
              <a:t>公斤。</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双边检验</a:t>
            </a:r>
          </a:p>
        </p:txBody>
      </p:sp>
      <p:sp>
        <p:nvSpPr>
          <p:cNvPr id="4" name="圆角矩形 3"/>
          <p:cNvSpPr/>
          <p:nvPr/>
        </p:nvSpPr>
        <p:spPr>
          <a:xfrm>
            <a:off x="2456328" y="1000400"/>
            <a:ext cx="5307107" cy="716532"/>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5" name="对象 4"/>
          <p:cNvGraphicFramePr>
            <a:graphicFrameLocks noChangeAspect="1"/>
          </p:cNvGraphicFramePr>
          <p:nvPr/>
        </p:nvGraphicFramePr>
        <p:xfrm>
          <a:off x="2709582" y="1090050"/>
          <a:ext cx="1881188" cy="595312"/>
        </p:xfrm>
        <a:graphic>
          <a:graphicData uri="http://schemas.openxmlformats.org/presentationml/2006/ole">
            <mc:AlternateContent xmlns:mc="http://schemas.openxmlformats.org/markup-compatibility/2006">
              <mc:Choice xmlns:v="urn:schemas-microsoft-com:vml" Requires="v">
                <p:oleObj name="Equation" r:id="rId2" imgW="723600" imgH="228600" progId="Equation.DSMT4">
                  <p:embed/>
                </p:oleObj>
              </mc:Choice>
              <mc:Fallback>
                <p:oleObj name="Equation" r:id="rId2" imgW="723600" imgH="2286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582" y="1090050"/>
                        <a:ext cx="1881188"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5595657" y="1090050"/>
          <a:ext cx="1846263" cy="595312"/>
        </p:xfrm>
        <a:graphic>
          <a:graphicData uri="http://schemas.openxmlformats.org/presentationml/2006/ole">
            <mc:AlternateContent xmlns:mc="http://schemas.openxmlformats.org/markup-compatibility/2006">
              <mc:Choice xmlns:v="urn:schemas-microsoft-com:vml" Requires="v">
                <p:oleObj name="Equation" r:id="rId4" imgW="711000" imgH="228600" progId="Equation.DSMT4">
                  <p:embed/>
                </p:oleObj>
              </mc:Choice>
              <mc:Fallback>
                <p:oleObj name="Equation" r:id="rId4" imgW="711000" imgH="2286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657" y="1090050"/>
                        <a:ext cx="184626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9812" name="Picture 4"/>
          <p:cNvPicPr>
            <a:picLocks noChangeAspect="1" noChangeArrowheads="1"/>
          </p:cNvPicPr>
          <p:nvPr/>
        </p:nvPicPr>
        <p:blipFill>
          <a:blip r:embed="rId6"/>
          <a:srcRect/>
          <a:stretch>
            <a:fillRect/>
          </a:stretch>
        </p:blipFill>
        <p:spPr bwMode="auto">
          <a:xfrm>
            <a:off x="828675" y="2315870"/>
            <a:ext cx="7486650" cy="1981200"/>
          </a:xfrm>
          <a:prstGeom prst="rect">
            <a:avLst/>
          </a:prstGeom>
          <a:noFill/>
          <a:ln w="9525">
            <a:noFill/>
            <a:miter lim="800000"/>
            <a:headEnd/>
            <a:tailEnd/>
          </a:ln>
          <a:effectLst/>
        </p:spPr>
      </p:pic>
      <p:sp>
        <p:nvSpPr>
          <p:cNvPr id="8" name="圆角矩形 7"/>
          <p:cNvSpPr/>
          <p:nvPr/>
        </p:nvSpPr>
        <p:spPr>
          <a:xfrm>
            <a:off x="3890682" y="3173506"/>
            <a:ext cx="1057836" cy="977153"/>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p:cNvSpPr/>
          <p:nvPr/>
        </p:nvSpPr>
        <p:spPr>
          <a:xfrm>
            <a:off x="1757082" y="3801035"/>
            <a:ext cx="952500" cy="340659"/>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6" name="Picture 4"/>
          <p:cNvPicPr>
            <a:picLocks noGrp="1" noChangeAspect="1" noChangeArrowheads="1"/>
          </p:cNvPicPr>
          <p:nvPr>
            <p:ph sz="half" idx="4294967295"/>
          </p:nvPr>
        </p:nvPicPr>
        <p:blipFill>
          <a:blip r:embed="rId2"/>
          <a:srcRect/>
          <a:stretch>
            <a:fillRect/>
          </a:stretch>
        </p:blipFill>
        <p:spPr bwMode="auto">
          <a:xfrm>
            <a:off x="2281516" y="369325"/>
            <a:ext cx="4563035" cy="4557245"/>
          </a:xfrm>
          <a:prstGeom prst="rect">
            <a:avLst/>
          </a:prstGeom>
          <a:noFill/>
          <a:ln w="9525">
            <a:noFill/>
            <a:miter lim="800000"/>
            <a:headEnd/>
            <a:tailEnd/>
          </a:ln>
          <a:effectLst/>
        </p:spPr>
      </p:pic>
      <p:cxnSp>
        <p:nvCxnSpPr>
          <p:cNvPr id="13" name="直接箭头连接符 12"/>
          <p:cNvCxnSpPr/>
          <p:nvPr/>
        </p:nvCxnSpPr>
        <p:spPr>
          <a:xfrm rot="16200000" flipH="1">
            <a:off x="3088993" y="3317177"/>
            <a:ext cx="747663" cy="435205"/>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389093" y="2755757"/>
            <a:ext cx="1541930" cy="369332"/>
          </a:xfrm>
          <a:prstGeom prst="rect">
            <a:avLst/>
          </a:prstGeom>
          <a:noFill/>
        </p:spPr>
        <p:txBody>
          <a:bodyPr wrap="square" rtlCol="0">
            <a:spAutoFit/>
          </a:bodyPr>
          <a:lstStyle/>
          <a:p>
            <a:r>
              <a:rPr lang="en-US" altLang="zh-CN" b="1" dirty="0">
                <a:solidFill>
                  <a:schemeClr val="bg1"/>
                </a:solidFill>
              </a:rPr>
              <a:t>p</a:t>
            </a:r>
            <a:r>
              <a:rPr lang="zh-CN" altLang="en-US" b="1" dirty="0">
                <a:solidFill>
                  <a:schemeClr val="bg1"/>
                </a:solidFill>
              </a:rPr>
              <a:t>值</a:t>
            </a:r>
            <a:r>
              <a:rPr lang="en-US" altLang="zh-CN" b="1" dirty="0">
                <a:solidFill>
                  <a:schemeClr val="bg1"/>
                </a:solidFill>
              </a:rPr>
              <a:t>/2=0.035</a:t>
            </a:r>
            <a:endParaRPr lang="zh-CN" altLang="en-US"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右侧检验</a:t>
            </a:r>
          </a:p>
        </p:txBody>
      </p:sp>
      <p:sp>
        <p:nvSpPr>
          <p:cNvPr id="4" name="圆角矩形 3"/>
          <p:cNvSpPr/>
          <p:nvPr/>
        </p:nvSpPr>
        <p:spPr>
          <a:xfrm>
            <a:off x="2456328" y="1000400"/>
            <a:ext cx="5307107" cy="716532"/>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5" name="对象 4"/>
          <p:cNvGraphicFramePr>
            <a:graphicFrameLocks noChangeAspect="1"/>
          </p:cNvGraphicFramePr>
          <p:nvPr/>
        </p:nvGraphicFramePr>
        <p:xfrm>
          <a:off x="2711450" y="1090613"/>
          <a:ext cx="1879600" cy="595312"/>
        </p:xfrm>
        <a:graphic>
          <a:graphicData uri="http://schemas.openxmlformats.org/presentationml/2006/ole">
            <mc:AlternateContent xmlns:mc="http://schemas.openxmlformats.org/markup-compatibility/2006">
              <mc:Choice xmlns:v="urn:schemas-microsoft-com:vml" Requires="v">
                <p:oleObj name="Equation" r:id="rId2" imgW="723600" imgH="228600" progId="Equation.DSMT4">
                  <p:embed/>
                </p:oleObj>
              </mc:Choice>
              <mc:Fallback>
                <p:oleObj name="Equation" r:id="rId2" imgW="72360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090613"/>
                        <a:ext cx="187960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5595657" y="1090050"/>
          <a:ext cx="1846263" cy="595312"/>
        </p:xfrm>
        <a:graphic>
          <a:graphicData uri="http://schemas.openxmlformats.org/presentationml/2006/ole">
            <mc:AlternateContent xmlns:mc="http://schemas.openxmlformats.org/markup-compatibility/2006">
              <mc:Choice xmlns:v="urn:schemas-microsoft-com:vml" Requires="v">
                <p:oleObj name="Equation" r:id="rId4" imgW="711000" imgH="228600" progId="Equation.DSMT4">
                  <p:embed/>
                </p:oleObj>
              </mc:Choice>
              <mc:Fallback>
                <p:oleObj name="Equation" r:id="rId4" imgW="7110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657" y="1090050"/>
                        <a:ext cx="184626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1860" name="Picture 4"/>
          <p:cNvPicPr>
            <a:picLocks noChangeAspect="1" noChangeArrowheads="1"/>
          </p:cNvPicPr>
          <p:nvPr/>
        </p:nvPicPr>
        <p:blipFill>
          <a:blip r:embed="rId6"/>
          <a:srcRect/>
          <a:stretch>
            <a:fillRect/>
          </a:stretch>
        </p:blipFill>
        <p:spPr bwMode="auto">
          <a:xfrm>
            <a:off x="1535668" y="1846378"/>
            <a:ext cx="3168089" cy="3164144"/>
          </a:xfrm>
          <a:prstGeom prst="rect">
            <a:avLst/>
          </a:prstGeom>
          <a:noFill/>
          <a:ln w="9525">
            <a:noFill/>
            <a:miter lim="800000"/>
            <a:headEnd/>
            <a:tailEnd/>
          </a:ln>
          <a:effectLst/>
        </p:spPr>
      </p:pic>
      <p:cxnSp>
        <p:nvCxnSpPr>
          <p:cNvPr id="9" name="直接箭头连接符 8"/>
          <p:cNvCxnSpPr/>
          <p:nvPr/>
        </p:nvCxnSpPr>
        <p:spPr>
          <a:xfrm rot="10800000" flipV="1">
            <a:off x="3809999" y="3125089"/>
            <a:ext cx="1023426" cy="747662"/>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833424" y="2755757"/>
            <a:ext cx="2150081" cy="369332"/>
          </a:xfrm>
          <a:prstGeom prst="rect">
            <a:avLst/>
          </a:prstGeom>
          <a:noFill/>
        </p:spPr>
        <p:txBody>
          <a:bodyPr wrap="square" rtlCol="0">
            <a:spAutoFit/>
          </a:bodyPr>
          <a:lstStyle/>
          <a:p>
            <a:r>
              <a:rPr lang="en-US" altLang="zh-CN" b="1" dirty="0">
                <a:solidFill>
                  <a:srgbClr val="FFC000"/>
                </a:solidFill>
              </a:rPr>
              <a:t>p</a:t>
            </a:r>
            <a:r>
              <a:rPr lang="zh-CN" altLang="en-US" b="1" dirty="0">
                <a:solidFill>
                  <a:srgbClr val="FFC000"/>
                </a:solidFill>
              </a:rPr>
              <a:t>值</a:t>
            </a:r>
            <a:r>
              <a:rPr lang="en-US" altLang="zh-CN" b="1" dirty="0">
                <a:solidFill>
                  <a:srgbClr val="FFC000"/>
                </a:solidFill>
              </a:rPr>
              <a:t>=1-0.035=0.965</a:t>
            </a:r>
            <a:endParaRPr lang="zh-CN" altLang="en-US" b="1"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左侧检验</a:t>
            </a:r>
          </a:p>
        </p:txBody>
      </p:sp>
      <p:sp>
        <p:nvSpPr>
          <p:cNvPr id="4" name="圆角矩形 3"/>
          <p:cNvSpPr/>
          <p:nvPr/>
        </p:nvSpPr>
        <p:spPr>
          <a:xfrm>
            <a:off x="2456328" y="1000400"/>
            <a:ext cx="5307107" cy="716532"/>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5" name="对象 4"/>
          <p:cNvGraphicFramePr>
            <a:graphicFrameLocks noChangeAspect="1"/>
          </p:cNvGraphicFramePr>
          <p:nvPr/>
        </p:nvGraphicFramePr>
        <p:xfrm>
          <a:off x="2711450" y="1090613"/>
          <a:ext cx="1879600" cy="595312"/>
        </p:xfrm>
        <a:graphic>
          <a:graphicData uri="http://schemas.openxmlformats.org/presentationml/2006/ole">
            <mc:AlternateContent xmlns:mc="http://schemas.openxmlformats.org/markup-compatibility/2006">
              <mc:Choice xmlns:v="urn:schemas-microsoft-com:vml" Requires="v">
                <p:oleObj name="Equation" r:id="rId2" imgW="723600" imgH="228600" progId="Equation.DSMT4">
                  <p:embed/>
                </p:oleObj>
              </mc:Choice>
              <mc:Fallback>
                <p:oleObj name="Equation" r:id="rId2" imgW="72360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090613"/>
                        <a:ext cx="187960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5595657" y="1090050"/>
          <a:ext cx="1846263" cy="595312"/>
        </p:xfrm>
        <a:graphic>
          <a:graphicData uri="http://schemas.openxmlformats.org/presentationml/2006/ole">
            <mc:AlternateContent xmlns:mc="http://schemas.openxmlformats.org/markup-compatibility/2006">
              <mc:Choice xmlns:v="urn:schemas-microsoft-com:vml" Requires="v">
                <p:oleObj name="Equation" r:id="rId4" imgW="711000" imgH="228600" progId="Equation.DSMT4">
                  <p:embed/>
                </p:oleObj>
              </mc:Choice>
              <mc:Fallback>
                <p:oleObj name="Equation" r:id="rId4" imgW="7110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657" y="1090050"/>
                        <a:ext cx="184626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833424" y="2755757"/>
            <a:ext cx="2150081" cy="369332"/>
          </a:xfrm>
          <a:prstGeom prst="rect">
            <a:avLst/>
          </a:prstGeom>
          <a:noFill/>
        </p:spPr>
        <p:txBody>
          <a:bodyPr wrap="square" rtlCol="0">
            <a:spAutoFit/>
          </a:bodyPr>
          <a:lstStyle/>
          <a:p>
            <a:r>
              <a:rPr lang="en-US" altLang="zh-CN" b="1" dirty="0">
                <a:solidFill>
                  <a:srgbClr val="FFC000"/>
                </a:solidFill>
              </a:rPr>
              <a:t>p</a:t>
            </a:r>
            <a:r>
              <a:rPr lang="zh-CN" altLang="en-US" b="1" dirty="0">
                <a:solidFill>
                  <a:srgbClr val="FFC000"/>
                </a:solidFill>
              </a:rPr>
              <a:t>值</a:t>
            </a:r>
            <a:r>
              <a:rPr lang="en-US" altLang="zh-CN" b="1" dirty="0">
                <a:solidFill>
                  <a:srgbClr val="FFC000"/>
                </a:solidFill>
              </a:rPr>
              <a:t>=0.035</a:t>
            </a:r>
            <a:endParaRPr lang="zh-CN" altLang="en-US" b="1" dirty="0">
              <a:solidFill>
                <a:srgbClr val="FFC000"/>
              </a:solidFill>
            </a:endParaRPr>
          </a:p>
        </p:txBody>
      </p:sp>
      <p:pic>
        <p:nvPicPr>
          <p:cNvPr id="122884" name="Picture 4"/>
          <p:cNvPicPr>
            <a:picLocks noChangeAspect="1" noChangeArrowheads="1"/>
          </p:cNvPicPr>
          <p:nvPr/>
        </p:nvPicPr>
        <p:blipFill>
          <a:blip r:embed="rId6"/>
          <a:srcRect/>
          <a:stretch>
            <a:fillRect/>
          </a:stretch>
        </p:blipFill>
        <p:spPr bwMode="auto">
          <a:xfrm>
            <a:off x="894646" y="1967149"/>
            <a:ext cx="3015149" cy="3011394"/>
          </a:xfrm>
          <a:prstGeom prst="rect">
            <a:avLst/>
          </a:prstGeom>
          <a:noFill/>
          <a:ln w="9525">
            <a:noFill/>
            <a:miter lim="800000"/>
            <a:headEnd/>
            <a:tailEnd/>
          </a:ln>
          <a:effectLst/>
        </p:spPr>
      </p:pic>
      <p:cxnSp>
        <p:nvCxnSpPr>
          <p:cNvPr id="9" name="直接箭头连接符 8"/>
          <p:cNvCxnSpPr/>
          <p:nvPr/>
        </p:nvCxnSpPr>
        <p:spPr>
          <a:xfrm rot="10800000" flipV="1">
            <a:off x="2250141" y="3125088"/>
            <a:ext cx="2583284" cy="1088323"/>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两独立样本的</a:t>
            </a:r>
            <a:r>
              <a:rPr lang="en-US" altLang="zh-CN" dirty="0"/>
              <a:t>t</a:t>
            </a:r>
            <a:r>
              <a:rPr lang="zh-CN" altLang="en-US" dirty="0"/>
              <a:t>检验</a:t>
            </a:r>
          </a:p>
        </p:txBody>
      </p:sp>
      <p:pic>
        <p:nvPicPr>
          <p:cNvPr id="112642" name="Picture 2"/>
          <p:cNvPicPr>
            <a:picLocks noGrp="1" noChangeAspect="1" noChangeArrowheads="1"/>
          </p:cNvPicPr>
          <p:nvPr>
            <p:ph sz="half" idx="1"/>
          </p:nvPr>
        </p:nvPicPr>
        <p:blipFill>
          <a:blip r:embed="rId2"/>
          <a:srcRect/>
          <a:stretch>
            <a:fillRect/>
          </a:stretch>
        </p:blipFill>
        <p:spPr bwMode="auto">
          <a:xfrm>
            <a:off x="1558095" y="1072415"/>
            <a:ext cx="5999144" cy="3670864"/>
          </a:xfrm>
          <a:prstGeom prst="rect">
            <a:avLst/>
          </a:prstGeom>
          <a:noFill/>
          <a:ln w="9525">
            <a:noFill/>
            <a:miter lim="800000"/>
            <a:headEnd/>
            <a:tailEnd/>
          </a:ln>
          <a:effectLst/>
        </p:spPr>
      </p:pic>
      <p:sp>
        <p:nvSpPr>
          <p:cNvPr id="4" name="圆角矩形 3"/>
          <p:cNvSpPr/>
          <p:nvPr/>
        </p:nvSpPr>
        <p:spPr>
          <a:xfrm>
            <a:off x="4957487" y="1371598"/>
            <a:ext cx="1201268" cy="1004047"/>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圆角矩形 4"/>
          <p:cNvSpPr/>
          <p:nvPr/>
        </p:nvSpPr>
        <p:spPr>
          <a:xfrm>
            <a:off x="3792068" y="2886638"/>
            <a:ext cx="1407461" cy="1326777"/>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linds(horizontal)">
                                      <p:cBhvr>
                                        <p:cTn id="7" dur="5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方差齐性的</a:t>
            </a:r>
            <a:r>
              <a:rPr lang="en-US" altLang="zh-CN" dirty="0" err="1"/>
              <a:t>Levene</a:t>
            </a:r>
            <a:r>
              <a:rPr lang="zh-CN" altLang="en-US" dirty="0"/>
              <a:t>检验</a:t>
            </a:r>
          </a:p>
        </p:txBody>
      </p:sp>
      <p:pic>
        <p:nvPicPr>
          <p:cNvPr id="113666" name="Picture 2"/>
          <p:cNvPicPr>
            <a:picLocks noGrp="1" noChangeAspect="1" noChangeArrowheads="1"/>
          </p:cNvPicPr>
          <p:nvPr>
            <p:ph sz="half" idx="1"/>
          </p:nvPr>
        </p:nvPicPr>
        <p:blipFill>
          <a:blip r:embed="rId2"/>
          <a:srcRect/>
          <a:stretch>
            <a:fillRect/>
          </a:stretch>
        </p:blipFill>
        <p:spPr bwMode="auto">
          <a:xfrm>
            <a:off x="1172845" y="1914684"/>
            <a:ext cx="6652260" cy="198882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抽样分布 </a:t>
            </a:r>
            <a:r>
              <a:rPr lang="en-US" altLang="zh-CN" dirty="0"/>
              <a:t>(sampling distribution)</a:t>
            </a:r>
            <a:endParaRPr lang="zh-CN" altLang="en-US" dirty="0"/>
          </a:p>
        </p:txBody>
      </p:sp>
      <p:sp>
        <p:nvSpPr>
          <p:cNvPr id="6" name="内容占位符 5"/>
          <p:cNvSpPr>
            <a:spLocks noGrp="1"/>
          </p:cNvSpPr>
          <p:nvPr>
            <p:ph sz="half" idx="1"/>
          </p:nvPr>
        </p:nvSpPr>
        <p:spPr/>
        <p:txBody>
          <a:bodyPr/>
          <a:lstStyle/>
          <a:p>
            <a:r>
              <a:rPr lang="zh-CN" altLang="en-US" dirty="0"/>
              <a:t>一个统计量对于不同的样本取值不同，所以，   估计量也是随机变量</a:t>
            </a:r>
            <a:endParaRPr lang="en-US" altLang="zh-CN" dirty="0"/>
          </a:p>
          <a:p>
            <a:r>
              <a:rPr lang="zh-CN" altLang="en-US" dirty="0"/>
              <a:t>估计量的分布称为</a:t>
            </a:r>
            <a:r>
              <a:rPr lang="zh-CN" altLang="en-US" dirty="0">
                <a:solidFill>
                  <a:srgbClr val="FFC000"/>
                </a:solidFill>
              </a:rPr>
              <a:t>抽样分布</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4690" name="Picture 2"/>
          <p:cNvPicPr>
            <a:picLocks noGrp="1" noChangeAspect="1" noChangeArrowheads="1"/>
          </p:cNvPicPr>
          <p:nvPr>
            <p:ph sz="half" idx="1"/>
          </p:nvPr>
        </p:nvPicPr>
        <p:blipFill>
          <a:blip r:embed="rId2"/>
          <a:srcRect/>
          <a:stretch>
            <a:fillRect/>
          </a:stretch>
        </p:blipFill>
        <p:spPr bwMode="auto">
          <a:xfrm>
            <a:off x="1146623" y="1419384"/>
            <a:ext cx="6705600" cy="297942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案例数据</a:t>
            </a:r>
          </a:p>
        </p:txBody>
      </p:sp>
      <p:pic>
        <p:nvPicPr>
          <p:cNvPr id="115714" name="Picture 2"/>
          <p:cNvPicPr>
            <a:picLocks noGrp="1" noChangeAspect="1" noChangeArrowheads="1"/>
          </p:cNvPicPr>
          <p:nvPr>
            <p:ph sz="half" idx="1"/>
          </p:nvPr>
        </p:nvPicPr>
        <p:blipFill>
          <a:blip r:embed="rId2"/>
          <a:srcRect/>
          <a:stretch>
            <a:fillRect/>
          </a:stretch>
        </p:blipFill>
        <p:spPr bwMode="auto">
          <a:xfrm>
            <a:off x="2622594" y="1035050"/>
            <a:ext cx="3752761" cy="3748088"/>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92500" lnSpcReduction="10000"/>
          </a:bodyPr>
          <a:lstStyle/>
          <a:p>
            <a:r>
              <a:rPr lang="zh-CN" altLang="en-US" dirty="0"/>
              <a:t>方差齐性的</a:t>
            </a:r>
            <a:r>
              <a:rPr lang="en-US" altLang="zh-CN" dirty="0" err="1"/>
              <a:t>Levene</a:t>
            </a:r>
            <a:r>
              <a:rPr lang="zh-CN" altLang="en-US" dirty="0"/>
              <a:t>检验</a:t>
            </a:r>
            <a:endParaRPr lang="en-US" altLang="zh-CN" dirty="0"/>
          </a:p>
          <a:p>
            <a:pPr lvl="1"/>
            <a:r>
              <a:rPr lang="zh-CN" altLang="en-US" dirty="0"/>
              <a:t>原假设和备择假设</a:t>
            </a:r>
            <a:endParaRPr lang="en-US" altLang="zh-CN" dirty="0"/>
          </a:p>
          <a:p>
            <a:pPr lvl="1"/>
            <a:r>
              <a:rPr lang="en-US" altLang="zh-CN" dirty="0"/>
              <a:t>p</a:t>
            </a:r>
            <a:r>
              <a:rPr lang="zh-CN" altLang="en-US" dirty="0"/>
              <a:t>值是</a:t>
            </a:r>
            <a:r>
              <a:rPr lang="en-US" altLang="zh-CN" dirty="0"/>
              <a:t>0.44</a:t>
            </a:r>
            <a:r>
              <a:rPr lang="zh-CN" altLang="en-US" dirty="0"/>
              <a:t>，不能拒绝原假设，可以认为两总体的方差相等</a:t>
            </a:r>
            <a:endParaRPr lang="en-US" altLang="zh-CN" dirty="0"/>
          </a:p>
          <a:p>
            <a:r>
              <a:rPr lang="zh-CN" altLang="en-US" dirty="0"/>
              <a:t>进行方差相等的两独立样本</a:t>
            </a:r>
            <a:r>
              <a:rPr lang="en-US" altLang="zh-CN" dirty="0"/>
              <a:t>t</a:t>
            </a:r>
            <a:r>
              <a:rPr lang="zh-CN" altLang="en-US" dirty="0"/>
              <a:t>检验</a:t>
            </a:r>
            <a:endParaRPr lang="en-US" altLang="zh-CN" dirty="0"/>
          </a:p>
          <a:p>
            <a:pPr lvl="1"/>
            <a:r>
              <a:rPr lang="zh-CN" altLang="en-US" dirty="0"/>
              <a:t>原假设和备择假设</a:t>
            </a:r>
            <a:endParaRPr lang="en-US" altLang="zh-CN" dirty="0"/>
          </a:p>
          <a:p>
            <a:pPr lvl="1"/>
            <a:r>
              <a:rPr lang="zh-CN" altLang="en-US" dirty="0"/>
              <a:t>检验的</a:t>
            </a:r>
            <a:r>
              <a:rPr lang="en-US" altLang="zh-CN" dirty="0"/>
              <a:t>p</a:t>
            </a:r>
            <a:r>
              <a:rPr lang="zh-CN" altLang="en-US" dirty="0"/>
              <a:t>值是</a:t>
            </a:r>
            <a:r>
              <a:rPr lang="en-US" altLang="zh-CN" dirty="0"/>
              <a:t>0.47</a:t>
            </a:r>
            <a:r>
              <a:rPr lang="zh-CN" altLang="en-US" dirty="0"/>
              <a:t>，不能拒绝原假设，没有足够的证据表明男女教师总体的平均水平有显著差异</a:t>
            </a:r>
          </a:p>
        </p:txBody>
      </p:sp>
      <p:pic>
        <p:nvPicPr>
          <p:cNvPr id="116738" name="Picture 2"/>
          <p:cNvPicPr>
            <a:picLocks noChangeAspect="1" noChangeArrowheads="1"/>
          </p:cNvPicPr>
          <p:nvPr/>
        </p:nvPicPr>
        <p:blipFill>
          <a:blip r:embed="rId2"/>
          <a:srcRect/>
          <a:stretch>
            <a:fillRect/>
          </a:stretch>
        </p:blipFill>
        <p:spPr bwMode="auto">
          <a:xfrm>
            <a:off x="3550872" y="1624850"/>
            <a:ext cx="3476625" cy="571500"/>
          </a:xfrm>
          <a:prstGeom prst="rect">
            <a:avLst/>
          </a:prstGeom>
          <a:noFill/>
          <a:ln w="9525">
            <a:noFill/>
            <a:miter lim="800000"/>
            <a:headEnd/>
            <a:tailEnd/>
          </a:ln>
          <a:effectLst/>
        </p:spPr>
      </p:pic>
      <p:pic>
        <p:nvPicPr>
          <p:cNvPr id="112642" name="Picture 2"/>
          <p:cNvPicPr>
            <a:picLocks noChangeAspect="1" noChangeArrowheads="1"/>
          </p:cNvPicPr>
          <p:nvPr/>
        </p:nvPicPr>
        <p:blipFill>
          <a:blip r:embed="rId3"/>
          <a:srcRect/>
          <a:stretch>
            <a:fillRect/>
          </a:stretch>
        </p:blipFill>
        <p:spPr bwMode="auto">
          <a:xfrm>
            <a:off x="3550872" y="3318902"/>
            <a:ext cx="3648416" cy="509027"/>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学生调查数据</a:t>
            </a:r>
          </a:p>
        </p:txBody>
      </p:sp>
      <p:pic>
        <p:nvPicPr>
          <p:cNvPr id="107521" name="Picture 1"/>
          <p:cNvPicPr>
            <a:picLocks noGrp="1" noChangeAspect="1" noChangeArrowheads="1"/>
          </p:cNvPicPr>
          <p:nvPr>
            <p:ph sz="half" idx="1"/>
          </p:nvPr>
        </p:nvPicPr>
        <p:blipFill>
          <a:blip r:embed="rId2"/>
          <a:srcRect/>
          <a:stretch>
            <a:fillRect/>
          </a:stretch>
        </p:blipFill>
        <p:spPr bwMode="auto">
          <a:xfrm>
            <a:off x="685817" y="1013759"/>
            <a:ext cx="7627212" cy="3402377"/>
          </a:xfrm>
          <a:prstGeom prst="rect">
            <a:avLst/>
          </a:prstGeom>
          <a:noFill/>
          <a:ln w="9525">
            <a:noFill/>
            <a:miter lim="800000"/>
            <a:headEnd/>
            <a:tailEnd/>
          </a:ln>
          <a:effectLst/>
        </p:spPr>
      </p:pic>
      <p:sp>
        <p:nvSpPr>
          <p:cNvPr id="5" name="圆角矩形 4"/>
          <p:cNvSpPr/>
          <p:nvPr/>
        </p:nvSpPr>
        <p:spPr>
          <a:xfrm>
            <a:off x="3765176" y="3756212"/>
            <a:ext cx="4583046" cy="394447"/>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4B012F7-7A42-4DBC-8FE6-AF450AB53FEA}"/>
              </a:ext>
            </a:extLst>
          </p:cNvPr>
          <p:cNvSpPr txBox="1"/>
          <p:nvPr/>
        </p:nvSpPr>
        <p:spPr>
          <a:xfrm>
            <a:off x="1195294" y="4567138"/>
            <a:ext cx="6335059" cy="369332"/>
          </a:xfrm>
          <a:prstGeom prst="rect">
            <a:avLst/>
          </a:prstGeom>
          <a:noFill/>
        </p:spPr>
        <p:txBody>
          <a:bodyPr wrap="square" rtlCol="0">
            <a:spAutoFit/>
          </a:bodyPr>
          <a:lstStyle/>
          <a:p>
            <a:r>
              <a:rPr lang="en-US" altLang="zh-CN"/>
              <a:t>https://v.qq.com/x/page/x0978vhiruo.html</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7521"/>
                                        </p:tgtEl>
                                        <p:attrNameLst>
                                          <p:attrName>style.visibility</p:attrName>
                                        </p:attrNameLst>
                                      </p:cBhvr>
                                      <p:to>
                                        <p:strVal val="visible"/>
                                      </p:to>
                                    </p:set>
                                    <p:animEffect transition="in" filter="blinds(horizontal)">
                                      <p:cBhvr>
                                        <p:cTn id="7" dur="500"/>
                                        <p:tgtEl>
                                          <p:spTgt spid="1075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匹配样本的</a:t>
            </a:r>
            <a:r>
              <a:rPr lang="en-US" altLang="zh-CN" dirty="0"/>
              <a:t>t</a:t>
            </a:r>
            <a:r>
              <a:rPr lang="zh-CN" altLang="en-US" dirty="0"/>
              <a:t>检验</a:t>
            </a:r>
          </a:p>
        </p:txBody>
      </p:sp>
      <p:sp>
        <p:nvSpPr>
          <p:cNvPr id="3" name="内容占位符 2"/>
          <p:cNvSpPr>
            <a:spLocks noGrp="1"/>
          </p:cNvSpPr>
          <p:nvPr>
            <p:ph sz="half" idx="1"/>
          </p:nvPr>
        </p:nvSpPr>
        <p:spPr/>
        <p:txBody>
          <a:bodyPr/>
          <a:lstStyle/>
          <a:p>
            <a:r>
              <a:rPr lang="zh-CN" altLang="en-US" dirty="0"/>
              <a:t>如果两个样本中的数据有一一对应的关系，那么这两个样本称作</a:t>
            </a:r>
            <a:r>
              <a:rPr lang="zh-CN" altLang="en-US" dirty="0">
                <a:solidFill>
                  <a:srgbClr val="FFC000"/>
                </a:solidFill>
              </a:rPr>
              <a:t>匹配样本</a:t>
            </a:r>
            <a:endParaRPr lang="en-US" altLang="zh-CN" dirty="0">
              <a:solidFill>
                <a:srgbClr val="FFC000"/>
              </a:solidFill>
            </a:endParaRPr>
          </a:p>
          <a:p>
            <a:r>
              <a:rPr lang="zh-CN" altLang="en-US" dirty="0"/>
              <a:t>对匹配样本的总体均值做假设检验时，需要先将两个样本的</a:t>
            </a:r>
            <a:r>
              <a:rPr lang="zh-CN" altLang="en-US" dirty="0">
                <a:solidFill>
                  <a:srgbClr val="FFC000"/>
                </a:solidFill>
              </a:rPr>
              <a:t>对应数据相减</a:t>
            </a:r>
            <a:r>
              <a:rPr lang="zh-CN" altLang="en-US" dirty="0"/>
              <a:t>，得到一个新的变量</a:t>
            </a:r>
            <a:endParaRPr lang="en-US" altLang="zh-CN" dirty="0"/>
          </a:p>
          <a:p>
            <a:r>
              <a:rPr lang="zh-CN" altLang="en-US" dirty="0"/>
              <a:t>对新的变量进行</a:t>
            </a:r>
            <a:r>
              <a:rPr lang="zh-CN" altLang="en-US" dirty="0">
                <a:solidFill>
                  <a:srgbClr val="FFC000"/>
                </a:solidFill>
              </a:rPr>
              <a:t>单样本的</a:t>
            </a:r>
            <a:r>
              <a:rPr lang="en-US" altLang="zh-CN" dirty="0">
                <a:solidFill>
                  <a:srgbClr val="FFC000"/>
                </a:solidFill>
              </a:rPr>
              <a:t>t</a:t>
            </a:r>
            <a:r>
              <a:rPr lang="zh-CN" altLang="en-US" dirty="0">
                <a:solidFill>
                  <a:srgbClr val="FFC000"/>
                </a:solidFill>
              </a:rPr>
              <a:t>检验</a:t>
            </a:r>
            <a:endParaRPr lang="en-US" altLang="zh-CN" dirty="0">
              <a:solidFill>
                <a:srgbClr val="FFC000"/>
              </a:solidFill>
            </a:endParaRPr>
          </a:p>
          <a:p>
            <a:r>
              <a:rPr lang="zh-CN" altLang="en-US" dirty="0"/>
              <a:t>需要假定新的变量服从</a:t>
            </a:r>
            <a:r>
              <a:rPr lang="zh-CN" altLang="en-US" dirty="0">
                <a:solidFill>
                  <a:srgbClr val="FFC000"/>
                </a:solidFill>
              </a:rPr>
              <a:t>正态分布</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sz="half" idx="1"/>
          </p:nvPr>
        </p:nvSpPr>
        <p:spPr/>
        <p:txBody>
          <a:bodyPr/>
          <a:lstStyle/>
          <a:p>
            <a:r>
              <a:rPr lang="zh-CN" altLang="en-US" dirty="0"/>
              <a:t>随机选取了</a:t>
            </a:r>
            <a:r>
              <a:rPr lang="en-US" altLang="zh-CN" dirty="0"/>
              <a:t>8</a:t>
            </a:r>
            <a:r>
              <a:rPr lang="zh-CN" altLang="en-US" dirty="0"/>
              <a:t>名肥胖儿童试验一种减肥方案，减肥前后的体重如下表，在</a:t>
            </a:r>
            <a:r>
              <a:rPr lang="en-US" altLang="zh-CN" dirty="0"/>
              <a:t>5%</a:t>
            </a:r>
            <a:r>
              <a:rPr lang="zh-CN" altLang="en-US" dirty="0"/>
              <a:t>的显著性水平下能否认为减肥方案有效？</a:t>
            </a:r>
          </a:p>
        </p:txBody>
      </p:sp>
      <p:pic>
        <p:nvPicPr>
          <p:cNvPr id="117762" name="Picture 2"/>
          <p:cNvPicPr>
            <a:picLocks noChangeAspect="1" noChangeArrowheads="1"/>
          </p:cNvPicPr>
          <p:nvPr/>
        </p:nvPicPr>
        <p:blipFill>
          <a:blip r:embed="rId2"/>
          <a:srcRect/>
          <a:stretch>
            <a:fillRect/>
          </a:stretch>
        </p:blipFill>
        <p:spPr bwMode="auto">
          <a:xfrm>
            <a:off x="1247750" y="3024188"/>
            <a:ext cx="6633223" cy="117129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7762"/>
                                        </p:tgtEl>
                                        <p:attrNameLst>
                                          <p:attrName>style.visibility</p:attrName>
                                        </p:attrNameLst>
                                      </p:cBhvr>
                                      <p:to>
                                        <p:strVal val="visible"/>
                                      </p:to>
                                    </p:set>
                                    <p:animEffect transition="in" filter="blinds(horizontal)">
                                      <p:cBhvr>
                                        <p:cTn id="12" dur="500"/>
                                        <p:tgtEl>
                                          <p:spTgt spid="11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8787" name="Picture 3"/>
          <p:cNvPicPr>
            <a:picLocks noChangeAspect="1" noChangeArrowheads="1"/>
          </p:cNvPicPr>
          <p:nvPr/>
        </p:nvPicPr>
        <p:blipFill>
          <a:blip r:embed="rId2"/>
          <a:srcRect/>
          <a:stretch>
            <a:fillRect/>
          </a:stretch>
        </p:blipFill>
        <p:spPr bwMode="auto">
          <a:xfrm>
            <a:off x="433388" y="2244278"/>
            <a:ext cx="8277225" cy="1838325"/>
          </a:xfrm>
          <a:prstGeom prst="rect">
            <a:avLst/>
          </a:prstGeom>
          <a:noFill/>
          <a:ln w="9525">
            <a:noFill/>
            <a:miter lim="800000"/>
            <a:headEnd/>
            <a:tailEnd/>
          </a:ln>
          <a:effectLst/>
        </p:spPr>
      </p:pic>
      <p:sp>
        <p:nvSpPr>
          <p:cNvPr id="6" name="圆角矩形 5"/>
          <p:cNvSpPr/>
          <p:nvPr/>
        </p:nvSpPr>
        <p:spPr>
          <a:xfrm>
            <a:off x="7790329" y="3137647"/>
            <a:ext cx="902354" cy="968174"/>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内容占位符 6"/>
          <p:cNvSpPr>
            <a:spLocks noGrp="1"/>
          </p:cNvSpPr>
          <p:nvPr>
            <p:ph sz="half" idx="1"/>
          </p:nvPr>
        </p:nvSpPr>
        <p:spPr/>
        <p:txBody>
          <a:bodyPr/>
          <a:lstStyle/>
          <a:p>
            <a:r>
              <a:rPr lang="zh-CN" altLang="en-US" dirty="0"/>
              <a:t>如果做双侧检验</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blinds(horizontal)">
                                      <p:cBhvr>
                                        <p:cTn id="12" dur="500"/>
                                        <p:tgtEl>
                                          <p:spTgt spid="1187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a:t>做单侧假设检验</a:t>
            </a:r>
            <a:endParaRPr lang="en-US" altLang="zh-CN" dirty="0"/>
          </a:p>
          <a:p>
            <a:endParaRPr lang="en-US" altLang="zh-CN" dirty="0"/>
          </a:p>
          <a:p>
            <a:endParaRPr lang="en-US" altLang="zh-CN" dirty="0"/>
          </a:p>
          <a:p>
            <a:r>
              <a:rPr lang="zh-CN" altLang="en-US" dirty="0"/>
              <a:t>单侧检验的</a:t>
            </a:r>
            <a:r>
              <a:rPr lang="en-US" altLang="zh-CN" dirty="0"/>
              <a:t>p</a:t>
            </a:r>
            <a:r>
              <a:rPr lang="zh-CN" altLang="en-US" dirty="0"/>
              <a:t>值</a:t>
            </a:r>
            <a:r>
              <a:rPr lang="en-US" altLang="zh-CN" dirty="0"/>
              <a:t>=</a:t>
            </a:r>
            <a:r>
              <a:rPr lang="zh-CN" altLang="en-US" dirty="0"/>
              <a:t>？</a:t>
            </a:r>
            <a:endParaRPr lang="en-US" altLang="zh-CN" dirty="0"/>
          </a:p>
          <a:p>
            <a:r>
              <a:rPr lang="zh-CN" altLang="en-US" dirty="0"/>
              <a:t>结论是？</a:t>
            </a:r>
          </a:p>
        </p:txBody>
      </p:sp>
      <p:sp>
        <p:nvSpPr>
          <p:cNvPr id="5" name="圆角矩形 4"/>
          <p:cNvSpPr/>
          <p:nvPr/>
        </p:nvSpPr>
        <p:spPr>
          <a:xfrm>
            <a:off x="1918428" y="1861040"/>
            <a:ext cx="5307107" cy="716532"/>
          </a:xfrm>
          <a:prstGeom prst="roundRect">
            <a:avLst/>
          </a:prstGeom>
          <a:solidFill>
            <a:srgbClr val="F5FFC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bg1"/>
                </a:solidFill>
              </a:rPr>
              <a:t>vs</a:t>
            </a:r>
            <a:r>
              <a:rPr lang="en-US" altLang="zh-CN" b="1" dirty="0">
                <a:solidFill>
                  <a:schemeClr val="bg1"/>
                </a:solidFill>
              </a:rPr>
              <a:t>.</a:t>
            </a:r>
            <a:endParaRPr lang="zh-CN" altLang="en-US" b="1" dirty="0">
              <a:solidFill>
                <a:schemeClr val="bg1"/>
              </a:solidFill>
            </a:endParaRPr>
          </a:p>
        </p:txBody>
      </p:sp>
      <p:graphicFrame>
        <p:nvGraphicFramePr>
          <p:cNvPr id="6" name="对象 5"/>
          <p:cNvGraphicFramePr>
            <a:graphicFrameLocks noChangeAspect="1"/>
          </p:cNvGraphicFramePr>
          <p:nvPr/>
        </p:nvGraphicFramePr>
        <p:xfrm>
          <a:off x="2139950" y="1951038"/>
          <a:ext cx="1946275" cy="595312"/>
        </p:xfrm>
        <a:graphic>
          <a:graphicData uri="http://schemas.openxmlformats.org/presentationml/2006/ole">
            <mc:AlternateContent xmlns:mc="http://schemas.openxmlformats.org/markup-compatibility/2006">
              <mc:Choice xmlns:v="urn:schemas-microsoft-com:vml" Requires="v">
                <p:oleObj name="Equation" r:id="rId2" imgW="749160" imgH="228600" progId="Equation.DSMT4">
                  <p:embed/>
                </p:oleObj>
              </mc:Choice>
              <mc:Fallback>
                <p:oleObj name="Equation" r:id="rId2" imgW="74916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950" y="1951038"/>
                        <a:ext cx="19462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5026025" y="1951038"/>
          <a:ext cx="1911350" cy="595312"/>
        </p:xfrm>
        <a:graphic>
          <a:graphicData uri="http://schemas.openxmlformats.org/presentationml/2006/ole">
            <mc:AlternateContent xmlns:mc="http://schemas.openxmlformats.org/markup-compatibility/2006">
              <mc:Choice xmlns:v="urn:schemas-microsoft-com:vml" Requires="v">
                <p:oleObj name="Equation" r:id="rId4" imgW="736560" imgH="228600" progId="Equation.DSMT4">
                  <p:embed/>
                </p:oleObj>
              </mc:Choice>
              <mc:Fallback>
                <p:oleObj name="Equation" r:id="rId4" imgW="73656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6025" y="1951038"/>
                        <a:ext cx="191135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右侧检验</a:t>
            </a:r>
          </a:p>
        </p:txBody>
      </p:sp>
      <p:sp>
        <p:nvSpPr>
          <p:cNvPr id="6" name="文本占位符 5"/>
          <p:cNvSpPr>
            <a:spLocks noGrp="1"/>
          </p:cNvSpPr>
          <p:nvPr>
            <p:ph type="body" sz="half" idx="2"/>
          </p:nvPr>
        </p:nvSpPr>
        <p:spPr/>
        <p:txBody>
          <a:bodyPr/>
          <a:lstStyle/>
          <a:p>
            <a:pPr>
              <a:buFont typeface="Arial" pitchFamily="34" charset="0"/>
              <a:buChar char="•"/>
            </a:pPr>
            <a:endParaRPr lang="en-US" altLang="zh-CN" dirty="0"/>
          </a:p>
          <a:p>
            <a:pPr>
              <a:buFont typeface="Arial" pitchFamily="34" charset="0"/>
              <a:buChar char="•"/>
            </a:pPr>
            <a:r>
              <a:rPr lang="zh-CN" altLang="en-US" dirty="0"/>
              <a:t>双侧检验的检验统计量是：</a:t>
            </a:r>
            <a:r>
              <a:rPr lang="en-US" altLang="zh-CN" dirty="0"/>
              <a:t>5.79</a:t>
            </a:r>
          </a:p>
          <a:p>
            <a:pPr>
              <a:buFont typeface="Arial" pitchFamily="34" charset="0"/>
              <a:buChar char="•"/>
            </a:pPr>
            <a:r>
              <a:rPr lang="en-US" altLang="zh-CN" dirty="0"/>
              <a:t> </a:t>
            </a:r>
            <a:r>
              <a:rPr lang="zh-CN" altLang="en-US" dirty="0"/>
              <a:t>双侧检验的</a:t>
            </a:r>
            <a:r>
              <a:rPr lang="en-US" altLang="zh-CN" dirty="0"/>
              <a:t>p</a:t>
            </a:r>
            <a:r>
              <a:rPr lang="zh-CN" altLang="en-US" dirty="0"/>
              <a:t>值是：</a:t>
            </a:r>
            <a:r>
              <a:rPr lang="en-US" altLang="zh-CN" dirty="0"/>
              <a:t>0.001</a:t>
            </a:r>
          </a:p>
          <a:p>
            <a:pPr>
              <a:buFont typeface="Arial" pitchFamily="34" charset="0"/>
              <a:buChar char="•"/>
            </a:pPr>
            <a:r>
              <a:rPr lang="zh-CN" altLang="en-US" dirty="0"/>
              <a:t>右侧检验的</a:t>
            </a:r>
            <a:r>
              <a:rPr lang="en-US" altLang="zh-CN" dirty="0"/>
              <a:t>p</a:t>
            </a:r>
            <a:r>
              <a:rPr lang="zh-CN" altLang="en-US" dirty="0"/>
              <a:t>值是 ？</a:t>
            </a:r>
          </a:p>
        </p:txBody>
      </p:sp>
      <p:pic>
        <p:nvPicPr>
          <p:cNvPr id="7" name="Picture 2" descr="D:\2—课程\统计学\lecture note\lecture 4 参数估计与假设检验\pvalue.JPG"/>
          <p:cNvPicPr>
            <a:picLocks noGrp="1" noChangeAspect="1" noChangeArrowheads="1"/>
          </p:cNvPicPr>
          <p:nvPr>
            <p:ph idx="1"/>
          </p:nvPr>
        </p:nvPicPr>
        <p:blipFill>
          <a:blip r:embed="rId2"/>
          <a:srcRect/>
          <a:stretch>
            <a:fillRect/>
          </a:stretch>
        </p:blipFill>
        <p:spPr bwMode="auto">
          <a:xfrm>
            <a:off x="3575050" y="839152"/>
            <a:ext cx="5111750" cy="3120709"/>
          </a:xfrm>
          <a:prstGeom prst="rect">
            <a:avLst/>
          </a:prstGeom>
          <a:noFill/>
        </p:spPr>
      </p:pic>
      <p:pic>
        <p:nvPicPr>
          <p:cNvPr id="199684" name="Picture 4" descr="http://wj.81.cn/style/24280.files/images/right.jpg"/>
          <p:cNvPicPr>
            <a:picLocks noChangeAspect="1" noChangeArrowheads="1"/>
          </p:cNvPicPr>
          <p:nvPr/>
        </p:nvPicPr>
        <p:blipFill>
          <a:blip r:embed="rId3"/>
          <a:srcRect l="10501" t="16457" r="5402" b="13983"/>
          <a:stretch>
            <a:fillRect/>
          </a:stretch>
        </p:blipFill>
        <p:spPr bwMode="auto">
          <a:xfrm>
            <a:off x="8141005" y="950258"/>
            <a:ext cx="385684" cy="35858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9684"/>
                                        </p:tgtEl>
                                        <p:attrNameLst>
                                          <p:attrName>style.visibility</p:attrName>
                                        </p:attrNameLst>
                                      </p:cBhvr>
                                      <p:to>
                                        <p:strVal val="visible"/>
                                      </p:to>
                                    </p:set>
                                    <p:animEffect transition="in" filter="blinds(horizontal)">
                                      <p:cBhvr>
                                        <p:cTn id="27" dur="500"/>
                                        <p:tgtEl>
                                          <p:spTgt spid="19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假设检验步骤总结</a:t>
            </a:r>
          </a:p>
        </p:txBody>
      </p:sp>
      <p:sp>
        <p:nvSpPr>
          <p:cNvPr id="3" name="内容占位符 2"/>
          <p:cNvSpPr>
            <a:spLocks noGrp="1"/>
          </p:cNvSpPr>
          <p:nvPr>
            <p:ph sz="half" idx="1"/>
          </p:nvPr>
        </p:nvSpPr>
        <p:spPr/>
        <p:txBody>
          <a:bodyPr>
            <a:normAutofit fontScale="92500" lnSpcReduction="20000"/>
          </a:bodyPr>
          <a:lstStyle/>
          <a:p>
            <a:r>
              <a:rPr lang="zh-CN" altLang="en-US" dirty="0"/>
              <a:t>提出原假设和备择假设</a:t>
            </a:r>
            <a:endParaRPr lang="en-US" altLang="zh-CN" dirty="0"/>
          </a:p>
          <a:p>
            <a:r>
              <a:rPr lang="zh-CN" altLang="en-US" dirty="0"/>
              <a:t>构造检验统计量（能够得到在原假设成立时，检验统计量的抽样分布）</a:t>
            </a:r>
            <a:endParaRPr lang="en-US" altLang="zh-CN" dirty="0"/>
          </a:p>
          <a:p>
            <a:r>
              <a:rPr lang="zh-CN" altLang="en-US" dirty="0"/>
              <a:t>根据样本计算检验统计量的取值</a:t>
            </a:r>
            <a:endParaRPr lang="en-US" altLang="zh-CN" dirty="0"/>
          </a:p>
          <a:p>
            <a:r>
              <a:rPr lang="zh-CN" altLang="en-US" dirty="0"/>
              <a:t>计算</a:t>
            </a:r>
            <a:r>
              <a:rPr lang="en-US" altLang="zh-CN" dirty="0"/>
              <a:t>p</a:t>
            </a:r>
            <a:r>
              <a:rPr lang="zh-CN" altLang="en-US" dirty="0"/>
              <a:t>值，并且与事先给定的显著性水平做比较</a:t>
            </a:r>
            <a:endParaRPr lang="en-US" altLang="zh-CN" dirty="0"/>
          </a:p>
          <a:p>
            <a:r>
              <a:rPr lang="zh-CN" altLang="en-US" dirty="0"/>
              <a:t>下结论，如果</a:t>
            </a:r>
            <a:r>
              <a:rPr lang="en-US" altLang="zh-CN" dirty="0"/>
              <a:t>p</a:t>
            </a:r>
            <a:r>
              <a:rPr lang="zh-CN" altLang="en-US" dirty="0"/>
              <a:t>值小于显著性水平，拒绝原假设；否则，不能拒绝原假设</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3142</TotalTime>
  <Words>3086</Words>
  <Application>Microsoft Macintosh PowerPoint</Application>
  <PresentationFormat>On-screen Show (16:9)</PresentationFormat>
  <Paragraphs>333</Paragraphs>
  <Slides>100</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12" baseType="lpstr">
      <vt:lpstr>GB18030 Bitmap</vt:lpstr>
      <vt:lpstr>微软雅黑</vt:lpstr>
      <vt:lpstr>黑体</vt:lpstr>
      <vt:lpstr>宋体</vt:lpstr>
      <vt:lpstr>华文楷体</vt:lpstr>
      <vt:lpstr>华文中宋</vt:lpstr>
      <vt:lpstr>Arial</vt:lpstr>
      <vt:lpstr>Calibri</vt:lpstr>
      <vt:lpstr>Symbol</vt:lpstr>
      <vt:lpstr>Times New Roman</vt:lpstr>
      <vt:lpstr>1_Office 主题</vt:lpstr>
      <vt:lpstr>Equation</vt:lpstr>
      <vt:lpstr>中央财经大学  统计与数学学院</vt:lpstr>
      <vt:lpstr>有多大比例的北京市民同意大力发展轨道交通？</vt:lpstr>
      <vt:lpstr>PowerPoint Presentation</vt:lpstr>
      <vt:lpstr>统计推断 (statistical inference)</vt:lpstr>
      <vt:lpstr>PowerPoint Presentation</vt:lpstr>
      <vt:lpstr>参数估计</vt:lpstr>
      <vt:lpstr>PowerPoint Presentation</vt:lpstr>
      <vt:lpstr>估计量</vt:lpstr>
      <vt:lpstr>抽样分布 (sampling distribution)</vt:lpstr>
      <vt:lpstr>例1. 样本均值的抽样分布</vt:lpstr>
      <vt:lpstr>PowerPoint Presentation</vt:lpstr>
      <vt:lpstr>例2. 样本比例的抽样分布</vt:lpstr>
      <vt:lpstr>PowerPoint Presentation</vt:lpstr>
      <vt:lpstr>中心极限定理</vt:lpstr>
      <vt:lpstr>点估计</vt:lpstr>
      <vt:lpstr>点估计</vt:lpstr>
      <vt:lpstr>点估计</vt:lpstr>
      <vt:lpstr>估计量的评价准则--无偏性</vt:lpstr>
      <vt:lpstr>估计量的评价准则--有效性</vt:lpstr>
      <vt:lpstr>估计量的评价准则--一致性</vt:lpstr>
      <vt:lpstr>案例数据</vt:lpstr>
      <vt:lpstr>PowerPoint Presentation</vt:lpstr>
      <vt:lpstr>PowerPoint Presentation</vt:lpstr>
      <vt:lpstr>PowerPoint Presentation</vt:lpstr>
      <vt:lpstr>PowerPoint Presentation</vt:lpstr>
      <vt:lpstr>区间估计</vt:lpstr>
      <vt:lpstr>总体均值的置信区间</vt:lpstr>
      <vt:lpstr>95%的置信区间的含义</vt:lpstr>
      <vt:lpstr>PowerPoint Presentation</vt:lpstr>
      <vt:lpstr>PowerPoint Presentation</vt:lpstr>
      <vt:lpstr>PowerPoint Presentation</vt:lpstr>
      <vt:lpstr>PowerPoint Presentation</vt:lpstr>
      <vt:lpstr>影响因素</vt:lpstr>
      <vt:lpstr>总体比例的置信区间</vt:lpstr>
      <vt:lpstr>PowerPoint Presentation</vt:lpstr>
      <vt:lpstr>例题</vt:lpstr>
      <vt:lpstr>PowerPoint Presentation</vt:lpstr>
      <vt:lpstr>误差</vt:lpstr>
      <vt:lpstr>样本容量的计算</vt:lpstr>
      <vt:lpstr>中央财经大学  统计与数学学院 潘蕊</vt:lpstr>
      <vt:lpstr>参数估计小结</vt:lpstr>
      <vt:lpstr>PowerPoint Presentation</vt:lpstr>
      <vt:lpstr>PowerPoint Presentation</vt:lpstr>
      <vt:lpstr>PowerPoint Presentation</vt:lpstr>
      <vt:lpstr>假设检验</vt:lpstr>
      <vt:lpstr>女士品茶</vt:lpstr>
      <vt:lpstr>R. A. Fisher</vt:lpstr>
      <vt:lpstr>PowerPoint Presentation</vt:lpstr>
      <vt:lpstr>假设检验的原理</vt:lpstr>
      <vt:lpstr>小概率事件</vt:lpstr>
      <vt:lpstr>案例数据</vt:lpstr>
      <vt:lpstr>第一步：提出原假设和备择假设</vt:lpstr>
      <vt:lpstr>反证法</vt:lpstr>
      <vt:lpstr>PowerPoint Presentation</vt:lpstr>
      <vt:lpstr>更多例子</vt:lpstr>
      <vt:lpstr>原假设和备择假设</vt:lpstr>
      <vt:lpstr>安慰剂（placebo）</vt:lpstr>
      <vt:lpstr>PowerPoint Presentation</vt:lpstr>
      <vt:lpstr>第二步：构造检验统计量</vt:lpstr>
      <vt:lpstr>t分布</vt:lpstr>
      <vt:lpstr>第三步：计算检验统计量的估计值</vt:lpstr>
      <vt:lpstr>第四步：计算假设检验的p值</vt:lpstr>
      <vt:lpstr>t=2时，3种假设检验的p值对应的面积</vt:lpstr>
      <vt:lpstr>第五步：下结论</vt:lpstr>
      <vt:lpstr>两类错误</vt:lpstr>
      <vt:lpstr>犯错的后果？</vt:lpstr>
      <vt:lpstr>中央财经大学  统计与数学学院 潘蕊</vt:lpstr>
      <vt:lpstr>一个完整的例子</vt:lpstr>
      <vt:lpstr>第一步</vt:lpstr>
      <vt:lpstr>第二步</vt:lpstr>
      <vt:lpstr>第三步</vt:lpstr>
      <vt:lpstr>第四步</vt:lpstr>
      <vt:lpstr>第五步</vt:lpstr>
      <vt:lpstr>常见的假设检验方法</vt:lpstr>
      <vt:lpstr>单样本的t检验</vt:lpstr>
      <vt:lpstr>检验的p值</vt:lpstr>
      <vt:lpstr>决策规则</vt:lpstr>
      <vt:lpstr>单样本的t检验</vt:lpstr>
      <vt:lpstr>PowerPoint Presentation</vt:lpstr>
      <vt:lpstr>检验统计量</vt:lpstr>
      <vt:lpstr>检验的p值</vt:lpstr>
      <vt:lpstr>PowerPoint Presentation</vt:lpstr>
      <vt:lpstr>学生调查数据</vt:lpstr>
      <vt:lpstr>PowerPoint Presentation</vt:lpstr>
      <vt:lpstr>PowerPoint Presentation</vt:lpstr>
      <vt:lpstr>PowerPoint Presentation</vt:lpstr>
      <vt:lpstr>PowerPoint Presentation</vt:lpstr>
      <vt:lpstr>两独立样本的t检验</vt:lpstr>
      <vt:lpstr>方差齐性的Levene检验</vt:lpstr>
      <vt:lpstr>PowerPoint Presentation</vt:lpstr>
      <vt:lpstr>案例数据</vt:lpstr>
      <vt:lpstr>PowerPoint Presentation</vt:lpstr>
      <vt:lpstr>学生调查数据</vt:lpstr>
      <vt:lpstr>匹配样本的t检验</vt:lpstr>
      <vt:lpstr>例题</vt:lpstr>
      <vt:lpstr>PowerPoint Presentation</vt:lpstr>
      <vt:lpstr>PowerPoint Presentation</vt:lpstr>
      <vt:lpstr>右侧检验</vt:lpstr>
      <vt:lpstr>假设检验步骤总结</vt:lpstr>
      <vt:lpstr>假设检验小结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关 蓉</dc:creator>
  <cp:lastModifiedBy>mark.lu589698@outlook.com</cp:lastModifiedBy>
  <cp:revision>209</cp:revision>
  <dcterms:created xsi:type="dcterms:W3CDTF">2016-02-22T09:00:11Z</dcterms:created>
  <dcterms:modified xsi:type="dcterms:W3CDTF">2024-06-10T10:39:37Z</dcterms:modified>
</cp:coreProperties>
</file>