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69"/>
  </p:notesMasterIdLst>
  <p:sldIdLst>
    <p:sldId id="307" r:id="rId2"/>
    <p:sldId id="372" r:id="rId3"/>
    <p:sldId id="308" r:id="rId4"/>
    <p:sldId id="310" r:id="rId5"/>
    <p:sldId id="373" r:id="rId6"/>
    <p:sldId id="311" r:id="rId7"/>
    <p:sldId id="312" r:id="rId8"/>
    <p:sldId id="314" r:id="rId9"/>
    <p:sldId id="315" r:id="rId10"/>
    <p:sldId id="316" r:id="rId11"/>
    <p:sldId id="317" r:id="rId12"/>
    <p:sldId id="318" r:id="rId13"/>
    <p:sldId id="381" r:id="rId14"/>
    <p:sldId id="375" r:id="rId15"/>
    <p:sldId id="376" r:id="rId16"/>
    <p:sldId id="377" r:id="rId17"/>
    <p:sldId id="382" r:id="rId18"/>
    <p:sldId id="383" r:id="rId19"/>
    <p:sldId id="384" r:id="rId20"/>
    <p:sldId id="320" r:id="rId21"/>
    <p:sldId id="385" r:id="rId22"/>
    <p:sldId id="321" r:id="rId23"/>
    <p:sldId id="322" r:id="rId24"/>
    <p:sldId id="323" r:id="rId25"/>
    <p:sldId id="324" r:id="rId26"/>
    <p:sldId id="325" r:id="rId27"/>
    <p:sldId id="326" r:id="rId28"/>
    <p:sldId id="327" r:id="rId29"/>
    <p:sldId id="328" r:id="rId30"/>
    <p:sldId id="329" r:id="rId31"/>
    <p:sldId id="386" r:id="rId32"/>
    <p:sldId id="330" r:id="rId33"/>
    <p:sldId id="331" r:id="rId34"/>
    <p:sldId id="332" r:id="rId35"/>
    <p:sldId id="334" r:id="rId36"/>
    <p:sldId id="335" r:id="rId37"/>
    <p:sldId id="387" r:id="rId38"/>
    <p:sldId id="337" r:id="rId39"/>
    <p:sldId id="338" r:id="rId40"/>
    <p:sldId id="339" r:id="rId41"/>
    <p:sldId id="340" r:id="rId42"/>
    <p:sldId id="341" r:id="rId43"/>
    <p:sldId id="342" r:id="rId44"/>
    <p:sldId id="343"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68" r:id="rId59"/>
    <p:sldId id="369" r:id="rId60"/>
    <p:sldId id="366" r:id="rId61"/>
    <p:sldId id="370" r:id="rId62"/>
    <p:sldId id="358" r:id="rId63"/>
    <p:sldId id="359" r:id="rId64"/>
    <p:sldId id="360" r:id="rId65"/>
    <p:sldId id="364" r:id="rId66"/>
    <p:sldId id="362" r:id="rId67"/>
    <p:sldId id="363" r:id="rId68"/>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CC3399"/>
    <a:srgbClr val="FF66CC"/>
    <a:srgbClr val="FF0000"/>
    <a:srgbClr val="EAEAEA"/>
    <a:srgbClr val="0000FF"/>
    <a:srgbClr val="000000"/>
    <a:srgbClr val="33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85" autoAdjust="0"/>
  </p:normalViewPr>
  <p:slideViewPr>
    <p:cSldViewPr>
      <p:cViewPr varScale="1">
        <p:scale>
          <a:sx n="84" d="100"/>
          <a:sy n="84" d="100"/>
        </p:scale>
        <p:origin x="-15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5" Type="http://schemas.openxmlformats.org/officeDocument/2006/relationships/image" Target="../media/image8.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5" Type="http://schemas.openxmlformats.org/officeDocument/2006/relationships/image" Target="../media/image30.emf"/><Relationship Id="rId4"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1A88ABC-3D12-4328-BB76-0B9EB44FE124}" type="slidenum">
              <a:rPr lang="en-US" altLang="zh-CN"/>
              <a:pPr>
                <a:defRPr/>
              </a:pPr>
              <a:t>‹#›</a:t>
            </a:fld>
            <a:endParaRPr lang="en-US" altLang="zh-CN"/>
          </a:p>
        </p:txBody>
      </p:sp>
    </p:spTree>
    <p:extLst>
      <p:ext uri="{BB962C8B-B14F-4D97-AF65-F5344CB8AC3E}">
        <p14:creationId xmlns:p14="http://schemas.microsoft.com/office/powerpoint/2010/main" val="990809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9B1C663B-D8B7-4168-9D2B-FCCA0046393E}" type="slidenum">
              <a:rPr lang="en-US" altLang="zh-CN"/>
              <a:pPr/>
              <a:t>1</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E1E18AFB-A0C6-4AC9-BCD6-CA663DBA7E35}" type="slidenum">
              <a:rPr lang="en-US" altLang="zh-CN"/>
              <a:pPr/>
              <a:t>12</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ph type="body" idx="1"/>
          </p:nvPr>
        </p:nvSpPr>
        <p:spPr bwMode="auto">
          <a:xfrm>
            <a:off x="990600" y="35052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225283" name="Rectangle 3"/>
          <p:cNvSpPr>
            <a:spLocks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ph type="body" idx="1"/>
          </p:nvPr>
        </p:nvSpPr>
        <p:spPr bwMode="auto">
          <a:xfrm>
            <a:off x="990600" y="35052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362499" name="Rectangle 3"/>
          <p:cNvSpPr>
            <a:spLocks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ph type="body" idx="1"/>
          </p:nvPr>
        </p:nvSpPr>
        <p:spPr bwMode="auto">
          <a:xfrm>
            <a:off x="990600" y="35052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360451" name="Rectangle 3"/>
          <p:cNvSpPr>
            <a:spLocks noChangeArrowheads="1" noTextEdit="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5DBCD341-9BE8-4E3B-9F07-CC8083A907A8}" type="slidenum">
              <a:rPr lang="en-US" altLang="zh-CN"/>
              <a:pPr/>
              <a:t>20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9A3D5213-EBDD-4150-81EB-2A34B7203CBA}" type="slidenum">
              <a:rPr lang="en-US" altLang="zh-CN"/>
              <a:pPr/>
              <a:t>22</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BDE6ABD1-D66F-4C7B-AE46-09776D2A25F4}" type="slidenum">
              <a:rPr lang="en-US" altLang="zh-CN"/>
              <a:pPr/>
              <a:t>23</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584D5561-05B1-4A99-80F3-B98EBFD4531D}" type="slidenum">
              <a:rPr lang="en-US" altLang="zh-CN"/>
              <a:pPr/>
              <a:t>24</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2F3B0507-226B-4548-BC96-537216430C7F}" type="slidenum">
              <a:rPr lang="en-US" altLang="zh-CN"/>
              <a:pPr/>
              <a:t>25</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B2D25142-49D2-49A1-A179-17AE64217E3D}" type="slidenum">
              <a:rPr lang="en-US" altLang="zh-CN"/>
              <a:pPr/>
              <a:t>26</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1024EF08-FA7C-4B4E-9DBB-A66DED524ED4}" type="slidenum">
              <a:rPr lang="en-US" altLang="zh-CN"/>
              <a:pPr/>
              <a:t>3</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B2E6D004-922B-42AD-B2F3-B822FB233A73}" type="slidenum">
              <a:rPr lang="en-US" altLang="zh-CN"/>
              <a:pPr/>
              <a:t>27</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8F72BA95-7E76-40BB-BA8A-FCF1D528F149}" type="slidenum">
              <a:rPr lang="en-US" altLang="zh-CN"/>
              <a:pPr/>
              <a:t>28</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92C63DAC-2C8D-4E0F-BF3C-02E4DC0295C2}" type="slidenum">
              <a:rPr lang="en-US" altLang="zh-CN"/>
              <a:pPr/>
              <a:t>29</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C97FF697-8656-4CDA-9457-434D3EC6011E}" type="slidenum">
              <a:rPr lang="en-US" altLang="zh-CN"/>
              <a:pPr/>
              <a:t>30</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25C0B6F6-A956-4BB3-A0F9-872923115D6A}" type="slidenum">
              <a:rPr lang="en-US" altLang="zh-CN"/>
              <a:pPr/>
              <a:t>32</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ABC23649-C273-42F7-9E75-A770F6009650}" type="slidenum">
              <a:rPr lang="en-US" altLang="zh-CN"/>
              <a:pPr/>
              <a:t>33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1E48A6ED-7B2A-43B6-AE93-A44ED184773A}" type="slidenum">
              <a:rPr lang="en-US" altLang="zh-CN"/>
              <a:pPr/>
              <a:t>34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headEnd/>
            <a:tailEnd/>
          </a:ln>
        </p:spPr>
        <p:txBody>
          <a:bodyPr/>
          <a:lstStyle/>
          <a:p>
            <a:fld id="{228C8DA2-0BF9-4846-9C9A-02BACD778EBB}" type="slidenum">
              <a:rPr lang="en-US" altLang="zh-CN"/>
              <a:pPr/>
              <a:t>35</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DC242044-739F-444A-8C1F-1017881F27F9}" type="slidenum">
              <a:rPr lang="en-US" altLang="zh-CN"/>
              <a:pPr/>
              <a:t>36</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0D7C36A2-F5D9-41B6-A06B-21D5A161B562}" type="slidenum">
              <a:rPr lang="en-US" altLang="zh-CN"/>
              <a:pPr/>
              <a:t>38</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DC668719-9BCF-490F-9C7A-3FBBD73C4935}" type="slidenum">
              <a:rPr lang="en-US" altLang="zh-CN"/>
              <a:pPr/>
              <a:t>4</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993B6835-22E9-49FB-B476-AFEAC172CF15}" type="slidenum">
              <a:rPr lang="en-US" altLang="zh-CN"/>
              <a:pPr/>
              <a:t>39</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E8DC0E07-C999-43E8-957B-C7D0E83C2D36}" type="slidenum">
              <a:rPr lang="en-US" altLang="zh-CN"/>
              <a:pPr/>
              <a:t>40</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4ACAC930-14F2-4D87-B580-E63FA4265114}" type="slidenum">
              <a:rPr lang="en-US" altLang="zh-CN"/>
              <a:pPr/>
              <a:t>41</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C6EB605D-C630-4F39-81C5-89126173A9E5}" type="slidenum">
              <a:rPr lang="en-US" altLang="zh-CN"/>
              <a:pPr/>
              <a:t>42</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415309E0-80F4-49CC-8F9C-24AF461E19D9}" type="slidenum">
              <a:rPr lang="en-US" altLang="zh-CN"/>
              <a:pPr/>
              <a:t>43</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4AEA2A1B-4294-4747-95D3-AEE269D11072}" type="slidenum">
              <a:rPr lang="en-US" altLang="zh-CN"/>
              <a:pPr/>
              <a:t>44</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8A0A20BE-B220-485A-857E-C606E5E75B5B}" type="slidenum">
              <a:rPr lang="en-US" altLang="zh-CN"/>
              <a:pPr/>
              <a:t>45</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686DCF11-637E-4BDA-9C75-EC71FFD4158C}" type="slidenum">
              <a:rPr lang="en-US" altLang="zh-CN"/>
              <a:pPr/>
              <a:t>46</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6E0A6F8F-0903-4166-A8BC-99AFA530D66D}" type="slidenum">
              <a:rPr lang="en-US" altLang="zh-CN"/>
              <a:pPr/>
              <a:t>47</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6B068AE7-7B79-4581-B56C-57F295309926}" type="slidenum">
              <a:rPr lang="en-US" altLang="zh-CN"/>
              <a:pPr/>
              <a:t>48</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E0E917D0-1F8F-42EB-AE81-385AE6DFDBE6}" type="slidenum">
              <a:rPr lang="en-US" altLang="zh-CN"/>
              <a:pPr/>
              <a:t>6</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AAC18030-9316-4493-81DB-AA61E75E4631}" type="slidenum">
              <a:rPr lang="en-US" altLang="zh-CN"/>
              <a:pPr/>
              <a:t>49</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9825AD47-219E-4DE0-A85C-1429D2243E5E}" type="slidenum">
              <a:rPr lang="en-US" altLang="zh-CN"/>
              <a:pPr/>
              <a:t>50</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17F4669D-90F9-4FF6-803D-368F703E861F}" type="slidenum">
              <a:rPr lang="en-US" altLang="zh-CN"/>
              <a:pPr/>
              <a:t>51</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49B506B8-34CB-40C6-B152-90A1AB402B5D}" type="slidenum">
              <a:rPr lang="en-US" altLang="zh-CN"/>
              <a:pPr/>
              <a:t>52</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B2AC52FF-A3EC-4DCE-B4EB-3AC983297468}" type="slidenum">
              <a:rPr lang="en-US" altLang="zh-CN"/>
              <a:pPr/>
              <a:t>53</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274E30FB-868F-4F3A-BC1A-DB5BDAF58B17}" type="slidenum">
              <a:rPr lang="en-US" altLang="zh-CN"/>
              <a:pPr/>
              <a:t>54</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845EC73C-4245-4843-84F0-B7E1DE866440}" type="slidenum">
              <a:rPr lang="en-US" altLang="zh-CN"/>
              <a:pPr/>
              <a:t>55</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miter lim="800000"/>
            <a:headEnd/>
            <a:tailEnd/>
          </a:ln>
        </p:spPr>
        <p:txBody>
          <a:bodyPr/>
          <a:lstStyle/>
          <a:p>
            <a:fld id="{B6115022-C39A-4DC0-A80A-B1696C889676}" type="slidenum">
              <a:rPr lang="en-US" altLang="zh-CN"/>
              <a:pPr/>
              <a:t>56</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A92AD357-54A2-4545-BEDB-BF39CF1A1A0F}" type="slidenum">
              <a:rPr lang="en-US" altLang="zh-CN"/>
              <a:pPr/>
              <a:t>57</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92BDD700-860A-4FA0-9FFA-BD4340F15A6F}" type="slidenum">
              <a:rPr lang="en-US" altLang="zh-CN"/>
              <a:pPr/>
              <a:t>58</a:t>
            </a:fld>
            <a:endParaRPr lang="en-US" altLang="zh-CN"/>
          </a:p>
        </p:txBody>
      </p:sp>
      <p:sp>
        <p:nvSpPr>
          <p:cNvPr id="114691" name="Rectangle 2"/>
          <p:cNvSpPr>
            <a:spLocks noGrp="1" noChangeArrowheads="1"/>
          </p:cNvSpPr>
          <p:nvPr>
            <p:ph type="body" idx="1"/>
          </p:nvPr>
        </p:nvSpPr>
        <p:spPr>
          <a:xfrm>
            <a:off x="912813" y="3124200"/>
            <a:ext cx="5032375" cy="5943600"/>
          </a:xfrm>
          <a:noFill/>
        </p:spPr>
        <p:txBody>
          <a:bodyPr lIns="90481" tIns="44447" rIns="90481" bIns="44447"/>
          <a:lstStyle/>
          <a:p>
            <a:pPr marL="114300" lvl="1" eaLnBrk="1" hangingPunct="1">
              <a:spcBef>
                <a:spcPct val="20000"/>
              </a:spcBef>
            </a:pPr>
            <a:endParaRPr lang="zh-CN" altLang="zh-CN" smtClean="0"/>
          </a:p>
        </p:txBody>
      </p:sp>
      <p:sp>
        <p:nvSpPr>
          <p:cNvPr id="114692" name="Rectangle 3"/>
          <p:cNvSpPr>
            <a:spLocks noGrp="1" noRot="1" noChangeAspect="1" noChangeArrowheads="1" noTextEdit="1"/>
          </p:cNvSpPr>
          <p:nvPr>
            <p:ph type="sldImg"/>
          </p:nvPr>
        </p:nvSpPr>
        <p:spPr>
          <a:xfrm>
            <a:off x="1916113" y="693738"/>
            <a:ext cx="3028950" cy="2271712"/>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64478F6C-8FA1-467D-8564-9B3E6E3E2AFA}" type="slidenum">
              <a:rPr lang="en-US" altLang="zh-CN"/>
              <a:pPr/>
              <a:t>7</a:t>
            </a:fld>
            <a:endParaRPr lang="en-US" altLang="zh-CN"/>
          </a:p>
        </p:txBody>
      </p:sp>
      <p:sp>
        <p:nvSpPr>
          <p:cNvPr id="72707" name="Rectangle 2"/>
          <p:cNvSpPr>
            <a:spLocks noGrp="1" noChangeArrowheads="1"/>
          </p:cNvSpPr>
          <p:nvPr>
            <p:ph type="body" idx="1"/>
          </p:nvPr>
        </p:nvSpPr>
        <p:spPr>
          <a:xfrm>
            <a:off x="912813" y="3275013"/>
            <a:ext cx="5032375" cy="5183187"/>
          </a:xfrm>
          <a:noFill/>
        </p:spPr>
        <p:txBody>
          <a:bodyPr lIns="90481" tIns="44447" rIns="90481" bIns="44447"/>
          <a:lstStyle/>
          <a:p>
            <a:pPr eaLnBrk="1" hangingPunct="1"/>
            <a:endParaRPr lang="zh-CN" altLang="zh-CN" smtClean="0"/>
          </a:p>
        </p:txBody>
      </p:sp>
      <p:sp>
        <p:nvSpPr>
          <p:cNvPr id="72708" name="Rectangle 3"/>
          <p:cNvSpPr>
            <a:spLocks noGrp="1" noRot="1" noChangeAspect="1" noChangeArrowheads="1" noTextEdit="1"/>
          </p:cNvSpPr>
          <p:nvPr>
            <p:ph type="sldImg"/>
          </p:nvPr>
        </p:nvSpPr>
        <p:spPr>
          <a:xfrm>
            <a:off x="1916113" y="693738"/>
            <a:ext cx="3028950" cy="2271712"/>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AE931F3D-80A1-47CF-B4DB-4D28AE281A86}" type="slidenum">
              <a:rPr lang="en-US" altLang="zh-CN"/>
              <a:pPr/>
              <a:t>59</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A74E655E-D3BD-4AB3-A6C3-DB5FEFE5FA13}" type="slidenum">
              <a:rPr lang="en-US" altLang="zh-CN"/>
              <a:pPr/>
              <a:t>62</a:t>
            </a:fld>
            <a:endParaRPr lang="en-US" altLang="zh-CN"/>
          </a:p>
        </p:txBody>
      </p:sp>
      <p:sp>
        <p:nvSpPr>
          <p:cNvPr id="116739" name="Rectangle 2"/>
          <p:cNvSpPr>
            <a:spLocks noGrp="1" noChangeArrowheads="1"/>
          </p:cNvSpPr>
          <p:nvPr>
            <p:ph type="body" idx="1"/>
          </p:nvPr>
        </p:nvSpPr>
        <p:spPr>
          <a:xfrm>
            <a:off x="912813" y="3124200"/>
            <a:ext cx="5032375" cy="5943600"/>
          </a:xfrm>
          <a:noFill/>
        </p:spPr>
        <p:txBody>
          <a:bodyPr lIns="90481" tIns="44447" rIns="90481" bIns="44447"/>
          <a:lstStyle/>
          <a:p>
            <a:pPr marL="114300" lvl="1" eaLnBrk="1" hangingPunct="1">
              <a:spcBef>
                <a:spcPct val="20000"/>
              </a:spcBef>
            </a:pPr>
            <a:endParaRPr lang="zh-CN" altLang="zh-CN" smtClean="0"/>
          </a:p>
        </p:txBody>
      </p:sp>
      <p:sp>
        <p:nvSpPr>
          <p:cNvPr id="116740" name="Rectangle 3"/>
          <p:cNvSpPr>
            <a:spLocks noGrp="1" noRot="1" noChangeAspect="1" noChangeArrowheads="1" noTextEdit="1"/>
          </p:cNvSpPr>
          <p:nvPr>
            <p:ph type="sldImg"/>
          </p:nvPr>
        </p:nvSpPr>
        <p:spPr>
          <a:xfrm>
            <a:off x="1916113" y="693738"/>
            <a:ext cx="3028950" cy="2271712"/>
          </a:xfrm>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78368ECA-4149-4595-A913-64E8055E9E17}" type="slidenum">
              <a:rPr lang="en-US" altLang="zh-CN"/>
              <a:pPr/>
              <a:t>63</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24B35D80-B85E-4A26-A2EA-1DD10B5D1CDA}" type="slidenum">
              <a:rPr lang="en-US" altLang="zh-CN"/>
              <a:pPr/>
              <a:t>64</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2F638B48-959B-4631-AF25-792BE5D51890}" type="slidenum">
              <a:rPr lang="en-US" altLang="zh-CN"/>
              <a:pPr/>
              <a:t>66</a:t>
            </a:fld>
            <a:endParaRPr lang="en-US" altLang="zh-CN"/>
          </a:p>
        </p:txBody>
      </p:sp>
      <p:sp>
        <p:nvSpPr>
          <p:cNvPr id="119811" name="Rectangle 2"/>
          <p:cNvSpPr>
            <a:spLocks noGrp="1" noChangeArrowheads="1"/>
          </p:cNvSpPr>
          <p:nvPr>
            <p:ph type="body" idx="1"/>
          </p:nvPr>
        </p:nvSpPr>
        <p:spPr>
          <a:xfrm>
            <a:off x="912813" y="3275013"/>
            <a:ext cx="5032375" cy="5183187"/>
          </a:xfrm>
          <a:noFill/>
        </p:spPr>
        <p:txBody>
          <a:bodyPr lIns="90481" tIns="44447" rIns="90481" bIns="44447"/>
          <a:lstStyle/>
          <a:p>
            <a:pPr eaLnBrk="1" hangingPunct="1"/>
            <a:endParaRPr lang="zh-CN" altLang="zh-CN" smtClean="0"/>
          </a:p>
        </p:txBody>
      </p:sp>
      <p:sp>
        <p:nvSpPr>
          <p:cNvPr id="119812" name="Rectangle 3"/>
          <p:cNvSpPr>
            <a:spLocks noGrp="1" noRot="1" noChangeAspect="1" noChangeArrowheads="1" noTextEdit="1"/>
          </p:cNvSpPr>
          <p:nvPr>
            <p:ph type="sldImg"/>
          </p:nvPr>
        </p:nvSpPr>
        <p:spPr>
          <a:xfrm>
            <a:off x="1916113" y="693738"/>
            <a:ext cx="3028950" cy="2271712"/>
          </a:xfrm>
          <a:ln w="12700" cap="flat">
            <a:solidFill>
              <a:schemeClr val="tx1"/>
            </a:solid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9B709F94-3C3B-436A-BE3D-FFC64D5F1E30}" type="slidenum">
              <a:rPr lang="en-US" altLang="zh-CN"/>
              <a:pPr/>
              <a:t>67</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CF0A1198-0730-4B50-8BF2-42A7A7C3C831}" type="slidenum">
              <a:rPr lang="en-US" altLang="zh-CN"/>
              <a:pPr/>
              <a:t>8</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C4F87C96-4B1F-4ACA-BB29-44AC49643160}" type="slidenum">
              <a:rPr lang="en-US" altLang="zh-CN"/>
              <a:pPr/>
              <a:t>9</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8285A6BF-10F1-4D83-956C-37E1B775993A}" type="slidenum">
              <a:rPr lang="en-US" altLang="zh-CN"/>
              <a:pPr/>
              <a:t>10</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8F2EEEF7-CFF9-43DF-98FC-A1EC53D83028}" type="slidenum">
              <a:rPr lang="en-US" altLang="zh-CN"/>
              <a:pPr/>
              <a:t>11</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2813" y="4344988"/>
            <a:ext cx="5032375" cy="4113212"/>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18"/>
          <p:cNvSpPr>
            <a:spLocks noChangeArrowheads="1"/>
          </p:cNvSpPr>
          <p:nvPr userDrawn="1"/>
        </p:nvSpPr>
        <p:spPr bwMode="gray">
          <a:xfrm>
            <a:off x="1716088" y="633413"/>
            <a:ext cx="7439025" cy="2533650"/>
          </a:xfrm>
          <a:prstGeom prst="rect">
            <a:avLst/>
          </a:prstGeom>
          <a:solidFill>
            <a:schemeClr val="folHlink"/>
          </a:solidFill>
          <a:ln w="9525">
            <a:noFill/>
            <a:miter lim="800000"/>
            <a:headEnd/>
            <a:tailEnd/>
          </a:ln>
        </p:spPr>
        <p:txBody>
          <a:bodyPr/>
          <a:lstStyle/>
          <a:p>
            <a:pPr algn="ctr"/>
            <a:endParaRPr lang="zh-CN" altLang="en-US" sz="1800">
              <a:solidFill>
                <a:srgbClr val="000000"/>
              </a:solidFill>
            </a:endParaRPr>
          </a:p>
        </p:txBody>
      </p:sp>
      <p:sp>
        <p:nvSpPr>
          <p:cNvPr id="5" name="Rectangle 28"/>
          <p:cNvSpPr>
            <a:spLocks noChangeArrowheads="1"/>
          </p:cNvSpPr>
          <p:nvPr userDrawn="1"/>
        </p:nvSpPr>
        <p:spPr bwMode="gray">
          <a:xfrm>
            <a:off x="1143000" y="2247900"/>
            <a:ext cx="914400" cy="914400"/>
          </a:xfrm>
          <a:prstGeom prst="rect">
            <a:avLst/>
          </a:prstGeom>
          <a:solidFill>
            <a:schemeClr val="folHlink"/>
          </a:solidFill>
          <a:ln w="9525">
            <a:noFill/>
            <a:miter lim="800000"/>
            <a:headEnd/>
            <a:tailEnd/>
          </a:ln>
          <a:effectLst/>
        </p:spPr>
        <p:txBody>
          <a:bodyPr wrap="none" anchor="ctr"/>
          <a:lstStyle/>
          <a:p>
            <a:pPr algn="ctr"/>
            <a:endParaRPr lang="zh-CN" altLang="en-US" sz="1800">
              <a:solidFill>
                <a:srgbClr val="000000"/>
              </a:solidFill>
            </a:endParaRPr>
          </a:p>
        </p:txBody>
      </p:sp>
      <p:sp>
        <p:nvSpPr>
          <p:cNvPr id="6" name="Rectangle 19"/>
          <p:cNvSpPr>
            <a:spLocks noChangeArrowheads="1"/>
          </p:cNvSpPr>
          <p:nvPr/>
        </p:nvSpPr>
        <p:spPr bwMode="gray">
          <a:xfrm>
            <a:off x="573088" y="2520950"/>
            <a:ext cx="576262" cy="641350"/>
          </a:xfrm>
          <a:prstGeom prst="rect">
            <a:avLst/>
          </a:prstGeom>
          <a:solidFill>
            <a:schemeClr val="accent2"/>
          </a:solidFill>
          <a:ln w="9525">
            <a:noFill/>
            <a:miter lim="800000"/>
            <a:headEnd/>
            <a:tailEnd/>
          </a:ln>
        </p:spPr>
        <p:txBody>
          <a:bodyPr/>
          <a:lstStyle/>
          <a:p>
            <a:pPr algn="ctr"/>
            <a:endParaRPr lang="zh-CN" altLang="en-US" sz="1800">
              <a:solidFill>
                <a:srgbClr val="000000"/>
              </a:solidFill>
            </a:endParaRPr>
          </a:p>
        </p:txBody>
      </p:sp>
      <p:sp>
        <p:nvSpPr>
          <p:cNvPr id="7" name="Rectangle 20"/>
          <p:cNvSpPr>
            <a:spLocks noChangeArrowheads="1"/>
          </p:cNvSpPr>
          <p:nvPr/>
        </p:nvSpPr>
        <p:spPr bwMode="gray">
          <a:xfrm>
            <a:off x="1716088" y="628650"/>
            <a:ext cx="566737" cy="636588"/>
          </a:xfrm>
          <a:prstGeom prst="rect">
            <a:avLst/>
          </a:prstGeom>
          <a:solidFill>
            <a:schemeClr val="hlink"/>
          </a:solidFill>
          <a:ln w="9525">
            <a:noFill/>
            <a:miter lim="800000"/>
            <a:headEnd/>
            <a:tailEnd/>
          </a:ln>
        </p:spPr>
        <p:txBody>
          <a:bodyPr/>
          <a:lstStyle/>
          <a:p>
            <a:pPr algn="ctr"/>
            <a:endParaRPr lang="zh-CN" altLang="en-US" sz="1800">
              <a:solidFill>
                <a:srgbClr val="000000"/>
              </a:solidFill>
            </a:endParaRPr>
          </a:p>
        </p:txBody>
      </p:sp>
      <p:sp>
        <p:nvSpPr>
          <p:cNvPr id="8" name="Rectangle 21"/>
          <p:cNvSpPr>
            <a:spLocks noChangeArrowheads="1"/>
          </p:cNvSpPr>
          <p:nvPr/>
        </p:nvSpPr>
        <p:spPr bwMode="gray">
          <a:xfrm>
            <a:off x="2278063" y="0"/>
            <a:ext cx="585787" cy="635000"/>
          </a:xfrm>
          <a:prstGeom prst="rect">
            <a:avLst/>
          </a:prstGeom>
          <a:solidFill>
            <a:schemeClr val="hlink"/>
          </a:solidFill>
          <a:ln w="9525">
            <a:noFill/>
            <a:miter lim="800000"/>
            <a:headEnd/>
            <a:tailEnd/>
          </a:ln>
        </p:spPr>
        <p:txBody>
          <a:bodyPr/>
          <a:lstStyle/>
          <a:p>
            <a:pPr algn="ctr"/>
            <a:endParaRPr lang="zh-CN" altLang="en-US" sz="1800">
              <a:solidFill>
                <a:srgbClr val="000000"/>
              </a:solidFill>
            </a:endParaRPr>
          </a:p>
        </p:txBody>
      </p:sp>
      <p:sp>
        <p:nvSpPr>
          <p:cNvPr id="9" name="Rectangle 22"/>
          <p:cNvSpPr>
            <a:spLocks noChangeArrowheads="1"/>
          </p:cNvSpPr>
          <p:nvPr/>
        </p:nvSpPr>
        <p:spPr bwMode="gray">
          <a:xfrm>
            <a:off x="2281238" y="628650"/>
            <a:ext cx="585787" cy="631825"/>
          </a:xfrm>
          <a:prstGeom prst="rect">
            <a:avLst/>
          </a:prstGeom>
          <a:solidFill>
            <a:schemeClr val="accent2"/>
          </a:solidFill>
          <a:ln w="9525">
            <a:noFill/>
            <a:miter lim="800000"/>
            <a:headEnd/>
            <a:tailEnd/>
          </a:ln>
        </p:spPr>
        <p:txBody>
          <a:bodyPr/>
          <a:lstStyle/>
          <a:p>
            <a:pPr algn="ctr"/>
            <a:endParaRPr lang="zh-CN" altLang="en-US" sz="1800">
              <a:solidFill>
                <a:srgbClr val="000000"/>
              </a:solidFill>
            </a:endParaRPr>
          </a:p>
        </p:txBody>
      </p:sp>
      <p:sp>
        <p:nvSpPr>
          <p:cNvPr id="10" name="Rectangle 23"/>
          <p:cNvSpPr>
            <a:spLocks noChangeArrowheads="1"/>
          </p:cNvSpPr>
          <p:nvPr/>
        </p:nvSpPr>
        <p:spPr bwMode="gray">
          <a:xfrm>
            <a:off x="1141413" y="1262063"/>
            <a:ext cx="574675" cy="625475"/>
          </a:xfrm>
          <a:prstGeom prst="rect">
            <a:avLst/>
          </a:prstGeom>
          <a:solidFill>
            <a:schemeClr val="hlink"/>
          </a:solidFill>
          <a:ln w="9525">
            <a:noFill/>
            <a:miter lim="800000"/>
            <a:headEnd/>
            <a:tailEnd/>
          </a:ln>
        </p:spPr>
        <p:txBody>
          <a:bodyPr/>
          <a:lstStyle/>
          <a:p>
            <a:pPr algn="ctr"/>
            <a:endParaRPr lang="zh-CN" altLang="en-US" sz="1800">
              <a:solidFill>
                <a:srgbClr val="000000"/>
              </a:solidFill>
            </a:endParaRPr>
          </a:p>
        </p:txBody>
      </p:sp>
      <p:sp>
        <p:nvSpPr>
          <p:cNvPr id="11" name="Rectangle 24"/>
          <p:cNvSpPr>
            <a:spLocks noChangeArrowheads="1"/>
          </p:cNvSpPr>
          <p:nvPr/>
        </p:nvSpPr>
        <p:spPr bwMode="gray">
          <a:xfrm>
            <a:off x="1716088" y="1263650"/>
            <a:ext cx="566737" cy="622300"/>
          </a:xfrm>
          <a:prstGeom prst="rect">
            <a:avLst/>
          </a:prstGeom>
          <a:solidFill>
            <a:schemeClr val="accent2"/>
          </a:solidFill>
          <a:ln w="9525">
            <a:noFill/>
            <a:miter lim="800000"/>
            <a:headEnd/>
            <a:tailEnd/>
          </a:ln>
        </p:spPr>
        <p:txBody>
          <a:bodyPr/>
          <a:lstStyle/>
          <a:p>
            <a:pPr algn="ctr"/>
            <a:endParaRPr lang="zh-CN" altLang="en-US" sz="1800">
              <a:solidFill>
                <a:srgbClr val="000000"/>
              </a:solidFill>
            </a:endParaRPr>
          </a:p>
        </p:txBody>
      </p:sp>
      <p:sp>
        <p:nvSpPr>
          <p:cNvPr id="12" name="Rectangle 25"/>
          <p:cNvSpPr>
            <a:spLocks noChangeArrowheads="1"/>
          </p:cNvSpPr>
          <p:nvPr/>
        </p:nvSpPr>
        <p:spPr bwMode="gray">
          <a:xfrm>
            <a:off x="573088" y="1885950"/>
            <a:ext cx="576262" cy="644525"/>
          </a:xfrm>
          <a:prstGeom prst="rect">
            <a:avLst/>
          </a:prstGeom>
          <a:solidFill>
            <a:schemeClr val="hlink"/>
          </a:solidFill>
          <a:ln w="9525">
            <a:noFill/>
            <a:miter lim="800000"/>
            <a:headEnd/>
            <a:tailEnd/>
          </a:ln>
        </p:spPr>
        <p:txBody>
          <a:bodyPr/>
          <a:lstStyle/>
          <a:p>
            <a:pPr algn="ctr"/>
            <a:endParaRPr lang="zh-CN" altLang="en-US" sz="1800">
              <a:solidFill>
                <a:srgbClr val="000000"/>
              </a:solidFill>
            </a:endParaRPr>
          </a:p>
        </p:txBody>
      </p:sp>
      <p:sp>
        <p:nvSpPr>
          <p:cNvPr id="13" name="Rectangle 26"/>
          <p:cNvSpPr>
            <a:spLocks noChangeArrowheads="1"/>
          </p:cNvSpPr>
          <p:nvPr/>
        </p:nvSpPr>
        <p:spPr bwMode="gray">
          <a:xfrm>
            <a:off x="1141413" y="1885950"/>
            <a:ext cx="576262" cy="644525"/>
          </a:xfrm>
          <a:prstGeom prst="rect">
            <a:avLst/>
          </a:prstGeom>
          <a:solidFill>
            <a:schemeClr val="accent2"/>
          </a:solidFill>
          <a:ln w="9525">
            <a:noFill/>
            <a:miter lim="800000"/>
            <a:headEnd/>
            <a:tailEnd/>
          </a:ln>
        </p:spPr>
        <p:txBody>
          <a:bodyPr/>
          <a:lstStyle/>
          <a:p>
            <a:pPr algn="ctr"/>
            <a:endParaRPr lang="zh-CN" altLang="en-US" sz="1800">
              <a:solidFill>
                <a:srgbClr val="000000"/>
              </a:solidFill>
            </a:endParaRPr>
          </a:p>
        </p:txBody>
      </p:sp>
      <p:sp>
        <p:nvSpPr>
          <p:cNvPr id="14" name="Rectangle 27"/>
          <p:cNvSpPr>
            <a:spLocks noChangeArrowheads="1"/>
          </p:cNvSpPr>
          <p:nvPr/>
        </p:nvSpPr>
        <p:spPr bwMode="gray">
          <a:xfrm>
            <a:off x="0" y="2528888"/>
            <a:ext cx="574675" cy="633412"/>
          </a:xfrm>
          <a:prstGeom prst="rect">
            <a:avLst/>
          </a:prstGeom>
          <a:solidFill>
            <a:schemeClr val="hlink"/>
          </a:solidFill>
          <a:ln w="9525">
            <a:noFill/>
            <a:miter lim="800000"/>
            <a:headEnd/>
            <a:tailEnd/>
          </a:ln>
        </p:spPr>
        <p:txBody>
          <a:bodyPr/>
          <a:lstStyle/>
          <a:p>
            <a:pPr algn="ctr"/>
            <a:endParaRPr lang="zh-CN" altLang="en-US" sz="1800">
              <a:solidFill>
                <a:srgbClr val="000000"/>
              </a:solidFill>
            </a:endParaRPr>
          </a:p>
        </p:txBody>
      </p:sp>
      <p:pic>
        <p:nvPicPr>
          <p:cNvPr id="15" name="图片 25"/>
          <p:cNvPicPr>
            <a:picLocks noChangeAspect="1"/>
          </p:cNvPicPr>
          <p:nvPr userDrawn="1"/>
        </p:nvPicPr>
        <p:blipFill>
          <a:blip r:embed="rId2" cstate="print">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07503" y="123589"/>
            <a:ext cx="1143139" cy="1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7145338" y="6550025"/>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1400" dirty="0" smtClean="0">
                <a:solidFill>
                  <a:srgbClr val="000000">
                    <a:lumMod val="75000"/>
                    <a:lumOff val="25000"/>
                  </a:srgbClr>
                </a:solidFill>
                <a:latin typeface="华文行楷" pitchFamily="2" charset="-122"/>
                <a:ea typeface="华文行楷" pitchFamily="2" charset="-122"/>
              </a:rPr>
              <a:t>中央财经大学统计学院</a:t>
            </a:r>
          </a:p>
        </p:txBody>
      </p:sp>
      <p:sp>
        <p:nvSpPr>
          <p:cNvPr id="3074" name="Rectangle 2"/>
          <p:cNvSpPr>
            <a:spLocks noGrp="1" noChangeArrowheads="1"/>
          </p:cNvSpPr>
          <p:nvPr>
            <p:ph type="ctrTitle"/>
          </p:nvPr>
        </p:nvSpPr>
        <p:spPr bwMode="gray">
          <a:xfrm>
            <a:off x="1835696" y="2014537"/>
            <a:ext cx="6629400" cy="1012825"/>
          </a:xfrm>
        </p:spPr>
        <p:txBody>
          <a:bodyPr/>
          <a:lstStyle>
            <a:lvl1pPr algn="ctr">
              <a:defRPr sz="3600" i="0">
                <a:effectLst>
                  <a:outerShdw blurRad="38100" dist="38100" dir="2700000" algn="tl">
                    <a:srgbClr val="000000">
                      <a:alpha val="43137"/>
                    </a:srgbClr>
                  </a:outerShdw>
                </a:effectLst>
                <a:latin typeface="黑体" pitchFamily="49" charset="-122"/>
                <a:ea typeface="黑体" pitchFamily="49" charset="-122"/>
              </a:defRPr>
            </a:lvl1pPr>
          </a:lstStyle>
          <a:p>
            <a:pPr lvl="0"/>
            <a:r>
              <a:rPr lang="zh-CN" altLang="en-US" noProof="0" dirty="0" smtClean="0"/>
              <a:t>单击此处编辑母版标题样式</a:t>
            </a:r>
            <a:endParaRPr lang="en-US" altLang="zh-CN" noProof="0" dirty="0" smtClean="0"/>
          </a:p>
        </p:txBody>
      </p:sp>
      <p:sp>
        <p:nvSpPr>
          <p:cNvPr id="16" name="文本占位符 15"/>
          <p:cNvSpPr>
            <a:spLocks noGrp="1"/>
          </p:cNvSpPr>
          <p:nvPr>
            <p:ph type="body" sz="quarter" idx="10"/>
          </p:nvPr>
        </p:nvSpPr>
        <p:spPr>
          <a:xfrm>
            <a:off x="2431624" y="3645024"/>
            <a:ext cx="5674246" cy="2305050"/>
          </a:xfrm>
        </p:spPr>
        <p:txBody>
          <a:bodyPr/>
          <a:lstStyle>
            <a:lvl1pPr>
              <a:defRPr sz="3200" b="1">
                <a:latin typeface="黑体" pitchFamily="49" charset="-122"/>
                <a:ea typeface="黑体" pitchFamily="49"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13"/>
          <p:cNvPicPr>
            <a:picLocks noChangeAspect="1"/>
          </p:cNvPicPr>
          <p:nvPr userDrawn="1"/>
        </p:nvPicPr>
        <p:blipFill>
          <a:blip r:embed="rId2" cstate="print"/>
          <a:srcRect/>
          <a:stretch>
            <a:fillRect/>
          </a:stretch>
        </p:blipFill>
        <p:spPr bwMode="auto">
          <a:xfrm>
            <a:off x="8586788" y="473075"/>
            <a:ext cx="539750" cy="541338"/>
          </a:xfrm>
          <a:prstGeom prst="rect">
            <a:avLst/>
          </a:prstGeom>
          <a:noFill/>
          <a:ln w="9525">
            <a:noFill/>
            <a:miter lim="800000"/>
            <a:headEnd/>
            <a:tailEnd/>
          </a:ln>
        </p:spPr>
      </p:pic>
      <p:sp>
        <p:nvSpPr>
          <p:cNvPr id="5" name="TextBox 14"/>
          <p:cNvSpPr txBox="1">
            <a:spLocks noChangeArrowheads="1"/>
          </p:cNvSpPr>
          <p:nvPr userDrawn="1"/>
        </p:nvSpPr>
        <p:spPr bwMode="auto">
          <a:xfrm>
            <a:off x="7145338" y="6550025"/>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1400" dirty="0" smtClean="0">
                <a:solidFill>
                  <a:srgbClr val="000000">
                    <a:lumMod val="75000"/>
                    <a:lumOff val="25000"/>
                  </a:srgbClr>
                </a:solidFill>
                <a:latin typeface="华文行楷" pitchFamily="2" charset="-122"/>
                <a:ea typeface="华文行楷" pitchFamily="2" charset="-122"/>
              </a:rPr>
              <a:t>中央财经大学统计学院</a:t>
            </a:r>
          </a:p>
        </p:txBody>
      </p:sp>
      <p:sp>
        <p:nvSpPr>
          <p:cNvPr id="2" name="标题 1"/>
          <p:cNvSpPr>
            <a:spLocks noGrp="1"/>
          </p:cNvSpPr>
          <p:nvPr>
            <p:ph type="title"/>
          </p:nvPr>
        </p:nvSpPr>
        <p:spPr/>
        <p:txBody>
          <a:bodyPr/>
          <a:lstStyle>
            <a:lvl1pPr>
              <a:defRPr>
                <a:latin typeface="Times New Roman" pitchFamily="18" charset="0"/>
                <a:ea typeface="黑体" pitchFamily="49" charset="-122"/>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Times New Roman" pitchFamily="18" charset="0"/>
                <a:ea typeface="黑体" pitchFamily="49" charset="-122"/>
                <a:cs typeface="Times New Roman" pitchFamily="18" charset="0"/>
              </a:defRPr>
            </a:lvl1pPr>
            <a:lvl2pPr>
              <a:defRPr>
                <a:latin typeface="Times New Roman" pitchFamily="18" charset="0"/>
                <a:ea typeface="黑体" pitchFamily="49" charset="-122"/>
                <a:cs typeface="Times New Roman" pitchFamily="18" charset="0"/>
              </a:defRPr>
            </a:lvl2pPr>
            <a:lvl3pPr>
              <a:defRPr>
                <a:latin typeface="Times New Roman" pitchFamily="18" charset="0"/>
                <a:ea typeface="黑体" pitchFamily="49" charset="-122"/>
                <a:cs typeface="Times New Roman" pitchFamily="18" charset="0"/>
              </a:defRPr>
            </a:lvl3pPr>
            <a:lvl4pPr>
              <a:defRPr>
                <a:latin typeface="Times New Roman" pitchFamily="18" charset="0"/>
                <a:ea typeface="黑体" pitchFamily="49" charset="-122"/>
                <a:cs typeface="Times New Roman" pitchFamily="18" charset="0"/>
              </a:defRPr>
            </a:lvl4pPr>
            <a:lvl5pPr>
              <a:defRPr>
                <a:latin typeface="Times New Roman" pitchFamily="18" charset="0"/>
                <a:ea typeface="黑体" pitchFamily="49"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4"/>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ED85F6D-7EAF-4279-901F-44644FDFEB14}"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TextBox 13"/>
          <p:cNvSpPr txBox="1">
            <a:spLocks noChangeArrowheads="1"/>
          </p:cNvSpPr>
          <p:nvPr userDrawn="1"/>
        </p:nvSpPr>
        <p:spPr bwMode="auto">
          <a:xfrm>
            <a:off x="7145338" y="6550025"/>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1400" dirty="0" smtClean="0">
                <a:solidFill>
                  <a:srgbClr val="000000">
                    <a:lumMod val="75000"/>
                    <a:lumOff val="25000"/>
                  </a:srgbClr>
                </a:solidFill>
                <a:latin typeface="华文行楷" pitchFamily="2" charset="-122"/>
                <a:ea typeface="华文行楷" pitchFamily="2" charset="-122"/>
              </a:rPr>
              <a:t>中央财经大学统计学院</a:t>
            </a:r>
          </a:p>
        </p:txBody>
      </p:sp>
      <p:pic>
        <p:nvPicPr>
          <p:cNvPr id="6" name="图片 13"/>
          <p:cNvPicPr>
            <a:picLocks noChangeAspect="1"/>
          </p:cNvPicPr>
          <p:nvPr userDrawn="1"/>
        </p:nvPicPr>
        <p:blipFill>
          <a:blip r:embed="rId2" cstate="print"/>
          <a:srcRect/>
          <a:stretch>
            <a:fillRect/>
          </a:stretch>
        </p:blipFill>
        <p:spPr bwMode="auto">
          <a:xfrm>
            <a:off x="8586788" y="473075"/>
            <a:ext cx="539750" cy="5413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BE8FDF99-6A05-4AA8-B471-3C8C5D8E6B8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3"/>
          <p:cNvPicPr>
            <a:picLocks noChangeAspect="1"/>
          </p:cNvPicPr>
          <p:nvPr userDrawn="1"/>
        </p:nvPicPr>
        <p:blipFill>
          <a:blip r:embed="rId2" cstate="print"/>
          <a:srcRect/>
          <a:stretch>
            <a:fillRect/>
          </a:stretch>
        </p:blipFill>
        <p:spPr bwMode="auto">
          <a:xfrm>
            <a:off x="8586788" y="473075"/>
            <a:ext cx="539750" cy="5413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97E689A-36CD-4D58-A8ED-C9600128B2F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图片 13"/>
          <p:cNvPicPr>
            <a:picLocks noChangeAspect="1"/>
          </p:cNvPicPr>
          <p:nvPr userDrawn="1"/>
        </p:nvPicPr>
        <p:blipFill>
          <a:blip r:embed="rId2" cstate="print"/>
          <a:srcRect/>
          <a:stretch>
            <a:fillRect/>
          </a:stretch>
        </p:blipFill>
        <p:spPr bwMode="auto">
          <a:xfrm>
            <a:off x="8586788" y="473075"/>
            <a:ext cx="539750" cy="541338"/>
          </a:xfrm>
          <a:prstGeom prst="rect">
            <a:avLst/>
          </a:prstGeom>
          <a:noFill/>
          <a:ln w="9525">
            <a:noFill/>
            <a:miter lim="800000"/>
            <a:headEnd/>
            <a:tailEnd/>
          </a:ln>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4"/>
          <p:cNvSpPr>
            <a:spLocks noGrp="1"/>
          </p:cNvSpPr>
          <p:nvPr>
            <p:ph type="ftr" sz="quarter" idx="10"/>
          </p:nvPr>
        </p:nvSpPr>
        <p:spPr>
          <a:xfrm>
            <a:off x="5943600" y="6537325"/>
            <a:ext cx="2895600" cy="320675"/>
          </a:xfrm>
          <a:prstGeom prst="rect">
            <a:avLst/>
          </a:prstGeom>
        </p:spPr>
        <p:txBody>
          <a:bodyPr vert="horz" wrap="square" lIns="91440" tIns="45720" rIns="91440" bIns="45720" numCol="1" anchor="t" anchorCtr="0" compatLnSpc="1">
            <a:prstTxWarp prst="textNoShape">
              <a:avLst/>
            </a:prstTxWarp>
          </a:bodyPr>
          <a:lstStyle>
            <a:lvl1pPr algn="ctr">
              <a:defRPr sz="1800" smtClean="0">
                <a:solidFill>
                  <a:srgbClr val="000000"/>
                </a:solidFill>
                <a:latin typeface="Arial" charset="0"/>
                <a:ea typeface="宋体" charset="-122"/>
              </a:defRPr>
            </a:lvl1pPr>
          </a:lstStyle>
          <a:p>
            <a:pPr>
              <a:defRPr/>
            </a:pPr>
            <a:r>
              <a:rPr lang="zh-CN" altLang="en-US"/>
              <a:t>中央财经大学统计学院    </a:t>
            </a:r>
            <a:r>
              <a:rPr lang="en-US" altLang="zh-CN"/>
              <a:t>2 </a:t>
            </a:r>
          </a:p>
        </p:txBody>
      </p:sp>
      <p:sp>
        <p:nvSpPr>
          <p:cNvPr id="7" name="灯片编号占位符 5"/>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19D9B5B1-269E-4473-A14A-31AD9D56412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3914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28725"/>
            <a:ext cx="8229600" cy="5248275"/>
          </a:xfrm>
        </p:spPr>
        <p:txBody>
          <a:bodyPr/>
          <a:lstStyle/>
          <a:p>
            <a:pPr lvl="0"/>
            <a:r>
              <a:rPr lang="zh-CN" altLang="en-US" noProof="0" smtClean="0"/>
              <a:t>单击图标添加表格</a:t>
            </a:r>
          </a:p>
        </p:txBody>
      </p:sp>
      <p:sp>
        <p:nvSpPr>
          <p:cNvPr id="4" name="页脚占位符 3"/>
          <p:cNvSpPr>
            <a:spLocks noGrp="1"/>
          </p:cNvSpPr>
          <p:nvPr>
            <p:ph type="ftr" sz="quarter" idx="10"/>
          </p:nvPr>
        </p:nvSpPr>
        <p:spPr>
          <a:xfrm>
            <a:off x="5943600" y="6537325"/>
            <a:ext cx="2895600" cy="320675"/>
          </a:xfrm>
          <a:prstGeom prst="rect">
            <a:avLst/>
          </a:prstGeom>
        </p:spPr>
        <p:txBody>
          <a:bodyPr vert="horz" wrap="square" lIns="91440" tIns="45720" rIns="91440" bIns="45720" numCol="1" anchor="t" anchorCtr="0" compatLnSpc="1">
            <a:prstTxWarp prst="textNoShape">
              <a:avLst/>
            </a:prstTxWarp>
          </a:bodyPr>
          <a:lstStyle>
            <a:lvl1pPr algn="ctr">
              <a:defRPr sz="1800" smtClean="0">
                <a:solidFill>
                  <a:srgbClr val="000000"/>
                </a:solidFill>
                <a:latin typeface="Arial" charset="0"/>
                <a:ea typeface="宋体" charset="-122"/>
              </a:defRPr>
            </a:lvl1pPr>
          </a:lstStyle>
          <a:p>
            <a:pPr>
              <a:defRPr/>
            </a:pPr>
            <a:r>
              <a:rPr lang="zh-CN" altLang="en-US"/>
              <a:t>中央财经大学统计学院    </a:t>
            </a:r>
            <a:r>
              <a:rPr lang="en-US" altLang="zh-CN"/>
              <a:t>2 </a:t>
            </a:r>
          </a:p>
        </p:txBody>
      </p:sp>
      <p:sp>
        <p:nvSpPr>
          <p:cNvPr id="5" name="灯片编号占位符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3851C65E-64C4-4185-AAFF-7F58FBFAE88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sz="1800">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sz="1800">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sz="1800">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sz="1800">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sz="1800">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sz="1800">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sz="1800">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sz="1800">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sz="1800">
                <a:solidFill>
                  <a:srgbClr val="000000"/>
                </a:solidFill>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
        <p:nvSpPr>
          <p:cNvPr id="124931" name="Rectangle 3"/>
          <p:cNvSpPr>
            <a:spLocks noGrp="1" noChangeArrowheads="1"/>
          </p:cNvSpPr>
          <p:nvPr>
            <p:ph type="ctrTitle"/>
          </p:nvPr>
        </p:nvSpPr>
        <p:spPr>
          <a:xfrm>
            <a:off x="315913" y="466725"/>
            <a:ext cx="6781800" cy="2133600"/>
          </a:xfrm>
        </p:spPr>
        <p:txBody>
          <a:bodyPr/>
          <a:lstStyle>
            <a:lvl1pPr algn="r">
              <a:defRPr sz="5500"/>
            </a:lvl1pPr>
          </a:lstStyle>
          <a:p>
            <a:pPr lvl="0"/>
            <a:r>
              <a:rPr lang="zh-CN" altLang="en-US" noProof="0" smtClean="0"/>
              <a:t>单击此处编辑母版标题样式</a:t>
            </a:r>
          </a:p>
        </p:txBody>
      </p:sp>
      <p:sp>
        <p:nvSpPr>
          <p:cNvPr id="1249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400"/>
            </a:lvl1pPr>
          </a:lstStyle>
          <a:p>
            <a:pPr lvl="0"/>
            <a:r>
              <a:rPr lang="zh-CN" altLang="en-US" noProof="0" smtClean="0"/>
              <a:t>单击此处编辑母版副标题样式</a:t>
            </a:r>
          </a:p>
        </p:txBody>
      </p:sp>
      <p:sp>
        <p:nvSpPr>
          <p:cNvPr id="38" name="Rectangle 5"/>
          <p:cNvSpPr>
            <a:spLocks noGrp="1" noChangeArrowheads="1"/>
          </p:cNvSpPr>
          <p:nvPr>
            <p:ph type="dt" sz="half" idx="10"/>
          </p:nvPr>
        </p:nvSpPr>
        <p:spPr>
          <a:xfrm>
            <a:off x="457200" y="6248400"/>
            <a:ext cx="2133600" cy="457200"/>
          </a:xfrm>
          <a:prstGeom prst="rect">
            <a:avLst/>
          </a:prstGeom>
        </p:spPr>
        <p:txBody>
          <a:bodyPr/>
          <a:lstStyle>
            <a:lvl1pPr>
              <a:defRPr sz="1800">
                <a:solidFill>
                  <a:srgbClr val="000000"/>
                </a:solidFill>
                <a:latin typeface="Arial" charset="0"/>
                <a:ea typeface="宋体" pitchFamily="2" charset="-122"/>
              </a:defRPr>
            </a:lvl1pPr>
          </a:lstStyle>
          <a:p>
            <a:pPr>
              <a:defRPr/>
            </a:pPr>
            <a:endParaRPr lang="en-US" altLang="zh-CN"/>
          </a:p>
        </p:txBody>
      </p:sp>
      <p:sp>
        <p:nvSpPr>
          <p:cNvPr id="39" name="Rectangle 6"/>
          <p:cNvSpPr>
            <a:spLocks noGrp="1" noChangeArrowheads="1"/>
          </p:cNvSpPr>
          <p:nvPr>
            <p:ph type="ftr" sz="quarter" idx="11"/>
          </p:nvPr>
        </p:nvSpPr>
        <p:spPr>
          <a:xfrm>
            <a:off x="3124200" y="6248400"/>
            <a:ext cx="2895600" cy="457200"/>
          </a:xfrm>
          <a:prstGeom prst="rect">
            <a:avLst/>
          </a:prstGeom>
        </p:spPr>
        <p:txBody>
          <a:bodyPr/>
          <a:lstStyle>
            <a:lvl1pPr>
              <a:defRPr kumimoji="0" sz="1800" smtClean="0">
                <a:solidFill>
                  <a:srgbClr val="000000"/>
                </a:solidFill>
                <a:latin typeface="Arial" charset="0"/>
                <a:ea typeface="宋体" pitchFamily="2" charset="-122"/>
              </a:defRPr>
            </a:lvl1pPr>
          </a:lstStyle>
          <a:p>
            <a:pPr>
              <a:defRPr/>
            </a:pPr>
            <a:r>
              <a:rPr lang="zh-CN" altLang="en-US"/>
              <a:t>中央财经大学统计学院    </a:t>
            </a:r>
            <a:r>
              <a:rPr lang="en-US" altLang="zh-CN"/>
              <a:t>2 </a:t>
            </a:r>
            <a:endParaRPr lang="zh-CN" altLang="en-US"/>
          </a:p>
        </p:txBody>
      </p:sp>
      <p:sp>
        <p:nvSpPr>
          <p:cNvPr id="40"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gray">
          <a:xfrm>
            <a:off x="655638" y="360363"/>
            <a:ext cx="8497887" cy="719137"/>
          </a:xfrm>
          <a:prstGeom prst="rect">
            <a:avLst/>
          </a:prstGeom>
          <a:solidFill>
            <a:schemeClr val="folHlink"/>
          </a:solidFill>
          <a:ln w="9525">
            <a:noFill/>
            <a:miter lim="800000"/>
            <a:headEnd/>
            <a:tailEnd/>
          </a:ln>
        </p:spPr>
        <p:txBody>
          <a:bodyPr/>
          <a:lstStyle/>
          <a:p>
            <a:pPr algn="ctr"/>
            <a:endParaRPr lang="zh-CN" altLang="en-US" sz="1800">
              <a:solidFill>
                <a:srgbClr val="000000"/>
              </a:solidFill>
            </a:endParaRPr>
          </a:p>
        </p:txBody>
      </p:sp>
      <p:sp>
        <p:nvSpPr>
          <p:cNvPr id="1027" name="Rectangle 3"/>
          <p:cNvSpPr>
            <a:spLocks noGrp="1" noChangeArrowheads="1"/>
          </p:cNvSpPr>
          <p:nvPr>
            <p:ph type="body" idx="1"/>
          </p:nvPr>
        </p:nvSpPr>
        <p:spPr bwMode="auto">
          <a:xfrm>
            <a:off x="457200" y="12287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0" name="Rectangle 6"/>
          <p:cNvSpPr>
            <a:spLocks noGrp="1" noChangeArrowheads="1"/>
          </p:cNvSpPr>
          <p:nvPr>
            <p:ph type="sldNum" sz="quarter" idx="4"/>
          </p:nvPr>
        </p:nvSpPr>
        <p:spPr bwMode="auto">
          <a:xfrm>
            <a:off x="29718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charset="-122"/>
              </a:defRPr>
            </a:lvl1pPr>
          </a:lstStyle>
          <a:p>
            <a:pPr>
              <a:defRPr/>
            </a:pPr>
            <a:fld id="{D7C8C43E-105F-4243-85C3-B52443FAD633}" type="slidenum">
              <a:rPr lang="en-US" altLang="zh-CN"/>
              <a:pPr>
                <a:defRPr/>
              </a:pPr>
              <a:t>‹#›</a:t>
            </a:fld>
            <a:endParaRPr lang="en-US" altLang="zh-CN"/>
          </a:p>
        </p:txBody>
      </p:sp>
      <p:sp>
        <p:nvSpPr>
          <p:cNvPr id="1029" name="Rectangle 2"/>
          <p:cNvSpPr>
            <a:spLocks noGrp="1" noChangeArrowheads="1"/>
          </p:cNvSpPr>
          <p:nvPr>
            <p:ph type="title"/>
          </p:nvPr>
        </p:nvSpPr>
        <p:spPr bwMode="white">
          <a:xfrm>
            <a:off x="1143000" y="457200"/>
            <a:ext cx="73914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 name="Rectangle 24"/>
          <p:cNvSpPr>
            <a:spLocks noChangeArrowheads="1"/>
          </p:cNvSpPr>
          <p:nvPr/>
        </p:nvSpPr>
        <p:spPr bwMode="gray">
          <a:xfrm>
            <a:off x="0" y="719138"/>
            <a:ext cx="328613" cy="361950"/>
          </a:xfrm>
          <a:prstGeom prst="rect">
            <a:avLst/>
          </a:prstGeom>
          <a:solidFill>
            <a:schemeClr val="hlink"/>
          </a:solidFill>
          <a:ln w="9525">
            <a:noFill/>
            <a:miter lim="800000"/>
            <a:headEnd/>
            <a:tailEnd/>
          </a:ln>
          <a:effectLst/>
        </p:spPr>
        <p:txBody>
          <a:bodyPr wrap="none" anchor="ctr"/>
          <a:lstStyle/>
          <a:p>
            <a:pPr algn="ctr"/>
            <a:endParaRPr lang="zh-CN" altLang="en-US" sz="1800">
              <a:solidFill>
                <a:srgbClr val="000000"/>
              </a:solidFill>
            </a:endParaRPr>
          </a:p>
        </p:txBody>
      </p:sp>
      <p:sp>
        <p:nvSpPr>
          <p:cNvPr id="1031" name="Rectangle 25"/>
          <p:cNvSpPr>
            <a:spLocks noChangeArrowheads="1"/>
          </p:cNvSpPr>
          <p:nvPr/>
        </p:nvSpPr>
        <p:spPr bwMode="gray">
          <a:xfrm>
            <a:off x="328613" y="357188"/>
            <a:ext cx="328612" cy="361950"/>
          </a:xfrm>
          <a:prstGeom prst="rect">
            <a:avLst/>
          </a:prstGeom>
          <a:solidFill>
            <a:schemeClr val="hlink"/>
          </a:solidFill>
          <a:ln w="9525">
            <a:noFill/>
            <a:miter lim="800000"/>
            <a:headEnd/>
            <a:tailEnd/>
          </a:ln>
          <a:effectLst/>
        </p:spPr>
        <p:txBody>
          <a:bodyPr wrap="none" anchor="ctr"/>
          <a:lstStyle/>
          <a:p>
            <a:pPr algn="ctr"/>
            <a:endParaRPr lang="zh-CN" altLang="en-US" sz="1800">
              <a:solidFill>
                <a:srgbClr val="000000"/>
              </a:solidFill>
            </a:endParaRPr>
          </a:p>
        </p:txBody>
      </p:sp>
      <p:sp>
        <p:nvSpPr>
          <p:cNvPr id="1032" name="Rectangle 26"/>
          <p:cNvSpPr>
            <a:spLocks noChangeArrowheads="1"/>
          </p:cNvSpPr>
          <p:nvPr/>
        </p:nvSpPr>
        <p:spPr bwMode="gray">
          <a:xfrm>
            <a:off x="657225" y="0"/>
            <a:ext cx="328613" cy="361950"/>
          </a:xfrm>
          <a:prstGeom prst="rect">
            <a:avLst/>
          </a:prstGeom>
          <a:solidFill>
            <a:schemeClr val="hlink"/>
          </a:solidFill>
          <a:ln w="9525">
            <a:noFill/>
            <a:miter lim="800000"/>
            <a:headEnd/>
            <a:tailEnd/>
          </a:ln>
          <a:effectLst/>
        </p:spPr>
        <p:txBody>
          <a:bodyPr wrap="none" anchor="ctr"/>
          <a:lstStyle/>
          <a:p>
            <a:pPr algn="ctr"/>
            <a:endParaRPr lang="zh-CN" altLang="en-US" sz="1800">
              <a:solidFill>
                <a:srgbClr val="000000"/>
              </a:solidFill>
            </a:endParaRPr>
          </a:p>
        </p:txBody>
      </p:sp>
      <p:sp>
        <p:nvSpPr>
          <p:cNvPr id="1033" name="Rectangle 28"/>
          <p:cNvSpPr>
            <a:spLocks noChangeArrowheads="1"/>
          </p:cNvSpPr>
          <p:nvPr/>
        </p:nvSpPr>
        <p:spPr bwMode="gray">
          <a:xfrm>
            <a:off x="657225" y="361950"/>
            <a:ext cx="328613" cy="361950"/>
          </a:xfrm>
          <a:prstGeom prst="rect">
            <a:avLst/>
          </a:prstGeom>
          <a:solidFill>
            <a:schemeClr val="accent2"/>
          </a:solidFill>
          <a:ln w="9525">
            <a:noFill/>
            <a:miter lim="800000"/>
            <a:headEnd/>
            <a:tailEnd/>
          </a:ln>
          <a:effectLst/>
        </p:spPr>
        <p:txBody>
          <a:bodyPr wrap="none" anchor="ctr"/>
          <a:lstStyle/>
          <a:p>
            <a:pPr algn="ctr"/>
            <a:endParaRPr lang="zh-CN" altLang="en-US" sz="1800">
              <a:solidFill>
                <a:srgbClr val="000000"/>
              </a:solidFill>
            </a:endParaRPr>
          </a:p>
        </p:txBody>
      </p:sp>
      <p:sp>
        <p:nvSpPr>
          <p:cNvPr id="1034" name="Rectangle 29"/>
          <p:cNvSpPr>
            <a:spLocks noChangeArrowheads="1"/>
          </p:cNvSpPr>
          <p:nvPr/>
        </p:nvSpPr>
        <p:spPr bwMode="gray">
          <a:xfrm>
            <a:off x="328613" y="719138"/>
            <a:ext cx="328612" cy="361950"/>
          </a:xfrm>
          <a:prstGeom prst="rect">
            <a:avLst/>
          </a:prstGeom>
          <a:solidFill>
            <a:schemeClr val="accent2"/>
          </a:solidFill>
          <a:ln w="9525">
            <a:noFill/>
            <a:miter lim="800000"/>
            <a:headEnd/>
            <a:tailEnd/>
          </a:ln>
          <a:effectLst/>
        </p:spPr>
        <p:txBody>
          <a:bodyPr wrap="none" anchor="ctr"/>
          <a:lstStyle/>
          <a:p>
            <a:pPr algn="ctr"/>
            <a:endParaRPr lang="zh-CN" altLang="en-US" sz="1800">
              <a:solidFill>
                <a:srgbClr val="000000"/>
              </a:solidFill>
            </a:endParaRPr>
          </a:p>
        </p:txBody>
      </p:sp>
      <p:sp>
        <p:nvSpPr>
          <p:cNvPr id="1036" name="TextBox 12"/>
          <p:cNvSpPr txBox="1">
            <a:spLocks noChangeArrowheads="1"/>
          </p:cNvSpPr>
          <p:nvPr userDrawn="1"/>
        </p:nvSpPr>
        <p:spPr bwMode="auto">
          <a:xfrm>
            <a:off x="7145338" y="6550025"/>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1400" dirty="0" smtClean="0">
                <a:solidFill>
                  <a:srgbClr val="000000">
                    <a:lumMod val="75000"/>
                    <a:lumOff val="25000"/>
                  </a:srgbClr>
                </a:solidFill>
                <a:latin typeface="华文行楷" pitchFamily="2" charset="-122"/>
                <a:ea typeface="华文行楷" pitchFamily="2" charset="-122"/>
              </a:rPr>
              <a:t>中央财经大学统计学院</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0.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 Id="rId9"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2.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e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0.emf"/><Relationship Id="rId3" Type="http://schemas.openxmlformats.org/officeDocument/2006/relationships/notesSlide" Target="../notesSlides/notesSlide35.xml"/><Relationship Id="rId7" Type="http://schemas.openxmlformats.org/officeDocument/2006/relationships/image" Target="../media/image27.e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8.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1.e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2.emf"/><Relationship Id="rId4"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emf"/><Relationship Id="rId4"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9.emf"/><Relationship Id="rId3" Type="http://schemas.openxmlformats.org/officeDocument/2006/relationships/notesSlide" Target="../notesSlides/notesSlide47.xml"/><Relationship Id="rId7" Type="http://schemas.openxmlformats.org/officeDocument/2006/relationships/image" Target="../media/image36.emf"/><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0.bin"/><Relationship Id="rId11" Type="http://schemas.openxmlformats.org/officeDocument/2006/relationships/image" Target="../media/image38.emf"/><Relationship Id="rId5" Type="http://schemas.openxmlformats.org/officeDocument/2006/relationships/image" Target="../media/image35.emf"/><Relationship Id="rId15" Type="http://schemas.openxmlformats.org/officeDocument/2006/relationships/image" Target="../media/image40.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7.emf"/><Relationship Id="rId14" Type="http://schemas.openxmlformats.org/officeDocument/2006/relationships/oleObject" Target="../embeddings/oleObject3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50.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11" Type="http://schemas.openxmlformats.org/officeDocument/2006/relationships/image" Target="../media/image44.emf"/><Relationship Id="rId5" Type="http://schemas.openxmlformats.org/officeDocument/2006/relationships/image" Target="../media/image41.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3.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image" Target="../media/image5.e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9.emf"/><Relationship Id="rId3" Type="http://schemas.openxmlformats.org/officeDocument/2006/relationships/notesSlide" Target="../notesSlides/notesSlide52.xml"/><Relationship Id="rId7" Type="http://schemas.openxmlformats.org/officeDocument/2006/relationships/image" Target="../media/image46.e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0.bin"/><Relationship Id="rId11" Type="http://schemas.openxmlformats.org/officeDocument/2006/relationships/image" Target="../media/image48.emf"/><Relationship Id="rId5" Type="http://schemas.openxmlformats.org/officeDocument/2006/relationships/image" Target="../media/image45.emf"/><Relationship Id="rId15" Type="http://schemas.openxmlformats.org/officeDocument/2006/relationships/image" Target="../media/image50.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7.emf"/><Relationship Id="rId14" Type="http://schemas.openxmlformats.org/officeDocument/2006/relationships/oleObject" Target="../embeddings/oleObject44.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5346" name="Rectangle 2"/>
          <p:cNvSpPr>
            <a:spLocks noGrp="1" noChangeArrowheads="1"/>
          </p:cNvSpPr>
          <p:nvPr>
            <p:ph type="ctrTitle"/>
          </p:nvPr>
        </p:nvSpPr>
        <p:spPr>
          <a:xfrm>
            <a:off x="2339975" y="765175"/>
            <a:ext cx="6629400" cy="2232025"/>
          </a:xfrm>
        </p:spPr>
        <p:txBody>
          <a:bodyPr/>
          <a:lstStyle/>
          <a:p>
            <a:pPr>
              <a:defRPr/>
            </a:pPr>
            <a:r>
              <a:rPr lang="zh-CN" altLang="en-US" sz="4900" dirty="0"/>
              <a:t>第</a:t>
            </a:r>
            <a:r>
              <a:rPr lang="en-US" altLang="zh-CN" sz="4900" dirty="0"/>
              <a:t>5</a:t>
            </a:r>
            <a:r>
              <a:rPr lang="zh-CN" altLang="en-US" sz="4900" dirty="0"/>
              <a:t>章  方差分析</a:t>
            </a:r>
            <a:br>
              <a:rPr lang="zh-CN" altLang="en-US" sz="4900" dirty="0"/>
            </a:br>
            <a:r>
              <a:rPr lang="en-US" altLang="zh-CN" sz="4500" dirty="0"/>
              <a:t>Analysis of Variance (ANOVA)</a:t>
            </a:r>
          </a:p>
        </p:txBody>
      </p:sp>
      <p:sp>
        <p:nvSpPr>
          <p:cNvPr id="825347" name="Rectangle 3"/>
          <p:cNvSpPr>
            <a:spLocks noGrp="1" noChangeArrowheads="1"/>
          </p:cNvSpPr>
          <p:nvPr>
            <p:ph type="body" sz="quarter" idx="10"/>
          </p:nvPr>
        </p:nvSpPr>
        <p:spPr>
          <a:xfrm>
            <a:off x="2411413" y="3644900"/>
            <a:ext cx="5675312" cy="2305050"/>
          </a:xfrm>
        </p:spPr>
        <p:txBody>
          <a:bodyPr/>
          <a:lstStyle/>
          <a:p>
            <a:r>
              <a:rPr lang="en-US" altLang="zh-CN" smtClean="0">
                <a:latin typeface="黑体" pitchFamily="2" charset="-122"/>
                <a:ea typeface="黑体" pitchFamily="2" charset="-122"/>
              </a:rPr>
              <a:t>5.1  </a:t>
            </a:r>
            <a:r>
              <a:rPr lang="zh-CN" altLang="en-US" smtClean="0">
                <a:latin typeface="黑体" pitchFamily="2" charset="-122"/>
                <a:ea typeface="黑体" pitchFamily="2" charset="-122"/>
              </a:rPr>
              <a:t>方差分析简介</a:t>
            </a:r>
          </a:p>
          <a:p>
            <a:r>
              <a:rPr lang="en-US" altLang="zh-CN" smtClean="0">
                <a:latin typeface="黑体" pitchFamily="2" charset="-122"/>
                <a:ea typeface="黑体" pitchFamily="2" charset="-122"/>
              </a:rPr>
              <a:t>5.2  </a:t>
            </a:r>
            <a:r>
              <a:rPr lang="zh-CN" altLang="en-US" smtClean="0">
                <a:latin typeface="黑体" pitchFamily="2" charset="-122"/>
                <a:ea typeface="黑体" pitchFamily="2" charset="-122"/>
              </a:rPr>
              <a:t>单因素方差分析</a:t>
            </a:r>
          </a:p>
          <a:p>
            <a:r>
              <a:rPr lang="en-US" altLang="zh-CN" smtClean="0">
                <a:latin typeface="黑体" pitchFamily="2" charset="-122"/>
                <a:ea typeface="黑体" pitchFamily="2" charset="-122"/>
              </a:rPr>
              <a:t>5.3  </a:t>
            </a:r>
            <a:r>
              <a:rPr lang="zh-CN" altLang="en-US" smtClean="0">
                <a:latin typeface="黑体" pitchFamily="2" charset="-122"/>
                <a:ea typeface="黑体" pitchFamily="2" charset="-122"/>
              </a:rPr>
              <a:t>双因素方差分析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dissolve">
                                      <p:cBhvr>
                                        <p:cTn id="7" dur="500"/>
                                        <p:tgtEl>
                                          <p:spTgt spid="8253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5347">
                                            <p:txEl>
                                              <p:pRg st="1" end="1"/>
                                            </p:txEl>
                                          </p:spTgt>
                                        </p:tgtEl>
                                        <p:attrNameLst>
                                          <p:attrName>style.visibility</p:attrName>
                                        </p:attrNameLst>
                                      </p:cBhvr>
                                      <p:to>
                                        <p:strVal val="visible"/>
                                      </p:to>
                                    </p:set>
                                    <p:animEffect transition="in" filter="dissolve">
                                      <p:cBhvr>
                                        <p:cTn id="10" dur="500"/>
                                        <p:tgtEl>
                                          <p:spTgt spid="82534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25347">
                                            <p:txEl>
                                              <p:pRg st="2" end="2"/>
                                            </p:txEl>
                                          </p:spTgt>
                                        </p:tgtEl>
                                        <p:attrNameLst>
                                          <p:attrName>style.visibility</p:attrName>
                                        </p:attrNameLst>
                                      </p:cBhvr>
                                      <p:to>
                                        <p:strVal val="visible"/>
                                      </p:to>
                                    </p:set>
                                    <p:animEffect transition="in" filter="dissolve">
                                      <p:cBhvr>
                                        <p:cTn id="13" dur="500"/>
                                        <p:tgtEl>
                                          <p:spTgt spid="825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7"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ea typeface="黑体" pitchFamily="2" charset="-122"/>
              </a:rPr>
              <a:t>5.1.1 </a:t>
            </a:r>
            <a:r>
              <a:rPr lang="zh-CN" altLang="en-US" dirty="0" smtClean="0">
                <a:ea typeface="黑体" pitchFamily="2" charset="-122"/>
              </a:rPr>
              <a:t>方差分析中的几个基本概念</a:t>
            </a:r>
          </a:p>
        </p:txBody>
      </p:sp>
      <p:sp>
        <p:nvSpPr>
          <p:cNvPr id="843779" name="Rectangle 3"/>
          <p:cNvSpPr>
            <a:spLocks noGrp="1" noChangeArrowheads="1"/>
          </p:cNvSpPr>
          <p:nvPr>
            <p:ph idx="1"/>
          </p:nvPr>
        </p:nvSpPr>
        <p:spPr/>
        <p:txBody>
          <a:bodyPr/>
          <a:lstStyle/>
          <a:p>
            <a:r>
              <a:rPr lang="zh-CN" altLang="en-US" dirty="0" smtClean="0">
                <a:solidFill>
                  <a:srgbClr val="0000FF"/>
                </a:solidFill>
                <a:ea typeface="黑体" pitchFamily="2" charset="-122"/>
              </a:rPr>
              <a:t>因变量</a:t>
            </a:r>
            <a:r>
              <a:rPr lang="zh-CN" altLang="en-US" dirty="0" smtClean="0">
                <a:ea typeface="黑体" pitchFamily="2" charset="-122"/>
              </a:rPr>
              <a:t>：我们实际测量的、作为结果的变量，</a:t>
            </a:r>
            <a:r>
              <a:rPr lang="zh-CN" altLang="en-US" dirty="0" smtClean="0">
                <a:ea typeface="黑体" pitchFamily="2" charset="-122"/>
              </a:rPr>
              <a:t>例如毕业生的起薪。</a:t>
            </a:r>
            <a:endParaRPr lang="zh-CN" altLang="en-US" dirty="0" smtClean="0">
              <a:ea typeface="黑体" pitchFamily="2" charset="-122"/>
            </a:endParaRPr>
          </a:p>
          <a:p>
            <a:r>
              <a:rPr lang="zh-CN" altLang="en-US" dirty="0" smtClean="0">
                <a:solidFill>
                  <a:srgbClr val="0000FF"/>
                </a:solidFill>
                <a:ea typeface="黑体" pitchFamily="2" charset="-122"/>
              </a:rPr>
              <a:t>自变量</a:t>
            </a:r>
            <a:r>
              <a:rPr lang="zh-CN" altLang="en-US" dirty="0" smtClean="0">
                <a:ea typeface="黑体" pitchFamily="2" charset="-122"/>
              </a:rPr>
              <a:t>：作为原因的、把观测结果分成几个组以进行比较的变量</a:t>
            </a:r>
            <a:r>
              <a:rPr lang="zh-CN" altLang="en-US" dirty="0" smtClean="0">
                <a:ea typeface="黑体" pitchFamily="2" charset="-122"/>
              </a:rPr>
              <a:t>例如专业。</a:t>
            </a:r>
            <a:endParaRPr lang="zh-CN" altLang="en-US" dirty="0" smtClean="0">
              <a:ea typeface="黑体" pitchFamily="2" charset="-122"/>
            </a:endParaRPr>
          </a:p>
          <a:p>
            <a:r>
              <a:rPr lang="zh-CN" altLang="en-US" dirty="0" smtClean="0">
                <a:ea typeface="黑体" pitchFamily="2" charset="-122"/>
              </a:rPr>
              <a:t>在方差分析中，自变量也被称为</a:t>
            </a:r>
            <a:r>
              <a:rPr lang="zh-CN" altLang="en-US" dirty="0" smtClean="0">
                <a:solidFill>
                  <a:srgbClr val="0000FF"/>
                </a:solidFill>
                <a:ea typeface="黑体" pitchFamily="2" charset="-122"/>
              </a:rPr>
              <a:t>因素</a:t>
            </a:r>
            <a:r>
              <a:rPr lang="en-US" altLang="zh-CN" dirty="0" smtClean="0">
                <a:ea typeface="黑体" pitchFamily="2" charset="-122"/>
              </a:rPr>
              <a:t>(factor)</a:t>
            </a:r>
            <a:r>
              <a:rPr lang="zh-CN" altLang="en-US" dirty="0" smtClean="0">
                <a:ea typeface="黑体" pitchFamily="2" charset="-122"/>
              </a:rPr>
              <a:t>。</a:t>
            </a:r>
          </a:p>
          <a:p>
            <a:r>
              <a:rPr lang="zh-CN" altLang="en-US" dirty="0" smtClean="0">
                <a:ea typeface="黑体" pitchFamily="2" charset="-122"/>
              </a:rPr>
              <a:t>因素的不同表现，即每个自变量的不同取值称为因素的</a:t>
            </a:r>
            <a:r>
              <a:rPr lang="zh-CN" altLang="en-US" dirty="0" smtClean="0">
                <a:solidFill>
                  <a:srgbClr val="0000FF"/>
                </a:solidFill>
                <a:ea typeface="黑体" pitchFamily="2" charset="-122"/>
              </a:rPr>
              <a:t>水平</a:t>
            </a:r>
            <a:r>
              <a:rPr lang="zh-CN" altLang="en-US" dirty="0" smtClean="0">
                <a:ea typeface="黑体" pitchFamily="2" charset="-122"/>
              </a:rPr>
              <a:t>。</a:t>
            </a:r>
          </a:p>
        </p:txBody>
      </p:sp>
      <p:sp>
        <p:nvSpPr>
          <p:cNvPr id="17412" name="灯片编号占位符 1"/>
          <p:cNvSpPr>
            <a:spLocks noGrp="1"/>
          </p:cNvSpPr>
          <p:nvPr>
            <p:ph type="sldNum" sz="quarter" idx="10"/>
          </p:nvPr>
        </p:nvSpPr>
        <p:spPr>
          <a:noFill/>
          <a:ln>
            <a:miter lim="800000"/>
            <a:headEnd/>
            <a:tailEnd/>
          </a:ln>
        </p:spPr>
        <p:txBody>
          <a:bodyPr/>
          <a:lstStyle/>
          <a:p>
            <a:fld id="{96B34183-D196-4384-B02B-B01DFB207273}" type="slidenum">
              <a:rPr lang="en-US" altLang="zh-CN" smtClean="0">
                <a:latin typeface="Arial" pitchFamily="34" charset="0"/>
                <a:ea typeface="宋体" pitchFamily="2" charset="-122"/>
              </a:rPr>
              <a:pPr/>
              <a:t>10</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43779">
                                            <p:txEl>
                                              <p:pRg st="0" end="0"/>
                                            </p:txEl>
                                          </p:spTgt>
                                        </p:tgtEl>
                                        <p:attrNameLst>
                                          <p:attrName>style.visibility</p:attrName>
                                        </p:attrNameLst>
                                      </p:cBhvr>
                                      <p:to>
                                        <p:strVal val="visible"/>
                                      </p:to>
                                    </p:set>
                                    <p:animEffect transition="in" filter="dissolve">
                                      <p:cBhvr>
                                        <p:cTn id="7" dur="500"/>
                                        <p:tgtEl>
                                          <p:spTgt spid="84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3779">
                                            <p:txEl>
                                              <p:pRg st="1" end="1"/>
                                            </p:txEl>
                                          </p:spTgt>
                                        </p:tgtEl>
                                        <p:attrNameLst>
                                          <p:attrName>style.visibility</p:attrName>
                                        </p:attrNameLst>
                                      </p:cBhvr>
                                      <p:to>
                                        <p:strVal val="visible"/>
                                      </p:to>
                                    </p:set>
                                    <p:animEffect transition="in" filter="dissolve">
                                      <p:cBhvr>
                                        <p:cTn id="12" dur="500"/>
                                        <p:tgtEl>
                                          <p:spTgt spid="84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3779">
                                            <p:txEl>
                                              <p:pRg st="2" end="2"/>
                                            </p:txEl>
                                          </p:spTgt>
                                        </p:tgtEl>
                                        <p:attrNameLst>
                                          <p:attrName>style.visibility</p:attrName>
                                        </p:attrNameLst>
                                      </p:cBhvr>
                                      <p:to>
                                        <p:strVal val="visible"/>
                                      </p:to>
                                    </p:set>
                                    <p:animEffect transition="in" filter="dissolve">
                                      <p:cBhvr>
                                        <p:cTn id="17" dur="500"/>
                                        <p:tgtEl>
                                          <p:spTgt spid="84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43779">
                                            <p:txEl>
                                              <p:pRg st="3" end="3"/>
                                            </p:txEl>
                                          </p:spTgt>
                                        </p:tgtEl>
                                        <p:attrNameLst>
                                          <p:attrName>style.visibility</p:attrName>
                                        </p:attrNameLst>
                                      </p:cBhvr>
                                      <p:to>
                                        <p:strVal val="visible"/>
                                      </p:to>
                                    </p:set>
                                    <p:animEffect transition="in" filter="dissolve">
                                      <p:cBhvr>
                                        <p:cTn id="22" dur="500"/>
                                        <p:tgtEl>
                                          <p:spTgt spid="843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smtClean="0">
                <a:ea typeface="黑体" pitchFamily="2" charset="-122"/>
              </a:rPr>
              <a:t>5.1.1</a:t>
            </a:r>
            <a:r>
              <a:rPr lang="zh-CN" altLang="en-US" dirty="0">
                <a:ea typeface="黑体" pitchFamily="2" charset="-122"/>
              </a:rPr>
              <a:t>方差分析中的几个基本</a:t>
            </a:r>
            <a:r>
              <a:rPr lang="zh-CN" altLang="en-US" dirty="0" smtClean="0">
                <a:ea typeface="黑体" pitchFamily="2" charset="-122"/>
              </a:rPr>
              <a:t>概念</a:t>
            </a:r>
          </a:p>
        </p:txBody>
      </p:sp>
      <p:sp>
        <p:nvSpPr>
          <p:cNvPr id="845827" name="Rectangle 3"/>
          <p:cNvSpPr>
            <a:spLocks noGrp="1" noChangeArrowheads="1"/>
          </p:cNvSpPr>
          <p:nvPr>
            <p:ph idx="1"/>
          </p:nvPr>
        </p:nvSpPr>
        <p:spPr/>
        <p:txBody>
          <a:bodyPr/>
          <a:lstStyle/>
          <a:p>
            <a:r>
              <a:rPr lang="zh-CN" altLang="en-US" dirty="0" smtClean="0">
                <a:ea typeface="黑体" pitchFamily="2" charset="-122"/>
              </a:rPr>
              <a:t>主要用于研究</a:t>
            </a:r>
            <a:r>
              <a:rPr lang="zh-CN" altLang="en-US" dirty="0" smtClean="0">
                <a:ea typeface="黑体" pitchFamily="2" charset="-122"/>
              </a:rPr>
              <a:t>一个定量因变量与一个或多个定性自变量的关系</a:t>
            </a:r>
          </a:p>
          <a:p>
            <a:endParaRPr lang="zh-CN" altLang="en-US" dirty="0" smtClean="0">
              <a:ea typeface="黑体" pitchFamily="2" charset="-122"/>
            </a:endParaRPr>
          </a:p>
          <a:p>
            <a:r>
              <a:rPr lang="zh-CN" altLang="en-US" dirty="0">
                <a:ea typeface="黑体" pitchFamily="2" charset="-122"/>
              </a:rPr>
              <a:t>单因素方差分析：只有一个自变量的</a:t>
            </a:r>
            <a:r>
              <a:rPr lang="zh-CN" altLang="en-US" dirty="0" smtClean="0">
                <a:ea typeface="黑体" pitchFamily="2" charset="-122"/>
              </a:rPr>
              <a:t>方差分析。</a:t>
            </a:r>
            <a:endParaRPr lang="zh-CN" altLang="en-US" dirty="0" smtClean="0">
              <a:ea typeface="黑体" pitchFamily="2" charset="-122"/>
            </a:endParaRPr>
          </a:p>
          <a:p>
            <a:r>
              <a:rPr lang="zh-CN" altLang="en-US" dirty="0">
                <a:ea typeface="黑体" pitchFamily="2" charset="-122"/>
              </a:rPr>
              <a:t>多因素</a:t>
            </a:r>
            <a:r>
              <a:rPr lang="zh-CN" altLang="en-US" dirty="0" smtClean="0">
                <a:ea typeface="黑体" pitchFamily="2" charset="-122"/>
              </a:rPr>
              <a:t>方差分析：</a:t>
            </a:r>
            <a:r>
              <a:rPr lang="zh-CN" altLang="en-US" dirty="0" smtClean="0">
                <a:ea typeface="黑体" pitchFamily="2" charset="-122"/>
              </a:rPr>
              <a:t>研究</a:t>
            </a:r>
            <a:r>
              <a:rPr lang="zh-CN" altLang="en-US" dirty="0" smtClean="0">
                <a:ea typeface="黑体" pitchFamily="2" charset="-122"/>
              </a:rPr>
              <a:t>多个因素对因变量的影响的</a:t>
            </a:r>
            <a:r>
              <a:rPr lang="zh-CN" altLang="en-US" dirty="0" smtClean="0">
                <a:ea typeface="黑体" pitchFamily="2" charset="-122"/>
              </a:rPr>
              <a:t>方差分析，</a:t>
            </a:r>
            <a:r>
              <a:rPr lang="zh-CN" altLang="en-US" dirty="0" smtClean="0">
                <a:ea typeface="黑体" pitchFamily="2" charset="-122"/>
              </a:rPr>
              <a:t>其中最简单的情况是双因素方差分析。 </a:t>
            </a:r>
          </a:p>
        </p:txBody>
      </p:sp>
      <p:sp>
        <p:nvSpPr>
          <p:cNvPr id="18436" name="灯片编号占位符 1"/>
          <p:cNvSpPr>
            <a:spLocks noGrp="1"/>
          </p:cNvSpPr>
          <p:nvPr>
            <p:ph type="sldNum" sz="quarter" idx="10"/>
          </p:nvPr>
        </p:nvSpPr>
        <p:spPr>
          <a:noFill/>
          <a:ln>
            <a:miter lim="800000"/>
            <a:headEnd/>
            <a:tailEnd/>
          </a:ln>
        </p:spPr>
        <p:txBody>
          <a:bodyPr/>
          <a:lstStyle/>
          <a:p>
            <a:fld id="{FE4878A6-1C99-4098-8F7F-00E5C5093958}" type="slidenum">
              <a:rPr lang="en-US" altLang="zh-CN" smtClean="0">
                <a:latin typeface="Arial" pitchFamily="34" charset="0"/>
                <a:ea typeface="宋体" pitchFamily="2" charset="-122"/>
              </a:rPr>
              <a:pPr/>
              <a:t>11</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45827">
                                            <p:txEl>
                                              <p:pRg st="0" end="0"/>
                                            </p:txEl>
                                          </p:spTgt>
                                        </p:tgtEl>
                                        <p:attrNameLst>
                                          <p:attrName>style.visibility</p:attrName>
                                        </p:attrNameLst>
                                      </p:cBhvr>
                                      <p:to>
                                        <p:strVal val="visible"/>
                                      </p:to>
                                    </p:set>
                                    <p:animEffect transition="in" filter="dissolve">
                                      <p:cBhvr>
                                        <p:cTn id="7" dur="500"/>
                                        <p:tgtEl>
                                          <p:spTgt spid="84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5827">
                                            <p:txEl>
                                              <p:pRg st="2" end="2"/>
                                            </p:txEl>
                                          </p:spTgt>
                                        </p:tgtEl>
                                        <p:attrNameLst>
                                          <p:attrName>style.visibility</p:attrName>
                                        </p:attrNameLst>
                                      </p:cBhvr>
                                      <p:to>
                                        <p:strVal val="visible"/>
                                      </p:to>
                                    </p:set>
                                    <p:animEffect transition="in" filter="dissolve">
                                      <p:cBhvr>
                                        <p:cTn id="12" dur="500"/>
                                        <p:tgtEl>
                                          <p:spTgt spid="845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5827">
                                            <p:txEl>
                                              <p:pRg st="3" end="3"/>
                                            </p:txEl>
                                          </p:spTgt>
                                        </p:tgtEl>
                                        <p:attrNameLst>
                                          <p:attrName>style.visibility</p:attrName>
                                        </p:attrNameLst>
                                      </p:cBhvr>
                                      <p:to>
                                        <p:strVal val="visible"/>
                                      </p:to>
                                    </p:set>
                                    <p:animEffect transition="in" filter="dissolve">
                                      <p:cBhvr>
                                        <p:cTn id="17" dur="500"/>
                                        <p:tgtEl>
                                          <p:spTgt spid="84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smtClean="0">
                <a:ea typeface="黑体" pitchFamily="2" charset="-122"/>
              </a:rPr>
              <a:t>5.1.1 </a:t>
            </a:r>
            <a:r>
              <a:rPr lang="zh-CN" altLang="en-US" dirty="0" smtClean="0">
                <a:ea typeface="黑体" pitchFamily="2" charset="-122"/>
              </a:rPr>
              <a:t>：固定效应与随机效应模型 </a:t>
            </a:r>
          </a:p>
        </p:txBody>
      </p:sp>
      <p:sp>
        <p:nvSpPr>
          <p:cNvPr id="847875" name="Rectangle 3"/>
          <p:cNvSpPr>
            <a:spLocks noGrp="1" noChangeArrowheads="1"/>
          </p:cNvSpPr>
          <p:nvPr>
            <p:ph idx="1"/>
          </p:nvPr>
        </p:nvSpPr>
        <p:spPr/>
        <p:txBody>
          <a:bodyPr/>
          <a:lstStyle/>
          <a:p>
            <a:pPr algn="just"/>
            <a:r>
              <a:rPr lang="zh-CN" altLang="en-US" dirty="0" smtClean="0">
                <a:solidFill>
                  <a:srgbClr val="0000FF"/>
                </a:solidFill>
                <a:ea typeface="黑体" pitchFamily="2" charset="-122"/>
              </a:rPr>
              <a:t>固定效应模型</a:t>
            </a:r>
            <a:r>
              <a:rPr lang="zh-CN" altLang="en-US" dirty="0" smtClean="0">
                <a:ea typeface="黑体" pitchFamily="2" charset="-122"/>
              </a:rPr>
              <a:t>：因素的所有水平都是由实验者审慎安排而不是随机选择的。</a:t>
            </a:r>
          </a:p>
          <a:p>
            <a:pPr algn="just"/>
            <a:endParaRPr lang="zh-CN" altLang="en-US" dirty="0" smtClean="0">
              <a:ea typeface="黑体" pitchFamily="2" charset="-122"/>
            </a:endParaRPr>
          </a:p>
          <a:p>
            <a:pPr algn="just"/>
            <a:r>
              <a:rPr lang="zh-CN" altLang="en-US" dirty="0" smtClean="0">
                <a:solidFill>
                  <a:srgbClr val="0000FF"/>
                </a:solidFill>
                <a:ea typeface="黑体" pitchFamily="2" charset="-122"/>
              </a:rPr>
              <a:t>随机效应模型</a:t>
            </a:r>
            <a:r>
              <a:rPr lang="zh-CN" altLang="en-US" dirty="0" smtClean="0">
                <a:ea typeface="黑体" pitchFamily="2" charset="-122"/>
              </a:rPr>
              <a:t>：因素的水平是从多个可能的水平中随机选择的。</a:t>
            </a:r>
          </a:p>
          <a:p>
            <a:pPr algn="just"/>
            <a:endParaRPr lang="zh-CN" altLang="en-US" dirty="0" smtClean="0">
              <a:ea typeface="黑体" pitchFamily="2" charset="-122"/>
            </a:endParaRPr>
          </a:p>
          <a:p>
            <a:pPr algn="just"/>
            <a:r>
              <a:rPr lang="zh-CN" altLang="en-US" dirty="0" smtClean="0">
                <a:ea typeface="黑体" pitchFamily="2" charset="-122"/>
              </a:rPr>
              <a:t>固定效应和随机效应模型在假设的设置和参数估计上有所差异，本章研究的都是固定效应模型。</a:t>
            </a:r>
          </a:p>
        </p:txBody>
      </p:sp>
      <p:sp>
        <p:nvSpPr>
          <p:cNvPr id="19460" name="灯片编号占位符 1"/>
          <p:cNvSpPr>
            <a:spLocks noGrp="1"/>
          </p:cNvSpPr>
          <p:nvPr>
            <p:ph type="sldNum" sz="quarter" idx="10"/>
          </p:nvPr>
        </p:nvSpPr>
        <p:spPr>
          <a:noFill/>
          <a:ln>
            <a:miter lim="800000"/>
            <a:headEnd/>
            <a:tailEnd/>
          </a:ln>
        </p:spPr>
        <p:txBody>
          <a:bodyPr/>
          <a:lstStyle/>
          <a:p>
            <a:fld id="{93C92AEF-54A2-4BAC-A48A-CDABB6E2B74C}" type="slidenum">
              <a:rPr lang="en-US" altLang="zh-CN" smtClean="0">
                <a:latin typeface="Arial" pitchFamily="34" charset="0"/>
                <a:ea typeface="宋体" pitchFamily="2" charset="-122"/>
              </a:rPr>
              <a:pPr/>
              <a:t>12</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animEffect transition="in" filter="dissolve">
                                      <p:cBhvr>
                                        <p:cTn id="7" dur="500"/>
                                        <p:tgtEl>
                                          <p:spTgt spid="84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7875">
                                            <p:txEl>
                                              <p:pRg st="2" end="2"/>
                                            </p:txEl>
                                          </p:spTgt>
                                        </p:tgtEl>
                                        <p:attrNameLst>
                                          <p:attrName>style.visibility</p:attrName>
                                        </p:attrNameLst>
                                      </p:cBhvr>
                                      <p:to>
                                        <p:strVal val="visible"/>
                                      </p:to>
                                    </p:set>
                                    <p:animEffect transition="in" filter="dissolve">
                                      <p:cBhvr>
                                        <p:cTn id="12" dur="500"/>
                                        <p:tgtEl>
                                          <p:spTgt spid="847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7875">
                                            <p:txEl>
                                              <p:pRg st="4" end="4"/>
                                            </p:txEl>
                                          </p:spTgt>
                                        </p:tgtEl>
                                        <p:attrNameLst>
                                          <p:attrName>style.visibility</p:attrName>
                                        </p:attrNameLst>
                                      </p:cBhvr>
                                      <p:to>
                                        <p:strVal val="visible"/>
                                      </p:to>
                                    </p:set>
                                    <p:animEffect transition="in" filter="dissolve">
                                      <p:cBhvr>
                                        <p:cTn id="17" dur="500"/>
                                        <p:tgtEl>
                                          <p:spTgt spid="84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rPr>
              <a:t>方差分析的基本思想和原理</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13</a:t>
            </a:fld>
            <a:endParaRPr lang="en-US" altLang="zh-CN" dirty="0"/>
          </a:p>
        </p:txBody>
      </p:sp>
      <p:pic>
        <p:nvPicPr>
          <p:cNvPr id="634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149" r="14550" b="6406"/>
          <a:stretch/>
        </p:blipFill>
        <p:spPr bwMode="auto">
          <a:xfrm>
            <a:off x="1331640" y="1268760"/>
            <a:ext cx="5982245" cy="4504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2195736" y="2465629"/>
            <a:ext cx="4860540" cy="1871772"/>
            <a:chOff x="2195736" y="2465629"/>
            <a:chExt cx="4860540" cy="1871772"/>
          </a:xfrm>
        </p:grpSpPr>
        <p:sp>
          <p:nvSpPr>
            <p:cNvPr id="6" name="Line 8"/>
            <p:cNvSpPr>
              <a:spLocks noChangeShapeType="1"/>
            </p:cNvSpPr>
            <p:nvPr/>
          </p:nvSpPr>
          <p:spPr bwMode="auto">
            <a:xfrm>
              <a:off x="2267744" y="2564904"/>
              <a:ext cx="1532880" cy="376642"/>
            </a:xfrm>
            <a:prstGeom prst="line">
              <a:avLst/>
            </a:prstGeom>
            <a:noFill/>
            <a:ln w="19050">
              <a:solidFill>
                <a:srgbClr val="FF0000"/>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Line 7"/>
            <p:cNvSpPr>
              <a:spLocks noChangeShapeType="1"/>
            </p:cNvSpPr>
            <p:nvPr/>
          </p:nvSpPr>
          <p:spPr bwMode="auto">
            <a:xfrm>
              <a:off x="5436096" y="3789039"/>
              <a:ext cx="1512168" cy="481904"/>
            </a:xfrm>
            <a:prstGeom prst="line">
              <a:avLst/>
            </a:prstGeom>
            <a:noFill/>
            <a:ln w="19050">
              <a:solidFill>
                <a:srgbClr val="FF0000"/>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Line 8"/>
            <p:cNvSpPr>
              <a:spLocks noChangeShapeType="1"/>
            </p:cNvSpPr>
            <p:nvPr/>
          </p:nvSpPr>
          <p:spPr bwMode="auto">
            <a:xfrm>
              <a:off x="3800624" y="2941546"/>
              <a:ext cx="1635472" cy="847493"/>
            </a:xfrm>
            <a:prstGeom prst="line">
              <a:avLst/>
            </a:prstGeom>
            <a:noFill/>
            <a:ln w="19050">
              <a:solidFill>
                <a:srgbClr val="FF0000"/>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五角星 4"/>
            <p:cNvSpPr/>
            <p:nvPr/>
          </p:nvSpPr>
          <p:spPr bwMode="auto">
            <a:xfrm>
              <a:off x="2195736" y="2465629"/>
              <a:ext cx="216024" cy="188321"/>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五角星 9"/>
            <p:cNvSpPr/>
            <p:nvPr/>
          </p:nvSpPr>
          <p:spPr bwMode="auto">
            <a:xfrm>
              <a:off x="3707904" y="2847385"/>
              <a:ext cx="216024" cy="188321"/>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五角星 10"/>
            <p:cNvSpPr/>
            <p:nvPr/>
          </p:nvSpPr>
          <p:spPr bwMode="auto">
            <a:xfrm>
              <a:off x="6840252" y="4149080"/>
              <a:ext cx="216024" cy="188321"/>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五角星 11"/>
            <p:cNvSpPr/>
            <p:nvPr/>
          </p:nvSpPr>
          <p:spPr bwMode="auto">
            <a:xfrm>
              <a:off x="5292080" y="3629730"/>
              <a:ext cx="216024" cy="188321"/>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59948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611560" y="1556792"/>
            <a:ext cx="8305800" cy="4343400"/>
          </a:xfrm>
          <a:noFill/>
          <a:ln/>
        </p:spPr>
        <p:txBody>
          <a:bodyPr/>
          <a:lstStyle/>
          <a:p>
            <a:pPr algn="just">
              <a:spcBef>
                <a:spcPct val="40000"/>
              </a:spcBef>
              <a:buFontTx/>
              <a:buAutoNum type="arabicPeriod"/>
            </a:pPr>
            <a:r>
              <a:rPr lang="zh-CN" altLang="en-US" dirty="0"/>
              <a:t>从散点图上可以看出</a:t>
            </a:r>
          </a:p>
          <a:p>
            <a:pPr marL="1143000" lvl="1" indent="-457200" algn="just">
              <a:spcBef>
                <a:spcPct val="40000"/>
              </a:spcBef>
            </a:pPr>
            <a:r>
              <a:rPr lang="zh-CN" altLang="en-US" sz="2400" dirty="0" smtClean="0">
                <a:latin typeface="Times New Roman" pitchFamily="18" charset="0"/>
              </a:rPr>
              <a:t>不同</a:t>
            </a:r>
            <a:r>
              <a:rPr lang="zh-CN" altLang="en-US" sz="2400" dirty="0" smtClean="0"/>
              <a:t>专</a:t>
            </a:r>
            <a:r>
              <a:rPr lang="zh-CN" altLang="en-US" sz="2400" dirty="0" smtClean="0">
                <a:latin typeface="Times New Roman" pitchFamily="18" charset="0"/>
              </a:rPr>
              <a:t>业</a:t>
            </a:r>
            <a:r>
              <a:rPr lang="zh-CN" altLang="en-US" sz="2400" dirty="0">
                <a:ea typeface="黑体" pitchFamily="2" charset="-122"/>
              </a:rPr>
              <a:t>毕业生的起薪</a:t>
            </a:r>
            <a:r>
              <a:rPr lang="zh-CN" altLang="en-US" sz="2400" dirty="0" smtClean="0">
                <a:latin typeface="Times New Roman" pitchFamily="18" charset="0"/>
              </a:rPr>
              <a:t>是</a:t>
            </a:r>
            <a:r>
              <a:rPr lang="zh-CN" altLang="en-US" sz="2400" dirty="0">
                <a:latin typeface="Times New Roman" pitchFamily="18" charset="0"/>
              </a:rPr>
              <a:t>有明显差异的</a:t>
            </a:r>
          </a:p>
          <a:p>
            <a:pPr marL="1143000" lvl="1" indent="-457200" algn="just">
              <a:spcBef>
                <a:spcPct val="40000"/>
              </a:spcBef>
            </a:pPr>
            <a:r>
              <a:rPr lang="zh-CN" altLang="en-US" sz="2400" dirty="0"/>
              <a:t>即</a:t>
            </a:r>
            <a:r>
              <a:rPr lang="zh-CN" altLang="en-US" sz="2400" dirty="0">
                <a:latin typeface="Times New Roman" pitchFamily="18" charset="0"/>
              </a:rPr>
              <a:t>使是在同一</a:t>
            </a:r>
            <a:r>
              <a:rPr lang="zh-CN" altLang="en-US" sz="2400" dirty="0" smtClean="0">
                <a:latin typeface="Times New Roman" pitchFamily="18" charset="0"/>
              </a:rPr>
              <a:t>个专业，不同被调查者的</a:t>
            </a:r>
            <a:r>
              <a:rPr lang="zh-CN" altLang="en-US" sz="2400" dirty="0" smtClean="0">
                <a:ea typeface="黑体" pitchFamily="2" charset="-122"/>
              </a:rPr>
              <a:t>起</a:t>
            </a:r>
            <a:r>
              <a:rPr lang="zh-CN" altLang="en-US" sz="2400" dirty="0">
                <a:ea typeface="黑体" pitchFamily="2" charset="-122"/>
              </a:rPr>
              <a:t>薪</a:t>
            </a:r>
            <a:r>
              <a:rPr lang="zh-CN" altLang="en-US" sz="2400" dirty="0" smtClean="0">
                <a:latin typeface="Times New Roman" pitchFamily="18" charset="0"/>
              </a:rPr>
              <a:t>也</a:t>
            </a:r>
            <a:r>
              <a:rPr lang="zh-CN" altLang="en-US" sz="2400" dirty="0">
                <a:latin typeface="Times New Roman" pitchFamily="18" charset="0"/>
              </a:rPr>
              <a:t>明显不同</a:t>
            </a:r>
          </a:p>
          <a:p>
            <a:pPr marL="1085850" lvl="2" indent="0" algn="just">
              <a:spcBef>
                <a:spcPct val="40000"/>
              </a:spcBef>
              <a:buNone/>
            </a:pPr>
            <a:r>
              <a:rPr lang="zh-CN" altLang="en-US" sz="2000" dirty="0" smtClean="0">
                <a:solidFill>
                  <a:srgbClr val="FF0000"/>
                </a:solidFill>
                <a:latin typeface="Times New Roman" pitchFamily="18" charset="0"/>
              </a:rPr>
              <a:t>专业一的起薪较高，</a:t>
            </a:r>
            <a:r>
              <a:rPr lang="zh-CN" altLang="en-US" sz="2000" dirty="0" smtClean="0">
                <a:solidFill>
                  <a:srgbClr val="FF0000"/>
                </a:solidFill>
              </a:rPr>
              <a:t>专业四的</a:t>
            </a:r>
            <a:r>
              <a:rPr lang="zh-CN" altLang="en-US" sz="2000" dirty="0">
                <a:solidFill>
                  <a:srgbClr val="FF0000"/>
                </a:solidFill>
              </a:rPr>
              <a:t>起薪</a:t>
            </a:r>
            <a:r>
              <a:rPr lang="zh-CN" altLang="en-US" sz="2000" dirty="0" smtClean="0">
                <a:solidFill>
                  <a:srgbClr val="FF0000"/>
                </a:solidFill>
                <a:latin typeface="Times New Roman" pitchFamily="18" charset="0"/>
              </a:rPr>
              <a:t>较低</a:t>
            </a:r>
            <a:endParaRPr lang="zh-CN" altLang="en-US" sz="2000" dirty="0">
              <a:solidFill>
                <a:srgbClr val="FF0000"/>
              </a:solidFill>
              <a:latin typeface="Times New Roman" pitchFamily="18" charset="0"/>
            </a:endParaRPr>
          </a:p>
          <a:p>
            <a:pPr algn="just">
              <a:spcBef>
                <a:spcPct val="40000"/>
              </a:spcBef>
              <a:buFontTx/>
              <a:buAutoNum type="arabicPeriod"/>
            </a:pPr>
            <a:r>
              <a:rPr lang="zh-CN" altLang="en-US" sz="2800" dirty="0" smtClean="0">
                <a:latin typeface="Times New Roman" pitchFamily="18" charset="0"/>
              </a:rPr>
              <a:t>专业与</a:t>
            </a:r>
            <a:r>
              <a:rPr lang="zh-CN" altLang="en-US" dirty="0">
                <a:ea typeface="黑体" pitchFamily="2" charset="-122"/>
              </a:rPr>
              <a:t>毕业生的起薪</a:t>
            </a:r>
            <a:r>
              <a:rPr lang="zh-CN" altLang="en-US" sz="2800" dirty="0" smtClean="0">
                <a:latin typeface="Times New Roman" pitchFamily="18" charset="0"/>
              </a:rPr>
              <a:t>之间</a:t>
            </a:r>
            <a:r>
              <a:rPr lang="zh-CN" altLang="en-US" sz="2800" dirty="0">
                <a:latin typeface="Times New Roman" pitchFamily="18" charset="0"/>
              </a:rPr>
              <a:t>有一定的关系</a:t>
            </a:r>
          </a:p>
          <a:p>
            <a:pPr marL="1143000" lvl="1" indent="-457200" algn="just">
              <a:spcBef>
                <a:spcPct val="40000"/>
              </a:spcBef>
            </a:pPr>
            <a:r>
              <a:rPr lang="zh-CN" altLang="en-US" sz="2400" dirty="0" smtClean="0">
                <a:latin typeface="Times New Roman" pitchFamily="18" charset="0"/>
              </a:rPr>
              <a:t>如果专业与</a:t>
            </a:r>
            <a:r>
              <a:rPr lang="zh-CN" altLang="en-US" sz="2400" dirty="0">
                <a:ea typeface="黑体" pitchFamily="2" charset="-122"/>
              </a:rPr>
              <a:t>毕业生的起薪</a:t>
            </a:r>
            <a:r>
              <a:rPr lang="zh-CN" altLang="en-US" sz="2400" dirty="0" smtClean="0">
                <a:latin typeface="Times New Roman" pitchFamily="18" charset="0"/>
              </a:rPr>
              <a:t>之间</a:t>
            </a:r>
            <a:r>
              <a:rPr lang="zh-CN" altLang="en-US" sz="2400" dirty="0">
                <a:latin typeface="Times New Roman" pitchFamily="18" charset="0"/>
              </a:rPr>
              <a:t>没有关系，</a:t>
            </a:r>
            <a:r>
              <a:rPr lang="zh-CN" altLang="en-US" sz="2400" dirty="0" smtClean="0">
                <a:latin typeface="Times New Roman" pitchFamily="18" charset="0"/>
              </a:rPr>
              <a:t>那么不同专业</a:t>
            </a:r>
            <a:r>
              <a:rPr lang="zh-CN" altLang="en-US" sz="2400" dirty="0" smtClean="0">
                <a:ea typeface="黑体" pitchFamily="2" charset="-122"/>
              </a:rPr>
              <a:t>毕业生</a:t>
            </a:r>
            <a:r>
              <a:rPr lang="zh-CN" altLang="en-US" sz="2400" dirty="0">
                <a:ea typeface="黑体" pitchFamily="2" charset="-122"/>
              </a:rPr>
              <a:t>的起薪</a:t>
            </a:r>
            <a:r>
              <a:rPr lang="zh-CN" altLang="en-US" sz="2400" dirty="0" smtClean="0">
                <a:latin typeface="Times New Roman" pitchFamily="18" charset="0"/>
              </a:rPr>
              <a:t>应该</a:t>
            </a:r>
            <a:r>
              <a:rPr lang="zh-CN" altLang="en-US" sz="2400" dirty="0">
                <a:latin typeface="Times New Roman" pitchFamily="18" charset="0"/>
              </a:rPr>
              <a:t>差不多相同，在散点图上所呈现的模式也就应该很接近</a:t>
            </a:r>
            <a:endParaRPr lang="zh-CN" altLang="en-US" sz="2400" dirty="0"/>
          </a:p>
        </p:txBody>
      </p:sp>
      <p:sp>
        <p:nvSpPr>
          <p:cNvPr id="224259" name="Rectangle 3"/>
          <p:cNvSpPr>
            <a:spLocks noGrp="1" noChangeArrowheads="1"/>
          </p:cNvSpPr>
          <p:nvPr>
            <p:ph type="title"/>
          </p:nvPr>
        </p:nvSpPr>
        <p:spPr>
          <a:noFill/>
          <a:ln/>
        </p:spPr>
        <p:txBody>
          <a:bodyPr/>
          <a:lstStyle/>
          <a:p>
            <a:r>
              <a:rPr lang="zh-CN" altLang="en-US" dirty="0">
                <a:latin typeface="Arial" pitchFamily="34" charset="0"/>
              </a:rPr>
              <a:t>方差分析的基本思想和</a:t>
            </a:r>
            <a:r>
              <a:rPr lang="zh-CN" altLang="en-US" dirty="0" smtClean="0">
                <a:latin typeface="Arial" pitchFamily="34" charset="0"/>
              </a:rPr>
              <a:t>原理</a:t>
            </a:r>
            <a:r>
              <a:rPr lang="en-US" altLang="zh-CN" dirty="0">
                <a:solidFill>
                  <a:schemeClr val="hlink"/>
                </a:solidFill>
                <a:latin typeface="Arial" pitchFamily="34" charset="0"/>
              </a:rPr>
              <a:t>(</a:t>
            </a:r>
            <a:r>
              <a:rPr lang="zh-CN" altLang="en-US" dirty="0">
                <a:solidFill>
                  <a:schemeClr val="hlink"/>
                </a:solidFill>
                <a:latin typeface="Arial" pitchFamily="34" charset="0"/>
              </a:rPr>
              <a:t>图形分析</a:t>
            </a:r>
            <a:r>
              <a:rPr lang="en-US" altLang="zh-CN" dirty="0">
                <a:solidFill>
                  <a:schemeClr val="hlink"/>
                </a:solidFill>
                <a:latin typeface="Arial" pitchFamily="34" charset="0"/>
              </a:rPr>
              <a:t>)</a:t>
            </a:r>
          </a:p>
        </p:txBody>
      </p:sp>
    </p:spTree>
    <p:extLst>
      <p:ext uri="{BB962C8B-B14F-4D97-AF65-F5344CB8AC3E}">
        <p14:creationId xmlns:p14="http://schemas.microsoft.com/office/powerpoint/2010/main" val="3314546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8">
                                            <p:txEl>
                                              <p:pRg st="0" end="0"/>
                                            </p:txEl>
                                          </p:spTgt>
                                        </p:tgtEl>
                                        <p:attrNameLst>
                                          <p:attrName>style.visibility</p:attrName>
                                        </p:attrNameLst>
                                      </p:cBhvr>
                                      <p:to>
                                        <p:strVal val="visible"/>
                                      </p:to>
                                    </p:set>
                                    <p:animEffect transition="in" filter="wipe(left)">
                                      <p:cBhvr>
                                        <p:cTn id="7" dur="500"/>
                                        <p:tgtEl>
                                          <p:spTgt spid="224258">
                                            <p:txEl>
                                              <p:pRg st="0" end="0"/>
                                            </p:txEl>
                                          </p:spTgt>
                                        </p:tgtEl>
                                      </p:cBhvr>
                                    </p:animEffect>
                                  </p:childTnLst>
                                  <p:subTnLst>
                                    <p:animClr clrSpc="rgb" dir="cw">
                                      <p:cBhvr override="childStyle">
                                        <p:cTn dur="1" fill="hold" display="0" masterRel="nextClick" afterEffect="1"/>
                                        <p:tgtEl>
                                          <p:spTgt spid="224258">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224258">
                                            <p:txEl>
                                              <p:pRg st="1" end="1"/>
                                            </p:txEl>
                                          </p:spTgt>
                                        </p:tgtEl>
                                        <p:attrNameLst>
                                          <p:attrName>style.visibility</p:attrName>
                                        </p:attrNameLst>
                                      </p:cBhvr>
                                      <p:to>
                                        <p:strVal val="visible"/>
                                      </p:to>
                                    </p:set>
                                    <p:animEffect transition="in" filter="wipe(left)">
                                      <p:cBhvr>
                                        <p:cTn id="10" dur="500"/>
                                        <p:tgtEl>
                                          <p:spTgt spid="224258">
                                            <p:txEl>
                                              <p:pRg st="1" end="1"/>
                                            </p:txEl>
                                          </p:spTgt>
                                        </p:tgtEl>
                                      </p:cBhvr>
                                    </p:animEffect>
                                  </p:childTnLst>
                                  <p:subTnLst>
                                    <p:animClr clrSpc="rgb" dir="cw">
                                      <p:cBhvr override="childStyle">
                                        <p:cTn dur="1" fill="hold" display="0" masterRel="nextClick" afterEffect="1"/>
                                        <p:tgtEl>
                                          <p:spTgt spid="224258">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224258">
                                            <p:txEl>
                                              <p:pRg st="2" end="2"/>
                                            </p:txEl>
                                          </p:spTgt>
                                        </p:tgtEl>
                                        <p:attrNameLst>
                                          <p:attrName>style.visibility</p:attrName>
                                        </p:attrNameLst>
                                      </p:cBhvr>
                                      <p:to>
                                        <p:strVal val="visible"/>
                                      </p:to>
                                    </p:set>
                                    <p:animEffect transition="in" filter="wipe(left)">
                                      <p:cBhvr>
                                        <p:cTn id="13" dur="500"/>
                                        <p:tgtEl>
                                          <p:spTgt spid="224258">
                                            <p:txEl>
                                              <p:pRg st="2" end="2"/>
                                            </p:txEl>
                                          </p:spTgt>
                                        </p:tgtEl>
                                      </p:cBhvr>
                                    </p:animEffect>
                                  </p:childTnLst>
                                  <p:subTnLst>
                                    <p:animClr clrSpc="rgb" dir="cw">
                                      <p:cBhvr override="childStyle">
                                        <p:cTn dur="1" fill="hold" display="0" masterRel="nextClick" afterEffect="1"/>
                                        <p:tgtEl>
                                          <p:spTgt spid="224258">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224258">
                                            <p:txEl>
                                              <p:pRg st="3" end="3"/>
                                            </p:txEl>
                                          </p:spTgt>
                                        </p:tgtEl>
                                        <p:attrNameLst>
                                          <p:attrName>style.visibility</p:attrName>
                                        </p:attrNameLst>
                                      </p:cBhvr>
                                      <p:to>
                                        <p:strVal val="visible"/>
                                      </p:to>
                                    </p:set>
                                    <p:animEffect transition="in" filter="wipe(left)">
                                      <p:cBhvr>
                                        <p:cTn id="16" dur="500"/>
                                        <p:tgtEl>
                                          <p:spTgt spid="224258">
                                            <p:txEl>
                                              <p:pRg st="3" end="3"/>
                                            </p:txEl>
                                          </p:spTgt>
                                        </p:tgtEl>
                                      </p:cBhvr>
                                    </p:animEffect>
                                  </p:childTnLst>
                                  <p:subTnLst>
                                    <p:animClr clrSpc="rgb" dir="cw">
                                      <p:cBhvr override="childStyle">
                                        <p:cTn dur="1" fill="hold" display="0" masterRel="nextClick" afterEffect="1"/>
                                        <p:tgtEl>
                                          <p:spTgt spid="224258">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4258">
                                            <p:txEl>
                                              <p:pRg st="4" end="4"/>
                                            </p:txEl>
                                          </p:spTgt>
                                        </p:tgtEl>
                                        <p:attrNameLst>
                                          <p:attrName>style.visibility</p:attrName>
                                        </p:attrNameLst>
                                      </p:cBhvr>
                                      <p:to>
                                        <p:strVal val="visible"/>
                                      </p:to>
                                    </p:set>
                                    <p:animEffect transition="in" filter="wipe(left)">
                                      <p:cBhvr>
                                        <p:cTn id="21" dur="500"/>
                                        <p:tgtEl>
                                          <p:spTgt spid="224258">
                                            <p:txEl>
                                              <p:pRg st="4" end="4"/>
                                            </p:txEl>
                                          </p:spTgt>
                                        </p:tgtEl>
                                      </p:cBhvr>
                                    </p:animEffect>
                                  </p:childTnLst>
                                  <p:subTnLst>
                                    <p:animClr clrSpc="rgb" dir="cw">
                                      <p:cBhvr override="childStyle">
                                        <p:cTn dur="1" fill="hold" display="0" masterRel="nextClick" afterEffect="1"/>
                                        <p:tgtEl>
                                          <p:spTgt spid="224258">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224258">
                                            <p:txEl>
                                              <p:pRg st="5" end="5"/>
                                            </p:txEl>
                                          </p:spTgt>
                                        </p:tgtEl>
                                        <p:attrNameLst>
                                          <p:attrName>style.visibility</p:attrName>
                                        </p:attrNameLst>
                                      </p:cBhvr>
                                      <p:to>
                                        <p:strVal val="visible"/>
                                      </p:to>
                                    </p:set>
                                    <p:animEffect transition="in" filter="wipe(left)">
                                      <p:cBhvr>
                                        <p:cTn id="24" dur="500"/>
                                        <p:tgtEl>
                                          <p:spTgt spid="224258">
                                            <p:txEl>
                                              <p:pRg st="5" end="5"/>
                                            </p:txEl>
                                          </p:spTgt>
                                        </p:tgtEl>
                                      </p:cBhvr>
                                    </p:animEffect>
                                  </p:childTnLst>
                                  <p:subTnLst>
                                    <p:animClr clrSpc="rgb" dir="cw">
                                      <p:cBhvr override="childStyle">
                                        <p:cTn dur="1" fill="hold" display="0" masterRel="nextClick" afterEffect="1"/>
                                        <p:tgtEl>
                                          <p:spTgt spid="224258">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body" idx="1"/>
          </p:nvPr>
        </p:nvSpPr>
        <p:spPr>
          <a:xfrm>
            <a:off x="533400" y="1484784"/>
            <a:ext cx="8305800" cy="4412704"/>
          </a:xfrm>
          <a:noFill/>
          <a:ln/>
        </p:spPr>
        <p:txBody>
          <a:bodyPr/>
          <a:lstStyle/>
          <a:p>
            <a:pPr>
              <a:lnSpc>
                <a:spcPct val="90000"/>
              </a:lnSpc>
              <a:spcBef>
                <a:spcPct val="40000"/>
              </a:spcBef>
            </a:pPr>
            <a:r>
              <a:rPr lang="zh-CN" altLang="en-US" sz="2400" dirty="0"/>
              <a:t>从</a:t>
            </a:r>
            <a:r>
              <a:rPr lang="zh-CN" altLang="en-US" sz="2400" dirty="0"/>
              <a:t>散点图上观察还不能提供充分的证据证明</a:t>
            </a:r>
            <a:r>
              <a:rPr lang="zh-CN" altLang="en-US" sz="2400" dirty="0"/>
              <a:t>不同专业</a:t>
            </a:r>
            <a:r>
              <a:rPr lang="zh-CN" altLang="en-US" sz="2400" dirty="0"/>
              <a:t>毕业生的起薪</a:t>
            </a:r>
            <a:r>
              <a:rPr lang="zh-CN" altLang="en-US" sz="2400" dirty="0"/>
              <a:t>之间</a:t>
            </a:r>
            <a:r>
              <a:rPr lang="zh-CN" altLang="en-US" sz="2400" dirty="0"/>
              <a:t>有显著差异</a:t>
            </a:r>
          </a:p>
          <a:p>
            <a:pPr marL="1143000" lvl="1" indent="-457200" algn="just">
              <a:lnSpc>
                <a:spcPct val="90000"/>
              </a:lnSpc>
              <a:spcBef>
                <a:spcPct val="40000"/>
              </a:spcBef>
            </a:pPr>
            <a:r>
              <a:rPr lang="zh-CN" altLang="en-US" sz="2400" dirty="0"/>
              <a:t>这种差异也可能是由于抽样的随机性所造成的</a:t>
            </a:r>
          </a:p>
          <a:p>
            <a:pPr>
              <a:lnSpc>
                <a:spcPct val="90000"/>
              </a:lnSpc>
              <a:spcBef>
                <a:spcPct val="40000"/>
              </a:spcBef>
            </a:pPr>
            <a:r>
              <a:rPr lang="zh-CN" altLang="en-US" sz="2400" dirty="0"/>
              <a:t>需要有更准确的方法来检验这种差异是否显著，也就是进行方差分析</a:t>
            </a:r>
          </a:p>
          <a:p>
            <a:pPr marL="1143000" lvl="1" indent="-457200" algn="just">
              <a:lnSpc>
                <a:spcPct val="90000"/>
              </a:lnSpc>
              <a:spcBef>
                <a:spcPct val="40000"/>
              </a:spcBef>
            </a:pPr>
            <a:r>
              <a:rPr lang="zh-CN" altLang="en-US" sz="2400" dirty="0"/>
              <a:t>虽然</a:t>
            </a:r>
            <a:r>
              <a:rPr lang="zh-CN" altLang="en-US" sz="2400" dirty="0"/>
              <a:t>我们感兴趣的是均值，但在判断均值之间是否有差异时则需要借助于</a:t>
            </a:r>
            <a:r>
              <a:rPr lang="zh-CN" altLang="en-US" sz="2400" dirty="0"/>
              <a:t>方差。方差分析这个</a:t>
            </a:r>
            <a:r>
              <a:rPr lang="zh-CN" altLang="en-US" sz="2400" dirty="0"/>
              <a:t>名字也表示：它是通过对数据误差来源的分析判断不同总体的均值是否相等。因此，进行方差分析时，需要考察数据误差的来源</a:t>
            </a:r>
            <a:r>
              <a:rPr lang="zh-CN" altLang="en-US" sz="2400" dirty="0"/>
              <a:t>。</a:t>
            </a:r>
            <a:endParaRPr lang="en-US" altLang="zh-CN" sz="2400" dirty="0"/>
          </a:p>
          <a:p>
            <a:pPr marL="685800" lvl="1" indent="0" algn="just">
              <a:lnSpc>
                <a:spcPct val="90000"/>
              </a:lnSpc>
              <a:spcBef>
                <a:spcPct val="40000"/>
              </a:spcBef>
              <a:buNone/>
            </a:pPr>
            <a:r>
              <a:rPr lang="zh-CN" altLang="en-US" sz="2400" dirty="0" smtClean="0">
                <a:solidFill>
                  <a:srgbClr val="FF0000"/>
                </a:solidFill>
              </a:rPr>
              <a:t>数据之间的差异有何而来？专业？随机误差？</a:t>
            </a:r>
            <a:r>
              <a:rPr lang="zh-CN" altLang="en-US" sz="2400" dirty="0" smtClean="0"/>
              <a:t> </a:t>
            </a:r>
            <a:endParaRPr lang="zh-CN" altLang="en-US" sz="2400" dirty="0"/>
          </a:p>
        </p:txBody>
      </p:sp>
      <p:sp>
        <p:nvSpPr>
          <p:cNvPr id="361475" name="Rectangle 3"/>
          <p:cNvSpPr>
            <a:spLocks noGrp="1" noChangeArrowheads="1"/>
          </p:cNvSpPr>
          <p:nvPr>
            <p:ph type="title"/>
          </p:nvPr>
        </p:nvSpPr>
        <p:spPr>
          <a:noFill/>
          <a:ln/>
        </p:spPr>
        <p:txBody>
          <a:bodyPr/>
          <a:lstStyle/>
          <a:p>
            <a:r>
              <a:rPr lang="zh-CN" altLang="en-US">
                <a:latin typeface="Arial" pitchFamily="34" charset="0"/>
              </a:rPr>
              <a:t>方差分析的基本思想和原理</a:t>
            </a:r>
            <a:endParaRPr lang="zh-CN" altLang="en-US" sz="3600">
              <a:solidFill>
                <a:schemeClr val="hlink"/>
              </a:solidFill>
              <a:latin typeface="Arial" pitchFamily="34" charset="0"/>
            </a:endParaRPr>
          </a:p>
        </p:txBody>
      </p:sp>
      <p:sp>
        <p:nvSpPr>
          <p:cNvPr id="361476" name="Rectangle 4"/>
          <p:cNvSpPr>
            <a:spLocks noChangeArrowheads="1"/>
          </p:cNvSpPr>
          <p:nvPr/>
        </p:nvSpPr>
        <p:spPr bwMode="auto">
          <a:xfrm>
            <a:off x="533400" y="1828800"/>
            <a:ext cx="7696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057208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animEffect transition="in" filter="wipe(left)">
                                      <p:cBhvr>
                                        <p:cTn id="7" dur="500"/>
                                        <p:tgtEl>
                                          <p:spTgt spid="361474">
                                            <p:txEl>
                                              <p:pRg st="0" end="0"/>
                                            </p:txEl>
                                          </p:spTgt>
                                        </p:tgtEl>
                                      </p:cBhvr>
                                    </p:animEffect>
                                  </p:childTnLst>
                                  <p:subTnLst>
                                    <p:animClr clrSpc="rgb" dir="cw">
                                      <p:cBhvr override="childStyle">
                                        <p:cTn dur="1" fill="hold" display="0" masterRel="nextClick" afterEffect="1"/>
                                        <p:tgtEl>
                                          <p:spTgt spid="361474">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61474">
                                            <p:txEl>
                                              <p:pRg st="1" end="1"/>
                                            </p:txEl>
                                          </p:spTgt>
                                        </p:tgtEl>
                                        <p:attrNameLst>
                                          <p:attrName>style.visibility</p:attrName>
                                        </p:attrNameLst>
                                      </p:cBhvr>
                                      <p:to>
                                        <p:strVal val="visible"/>
                                      </p:to>
                                    </p:set>
                                    <p:animEffect transition="in" filter="wipe(left)">
                                      <p:cBhvr>
                                        <p:cTn id="10" dur="500"/>
                                        <p:tgtEl>
                                          <p:spTgt spid="361474">
                                            <p:txEl>
                                              <p:pRg st="1" end="1"/>
                                            </p:txEl>
                                          </p:spTgt>
                                        </p:tgtEl>
                                      </p:cBhvr>
                                    </p:animEffect>
                                  </p:childTnLst>
                                  <p:subTnLst>
                                    <p:animClr clrSpc="rgb" dir="cw">
                                      <p:cBhvr override="childStyle">
                                        <p:cTn dur="1" fill="hold" display="0" masterRel="nextClick" afterEffect="1"/>
                                        <p:tgtEl>
                                          <p:spTgt spid="361474">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1474">
                                            <p:txEl>
                                              <p:pRg st="2" end="2"/>
                                            </p:txEl>
                                          </p:spTgt>
                                        </p:tgtEl>
                                        <p:attrNameLst>
                                          <p:attrName>style.visibility</p:attrName>
                                        </p:attrNameLst>
                                      </p:cBhvr>
                                      <p:to>
                                        <p:strVal val="visible"/>
                                      </p:to>
                                    </p:set>
                                    <p:animEffect transition="in" filter="wipe(left)">
                                      <p:cBhvr>
                                        <p:cTn id="15" dur="500"/>
                                        <p:tgtEl>
                                          <p:spTgt spid="361474">
                                            <p:txEl>
                                              <p:pRg st="2" end="2"/>
                                            </p:txEl>
                                          </p:spTgt>
                                        </p:tgtEl>
                                      </p:cBhvr>
                                    </p:animEffect>
                                  </p:childTnLst>
                                  <p:subTnLst>
                                    <p:animClr clrSpc="rgb" dir="cw">
                                      <p:cBhvr override="childStyle">
                                        <p:cTn dur="1" fill="hold" display="0" masterRel="nextClick" afterEffect="1"/>
                                        <p:tgtEl>
                                          <p:spTgt spid="361474">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61474">
                                            <p:txEl>
                                              <p:pRg st="3" end="3"/>
                                            </p:txEl>
                                          </p:spTgt>
                                        </p:tgtEl>
                                        <p:attrNameLst>
                                          <p:attrName>style.visibility</p:attrName>
                                        </p:attrNameLst>
                                      </p:cBhvr>
                                      <p:to>
                                        <p:strVal val="visible"/>
                                      </p:to>
                                    </p:set>
                                    <p:animEffect transition="in" filter="wipe(left)">
                                      <p:cBhvr>
                                        <p:cTn id="18" dur="500"/>
                                        <p:tgtEl>
                                          <p:spTgt spid="361474">
                                            <p:txEl>
                                              <p:pRg st="3" end="3"/>
                                            </p:txEl>
                                          </p:spTgt>
                                        </p:tgtEl>
                                      </p:cBhvr>
                                    </p:animEffect>
                                  </p:childTnLst>
                                  <p:subTnLst>
                                    <p:animClr clrSpc="rgb" dir="cw">
                                      <p:cBhvr override="childStyle">
                                        <p:cTn dur="1" fill="hold" display="0" masterRel="nextClick" afterEffect="1"/>
                                        <p:tgtEl>
                                          <p:spTgt spid="361474">
                                            <p:txEl>
                                              <p:pRg st="3" end="3"/>
                                            </p:txEl>
                                          </p:spTgt>
                                        </p:tgtEl>
                                        <p:attrNameLst>
                                          <p:attrName>ppt_c</p:attrName>
                                        </p:attrNameLst>
                                      </p:cBhvr>
                                      <p:to>
                                        <a:schemeClr val="folHlink"/>
                                      </p:to>
                                    </p:animClr>
                                  </p:subTnLst>
                                </p:cTn>
                              </p:par>
                            </p:childTnLst>
                          </p:cTn>
                        </p:par>
                        <p:par>
                          <p:cTn id="19" fill="hold">
                            <p:stCondLst>
                              <p:cond delay="500"/>
                            </p:stCondLst>
                            <p:childTnLst>
                              <p:par>
                                <p:cTn id="20" presetID="2" presetClass="entr" presetSubtype="4" fill="hold" grpId="0" nodeType="afterEffect">
                                  <p:stCondLst>
                                    <p:cond delay="500"/>
                                  </p:stCondLst>
                                  <p:childTnLst>
                                    <p:set>
                                      <p:cBhvr>
                                        <p:cTn id="21" dur="1" fill="hold">
                                          <p:stCondLst>
                                            <p:cond delay="0"/>
                                          </p:stCondLst>
                                        </p:cTn>
                                        <p:tgtEl>
                                          <p:spTgt spid="361474">
                                            <p:txEl>
                                              <p:pRg st="4" end="4"/>
                                            </p:txEl>
                                          </p:spTgt>
                                        </p:tgtEl>
                                        <p:attrNameLst>
                                          <p:attrName>style.visibility</p:attrName>
                                        </p:attrNameLst>
                                      </p:cBhvr>
                                      <p:to>
                                        <p:strVal val="visible"/>
                                      </p:to>
                                    </p:set>
                                    <p:anim calcmode="lin" valueType="num">
                                      <p:cBhvr additive="base">
                                        <p:cTn id="22" dur="500" fill="hold"/>
                                        <p:tgtEl>
                                          <p:spTgt spid="36147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1474">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61474">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body" idx="1"/>
          </p:nvPr>
        </p:nvSpPr>
        <p:spPr>
          <a:xfrm>
            <a:off x="609600" y="1828800"/>
            <a:ext cx="8305800" cy="4114800"/>
          </a:xfrm>
          <a:noFill/>
          <a:ln/>
        </p:spPr>
        <p:txBody>
          <a:bodyPr/>
          <a:lstStyle/>
          <a:p>
            <a:pPr>
              <a:spcBef>
                <a:spcPct val="40000"/>
              </a:spcBef>
            </a:pPr>
            <a:r>
              <a:rPr lang="en-US" altLang="zh-CN" dirty="0"/>
              <a:t>1.	</a:t>
            </a:r>
            <a:r>
              <a:rPr lang="zh-CN" altLang="en-US" dirty="0"/>
              <a:t>比较两类误差，以检验均值是否相等</a:t>
            </a:r>
          </a:p>
          <a:p>
            <a:r>
              <a:rPr lang="en-US" altLang="zh-CN" dirty="0"/>
              <a:t>2.	</a:t>
            </a:r>
            <a:r>
              <a:rPr lang="zh-CN" altLang="en-US" dirty="0"/>
              <a:t>比较的基础是方差比</a:t>
            </a:r>
          </a:p>
          <a:p>
            <a:pPr>
              <a:spcBef>
                <a:spcPct val="40000"/>
              </a:spcBef>
            </a:pPr>
            <a:r>
              <a:rPr lang="en-US" altLang="zh-CN" dirty="0"/>
              <a:t>3.	</a:t>
            </a:r>
            <a:r>
              <a:rPr lang="zh-CN" altLang="en-US" dirty="0"/>
              <a:t>如果系统</a:t>
            </a:r>
            <a:r>
              <a:rPr lang="en-US" altLang="zh-CN" dirty="0"/>
              <a:t>(</a:t>
            </a:r>
            <a:r>
              <a:rPr lang="zh-CN" altLang="en-US" dirty="0"/>
              <a:t>处理</a:t>
            </a:r>
            <a:r>
              <a:rPr lang="en-US" altLang="zh-CN" dirty="0"/>
              <a:t>)</a:t>
            </a:r>
            <a:r>
              <a:rPr lang="zh-CN" altLang="en-US" dirty="0"/>
              <a:t>误差显著地不同于随机误差，则均值就是不相等的；反之，均值就是相等的</a:t>
            </a:r>
          </a:p>
          <a:p>
            <a:pPr>
              <a:spcBef>
                <a:spcPct val="40000"/>
              </a:spcBef>
            </a:pPr>
            <a:r>
              <a:rPr lang="en-US" altLang="zh-CN" dirty="0"/>
              <a:t>4.	</a:t>
            </a:r>
            <a:r>
              <a:rPr lang="zh-CN" altLang="en-US" dirty="0"/>
              <a:t>误差是由各部分的误差占总误差的比例来测度的</a:t>
            </a:r>
          </a:p>
        </p:txBody>
      </p:sp>
      <p:sp>
        <p:nvSpPr>
          <p:cNvPr id="359427" name="Rectangle 3"/>
          <p:cNvSpPr>
            <a:spLocks noGrp="1" noChangeArrowheads="1"/>
          </p:cNvSpPr>
          <p:nvPr>
            <p:ph type="title"/>
          </p:nvPr>
        </p:nvSpPr>
        <p:spPr>
          <a:noFill/>
          <a:ln/>
        </p:spPr>
        <p:txBody>
          <a:bodyPr/>
          <a:lstStyle/>
          <a:p>
            <a:r>
              <a:rPr lang="zh-CN" altLang="en-US" dirty="0"/>
              <a:t>方差分析的基本思想和原理</a:t>
            </a:r>
          </a:p>
        </p:txBody>
      </p:sp>
      <p:sp>
        <p:nvSpPr>
          <p:cNvPr id="359428" name="Rectangle 4"/>
          <p:cNvSpPr>
            <a:spLocks noChangeArrowheads="1"/>
          </p:cNvSpPr>
          <p:nvPr/>
        </p:nvSpPr>
        <p:spPr bwMode="auto">
          <a:xfrm>
            <a:off x="533400" y="1828800"/>
            <a:ext cx="7696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43498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Effect transition="in" filter="wipe(left)">
                                      <p:cBhvr>
                                        <p:cTn id="7" dur="500"/>
                                        <p:tgtEl>
                                          <p:spTgt spid="359426">
                                            <p:txEl>
                                              <p:pRg st="0" end="0"/>
                                            </p:txEl>
                                          </p:spTgt>
                                        </p:tgtEl>
                                      </p:cBhvr>
                                    </p:animEffect>
                                  </p:childTnLst>
                                  <p:subTnLst>
                                    <p:animClr clrSpc="rgb" dir="cw">
                                      <p:cBhvr override="childStyle">
                                        <p:cTn dur="1" fill="hold" display="0" masterRel="nextClick" afterEffect="1"/>
                                        <p:tgtEl>
                                          <p:spTgt spid="359426">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9426">
                                            <p:txEl>
                                              <p:pRg st="1" end="1"/>
                                            </p:txEl>
                                          </p:spTgt>
                                        </p:tgtEl>
                                        <p:attrNameLst>
                                          <p:attrName>style.visibility</p:attrName>
                                        </p:attrNameLst>
                                      </p:cBhvr>
                                      <p:to>
                                        <p:strVal val="visible"/>
                                      </p:to>
                                    </p:set>
                                    <p:animEffect transition="in" filter="wipe(left)">
                                      <p:cBhvr>
                                        <p:cTn id="12" dur="500"/>
                                        <p:tgtEl>
                                          <p:spTgt spid="359426">
                                            <p:txEl>
                                              <p:pRg st="1" end="1"/>
                                            </p:txEl>
                                          </p:spTgt>
                                        </p:tgtEl>
                                      </p:cBhvr>
                                    </p:animEffect>
                                  </p:childTnLst>
                                  <p:subTnLst>
                                    <p:animClr clrSpc="rgb" dir="cw">
                                      <p:cBhvr override="childStyle">
                                        <p:cTn dur="1" fill="hold" display="0" masterRel="nextClick" afterEffect="1"/>
                                        <p:tgtEl>
                                          <p:spTgt spid="359426">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9426">
                                            <p:txEl>
                                              <p:pRg st="2" end="2"/>
                                            </p:txEl>
                                          </p:spTgt>
                                        </p:tgtEl>
                                        <p:attrNameLst>
                                          <p:attrName>style.visibility</p:attrName>
                                        </p:attrNameLst>
                                      </p:cBhvr>
                                      <p:to>
                                        <p:strVal val="visible"/>
                                      </p:to>
                                    </p:set>
                                    <p:animEffect transition="in" filter="wipe(left)">
                                      <p:cBhvr>
                                        <p:cTn id="17" dur="500"/>
                                        <p:tgtEl>
                                          <p:spTgt spid="359426">
                                            <p:txEl>
                                              <p:pRg st="2" end="2"/>
                                            </p:txEl>
                                          </p:spTgt>
                                        </p:tgtEl>
                                      </p:cBhvr>
                                    </p:animEffect>
                                  </p:childTnLst>
                                  <p:subTnLst>
                                    <p:animClr clrSpc="rgb" dir="cw">
                                      <p:cBhvr override="childStyle">
                                        <p:cTn dur="1" fill="hold" display="0" masterRel="nextClick" afterEffect="1"/>
                                        <p:tgtEl>
                                          <p:spTgt spid="359426">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9426">
                                            <p:txEl>
                                              <p:pRg st="3" end="3"/>
                                            </p:txEl>
                                          </p:spTgt>
                                        </p:tgtEl>
                                        <p:attrNameLst>
                                          <p:attrName>style.visibility</p:attrName>
                                        </p:attrNameLst>
                                      </p:cBhvr>
                                      <p:to>
                                        <p:strVal val="visible"/>
                                      </p:to>
                                    </p:set>
                                    <p:animEffect transition="in" filter="wipe(left)">
                                      <p:cBhvr>
                                        <p:cTn id="22" dur="500"/>
                                        <p:tgtEl>
                                          <p:spTgt spid="359426">
                                            <p:txEl>
                                              <p:pRg st="3" end="3"/>
                                            </p:txEl>
                                          </p:spTgt>
                                        </p:tgtEl>
                                      </p:cBhvr>
                                    </p:animEffect>
                                  </p:childTnLst>
                                  <p:subTnLst>
                                    <p:animClr clrSpc="rgb" dir="cw">
                                      <p:cBhvr override="childStyle">
                                        <p:cTn dur="1" fill="hold" display="0" masterRel="nextClick" afterEffect="1"/>
                                        <p:tgtEl>
                                          <p:spTgt spid="359426">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rPr>
              <a:t>方差分析的基本思想和原理</a:t>
            </a:r>
            <a:r>
              <a:rPr lang="en-US" altLang="zh-CN" dirty="0">
                <a:solidFill>
                  <a:schemeClr val="hlink"/>
                </a:solidFill>
                <a:latin typeface="Arial" pitchFamily="34" charset="0"/>
              </a:rPr>
              <a:t>(</a:t>
            </a:r>
            <a:r>
              <a:rPr lang="zh-CN" altLang="en-US" dirty="0">
                <a:solidFill>
                  <a:schemeClr val="hlink"/>
                </a:solidFill>
                <a:latin typeface="Arial" pitchFamily="34" charset="0"/>
              </a:rPr>
              <a:t>两类误差</a:t>
            </a:r>
            <a:r>
              <a:rPr lang="en-US" altLang="zh-CN" dirty="0">
                <a:solidFill>
                  <a:schemeClr val="hlink"/>
                </a:solidFill>
                <a:latin typeface="Arial" pitchFamily="34" charset="0"/>
              </a:rPr>
              <a:t>)</a:t>
            </a:r>
            <a:endParaRPr lang="zh-CN" altLang="en-US" dirty="0"/>
          </a:p>
        </p:txBody>
      </p:sp>
      <p:sp>
        <p:nvSpPr>
          <p:cNvPr id="3" name="内容占位符 2"/>
          <p:cNvSpPr>
            <a:spLocks noGrp="1"/>
          </p:cNvSpPr>
          <p:nvPr>
            <p:ph idx="1"/>
          </p:nvPr>
        </p:nvSpPr>
        <p:spPr/>
        <p:txBody>
          <a:bodyPr/>
          <a:lstStyle/>
          <a:p>
            <a:pPr>
              <a:buSzPct val="120000"/>
            </a:pPr>
            <a:r>
              <a:rPr lang="zh-CN" altLang="en-US" sz="2400" dirty="0"/>
              <a:t>随机误差</a:t>
            </a:r>
            <a:endParaRPr lang="zh-CN" altLang="en-US" sz="2400" dirty="0"/>
          </a:p>
          <a:p>
            <a:pPr marL="685800" lvl="1" indent="0" algn="just">
              <a:buSzPct val="130000"/>
              <a:buNone/>
            </a:pPr>
            <a:r>
              <a:rPr lang="zh-CN" altLang="en-US" sz="2400" dirty="0">
                <a:latin typeface="黑体" panose="02010609060101010101" pitchFamily="49" charset="-122"/>
              </a:rPr>
              <a:t>因素的同一水平</a:t>
            </a:r>
            <a:r>
              <a:rPr lang="en-US" altLang="zh-CN" sz="2400" dirty="0">
                <a:latin typeface="黑体" panose="02010609060101010101" pitchFamily="49" charset="-122"/>
              </a:rPr>
              <a:t>(</a:t>
            </a:r>
            <a:r>
              <a:rPr lang="zh-CN" altLang="en-US" sz="2400" dirty="0">
                <a:latin typeface="黑体" panose="02010609060101010101" pitchFamily="49" charset="-122"/>
              </a:rPr>
              <a:t>总体</a:t>
            </a:r>
            <a:r>
              <a:rPr lang="en-US" altLang="zh-CN" sz="2400" dirty="0">
                <a:latin typeface="黑体" panose="02010609060101010101" pitchFamily="49" charset="-122"/>
              </a:rPr>
              <a:t>)</a:t>
            </a:r>
            <a:r>
              <a:rPr lang="zh-CN" altLang="en-US" sz="2400" dirty="0">
                <a:latin typeface="黑体" panose="02010609060101010101" pitchFamily="49" charset="-122"/>
              </a:rPr>
              <a:t>下，样本各观察值之间的差异</a:t>
            </a:r>
          </a:p>
          <a:p>
            <a:pPr marL="685800" lvl="1" indent="0" algn="just">
              <a:buSzPct val="130000"/>
              <a:buNone/>
            </a:pPr>
            <a:r>
              <a:rPr lang="zh-CN" altLang="en-US" sz="2400" dirty="0">
                <a:latin typeface="黑体" panose="02010609060101010101" pitchFamily="49" charset="-122"/>
              </a:rPr>
              <a:t>比如，同</a:t>
            </a:r>
            <a:r>
              <a:rPr lang="zh-CN" altLang="en-US" sz="2400" dirty="0" smtClean="0">
                <a:latin typeface="黑体" panose="02010609060101010101" pitchFamily="49" charset="-122"/>
              </a:rPr>
              <a:t>一专业</a:t>
            </a:r>
            <a:r>
              <a:rPr lang="zh-CN" altLang="en-US" sz="2400" dirty="0">
                <a:latin typeface="黑体" panose="02010609060101010101" pitchFamily="49" charset="-122"/>
              </a:rPr>
              <a:t>下</a:t>
            </a:r>
            <a:r>
              <a:rPr lang="zh-CN" altLang="en-US" sz="2400" dirty="0" smtClean="0">
                <a:latin typeface="黑体" panose="02010609060101010101" pitchFamily="49" charset="-122"/>
              </a:rPr>
              <a:t>不同毕业生的起薪是</a:t>
            </a:r>
            <a:r>
              <a:rPr lang="zh-CN" altLang="en-US" sz="2400" dirty="0">
                <a:latin typeface="黑体" panose="02010609060101010101" pitchFamily="49" charset="-122"/>
              </a:rPr>
              <a:t>不同</a:t>
            </a:r>
            <a:r>
              <a:rPr lang="zh-CN" altLang="en-US" sz="2400" dirty="0" smtClean="0">
                <a:latin typeface="黑体" panose="02010609060101010101" pitchFamily="49" charset="-122"/>
              </a:rPr>
              <a:t>的。</a:t>
            </a:r>
            <a:endParaRPr lang="zh-CN" altLang="en-US" sz="2400" dirty="0">
              <a:latin typeface="黑体" panose="02010609060101010101" pitchFamily="49" charset="-122"/>
            </a:endParaRPr>
          </a:p>
          <a:p>
            <a:pPr marL="685800" lvl="1" indent="0" algn="just">
              <a:buSzPct val="130000"/>
              <a:buNone/>
            </a:pPr>
            <a:r>
              <a:rPr lang="zh-CN" altLang="en-US" sz="2400" dirty="0">
                <a:latin typeface="黑体" panose="02010609060101010101" pitchFamily="49" charset="-122"/>
              </a:rPr>
              <a:t>这种差异可以看成是随机因素的影响，称为</a:t>
            </a:r>
            <a:r>
              <a:rPr lang="zh-CN" altLang="en-US" sz="2400" b="1" dirty="0">
                <a:solidFill>
                  <a:srgbClr val="FF0000"/>
                </a:solidFill>
                <a:latin typeface="黑体" panose="02010609060101010101" pitchFamily="49" charset="-122"/>
              </a:rPr>
              <a:t>随机误差 </a:t>
            </a:r>
          </a:p>
          <a:p>
            <a:pPr>
              <a:buSzPct val="120000"/>
            </a:pPr>
            <a:r>
              <a:rPr lang="zh-CN" altLang="en-US" sz="2400" dirty="0"/>
              <a:t>系统误差</a:t>
            </a:r>
          </a:p>
          <a:p>
            <a:pPr marL="685800" lvl="1" indent="0" algn="just">
              <a:buSzPct val="120000"/>
              <a:buNone/>
            </a:pPr>
            <a:r>
              <a:rPr lang="zh-CN" altLang="en-US" sz="2400" dirty="0">
                <a:latin typeface="黑体" panose="02010609060101010101" pitchFamily="49" charset="-122"/>
              </a:rPr>
              <a:t>因素的不同水平</a:t>
            </a:r>
            <a:r>
              <a:rPr lang="en-US" altLang="zh-CN" sz="2400" dirty="0">
                <a:latin typeface="黑体" panose="02010609060101010101" pitchFamily="49" charset="-122"/>
              </a:rPr>
              <a:t>(</a:t>
            </a:r>
            <a:r>
              <a:rPr lang="zh-CN" altLang="en-US" sz="2400" dirty="0">
                <a:latin typeface="黑体" panose="02010609060101010101" pitchFamily="49" charset="-122"/>
              </a:rPr>
              <a:t>不同总体</a:t>
            </a:r>
            <a:r>
              <a:rPr lang="en-US" altLang="zh-CN" sz="2400" dirty="0">
                <a:latin typeface="黑体" panose="02010609060101010101" pitchFamily="49" charset="-122"/>
              </a:rPr>
              <a:t>)</a:t>
            </a:r>
            <a:r>
              <a:rPr lang="zh-CN" altLang="en-US" sz="2400" dirty="0">
                <a:latin typeface="黑体" panose="02010609060101010101" pitchFamily="49" charset="-122"/>
              </a:rPr>
              <a:t>下，各观察值之间的差异</a:t>
            </a:r>
          </a:p>
          <a:p>
            <a:pPr marL="685800" lvl="1" indent="0" algn="just">
              <a:buSzPct val="120000"/>
              <a:buNone/>
            </a:pPr>
            <a:r>
              <a:rPr lang="zh-CN" altLang="en-US" sz="2400" dirty="0">
                <a:latin typeface="黑体" panose="02010609060101010101" pitchFamily="49" charset="-122"/>
              </a:rPr>
              <a:t>比如，</a:t>
            </a:r>
            <a:r>
              <a:rPr lang="zh-CN" altLang="en-US" sz="2400" dirty="0" smtClean="0">
                <a:latin typeface="黑体" panose="02010609060101010101" pitchFamily="49" charset="-122"/>
              </a:rPr>
              <a:t>不同专业</a:t>
            </a:r>
            <a:r>
              <a:rPr lang="zh-CN" altLang="en-US" sz="2400" dirty="0">
                <a:latin typeface="黑体" panose="02010609060101010101" pitchFamily="49" charset="-122"/>
              </a:rPr>
              <a:t>之间</a:t>
            </a:r>
            <a:r>
              <a:rPr lang="zh-CN" altLang="en-US" sz="2400" dirty="0" smtClean="0">
                <a:latin typeface="黑体" panose="02010609060101010101" pitchFamily="49" charset="-122"/>
              </a:rPr>
              <a:t>的</a:t>
            </a:r>
            <a:r>
              <a:rPr lang="zh-CN" altLang="en-US" sz="2400" dirty="0">
                <a:latin typeface="黑体" panose="02010609060101010101" pitchFamily="49" charset="-122"/>
              </a:rPr>
              <a:t>毕业生的起薪</a:t>
            </a:r>
            <a:r>
              <a:rPr lang="zh-CN" altLang="en-US" sz="2400" dirty="0" smtClean="0">
                <a:latin typeface="黑体" panose="02010609060101010101" pitchFamily="49" charset="-122"/>
              </a:rPr>
              <a:t>之间</a:t>
            </a:r>
            <a:r>
              <a:rPr lang="zh-CN" altLang="en-US" sz="2400" dirty="0">
                <a:latin typeface="黑体" panose="02010609060101010101" pitchFamily="49" charset="-122"/>
              </a:rPr>
              <a:t>的差异</a:t>
            </a:r>
          </a:p>
          <a:p>
            <a:pPr marL="685800" lvl="1" indent="0" algn="just">
              <a:buSzPct val="120000"/>
              <a:buNone/>
            </a:pPr>
            <a:r>
              <a:rPr lang="zh-CN" altLang="en-US" sz="2400" dirty="0">
                <a:latin typeface="黑体" panose="02010609060101010101" pitchFamily="49" charset="-122"/>
              </a:rPr>
              <a:t>这种差异可能是由于抽样的随机性所造成的，也可能是</a:t>
            </a:r>
            <a:r>
              <a:rPr lang="zh-CN" altLang="en-US" sz="2400" dirty="0" smtClean="0">
                <a:solidFill>
                  <a:srgbClr val="FF0000"/>
                </a:solidFill>
                <a:latin typeface="黑体" panose="02010609060101010101" pitchFamily="49" charset="-122"/>
              </a:rPr>
              <a:t>由于专业所</a:t>
            </a:r>
            <a:r>
              <a:rPr lang="zh-CN" altLang="en-US" sz="2400" dirty="0">
                <a:solidFill>
                  <a:srgbClr val="FF0000"/>
                </a:solidFill>
                <a:latin typeface="黑体" panose="02010609060101010101" pitchFamily="49" charset="-122"/>
              </a:rPr>
              <a:t>造成的，</a:t>
            </a:r>
            <a:r>
              <a:rPr lang="zh-CN" altLang="en-US" sz="2400" dirty="0">
                <a:latin typeface="黑体" panose="02010609060101010101" pitchFamily="49" charset="-122"/>
              </a:rPr>
              <a:t>后者所形成的误差是由系统性因素造成的，称为</a:t>
            </a:r>
            <a:r>
              <a:rPr lang="zh-CN" altLang="en-US" sz="2400" dirty="0">
                <a:solidFill>
                  <a:srgbClr val="FF0000"/>
                </a:solidFill>
                <a:latin typeface="黑体" panose="02010609060101010101" pitchFamily="49" charset="-122"/>
              </a:rPr>
              <a:t>系统误差</a:t>
            </a:r>
            <a:endParaRPr lang="zh-CN" altLang="en-US" sz="2400" dirty="0">
              <a:solidFill>
                <a:srgbClr val="FF0000"/>
              </a:solidFill>
              <a:latin typeface="黑体" panose="02010609060101010101" pitchFamily="49" charset="-122"/>
            </a:endParaRPr>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17</a:t>
            </a:fld>
            <a:endParaRPr lang="en-US" altLang="zh-CN" dirty="0"/>
          </a:p>
        </p:txBody>
      </p:sp>
    </p:spTree>
    <p:extLst>
      <p:ext uri="{BB962C8B-B14F-4D97-AF65-F5344CB8AC3E}">
        <p14:creationId xmlns:p14="http://schemas.microsoft.com/office/powerpoint/2010/main" val="3829512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rPr>
              <a:t>方差分析的基本思想和</a:t>
            </a:r>
            <a:r>
              <a:rPr lang="zh-CN" altLang="en-US" dirty="0" smtClean="0">
                <a:latin typeface="Arial" pitchFamily="34" charset="0"/>
              </a:rPr>
              <a:t>原理（两</a:t>
            </a:r>
            <a:r>
              <a:rPr lang="zh-CN" altLang="en-US" dirty="0">
                <a:latin typeface="Arial" pitchFamily="34" charset="0"/>
              </a:rPr>
              <a:t>类</a:t>
            </a:r>
            <a:r>
              <a:rPr lang="zh-CN" altLang="en-US" dirty="0" smtClean="0">
                <a:latin typeface="Arial" pitchFamily="34" charset="0"/>
              </a:rPr>
              <a:t>方差）</a:t>
            </a:r>
            <a:endParaRPr lang="zh-CN" altLang="en-US" dirty="0"/>
          </a:p>
        </p:txBody>
      </p:sp>
      <p:sp>
        <p:nvSpPr>
          <p:cNvPr id="3" name="内容占位符 2"/>
          <p:cNvSpPr>
            <a:spLocks noGrp="1"/>
          </p:cNvSpPr>
          <p:nvPr>
            <p:ph idx="1"/>
          </p:nvPr>
        </p:nvSpPr>
        <p:spPr/>
        <p:txBody>
          <a:bodyPr/>
          <a:lstStyle/>
          <a:p>
            <a:pPr>
              <a:lnSpc>
                <a:spcPct val="90000"/>
              </a:lnSpc>
              <a:spcBef>
                <a:spcPct val="40000"/>
              </a:spcBef>
            </a:pPr>
            <a:r>
              <a:rPr lang="zh-CN" altLang="en-US" dirty="0"/>
              <a:t>数据的误差用平方和</a:t>
            </a:r>
            <a:r>
              <a:rPr lang="en-US" altLang="zh-CN" dirty="0"/>
              <a:t>(sum of squares)</a:t>
            </a:r>
            <a:r>
              <a:rPr lang="zh-CN" altLang="en-US" dirty="0"/>
              <a:t>表示，称为</a:t>
            </a:r>
            <a:r>
              <a:rPr lang="zh-CN" altLang="en-US" dirty="0" smtClean="0"/>
              <a:t>方差或者变差</a:t>
            </a:r>
            <a:endParaRPr lang="zh-CN" altLang="en-US" dirty="0"/>
          </a:p>
          <a:p>
            <a:pPr lvl="1">
              <a:lnSpc>
                <a:spcPct val="90000"/>
              </a:lnSpc>
              <a:spcBef>
                <a:spcPct val="40000"/>
              </a:spcBef>
            </a:pPr>
            <a:r>
              <a:rPr lang="zh-CN" altLang="en-US" sz="2400" dirty="0"/>
              <a:t>组内方差</a:t>
            </a:r>
            <a:r>
              <a:rPr lang="en-US" altLang="zh-CN" sz="2400" dirty="0"/>
              <a:t>(within groups)</a:t>
            </a:r>
          </a:p>
          <a:p>
            <a:pPr marL="685800" lvl="1" indent="0" algn="just">
              <a:lnSpc>
                <a:spcPct val="90000"/>
              </a:lnSpc>
              <a:buSzPct val="120000"/>
              <a:buNone/>
            </a:pPr>
            <a:r>
              <a:rPr lang="zh-CN" altLang="en-US" sz="2400" dirty="0"/>
              <a:t>因素的同一水平</a:t>
            </a:r>
            <a:r>
              <a:rPr lang="en-US" altLang="zh-CN" sz="2400" dirty="0"/>
              <a:t>(</a:t>
            </a:r>
            <a:r>
              <a:rPr lang="zh-CN" altLang="en-US" sz="2400" dirty="0"/>
              <a:t>同一个总体</a:t>
            </a:r>
            <a:r>
              <a:rPr lang="en-US" altLang="zh-CN" sz="2400" dirty="0"/>
              <a:t>)</a:t>
            </a:r>
            <a:r>
              <a:rPr lang="zh-CN" altLang="en-US" sz="2400" dirty="0"/>
              <a:t>下样本数据的</a:t>
            </a:r>
            <a:r>
              <a:rPr lang="zh-CN" altLang="en-US" sz="2400" dirty="0" smtClean="0"/>
              <a:t>方差；比如</a:t>
            </a:r>
            <a:r>
              <a:rPr lang="zh-CN" altLang="en-US" sz="2400" dirty="0"/>
              <a:t>，专业一的毕业生的起薪的方差；</a:t>
            </a:r>
            <a:r>
              <a:rPr lang="zh-CN" altLang="en-US" sz="2400" dirty="0">
                <a:solidFill>
                  <a:srgbClr val="FF0000"/>
                </a:solidFill>
              </a:rPr>
              <a:t>组内方差</a:t>
            </a:r>
            <a:r>
              <a:rPr lang="zh-CN" altLang="en-US" sz="2400" dirty="0">
                <a:solidFill>
                  <a:srgbClr val="FF0000"/>
                </a:solidFill>
              </a:rPr>
              <a:t>只包含随机误差</a:t>
            </a:r>
          </a:p>
          <a:p>
            <a:pPr lvl="1">
              <a:lnSpc>
                <a:spcPct val="90000"/>
              </a:lnSpc>
              <a:spcBef>
                <a:spcPct val="40000"/>
              </a:spcBef>
            </a:pPr>
            <a:r>
              <a:rPr lang="zh-CN" altLang="en-US" sz="2400" dirty="0"/>
              <a:t>组间方差</a:t>
            </a:r>
            <a:r>
              <a:rPr lang="en-US" altLang="zh-CN" sz="2400" dirty="0"/>
              <a:t>(between groups)</a:t>
            </a:r>
          </a:p>
          <a:p>
            <a:pPr marL="685800" lvl="1" indent="0" algn="just">
              <a:lnSpc>
                <a:spcPct val="90000"/>
              </a:lnSpc>
              <a:buSzPct val="120000"/>
              <a:buNone/>
            </a:pPr>
            <a:r>
              <a:rPr lang="zh-CN" altLang="en-US" sz="2400" dirty="0"/>
              <a:t>因素的不同水平</a:t>
            </a:r>
            <a:r>
              <a:rPr lang="en-US" altLang="zh-CN" sz="2400" dirty="0"/>
              <a:t>(</a:t>
            </a:r>
            <a:r>
              <a:rPr lang="zh-CN" altLang="en-US" sz="2400" dirty="0"/>
              <a:t>不同总体</a:t>
            </a:r>
            <a:r>
              <a:rPr lang="en-US" altLang="zh-CN" sz="2400" dirty="0"/>
              <a:t>)</a:t>
            </a:r>
            <a:r>
              <a:rPr lang="zh-CN" altLang="en-US" sz="2400" dirty="0"/>
              <a:t>下各样本之间的</a:t>
            </a:r>
            <a:r>
              <a:rPr lang="zh-CN" altLang="en-US" sz="2400" dirty="0"/>
              <a:t>方差；比如</a:t>
            </a:r>
            <a:r>
              <a:rPr lang="zh-CN" altLang="en-US" sz="2400" dirty="0"/>
              <a:t>，四</a:t>
            </a:r>
            <a:r>
              <a:rPr lang="zh-CN" altLang="en-US" sz="2400" dirty="0"/>
              <a:t>个专业的</a:t>
            </a:r>
            <a:r>
              <a:rPr lang="zh-CN" altLang="en-US" sz="2400" dirty="0"/>
              <a:t>毕业生的起薪的</a:t>
            </a:r>
            <a:r>
              <a:rPr lang="zh-CN" altLang="en-US" sz="2400" dirty="0" smtClean="0"/>
              <a:t>方差；</a:t>
            </a:r>
            <a:r>
              <a:rPr lang="zh-CN" altLang="en-US" sz="2400" dirty="0">
                <a:solidFill>
                  <a:srgbClr val="FF0000"/>
                </a:solidFill>
              </a:rPr>
              <a:t>组间方差</a:t>
            </a:r>
            <a:r>
              <a:rPr lang="zh-CN" altLang="en-US" sz="2400" dirty="0">
                <a:solidFill>
                  <a:srgbClr val="FF0000"/>
                </a:solidFill>
              </a:rPr>
              <a:t>既包括随机误差，也包括系统误差</a:t>
            </a:r>
          </a:p>
          <a:p>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18</a:t>
            </a:fld>
            <a:endParaRPr lang="en-US" altLang="zh-CN" dirty="0"/>
          </a:p>
        </p:txBody>
      </p:sp>
    </p:spTree>
    <p:extLst>
      <p:ext uri="{BB962C8B-B14F-4D97-AF65-F5344CB8AC3E}">
        <p14:creationId xmlns:p14="http://schemas.microsoft.com/office/powerpoint/2010/main" val="2806222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rPr>
              <a:t>方差分析的基本思想和原理</a:t>
            </a:r>
            <a:r>
              <a:rPr lang="zh-CN" altLang="en-US" dirty="0" smtClean="0">
                <a:latin typeface="Arial" pitchFamily="34" charset="0"/>
              </a:rPr>
              <a:t>（方差比较）</a:t>
            </a:r>
            <a:endParaRPr lang="zh-CN" altLang="en-US" dirty="0"/>
          </a:p>
        </p:txBody>
      </p:sp>
      <p:sp>
        <p:nvSpPr>
          <p:cNvPr id="3" name="内容占位符 2"/>
          <p:cNvSpPr>
            <a:spLocks noGrp="1"/>
          </p:cNvSpPr>
          <p:nvPr>
            <p:ph idx="1"/>
          </p:nvPr>
        </p:nvSpPr>
        <p:spPr/>
        <p:txBody>
          <a:bodyPr/>
          <a:lstStyle/>
          <a:p>
            <a:pPr>
              <a:lnSpc>
                <a:spcPct val="150000"/>
              </a:lnSpc>
              <a:buSzPct val="120000"/>
            </a:pPr>
            <a:r>
              <a:rPr lang="zh-CN" altLang="en-US" sz="2000" dirty="0" smtClean="0"/>
              <a:t>若专业对</a:t>
            </a:r>
            <a:r>
              <a:rPr lang="zh-CN" altLang="en-US" sz="2000" dirty="0"/>
              <a:t>毕业生的起薪</a:t>
            </a:r>
            <a:r>
              <a:rPr lang="zh-CN" altLang="en-US" sz="2000" dirty="0" smtClean="0"/>
              <a:t>没有</a:t>
            </a:r>
            <a:r>
              <a:rPr lang="zh-CN" altLang="en-US" sz="2000" dirty="0"/>
              <a:t>影响，则组间误差中只包含随机误差，没有系统误差。这时，组间误差与组内</a:t>
            </a:r>
            <a:r>
              <a:rPr lang="zh-CN" altLang="en-US" sz="2000" dirty="0" smtClean="0"/>
              <a:t>误差的比值应该很接近</a:t>
            </a:r>
            <a:r>
              <a:rPr lang="en-US" altLang="zh-CN" sz="2000" dirty="0" smtClean="0"/>
              <a:t>1</a:t>
            </a:r>
            <a:r>
              <a:rPr lang="zh-CN" altLang="en-US" sz="2000" dirty="0"/>
              <a:t>；</a:t>
            </a:r>
            <a:endParaRPr lang="en-US" altLang="zh-CN" sz="2000" dirty="0"/>
          </a:p>
          <a:p>
            <a:pPr>
              <a:lnSpc>
                <a:spcPct val="150000"/>
              </a:lnSpc>
              <a:buSzPct val="120000"/>
            </a:pPr>
            <a:r>
              <a:rPr lang="zh-CN" altLang="en-US" sz="2000" dirty="0" smtClean="0"/>
              <a:t>若</a:t>
            </a:r>
            <a:r>
              <a:rPr lang="zh-CN" altLang="en-US" sz="2000" dirty="0"/>
              <a:t>专业对毕业生的起薪</a:t>
            </a:r>
            <a:r>
              <a:rPr lang="zh-CN" altLang="en-US" sz="2000" dirty="0" smtClean="0"/>
              <a:t>有</a:t>
            </a:r>
            <a:r>
              <a:rPr lang="zh-CN" altLang="en-US" sz="2000" dirty="0"/>
              <a:t>影响，在组间误差中除了包含随机误差外，</a:t>
            </a:r>
            <a:r>
              <a:rPr lang="zh-CN" altLang="en-US" sz="2000" dirty="0" smtClean="0"/>
              <a:t>还含有</a:t>
            </a:r>
            <a:r>
              <a:rPr lang="zh-CN" altLang="en-US" sz="2000" dirty="0"/>
              <a:t>系统误差，</a:t>
            </a:r>
            <a:r>
              <a:rPr lang="zh-CN" altLang="en-US" sz="2000" dirty="0" smtClean="0"/>
              <a:t>这时二者比值</a:t>
            </a:r>
            <a:r>
              <a:rPr lang="zh-CN" altLang="en-US" sz="2000" dirty="0"/>
              <a:t>就会大于</a:t>
            </a:r>
            <a:r>
              <a:rPr lang="en-US" altLang="zh-CN" sz="2000" dirty="0" smtClean="0"/>
              <a:t>1</a:t>
            </a:r>
            <a:r>
              <a:rPr lang="zh-CN" altLang="en-US" sz="2000" dirty="0" smtClean="0"/>
              <a:t>；当比值</a:t>
            </a:r>
            <a:r>
              <a:rPr lang="zh-CN" altLang="en-US" sz="2000" dirty="0"/>
              <a:t>大到某种程度时</a:t>
            </a:r>
            <a:r>
              <a:rPr lang="zh-CN" altLang="en-US" sz="2000" dirty="0" smtClean="0"/>
              <a:t>，表示不同</a:t>
            </a:r>
            <a:r>
              <a:rPr lang="zh-CN" altLang="en-US" sz="2000" dirty="0"/>
              <a:t>专业对毕业生的起</a:t>
            </a:r>
            <a:r>
              <a:rPr lang="zh-CN" altLang="en-US" sz="2000" dirty="0" smtClean="0"/>
              <a:t>薪存在显著影响，即自变量</a:t>
            </a:r>
            <a:r>
              <a:rPr lang="zh-CN" altLang="en-US" sz="2000" dirty="0"/>
              <a:t>对因变量有</a:t>
            </a:r>
            <a:r>
              <a:rPr lang="zh-CN" altLang="en-US" sz="2000" dirty="0" smtClean="0"/>
              <a:t>影响</a:t>
            </a:r>
            <a:endParaRPr lang="en-US" altLang="zh-CN" sz="2000" dirty="0" smtClean="0"/>
          </a:p>
          <a:p>
            <a:pPr marL="400050" lvl="1" indent="0">
              <a:lnSpc>
                <a:spcPct val="150000"/>
              </a:lnSpc>
              <a:buSzPct val="120000"/>
              <a:buNone/>
            </a:pPr>
            <a:r>
              <a:rPr lang="zh-CN" altLang="en-US" sz="2000" dirty="0" smtClean="0">
                <a:solidFill>
                  <a:srgbClr val="FF0000"/>
                </a:solidFill>
              </a:rPr>
              <a:t>判断</a:t>
            </a:r>
            <a:r>
              <a:rPr lang="zh-CN" altLang="en-US" sz="2000" dirty="0">
                <a:solidFill>
                  <a:srgbClr val="FF0000"/>
                </a:solidFill>
              </a:rPr>
              <a:t>专业对毕业生的起薪</a:t>
            </a:r>
            <a:r>
              <a:rPr lang="zh-CN" altLang="en-US" sz="2000" dirty="0" smtClean="0">
                <a:solidFill>
                  <a:srgbClr val="FF0000"/>
                </a:solidFill>
              </a:rPr>
              <a:t>是否</a:t>
            </a:r>
            <a:r>
              <a:rPr lang="zh-CN" altLang="en-US" sz="2000" dirty="0">
                <a:solidFill>
                  <a:srgbClr val="FF0000"/>
                </a:solidFill>
              </a:rPr>
              <a:t>有显著影响，</a:t>
            </a:r>
            <a:r>
              <a:rPr lang="zh-CN" altLang="en-US" sz="2000" dirty="0" smtClean="0">
                <a:solidFill>
                  <a:srgbClr val="FF0000"/>
                </a:solidFill>
              </a:rPr>
              <a:t>实际上是检验毕业生起</a:t>
            </a:r>
            <a:r>
              <a:rPr lang="zh-CN" altLang="en-US" sz="2000" dirty="0">
                <a:solidFill>
                  <a:srgbClr val="FF0000"/>
                </a:solidFill>
              </a:rPr>
              <a:t>薪</a:t>
            </a:r>
            <a:r>
              <a:rPr lang="zh-CN" altLang="en-US" sz="2000" dirty="0" smtClean="0">
                <a:solidFill>
                  <a:srgbClr val="FF0000"/>
                </a:solidFill>
              </a:rPr>
              <a:t>的</a:t>
            </a:r>
            <a:r>
              <a:rPr lang="zh-CN" altLang="en-US" sz="2000" dirty="0">
                <a:solidFill>
                  <a:srgbClr val="FF0000"/>
                </a:solidFill>
              </a:rPr>
              <a:t>差异主要是</a:t>
            </a:r>
            <a:r>
              <a:rPr lang="zh-CN" altLang="en-US" sz="2000" dirty="0" smtClean="0">
                <a:solidFill>
                  <a:srgbClr val="FF0000"/>
                </a:solidFill>
              </a:rPr>
              <a:t>由什么原因引起</a:t>
            </a:r>
            <a:r>
              <a:rPr lang="zh-CN" altLang="en-US" sz="2000" dirty="0">
                <a:solidFill>
                  <a:srgbClr val="FF0000"/>
                </a:solidFill>
              </a:rPr>
              <a:t>的。如果这种差异主要是系统误差，说明</a:t>
            </a:r>
            <a:r>
              <a:rPr lang="zh-CN" altLang="en-US" sz="2000" dirty="0" smtClean="0">
                <a:solidFill>
                  <a:srgbClr val="FF0000"/>
                </a:solidFill>
              </a:rPr>
              <a:t>不同专业对</a:t>
            </a:r>
            <a:r>
              <a:rPr lang="zh-CN" altLang="en-US" sz="2000" dirty="0">
                <a:solidFill>
                  <a:srgbClr val="FF0000"/>
                </a:solidFill>
              </a:rPr>
              <a:t>毕业生的起薪</a:t>
            </a:r>
            <a:r>
              <a:rPr lang="zh-CN" altLang="en-US" sz="2000" dirty="0" smtClean="0">
                <a:solidFill>
                  <a:srgbClr val="FF0000"/>
                </a:solidFill>
              </a:rPr>
              <a:t>有</a:t>
            </a:r>
            <a:r>
              <a:rPr lang="zh-CN" altLang="en-US" sz="2000" dirty="0">
                <a:solidFill>
                  <a:srgbClr val="FF0000"/>
                </a:solidFill>
              </a:rPr>
              <a:t>显著影响</a:t>
            </a:r>
          </a:p>
          <a:p>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19</a:t>
            </a:fld>
            <a:endParaRPr lang="en-US" altLang="zh-CN" dirty="0"/>
          </a:p>
        </p:txBody>
      </p:sp>
    </p:spTree>
    <p:extLst>
      <p:ext uri="{BB962C8B-B14F-4D97-AF65-F5344CB8AC3E}">
        <p14:creationId xmlns:p14="http://schemas.microsoft.com/office/powerpoint/2010/main" val="2830624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dirty="0">
                <a:ea typeface="黑体" pitchFamily="2" charset="-122"/>
              </a:rPr>
              <a:t>为什么要进行方差分析？</a:t>
            </a:r>
          </a:p>
        </p:txBody>
      </p:sp>
      <p:sp>
        <p:nvSpPr>
          <p:cNvPr id="146435" name="Rectangle 3"/>
          <p:cNvSpPr>
            <a:spLocks noGrp="1" noChangeArrowheads="1"/>
          </p:cNvSpPr>
          <p:nvPr>
            <p:ph type="body" idx="1"/>
          </p:nvPr>
        </p:nvSpPr>
        <p:spPr/>
        <p:txBody>
          <a:bodyPr/>
          <a:lstStyle/>
          <a:p>
            <a:pPr>
              <a:lnSpc>
                <a:spcPct val="150000"/>
              </a:lnSpc>
            </a:pPr>
            <a:r>
              <a:rPr lang="zh-CN" altLang="en-US" dirty="0">
                <a:ea typeface="黑体" pitchFamily="2" charset="-122"/>
              </a:rPr>
              <a:t>前面</a:t>
            </a:r>
            <a:r>
              <a:rPr lang="zh-CN" altLang="en-US" dirty="0" smtClean="0">
                <a:ea typeface="黑体" pitchFamily="2" charset="-122"/>
              </a:rPr>
              <a:t>介绍</a:t>
            </a:r>
            <a:r>
              <a:rPr lang="zh-CN" altLang="en-US" dirty="0">
                <a:ea typeface="黑体" pitchFamily="2" charset="-122"/>
              </a:rPr>
              <a:t>了如何进行检验来确定两个总体之间是否有显著差异；</a:t>
            </a:r>
          </a:p>
          <a:p>
            <a:pPr>
              <a:lnSpc>
                <a:spcPct val="150000"/>
              </a:lnSpc>
            </a:pPr>
            <a:r>
              <a:rPr lang="zh-CN" altLang="en-US" dirty="0">
                <a:ea typeface="黑体" pitchFamily="2" charset="-122"/>
              </a:rPr>
              <a:t>实际中还会遇到检验多个总体参数，如检验多个总体均值是否相等的问题；</a:t>
            </a:r>
          </a:p>
          <a:p>
            <a:pPr>
              <a:lnSpc>
                <a:spcPct val="150000"/>
              </a:lnSpc>
            </a:pPr>
            <a:r>
              <a:rPr lang="zh-CN" altLang="en-US" dirty="0">
                <a:ea typeface="黑体" pitchFamily="2" charset="-122"/>
              </a:rPr>
              <a:t>当然也会遇到检验多个总体的多个变量之间是否相等的问题等等。</a:t>
            </a:r>
          </a:p>
          <a:p>
            <a:pPr>
              <a:lnSpc>
                <a:spcPct val="150000"/>
              </a:lnSpc>
            </a:pPr>
            <a:r>
              <a:rPr lang="zh-CN" altLang="en-US" dirty="0">
                <a:ea typeface="黑体" pitchFamily="2" charset="-122"/>
              </a:rPr>
              <a:t>这时我们就要用到方差分析！</a:t>
            </a:r>
          </a:p>
          <a:p>
            <a:endParaRPr lang="en-US" altLang="zh-CN" dirty="0">
              <a:ea typeface="隶书" pitchFamily="49" charset="-122"/>
            </a:endParaRPr>
          </a:p>
        </p:txBody>
      </p:sp>
    </p:spTree>
    <p:extLst>
      <p:ext uri="{BB962C8B-B14F-4D97-AF65-F5344CB8AC3E}">
        <p14:creationId xmlns:p14="http://schemas.microsoft.com/office/powerpoint/2010/main" val="3211706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643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435">
                                            <p:txEl>
                                              <p:pRg st="1" end="1"/>
                                            </p:txEl>
                                          </p:spTgt>
                                        </p:tgtEl>
                                        <p:attrNameLst>
                                          <p:attrName>style.visibility</p:attrName>
                                        </p:attrNameLst>
                                      </p:cBhvr>
                                      <p:to>
                                        <p:strVal val="visible"/>
                                      </p:to>
                                    </p:set>
                                    <p:anim calcmode="lin" valueType="num">
                                      <p:cBhvr additive="base">
                                        <p:cTn id="13" dur="5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435">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643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6435">
                                            <p:txEl>
                                              <p:pRg st="2" end="2"/>
                                            </p:txEl>
                                          </p:spTgt>
                                        </p:tgtEl>
                                        <p:attrNameLst>
                                          <p:attrName>style.visibility</p:attrName>
                                        </p:attrNameLst>
                                      </p:cBhvr>
                                      <p:to>
                                        <p:strVal val="visible"/>
                                      </p:to>
                                    </p:set>
                                    <p:anim calcmode="lin" valueType="num">
                                      <p:cBhvr additive="base">
                                        <p:cTn id="19"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5">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643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6435">
                                            <p:txEl>
                                              <p:pRg st="3" end="3"/>
                                            </p:txEl>
                                          </p:spTgt>
                                        </p:tgtEl>
                                        <p:attrNameLst>
                                          <p:attrName>style.visibility</p:attrName>
                                        </p:attrNameLst>
                                      </p:cBhvr>
                                      <p:to>
                                        <p:strVal val="visible"/>
                                      </p:to>
                                    </p:set>
                                    <p:anim calcmode="lin" valueType="num">
                                      <p:cBhvr additive="base">
                                        <p:cTn id="25"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435">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643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smtClean="0">
                <a:ea typeface="黑体" pitchFamily="2" charset="-122"/>
              </a:rPr>
              <a:t>5.1.2</a:t>
            </a:r>
            <a:r>
              <a:rPr lang="zh-CN" altLang="en-US" dirty="0" smtClean="0">
                <a:ea typeface="黑体" pitchFamily="2" charset="-122"/>
              </a:rPr>
              <a:t>：方差分析中的基本假设</a:t>
            </a:r>
          </a:p>
        </p:txBody>
      </p:sp>
      <p:sp>
        <p:nvSpPr>
          <p:cNvPr id="851971" name="Rectangle 3"/>
          <p:cNvSpPr>
            <a:spLocks noGrp="1" noChangeArrowheads="1"/>
          </p:cNvSpPr>
          <p:nvPr>
            <p:ph idx="1"/>
          </p:nvPr>
        </p:nvSpPr>
        <p:spPr bwMode="black"/>
        <p:txBody>
          <a:bodyPr/>
          <a:lstStyle/>
          <a:p>
            <a:pPr>
              <a:lnSpc>
                <a:spcPct val="150000"/>
              </a:lnSpc>
            </a:pPr>
            <a:r>
              <a:rPr lang="zh-CN" altLang="en-US" sz="2000" dirty="0">
                <a:ea typeface="黑体" pitchFamily="2" charset="-122"/>
              </a:rPr>
              <a:t>每个总体都应服从正态分布</a:t>
            </a:r>
          </a:p>
          <a:p>
            <a:pPr marL="1143000" lvl="1" indent="-457200" algn="just">
              <a:lnSpc>
                <a:spcPct val="150000"/>
              </a:lnSpc>
              <a:buSzPct val="120000"/>
            </a:pPr>
            <a:r>
              <a:rPr lang="zh-CN" altLang="en-US" sz="2000" dirty="0"/>
              <a:t>对于因素的每一个水平，其观察值是来自服从正态分布总体的简单随机样本</a:t>
            </a:r>
          </a:p>
          <a:p>
            <a:pPr marL="1143000" lvl="1" indent="-457200" algn="just">
              <a:lnSpc>
                <a:spcPct val="150000"/>
              </a:lnSpc>
              <a:buSzPct val="120000"/>
            </a:pPr>
            <a:r>
              <a:rPr lang="zh-CN" altLang="en-US" sz="2000" dirty="0"/>
              <a:t>比如</a:t>
            </a:r>
            <a:r>
              <a:rPr lang="zh-CN" altLang="en-US" sz="2000" dirty="0"/>
              <a:t>，</a:t>
            </a:r>
            <a:r>
              <a:rPr lang="zh-CN" altLang="en-US" sz="2000" dirty="0"/>
              <a:t>每个专业毕业生的起</a:t>
            </a:r>
            <a:r>
              <a:rPr lang="zh-CN" altLang="en-US" sz="2000" dirty="0" smtClean="0"/>
              <a:t>薪需</a:t>
            </a:r>
            <a:r>
              <a:rPr lang="zh-CN" altLang="en-US" sz="2000" dirty="0"/>
              <a:t>服从</a:t>
            </a:r>
            <a:r>
              <a:rPr lang="zh-CN" altLang="en-US" sz="2000" dirty="0"/>
              <a:t>正态分布</a:t>
            </a:r>
          </a:p>
          <a:p>
            <a:pPr>
              <a:lnSpc>
                <a:spcPct val="150000"/>
              </a:lnSpc>
            </a:pPr>
            <a:r>
              <a:rPr lang="zh-CN" altLang="en-US" sz="2000" dirty="0">
                <a:ea typeface="黑体" pitchFamily="2" charset="-122"/>
              </a:rPr>
              <a:t>各个总体的方差必须相同</a:t>
            </a:r>
          </a:p>
          <a:p>
            <a:pPr marL="1143000" lvl="1" indent="-457200" algn="just">
              <a:lnSpc>
                <a:spcPct val="150000"/>
              </a:lnSpc>
              <a:buSzPct val="120000"/>
            </a:pPr>
            <a:r>
              <a:rPr lang="zh-CN" altLang="en-US" sz="2000" dirty="0"/>
              <a:t>各组观察数据是从具有相同方差的总体中抽取的</a:t>
            </a:r>
          </a:p>
          <a:p>
            <a:pPr marL="1143000" lvl="1" indent="-457200" algn="just">
              <a:lnSpc>
                <a:spcPct val="150000"/>
              </a:lnSpc>
              <a:buSzPct val="120000"/>
            </a:pPr>
            <a:r>
              <a:rPr lang="zh-CN" altLang="en-US" sz="2000" dirty="0"/>
              <a:t>比如，四</a:t>
            </a:r>
            <a:r>
              <a:rPr lang="zh-CN" altLang="en-US" sz="2000" dirty="0" smtClean="0"/>
              <a:t>个专业</a:t>
            </a:r>
            <a:r>
              <a:rPr lang="zh-CN" altLang="en-US" sz="2000" dirty="0"/>
              <a:t>毕业生的起薪</a:t>
            </a:r>
            <a:r>
              <a:rPr lang="zh-CN" altLang="en-US" sz="2000" dirty="0" smtClean="0"/>
              <a:t>方差</a:t>
            </a:r>
            <a:r>
              <a:rPr lang="zh-CN" altLang="en-US" sz="2000" dirty="0"/>
              <a:t>都相等</a:t>
            </a:r>
          </a:p>
          <a:p>
            <a:pPr>
              <a:lnSpc>
                <a:spcPct val="150000"/>
              </a:lnSpc>
            </a:pPr>
            <a:r>
              <a:rPr lang="zh-CN" altLang="en-US" sz="2000" dirty="0">
                <a:ea typeface="黑体" pitchFamily="2" charset="-122"/>
              </a:rPr>
              <a:t>观察值是独立的</a:t>
            </a:r>
          </a:p>
          <a:p>
            <a:pPr marL="1143000" lvl="1" indent="-457200" algn="just">
              <a:lnSpc>
                <a:spcPct val="150000"/>
              </a:lnSpc>
              <a:buSzPct val="120000"/>
            </a:pPr>
            <a:r>
              <a:rPr lang="zh-CN" altLang="en-US" sz="2000" dirty="0"/>
              <a:t>比如，</a:t>
            </a:r>
            <a:r>
              <a:rPr lang="zh-CN" altLang="en-US" sz="2000" dirty="0" smtClean="0"/>
              <a:t>每个专业</a:t>
            </a:r>
            <a:r>
              <a:rPr lang="zh-CN" altLang="en-US" sz="2000" dirty="0"/>
              <a:t>毕业生的起薪</a:t>
            </a:r>
            <a:r>
              <a:rPr lang="zh-CN" altLang="en-US" sz="2000" dirty="0" smtClean="0"/>
              <a:t>与其他专业</a:t>
            </a:r>
            <a:r>
              <a:rPr lang="zh-CN" altLang="en-US" sz="2000" dirty="0"/>
              <a:t>毕业生的起</a:t>
            </a:r>
            <a:r>
              <a:rPr lang="zh-CN" altLang="en-US" sz="2000" dirty="0" smtClean="0"/>
              <a:t>薪相互独立</a:t>
            </a:r>
            <a:endParaRPr lang="zh-CN" altLang="en-US" sz="2000" dirty="0"/>
          </a:p>
          <a:p>
            <a:endParaRPr lang="zh-CN" altLang="en-US" dirty="0">
              <a:ea typeface="黑体" pitchFamily="2" charset="-122"/>
            </a:endParaRPr>
          </a:p>
        </p:txBody>
      </p:sp>
      <p:sp>
        <p:nvSpPr>
          <p:cNvPr id="20484" name="灯片编号占位符 1"/>
          <p:cNvSpPr>
            <a:spLocks noGrp="1"/>
          </p:cNvSpPr>
          <p:nvPr>
            <p:ph type="sldNum" sz="quarter" idx="10"/>
          </p:nvPr>
        </p:nvSpPr>
        <p:spPr>
          <a:noFill/>
          <a:ln>
            <a:miter lim="800000"/>
            <a:headEnd/>
            <a:tailEnd/>
          </a:ln>
        </p:spPr>
        <p:txBody>
          <a:bodyPr/>
          <a:lstStyle/>
          <a:p>
            <a:fld id="{8278C14B-908C-4BC7-A871-A0487C3F413D}" type="slidenum">
              <a:rPr lang="en-US" altLang="zh-CN" smtClean="0">
                <a:latin typeface="Arial" pitchFamily="34" charset="0"/>
                <a:ea typeface="宋体" pitchFamily="2" charset="-122"/>
              </a:rPr>
              <a:pPr/>
              <a:t>20</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animEffect transition="in" filter="dissolve">
                                      <p:cBhvr>
                                        <p:cTn id="7" dur="500"/>
                                        <p:tgtEl>
                                          <p:spTgt spid="851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51971">
                                            <p:txEl>
                                              <p:pRg st="1" end="1"/>
                                            </p:txEl>
                                          </p:spTgt>
                                        </p:tgtEl>
                                        <p:attrNameLst>
                                          <p:attrName>style.visibility</p:attrName>
                                        </p:attrNameLst>
                                      </p:cBhvr>
                                      <p:to>
                                        <p:strVal val="visible"/>
                                      </p:to>
                                    </p:set>
                                    <p:animEffect transition="in" filter="dissolve">
                                      <p:cBhvr>
                                        <p:cTn id="10" dur="500"/>
                                        <p:tgtEl>
                                          <p:spTgt spid="8519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51971">
                                            <p:txEl>
                                              <p:pRg st="2" end="2"/>
                                            </p:txEl>
                                          </p:spTgt>
                                        </p:tgtEl>
                                        <p:attrNameLst>
                                          <p:attrName>style.visibility</p:attrName>
                                        </p:attrNameLst>
                                      </p:cBhvr>
                                      <p:to>
                                        <p:strVal val="visible"/>
                                      </p:to>
                                    </p:set>
                                    <p:animEffect transition="in" filter="dissolve">
                                      <p:cBhvr>
                                        <p:cTn id="13" dur="500"/>
                                        <p:tgtEl>
                                          <p:spTgt spid="8519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51971">
                                            <p:txEl>
                                              <p:pRg st="3" end="3"/>
                                            </p:txEl>
                                          </p:spTgt>
                                        </p:tgtEl>
                                        <p:attrNameLst>
                                          <p:attrName>style.visibility</p:attrName>
                                        </p:attrNameLst>
                                      </p:cBhvr>
                                      <p:to>
                                        <p:strVal val="visible"/>
                                      </p:to>
                                    </p:set>
                                    <p:animEffect transition="in" filter="dissolve">
                                      <p:cBhvr>
                                        <p:cTn id="18" dur="500"/>
                                        <p:tgtEl>
                                          <p:spTgt spid="85197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51971">
                                            <p:txEl>
                                              <p:pRg st="4" end="4"/>
                                            </p:txEl>
                                          </p:spTgt>
                                        </p:tgtEl>
                                        <p:attrNameLst>
                                          <p:attrName>style.visibility</p:attrName>
                                        </p:attrNameLst>
                                      </p:cBhvr>
                                      <p:to>
                                        <p:strVal val="visible"/>
                                      </p:to>
                                    </p:set>
                                    <p:animEffect transition="in" filter="dissolve">
                                      <p:cBhvr>
                                        <p:cTn id="21" dur="500"/>
                                        <p:tgtEl>
                                          <p:spTgt spid="85197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51971">
                                            <p:txEl>
                                              <p:pRg st="5" end="5"/>
                                            </p:txEl>
                                          </p:spTgt>
                                        </p:tgtEl>
                                        <p:attrNameLst>
                                          <p:attrName>style.visibility</p:attrName>
                                        </p:attrNameLst>
                                      </p:cBhvr>
                                      <p:to>
                                        <p:strVal val="visible"/>
                                      </p:to>
                                    </p:set>
                                    <p:animEffect transition="in" filter="dissolve">
                                      <p:cBhvr>
                                        <p:cTn id="24" dur="500"/>
                                        <p:tgtEl>
                                          <p:spTgt spid="8519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51971">
                                            <p:txEl>
                                              <p:pRg st="6" end="6"/>
                                            </p:txEl>
                                          </p:spTgt>
                                        </p:tgtEl>
                                        <p:attrNameLst>
                                          <p:attrName>style.visibility</p:attrName>
                                        </p:attrNameLst>
                                      </p:cBhvr>
                                      <p:to>
                                        <p:strVal val="visible"/>
                                      </p:to>
                                    </p:set>
                                    <p:animEffect transition="in" filter="dissolve">
                                      <p:cBhvr>
                                        <p:cTn id="29" dur="500"/>
                                        <p:tgtEl>
                                          <p:spTgt spid="851971">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51971">
                                            <p:txEl>
                                              <p:pRg st="7" end="7"/>
                                            </p:txEl>
                                          </p:spTgt>
                                        </p:tgtEl>
                                        <p:attrNameLst>
                                          <p:attrName>style.visibility</p:attrName>
                                        </p:attrNameLst>
                                      </p:cBhvr>
                                      <p:to>
                                        <p:strVal val="visible"/>
                                      </p:to>
                                    </p:set>
                                    <p:animEffect transition="in" filter="dissolve">
                                      <p:cBhvr>
                                        <p:cTn id="32" dur="500"/>
                                        <p:tgtEl>
                                          <p:spTgt spid="851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2" charset="-122"/>
              </a:rPr>
              <a:t>方差分析中的基本假设</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ea typeface="黑体" pitchFamily="2" charset="-122"/>
              </a:rPr>
              <a:t>在上述假定条件下，判断四个专业毕业生的起薪是否相同</a:t>
            </a:r>
            <a:r>
              <a:rPr lang="zh-CN" altLang="en-US" sz="2400" dirty="0" smtClean="0">
                <a:ea typeface="黑体" pitchFamily="2" charset="-122"/>
              </a:rPr>
              <a:t>，亦是</a:t>
            </a:r>
            <a:r>
              <a:rPr lang="zh-CN" altLang="en-US" sz="2400" dirty="0">
                <a:ea typeface="黑体" pitchFamily="2" charset="-122"/>
              </a:rPr>
              <a:t>检验具有同方差的四个正态总体的均值是否相等</a:t>
            </a:r>
          </a:p>
          <a:p>
            <a:pPr>
              <a:lnSpc>
                <a:spcPct val="150000"/>
              </a:lnSpc>
            </a:pPr>
            <a:r>
              <a:rPr lang="zh-CN" altLang="en-US" sz="2400" dirty="0">
                <a:ea typeface="黑体" pitchFamily="2" charset="-122"/>
              </a:rPr>
              <a:t>如果四个总体的均值相等，可以期望四个样本的均值也会很接近</a:t>
            </a:r>
          </a:p>
          <a:p>
            <a:pPr marL="1143000" lvl="1" indent="-457200" algn="just">
              <a:lnSpc>
                <a:spcPct val="150000"/>
              </a:lnSpc>
              <a:buSzPct val="120000"/>
            </a:pPr>
            <a:r>
              <a:rPr lang="zh-CN" altLang="en-US" sz="2400" dirty="0"/>
              <a:t>四个样本的均值越接近，推断四个总体均值相等的证据也就越充分</a:t>
            </a:r>
          </a:p>
          <a:p>
            <a:pPr marL="1143000" lvl="1" indent="-457200" algn="just">
              <a:lnSpc>
                <a:spcPct val="150000"/>
              </a:lnSpc>
              <a:buSzPct val="120000"/>
            </a:pPr>
            <a:r>
              <a:rPr lang="zh-CN" altLang="en-US" sz="2400" dirty="0"/>
              <a:t>样本均值越不同，推断总体均值不同的证据就越充分 </a:t>
            </a:r>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21</a:t>
            </a:fld>
            <a:endParaRPr lang="en-US" altLang="zh-CN" dirty="0"/>
          </a:p>
        </p:txBody>
      </p:sp>
    </p:spTree>
    <p:extLst>
      <p:ext uri="{BB962C8B-B14F-4D97-AF65-F5344CB8AC3E}">
        <p14:creationId xmlns:p14="http://schemas.microsoft.com/office/powerpoint/2010/main" val="3485570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ea typeface="黑体" pitchFamily="2" charset="-122"/>
              </a:rPr>
              <a:t>（</a:t>
            </a:r>
            <a:r>
              <a:rPr lang="en-US" altLang="zh-CN" smtClean="0">
                <a:ea typeface="黑体" pitchFamily="2" charset="-122"/>
              </a:rPr>
              <a:t>1</a:t>
            </a:r>
            <a:r>
              <a:rPr lang="zh-CN" altLang="en-US" smtClean="0">
                <a:ea typeface="黑体" pitchFamily="2" charset="-122"/>
              </a:rPr>
              <a:t>）正态性的检验 </a:t>
            </a:r>
          </a:p>
        </p:txBody>
      </p:sp>
      <p:sp>
        <p:nvSpPr>
          <p:cNvPr id="854019" name="Rectangle 3"/>
          <p:cNvSpPr>
            <a:spLocks noGrp="1" noChangeArrowheads="1"/>
          </p:cNvSpPr>
          <p:nvPr>
            <p:ph idx="1"/>
          </p:nvPr>
        </p:nvSpPr>
        <p:spPr/>
        <p:txBody>
          <a:bodyPr/>
          <a:lstStyle/>
          <a:p>
            <a:pPr>
              <a:lnSpc>
                <a:spcPct val="150000"/>
              </a:lnSpc>
            </a:pPr>
            <a:r>
              <a:rPr lang="zh-CN" altLang="en-US" dirty="0" smtClean="0">
                <a:ea typeface="黑体" pitchFamily="2" charset="-122"/>
              </a:rPr>
              <a:t>各组数据的直方图</a:t>
            </a:r>
          </a:p>
          <a:p>
            <a:pPr>
              <a:lnSpc>
                <a:spcPct val="150000"/>
              </a:lnSpc>
            </a:pPr>
            <a:r>
              <a:rPr lang="zh-CN" altLang="en-US" dirty="0" smtClean="0">
                <a:ea typeface="黑体" pitchFamily="2" charset="-122"/>
              </a:rPr>
              <a:t>峰度系数、偏度系数</a:t>
            </a:r>
          </a:p>
          <a:p>
            <a:pPr>
              <a:lnSpc>
                <a:spcPct val="150000"/>
              </a:lnSpc>
            </a:pPr>
            <a:r>
              <a:rPr lang="en-US" altLang="zh-CN" dirty="0" smtClean="0">
                <a:ea typeface="黑体" pitchFamily="2" charset="-122"/>
              </a:rPr>
              <a:t>Q-Q</a:t>
            </a:r>
            <a:r>
              <a:rPr lang="zh-CN" altLang="en-US" dirty="0" smtClean="0">
                <a:ea typeface="黑体" pitchFamily="2" charset="-122"/>
              </a:rPr>
              <a:t>图， </a:t>
            </a:r>
            <a:r>
              <a:rPr lang="en-US" altLang="zh-CN" dirty="0" smtClean="0">
                <a:ea typeface="黑体" pitchFamily="2" charset="-122"/>
              </a:rPr>
              <a:t>K-S</a:t>
            </a:r>
            <a:r>
              <a:rPr lang="zh-CN" altLang="en-US" dirty="0" smtClean="0">
                <a:ea typeface="黑体" pitchFamily="2" charset="-122"/>
              </a:rPr>
              <a:t>检验*</a:t>
            </a:r>
          </a:p>
        </p:txBody>
      </p:sp>
      <p:sp>
        <p:nvSpPr>
          <p:cNvPr id="21508" name="灯片编号占位符 1"/>
          <p:cNvSpPr>
            <a:spLocks noGrp="1"/>
          </p:cNvSpPr>
          <p:nvPr>
            <p:ph type="sldNum" sz="quarter" idx="10"/>
          </p:nvPr>
        </p:nvSpPr>
        <p:spPr>
          <a:noFill/>
          <a:ln>
            <a:miter lim="800000"/>
            <a:headEnd/>
            <a:tailEnd/>
          </a:ln>
        </p:spPr>
        <p:txBody>
          <a:bodyPr/>
          <a:lstStyle/>
          <a:p>
            <a:fld id="{54ECBC88-1858-456F-9231-360ADD7FA382}" type="slidenum">
              <a:rPr lang="en-US" altLang="zh-CN" smtClean="0">
                <a:latin typeface="Arial" pitchFamily="34" charset="0"/>
                <a:ea typeface="宋体" pitchFamily="2" charset="-122"/>
              </a:rPr>
              <a:pPr/>
              <a:t>22</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animEffect transition="in" filter="dissolve">
                                      <p:cBhvr>
                                        <p:cTn id="7" dur="500"/>
                                        <p:tgtEl>
                                          <p:spTgt spid="85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4019">
                                            <p:txEl>
                                              <p:pRg st="1" end="1"/>
                                            </p:txEl>
                                          </p:spTgt>
                                        </p:tgtEl>
                                        <p:attrNameLst>
                                          <p:attrName>style.visibility</p:attrName>
                                        </p:attrNameLst>
                                      </p:cBhvr>
                                      <p:to>
                                        <p:strVal val="visible"/>
                                      </p:to>
                                    </p:set>
                                    <p:animEffect transition="in" filter="dissolve">
                                      <p:cBhvr>
                                        <p:cTn id="12" dur="500"/>
                                        <p:tgtEl>
                                          <p:spTgt spid="85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54019">
                                            <p:txEl>
                                              <p:pRg st="2" end="2"/>
                                            </p:txEl>
                                          </p:spTgt>
                                        </p:tgtEl>
                                        <p:attrNameLst>
                                          <p:attrName>style.visibility</p:attrName>
                                        </p:attrNameLst>
                                      </p:cBhvr>
                                      <p:to>
                                        <p:strVal val="visible"/>
                                      </p:to>
                                    </p:set>
                                    <p:animEffect transition="in" filter="dissolve">
                                      <p:cBhvr>
                                        <p:cTn id="17" dur="500"/>
                                        <p:tgtEl>
                                          <p:spTgt spid="854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ea typeface="黑体" pitchFamily="2" charset="-122"/>
              </a:rPr>
              <a:t>（</a:t>
            </a:r>
            <a:r>
              <a:rPr lang="en-US" altLang="zh-CN" smtClean="0">
                <a:ea typeface="黑体" pitchFamily="2" charset="-122"/>
              </a:rPr>
              <a:t>2</a:t>
            </a:r>
            <a:r>
              <a:rPr lang="zh-CN" altLang="en-US" smtClean="0">
                <a:ea typeface="黑体" pitchFamily="2" charset="-122"/>
              </a:rPr>
              <a:t>）等方差性的检验 </a:t>
            </a:r>
          </a:p>
        </p:txBody>
      </p:sp>
      <p:sp>
        <p:nvSpPr>
          <p:cNvPr id="856067" name="Rectangle 3"/>
          <p:cNvSpPr>
            <a:spLocks noGrp="1" noChangeArrowheads="1"/>
          </p:cNvSpPr>
          <p:nvPr>
            <p:ph idx="1"/>
          </p:nvPr>
        </p:nvSpPr>
        <p:spPr/>
        <p:txBody>
          <a:bodyPr/>
          <a:lstStyle/>
          <a:p>
            <a:r>
              <a:rPr lang="zh-CN" altLang="en-US" sz="2400" dirty="0" smtClean="0">
                <a:ea typeface="黑体" pitchFamily="2" charset="-122"/>
              </a:rPr>
              <a:t>经验方法：计算各组数据的</a:t>
            </a:r>
            <a:r>
              <a:rPr lang="zh-CN" altLang="en-US" sz="2400" dirty="0" smtClean="0">
                <a:solidFill>
                  <a:srgbClr val="0000FF"/>
                </a:solidFill>
                <a:ea typeface="黑体" pitchFamily="2" charset="-122"/>
              </a:rPr>
              <a:t>标准差</a:t>
            </a:r>
            <a:r>
              <a:rPr lang="zh-CN" altLang="en-US" sz="2400" dirty="0" smtClean="0">
                <a:ea typeface="黑体" pitchFamily="2" charset="-122"/>
              </a:rPr>
              <a:t>，如果最大值与最小值的比例小于</a:t>
            </a:r>
            <a:r>
              <a:rPr lang="en-US" altLang="zh-CN" sz="2400" dirty="0" smtClean="0">
                <a:ea typeface="黑体" pitchFamily="2" charset="-122"/>
              </a:rPr>
              <a:t>2:1</a:t>
            </a:r>
            <a:r>
              <a:rPr lang="zh-CN" altLang="en-US" sz="2400" dirty="0" smtClean="0">
                <a:ea typeface="黑体" pitchFamily="2" charset="-122"/>
              </a:rPr>
              <a:t>，则可认为是同方差的。</a:t>
            </a:r>
            <a:br>
              <a:rPr lang="zh-CN" altLang="en-US" sz="2400" dirty="0" smtClean="0">
                <a:ea typeface="黑体" pitchFamily="2" charset="-122"/>
              </a:rPr>
            </a:br>
            <a:r>
              <a:rPr lang="zh-CN" altLang="en-US" sz="2400" dirty="0" smtClean="0">
                <a:ea typeface="黑体" pitchFamily="2" charset="-122"/>
              </a:rPr>
              <a:t>最大值和最小值的比例等于</a:t>
            </a:r>
            <a:r>
              <a:rPr lang="en-US" altLang="zh-CN" sz="2400" dirty="0" smtClean="0">
                <a:ea typeface="黑体" pitchFamily="2" charset="-122"/>
              </a:rPr>
              <a:t>1.83&lt;2</a:t>
            </a:r>
          </a:p>
          <a:p>
            <a:r>
              <a:rPr lang="en-US" altLang="zh-CN" sz="2400" dirty="0" smtClean="0">
                <a:ea typeface="黑体" pitchFamily="2" charset="-122"/>
              </a:rPr>
              <a:t> </a:t>
            </a:r>
            <a:r>
              <a:rPr lang="en-US" altLang="zh-CN" sz="2400" dirty="0" err="1" smtClean="0">
                <a:ea typeface="黑体" pitchFamily="2" charset="-122"/>
              </a:rPr>
              <a:t>Levene</a:t>
            </a:r>
            <a:r>
              <a:rPr lang="zh-CN" altLang="en-US" sz="2400" dirty="0" smtClean="0">
                <a:ea typeface="黑体" pitchFamily="2" charset="-122"/>
              </a:rPr>
              <a:t>检验 *</a:t>
            </a:r>
          </a:p>
          <a:p>
            <a:endParaRPr lang="en-US" altLang="zh-CN" dirty="0" smtClean="0">
              <a:ea typeface="黑体" pitchFamily="2" charset="-122"/>
            </a:endParaRPr>
          </a:p>
        </p:txBody>
      </p:sp>
      <p:graphicFrame>
        <p:nvGraphicFramePr>
          <p:cNvPr id="856233" name="Group 169"/>
          <p:cNvGraphicFramePr>
            <a:graphicFrameLocks noGrp="1"/>
          </p:cNvGraphicFramePr>
          <p:nvPr/>
        </p:nvGraphicFramePr>
        <p:xfrm>
          <a:off x="971550" y="3357563"/>
          <a:ext cx="6192838" cy="2798128"/>
        </p:xfrm>
        <a:graphic>
          <a:graphicData uri="http://schemas.openxmlformats.org/drawingml/2006/table">
            <a:tbl>
              <a:tblPr/>
              <a:tblGrid>
                <a:gridCol w="1547813"/>
                <a:gridCol w="1549400"/>
                <a:gridCol w="1547812"/>
                <a:gridCol w="1547813"/>
              </a:tblGrid>
              <a:tr h="725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均值</a:t>
                      </a:r>
                      <a:endParaRPr kumimoji="0" lang="zh-CN" altLang="en-US"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标准差</a:t>
                      </a:r>
                      <a:endParaRPr kumimoji="0" lang="zh-CN" altLang="en-US"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3433</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378</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3450</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596</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2733</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505</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2400</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420</a:t>
                      </a:r>
                      <a:endParaRPr kumimoji="0" lang="en-US" altLang="zh-CN" sz="28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564" name="灯片编号占位符 1"/>
          <p:cNvSpPr>
            <a:spLocks noGrp="1"/>
          </p:cNvSpPr>
          <p:nvPr>
            <p:ph type="sldNum" sz="quarter" idx="10"/>
          </p:nvPr>
        </p:nvSpPr>
        <p:spPr>
          <a:noFill/>
          <a:ln>
            <a:miter lim="800000"/>
            <a:headEnd/>
            <a:tailEnd/>
          </a:ln>
        </p:spPr>
        <p:txBody>
          <a:bodyPr/>
          <a:lstStyle/>
          <a:p>
            <a:fld id="{AB53AE14-40A5-489C-8167-BE277F3EE114}" type="slidenum">
              <a:rPr lang="en-US" altLang="zh-CN" smtClean="0">
                <a:latin typeface="Arial" pitchFamily="34" charset="0"/>
                <a:ea typeface="宋体" pitchFamily="2" charset="-122"/>
              </a:rPr>
              <a:pPr/>
              <a:t>23</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Effect transition="in" filter="dissolve">
                                      <p:cBhvr>
                                        <p:cTn id="7" dur="500"/>
                                        <p:tgtEl>
                                          <p:spTgt spid="85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6067">
                                            <p:txEl>
                                              <p:pRg st="1" end="1"/>
                                            </p:txEl>
                                          </p:spTgt>
                                        </p:tgtEl>
                                        <p:attrNameLst>
                                          <p:attrName>style.visibility</p:attrName>
                                        </p:attrNameLst>
                                      </p:cBhvr>
                                      <p:to>
                                        <p:strVal val="visible"/>
                                      </p:to>
                                    </p:set>
                                    <p:animEffect transition="in" filter="dissolve">
                                      <p:cBhvr>
                                        <p:cTn id="12" dur="500"/>
                                        <p:tgtEl>
                                          <p:spTgt spid="856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ea typeface="黑体" pitchFamily="2" charset="-122"/>
              </a:rPr>
              <a:t>(3) </a:t>
            </a:r>
            <a:r>
              <a:rPr lang="zh-CN" altLang="en-US" smtClean="0">
                <a:ea typeface="黑体" pitchFamily="2" charset="-122"/>
              </a:rPr>
              <a:t>其它说明</a:t>
            </a:r>
          </a:p>
        </p:txBody>
      </p:sp>
      <p:sp>
        <p:nvSpPr>
          <p:cNvPr id="858115" name="Rectangle 3"/>
          <p:cNvSpPr>
            <a:spLocks noGrp="1" noChangeArrowheads="1"/>
          </p:cNvSpPr>
          <p:nvPr>
            <p:ph idx="1"/>
          </p:nvPr>
        </p:nvSpPr>
        <p:spPr/>
        <p:txBody>
          <a:bodyPr/>
          <a:lstStyle/>
          <a:p>
            <a:pPr>
              <a:lnSpc>
                <a:spcPct val="150000"/>
              </a:lnSpc>
            </a:pPr>
            <a:r>
              <a:rPr lang="zh-CN" altLang="en-US" sz="2400" dirty="0" smtClean="0">
                <a:ea typeface="黑体" pitchFamily="2" charset="-122"/>
              </a:rPr>
              <a:t>方差分析对前两个假设条件是稳健的， 允许一定程度的偏离。</a:t>
            </a:r>
          </a:p>
          <a:p>
            <a:pPr>
              <a:lnSpc>
                <a:spcPct val="150000"/>
              </a:lnSpc>
            </a:pPr>
            <a:r>
              <a:rPr lang="zh-CN" altLang="en-US" sz="2400" dirty="0" smtClean="0">
                <a:ea typeface="黑体" pitchFamily="2" charset="-122"/>
              </a:rPr>
              <a:t>独立性</a:t>
            </a:r>
            <a:r>
              <a:rPr lang="zh-CN" altLang="en-US" sz="2400" dirty="0" smtClean="0">
                <a:ea typeface="黑体" pitchFamily="2" charset="-122"/>
              </a:rPr>
              <a:t>的假设条件一般可以通过对数据搜集过程的控制来保证。</a:t>
            </a:r>
          </a:p>
          <a:p>
            <a:pPr>
              <a:lnSpc>
                <a:spcPct val="150000"/>
              </a:lnSpc>
            </a:pPr>
            <a:r>
              <a:rPr lang="zh-CN" altLang="en-US" sz="2400" dirty="0" smtClean="0">
                <a:ea typeface="黑体" pitchFamily="2" charset="-122"/>
              </a:rPr>
              <a:t>如果</a:t>
            </a:r>
            <a:r>
              <a:rPr lang="zh-CN" altLang="en-US" sz="2400" dirty="0" smtClean="0">
                <a:ea typeface="黑体" pitchFamily="2" charset="-122"/>
              </a:rPr>
              <a:t>确实严重偏离了前两个假设条件，则需要先对数据进行数学变换，也可以使用非参数的方法来比较各组的均值。</a:t>
            </a:r>
          </a:p>
        </p:txBody>
      </p:sp>
      <p:sp>
        <p:nvSpPr>
          <p:cNvPr id="23556" name="灯片编号占位符 1"/>
          <p:cNvSpPr>
            <a:spLocks noGrp="1"/>
          </p:cNvSpPr>
          <p:nvPr>
            <p:ph type="sldNum" sz="quarter" idx="10"/>
          </p:nvPr>
        </p:nvSpPr>
        <p:spPr>
          <a:noFill/>
          <a:ln>
            <a:miter lim="800000"/>
            <a:headEnd/>
            <a:tailEnd/>
          </a:ln>
        </p:spPr>
        <p:txBody>
          <a:bodyPr/>
          <a:lstStyle/>
          <a:p>
            <a:fld id="{A572199F-2779-4915-A702-38DD0802DC6C}" type="slidenum">
              <a:rPr lang="en-US" altLang="zh-CN" smtClean="0">
                <a:latin typeface="Arial" pitchFamily="34" charset="0"/>
                <a:ea typeface="宋体" pitchFamily="2" charset="-122"/>
              </a:rPr>
              <a:pPr/>
              <a:t>24</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dissolve">
                                      <p:cBhvr>
                                        <p:cTn id="7" dur="500"/>
                                        <p:tgtEl>
                                          <p:spTgt spid="85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dissolve">
                                      <p:cBhvr>
                                        <p:cTn id="12" dur="500"/>
                                        <p:tgtEl>
                                          <p:spTgt spid="85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dissolve">
                                      <p:cBhvr>
                                        <p:cTn id="17" dur="500"/>
                                        <p:tgtEl>
                                          <p:spTgt spid="858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ea typeface="黑体" pitchFamily="2" charset="-122"/>
              </a:rPr>
              <a:t>5.2. </a:t>
            </a:r>
            <a:r>
              <a:rPr lang="zh-CN" altLang="en-US" smtClean="0">
                <a:ea typeface="黑体" pitchFamily="2" charset="-122"/>
              </a:rPr>
              <a:t>单因素方差分析</a:t>
            </a:r>
          </a:p>
        </p:txBody>
      </p:sp>
      <p:sp>
        <p:nvSpPr>
          <p:cNvPr id="860163" name="Rectangle 3"/>
          <p:cNvSpPr>
            <a:spLocks noGrp="1" noChangeArrowheads="1"/>
          </p:cNvSpPr>
          <p:nvPr>
            <p:ph idx="1"/>
          </p:nvPr>
        </p:nvSpPr>
        <p:spPr/>
        <p:txBody>
          <a:bodyPr/>
          <a:lstStyle/>
          <a:p>
            <a:pPr>
              <a:lnSpc>
                <a:spcPct val="150000"/>
              </a:lnSpc>
            </a:pPr>
            <a:r>
              <a:rPr lang="en-US" altLang="zh-CN" dirty="0" smtClean="0">
                <a:ea typeface="黑体" pitchFamily="2" charset="-122"/>
              </a:rPr>
              <a:t>5.2.1 </a:t>
            </a:r>
            <a:r>
              <a:rPr lang="zh-CN" altLang="en-US" dirty="0" smtClean="0">
                <a:ea typeface="黑体" pitchFamily="2" charset="-122"/>
              </a:rPr>
              <a:t>单因素方差分析模型</a:t>
            </a:r>
          </a:p>
          <a:p>
            <a:pPr>
              <a:lnSpc>
                <a:spcPct val="150000"/>
              </a:lnSpc>
            </a:pPr>
            <a:r>
              <a:rPr lang="en-US" altLang="zh-CN" dirty="0" smtClean="0">
                <a:ea typeface="黑体" pitchFamily="2" charset="-122"/>
              </a:rPr>
              <a:t>5.2.2 </a:t>
            </a:r>
            <a:r>
              <a:rPr lang="zh-CN" altLang="en-US" dirty="0" smtClean="0">
                <a:ea typeface="黑体" pitchFamily="2" charset="-122"/>
              </a:rPr>
              <a:t>方差分析</a:t>
            </a:r>
            <a:r>
              <a:rPr lang="zh-CN" altLang="en-US" dirty="0" smtClean="0">
                <a:ea typeface="黑体" pitchFamily="2" charset="-122"/>
              </a:rPr>
              <a:t>的基本原理</a:t>
            </a:r>
          </a:p>
          <a:p>
            <a:pPr>
              <a:lnSpc>
                <a:spcPct val="150000"/>
              </a:lnSpc>
            </a:pPr>
            <a:r>
              <a:rPr lang="en-US" altLang="zh-CN" dirty="0" smtClean="0">
                <a:ea typeface="黑体" pitchFamily="2" charset="-122"/>
              </a:rPr>
              <a:t>5.2.3 </a:t>
            </a:r>
            <a:r>
              <a:rPr lang="zh-CN" altLang="en-US" dirty="0" smtClean="0">
                <a:ea typeface="黑体" pitchFamily="2" charset="-122"/>
              </a:rPr>
              <a:t>单因素方差分析的步骤</a:t>
            </a:r>
          </a:p>
          <a:p>
            <a:pPr>
              <a:lnSpc>
                <a:spcPct val="150000"/>
              </a:lnSpc>
            </a:pPr>
            <a:r>
              <a:rPr lang="en-US" altLang="zh-CN" dirty="0" smtClean="0">
                <a:ea typeface="黑体" pitchFamily="2" charset="-122"/>
              </a:rPr>
              <a:t>5.2.4 </a:t>
            </a:r>
            <a:r>
              <a:rPr lang="zh-CN" altLang="en-US" dirty="0" smtClean="0">
                <a:ea typeface="黑体" pitchFamily="2" charset="-122"/>
              </a:rPr>
              <a:t>方差分析中的多重比较</a:t>
            </a:r>
          </a:p>
        </p:txBody>
      </p:sp>
      <p:sp>
        <p:nvSpPr>
          <p:cNvPr id="24580" name="灯片编号占位符 1"/>
          <p:cNvSpPr>
            <a:spLocks noGrp="1"/>
          </p:cNvSpPr>
          <p:nvPr>
            <p:ph type="sldNum" sz="quarter" idx="10"/>
          </p:nvPr>
        </p:nvSpPr>
        <p:spPr>
          <a:noFill/>
          <a:ln>
            <a:miter lim="800000"/>
            <a:headEnd/>
            <a:tailEnd/>
          </a:ln>
        </p:spPr>
        <p:txBody>
          <a:bodyPr/>
          <a:lstStyle/>
          <a:p>
            <a:fld id="{165DD3CD-FA55-4E49-ABB4-AFBFB6229D71}" type="slidenum">
              <a:rPr lang="en-US" altLang="zh-CN" smtClean="0">
                <a:latin typeface="Arial" pitchFamily="34" charset="0"/>
                <a:ea typeface="宋体" pitchFamily="2" charset="-122"/>
              </a:rPr>
              <a:pPr/>
              <a:t>25</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animEffect transition="in" filter="dissolve">
                                      <p:cBhvr>
                                        <p:cTn id="7" dur="500"/>
                                        <p:tgtEl>
                                          <p:spTgt spid="860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163">
                                            <p:txEl>
                                              <p:pRg st="1" end="1"/>
                                            </p:txEl>
                                          </p:spTgt>
                                        </p:tgtEl>
                                        <p:attrNameLst>
                                          <p:attrName>style.visibility</p:attrName>
                                        </p:attrNameLst>
                                      </p:cBhvr>
                                      <p:to>
                                        <p:strVal val="visible"/>
                                      </p:to>
                                    </p:set>
                                    <p:animEffect transition="in" filter="dissolve">
                                      <p:cBhvr>
                                        <p:cTn id="12" dur="500"/>
                                        <p:tgtEl>
                                          <p:spTgt spid="860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163">
                                            <p:txEl>
                                              <p:pRg st="2" end="2"/>
                                            </p:txEl>
                                          </p:spTgt>
                                        </p:tgtEl>
                                        <p:attrNameLst>
                                          <p:attrName>style.visibility</p:attrName>
                                        </p:attrNameLst>
                                      </p:cBhvr>
                                      <p:to>
                                        <p:strVal val="visible"/>
                                      </p:to>
                                    </p:set>
                                    <p:animEffect transition="in" filter="dissolve">
                                      <p:cBhvr>
                                        <p:cTn id="17" dur="500"/>
                                        <p:tgtEl>
                                          <p:spTgt spid="860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0163">
                                            <p:txEl>
                                              <p:pRg st="3" end="3"/>
                                            </p:txEl>
                                          </p:spTgt>
                                        </p:tgtEl>
                                        <p:attrNameLst>
                                          <p:attrName>style.visibility</p:attrName>
                                        </p:attrNameLst>
                                      </p:cBhvr>
                                      <p:to>
                                        <p:strVal val="visible"/>
                                      </p:to>
                                    </p:set>
                                    <p:animEffect transition="in" filter="dissolve">
                                      <p:cBhvr>
                                        <p:cTn id="22" dur="500"/>
                                        <p:tgtEl>
                                          <p:spTgt spid="860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ea typeface="黑体" pitchFamily="2" charset="-122"/>
              </a:rPr>
              <a:t>5.2.1 </a:t>
            </a:r>
            <a:r>
              <a:rPr lang="zh-CN" altLang="en-US" smtClean="0">
                <a:ea typeface="黑体" pitchFamily="2" charset="-122"/>
              </a:rPr>
              <a:t>单因素方差分析模型</a:t>
            </a:r>
          </a:p>
        </p:txBody>
      </p:sp>
      <p:sp>
        <p:nvSpPr>
          <p:cNvPr id="862211" name="Rectangle 3"/>
          <p:cNvSpPr>
            <a:spLocks noGrp="1" noChangeArrowheads="1"/>
          </p:cNvSpPr>
          <p:nvPr>
            <p:ph idx="1"/>
          </p:nvPr>
        </p:nvSpPr>
        <p:spPr/>
        <p:txBody>
          <a:bodyPr/>
          <a:lstStyle/>
          <a:p>
            <a:r>
              <a:rPr lang="zh-CN" altLang="en-US" dirty="0" smtClean="0">
                <a:ea typeface="黑体" pitchFamily="2" charset="-122"/>
              </a:rPr>
              <a:t>单因素方差分析</a:t>
            </a:r>
            <a:r>
              <a:rPr lang="en-US" altLang="zh-CN" dirty="0" smtClean="0">
                <a:ea typeface="黑体" pitchFamily="2" charset="-122"/>
              </a:rPr>
              <a:t>: </a:t>
            </a:r>
            <a:r>
              <a:rPr lang="zh-CN" altLang="en-US" dirty="0" smtClean="0">
                <a:ea typeface="黑体" pitchFamily="2" charset="-122"/>
              </a:rPr>
              <a:t>模型中有一个自变量</a:t>
            </a:r>
            <a:br>
              <a:rPr lang="zh-CN" altLang="en-US" dirty="0" smtClean="0">
                <a:ea typeface="黑体" pitchFamily="2" charset="-122"/>
              </a:rPr>
            </a:br>
            <a:r>
              <a:rPr lang="zh-CN" altLang="en-US" dirty="0" smtClean="0">
                <a:ea typeface="黑体" pitchFamily="2" charset="-122"/>
              </a:rPr>
              <a:t>（因素）和一个因变量。</a:t>
            </a:r>
          </a:p>
          <a:p>
            <a:r>
              <a:rPr lang="zh-CN" altLang="en-US" dirty="0" smtClean="0">
                <a:ea typeface="黑体" pitchFamily="2" charset="-122"/>
              </a:rPr>
              <a:t>毕业生起</a:t>
            </a:r>
            <a:r>
              <a:rPr lang="zh-CN" altLang="en-US" dirty="0" smtClean="0">
                <a:ea typeface="黑体" pitchFamily="2" charset="-122"/>
              </a:rPr>
              <a:t>薪的</a:t>
            </a:r>
            <a:r>
              <a:rPr lang="zh-CN" altLang="en-US" dirty="0" smtClean="0">
                <a:ea typeface="黑体" pitchFamily="2" charset="-122"/>
              </a:rPr>
              <a:t>例子：设</a:t>
            </a:r>
            <a:r>
              <a:rPr lang="zh-CN" altLang="en-US" dirty="0" smtClean="0">
                <a:ea typeface="黑体" pitchFamily="2" charset="-122"/>
              </a:rPr>
              <a:t>张三的专业代码为</a:t>
            </a:r>
            <a:r>
              <a:rPr lang="en-US" altLang="zh-CN" dirty="0" smtClean="0">
                <a:ea typeface="黑体" pitchFamily="2" charset="-122"/>
              </a:rPr>
              <a:t>1</a:t>
            </a:r>
            <a:r>
              <a:rPr lang="zh-CN" altLang="en-US" dirty="0" smtClean="0">
                <a:ea typeface="黑体" pitchFamily="2" charset="-122"/>
              </a:rPr>
              <a:t>，则</a:t>
            </a:r>
            <a:r>
              <a:rPr lang="zh-CN" altLang="en-US" dirty="0" smtClean="0">
                <a:ea typeface="黑体" pitchFamily="2" charset="-122"/>
              </a:rPr>
              <a:t/>
            </a:r>
            <a:br>
              <a:rPr lang="zh-CN" altLang="en-US" dirty="0" smtClean="0">
                <a:ea typeface="黑体" pitchFamily="2" charset="-122"/>
              </a:rPr>
            </a:br>
            <a:endParaRPr lang="en-US" altLang="zh-CN" dirty="0" smtClean="0">
              <a:ea typeface="黑体" pitchFamily="2" charset="-122"/>
            </a:endParaRPr>
          </a:p>
          <a:p>
            <a:pPr marL="0" indent="0">
              <a:buNone/>
            </a:pPr>
            <a:r>
              <a:rPr lang="en-US" altLang="zh-CN" sz="2400" dirty="0">
                <a:solidFill>
                  <a:srgbClr val="0000FF"/>
                </a:solidFill>
                <a:ea typeface="黑体" pitchFamily="2" charset="-122"/>
              </a:rPr>
              <a:t> </a:t>
            </a:r>
            <a:r>
              <a:rPr lang="en-US" altLang="zh-CN" sz="2400" dirty="0" smtClean="0">
                <a:solidFill>
                  <a:srgbClr val="0000FF"/>
                </a:solidFill>
                <a:ea typeface="黑体" pitchFamily="2" charset="-122"/>
              </a:rPr>
              <a:t>    </a:t>
            </a:r>
            <a:r>
              <a:rPr lang="zh-CN" altLang="en-US" sz="2400" dirty="0" smtClean="0">
                <a:solidFill>
                  <a:srgbClr val="0000FF"/>
                </a:solidFill>
                <a:ea typeface="黑体" pitchFamily="2" charset="-122"/>
              </a:rPr>
              <a:t>张</a:t>
            </a:r>
            <a:r>
              <a:rPr lang="zh-CN" altLang="en-US" sz="2400" dirty="0" smtClean="0">
                <a:solidFill>
                  <a:srgbClr val="0000FF"/>
                </a:solidFill>
                <a:ea typeface="黑体" pitchFamily="2" charset="-122"/>
              </a:rPr>
              <a:t>三的起</a:t>
            </a:r>
            <a:r>
              <a:rPr lang="zh-CN" altLang="en-US" sz="2400" dirty="0" smtClean="0">
                <a:solidFill>
                  <a:srgbClr val="0000FF"/>
                </a:solidFill>
                <a:ea typeface="黑体" pitchFamily="2" charset="-122"/>
              </a:rPr>
              <a:t>薪</a:t>
            </a:r>
            <a:endParaRPr lang="en-US" altLang="zh-CN" sz="2400" dirty="0" smtClean="0">
              <a:solidFill>
                <a:srgbClr val="0000FF"/>
              </a:solidFill>
              <a:ea typeface="黑体" pitchFamily="2" charset="-122"/>
            </a:endParaRPr>
          </a:p>
          <a:p>
            <a:pPr marL="400050" lvl="1" indent="0">
              <a:buNone/>
            </a:pPr>
            <a:r>
              <a:rPr lang="en-US" altLang="zh-CN" sz="2400" dirty="0" smtClean="0">
                <a:solidFill>
                  <a:srgbClr val="0000FF"/>
                </a:solidFill>
                <a:ea typeface="黑体" pitchFamily="2" charset="-122"/>
              </a:rPr>
              <a:t>=</a:t>
            </a:r>
            <a:r>
              <a:rPr lang="zh-CN" altLang="en-US" sz="2400" dirty="0" smtClean="0">
                <a:solidFill>
                  <a:srgbClr val="0000FF"/>
                </a:solidFill>
                <a:ea typeface="黑体" pitchFamily="2" charset="-122"/>
              </a:rPr>
              <a:t>专业</a:t>
            </a:r>
            <a:r>
              <a:rPr lang="en-US" altLang="zh-CN" sz="2400" dirty="0" smtClean="0">
                <a:solidFill>
                  <a:srgbClr val="0000FF"/>
                </a:solidFill>
                <a:ea typeface="黑体" pitchFamily="2" charset="-122"/>
              </a:rPr>
              <a:t>1</a:t>
            </a:r>
            <a:r>
              <a:rPr lang="zh-CN" altLang="en-US" sz="2400" dirty="0" smtClean="0">
                <a:solidFill>
                  <a:srgbClr val="0000FF"/>
                </a:solidFill>
                <a:ea typeface="黑体" pitchFamily="2" charset="-122"/>
              </a:rPr>
              <a:t>的平均起薪 </a:t>
            </a:r>
            <a:r>
              <a:rPr lang="zh-CN" altLang="en-US" sz="2400" dirty="0" smtClean="0">
                <a:solidFill>
                  <a:srgbClr val="0000FF"/>
                </a:solidFill>
                <a:ea typeface="黑体" pitchFamily="2" charset="-122"/>
              </a:rPr>
              <a:t>  </a:t>
            </a:r>
            <a:r>
              <a:rPr lang="en-US" altLang="zh-CN" sz="2400" dirty="0" smtClean="0">
                <a:solidFill>
                  <a:srgbClr val="0000FF"/>
                </a:solidFill>
                <a:ea typeface="黑体" pitchFamily="2" charset="-122"/>
              </a:rPr>
              <a:t>+</a:t>
            </a:r>
            <a:r>
              <a:rPr lang="zh-CN" altLang="en-US" sz="2400" dirty="0" smtClean="0">
                <a:solidFill>
                  <a:srgbClr val="0000FF"/>
                </a:solidFill>
                <a:ea typeface="黑体" pitchFamily="2" charset="-122"/>
              </a:rPr>
              <a:t>随机因素带来的影响</a:t>
            </a:r>
            <a:br>
              <a:rPr lang="zh-CN" altLang="en-US" sz="2400" dirty="0" smtClean="0">
                <a:solidFill>
                  <a:srgbClr val="0000FF"/>
                </a:solidFill>
                <a:ea typeface="黑体" pitchFamily="2" charset="-122"/>
              </a:rPr>
            </a:br>
            <a:r>
              <a:rPr lang="en-US" altLang="zh-CN" sz="2400" dirty="0" smtClean="0">
                <a:solidFill>
                  <a:srgbClr val="0000FF"/>
                </a:solidFill>
                <a:ea typeface="黑体" pitchFamily="2" charset="-122"/>
              </a:rPr>
              <a:t>=</a:t>
            </a:r>
            <a:r>
              <a:rPr lang="zh-CN" altLang="en-US" sz="2400" dirty="0" smtClean="0">
                <a:solidFill>
                  <a:srgbClr val="0000FF"/>
                </a:solidFill>
                <a:ea typeface="黑体" pitchFamily="2" charset="-122"/>
              </a:rPr>
              <a:t>总平均起</a:t>
            </a:r>
            <a:r>
              <a:rPr lang="zh-CN" altLang="en-US" sz="2400" dirty="0" smtClean="0">
                <a:solidFill>
                  <a:srgbClr val="0000FF"/>
                </a:solidFill>
                <a:ea typeface="黑体" pitchFamily="2" charset="-122"/>
              </a:rPr>
              <a:t>薪  </a:t>
            </a:r>
            <a:r>
              <a:rPr lang="en-US" altLang="zh-CN" sz="2400" dirty="0" smtClean="0">
                <a:solidFill>
                  <a:srgbClr val="0000FF"/>
                </a:solidFill>
                <a:ea typeface="黑体" pitchFamily="2" charset="-122"/>
              </a:rPr>
              <a:t>+</a:t>
            </a:r>
            <a:r>
              <a:rPr lang="zh-CN" altLang="en-US" sz="2400" dirty="0" smtClean="0">
                <a:solidFill>
                  <a:srgbClr val="0000FF"/>
                </a:solidFill>
                <a:ea typeface="黑体" pitchFamily="2" charset="-122"/>
              </a:rPr>
              <a:t>专业</a:t>
            </a:r>
            <a:r>
              <a:rPr lang="en-US" altLang="zh-CN" sz="2400" dirty="0" smtClean="0">
                <a:solidFill>
                  <a:srgbClr val="0000FF"/>
                </a:solidFill>
                <a:ea typeface="黑体" pitchFamily="2" charset="-122"/>
              </a:rPr>
              <a:t>1</a:t>
            </a:r>
            <a:r>
              <a:rPr lang="zh-CN" altLang="en-US" sz="2400" dirty="0" smtClean="0">
                <a:solidFill>
                  <a:srgbClr val="0000FF"/>
                </a:solidFill>
                <a:ea typeface="黑体" pitchFamily="2" charset="-122"/>
              </a:rPr>
              <a:t>的平均值与总平均值之差</a:t>
            </a:r>
            <a:br>
              <a:rPr lang="zh-CN" altLang="en-US" sz="2400" dirty="0" smtClean="0">
                <a:solidFill>
                  <a:srgbClr val="0000FF"/>
                </a:solidFill>
                <a:ea typeface="黑体" pitchFamily="2" charset="-122"/>
              </a:rPr>
            </a:br>
            <a:r>
              <a:rPr lang="zh-CN" altLang="en-US" sz="2400" dirty="0" smtClean="0">
                <a:solidFill>
                  <a:srgbClr val="0000FF"/>
                </a:solidFill>
                <a:ea typeface="黑体" pitchFamily="2" charset="-122"/>
              </a:rPr>
              <a:t>  </a:t>
            </a:r>
            <a:r>
              <a:rPr lang="en-US" altLang="zh-CN" sz="2400" dirty="0" smtClean="0">
                <a:solidFill>
                  <a:srgbClr val="0000FF"/>
                </a:solidFill>
                <a:ea typeface="黑体" pitchFamily="2" charset="-122"/>
              </a:rPr>
              <a:t>+ </a:t>
            </a:r>
            <a:r>
              <a:rPr lang="zh-CN" altLang="en-US" sz="2400" dirty="0" smtClean="0">
                <a:solidFill>
                  <a:srgbClr val="0000FF"/>
                </a:solidFill>
                <a:ea typeface="黑体" pitchFamily="2" charset="-122"/>
              </a:rPr>
              <a:t>随机因素带来的影响</a:t>
            </a:r>
            <a:r>
              <a:rPr lang="zh-CN" altLang="en-US" dirty="0" smtClean="0">
                <a:solidFill>
                  <a:srgbClr val="0000FF"/>
                </a:solidFill>
                <a:ea typeface="黑体" pitchFamily="2" charset="-122"/>
              </a:rPr>
              <a:t/>
            </a:r>
            <a:br>
              <a:rPr lang="zh-CN" altLang="en-US" dirty="0" smtClean="0">
                <a:solidFill>
                  <a:srgbClr val="0000FF"/>
                </a:solidFill>
                <a:ea typeface="黑体" pitchFamily="2" charset="-122"/>
              </a:rPr>
            </a:br>
            <a:endParaRPr lang="zh-CN" altLang="en-US" dirty="0" smtClean="0">
              <a:solidFill>
                <a:srgbClr val="0000FF"/>
              </a:solidFill>
              <a:ea typeface="黑体" pitchFamily="2" charset="-122"/>
            </a:endParaRPr>
          </a:p>
        </p:txBody>
      </p:sp>
      <p:graphicFrame>
        <p:nvGraphicFramePr>
          <p:cNvPr id="862212" name="Object 4"/>
          <p:cNvGraphicFramePr>
            <a:graphicFrameLocks noChangeAspect="1"/>
          </p:cNvGraphicFramePr>
          <p:nvPr>
            <p:extLst>
              <p:ext uri="{D42A27DB-BD31-4B8C-83A1-F6EECF244321}">
                <p14:modId xmlns:p14="http://schemas.microsoft.com/office/powerpoint/2010/main" val="3553258691"/>
              </p:ext>
            </p:extLst>
          </p:nvPr>
        </p:nvGraphicFramePr>
        <p:xfrm>
          <a:off x="1475656" y="4941168"/>
          <a:ext cx="5472112" cy="806450"/>
        </p:xfrm>
        <a:graphic>
          <a:graphicData uri="http://schemas.openxmlformats.org/presentationml/2006/ole">
            <mc:AlternateContent xmlns:mc="http://schemas.openxmlformats.org/markup-compatibility/2006">
              <mc:Choice xmlns:v="urn:schemas-microsoft-com:vml" Requires="v">
                <p:oleObj spid="_x0000_s25640" name="公式" r:id="rId4" imgW="1590675" imgH="228803" progId="Equation.3">
                  <p:embed/>
                </p:oleObj>
              </mc:Choice>
              <mc:Fallback>
                <p:oleObj name="公式" r:id="rId4" imgW="1590675" imgH="22880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1475656" y="4941168"/>
                        <a:ext cx="5472112" cy="80645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5" name="灯片编号占位符 1"/>
          <p:cNvSpPr>
            <a:spLocks noGrp="1"/>
          </p:cNvSpPr>
          <p:nvPr>
            <p:ph type="sldNum" sz="quarter" idx="10"/>
          </p:nvPr>
        </p:nvSpPr>
        <p:spPr>
          <a:noFill/>
          <a:ln>
            <a:miter lim="800000"/>
            <a:headEnd/>
            <a:tailEnd/>
          </a:ln>
        </p:spPr>
        <p:txBody>
          <a:bodyPr/>
          <a:lstStyle/>
          <a:p>
            <a:fld id="{F1472330-36DF-43AC-A113-65FD382B5376}" type="slidenum">
              <a:rPr lang="en-US" altLang="zh-CN" smtClean="0">
                <a:latin typeface="Arial" pitchFamily="34" charset="0"/>
                <a:ea typeface="宋体" pitchFamily="2" charset="-122"/>
              </a:rPr>
              <a:pPr/>
              <a:t>26</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Effect transition="in" filter="dissolve">
                                      <p:cBhvr>
                                        <p:cTn id="7" dur="500"/>
                                        <p:tgtEl>
                                          <p:spTgt spid="86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2211">
                                            <p:txEl>
                                              <p:pRg st="1" end="1"/>
                                            </p:txEl>
                                          </p:spTgt>
                                        </p:tgtEl>
                                        <p:attrNameLst>
                                          <p:attrName>style.visibility</p:attrName>
                                        </p:attrNameLst>
                                      </p:cBhvr>
                                      <p:to>
                                        <p:strVal val="visible"/>
                                      </p:to>
                                    </p:set>
                                    <p:animEffect transition="in" filter="dissolve">
                                      <p:cBhvr>
                                        <p:cTn id="12" dur="500"/>
                                        <p:tgtEl>
                                          <p:spTgt spid="862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2211">
                                            <p:txEl>
                                              <p:pRg st="2" end="2"/>
                                            </p:txEl>
                                          </p:spTgt>
                                        </p:tgtEl>
                                        <p:attrNameLst>
                                          <p:attrName>style.visibility</p:attrName>
                                        </p:attrNameLst>
                                      </p:cBhvr>
                                      <p:to>
                                        <p:strVal val="visible"/>
                                      </p:to>
                                    </p:set>
                                    <p:animEffect transition="in" filter="dissolve">
                                      <p:cBhvr>
                                        <p:cTn id="17" dur="500"/>
                                        <p:tgtEl>
                                          <p:spTgt spid="862211">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62211">
                                            <p:txEl>
                                              <p:pRg st="3" end="3"/>
                                            </p:txEl>
                                          </p:spTgt>
                                        </p:tgtEl>
                                        <p:attrNameLst>
                                          <p:attrName>style.visibility</p:attrName>
                                        </p:attrNameLst>
                                      </p:cBhvr>
                                      <p:to>
                                        <p:strVal val="visible"/>
                                      </p:to>
                                    </p:set>
                                    <p:animEffect transition="in" filter="dissolve">
                                      <p:cBhvr>
                                        <p:cTn id="20" dur="500"/>
                                        <p:tgtEl>
                                          <p:spTgt spid="86221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862212"/>
                                        </p:tgtEl>
                                        <p:attrNameLst>
                                          <p:attrName>style.visibility</p:attrName>
                                        </p:attrNameLst>
                                      </p:cBhvr>
                                      <p:to>
                                        <p:strVal val="visible"/>
                                      </p:to>
                                    </p:set>
                                    <p:animEffect transition="in" filter="dissolve">
                                      <p:cBhvr>
                                        <p:cTn id="25" dur="500"/>
                                        <p:tgtEl>
                                          <p:spTgt spid="86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200" dirty="0" smtClean="0">
                <a:ea typeface="黑体" pitchFamily="2" charset="-122"/>
              </a:rPr>
              <a:t>5.2.2 </a:t>
            </a:r>
            <a:r>
              <a:rPr lang="zh-CN" altLang="en-US" sz="3200" dirty="0" smtClean="0">
                <a:ea typeface="黑体" pitchFamily="2" charset="-122"/>
              </a:rPr>
              <a:t>：总变差（离差平方和）的分解</a:t>
            </a:r>
          </a:p>
        </p:txBody>
      </p:sp>
      <p:grpSp>
        <p:nvGrpSpPr>
          <p:cNvPr id="864259" name="Group 3"/>
          <p:cNvGrpSpPr>
            <a:grpSpLocks/>
          </p:cNvGrpSpPr>
          <p:nvPr/>
        </p:nvGrpSpPr>
        <p:grpSpPr bwMode="auto">
          <a:xfrm>
            <a:off x="1116013" y="1268413"/>
            <a:ext cx="6913562" cy="1296987"/>
            <a:chOff x="884" y="799"/>
            <a:chExt cx="4355" cy="817"/>
          </a:xfrm>
        </p:grpSpPr>
        <p:sp>
          <p:nvSpPr>
            <p:cNvPr id="26642" name="Rectangle 4"/>
            <p:cNvSpPr>
              <a:spLocks noChangeArrowheads="1"/>
            </p:cNvSpPr>
            <p:nvPr/>
          </p:nvSpPr>
          <p:spPr bwMode="blackWhite">
            <a:xfrm>
              <a:off x="884" y="799"/>
              <a:ext cx="4355" cy="817"/>
            </a:xfrm>
            <a:prstGeom prst="rect">
              <a:avLst/>
            </a:prstGeom>
            <a:solidFill>
              <a:schemeClr va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64261" name="Rectangle 5"/>
            <p:cNvSpPr>
              <a:spLocks noChangeArrowheads="1"/>
            </p:cNvSpPr>
            <p:nvPr/>
          </p:nvSpPr>
          <p:spPr bwMode="blackWhite">
            <a:xfrm>
              <a:off x="1111" y="1026"/>
              <a:ext cx="1184" cy="325"/>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eaLnBrk="0" hangingPunct="0">
                <a:spcBef>
                  <a:spcPct val="50000"/>
                </a:spcBef>
                <a:defRPr/>
              </a:pPr>
              <a:r>
                <a:rPr lang="zh-CN" altLang="en-US" sz="2800" dirty="0">
                  <a:ea typeface="华文新魏" pitchFamily="2" charset="-122"/>
                </a:rPr>
                <a:t>总变差</a:t>
              </a:r>
            </a:p>
          </p:txBody>
        </p:sp>
        <p:graphicFrame>
          <p:nvGraphicFramePr>
            <p:cNvPr id="26644" name="Object 6"/>
            <p:cNvGraphicFramePr>
              <a:graphicFrameLocks noChangeAspect="1"/>
            </p:cNvGraphicFramePr>
            <p:nvPr/>
          </p:nvGraphicFramePr>
          <p:xfrm>
            <a:off x="2781" y="935"/>
            <a:ext cx="1741" cy="613"/>
          </p:xfrm>
          <a:graphic>
            <a:graphicData uri="http://schemas.openxmlformats.org/presentationml/2006/ole">
              <mc:AlternateContent xmlns:mc="http://schemas.openxmlformats.org/markup-compatibility/2006">
                <mc:Choice xmlns:v="urn:schemas-microsoft-com:vml" Requires="v">
                  <p:oleObj spid="_x0000_s26744" name="公式" r:id="rId4" imgW="1219200" imgH="418998" progId="Equation.3">
                    <p:embed/>
                  </p:oleObj>
                </mc:Choice>
                <mc:Fallback>
                  <p:oleObj name="公式" r:id="rId4" imgW="1219200" imgH="41899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2781" y="935"/>
                          <a:ext cx="1741" cy="613"/>
                        </a:xfrm>
                        <a:prstGeom prst="rect">
                          <a:avLst/>
                        </a:prstGeom>
                        <a:solidFill>
                          <a:schemeClr val="hlink"/>
                        </a:solidFill>
                        <a:ln>
                          <a:noFill/>
                        </a:ln>
                        <a:extLst>
                          <a:ext uri="{91240B29-F687-4F45-9708-019B960494DF}">
                            <a14:hiddenLine xmlns:a14="http://schemas.microsoft.com/office/drawing/2010/main" w="9525">
                              <a:solidFill>
                                <a:srgbClr val="009900"/>
                              </a:solidFill>
                              <a:miter lim="800000"/>
                              <a:headEnd/>
                              <a:tailEnd/>
                            </a14:hiddenLine>
                          </a:ext>
                        </a:extLst>
                      </p:spPr>
                    </p:pic>
                  </p:oleObj>
                </mc:Fallback>
              </mc:AlternateContent>
            </a:graphicData>
          </a:graphic>
        </p:graphicFrame>
      </p:grpSp>
      <p:sp>
        <p:nvSpPr>
          <p:cNvPr id="864263" name="Rectangle 7"/>
          <p:cNvSpPr>
            <a:spLocks noChangeArrowheads="1"/>
          </p:cNvSpPr>
          <p:nvPr/>
        </p:nvSpPr>
        <p:spPr bwMode="auto">
          <a:xfrm>
            <a:off x="2339975" y="5527675"/>
            <a:ext cx="3455988" cy="701675"/>
          </a:xfrm>
          <a:prstGeom prst="rect">
            <a:avLst/>
          </a:prstGeom>
          <a:noFill/>
          <a:ln w="28575">
            <a:noFill/>
            <a:miter lim="800000"/>
            <a:headEnd/>
            <a:tailEnd/>
          </a:ln>
          <a:effectLst/>
        </p:spPr>
        <p:txBody>
          <a:bodyPr lIns="90000" tIns="46800" rIns="90000" bIns="46800" anchor="ctr">
            <a:spAutoFit/>
          </a:bodyPr>
          <a:lstStyle/>
          <a:p>
            <a:r>
              <a:rPr kumimoji="1" lang="en-US" altLang="zh-CN" sz="3200">
                <a:latin typeface="Times New Roman" pitchFamily="18" charset="0"/>
              </a:rPr>
              <a:t>SST</a:t>
            </a:r>
            <a:r>
              <a:rPr kumimoji="1" lang="zh-CN" altLang="en-US" sz="3200">
                <a:latin typeface="Times New Roman" pitchFamily="18" charset="0"/>
              </a:rPr>
              <a:t>＝</a:t>
            </a:r>
            <a:r>
              <a:rPr kumimoji="1" lang="en-US" altLang="zh-CN" sz="3200">
                <a:latin typeface="Times New Roman" pitchFamily="18" charset="0"/>
              </a:rPr>
              <a:t>SSA</a:t>
            </a:r>
            <a:r>
              <a:rPr kumimoji="1" lang="zh-CN" altLang="en-US" sz="3200">
                <a:latin typeface="Times New Roman" pitchFamily="18" charset="0"/>
              </a:rPr>
              <a:t>＋</a:t>
            </a:r>
            <a:r>
              <a:rPr kumimoji="1" lang="en-US" altLang="zh-CN" sz="3200">
                <a:latin typeface="Times New Roman" pitchFamily="18" charset="0"/>
              </a:rPr>
              <a:t>SSE</a:t>
            </a:r>
            <a:r>
              <a:rPr kumimoji="1" lang="en-US" altLang="zh-CN" sz="4000">
                <a:latin typeface="Times New Roman" pitchFamily="18" charset="0"/>
              </a:rPr>
              <a:t> </a:t>
            </a:r>
          </a:p>
        </p:txBody>
      </p:sp>
      <p:grpSp>
        <p:nvGrpSpPr>
          <p:cNvPr id="864264" name="Group 8"/>
          <p:cNvGrpSpPr>
            <a:grpSpLocks/>
          </p:cNvGrpSpPr>
          <p:nvPr/>
        </p:nvGrpSpPr>
        <p:grpSpPr bwMode="auto">
          <a:xfrm>
            <a:off x="971550" y="2781300"/>
            <a:ext cx="7588250" cy="2722563"/>
            <a:chOff x="793" y="1752"/>
            <a:chExt cx="4780" cy="1715"/>
          </a:xfrm>
        </p:grpSpPr>
        <p:sp>
          <p:nvSpPr>
            <p:cNvPr id="864265" name="AutoShape 9"/>
            <p:cNvSpPr>
              <a:spLocks noChangeArrowheads="1"/>
            </p:cNvSpPr>
            <p:nvPr/>
          </p:nvSpPr>
          <p:spPr bwMode="blackWhite">
            <a:xfrm>
              <a:off x="793" y="3113"/>
              <a:ext cx="2405" cy="354"/>
            </a:xfrm>
            <a:prstGeom prst="roundRect">
              <a:avLst>
                <a:gd name="adj" fmla="val 16667"/>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Lst>
          </p:spPr>
          <p:txBody>
            <a:bodyPr lIns="90488" tIns="44450" rIns="90488" bIns="44450">
              <a:spAutoFit/>
            </a:bodyPr>
            <a:lstStyle/>
            <a:p>
              <a:pPr algn="ctr" eaLnBrk="0" hangingPunct="0">
                <a:spcBef>
                  <a:spcPct val="50000"/>
                </a:spcBef>
                <a:defRPr/>
              </a:pPr>
              <a:r>
                <a:rPr lang="zh-CN" altLang="en-US" sz="2800">
                  <a:ea typeface="华文新魏" pitchFamily="2" charset="-122"/>
                </a:rPr>
                <a:t>因素</a:t>
              </a:r>
              <a:r>
                <a:rPr lang="en-US" altLang="zh-CN" sz="2800">
                  <a:ea typeface="华文新魏" pitchFamily="2" charset="-122"/>
                </a:rPr>
                <a:t>A</a:t>
              </a:r>
              <a:r>
                <a:rPr lang="zh-CN" altLang="en-US" sz="2800">
                  <a:ea typeface="华文新魏" pitchFamily="2" charset="-122"/>
                </a:rPr>
                <a:t>导致的变差</a:t>
              </a:r>
            </a:p>
          </p:txBody>
        </p:sp>
        <p:sp>
          <p:nvSpPr>
            <p:cNvPr id="864266" name="AutoShape 10"/>
            <p:cNvSpPr>
              <a:spLocks noChangeArrowheads="1"/>
            </p:cNvSpPr>
            <p:nvPr/>
          </p:nvSpPr>
          <p:spPr bwMode="blackWhite">
            <a:xfrm>
              <a:off x="3334" y="3113"/>
              <a:ext cx="2239" cy="354"/>
            </a:xfrm>
            <a:prstGeom prst="roundRect">
              <a:avLst>
                <a:gd name="adj" fmla="val 16667"/>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Lst>
          </p:spPr>
          <p:txBody>
            <a:bodyPr lIns="90488" tIns="44450" rIns="90488" bIns="44450">
              <a:spAutoFit/>
            </a:bodyPr>
            <a:lstStyle/>
            <a:p>
              <a:pPr algn="ctr" eaLnBrk="0" hangingPunct="0">
                <a:spcBef>
                  <a:spcPct val="50000"/>
                </a:spcBef>
                <a:defRPr/>
              </a:pPr>
              <a:r>
                <a:rPr lang="zh-CN" altLang="en-US" sz="2800">
                  <a:ea typeface="华文新魏" pitchFamily="2" charset="-122"/>
                </a:rPr>
                <a:t>随机因素导致的变差</a:t>
              </a:r>
            </a:p>
          </p:txBody>
        </p:sp>
        <p:grpSp>
          <p:nvGrpSpPr>
            <p:cNvPr id="26633" name="Group 11"/>
            <p:cNvGrpSpPr>
              <a:grpSpLocks/>
            </p:cNvGrpSpPr>
            <p:nvPr/>
          </p:nvGrpSpPr>
          <p:grpSpPr bwMode="auto">
            <a:xfrm>
              <a:off x="884" y="1752"/>
              <a:ext cx="4371" cy="1239"/>
              <a:chOff x="884" y="1752"/>
              <a:chExt cx="4371" cy="1239"/>
            </a:xfrm>
          </p:grpSpPr>
          <p:grpSp>
            <p:nvGrpSpPr>
              <p:cNvPr id="26634" name="Group 12"/>
              <p:cNvGrpSpPr>
                <a:grpSpLocks/>
              </p:cNvGrpSpPr>
              <p:nvPr/>
            </p:nvGrpSpPr>
            <p:grpSpPr bwMode="auto">
              <a:xfrm>
                <a:off x="884" y="2160"/>
                <a:ext cx="4371" cy="831"/>
                <a:chOff x="884" y="1752"/>
                <a:chExt cx="4371" cy="831"/>
              </a:xfrm>
            </p:grpSpPr>
            <p:sp>
              <p:nvSpPr>
                <p:cNvPr id="864269" name="Rectangle 13"/>
                <p:cNvSpPr>
                  <a:spLocks noChangeArrowheads="1"/>
                </p:cNvSpPr>
                <p:nvPr/>
              </p:nvSpPr>
              <p:spPr bwMode="blackWhite">
                <a:xfrm>
                  <a:off x="884" y="1752"/>
                  <a:ext cx="2586" cy="816"/>
                </a:xfrm>
                <a:prstGeom prst="rect">
                  <a:avLst/>
                </a:prstGeom>
                <a:solidFill>
                  <a:schemeClr val="accent2">
                    <a:lumMod val="40000"/>
                    <a:lumOff val="60000"/>
                  </a:schemeClr>
                </a:solidFill>
                <a:ln w="12700">
                  <a:solidFill>
                    <a:schemeClr val="tx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6637" name="Rectangle 14"/>
                <p:cNvSpPr>
                  <a:spLocks noChangeArrowheads="1"/>
                </p:cNvSpPr>
                <p:nvPr/>
              </p:nvSpPr>
              <p:spPr bwMode="blackWhite">
                <a:xfrm>
                  <a:off x="3470" y="1752"/>
                  <a:ext cx="1769" cy="816"/>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638" name="Rectangle 15"/>
                <p:cNvSpPr>
                  <a:spLocks noChangeArrowheads="1"/>
                </p:cNvSpPr>
                <p:nvPr/>
              </p:nvSpPr>
              <p:spPr bwMode="blackWhite">
                <a:xfrm>
                  <a:off x="1111" y="1797"/>
                  <a:ext cx="1458" cy="288"/>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a:latin typeface="Times New Roman" pitchFamily="18" charset="0"/>
                    </a:rPr>
                    <a:t>组间离差平方和</a:t>
                  </a:r>
                </a:p>
              </p:txBody>
            </p:sp>
            <p:sp>
              <p:nvSpPr>
                <p:cNvPr id="26639" name="Rectangle 16"/>
                <p:cNvSpPr>
                  <a:spLocks noChangeArrowheads="1"/>
                </p:cNvSpPr>
                <p:nvPr/>
              </p:nvSpPr>
              <p:spPr bwMode="blackWhite">
                <a:xfrm>
                  <a:off x="3651" y="1797"/>
                  <a:ext cx="1458" cy="288"/>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a:latin typeface="Times New Roman" pitchFamily="18" charset="0"/>
                    </a:rPr>
                    <a:t>组内离差平方和</a:t>
                  </a:r>
                </a:p>
              </p:txBody>
            </p:sp>
            <p:graphicFrame>
              <p:nvGraphicFramePr>
                <p:cNvPr id="26640" name="Object 17"/>
                <p:cNvGraphicFramePr>
                  <a:graphicFrameLocks noChangeAspect="1"/>
                </p:cNvGraphicFramePr>
                <p:nvPr/>
              </p:nvGraphicFramePr>
              <p:xfrm>
                <a:off x="1148" y="2024"/>
                <a:ext cx="1651" cy="526"/>
              </p:xfrm>
              <a:graphic>
                <a:graphicData uri="http://schemas.openxmlformats.org/presentationml/2006/ole">
                  <mc:AlternateContent xmlns:mc="http://schemas.openxmlformats.org/markup-compatibility/2006">
                    <mc:Choice xmlns:v="urn:schemas-microsoft-com:vml" Requires="v">
                      <p:oleObj spid="_x0000_s26745" name="公式" r:id="rId6" imgW="1333500" imgH="418998" progId="Equation.3">
                        <p:embed/>
                      </p:oleObj>
                    </mc:Choice>
                    <mc:Fallback>
                      <p:oleObj name="公式" r:id="rId6" imgW="1333500" imgH="418998"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1148" y="2024"/>
                              <a:ext cx="1651" cy="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1" name="Object 18"/>
                <p:cNvGraphicFramePr>
                  <a:graphicFrameLocks noChangeAspect="1"/>
                </p:cNvGraphicFramePr>
                <p:nvPr/>
              </p:nvGraphicFramePr>
              <p:xfrm>
                <a:off x="3454" y="2069"/>
                <a:ext cx="1801" cy="514"/>
              </p:xfrm>
              <a:graphic>
                <a:graphicData uri="http://schemas.openxmlformats.org/presentationml/2006/ole">
                  <mc:AlternateContent xmlns:mc="http://schemas.openxmlformats.org/markup-compatibility/2006">
                    <mc:Choice xmlns:v="urn:schemas-microsoft-com:vml" Requires="v">
                      <p:oleObj spid="_x0000_s26746" name="公式" r:id="rId8" imgW="1476375" imgH="438099" progId="Equation.3">
                        <p:embed/>
                      </p:oleObj>
                    </mc:Choice>
                    <mc:Fallback>
                      <p:oleObj name="公式" r:id="rId8" imgW="1476375" imgH="438099"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White">
                            <a:xfrm>
                              <a:off x="3454" y="2069"/>
                              <a:ext cx="1801"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35" name="AutoShape 19"/>
              <p:cNvSpPr>
                <a:spLocks noChangeArrowheads="1"/>
              </p:cNvSpPr>
              <p:nvPr/>
            </p:nvSpPr>
            <p:spPr bwMode="blackWhite">
              <a:xfrm>
                <a:off x="2835" y="1752"/>
                <a:ext cx="862" cy="317"/>
              </a:xfrm>
              <a:prstGeom prst="downArrow">
                <a:avLst>
                  <a:gd name="adj1" fmla="val 49880"/>
                  <a:gd name="adj2" fmla="val 51102"/>
                </a:avLst>
              </a:prstGeom>
              <a:noFill/>
              <a:ln w="28575">
                <a:solidFill>
                  <a:srgbClr val="009900"/>
                </a:solidFill>
                <a:miter lim="800000"/>
                <a:headEnd/>
                <a:tailEnd/>
              </a:ln>
              <a:effectLst/>
            </p:spPr>
            <p:txBody>
              <a:bodyPr wrap="none" lIns="90000" tIns="46800" rIns="90000" bIns="46800" anchor="ctr">
                <a:spAutoFit/>
              </a:bodyPr>
              <a:lstStyle/>
              <a:p>
                <a:endParaRPr lang="zh-CN" altLang="en-US"/>
              </a:p>
            </p:txBody>
          </p:sp>
        </p:grpSp>
      </p:grpSp>
      <p:sp>
        <p:nvSpPr>
          <p:cNvPr id="26630" name="灯片编号占位符 2"/>
          <p:cNvSpPr>
            <a:spLocks noGrp="1"/>
          </p:cNvSpPr>
          <p:nvPr>
            <p:ph type="sldNum" sz="quarter" idx="10"/>
          </p:nvPr>
        </p:nvSpPr>
        <p:spPr>
          <a:noFill/>
          <a:ln>
            <a:miter lim="800000"/>
            <a:headEnd/>
            <a:tailEnd/>
          </a:ln>
        </p:spPr>
        <p:txBody>
          <a:bodyPr/>
          <a:lstStyle/>
          <a:p>
            <a:fld id="{EA642847-A3C5-4DA0-BDC7-4EE00E3800E3}" type="slidenum">
              <a:rPr lang="en-US" altLang="zh-CN" smtClean="0">
                <a:latin typeface="Arial" pitchFamily="34" charset="0"/>
                <a:ea typeface="宋体" pitchFamily="2" charset="-122"/>
              </a:rPr>
              <a:pPr/>
              <a:t>27</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64259"/>
                                        </p:tgtEl>
                                        <p:attrNameLst>
                                          <p:attrName>style.visibility</p:attrName>
                                        </p:attrNameLst>
                                      </p:cBhvr>
                                      <p:to>
                                        <p:strVal val="visible"/>
                                      </p:to>
                                    </p:set>
                                    <p:animEffect transition="in" filter="dissolve">
                                      <p:cBhvr>
                                        <p:cTn id="7" dur="500"/>
                                        <p:tgtEl>
                                          <p:spTgt spid="864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64264"/>
                                        </p:tgtEl>
                                        <p:attrNameLst>
                                          <p:attrName>style.visibility</p:attrName>
                                        </p:attrNameLst>
                                      </p:cBhvr>
                                      <p:to>
                                        <p:strVal val="visible"/>
                                      </p:to>
                                    </p:set>
                                    <p:animEffect transition="in" filter="wipe(up)">
                                      <p:cBhvr>
                                        <p:cTn id="12" dur="2000"/>
                                        <p:tgtEl>
                                          <p:spTgt spid="864264"/>
                                        </p:tgtEl>
                                      </p:cBhvr>
                                    </p:animEffect>
                                  </p:childTnLst>
                                </p:cTn>
                              </p:par>
                            </p:childTnLst>
                          </p:cTn>
                        </p:par>
                        <p:par>
                          <p:cTn id="13" fill="hold" nodeType="afterGroup">
                            <p:stCondLst>
                              <p:cond delay="2000"/>
                            </p:stCondLst>
                            <p:childTnLst>
                              <p:par>
                                <p:cTn id="14" presetID="9" presetClass="entr" presetSubtype="0" fill="hold" grpId="0" nodeType="afterEffect">
                                  <p:stCondLst>
                                    <p:cond delay="0"/>
                                  </p:stCondLst>
                                  <p:childTnLst>
                                    <p:set>
                                      <p:cBhvr>
                                        <p:cTn id="15" dur="1" fill="hold">
                                          <p:stCondLst>
                                            <p:cond delay="0"/>
                                          </p:stCondLst>
                                        </p:cTn>
                                        <p:tgtEl>
                                          <p:spTgt spid="864263"/>
                                        </p:tgtEl>
                                        <p:attrNameLst>
                                          <p:attrName>style.visibility</p:attrName>
                                        </p:attrNameLst>
                                      </p:cBhvr>
                                      <p:to>
                                        <p:strVal val="visible"/>
                                      </p:to>
                                    </p:set>
                                    <p:animEffect transition="in" filter="dissolve">
                                      <p:cBhvr>
                                        <p:cTn id="16" dur="500"/>
                                        <p:tgtEl>
                                          <p:spTgt spid="86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ea typeface="黑体" pitchFamily="2" charset="-122"/>
              </a:rPr>
              <a:t>5.2.2 </a:t>
            </a:r>
            <a:r>
              <a:rPr lang="zh-CN" altLang="en-US" smtClean="0">
                <a:ea typeface="黑体" pitchFamily="2" charset="-122"/>
              </a:rPr>
              <a:t>：组间方差和组内方差</a:t>
            </a:r>
          </a:p>
        </p:txBody>
      </p:sp>
      <p:sp>
        <p:nvSpPr>
          <p:cNvPr id="866307" name="Rectangle 3"/>
          <p:cNvSpPr>
            <a:spLocks noGrp="1" noChangeArrowheads="1"/>
          </p:cNvSpPr>
          <p:nvPr>
            <p:ph idx="1"/>
          </p:nvPr>
        </p:nvSpPr>
        <p:spPr/>
        <p:txBody>
          <a:bodyPr/>
          <a:lstStyle/>
          <a:p>
            <a:pPr>
              <a:lnSpc>
                <a:spcPct val="150000"/>
              </a:lnSpc>
            </a:pPr>
            <a:r>
              <a:rPr lang="zh-CN" altLang="en-US" sz="2400" dirty="0" smtClean="0">
                <a:ea typeface="黑体" pitchFamily="2" charset="-122"/>
              </a:rPr>
              <a:t>各离差平方和的大小与观察值的多少有关，</a:t>
            </a:r>
            <a:r>
              <a:rPr lang="zh-CN" altLang="en-US" sz="2400" dirty="0" smtClean="0">
                <a:solidFill>
                  <a:srgbClr val="FF0000"/>
                </a:solidFill>
                <a:ea typeface="黑体" pitchFamily="2" charset="-122"/>
              </a:rPr>
              <a:t>为了消除观察值多少对离差平方和大小的影响</a:t>
            </a:r>
            <a:r>
              <a:rPr lang="zh-CN" altLang="en-US" sz="2400" dirty="0" smtClean="0">
                <a:ea typeface="黑体" pitchFamily="2" charset="-122"/>
              </a:rPr>
              <a:t>，</a:t>
            </a:r>
            <a:r>
              <a:rPr lang="zh-CN" altLang="en-US" sz="2400" dirty="0" smtClean="0">
                <a:ea typeface="黑体" pitchFamily="2" charset="-122"/>
              </a:rPr>
              <a:t>需将</a:t>
            </a:r>
            <a:r>
              <a:rPr lang="zh-CN" altLang="en-US" sz="2400" dirty="0" smtClean="0">
                <a:ea typeface="黑体" pitchFamily="2" charset="-122"/>
              </a:rPr>
              <a:t>其平均</a:t>
            </a:r>
            <a:r>
              <a:rPr lang="zh-CN" altLang="en-US" sz="2400" dirty="0" smtClean="0">
                <a:ea typeface="黑体" pitchFamily="2" charset="-122"/>
              </a:rPr>
              <a:t>，即均方</a:t>
            </a:r>
            <a:r>
              <a:rPr lang="zh-CN" altLang="en-US" sz="2400" dirty="0" smtClean="0">
                <a:ea typeface="黑体" pitchFamily="2" charset="-122"/>
              </a:rPr>
              <a:t>。</a:t>
            </a:r>
          </a:p>
          <a:p>
            <a:pPr>
              <a:lnSpc>
                <a:spcPct val="150000"/>
              </a:lnSpc>
            </a:pPr>
            <a:r>
              <a:rPr lang="zh-CN" altLang="en-US" sz="2400" dirty="0" smtClean="0">
                <a:ea typeface="黑体" pitchFamily="2" charset="-122"/>
              </a:rPr>
              <a:t>计算方法是用离差平方和除以相应的自由度</a:t>
            </a:r>
          </a:p>
          <a:p>
            <a:pPr>
              <a:lnSpc>
                <a:spcPct val="150000"/>
              </a:lnSpc>
            </a:pPr>
            <a:r>
              <a:rPr lang="zh-CN" altLang="en-US" sz="2400" dirty="0" smtClean="0">
                <a:ea typeface="黑体" pitchFamily="2" charset="-122"/>
              </a:rPr>
              <a:t>三个平方和的自由度分别是</a:t>
            </a:r>
          </a:p>
          <a:p>
            <a:pPr lvl="1">
              <a:lnSpc>
                <a:spcPct val="150000"/>
              </a:lnSpc>
            </a:pPr>
            <a:r>
              <a:rPr lang="en-US" altLang="zh-CN" sz="2400" dirty="0" smtClean="0">
                <a:ea typeface="黑体" pitchFamily="2" charset="-122"/>
              </a:rPr>
              <a:t>SST </a:t>
            </a:r>
            <a:r>
              <a:rPr lang="zh-CN" altLang="en-US" sz="2400" dirty="0" smtClean="0">
                <a:ea typeface="黑体" pitchFamily="2" charset="-122"/>
              </a:rPr>
              <a:t>的自由度为</a:t>
            </a:r>
            <a:r>
              <a:rPr lang="en-US" altLang="zh-CN" sz="2400" dirty="0" smtClean="0">
                <a:ea typeface="黑体" pitchFamily="2" charset="-122"/>
              </a:rPr>
              <a:t>n-1</a:t>
            </a:r>
            <a:r>
              <a:rPr lang="zh-CN" altLang="en-US" sz="2400" dirty="0" smtClean="0">
                <a:ea typeface="黑体" pitchFamily="2" charset="-122"/>
              </a:rPr>
              <a:t>，</a:t>
            </a:r>
            <a:r>
              <a:rPr lang="en-US" altLang="zh-CN" sz="2400" dirty="0" smtClean="0">
                <a:ea typeface="黑体" pitchFamily="2" charset="-122"/>
              </a:rPr>
              <a:t>n</a:t>
            </a:r>
            <a:r>
              <a:rPr lang="zh-CN" altLang="en-US" sz="2400" dirty="0" smtClean="0">
                <a:ea typeface="黑体" pitchFamily="2" charset="-122"/>
              </a:rPr>
              <a:t>为全部观察值的个数</a:t>
            </a:r>
          </a:p>
          <a:p>
            <a:pPr lvl="1">
              <a:lnSpc>
                <a:spcPct val="150000"/>
              </a:lnSpc>
            </a:pPr>
            <a:r>
              <a:rPr lang="en-US" altLang="zh-CN" sz="2400" dirty="0" smtClean="0">
                <a:ea typeface="黑体" pitchFamily="2" charset="-122"/>
              </a:rPr>
              <a:t>SSA</a:t>
            </a:r>
            <a:r>
              <a:rPr lang="zh-CN" altLang="en-US" sz="2400" dirty="0" smtClean="0">
                <a:ea typeface="黑体" pitchFamily="2" charset="-122"/>
              </a:rPr>
              <a:t>的自由度为</a:t>
            </a:r>
            <a:r>
              <a:rPr lang="en-US" altLang="zh-CN" sz="2400" dirty="0" smtClean="0">
                <a:ea typeface="黑体" pitchFamily="2" charset="-122"/>
              </a:rPr>
              <a:t>r-1</a:t>
            </a:r>
            <a:r>
              <a:rPr lang="zh-CN" altLang="en-US" sz="2400" dirty="0" smtClean="0">
                <a:ea typeface="黑体" pitchFamily="2" charset="-122"/>
              </a:rPr>
              <a:t>，其中</a:t>
            </a:r>
            <a:r>
              <a:rPr lang="en-US" altLang="zh-CN" sz="2400" dirty="0" smtClean="0">
                <a:ea typeface="黑体" pitchFamily="2" charset="-122"/>
              </a:rPr>
              <a:t>r</a:t>
            </a:r>
            <a:r>
              <a:rPr lang="zh-CN" altLang="en-US" sz="2400" dirty="0" smtClean="0">
                <a:ea typeface="黑体" pitchFamily="2" charset="-122"/>
              </a:rPr>
              <a:t>为因素水平的个数</a:t>
            </a:r>
          </a:p>
          <a:p>
            <a:pPr lvl="1">
              <a:lnSpc>
                <a:spcPct val="150000"/>
              </a:lnSpc>
            </a:pPr>
            <a:r>
              <a:rPr lang="en-US" altLang="zh-CN" sz="2400" dirty="0" smtClean="0">
                <a:ea typeface="黑体" pitchFamily="2" charset="-122"/>
              </a:rPr>
              <a:t>SSE </a:t>
            </a:r>
            <a:r>
              <a:rPr lang="zh-CN" altLang="en-US" sz="2400" dirty="0" smtClean="0">
                <a:ea typeface="黑体" pitchFamily="2" charset="-122"/>
              </a:rPr>
              <a:t>的自由度为</a:t>
            </a:r>
            <a:r>
              <a:rPr lang="en-US" altLang="zh-CN" sz="2400" dirty="0" smtClean="0">
                <a:ea typeface="黑体" pitchFamily="2" charset="-122"/>
              </a:rPr>
              <a:t>n-r</a:t>
            </a:r>
          </a:p>
        </p:txBody>
      </p:sp>
      <p:sp>
        <p:nvSpPr>
          <p:cNvPr id="27652" name="灯片编号占位符 1"/>
          <p:cNvSpPr>
            <a:spLocks noGrp="1"/>
          </p:cNvSpPr>
          <p:nvPr>
            <p:ph type="sldNum" sz="quarter" idx="10"/>
          </p:nvPr>
        </p:nvSpPr>
        <p:spPr>
          <a:noFill/>
          <a:ln>
            <a:miter lim="800000"/>
            <a:headEnd/>
            <a:tailEnd/>
          </a:ln>
        </p:spPr>
        <p:txBody>
          <a:bodyPr/>
          <a:lstStyle/>
          <a:p>
            <a:fld id="{8EF0890E-BE3A-4617-A109-6D98D7CC3FE5}" type="slidenum">
              <a:rPr lang="en-US" altLang="zh-CN" smtClean="0">
                <a:latin typeface="Arial" pitchFamily="34" charset="0"/>
                <a:ea typeface="宋体" pitchFamily="2" charset="-122"/>
              </a:rPr>
              <a:pPr/>
              <a:t>28</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66307">
                                            <p:txEl>
                                              <p:pRg st="0" end="0"/>
                                            </p:txEl>
                                          </p:spTgt>
                                        </p:tgtEl>
                                        <p:attrNameLst>
                                          <p:attrName>style.visibility</p:attrName>
                                        </p:attrNameLst>
                                      </p:cBhvr>
                                      <p:to>
                                        <p:strVal val="visible"/>
                                      </p:to>
                                    </p:set>
                                    <p:animEffect transition="in" filter="dissolve">
                                      <p:cBhvr>
                                        <p:cTn id="7" dur="500"/>
                                        <p:tgtEl>
                                          <p:spTgt spid="866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6307">
                                            <p:txEl>
                                              <p:pRg st="1" end="1"/>
                                            </p:txEl>
                                          </p:spTgt>
                                        </p:tgtEl>
                                        <p:attrNameLst>
                                          <p:attrName>style.visibility</p:attrName>
                                        </p:attrNameLst>
                                      </p:cBhvr>
                                      <p:to>
                                        <p:strVal val="visible"/>
                                      </p:to>
                                    </p:set>
                                    <p:animEffect transition="in" filter="dissolve">
                                      <p:cBhvr>
                                        <p:cTn id="12" dur="500"/>
                                        <p:tgtEl>
                                          <p:spTgt spid="866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6307">
                                            <p:txEl>
                                              <p:pRg st="2" end="2"/>
                                            </p:txEl>
                                          </p:spTgt>
                                        </p:tgtEl>
                                        <p:attrNameLst>
                                          <p:attrName>style.visibility</p:attrName>
                                        </p:attrNameLst>
                                      </p:cBhvr>
                                      <p:to>
                                        <p:strVal val="visible"/>
                                      </p:to>
                                    </p:set>
                                    <p:animEffect transition="in" filter="dissolve">
                                      <p:cBhvr>
                                        <p:cTn id="17" dur="500"/>
                                        <p:tgtEl>
                                          <p:spTgt spid="866307">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66307">
                                            <p:txEl>
                                              <p:pRg st="3" end="3"/>
                                            </p:txEl>
                                          </p:spTgt>
                                        </p:tgtEl>
                                        <p:attrNameLst>
                                          <p:attrName>style.visibility</p:attrName>
                                        </p:attrNameLst>
                                      </p:cBhvr>
                                      <p:to>
                                        <p:strVal val="visible"/>
                                      </p:to>
                                    </p:set>
                                    <p:animEffect transition="in" filter="dissolve">
                                      <p:cBhvr>
                                        <p:cTn id="20" dur="500"/>
                                        <p:tgtEl>
                                          <p:spTgt spid="866307">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66307">
                                            <p:txEl>
                                              <p:pRg st="4" end="4"/>
                                            </p:txEl>
                                          </p:spTgt>
                                        </p:tgtEl>
                                        <p:attrNameLst>
                                          <p:attrName>style.visibility</p:attrName>
                                        </p:attrNameLst>
                                      </p:cBhvr>
                                      <p:to>
                                        <p:strVal val="visible"/>
                                      </p:to>
                                    </p:set>
                                    <p:animEffect transition="in" filter="dissolve">
                                      <p:cBhvr>
                                        <p:cTn id="23" dur="500"/>
                                        <p:tgtEl>
                                          <p:spTgt spid="86630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66307">
                                            <p:txEl>
                                              <p:pRg st="5" end="5"/>
                                            </p:txEl>
                                          </p:spTgt>
                                        </p:tgtEl>
                                        <p:attrNameLst>
                                          <p:attrName>style.visibility</p:attrName>
                                        </p:attrNameLst>
                                      </p:cBhvr>
                                      <p:to>
                                        <p:strVal val="visible"/>
                                      </p:to>
                                    </p:set>
                                    <p:animEffect transition="in" filter="dissolve">
                                      <p:cBhvr>
                                        <p:cTn id="26" dur="500"/>
                                        <p:tgtEl>
                                          <p:spTgt spid="86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4000" smtClean="0">
                <a:ea typeface="黑体" pitchFamily="2" charset="-122"/>
              </a:rPr>
              <a:t>5.2.2 </a:t>
            </a:r>
            <a:r>
              <a:rPr lang="zh-CN" altLang="en-US" sz="4000" smtClean="0">
                <a:ea typeface="黑体" pitchFamily="2" charset="-122"/>
              </a:rPr>
              <a:t>：组间方差和组内方差</a:t>
            </a:r>
          </a:p>
        </p:txBody>
      </p:sp>
      <p:grpSp>
        <p:nvGrpSpPr>
          <p:cNvPr id="28675" name="Group 3"/>
          <p:cNvGrpSpPr>
            <a:grpSpLocks/>
          </p:cNvGrpSpPr>
          <p:nvPr/>
        </p:nvGrpSpPr>
        <p:grpSpPr bwMode="auto">
          <a:xfrm>
            <a:off x="1116013" y="1125538"/>
            <a:ext cx="6913562" cy="1319212"/>
            <a:chOff x="884" y="1752"/>
            <a:chExt cx="4355" cy="831"/>
          </a:xfrm>
        </p:grpSpPr>
        <p:sp>
          <p:nvSpPr>
            <p:cNvPr id="868356" name="Rectangle 4"/>
            <p:cNvSpPr>
              <a:spLocks noChangeArrowheads="1"/>
            </p:cNvSpPr>
            <p:nvPr/>
          </p:nvSpPr>
          <p:spPr bwMode="blackWhite">
            <a:xfrm>
              <a:off x="884" y="1752"/>
              <a:ext cx="2586" cy="816"/>
            </a:xfrm>
            <a:prstGeom prst="rect">
              <a:avLst/>
            </a:prstGeom>
            <a:solidFill>
              <a:schemeClr val="accent2">
                <a:lumMod val="40000"/>
                <a:lumOff val="60000"/>
              </a:schemeClr>
            </a:solidFill>
            <a:ln w="12700">
              <a:solidFill>
                <a:schemeClr val="tx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28693" name="Rectangle 5"/>
            <p:cNvSpPr>
              <a:spLocks noChangeArrowheads="1"/>
            </p:cNvSpPr>
            <p:nvPr/>
          </p:nvSpPr>
          <p:spPr bwMode="blackWhite">
            <a:xfrm>
              <a:off x="3470" y="1752"/>
              <a:ext cx="1769" cy="816"/>
            </a:xfrm>
            <a:prstGeom prst="rect">
              <a:avLst/>
            </a:prstGeom>
            <a:solidFill>
              <a:srgbClr val="FFFF00"/>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8694" name="Rectangle 6"/>
            <p:cNvSpPr>
              <a:spLocks noChangeArrowheads="1"/>
            </p:cNvSpPr>
            <p:nvPr/>
          </p:nvSpPr>
          <p:spPr bwMode="blackWhite">
            <a:xfrm>
              <a:off x="1111" y="1797"/>
              <a:ext cx="1472" cy="292"/>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组间离差平方和</a:t>
              </a:r>
            </a:p>
          </p:txBody>
        </p:sp>
        <p:sp>
          <p:nvSpPr>
            <p:cNvPr id="28695" name="Rectangle 7"/>
            <p:cNvSpPr>
              <a:spLocks noChangeArrowheads="1"/>
            </p:cNvSpPr>
            <p:nvPr/>
          </p:nvSpPr>
          <p:spPr bwMode="blackWhite">
            <a:xfrm>
              <a:off x="3651" y="1797"/>
              <a:ext cx="1472" cy="292"/>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组内离差平方和</a:t>
              </a:r>
            </a:p>
          </p:txBody>
        </p:sp>
        <p:graphicFrame>
          <p:nvGraphicFramePr>
            <p:cNvPr id="28696" name="Object 8"/>
            <p:cNvGraphicFramePr>
              <a:graphicFrameLocks noChangeAspect="1"/>
            </p:cNvGraphicFramePr>
            <p:nvPr/>
          </p:nvGraphicFramePr>
          <p:xfrm>
            <a:off x="1202" y="2024"/>
            <a:ext cx="1542" cy="526"/>
          </p:xfrm>
          <a:graphic>
            <a:graphicData uri="http://schemas.openxmlformats.org/presentationml/2006/ole">
              <mc:AlternateContent xmlns:mc="http://schemas.openxmlformats.org/markup-compatibility/2006">
                <mc:Choice xmlns:v="urn:schemas-microsoft-com:vml" Requires="v">
                  <p:oleObj spid="_x0000_s28834" name="公式" r:id="rId4" imgW="1247775" imgH="418998" progId="Equation.3">
                    <p:embed/>
                  </p:oleObj>
                </mc:Choice>
                <mc:Fallback>
                  <p:oleObj name="公式" r:id="rId4" imgW="1247775" imgH="418998"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1202" y="2024"/>
                          <a:ext cx="1542" cy="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7" name="Object 9"/>
            <p:cNvGraphicFramePr>
              <a:graphicFrameLocks noChangeAspect="1"/>
            </p:cNvGraphicFramePr>
            <p:nvPr/>
          </p:nvGraphicFramePr>
          <p:xfrm>
            <a:off x="3515" y="2069"/>
            <a:ext cx="1678" cy="514"/>
          </p:xfrm>
          <a:graphic>
            <a:graphicData uri="http://schemas.openxmlformats.org/presentationml/2006/ole">
              <mc:AlternateContent xmlns:mc="http://schemas.openxmlformats.org/markup-compatibility/2006">
                <mc:Choice xmlns:v="urn:schemas-microsoft-com:vml" Requires="v">
                  <p:oleObj spid="_x0000_s28835" name="公式" r:id="rId6" imgW="1371600" imgH="438099" progId="Equation.3">
                    <p:embed/>
                  </p:oleObj>
                </mc:Choice>
                <mc:Fallback>
                  <p:oleObj name="公式" r:id="rId6" imgW="1371600" imgH="438099"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3515" y="2069"/>
                          <a:ext cx="1678"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76" name="Rectangle 10"/>
          <p:cNvSpPr>
            <a:spLocks noChangeArrowheads="1"/>
          </p:cNvSpPr>
          <p:nvPr/>
        </p:nvSpPr>
        <p:spPr bwMode="auto">
          <a:xfrm>
            <a:off x="0" y="325755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pSp>
        <p:nvGrpSpPr>
          <p:cNvPr id="868363" name="Group 11"/>
          <p:cNvGrpSpPr>
            <a:grpSpLocks/>
          </p:cNvGrpSpPr>
          <p:nvPr/>
        </p:nvGrpSpPr>
        <p:grpSpPr bwMode="auto">
          <a:xfrm>
            <a:off x="1763713" y="2492375"/>
            <a:ext cx="5976937" cy="2593975"/>
            <a:chOff x="1111" y="1570"/>
            <a:chExt cx="3765" cy="1634"/>
          </a:xfrm>
        </p:grpSpPr>
        <p:sp>
          <p:nvSpPr>
            <p:cNvPr id="28682" name="AutoShape 12"/>
            <p:cNvSpPr>
              <a:spLocks noChangeArrowheads="1"/>
            </p:cNvSpPr>
            <p:nvPr/>
          </p:nvSpPr>
          <p:spPr bwMode="blackWhite">
            <a:xfrm>
              <a:off x="1701" y="1570"/>
              <a:ext cx="409" cy="363"/>
            </a:xfrm>
            <a:prstGeom prst="downArrow">
              <a:avLst>
                <a:gd name="adj1" fmla="val 50000"/>
                <a:gd name="adj2" fmla="val 25000"/>
              </a:avLst>
            </a:prstGeom>
            <a:noFill/>
            <a:ln w="28575">
              <a:solidFill>
                <a:srgbClr val="009900"/>
              </a:solidFill>
              <a:miter lim="800000"/>
              <a:headEnd/>
              <a:tailEnd/>
            </a:ln>
            <a:effectLst/>
          </p:spPr>
          <p:txBody>
            <a:bodyPr wrap="none" lIns="90000" tIns="46800" rIns="90000" bIns="46800" anchor="ctr">
              <a:spAutoFit/>
            </a:bodyPr>
            <a:lstStyle/>
            <a:p>
              <a:endParaRPr lang="zh-CN" altLang="en-US"/>
            </a:p>
          </p:txBody>
        </p:sp>
        <p:sp>
          <p:nvSpPr>
            <p:cNvPr id="28683" name="AutoShape 13"/>
            <p:cNvSpPr>
              <a:spLocks noChangeArrowheads="1"/>
            </p:cNvSpPr>
            <p:nvPr/>
          </p:nvSpPr>
          <p:spPr bwMode="blackWhite">
            <a:xfrm>
              <a:off x="3923" y="1616"/>
              <a:ext cx="408" cy="363"/>
            </a:xfrm>
            <a:prstGeom prst="downArrow">
              <a:avLst>
                <a:gd name="adj1" fmla="val 50000"/>
                <a:gd name="adj2" fmla="val 25000"/>
              </a:avLst>
            </a:prstGeom>
            <a:noFill/>
            <a:ln w="28575" algn="ctr">
              <a:solidFill>
                <a:srgbClr val="009900"/>
              </a:solidFill>
              <a:miter lim="800000"/>
              <a:headEnd/>
              <a:tailEnd/>
            </a:ln>
            <a:effectLst/>
          </p:spPr>
          <p:txBody>
            <a:bodyPr wrap="none" lIns="90000" tIns="46800" rIns="90000" bIns="46800" anchor="ctr">
              <a:spAutoFit/>
            </a:bodyPr>
            <a:lstStyle/>
            <a:p>
              <a:endParaRPr lang="zh-CN" altLang="en-US"/>
            </a:p>
          </p:txBody>
        </p:sp>
        <p:grpSp>
          <p:nvGrpSpPr>
            <p:cNvPr id="28684" name="Group 14"/>
            <p:cNvGrpSpPr>
              <a:grpSpLocks/>
            </p:cNvGrpSpPr>
            <p:nvPr/>
          </p:nvGrpSpPr>
          <p:grpSpPr bwMode="auto">
            <a:xfrm>
              <a:off x="1111" y="2024"/>
              <a:ext cx="1542" cy="1180"/>
              <a:chOff x="930" y="2114"/>
              <a:chExt cx="1542" cy="1180"/>
            </a:xfrm>
          </p:grpSpPr>
          <p:sp>
            <p:nvSpPr>
              <p:cNvPr id="868367" name="AutoShape 15"/>
              <p:cNvSpPr>
                <a:spLocks noChangeArrowheads="1"/>
              </p:cNvSpPr>
              <p:nvPr/>
            </p:nvSpPr>
            <p:spPr bwMode="blackWhite">
              <a:xfrm>
                <a:off x="930" y="2115"/>
                <a:ext cx="1542" cy="1179"/>
              </a:xfrm>
              <a:prstGeom prst="foldedCorner">
                <a:avLst>
                  <a:gd name="adj" fmla="val 12500"/>
                </a:avLst>
              </a:prstGeom>
              <a:solidFill>
                <a:schemeClr val="accent2">
                  <a:lumMod val="40000"/>
                  <a:lumOff val="60000"/>
                </a:schemeClr>
              </a:solidFill>
              <a:ln w="12700">
                <a:solidFill>
                  <a:schemeClr val="tx2"/>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28690" name="Rectangle 16"/>
              <p:cNvSpPr>
                <a:spLocks noChangeArrowheads="1"/>
              </p:cNvSpPr>
              <p:nvPr/>
            </p:nvSpPr>
            <p:spPr bwMode="blackWhite">
              <a:xfrm>
                <a:off x="1247" y="2114"/>
                <a:ext cx="894" cy="292"/>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组间方差</a:t>
                </a:r>
              </a:p>
            </p:txBody>
          </p:sp>
          <p:graphicFrame>
            <p:nvGraphicFramePr>
              <p:cNvPr id="28691" name="Object 17"/>
              <p:cNvGraphicFramePr>
                <a:graphicFrameLocks noChangeAspect="1"/>
              </p:cNvGraphicFramePr>
              <p:nvPr/>
            </p:nvGraphicFramePr>
            <p:xfrm>
              <a:off x="930" y="2478"/>
              <a:ext cx="1496" cy="665"/>
            </p:xfrm>
            <a:graphic>
              <a:graphicData uri="http://schemas.openxmlformats.org/presentationml/2006/ole">
                <mc:AlternateContent xmlns:mc="http://schemas.openxmlformats.org/markup-compatibility/2006">
                  <mc:Choice xmlns:v="urn:schemas-microsoft-com:vml" Requires="v">
                    <p:oleObj spid="_x0000_s28836" name="公式" r:id="rId8" imgW="762000" imgH="381203" progId="Equation.3">
                      <p:embed/>
                    </p:oleObj>
                  </mc:Choice>
                  <mc:Fallback>
                    <p:oleObj name="公式" r:id="rId8" imgW="762000" imgH="381203"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White">
                          <a:xfrm>
                            <a:off x="930" y="2478"/>
                            <a:ext cx="1496" cy="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685" name="Group 18"/>
            <p:cNvGrpSpPr>
              <a:grpSpLocks/>
            </p:cNvGrpSpPr>
            <p:nvPr/>
          </p:nvGrpSpPr>
          <p:grpSpPr bwMode="auto">
            <a:xfrm>
              <a:off x="3470" y="2024"/>
              <a:ext cx="1406" cy="1179"/>
              <a:chOff x="3424" y="2296"/>
              <a:chExt cx="1406" cy="1179"/>
            </a:xfrm>
          </p:grpSpPr>
          <p:sp>
            <p:nvSpPr>
              <p:cNvPr id="28686" name="AutoShape 19"/>
              <p:cNvSpPr>
                <a:spLocks noChangeArrowheads="1"/>
              </p:cNvSpPr>
              <p:nvPr/>
            </p:nvSpPr>
            <p:spPr bwMode="blackWhite">
              <a:xfrm>
                <a:off x="3424" y="2296"/>
                <a:ext cx="1406" cy="1179"/>
              </a:xfrm>
              <a:prstGeom prst="foldedCorner">
                <a:avLst>
                  <a:gd name="adj" fmla="val 12500"/>
                </a:avLst>
              </a:prstGeom>
              <a:solidFill>
                <a:srgbClr val="FFFF00"/>
              </a:solidFill>
              <a:ln w="12700">
                <a:solidFill>
                  <a:schemeClr val="tx1"/>
                </a:solidFill>
                <a:round/>
                <a:headEnd/>
                <a:tailEnd/>
              </a:ln>
              <a:effectLst>
                <a:outerShdw dist="107763" dir="2700000" algn="ctr" rotWithShape="0">
                  <a:schemeClr val="bg2"/>
                </a:outerShdw>
              </a:effectLst>
            </p:spPr>
            <p:txBody>
              <a:bodyPr wrap="none" anchor="ctr"/>
              <a:lstStyle/>
              <a:p>
                <a:endParaRPr lang="zh-CN" altLang="en-US"/>
              </a:p>
            </p:txBody>
          </p:sp>
          <p:sp>
            <p:nvSpPr>
              <p:cNvPr id="28687" name="Rectangle 20"/>
              <p:cNvSpPr>
                <a:spLocks noChangeArrowheads="1"/>
              </p:cNvSpPr>
              <p:nvPr/>
            </p:nvSpPr>
            <p:spPr bwMode="blackWhite">
              <a:xfrm>
                <a:off x="3696" y="2387"/>
                <a:ext cx="894" cy="292"/>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组内方差</a:t>
                </a:r>
              </a:p>
            </p:txBody>
          </p:sp>
          <p:graphicFrame>
            <p:nvGraphicFramePr>
              <p:cNvPr id="28688" name="Object 21"/>
              <p:cNvGraphicFramePr>
                <a:graphicFrameLocks noChangeAspect="1"/>
              </p:cNvGraphicFramePr>
              <p:nvPr/>
            </p:nvGraphicFramePr>
            <p:xfrm>
              <a:off x="3470" y="2750"/>
              <a:ext cx="1225" cy="580"/>
            </p:xfrm>
            <a:graphic>
              <a:graphicData uri="http://schemas.openxmlformats.org/presentationml/2006/ole">
                <mc:AlternateContent xmlns:mc="http://schemas.openxmlformats.org/markup-compatibility/2006">
                  <mc:Choice xmlns:v="urn:schemas-microsoft-com:vml" Requires="v">
                    <p:oleObj spid="_x0000_s28837" name="公式" r:id="rId10" imgW="819150" imgH="381203" progId="Equation.3">
                      <p:embed/>
                    </p:oleObj>
                  </mc:Choice>
                  <mc:Fallback>
                    <p:oleObj name="公式" r:id="rId10" imgW="819150" imgH="381203"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White">
                          <a:xfrm>
                            <a:off x="3470" y="2750"/>
                            <a:ext cx="1225" cy="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868374" name="Group 22"/>
          <p:cNvGrpSpPr>
            <a:grpSpLocks/>
          </p:cNvGrpSpPr>
          <p:nvPr/>
        </p:nvGrpSpPr>
        <p:grpSpPr bwMode="auto">
          <a:xfrm>
            <a:off x="611188" y="5373688"/>
            <a:ext cx="7777162" cy="935037"/>
            <a:chOff x="385" y="3385"/>
            <a:chExt cx="4899" cy="589"/>
          </a:xfrm>
        </p:grpSpPr>
        <p:sp>
          <p:nvSpPr>
            <p:cNvPr id="28680" name="AutoShape 23"/>
            <p:cNvSpPr>
              <a:spLocks noChangeArrowheads="1"/>
            </p:cNvSpPr>
            <p:nvPr/>
          </p:nvSpPr>
          <p:spPr bwMode="blackWhite">
            <a:xfrm>
              <a:off x="385" y="3430"/>
              <a:ext cx="2222" cy="544"/>
            </a:xfrm>
            <a:prstGeom prst="cloudCallout">
              <a:avLst>
                <a:gd name="adj1" fmla="val 14222"/>
                <a:gd name="adj2" fmla="val -117648"/>
              </a:avLst>
            </a:prstGeom>
            <a:noFill/>
            <a:ln w="28575">
              <a:solidFill>
                <a:srgbClr val="009900"/>
              </a:solidFill>
              <a:round/>
              <a:headEnd/>
              <a:tailEnd/>
            </a:ln>
            <a:effectLst/>
          </p:spPr>
          <p:txBody>
            <a:bodyPr lIns="90000" tIns="46800" rIns="90000" bIns="46800" anchor="ctr"/>
            <a:lstStyle/>
            <a:p>
              <a:pPr algn="ctr">
                <a:spcBef>
                  <a:spcPct val="50000"/>
                </a:spcBef>
              </a:pPr>
              <a:r>
                <a:rPr kumimoji="1" lang="zh-CN" altLang="en-US" sz="2400" dirty="0">
                  <a:latin typeface="黑体" panose="02010609060101010101" pitchFamily="49" charset="-122"/>
                  <a:ea typeface="黑体" panose="02010609060101010101" pitchFamily="49" charset="-122"/>
                </a:rPr>
                <a:t>受因素</a:t>
              </a:r>
              <a:r>
                <a:rPr kumimoji="1" lang="en-US" altLang="zh-CN" sz="2400" dirty="0">
                  <a:latin typeface="黑体" panose="02010609060101010101" pitchFamily="49" charset="-122"/>
                  <a:ea typeface="黑体" panose="02010609060101010101" pitchFamily="49" charset="-122"/>
                </a:rPr>
                <a:t>A</a:t>
              </a:r>
              <a:r>
                <a:rPr kumimoji="1" lang="zh-CN" altLang="en-US" sz="2400" dirty="0" smtClean="0">
                  <a:latin typeface="黑体" panose="02010609060101010101" pitchFamily="49" charset="-122"/>
                  <a:ea typeface="黑体" panose="02010609060101010101" pitchFamily="49" charset="-122"/>
                </a:rPr>
                <a:t>和随机因素</a:t>
              </a:r>
              <a:r>
                <a:rPr kumimoji="1" lang="zh-CN" altLang="en-US" sz="2400" dirty="0">
                  <a:latin typeface="黑体" panose="02010609060101010101" pitchFamily="49" charset="-122"/>
                  <a:ea typeface="黑体" panose="02010609060101010101" pitchFamily="49" charset="-122"/>
                </a:rPr>
                <a:t>的影响</a:t>
              </a:r>
            </a:p>
          </p:txBody>
        </p:sp>
        <p:sp>
          <p:nvSpPr>
            <p:cNvPr id="28681" name="AutoShape 24"/>
            <p:cNvSpPr>
              <a:spLocks noChangeArrowheads="1"/>
            </p:cNvSpPr>
            <p:nvPr/>
          </p:nvSpPr>
          <p:spPr bwMode="blackWhite">
            <a:xfrm>
              <a:off x="3288" y="3385"/>
              <a:ext cx="1996" cy="545"/>
            </a:xfrm>
            <a:prstGeom prst="cloudCallout">
              <a:avLst>
                <a:gd name="adj1" fmla="val -9519"/>
                <a:gd name="adj2" fmla="val -95319"/>
              </a:avLst>
            </a:prstGeom>
            <a:noFill/>
            <a:ln w="28575">
              <a:solidFill>
                <a:schemeClr val="accent2"/>
              </a:solidFill>
              <a:round/>
              <a:headEnd/>
              <a:tailEnd/>
            </a:ln>
            <a:effectLst/>
          </p:spPr>
          <p:txBody>
            <a:bodyPr lIns="90000" tIns="46800" rIns="90000" bIns="46800" anchor="ctr"/>
            <a:lstStyle/>
            <a:p>
              <a:pPr algn="ctr">
                <a:spcBef>
                  <a:spcPct val="50000"/>
                </a:spcBef>
              </a:pPr>
              <a:r>
                <a:rPr kumimoji="1" lang="zh-CN" altLang="en-US" sz="2400" dirty="0">
                  <a:latin typeface="黑体" panose="02010609060101010101" pitchFamily="49" charset="-122"/>
                  <a:ea typeface="黑体" panose="02010609060101010101" pitchFamily="49" charset="-122"/>
                </a:rPr>
                <a:t>只受随机</a:t>
              </a:r>
              <a:br>
                <a:rPr kumimoji="1" lang="zh-CN" altLang="en-US" sz="2400" dirty="0">
                  <a:latin typeface="黑体" panose="02010609060101010101" pitchFamily="49" charset="-122"/>
                  <a:ea typeface="黑体" panose="02010609060101010101" pitchFamily="49" charset="-122"/>
                </a:rPr>
              </a:br>
              <a:r>
                <a:rPr kumimoji="1" lang="zh-CN" altLang="en-US" sz="2400" dirty="0">
                  <a:latin typeface="黑体" panose="02010609060101010101" pitchFamily="49" charset="-122"/>
                  <a:ea typeface="黑体" panose="02010609060101010101" pitchFamily="49" charset="-122"/>
                </a:rPr>
                <a:t>因素的影响</a:t>
              </a:r>
            </a:p>
          </p:txBody>
        </p:sp>
      </p:grpSp>
      <p:sp>
        <p:nvSpPr>
          <p:cNvPr id="28679" name="灯片编号占位符 2"/>
          <p:cNvSpPr>
            <a:spLocks noGrp="1"/>
          </p:cNvSpPr>
          <p:nvPr>
            <p:ph type="sldNum" sz="quarter" idx="10"/>
          </p:nvPr>
        </p:nvSpPr>
        <p:spPr>
          <a:noFill/>
          <a:ln>
            <a:miter lim="800000"/>
            <a:headEnd/>
            <a:tailEnd/>
          </a:ln>
        </p:spPr>
        <p:txBody>
          <a:bodyPr/>
          <a:lstStyle/>
          <a:p>
            <a:fld id="{CC4D3050-3C6F-4CD5-A8AD-46721042CAC6}" type="slidenum">
              <a:rPr lang="en-US" altLang="zh-CN" smtClean="0">
                <a:latin typeface="Arial" pitchFamily="34" charset="0"/>
                <a:ea typeface="宋体" pitchFamily="2" charset="-122"/>
              </a:rPr>
              <a:pPr/>
              <a:t>29</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68363"/>
                                        </p:tgtEl>
                                        <p:attrNameLst>
                                          <p:attrName>style.visibility</p:attrName>
                                        </p:attrNameLst>
                                      </p:cBhvr>
                                      <p:to>
                                        <p:strVal val="visible"/>
                                      </p:to>
                                    </p:set>
                                    <p:animEffect transition="in" filter="dissolve">
                                      <p:cBhvr>
                                        <p:cTn id="7" dur="500"/>
                                        <p:tgtEl>
                                          <p:spTgt spid="868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68374"/>
                                        </p:tgtEl>
                                        <p:attrNameLst>
                                          <p:attrName>style.visibility</p:attrName>
                                        </p:attrNameLst>
                                      </p:cBhvr>
                                      <p:to>
                                        <p:strVal val="visible"/>
                                      </p:to>
                                    </p:set>
                                    <p:animEffect transition="in" filter="dissolve">
                                      <p:cBhvr>
                                        <p:cTn id="12" dur="500"/>
                                        <p:tgtEl>
                                          <p:spTgt spid="86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r>
              <a:rPr lang="zh-CN" altLang="en-US" dirty="0" smtClean="0">
                <a:ea typeface="黑体" pitchFamily="2" charset="-122"/>
              </a:rPr>
              <a:t>学习目标</a:t>
            </a:r>
          </a:p>
        </p:txBody>
      </p:sp>
      <p:sp>
        <p:nvSpPr>
          <p:cNvPr id="827395" name="Rectangle 3"/>
          <p:cNvSpPr>
            <a:spLocks noGrp="1" noChangeArrowheads="1"/>
          </p:cNvSpPr>
          <p:nvPr>
            <p:ph idx="1"/>
          </p:nvPr>
        </p:nvSpPr>
        <p:spPr/>
        <p:txBody>
          <a:bodyPr/>
          <a:lstStyle/>
          <a:p>
            <a:pPr>
              <a:lnSpc>
                <a:spcPct val="150000"/>
              </a:lnSpc>
            </a:pPr>
            <a:r>
              <a:rPr lang="zh-CN" altLang="en-US" dirty="0" smtClean="0">
                <a:ea typeface="黑体" pitchFamily="2" charset="-122"/>
              </a:rPr>
              <a:t>掌握方差分析中的基本概念；</a:t>
            </a:r>
          </a:p>
          <a:p>
            <a:pPr>
              <a:lnSpc>
                <a:spcPct val="150000"/>
              </a:lnSpc>
            </a:pPr>
            <a:r>
              <a:rPr lang="zh-CN" altLang="en-US" dirty="0" smtClean="0">
                <a:ea typeface="黑体" pitchFamily="2" charset="-122"/>
              </a:rPr>
              <a:t>掌握方差分析的基本思想和原理；</a:t>
            </a:r>
          </a:p>
          <a:p>
            <a:pPr>
              <a:lnSpc>
                <a:spcPct val="150000"/>
              </a:lnSpc>
            </a:pPr>
            <a:r>
              <a:rPr lang="zh-CN" altLang="en-US" dirty="0" smtClean="0">
                <a:ea typeface="黑体" pitchFamily="2" charset="-122"/>
              </a:rPr>
              <a:t>掌握单因素方差分析的方法及应用；</a:t>
            </a:r>
          </a:p>
          <a:p>
            <a:pPr>
              <a:lnSpc>
                <a:spcPct val="150000"/>
              </a:lnSpc>
            </a:pPr>
            <a:r>
              <a:rPr lang="zh-CN" altLang="en-US" dirty="0" smtClean="0">
                <a:ea typeface="黑体" pitchFamily="2" charset="-122"/>
              </a:rPr>
              <a:t>初步了解多重比较方法的应用；</a:t>
            </a:r>
          </a:p>
          <a:p>
            <a:pPr>
              <a:lnSpc>
                <a:spcPct val="150000"/>
              </a:lnSpc>
            </a:pPr>
            <a:r>
              <a:rPr lang="zh-CN" altLang="en-US" dirty="0" smtClean="0">
                <a:ea typeface="黑体" pitchFamily="2" charset="-122"/>
              </a:rPr>
              <a:t>了解双因素方差分析的方法及应用。</a:t>
            </a:r>
          </a:p>
          <a:p>
            <a:endParaRPr lang="zh-CN" altLang="en-US" dirty="0" smtClean="0">
              <a:ea typeface="黑体" pitchFamily="2" charset="-122"/>
            </a:endParaRPr>
          </a:p>
          <a:p>
            <a:endParaRPr lang="en-US" altLang="zh-CN" dirty="0" smtClean="0">
              <a:ea typeface="黑体" pitchFamily="2" charset="-122"/>
            </a:endParaRPr>
          </a:p>
        </p:txBody>
      </p:sp>
      <p:sp>
        <p:nvSpPr>
          <p:cNvPr id="10244" name="灯片编号占位符 1"/>
          <p:cNvSpPr>
            <a:spLocks noGrp="1"/>
          </p:cNvSpPr>
          <p:nvPr>
            <p:ph type="sldNum" sz="quarter" idx="10"/>
          </p:nvPr>
        </p:nvSpPr>
        <p:spPr>
          <a:noFill/>
          <a:ln>
            <a:miter lim="800000"/>
            <a:headEnd/>
            <a:tailEnd/>
          </a:ln>
        </p:spPr>
        <p:txBody>
          <a:bodyPr/>
          <a:lstStyle/>
          <a:p>
            <a:fld id="{01AC7C04-49EA-4BE0-A9E5-F8FCD83719DB}" type="slidenum">
              <a:rPr lang="en-US" altLang="zh-CN" smtClean="0">
                <a:latin typeface="Arial" pitchFamily="34" charset="0"/>
                <a:ea typeface="宋体" pitchFamily="2" charset="-122"/>
              </a:rPr>
              <a:pPr/>
              <a:t>3</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animEffect transition="in" filter="dissolve">
                                      <p:cBhvr>
                                        <p:cTn id="7" dur="500"/>
                                        <p:tgtEl>
                                          <p:spTgt spid="8273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7395">
                                            <p:txEl>
                                              <p:pRg st="1" end="1"/>
                                            </p:txEl>
                                          </p:spTgt>
                                        </p:tgtEl>
                                        <p:attrNameLst>
                                          <p:attrName>style.visibility</p:attrName>
                                        </p:attrNameLst>
                                      </p:cBhvr>
                                      <p:to>
                                        <p:strVal val="visible"/>
                                      </p:to>
                                    </p:set>
                                    <p:animEffect transition="in" filter="dissolve">
                                      <p:cBhvr>
                                        <p:cTn id="10" dur="500"/>
                                        <p:tgtEl>
                                          <p:spTgt spid="82739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27395">
                                            <p:txEl>
                                              <p:pRg st="2" end="2"/>
                                            </p:txEl>
                                          </p:spTgt>
                                        </p:tgtEl>
                                        <p:attrNameLst>
                                          <p:attrName>style.visibility</p:attrName>
                                        </p:attrNameLst>
                                      </p:cBhvr>
                                      <p:to>
                                        <p:strVal val="visible"/>
                                      </p:to>
                                    </p:set>
                                    <p:animEffect transition="in" filter="dissolve">
                                      <p:cBhvr>
                                        <p:cTn id="13" dur="500"/>
                                        <p:tgtEl>
                                          <p:spTgt spid="82739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27395">
                                            <p:txEl>
                                              <p:pRg st="3" end="3"/>
                                            </p:txEl>
                                          </p:spTgt>
                                        </p:tgtEl>
                                        <p:attrNameLst>
                                          <p:attrName>style.visibility</p:attrName>
                                        </p:attrNameLst>
                                      </p:cBhvr>
                                      <p:to>
                                        <p:strVal val="visible"/>
                                      </p:to>
                                    </p:set>
                                    <p:animEffect transition="in" filter="dissolve">
                                      <p:cBhvr>
                                        <p:cTn id="16" dur="500"/>
                                        <p:tgtEl>
                                          <p:spTgt spid="82739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27395">
                                            <p:txEl>
                                              <p:pRg st="4" end="4"/>
                                            </p:txEl>
                                          </p:spTgt>
                                        </p:tgtEl>
                                        <p:attrNameLst>
                                          <p:attrName>style.visibility</p:attrName>
                                        </p:attrNameLst>
                                      </p:cBhvr>
                                      <p:to>
                                        <p:strVal val="visible"/>
                                      </p:to>
                                    </p:set>
                                    <p:animEffect transition="in" filter="dissolve">
                                      <p:cBhvr>
                                        <p:cTn id="19" dur="500"/>
                                        <p:tgtEl>
                                          <p:spTgt spid="827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ea typeface="黑体" pitchFamily="2" charset="-122"/>
              </a:rPr>
              <a:t>5.2.2 </a:t>
            </a:r>
            <a:r>
              <a:rPr lang="zh-CN" altLang="en-US" dirty="0" smtClean="0">
                <a:ea typeface="黑体" pitchFamily="2" charset="-122"/>
              </a:rPr>
              <a:t>：方差分析的基本思想</a:t>
            </a:r>
          </a:p>
        </p:txBody>
      </p:sp>
      <p:sp>
        <p:nvSpPr>
          <p:cNvPr id="29699" name="Rectangle 12"/>
          <p:cNvSpPr>
            <a:spLocks noGrp="1" noChangeArrowheads="1"/>
          </p:cNvSpPr>
          <p:nvPr>
            <p:ph idx="1"/>
          </p:nvPr>
        </p:nvSpPr>
        <p:spPr>
          <a:xfrm>
            <a:off x="457200" y="1228725"/>
            <a:ext cx="8229600" cy="3856038"/>
          </a:xfrm>
        </p:spPr>
        <p:txBody>
          <a:bodyPr/>
          <a:lstStyle/>
          <a:p>
            <a:pPr>
              <a:lnSpc>
                <a:spcPct val="150000"/>
              </a:lnSpc>
            </a:pPr>
            <a:r>
              <a:rPr lang="zh-CN" altLang="en-US" sz="2400" dirty="0" smtClean="0">
                <a:ea typeface="黑体" pitchFamily="2" charset="-122"/>
              </a:rPr>
              <a:t>若因素</a:t>
            </a:r>
            <a:r>
              <a:rPr lang="en-US" altLang="zh-CN" sz="2400" dirty="0">
                <a:ea typeface="黑体" pitchFamily="2" charset="-122"/>
              </a:rPr>
              <a:t>A</a:t>
            </a:r>
            <a:r>
              <a:rPr lang="zh-CN" altLang="en-US" sz="2400" dirty="0" smtClean="0">
                <a:ea typeface="黑体" pitchFamily="2" charset="-122"/>
              </a:rPr>
              <a:t>的</a:t>
            </a:r>
            <a:r>
              <a:rPr lang="zh-CN" altLang="en-US" sz="2400" dirty="0" smtClean="0">
                <a:ea typeface="黑体" pitchFamily="2" charset="-122"/>
              </a:rPr>
              <a:t>不同水平对结果没有影响，那么在组间方差中只包含有随机误差，两个方差的比值会接近</a:t>
            </a:r>
            <a:r>
              <a:rPr lang="en-US" altLang="zh-CN" sz="2400" dirty="0" smtClean="0">
                <a:ea typeface="黑体" pitchFamily="2" charset="-122"/>
              </a:rPr>
              <a:t>1</a:t>
            </a:r>
            <a:r>
              <a:rPr lang="zh-CN" altLang="en-US" sz="2400" dirty="0" smtClean="0">
                <a:ea typeface="黑体" pitchFamily="2" charset="-122"/>
              </a:rPr>
              <a:t>；反之，该比值</a:t>
            </a:r>
            <a:r>
              <a:rPr lang="zh-CN" altLang="en-US" sz="2400" dirty="0" smtClean="0">
                <a:ea typeface="黑体" pitchFamily="2" charset="-122"/>
              </a:rPr>
              <a:t>就会大于</a:t>
            </a:r>
            <a:r>
              <a:rPr lang="en-US" altLang="zh-CN" sz="2400" dirty="0" smtClean="0">
                <a:ea typeface="黑体" pitchFamily="2" charset="-122"/>
              </a:rPr>
              <a:t>1</a:t>
            </a:r>
            <a:r>
              <a:rPr lang="zh-CN" altLang="en-US" sz="2400" dirty="0" smtClean="0">
                <a:ea typeface="黑体" pitchFamily="2" charset="-122"/>
              </a:rPr>
              <a:t>；当</a:t>
            </a:r>
            <a:r>
              <a:rPr lang="zh-CN" altLang="en-US" sz="2400" dirty="0" smtClean="0">
                <a:ea typeface="黑体" pitchFamily="2" charset="-122"/>
              </a:rPr>
              <a:t>这个比值大到某种程度时，就</a:t>
            </a:r>
            <a:r>
              <a:rPr lang="zh-CN" altLang="en-US" sz="2400" dirty="0" smtClean="0">
                <a:ea typeface="黑体" pitchFamily="2" charset="-122"/>
              </a:rPr>
              <a:t>可以说因素</a:t>
            </a:r>
            <a:r>
              <a:rPr lang="en-US" altLang="zh-CN" sz="2400" dirty="0" smtClean="0">
                <a:ea typeface="黑体" pitchFamily="2" charset="-122"/>
              </a:rPr>
              <a:t>A</a:t>
            </a:r>
            <a:r>
              <a:rPr lang="zh-CN" altLang="en-US" sz="2400" dirty="0" smtClean="0">
                <a:ea typeface="黑体" pitchFamily="2" charset="-122"/>
              </a:rPr>
              <a:t>对结果有显著影响。</a:t>
            </a:r>
          </a:p>
        </p:txBody>
      </p:sp>
      <p:sp>
        <p:nvSpPr>
          <p:cNvPr id="29703" name="Rectangle 6"/>
          <p:cNvSpPr>
            <a:spLocks noChangeArrowheads="1"/>
          </p:cNvSpPr>
          <p:nvPr/>
        </p:nvSpPr>
        <p:spPr bwMode="auto">
          <a:xfrm>
            <a:off x="0" y="325755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pSp>
        <p:nvGrpSpPr>
          <p:cNvPr id="870407" name="Group 7"/>
          <p:cNvGrpSpPr>
            <a:grpSpLocks/>
          </p:cNvGrpSpPr>
          <p:nvPr/>
        </p:nvGrpSpPr>
        <p:grpSpPr bwMode="auto">
          <a:xfrm>
            <a:off x="3491880" y="5157192"/>
            <a:ext cx="3527425" cy="719138"/>
            <a:chOff x="1973" y="1389"/>
            <a:chExt cx="2222" cy="453"/>
          </a:xfrm>
          <a:solidFill>
            <a:schemeClr val="accent2">
              <a:lumMod val="40000"/>
              <a:lumOff val="60000"/>
            </a:schemeClr>
          </a:solidFill>
        </p:grpSpPr>
        <p:sp>
          <p:nvSpPr>
            <p:cNvPr id="870408" name="Rectangle 8"/>
            <p:cNvSpPr>
              <a:spLocks noChangeArrowheads="1"/>
            </p:cNvSpPr>
            <p:nvPr/>
          </p:nvSpPr>
          <p:spPr bwMode="blackWhite">
            <a:xfrm>
              <a:off x="1973" y="1389"/>
              <a:ext cx="2222" cy="453"/>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defRPr/>
              </a:pPr>
              <a:endParaRPr lang="zh-CN" altLang="en-US"/>
            </a:p>
          </p:txBody>
        </p:sp>
        <p:grpSp>
          <p:nvGrpSpPr>
            <p:cNvPr id="870409" name="Group 9"/>
            <p:cNvGrpSpPr>
              <a:grpSpLocks/>
            </p:cNvGrpSpPr>
            <p:nvPr/>
          </p:nvGrpSpPr>
          <p:grpSpPr bwMode="auto">
            <a:xfrm>
              <a:off x="2018" y="1389"/>
              <a:ext cx="2132" cy="453"/>
              <a:chOff x="2018" y="1389"/>
              <a:chExt cx="2132" cy="453"/>
            </a:xfrm>
            <a:grpFill/>
          </p:grpSpPr>
          <p:sp>
            <p:nvSpPr>
              <p:cNvPr id="870410" name="Rectangle 10"/>
              <p:cNvSpPr>
                <a:spLocks noChangeArrowheads="1"/>
              </p:cNvSpPr>
              <p:nvPr/>
            </p:nvSpPr>
            <p:spPr bwMode="blackWhite">
              <a:xfrm>
                <a:off x="2018" y="1480"/>
                <a:ext cx="886" cy="288"/>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50000"/>
                  </a:spcBef>
                  <a:defRPr/>
                </a:pPr>
                <a:r>
                  <a:rPr kumimoji="1" lang="zh-CN" altLang="en-US" sz="2400" b="1">
                    <a:latin typeface="Times New Roman" pitchFamily="18" charset="0"/>
                  </a:rPr>
                  <a:t>组内方差</a:t>
                </a:r>
              </a:p>
            </p:txBody>
          </p:sp>
        </p:grpSp>
      </p:grpSp>
      <p:sp>
        <p:nvSpPr>
          <p:cNvPr id="29707" name="灯片编号占位符 1"/>
          <p:cNvSpPr>
            <a:spLocks noGrp="1"/>
          </p:cNvSpPr>
          <p:nvPr>
            <p:ph type="sldNum" sz="quarter" idx="10"/>
          </p:nvPr>
        </p:nvSpPr>
        <p:spPr>
          <a:noFill/>
          <a:ln>
            <a:miter lim="800000"/>
            <a:headEnd/>
            <a:tailEnd/>
          </a:ln>
        </p:spPr>
        <p:txBody>
          <a:bodyPr/>
          <a:lstStyle/>
          <a:p>
            <a:fld id="{AC13EDDB-A2BC-47A1-AD20-4673B2A4BB54}" type="slidenum">
              <a:rPr lang="en-US" altLang="zh-CN" smtClean="0">
                <a:latin typeface="Arial" pitchFamily="34" charset="0"/>
                <a:ea typeface="宋体" pitchFamily="2" charset="-122"/>
              </a:rPr>
              <a:pPr/>
              <a:t>30</a:t>
            </a:fld>
            <a:endParaRPr lang="en-US" altLang="zh-CN" smtClean="0">
              <a:latin typeface="Arial" pitchFamily="34" charset="0"/>
              <a:ea typeface="宋体" pitchFamily="2" charset="-122"/>
            </a:endParaRPr>
          </a:p>
        </p:txBody>
      </p:sp>
      <p:grpSp>
        <p:nvGrpSpPr>
          <p:cNvPr id="2" name="组合 1"/>
          <p:cNvGrpSpPr/>
          <p:nvPr/>
        </p:nvGrpSpPr>
        <p:grpSpPr>
          <a:xfrm>
            <a:off x="1662906" y="4142141"/>
            <a:ext cx="6013450" cy="1858882"/>
            <a:chOff x="1258888" y="4581525"/>
            <a:chExt cx="6013450" cy="1858882"/>
          </a:xfrm>
        </p:grpSpPr>
        <p:sp>
          <p:nvSpPr>
            <p:cNvPr id="29700" name="Rectangle 3"/>
            <p:cNvSpPr>
              <a:spLocks noChangeArrowheads="1"/>
            </p:cNvSpPr>
            <p:nvPr/>
          </p:nvSpPr>
          <p:spPr bwMode="blackWhite">
            <a:xfrm>
              <a:off x="2751138" y="4581525"/>
              <a:ext cx="4248150" cy="935038"/>
            </a:xfrm>
            <a:prstGeom prst="rect">
              <a:avLst/>
            </a:prstGeom>
            <a:solidFill>
              <a:srgbClr val="FFFF00"/>
            </a:solidFill>
            <a:ln w="12700">
              <a:noFill/>
              <a:miter lim="800000"/>
              <a:headEnd/>
              <a:tailEnd/>
            </a:ln>
            <a:effectLst>
              <a:outerShdw dist="107763" dir="2700000" algn="ctr" rotWithShape="0">
                <a:schemeClr val="bg2"/>
              </a:outerShdw>
            </a:effectLst>
          </p:spPr>
          <p:txBody>
            <a:bodyPr wrap="none" anchor="ctr"/>
            <a:lstStyle/>
            <a:p>
              <a:endParaRPr lang="zh-CN" altLang="en-US"/>
            </a:p>
          </p:txBody>
        </p:sp>
        <p:sp>
          <p:nvSpPr>
            <p:cNvPr id="29701" name="Rectangle 4"/>
            <p:cNvSpPr>
              <a:spLocks noChangeArrowheads="1"/>
            </p:cNvSpPr>
            <p:nvPr/>
          </p:nvSpPr>
          <p:spPr bwMode="auto">
            <a:xfrm>
              <a:off x="2787650" y="4870450"/>
              <a:ext cx="1406525" cy="457200"/>
            </a:xfrm>
            <a:prstGeom prst="rect">
              <a:avLst/>
            </a:prstGeom>
            <a:noFill/>
            <a:ln w="28575">
              <a:noFill/>
              <a:miter lim="800000"/>
              <a:headEnd/>
              <a:tailEnd/>
            </a:ln>
            <a:effectLst/>
          </p:spPr>
          <p:txBody>
            <a:bodyPr wrap="none" lIns="90000" tIns="46800" rIns="90000" bIns="46800">
              <a:spAutoFit/>
            </a:bodyPr>
            <a:lstStyle/>
            <a:p>
              <a:pPr>
                <a:spcBef>
                  <a:spcPct val="50000"/>
                </a:spcBef>
              </a:pPr>
              <a:r>
                <a:rPr kumimoji="1" lang="zh-CN" altLang="en-US" sz="2400" b="1">
                  <a:latin typeface="Times New Roman" pitchFamily="18" charset="0"/>
                </a:rPr>
                <a:t>组间方差</a:t>
              </a:r>
            </a:p>
          </p:txBody>
        </p:sp>
        <p:graphicFrame>
          <p:nvGraphicFramePr>
            <p:cNvPr id="29702" name="Object 5"/>
            <p:cNvGraphicFramePr>
              <a:graphicFrameLocks noChangeAspect="1"/>
            </p:cNvGraphicFramePr>
            <p:nvPr>
              <p:extLst>
                <p:ext uri="{D42A27DB-BD31-4B8C-83A1-F6EECF244321}">
                  <p14:modId xmlns:p14="http://schemas.microsoft.com/office/powerpoint/2010/main" val="133286254"/>
                </p:ext>
              </p:extLst>
            </p:nvPr>
          </p:nvGraphicFramePr>
          <p:xfrm>
            <a:off x="4337051" y="4725988"/>
            <a:ext cx="1963142" cy="790575"/>
          </p:xfrm>
          <a:graphic>
            <a:graphicData uri="http://schemas.openxmlformats.org/presentationml/2006/ole">
              <mc:AlternateContent xmlns:mc="http://schemas.openxmlformats.org/markup-compatibility/2006">
                <mc:Choice xmlns:v="urn:schemas-microsoft-com:vml" Requires="v">
                  <p:oleObj spid="_x0000_s29760" name="公式" r:id="rId4" imgW="762000" imgH="381203" progId="Equation.3">
                    <p:embed/>
                  </p:oleObj>
                </mc:Choice>
                <mc:Fallback>
                  <p:oleObj name="公式" r:id="rId4" imgW="762000" imgH="38120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4337051" y="4725988"/>
                          <a:ext cx="1963142" cy="790575"/>
                        </a:xfrm>
                        <a:prstGeom prst="rect">
                          <a:avLst/>
                        </a:prstGeom>
                        <a:noFill/>
                      </p:spPr>
                    </p:pic>
                  </p:oleObj>
                </mc:Fallback>
              </mc:AlternateContent>
            </a:graphicData>
          </a:graphic>
        </p:graphicFrame>
        <p:sp>
          <p:nvSpPr>
            <p:cNvPr id="29705" name="Line 13"/>
            <p:cNvSpPr>
              <a:spLocks noChangeShapeType="1"/>
            </p:cNvSpPr>
            <p:nvPr/>
          </p:nvSpPr>
          <p:spPr bwMode="auto">
            <a:xfrm>
              <a:off x="2303463" y="5589588"/>
              <a:ext cx="4968875" cy="0"/>
            </a:xfrm>
            <a:prstGeom prst="line">
              <a:avLst/>
            </a:prstGeom>
            <a:noFill/>
            <a:ln w="38100">
              <a:solidFill>
                <a:srgbClr val="FF9900"/>
              </a:solidFill>
              <a:round/>
              <a:headEnd/>
              <a:tailEnd/>
            </a:ln>
            <a:effectLst/>
          </p:spPr>
          <p:txBody>
            <a:bodyPr wrap="none" lIns="90000" tIns="46800" rIns="90000" bIns="46800" anchor="ctr">
              <a:spAutoFit/>
            </a:bodyPr>
            <a:lstStyle/>
            <a:p>
              <a:endParaRPr lang="zh-CN" altLang="en-US"/>
            </a:p>
          </p:txBody>
        </p:sp>
        <p:sp>
          <p:nvSpPr>
            <p:cNvPr id="29706" name="Text Box 14"/>
            <p:cNvSpPr txBox="1">
              <a:spLocks noChangeArrowheads="1"/>
            </p:cNvSpPr>
            <p:nvPr/>
          </p:nvSpPr>
          <p:spPr bwMode="auto">
            <a:xfrm>
              <a:off x="1258888" y="5280025"/>
              <a:ext cx="808037" cy="762000"/>
            </a:xfrm>
            <a:prstGeom prst="rect">
              <a:avLst/>
            </a:prstGeom>
            <a:noFill/>
            <a:ln w="28575" algn="ctr">
              <a:noFill/>
              <a:miter lim="800000"/>
              <a:headEnd/>
              <a:tailEnd/>
            </a:ln>
            <a:effectLst/>
          </p:spPr>
          <p:txBody>
            <a:bodyPr wrap="none" lIns="90000" tIns="46800" rIns="90000" bIns="46800">
              <a:spAutoFit/>
            </a:bodyPr>
            <a:lstStyle/>
            <a:p>
              <a:pPr algn="ctr">
                <a:spcBef>
                  <a:spcPct val="50000"/>
                </a:spcBef>
              </a:pPr>
              <a:r>
                <a:rPr kumimoji="1" lang="en-US" altLang="zh-CN" sz="4400" dirty="0">
                  <a:latin typeface="Times New Roman" pitchFamily="18" charset="0"/>
                </a:rPr>
                <a:t>F=</a:t>
              </a:r>
            </a:p>
          </p:txBody>
        </p:sp>
        <p:graphicFrame>
          <p:nvGraphicFramePr>
            <p:cNvPr id="15" name="Object 21"/>
            <p:cNvGraphicFramePr>
              <a:graphicFrameLocks noChangeAspect="1"/>
            </p:cNvGraphicFramePr>
            <p:nvPr>
              <p:extLst>
                <p:ext uri="{D42A27DB-BD31-4B8C-83A1-F6EECF244321}">
                  <p14:modId xmlns:p14="http://schemas.microsoft.com/office/powerpoint/2010/main" val="1305091365"/>
                </p:ext>
              </p:extLst>
            </p:nvPr>
          </p:nvGraphicFramePr>
          <p:xfrm>
            <a:off x="4502467" y="5589240"/>
            <a:ext cx="1797725" cy="851167"/>
          </p:xfrm>
          <a:graphic>
            <a:graphicData uri="http://schemas.openxmlformats.org/presentationml/2006/ole">
              <mc:AlternateContent xmlns:mc="http://schemas.openxmlformats.org/markup-compatibility/2006">
                <mc:Choice xmlns:v="urn:schemas-microsoft-com:vml" Requires="v">
                  <p:oleObj spid="_x0000_s29761" name="Equation" r:id="rId6" imgW="819150" imgH="381203" progId="Equation.DSMT4">
                    <p:embed/>
                  </p:oleObj>
                </mc:Choice>
                <mc:Fallback>
                  <p:oleObj name="Equation" r:id="rId6" imgW="819150" imgH="38120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4502467" y="5589240"/>
                          <a:ext cx="1797725" cy="851167"/>
                        </a:xfrm>
                        <a:prstGeom prst="rect">
                          <a:avLst/>
                        </a:prstGeom>
                        <a:noFill/>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 </a:t>
            </a:r>
            <a:r>
              <a:rPr lang="zh-CN" altLang="en-US" dirty="0" smtClean="0"/>
              <a:t>检验</a:t>
            </a:r>
            <a:endParaRPr lang="zh-CN" altLang="en-US" dirty="0"/>
          </a:p>
        </p:txBody>
      </p:sp>
      <p:sp>
        <p:nvSpPr>
          <p:cNvPr id="3" name="内容占位符 2"/>
          <p:cNvSpPr>
            <a:spLocks noGrp="1"/>
          </p:cNvSpPr>
          <p:nvPr>
            <p:ph idx="1"/>
          </p:nvPr>
        </p:nvSpPr>
        <p:spPr/>
        <p:txBody>
          <a:bodyPr/>
          <a:lstStyle/>
          <a:p>
            <a:pPr>
              <a:lnSpc>
                <a:spcPct val="150000"/>
              </a:lnSpc>
              <a:buSzPct val="120000"/>
            </a:pPr>
            <a:r>
              <a:rPr lang="zh-CN" altLang="en-US" sz="2400" dirty="0">
                <a:ea typeface="黑体" pitchFamily="2" charset="-122"/>
              </a:rPr>
              <a:t>将</a:t>
            </a:r>
            <a:r>
              <a:rPr lang="en-US" altLang="zh-CN" sz="2400" dirty="0">
                <a:ea typeface="黑体" pitchFamily="2" charset="-122"/>
              </a:rPr>
              <a:t>MSA</a:t>
            </a:r>
            <a:r>
              <a:rPr lang="zh-CN" altLang="en-US" sz="2400" dirty="0">
                <a:ea typeface="黑体" pitchFamily="2" charset="-122"/>
              </a:rPr>
              <a:t>和</a:t>
            </a:r>
            <a:r>
              <a:rPr lang="en-US" altLang="zh-CN" sz="2400" dirty="0">
                <a:ea typeface="黑体" pitchFamily="2" charset="-122"/>
              </a:rPr>
              <a:t>MSE</a:t>
            </a:r>
            <a:r>
              <a:rPr lang="zh-CN" altLang="en-US" sz="2400" dirty="0">
                <a:ea typeface="黑体" pitchFamily="2" charset="-122"/>
              </a:rPr>
              <a:t>进行对比，即得到所需要的检验统计量</a:t>
            </a:r>
            <a:r>
              <a:rPr lang="en-US" altLang="zh-CN" sz="2400" dirty="0">
                <a:ea typeface="黑体" pitchFamily="2" charset="-122"/>
              </a:rPr>
              <a:t>F</a:t>
            </a:r>
          </a:p>
          <a:p>
            <a:pPr>
              <a:lnSpc>
                <a:spcPct val="150000"/>
              </a:lnSpc>
              <a:buSzPct val="120000"/>
            </a:pPr>
            <a:r>
              <a:rPr lang="zh-CN" altLang="en-US" sz="2400" dirty="0">
                <a:ea typeface="黑体" pitchFamily="2" charset="-122"/>
              </a:rPr>
              <a:t>当</a:t>
            </a:r>
            <a:r>
              <a:rPr lang="en-US" altLang="zh-CN" sz="2400" dirty="0" smtClean="0">
                <a:ea typeface="黑体" pitchFamily="2" charset="-122"/>
              </a:rPr>
              <a:t>H</a:t>
            </a:r>
            <a:r>
              <a:rPr lang="en-US" altLang="zh-CN" sz="2400" baseline="-25000" dirty="0" smtClean="0">
                <a:ea typeface="黑体" pitchFamily="2" charset="-122"/>
              </a:rPr>
              <a:t>0</a:t>
            </a:r>
            <a:r>
              <a:rPr lang="zh-CN" altLang="en-US" sz="2400" dirty="0" smtClean="0">
                <a:ea typeface="黑体" pitchFamily="2" charset="-122"/>
              </a:rPr>
              <a:t>为</a:t>
            </a:r>
            <a:r>
              <a:rPr lang="zh-CN" altLang="en-US" sz="2400" dirty="0">
                <a:ea typeface="黑体" pitchFamily="2" charset="-122"/>
              </a:rPr>
              <a:t>真时，二者的比值服从分子自由度为</a:t>
            </a:r>
            <a:r>
              <a:rPr kumimoji="1" lang="en-US" altLang="zh-CN" sz="2400" i="1" dirty="0">
                <a:effectLst>
                  <a:outerShdw blurRad="38100" dist="38100" dir="2700000" algn="tl">
                    <a:srgbClr val="000000"/>
                  </a:outerShdw>
                </a:effectLst>
                <a:ea typeface="+mn-ea"/>
                <a:cs typeface="+mn-cs"/>
              </a:rPr>
              <a:t>k-1</a:t>
            </a:r>
            <a:r>
              <a:rPr lang="zh-CN" altLang="en-US" sz="2400" dirty="0">
                <a:ea typeface="黑体" pitchFamily="2" charset="-122"/>
              </a:rPr>
              <a:t>、分母自由度为 </a:t>
            </a:r>
            <a:r>
              <a:rPr kumimoji="1" lang="en-US" altLang="zh-CN" sz="2400" i="1" dirty="0">
                <a:effectLst>
                  <a:outerShdw blurRad="38100" dist="38100" dir="2700000" algn="tl">
                    <a:srgbClr val="000000"/>
                  </a:outerShdw>
                </a:effectLst>
                <a:ea typeface="+mn-ea"/>
                <a:cs typeface="+mn-cs"/>
              </a:rPr>
              <a:t>n-k </a:t>
            </a:r>
            <a:r>
              <a:rPr lang="zh-CN" altLang="en-US" sz="2400" dirty="0">
                <a:ea typeface="黑体" pitchFamily="2" charset="-122"/>
              </a:rPr>
              <a:t>的 </a:t>
            </a:r>
            <a:r>
              <a:rPr lang="en-US" altLang="zh-CN" sz="2400" dirty="0">
                <a:ea typeface="黑体" pitchFamily="2" charset="-122"/>
              </a:rPr>
              <a:t>F </a:t>
            </a:r>
            <a:r>
              <a:rPr lang="zh-CN" altLang="en-US" sz="2400" dirty="0">
                <a:ea typeface="黑体" pitchFamily="2" charset="-122"/>
              </a:rPr>
              <a:t>分布，即 </a:t>
            </a:r>
          </a:p>
          <a:p>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31</a:t>
            </a:fld>
            <a:endParaRPr lang="en-US" altLang="zh-CN" dirty="0"/>
          </a:p>
        </p:txBody>
      </p:sp>
      <p:graphicFrame>
        <p:nvGraphicFramePr>
          <p:cNvPr id="6" name="对象 5">
            <a:hlinkClick r:id="" action="ppaction://ole?verb=0"/>
          </p:cNvPr>
          <p:cNvGraphicFramePr>
            <a:graphicFrameLocks/>
          </p:cNvGraphicFramePr>
          <p:nvPr>
            <p:extLst>
              <p:ext uri="{D42A27DB-BD31-4B8C-83A1-F6EECF244321}">
                <p14:modId xmlns:p14="http://schemas.microsoft.com/office/powerpoint/2010/main" val="1826304212"/>
              </p:ext>
            </p:extLst>
          </p:nvPr>
        </p:nvGraphicFramePr>
        <p:xfrm>
          <a:off x="2051720" y="3356992"/>
          <a:ext cx="4968552" cy="922214"/>
        </p:xfrm>
        <a:graphic>
          <a:graphicData uri="http://schemas.openxmlformats.org/presentationml/2006/ole">
            <mc:AlternateContent xmlns:mc="http://schemas.openxmlformats.org/markup-compatibility/2006">
              <mc:Choice xmlns:v="urn:schemas-microsoft-com:vml" Requires="v">
                <p:oleObj spid="_x0000_s64534" name="Equation" r:id="rId3" imgW="1904760" imgH="406080" progId="Equation.DSMT4">
                  <p:embed/>
                </p:oleObj>
              </mc:Choice>
              <mc:Fallback>
                <p:oleObj name="Equation" r:id="rId3" imgW="1904760" imgH="406080" progId="Equation.DSMT4">
                  <p:embed/>
                  <p:pic>
                    <p:nvPicPr>
                      <p:cNvPr id="0" name="Object 7"/>
                      <p:cNvPicPr>
                        <a:picLocks noChangeArrowheads="1"/>
                      </p:cNvPicPr>
                      <p:nvPr/>
                    </p:nvPicPr>
                    <p:blipFill>
                      <a:blip r:embed="rId4"/>
                      <a:srcRect/>
                      <a:stretch>
                        <a:fillRect/>
                      </a:stretch>
                    </p:blipFill>
                    <p:spPr bwMode="auto">
                      <a:xfrm>
                        <a:off x="2051720" y="3356992"/>
                        <a:ext cx="4968552" cy="922214"/>
                      </a:xfrm>
                      <a:prstGeom prst="rect">
                        <a:avLst/>
                      </a:prstGeom>
                      <a:noFill/>
                      <a:ln>
                        <a:noFill/>
                      </a:ln>
                      <a:effectLst>
                        <a:outerShdw dist="17961" dir="2700000" algn="ctr" rotWithShape="0">
                          <a:schemeClr val="bg2"/>
                        </a:outerShdw>
                      </a:effectLst>
                    </p:spPr>
                  </p:pic>
                </p:oleObj>
              </mc:Fallback>
            </mc:AlternateContent>
          </a:graphicData>
        </a:graphic>
      </p:graphicFrame>
    </p:spTree>
    <p:extLst>
      <p:ext uri="{BB962C8B-B14F-4D97-AF65-F5344CB8AC3E}">
        <p14:creationId xmlns:p14="http://schemas.microsoft.com/office/powerpoint/2010/main" val="240508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r>
              <a:rPr lang="en-US" altLang="zh-CN" smtClean="0">
                <a:ea typeface="黑体" pitchFamily="2" charset="-122"/>
              </a:rPr>
              <a:t>5.2.3 </a:t>
            </a:r>
            <a:r>
              <a:rPr lang="zh-CN" altLang="en-US" smtClean="0">
                <a:ea typeface="黑体" pitchFamily="2" charset="-122"/>
              </a:rPr>
              <a:t>：方差分析的步骤</a:t>
            </a:r>
          </a:p>
        </p:txBody>
      </p:sp>
      <p:sp>
        <p:nvSpPr>
          <p:cNvPr id="872450" name="Rectangle 2"/>
          <p:cNvSpPr>
            <a:spLocks noGrp="1" noChangeArrowheads="1"/>
          </p:cNvSpPr>
          <p:nvPr>
            <p:ph idx="1"/>
          </p:nvPr>
        </p:nvSpPr>
        <p:spPr/>
        <p:txBody>
          <a:bodyPr/>
          <a:lstStyle/>
          <a:p>
            <a:pPr>
              <a:lnSpc>
                <a:spcPct val="90000"/>
              </a:lnSpc>
            </a:pPr>
            <a:r>
              <a:rPr lang="en-US" altLang="zh-CN" dirty="0" smtClean="0">
                <a:latin typeface="宋体" pitchFamily="2" charset="-122"/>
                <a:ea typeface="黑体" pitchFamily="2" charset="-122"/>
              </a:rPr>
              <a:t>1.</a:t>
            </a:r>
            <a:r>
              <a:rPr lang="zh-CN" altLang="en-US" dirty="0" smtClean="0">
                <a:latin typeface="宋体" pitchFamily="2" charset="-122"/>
                <a:ea typeface="黑体" pitchFamily="2" charset="-122"/>
              </a:rPr>
              <a:t>检验数据是否符合方差分析的假设条件。</a:t>
            </a:r>
          </a:p>
          <a:p>
            <a:pPr>
              <a:lnSpc>
                <a:spcPct val="90000"/>
              </a:lnSpc>
            </a:pPr>
            <a:endParaRPr lang="zh-CN" altLang="en-US" dirty="0" smtClean="0">
              <a:latin typeface="宋体" pitchFamily="2" charset="-122"/>
              <a:ea typeface="黑体" pitchFamily="2" charset="-122"/>
            </a:endParaRPr>
          </a:p>
          <a:p>
            <a:pPr>
              <a:lnSpc>
                <a:spcPct val="90000"/>
              </a:lnSpc>
            </a:pPr>
            <a:r>
              <a:rPr lang="en-US" altLang="zh-CN" dirty="0" smtClean="0">
                <a:latin typeface="宋体" pitchFamily="2" charset="-122"/>
                <a:ea typeface="黑体" pitchFamily="2" charset="-122"/>
              </a:rPr>
              <a:t>2.</a:t>
            </a:r>
            <a:r>
              <a:rPr lang="zh-CN" altLang="en-US" dirty="0" smtClean="0">
                <a:latin typeface="宋体" pitchFamily="2" charset="-122"/>
                <a:ea typeface="黑体" pitchFamily="2" charset="-122"/>
              </a:rPr>
              <a:t>提出零假设和备择假设：</a:t>
            </a:r>
          </a:p>
          <a:p>
            <a:pPr>
              <a:lnSpc>
                <a:spcPct val="90000"/>
              </a:lnSpc>
            </a:pPr>
            <a:endParaRPr lang="zh-CN" altLang="en-US" dirty="0" smtClean="0">
              <a:latin typeface="宋体" pitchFamily="2" charset="-122"/>
              <a:ea typeface="黑体" pitchFamily="2" charset="-122"/>
            </a:endParaRPr>
          </a:p>
          <a:p>
            <a:pPr lvl="1">
              <a:lnSpc>
                <a:spcPct val="90000"/>
              </a:lnSpc>
            </a:pPr>
            <a:r>
              <a:rPr lang="zh-CN" altLang="en-US" dirty="0" smtClean="0">
                <a:ea typeface="黑体" pitchFamily="2" charset="-122"/>
              </a:rPr>
              <a:t>零假设：各总体的均值之间没有显著差异，即</a:t>
            </a:r>
            <a:br>
              <a:rPr lang="zh-CN" altLang="en-US" dirty="0" smtClean="0">
                <a:ea typeface="黑体" pitchFamily="2" charset="-122"/>
              </a:rPr>
            </a:br>
            <a:endParaRPr lang="zh-CN" altLang="en-US" dirty="0" smtClean="0">
              <a:ea typeface="黑体" pitchFamily="2" charset="-122"/>
            </a:endParaRPr>
          </a:p>
          <a:p>
            <a:pPr lvl="1">
              <a:lnSpc>
                <a:spcPct val="90000"/>
              </a:lnSpc>
            </a:pPr>
            <a:endParaRPr lang="zh-CN" altLang="en-US" dirty="0" smtClean="0">
              <a:ea typeface="黑体" pitchFamily="2" charset="-122"/>
            </a:endParaRPr>
          </a:p>
          <a:p>
            <a:pPr lvl="1">
              <a:lnSpc>
                <a:spcPct val="90000"/>
              </a:lnSpc>
            </a:pPr>
            <a:r>
              <a:rPr lang="zh-CN" altLang="en-US" dirty="0" smtClean="0">
                <a:ea typeface="黑体" pitchFamily="2" charset="-122"/>
              </a:rPr>
              <a:t>备择假设：至少有两个均值不相等，即</a:t>
            </a:r>
            <a:endParaRPr lang="zh-CN" altLang="en-US" dirty="0" smtClean="0">
              <a:latin typeface="宋体" pitchFamily="2" charset="-122"/>
              <a:ea typeface="黑体" pitchFamily="2" charset="-122"/>
            </a:endParaRPr>
          </a:p>
          <a:p>
            <a:pPr>
              <a:lnSpc>
                <a:spcPct val="90000"/>
              </a:lnSpc>
            </a:pPr>
            <a:endParaRPr lang="zh-CN" altLang="en-US" dirty="0" smtClean="0">
              <a:latin typeface="宋体" pitchFamily="2" charset="-122"/>
              <a:ea typeface="黑体" pitchFamily="2" charset="-122"/>
            </a:endParaRPr>
          </a:p>
          <a:p>
            <a:pPr>
              <a:lnSpc>
                <a:spcPct val="90000"/>
              </a:lnSpc>
            </a:pPr>
            <a:endParaRPr lang="en-US" altLang="zh-CN" sz="2400" dirty="0" smtClean="0">
              <a:latin typeface="宋体" pitchFamily="2" charset="-122"/>
              <a:ea typeface="黑体" pitchFamily="2" charset="-122"/>
            </a:endParaRPr>
          </a:p>
        </p:txBody>
      </p:sp>
      <p:graphicFrame>
        <p:nvGraphicFramePr>
          <p:cNvPr id="872452" name="Object 4"/>
          <p:cNvGraphicFramePr>
            <a:graphicFrameLocks noChangeAspect="1"/>
          </p:cNvGraphicFramePr>
          <p:nvPr>
            <p:extLst>
              <p:ext uri="{D42A27DB-BD31-4B8C-83A1-F6EECF244321}">
                <p14:modId xmlns:p14="http://schemas.microsoft.com/office/powerpoint/2010/main" val="538755534"/>
              </p:ext>
            </p:extLst>
          </p:nvPr>
        </p:nvGraphicFramePr>
        <p:xfrm>
          <a:off x="1403350" y="3789040"/>
          <a:ext cx="2987675" cy="547687"/>
        </p:xfrm>
        <a:graphic>
          <a:graphicData uri="http://schemas.openxmlformats.org/presentationml/2006/ole">
            <mc:AlternateContent xmlns:mc="http://schemas.openxmlformats.org/markup-compatibility/2006">
              <mc:Choice xmlns:v="urn:schemas-microsoft-com:vml" Requires="v">
                <p:oleObj spid="_x0000_s30794" name="公式" r:id="rId4" imgW="1323975" imgH="219050" progId="Equation.3">
                  <p:embed/>
                </p:oleObj>
              </mc:Choice>
              <mc:Fallback>
                <p:oleObj name="公式" r:id="rId4" imgW="1323975" imgH="21905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1403350" y="3789040"/>
                        <a:ext cx="29876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2453" name="Object 5"/>
          <p:cNvGraphicFramePr>
            <a:graphicFrameLocks noChangeAspect="1"/>
          </p:cNvGraphicFramePr>
          <p:nvPr>
            <p:extLst>
              <p:ext uri="{D42A27DB-BD31-4B8C-83A1-F6EECF244321}">
                <p14:modId xmlns:p14="http://schemas.microsoft.com/office/powerpoint/2010/main" val="2857380024"/>
              </p:ext>
            </p:extLst>
          </p:nvPr>
        </p:nvGraphicFramePr>
        <p:xfrm>
          <a:off x="1403648" y="5085184"/>
          <a:ext cx="3816350" cy="619125"/>
        </p:xfrm>
        <a:graphic>
          <a:graphicData uri="http://schemas.openxmlformats.org/presentationml/2006/ole">
            <mc:AlternateContent xmlns:mc="http://schemas.openxmlformats.org/markup-compatibility/2006">
              <mc:Choice xmlns:v="urn:schemas-microsoft-com:vml" Requires="v">
                <p:oleObj spid="_x0000_s30795" name="公式" r:id="rId6" imgW="1247775" imgH="180848" progId="Equation.3">
                  <p:embed/>
                </p:oleObj>
              </mc:Choice>
              <mc:Fallback>
                <p:oleObj name="公式" r:id="rId6" imgW="1247775" imgH="180848"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1403648" y="5085184"/>
                        <a:ext cx="38163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灯片编号占位符 1"/>
          <p:cNvSpPr>
            <a:spLocks noGrp="1"/>
          </p:cNvSpPr>
          <p:nvPr>
            <p:ph type="sldNum" sz="quarter" idx="10"/>
          </p:nvPr>
        </p:nvSpPr>
        <p:spPr>
          <a:noFill/>
          <a:ln>
            <a:miter lim="800000"/>
            <a:headEnd/>
            <a:tailEnd/>
          </a:ln>
        </p:spPr>
        <p:txBody>
          <a:bodyPr/>
          <a:lstStyle/>
          <a:p>
            <a:fld id="{EC16B52E-477B-492C-9B61-E88F320D32D7}" type="slidenum">
              <a:rPr lang="en-US" altLang="zh-CN" smtClean="0">
                <a:latin typeface="Arial" pitchFamily="34" charset="0"/>
                <a:ea typeface="宋体" pitchFamily="2" charset="-122"/>
              </a:rPr>
              <a:pPr/>
              <a:t>32</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72450">
                                            <p:txEl>
                                              <p:pRg st="0" end="0"/>
                                            </p:txEl>
                                          </p:spTgt>
                                        </p:tgtEl>
                                        <p:attrNameLst>
                                          <p:attrName>style.visibility</p:attrName>
                                        </p:attrNameLst>
                                      </p:cBhvr>
                                      <p:to>
                                        <p:strVal val="visible"/>
                                      </p:to>
                                    </p:set>
                                    <p:animEffect transition="in" filter="dissolve">
                                      <p:cBhvr>
                                        <p:cTn id="7" dur="500"/>
                                        <p:tgtEl>
                                          <p:spTgt spid="872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2450">
                                            <p:txEl>
                                              <p:pRg st="2" end="2"/>
                                            </p:txEl>
                                          </p:spTgt>
                                        </p:tgtEl>
                                        <p:attrNameLst>
                                          <p:attrName>style.visibility</p:attrName>
                                        </p:attrNameLst>
                                      </p:cBhvr>
                                      <p:to>
                                        <p:strVal val="visible"/>
                                      </p:to>
                                    </p:set>
                                    <p:animEffect transition="in" filter="dissolve">
                                      <p:cBhvr>
                                        <p:cTn id="12" dur="500"/>
                                        <p:tgtEl>
                                          <p:spTgt spid="872450">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72450">
                                            <p:txEl>
                                              <p:pRg st="4" end="4"/>
                                            </p:txEl>
                                          </p:spTgt>
                                        </p:tgtEl>
                                        <p:attrNameLst>
                                          <p:attrName>style.visibility</p:attrName>
                                        </p:attrNameLst>
                                      </p:cBhvr>
                                      <p:to>
                                        <p:strVal val="visible"/>
                                      </p:to>
                                    </p:set>
                                    <p:animEffect transition="in" filter="dissolve">
                                      <p:cBhvr>
                                        <p:cTn id="15" dur="500"/>
                                        <p:tgtEl>
                                          <p:spTgt spid="872450">
                                            <p:txEl>
                                              <p:pRg st="4" end="4"/>
                                            </p:txEl>
                                          </p:spTgt>
                                        </p:tgtEl>
                                      </p:cBhvr>
                                    </p:animEffec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872452"/>
                                        </p:tgtEl>
                                        <p:attrNameLst>
                                          <p:attrName>style.visibility</p:attrName>
                                        </p:attrNameLst>
                                      </p:cBhvr>
                                      <p:to>
                                        <p:strVal val="visible"/>
                                      </p:to>
                                    </p:set>
                                    <p:animEffect transition="in" filter="dissolve">
                                      <p:cBhvr>
                                        <p:cTn id="19" dur="500"/>
                                        <p:tgtEl>
                                          <p:spTgt spid="8724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72450">
                                            <p:txEl>
                                              <p:pRg st="6" end="6"/>
                                            </p:txEl>
                                          </p:spTgt>
                                        </p:tgtEl>
                                        <p:attrNameLst>
                                          <p:attrName>style.visibility</p:attrName>
                                        </p:attrNameLst>
                                      </p:cBhvr>
                                      <p:to>
                                        <p:strVal val="visible"/>
                                      </p:to>
                                    </p:set>
                                    <p:animEffect transition="in" filter="dissolve">
                                      <p:cBhvr>
                                        <p:cTn id="24" dur="500"/>
                                        <p:tgtEl>
                                          <p:spTgt spid="872450">
                                            <p:txEl>
                                              <p:pRg st="6" end="6"/>
                                            </p:txEl>
                                          </p:spTgt>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872453"/>
                                        </p:tgtEl>
                                        <p:attrNameLst>
                                          <p:attrName>style.visibility</p:attrName>
                                        </p:attrNameLst>
                                      </p:cBhvr>
                                      <p:to>
                                        <p:strVal val="visible"/>
                                      </p:to>
                                    </p:set>
                                    <p:animEffect transition="in" filter="dissolve">
                                      <p:cBhvr>
                                        <p:cTn id="28" dur="500"/>
                                        <p:tgtEl>
                                          <p:spTgt spid="87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0"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ea typeface="黑体" pitchFamily="2" charset="-122"/>
              </a:rPr>
              <a:t>5.2.3 </a:t>
            </a:r>
            <a:r>
              <a:rPr lang="zh-CN" altLang="en-US" smtClean="0">
                <a:ea typeface="黑体" pitchFamily="2" charset="-122"/>
              </a:rPr>
              <a:t>：方差分析的步骤</a:t>
            </a:r>
          </a:p>
        </p:txBody>
      </p:sp>
      <p:sp>
        <p:nvSpPr>
          <p:cNvPr id="874499" name="Rectangle 3"/>
          <p:cNvSpPr>
            <a:spLocks noGrp="1" noChangeArrowheads="1"/>
          </p:cNvSpPr>
          <p:nvPr>
            <p:ph idx="1"/>
          </p:nvPr>
        </p:nvSpPr>
        <p:spPr/>
        <p:txBody>
          <a:bodyPr/>
          <a:lstStyle/>
          <a:p>
            <a:pPr>
              <a:lnSpc>
                <a:spcPct val="90000"/>
              </a:lnSpc>
            </a:pPr>
            <a:r>
              <a:rPr lang="en-US" altLang="zh-CN" smtClean="0">
                <a:latin typeface="宋体" pitchFamily="2" charset="-122"/>
                <a:ea typeface="黑体" pitchFamily="2" charset="-122"/>
              </a:rPr>
              <a:t>3.</a:t>
            </a:r>
            <a:r>
              <a:rPr lang="zh-CN" altLang="en-US" smtClean="0">
                <a:latin typeface="宋体" pitchFamily="2" charset="-122"/>
                <a:ea typeface="黑体" pitchFamily="2" charset="-122"/>
              </a:rPr>
              <a:t>根据样本计算</a:t>
            </a:r>
            <a:r>
              <a:rPr lang="en-US" altLang="zh-CN" smtClean="0">
                <a:latin typeface="宋体" pitchFamily="2" charset="-122"/>
                <a:ea typeface="黑体" pitchFamily="2" charset="-122"/>
              </a:rPr>
              <a:t>F</a:t>
            </a:r>
            <a:r>
              <a:rPr lang="zh-CN" altLang="en-US" smtClean="0">
                <a:latin typeface="宋体" pitchFamily="2" charset="-122"/>
                <a:ea typeface="黑体" pitchFamily="2" charset="-122"/>
              </a:rPr>
              <a:t>统计量的值。</a:t>
            </a:r>
          </a:p>
          <a:p>
            <a:pPr>
              <a:lnSpc>
                <a:spcPct val="90000"/>
              </a:lnSpc>
            </a:pPr>
            <a:endParaRPr lang="zh-CN" altLang="en-US" smtClean="0">
              <a:latin typeface="宋体" pitchFamily="2" charset="-122"/>
              <a:ea typeface="黑体" pitchFamily="2" charset="-122"/>
            </a:endParaRPr>
          </a:p>
          <a:p>
            <a:pPr>
              <a:lnSpc>
                <a:spcPct val="90000"/>
              </a:lnSpc>
            </a:pPr>
            <a:endParaRPr lang="zh-CN" altLang="en-US" smtClean="0">
              <a:latin typeface="宋体" pitchFamily="2" charset="-122"/>
              <a:ea typeface="黑体" pitchFamily="2" charset="-122"/>
            </a:endParaRPr>
          </a:p>
          <a:p>
            <a:pPr>
              <a:lnSpc>
                <a:spcPct val="90000"/>
              </a:lnSpc>
            </a:pPr>
            <a:endParaRPr lang="zh-CN" altLang="en-US" smtClean="0">
              <a:latin typeface="宋体" pitchFamily="2" charset="-122"/>
              <a:ea typeface="黑体" pitchFamily="2" charset="-122"/>
            </a:endParaRPr>
          </a:p>
          <a:p>
            <a:pPr>
              <a:lnSpc>
                <a:spcPct val="90000"/>
              </a:lnSpc>
            </a:pPr>
            <a:endParaRPr lang="zh-CN" altLang="en-US" smtClean="0">
              <a:latin typeface="宋体" pitchFamily="2" charset="-122"/>
              <a:ea typeface="黑体" pitchFamily="2" charset="-122"/>
            </a:endParaRPr>
          </a:p>
          <a:p>
            <a:pPr>
              <a:lnSpc>
                <a:spcPct val="90000"/>
              </a:lnSpc>
            </a:pPr>
            <a:endParaRPr lang="zh-CN" altLang="en-US" smtClean="0">
              <a:latin typeface="宋体" pitchFamily="2" charset="-122"/>
              <a:ea typeface="黑体" pitchFamily="2" charset="-122"/>
            </a:endParaRPr>
          </a:p>
          <a:p>
            <a:pPr>
              <a:lnSpc>
                <a:spcPct val="90000"/>
              </a:lnSpc>
            </a:pPr>
            <a:endParaRPr lang="zh-CN" altLang="en-US" smtClean="0">
              <a:latin typeface="宋体" pitchFamily="2" charset="-122"/>
              <a:ea typeface="黑体" pitchFamily="2" charset="-122"/>
            </a:endParaRPr>
          </a:p>
          <a:p>
            <a:pPr>
              <a:lnSpc>
                <a:spcPct val="90000"/>
              </a:lnSpc>
            </a:pPr>
            <a:endParaRPr lang="zh-CN" altLang="en-US" smtClean="0">
              <a:latin typeface="宋体" pitchFamily="2" charset="-122"/>
              <a:ea typeface="黑体" pitchFamily="2" charset="-122"/>
            </a:endParaRPr>
          </a:p>
          <a:p>
            <a:pPr>
              <a:lnSpc>
                <a:spcPct val="90000"/>
              </a:lnSpc>
            </a:pPr>
            <a:endParaRPr lang="en-US" altLang="zh-CN" smtClean="0">
              <a:latin typeface="宋体" pitchFamily="2" charset="-122"/>
              <a:ea typeface="黑体" pitchFamily="2" charset="-122"/>
            </a:endParaRPr>
          </a:p>
        </p:txBody>
      </p:sp>
      <p:sp>
        <p:nvSpPr>
          <p:cNvPr id="874500" name="Rectangle 4"/>
          <p:cNvSpPr>
            <a:spLocks noChangeArrowheads="1"/>
          </p:cNvSpPr>
          <p:nvPr/>
        </p:nvSpPr>
        <p:spPr bwMode="auto">
          <a:xfrm>
            <a:off x="2843808" y="2089943"/>
            <a:ext cx="2946400" cy="519113"/>
          </a:xfrm>
          <a:prstGeom prst="rect">
            <a:avLst/>
          </a:prstGeom>
          <a:noFill/>
          <a:ln w="28575" algn="ctr">
            <a:noFill/>
            <a:miter lim="800000"/>
            <a:headEnd/>
            <a:tailEnd/>
          </a:ln>
          <a:effectLst/>
        </p:spPr>
        <p:txBody>
          <a:bodyPr lIns="90000" tIns="46800" rIns="90000" bIns="46800" anchor="ctr">
            <a:spAutoFit/>
          </a:bodyPr>
          <a:lstStyle/>
          <a:p>
            <a:pPr algn="ctr"/>
            <a:r>
              <a:rPr kumimoji="1" lang="zh-CN" altLang="en-US" sz="2800" dirty="0">
                <a:latin typeface="Times New Roman" pitchFamily="18" charset="0"/>
              </a:rPr>
              <a:t>方差分析表</a:t>
            </a:r>
          </a:p>
        </p:txBody>
      </p:sp>
      <p:graphicFrame>
        <p:nvGraphicFramePr>
          <p:cNvPr id="874540" name="Group 44"/>
          <p:cNvGraphicFramePr>
            <a:graphicFrameLocks noGrp="1"/>
          </p:cNvGraphicFramePr>
          <p:nvPr>
            <p:extLst>
              <p:ext uri="{D42A27DB-BD31-4B8C-83A1-F6EECF244321}">
                <p14:modId xmlns:p14="http://schemas.microsoft.com/office/powerpoint/2010/main" val="3445967443"/>
              </p:ext>
            </p:extLst>
          </p:nvPr>
        </p:nvGraphicFramePr>
        <p:xfrm>
          <a:off x="539552" y="2708920"/>
          <a:ext cx="8280400" cy="2239140"/>
        </p:xfrm>
        <a:graphic>
          <a:graphicData uri="http://schemas.openxmlformats.org/drawingml/2006/table">
            <a:tbl>
              <a:tblPr/>
              <a:tblGrid>
                <a:gridCol w="1446213"/>
                <a:gridCol w="1776412"/>
                <a:gridCol w="1711325"/>
                <a:gridCol w="1741488"/>
                <a:gridCol w="1604962"/>
              </a:tblGrid>
              <a:tr h="792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smtClean="0">
                        <a:ln>
                          <a:noFill/>
                        </a:ln>
                        <a:solidFill>
                          <a:schemeClr val="tx1"/>
                        </a:solidFill>
                        <a:effectLst/>
                        <a:latin typeface="Times New Roman" pitchFamily="18" charset="0"/>
                        <a:ea typeface="黑体" pitchFamily="49"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变差来源</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离差平方和</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自由度</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df</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均方</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组  间</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r-1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MSA/MSE</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组  内</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n-r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总变异</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n-1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dirty="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79" name="灯片编号占位符 1"/>
          <p:cNvSpPr>
            <a:spLocks noGrp="1"/>
          </p:cNvSpPr>
          <p:nvPr>
            <p:ph type="sldNum" sz="quarter" idx="10"/>
          </p:nvPr>
        </p:nvSpPr>
        <p:spPr>
          <a:noFill/>
          <a:ln>
            <a:miter lim="800000"/>
            <a:headEnd/>
            <a:tailEnd/>
          </a:ln>
        </p:spPr>
        <p:txBody>
          <a:bodyPr/>
          <a:lstStyle/>
          <a:p>
            <a:fld id="{79F1F4C6-1CAE-47E8-987E-269E9AC39F36}" type="slidenum">
              <a:rPr lang="en-US" altLang="zh-CN" smtClean="0">
                <a:latin typeface="Arial" pitchFamily="34" charset="0"/>
                <a:ea typeface="宋体" pitchFamily="2" charset="-122"/>
              </a:rPr>
              <a:pPr/>
              <a:t>33</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Effect transition="in" filter="dissolve">
                                      <p:cBhvr>
                                        <p:cTn id="7" dur="500"/>
                                        <p:tgtEl>
                                          <p:spTgt spid="87449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74500"/>
                                        </p:tgtEl>
                                        <p:attrNameLst>
                                          <p:attrName>style.visibility</p:attrName>
                                        </p:attrNameLst>
                                      </p:cBhvr>
                                      <p:to>
                                        <p:strVal val="visible"/>
                                      </p:to>
                                    </p:set>
                                    <p:animEffect transition="in" filter="dissolve">
                                      <p:cBhvr>
                                        <p:cTn id="10" dur="500"/>
                                        <p:tgtEl>
                                          <p:spTgt spid="874500"/>
                                        </p:tgtEl>
                                      </p:cBhvr>
                                    </p:animEffect>
                                  </p:childTnLst>
                                </p:cTn>
                              </p:par>
                              <p:par>
                                <p:cTn id="11" presetID="9" presetClass="entr" presetSubtype="0" fill="hold" nodeType="withEffect">
                                  <p:stCondLst>
                                    <p:cond delay="0"/>
                                  </p:stCondLst>
                                  <p:childTnLst>
                                    <p:set>
                                      <p:cBhvr>
                                        <p:cTn id="12" dur="1" fill="hold">
                                          <p:stCondLst>
                                            <p:cond delay="0"/>
                                          </p:stCondLst>
                                        </p:cTn>
                                        <p:tgtEl>
                                          <p:spTgt spid="874540"/>
                                        </p:tgtEl>
                                        <p:attrNameLst>
                                          <p:attrName>style.visibility</p:attrName>
                                        </p:attrNameLst>
                                      </p:cBhvr>
                                      <p:to>
                                        <p:strVal val="visible"/>
                                      </p:to>
                                    </p:set>
                                    <p:animEffect transition="in" filter="dissolve">
                                      <p:cBhvr>
                                        <p:cTn id="13" dur="500"/>
                                        <p:tgtEl>
                                          <p:spTgt spid="874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4000" smtClean="0">
                <a:ea typeface="黑体" pitchFamily="2" charset="-122"/>
              </a:rPr>
              <a:t>5.2.3 </a:t>
            </a:r>
            <a:r>
              <a:rPr lang="zh-CN" altLang="en-US" sz="4000" smtClean="0">
                <a:ea typeface="黑体" pitchFamily="2" charset="-122"/>
              </a:rPr>
              <a:t>：方差分析的步骤</a:t>
            </a:r>
          </a:p>
        </p:txBody>
      </p:sp>
      <p:sp>
        <p:nvSpPr>
          <p:cNvPr id="876547" name="Rectangle 3"/>
          <p:cNvSpPr>
            <a:spLocks noGrp="1" noChangeArrowheads="1"/>
          </p:cNvSpPr>
          <p:nvPr>
            <p:ph idx="1"/>
          </p:nvPr>
        </p:nvSpPr>
        <p:spPr/>
        <p:txBody>
          <a:bodyPr/>
          <a:lstStyle/>
          <a:p>
            <a:pPr>
              <a:lnSpc>
                <a:spcPct val="150000"/>
              </a:lnSpc>
            </a:pPr>
            <a:r>
              <a:rPr lang="en-US" altLang="zh-CN" dirty="0" smtClean="0">
                <a:latin typeface="宋体" pitchFamily="2" charset="-122"/>
                <a:ea typeface="黑体" pitchFamily="2" charset="-122"/>
              </a:rPr>
              <a:t>4.</a:t>
            </a:r>
            <a:r>
              <a:rPr lang="zh-CN" altLang="en-US" dirty="0" smtClean="0">
                <a:latin typeface="宋体" pitchFamily="2" charset="-122"/>
                <a:ea typeface="黑体" pitchFamily="2" charset="-122"/>
              </a:rPr>
              <a:t>确定</a:t>
            </a:r>
            <a:r>
              <a:rPr lang="zh-CN" altLang="en-US" dirty="0" smtClean="0">
                <a:latin typeface="宋体" pitchFamily="2" charset="-122"/>
                <a:ea typeface="黑体" pitchFamily="2" charset="-122"/>
              </a:rPr>
              <a:t>决策规则，根据</a:t>
            </a:r>
            <a:r>
              <a:rPr lang="en-US" altLang="zh-CN" dirty="0" smtClean="0">
                <a:latin typeface="宋体" pitchFamily="2" charset="-122"/>
                <a:ea typeface="黑体" pitchFamily="2" charset="-122"/>
              </a:rPr>
              <a:t>p</a:t>
            </a:r>
            <a:r>
              <a:rPr lang="zh-CN" altLang="en-US" dirty="0" smtClean="0">
                <a:latin typeface="宋体" pitchFamily="2" charset="-122"/>
                <a:ea typeface="黑体" pitchFamily="2" charset="-122"/>
              </a:rPr>
              <a:t>值</a:t>
            </a:r>
            <a:r>
              <a:rPr lang="zh-CN" altLang="en-US" dirty="0" smtClean="0">
                <a:latin typeface="宋体" pitchFamily="2" charset="-122"/>
                <a:ea typeface="黑体" pitchFamily="2" charset="-122"/>
              </a:rPr>
              <a:t>与</a:t>
            </a:r>
            <a:r>
              <a:rPr lang="en-US" altLang="zh-CN" dirty="0" smtClean="0">
                <a:latin typeface="宋体" pitchFamily="2" charset="-122"/>
                <a:ea typeface="黑体" pitchFamily="2" charset="-122"/>
              </a:rPr>
              <a:t>α</a:t>
            </a:r>
            <a:r>
              <a:rPr lang="zh-CN" altLang="en-US" dirty="0" smtClean="0">
                <a:latin typeface="宋体" pitchFamily="2" charset="-122"/>
                <a:ea typeface="黑体" pitchFamily="2" charset="-122"/>
              </a:rPr>
              <a:t>的比较得出检验结论</a:t>
            </a:r>
            <a:r>
              <a:rPr lang="zh-CN" altLang="en-US" dirty="0" smtClean="0">
                <a:latin typeface="宋体" pitchFamily="2" charset="-122"/>
                <a:ea typeface="黑体" pitchFamily="2" charset="-122"/>
              </a:rPr>
              <a:t>。</a:t>
            </a:r>
            <a:r>
              <a:rPr lang="zh-CN" altLang="en-US" sz="2000" dirty="0" smtClean="0">
                <a:solidFill>
                  <a:srgbClr val="FF0000"/>
                </a:solidFill>
                <a:latin typeface="楷体_GB2312" pitchFamily="49" charset="-122"/>
                <a:ea typeface="黑体" pitchFamily="2" charset="-122"/>
              </a:rPr>
              <a:t>在</a:t>
            </a:r>
            <a:r>
              <a:rPr lang="zh-CN" altLang="en-US" sz="2000" dirty="0" smtClean="0">
                <a:solidFill>
                  <a:srgbClr val="FF0000"/>
                </a:solidFill>
                <a:latin typeface="楷体_GB2312" pitchFamily="49" charset="-122"/>
                <a:ea typeface="黑体" pitchFamily="2" charset="-122"/>
              </a:rPr>
              <a:t>零假设成立时组间方差与组内方差的比值服从</a:t>
            </a:r>
            <a:r>
              <a:rPr lang="zh-CN" altLang="en-US" sz="2000" dirty="0" smtClean="0">
                <a:solidFill>
                  <a:srgbClr val="FF0000"/>
                </a:solidFill>
                <a:ea typeface="黑体" pitchFamily="2" charset="-122"/>
              </a:rPr>
              <a:t>服从自由度为</a:t>
            </a:r>
            <a:r>
              <a:rPr lang="en-US" altLang="zh-CN" sz="2000" dirty="0" smtClean="0">
                <a:solidFill>
                  <a:srgbClr val="FF0000"/>
                </a:solidFill>
                <a:ea typeface="黑体" pitchFamily="2" charset="-122"/>
              </a:rPr>
              <a:t>(</a:t>
            </a:r>
            <a:r>
              <a:rPr lang="en-US" altLang="zh-CN" sz="2000" i="1" dirty="0" smtClean="0">
                <a:solidFill>
                  <a:srgbClr val="FF0000"/>
                </a:solidFill>
                <a:ea typeface="黑体" pitchFamily="2" charset="-122"/>
              </a:rPr>
              <a:t>r</a:t>
            </a:r>
            <a:r>
              <a:rPr lang="en-US" altLang="zh-CN" sz="2000" dirty="0" smtClean="0">
                <a:solidFill>
                  <a:srgbClr val="FF0000"/>
                </a:solidFill>
                <a:ea typeface="黑体" pitchFamily="2" charset="-122"/>
              </a:rPr>
              <a:t>-1,  </a:t>
            </a:r>
            <a:r>
              <a:rPr lang="en-US" altLang="zh-CN" sz="2000" i="1" dirty="0" smtClean="0">
                <a:solidFill>
                  <a:srgbClr val="FF0000"/>
                </a:solidFill>
                <a:ea typeface="黑体" pitchFamily="2" charset="-122"/>
              </a:rPr>
              <a:t>n</a:t>
            </a:r>
            <a:r>
              <a:rPr lang="en-US" altLang="zh-CN" sz="2000" dirty="0" smtClean="0">
                <a:solidFill>
                  <a:srgbClr val="FF0000"/>
                </a:solidFill>
                <a:ea typeface="黑体" pitchFamily="2" charset="-122"/>
              </a:rPr>
              <a:t>-</a:t>
            </a:r>
            <a:r>
              <a:rPr lang="en-US" altLang="zh-CN" sz="2000" i="1" dirty="0" smtClean="0">
                <a:solidFill>
                  <a:srgbClr val="FF0000"/>
                </a:solidFill>
                <a:ea typeface="黑体" pitchFamily="2" charset="-122"/>
              </a:rPr>
              <a:t>r) </a:t>
            </a:r>
            <a:r>
              <a:rPr lang="zh-CN" altLang="en-US" sz="2000" dirty="0" smtClean="0">
                <a:solidFill>
                  <a:srgbClr val="FF0000"/>
                </a:solidFill>
                <a:ea typeface="黑体" pitchFamily="2" charset="-122"/>
              </a:rPr>
              <a:t>的 </a:t>
            </a:r>
            <a:r>
              <a:rPr lang="en-US" altLang="zh-CN" sz="2000" i="1" dirty="0" smtClean="0">
                <a:solidFill>
                  <a:srgbClr val="FF0000"/>
                </a:solidFill>
                <a:ea typeface="黑体" pitchFamily="2" charset="-122"/>
              </a:rPr>
              <a:t>F </a:t>
            </a:r>
            <a:r>
              <a:rPr lang="zh-CN" altLang="en-US" sz="2000" dirty="0" smtClean="0">
                <a:solidFill>
                  <a:srgbClr val="FF0000"/>
                </a:solidFill>
                <a:ea typeface="黑体" pitchFamily="2" charset="-122"/>
              </a:rPr>
              <a:t>分布。</a:t>
            </a:r>
            <a:endParaRPr lang="zh-CN" altLang="en-US" sz="2000" dirty="0" smtClean="0">
              <a:solidFill>
                <a:srgbClr val="FF0000"/>
              </a:solidFill>
              <a:latin typeface="楷体_GB2312" pitchFamily="49" charset="-122"/>
              <a:ea typeface="黑体" pitchFamily="2" charset="-122"/>
            </a:endParaRPr>
          </a:p>
        </p:txBody>
      </p:sp>
      <p:grpSp>
        <p:nvGrpSpPr>
          <p:cNvPr id="876548" name="Group 4"/>
          <p:cNvGrpSpPr>
            <a:grpSpLocks/>
          </p:cNvGrpSpPr>
          <p:nvPr/>
        </p:nvGrpSpPr>
        <p:grpSpPr bwMode="auto">
          <a:xfrm>
            <a:off x="1202311" y="2781152"/>
            <a:ext cx="6480175" cy="3290886"/>
            <a:chOff x="884" y="541"/>
            <a:chExt cx="4082" cy="2073"/>
          </a:xfrm>
        </p:grpSpPr>
        <p:grpSp>
          <p:nvGrpSpPr>
            <p:cNvPr id="32774" name="Group 5"/>
            <p:cNvGrpSpPr>
              <a:grpSpLocks/>
            </p:cNvGrpSpPr>
            <p:nvPr/>
          </p:nvGrpSpPr>
          <p:grpSpPr bwMode="auto">
            <a:xfrm>
              <a:off x="884" y="663"/>
              <a:ext cx="4082" cy="1951"/>
              <a:chOff x="839" y="1933"/>
              <a:chExt cx="4082" cy="1951"/>
            </a:xfrm>
          </p:grpSpPr>
          <p:grpSp>
            <p:nvGrpSpPr>
              <p:cNvPr id="32778" name="Group 6"/>
              <p:cNvGrpSpPr>
                <a:grpSpLocks/>
              </p:cNvGrpSpPr>
              <p:nvPr/>
            </p:nvGrpSpPr>
            <p:grpSpPr bwMode="auto">
              <a:xfrm>
                <a:off x="839" y="1933"/>
                <a:ext cx="4082" cy="1951"/>
                <a:chOff x="3021" y="4312"/>
                <a:chExt cx="5280" cy="2425"/>
              </a:xfrm>
            </p:grpSpPr>
            <p:grpSp>
              <p:nvGrpSpPr>
                <p:cNvPr id="32782" name="Group 7"/>
                <p:cNvGrpSpPr>
                  <a:grpSpLocks/>
                </p:cNvGrpSpPr>
                <p:nvPr/>
              </p:nvGrpSpPr>
              <p:grpSpPr bwMode="auto">
                <a:xfrm>
                  <a:off x="3021" y="4312"/>
                  <a:ext cx="5280" cy="2425"/>
                  <a:chOff x="3021" y="4312"/>
                  <a:chExt cx="5280" cy="2425"/>
                </a:xfrm>
              </p:grpSpPr>
              <p:grpSp>
                <p:nvGrpSpPr>
                  <p:cNvPr id="32785" name="Group 8"/>
                  <p:cNvGrpSpPr>
                    <a:grpSpLocks/>
                  </p:cNvGrpSpPr>
                  <p:nvPr/>
                </p:nvGrpSpPr>
                <p:grpSpPr bwMode="auto">
                  <a:xfrm>
                    <a:off x="3021" y="4312"/>
                    <a:ext cx="5280" cy="2410"/>
                    <a:chOff x="2061" y="1609"/>
                    <a:chExt cx="6945" cy="3600"/>
                  </a:xfrm>
                </p:grpSpPr>
                <p:pic>
                  <p:nvPicPr>
                    <p:cNvPr id="32789" name="Picture 9"/>
                    <p:cNvPicPr>
                      <a:picLocks noChangeAspect="1" noChangeArrowheads="1"/>
                    </p:cNvPicPr>
                    <p:nvPr/>
                  </p:nvPicPr>
                  <p:blipFill>
                    <a:blip r:embed="rId3" cstate="print"/>
                    <a:srcRect/>
                    <a:stretch>
                      <a:fillRect/>
                    </a:stretch>
                  </p:blipFill>
                  <p:spPr bwMode="auto">
                    <a:xfrm>
                      <a:off x="2061" y="1609"/>
                      <a:ext cx="6945" cy="3600"/>
                    </a:xfrm>
                    <a:prstGeom prst="rect">
                      <a:avLst/>
                    </a:prstGeom>
                    <a:noFill/>
                    <a:ln w="9525">
                      <a:noFill/>
                      <a:miter lim="800000"/>
                      <a:headEnd/>
                      <a:tailEnd/>
                    </a:ln>
                  </p:spPr>
                </p:pic>
                <p:sp>
                  <p:nvSpPr>
                    <p:cNvPr id="32790" name="Freeform 10"/>
                    <p:cNvSpPr>
                      <a:spLocks/>
                    </p:cNvSpPr>
                    <p:nvPr/>
                  </p:nvSpPr>
                  <p:spPr bwMode="auto">
                    <a:xfrm>
                      <a:off x="5648" y="4408"/>
                      <a:ext cx="3101" cy="286"/>
                    </a:xfrm>
                    <a:custGeom>
                      <a:avLst/>
                      <a:gdLst>
                        <a:gd name="T0" fmla="*/ 0 w 4635"/>
                        <a:gd name="T1" fmla="*/ 0 h 630"/>
                        <a:gd name="T2" fmla="*/ 100 w 4635"/>
                        <a:gd name="T3" fmla="*/ 27 h 630"/>
                        <a:gd name="T4" fmla="*/ 211 w 4635"/>
                        <a:gd name="T5" fmla="*/ 48 h 630"/>
                        <a:gd name="T6" fmla="*/ 311 w 4635"/>
                        <a:gd name="T7" fmla="*/ 61 h 630"/>
                        <a:gd name="T8" fmla="*/ 421 w 4635"/>
                        <a:gd name="T9" fmla="*/ 82 h 630"/>
                        <a:gd name="T10" fmla="*/ 522 w 4635"/>
                        <a:gd name="T11" fmla="*/ 95 h 630"/>
                        <a:gd name="T12" fmla="*/ 632 w 4635"/>
                        <a:gd name="T13" fmla="*/ 109 h 630"/>
                        <a:gd name="T14" fmla="*/ 733 w 4635"/>
                        <a:gd name="T15" fmla="*/ 123 h 630"/>
                        <a:gd name="T16" fmla="*/ 843 w 4635"/>
                        <a:gd name="T17" fmla="*/ 129 h 630"/>
                        <a:gd name="T18" fmla="*/ 943 w 4635"/>
                        <a:gd name="T19" fmla="*/ 143 h 630"/>
                        <a:gd name="T20" fmla="*/ 1054 w 4635"/>
                        <a:gd name="T21" fmla="*/ 150 h 630"/>
                        <a:gd name="T22" fmla="*/ 1154 w 4635"/>
                        <a:gd name="T23" fmla="*/ 163 h 630"/>
                        <a:gd name="T24" fmla="*/ 1264 w 4635"/>
                        <a:gd name="T25" fmla="*/ 170 h 630"/>
                        <a:gd name="T26" fmla="*/ 1365 w 4635"/>
                        <a:gd name="T27" fmla="*/ 177 h 630"/>
                        <a:gd name="T28" fmla="*/ 1475 w 4635"/>
                        <a:gd name="T29" fmla="*/ 184 h 630"/>
                        <a:gd name="T30" fmla="*/ 1576 w 4635"/>
                        <a:gd name="T31" fmla="*/ 191 h 630"/>
                        <a:gd name="T32" fmla="*/ 1686 w 4635"/>
                        <a:gd name="T33" fmla="*/ 197 h 630"/>
                        <a:gd name="T34" fmla="*/ 1786 w 4635"/>
                        <a:gd name="T35" fmla="*/ 204 h 630"/>
                        <a:gd name="T36" fmla="*/ 1897 w 4635"/>
                        <a:gd name="T37" fmla="*/ 204 h 630"/>
                        <a:gd name="T38" fmla="*/ 1997 w 4635"/>
                        <a:gd name="T39" fmla="*/ 211 h 630"/>
                        <a:gd name="T40" fmla="*/ 2097 w 4635"/>
                        <a:gd name="T41" fmla="*/ 218 h 630"/>
                        <a:gd name="T42" fmla="*/ 2208 w 4635"/>
                        <a:gd name="T43" fmla="*/ 218 h 630"/>
                        <a:gd name="T44" fmla="*/ 2308 w 4635"/>
                        <a:gd name="T45" fmla="*/ 225 h 630"/>
                        <a:gd name="T46" fmla="*/ 2419 w 4635"/>
                        <a:gd name="T47" fmla="*/ 225 h 630"/>
                        <a:gd name="T48" fmla="*/ 2519 w 4635"/>
                        <a:gd name="T49" fmla="*/ 232 h 630"/>
                        <a:gd name="T50" fmla="*/ 2629 w 4635"/>
                        <a:gd name="T51" fmla="*/ 232 h 630"/>
                        <a:gd name="T52" fmla="*/ 2730 w 4635"/>
                        <a:gd name="T53" fmla="*/ 232 h 630"/>
                        <a:gd name="T54" fmla="*/ 2840 w 4635"/>
                        <a:gd name="T55" fmla="*/ 238 h 630"/>
                        <a:gd name="T56" fmla="*/ 2940 w 4635"/>
                        <a:gd name="T57" fmla="*/ 238 h 630"/>
                        <a:gd name="T58" fmla="*/ 3051 w 4635"/>
                        <a:gd name="T59" fmla="*/ 245 h 630"/>
                        <a:gd name="T60" fmla="*/ 3101 w 4635"/>
                        <a:gd name="T61" fmla="*/ 286 h 630"/>
                        <a:gd name="T62" fmla="*/ 3001 w 4635"/>
                        <a:gd name="T63" fmla="*/ 286 h 630"/>
                        <a:gd name="T64" fmla="*/ 2890 w 4635"/>
                        <a:gd name="T65" fmla="*/ 286 h 630"/>
                        <a:gd name="T66" fmla="*/ 2790 w 4635"/>
                        <a:gd name="T67" fmla="*/ 286 h 630"/>
                        <a:gd name="T68" fmla="*/ 2680 w 4635"/>
                        <a:gd name="T69" fmla="*/ 286 h 630"/>
                        <a:gd name="T70" fmla="*/ 2579 w 4635"/>
                        <a:gd name="T71" fmla="*/ 286 h 630"/>
                        <a:gd name="T72" fmla="*/ 2469 w 4635"/>
                        <a:gd name="T73" fmla="*/ 286 h 630"/>
                        <a:gd name="T74" fmla="*/ 2368 w 4635"/>
                        <a:gd name="T75" fmla="*/ 286 h 630"/>
                        <a:gd name="T76" fmla="*/ 2258 w 4635"/>
                        <a:gd name="T77" fmla="*/ 286 h 630"/>
                        <a:gd name="T78" fmla="*/ 2158 w 4635"/>
                        <a:gd name="T79" fmla="*/ 286 h 630"/>
                        <a:gd name="T80" fmla="*/ 2047 w 4635"/>
                        <a:gd name="T81" fmla="*/ 286 h 630"/>
                        <a:gd name="T82" fmla="*/ 1947 w 4635"/>
                        <a:gd name="T83" fmla="*/ 286 h 630"/>
                        <a:gd name="T84" fmla="*/ 1837 w 4635"/>
                        <a:gd name="T85" fmla="*/ 286 h 630"/>
                        <a:gd name="T86" fmla="*/ 1736 w 4635"/>
                        <a:gd name="T87" fmla="*/ 286 h 630"/>
                        <a:gd name="T88" fmla="*/ 1626 w 4635"/>
                        <a:gd name="T89" fmla="*/ 286 h 630"/>
                        <a:gd name="T90" fmla="*/ 1525 w 4635"/>
                        <a:gd name="T91" fmla="*/ 286 h 630"/>
                        <a:gd name="T92" fmla="*/ 1415 w 4635"/>
                        <a:gd name="T93" fmla="*/ 286 h 630"/>
                        <a:gd name="T94" fmla="*/ 1315 w 4635"/>
                        <a:gd name="T95" fmla="*/ 286 h 630"/>
                        <a:gd name="T96" fmla="*/ 1204 w 4635"/>
                        <a:gd name="T97" fmla="*/ 286 h 630"/>
                        <a:gd name="T98" fmla="*/ 1104 w 4635"/>
                        <a:gd name="T99" fmla="*/ 286 h 630"/>
                        <a:gd name="T100" fmla="*/ 1004 w 4635"/>
                        <a:gd name="T101" fmla="*/ 286 h 630"/>
                        <a:gd name="T102" fmla="*/ 893 w 4635"/>
                        <a:gd name="T103" fmla="*/ 286 h 630"/>
                        <a:gd name="T104" fmla="*/ 793 w 4635"/>
                        <a:gd name="T105" fmla="*/ 286 h 630"/>
                        <a:gd name="T106" fmla="*/ 682 w 4635"/>
                        <a:gd name="T107" fmla="*/ 286 h 630"/>
                        <a:gd name="T108" fmla="*/ 582 w 4635"/>
                        <a:gd name="T109" fmla="*/ 286 h 630"/>
                        <a:gd name="T110" fmla="*/ 472 w 4635"/>
                        <a:gd name="T111" fmla="*/ 286 h 630"/>
                        <a:gd name="T112" fmla="*/ 371 w 4635"/>
                        <a:gd name="T113" fmla="*/ 286 h 630"/>
                        <a:gd name="T114" fmla="*/ 261 w 4635"/>
                        <a:gd name="T115" fmla="*/ 286 h 630"/>
                        <a:gd name="T116" fmla="*/ 161 w 4635"/>
                        <a:gd name="T117" fmla="*/ 286 h 630"/>
                        <a:gd name="T118" fmla="*/ 50 w 4635"/>
                        <a:gd name="T119" fmla="*/ 286 h 6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635" h="630">
                          <a:moveTo>
                            <a:pt x="0" y="630"/>
                          </a:moveTo>
                          <a:lnTo>
                            <a:pt x="0" y="0"/>
                          </a:lnTo>
                          <a:lnTo>
                            <a:pt x="75" y="30"/>
                          </a:lnTo>
                          <a:lnTo>
                            <a:pt x="150" y="60"/>
                          </a:lnTo>
                          <a:lnTo>
                            <a:pt x="240" y="75"/>
                          </a:lnTo>
                          <a:lnTo>
                            <a:pt x="315" y="105"/>
                          </a:lnTo>
                          <a:lnTo>
                            <a:pt x="390" y="120"/>
                          </a:lnTo>
                          <a:lnTo>
                            <a:pt x="465" y="135"/>
                          </a:lnTo>
                          <a:lnTo>
                            <a:pt x="555" y="165"/>
                          </a:lnTo>
                          <a:lnTo>
                            <a:pt x="630" y="180"/>
                          </a:lnTo>
                          <a:lnTo>
                            <a:pt x="705" y="195"/>
                          </a:lnTo>
                          <a:lnTo>
                            <a:pt x="780" y="210"/>
                          </a:lnTo>
                          <a:lnTo>
                            <a:pt x="870" y="225"/>
                          </a:lnTo>
                          <a:lnTo>
                            <a:pt x="945" y="240"/>
                          </a:lnTo>
                          <a:lnTo>
                            <a:pt x="1020" y="255"/>
                          </a:lnTo>
                          <a:lnTo>
                            <a:pt x="1095" y="270"/>
                          </a:lnTo>
                          <a:lnTo>
                            <a:pt x="1185" y="285"/>
                          </a:lnTo>
                          <a:lnTo>
                            <a:pt x="1260" y="285"/>
                          </a:lnTo>
                          <a:lnTo>
                            <a:pt x="1335" y="300"/>
                          </a:lnTo>
                          <a:lnTo>
                            <a:pt x="1410" y="315"/>
                          </a:lnTo>
                          <a:lnTo>
                            <a:pt x="1500" y="330"/>
                          </a:lnTo>
                          <a:lnTo>
                            <a:pt x="1575" y="330"/>
                          </a:lnTo>
                          <a:lnTo>
                            <a:pt x="1650" y="345"/>
                          </a:lnTo>
                          <a:lnTo>
                            <a:pt x="1725" y="360"/>
                          </a:lnTo>
                          <a:lnTo>
                            <a:pt x="1800" y="360"/>
                          </a:lnTo>
                          <a:lnTo>
                            <a:pt x="1890" y="375"/>
                          </a:lnTo>
                          <a:lnTo>
                            <a:pt x="1965" y="375"/>
                          </a:lnTo>
                          <a:lnTo>
                            <a:pt x="2040" y="390"/>
                          </a:lnTo>
                          <a:lnTo>
                            <a:pt x="2115" y="390"/>
                          </a:lnTo>
                          <a:lnTo>
                            <a:pt x="2205" y="405"/>
                          </a:lnTo>
                          <a:lnTo>
                            <a:pt x="2280" y="405"/>
                          </a:lnTo>
                          <a:lnTo>
                            <a:pt x="2355" y="420"/>
                          </a:lnTo>
                          <a:lnTo>
                            <a:pt x="2430" y="420"/>
                          </a:lnTo>
                          <a:lnTo>
                            <a:pt x="2520" y="435"/>
                          </a:lnTo>
                          <a:lnTo>
                            <a:pt x="2595" y="435"/>
                          </a:lnTo>
                          <a:lnTo>
                            <a:pt x="2670" y="450"/>
                          </a:lnTo>
                          <a:lnTo>
                            <a:pt x="2745" y="450"/>
                          </a:lnTo>
                          <a:lnTo>
                            <a:pt x="2835" y="450"/>
                          </a:lnTo>
                          <a:lnTo>
                            <a:pt x="2910" y="465"/>
                          </a:lnTo>
                          <a:lnTo>
                            <a:pt x="2985" y="465"/>
                          </a:lnTo>
                          <a:lnTo>
                            <a:pt x="3060" y="465"/>
                          </a:lnTo>
                          <a:lnTo>
                            <a:pt x="3135" y="480"/>
                          </a:lnTo>
                          <a:lnTo>
                            <a:pt x="3225" y="480"/>
                          </a:lnTo>
                          <a:lnTo>
                            <a:pt x="3300" y="480"/>
                          </a:lnTo>
                          <a:lnTo>
                            <a:pt x="3375" y="480"/>
                          </a:lnTo>
                          <a:lnTo>
                            <a:pt x="3450" y="495"/>
                          </a:lnTo>
                          <a:lnTo>
                            <a:pt x="3540" y="495"/>
                          </a:lnTo>
                          <a:lnTo>
                            <a:pt x="3615" y="495"/>
                          </a:lnTo>
                          <a:lnTo>
                            <a:pt x="3690" y="495"/>
                          </a:lnTo>
                          <a:lnTo>
                            <a:pt x="3765" y="510"/>
                          </a:lnTo>
                          <a:lnTo>
                            <a:pt x="3855" y="510"/>
                          </a:lnTo>
                          <a:lnTo>
                            <a:pt x="3930" y="510"/>
                          </a:lnTo>
                          <a:lnTo>
                            <a:pt x="4005" y="510"/>
                          </a:lnTo>
                          <a:lnTo>
                            <a:pt x="4080" y="510"/>
                          </a:lnTo>
                          <a:lnTo>
                            <a:pt x="4170" y="525"/>
                          </a:lnTo>
                          <a:lnTo>
                            <a:pt x="4245" y="525"/>
                          </a:lnTo>
                          <a:lnTo>
                            <a:pt x="4320" y="525"/>
                          </a:lnTo>
                          <a:lnTo>
                            <a:pt x="4395" y="525"/>
                          </a:lnTo>
                          <a:lnTo>
                            <a:pt x="4485" y="525"/>
                          </a:lnTo>
                          <a:lnTo>
                            <a:pt x="4560" y="540"/>
                          </a:lnTo>
                          <a:lnTo>
                            <a:pt x="4635" y="540"/>
                          </a:lnTo>
                          <a:lnTo>
                            <a:pt x="4635" y="630"/>
                          </a:lnTo>
                          <a:lnTo>
                            <a:pt x="4560" y="630"/>
                          </a:lnTo>
                          <a:lnTo>
                            <a:pt x="4485" y="630"/>
                          </a:lnTo>
                          <a:lnTo>
                            <a:pt x="4395" y="630"/>
                          </a:lnTo>
                          <a:lnTo>
                            <a:pt x="4320" y="630"/>
                          </a:lnTo>
                          <a:lnTo>
                            <a:pt x="4245" y="630"/>
                          </a:lnTo>
                          <a:lnTo>
                            <a:pt x="4170" y="630"/>
                          </a:lnTo>
                          <a:lnTo>
                            <a:pt x="4080" y="630"/>
                          </a:lnTo>
                          <a:lnTo>
                            <a:pt x="4005" y="630"/>
                          </a:lnTo>
                          <a:lnTo>
                            <a:pt x="3930" y="630"/>
                          </a:lnTo>
                          <a:lnTo>
                            <a:pt x="3855" y="630"/>
                          </a:lnTo>
                          <a:lnTo>
                            <a:pt x="3765" y="630"/>
                          </a:lnTo>
                          <a:lnTo>
                            <a:pt x="3690" y="630"/>
                          </a:lnTo>
                          <a:lnTo>
                            <a:pt x="3615" y="630"/>
                          </a:lnTo>
                          <a:lnTo>
                            <a:pt x="3540" y="630"/>
                          </a:lnTo>
                          <a:lnTo>
                            <a:pt x="3450" y="630"/>
                          </a:lnTo>
                          <a:lnTo>
                            <a:pt x="3375" y="630"/>
                          </a:lnTo>
                          <a:lnTo>
                            <a:pt x="3300" y="630"/>
                          </a:lnTo>
                          <a:lnTo>
                            <a:pt x="3225" y="630"/>
                          </a:lnTo>
                          <a:lnTo>
                            <a:pt x="3135" y="630"/>
                          </a:lnTo>
                          <a:lnTo>
                            <a:pt x="3060" y="630"/>
                          </a:lnTo>
                          <a:lnTo>
                            <a:pt x="2985" y="630"/>
                          </a:lnTo>
                          <a:lnTo>
                            <a:pt x="2910" y="630"/>
                          </a:lnTo>
                          <a:lnTo>
                            <a:pt x="2835" y="630"/>
                          </a:lnTo>
                          <a:lnTo>
                            <a:pt x="2745" y="630"/>
                          </a:lnTo>
                          <a:lnTo>
                            <a:pt x="2670" y="630"/>
                          </a:lnTo>
                          <a:lnTo>
                            <a:pt x="2595" y="630"/>
                          </a:lnTo>
                          <a:lnTo>
                            <a:pt x="2520" y="630"/>
                          </a:lnTo>
                          <a:lnTo>
                            <a:pt x="2430" y="630"/>
                          </a:lnTo>
                          <a:lnTo>
                            <a:pt x="2355" y="630"/>
                          </a:lnTo>
                          <a:lnTo>
                            <a:pt x="2280" y="630"/>
                          </a:lnTo>
                          <a:lnTo>
                            <a:pt x="2205" y="630"/>
                          </a:lnTo>
                          <a:lnTo>
                            <a:pt x="2115" y="630"/>
                          </a:lnTo>
                          <a:lnTo>
                            <a:pt x="2040" y="630"/>
                          </a:lnTo>
                          <a:lnTo>
                            <a:pt x="1965" y="630"/>
                          </a:lnTo>
                          <a:lnTo>
                            <a:pt x="1890" y="630"/>
                          </a:lnTo>
                          <a:lnTo>
                            <a:pt x="1800" y="630"/>
                          </a:lnTo>
                          <a:lnTo>
                            <a:pt x="1725" y="630"/>
                          </a:lnTo>
                          <a:lnTo>
                            <a:pt x="1650" y="630"/>
                          </a:lnTo>
                          <a:lnTo>
                            <a:pt x="1575" y="630"/>
                          </a:lnTo>
                          <a:lnTo>
                            <a:pt x="1500" y="630"/>
                          </a:lnTo>
                          <a:lnTo>
                            <a:pt x="1410" y="630"/>
                          </a:lnTo>
                          <a:lnTo>
                            <a:pt x="1335" y="630"/>
                          </a:lnTo>
                          <a:lnTo>
                            <a:pt x="1260" y="630"/>
                          </a:lnTo>
                          <a:lnTo>
                            <a:pt x="1185" y="630"/>
                          </a:lnTo>
                          <a:lnTo>
                            <a:pt x="1095" y="630"/>
                          </a:lnTo>
                          <a:lnTo>
                            <a:pt x="1020" y="630"/>
                          </a:lnTo>
                          <a:lnTo>
                            <a:pt x="945" y="630"/>
                          </a:lnTo>
                          <a:lnTo>
                            <a:pt x="870" y="630"/>
                          </a:lnTo>
                          <a:lnTo>
                            <a:pt x="780" y="630"/>
                          </a:lnTo>
                          <a:lnTo>
                            <a:pt x="705" y="630"/>
                          </a:lnTo>
                          <a:lnTo>
                            <a:pt x="630" y="630"/>
                          </a:lnTo>
                          <a:lnTo>
                            <a:pt x="555" y="630"/>
                          </a:lnTo>
                          <a:lnTo>
                            <a:pt x="465" y="630"/>
                          </a:lnTo>
                          <a:lnTo>
                            <a:pt x="390" y="630"/>
                          </a:lnTo>
                          <a:lnTo>
                            <a:pt x="315" y="630"/>
                          </a:lnTo>
                          <a:lnTo>
                            <a:pt x="240" y="630"/>
                          </a:lnTo>
                          <a:lnTo>
                            <a:pt x="150" y="630"/>
                          </a:lnTo>
                          <a:lnTo>
                            <a:pt x="75" y="630"/>
                          </a:lnTo>
                          <a:lnTo>
                            <a:pt x="0" y="630"/>
                          </a:lnTo>
                          <a:close/>
                        </a:path>
                      </a:pathLst>
                    </a:custGeom>
                    <a:solidFill>
                      <a:srgbClr val="FFC000"/>
                    </a:solidFill>
                    <a:ln w="9525">
                      <a:solidFill>
                        <a:srgbClr val="000000"/>
                      </a:solidFill>
                      <a:round/>
                      <a:headEnd/>
                      <a:tailEnd/>
                    </a:ln>
                  </p:spPr>
                  <p:txBody>
                    <a:bodyPr/>
                    <a:lstStyle/>
                    <a:p>
                      <a:endParaRPr lang="zh-CN" altLang="en-US"/>
                    </a:p>
                  </p:txBody>
                </p:sp>
                <p:sp>
                  <p:nvSpPr>
                    <p:cNvPr id="32791" name="Line 11"/>
                    <p:cNvSpPr>
                      <a:spLocks noChangeShapeType="1"/>
                    </p:cNvSpPr>
                    <p:nvPr/>
                  </p:nvSpPr>
                  <p:spPr bwMode="auto">
                    <a:xfrm>
                      <a:off x="2629" y="4696"/>
                      <a:ext cx="6120" cy="0"/>
                    </a:xfrm>
                    <a:prstGeom prst="line">
                      <a:avLst/>
                    </a:prstGeom>
                    <a:noFill/>
                    <a:ln w="9525">
                      <a:solidFill>
                        <a:srgbClr val="000000"/>
                      </a:solidFill>
                      <a:round/>
                      <a:headEnd/>
                      <a:tailEnd/>
                    </a:ln>
                    <a:effectLst/>
                  </p:spPr>
                  <p:txBody>
                    <a:bodyPr/>
                    <a:lstStyle/>
                    <a:p>
                      <a:endParaRPr lang="zh-CN" altLang="en-US"/>
                    </a:p>
                  </p:txBody>
                </p:sp>
              </p:grpSp>
              <p:grpSp>
                <p:nvGrpSpPr>
                  <p:cNvPr id="32786" name="Group 12"/>
                  <p:cNvGrpSpPr>
                    <a:grpSpLocks/>
                  </p:cNvGrpSpPr>
                  <p:nvPr/>
                </p:nvGrpSpPr>
                <p:grpSpPr bwMode="auto">
                  <a:xfrm>
                    <a:off x="5301" y="5258"/>
                    <a:ext cx="2104" cy="1479"/>
                    <a:chOff x="5301" y="5258"/>
                    <a:chExt cx="2104" cy="1479"/>
                  </a:xfrm>
                </p:grpSpPr>
                <p:sp>
                  <p:nvSpPr>
                    <p:cNvPr id="32787" name="Text Box 13"/>
                    <p:cNvSpPr txBox="1">
                      <a:spLocks noChangeArrowheads="1"/>
                    </p:cNvSpPr>
                    <p:nvPr/>
                  </p:nvSpPr>
                  <p:spPr bwMode="auto">
                    <a:xfrm>
                      <a:off x="5301" y="6364"/>
                      <a:ext cx="960" cy="373"/>
                    </a:xfrm>
                    <a:prstGeom prst="rect">
                      <a:avLst/>
                    </a:prstGeom>
                    <a:noFill/>
                    <a:ln w="9525" algn="ctr">
                      <a:noFill/>
                      <a:miter lim="800000"/>
                      <a:headEnd/>
                      <a:tailEnd/>
                    </a:ln>
                    <a:effectLst/>
                  </p:spPr>
                  <p:txBody>
                    <a:bodyPr/>
                    <a:lstStyle/>
                    <a:p>
                      <a:pPr algn="just">
                        <a:spcBef>
                          <a:spcPct val="50000"/>
                        </a:spcBef>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临界值</a:t>
                      </a:r>
                    </a:p>
                  </p:txBody>
                </p:sp>
                <p:sp>
                  <p:nvSpPr>
                    <p:cNvPr id="32788" name="Text Box 14"/>
                    <p:cNvSpPr txBox="1">
                      <a:spLocks noChangeArrowheads="1"/>
                    </p:cNvSpPr>
                    <p:nvPr/>
                  </p:nvSpPr>
                  <p:spPr bwMode="auto">
                    <a:xfrm>
                      <a:off x="5781" y="5258"/>
                      <a:ext cx="1624" cy="600"/>
                    </a:xfrm>
                    <a:prstGeom prst="rect">
                      <a:avLst/>
                    </a:prstGeom>
                    <a:noFill/>
                    <a:ln w="9525" algn="ctr">
                      <a:noFill/>
                      <a:miter lim="800000"/>
                      <a:headEnd/>
                      <a:tailEnd/>
                    </a:ln>
                    <a:effectLst/>
                  </p:spPr>
                  <p:txBody>
                    <a:bodyPr/>
                    <a:lstStyle/>
                    <a:p>
                      <a:pPr algn="just">
                        <a:spcBef>
                          <a:spcPct val="50000"/>
                        </a:spcBef>
                      </a:pPr>
                      <a:r>
                        <a:rPr kumimoji="1" lang="zh-CN" altLang="en-US" sz="2800">
                          <a:solidFill>
                            <a:srgbClr val="0000FF"/>
                          </a:solidFill>
                          <a:latin typeface="Times New Roman" pitchFamily="18" charset="0"/>
                        </a:rPr>
                        <a:t>拒绝域</a:t>
                      </a:r>
                    </a:p>
                  </p:txBody>
                </p:sp>
              </p:grpSp>
            </p:grpSp>
            <p:sp>
              <p:nvSpPr>
                <p:cNvPr id="32783" name="Line 15"/>
                <p:cNvSpPr>
                  <a:spLocks noChangeShapeType="1"/>
                </p:cNvSpPr>
                <p:nvPr/>
              </p:nvSpPr>
              <p:spPr bwMode="auto">
                <a:xfrm flipH="1">
                  <a:off x="5749" y="5174"/>
                  <a:ext cx="0" cy="1217"/>
                </a:xfrm>
                <a:prstGeom prst="line">
                  <a:avLst/>
                </a:prstGeom>
                <a:noFill/>
                <a:ln w="12700">
                  <a:solidFill>
                    <a:srgbClr val="000000"/>
                  </a:solidFill>
                  <a:round/>
                  <a:headEnd/>
                  <a:tailEnd type="oval" w="sm" len="sm"/>
                </a:ln>
                <a:effectLst/>
              </p:spPr>
              <p:txBody>
                <a:bodyPr/>
                <a:lstStyle/>
                <a:p>
                  <a:endParaRPr lang="zh-CN" altLang="en-US"/>
                </a:p>
              </p:txBody>
            </p:sp>
            <p:sp>
              <p:nvSpPr>
                <p:cNvPr id="32784" name="Line 16"/>
                <p:cNvSpPr>
                  <a:spLocks noChangeShapeType="1"/>
                </p:cNvSpPr>
                <p:nvPr/>
              </p:nvSpPr>
              <p:spPr bwMode="auto">
                <a:xfrm>
                  <a:off x="5781" y="5751"/>
                  <a:ext cx="1080" cy="0"/>
                </a:xfrm>
                <a:prstGeom prst="line">
                  <a:avLst/>
                </a:prstGeom>
                <a:noFill/>
                <a:ln w="9525">
                  <a:solidFill>
                    <a:srgbClr val="000000"/>
                  </a:solidFill>
                  <a:round/>
                  <a:headEnd/>
                  <a:tailEnd type="arrow" w="med" len="med"/>
                </a:ln>
                <a:effectLst/>
              </p:spPr>
              <p:txBody>
                <a:bodyPr/>
                <a:lstStyle/>
                <a:p>
                  <a:endParaRPr lang="zh-CN" altLang="en-US"/>
                </a:p>
              </p:txBody>
            </p:sp>
          </p:grpSp>
          <p:sp>
            <p:nvSpPr>
              <p:cNvPr id="32779" name="AutoShape 17"/>
              <p:cNvSpPr>
                <a:spLocks noChangeArrowheads="1"/>
              </p:cNvSpPr>
              <p:nvPr/>
            </p:nvSpPr>
            <p:spPr bwMode="auto">
              <a:xfrm>
                <a:off x="3312" y="3505"/>
                <a:ext cx="1389" cy="76"/>
              </a:xfrm>
              <a:prstGeom prst="rtTriangle">
                <a:avLst/>
              </a:prstGeom>
              <a:solidFill>
                <a:srgbClr val="FF0000"/>
              </a:solidFill>
              <a:ln w="28575" algn="ctr">
                <a:solidFill>
                  <a:srgbClr val="FF0000"/>
                </a:solidFill>
                <a:miter lim="800000"/>
                <a:headEnd/>
                <a:tailEnd/>
              </a:ln>
              <a:effectLst/>
            </p:spPr>
            <p:txBody>
              <a:bodyPr lIns="90000" tIns="46800" rIns="90000" bIns="46800" anchor="ctr">
                <a:spAutoFit/>
              </a:bodyPr>
              <a:lstStyle/>
              <a:p>
                <a:endParaRPr lang="zh-CN" altLang="en-US"/>
              </a:p>
            </p:txBody>
          </p:sp>
          <p:sp>
            <p:nvSpPr>
              <p:cNvPr id="32780" name="Line 18"/>
              <p:cNvSpPr>
                <a:spLocks noChangeShapeType="1"/>
              </p:cNvSpPr>
              <p:nvPr/>
            </p:nvSpPr>
            <p:spPr bwMode="auto">
              <a:xfrm>
                <a:off x="3304" y="3294"/>
                <a:ext cx="0" cy="318"/>
              </a:xfrm>
              <a:prstGeom prst="line">
                <a:avLst/>
              </a:prstGeom>
              <a:noFill/>
              <a:ln w="28575">
                <a:solidFill>
                  <a:srgbClr val="009900"/>
                </a:solidFill>
                <a:round/>
                <a:headEnd/>
                <a:tailEnd type="oval" w="med" len="med"/>
              </a:ln>
              <a:effectLst/>
            </p:spPr>
            <p:txBody>
              <a:bodyPr wrap="none" lIns="90000" tIns="46800" rIns="90000" bIns="46800" anchor="ctr">
                <a:spAutoFit/>
              </a:bodyPr>
              <a:lstStyle/>
              <a:p>
                <a:endParaRPr lang="zh-CN" altLang="en-US"/>
              </a:p>
            </p:txBody>
          </p:sp>
          <p:sp>
            <p:nvSpPr>
              <p:cNvPr id="32781" name="AutoShape 19"/>
              <p:cNvSpPr>
                <a:spLocks noChangeArrowheads="1"/>
              </p:cNvSpPr>
              <p:nvPr/>
            </p:nvSpPr>
            <p:spPr bwMode="auto">
              <a:xfrm>
                <a:off x="3923" y="2932"/>
                <a:ext cx="771" cy="317"/>
              </a:xfrm>
              <a:prstGeom prst="wedgeRectCallout">
                <a:avLst>
                  <a:gd name="adj1" fmla="val -84370"/>
                  <a:gd name="adj2" fmla="val 139588"/>
                </a:avLst>
              </a:prstGeom>
              <a:solidFill>
                <a:srgbClr val="6699FF"/>
              </a:solidFill>
              <a:ln w="28575" algn="ctr">
                <a:solidFill>
                  <a:schemeClr val="accent2"/>
                </a:solidFill>
                <a:miter lim="800000"/>
                <a:headEnd/>
                <a:tailEnd/>
              </a:ln>
              <a:effectLst/>
            </p:spPr>
            <p:txBody>
              <a:bodyPr lIns="90000" tIns="46800" rIns="90000" bIns="46800" anchor="ctr"/>
              <a:lstStyle/>
              <a:p>
                <a:pPr algn="ctr">
                  <a:spcBef>
                    <a:spcPct val="50000"/>
                  </a:spcBef>
                </a:pPr>
                <a:r>
                  <a:rPr kumimoji="1" lang="el-GR" altLang="zh-CN" sz="2400" b="1" i="1">
                    <a:solidFill>
                      <a:srgbClr val="FF0000"/>
                    </a:solidFill>
                    <a:latin typeface="宋体" pitchFamily="2" charset="-122"/>
                  </a:rPr>
                  <a:t>p</a:t>
                </a:r>
                <a:r>
                  <a:rPr kumimoji="1" lang="en-US" altLang="zh-CN" sz="2400" b="1" i="1">
                    <a:solidFill>
                      <a:srgbClr val="FF0000"/>
                    </a:solidFill>
                    <a:latin typeface="宋体" pitchFamily="2" charset="-122"/>
                  </a:rPr>
                  <a:t>-</a:t>
                </a:r>
                <a:r>
                  <a:rPr kumimoji="1" lang="zh-CN" altLang="el-GR" sz="2400" b="1">
                    <a:solidFill>
                      <a:srgbClr val="FF0000"/>
                    </a:solidFill>
                    <a:latin typeface="宋体" pitchFamily="2" charset="-122"/>
                  </a:rPr>
                  <a:t>值</a:t>
                </a:r>
              </a:p>
            </p:txBody>
          </p:sp>
        </p:grpSp>
        <p:sp>
          <p:nvSpPr>
            <p:cNvPr id="32775" name="AutoShape 20"/>
            <p:cNvSpPr>
              <a:spLocks noChangeArrowheads="1"/>
            </p:cNvSpPr>
            <p:nvPr/>
          </p:nvSpPr>
          <p:spPr bwMode="auto">
            <a:xfrm>
              <a:off x="1701" y="1933"/>
              <a:ext cx="590" cy="273"/>
            </a:xfrm>
            <a:prstGeom prst="wedgeRectCallout">
              <a:avLst>
                <a:gd name="adj1" fmla="val 189662"/>
                <a:gd name="adj2" fmla="val 66852"/>
              </a:avLst>
            </a:prstGeom>
            <a:solidFill>
              <a:srgbClr val="6699FF"/>
            </a:solidFill>
            <a:ln w="28575" algn="ctr">
              <a:solidFill>
                <a:schemeClr val="accent2"/>
              </a:solidFill>
              <a:miter lim="800000"/>
              <a:headEnd/>
              <a:tailEnd/>
            </a:ln>
            <a:effectLst/>
          </p:spPr>
          <p:txBody>
            <a:bodyPr lIns="90000" tIns="46800" rIns="90000" bIns="46800" anchor="ctr"/>
            <a:lstStyle/>
            <a:p>
              <a:pPr algn="ctr">
                <a:spcBef>
                  <a:spcPct val="50000"/>
                </a:spcBef>
              </a:pPr>
              <a:r>
                <a:rPr kumimoji="1" lang="el-GR" altLang="zh-CN" sz="3600" b="1" i="1">
                  <a:solidFill>
                    <a:schemeClr val="tx2"/>
                  </a:solidFill>
                  <a:latin typeface="宋体" pitchFamily="2" charset="-122"/>
                </a:rPr>
                <a:t>α</a:t>
              </a:r>
            </a:p>
          </p:txBody>
        </p:sp>
        <p:sp>
          <p:nvSpPr>
            <p:cNvPr id="32776" name="Rectangle 21"/>
            <p:cNvSpPr>
              <a:spLocks noChangeArrowheads="1"/>
            </p:cNvSpPr>
            <p:nvPr/>
          </p:nvSpPr>
          <p:spPr bwMode="auto">
            <a:xfrm>
              <a:off x="3379" y="2296"/>
              <a:ext cx="690" cy="288"/>
            </a:xfrm>
            <a:prstGeom prst="rect">
              <a:avLst/>
            </a:prstGeom>
            <a:noFill/>
            <a:ln w="28575" algn="ctr">
              <a:noFill/>
              <a:miter lim="800000"/>
              <a:headEnd/>
              <a:tailEnd/>
            </a:ln>
            <a:effectLst/>
          </p:spPr>
          <p:txBody>
            <a:bodyPr wrap="none" lIns="90000" tIns="46800" rIns="90000" bIns="46800">
              <a:spAutoFit/>
            </a:bodyPr>
            <a:lstStyle/>
            <a:p>
              <a:pPr algn="ctr">
                <a:spcBef>
                  <a:spcPct val="50000"/>
                </a:spcBef>
              </a:pPr>
              <a:r>
                <a:rPr kumimoji="1" lang="zh-CN" altLang="en-US" sz="2400">
                  <a:solidFill>
                    <a:srgbClr val="FF0000"/>
                  </a:solidFill>
                  <a:latin typeface="Times New Roman" pitchFamily="18" charset="0"/>
                </a:rPr>
                <a:t>实际值</a:t>
              </a:r>
            </a:p>
          </p:txBody>
        </p:sp>
        <p:sp>
          <p:nvSpPr>
            <p:cNvPr id="32777" name="Rectangle 22"/>
            <p:cNvSpPr>
              <a:spLocks noChangeArrowheads="1"/>
            </p:cNvSpPr>
            <p:nvPr/>
          </p:nvSpPr>
          <p:spPr bwMode="auto">
            <a:xfrm>
              <a:off x="2054" y="541"/>
              <a:ext cx="2769" cy="486"/>
            </a:xfrm>
            <a:prstGeom prst="rect">
              <a:avLst/>
            </a:prstGeom>
            <a:noFill/>
            <a:ln w="28575" algn="ctr">
              <a:noFill/>
              <a:miter lim="800000"/>
              <a:headEnd/>
              <a:tailEnd/>
            </a:ln>
            <a:effectLst/>
          </p:spPr>
          <p:txBody>
            <a:bodyPr wrap="none" lIns="90000" tIns="46800" rIns="90000" bIns="46800" anchor="ctr">
              <a:spAutoFit/>
            </a:bodyPr>
            <a:lstStyle/>
            <a:p>
              <a:r>
                <a:rPr kumimoji="1" lang="en-US" altLang="zh-CN" sz="4400" dirty="0">
                  <a:solidFill>
                    <a:schemeClr val="bg1"/>
                  </a:solidFill>
                  <a:latin typeface="Times New Roman" pitchFamily="18" charset="0"/>
                </a:rPr>
                <a:t> </a:t>
              </a:r>
              <a:r>
                <a:rPr kumimoji="1" lang="en-US" altLang="zh-CN" sz="2800" dirty="0">
                  <a:solidFill>
                    <a:schemeClr val="bg1"/>
                  </a:solidFill>
                  <a:latin typeface="Times New Roman" pitchFamily="18" charset="0"/>
                </a:rPr>
                <a:t>F</a:t>
              </a:r>
              <a:r>
                <a:rPr kumimoji="1" lang="zh-CN" altLang="en-US" sz="2800" dirty="0">
                  <a:latin typeface="黑体" panose="02010609060101010101" pitchFamily="49" charset="-122"/>
                  <a:ea typeface="黑体" panose="02010609060101010101" pitchFamily="49" charset="-122"/>
                </a:rPr>
                <a:t>检验的临界值和拒绝域</a:t>
              </a:r>
              <a:r>
                <a:rPr kumimoji="1" lang="zh-CN" altLang="en-US" sz="4400" dirty="0">
                  <a:latin typeface="黑体" panose="02010609060101010101" pitchFamily="49" charset="-122"/>
                  <a:ea typeface="黑体" panose="02010609060101010101" pitchFamily="49" charset="-122"/>
                </a:rPr>
                <a:t> </a:t>
              </a:r>
            </a:p>
          </p:txBody>
        </p:sp>
      </p:grpSp>
      <p:sp>
        <p:nvSpPr>
          <p:cNvPr id="32773" name="灯片编号占位符 1"/>
          <p:cNvSpPr>
            <a:spLocks noGrp="1"/>
          </p:cNvSpPr>
          <p:nvPr>
            <p:ph type="sldNum" sz="quarter" idx="10"/>
          </p:nvPr>
        </p:nvSpPr>
        <p:spPr>
          <a:noFill/>
          <a:ln>
            <a:miter lim="800000"/>
            <a:headEnd/>
            <a:tailEnd/>
          </a:ln>
        </p:spPr>
        <p:txBody>
          <a:bodyPr/>
          <a:lstStyle/>
          <a:p>
            <a:fld id="{52B37F8A-594F-4E57-B2A0-442007650F9C}" type="slidenum">
              <a:rPr lang="en-US" altLang="zh-CN" smtClean="0">
                <a:latin typeface="Arial" pitchFamily="34" charset="0"/>
                <a:ea typeface="宋体" pitchFamily="2" charset="-122"/>
              </a:rPr>
              <a:pPr/>
              <a:t>34</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Effect transition="in" filter="dissolve">
                                      <p:cBhvr>
                                        <p:cTn id="7" dur="500"/>
                                        <p:tgtEl>
                                          <p:spTgt spid="87654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76548"/>
                                        </p:tgtEl>
                                        <p:attrNameLst>
                                          <p:attrName>style.visibility</p:attrName>
                                        </p:attrNameLst>
                                      </p:cBhvr>
                                      <p:to>
                                        <p:strVal val="visible"/>
                                      </p:to>
                                    </p:set>
                                    <p:animEffect transition="in" filter="dissolve">
                                      <p:cBhvr>
                                        <p:cTn id="10" dur="500"/>
                                        <p:tgtEl>
                                          <p:spTgt spid="876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smtClean="0">
                <a:ea typeface="黑体" pitchFamily="2" charset="-122"/>
              </a:rPr>
              <a:t>例</a:t>
            </a:r>
            <a:r>
              <a:rPr lang="en-US" altLang="zh-CN" dirty="0" smtClean="0">
                <a:ea typeface="黑体" pitchFamily="2" charset="-122"/>
              </a:rPr>
              <a:t>1 </a:t>
            </a:r>
            <a:r>
              <a:rPr lang="zh-CN" altLang="en-US" dirty="0" smtClean="0">
                <a:ea typeface="黑体" pitchFamily="2" charset="-122"/>
              </a:rPr>
              <a:t>起</a:t>
            </a:r>
            <a:r>
              <a:rPr lang="zh-CN" altLang="en-US" dirty="0" smtClean="0">
                <a:ea typeface="黑体" pitchFamily="2" charset="-122"/>
              </a:rPr>
              <a:t>薪的例子</a:t>
            </a:r>
            <a:r>
              <a:rPr lang="zh-CN" altLang="en-US" dirty="0" smtClean="0">
                <a:ea typeface="黑体" pitchFamily="2" charset="-122"/>
                <a:sym typeface="Wingdings" pitchFamily="2" charset="2"/>
              </a:rPr>
              <a:t>（</a:t>
            </a:r>
            <a:r>
              <a:rPr lang="en-US" altLang="zh-CN" dirty="0" smtClean="0">
                <a:ea typeface="黑体" pitchFamily="2" charset="-122"/>
              </a:rPr>
              <a:t>1</a:t>
            </a:r>
            <a:r>
              <a:rPr lang="zh-CN" altLang="en-US" dirty="0" smtClean="0">
                <a:ea typeface="黑体" pitchFamily="2" charset="-122"/>
              </a:rPr>
              <a:t>）</a:t>
            </a:r>
          </a:p>
        </p:txBody>
      </p:sp>
      <p:sp>
        <p:nvSpPr>
          <p:cNvPr id="880643" name="Rectangle 3"/>
          <p:cNvSpPr>
            <a:spLocks noGrp="1" noChangeArrowheads="1"/>
          </p:cNvSpPr>
          <p:nvPr>
            <p:ph idx="1"/>
          </p:nvPr>
        </p:nvSpPr>
        <p:spPr>
          <a:xfrm>
            <a:off x="457200" y="2852738"/>
            <a:ext cx="8229600" cy="3624262"/>
          </a:xfrm>
        </p:spPr>
        <p:txBody>
          <a:bodyPr/>
          <a:lstStyle/>
          <a:p>
            <a:r>
              <a:rPr lang="en-US" altLang="zh-CN" smtClean="0">
                <a:ea typeface="黑体" pitchFamily="2" charset="-122"/>
              </a:rPr>
              <a:t>1</a:t>
            </a:r>
            <a:r>
              <a:rPr lang="zh-CN" altLang="en-US" smtClean="0">
                <a:ea typeface="黑体" pitchFamily="2" charset="-122"/>
              </a:rPr>
              <a:t>、根据前面的分析，数据符合方差分析的假设条件。</a:t>
            </a:r>
          </a:p>
          <a:p>
            <a:r>
              <a:rPr lang="en-US" altLang="zh-CN" smtClean="0">
                <a:ea typeface="黑体" pitchFamily="2" charset="-122"/>
              </a:rPr>
              <a:t>2</a:t>
            </a:r>
            <a:r>
              <a:rPr lang="zh-CN" altLang="en-US" smtClean="0">
                <a:ea typeface="黑体" pitchFamily="2" charset="-122"/>
              </a:rPr>
              <a:t>、提出零假设和备择假设：</a:t>
            </a:r>
          </a:p>
          <a:p>
            <a:pPr lvl="1"/>
            <a:r>
              <a:rPr lang="en-US" altLang="zh-CN" smtClean="0">
                <a:ea typeface="黑体" pitchFamily="2" charset="-122"/>
              </a:rPr>
              <a:t>H0</a:t>
            </a:r>
            <a:r>
              <a:rPr lang="zh-CN" altLang="en-US" smtClean="0">
                <a:ea typeface="黑体" pitchFamily="2" charset="-122"/>
              </a:rPr>
              <a:t>：</a:t>
            </a:r>
            <a:r>
              <a:rPr lang="en-US" altLang="zh-CN" smtClean="0">
                <a:ea typeface="黑体" pitchFamily="2" charset="-122"/>
              </a:rPr>
              <a:t>μ1</a:t>
            </a:r>
            <a:r>
              <a:rPr lang="zh-CN" altLang="en-US" smtClean="0">
                <a:ea typeface="黑体" pitchFamily="2" charset="-122"/>
              </a:rPr>
              <a:t>＝</a:t>
            </a:r>
            <a:r>
              <a:rPr lang="en-US" altLang="zh-CN" smtClean="0">
                <a:ea typeface="黑体" pitchFamily="2" charset="-122"/>
              </a:rPr>
              <a:t>μ2</a:t>
            </a:r>
            <a:r>
              <a:rPr lang="zh-CN" altLang="en-US" smtClean="0">
                <a:ea typeface="黑体" pitchFamily="2" charset="-122"/>
              </a:rPr>
              <a:t>＝</a:t>
            </a:r>
            <a:r>
              <a:rPr lang="en-US" altLang="zh-CN" smtClean="0">
                <a:ea typeface="黑体" pitchFamily="2" charset="-122"/>
              </a:rPr>
              <a:t>μ3</a:t>
            </a:r>
            <a:r>
              <a:rPr lang="zh-CN" altLang="en-US" smtClean="0">
                <a:ea typeface="黑体" pitchFamily="2" charset="-122"/>
              </a:rPr>
              <a:t>＝</a:t>
            </a:r>
            <a:r>
              <a:rPr lang="en-US" altLang="zh-CN" smtClean="0">
                <a:ea typeface="黑体" pitchFamily="2" charset="-122"/>
              </a:rPr>
              <a:t>μ4</a:t>
            </a:r>
            <a:r>
              <a:rPr lang="zh-CN" altLang="en-US" smtClean="0">
                <a:ea typeface="黑体" pitchFamily="2" charset="-122"/>
              </a:rPr>
              <a:t>，</a:t>
            </a:r>
          </a:p>
          <a:p>
            <a:pPr lvl="1"/>
            <a:r>
              <a:rPr lang="en-US" altLang="zh-CN" smtClean="0">
                <a:ea typeface="黑体" pitchFamily="2" charset="-122"/>
              </a:rPr>
              <a:t>H1</a:t>
            </a:r>
            <a:r>
              <a:rPr lang="zh-CN" altLang="en-US" smtClean="0">
                <a:ea typeface="黑体" pitchFamily="2" charset="-122"/>
              </a:rPr>
              <a:t>：</a:t>
            </a:r>
            <a:r>
              <a:rPr lang="en-US" altLang="zh-CN" smtClean="0">
                <a:ea typeface="黑体" pitchFamily="2" charset="-122"/>
              </a:rPr>
              <a:t>μ1</a:t>
            </a:r>
            <a:r>
              <a:rPr lang="zh-CN" altLang="en-US" smtClean="0">
                <a:ea typeface="黑体" pitchFamily="2" charset="-122"/>
              </a:rPr>
              <a:t>、</a:t>
            </a:r>
            <a:r>
              <a:rPr lang="en-US" altLang="zh-CN" smtClean="0">
                <a:ea typeface="黑体" pitchFamily="2" charset="-122"/>
              </a:rPr>
              <a:t>μ2</a:t>
            </a:r>
            <a:r>
              <a:rPr lang="zh-CN" altLang="en-US" smtClean="0">
                <a:ea typeface="黑体" pitchFamily="2" charset="-122"/>
              </a:rPr>
              <a:t>、</a:t>
            </a:r>
            <a:r>
              <a:rPr lang="en-US" altLang="zh-CN" smtClean="0">
                <a:ea typeface="黑体" pitchFamily="2" charset="-122"/>
              </a:rPr>
              <a:t>μ3</a:t>
            </a:r>
            <a:r>
              <a:rPr lang="zh-CN" altLang="en-US" smtClean="0">
                <a:ea typeface="黑体" pitchFamily="2" charset="-122"/>
              </a:rPr>
              <a:t>、</a:t>
            </a:r>
            <a:r>
              <a:rPr lang="en-US" altLang="zh-CN" smtClean="0">
                <a:ea typeface="黑体" pitchFamily="2" charset="-122"/>
              </a:rPr>
              <a:t>μ4</a:t>
            </a:r>
            <a:r>
              <a:rPr lang="zh-CN" altLang="en-US" smtClean="0">
                <a:ea typeface="黑体" pitchFamily="2" charset="-122"/>
              </a:rPr>
              <a:t>不全相等。 </a:t>
            </a:r>
          </a:p>
        </p:txBody>
      </p:sp>
      <p:sp>
        <p:nvSpPr>
          <p:cNvPr id="33796" name="灯片编号占位符 1"/>
          <p:cNvSpPr>
            <a:spLocks noGrp="1"/>
          </p:cNvSpPr>
          <p:nvPr>
            <p:ph type="sldNum" sz="quarter" idx="10"/>
          </p:nvPr>
        </p:nvSpPr>
        <p:spPr>
          <a:noFill/>
          <a:ln>
            <a:miter lim="800000"/>
            <a:headEnd/>
            <a:tailEnd/>
          </a:ln>
        </p:spPr>
        <p:txBody>
          <a:bodyPr/>
          <a:lstStyle/>
          <a:p>
            <a:fld id="{3222F587-738D-4B46-B556-FB647DD709A2}" type="slidenum">
              <a:rPr lang="en-US" altLang="zh-CN" smtClean="0">
                <a:latin typeface="Arial" pitchFamily="34" charset="0"/>
                <a:ea typeface="宋体" pitchFamily="2" charset="-122"/>
              </a:rPr>
              <a:pPr/>
              <a:t>35</a:t>
            </a:fld>
            <a:endParaRPr lang="en-US" altLang="zh-CN" smtClean="0">
              <a:latin typeface="Arial" pitchFamily="34" charset="0"/>
              <a:ea typeface="宋体" pitchFamily="2" charset="-122"/>
            </a:endParaRPr>
          </a:p>
        </p:txBody>
      </p:sp>
      <p:sp>
        <p:nvSpPr>
          <p:cNvPr id="33797" name="Rectangle 4"/>
          <p:cNvSpPr>
            <a:spLocks noChangeArrowheads="1"/>
          </p:cNvSpPr>
          <p:nvPr/>
        </p:nvSpPr>
        <p:spPr bwMode="auto">
          <a:xfrm>
            <a:off x="468313" y="1336675"/>
            <a:ext cx="8064500" cy="954107"/>
          </a:xfrm>
          <a:prstGeom prst="rect">
            <a:avLst/>
          </a:prstGeom>
          <a:noFill/>
          <a:ln w="9525">
            <a:noFill/>
            <a:miter lim="800000"/>
            <a:headEnd/>
            <a:tailEnd/>
          </a:ln>
          <a:effectLst/>
        </p:spPr>
        <p:txBody>
          <a:bodyPr>
            <a:spAutoFit/>
          </a:bodyPr>
          <a:lstStyle/>
          <a:p>
            <a:r>
              <a:rPr lang="zh-CN" altLang="en-US" sz="2800" b="1" dirty="0"/>
              <a:t>在起薪的例子中，设显著性水平</a:t>
            </a:r>
            <a:r>
              <a:rPr lang="en-US" altLang="zh-CN" sz="2800" b="1" dirty="0">
                <a:latin typeface="Symbol" pitchFamily="18" charset="2"/>
              </a:rPr>
              <a:t>a</a:t>
            </a:r>
            <a:r>
              <a:rPr lang="en-US" altLang="zh-CN" sz="2800" b="1" dirty="0"/>
              <a:t>= 0.05</a:t>
            </a:r>
            <a:r>
              <a:rPr lang="zh-CN" altLang="en-US" sz="2800" b="1" dirty="0"/>
              <a:t>，试分析专业对起薪的影响已否显著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dissolve">
                                      <p:cBhvr>
                                        <p:cTn id="7" dur="500"/>
                                        <p:tgtEl>
                                          <p:spTgt spid="88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643">
                                            <p:txEl>
                                              <p:pRg st="1" end="1"/>
                                            </p:txEl>
                                          </p:spTgt>
                                        </p:tgtEl>
                                        <p:attrNameLst>
                                          <p:attrName>style.visibility</p:attrName>
                                        </p:attrNameLst>
                                      </p:cBhvr>
                                      <p:to>
                                        <p:strVal val="visible"/>
                                      </p:to>
                                    </p:set>
                                    <p:animEffect transition="in" filter="dissolve">
                                      <p:cBhvr>
                                        <p:cTn id="12" dur="500"/>
                                        <p:tgtEl>
                                          <p:spTgt spid="88064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80643">
                                            <p:txEl>
                                              <p:pRg st="2" end="2"/>
                                            </p:txEl>
                                          </p:spTgt>
                                        </p:tgtEl>
                                        <p:attrNameLst>
                                          <p:attrName>style.visibility</p:attrName>
                                        </p:attrNameLst>
                                      </p:cBhvr>
                                      <p:to>
                                        <p:strVal val="visible"/>
                                      </p:to>
                                    </p:set>
                                    <p:animEffect transition="in" filter="dissolve">
                                      <p:cBhvr>
                                        <p:cTn id="15" dur="500"/>
                                        <p:tgtEl>
                                          <p:spTgt spid="88064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80643">
                                            <p:txEl>
                                              <p:pRg st="3" end="3"/>
                                            </p:txEl>
                                          </p:spTgt>
                                        </p:tgtEl>
                                        <p:attrNameLst>
                                          <p:attrName>style.visibility</p:attrName>
                                        </p:attrNameLst>
                                      </p:cBhvr>
                                      <p:to>
                                        <p:strVal val="visible"/>
                                      </p:to>
                                    </p:set>
                                    <p:animEffect transition="in" filter="dissolve">
                                      <p:cBhvr>
                                        <p:cTn id="18" dur="500"/>
                                        <p:tgtEl>
                                          <p:spTgt spid="88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ea typeface="黑体" pitchFamily="2" charset="-122"/>
              </a:rPr>
              <a:t>起薪的例子</a:t>
            </a:r>
            <a:r>
              <a:rPr lang="zh-CN" altLang="en-US" smtClean="0">
                <a:ea typeface="黑体" pitchFamily="2" charset="-122"/>
                <a:sym typeface="Wingdings" pitchFamily="2" charset="2"/>
              </a:rPr>
              <a:t>（</a:t>
            </a:r>
            <a:r>
              <a:rPr lang="en-US" altLang="zh-CN" smtClean="0">
                <a:ea typeface="黑体" pitchFamily="2" charset="-122"/>
              </a:rPr>
              <a:t>2</a:t>
            </a:r>
            <a:r>
              <a:rPr lang="zh-CN" altLang="en-US" smtClean="0">
                <a:ea typeface="黑体" pitchFamily="2" charset="-122"/>
              </a:rPr>
              <a:t>）</a:t>
            </a:r>
          </a:p>
        </p:txBody>
      </p:sp>
      <p:sp>
        <p:nvSpPr>
          <p:cNvPr id="882691" name="Rectangle 3"/>
          <p:cNvSpPr>
            <a:spLocks noGrp="1" noChangeArrowheads="1"/>
          </p:cNvSpPr>
          <p:nvPr>
            <p:ph idx="1"/>
          </p:nvPr>
        </p:nvSpPr>
        <p:spPr/>
        <p:txBody>
          <a:bodyPr/>
          <a:lstStyle/>
          <a:p>
            <a:r>
              <a:rPr lang="en-US" altLang="zh-CN" smtClean="0">
                <a:ea typeface="黑体" pitchFamily="2" charset="-122"/>
              </a:rPr>
              <a:t>3</a:t>
            </a:r>
            <a:r>
              <a:rPr lang="zh-CN" altLang="en-US" smtClean="0">
                <a:ea typeface="黑体" pitchFamily="2" charset="-122"/>
              </a:rPr>
              <a:t>、计算</a:t>
            </a:r>
            <a:r>
              <a:rPr lang="en-US" altLang="zh-CN" smtClean="0">
                <a:ea typeface="黑体" pitchFamily="2" charset="-122"/>
              </a:rPr>
              <a:t>F</a:t>
            </a:r>
            <a:r>
              <a:rPr lang="zh-CN" altLang="en-US" smtClean="0">
                <a:ea typeface="黑体" pitchFamily="2" charset="-122"/>
              </a:rPr>
              <a:t>统计量的实际值和</a:t>
            </a:r>
            <a:r>
              <a:rPr lang="en-US" altLang="zh-CN" smtClean="0">
                <a:ea typeface="黑体" pitchFamily="2" charset="-122"/>
              </a:rPr>
              <a:t>p</a:t>
            </a:r>
            <a:r>
              <a:rPr lang="zh-CN" altLang="en-US" smtClean="0">
                <a:ea typeface="黑体" pitchFamily="2" charset="-122"/>
              </a:rPr>
              <a:t>值。下面是</a:t>
            </a:r>
            <a:r>
              <a:rPr lang="en-US" altLang="zh-CN" smtClean="0">
                <a:ea typeface="黑体" pitchFamily="2" charset="-122"/>
              </a:rPr>
              <a:t>SPSS</a:t>
            </a:r>
            <a:r>
              <a:rPr lang="zh-CN" altLang="en-US" smtClean="0">
                <a:ea typeface="黑体" pitchFamily="2" charset="-122"/>
              </a:rPr>
              <a:t>计算的方差分析表。由于                                          ，因此拒绝零假设。</a:t>
            </a:r>
          </a:p>
        </p:txBody>
      </p:sp>
      <p:graphicFrame>
        <p:nvGraphicFramePr>
          <p:cNvPr id="882898" name="Group 210"/>
          <p:cNvGraphicFramePr>
            <a:graphicFrameLocks noGrp="1"/>
          </p:cNvGraphicFramePr>
          <p:nvPr/>
        </p:nvGraphicFramePr>
        <p:xfrm>
          <a:off x="900113" y="3284538"/>
          <a:ext cx="7416800" cy="2455863"/>
        </p:xfrm>
        <a:graphic>
          <a:graphicData uri="http://schemas.openxmlformats.org/drawingml/2006/table">
            <a:tbl>
              <a:tblPr/>
              <a:tblGrid>
                <a:gridCol w="957262"/>
                <a:gridCol w="1862138"/>
                <a:gridCol w="681037"/>
                <a:gridCol w="1860550"/>
                <a:gridCol w="1028700"/>
                <a:gridCol w="1027113"/>
              </a:tblGrid>
              <a:tr h="650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平方和</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df</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均方</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组间</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4927916.667</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1642638.889</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7.078</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组内</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4641666.667</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232083.333</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总数</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9569583.333</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4857" name="Object 211"/>
          <p:cNvGraphicFramePr>
            <a:graphicFrameLocks noChangeAspect="1"/>
          </p:cNvGraphicFramePr>
          <p:nvPr/>
        </p:nvGraphicFramePr>
        <p:xfrm>
          <a:off x="4427538" y="1700213"/>
          <a:ext cx="3816350" cy="571500"/>
        </p:xfrm>
        <a:graphic>
          <a:graphicData uri="http://schemas.openxmlformats.org/presentationml/2006/ole">
            <mc:AlternateContent xmlns:mc="http://schemas.openxmlformats.org/markup-compatibility/2006">
              <mc:Choice xmlns:v="urn:schemas-microsoft-com:vml" Requires="v">
                <p:oleObj spid="_x0000_s34891" name="公式" r:id="rId4" imgW="1333500" imgH="190602" progId="Equation.3">
                  <p:embed/>
                </p:oleObj>
              </mc:Choice>
              <mc:Fallback>
                <p:oleObj name="公式" r:id="rId4" imgW="1333500" imgH="190602" progId="Equation.3">
                  <p:embed/>
                  <p:pic>
                    <p:nvPicPr>
                      <p:cNvPr id="0" name="Object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4427538" y="1700213"/>
                        <a:ext cx="38163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58" name="灯片编号占位符 1"/>
          <p:cNvSpPr>
            <a:spLocks noGrp="1"/>
          </p:cNvSpPr>
          <p:nvPr>
            <p:ph type="sldNum" sz="quarter" idx="10"/>
          </p:nvPr>
        </p:nvSpPr>
        <p:spPr>
          <a:noFill/>
          <a:ln>
            <a:miter lim="800000"/>
            <a:headEnd/>
            <a:tailEnd/>
          </a:ln>
        </p:spPr>
        <p:txBody>
          <a:bodyPr/>
          <a:lstStyle/>
          <a:p>
            <a:fld id="{81ECBA22-B61D-48FC-BE26-F11C5D85E7B1}" type="slidenum">
              <a:rPr lang="en-US" altLang="zh-CN" smtClean="0">
                <a:latin typeface="Arial" pitchFamily="34" charset="0"/>
                <a:ea typeface="宋体" pitchFamily="2" charset="-122"/>
              </a:rPr>
              <a:pPr/>
              <a:t>36</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82691">
                                            <p:txEl>
                                              <p:pRg st="0" end="0"/>
                                            </p:txEl>
                                          </p:spTgt>
                                        </p:tgtEl>
                                        <p:attrNameLst>
                                          <p:attrName>style.visibility</p:attrName>
                                        </p:attrNameLst>
                                      </p:cBhvr>
                                      <p:to>
                                        <p:strVal val="visible"/>
                                      </p:to>
                                    </p:set>
                                    <p:animEffect transition="in" filter="dissolve">
                                      <p:cBhvr>
                                        <p:cTn id="7" dur="500"/>
                                        <p:tgtEl>
                                          <p:spTgt spid="882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2" charset="-122"/>
              </a:rPr>
              <a:t>例</a:t>
            </a:r>
            <a:r>
              <a:rPr lang="en-US" altLang="zh-CN" dirty="0">
                <a:ea typeface="黑体" pitchFamily="2" charset="-122"/>
              </a:rPr>
              <a:t>2  </a:t>
            </a:r>
            <a:r>
              <a:rPr lang="zh-CN" altLang="en-US" dirty="0" smtClean="0">
                <a:ea typeface="黑体" pitchFamily="2" charset="-122"/>
              </a:rPr>
              <a:t>热带雨林</a:t>
            </a:r>
            <a:endParaRPr lang="zh-CN" altLang="en-US" dirty="0"/>
          </a:p>
        </p:txBody>
      </p:sp>
      <p:sp>
        <p:nvSpPr>
          <p:cNvPr id="3" name="内容占位符 2"/>
          <p:cNvSpPr>
            <a:spLocks noGrp="1"/>
          </p:cNvSpPr>
          <p:nvPr>
            <p:ph idx="1"/>
          </p:nvPr>
        </p:nvSpPr>
        <p:spPr>
          <a:xfrm>
            <a:off x="971600" y="4725144"/>
            <a:ext cx="7488832" cy="824855"/>
          </a:xfrm>
        </p:spPr>
        <p:txBody>
          <a:bodyPr/>
          <a:lstStyle/>
          <a:p>
            <a:pPr marL="0" lvl="0" indent="0">
              <a:buNone/>
            </a:pPr>
            <a:r>
              <a:rPr lang="zh-CN" altLang="zh-CN" sz="1800" dirty="0">
                <a:solidFill>
                  <a:srgbClr val="333333"/>
                </a:solidFill>
                <a:latin typeface="黑体" panose="02010609060101010101" pitchFamily="49" charset="-122"/>
                <a:cs typeface="Arial" pitchFamily="34" charset="0"/>
              </a:rPr>
              <a:t>我在老照片上看到这儿曾经是一片林海，浩茫连绵，方圆几百里都是森林。听当地人说，砍伐是从五十年代开始的。大卡车一辆接一辆，每天不停的往外运。都是一人抱不来的大树，那些树都是比我爷爷的爷爷的岁数都要大。一直伐到九十年代中，现在就仅剩下你们这一小片。我知道，这片山再往下挖，可能这一小片都留不住了</a:t>
            </a:r>
            <a:r>
              <a:rPr lang="zh-CN" altLang="zh-CN" sz="1800" dirty="0">
                <a:solidFill>
                  <a:srgbClr val="333333"/>
                </a:solidFill>
                <a:latin typeface="Arial" pitchFamily="34" charset="0"/>
                <a:ea typeface="宋体" pitchFamily="2" charset="-122"/>
                <a:cs typeface="Arial" pitchFamily="34" charset="0"/>
              </a:rPr>
              <a:t>！</a:t>
            </a:r>
            <a:r>
              <a:rPr lang="zh-CN" altLang="zh-CN" sz="1800" dirty="0">
                <a:latin typeface="Arial" pitchFamily="34" charset="0"/>
                <a:ea typeface="宋体" pitchFamily="2" charset="-122"/>
                <a:cs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37</a:t>
            </a:fld>
            <a:endParaRPr lang="en-US" altLang="zh-CN" dirty="0"/>
          </a:p>
        </p:txBody>
      </p:sp>
      <p:sp>
        <p:nvSpPr>
          <p:cNvPr id="5" name="Rectangle 1"/>
          <p:cNvSpPr>
            <a:spLocks noChangeArrowheads="1"/>
          </p:cNvSpPr>
          <p:nvPr/>
        </p:nvSpPr>
        <p:spPr bwMode="auto">
          <a:xfrm>
            <a:off x="0" y="51640"/>
            <a:ext cx="65" cy="3539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65539" name="Picture 3" descr="http://i3.sinaimg.cn/ent/2014/0108/U8551P28DT20140108104912.jpg"/>
          <p:cNvPicPr>
            <a:picLocks noChangeAspect="1" noChangeArrowheads="1"/>
          </p:cNvPicPr>
          <p:nvPr/>
        </p:nvPicPr>
        <p:blipFill rotWithShape="1">
          <a:blip r:embed="rId2">
            <a:extLst>
              <a:ext uri="{28A0092B-C50C-407E-A947-70E740481C1C}">
                <a14:useLocalDpi xmlns:a14="http://schemas.microsoft.com/office/drawing/2010/main" val="0"/>
              </a:ext>
            </a:extLst>
          </a:blip>
          <a:srcRect r="17488"/>
          <a:stretch/>
        </p:blipFill>
        <p:spPr bwMode="auto">
          <a:xfrm>
            <a:off x="2195736" y="1251826"/>
            <a:ext cx="4752528"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735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ea typeface="黑体" pitchFamily="2" charset="-122"/>
              </a:rPr>
              <a:t>例</a:t>
            </a:r>
            <a:r>
              <a:rPr lang="en-US" altLang="zh-CN" dirty="0" smtClean="0">
                <a:ea typeface="黑体" pitchFamily="2" charset="-122"/>
              </a:rPr>
              <a:t>2  </a:t>
            </a:r>
            <a:r>
              <a:rPr lang="zh-CN" altLang="en-US" dirty="0" smtClean="0">
                <a:ea typeface="黑体" pitchFamily="2" charset="-122"/>
              </a:rPr>
              <a:t>热带雨林 （</a:t>
            </a:r>
            <a:r>
              <a:rPr lang="en-US" altLang="zh-CN" dirty="0" smtClean="0">
                <a:ea typeface="黑体" pitchFamily="2" charset="-122"/>
              </a:rPr>
              <a:t>1</a:t>
            </a:r>
            <a:r>
              <a:rPr lang="zh-CN" altLang="en-US" dirty="0" smtClean="0">
                <a:ea typeface="黑体" pitchFamily="2" charset="-122"/>
              </a:rPr>
              <a:t>）</a:t>
            </a:r>
          </a:p>
        </p:txBody>
      </p:sp>
      <p:sp>
        <p:nvSpPr>
          <p:cNvPr id="886787" name="Rectangle 3"/>
          <p:cNvSpPr>
            <a:spLocks noGrp="1" noChangeArrowheads="1"/>
          </p:cNvSpPr>
          <p:nvPr>
            <p:ph idx="1"/>
          </p:nvPr>
        </p:nvSpPr>
        <p:spPr/>
        <p:txBody>
          <a:bodyPr/>
          <a:lstStyle/>
          <a:p>
            <a:endParaRPr lang="en-US" altLang="zh-CN" dirty="0" smtClean="0">
              <a:ea typeface="黑体" pitchFamily="2" charset="-122"/>
            </a:endParaRPr>
          </a:p>
          <a:p>
            <a:endParaRPr lang="en-US" altLang="zh-CN" dirty="0">
              <a:ea typeface="黑体" pitchFamily="2" charset="-122"/>
            </a:endParaRPr>
          </a:p>
          <a:p>
            <a:endParaRPr lang="en-US" altLang="zh-CN" dirty="0" smtClean="0">
              <a:ea typeface="黑体" pitchFamily="2" charset="-122"/>
            </a:endParaRPr>
          </a:p>
          <a:p>
            <a:endParaRPr lang="en-US" altLang="zh-CN" dirty="0">
              <a:ea typeface="黑体" pitchFamily="2" charset="-122"/>
            </a:endParaRPr>
          </a:p>
          <a:p>
            <a:endParaRPr lang="en-US" altLang="zh-CN" dirty="0" smtClean="0">
              <a:ea typeface="黑体" pitchFamily="2" charset="-122"/>
            </a:endParaRPr>
          </a:p>
          <a:p>
            <a:endParaRPr lang="en-US" altLang="zh-CN" dirty="0">
              <a:ea typeface="黑体" pitchFamily="2" charset="-122"/>
            </a:endParaRPr>
          </a:p>
          <a:p>
            <a:endParaRPr lang="en-US" altLang="zh-CN" dirty="0" smtClean="0">
              <a:ea typeface="黑体" pitchFamily="2" charset="-122"/>
            </a:endParaRPr>
          </a:p>
        </p:txBody>
      </p:sp>
      <p:sp>
        <p:nvSpPr>
          <p:cNvPr id="886788" name="Rectangle 4"/>
          <p:cNvSpPr>
            <a:spLocks noChangeArrowheads="1"/>
          </p:cNvSpPr>
          <p:nvPr/>
        </p:nvSpPr>
        <p:spPr bwMode="blackWhite">
          <a:xfrm>
            <a:off x="539552" y="1450881"/>
            <a:ext cx="7992888" cy="2372061"/>
          </a:xfrm>
          <a:prstGeom prst="rect">
            <a:avLst/>
          </a:prstGeom>
          <a:solidFill>
            <a:srgbClr val="FFFF00"/>
          </a:solidFill>
          <a:ln w="9525">
            <a:noFill/>
            <a:miter lim="800000"/>
            <a:headEnd/>
            <a:tailEnd/>
          </a:ln>
        </p:spPr>
        <p:txBody>
          <a:bodyPr wrap="square" lIns="90000" tIns="46800" rIns="90000" bIns="46800" anchor="ctr">
            <a:spAutoFit/>
          </a:bodyPr>
          <a:lstStyle/>
          <a:p>
            <a:r>
              <a:rPr kumimoji="1" lang="zh-CN" altLang="en-US" sz="2400" dirty="0">
                <a:solidFill>
                  <a:srgbClr val="000000"/>
                </a:solidFill>
                <a:latin typeface="黑体" panose="02010609060101010101" pitchFamily="49" charset="-122"/>
                <a:ea typeface="黑体" panose="02010609060101010101" pitchFamily="49" charset="-122"/>
              </a:rPr>
              <a:t>一份研究伐木业对热带雨林影响的统计研究报告指出，“环保主义者对于林木采伐、开垦和焚烧导致的热带雨林的破坏几近绝望”。这项研究比较了类似地块上树木的数量，这些地块有的从未采伐过，有的</a:t>
            </a:r>
            <a:r>
              <a:rPr kumimoji="1" lang="en-US" altLang="zh-CN" sz="2400" dirty="0">
                <a:solidFill>
                  <a:srgbClr val="000000"/>
                </a:solidFill>
                <a:latin typeface="黑体" panose="02010609060101010101" pitchFamily="49" charset="-122"/>
                <a:ea typeface="黑体" panose="02010609060101010101" pitchFamily="49" charset="-122"/>
              </a:rPr>
              <a:t>1</a:t>
            </a:r>
            <a:r>
              <a:rPr kumimoji="1" lang="zh-CN" altLang="en-US" sz="2400" dirty="0">
                <a:solidFill>
                  <a:srgbClr val="000000"/>
                </a:solidFill>
                <a:latin typeface="黑体" panose="02010609060101010101" pitchFamily="49" charset="-122"/>
                <a:ea typeface="黑体" panose="02010609060101010101" pitchFamily="49" charset="-122"/>
              </a:rPr>
              <a:t>年前采伐过，有的</a:t>
            </a:r>
            <a:r>
              <a:rPr kumimoji="1" lang="en-US" altLang="zh-CN" sz="2400" dirty="0">
                <a:solidFill>
                  <a:srgbClr val="000000"/>
                </a:solidFill>
                <a:latin typeface="黑体" panose="02010609060101010101" pitchFamily="49" charset="-122"/>
                <a:ea typeface="黑体" panose="02010609060101010101" pitchFamily="49" charset="-122"/>
              </a:rPr>
              <a:t>8</a:t>
            </a:r>
            <a:r>
              <a:rPr kumimoji="1" lang="zh-CN" altLang="en-US" sz="2400" dirty="0">
                <a:solidFill>
                  <a:srgbClr val="000000"/>
                </a:solidFill>
                <a:latin typeface="黑体" panose="02010609060101010101" pitchFamily="49" charset="-122"/>
                <a:ea typeface="黑体" panose="02010609060101010101" pitchFamily="49" charset="-122"/>
              </a:rPr>
              <a:t>年前采伐过。根据数据，采伐对树木数量有显著影响吗？显著性水平</a:t>
            </a:r>
            <a:r>
              <a:rPr kumimoji="1" lang="en-US" altLang="zh-CN" sz="2400" dirty="0">
                <a:solidFill>
                  <a:srgbClr val="000000"/>
                </a:solidFill>
                <a:latin typeface="黑体" panose="02010609060101010101" pitchFamily="49" charset="-122"/>
                <a:ea typeface="黑体" panose="02010609060101010101" pitchFamily="49" charset="-122"/>
              </a:rPr>
              <a:t>α=0.05</a:t>
            </a:r>
            <a:r>
              <a:rPr kumimoji="1" lang="zh-CN" altLang="en-US" sz="2400" dirty="0">
                <a:solidFill>
                  <a:srgbClr val="000000"/>
                </a:solidFill>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 </a:t>
            </a:r>
          </a:p>
        </p:txBody>
      </p:sp>
      <p:sp>
        <p:nvSpPr>
          <p:cNvPr id="35845" name="灯片编号占位符 1"/>
          <p:cNvSpPr>
            <a:spLocks noGrp="1"/>
          </p:cNvSpPr>
          <p:nvPr>
            <p:ph type="sldNum" sz="quarter" idx="10"/>
          </p:nvPr>
        </p:nvSpPr>
        <p:spPr>
          <a:noFill/>
          <a:ln>
            <a:miter lim="800000"/>
            <a:headEnd/>
            <a:tailEnd/>
          </a:ln>
        </p:spPr>
        <p:txBody>
          <a:bodyPr/>
          <a:lstStyle/>
          <a:p>
            <a:fld id="{EE3F1516-9AA2-4EA3-8A19-498605618F70}" type="slidenum">
              <a:rPr lang="en-US" altLang="zh-CN" smtClean="0">
                <a:latin typeface="Arial" pitchFamily="34" charset="0"/>
                <a:ea typeface="宋体" pitchFamily="2" charset="-122"/>
              </a:rPr>
              <a:pPr/>
              <a:t>38</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6788"/>
                                        </p:tgtEl>
                                        <p:attrNameLst>
                                          <p:attrName>style.visibility</p:attrName>
                                        </p:attrNameLst>
                                      </p:cBhvr>
                                      <p:to>
                                        <p:strVal val="visible"/>
                                      </p:to>
                                    </p:set>
                                    <p:animEffect transition="in" filter="dissolve">
                                      <p:cBhvr>
                                        <p:cTn id="7" dur="500"/>
                                        <p:tgtEl>
                                          <p:spTgt spid="88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ea typeface="黑体" pitchFamily="2" charset="-122"/>
              </a:rPr>
              <a:t>例</a:t>
            </a:r>
            <a:r>
              <a:rPr lang="en-US" altLang="zh-CN" smtClean="0">
                <a:ea typeface="黑体" pitchFamily="2" charset="-122"/>
              </a:rPr>
              <a:t>2  </a:t>
            </a:r>
            <a:r>
              <a:rPr lang="zh-CN" altLang="en-US" smtClean="0">
                <a:ea typeface="黑体" pitchFamily="2" charset="-122"/>
              </a:rPr>
              <a:t>热带雨林 （</a:t>
            </a:r>
            <a:r>
              <a:rPr lang="en-US" altLang="zh-CN" smtClean="0">
                <a:ea typeface="黑体" pitchFamily="2" charset="-122"/>
              </a:rPr>
              <a:t>2</a:t>
            </a:r>
            <a:r>
              <a:rPr lang="zh-CN" altLang="en-US" smtClean="0">
                <a:ea typeface="黑体" pitchFamily="2" charset="-122"/>
              </a:rPr>
              <a:t>）</a:t>
            </a:r>
          </a:p>
        </p:txBody>
      </p:sp>
      <p:sp>
        <p:nvSpPr>
          <p:cNvPr id="888835" name="Rectangle 3"/>
          <p:cNvSpPr>
            <a:spLocks noGrp="1" noChangeArrowheads="1"/>
          </p:cNvSpPr>
          <p:nvPr>
            <p:ph idx="1"/>
          </p:nvPr>
        </p:nvSpPr>
        <p:spPr/>
        <p:txBody>
          <a:bodyPr/>
          <a:lstStyle/>
          <a:p>
            <a:r>
              <a:rPr lang="en-US" altLang="zh-CN" dirty="0" smtClean="0">
                <a:ea typeface="黑体" pitchFamily="2" charset="-122"/>
              </a:rPr>
              <a:t>1</a:t>
            </a:r>
            <a:r>
              <a:rPr lang="zh-CN" altLang="en-US" dirty="0" smtClean="0">
                <a:ea typeface="黑体" pitchFamily="2" charset="-122"/>
              </a:rPr>
              <a:t>、正态性检验：直方图 </a:t>
            </a:r>
          </a:p>
        </p:txBody>
      </p:sp>
      <p:graphicFrame>
        <p:nvGraphicFramePr>
          <p:cNvPr id="888836" name="Group 4"/>
          <p:cNvGraphicFramePr>
            <a:graphicFrameLocks noGrp="1"/>
          </p:cNvGraphicFramePr>
          <p:nvPr>
            <p:extLst>
              <p:ext uri="{D42A27DB-BD31-4B8C-83A1-F6EECF244321}">
                <p14:modId xmlns:p14="http://schemas.microsoft.com/office/powerpoint/2010/main" val="3068831260"/>
              </p:ext>
            </p:extLst>
          </p:nvPr>
        </p:nvGraphicFramePr>
        <p:xfrm>
          <a:off x="1115616" y="2070735"/>
          <a:ext cx="2952750" cy="3840480"/>
        </p:xfrm>
        <a:graphic>
          <a:graphicData uri="http://schemas.openxmlformats.org/drawingml/2006/table">
            <a:tbl>
              <a:tblPr/>
              <a:tblGrid>
                <a:gridCol w="931862"/>
                <a:gridCol w="1012825"/>
                <a:gridCol w="1008063"/>
              </a:tblGrid>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rgbClr val="000000"/>
                          </a:solidFill>
                          <a:effectLst/>
                          <a:latin typeface="Times New Roman" pitchFamily="18" charset="0"/>
                          <a:ea typeface="黑体" pitchFamily="49" charset="-122"/>
                        </a:rPr>
                        <a:t>从未采伐过</a:t>
                      </a: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000000"/>
                          </a:solidFill>
                          <a:effectLst/>
                          <a:latin typeface="Times New Roman" pitchFamily="18" charset="0"/>
                          <a:ea typeface="黑体" pitchFamily="49" charset="-122"/>
                        </a:rPr>
                        <a:t>1</a:t>
                      </a:r>
                      <a:r>
                        <a:rPr kumimoji="1" lang="zh-CN" altLang="en-US" sz="1800" b="0" i="0" u="none" strike="noStrike" cap="none" normalizeH="0" baseline="0" dirty="0" smtClean="0">
                          <a:ln>
                            <a:noFill/>
                          </a:ln>
                          <a:solidFill>
                            <a:srgbClr val="000000"/>
                          </a:solidFill>
                          <a:effectLst/>
                          <a:latin typeface="Times New Roman" pitchFamily="18" charset="0"/>
                          <a:ea typeface="黑体" pitchFamily="49" charset="-122"/>
                        </a:rPr>
                        <a:t>年前采伐过</a:t>
                      </a: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黑体" pitchFamily="49" charset="-122"/>
                        </a:rPr>
                        <a:t>8</a:t>
                      </a:r>
                      <a:r>
                        <a:rPr kumimoji="1" lang="zh-CN" altLang="en-US" sz="1800" b="0" i="0" u="none" strike="noStrike" cap="none" normalizeH="0" baseline="0" smtClean="0">
                          <a:ln>
                            <a:noFill/>
                          </a:ln>
                          <a:solidFill>
                            <a:srgbClr val="000000"/>
                          </a:solidFill>
                          <a:effectLst/>
                          <a:latin typeface="Times New Roman" pitchFamily="18" charset="0"/>
                          <a:ea typeface="黑体" pitchFamily="49" charset="-122"/>
                        </a:rPr>
                        <a:t>年前采伐过</a:t>
                      </a: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27</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18</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4</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29</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15</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21</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9</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15</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19</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20</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18</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000000"/>
                          </a:solidFill>
                          <a:effectLst/>
                          <a:latin typeface="Times New Roman" pitchFamily="18" charset="0"/>
                          <a:ea typeface="CMBX12"/>
                          <a:cs typeface="CMBX12"/>
                        </a:rPr>
                        <a:t>33</a:t>
                      </a:r>
                      <a:endParaRPr kumimoji="1" lang="en-US" altLang="zh-CN" sz="1800" b="0" i="0" u="none" strike="noStrike" cap="none" normalizeH="0" baseline="0" dirty="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18</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19</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16</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17</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000000"/>
                          </a:solidFill>
                          <a:effectLst/>
                          <a:latin typeface="Times New Roman" pitchFamily="18" charset="0"/>
                          <a:ea typeface="CMBX12"/>
                          <a:cs typeface="CMBX12"/>
                        </a:rPr>
                        <a:t>20</a:t>
                      </a:r>
                      <a:endParaRPr kumimoji="1" lang="en-US" altLang="zh-CN" sz="1800" b="0" i="0" u="none" strike="noStrike" cap="none" normalizeH="0" baseline="0" dirty="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14</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24</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14</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000000"/>
                          </a:solidFill>
                          <a:effectLst/>
                          <a:latin typeface="Times New Roman" pitchFamily="18" charset="0"/>
                          <a:ea typeface="CMBX12"/>
                          <a:cs typeface="CMBX12"/>
                        </a:rPr>
                        <a:t>12</a:t>
                      </a:r>
                      <a:endParaRPr kumimoji="1" lang="en-US" altLang="zh-CN" sz="1800" b="0" i="0" u="none" strike="noStrike" cap="none" normalizeH="0" baseline="0" dirty="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27</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rgbClr val="000000"/>
                        </a:solidFill>
                        <a:effectLst/>
                        <a:latin typeface="Arial" pitchFamily="34"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28</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17</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smtClean="0">
                        <a:ln>
                          <a:noFill/>
                        </a:ln>
                        <a:solidFill>
                          <a:srgbClr val="000000"/>
                        </a:solidFill>
                        <a:effectLst/>
                        <a:latin typeface="Arial" pitchFamily="34"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19</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latin typeface="Times New Roman" pitchFamily="18" charset="0"/>
                          <a:ea typeface="CMBX12"/>
                          <a:cs typeface="CMBX12"/>
                        </a:rPr>
                        <a:t>19</a:t>
                      </a:r>
                      <a:endParaRPr kumimoji="1"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800" b="0" i="0" u="none" strike="noStrike" cap="none" normalizeH="0" baseline="0" dirty="0" smtClean="0">
                        <a:ln>
                          <a:noFill/>
                        </a:ln>
                        <a:solidFill>
                          <a:srgbClr val="000000"/>
                        </a:solidFill>
                        <a:effectLst/>
                        <a:latin typeface="Arial" pitchFamily="34" charset="0"/>
                        <a:ea typeface="黑体" pitchFamily="49" charset="-122"/>
                      </a:endParaRPr>
                    </a:p>
                  </a:txBody>
                  <a:tcPr marL="72000" marR="7200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6924" name="Picture 87"/>
          <p:cNvPicPr>
            <a:picLocks noChangeAspect="1" noChangeArrowheads="1"/>
          </p:cNvPicPr>
          <p:nvPr/>
        </p:nvPicPr>
        <p:blipFill>
          <a:blip r:embed="rId3" cstate="print"/>
          <a:srcRect/>
          <a:stretch>
            <a:fillRect/>
          </a:stretch>
        </p:blipFill>
        <p:spPr bwMode="auto">
          <a:xfrm>
            <a:off x="4859411" y="1916113"/>
            <a:ext cx="3601021" cy="4149725"/>
          </a:xfrm>
          <a:prstGeom prst="rect">
            <a:avLst/>
          </a:prstGeom>
          <a:noFill/>
          <a:ln w="9525">
            <a:noFill/>
            <a:miter lim="800000"/>
            <a:headEnd/>
            <a:tailEnd/>
          </a:ln>
          <a:effectLst/>
        </p:spPr>
      </p:pic>
      <p:sp>
        <p:nvSpPr>
          <p:cNvPr id="36925" name="灯片编号占位符 1"/>
          <p:cNvSpPr>
            <a:spLocks noGrp="1"/>
          </p:cNvSpPr>
          <p:nvPr>
            <p:ph type="sldNum" sz="quarter" idx="10"/>
          </p:nvPr>
        </p:nvSpPr>
        <p:spPr>
          <a:noFill/>
          <a:ln>
            <a:miter lim="800000"/>
            <a:headEnd/>
            <a:tailEnd/>
          </a:ln>
        </p:spPr>
        <p:txBody>
          <a:bodyPr/>
          <a:lstStyle/>
          <a:p>
            <a:fld id="{6B882C78-ED6B-4F3A-9AE8-36B2D19C784C}" type="slidenum">
              <a:rPr lang="en-US" altLang="zh-CN" smtClean="0">
                <a:latin typeface="Arial" pitchFamily="34" charset="0"/>
                <a:ea typeface="宋体" pitchFamily="2" charset="-122"/>
              </a:rPr>
              <a:pPr/>
              <a:t>39</a:t>
            </a:fld>
            <a:endParaRPr lang="en-US" altLang="zh-CN" smtClean="0">
              <a:latin typeface="Arial" pitchFamily="34" charset="0"/>
              <a:ea typeface="宋体" pitchFamily="2" charset="-122"/>
            </a:endParaRPr>
          </a:p>
        </p:txBody>
      </p:sp>
      <p:sp>
        <p:nvSpPr>
          <p:cNvPr id="2" name="TextBox 1"/>
          <p:cNvSpPr txBox="1"/>
          <p:nvPr/>
        </p:nvSpPr>
        <p:spPr>
          <a:xfrm>
            <a:off x="395536" y="6043392"/>
            <a:ext cx="5979522" cy="738664"/>
          </a:xfrm>
          <a:prstGeom prst="rect">
            <a:avLst/>
          </a:prstGeom>
          <a:noFill/>
        </p:spPr>
        <p:txBody>
          <a:bodyPr wrap="none" rtlCol="0">
            <a:spAutoFit/>
          </a:bodyPr>
          <a:lstStyle/>
          <a:p>
            <a:r>
              <a:rPr lang="zh-CN" altLang="en-US" sz="1400" dirty="0">
                <a:solidFill>
                  <a:srgbClr val="FF0000"/>
                </a:solidFill>
                <a:ea typeface="黑体" pitchFamily="2" charset="-122"/>
              </a:rPr>
              <a:t>各水平下的样本容量不同时</a:t>
            </a:r>
            <a:r>
              <a:rPr lang="zh-CN" altLang="en-US" sz="1400" dirty="0">
                <a:ea typeface="黑体" pitchFamily="2" charset="-122"/>
              </a:rPr>
              <a:t>单因素方差分析的方法也完全适用</a:t>
            </a:r>
            <a:r>
              <a:rPr lang="zh-CN" altLang="en-US" sz="1400" dirty="0" smtClean="0">
                <a:ea typeface="黑体" pitchFamily="2" charset="-122"/>
              </a:rPr>
              <a:t>，</a:t>
            </a:r>
            <a:endParaRPr lang="en-US" altLang="zh-CN" sz="1400" dirty="0" smtClean="0">
              <a:ea typeface="黑体" pitchFamily="2" charset="-122"/>
            </a:endParaRPr>
          </a:p>
          <a:p>
            <a:r>
              <a:rPr lang="zh-CN" altLang="en-US" sz="1400" dirty="0" smtClean="0">
                <a:ea typeface="黑体" pitchFamily="2" charset="-122"/>
              </a:rPr>
              <a:t>只是</a:t>
            </a:r>
            <a:r>
              <a:rPr lang="zh-CN" altLang="en-US" sz="1400" dirty="0">
                <a:ea typeface="黑体" pitchFamily="2" charset="-122"/>
              </a:rPr>
              <a:t>公式的形式稍有不同，在使用软件进行分析时几乎看不出这种差别。 </a:t>
            </a:r>
          </a:p>
          <a:p>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88835">
                                            <p:txEl>
                                              <p:pRg st="0" end="0"/>
                                            </p:txEl>
                                          </p:spTgt>
                                        </p:tgtEl>
                                        <p:attrNameLst>
                                          <p:attrName>style.visibility</p:attrName>
                                        </p:attrNameLst>
                                      </p:cBhvr>
                                      <p:to>
                                        <p:strVal val="visible"/>
                                      </p:to>
                                    </p:set>
                                    <p:animEffect transition="in" filter="dissolve">
                                      <p:cBhvr>
                                        <p:cTn id="7" dur="500"/>
                                        <p:tgtEl>
                                          <p:spTgt spid="888835">
                                            <p:txEl>
                                              <p:pRg st="0" end="0"/>
                                            </p:txEl>
                                          </p:spTgt>
                                        </p:tgtEl>
                                      </p:cBhvr>
                                    </p:animEffect>
                                  </p:childTnLst>
                                </p:cTn>
                              </p:par>
                            </p:childTnLst>
                          </p:cTn>
                        </p:par>
                        <p:par>
                          <p:cTn id="8" fill="hold" nodeType="after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888836"/>
                                        </p:tgtEl>
                                        <p:attrNameLst>
                                          <p:attrName>style.visibility</p:attrName>
                                        </p:attrNameLst>
                                      </p:cBhvr>
                                      <p:to>
                                        <p:strVal val="visible"/>
                                      </p:to>
                                    </p:set>
                                    <p:anim calcmode="lin" valueType="num">
                                      <p:cBhvr>
                                        <p:cTn id="11" dur="500" fill="hold"/>
                                        <p:tgtEl>
                                          <p:spTgt spid="888836"/>
                                        </p:tgtEl>
                                        <p:attrNameLst>
                                          <p:attrName>ppt_x</p:attrName>
                                        </p:attrNameLst>
                                      </p:cBhvr>
                                      <p:tavLst>
                                        <p:tav tm="0">
                                          <p:val>
                                            <p:strVal val="#ppt_x-#ppt_w/2"/>
                                          </p:val>
                                        </p:tav>
                                        <p:tav tm="100000">
                                          <p:val>
                                            <p:strVal val="#ppt_x"/>
                                          </p:val>
                                        </p:tav>
                                      </p:tavLst>
                                    </p:anim>
                                    <p:anim calcmode="lin" valueType="num">
                                      <p:cBhvr>
                                        <p:cTn id="12" dur="500" fill="hold"/>
                                        <p:tgtEl>
                                          <p:spTgt spid="888836"/>
                                        </p:tgtEl>
                                        <p:attrNameLst>
                                          <p:attrName>ppt_y</p:attrName>
                                        </p:attrNameLst>
                                      </p:cBhvr>
                                      <p:tavLst>
                                        <p:tav tm="0">
                                          <p:val>
                                            <p:strVal val="#ppt_y"/>
                                          </p:val>
                                        </p:tav>
                                        <p:tav tm="100000">
                                          <p:val>
                                            <p:strVal val="#ppt_y"/>
                                          </p:val>
                                        </p:tav>
                                      </p:tavLst>
                                    </p:anim>
                                    <p:anim calcmode="lin" valueType="num">
                                      <p:cBhvr>
                                        <p:cTn id="13" dur="500" fill="hold"/>
                                        <p:tgtEl>
                                          <p:spTgt spid="888836"/>
                                        </p:tgtEl>
                                        <p:attrNameLst>
                                          <p:attrName>ppt_w</p:attrName>
                                        </p:attrNameLst>
                                      </p:cBhvr>
                                      <p:tavLst>
                                        <p:tav tm="0">
                                          <p:val>
                                            <p:fltVal val="0"/>
                                          </p:val>
                                        </p:tav>
                                        <p:tav tm="100000">
                                          <p:val>
                                            <p:strVal val="#ppt_w"/>
                                          </p:val>
                                        </p:tav>
                                      </p:tavLst>
                                    </p:anim>
                                    <p:anim calcmode="lin" valueType="num">
                                      <p:cBhvr>
                                        <p:cTn id="14" dur="500" fill="hold"/>
                                        <p:tgtEl>
                                          <p:spTgt spid="88883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500"/>
                                  </p:stCondLst>
                                  <p:childTnLst>
                                    <p:set>
                                      <p:cBhvr>
                                        <p:cTn id="18" dur="1" fill="hold">
                                          <p:stCondLst>
                                            <p:cond delay="0"/>
                                          </p:stCondLst>
                                        </p:cTn>
                                        <p:tgtEl>
                                          <p:spTgt spid="36924"/>
                                        </p:tgtEl>
                                        <p:attrNameLst>
                                          <p:attrName>style.visibility</p:attrName>
                                        </p:attrNameLst>
                                      </p:cBhvr>
                                      <p:to>
                                        <p:strVal val="visible"/>
                                      </p:to>
                                    </p:set>
                                    <p:anim calcmode="lin" valueType="num">
                                      <p:cBhvr additive="base">
                                        <p:cTn id="19" dur="500" fill="hold"/>
                                        <p:tgtEl>
                                          <p:spTgt spid="36924"/>
                                        </p:tgtEl>
                                        <p:attrNameLst>
                                          <p:attrName>ppt_x</p:attrName>
                                        </p:attrNameLst>
                                      </p:cBhvr>
                                      <p:tavLst>
                                        <p:tav tm="0">
                                          <p:val>
                                            <p:strVal val="#ppt_x"/>
                                          </p:val>
                                        </p:tav>
                                        <p:tav tm="100000">
                                          <p:val>
                                            <p:strVal val="#ppt_x"/>
                                          </p:val>
                                        </p:tav>
                                      </p:tavLst>
                                    </p:anim>
                                    <p:anim calcmode="lin" valueType="num">
                                      <p:cBhvr additive="base">
                                        <p:cTn id="20" dur="500" fill="hold"/>
                                        <p:tgtEl>
                                          <p:spTgt spid="369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5"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600" b="0" smtClean="0">
                <a:ea typeface="黑体" pitchFamily="2" charset="-122"/>
              </a:rPr>
              <a:t>为什么要进行方差分析？</a:t>
            </a:r>
          </a:p>
        </p:txBody>
      </p:sp>
      <p:sp>
        <p:nvSpPr>
          <p:cNvPr id="12291" name="Rectangle 3"/>
          <p:cNvSpPr>
            <a:spLocks noGrp="1" noChangeArrowheads="1"/>
          </p:cNvSpPr>
          <p:nvPr>
            <p:ph idx="1"/>
          </p:nvPr>
        </p:nvSpPr>
        <p:spPr/>
        <p:txBody>
          <a:bodyPr/>
          <a:lstStyle/>
          <a:p>
            <a:endParaRPr lang="en-US" altLang="zh-CN" dirty="0" smtClean="0">
              <a:ea typeface="黑体" pitchFamily="2" charset="-122"/>
            </a:endParaRPr>
          </a:p>
          <a:p>
            <a:pPr>
              <a:buFont typeface="Wingdings" pitchFamily="2" charset="2"/>
              <a:buNone/>
            </a:pPr>
            <a:endParaRPr lang="en-US" altLang="zh-CN" dirty="0" smtClean="0">
              <a:ea typeface="黑体" pitchFamily="2" charset="-122"/>
            </a:endParaRPr>
          </a:p>
        </p:txBody>
      </p:sp>
      <p:sp>
        <p:nvSpPr>
          <p:cNvPr id="831492" name="AutoShape 4"/>
          <p:cNvSpPr>
            <a:spLocks noChangeArrowheads="1"/>
          </p:cNvSpPr>
          <p:nvPr/>
        </p:nvSpPr>
        <p:spPr bwMode="blackWhite">
          <a:xfrm>
            <a:off x="250825" y="1844824"/>
            <a:ext cx="8064500" cy="3368675"/>
          </a:xfrm>
          <a:prstGeom prst="cloudCallout">
            <a:avLst>
              <a:gd name="adj1" fmla="val 30947"/>
              <a:gd name="adj2" fmla="val 56159"/>
            </a:avLst>
          </a:prstGeom>
          <a:solidFill>
            <a:schemeClr val="hlink">
              <a:alpha val="59999"/>
            </a:schemeClr>
          </a:solidFill>
          <a:ln w="28575">
            <a:noFill/>
            <a:round/>
            <a:headEnd/>
            <a:tailEnd/>
          </a:ln>
          <a:effectLst/>
        </p:spPr>
        <p:txBody>
          <a:bodyPr lIns="90000" tIns="46800" rIns="90000" bIns="46800">
            <a:spAutoFit/>
          </a:bodyPr>
          <a:lstStyle/>
          <a:p>
            <a:pPr>
              <a:spcBef>
                <a:spcPct val="50000"/>
              </a:spcBef>
            </a:pPr>
            <a:r>
              <a:rPr kumimoji="1" lang="zh-CN" altLang="en-US" sz="2800" dirty="0">
                <a:latin typeface="黑体" pitchFamily="2" charset="-122"/>
                <a:ea typeface="黑体" pitchFamily="2" charset="-122"/>
              </a:rPr>
              <a:t>为了比较四个专业的起薪，我们从某高校四个专业的毕业生中分别随机选择</a:t>
            </a:r>
            <a:r>
              <a:rPr kumimoji="1" lang="en-US" altLang="zh-CN" sz="2800" dirty="0">
                <a:latin typeface="黑体" pitchFamily="2" charset="-122"/>
                <a:ea typeface="黑体" pitchFamily="2" charset="-122"/>
              </a:rPr>
              <a:t>6</a:t>
            </a:r>
            <a:r>
              <a:rPr kumimoji="1" lang="zh-CN" altLang="en-US" sz="2800" dirty="0">
                <a:latin typeface="黑体" pitchFamily="2" charset="-122"/>
                <a:ea typeface="黑体" pitchFamily="2" charset="-122"/>
              </a:rPr>
              <a:t>人调查他们的起薪。如何根据样本数据比较不同专业毕业生的平均起薪？</a:t>
            </a:r>
          </a:p>
        </p:txBody>
      </p:sp>
      <p:pic>
        <p:nvPicPr>
          <p:cNvPr id="831493" name="Picture 5" descr="图片2"/>
          <p:cNvPicPr>
            <a:picLocks noChangeAspect="1" noChangeArrowheads="1"/>
          </p:cNvPicPr>
          <p:nvPr/>
        </p:nvPicPr>
        <p:blipFill>
          <a:blip r:embed="rId3" cstate="print"/>
          <a:srcRect/>
          <a:stretch>
            <a:fillRect/>
          </a:stretch>
        </p:blipFill>
        <p:spPr bwMode="auto">
          <a:xfrm>
            <a:off x="6804025" y="4508500"/>
            <a:ext cx="1639888" cy="1452563"/>
          </a:xfrm>
          <a:prstGeom prst="rect">
            <a:avLst/>
          </a:prstGeom>
          <a:noFill/>
          <a:ln w="9525">
            <a:noFill/>
            <a:miter lim="800000"/>
            <a:headEnd/>
            <a:tailEnd/>
          </a:ln>
        </p:spPr>
      </p:pic>
      <p:sp>
        <p:nvSpPr>
          <p:cNvPr id="12294" name="灯片编号占位符 1"/>
          <p:cNvSpPr>
            <a:spLocks noGrp="1"/>
          </p:cNvSpPr>
          <p:nvPr>
            <p:ph type="sldNum" sz="quarter" idx="10"/>
          </p:nvPr>
        </p:nvSpPr>
        <p:spPr>
          <a:noFill/>
          <a:ln>
            <a:miter lim="800000"/>
            <a:headEnd/>
            <a:tailEnd/>
          </a:ln>
        </p:spPr>
        <p:txBody>
          <a:bodyPr/>
          <a:lstStyle/>
          <a:p>
            <a:fld id="{378202E2-EE4B-42D2-A00B-97B5342A94D6}" type="slidenum">
              <a:rPr lang="en-US" altLang="zh-CN" smtClean="0">
                <a:latin typeface="Arial" pitchFamily="34" charset="0"/>
                <a:ea typeface="宋体" pitchFamily="2" charset="-122"/>
              </a:rPr>
              <a:pPr/>
              <a:t>4</a:t>
            </a:fld>
            <a:endParaRPr lang="en-US" altLang="zh-CN" dirty="0"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31492"/>
                                        </p:tgtEl>
                                        <p:attrNameLst>
                                          <p:attrName>style.visibility</p:attrName>
                                        </p:attrNameLst>
                                      </p:cBhvr>
                                      <p:to>
                                        <p:strVal val="visible"/>
                                      </p:to>
                                    </p:set>
                                    <p:animEffect transition="in" filter="dissolve">
                                      <p:cBhvr>
                                        <p:cTn id="7" dur="500"/>
                                        <p:tgtEl>
                                          <p:spTgt spid="831492"/>
                                        </p:tgtEl>
                                      </p:cBhvr>
                                    </p:animEffect>
                                  </p:childTnLst>
                                </p:cTn>
                              </p:par>
                              <p:par>
                                <p:cTn id="8" presetID="9" presetClass="entr" presetSubtype="0" fill="hold" nodeType="withEffect">
                                  <p:stCondLst>
                                    <p:cond delay="0"/>
                                  </p:stCondLst>
                                  <p:childTnLst>
                                    <p:set>
                                      <p:cBhvr>
                                        <p:cTn id="9" dur="1" fill="hold">
                                          <p:stCondLst>
                                            <p:cond delay="0"/>
                                          </p:stCondLst>
                                        </p:cTn>
                                        <p:tgtEl>
                                          <p:spTgt spid="831493"/>
                                        </p:tgtEl>
                                        <p:attrNameLst>
                                          <p:attrName>style.visibility</p:attrName>
                                        </p:attrNameLst>
                                      </p:cBhvr>
                                      <p:to>
                                        <p:strVal val="visible"/>
                                      </p:to>
                                    </p:set>
                                    <p:animEffect transition="in" filter="dissolve">
                                      <p:cBhvr>
                                        <p:cTn id="10" dur="500"/>
                                        <p:tgtEl>
                                          <p:spTgt spid="83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ea typeface="黑体" pitchFamily="2" charset="-122"/>
              </a:rPr>
              <a:t>例</a:t>
            </a:r>
            <a:r>
              <a:rPr lang="en-US" altLang="zh-CN" smtClean="0">
                <a:ea typeface="黑体" pitchFamily="2" charset="-122"/>
              </a:rPr>
              <a:t>2  </a:t>
            </a:r>
            <a:r>
              <a:rPr lang="zh-CN" altLang="en-US" smtClean="0">
                <a:ea typeface="黑体" pitchFamily="2" charset="-122"/>
              </a:rPr>
              <a:t>热带雨林 （</a:t>
            </a:r>
            <a:r>
              <a:rPr lang="en-US" altLang="zh-CN" smtClean="0">
                <a:ea typeface="黑体" pitchFamily="2" charset="-122"/>
              </a:rPr>
              <a:t>3</a:t>
            </a:r>
            <a:r>
              <a:rPr lang="zh-CN" altLang="en-US" smtClean="0">
                <a:ea typeface="黑体" pitchFamily="2" charset="-122"/>
              </a:rPr>
              <a:t>）</a:t>
            </a:r>
          </a:p>
        </p:txBody>
      </p:sp>
      <p:sp>
        <p:nvSpPr>
          <p:cNvPr id="37891" name="Rectangle 3"/>
          <p:cNvSpPr>
            <a:spLocks noGrp="1" noChangeArrowheads="1"/>
          </p:cNvSpPr>
          <p:nvPr>
            <p:ph idx="1"/>
          </p:nvPr>
        </p:nvSpPr>
        <p:spPr/>
        <p:txBody>
          <a:bodyPr/>
          <a:lstStyle/>
          <a:p>
            <a:r>
              <a:rPr lang="zh-CN" altLang="en-US" smtClean="0">
                <a:ea typeface="黑体" pitchFamily="2" charset="-122"/>
              </a:rPr>
              <a:t>同方差性检验：最大值与最小值之比等于</a:t>
            </a:r>
            <a:r>
              <a:rPr lang="en-US" altLang="zh-CN" smtClean="0">
                <a:ea typeface="黑体" pitchFamily="2" charset="-122"/>
              </a:rPr>
              <a:t>33.19 / 4.81=1.34</a:t>
            </a:r>
            <a:r>
              <a:rPr lang="zh-CN" altLang="en-US" smtClean="0">
                <a:ea typeface="黑体" pitchFamily="2" charset="-122"/>
              </a:rPr>
              <a:t>，明显小于</a:t>
            </a:r>
            <a:r>
              <a:rPr lang="en-US" altLang="zh-CN" smtClean="0">
                <a:ea typeface="黑体" pitchFamily="2" charset="-122"/>
              </a:rPr>
              <a:t>4</a:t>
            </a:r>
            <a:r>
              <a:rPr lang="zh-CN" altLang="en-US" smtClean="0">
                <a:ea typeface="黑体" pitchFamily="2" charset="-122"/>
              </a:rPr>
              <a:t>，因此可以认为是等方差的。 </a:t>
            </a:r>
          </a:p>
        </p:txBody>
      </p:sp>
      <p:graphicFrame>
        <p:nvGraphicFramePr>
          <p:cNvPr id="890884" name="Group 4"/>
          <p:cNvGraphicFramePr>
            <a:graphicFrameLocks noGrp="1"/>
          </p:cNvGraphicFramePr>
          <p:nvPr>
            <p:extLst>
              <p:ext uri="{D42A27DB-BD31-4B8C-83A1-F6EECF244321}">
                <p14:modId xmlns:p14="http://schemas.microsoft.com/office/powerpoint/2010/main" val="4136298744"/>
              </p:ext>
            </p:extLst>
          </p:nvPr>
        </p:nvGraphicFramePr>
        <p:xfrm>
          <a:off x="827584" y="2996952"/>
          <a:ext cx="7634287" cy="2081280"/>
        </p:xfrm>
        <a:graphic>
          <a:graphicData uri="http://schemas.openxmlformats.org/drawingml/2006/table">
            <a:tbl>
              <a:tblPr/>
              <a:tblGrid>
                <a:gridCol w="2263775"/>
                <a:gridCol w="1341437"/>
                <a:gridCol w="1343025"/>
                <a:gridCol w="1343025"/>
                <a:gridCol w="1343025"/>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黑体" pitchFamily="2" charset="-122"/>
                        </a:rPr>
                        <a:t>组</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计数</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求和</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平均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方差</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从未采伐过</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285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23.75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25.66 </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年前采伐过</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169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14.08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24.81 </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7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8</a:t>
                      </a: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年前采伐过</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142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15.78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33.19 </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7922" name="灯片编号占位符 1"/>
          <p:cNvSpPr>
            <a:spLocks noGrp="1"/>
          </p:cNvSpPr>
          <p:nvPr>
            <p:ph type="sldNum" sz="quarter" idx="10"/>
          </p:nvPr>
        </p:nvSpPr>
        <p:spPr>
          <a:noFill/>
          <a:ln>
            <a:miter lim="800000"/>
            <a:headEnd/>
            <a:tailEnd/>
          </a:ln>
        </p:spPr>
        <p:txBody>
          <a:bodyPr/>
          <a:lstStyle/>
          <a:p>
            <a:fld id="{62962DFA-7263-42DE-B34A-72A48372C301}" type="slidenum">
              <a:rPr lang="en-US" altLang="zh-CN" smtClean="0">
                <a:latin typeface="Arial" pitchFamily="34" charset="0"/>
                <a:ea typeface="宋体" pitchFamily="2" charset="-122"/>
              </a:rPr>
              <a:pPr/>
              <a:t>40</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ea typeface="黑体" pitchFamily="2" charset="-122"/>
              </a:rPr>
              <a:t>例</a:t>
            </a:r>
            <a:r>
              <a:rPr lang="en-US" altLang="zh-CN" smtClean="0">
                <a:ea typeface="黑体" pitchFamily="2" charset="-122"/>
              </a:rPr>
              <a:t>2  </a:t>
            </a:r>
            <a:r>
              <a:rPr lang="zh-CN" altLang="en-US" smtClean="0">
                <a:ea typeface="黑体" pitchFamily="2" charset="-122"/>
              </a:rPr>
              <a:t>热带雨林 （</a:t>
            </a:r>
            <a:r>
              <a:rPr lang="en-US" altLang="zh-CN" smtClean="0">
                <a:ea typeface="黑体" pitchFamily="2" charset="-122"/>
              </a:rPr>
              <a:t>4</a:t>
            </a:r>
            <a:r>
              <a:rPr lang="zh-CN" altLang="en-US" smtClean="0">
                <a:ea typeface="黑体" pitchFamily="2" charset="-122"/>
              </a:rPr>
              <a:t>）</a:t>
            </a:r>
          </a:p>
        </p:txBody>
      </p:sp>
      <p:sp>
        <p:nvSpPr>
          <p:cNvPr id="38915" name="Rectangle 3"/>
          <p:cNvSpPr>
            <a:spLocks noGrp="1" noChangeArrowheads="1"/>
          </p:cNvSpPr>
          <p:nvPr>
            <p:ph idx="1"/>
          </p:nvPr>
        </p:nvSpPr>
        <p:spPr/>
        <p:txBody>
          <a:bodyPr/>
          <a:lstStyle/>
          <a:p>
            <a:r>
              <a:rPr lang="en-US" altLang="zh-CN" smtClean="0">
                <a:ea typeface="黑体" pitchFamily="2" charset="-122"/>
              </a:rPr>
              <a:t>2</a:t>
            </a:r>
            <a:r>
              <a:rPr lang="zh-CN" altLang="en-US" smtClean="0">
                <a:ea typeface="黑体" pitchFamily="2" charset="-122"/>
              </a:rPr>
              <a:t>、提出零假设和备择假设</a:t>
            </a:r>
          </a:p>
          <a:p>
            <a:pPr lvl="1"/>
            <a:r>
              <a:rPr lang="zh-CN" altLang="en-US" smtClean="0">
                <a:ea typeface="黑体" pitchFamily="2" charset="-122"/>
              </a:rPr>
              <a:t>零假设：雨林采伐对林木数量没有显著影响（各组均值相等）；</a:t>
            </a:r>
          </a:p>
          <a:p>
            <a:pPr lvl="1"/>
            <a:r>
              <a:rPr lang="zh-CN" altLang="en-US" smtClean="0">
                <a:ea typeface="黑体" pitchFamily="2" charset="-122"/>
              </a:rPr>
              <a:t>备择假设：雨林采伐对是有显著影响（各组均值不全相等）。</a:t>
            </a:r>
          </a:p>
          <a:p>
            <a:endParaRPr lang="en-US" altLang="zh-CN" smtClean="0">
              <a:ea typeface="黑体" pitchFamily="2" charset="-122"/>
            </a:endParaRPr>
          </a:p>
        </p:txBody>
      </p:sp>
      <p:sp>
        <p:nvSpPr>
          <p:cNvPr id="38916" name="灯片编号占位符 1"/>
          <p:cNvSpPr>
            <a:spLocks noGrp="1"/>
          </p:cNvSpPr>
          <p:nvPr>
            <p:ph type="sldNum" sz="quarter" idx="10"/>
          </p:nvPr>
        </p:nvSpPr>
        <p:spPr>
          <a:noFill/>
          <a:ln>
            <a:miter lim="800000"/>
            <a:headEnd/>
            <a:tailEnd/>
          </a:ln>
        </p:spPr>
        <p:txBody>
          <a:bodyPr/>
          <a:lstStyle/>
          <a:p>
            <a:fld id="{8B8CDB4A-F596-4E4B-B419-652DB4A2E6B6}" type="slidenum">
              <a:rPr lang="en-US" altLang="zh-CN" smtClean="0">
                <a:latin typeface="Arial" pitchFamily="34" charset="0"/>
                <a:ea typeface="宋体" pitchFamily="2" charset="-122"/>
              </a:rPr>
              <a:pPr/>
              <a:t>41</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ea typeface="黑体" pitchFamily="2" charset="-122"/>
              </a:rPr>
              <a:t>例</a:t>
            </a:r>
            <a:r>
              <a:rPr lang="en-US" altLang="zh-CN" smtClean="0">
                <a:ea typeface="黑体" pitchFamily="2" charset="-122"/>
              </a:rPr>
              <a:t>2  </a:t>
            </a:r>
            <a:r>
              <a:rPr lang="zh-CN" altLang="en-US" smtClean="0">
                <a:ea typeface="黑体" pitchFamily="2" charset="-122"/>
              </a:rPr>
              <a:t>热带雨林 （</a:t>
            </a:r>
            <a:r>
              <a:rPr lang="en-US" altLang="zh-CN" smtClean="0">
                <a:ea typeface="黑体" pitchFamily="2" charset="-122"/>
              </a:rPr>
              <a:t>5</a:t>
            </a:r>
            <a:r>
              <a:rPr lang="zh-CN" altLang="en-US" smtClean="0">
                <a:ea typeface="黑体" pitchFamily="2" charset="-122"/>
              </a:rPr>
              <a:t>）</a:t>
            </a:r>
          </a:p>
        </p:txBody>
      </p:sp>
      <p:sp>
        <p:nvSpPr>
          <p:cNvPr id="39939" name="Rectangle 3"/>
          <p:cNvSpPr>
            <a:spLocks noGrp="1" noChangeArrowheads="1"/>
          </p:cNvSpPr>
          <p:nvPr>
            <p:ph idx="1"/>
          </p:nvPr>
        </p:nvSpPr>
        <p:spPr/>
        <p:txBody>
          <a:bodyPr/>
          <a:lstStyle/>
          <a:p>
            <a:pPr>
              <a:lnSpc>
                <a:spcPct val="90000"/>
              </a:lnSpc>
            </a:pPr>
            <a:r>
              <a:rPr lang="en-US" altLang="zh-CN" smtClean="0">
                <a:ea typeface="黑体" pitchFamily="2" charset="-122"/>
              </a:rPr>
              <a:t>3</a:t>
            </a:r>
            <a:r>
              <a:rPr lang="zh-CN" altLang="en-US" smtClean="0">
                <a:ea typeface="黑体" pitchFamily="2" charset="-122"/>
              </a:rPr>
              <a:t>、方差分析表</a:t>
            </a:r>
          </a:p>
          <a:p>
            <a:pPr>
              <a:lnSpc>
                <a:spcPct val="90000"/>
              </a:lnSpc>
            </a:pPr>
            <a:endParaRPr lang="zh-CN" altLang="en-US" smtClean="0">
              <a:ea typeface="黑体" pitchFamily="2" charset="-122"/>
            </a:endParaRPr>
          </a:p>
          <a:p>
            <a:pPr>
              <a:lnSpc>
                <a:spcPct val="90000"/>
              </a:lnSpc>
            </a:pPr>
            <a:endParaRPr lang="zh-CN" altLang="en-US" smtClean="0">
              <a:ea typeface="黑体" pitchFamily="2" charset="-122"/>
            </a:endParaRPr>
          </a:p>
          <a:p>
            <a:pPr>
              <a:lnSpc>
                <a:spcPct val="90000"/>
              </a:lnSpc>
            </a:pPr>
            <a:endParaRPr lang="zh-CN" altLang="en-US" smtClean="0">
              <a:ea typeface="黑体" pitchFamily="2" charset="-122"/>
            </a:endParaRPr>
          </a:p>
          <a:p>
            <a:pPr>
              <a:lnSpc>
                <a:spcPct val="90000"/>
              </a:lnSpc>
            </a:pPr>
            <a:endParaRPr lang="zh-CN" altLang="en-US" smtClean="0">
              <a:ea typeface="黑体" pitchFamily="2" charset="-122"/>
            </a:endParaRPr>
          </a:p>
          <a:p>
            <a:pPr>
              <a:lnSpc>
                <a:spcPct val="90000"/>
              </a:lnSpc>
            </a:pPr>
            <a:endParaRPr lang="zh-CN" altLang="en-US" smtClean="0">
              <a:ea typeface="黑体" pitchFamily="2" charset="-122"/>
            </a:endParaRPr>
          </a:p>
          <a:p>
            <a:pPr>
              <a:lnSpc>
                <a:spcPct val="90000"/>
              </a:lnSpc>
            </a:pPr>
            <a:endParaRPr lang="zh-CN" altLang="en-US" smtClean="0">
              <a:ea typeface="黑体" pitchFamily="2" charset="-122"/>
            </a:endParaRPr>
          </a:p>
          <a:p>
            <a:pPr>
              <a:lnSpc>
                <a:spcPct val="90000"/>
              </a:lnSpc>
            </a:pPr>
            <a:r>
              <a:rPr lang="en-US" altLang="zh-CN" smtClean="0">
                <a:ea typeface="黑体" pitchFamily="2" charset="-122"/>
              </a:rPr>
              <a:t>4</a:t>
            </a:r>
            <a:r>
              <a:rPr lang="zh-CN" altLang="en-US" smtClean="0">
                <a:ea typeface="黑体" pitchFamily="2" charset="-122"/>
              </a:rPr>
              <a:t>、结论。</a:t>
            </a:r>
          </a:p>
          <a:p>
            <a:pPr lvl="1">
              <a:lnSpc>
                <a:spcPct val="90000"/>
              </a:lnSpc>
            </a:pPr>
            <a:r>
              <a:rPr lang="en-US" altLang="zh-CN" smtClean="0">
                <a:ea typeface="黑体" pitchFamily="2" charset="-122"/>
              </a:rPr>
              <a:t>F</a:t>
            </a:r>
            <a:r>
              <a:rPr lang="zh-CN" altLang="en-US" smtClean="0">
                <a:ea typeface="黑体" pitchFamily="2" charset="-122"/>
              </a:rPr>
              <a:t>值</a:t>
            </a:r>
            <a:r>
              <a:rPr lang="en-US" altLang="zh-CN" smtClean="0">
                <a:ea typeface="黑体" pitchFamily="2" charset="-122"/>
              </a:rPr>
              <a:t>=11.43&gt;3.32</a:t>
            </a:r>
            <a:r>
              <a:rPr lang="zh-CN" altLang="en-US" smtClean="0">
                <a:ea typeface="黑体" pitchFamily="2" charset="-122"/>
              </a:rPr>
              <a:t>，</a:t>
            </a:r>
            <a:r>
              <a:rPr lang="en-US" altLang="zh-CN" smtClean="0">
                <a:ea typeface="黑体" pitchFamily="2" charset="-122"/>
              </a:rPr>
              <a:t>p-</a:t>
            </a:r>
            <a:r>
              <a:rPr lang="zh-CN" altLang="en-US" smtClean="0">
                <a:ea typeface="黑体" pitchFamily="2" charset="-122"/>
              </a:rPr>
              <a:t>值</a:t>
            </a:r>
            <a:r>
              <a:rPr lang="en-US" altLang="zh-CN" smtClean="0">
                <a:ea typeface="黑体" pitchFamily="2" charset="-122"/>
              </a:rPr>
              <a:t>=0.0002&lt;0.05</a:t>
            </a:r>
            <a:r>
              <a:rPr lang="zh-CN" altLang="en-US" smtClean="0">
                <a:ea typeface="黑体" pitchFamily="2" charset="-122"/>
              </a:rPr>
              <a:t>，因此检验的结论是采伐对林木数量有显著影响。 </a:t>
            </a:r>
          </a:p>
          <a:p>
            <a:pPr>
              <a:lnSpc>
                <a:spcPct val="90000"/>
              </a:lnSpc>
            </a:pPr>
            <a:endParaRPr lang="en-US" altLang="zh-CN" smtClean="0">
              <a:ea typeface="黑体" pitchFamily="2" charset="-122"/>
            </a:endParaRPr>
          </a:p>
        </p:txBody>
      </p:sp>
      <p:graphicFrame>
        <p:nvGraphicFramePr>
          <p:cNvPr id="894980" name="Group 4"/>
          <p:cNvGraphicFramePr>
            <a:graphicFrameLocks noGrp="1"/>
          </p:cNvGraphicFramePr>
          <p:nvPr/>
        </p:nvGraphicFramePr>
        <p:xfrm>
          <a:off x="250825" y="2060575"/>
          <a:ext cx="8353425" cy="2203200"/>
        </p:xfrm>
        <a:graphic>
          <a:graphicData uri="http://schemas.openxmlformats.org/drawingml/2006/table">
            <a:tbl>
              <a:tblPr/>
              <a:tblGrid>
                <a:gridCol w="1368425"/>
                <a:gridCol w="1550988"/>
                <a:gridCol w="969962"/>
                <a:gridCol w="1201738"/>
                <a:gridCol w="1089025"/>
                <a:gridCol w="1085850"/>
                <a:gridCol w="1087437"/>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变差源</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df</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F</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P-value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F crit</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组间</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625.16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312.58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11.43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0.0002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3.32</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组内</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820.72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27.36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总计</a:t>
                      </a:r>
                    </a:p>
                  </a:txBody>
                  <a:tcPr marL="90000" marR="90000" marT="46800" marB="468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1445.88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2" charset="-122"/>
                        </a:rPr>
                        <a:t>32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80" name="灯片编号占位符 1"/>
          <p:cNvSpPr>
            <a:spLocks noGrp="1"/>
          </p:cNvSpPr>
          <p:nvPr>
            <p:ph type="sldNum" sz="quarter" idx="10"/>
          </p:nvPr>
        </p:nvSpPr>
        <p:spPr>
          <a:noFill/>
          <a:ln>
            <a:miter lim="800000"/>
            <a:headEnd/>
            <a:tailEnd/>
          </a:ln>
        </p:spPr>
        <p:txBody>
          <a:bodyPr/>
          <a:lstStyle/>
          <a:p>
            <a:fld id="{7A3914D6-6D70-4881-B85A-1A77981824E6}" type="slidenum">
              <a:rPr lang="en-US" altLang="zh-CN" smtClean="0">
                <a:latin typeface="Arial" pitchFamily="34" charset="0"/>
                <a:ea typeface="宋体" pitchFamily="2" charset="-122"/>
              </a:rPr>
              <a:pPr/>
              <a:t>42</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ea typeface="黑体" pitchFamily="2" charset="-122"/>
              </a:rPr>
              <a:t>5.2.4 </a:t>
            </a:r>
            <a:r>
              <a:rPr lang="zh-CN" altLang="en-US" smtClean="0">
                <a:ea typeface="黑体" pitchFamily="2" charset="-122"/>
              </a:rPr>
              <a:t>方差分析中的多重比较</a:t>
            </a:r>
          </a:p>
        </p:txBody>
      </p:sp>
      <p:sp>
        <p:nvSpPr>
          <p:cNvPr id="897027" name="Rectangle 3"/>
          <p:cNvSpPr>
            <a:spLocks noGrp="1" noChangeArrowheads="1"/>
          </p:cNvSpPr>
          <p:nvPr>
            <p:ph idx="1"/>
          </p:nvPr>
        </p:nvSpPr>
        <p:spPr/>
        <p:txBody>
          <a:bodyPr/>
          <a:lstStyle/>
          <a:p>
            <a:pPr>
              <a:lnSpc>
                <a:spcPct val="150000"/>
              </a:lnSpc>
            </a:pPr>
            <a:r>
              <a:rPr lang="zh-CN" altLang="en-US" sz="2400" dirty="0" smtClean="0">
                <a:ea typeface="黑体" pitchFamily="2" charset="-122"/>
              </a:rPr>
              <a:t>在方差分析中，当零假设被拒绝时我们可以确定至少有两个总体的均值有显著差异。但要进一步检验哪些均值之间有显著差异还需要采用多重比较的方法进行分析。这在方差分析中称为</a:t>
            </a:r>
            <a:r>
              <a:rPr lang="zh-CN" altLang="en-US" sz="2400" dirty="0" smtClean="0">
                <a:solidFill>
                  <a:srgbClr val="0000FF"/>
                </a:solidFill>
                <a:ea typeface="黑体" pitchFamily="2" charset="-122"/>
              </a:rPr>
              <a:t>事后检验</a:t>
            </a:r>
            <a:r>
              <a:rPr lang="en-US" altLang="zh-CN" sz="2400" dirty="0" smtClean="0">
                <a:ea typeface="黑体" pitchFamily="2" charset="-122"/>
              </a:rPr>
              <a:t>(Post Hoc test)</a:t>
            </a:r>
            <a:r>
              <a:rPr lang="zh-CN" altLang="en-US" sz="2400" dirty="0" smtClean="0">
                <a:ea typeface="黑体" pitchFamily="2" charset="-122"/>
              </a:rPr>
              <a:t>。 </a:t>
            </a:r>
          </a:p>
          <a:p>
            <a:pPr>
              <a:lnSpc>
                <a:spcPct val="150000"/>
              </a:lnSpc>
            </a:pPr>
            <a:r>
              <a:rPr lang="zh-CN" altLang="en-US" sz="2400" dirty="0" smtClean="0">
                <a:solidFill>
                  <a:srgbClr val="0000FF"/>
                </a:solidFill>
                <a:ea typeface="黑体" pitchFamily="2" charset="-122"/>
              </a:rPr>
              <a:t>多重比较</a:t>
            </a:r>
            <a:r>
              <a:rPr lang="zh-CN" altLang="en-US" sz="2400" dirty="0" smtClean="0">
                <a:ea typeface="黑体" pitchFamily="2" charset="-122"/>
              </a:rPr>
              <a:t>是对各个总体均值进行的两两比较。方法很多，如</a:t>
            </a:r>
            <a:r>
              <a:rPr lang="en-US" altLang="zh-CN" sz="2400" dirty="0" smtClean="0">
                <a:ea typeface="黑体" pitchFamily="2" charset="-122"/>
              </a:rPr>
              <a:t>Fisher</a:t>
            </a:r>
            <a:r>
              <a:rPr lang="zh-CN" altLang="en-US" sz="2400" dirty="0" smtClean="0">
                <a:ea typeface="黑体" pitchFamily="2" charset="-122"/>
              </a:rPr>
              <a:t>最小显著差异（</a:t>
            </a:r>
            <a:r>
              <a:rPr lang="en-US" altLang="zh-CN" sz="2400" dirty="0" smtClean="0">
                <a:ea typeface="黑体" pitchFamily="2" charset="-122"/>
              </a:rPr>
              <a:t>Least Significant Difference</a:t>
            </a:r>
            <a:r>
              <a:rPr lang="zh-CN" altLang="en-US" sz="2400" dirty="0" smtClean="0">
                <a:ea typeface="黑体" pitchFamily="2" charset="-122"/>
              </a:rPr>
              <a:t>，</a:t>
            </a:r>
            <a:r>
              <a:rPr lang="en-US" altLang="zh-CN" sz="2400" dirty="0" smtClean="0">
                <a:ea typeface="黑体" pitchFamily="2" charset="-122"/>
              </a:rPr>
              <a:t>LSD</a:t>
            </a:r>
            <a:r>
              <a:rPr lang="zh-CN" altLang="en-US" sz="2400" dirty="0" smtClean="0">
                <a:ea typeface="黑体" pitchFamily="2" charset="-122"/>
              </a:rPr>
              <a:t>）方法、</a:t>
            </a:r>
            <a:r>
              <a:rPr lang="en-US" altLang="zh-CN" sz="2400" dirty="0" err="1" smtClean="0">
                <a:ea typeface="黑体" pitchFamily="2" charset="-122"/>
              </a:rPr>
              <a:t>Tukey</a:t>
            </a:r>
            <a:r>
              <a:rPr lang="zh-CN" altLang="en-US" sz="2400" dirty="0" smtClean="0">
                <a:ea typeface="黑体" pitchFamily="2" charset="-122"/>
              </a:rPr>
              <a:t>的诚实显著差异（</a:t>
            </a:r>
            <a:r>
              <a:rPr lang="en-US" altLang="zh-CN" sz="2400" dirty="0" smtClean="0">
                <a:ea typeface="黑体" pitchFamily="2" charset="-122"/>
              </a:rPr>
              <a:t>HSD</a:t>
            </a:r>
            <a:r>
              <a:rPr lang="zh-CN" altLang="en-US" sz="2400" dirty="0" smtClean="0">
                <a:ea typeface="黑体" pitchFamily="2" charset="-122"/>
              </a:rPr>
              <a:t>）方法或</a:t>
            </a:r>
            <a:r>
              <a:rPr lang="en-US" altLang="zh-CN" sz="2400" dirty="0" err="1" smtClean="0">
                <a:ea typeface="黑体" pitchFamily="2" charset="-122"/>
              </a:rPr>
              <a:t>Bonferroni</a:t>
            </a:r>
            <a:r>
              <a:rPr lang="zh-CN" altLang="en-US" sz="2400" dirty="0" smtClean="0">
                <a:ea typeface="黑体" pitchFamily="2" charset="-122"/>
              </a:rPr>
              <a:t>的方法等。这里我们只介绍最小显著差异方法。</a:t>
            </a:r>
          </a:p>
        </p:txBody>
      </p:sp>
      <p:sp>
        <p:nvSpPr>
          <p:cNvPr id="40964" name="灯片编号占位符 1"/>
          <p:cNvSpPr>
            <a:spLocks noGrp="1"/>
          </p:cNvSpPr>
          <p:nvPr>
            <p:ph type="sldNum" sz="quarter" idx="10"/>
          </p:nvPr>
        </p:nvSpPr>
        <p:spPr>
          <a:noFill/>
          <a:ln>
            <a:miter lim="800000"/>
            <a:headEnd/>
            <a:tailEnd/>
          </a:ln>
        </p:spPr>
        <p:txBody>
          <a:bodyPr/>
          <a:lstStyle/>
          <a:p>
            <a:fld id="{C0DFFB31-67CA-4E72-8194-66C0B3335F92}" type="slidenum">
              <a:rPr lang="en-US" altLang="zh-CN" smtClean="0">
                <a:latin typeface="Arial" pitchFamily="34" charset="0"/>
                <a:ea typeface="宋体" pitchFamily="2" charset="-122"/>
              </a:rPr>
              <a:pPr/>
              <a:t>43</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animEffect transition="in" filter="dissolve">
                                      <p:cBhvr>
                                        <p:cTn id="7" dur="500"/>
                                        <p:tgtEl>
                                          <p:spTgt spid="89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97027">
                                            <p:txEl>
                                              <p:pRg st="1" end="1"/>
                                            </p:txEl>
                                          </p:spTgt>
                                        </p:tgtEl>
                                        <p:attrNameLst>
                                          <p:attrName>style.visibility</p:attrName>
                                        </p:attrNameLst>
                                      </p:cBhvr>
                                      <p:to>
                                        <p:strVal val="visible"/>
                                      </p:to>
                                    </p:set>
                                    <p:animEffect transition="in" filter="dissolve">
                                      <p:cBhvr>
                                        <p:cTn id="12" dur="500"/>
                                        <p:tgtEl>
                                          <p:spTgt spid="897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3600" smtClean="0">
                <a:ea typeface="黑体" pitchFamily="2" charset="-122"/>
              </a:rPr>
              <a:t>用</a:t>
            </a:r>
            <a:r>
              <a:rPr lang="en-US" altLang="zh-CN" sz="3600" smtClean="0">
                <a:ea typeface="黑体" pitchFamily="2" charset="-122"/>
              </a:rPr>
              <a:t>LSD</a:t>
            </a:r>
            <a:r>
              <a:rPr lang="zh-CN" altLang="en-US" sz="3600" smtClean="0">
                <a:ea typeface="黑体" pitchFamily="2" charset="-122"/>
              </a:rPr>
              <a:t>法进行多重比较的步骤</a:t>
            </a:r>
          </a:p>
        </p:txBody>
      </p:sp>
      <p:sp>
        <p:nvSpPr>
          <p:cNvPr id="899075" name="Rectangle 3"/>
          <p:cNvSpPr>
            <a:spLocks noGrp="1" noChangeArrowheads="1"/>
          </p:cNvSpPr>
          <p:nvPr>
            <p:ph idx="1"/>
          </p:nvPr>
        </p:nvSpPr>
        <p:spPr/>
        <p:txBody>
          <a:bodyPr/>
          <a:lstStyle/>
          <a:p>
            <a:r>
              <a:rPr lang="en-US" altLang="zh-CN" smtClean="0">
                <a:ea typeface="黑体" pitchFamily="2" charset="-122"/>
              </a:rPr>
              <a:t>1</a:t>
            </a:r>
            <a:r>
              <a:rPr lang="zh-CN" altLang="en-US" smtClean="0">
                <a:ea typeface="黑体" pitchFamily="2" charset="-122"/>
              </a:rPr>
              <a:t>、提出假设</a:t>
            </a:r>
          </a:p>
          <a:p>
            <a:pPr lvl="1"/>
            <a:r>
              <a:rPr lang="en-US" altLang="zh-CN" sz="2600" i="1" smtClean="0">
                <a:ea typeface="黑体" pitchFamily="2" charset="-122"/>
              </a:rPr>
              <a:t>H</a:t>
            </a:r>
            <a:r>
              <a:rPr lang="en-US" altLang="zh-CN" sz="2600" baseline="-25000" smtClean="0">
                <a:ea typeface="黑体" pitchFamily="2" charset="-122"/>
              </a:rPr>
              <a:t>0</a:t>
            </a:r>
            <a:r>
              <a:rPr lang="en-US" altLang="zh-CN" sz="2600" smtClean="0">
                <a:ea typeface="黑体" pitchFamily="2" charset="-122"/>
              </a:rPr>
              <a:t>: </a:t>
            </a:r>
            <a:r>
              <a:rPr lang="en-US" altLang="zh-CN" sz="2600" smtClean="0">
                <a:latin typeface="Symbol" pitchFamily="18" charset="2"/>
                <a:ea typeface="黑体" pitchFamily="2" charset="-122"/>
              </a:rPr>
              <a:t>m</a:t>
            </a:r>
            <a:r>
              <a:rPr lang="en-US" altLang="zh-CN" sz="2600" baseline="-25000" smtClean="0">
                <a:ea typeface="黑体" pitchFamily="2" charset="-122"/>
              </a:rPr>
              <a:t>i</a:t>
            </a:r>
            <a:r>
              <a:rPr lang="en-US" altLang="zh-CN" sz="2600" smtClean="0">
                <a:ea typeface="黑体" pitchFamily="2" charset="-122"/>
              </a:rPr>
              <a:t> = </a:t>
            </a:r>
            <a:r>
              <a:rPr lang="en-US" altLang="zh-CN" sz="2600" smtClean="0">
                <a:latin typeface="Symbol" pitchFamily="18" charset="2"/>
                <a:ea typeface="黑体" pitchFamily="2" charset="-122"/>
              </a:rPr>
              <a:t>m</a:t>
            </a:r>
            <a:r>
              <a:rPr lang="en-US" altLang="zh-CN" sz="2600" baseline="-25000" smtClean="0">
                <a:ea typeface="黑体" pitchFamily="2" charset="-122"/>
              </a:rPr>
              <a:t>j</a:t>
            </a:r>
          </a:p>
          <a:p>
            <a:pPr lvl="1"/>
            <a:r>
              <a:rPr lang="en-US" altLang="zh-CN" sz="2600" i="1" smtClean="0">
                <a:ea typeface="黑体" pitchFamily="2" charset="-122"/>
              </a:rPr>
              <a:t>H</a:t>
            </a:r>
            <a:r>
              <a:rPr lang="en-US" altLang="zh-CN" sz="2600" baseline="-25000" smtClean="0">
                <a:ea typeface="黑体" pitchFamily="2" charset="-122"/>
              </a:rPr>
              <a:t>1</a:t>
            </a:r>
            <a:r>
              <a:rPr lang="en-US" altLang="zh-CN" sz="2600" smtClean="0">
                <a:ea typeface="黑体" pitchFamily="2" charset="-122"/>
              </a:rPr>
              <a:t>: </a:t>
            </a:r>
            <a:r>
              <a:rPr lang="en-US" altLang="zh-CN" sz="2600" smtClean="0">
                <a:latin typeface="Symbol" pitchFamily="18" charset="2"/>
                <a:ea typeface="黑体" pitchFamily="2" charset="-122"/>
              </a:rPr>
              <a:t>m</a:t>
            </a:r>
            <a:r>
              <a:rPr lang="en-US" altLang="zh-CN" sz="2600" baseline="-25000" smtClean="0">
                <a:ea typeface="黑体" pitchFamily="2" charset="-122"/>
              </a:rPr>
              <a:t>i</a:t>
            </a:r>
            <a:r>
              <a:rPr lang="en-US" altLang="zh-CN" sz="2600" smtClean="0">
                <a:ea typeface="黑体" pitchFamily="2" charset="-122"/>
              </a:rPr>
              <a:t> </a:t>
            </a:r>
            <a:r>
              <a:rPr lang="en-US" altLang="zh-CN" sz="2600" smtClean="0">
                <a:ea typeface="黑体" pitchFamily="2" charset="-122"/>
                <a:sym typeface="Symbol" pitchFamily="18" charset="2"/>
              </a:rPr>
              <a:t></a:t>
            </a:r>
            <a:r>
              <a:rPr lang="en-US" altLang="zh-CN" sz="2600" smtClean="0">
                <a:ea typeface="黑体" pitchFamily="2" charset="-122"/>
              </a:rPr>
              <a:t> </a:t>
            </a:r>
            <a:r>
              <a:rPr lang="en-US" altLang="zh-CN" sz="2600" smtClean="0">
                <a:latin typeface="Symbol" pitchFamily="18" charset="2"/>
                <a:ea typeface="黑体" pitchFamily="2" charset="-122"/>
              </a:rPr>
              <a:t>m</a:t>
            </a:r>
            <a:r>
              <a:rPr lang="en-US" altLang="zh-CN" sz="2600" baseline="-25000" smtClean="0">
                <a:ea typeface="黑体" pitchFamily="2" charset="-122"/>
              </a:rPr>
              <a:t>j</a:t>
            </a:r>
          </a:p>
          <a:p>
            <a:r>
              <a:rPr lang="en-US" altLang="zh-CN" smtClean="0">
                <a:ea typeface="黑体" pitchFamily="2" charset="-122"/>
              </a:rPr>
              <a:t>2</a:t>
            </a:r>
            <a:r>
              <a:rPr lang="zh-CN" altLang="en-US" smtClean="0">
                <a:ea typeface="黑体" pitchFamily="2" charset="-122"/>
              </a:rPr>
              <a:t>、计算</a:t>
            </a:r>
            <a:r>
              <a:rPr lang="zh-CN" altLang="en-US" sz="2600" smtClean="0">
                <a:ea typeface="黑体" pitchFamily="2" charset="-122"/>
              </a:rPr>
              <a:t>检验的统计量 </a:t>
            </a:r>
          </a:p>
          <a:p>
            <a:endParaRPr lang="zh-CN" altLang="en-US" sz="2600" smtClean="0">
              <a:ea typeface="黑体" pitchFamily="2" charset="-122"/>
            </a:endParaRPr>
          </a:p>
          <a:p>
            <a:r>
              <a:rPr lang="en-US" altLang="zh-CN" sz="2600" smtClean="0">
                <a:ea typeface="黑体" pitchFamily="2" charset="-122"/>
              </a:rPr>
              <a:t>3a</a:t>
            </a:r>
            <a:r>
              <a:rPr lang="zh-CN" altLang="en-US" sz="2600" smtClean="0">
                <a:ea typeface="黑体" pitchFamily="2" charset="-122"/>
              </a:rPr>
              <a:t>、 </a:t>
            </a:r>
            <a:r>
              <a:rPr lang="zh-CN" altLang="en-US" sz="2400" smtClean="0">
                <a:ea typeface="黑体" pitchFamily="2" charset="-122"/>
              </a:rPr>
              <a:t>如果              或                  则拒绝</a:t>
            </a:r>
            <a:r>
              <a:rPr lang="en-US" altLang="zh-CN" sz="2400" smtClean="0">
                <a:ea typeface="黑体" pitchFamily="2" charset="-122"/>
              </a:rPr>
              <a:t>H</a:t>
            </a:r>
            <a:r>
              <a:rPr lang="en-US" altLang="zh-CN" sz="2400" baseline="-25000" smtClean="0">
                <a:ea typeface="黑体" pitchFamily="2" charset="-122"/>
              </a:rPr>
              <a:t>0</a:t>
            </a:r>
            <a:r>
              <a:rPr lang="zh-CN" altLang="en-US" sz="2400" smtClean="0">
                <a:ea typeface="黑体" pitchFamily="2" charset="-122"/>
              </a:rPr>
              <a:t>。 </a:t>
            </a:r>
          </a:p>
          <a:p>
            <a:endParaRPr lang="zh-CN" altLang="en-US" sz="2400" smtClean="0">
              <a:ea typeface="黑体" pitchFamily="2" charset="-122"/>
            </a:endParaRPr>
          </a:p>
          <a:p>
            <a:r>
              <a:rPr lang="en-US" altLang="zh-CN" sz="2400" smtClean="0">
                <a:ea typeface="黑体" pitchFamily="2" charset="-122"/>
              </a:rPr>
              <a:t>3b</a:t>
            </a:r>
            <a:r>
              <a:rPr lang="zh-CN" altLang="en-US" sz="2400" smtClean="0">
                <a:ea typeface="黑体" pitchFamily="2" charset="-122"/>
              </a:rPr>
              <a:t>、计算               的置信区间：</a:t>
            </a:r>
            <a:br>
              <a:rPr lang="zh-CN" altLang="en-US" sz="2400" smtClean="0">
                <a:ea typeface="黑体" pitchFamily="2" charset="-122"/>
              </a:rPr>
            </a:br>
            <a:r>
              <a:rPr lang="zh-CN" altLang="en-US" sz="2400" smtClean="0">
                <a:ea typeface="黑体" pitchFamily="2" charset="-122"/>
              </a:rPr>
              <a:t/>
            </a:r>
            <a:br>
              <a:rPr lang="zh-CN" altLang="en-US" sz="2400" smtClean="0">
                <a:ea typeface="黑体" pitchFamily="2" charset="-122"/>
              </a:rPr>
            </a:br>
            <a:r>
              <a:rPr lang="zh-CN" altLang="en-US" sz="2400" smtClean="0">
                <a:ea typeface="黑体" pitchFamily="2" charset="-122"/>
              </a:rPr>
              <a:t>如果</a:t>
            </a:r>
            <a:r>
              <a:rPr lang="en-US" altLang="zh-CN" sz="2400" smtClean="0">
                <a:ea typeface="黑体" pitchFamily="2" charset="-122"/>
              </a:rPr>
              <a:t>0</a:t>
            </a:r>
            <a:r>
              <a:rPr lang="zh-CN" altLang="en-US" sz="2400" smtClean="0">
                <a:ea typeface="黑体" pitchFamily="2" charset="-122"/>
              </a:rPr>
              <a:t>包含在该置信区间内则不能拒绝</a:t>
            </a:r>
            <a:r>
              <a:rPr lang="en-US" altLang="zh-CN" sz="2400" smtClean="0">
                <a:ea typeface="黑体" pitchFamily="2" charset="-122"/>
              </a:rPr>
              <a:t>H</a:t>
            </a:r>
            <a:r>
              <a:rPr lang="en-US" altLang="zh-CN" sz="2400" baseline="-25000" smtClean="0">
                <a:ea typeface="黑体" pitchFamily="2" charset="-122"/>
              </a:rPr>
              <a:t>0</a:t>
            </a:r>
            <a:r>
              <a:rPr lang="zh-CN" altLang="en-US" sz="2400" smtClean="0">
                <a:ea typeface="黑体" pitchFamily="2" charset="-122"/>
              </a:rPr>
              <a:t>，否则拒绝</a:t>
            </a:r>
            <a:r>
              <a:rPr lang="en-US" altLang="zh-CN" sz="2400" smtClean="0">
                <a:ea typeface="黑体" pitchFamily="2" charset="-122"/>
              </a:rPr>
              <a:t>H</a:t>
            </a:r>
            <a:r>
              <a:rPr lang="en-US" altLang="zh-CN" sz="2400" baseline="-25000" smtClean="0">
                <a:ea typeface="黑体" pitchFamily="2" charset="-122"/>
              </a:rPr>
              <a:t>0</a:t>
            </a:r>
            <a:r>
              <a:rPr lang="zh-CN" altLang="en-US" sz="2400" smtClean="0">
                <a:ea typeface="黑体" pitchFamily="2" charset="-122"/>
              </a:rPr>
              <a:t>。</a:t>
            </a:r>
          </a:p>
        </p:txBody>
      </p:sp>
      <p:sp>
        <p:nvSpPr>
          <p:cNvPr id="41988" name="Rectangle 4"/>
          <p:cNvSpPr>
            <a:spLocks noChangeArrowheads="1"/>
          </p:cNvSpPr>
          <p:nvPr/>
        </p:nvSpPr>
        <p:spPr bwMode="auto">
          <a:xfrm>
            <a:off x="0" y="3081338"/>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899077" name="Object 5"/>
          <p:cNvGraphicFramePr>
            <a:graphicFrameLocks noChangeAspect="1"/>
          </p:cNvGraphicFramePr>
          <p:nvPr/>
        </p:nvGraphicFramePr>
        <p:xfrm>
          <a:off x="4572000" y="2276475"/>
          <a:ext cx="2374900" cy="1323975"/>
        </p:xfrm>
        <a:graphic>
          <a:graphicData uri="http://schemas.openxmlformats.org/presentationml/2006/ole">
            <mc:AlternateContent xmlns:mc="http://schemas.openxmlformats.org/markup-compatibility/2006">
              <mc:Choice xmlns:v="urn:schemas-microsoft-com:vml" Requires="v">
                <p:oleObj spid="_x0000_s42162" name="公式" r:id="rId4" imgW="1238250" imgH="686003" progId="Equation.3">
                  <p:embed/>
                </p:oleObj>
              </mc:Choice>
              <mc:Fallback>
                <p:oleObj name="公式" r:id="rId4" imgW="1238250" imgH="68600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4572000" y="2276475"/>
                        <a:ext cx="237490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Rectangle 6"/>
          <p:cNvSpPr>
            <a:spLocks noChangeArrowheads="1"/>
          </p:cNvSpPr>
          <p:nvPr/>
        </p:nvSpPr>
        <p:spPr bwMode="auto">
          <a:xfrm>
            <a:off x="0" y="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899079" name="Object 7"/>
          <p:cNvGraphicFramePr>
            <a:graphicFrameLocks noChangeAspect="1"/>
          </p:cNvGraphicFramePr>
          <p:nvPr/>
        </p:nvGraphicFramePr>
        <p:xfrm>
          <a:off x="2195513" y="3644900"/>
          <a:ext cx="1150937" cy="484188"/>
        </p:xfrm>
        <a:graphic>
          <a:graphicData uri="http://schemas.openxmlformats.org/presentationml/2006/ole">
            <mc:AlternateContent xmlns:mc="http://schemas.openxmlformats.org/markup-compatibility/2006">
              <mc:Choice xmlns:v="urn:schemas-microsoft-com:vml" Requires="v">
                <p:oleObj spid="_x0000_s42163" name="公式" r:id="rId6" imgW="533400" imgH="219050" progId="Equation.3">
                  <p:embed/>
                </p:oleObj>
              </mc:Choice>
              <mc:Fallback>
                <p:oleObj name="公式" r:id="rId6" imgW="533400" imgH="21905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195513" y="3644900"/>
                        <a:ext cx="1150937"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2" name="Rectangle 8"/>
          <p:cNvSpPr>
            <a:spLocks noChangeArrowheads="1"/>
          </p:cNvSpPr>
          <p:nvPr/>
        </p:nvSpPr>
        <p:spPr bwMode="auto">
          <a:xfrm>
            <a:off x="0" y="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899081" name="Object 9"/>
          <p:cNvGraphicFramePr>
            <a:graphicFrameLocks noChangeAspect="1"/>
          </p:cNvGraphicFramePr>
          <p:nvPr/>
        </p:nvGraphicFramePr>
        <p:xfrm>
          <a:off x="3708400" y="3716338"/>
          <a:ext cx="1220788" cy="569912"/>
        </p:xfrm>
        <a:graphic>
          <a:graphicData uri="http://schemas.openxmlformats.org/presentationml/2006/ole">
            <mc:AlternateContent xmlns:mc="http://schemas.openxmlformats.org/markup-compatibility/2006">
              <mc:Choice xmlns:v="urn:schemas-microsoft-com:vml" Requires="v">
                <p:oleObj spid="_x0000_s42164" name="公式" r:id="rId8" imgW="371475" imgH="171501" progId="Equation.3">
                  <p:embed/>
                </p:oleObj>
              </mc:Choice>
              <mc:Fallback>
                <p:oleObj name="公式" r:id="rId8" imgW="371475" imgH="171501"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invGray">
                      <a:xfrm>
                        <a:off x="3708400" y="3716338"/>
                        <a:ext cx="1220788"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4" name="Rectangle 10"/>
          <p:cNvSpPr>
            <a:spLocks noChangeArrowheads="1"/>
          </p:cNvSpPr>
          <p:nvPr/>
        </p:nvSpPr>
        <p:spPr bwMode="auto">
          <a:xfrm>
            <a:off x="0" y="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899083" name="Object 11"/>
          <p:cNvGraphicFramePr>
            <a:graphicFrameLocks noChangeAspect="1"/>
          </p:cNvGraphicFramePr>
          <p:nvPr/>
        </p:nvGraphicFramePr>
        <p:xfrm>
          <a:off x="2124075" y="4652963"/>
          <a:ext cx="1114425" cy="560387"/>
        </p:xfrm>
        <a:graphic>
          <a:graphicData uri="http://schemas.openxmlformats.org/presentationml/2006/ole">
            <mc:AlternateContent xmlns:mc="http://schemas.openxmlformats.org/markup-compatibility/2006">
              <mc:Choice xmlns:v="urn:schemas-microsoft-com:vml" Requires="v">
                <p:oleObj spid="_x0000_s42165" name="公式" r:id="rId10" imgW="409575" imgH="228803" progId="Equation.3">
                  <p:embed/>
                </p:oleObj>
              </mc:Choice>
              <mc:Fallback>
                <p:oleObj name="公式" r:id="rId10" imgW="409575" imgH="228803"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invGray">
                      <a:xfrm>
                        <a:off x="2124075" y="4652963"/>
                        <a:ext cx="1114425"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9084" name="Object 12"/>
          <p:cNvGraphicFramePr>
            <a:graphicFrameLocks noChangeAspect="1"/>
          </p:cNvGraphicFramePr>
          <p:nvPr/>
        </p:nvGraphicFramePr>
        <p:xfrm>
          <a:off x="5219700" y="4221163"/>
          <a:ext cx="3673475" cy="1023937"/>
        </p:xfrm>
        <a:graphic>
          <a:graphicData uri="http://schemas.openxmlformats.org/presentationml/2006/ole">
            <mc:AlternateContent xmlns:mc="http://schemas.openxmlformats.org/markup-compatibility/2006">
              <mc:Choice xmlns:v="urn:schemas-microsoft-com:vml" Requires="v">
                <p:oleObj spid="_x0000_s42166" name="公式" r:id="rId12" imgW="1885950" imgH="485648" progId="Equation.3">
                  <p:embed/>
                </p:oleObj>
              </mc:Choice>
              <mc:Fallback>
                <p:oleObj name="公式" r:id="rId12" imgW="1885950" imgH="485648"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5219700" y="4221163"/>
                        <a:ext cx="3673475"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灯片编号占位符 1"/>
          <p:cNvSpPr>
            <a:spLocks noGrp="1"/>
          </p:cNvSpPr>
          <p:nvPr>
            <p:ph type="sldNum" sz="quarter" idx="10"/>
          </p:nvPr>
        </p:nvSpPr>
        <p:spPr>
          <a:noFill/>
          <a:ln>
            <a:miter lim="800000"/>
            <a:headEnd/>
            <a:tailEnd/>
          </a:ln>
        </p:spPr>
        <p:txBody>
          <a:bodyPr/>
          <a:lstStyle/>
          <a:p>
            <a:fld id="{595766E5-5DD2-4FF4-B892-D5816EB02FC4}" type="slidenum">
              <a:rPr lang="en-US" altLang="zh-CN" smtClean="0">
                <a:latin typeface="Arial" pitchFamily="34" charset="0"/>
                <a:ea typeface="宋体" pitchFamily="2" charset="-122"/>
              </a:rPr>
              <a:pPr/>
              <a:t>44</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animEffect transition="in" filter="dissolve">
                                      <p:cBhvr>
                                        <p:cTn id="7" dur="500"/>
                                        <p:tgtEl>
                                          <p:spTgt spid="899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99075">
                                            <p:txEl>
                                              <p:pRg st="1" end="1"/>
                                            </p:txEl>
                                          </p:spTgt>
                                        </p:tgtEl>
                                        <p:attrNameLst>
                                          <p:attrName>style.visibility</p:attrName>
                                        </p:attrNameLst>
                                      </p:cBhvr>
                                      <p:to>
                                        <p:strVal val="visible"/>
                                      </p:to>
                                    </p:set>
                                    <p:animEffect transition="in" filter="dissolve">
                                      <p:cBhvr>
                                        <p:cTn id="10" dur="500"/>
                                        <p:tgtEl>
                                          <p:spTgt spid="899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99075">
                                            <p:txEl>
                                              <p:pRg st="2" end="2"/>
                                            </p:txEl>
                                          </p:spTgt>
                                        </p:tgtEl>
                                        <p:attrNameLst>
                                          <p:attrName>style.visibility</p:attrName>
                                        </p:attrNameLst>
                                      </p:cBhvr>
                                      <p:to>
                                        <p:strVal val="visible"/>
                                      </p:to>
                                    </p:set>
                                    <p:animEffect transition="in" filter="dissolve">
                                      <p:cBhvr>
                                        <p:cTn id="13" dur="500"/>
                                        <p:tgtEl>
                                          <p:spTgt spid="8990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99075">
                                            <p:txEl>
                                              <p:pRg st="3" end="3"/>
                                            </p:txEl>
                                          </p:spTgt>
                                        </p:tgtEl>
                                        <p:attrNameLst>
                                          <p:attrName>style.visibility</p:attrName>
                                        </p:attrNameLst>
                                      </p:cBhvr>
                                      <p:to>
                                        <p:strVal val="visible"/>
                                      </p:to>
                                    </p:set>
                                    <p:animEffect transition="in" filter="dissolve">
                                      <p:cBhvr>
                                        <p:cTn id="18" dur="500"/>
                                        <p:tgtEl>
                                          <p:spTgt spid="899075">
                                            <p:txEl>
                                              <p:pRg st="3" end="3"/>
                                            </p:txEl>
                                          </p:spTgt>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899077"/>
                                        </p:tgtEl>
                                        <p:attrNameLst>
                                          <p:attrName>style.visibility</p:attrName>
                                        </p:attrNameLst>
                                      </p:cBhvr>
                                      <p:to>
                                        <p:strVal val="visible"/>
                                      </p:to>
                                    </p:set>
                                    <p:animEffect transition="in" filter="dissolve">
                                      <p:cBhvr>
                                        <p:cTn id="22" dur="500"/>
                                        <p:tgtEl>
                                          <p:spTgt spid="8990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99075">
                                            <p:txEl>
                                              <p:pRg st="5" end="5"/>
                                            </p:txEl>
                                          </p:spTgt>
                                        </p:tgtEl>
                                        <p:attrNameLst>
                                          <p:attrName>style.visibility</p:attrName>
                                        </p:attrNameLst>
                                      </p:cBhvr>
                                      <p:to>
                                        <p:strVal val="visible"/>
                                      </p:to>
                                    </p:set>
                                    <p:animEffect transition="in" filter="dissolve">
                                      <p:cBhvr>
                                        <p:cTn id="27" dur="500"/>
                                        <p:tgtEl>
                                          <p:spTgt spid="899075">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899079"/>
                                        </p:tgtEl>
                                        <p:attrNameLst>
                                          <p:attrName>style.visibility</p:attrName>
                                        </p:attrNameLst>
                                      </p:cBhvr>
                                      <p:to>
                                        <p:strVal val="visible"/>
                                      </p:to>
                                    </p:set>
                                    <p:animEffect transition="in" filter="dissolve">
                                      <p:cBhvr>
                                        <p:cTn id="30" dur="500"/>
                                        <p:tgtEl>
                                          <p:spTgt spid="899079"/>
                                        </p:tgtEl>
                                      </p:cBhvr>
                                    </p:animEffect>
                                  </p:childTnLst>
                                </p:cTn>
                              </p:par>
                              <p:par>
                                <p:cTn id="31" presetID="9" presetClass="entr" presetSubtype="0" fill="hold" nodeType="withEffect">
                                  <p:stCondLst>
                                    <p:cond delay="0"/>
                                  </p:stCondLst>
                                  <p:childTnLst>
                                    <p:set>
                                      <p:cBhvr>
                                        <p:cTn id="32" dur="1" fill="hold">
                                          <p:stCondLst>
                                            <p:cond delay="0"/>
                                          </p:stCondLst>
                                        </p:cTn>
                                        <p:tgtEl>
                                          <p:spTgt spid="899081"/>
                                        </p:tgtEl>
                                        <p:attrNameLst>
                                          <p:attrName>style.visibility</p:attrName>
                                        </p:attrNameLst>
                                      </p:cBhvr>
                                      <p:to>
                                        <p:strVal val="visible"/>
                                      </p:to>
                                    </p:set>
                                    <p:animEffect transition="in" filter="dissolve">
                                      <p:cBhvr>
                                        <p:cTn id="33" dur="500"/>
                                        <p:tgtEl>
                                          <p:spTgt spid="8990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99075">
                                            <p:txEl>
                                              <p:pRg st="7" end="7"/>
                                            </p:txEl>
                                          </p:spTgt>
                                        </p:tgtEl>
                                        <p:attrNameLst>
                                          <p:attrName>style.visibility</p:attrName>
                                        </p:attrNameLst>
                                      </p:cBhvr>
                                      <p:to>
                                        <p:strVal val="visible"/>
                                      </p:to>
                                    </p:set>
                                    <p:animEffect transition="in" filter="dissolve">
                                      <p:cBhvr>
                                        <p:cTn id="38" dur="500"/>
                                        <p:tgtEl>
                                          <p:spTgt spid="899075">
                                            <p:txEl>
                                              <p:pRg st="7" end="7"/>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99083"/>
                                        </p:tgtEl>
                                        <p:attrNameLst>
                                          <p:attrName>style.visibility</p:attrName>
                                        </p:attrNameLst>
                                      </p:cBhvr>
                                      <p:to>
                                        <p:strVal val="visible"/>
                                      </p:to>
                                    </p:set>
                                    <p:animEffect transition="in" filter="dissolve">
                                      <p:cBhvr>
                                        <p:cTn id="41" dur="500"/>
                                        <p:tgtEl>
                                          <p:spTgt spid="899083"/>
                                        </p:tgtEl>
                                      </p:cBhvr>
                                    </p:animEffect>
                                  </p:childTnLst>
                                </p:cTn>
                              </p:par>
                              <p:par>
                                <p:cTn id="42" presetID="9" presetClass="entr" presetSubtype="0" fill="hold" nodeType="withEffect">
                                  <p:stCondLst>
                                    <p:cond delay="0"/>
                                  </p:stCondLst>
                                  <p:childTnLst>
                                    <p:set>
                                      <p:cBhvr>
                                        <p:cTn id="43" dur="1" fill="hold">
                                          <p:stCondLst>
                                            <p:cond delay="0"/>
                                          </p:stCondLst>
                                        </p:cTn>
                                        <p:tgtEl>
                                          <p:spTgt spid="899084"/>
                                        </p:tgtEl>
                                        <p:attrNameLst>
                                          <p:attrName>style.visibility</p:attrName>
                                        </p:attrNameLst>
                                      </p:cBhvr>
                                      <p:to>
                                        <p:strVal val="visible"/>
                                      </p:to>
                                    </p:set>
                                    <p:animEffect transition="in" filter="dissolve">
                                      <p:cBhvr>
                                        <p:cTn id="44" dur="500"/>
                                        <p:tgtEl>
                                          <p:spTgt spid="899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600" smtClean="0">
                <a:ea typeface="黑体" pitchFamily="2" charset="-122"/>
              </a:rPr>
              <a:t>实例：热带雨林采伐</a:t>
            </a:r>
          </a:p>
        </p:txBody>
      </p:sp>
      <p:sp>
        <p:nvSpPr>
          <p:cNvPr id="903171" name="Rectangle 3"/>
          <p:cNvSpPr>
            <a:spLocks noGrp="1" noChangeArrowheads="1"/>
          </p:cNvSpPr>
          <p:nvPr>
            <p:ph idx="1"/>
          </p:nvPr>
        </p:nvSpPr>
        <p:spPr/>
        <p:txBody>
          <a:bodyPr/>
          <a:lstStyle/>
          <a:p>
            <a:pPr>
              <a:lnSpc>
                <a:spcPct val="90000"/>
              </a:lnSpc>
            </a:pPr>
            <a:r>
              <a:rPr lang="zh-CN" altLang="en-US" sz="2400" smtClean="0">
                <a:ea typeface="黑体" pitchFamily="2" charset="-122"/>
              </a:rPr>
              <a:t>很多统计软件都可以直接进行多重比较。下表是</a:t>
            </a:r>
            <a:r>
              <a:rPr lang="en-US" altLang="zh-CN" sz="2400" smtClean="0">
                <a:ea typeface="黑体" pitchFamily="2" charset="-122"/>
              </a:rPr>
              <a:t>SPSS</a:t>
            </a:r>
            <a:r>
              <a:rPr lang="zh-CN" altLang="en-US" sz="2400" smtClean="0">
                <a:ea typeface="黑体" pitchFamily="2" charset="-122"/>
              </a:rPr>
              <a:t>对热带雨林例子的输出结果。</a:t>
            </a:r>
          </a:p>
          <a:p>
            <a:pPr lvl="1">
              <a:lnSpc>
                <a:spcPct val="90000"/>
              </a:lnSpc>
            </a:pPr>
            <a:r>
              <a:rPr lang="zh-CN" altLang="en-US" sz="2400" smtClean="0">
                <a:ea typeface="黑体" pitchFamily="2" charset="-122"/>
              </a:rPr>
              <a:t>置信区间</a:t>
            </a:r>
            <a:r>
              <a:rPr lang="en-US" altLang="zh-CN" sz="2400" smtClean="0">
                <a:ea typeface="黑体" pitchFamily="2" charset="-122"/>
              </a:rPr>
              <a:t>5.31~14.03</a:t>
            </a:r>
            <a:r>
              <a:rPr lang="zh-CN" altLang="en-US" sz="2400" smtClean="0">
                <a:ea typeface="黑体" pitchFamily="2" charset="-122"/>
              </a:rPr>
              <a:t>，</a:t>
            </a:r>
            <a:r>
              <a:rPr lang="en-US" altLang="zh-CN" sz="2400" smtClean="0">
                <a:ea typeface="黑体" pitchFamily="2" charset="-122"/>
              </a:rPr>
              <a:t>3.26~12.68</a:t>
            </a:r>
            <a:r>
              <a:rPr lang="zh-CN" altLang="en-US" sz="2400" smtClean="0">
                <a:ea typeface="黑体" pitchFamily="2" charset="-122"/>
              </a:rPr>
              <a:t>不包括</a:t>
            </a:r>
            <a:r>
              <a:rPr lang="en-US" altLang="zh-CN" sz="2400" smtClean="0">
                <a:ea typeface="黑体" pitchFamily="2" charset="-122"/>
              </a:rPr>
              <a:t>0</a:t>
            </a:r>
            <a:r>
              <a:rPr lang="zh-CN" altLang="en-US" sz="2400" smtClean="0">
                <a:ea typeface="黑体" pitchFamily="2" charset="-122"/>
              </a:rPr>
              <a:t>，差异显著。</a:t>
            </a:r>
          </a:p>
          <a:p>
            <a:pPr lvl="1">
              <a:lnSpc>
                <a:spcPct val="90000"/>
              </a:lnSpc>
            </a:pPr>
            <a:r>
              <a:rPr lang="zh-CN" altLang="en-US" sz="2400" smtClean="0">
                <a:ea typeface="黑体" pitchFamily="2" charset="-122"/>
              </a:rPr>
              <a:t>置信区间</a:t>
            </a:r>
            <a:r>
              <a:rPr lang="en-US" altLang="zh-CN" sz="2400" smtClean="0">
                <a:ea typeface="黑体" pitchFamily="2" charset="-122"/>
              </a:rPr>
              <a:t>-6.04~3.02</a:t>
            </a:r>
            <a:r>
              <a:rPr lang="zh-CN" altLang="en-US" sz="2400" smtClean="0">
                <a:ea typeface="黑体" pitchFamily="2" charset="-122"/>
              </a:rPr>
              <a:t>包括了</a:t>
            </a:r>
            <a:r>
              <a:rPr lang="en-US" altLang="zh-CN" sz="2400" smtClean="0">
                <a:ea typeface="黑体" pitchFamily="2" charset="-122"/>
              </a:rPr>
              <a:t>0</a:t>
            </a:r>
            <a:r>
              <a:rPr lang="zh-CN" altLang="en-US" sz="2400" smtClean="0">
                <a:ea typeface="黑体" pitchFamily="2" charset="-122"/>
              </a:rPr>
              <a:t>，差异不显著。  </a:t>
            </a:r>
          </a:p>
        </p:txBody>
      </p:sp>
      <p:graphicFrame>
        <p:nvGraphicFramePr>
          <p:cNvPr id="903255" name="Group 87"/>
          <p:cNvGraphicFramePr>
            <a:graphicFrameLocks noGrp="1"/>
          </p:cNvGraphicFramePr>
          <p:nvPr/>
        </p:nvGraphicFramePr>
        <p:xfrm>
          <a:off x="250825" y="3068638"/>
          <a:ext cx="8532813" cy="3187200"/>
        </p:xfrm>
        <a:graphic>
          <a:graphicData uri="http://schemas.openxmlformats.org/drawingml/2006/table">
            <a:tbl>
              <a:tblPr/>
              <a:tblGrid>
                <a:gridCol w="1909763"/>
                <a:gridCol w="1690687"/>
                <a:gridCol w="1117600"/>
                <a:gridCol w="790575"/>
                <a:gridCol w="1009650"/>
                <a:gridCol w="1079500"/>
                <a:gridCol w="935038"/>
              </a:tblGrid>
              <a:tr h="2889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(I) </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采伐类型</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(J) </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采伐类型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均值差 </a:t>
                      </a: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(I-J)</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标准误</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p-</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95% </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置信区间</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809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下限</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上限</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从未采伐过</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年前采伐过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9.67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2.14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0.0001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5.31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14.03</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8</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年前采伐过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7.97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2.31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0.0017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3.26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12.68</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年前采伐过</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从未采伐过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-9.67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2.14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0.0001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-14.03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-5.31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8</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年前采伐过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-1.69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2.31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0.4682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-6.40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3.02</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8</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年前采伐过</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从未采伐过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-7.97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2.31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0.0017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-12.68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-3.26</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a:t>
                      </a:r>
                      <a:r>
                        <a:rPr kumimoji="1" lang="zh-CN" altLang="en-US" sz="2000" b="0" i="0" u="none" strike="noStrike" cap="none" normalizeH="0" baseline="0" smtClean="0">
                          <a:ln>
                            <a:noFill/>
                          </a:ln>
                          <a:solidFill>
                            <a:schemeClr val="tx1"/>
                          </a:solidFill>
                          <a:effectLst/>
                          <a:latin typeface="Times New Roman" pitchFamily="18" charset="0"/>
                          <a:ea typeface="黑体" pitchFamily="49" charset="-122"/>
                        </a:rPr>
                        <a:t>年前采伐过</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1.69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2.31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0.4682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-3.02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49" charset="-122"/>
                        </a:rPr>
                        <a:t>6.40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43078" name="灯片编号占位符 1"/>
          <p:cNvSpPr>
            <a:spLocks noGrp="1"/>
          </p:cNvSpPr>
          <p:nvPr>
            <p:ph type="sldNum" sz="quarter" idx="10"/>
          </p:nvPr>
        </p:nvSpPr>
        <p:spPr>
          <a:noFill/>
          <a:ln>
            <a:miter lim="800000"/>
            <a:headEnd/>
            <a:tailEnd/>
          </a:ln>
        </p:spPr>
        <p:txBody>
          <a:bodyPr/>
          <a:lstStyle/>
          <a:p>
            <a:fld id="{954898D2-03A9-4146-9DDA-A10475A2371C}" type="slidenum">
              <a:rPr lang="en-US" altLang="zh-CN" smtClean="0">
                <a:latin typeface="Arial" pitchFamily="34" charset="0"/>
                <a:ea typeface="宋体" pitchFamily="2" charset="-122"/>
              </a:rPr>
              <a:pPr/>
              <a:t>45</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animEffect transition="in" filter="dissolve">
                                      <p:cBhvr>
                                        <p:cTn id="7" dur="500"/>
                                        <p:tgtEl>
                                          <p:spTgt spid="9031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03171">
                                            <p:txEl>
                                              <p:pRg st="1" end="1"/>
                                            </p:txEl>
                                          </p:spTgt>
                                        </p:tgtEl>
                                        <p:attrNameLst>
                                          <p:attrName>style.visibility</p:attrName>
                                        </p:attrNameLst>
                                      </p:cBhvr>
                                      <p:to>
                                        <p:strVal val="visible"/>
                                      </p:to>
                                    </p:set>
                                    <p:animEffect transition="in" filter="dissolve">
                                      <p:cBhvr>
                                        <p:cTn id="10" dur="500"/>
                                        <p:tgtEl>
                                          <p:spTgt spid="9031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03171">
                                            <p:txEl>
                                              <p:pRg st="2" end="2"/>
                                            </p:txEl>
                                          </p:spTgt>
                                        </p:tgtEl>
                                        <p:attrNameLst>
                                          <p:attrName>style.visibility</p:attrName>
                                        </p:attrNameLst>
                                      </p:cBhvr>
                                      <p:to>
                                        <p:strVal val="visible"/>
                                      </p:to>
                                    </p:set>
                                    <p:animEffect transition="in" filter="dissolve">
                                      <p:cBhvr>
                                        <p:cTn id="13" dur="500"/>
                                        <p:tgtEl>
                                          <p:spTgt spid="90317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03255"/>
                                        </p:tgtEl>
                                        <p:attrNameLst>
                                          <p:attrName>style.visibility</p:attrName>
                                        </p:attrNameLst>
                                      </p:cBhvr>
                                      <p:to>
                                        <p:strVal val="visible"/>
                                      </p:to>
                                    </p:set>
                                    <p:animEffect transition="in" filter="dissolve">
                                      <p:cBhvr>
                                        <p:cTn id="16" dur="500"/>
                                        <p:tgtEl>
                                          <p:spTgt spid="90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ea typeface="黑体" pitchFamily="2" charset="-122"/>
              </a:rPr>
              <a:t>5.3   </a:t>
            </a:r>
            <a:r>
              <a:rPr lang="zh-CN" altLang="en-US" smtClean="0">
                <a:ea typeface="黑体" pitchFamily="2" charset="-122"/>
              </a:rPr>
              <a:t>双因素方差分析</a:t>
            </a:r>
          </a:p>
        </p:txBody>
      </p:sp>
      <p:sp>
        <p:nvSpPr>
          <p:cNvPr id="905219" name="Rectangle 3"/>
          <p:cNvSpPr>
            <a:spLocks noGrp="1" noChangeArrowheads="1"/>
          </p:cNvSpPr>
          <p:nvPr>
            <p:ph idx="1"/>
          </p:nvPr>
        </p:nvSpPr>
        <p:spPr/>
        <p:txBody>
          <a:bodyPr/>
          <a:lstStyle/>
          <a:p>
            <a:pPr algn="just">
              <a:lnSpc>
                <a:spcPct val="150000"/>
              </a:lnSpc>
            </a:pPr>
            <a:r>
              <a:rPr lang="en-US" altLang="zh-CN" dirty="0" smtClean="0">
                <a:ea typeface="黑体" pitchFamily="2" charset="-122"/>
              </a:rPr>
              <a:t>5.3.1 </a:t>
            </a:r>
            <a:r>
              <a:rPr lang="zh-CN" altLang="en-US" dirty="0" smtClean="0">
                <a:ea typeface="黑体" pitchFamily="2" charset="-122"/>
              </a:rPr>
              <a:t>无交互作用的双因素方差分析</a:t>
            </a:r>
          </a:p>
          <a:p>
            <a:pPr algn="just">
              <a:lnSpc>
                <a:spcPct val="150000"/>
              </a:lnSpc>
            </a:pPr>
            <a:r>
              <a:rPr lang="en-US" altLang="zh-CN" dirty="0" smtClean="0">
                <a:ea typeface="黑体" pitchFamily="2" charset="-122"/>
              </a:rPr>
              <a:t>5.3.2 </a:t>
            </a:r>
            <a:r>
              <a:rPr lang="zh-CN" altLang="en-US" dirty="0" smtClean="0">
                <a:ea typeface="黑体" pitchFamily="2" charset="-122"/>
              </a:rPr>
              <a:t>有交互作用的双因素方差分析</a:t>
            </a:r>
          </a:p>
          <a:p>
            <a:pPr algn="just">
              <a:lnSpc>
                <a:spcPct val="150000"/>
              </a:lnSpc>
            </a:pPr>
            <a:r>
              <a:rPr lang="en-US" altLang="zh-CN" dirty="0" smtClean="0">
                <a:ea typeface="黑体" pitchFamily="2" charset="-122"/>
              </a:rPr>
              <a:t>5.3.3  </a:t>
            </a:r>
            <a:r>
              <a:rPr lang="zh-CN" altLang="en-US" dirty="0" smtClean="0">
                <a:ea typeface="黑体" pitchFamily="2" charset="-122"/>
              </a:rPr>
              <a:t>双因素方差分析的步骤</a:t>
            </a:r>
          </a:p>
          <a:p>
            <a:pPr algn="just"/>
            <a:endParaRPr lang="en-US" altLang="zh-CN" dirty="0" smtClean="0">
              <a:ea typeface="黑体" pitchFamily="2" charset="-122"/>
            </a:endParaRPr>
          </a:p>
        </p:txBody>
      </p:sp>
      <p:sp>
        <p:nvSpPr>
          <p:cNvPr id="44036" name="灯片编号占位符 1"/>
          <p:cNvSpPr>
            <a:spLocks noGrp="1"/>
          </p:cNvSpPr>
          <p:nvPr>
            <p:ph type="sldNum" sz="quarter" idx="10"/>
          </p:nvPr>
        </p:nvSpPr>
        <p:spPr>
          <a:noFill/>
          <a:ln>
            <a:miter lim="800000"/>
            <a:headEnd/>
            <a:tailEnd/>
          </a:ln>
        </p:spPr>
        <p:txBody>
          <a:bodyPr/>
          <a:lstStyle/>
          <a:p>
            <a:fld id="{604726A8-DA09-4069-9F39-8774E4C43D76}" type="slidenum">
              <a:rPr lang="en-US" altLang="zh-CN" smtClean="0">
                <a:latin typeface="Arial" pitchFamily="34" charset="0"/>
                <a:ea typeface="宋体" pitchFamily="2" charset="-122"/>
              </a:rPr>
              <a:pPr/>
              <a:t>46</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animEffect transition="in" filter="dissolve">
                                      <p:cBhvr>
                                        <p:cTn id="7" dur="500"/>
                                        <p:tgtEl>
                                          <p:spTgt spid="9052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05219">
                                            <p:txEl>
                                              <p:pRg st="1" end="1"/>
                                            </p:txEl>
                                          </p:spTgt>
                                        </p:tgtEl>
                                        <p:attrNameLst>
                                          <p:attrName>style.visibility</p:attrName>
                                        </p:attrNameLst>
                                      </p:cBhvr>
                                      <p:to>
                                        <p:strVal val="visible"/>
                                      </p:to>
                                    </p:set>
                                    <p:animEffect transition="in" filter="dissolve">
                                      <p:cBhvr>
                                        <p:cTn id="10" dur="500"/>
                                        <p:tgtEl>
                                          <p:spTgt spid="9052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05219">
                                            <p:txEl>
                                              <p:pRg st="2" end="2"/>
                                            </p:txEl>
                                          </p:spTgt>
                                        </p:tgtEl>
                                        <p:attrNameLst>
                                          <p:attrName>style.visibility</p:attrName>
                                        </p:attrNameLst>
                                      </p:cBhvr>
                                      <p:to>
                                        <p:strVal val="visible"/>
                                      </p:to>
                                    </p:set>
                                    <p:animEffect transition="in" filter="dissolve">
                                      <p:cBhvr>
                                        <p:cTn id="15" dur="500"/>
                                        <p:tgtEl>
                                          <p:spTgt spid="905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4000" smtClean="0">
                <a:ea typeface="黑体" pitchFamily="2" charset="-122"/>
              </a:rPr>
              <a:t>交互作用</a:t>
            </a:r>
          </a:p>
        </p:txBody>
      </p:sp>
      <p:sp>
        <p:nvSpPr>
          <p:cNvPr id="907267" name="Rectangle 3"/>
          <p:cNvSpPr>
            <a:spLocks noGrp="1" noChangeArrowheads="1"/>
          </p:cNvSpPr>
          <p:nvPr>
            <p:ph idx="1"/>
          </p:nvPr>
        </p:nvSpPr>
        <p:spPr/>
        <p:txBody>
          <a:bodyPr/>
          <a:lstStyle/>
          <a:p>
            <a:r>
              <a:rPr lang="zh-CN" altLang="en-US" sz="2400" dirty="0" smtClean="0">
                <a:ea typeface="黑体" pitchFamily="2" charset="-122"/>
              </a:rPr>
              <a:t>交互作用即一个因素对因变量的影响程度</a:t>
            </a:r>
            <a:br>
              <a:rPr lang="zh-CN" altLang="en-US" sz="2400" dirty="0" smtClean="0">
                <a:ea typeface="黑体" pitchFamily="2" charset="-122"/>
              </a:rPr>
            </a:br>
            <a:r>
              <a:rPr lang="zh-CN" altLang="en-US" sz="2400" dirty="0" smtClean="0">
                <a:ea typeface="黑体" pitchFamily="2" charset="-122"/>
              </a:rPr>
              <a:t>受另一个因素的影响的情况。</a:t>
            </a:r>
          </a:p>
          <a:p>
            <a:r>
              <a:rPr lang="zh-CN" altLang="en-US" sz="2400" dirty="0" smtClean="0">
                <a:ea typeface="黑体" pitchFamily="2" charset="-122"/>
              </a:rPr>
              <a:t>假设学生分两类：在校和在职。把两类学生随机分成两组，分别采用课堂讲授和交互式教学方法，考试结果如下表。</a:t>
            </a:r>
          </a:p>
          <a:p>
            <a:endParaRPr lang="zh-CN" altLang="en-US" sz="2400" dirty="0" smtClean="0">
              <a:ea typeface="黑体" pitchFamily="2" charset="-122"/>
            </a:endParaRPr>
          </a:p>
          <a:p>
            <a:endParaRPr lang="zh-CN" altLang="en-US" sz="2400" dirty="0" smtClean="0">
              <a:ea typeface="黑体" pitchFamily="2" charset="-122"/>
            </a:endParaRPr>
          </a:p>
          <a:p>
            <a:endParaRPr lang="zh-CN" altLang="en-US" sz="2400" dirty="0" smtClean="0">
              <a:ea typeface="黑体" pitchFamily="2" charset="-122"/>
            </a:endParaRPr>
          </a:p>
          <a:p>
            <a:endParaRPr lang="en-US" altLang="zh-CN" sz="2400" dirty="0" smtClean="0">
              <a:ea typeface="黑体" pitchFamily="2" charset="-122"/>
            </a:endParaRPr>
          </a:p>
          <a:p>
            <a:r>
              <a:rPr lang="zh-CN" altLang="en-US" sz="2400" dirty="0" smtClean="0">
                <a:ea typeface="黑体" pitchFamily="2" charset="-122"/>
              </a:rPr>
              <a:t>可见</a:t>
            </a:r>
            <a:r>
              <a:rPr lang="zh-CN" altLang="en-US" sz="2400" dirty="0" smtClean="0">
                <a:ea typeface="黑体" pitchFamily="2" charset="-122"/>
              </a:rPr>
              <a:t>课堂讲授的方式更适合于在校生，交互式教学方式更适合于在职生。在这种情况下我们说两个因素之间存在着交互作用。</a:t>
            </a:r>
          </a:p>
        </p:txBody>
      </p:sp>
      <p:graphicFrame>
        <p:nvGraphicFramePr>
          <p:cNvPr id="907268" name="Group 4"/>
          <p:cNvGraphicFramePr>
            <a:graphicFrameLocks noGrp="1"/>
          </p:cNvGraphicFramePr>
          <p:nvPr>
            <p:extLst>
              <p:ext uri="{D42A27DB-BD31-4B8C-83A1-F6EECF244321}">
                <p14:modId xmlns:p14="http://schemas.microsoft.com/office/powerpoint/2010/main" val="1019696129"/>
              </p:ext>
            </p:extLst>
          </p:nvPr>
        </p:nvGraphicFramePr>
        <p:xfrm>
          <a:off x="1619672" y="3284984"/>
          <a:ext cx="5400675" cy="1378080"/>
        </p:xfrm>
        <a:graphic>
          <a:graphicData uri="http://schemas.openxmlformats.org/drawingml/2006/table">
            <a:tbl>
              <a:tblPr/>
              <a:tblGrid>
                <a:gridCol w="1898650"/>
                <a:gridCol w="1566863"/>
                <a:gridCol w="1935162"/>
              </a:tblGrid>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dirty="0" smtClean="0">
                        <a:ln>
                          <a:noFill/>
                        </a:ln>
                        <a:solidFill>
                          <a:schemeClr val="tx1"/>
                        </a:solidFill>
                        <a:effectLst/>
                        <a:latin typeface="Arial" pitchFamily="34" charset="0"/>
                        <a:ea typeface="黑体" pitchFamily="49" charset="-122"/>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课堂讲授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交互式教学</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在校学生</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90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75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黑体" pitchFamily="49" charset="-122"/>
                        </a:rPr>
                        <a:t>在职学生</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75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黑体" pitchFamily="49" charset="-122"/>
                        </a:rPr>
                        <a:t>90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6" name="灯片编号占位符 1"/>
          <p:cNvSpPr>
            <a:spLocks noGrp="1"/>
          </p:cNvSpPr>
          <p:nvPr>
            <p:ph type="sldNum" sz="quarter" idx="10"/>
          </p:nvPr>
        </p:nvSpPr>
        <p:spPr>
          <a:noFill/>
          <a:ln>
            <a:miter lim="800000"/>
            <a:headEnd/>
            <a:tailEnd/>
          </a:ln>
        </p:spPr>
        <p:txBody>
          <a:bodyPr/>
          <a:lstStyle/>
          <a:p>
            <a:fld id="{40B60229-BCBD-4846-9C49-33295F0EB7FA}" type="slidenum">
              <a:rPr lang="en-US" altLang="zh-CN" smtClean="0">
                <a:latin typeface="Arial" pitchFamily="34" charset="0"/>
                <a:ea typeface="宋体" pitchFamily="2" charset="-122"/>
              </a:rPr>
              <a:pPr/>
              <a:t>47</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07267">
                                            <p:txEl>
                                              <p:pRg st="0" end="0"/>
                                            </p:txEl>
                                          </p:spTgt>
                                        </p:tgtEl>
                                        <p:attrNameLst>
                                          <p:attrName>style.visibility</p:attrName>
                                        </p:attrNameLst>
                                      </p:cBhvr>
                                      <p:to>
                                        <p:strVal val="visible"/>
                                      </p:to>
                                    </p:set>
                                    <p:animEffect transition="in" filter="dissolve">
                                      <p:cBhvr>
                                        <p:cTn id="7" dur="500"/>
                                        <p:tgtEl>
                                          <p:spTgt spid="90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7267">
                                            <p:txEl>
                                              <p:pRg st="1" end="1"/>
                                            </p:txEl>
                                          </p:spTgt>
                                        </p:tgtEl>
                                        <p:attrNameLst>
                                          <p:attrName>style.visibility</p:attrName>
                                        </p:attrNameLst>
                                      </p:cBhvr>
                                      <p:to>
                                        <p:strVal val="visible"/>
                                      </p:to>
                                    </p:set>
                                    <p:animEffect transition="in" filter="dissolve">
                                      <p:cBhvr>
                                        <p:cTn id="12" dur="500"/>
                                        <p:tgtEl>
                                          <p:spTgt spid="907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07268"/>
                                        </p:tgtEl>
                                        <p:attrNameLst>
                                          <p:attrName>style.visibility</p:attrName>
                                        </p:attrNameLst>
                                      </p:cBhvr>
                                      <p:to>
                                        <p:strVal val="visible"/>
                                      </p:to>
                                    </p:set>
                                    <p:animEffect transition="in" filter="dissolve">
                                      <p:cBhvr>
                                        <p:cTn id="17" dur="500"/>
                                        <p:tgtEl>
                                          <p:spTgt spid="9072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7267">
                                            <p:txEl>
                                              <p:pRg st="6" end="6"/>
                                            </p:txEl>
                                          </p:spTgt>
                                        </p:tgtEl>
                                        <p:attrNameLst>
                                          <p:attrName>style.visibility</p:attrName>
                                        </p:attrNameLst>
                                      </p:cBhvr>
                                      <p:to>
                                        <p:strVal val="visible"/>
                                      </p:to>
                                    </p:set>
                                    <p:animEffect transition="in" filter="dissolve">
                                      <p:cBhvr>
                                        <p:cTn id="22" dur="500"/>
                                        <p:tgtEl>
                                          <p:spTgt spid="907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smtClean="0">
                <a:ea typeface="黑体" pitchFamily="2" charset="-122"/>
              </a:rPr>
              <a:t>双因素方差分析的类型和基本假设</a:t>
            </a:r>
          </a:p>
        </p:txBody>
      </p:sp>
      <p:sp>
        <p:nvSpPr>
          <p:cNvPr id="909315" name="Rectangle 3"/>
          <p:cNvSpPr>
            <a:spLocks noGrp="1" noChangeArrowheads="1"/>
          </p:cNvSpPr>
          <p:nvPr>
            <p:ph idx="1"/>
          </p:nvPr>
        </p:nvSpPr>
        <p:spPr/>
        <p:txBody>
          <a:bodyPr/>
          <a:lstStyle/>
          <a:p>
            <a:pPr>
              <a:lnSpc>
                <a:spcPct val="150000"/>
              </a:lnSpc>
            </a:pPr>
            <a:r>
              <a:rPr lang="zh-CN" altLang="en-US" sz="2400" dirty="0" smtClean="0">
                <a:ea typeface="黑体" pitchFamily="2" charset="-122"/>
              </a:rPr>
              <a:t>因素</a:t>
            </a:r>
            <a:r>
              <a:rPr lang="en-US" altLang="zh-CN" sz="2400" dirty="0" smtClean="0">
                <a:ea typeface="黑体" pitchFamily="2" charset="-122"/>
              </a:rPr>
              <a:t>A</a:t>
            </a:r>
            <a:r>
              <a:rPr lang="zh-CN" altLang="en-US" sz="2400" dirty="0" smtClean="0">
                <a:ea typeface="黑体" pitchFamily="2" charset="-122"/>
              </a:rPr>
              <a:t>和</a:t>
            </a:r>
            <a:r>
              <a:rPr lang="en-US" altLang="zh-CN" sz="2400" dirty="0" smtClean="0">
                <a:ea typeface="黑体" pitchFamily="2" charset="-122"/>
              </a:rPr>
              <a:t>B</a:t>
            </a:r>
            <a:r>
              <a:rPr lang="zh-CN" altLang="en-US" sz="2400" dirty="0" smtClean="0">
                <a:ea typeface="黑体" pitchFamily="2" charset="-122"/>
              </a:rPr>
              <a:t>对结果的影响相互独立时称为无交互作用的双因素方差分析。</a:t>
            </a:r>
          </a:p>
          <a:p>
            <a:pPr>
              <a:lnSpc>
                <a:spcPct val="150000"/>
              </a:lnSpc>
            </a:pPr>
            <a:r>
              <a:rPr lang="zh-CN" altLang="en-US" sz="2400" dirty="0" smtClean="0">
                <a:ea typeface="黑体" pitchFamily="2" charset="-122"/>
              </a:rPr>
              <a:t>如果除了</a:t>
            </a:r>
            <a:r>
              <a:rPr lang="en-US" altLang="zh-CN" sz="2400" dirty="0" smtClean="0">
                <a:ea typeface="黑体" pitchFamily="2" charset="-122"/>
              </a:rPr>
              <a:t>A</a:t>
            </a:r>
            <a:r>
              <a:rPr lang="zh-CN" altLang="en-US" sz="2400" dirty="0" smtClean="0">
                <a:ea typeface="黑体" pitchFamily="2" charset="-122"/>
              </a:rPr>
              <a:t>和</a:t>
            </a:r>
            <a:r>
              <a:rPr lang="en-US" altLang="zh-CN" sz="2400" dirty="0" smtClean="0">
                <a:ea typeface="黑体" pitchFamily="2" charset="-122"/>
              </a:rPr>
              <a:t>B</a:t>
            </a:r>
            <a:r>
              <a:rPr lang="zh-CN" altLang="en-US" sz="2400" dirty="0" smtClean="0">
                <a:ea typeface="黑体" pitchFamily="2" charset="-122"/>
              </a:rPr>
              <a:t>对结果的单独影响外还存在交互作用，这时的双因素方差分析称为有交互作用的双因素方差分析 。</a:t>
            </a:r>
          </a:p>
          <a:p>
            <a:pPr>
              <a:lnSpc>
                <a:spcPct val="150000"/>
              </a:lnSpc>
            </a:pPr>
            <a:r>
              <a:rPr lang="zh-CN" altLang="en-US" sz="2400" dirty="0" smtClean="0">
                <a:ea typeface="黑体" pitchFamily="2" charset="-122"/>
              </a:rPr>
              <a:t>双因素方差分析中的基本假设是各个子总体都服从正态分布，有相同的方差，并且各个观测值之间相互独立（与单因素时相同）。</a:t>
            </a:r>
          </a:p>
          <a:p>
            <a:endParaRPr lang="en-US" altLang="zh-CN" dirty="0" smtClean="0">
              <a:ea typeface="黑体" pitchFamily="2" charset="-122"/>
            </a:endParaRPr>
          </a:p>
        </p:txBody>
      </p:sp>
      <p:sp>
        <p:nvSpPr>
          <p:cNvPr id="46084" name="灯片编号占位符 1"/>
          <p:cNvSpPr>
            <a:spLocks noGrp="1"/>
          </p:cNvSpPr>
          <p:nvPr>
            <p:ph type="sldNum" sz="quarter" idx="10"/>
          </p:nvPr>
        </p:nvSpPr>
        <p:spPr>
          <a:noFill/>
          <a:ln>
            <a:miter lim="800000"/>
            <a:headEnd/>
            <a:tailEnd/>
          </a:ln>
        </p:spPr>
        <p:txBody>
          <a:bodyPr/>
          <a:lstStyle/>
          <a:p>
            <a:fld id="{F97757DA-27F9-443C-AAB0-00581B80A0AC}" type="slidenum">
              <a:rPr lang="en-US" altLang="zh-CN" smtClean="0">
                <a:latin typeface="Arial" pitchFamily="34" charset="0"/>
                <a:ea typeface="宋体" pitchFamily="2" charset="-122"/>
              </a:rPr>
              <a:pPr/>
              <a:t>48</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09315">
                                            <p:txEl>
                                              <p:pRg st="0" end="0"/>
                                            </p:txEl>
                                          </p:spTgt>
                                        </p:tgtEl>
                                        <p:attrNameLst>
                                          <p:attrName>style.visibility</p:attrName>
                                        </p:attrNameLst>
                                      </p:cBhvr>
                                      <p:to>
                                        <p:strVal val="visible"/>
                                      </p:to>
                                    </p:set>
                                    <p:animEffect transition="in" filter="dissolve">
                                      <p:cBhvr>
                                        <p:cTn id="7" dur="500"/>
                                        <p:tgtEl>
                                          <p:spTgt spid="90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9315">
                                            <p:txEl>
                                              <p:pRg st="1" end="1"/>
                                            </p:txEl>
                                          </p:spTgt>
                                        </p:tgtEl>
                                        <p:attrNameLst>
                                          <p:attrName>style.visibility</p:attrName>
                                        </p:attrNameLst>
                                      </p:cBhvr>
                                      <p:to>
                                        <p:strVal val="visible"/>
                                      </p:to>
                                    </p:set>
                                    <p:animEffect transition="in" filter="dissolve">
                                      <p:cBhvr>
                                        <p:cTn id="12" dur="500"/>
                                        <p:tgtEl>
                                          <p:spTgt spid="90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9315">
                                            <p:txEl>
                                              <p:pRg st="2" end="2"/>
                                            </p:txEl>
                                          </p:spTgt>
                                        </p:tgtEl>
                                        <p:attrNameLst>
                                          <p:attrName>style.visibility</p:attrName>
                                        </p:attrNameLst>
                                      </p:cBhvr>
                                      <p:to>
                                        <p:strVal val="visible"/>
                                      </p:to>
                                    </p:set>
                                    <p:animEffect transition="in" filter="dissolve">
                                      <p:cBhvr>
                                        <p:cTn id="17" dur="500"/>
                                        <p:tgtEl>
                                          <p:spTgt spid="909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3200" smtClean="0">
                <a:ea typeface="黑体" pitchFamily="2" charset="-122"/>
              </a:rPr>
              <a:t>5.3.1</a:t>
            </a:r>
            <a:r>
              <a:rPr lang="zh-CN" altLang="en-US" sz="3200" smtClean="0">
                <a:ea typeface="黑体" pitchFamily="2" charset="-122"/>
              </a:rPr>
              <a:t>无交互作用的双因素方差分析模型</a:t>
            </a:r>
          </a:p>
        </p:txBody>
      </p:sp>
      <p:sp>
        <p:nvSpPr>
          <p:cNvPr id="47107" name="Rectangle 3"/>
          <p:cNvSpPr>
            <a:spLocks noGrp="1" noChangeArrowheads="1"/>
          </p:cNvSpPr>
          <p:nvPr>
            <p:ph idx="1"/>
          </p:nvPr>
        </p:nvSpPr>
        <p:spPr/>
        <p:txBody>
          <a:bodyPr/>
          <a:lstStyle/>
          <a:p>
            <a:r>
              <a:rPr lang="zh-CN" altLang="en-US" dirty="0" smtClean="0">
                <a:ea typeface="黑体" pitchFamily="2" charset="-122"/>
              </a:rPr>
              <a:t>在无交互作用的双因素方差分析模型中因变量的取值受四个因素的影响：总体的平均值；因素</a:t>
            </a:r>
            <a:r>
              <a:rPr lang="en-US" altLang="zh-CN" dirty="0" smtClean="0">
                <a:ea typeface="黑体" pitchFamily="2" charset="-122"/>
              </a:rPr>
              <a:t>A</a:t>
            </a:r>
            <a:r>
              <a:rPr lang="zh-CN" altLang="en-US" dirty="0" smtClean="0">
                <a:ea typeface="黑体" pitchFamily="2" charset="-122"/>
              </a:rPr>
              <a:t>导致的差异；因素</a:t>
            </a:r>
            <a:r>
              <a:rPr lang="en-US" altLang="zh-CN" dirty="0" smtClean="0">
                <a:ea typeface="黑体" pitchFamily="2" charset="-122"/>
              </a:rPr>
              <a:t>B</a:t>
            </a:r>
            <a:r>
              <a:rPr lang="zh-CN" altLang="en-US" dirty="0" smtClean="0">
                <a:ea typeface="黑体" pitchFamily="2" charset="-122"/>
              </a:rPr>
              <a:t>导致的差异；以及误差项。写成模型的形式就是： </a:t>
            </a:r>
          </a:p>
        </p:txBody>
      </p:sp>
      <p:graphicFrame>
        <p:nvGraphicFramePr>
          <p:cNvPr id="47108" name="Object 4"/>
          <p:cNvGraphicFramePr>
            <a:graphicFrameLocks noChangeAspect="1"/>
          </p:cNvGraphicFramePr>
          <p:nvPr>
            <p:extLst>
              <p:ext uri="{D42A27DB-BD31-4B8C-83A1-F6EECF244321}">
                <p14:modId xmlns:p14="http://schemas.microsoft.com/office/powerpoint/2010/main" val="3843023124"/>
              </p:ext>
            </p:extLst>
          </p:nvPr>
        </p:nvGraphicFramePr>
        <p:xfrm>
          <a:off x="2051720" y="3573016"/>
          <a:ext cx="4067175" cy="690563"/>
        </p:xfrm>
        <a:graphic>
          <a:graphicData uri="http://schemas.openxmlformats.org/presentationml/2006/ole">
            <mc:AlternateContent xmlns:mc="http://schemas.openxmlformats.org/markup-compatibility/2006">
              <mc:Choice xmlns:v="urn:schemas-microsoft-com:vml" Requires="v">
                <p:oleObj spid="_x0000_s47142" name="公式" r:id="rId4" imgW="1362075" imgH="228803" progId="Equation.3">
                  <p:embed/>
                </p:oleObj>
              </mc:Choice>
              <mc:Fallback>
                <p:oleObj name="公式" r:id="rId4" imgW="1362075" imgH="22880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2051720" y="3573016"/>
                        <a:ext cx="4067175"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9" name="灯片编号占位符 1"/>
          <p:cNvSpPr>
            <a:spLocks noGrp="1"/>
          </p:cNvSpPr>
          <p:nvPr>
            <p:ph type="sldNum" sz="quarter" idx="10"/>
          </p:nvPr>
        </p:nvSpPr>
        <p:spPr>
          <a:noFill/>
          <a:ln>
            <a:miter lim="800000"/>
            <a:headEnd/>
            <a:tailEnd/>
          </a:ln>
        </p:spPr>
        <p:txBody>
          <a:bodyPr/>
          <a:lstStyle/>
          <a:p>
            <a:fld id="{E1F6C377-CE62-4097-ACFB-D2D78F8051E1}" type="slidenum">
              <a:rPr lang="en-US" altLang="zh-CN" smtClean="0">
                <a:latin typeface="Arial" pitchFamily="34" charset="0"/>
                <a:ea typeface="宋体" pitchFamily="2" charset="-122"/>
              </a:rPr>
              <a:pPr/>
              <a:t>49</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什么是方差分析</a:t>
            </a:r>
            <a:endParaRPr lang="zh-CN" altLang="en-US" dirty="0"/>
          </a:p>
        </p:txBody>
      </p:sp>
      <p:sp>
        <p:nvSpPr>
          <p:cNvPr id="3" name="内容占位符 2"/>
          <p:cNvSpPr>
            <a:spLocks noGrp="1"/>
          </p:cNvSpPr>
          <p:nvPr>
            <p:ph idx="1"/>
          </p:nvPr>
        </p:nvSpPr>
        <p:spPr/>
        <p:txBody>
          <a:bodyPr/>
          <a:lstStyle/>
          <a:p>
            <a:r>
              <a:rPr lang="zh-CN" altLang="en-US" dirty="0" smtClean="0"/>
              <a:t>分析</a:t>
            </a:r>
            <a:r>
              <a:rPr lang="zh-CN" altLang="en-US" dirty="0"/>
              <a:t>四个专业毕业生起薪是否有显著差异，也就是要判断“</a:t>
            </a:r>
            <a:r>
              <a:rPr lang="zh-CN" altLang="en-US" dirty="0">
                <a:solidFill>
                  <a:srgbClr val="FF0000"/>
                </a:solidFill>
              </a:rPr>
              <a:t>专业</a:t>
            </a:r>
            <a:r>
              <a:rPr lang="zh-CN" altLang="en-US" dirty="0"/>
              <a:t>”对“</a:t>
            </a:r>
            <a:r>
              <a:rPr lang="zh-CN" altLang="en-US" dirty="0">
                <a:solidFill>
                  <a:srgbClr val="FF0000"/>
                </a:solidFill>
              </a:rPr>
              <a:t>毕业生起薪</a:t>
            </a:r>
            <a:r>
              <a:rPr lang="zh-CN" altLang="en-US" dirty="0"/>
              <a:t>”是否有显著影响 </a:t>
            </a:r>
          </a:p>
          <a:p>
            <a:r>
              <a:rPr lang="zh-CN" altLang="en-US" dirty="0"/>
              <a:t>作出这种判断最终被归结为检验这四个专业毕业生的起薪的</a:t>
            </a:r>
            <a:r>
              <a:rPr lang="zh-CN" altLang="en-US" dirty="0">
                <a:solidFill>
                  <a:srgbClr val="FF0000"/>
                </a:solidFill>
              </a:rPr>
              <a:t>均值</a:t>
            </a:r>
            <a:r>
              <a:rPr lang="zh-CN" altLang="en-US" dirty="0"/>
              <a:t>是否相等 </a:t>
            </a:r>
          </a:p>
          <a:p>
            <a:r>
              <a:rPr lang="zh-CN" altLang="en-US" dirty="0"/>
              <a:t>若均值相等，就意味着“专业”对毕业生的起薪没有影响，即四个专业毕业生的起薪没有显著差异； 若均值不全相等，则意味着“专业”对毕业生的起薪有影响，不同专业毕业生的起薪有显著差异 </a:t>
            </a:r>
          </a:p>
          <a:p>
            <a:endParaRPr lang="zh-CN" altLang="en-US" dirty="0"/>
          </a:p>
        </p:txBody>
      </p:sp>
      <p:sp>
        <p:nvSpPr>
          <p:cNvPr id="4" name="灯片编号占位符 3"/>
          <p:cNvSpPr>
            <a:spLocks noGrp="1"/>
          </p:cNvSpPr>
          <p:nvPr>
            <p:ph type="sldNum" sz="quarter" idx="10"/>
          </p:nvPr>
        </p:nvSpPr>
        <p:spPr/>
        <p:txBody>
          <a:bodyPr/>
          <a:lstStyle/>
          <a:p>
            <a:pPr>
              <a:defRPr/>
            </a:pPr>
            <a:fld id="{8ED85F6D-7EAF-4279-901F-44644FDFEB14}" type="slidenum">
              <a:rPr lang="en-US" altLang="zh-CN" smtClean="0"/>
              <a:pPr>
                <a:defRPr/>
              </a:pPr>
              <a:t>5</a:t>
            </a:fld>
            <a:endParaRPr lang="en-US" altLang="zh-CN" dirty="0"/>
          </a:p>
        </p:txBody>
      </p:sp>
    </p:spTree>
    <p:extLst>
      <p:ext uri="{BB962C8B-B14F-4D97-AF65-F5344CB8AC3E}">
        <p14:creationId xmlns:p14="http://schemas.microsoft.com/office/powerpoint/2010/main" val="30736318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3200" smtClean="0">
                <a:ea typeface="黑体" pitchFamily="2" charset="-122"/>
              </a:rPr>
              <a:t>5.3.1</a:t>
            </a:r>
            <a:r>
              <a:rPr lang="zh-CN" altLang="en-US" sz="3200" smtClean="0">
                <a:ea typeface="黑体" pitchFamily="2" charset="-122"/>
              </a:rPr>
              <a:t>无交互作用的双因素方差分析模型</a:t>
            </a:r>
          </a:p>
        </p:txBody>
      </p:sp>
      <p:sp>
        <p:nvSpPr>
          <p:cNvPr id="48131" name="Rectangle 3"/>
          <p:cNvSpPr>
            <a:spLocks noGrp="1" noChangeArrowheads="1"/>
          </p:cNvSpPr>
          <p:nvPr>
            <p:ph idx="1"/>
          </p:nvPr>
        </p:nvSpPr>
        <p:spPr/>
        <p:txBody>
          <a:bodyPr/>
          <a:lstStyle/>
          <a:p>
            <a:r>
              <a:rPr lang="zh-CN" altLang="en-US" smtClean="0">
                <a:ea typeface="黑体" pitchFamily="2" charset="-122"/>
              </a:rPr>
              <a:t>离差平方和的分解： </a:t>
            </a:r>
          </a:p>
        </p:txBody>
      </p:sp>
      <p:sp>
        <p:nvSpPr>
          <p:cNvPr id="48132" name="Rectangle 4"/>
          <p:cNvSpPr>
            <a:spLocks noChangeArrowheads="1"/>
          </p:cNvSpPr>
          <p:nvPr/>
        </p:nvSpPr>
        <p:spPr bwMode="auto">
          <a:xfrm>
            <a:off x="0" y="22526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48133" name="Rectangle 5"/>
          <p:cNvSpPr>
            <a:spLocks noChangeArrowheads="1"/>
          </p:cNvSpPr>
          <p:nvPr/>
        </p:nvSpPr>
        <p:spPr bwMode="auto">
          <a:xfrm>
            <a:off x="0" y="2586038"/>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913414" name="Object 6"/>
          <p:cNvGraphicFramePr>
            <a:graphicFrameLocks noChangeAspect="1"/>
          </p:cNvGraphicFramePr>
          <p:nvPr/>
        </p:nvGraphicFramePr>
        <p:xfrm>
          <a:off x="1116013" y="1844675"/>
          <a:ext cx="6132512" cy="3398838"/>
        </p:xfrm>
        <a:graphic>
          <a:graphicData uri="http://schemas.openxmlformats.org/presentationml/2006/ole">
            <mc:AlternateContent xmlns:mc="http://schemas.openxmlformats.org/markup-compatibility/2006">
              <mc:Choice xmlns:v="urn:schemas-microsoft-com:vml" Requires="v">
                <p:oleObj spid="_x0000_s48168" name="公式" r:id="rId4" imgW="2619375" imgH="1590650" progId="Equation.3">
                  <p:embed/>
                </p:oleObj>
              </mc:Choice>
              <mc:Fallback>
                <p:oleObj name="公式" r:id="rId4" imgW="2619375" imgH="159065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1116013" y="1844675"/>
                        <a:ext cx="6132512" cy="339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13415" name="Group 7"/>
          <p:cNvGrpSpPr>
            <a:grpSpLocks/>
          </p:cNvGrpSpPr>
          <p:nvPr/>
        </p:nvGrpSpPr>
        <p:grpSpPr bwMode="auto">
          <a:xfrm>
            <a:off x="1116013" y="5229225"/>
            <a:ext cx="6192837" cy="482600"/>
            <a:chOff x="793" y="3430"/>
            <a:chExt cx="3901" cy="304"/>
          </a:xfrm>
        </p:grpSpPr>
        <p:sp>
          <p:nvSpPr>
            <p:cNvPr id="48140" name="Rectangle 8"/>
            <p:cNvSpPr>
              <a:spLocks noChangeArrowheads="1"/>
            </p:cNvSpPr>
            <p:nvPr/>
          </p:nvSpPr>
          <p:spPr bwMode="auto">
            <a:xfrm>
              <a:off x="793" y="3446"/>
              <a:ext cx="3901" cy="272"/>
            </a:xfrm>
            <a:prstGeom prst="rect">
              <a:avLst/>
            </a:prstGeom>
            <a:solidFill>
              <a:schemeClr val="accent1"/>
            </a:solidFill>
            <a:ln w="28575" algn="ctr">
              <a:solidFill>
                <a:srgbClr val="009900"/>
              </a:solidFill>
              <a:miter lim="800000"/>
              <a:headEnd/>
              <a:tailEnd/>
            </a:ln>
            <a:effectLst/>
          </p:spPr>
          <p:txBody>
            <a:bodyPr wrap="none" lIns="90000" tIns="46800" rIns="90000" bIns="46800" anchor="ctr">
              <a:spAutoFit/>
            </a:bodyPr>
            <a:lstStyle/>
            <a:p>
              <a:endParaRPr lang="zh-CN" altLang="en-US"/>
            </a:p>
          </p:txBody>
        </p:sp>
        <p:sp>
          <p:nvSpPr>
            <p:cNvPr id="48141" name="Rectangle 9"/>
            <p:cNvSpPr>
              <a:spLocks noChangeArrowheads="1"/>
            </p:cNvSpPr>
            <p:nvPr/>
          </p:nvSpPr>
          <p:spPr bwMode="auto">
            <a:xfrm>
              <a:off x="793" y="3446"/>
              <a:ext cx="1497" cy="272"/>
            </a:xfrm>
            <a:prstGeom prst="rect">
              <a:avLst/>
            </a:prstGeom>
            <a:solidFill>
              <a:srgbClr val="FF9900"/>
            </a:solidFill>
            <a:ln w="28575" algn="ctr">
              <a:solidFill>
                <a:srgbClr val="009900"/>
              </a:solidFill>
              <a:miter lim="800000"/>
              <a:headEnd/>
              <a:tailEnd/>
            </a:ln>
            <a:effectLst/>
          </p:spPr>
          <p:txBody>
            <a:bodyPr lIns="90000" tIns="46800" rIns="90000" bIns="46800" anchor="ctr">
              <a:spAutoFit/>
            </a:bodyPr>
            <a:lstStyle/>
            <a:p>
              <a:endParaRPr lang="zh-CN" altLang="en-US"/>
            </a:p>
          </p:txBody>
        </p:sp>
        <p:sp>
          <p:nvSpPr>
            <p:cNvPr id="48142" name="Rectangle 10"/>
            <p:cNvSpPr>
              <a:spLocks noChangeArrowheads="1"/>
            </p:cNvSpPr>
            <p:nvPr/>
          </p:nvSpPr>
          <p:spPr bwMode="auto">
            <a:xfrm>
              <a:off x="1110" y="3430"/>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SSA</a:t>
              </a:r>
            </a:p>
          </p:txBody>
        </p:sp>
        <p:sp>
          <p:nvSpPr>
            <p:cNvPr id="48143" name="Rectangle 11"/>
            <p:cNvSpPr>
              <a:spLocks noChangeArrowheads="1"/>
            </p:cNvSpPr>
            <p:nvPr/>
          </p:nvSpPr>
          <p:spPr bwMode="auto">
            <a:xfrm>
              <a:off x="2290" y="3446"/>
              <a:ext cx="1451" cy="272"/>
            </a:xfrm>
            <a:prstGeom prst="rect">
              <a:avLst/>
            </a:prstGeom>
            <a:solidFill>
              <a:schemeClr val="accent2"/>
            </a:solidFill>
            <a:ln w="28575" algn="ctr">
              <a:solidFill>
                <a:srgbClr val="009900"/>
              </a:solidFill>
              <a:miter lim="800000"/>
              <a:headEnd/>
              <a:tailEnd/>
            </a:ln>
            <a:effectLst/>
          </p:spPr>
          <p:txBody>
            <a:bodyPr wrap="none" lIns="90000" tIns="46800" rIns="90000" bIns="46800" anchor="ctr">
              <a:spAutoFit/>
            </a:bodyPr>
            <a:lstStyle/>
            <a:p>
              <a:endParaRPr lang="zh-CN" altLang="en-US"/>
            </a:p>
          </p:txBody>
        </p:sp>
        <p:sp>
          <p:nvSpPr>
            <p:cNvPr id="48144" name="Rectangle 12"/>
            <p:cNvSpPr>
              <a:spLocks noChangeArrowheads="1"/>
            </p:cNvSpPr>
            <p:nvPr/>
          </p:nvSpPr>
          <p:spPr bwMode="auto">
            <a:xfrm>
              <a:off x="3741" y="3446"/>
              <a:ext cx="952" cy="272"/>
            </a:xfrm>
            <a:prstGeom prst="rect">
              <a:avLst/>
            </a:prstGeom>
            <a:solidFill>
              <a:srgbClr val="DDDDDD"/>
            </a:solidFill>
            <a:ln w="28575" algn="ctr">
              <a:solidFill>
                <a:srgbClr val="009900"/>
              </a:solidFill>
              <a:miter lim="800000"/>
              <a:headEnd/>
              <a:tailEnd/>
            </a:ln>
            <a:effectLst/>
          </p:spPr>
          <p:txBody>
            <a:bodyPr lIns="90000" tIns="46800" rIns="90000" bIns="46800" anchor="ctr">
              <a:spAutoFit/>
            </a:bodyPr>
            <a:lstStyle/>
            <a:p>
              <a:endParaRPr lang="zh-CN" altLang="en-US"/>
            </a:p>
          </p:txBody>
        </p:sp>
        <p:sp>
          <p:nvSpPr>
            <p:cNvPr id="48145" name="Rectangle 13"/>
            <p:cNvSpPr>
              <a:spLocks noChangeArrowheads="1"/>
            </p:cNvSpPr>
            <p:nvPr/>
          </p:nvSpPr>
          <p:spPr bwMode="auto">
            <a:xfrm>
              <a:off x="2698" y="3446"/>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SSB</a:t>
              </a:r>
            </a:p>
          </p:txBody>
        </p:sp>
        <p:sp>
          <p:nvSpPr>
            <p:cNvPr id="48146" name="Rectangle 14"/>
            <p:cNvSpPr>
              <a:spLocks noChangeArrowheads="1"/>
            </p:cNvSpPr>
            <p:nvPr/>
          </p:nvSpPr>
          <p:spPr bwMode="auto">
            <a:xfrm>
              <a:off x="4013" y="3446"/>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solidFill>
                    <a:srgbClr val="000000"/>
                  </a:solidFill>
                  <a:latin typeface="Times New Roman" pitchFamily="18" charset="0"/>
                </a:rPr>
                <a:t>SSE</a:t>
              </a:r>
            </a:p>
          </p:txBody>
        </p:sp>
      </p:grpSp>
      <p:grpSp>
        <p:nvGrpSpPr>
          <p:cNvPr id="913423" name="Group 15"/>
          <p:cNvGrpSpPr>
            <a:grpSpLocks/>
          </p:cNvGrpSpPr>
          <p:nvPr/>
        </p:nvGrpSpPr>
        <p:grpSpPr bwMode="auto">
          <a:xfrm>
            <a:off x="1189038" y="5732463"/>
            <a:ext cx="6049962" cy="647700"/>
            <a:chOff x="838" y="3764"/>
            <a:chExt cx="3811" cy="408"/>
          </a:xfrm>
        </p:grpSpPr>
        <p:sp>
          <p:nvSpPr>
            <p:cNvPr id="48138" name="AutoShape 16"/>
            <p:cNvSpPr>
              <a:spLocks/>
            </p:cNvSpPr>
            <p:nvPr/>
          </p:nvSpPr>
          <p:spPr bwMode="auto">
            <a:xfrm rot="5400000">
              <a:off x="2653" y="1949"/>
              <a:ext cx="181" cy="3811"/>
            </a:xfrm>
            <a:prstGeom prst="rightBrace">
              <a:avLst>
                <a:gd name="adj1" fmla="val 101182"/>
                <a:gd name="adj2" fmla="val 48463"/>
              </a:avLst>
            </a:prstGeom>
            <a:noFill/>
            <a:ln w="28575">
              <a:solidFill>
                <a:schemeClr val="tx2"/>
              </a:solidFill>
              <a:round/>
              <a:headEnd/>
              <a:tailEnd/>
            </a:ln>
            <a:effectLst/>
          </p:spPr>
          <p:txBody>
            <a:bodyPr lIns="90000" tIns="46800" rIns="90000" bIns="46800" anchor="ctr">
              <a:spAutoFit/>
            </a:bodyPr>
            <a:lstStyle/>
            <a:p>
              <a:endParaRPr lang="zh-CN" altLang="en-US"/>
            </a:p>
          </p:txBody>
        </p:sp>
        <p:sp>
          <p:nvSpPr>
            <p:cNvPr id="48139" name="Rectangle 17"/>
            <p:cNvSpPr>
              <a:spLocks noChangeArrowheads="1"/>
            </p:cNvSpPr>
            <p:nvPr/>
          </p:nvSpPr>
          <p:spPr bwMode="auto">
            <a:xfrm>
              <a:off x="2608" y="3884"/>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SST</a:t>
              </a:r>
            </a:p>
          </p:txBody>
        </p:sp>
      </p:grpSp>
      <p:sp>
        <p:nvSpPr>
          <p:cNvPr id="48137" name="灯片编号占位符 1"/>
          <p:cNvSpPr>
            <a:spLocks noGrp="1"/>
          </p:cNvSpPr>
          <p:nvPr>
            <p:ph type="sldNum" sz="quarter" idx="10"/>
          </p:nvPr>
        </p:nvSpPr>
        <p:spPr>
          <a:noFill/>
          <a:ln>
            <a:miter lim="800000"/>
            <a:headEnd/>
            <a:tailEnd/>
          </a:ln>
        </p:spPr>
        <p:txBody>
          <a:bodyPr/>
          <a:lstStyle/>
          <a:p>
            <a:fld id="{B6D0B29F-5F42-4C65-8721-E42F946A7CF0}" type="slidenum">
              <a:rPr lang="en-US" altLang="zh-CN" smtClean="0">
                <a:latin typeface="Arial" pitchFamily="34" charset="0"/>
                <a:ea typeface="宋体" pitchFamily="2" charset="-122"/>
              </a:rPr>
              <a:pPr/>
              <a:t>50</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3414"/>
                                        </p:tgtEl>
                                        <p:attrNameLst>
                                          <p:attrName>style.visibility</p:attrName>
                                        </p:attrNameLst>
                                      </p:cBhvr>
                                      <p:to>
                                        <p:strVal val="visible"/>
                                      </p:to>
                                    </p:set>
                                    <p:animEffect transition="in" filter="dissolve">
                                      <p:cBhvr>
                                        <p:cTn id="7" dur="500"/>
                                        <p:tgtEl>
                                          <p:spTgt spid="913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13415"/>
                                        </p:tgtEl>
                                        <p:attrNameLst>
                                          <p:attrName>style.visibility</p:attrName>
                                        </p:attrNameLst>
                                      </p:cBhvr>
                                      <p:to>
                                        <p:strVal val="visible"/>
                                      </p:to>
                                    </p:set>
                                    <p:animEffect transition="in" filter="dissolve">
                                      <p:cBhvr>
                                        <p:cTn id="12" dur="500"/>
                                        <p:tgtEl>
                                          <p:spTgt spid="913415"/>
                                        </p:tgtEl>
                                      </p:cBhvr>
                                    </p:animEffect>
                                  </p:childTnLst>
                                </p:cTn>
                              </p:par>
                            </p:childTnLst>
                          </p:cTn>
                        </p:par>
                        <p:par>
                          <p:cTn id="13" fill="hold" nodeType="afterGroup">
                            <p:stCondLst>
                              <p:cond delay="500"/>
                            </p:stCondLst>
                            <p:childTnLst>
                              <p:par>
                                <p:cTn id="14" presetID="17" presetClass="entr" presetSubtype="1" fill="hold" nodeType="afterEffect">
                                  <p:stCondLst>
                                    <p:cond delay="0"/>
                                  </p:stCondLst>
                                  <p:childTnLst>
                                    <p:set>
                                      <p:cBhvr>
                                        <p:cTn id="15" dur="1" fill="hold">
                                          <p:stCondLst>
                                            <p:cond delay="0"/>
                                          </p:stCondLst>
                                        </p:cTn>
                                        <p:tgtEl>
                                          <p:spTgt spid="913423"/>
                                        </p:tgtEl>
                                        <p:attrNameLst>
                                          <p:attrName>style.visibility</p:attrName>
                                        </p:attrNameLst>
                                      </p:cBhvr>
                                      <p:to>
                                        <p:strVal val="visible"/>
                                      </p:to>
                                    </p:set>
                                    <p:anim calcmode="lin" valueType="num">
                                      <p:cBhvr>
                                        <p:cTn id="16" dur="1000" fill="hold"/>
                                        <p:tgtEl>
                                          <p:spTgt spid="913423"/>
                                        </p:tgtEl>
                                        <p:attrNameLst>
                                          <p:attrName>ppt_x</p:attrName>
                                        </p:attrNameLst>
                                      </p:cBhvr>
                                      <p:tavLst>
                                        <p:tav tm="0">
                                          <p:val>
                                            <p:strVal val="#ppt_x"/>
                                          </p:val>
                                        </p:tav>
                                        <p:tav tm="100000">
                                          <p:val>
                                            <p:strVal val="#ppt_x"/>
                                          </p:val>
                                        </p:tav>
                                      </p:tavLst>
                                    </p:anim>
                                    <p:anim calcmode="lin" valueType="num">
                                      <p:cBhvr>
                                        <p:cTn id="17" dur="1000" fill="hold"/>
                                        <p:tgtEl>
                                          <p:spTgt spid="913423"/>
                                        </p:tgtEl>
                                        <p:attrNameLst>
                                          <p:attrName>ppt_y</p:attrName>
                                        </p:attrNameLst>
                                      </p:cBhvr>
                                      <p:tavLst>
                                        <p:tav tm="0">
                                          <p:val>
                                            <p:strVal val="#ppt_y-#ppt_h/2"/>
                                          </p:val>
                                        </p:tav>
                                        <p:tav tm="100000">
                                          <p:val>
                                            <p:strVal val="#ppt_y"/>
                                          </p:val>
                                        </p:tav>
                                      </p:tavLst>
                                    </p:anim>
                                    <p:anim calcmode="lin" valueType="num">
                                      <p:cBhvr>
                                        <p:cTn id="18" dur="1000" fill="hold"/>
                                        <p:tgtEl>
                                          <p:spTgt spid="913423"/>
                                        </p:tgtEl>
                                        <p:attrNameLst>
                                          <p:attrName>ppt_w</p:attrName>
                                        </p:attrNameLst>
                                      </p:cBhvr>
                                      <p:tavLst>
                                        <p:tav tm="0">
                                          <p:val>
                                            <p:strVal val="#ppt_w"/>
                                          </p:val>
                                        </p:tav>
                                        <p:tav tm="100000">
                                          <p:val>
                                            <p:strVal val="#ppt_w"/>
                                          </p:val>
                                        </p:tav>
                                      </p:tavLst>
                                    </p:anim>
                                    <p:anim calcmode="lin" valueType="num">
                                      <p:cBhvr>
                                        <p:cTn id="19" dur="1000" fill="hold"/>
                                        <p:tgtEl>
                                          <p:spTgt spid="9134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4000" smtClean="0">
                <a:ea typeface="黑体" pitchFamily="2" charset="-122"/>
              </a:rPr>
              <a:t>无交互作用的双因素方差分析表</a:t>
            </a:r>
          </a:p>
        </p:txBody>
      </p:sp>
      <p:graphicFrame>
        <p:nvGraphicFramePr>
          <p:cNvPr id="915459" name="Group 3"/>
          <p:cNvGraphicFramePr>
            <a:graphicFrameLocks noGrp="1"/>
          </p:cNvGraphicFramePr>
          <p:nvPr>
            <p:extLst>
              <p:ext uri="{D42A27DB-BD31-4B8C-83A1-F6EECF244321}">
                <p14:modId xmlns:p14="http://schemas.microsoft.com/office/powerpoint/2010/main" val="3575606050"/>
              </p:ext>
            </p:extLst>
          </p:nvPr>
        </p:nvGraphicFramePr>
        <p:xfrm>
          <a:off x="395536" y="2276475"/>
          <a:ext cx="8424614" cy="3028320"/>
        </p:xfrm>
        <a:graphic>
          <a:graphicData uri="http://schemas.openxmlformats.org/drawingml/2006/table">
            <a:tbl>
              <a:tblPr/>
              <a:tblGrid>
                <a:gridCol w="1013801"/>
                <a:gridCol w="1761384"/>
                <a:gridCol w="1227397"/>
                <a:gridCol w="2176191"/>
                <a:gridCol w="2245841"/>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黑体" pitchFamily="49" charset="-122"/>
                        </a:rPr>
                        <a:t>变差来源</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离差平方和</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自由度</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df</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均方</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A</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因素</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r-1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MSA=SSA/(r-1)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en-US" altLang="zh-CN" sz="2400" b="0" i="0" u="none" strike="noStrike" cap="none" normalizeH="0" baseline="-30000" smtClean="0">
                          <a:ln>
                            <a:noFill/>
                          </a:ln>
                          <a:solidFill>
                            <a:schemeClr val="tx1"/>
                          </a:solidFill>
                          <a:effectLst/>
                          <a:latin typeface="Times New Roman" pitchFamily="18" charset="0"/>
                          <a:ea typeface="黑体" pitchFamily="49" charset="-122"/>
                        </a:rPr>
                        <a:t>A</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=MSA/MSE</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B</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因素</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MSB=SSB/(s-1)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en-US" altLang="zh-CN" sz="2400" b="0" i="0" u="none" strike="noStrike" cap="none" normalizeH="0" baseline="-30000" smtClean="0">
                          <a:ln>
                            <a:noFill/>
                          </a:ln>
                          <a:solidFill>
                            <a:schemeClr val="tx1"/>
                          </a:solidFill>
                          <a:effectLst/>
                          <a:latin typeface="Times New Roman" pitchFamily="18" charset="0"/>
                          <a:ea typeface="黑体" pitchFamily="49" charset="-122"/>
                        </a:rPr>
                        <a:t>B</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=MSB/MSE</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误  差</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n-r-s+1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MSE=SSE/(n-r-s+1)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合  计</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黑体" pitchFamily="49" charset="-122"/>
                        </a:rPr>
                        <a:t>SST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n-1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dirty="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91" name="灯片编号占位符 2"/>
          <p:cNvSpPr>
            <a:spLocks noGrp="1"/>
          </p:cNvSpPr>
          <p:nvPr>
            <p:ph type="sldNum" sz="quarter" idx="10"/>
          </p:nvPr>
        </p:nvSpPr>
        <p:spPr>
          <a:noFill/>
          <a:ln>
            <a:miter lim="800000"/>
            <a:headEnd/>
            <a:tailEnd/>
          </a:ln>
        </p:spPr>
        <p:txBody>
          <a:bodyPr/>
          <a:lstStyle/>
          <a:p>
            <a:fld id="{5BCAC64B-65C9-4B5B-BE44-0A5A774C97A4}" type="slidenum">
              <a:rPr lang="en-US" altLang="zh-CN" smtClean="0">
                <a:latin typeface="Arial" pitchFamily="34" charset="0"/>
                <a:ea typeface="宋体" pitchFamily="2" charset="-122"/>
              </a:rPr>
              <a:pPr/>
              <a:t>51</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3200" smtClean="0">
                <a:ea typeface="黑体" pitchFamily="2" charset="-122"/>
              </a:rPr>
              <a:t>5.3.2 </a:t>
            </a:r>
            <a:r>
              <a:rPr lang="zh-CN" altLang="en-US" sz="3200" smtClean="0">
                <a:ea typeface="黑体" pitchFamily="2" charset="-122"/>
              </a:rPr>
              <a:t>有交互作用的双因素方差分析模型</a:t>
            </a:r>
          </a:p>
        </p:txBody>
      </p:sp>
      <p:sp>
        <p:nvSpPr>
          <p:cNvPr id="917507" name="Rectangle 3"/>
          <p:cNvSpPr>
            <a:spLocks noGrp="1" noChangeArrowheads="1"/>
          </p:cNvSpPr>
          <p:nvPr>
            <p:ph idx="1"/>
          </p:nvPr>
        </p:nvSpPr>
        <p:spPr/>
        <p:txBody>
          <a:bodyPr/>
          <a:lstStyle/>
          <a:p>
            <a:pPr>
              <a:lnSpc>
                <a:spcPct val="150000"/>
              </a:lnSpc>
            </a:pPr>
            <a:r>
              <a:rPr lang="zh-CN" altLang="en-US" sz="2400" dirty="0" smtClean="0">
                <a:ea typeface="黑体" pitchFamily="2" charset="-122"/>
              </a:rPr>
              <a:t>在有交互作用的双因素方差分析模型中因变量的取值受五个因素的影响：总体的平均值；因素</a:t>
            </a:r>
            <a:r>
              <a:rPr lang="en-US" altLang="zh-CN" sz="2400" dirty="0" smtClean="0">
                <a:ea typeface="黑体" pitchFamily="2" charset="-122"/>
              </a:rPr>
              <a:t>A</a:t>
            </a:r>
            <a:r>
              <a:rPr lang="zh-CN" altLang="en-US" sz="2400" dirty="0" smtClean="0">
                <a:ea typeface="黑体" pitchFamily="2" charset="-122"/>
              </a:rPr>
              <a:t>导致的差异；因素</a:t>
            </a:r>
            <a:r>
              <a:rPr lang="en-US" altLang="zh-CN" sz="2400" dirty="0" smtClean="0">
                <a:ea typeface="黑体" pitchFamily="2" charset="-122"/>
              </a:rPr>
              <a:t>B</a:t>
            </a:r>
            <a:r>
              <a:rPr lang="zh-CN" altLang="en-US" sz="2400" dirty="0" smtClean="0">
                <a:ea typeface="黑体" pitchFamily="2" charset="-122"/>
              </a:rPr>
              <a:t>导致的差异；由因素</a:t>
            </a:r>
            <a:r>
              <a:rPr lang="en-US" altLang="zh-CN" sz="2400" dirty="0" smtClean="0">
                <a:ea typeface="黑体" pitchFamily="2" charset="-122"/>
              </a:rPr>
              <a:t>A</a:t>
            </a:r>
            <a:r>
              <a:rPr lang="zh-CN" altLang="en-US" sz="2400" dirty="0" smtClean="0">
                <a:ea typeface="黑体" pitchFamily="2" charset="-122"/>
              </a:rPr>
              <a:t>和因素</a:t>
            </a:r>
            <a:r>
              <a:rPr lang="en-US" altLang="zh-CN" sz="2400" dirty="0" smtClean="0">
                <a:ea typeface="黑体" pitchFamily="2" charset="-122"/>
              </a:rPr>
              <a:t>B</a:t>
            </a:r>
            <a:r>
              <a:rPr lang="zh-CN" altLang="en-US" sz="2400" dirty="0" smtClean="0">
                <a:ea typeface="黑体" pitchFamily="2" charset="-122"/>
              </a:rPr>
              <a:t>的交互作用导致的差异；以及误差项。写成模型的形式就是： </a:t>
            </a:r>
          </a:p>
        </p:txBody>
      </p:sp>
      <p:sp>
        <p:nvSpPr>
          <p:cNvPr id="50180" name="Rectangle 4"/>
          <p:cNvSpPr>
            <a:spLocks noChangeArrowheads="1"/>
          </p:cNvSpPr>
          <p:nvPr/>
        </p:nvSpPr>
        <p:spPr bwMode="auto">
          <a:xfrm>
            <a:off x="0" y="329565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0181" name="Rectangle 5"/>
          <p:cNvSpPr>
            <a:spLocks noChangeArrowheads="1"/>
          </p:cNvSpPr>
          <p:nvPr/>
        </p:nvSpPr>
        <p:spPr bwMode="auto">
          <a:xfrm>
            <a:off x="0" y="329565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917510" name="Object 6"/>
          <p:cNvGraphicFramePr>
            <a:graphicFrameLocks noChangeAspect="1"/>
          </p:cNvGraphicFramePr>
          <p:nvPr>
            <p:extLst>
              <p:ext uri="{D42A27DB-BD31-4B8C-83A1-F6EECF244321}">
                <p14:modId xmlns:p14="http://schemas.microsoft.com/office/powerpoint/2010/main" val="726453485"/>
              </p:ext>
            </p:extLst>
          </p:nvPr>
        </p:nvGraphicFramePr>
        <p:xfrm>
          <a:off x="2177492" y="3717032"/>
          <a:ext cx="4789016" cy="657225"/>
        </p:xfrm>
        <a:graphic>
          <a:graphicData uri="http://schemas.openxmlformats.org/presentationml/2006/ole">
            <mc:AlternateContent xmlns:mc="http://schemas.openxmlformats.org/markup-compatibility/2006">
              <mc:Choice xmlns:v="urn:schemas-microsoft-com:vml" Requires="v">
                <p:oleObj spid="_x0000_s50216" name="公式" r:id="rId4" imgW="1847850" imgH="228803" progId="Equation.3">
                  <p:embed/>
                </p:oleObj>
              </mc:Choice>
              <mc:Fallback>
                <p:oleObj name="公式" r:id="rId4" imgW="1847850" imgH="22880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2177492" y="3717032"/>
                        <a:ext cx="4789016" cy="657225"/>
                      </a:xfrm>
                      <a:prstGeom prst="rect">
                        <a:avLst/>
                      </a:prstGeom>
                      <a:noFill/>
                    </p:spPr>
                  </p:pic>
                </p:oleObj>
              </mc:Fallback>
            </mc:AlternateContent>
          </a:graphicData>
        </a:graphic>
      </p:graphicFrame>
      <p:sp>
        <p:nvSpPr>
          <p:cNvPr id="50183" name="灯片编号占位符 1"/>
          <p:cNvSpPr>
            <a:spLocks noGrp="1"/>
          </p:cNvSpPr>
          <p:nvPr>
            <p:ph type="sldNum" sz="quarter" idx="10"/>
          </p:nvPr>
        </p:nvSpPr>
        <p:spPr>
          <a:noFill/>
          <a:ln>
            <a:miter lim="800000"/>
            <a:headEnd/>
            <a:tailEnd/>
          </a:ln>
        </p:spPr>
        <p:txBody>
          <a:bodyPr/>
          <a:lstStyle/>
          <a:p>
            <a:fld id="{66FC9852-C231-4F60-8D35-3F5633BF8C76}" type="slidenum">
              <a:rPr lang="en-US" altLang="zh-CN" smtClean="0">
                <a:latin typeface="Arial" pitchFamily="34" charset="0"/>
                <a:ea typeface="宋体" pitchFamily="2" charset="-122"/>
              </a:rPr>
              <a:pPr/>
              <a:t>52</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animEffect transition="in" filter="dissolve">
                                      <p:cBhvr>
                                        <p:cTn id="7" dur="500"/>
                                        <p:tgtEl>
                                          <p:spTgt spid="9175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17510"/>
                                        </p:tgtEl>
                                        <p:attrNameLst>
                                          <p:attrName>style.visibility</p:attrName>
                                        </p:attrNameLst>
                                      </p:cBhvr>
                                      <p:to>
                                        <p:strVal val="visible"/>
                                      </p:to>
                                    </p:set>
                                    <p:animEffect transition="in" filter="dissolve">
                                      <p:cBhvr>
                                        <p:cTn id="10" dur="500"/>
                                        <p:tgtEl>
                                          <p:spTgt spid="91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3200" smtClean="0">
                <a:ea typeface="黑体" pitchFamily="2" charset="-122"/>
              </a:rPr>
              <a:t>5.3.2 </a:t>
            </a:r>
            <a:r>
              <a:rPr lang="zh-CN" altLang="en-US" sz="3200" smtClean="0">
                <a:ea typeface="黑体" pitchFamily="2" charset="-122"/>
              </a:rPr>
              <a:t>有交互作用的双因素方差分析模型</a:t>
            </a:r>
          </a:p>
        </p:txBody>
      </p:sp>
      <p:sp>
        <p:nvSpPr>
          <p:cNvPr id="51203" name="Rectangle 3"/>
          <p:cNvSpPr>
            <a:spLocks noGrp="1" noChangeArrowheads="1"/>
          </p:cNvSpPr>
          <p:nvPr>
            <p:ph idx="1"/>
          </p:nvPr>
        </p:nvSpPr>
        <p:spPr>
          <a:xfrm>
            <a:off x="179388" y="1231900"/>
            <a:ext cx="1762125" cy="1404938"/>
          </a:xfrm>
        </p:spPr>
        <p:txBody>
          <a:bodyPr/>
          <a:lstStyle/>
          <a:p>
            <a:r>
              <a:rPr lang="zh-CN" altLang="en-US" smtClean="0">
                <a:ea typeface="黑体" pitchFamily="2" charset="-122"/>
              </a:rPr>
              <a:t>离差平方和的分解： </a:t>
            </a:r>
          </a:p>
        </p:txBody>
      </p:sp>
      <p:sp>
        <p:nvSpPr>
          <p:cNvPr id="51204" name="Rectangle 4"/>
          <p:cNvSpPr>
            <a:spLocks noChangeArrowheads="1"/>
          </p:cNvSpPr>
          <p:nvPr/>
        </p:nvSpPr>
        <p:spPr bwMode="auto">
          <a:xfrm>
            <a:off x="0" y="329565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1205" name="Rectangle 5"/>
          <p:cNvSpPr>
            <a:spLocks noChangeArrowheads="1"/>
          </p:cNvSpPr>
          <p:nvPr/>
        </p:nvSpPr>
        <p:spPr bwMode="auto">
          <a:xfrm>
            <a:off x="0" y="22526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1206" name="Rectangle 6"/>
          <p:cNvSpPr>
            <a:spLocks noChangeArrowheads="1"/>
          </p:cNvSpPr>
          <p:nvPr/>
        </p:nvSpPr>
        <p:spPr bwMode="auto">
          <a:xfrm>
            <a:off x="0" y="2586038"/>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1207" name="Rectangle 7"/>
          <p:cNvSpPr>
            <a:spLocks noChangeArrowheads="1"/>
          </p:cNvSpPr>
          <p:nvPr/>
        </p:nvSpPr>
        <p:spPr bwMode="auto">
          <a:xfrm>
            <a:off x="0" y="22526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aphicFrame>
        <p:nvGraphicFramePr>
          <p:cNvPr id="919560" name="Object 8"/>
          <p:cNvGraphicFramePr>
            <a:graphicFrameLocks noChangeAspect="1"/>
          </p:cNvGraphicFramePr>
          <p:nvPr/>
        </p:nvGraphicFramePr>
        <p:xfrm>
          <a:off x="2014538" y="1125538"/>
          <a:ext cx="6337300" cy="3903662"/>
        </p:xfrm>
        <a:graphic>
          <a:graphicData uri="http://schemas.openxmlformats.org/presentationml/2006/ole">
            <mc:AlternateContent xmlns:mc="http://schemas.openxmlformats.org/markup-compatibility/2006">
              <mc:Choice xmlns:v="urn:schemas-microsoft-com:vml" Requires="v">
                <p:oleObj spid="_x0000_s51242" name="公式" r:id="rId4" imgW="2619375" imgH="2057603" progId="Equation.3">
                  <p:embed/>
                </p:oleObj>
              </mc:Choice>
              <mc:Fallback>
                <p:oleObj name="公式" r:id="rId4" imgW="2619375" imgH="2057603"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2014538" y="1125538"/>
                        <a:ext cx="6337300" cy="390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19561" name="Group 9"/>
          <p:cNvGrpSpPr>
            <a:grpSpLocks/>
          </p:cNvGrpSpPr>
          <p:nvPr/>
        </p:nvGrpSpPr>
        <p:grpSpPr bwMode="auto">
          <a:xfrm>
            <a:off x="1331913" y="5734050"/>
            <a:ext cx="6049962" cy="692150"/>
            <a:chOff x="838" y="3884"/>
            <a:chExt cx="3811" cy="436"/>
          </a:xfrm>
        </p:grpSpPr>
        <p:sp>
          <p:nvSpPr>
            <p:cNvPr id="51221" name="AutoShape 10"/>
            <p:cNvSpPr>
              <a:spLocks/>
            </p:cNvSpPr>
            <p:nvPr/>
          </p:nvSpPr>
          <p:spPr bwMode="auto">
            <a:xfrm rot="5400000">
              <a:off x="2653" y="2069"/>
              <a:ext cx="181" cy="3811"/>
            </a:xfrm>
            <a:prstGeom prst="rightBrace">
              <a:avLst>
                <a:gd name="adj1" fmla="val 101182"/>
                <a:gd name="adj2" fmla="val 48463"/>
              </a:avLst>
            </a:prstGeom>
            <a:noFill/>
            <a:ln w="28575">
              <a:solidFill>
                <a:schemeClr val="tx2"/>
              </a:solidFill>
              <a:round/>
              <a:headEnd/>
              <a:tailEnd/>
            </a:ln>
            <a:effectLst/>
          </p:spPr>
          <p:txBody>
            <a:bodyPr lIns="90000" tIns="46800" rIns="90000" bIns="46800" anchor="ctr">
              <a:spAutoFit/>
            </a:bodyPr>
            <a:lstStyle/>
            <a:p>
              <a:endParaRPr lang="zh-CN" altLang="en-US"/>
            </a:p>
          </p:txBody>
        </p:sp>
        <p:sp>
          <p:nvSpPr>
            <p:cNvPr id="51222" name="Rectangle 11"/>
            <p:cNvSpPr>
              <a:spLocks noChangeArrowheads="1"/>
            </p:cNvSpPr>
            <p:nvPr/>
          </p:nvSpPr>
          <p:spPr bwMode="auto">
            <a:xfrm>
              <a:off x="2608" y="4032"/>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SST</a:t>
              </a:r>
            </a:p>
          </p:txBody>
        </p:sp>
      </p:grpSp>
      <p:grpSp>
        <p:nvGrpSpPr>
          <p:cNvPr id="919564" name="Group 12"/>
          <p:cNvGrpSpPr>
            <a:grpSpLocks/>
          </p:cNvGrpSpPr>
          <p:nvPr/>
        </p:nvGrpSpPr>
        <p:grpSpPr bwMode="auto">
          <a:xfrm>
            <a:off x="1258888" y="5229225"/>
            <a:ext cx="6192837" cy="482600"/>
            <a:chOff x="793" y="3550"/>
            <a:chExt cx="3901" cy="304"/>
          </a:xfrm>
        </p:grpSpPr>
        <p:sp>
          <p:nvSpPr>
            <p:cNvPr id="51212" name="Rectangle 13"/>
            <p:cNvSpPr>
              <a:spLocks noChangeArrowheads="1"/>
            </p:cNvSpPr>
            <p:nvPr/>
          </p:nvSpPr>
          <p:spPr bwMode="blackWhite">
            <a:xfrm>
              <a:off x="793" y="3566"/>
              <a:ext cx="3901" cy="272"/>
            </a:xfrm>
            <a:prstGeom prst="rect">
              <a:avLst/>
            </a:prstGeom>
            <a:solidFill>
              <a:schemeClr val="accent1"/>
            </a:solidFill>
            <a:ln w="28575" algn="ctr">
              <a:solidFill>
                <a:srgbClr val="009900"/>
              </a:solidFill>
              <a:miter lim="800000"/>
              <a:headEnd/>
              <a:tailEnd/>
            </a:ln>
            <a:effectLst/>
          </p:spPr>
          <p:txBody>
            <a:bodyPr wrap="none" lIns="90000" tIns="46800" rIns="90000" bIns="46800" anchor="ctr">
              <a:spAutoFit/>
            </a:bodyPr>
            <a:lstStyle/>
            <a:p>
              <a:endParaRPr lang="zh-CN" altLang="en-US"/>
            </a:p>
          </p:txBody>
        </p:sp>
        <p:sp>
          <p:nvSpPr>
            <p:cNvPr id="51213" name="Rectangle 14"/>
            <p:cNvSpPr>
              <a:spLocks noChangeArrowheads="1"/>
            </p:cNvSpPr>
            <p:nvPr/>
          </p:nvSpPr>
          <p:spPr bwMode="blackWhite">
            <a:xfrm>
              <a:off x="793" y="3566"/>
              <a:ext cx="1044" cy="272"/>
            </a:xfrm>
            <a:prstGeom prst="rect">
              <a:avLst/>
            </a:prstGeom>
            <a:solidFill>
              <a:srgbClr val="FF9900"/>
            </a:solidFill>
            <a:ln w="28575" algn="ctr">
              <a:solidFill>
                <a:srgbClr val="009900"/>
              </a:solidFill>
              <a:miter lim="800000"/>
              <a:headEnd/>
              <a:tailEnd/>
            </a:ln>
            <a:effectLst/>
          </p:spPr>
          <p:txBody>
            <a:bodyPr lIns="90000" tIns="46800" rIns="90000" bIns="46800" anchor="ctr">
              <a:spAutoFit/>
            </a:bodyPr>
            <a:lstStyle/>
            <a:p>
              <a:endParaRPr lang="zh-CN" altLang="en-US"/>
            </a:p>
          </p:txBody>
        </p:sp>
        <p:sp>
          <p:nvSpPr>
            <p:cNvPr id="51214" name="Rectangle 15"/>
            <p:cNvSpPr>
              <a:spLocks noChangeArrowheads="1"/>
            </p:cNvSpPr>
            <p:nvPr/>
          </p:nvSpPr>
          <p:spPr bwMode="blackWhite">
            <a:xfrm>
              <a:off x="1110" y="3550"/>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SSA</a:t>
              </a:r>
            </a:p>
          </p:txBody>
        </p:sp>
        <p:sp>
          <p:nvSpPr>
            <p:cNvPr id="51215" name="Rectangle 16"/>
            <p:cNvSpPr>
              <a:spLocks noChangeArrowheads="1"/>
            </p:cNvSpPr>
            <p:nvPr/>
          </p:nvSpPr>
          <p:spPr bwMode="blackWhite">
            <a:xfrm>
              <a:off x="1837" y="3566"/>
              <a:ext cx="953" cy="272"/>
            </a:xfrm>
            <a:prstGeom prst="rect">
              <a:avLst/>
            </a:prstGeom>
            <a:solidFill>
              <a:schemeClr val="accent2"/>
            </a:solidFill>
            <a:ln w="28575" algn="ctr">
              <a:solidFill>
                <a:srgbClr val="009900"/>
              </a:solidFill>
              <a:miter lim="800000"/>
              <a:headEnd/>
              <a:tailEnd/>
            </a:ln>
            <a:effectLst/>
          </p:spPr>
          <p:txBody>
            <a:bodyPr lIns="90000" tIns="46800" rIns="90000" bIns="46800" anchor="ctr">
              <a:spAutoFit/>
            </a:bodyPr>
            <a:lstStyle/>
            <a:p>
              <a:endParaRPr lang="zh-CN" altLang="en-US"/>
            </a:p>
          </p:txBody>
        </p:sp>
        <p:sp>
          <p:nvSpPr>
            <p:cNvPr id="51216" name="Rectangle 17"/>
            <p:cNvSpPr>
              <a:spLocks noChangeArrowheads="1"/>
            </p:cNvSpPr>
            <p:nvPr/>
          </p:nvSpPr>
          <p:spPr bwMode="blackWhite">
            <a:xfrm>
              <a:off x="3741" y="3566"/>
              <a:ext cx="952" cy="272"/>
            </a:xfrm>
            <a:prstGeom prst="rect">
              <a:avLst/>
            </a:prstGeom>
            <a:solidFill>
              <a:srgbClr val="DDDDDD"/>
            </a:solidFill>
            <a:ln w="28575" algn="ctr">
              <a:solidFill>
                <a:srgbClr val="009900"/>
              </a:solidFill>
              <a:miter lim="800000"/>
              <a:headEnd/>
              <a:tailEnd/>
            </a:ln>
            <a:effectLst/>
          </p:spPr>
          <p:txBody>
            <a:bodyPr lIns="90000" tIns="46800" rIns="90000" bIns="46800" anchor="ctr">
              <a:spAutoFit/>
            </a:bodyPr>
            <a:lstStyle/>
            <a:p>
              <a:endParaRPr lang="zh-CN" altLang="en-US"/>
            </a:p>
          </p:txBody>
        </p:sp>
        <p:sp>
          <p:nvSpPr>
            <p:cNvPr id="51217" name="Rectangle 18"/>
            <p:cNvSpPr>
              <a:spLocks noChangeArrowheads="1"/>
            </p:cNvSpPr>
            <p:nvPr/>
          </p:nvSpPr>
          <p:spPr bwMode="blackWhite">
            <a:xfrm>
              <a:off x="2109" y="3550"/>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SSB</a:t>
              </a:r>
            </a:p>
          </p:txBody>
        </p:sp>
        <p:sp>
          <p:nvSpPr>
            <p:cNvPr id="51218" name="Rectangle 19"/>
            <p:cNvSpPr>
              <a:spLocks noChangeArrowheads="1"/>
            </p:cNvSpPr>
            <p:nvPr/>
          </p:nvSpPr>
          <p:spPr bwMode="blackWhite">
            <a:xfrm>
              <a:off x="4013" y="3566"/>
              <a:ext cx="467"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solidFill>
                    <a:srgbClr val="000000"/>
                  </a:solidFill>
                  <a:latin typeface="Times New Roman" pitchFamily="18" charset="0"/>
                </a:rPr>
                <a:t>SSE</a:t>
              </a:r>
            </a:p>
          </p:txBody>
        </p:sp>
        <p:sp>
          <p:nvSpPr>
            <p:cNvPr id="51219" name="Rectangle 20"/>
            <p:cNvSpPr>
              <a:spLocks noChangeArrowheads="1"/>
            </p:cNvSpPr>
            <p:nvPr/>
          </p:nvSpPr>
          <p:spPr bwMode="blackWhite">
            <a:xfrm>
              <a:off x="2789" y="3571"/>
              <a:ext cx="952" cy="273"/>
            </a:xfrm>
            <a:prstGeom prst="rect">
              <a:avLst/>
            </a:prstGeom>
            <a:solidFill>
              <a:schemeClr val="accent1"/>
            </a:solidFill>
            <a:ln w="28575" algn="ctr">
              <a:solidFill>
                <a:srgbClr val="009900"/>
              </a:solidFill>
              <a:miter lim="800000"/>
              <a:headEnd/>
              <a:tailEnd/>
            </a:ln>
            <a:effectLst/>
          </p:spPr>
          <p:txBody>
            <a:bodyPr wrap="none" lIns="90000" tIns="46800" rIns="90000" bIns="46800" anchor="ctr">
              <a:spAutoFit/>
            </a:bodyPr>
            <a:lstStyle/>
            <a:p>
              <a:endParaRPr lang="zh-CN" altLang="en-US"/>
            </a:p>
          </p:txBody>
        </p:sp>
        <p:sp>
          <p:nvSpPr>
            <p:cNvPr id="51220" name="Rectangle 21"/>
            <p:cNvSpPr>
              <a:spLocks noChangeArrowheads="1"/>
            </p:cNvSpPr>
            <p:nvPr/>
          </p:nvSpPr>
          <p:spPr bwMode="blackWhite">
            <a:xfrm>
              <a:off x="3016" y="3566"/>
              <a:ext cx="635" cy="288"/>
            </a:xfrm>
            <a:prstGeom prst="rect">
              <a:avLst/>
            </a:prstGeom>
            <a:noFill/>
            <a:ln w="28575" algn="ctr">
              <a:noFill/>
              <a:miter lim="800000"/>
              <a:headEnd/>
              <a:tailEnd/>
            </a:ln>
            <a:effectLst/>
          </p:spPr>
          <p:txBody>
            <a:bodyPr lIns="90000" tIns="46800" rIns="90000" bIns="46800" anchor="ctr">
              <a:spAutoFit/>
            </a:bodyPr>
            <a:lstStyle/>
            <a:p>
              <a:pPr algn="ctr">
                <a:spcBef>
                  <a:spcPct val="50000"/>
                </a:spcBef>
              </a:pPr>
              <a:r>
                <a:rPr kumimoji="1" lang="en-US" altLang="zh-CN" sz="2400">
                  <a:latin typeface="Times New Roman" pitchFamily="18" charset="0"/>
                </a:rPr>
                <a:t>SSAB</a:t>
              </a:r>
            </a:p>
          </p:txBody>
        </p:sp>
      </p:grpSp>
      <p:sp>
        <p:nvSpPr>
          <p:cNvPr id="51211" name="灯片编号占位符 1"/>
          <p:cNvSpPr>
            <a:spLocks noGrp="1"/>
          </p:cNvSpPr>
          <p:nvPr>
            <p:ph type="sldNum" sz="quarter" idx="10"/>
          </p:nvPr>
        </p:nvSpPr>
        <p:spPr>
          <a:noFill/>
          <a:ln>
            <a:miter lim="800000"/>
            <a:headEnd/>
            <a:tailEnd/>
          </a:ln>
        </p:spPr>
        <p:txBody>
          <a:bodyPr/>
          <a:lstStyle/>
          <a:p>
            <a:fld id="{72178BA3-CC68-4577-890F-BE026C3B62FE}" type="slidenum">
              <a:rPr lang="en-US" altLang="zh-CN" smtClean="0">
                <a:latin typeface="Arial" pitchFamily="34" charset="0"/>
                <a:ea typeface="宋体" pitchFamily="2" charset="-122"/>
              </a:rPr>
              <a:pPr/>
              <a:t>53</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19560"/>
                                        </p:tgtEl>
                                        <p:attrNameLst>
                                          <p:attrName>style.visibility</p:attrName>
                                        </p:attrNameLst>
                                      </p:cBhvr>
                                      <p:to>
                                        <p:strVal val="visible"/>
                                      </p:to>
                                    </p:set>
                                    <p:animEffect transition="in" filter="dissolve">
                                      <p:cBhvr>
                                        <p:cTn id="7" dur="500"/>
                                        <p:tgtEl>
                                          <p:spTgt spid="919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19564"/>
                                        </p:tgtEl>
                                        <p:attrNameLst>
                                          <p:attrName>style.visibility</p:attrName>
                                        </p:attrNameLst>
                                      </p:cBhvr>
                                      <p:to>
                                        <p:strVal val="visible"/>
                                      </p:to>
                                    </p:set>
                                    <p:animEffect transition="in" filter="dissolve">
                                      <p:cBhvr>
                                        <p:cTn id="12" dur="500"/>
                                        <p:tgtEl>
                                          <p:spTgt spid="919564"/>
                                        </p:tgtEl>
                                      </p:cBhvr>
                                    </p:animEffect>
                                  </p:childTnLst>
                                </p:cTn>
                              </p:par>
                            </p:childTnLst>
                          </p:cTn>
                        </p:par>
                        <p:par>
                          <p:cTn id="13" fill="hold" nodeType="afterGroup">
                            <p:stCondLst>
                              <p:cond delay="500"/>
                            </p:stCondLst>
                            <p:childTnLst>
                              <p:par>
                                <p:cTn id="14" presetID="17" presetClass="entr" presetSubtype="1" fill="hold" nodeType="afterEffect">
                                  <p:stCondLst>
                                    <p:cond delay="0"/>
                                  </p:stCondLst>
                                  <p:childTnLst>
                                    <p:set>
                                      <p:cBhvr>
                                        <p:cTn id="15" dur="1" fill="hold">
                                          <p:stCondLst>
                                            <p:cond delay="0"/>
                                          </p:stCondLst>
                                        </p:cTn>
                                        <p:tgtEl>
                                          <p:spTgt spid="919561"/>
                                        </p:tgtEl>
                                        <p:attrNameLst>
                                          <p:attrName>style.visibility</p:attrName>
                                        </p:attrNameLst>
                                      </p:cBhvr>
                                      <p:to>
                                        <p:strVal val="visible"/>
                                      </p:to>
                                    </p:set>
                                    <p:anim calcmode="lin" valueType="num">
                                      <p:cBhvr>
                                        <p:cTn id="16" dur="500" fill="hold"/>
                                        <p:tgtEl>
                                          <p:spTgt spid="919561"/>
                                        </p:tgtEl>
                                        <p:attrNameLst>
                                          <p:attrName>ppt_x</p:attrName>
                                        </p:attrNameLst>
                                      </p:cBhvr>
                                      <p:tavLst>
                                        <p:tav tm="0">
                                          <p:val>
                                            <p:strVal val="#ppt_x"/>
                                          </p:val>
                                        </p:tav>
                                        <p:tav tm="100000">
                                          <p:val>
                                            <p:strVal val="#ppt_x"/>
                                          </p:val>
                                        </p:tav>
                                      </p:tavLst>
                                    </p:anim>
                                    <p:anim calcmode="lin" valueType="num">
                                      <p:cBhvr>
                                        <p:cTn id="17" dur="500" fill="hold"/>
                                        <p:tgtEl>
                                          <p:spTgt spid="919561"/>
                                        </p:tgtEl>
                                        <p:attrNameLst>
                                          <p:attrName>ppt_y</p:attrName>
                                        </p:attrNameLst>
                                      </p:cBhvr>
                                      <p:tavLst>
                                        <p:tav tm="0">
                                          <p:val>
                                            <p:strVal val="#ppt_y-#ppt_h/2"/>
                                          </p:val>
                                        </p:tav>
                                        <p:tav tm="100000">
                                          <p:val>
                                            <p:strVal val="#ppt_y"/>
                                          </p:val>
                                        </p:tav>
                                      </p:tavLst>
                                    </p:anim>
                                    <p:anim calcmode="lin" valueType="num">
                                      <p:cBhvr>
                                        <p:cTn id="18" dur="500" fill="hold"/>
                                        <p:tgtEl>
                                          <p:spTgt spid="919561"/>
                                        </p:tgtEl>
                                        <p:attrNameLst>
                                          <p:attrName>ppt_w</p:attrName>
                                        </p:attrNameLst>
                                      </p:cBhvr>
                                      <p:tavLst>
                                        <p:tav tm="0">
                                          <p:val>
                                            <p:strVal val="#ppt_w"/>
                                          </p:val>
                                        </p:tav>
                                        <p:tav tm="100000">
                                          <p:val>
                                            <p:strVal val="#ppt_w"/>
                                          </p:val>
                                        </p:tav>
                                      </p:tavLst>
                                    </p:anim>
                                    <p:anim calcmode="lin" valueType="num">
                                      <p:cBhvr>
                                        <p:cTn id="19" dur="500" fill="hold"/>
                                        <p:tgtEl>
                                          <p:spTgt spid="9195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4000" smtClean="0">
                <a:ea typeface="黑体" pitchFamily="2" charset="-122"/>
              </a:rPr>
              <a:t>有交互作用的双因素方差分析表</a:t>
            </a:r>
          </a:p>
        </p:txBody>
      </p:sp>
      <p:graphicFrame>
        <p:nvGraphicFramePr>
          <p:cNvPr id="921603" name="Group 3"/>
          <p:cNvGraphicFramePr>
            <a:graphicFrameLocks noGrp="1"/>
          </p:cNvGraphicFramePr>
          <p:nvPr/>
        </p:nvGraphicFramePr>
        <p:xfrm>
          <a:off x="395288" y="1989138"/>
          <a:ext cx="8569325" cy="4113026"/>
        </p:xfrm>
        <a:graphic>
          <a:graphicData uri="http://schemas.openxmlformats.org/drawingml/2006/table">
            <a:tbl>
              <a:tblPr/>
              <a:tblGrid>
                <a:gridCol w="1187450"/>
                <a:gridCol w="1189037"/>
                <a:gridCol w="1223963"/>
                <a:gridCol w="2520950"/>
                <a:gridCol w="2447925"/>
              </a:tblGrid>
              <a:tr h="506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变异来源</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离差平方和</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自由度</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df</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均方</a:t>
                      </a:r>
                      <a:endParaRPr kumimoji="1" lang="zh-CN" altLang="en-US" sz="2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A</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因素</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r-1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MSA=SSA/(r-1)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en-US" altLang="zh-CN" sz="2400" b="0" i="0" u="none" strike="noStrike" cap="none" normalizeH="0" baseline="-30000" smtClean="0">
                          <a:ln>
                            <a:noFill/>
                          </a:ln>
                          <a:solidFill>
                            <a:schemeClr val="tx1"/>
                          </a:solidFill>
                          <a:effectLst/>
                          <a:latin typeface="Times New Roman" pitchFamily="18" charset="0"/>
                          <a:ea typeface="黑体" pitchFamily="49" charset="-122"/>
                        </a:rPr>
                        <a:t>A</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=MSA/MSE</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B</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因素</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MSB=SSB/(s-1)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en-US" altLang="zh-CN" sz="2400" b="0" i="0" u="none" strike="noStrike" cap="none" normalizeH="0" baseline="-30000" smtClean="0">
                          <a:ln>
                            <a:noFill/>
                          </a:ln>
                          <a:solidFill>
                            <a:schemeClr val="tx1"/>
                          </a:solidFill>
                          <a:effectLst/>
                          <a:latin typeface="Times New Roman" pitchFamily="18" charset="0"/>
                          <a:ea typeface="黑体" pitchFamily="49" charset="-122"/>
                        </a:rPr>
                        <a:t>B</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=MSB/MSE</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AB</a:t>
                      </a: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交互作用</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SSAB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(r-1)(s-1)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MSAB=SSAB/(r-1)(s-1)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F</a:t>
                      </a:r>
                      <a:r>
                        <a:rPr kumimoji="1" lang="en-US" altLang="zh-CN" sz="2400" b="0" i="0" u="none" strike="noStrike" cap="none" normalizeH="0" baseline="-30000" smtClean="0">
                          <a:ln>
                            <a:noFill/>
                          </a:ln>
                          <a:solidFill>
                            <a:schemeClr val="tx1"/>
                          </a:solidFill>
                          <a:effectLst/>
                          <a:latin typeface="Times New Roman" pitchFamily="18" charset="0"/>
                          <a:ea typeface="黑体" pitchFamily="49" charset="-122"/>
                        </a:rPr>
                        <a:t>AB</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=MSAB/MSE</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82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误  差</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rs(</a:t>
                      </a:r>
                      <a:r>
                        <a:rPr kumimoji="1" lang="en-US" altLang="zh-CN" sz="2400" b="0" i="1" u="none" strike="noStrike" cap="none" normalizeH="0" baseline="0" smtClean="0">
                          <a:ln>
                            <a:noFill/>
                          </a:ln>
                          <a:solidFill>
                            <a:schemeClr val="tx1"/>
                          </a:solidFill>
                          <a:effectLst/>
                          <a:latin typeface="Times New Roman" pitchFamily="18" charset="0"/>
                          <a:ea typeface="黑体" pitchFamily="49" charset="-122"/>
                        </a:rPr>
                        <a:t>m</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MSE=SSE/rs(</a:t>
                      </a:r>
                      <a:r>
                        <a:rPr kumimoji="1" lang="en-US" altLang="zh-CN" sz="2400" b="0" i="1" u="none" strike="noStrike" cap="none" normalizeH="0" baseline="0" smtClean="0">
                          <a:ln>
                            <a:noFill/>
                          </a:ln>
                          <a:solidFill>
                            <a:schemeClr val="tx1"/>
                          </a:solidFill>
                          <a:effectLst/>
                          <a:latin typeface="Times New Roman" pitchFamily="18" charset="0"/>
                          <a:ea typeface="黑体" pitchFamily="49" charset="-122"/>
                        </a:rPr>
                        <a:t>m</a:t>
                      </a: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49" charset="-122"/>
                        </a:rPr>
                        <a:t>合  计</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SST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黑体" pitchFamily="49" charset="-122"/>
                        </a:rPr>
                        <a:t>n-1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69" name="灯片编号占位符 2"/>
          <p:cNvSpPr>
            <a:spLocks noGrp="1"/>
          </p:cNvSpPr>
          <p:nvPr>
            <p:ph type="sldNum" sz="quarter" idx="10"/>
          </p:nvPr>
        </p:nvSpPr>
        <p:spPr>
          <a:noFill/>
          <a:ln>
            <a:miter lim="800000"/>
            <a:headEnd/>
            <a:tailEnd/>
          </a:ln>
        </p:spPr>
        <p:txBody>
          <a:bodyPr/>
          <a:lstStyle/>
          <a:p>
            <a:fld id="{79EE6D29-B34E-4AD7-A130-619A130B263B}" type="slidenum">
              <a:rPr lang="en-US" altLang="zh-CN" smtClean="0">
                <a:latin typeface="Arial" pitchFamily="34" charset="0"/>
                <a:ea typeface="宋体" pitchFamily="2" charset="-122"/>
              </a:rPr>
              <a:pPr/>
              <a:t>54</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1603"/>
                                        </p:tgtEl>
                                        <p:attrNameLst>
                                          <p:attrName>style.visibility</p:attrName>
                                        </p:attrNameLst>
                                      </p:cBhvr>
                                      <p:to>
                                        <p:strVal val="visible"/>
                                      </p:to>
                                    </p:set>
                                    <p:animEffect transition="in" filter="dissolve">
                                      <p:cBhvr>
                                        <p:cTn id="7" dur="500"/>
                                        <p:tgtEl>
                                          <p:spTgt spid="92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16013" y="476250"/>
            <a:ext cx="7391400" cy="487363"/>
          </a:xfrm>
        </p:spPr>
        <p:txBody>
          <a:bodyPr/>
          <a:lstStyle/>
          <a:p>
            <a:r>
              <a:rPr lang="en-US" altLang="zh-CN" sz="3200" smtClean="0">
                <a:ea typeface="黑体" pitchFamily="2" charset="-122"/>
              </a:rPr>
              <a:t>5.3.3 </a:t>
            </a:r>
            <a:r>
              <a:rPr lang="en-US" altLang="zh-CN" sz="3200" b="0" smtClean="0">
                <a:ea typeface="黑体" pitchFamily="2" charset="-122"/>
              </a:rPr>
              <a:t> </a:t>
            </a:r>
            <a:r>
              <a:rPr lang="zh-CN" altLang="en-US" sz="3600" smtClean="0">
                <a:ea typeface="黑体" pitchFamily="2" charset="-122"/>
              </a:rPr>
              <a:t>双因素方差分析的步骤（</a:t>
            </a:r>
            <a:r>
              <a:rPr lang="en-US" altLang="zh-CN" sz="3600" smtClean="0">
                <a:ea typeface="黑体" pitchFamily="2" charset="-122"/>
              </a:rPr>
              <a:t>1</a:t>
            </a:r>
            <a:r>
              <a:rPr lang="zh-CN" altLang="en-US" sz="3600" smtClean="0">
                <a:ea typeface="黑体" pitchFamily="2" charset="-122"/>
              </a:rPr>
              <a:t>）</a:t>
            </a:r>
          </a:p>
        </p:txBody>
      </p:sp>
      <p:sp>
        <p:nvSpPr>
          <p:cNvPr id="923651" name="Rectangle 3"/>
          <p:cNvSpPr>
            <a:spLocks noGrp="1" noChangeArrowheads="1"/>
          </p:cNvSpPr>
          <p:nvPr>
            <p:ph idx="1"/>
          </p:nvPr>
        </p:nvSpPr>
        <p:spPr/>
        <p:txBody>
          <a:bodyPr/>
          <a:lstStyle/>
          <a:p>
            <a:pPr>
              <a:lnSpc>
                <a:spcPct val="150000"/>
              </a:lnSpc>
            </a:pPr>
            <a:r>
              <a:rPr lang="zh-CN" altLang="en-US" dirty="0" smtClean="0">
                <a:ea typeface="黑体" pitchFamily="2" charset="-122"/>
              </a:rPr>
              <a:t>双因素方差分析的步骤与单因素分析类似，主要包括以下步骤：</a:t>
            </a:r>
          </a:p>
          <a:p>
            <a:pPr>
              <a:lnSpc>
                <a:spcPct val="150000"/>
              </a:lnSpc>
            </a:pPr>
            <a:r>
              <a:rPr lang="en-US" altLang="zh-CN" dirty="0" smtClean="0">
                <a:ea typeface="黑体" pitchFamily="2" charset="-122"/>
              </a:rPr>
              <a:t>1.</a:t>
            </a:r>
            <a:r>
              <a:rPr lang="zh-CN" altLang="en-US" dirty="0" smtClean="0">
                <a:ea typeface="黑体" pitchFamily="2" charset="-122"/>
              </a:rPr>
              <a:t>分析所研究数据能否满足方差分析要求的假设条件，需要的话进行必要的检验。如果假设条件不满足需要先对数据进行变换。</a:t>
            </a:r>
          </a:p>
        </p:txBody>
      </p:sp>
      <p:sp>
        <p:nvSpPr>
          <p:cNvPr id="53252" name="灯片编号占位符 1"/>
          <p:cNvSpPr>
            <a:spLocks noGrp="1"/>
          </p:cNvSpPr>
          <p:nvPr>
            <p:ph type="sldNum" sz="quarter" idx="10"/>
          </p:nvPr>
        </p:nvSpPr>
        <p:spPr>
          <a:noFill/>
          <a:ln>
            <a:miter lim="800000"/>
            <a:headEnd/>
            <a:tailEnd/>
          </a:ln>
        </p:spPr>
        <p:txBody>
          <a:bodyPr/>
          <a:lstStyle/>
          <a:p>
            <a:fld id="{D096B47A-F5F5-4EEF-982E-048157150F3D}" type="slidenum">
              <a:rPr lang="en-US" altLang="zh-CN" smtClean="0">
                <a:latin typeface="Arial" pitchFamily="34" charset="0"/>
                <a:ea typeface="宋体" pitchFamily="2" charset="-122"/>
              </a:rPr>
              <a:pPr/>
              <a:t>55</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animEffect transition="in" filter="dissolve">
                                      <p:cBhvr>
                                        <p:cTn id="7" dur="500"/>
                                        <p:tgtEl>
                                          <p:spTgt spid="92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3651">
                                            <p:txEl>
                                              <p:pRg st="1" end="1"/>
                                            </p:txEl>
                                          </p:spTgt>
                                        </p:tgtEl>
                                        <p:attrNameLst>
                                          <p:attrName>style.visibility</p:attrName>
                                        </p:attrNameLst>
                                      </p:cBhvr>
                                      <p:to>
                                        <p:strVal val="visible"/>
                                      </p:to>
                                    </p:set>
                                    <p:animEffect transition="in" filter="dissolve">
                                      <p:cBhvr>
                                        <p:cTn id="12" dur="500"/>
                                        <p:tgtEl>
                                          <p:spTgt spid="923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z="3200" smtClean="0">
                <a:ea typeface="黑体" pitchFamily="2" charset="-122"/>
              </a:rPr>
              <a:t>5.3.3 </a:t>
            </a:r>
            <a:r>
              <a:rPr lang="en-US" altLang="zh-CN" sz="3200" b="0" smtClean="0">
                <a:ea typeface="黑体" pitchFamily="2" charset="-122"/>
              </a:rPr>
              <a:t> </a:t>
            </a:r>
            <a:r>
              <a:rPr lang="zh-CN" altLang="en-US" sz="3600" smtClean="0">
                <a:ea typeface="黑体" pitchFamily="2" charset="-122"/>
              </a:rPr>
              <a:t>双因素方差分析的步骤（</a:t>
            </a:r>
            <a:r>
              <a:rPr lang="en-US" altLang="zh-CN" sz="3600" smtClean="0">
                <a:ea typeface="黑体" pitchFamily="2" charset="-122"/>
              </a:rPr>
              <a:t>2</a:t>
            </a:r>
            <a:r>
              <a:rPr lang="zh-CN" altLang="en-US" sz="3600" smtClean="0">
                <a:ea typeface="黑体" pitchFamily="2" charset="-122"/>
              </a:rPr>
              <a:t>）</a:t>
            </a:r>
          </a:p>
        </p:txBody>
      </p:sp>
      <p:sp>
        <p:nvSpPr>
          <p:cNvPr id="925699" name="Rectangle 3"/>
          <p:cNvSpPr>
            <a:spLocks noGrp="1" noChangeArrowheads="1"/>
          </p:cNvSpPr>
          <p:nvPr>
            <p:ph idx="1"/>
          </p:nvPr>
        </p:nvSpPr>
        <p:spPr/>
        <p:txBody>
          <a:bodyPr/>
          <a:lstStyle/>
          <a:p>
            <a:pPr>
              <a:lnSpc>
                <a:spcPct val="90000"/>
              </a:lnSpc>
            </a:pPr>
            <a:r>
              <a:rPr lang="en-US" altLang="zh-CN" sz="2400" smtClean="0">
                <a:ea typeface="黑体" pitchFamily="2" charset="-122"/>
              </a:rPr>
              <a:t>2</a:t>
            </a:r>
            <a:r>
              <a:rPr lang="zh-CN" altLang="en-US" sz="2400" smtClean="0">
                <a:ea typeface="黑体" pitchFamily="2" charset="-122"/>
              </a:rPr>
              <a:t>、提出零假设和备择假设。双因素方差分析可以</a:t>
            </a:r>
            <a:br>
              <a:rPr lang="zh-CN" altLang="en-US" sz="2400" smtClean="0">
                <a:ea typeface="黑体" pitchFamily="2" charset="-122"/>
              </a:rPr>
            </a:br>
            <a:r>
              <a:rPr lang="zh-CN" altLang="en-US" sz="2400" smtClean="0">
                <a:ea typeface="黑体" pitchFamily="2" charset="-122"/>
              </a:rPr>
              <a:t>同时检验两组或三组零假设和备择假设</a:t>
            </a:r>
            <a:r>
              <a:rPr lang="zh-CN" altLang="en-US" smtClean="0">
                <a:ea typeface="黑体" pitchFamily="2" charset="-122"/>
              </a:rPr>
              <a:t>。</a:t>
            </a:r>
          </a:p>
          <a:p>
            <a:pPr lvl="1">
              <a:lnSpc>
                <a:spcPct val="90000"/>
              </a:lnSpc>
            </a:pPr>
            <a:r>
              <a:rPr lang="zh-CN" altLang="en-US" sz="2400" smtClean="0">
                <a:ea typeface="黑体" pitchFamily="2" charset="-122"/>
              </a:rPr>
              <a:t>要说明</a:t>
            </a:r>
            <a:r>
              <a:rPr lang="zh-CN" altLang="en-US" sz="2400" smtClean="0">
                <a:solidFill>
                  <a:srgbClr val="0000FF"/>
                </a:solidFill>
                <a:ea typeface="黑体" pitchFamily="2" charset="-122"/>
              </a:rPr>
              <a:t>因素</a:t>
            </a:r>
            <a:r>
              <a:rPr lang="en-US" altLang="zh-CN" sz="2400" smtClean="0">
                <a:solidFill>
                  <a:srgbClr val="0000FF"/>
                </a:solidFill>
                <a:ea typeface="黑体" pitchFamily="2" charset="-122"/>
              </a:rPr>
              <a:t>A</a:t>
            </a:r>
            <a:r>
              <a:rPr lang="zh-CN" altLang="en-US" sz="2400" smtClean="0">
                <a:ea typeface="黑体" pitchFamily="2" charset="-122"/>
              </a:rPr>
              <a:t>有无显著影响，就是检验如下假设：</a:t>
            </a:r>
          </a:p>
          <a:p>
            <a:pPr lvl="1">
              <a:lnSpc>
                <a:spcPct val="90000"/>
              </a:lnSpc>
            </a:pPr>
            <a:endParaRPr lang="zh-CN" altLang="en-US" smtClean="0">
              <a:ea typeface="黑体" pitchFamily="2" charset="-122"/>
            </a:endParaRPr>
          </a:p>
          <a:p>
            <a:pPr lvl="1">
              <a:lnSpc>
                <a:spcPct val="90000"/>
              </a:lnSpc>
            </a:pPr>
            <a:endParaRPr lang="zh-CN" altLang="en-US" smtClean="0">
              <a:ea typeface="黑体" pitchFamily="2" charset="-122"/>
            </a:endParaRPr>
          </a:p>
          <a:p>
            <a:pPr lvl="1">
              <a:lnSpc>
                <a:spcPct val="90000"/>
              </a:lnSpc>
            </a:pPr>
            <a:r>
              <a:rPr lang="zh-CN" altLang="en-US" sz="2400" smtClean="0">
                <a:ea typeface="黑体" pitchFamily="2" charset="-122"/>
              </a:rPr>
              <a:t>要说明</a:t>
            </a:r>
            <a:r>
              <a:rPr lang="zh-CN" altLang="en-US" sz="2400" smtClean="0">
                <a:solidFill>
                  <a:srgbClr val="0000FF"/>
                </a:solidFill>
                <a:ea typeface="黑体" pitchFamily="2" charset="-122"/>
              </a:rPr>
              <a:t>因素</a:t>
            </a:r>
            <a:r>
              <a:rPr lang="en-US" altLang="zh-CN" sz="2400" smtClean="0">
                <a:solidFill>
                  <a:srgbClr val="0000FF"/>
                </a:solidFill>
                <a:ea typeface="黑体" pitchFamily="2" charset="-122"/>
              </a:rPr>
              <a:t>B</a:t>
            </a:r>
            <a:r>
              <a:rPr lang="zh-CN" altLang="en-US" sz="2400" smtClean="0">
                <a:ea typeface="黑体" pitchFamily="2" charset="-122"/>
              </a:rPr>
              <a:t>有无显著影响，就是检验如下假设：</a:t>
            </a:r>
            <a:r>
              <a:rPr lang="zh-CN" altLang="en-US" smtClean="0">
                <a:ea typeface="黑体" pitchFamily="2" charset="-122"/>
              </a:rPr>
              <a:t/>
            </a:r>
            <a:br>
              <a:rPr lang="zh-CN" altLang="en-US" smtClean="0">
                <a:ea typeface="黑体" pitchFamily="2" charset="-122"/>
              </a:rPr>
            </a:br>
            <a:endParaRPr lang="zh-CN" altLang="en-US" smtClean="0">
              <a:ea typeface="黑体" pitchFamily="2" charset="-122"/>
            </a:endParaRPr>
          </a:p>
          <a:p>
            <a:pPr lvl="1">
              <a:lnSpc>
                <a:spcPct val="90000"/>
              </a:lnSpc>
            </a:pPr>
            <a:endParaRPr lang="zh-CN" altLang="en-US" smtClean="0">
              <a:ea typeface="黑体" pitchFamily="2" charset="-122"/>
            </a:endParaRPr>
          </a:p>
          <a:p>
            <a:pPr lvl="1">
              <a:lnSpc>
                <a:spcPct val="90000"/>
              </a:lnSpc>
            </a:pPr>
            <a:r>
              <a:rPr lang="zh-CN" altLang="en-US" sz="2400" smtClean="0">
                <a:ea typeface="黑体" pitchFamily="2" charset="-122"/>
              </a:rPr>
              <a:t>在有交互作用的双因素方差中，要说明两个因素的</a:t>
            </a:r>
            <a:r>
              <a:rPr lang="zh-CN" altLang="en-US" sz="2400" smtClean="0">
                <a:solidFill>
                  <a:srgbClr val="0000FF"/>
                </a:solidFill>
                <a:ea typeface="黑体" pitchFamily="2" charset="-122"/>
              </a:rPr>
              <a:t>交互作用</a:t>
            </a:r>
            <a:r>
              <a:rPr lang="zh-CN" altLang="en-US" sz="2400" smtClean="0">
                <a:ea typeface="黑体" pitchFamily="2" charset="-122"/>
              </a:rPr>
              <a:t>是否显著还要检验第三组零假设和备择假设：</a:t>
            </a:r>
          </a:p>
        </p:txBody>
      </p:sp>
      <p:sp>
        <p:nvSpPr>
          <p:cNvPr id="54276"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4277" name="Rectangle 5"/>
          <p:cNvSpPr>
            <a:spLocks noChangeArrowheads="1"/>
          </p:cNvSpPr>
          <p:nvPr/>
        </p:nvSpPr>
        <p:spPr bwMode="auto">
          <a:xfrm>
            <a:off x="0" y="33194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pSp>
        <p:nvGrpSpPr>
          <p:cNvPr id="925702" name="Group 6"/>
          <p:cNvGrpSpPr>
            <a:grpSpLocks/>
          </p:cNvGrpSpPr>
          <p:nvPr/>
        </p:nvGrpSpPr>
        <p:grpSpPr bwMode="auto">
          <a:xfrm>
            <a:off x="971550" y="2420938"/>
            <a:ext cx="7346950" cy="527050"/>
            <a:chOff x="612" y="1616"/>
            <a:chExt cx="4628" cy="332"/>
          </a:xfrm>
        </p:grpSpPr>
        <p:graphicFrame>
          <p:nvGraphicFramePr>
            <p:cNvPr id="54288" name="Object 7"/>
            <p:cNvGraphicFramePr>
              <a:graphicFrameLocks noChangeAspect="1"/>
            </p:cNvGraphicFramePr>
            <p:nvPr/>
          </p:nvGraphicFramePr>
          <p:xfrm>
            <a:off x="612" y="1661"/>
            <a:ext cx="2087" cy="287"/>
          </p:xfrm>
          <a:graphic>
            <a:graphicData uri="http://schemas.openxmlformats.org/presentationml/2006/ole">
              <mc:AlternateContent xmlns:mc="http://schemas.openxmlformats.org/markup-compatibility/2006">
                <mc:Choice xmlns:v="urn:schemas-microsoft-com:vml" Requires="v">
                  <p:oleObj spid="_x0000_s54488" name="公式" r:id="rId4" imgW="1257300" imgH="171501" progId="Equation.3">
                    <p:embed/>
                  </p:oleObj>
                </mc:Choice>
                <mc:Fallback>
                  <p:oleObj name="公式" r:id="rId4" imgW="1257300" imgH="17150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612" y="1661"/>
                          <a:ext cx="2087"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9" name="Object 8"/>
            <p:cNvGraphicFramePr>
              <a:graphicFrameLocks noChangeAspect="1"/>
            </p:cNvGraphicFramePr>
            <p:nvPr/>
          </p:nvGraphicFramePr>
          <p:xfrm>
            <a:off x="2835" y="1616"/>
            <a:ext cx="2405" cy="311"/>
          </p:xfrm>
          <a:graphic>
            <a:graphicData uri="http://schemas.openxmlformats.org/presentationml/2006/ole">
              <mc:AlternateContent xmlns:mc="http://schemas.openxmlformats.org/markup-compatibility/2006">
                <mc:Choice xmlns:v="urn:schemas-microsoft-com:vml" Requires="v">
                  <p:oleObj spid="_x0000_s54489" name="公式" r:id="rId6" imgW="1362075" imgH="180848" progId="Equation.3">
                    <p:embed/>
                  </p:oleObj>
                </mc:Choice>
                <mc:Fallback>
                  <p:oleObj name="公式" r:id="rId6" imgW="1362075" imgH="18084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835" y="1616"/>
                          <a:ext cx="2405"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5705" name="Group 9"/>
          <p:cNvGrpSpPr>
            <a:grpSpLocks/>
          </p:cNvGrpSpPr>
          <p:nvPr/>
        </p:nvGrpSpPr>
        <p:grpSpPr bwMode="auto">
          <a:xfrm>
            <a:off x="827088" y="3789363"/>
            <a:ext cx="7199312" cy="481012"/>
            <a:chOff x="567" y="2523"/>
            <a:chExt cx="4535" cy="303"/>
          </a:xfrm>
        </p:grpSpPr>
        <p:graphicFrame>
          <p:nvGraphicFramePr>
            <p:cNvPr id="54286" name="Object 10"/>
            <p:cNvGraphicFramePr>
              <a:graphicFrameLocks noChangeAspect="1"/>
            </p:cNvGraphicFramePr>
            <p:nvPr/>
          </p:nvGraphicFramePr>
          <p:xfrm>
            <a:off x="567" y="2523"/>
            <a:ext cx="2212" cy="303"/>
          </p:xfrm>
          <a:graphic>
            <a:graphicData uri="http://schemas.openxmlformats.org/presentationml/2006/ole">
              <mc:AlternateContent xmlns:mc="http://schemas.openxmlformats.org/markup-compatibility/2006">
                <mc:Choice xmlns:v="urn:schemas-microsoft-com:vml" Requires="v">
                  <p:oleObj spid="_x0000_s54490" name="公式" r:id="rId8" imgW="1257300" imgH="171501" progId="Equation.3">
                    <p:embed/>
                  </p:oleObj>
                </mc:Choice>
                <mc:Fallback>
                  <p:oleObj name="公式" r:id="rId8" imgW="1257300" imgH="171501"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invGray">
                        <a:xfrm>
                          <a:off x="567" y="2523"/>
                          <a:ext cx="221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7" name="Object 11"/>
            <p:cNvGraphicFramePr>
              <a:graphicFrameLocks noChangeAspect="1"/>
            </p:cNvGraphicFramePr>
            <p:nvPr/>
          </p:nvGraphicFramePr>
          <p:xfrm>
            <a:off x="2971" y="2523"/>
            <a:ext cx="2131" cy="282"/>
          </p:xfrm>
          <a:graphic>
            <a:graphicData uri="http://schemas.openxmlformats.org/presentationml/2006/ole">
              <mc:AlternateContent xmlns:mc="http://schemas.openxmlformats.org/markup-compatibility/2006">
                <mc:Choice xmlns:v="urn:schemas-microsoft-com:vml" Requires="v">
                  <p:oleObj spid="_x0000_s54491" name="公式" r:id="rId10" imgW="1333500" imgH="180848" progId="Equation.3">
                    <p:embed/>
                  </p:oleObj>
                </mc:Choice>
                <mc:Fallback>
                  <p:oleObj name="公式" r:id="rId10" imgW="1333500" imgH="180848"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invGray">
                        <a:xfrm>
                          <a:off x="2971" y="2523"/>
                          <a:ext cx="2131"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80" name="Rectangle 12"/>
          <p:cNvSpPr>
            <a:spLocks noChangeArrowheads="1"/>
          </p:cNvSpPr>
          <p:nvPr/>
        </p:nvSpPr>
        <p:spPr bwMode="auto">
          <a:xfrm>
            <a:off x="0" y="33194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4281" name="Rectangle 13"/>
          <p:cNvSpPr>
            <a:spLocks noChangeArrowheads="1"/>
          </p:cNvSpPr>
          <p:nvPr/>
        </p:nvSpPr>
        <p:spPr bwMode="auto">
          <a:xfrm>
            <a:off x="0" y="33194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grpSp>
        <p:nvGrpSpPr>
          <p:cNvPr id="925710" name="Group 14"/>
          <p:cNvGrpSpPr>
            <a:grpSpLocks/>
          </p:cNvGrpSpPr>
          <p:nvPr/>
        </p:nvGrpSpPr>
        <p:grpSpPr bwMode="auto">
          <a:xfrm>
            <a:off x="323850" y="5300663"/>
            <a:ext cx="8280400" cy="431800"/>
            <a:chOff x="204" y="3521"/>
            <a:chExt cx="5216" cy="272"/>
          </a:xfrm>
        </p:grpSpPr>
        <p:graphicFrame>
          <p:nvGraphicFramePr>
            <p:cNvPr id="54284" name="Object 15"/>
            <p:cNvGraphicFramePr>
              <a:graphicFrameLocks noChangeAspect="1"/>
            </p:cNvGraphicFramePr>
            <p:nvPr/>
          </p:nvGraphicFramePr>
          <p:xfrm>
            <a:off x="204" y="3521"/>
            <a:ext cx="2494" cy="272"/>
          </p:xfrm>
          <a:graphic>
            <a:graphicData uri="http://schemas.openxmlformats.org/presentationml/2006/ole">
              <mc:AlternateContent xmlns:mc="http://schemas.openxmlformats.org/markup-compatibility/2006">
                <mc:Choice xmlns:v="urn:schemas-microsoft-com:vml" Requires="v">
                  <p:oleObj spid="_x0000_s54492" name="公式" r:id="rId12" imgW="1704975" imgH="171501" progId="Equation.3">
                    <p:embed/>
                  </p:oleObj>
                </mc:Choice>
                <mc:Fallback>
                  <p:oleObj name="公式" r:id="rId12" imgW="1704975" imgH="171501"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204" y="3521"/>
                          <a:ext cx="249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5" name="Object 16"/>
            <p:cNvGraphicFramePr>
              <a:graphicFrameLocks noChangeAspect="1"/>
            </p:cNvGraphicFramePr>
            <p:nvPr/>
          </p:nvGraphicFramePr>
          <p:xfrm>
            <a:off x="2744" y="3521"/>
            <a:ext cx="2676" cy="272"/>
          </p:xfrm>
          <a:graphic>
            <a:graphicData uri="http://schemas.openxmlformats.org/presentationml/2006/ole">
              <mc:AlternateContent xmlns:mc="http://schemas.openxmlformats.org/markup-compatibility/2006">
                <mc:Choice xmlns:v="urn:schemas-microsoft-com:vml" Requires="v">
                  <p:oleObj spid="_x0000_s54493" name="公式" r:id="rId14" imgW="1752600" imgH="180848" progId="Equation.3">
                    <p:embed/>
                  </p:oleObj>
                </mc:Choice>
                <mc:Fallback>
                  <p:oleObj name="公式" r:id="rId14" imgW="1752600" imgH="180848"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invGray">
                        <a:xfrm>
                          <a:off x="2744" y="3521"/>
                          <a:ext cx="267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83" name="灯片编号占位符 1"/>
          <p:cNvSpPr>
            <a:spLocks noGrp="1"/>
          </p:cNvSpPr>
          <p:nvPr>
            <p:ph type="sldNum" sz="quarter" idx="10"/>
          </p:nvPr>
        </p:nvSpPr>
        <p:spPr>
          <a:noFill/>
          <a:ln>
            <a:miter lim="800000"/>
            <a:headEnd/>
            <a:tailEnd/>
          </a:ln>
        </p:spPr>
        <p:txBody>
          <a:bodyPr/>
          <a:lstStyle/>
          <a:p>
            <a:fld id="{7AE7E9CD-C56C-412C-AED5-EE46FCE81449}" type="slidenum">
              <a:rPr lang="en-US" altLang="zh-CN" smtClean="0">
                <a:latin typeface="Arial" pitchFamily="34" charset="0"/>
                <a:ea typeface="宋体" pitchFamily="2" charset="-122"/>
              </a:rPr>
              <a:pPr/>
              <a:t>56</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5699">
                                            <p:txEl>
                                              <p:pRg st="1" end="1"/>
                                            </p:txEl>
                                          </p:spTgt>
                                        </p:tgtEl>
                                        <p:attrNameLst>
                                          <p:attrName>style.visibility</p:attrName>
                                        </p:attrNameLst>
                                      </p:cBhvr>
                                      <p:to>
                                        <p:strVal val="visible"/>
                                      </p:to>
                                    </p:set>
                                    <p:animEffect transition="in" filter="dissolve">
                                      <p:cBhvr>
                                        <p:cTn id="7" dur="500"/>
                                        <p:tgtEl>
                                          <p:spTgt spid="92569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5702"/>
                                        </p:tgtEl>
                                        <p:attrNameLst>
                                          <p:attrName>style.visibility</p:attrName>
                                        </p:attrNameLst>
                                      </p:cBhvr>
                                      <p:to>
                                        <p:strVal val="visible"/>
                                      </p:to>
                                    </p:set>
                                    <p:animEffect transition="in" filter="dissolve">
                                      <p:cBhvr>
                                        <p:cTn id="10" dur="500"/>
                                        <p:tgtEl>
                                          <p:spTgt spid="9257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5699">
                                            <p:txEl>
                                              <p:pRg st="4" end="4"/>
                                            </p:txEl>
                                          </p:spTgt>
                                        </p:tgtEl>
                                        <p:attrNameLst>
                                          <p:attrName>style.visibility</p:attrName>
                                        </p:attrNameLst>
                                      </p:cBhvr>
                                      <p:to>
                                        <p:strVal val="visible"/>
                                      </p:to>
                                    </p:set>
                                    <p:animEffect transition="in" filter="dissolve">
                                      <p:cBhvr>
                                        <p:cTn id="15" dur="500"/>
                                        <p:tgtEl>
                                          <p:spTgt spid="925699">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925705"/>
                                        </p:tgtEl>
                                        <p:attrNameLst>
                                          <p:attrName>style.visibility</p:attrName>
                                        </p:attrNameLst>
                                      </p:cBhvr>
                                      <p:to>
                                        <p:strVal val="visible"/>
                                      </p:to>
                                    </p:set>
                                    <p:animEffect transition="in" filter="dissolve">
                                      <p:cBhvr>
                                        <p:cTn id="18" dur="500"/>
                                        <p:tgtEl>
                                          <p:spTgt spid="9257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25699">
                                            <p:txEl>
                                              <p:pRg st="6" end="6"/>
                                            </p:txEl>
                                          </p:spTgt>
                                        </p:tgtEl>
                                        <p:attrNameLst>
                                          <p:attrName>style.visibility</p:attrName>
                                        </p:attrNameLst>
                                      </p:cBhvr>
                                      <p:to>
                                        <p:strVal val="visible"/>
                                      </p:to>
                                    </p:set>
                                    <p:animEffect transition="in" filter="dissolve">
                                      <p:cBhvr>
                                        <p:cTn id="23" dur="500"/>
                                        <p:tgtEl>
                                          <p:spTgt spid="92569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925710"/>
                                        </p:tgtEl>
                                        <p:attrNameLst>
                                          <p:attrName>style.visibility</p:attrName>
                                        </p:attrNameLst>
                                      </p:cBhvr>
                                      <p:to>
                                        <p:strVal val="visible"/>
                                      </p:to>
                                    </p:set>
                                    <p:animEffect transition="in" filter="dissolve">
                                      <p:cBhvr>
                                        <p:cTn id="26" dur="500"/>
                                        <p:tgtEl>
                                          <p:spTgt spid="925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smtClean="0">
                <a:ea typeface="黑体" pitchFamily="2" charset="-122"/>
              </a:rPr>
              <a:t>5.3.3 </a:t>
            </a:r>
            <a:r>
              <a:rPr lang="en-US" altLang="zh-CN" sz="3200" b="0" smtClean="0">
                <a:ea typeface="黑体" pitchFamily="2" charset="-122"/>
              </a:rPr>
              <a:t> </a:t>
            </a:r>
            <a:r>
              <a:rPr lang="zh-CN" altLang="en-US" sz="3600" smtClean="0">
                <a:ea typeface="黑体" pitchFamily="2" charset="-122"/>
              </a:rPr>
              <a:t>双因素方差分析的步骤（</a:t>
            </a:r>
            <a:r>
              <a:rPr lang="en-US" altLang="zh-CN" sz="3600" smtClean="0">
                <a:ea typeface="黑体" pitchFamily="2" charset="-122"/>
              </a:rPr>
              <a:t>3</a:t>
            </a:r>
            <a:r>
              <a:rPr lang="zh-CN" altLang="en-US" sz="3600" smtClean="0">
                <a:ea typeface="黑体" pitchFamily="2" charset="-122"/>
              </a:rPr>
              <a:t>）</a:t>
            </a:r>
          </a:p>
        </p:txBody>
      </p:sp>
      <p:sp>
        <p:nvSpPr>
          <p:cNvPr id="927747" name="Rectangle 3"/>
          <p:cNvSpPr>
            <a:spLocks noGrp="1" noChangeArrowheads="1"/>
          </p:cNvSpPr>
          <p:nvPr>
            <p:ph idx="1"/>
          </p:nvPr>
        </p:nvSpPr>
        <p:spPr/>
        <p:txBody>
          <a:bodyPr/>
          <a:lstStyle/>
          <a:p>
            <a:pPr algn="just">
              <a:lnSpc>
                <a:spcPct val="90000"/>
              </a:lnSpc>
            </a:pPr>
            <a:r>
              <a:rPr lang="en-US" altLang="zh-CN" dirty="0" smtClean="0">
                <a:ea typeface="黑体" pitchFamily="2" charset="-122"/>
              </a:rPr>
              <a:t>3</a:t>
            </a:r>
            <a:r>
              <a:rPr lang="zh-CN" altLang="en-US" dirty="0" smtClean="0">
                <a:ea typeface="黑体" pitchFamily="2" charset="-122"/>
              </a:rPr>
              <a:t>、计算</a:t>
            </a:r>
            <a:r>
              <a:rPr lang="en-US" altLang="zh-CN" dirty="0" smtClean="0">
                <a:ea typeface="黑体" pitchFamily="2" charset="-122"/>
              </a:rPr>
              <a:t>F</a:t>
            </a:r>
            <a:r>
              <a:rPr lang="zh-CN" altLang="en-US" dirty="0" smtClean="0">
                <a:ea typeface="黑体" pitchFamily="2" charset="-122"/>
              </a:rPr>
              <a:t>检验值。</a:t>
            </a:r>
          </a:p>
          <a:p>
            <a:pPr algn="just">
              <a:lnSpc>
                <a:spcPct val="90000"/>
              </a:lnSpc>
              <a:buFont typeface="Wingdings" pitchFamily="2" charset="2"/>
              <a:buNone/>
            </a:pPr>
            <a:endParaRPr lang="zh-CN" altLang="en-US" dirty="0" smtClean="0">
              <a:ea typeface="黑体" pitchFamily="2" charset="-122"/>
            </a:endParaRPr>
          </a:p>
          <a:p>
            <a:pPr algn="just">
              <a:lnSpc>
                <a:spcPct val="90000"/>
              </a:lnSpc>
            </a:pPr>
            <a:r>
              <a:rPr lang="en-US" altLang="zh-CN" dirty="0" smtClean="0">
                <a:ea typeface="黑体" pitchFamily="2" charset="-122"/>
              </a:rPr>
              <a:t>4</a:t>
            </a:r>
            <a:r>
              <a:rPr lang="zh-CN" altLang="en-US" dirty="0" smtClean="0">
                <a:ea typeface="黑体" pitchFamily="2" charset="-122"/>
              </a:rPr>
              <a:t>、根据实际值与临界值的比较，或者</a:t>
            </a:r>
            <a:r>
              <a:rPr lang="en-US" altLang="zh-CN" dirty="0" smtClean="0">
                <a:ea typeface="黑体" pitchFamily="2" charset="-122"/>
              </a:rPr>
              <a:t>p-</a:t>
            </a:r>
            <a:r>
              <a:rPr lang="zh-CN" altLang="en-US" dirty="0" smtClean="0">
                <a:ea typeface="黑体" pitchFamily="2" charset="-122"/>
              </a:rPr>
              <a:t>值与</a:t>
            </a:r>
            <a:r>
              <a:rPr lang="en-US" altLang="zh-CN" dirty="0" smtClean="0">
                <a:ea typeface="黑体" pitchFamily="2" charset="-122"/>
              </a:rPr>
              <a:t>α</a:t>
            </a:r>
            <a:r>
              <a:rPr lang="zh-CN" altLang="en-US" dirty="0" smtClean="0">
                <a:ea typeface="黑体" pitchFamily="2" charset="-122"/>
              </a:rPr>
              <a:t>的比较得出检验结论。</a:t>
            </a:r>
          </a:p>
          <a:p>
            <a:pPr algn="just">
              <a:lnSpc>
                <a:spcPct val="90000"/>
              </a:lnSpc>
            </a:pPr>
            <a:endParaRPr lang="zh-CN" altLang="en-US" dirty="0" smtClean="0">
              <a:ea typeface="黑体" pitchFamily="2" charset="-122"/>
            </a:endParaRPr>
          </a:p>
          <a:p>
            <a:pPr lvl="1" algn="just">
              <a:lnSpc>
                <a:spcPct val="90000"/>
              </a:lnSpc>
            </a:pPr>
            <a:r>
              <a:rPr lang="zh-CN" altLang="en-US" dirty="0" smtClean="0">
                <a:ea typeface="黑体" pitchFamily="2" charset="-122"/>
              </a:rPr>
              <a:t>与单因素方差分析的情况类似，对</a:t>
            </a:r>
            <a:r>
              <a:rPr lang="en-US" altLang="zh-CN" dirty="0" smtClean="0">
                <a:ea typeface="黑体" pitchFamily="2" charset="-122"/>
              </a:rPr>
              <a:t>F</a:t>
            </a:r>
            <a:r>
              <a:rPr lang="en-US" altLang="zh-CN" baseline="-25000" dirty="0" smtClean="0">
                <a:ea typeface="黑体" pitchFamily="2" charset="-122"/>
              </a:rPr>
              <a:t>A</a:t>
            </a:r>
            <a:r>
              <a:rPr lang="zh-CN" altLang="en-US" dirty="0" smtClean="0">
                <a:ea typeface="黑体" pitchFamily="2" charset="-122"/>
              </a:rPr>
              <a:t>、</a:t>
            </a:r>
            <a:r>
              <a:rPr lang="en-US" altLang="zh-CN" dirty="0" smtClean="0">
                <a:ea typeface="黑体" pitchFamily="2" charset="-122"/>
              </a:rPr>
              <a:t>F</a:t>
            </a:r>
            <a:r>
              <a:rPr lang="en-US" altLang="zh-CN" baseline="-25000" dirty="0" smtClean="0">
                <a:ea typeface="黑体" pitchFamily="2" charset="-122"/>
              </a:rPr>
              <a:t>B</a:t>
            </a:r>
            <a:r>
              <a:rPr lang="zh-CN" altLang="en-US" dirty="0" smtClean="0">
                <a:ea typeface="黑体" pitchFamily="2" charset="-122"/>
              </a:rPr>
              <a:t>和</a:t>
            </a:r>
            <a:r>
              <a:rPr lang="en-US" altLang="zh-CN" dirty="0" smtClean="0">
                <a:ea typeface="黑体" pitchFamily="2" charset="-122"/>
              </a:rPr>
              <a:t>F</a:t>
            </a:r>
            <a:r>
              <a:rPr lang="en-US" altLang="zh-CN" baseline="-25000" dirty="0" smtClean="0">
                <a:ea typeface="黑体" pitchFamily="2" charset="-122"/>
              </a:rPr>
              <a:t>AB</a:t>
            </a:r>
            <a:r>
              <a:rPr lang="zh-CN" altLang="en-US" dirty="0" smtClean="0">
                <a:ea typeface="黑体" pitchFamily="2" charset="-122"/>
              </a:rPr>
              <a:t>，当</a:t>
            </a:r>
            <a:r>
              <a:rPr lang="en-US" altLang="zh-CN" dirty="0" smtClean="0">
                <a:ea typeface="黑体" pitchFamily="2" charset="-122"/>
              </a:rPr>
              <a:t>F</a:t>
            </a:r>
            <a:r>
              <a:rPr lang="zh-CN" altLang="en-US" dirty="0" smtClean="0">
                <a:ea typeface="黑体" pitchFamily="2" charset="-122"/>
              </a:rPr>
              <a:t>的计算值大于临界值</a:t>
            </a:r>
            <a:r>
              <a:rPr lang="en-US" altLang="zh-CN" dirty="0" smtClean="0">
                <a:ea typeface="黑体" pitchFamily="2" charset="-122"/>
              </a:rPr>
              <a:t>F</a:t>
            </a:r>
            <a:r>
              <a:rPr lang="en-US" altLang="zh-CN" baseline="-25000" dirty="0" smtClean="0">
                <a:ea typeface="黑体" pitchFamily="2" charset="-122"/>
              </a:rPr>
              <a:t>α</a:t>
            </a:r>
            <a:r>
              <a:rPr lang="zh-CN" altLang="en-US" dirty="0" smtClean="0">
                <a:ea typeface="黑体" pitchFamily="2" charset="-122"/>
              </a:rPr>
              <a:t>（或者</a:t>
            </a:r>
            <a:r>
              <a:rPr lang="en-US" altLang="zh-CN" dirty="0" smtClean="0">
                <a:ea typeface="黑体" pitchFamily="2" charset="-122"/>
              </a:rPr>
              <a:t>p-</a:t>
            </a:r>
            <a:r>
              <a:rPr lang="zh-CN" altLang="en-US" dirty="0" smtClean="0">
                <a:ea typeface="黑体" pitchFamily="2" charset="-122"/>
              </a:rPr>
              <a:t>值</a:t>
            </a:r>
            <a:r>
              <a:rPr lang="en-US" altLang="zh-CN" dirty="0" smtClean="0">
                <a:ea typeface="黑体" pitchFamily="2" charset="-122"/>
              </a:rPr>
              <a:t>&lt;α</a:t>
            </a:r>
            <a:r>
              <a:rPr lang="zh-CN" altLang="en-US" dirty="0" smtClean="0">
                <a:ea typeface="黑体" pitchFamily="2" charset="-122"/>
              </a:rPr>
              <a:t>）时 拒绝零假设</a:t>
            </a:r>
            <a:r>
              <a:rPr lang="en-US" altLang="zh-CN" dirty="0" smtClean="0">
                <a:ea typeface="黑体" pitchFamily="2" charset="-122"/>
              </a:rPr>
              <a:t>H</a:t>
            </a:r>
            <a:r>
              <a:rPr lang="en-US" altLang="zh-CN" baseline="-25000" dirty="0" smtClean="0">
                <a:ea typeface="黑体" pitchFamily="2" charset="-122"/>
              </a:rPr>
              <a:t>0</a:t>
            </a:r>
            <a:r>
              <a:rPr lang="zh-CN" altLang="en-US" dirty="0" smtClean="0">
                <a:ea typeface="黑体" pitchFamily="2" charset="-122"/>
              </a:rPr>
              <a:t>。</a:t>
            </a:r>
          </a:p>
        </p:txBody>
      </p:sp>
      <p:sp>
        <p:nvSpPr>
          <p:cNvPr id="55300"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5301" name="Rectangle 5"/>
          <p:cNvSpPr>
            <a:spLocks noChangeArrowheads="1"/>
          </p:cNvSpPr>
          <p:nvPr/>
        </p:nvSpPr>
        <p:spPr bwMode="auto">
          <a:xfrm>
            <a:off x="0" y="33194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5302" name="Rectangle 6"/>
          <p:cNvSpPr>
            <a:spLocks noChangeArrowheads="1"/>
          </p:cNvSpPr>
          <p:nvPr/>
        </p:nvSpPr>
        <p:spPr bwMode="auto">
          <a:xfrm>
            <a:off x="0" y="3319463"/>
            <a:ext cx="9144000" cy="0"/>
          </a:xfrm>
          <a:prstGeom prst="rect">
            <a:avLst/>
          </a:prstGeom>
          <a:noFill/>
          <a:ln w="28575" algn="ctr">
            <a:noFill/>
            <a:miter lim="800000"/>
            <a:headEnd/>
            <a:tailEnd/>
          </a:ln>
          <a:effectLst/>
        </p:spPr>
        <p:txBody>
          <a:bodyPr wrap="none" lIns="90000" tIns="46800" rIns="90000" bIns="46800" anchor="ctr">
            <a:spAutoFit/>
          </a:bodyPr>
          <a:lstStyle/>
          <a:p>
            <a:endParaRPr lang="zh-CN" altLang="en-US"/>
          </a:p>
        </p:txBody>
      </p:sp>
      <p:sp>
        <p:nvSpPr>
          <p:cNvPr id="55303" name="灯片编号占位符 1"/>
          <p:cNvSpPr>
            <a:spLocks noGrp="1"/>
          </p:cNvSpPr>
          <p:nvPr>
            <p:ph type="sldNum" sz="quarter" idx="10"/>
          </p:nvPr>
        </p:nvSpPr>
        <p:spPr>
          <a:noFill/>
          <a:ln>
            <a:miter lim="800000"/>
            <a:headEnd/>
            <a:tailEnd/>
          </a:ln>
        </p:spPr>
        <p:txBody>
          <a:bodyPr/>
          <a:lstStyle/>
          <a:p>
            <a:fld id="{E641143D-1812-45AA-B0C0-519491F04D80}" type="slidenum">
              <a:rPr lang="en-US" altLang="zh-CN" smtClean="0">
                <a:latin typeface="Arial" pitchFamily="34" charset="0"/>
                <a:ea typeface="宋体" pitchFamily="2" charset="-122"/>
              </a:rPr>
              <a:pPr/>
              <a:t>57</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7747">
                                            <p:txEl>
                                              <p:pRg st="0" end="0"/>
                                            </p:txEl>
                                          </p:spTgt>
                                        </p:tgtEl>
                                        <p:attrNameLst>
                                          <p:attrName>style.visibility</p:attrName>
                                        </p:attrNameLst>
                                      </p:cBhvr>
                                      <p:to>
                                        <p:strVal val="visible"/>
                                      </p:to>
                                    </p:set>
                                    <p:animEffect transition="in" filter="dissolve">
                                      <p:cBhvr>
                                        <p:cTn id="7" dur="500"/>
                                        <p:tgtEl>
                                          <p:spTgt spid="92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7747">
                                            <p:txEl>
                                              <p:pRg st="2" end="2"/>
                                            </p:txEl>
                                          </p:spTgt>
                                        </p:tgtEl>
                                        <p:attrNameLst>
                                          <p:attrName>style.visibility</p:attrName>
                                        </p:attrNameLst>
                                      </p:cBhvr>
                                      <p:to>
                                        <p:strVal val="visible"/>
                                      </p:to>
                                    </p:set>
                                    <p:animEffect transition="in" filter="dissolve">
                                      <p:cBhvr>
                                        <p:cTn id="12" dur="500"/>
                                        <p:tgtEl>
                                          <p:spTgt spid="927747">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27747">
                                            <p:txEl>
                                              <p:pRg st="4" end="4"/>
                                            </p:txEl>
                                          </p:spTgt>
                                        </p:tgtEl>
                                        <p:attrNameLst>
                                          <p:attrName>style.visibility</p:attrName>
                                        </p:attrNameLst>
                                      </p:cBhvr>
                                      <p:to>
                                        <p:strVal val="visible"/>
                                      </p:to>
                                    </p:set>
                                    <p:animEffect transition="in" filter="dissolve">
                                      <p:cBhvr>
                                        <p:cTn id="15" dur="500"/>
                                        <p:tgtEl>
                                          <p:spTgt spid="927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lIns="90488" tIns="44450" rIns="90488" bIns="44450" anchorCtr="1"/>
          <a:lstStyle/>
          <a:p>
            <a:r>
              <a:rPr lang="zh-CN" altLang="en-US" sz="3600" smtClean="0">
                <a:ea typeface="黑体" pitchFamily="2" charset="-122"/>
              </a:rPr>
              <a:t>双因素方差分析：起薪的例子（</a:t>
            </a:r>
            <a:r>
              <a:rPr lang="en-US" altLang="zh-CN" sz="3600" smtClean="0">
                <a:ea typeface="黑体" pitchFamily="2" charset="-122"/>
              </a:rPr>
              <a:t>1</a:t>
            </a:r>
            <a:r>
              <a:rPr lang="zh-CN" altLang="en-US" sz="3600" smtClean="0">
                <a:ea typeface="黑体" pitchFamily="2" charset="-122"/>
              </a:rPr>
              <a:t>）</a:t>
            </a:r>
            <a:endParaRPr lang="zh-CN" altLang="en-US" sz="3200" smtClean="0">
              <a:solidFill>
                <a:schemeClr val="hlink"/>
              </a:solidFill>
              <a:ea typeface="黑体" pitchFamily="2" charset="-122"/>
            </a:endParaRPr>
          </a:p>
        </p:txBody>
      </p:sp>
      <p:sp>
        <p:nvSpPr>
          <p:cNvPr id="947328" name="Text Box 128"/>
          <p:cNvSpPr txBox="1">
            <a:spLocks noChangeArrowheads="1"/>
          </p:cNvSpPr>
          <p:nvPr/>
        </p:nvSpPr>
        <p:spPr bwMode="blackWhite">
          <a:xfrm>
            <a:off x="611188" y="2349500"/>
            <a:ext cx="1873250" cy="2679700"/>
          </a:xfrm>
          <a:prstGeom prst="rect">
            <a:avLst/>
          </a:prstGeom>
          <a:solidFill>
            <a:schemeClr val="tx2">
              <a:lumMod val="20000"/>
              <a:lumOff val="80000"/>
            </a:schemeClr>
          </a:solidFill>
          <a:ln>
            <a:noFill/>
          </a:ln>
          <a:effectLst/>
        </p:spPr>
        <p:txBody>
          <a:bodyPr lIns="90000" tIns="46800" rIns="90000" bIns="46800">
            <a:spAutoFit/>
          </a:bodyPr>
          <a:lstStyle/>
          <a:p>
            <a:pPr>
              <a:spcBef>
                <a:spcPct val="50000"/>
              </a:spcBef>
              <a:defRPr/>
            </a:pP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同时考虑专业和性别因素，二者对起薪有显著影响吗？（假设无交互作用）</a:t>
            </a:r>
          </a:p>
        </p:txBody>
      </p:sp>
      <p:graphicFrame>
        <p:nvGraphicFramePr>
          <p:cNvPr id="947565" name="Group 365"/>
          <p:cNvGraphicFramePr>
            <a:graphicFrameLocks noGrp="1"/>
          </p:cNvGraphicFramePr>
          <p:nvPr/>
        </p:nvGraphicFramePr>
        <p:xfrm>
          <a:off x="3292475" y="2133600"/>
          <a:ext cx="5095875" cy="3920808"/>
        </p:xfrm>
        <a:graphic>
          <a:graphicData uri="http://schemas.openxmlformats.org/drawingml/2006/table">
            <a:tbl>
              <a:tblPr/>
              <a:tblGrid>
                <a:gridCol w="1001713"/>
                <a:gridCol w="1365250"/>
                <a:gridCol w="1363662"/>
                <a:gridCol w="1365250"/>
              </a:tblGrid>
              <a:tr h="750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序号</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专业</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性别</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起薪（元）</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3700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376" name="灯片编号占位符 2"/>
          <p:cNvSpPr>
            <a:spLocks noGrp="1"/>
          </p:cNvSpPr>
          <p:nvPr>
            <p:ph type="sldNum" sz="quarter" idx="10"/>
          </p:nvPr>
        </p:nvSpPr>
        <p:spPr>
          <a:noFill/>
          <a:ln>
            <a:miter lim="800000"/>
            <a:headEnd/>
            <a:tailEnd/>
          </a:ln>
        </p:spPr>
        <p:txBody>
          <a:bodyPr/>
          <a:lstStyle/>
          <a:p>
            <a:fld id="{8A77C307-4117-47DC-AE72-4919142237FB}" type="slidenum">
              <a:rPr lang="en-US" altLang="zh-CN" smtClean="0">
                <a:latin typeface="Arial" pitchFamily="34" charset="0"/>
                <a:ea typeface="宋体" pitchFamily="2" charset="-122"/>
              </a:rPr>
              <a:pPr/>
              <a:t>58</a:t>
            </a:fld>
            <a:endParaRPr lang="en-US" altLang="zh-CN" smtClean="0">
              <a:latin typeface="Arial" pitchFamily="34" charset="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47328"/>
                                        </p:tgtEl>
                                        <p:attrNameLst>
                                          <p:attrName>style.visibility</p:attrName>
                                        </p:attrNameLst>
                                      </p:cBhvr>
                                      <p:to>
                                        <p:strVal val="visible"/>
                                      </p:to>
                                    </p:set>
                                    <p:animEffect transition="in" filter="dissolve">
                                      <p:cBhvr>
                                        <p:cTn id="7" dur="500"/>
                                        <p:tgtEl>
                                          <p:spTgt spid="947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32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3600" smtClean="0">
                <a:ea typeface="黑体" pitchFamily="2" charset="-122"/>
              </a:rPr>
              <a:t>双因素方差分析：起薪的例子（</a:t>
            </a:r>
            <a:r>
              <a:rPr lang="en-US" altLang="zh-CN" sz="3600" smtClean="0">
                <a:ea typeface="黑体" pitchFamily="2" charset="-122"/>
              </a:rPr>
              <a:t>2</a:t>
            </a:r>
            <a:r>
              <a:rPr lang="zh-CN" altLang="en-US" sz="3600" smtClean="0">
                <a:ea typeface="黑体" pitchFamily="2" charset="-122"/>
              </a:rPr>
              <a:t>）</a:t>
            </a:r>
          </a:p>
        </p:txBody>
      </p:sp>
      <p:sp>
        <p:nvSpPr>
          <p:cNvPr id="949251" name="Rectangle 3"/>
          <p:cNvSpPr>
            <a:spLocks noGrp="1" noChangeArrowheads="1"/>
          </p:cNvSpPr>
          <p:nvPr>
            <p:ph idx="1"/>
          </p:nvPr>
        </p:nvSpPr>
        <p:spPr/>
        <p:txBody>
          <a:bodyPr/>
          <a:lstStyle/>
          <a:p>
            <a:pPr>
              <a:lnSpc>
                <a:spcPct val="90000"/>
              </a:lnSpc>
            </a:pPr>
            <a:r>
              <a:rPr lang="en-US" altLang="zh-CN" dirty="0" smtClean="0">
                <a:ea typeface="黑体" pitchFamily="2" charset="-122"/>
              </a:rPr>
              <a:t>1</a:t>
            </a:r>
            <a:r>
              <a:rPr lang="zh-CN" altLang="en-US" dirty="0" smtClean="0">
                <a:ea typeface="黑体" pitchFamily="2" charset="-122"/>
              </a:rPr>
              <a:t>、同时考虑两个因素时，每种实验条件下的数据只有</a:t>
            </a:r>
            <a:r>
              <a:rPr lang="en-US" altLang="zh-CN" dirty="0" smtClean="0">
                <a:ea typeface="黑体" pitchFamily="2" charset="-122"/>
              </a:rPr>
              <a:t>3</a:t>
            </a:r>
            <a:r>
              <a:rPr lang="zh-CN" altLang="en-US" dirty="0" smtClean="0">
                <a:ea typeface="黑体" pitchFamily="2" charset="-122"/>
              </a:rPr>
              <a:t>个，不适合直接进行正态性和等方差性检验。假设这些条件成立。</a:t>
            </a:r>
          </a:p>
          <a:p>
            <a:pPr>
              <a:lnSpc>
                <a:spcPct val="90000"/>
              </a:lnSpc>
            </a:pPr>
            <a:r>
              <a:rPr lang="en-US" altLang="zh-CN" dirty="0" smtClean="0">
                <a:ea typeface="黑体" pitchFamily="2" charset="-122"/>
              </a:rPr>
              <a:t>2</a:t>
            </a:r>
            <a:r>
              <a:rPr lang="zh-CN" altLang="en-US" dirty="0" smtClean="0">
                <a:ea typeface="黑体" pitchFamily="2" charset="-122"/>
              </a:rPr>
              <a:t>、提出假设（有交互作用的方差分析模型 ）：</a:t>
            </a:r>
          </a:p>
          <a:p>
            <a:pPr lvl="1">
              <a:lnSpc>
                <a:spcPct val="90000"/>
              </a:lnSpc>
            </a:pPr>
            <a:r>
              <a:rPr lang="zh-CN" altLang="en-US" dirty="0" smtClean="0">
                <a:ea typeface="黑体" pitchFamily="2" charset="-122"/>
              </a:rPr>
              <a:t>对专业因素：</a:t>
            </a:r>
          </a:p>
          <a:p>
            <a:pPr lvl="1">
              <a:lnSpc>
                <a:spcPct val="90000"/>
              </a:lnSpc>
            </a:pPr>
            <a:endParaRPr lang="en-US" altLang="zh-CN" dirty="0" smtClean="0">
              <a:ea typeface="黑体" pitchFamily="2" charset="-122"/>
            </a:endParaRPr>
          </a:p>
          <a:p>
            <a:pPr lvl="1">
              <a:lnSpc>
                <a:spcPct val="90000"/>
              </a:lnSpc>
            </a:pPr>
            <a:endParaRPr lang="zh-CN" altLang="en-US" dirty="0" smtClean="0">
              <a:ea typeface="黑体" pitchFamily="2" charset="-122"/>
            </a:endParaRPr>
          </a:p>
          <a:p>
            <a:pPr lvl="1">
              <a:lnSpc>
                <a:spcPct val="90000"/>
              </a:lnSpc>
            </a:pPr>
            <a:r>
              <a:rPr lang="zh-CN" altLang="en-US" dirty="0" smtClean="0">
                <a:ea typeface="黑体" pitchFamily="2" charset="-122"/>
              </a:rPr>
              <a:t>对性别因素：</a:t>
            </a:r>
          </a:p>
          <a:p>
            <a:pPr lvl="1">
              <a:lnSpc>
                <a:spcPct val="90000"/>
              </a:lnSpc>
            </a:pPr>
            <a:endParaRPr lang="en-US" altLang="zh-CN" sz="3100" dirty="0" smtClean="0">
              <a:ea typeface="黑体" pitchFamily="2" charset="-122"/>
            </a:endParaRPr>
          </a:p>
        </p:txBody>
      </p:sp>
      <p:grpSp>
        <p:nvGrpSpPr>
          <p:cNvPr id="949252" name="Group 4"/>
          <p:cNvGrpSpPr>
            <a:grpSpLocks/>
          </p:cNvGrpSpPr>
          <p:nvPr/>
        </p:nvGrpSpPr>
        <p:grpSpPr bwMode="auto">
          <a:xfrm>
            <a:off x="971550" y="3573463"/>
            <a:ext cx="7519988" cy="527050"/>
            <a:chOff x="581" y="1616"/>
            <a:chExt cx="4737" cy="332"/>
          </a:xfrm>
        </p:grpSpPr>
        <p:graphicFrame>
          <p:nvGraphicFramePr>
            <p:cNvPr id="57353" name="Object 5"/>
            <p:cNvGraphicFramePr>
              <a:graphicFrameLocks noChangeAspect="1"/>
            </p:cNvGraphicFramePr>
            <p:nvPr/>
          </p:nvGraphicFramePr>
          <p:xfrm>
            <a:off x="581" y="1661"/>
            <a:ext cx="2150" cy="287"/>
          </p:xfrm>
          <a:graphic>
            <a:graphicData uri="http://schemas.openxmlformats.org/presentationml/2006/ole">
              <mc:AlternateContent xmlns:mc="http://schemas.openxmlformats.org/markup-compatibility/2006">
                <mc:Choice xmlns:v="urn:schemas-microsoft-com:vml" Requires="v">
                  <p:oleObj spid="_x0000_s57487" name="公式" r:id="rId4" imgW="1295400" imgH="171501" progId="Equation.3">
                    <p:embed/>
                  </p:oleObj>
                </mc:Choice>
                <mc:Fallback>
                  <p:oleObj name="公式" r:id="rId4" imgW="1295400" imgH="171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581" y="1661"/>
                          <a:ext cx="215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4" name="Object 6"/>
            <p:cNvGraphicFramePr>
              <a:graphicFrameLocks noChangeAspect="1"/>
            </p:cNvGraphicFramePr>
            <p:nvPr/>
          </p:nvGraphicFramePr>
          <p:xfrm>
            <a:off x="2757" y="1616"/>
            <a:ext cx="2561" cy="311"/>
          </p:xfrm>
          <a:graphic>
            <a:graphicData uri="http://schemas.openxmlformats.org/presentationml/2006/ole">
              <mc:AlternateContent xmlns:mc="http://schemas.openxmlformats.org/markup-compatibility/2006">
                <mc:Choice xmlns:v="urn:schemas-microsoft-com:vml" Requires="v">
                  <p:oleObj spid="_x0000_s57488" name="公式" r:id="rId6" imgW="1447800" imgH="180848" progId="Equation.3">
                    <p:embed/>
                  </p:oleObj>
                </mc:Choice>
                <mc:Fallback>
                  <p:oleObj name="公式" r:id="rId6" imgW="1447800" imgH="18084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757" y="1616"/>
                          <a:ext cx="256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49255" name="Group 7"/>
          <p:cNvGrpSpPr>
            <a:grpSpLocks/>
          </p:cNvGrpSpPr>
          <p:nvPr/>
        </p:nvGrpSpPr>
        <p:grpSpPr bwMode="auto">
          <a:xfrm>
            <a:off x="1116013" y="5013325"/>
            <a:ext cx="6804025" cy="617538"/>
            <a:chOff x="766" y="2480"/>
            <a:chExt cx="4286" cy="389"/>
          </a:xfrm>
        </p:grpSpPr>
        <p:graphicFrame>
          <p:nvGraphicFramePr>
            <p:cNvPr id="57351" name="Object 8"/>
            <p:cNvGraphicFramePr>
              <a:graphicFrameLocks noChangeAspect="1"/>
            </p:cNvGraphicFramePr>
            <p:nvPr/>
          </p:nvGraphicFramePr>
          <p:xfrm>
            <a:off x="766" y="2480"/>
            <a:ext cx="1814" cy="389"/>
          </p:xfrm>
          <a:graphic>
            <a:graphicData uri="http://schemas.openxmlformats.org/presentationml/2006/ole">
              <mc:AlternateContent xmlns:mc="http://schemas.openxmlformats.org/markup-compatibility/2006">
                <mc:Choice xmlns:v="urn:schemas-microsoft-com:vml" Requires="v">
                  <p:oleObj spid="_x0000_s57489" name="公式" r:id="rId8" imgW="1028700" imgH="219050" progId="Equation.3">
                    <p:embed/>
                  </p:oleObj>
                </mc:Choice>
                <mc:Fallback>
                  <p:oleObj name="公式" r:id="rId8" imgW="1028700" imgH="21905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invGray">
                        <a:xfrm>
                          <a:off x="766" y="2480"/>
                          <a:ext cx="181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2" name="Object 9"/>
            <p:cNvGraphicFramePr>
              <a:graphicFrameLocks noChangeAspect="1"/>
            </p:cNvGraphicFramePr>
            <p:nvPr/>
          </p:nvGraphicFramePr>
          <p:xfrm>
            <a:off x="3021" y="2505"/>
            <a:ext cx="2031" cy="319"/>
          </p:xfrm>
          <a:graphic>
            <a:graphicData uri="http://schemas.openxmlformats.org/presentationml/2006/ole">
              <mc:AlternateContent xmlns:mc="http://schemas.openxmlformats.org/markup-compatibility/2006">
                <mc:Choice xmlns:v="urn:schemas-microsoft-com:vml" Requires="v">
                  <p:oleObj spid="_x0000_s57490" name="公式" r:id="rId10" imgW="1276350" imgH="209702" progId="Equation.3">
                    <p:embed/>
                  </p:oleObj>
                </mc:Choice>
                <mc:Fallback>
                  <p:oleObj name="公式" r:id="rId10" imgW="1276350" imgH="209702"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invGray">
                        <a:xfrm>
                          <a:off x="3021" y="2505"/>
                          <a:ext cx="2031"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50" name="灯片编号占位符 1"/>
          <p:cNvSpPr>
            <a:spLocks noGrp="1"/>
          </p:cNvSpPr>
          <p:nvPr>
            <p:ph type="sldNum" sz="quarter" idx="10"/>
          </p:nvPr>
        </p:nvSpPr>
        <p:spPr>
          <a:noFill/>
          <a:ln>
            <a:miter lim="800000"/>
            <a:headEnd/>
            <a:tailEnd/>
          </a:ln>
        </p:spPr>
        <p:txBody>
          <a:bodyPr/>
          <a:lstStyle/>
          <a:p>
            <a:fld id="{1F95AA1D-F68E-41C5-8FDA-C9B25646F3CC}" type="slidenum">
              <a:rPr lang="en-US" altLang="zh-CN" smtClean="0">
                <a:latin typeface="Arial" pitchFamily="34" charset="0"/>
                <a:ea typeface="宋体" pitchFamily="2" charset="-122"/>
              </a:rPr>
              <a:pPr/>
              <a:t>59</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49251">
                                            <p:txEl>
                                              <p:pRg st="0" end="0"/>
                                            </p:txEl>
                                          </p:spTgt>
                                        </p:tgtEl>
                                        <p:attrNameLst>
                                          <p:attrName>style.visibility</p:attrName>
                                        </p:attrNameLst>
                                      </p:cBhvr>
                                      <p:to>
                                        <p:strVal val="visible"/>
                                      </p:to>
                                    </p:set>
                                    <p:animEffect transition="in" filter="dissolve">
                                      <p:cBhvr>
                                        <p:cTn id="7" dur="500"/>
                                        <p:tgtEl>
                                          <p:spTgt spid="949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9251">
                                            <p:txEl>
                                              <p:pRg st="1" end="1"/>
                                            </p:txEl>
                                          </p:spTgt>
                                        </p:tgtEl>
                                        <p:attrNameLst>
                                          <p:attrName>style.visibility</p:attrName>
                                        </p:attrNameLst>
                                      </p:cBhvr>
                                      <p:to>
                                        <p:strVal val="visible"/>
                                      </p:to>
                                    </p:set>
                                    <p:animEffect transition="in" filter="dissolve">
                                      <p:cBhvr>
                                        <p:cTn id="12" dur="500"/>
                                        <p:tgtEl>
                                          <p:spTgt spid="94925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49251">
                                            <p:txEl>
                                              <p:pRg st="2" end="2"/>
                                            </p:txEl>
                                          </p:spTgt>
                                        </p:tgtEl>
                                        <p:attrNameLst>
                                          <p:attrName>style.visibility</p:attrName>
                                        </p:attrNameLst>
                                      </p:cBhvr>
                                      <p:to>
                                        <p:strVal val="visible"/>
                                      </p:to>
                                    </p:set>
                                    <p:animEffect transition="in" filter="dissolve">
                                      <p:cBhvr>
                                        <p:cTn id="15" dur="500"/>
                                        <p:tgtEl>
                                          <p:spTgt spid="94925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49251">
                                            <p:txEl>
                                              <p:pRg st="5" end="5"/>
                                            </p:txEl>
                                          </p:spTgt>
                                        </p:tgtEl>
                                        <p:attrNameLst>
                                          <p:attrName>style.visibility</p:attrName>
                                        </p:attrNameLst>
                                      </p:cBhvr>
                                      <p:to>
                                        <p:strVal val="visible"/>
                                      </p:to>
                                    </p:set>
                                    <p:animEffect transition="in" filter="dissolve">
                                      <p:cBhvr>
                                        <p:cTn id="18" dur="500"/>
                                        <p:tgtEl>
                                          <p:spTgt spid="949251">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49252"/>
                                        </p:tgtEl>
                                        <p:attrNameLst>
                                          <p:attrName>style.visibility</p:attrName>
                                        </p:attrNameLst>
                                      </p:cBhvr>
                                      <p:to>
                                        <p:strVal val="visible"/>
                                      </p:to>
                                    </p:set>
                                    <p:animEffect transition="in" filter="dissolve">
                                      <p:cBhvr>
                                        <p:cTn id="21" dur="500"/>
                                        <p:tgtEl>
                                          <p:spTgt spid="949252"/>
                                        </p:tgtEl>
                                      </p:cBhvr>
                                    </p:animEffect>
                                  </p:childTnLst>
                                </p:cTn>
                              </p:par>
                              <p:par>
                                <p:cTn id="22" presetID="9" presetClass="entr" presetSubtype="0" fill="hold" nodeType="withEffect">
                                  <p:stCondLst>
                                    <p:cond delay="0"/>
                                  </p:stCondLst>
                                  <p:childTnLst>
                                    <p:set>
                                      <p:cBhvr>
                                        <p:cTn id="23" dur="1" fill="hold">
                                          <p:stCondLst>
                                            <p:cond delay="0"/>
                                          </p:stCondLst>
                                        </p:cTn>
                                        <p:tgtEl>
                                          <p:spTgt spid="949255"/>
                                        </p:tgtEl>
                                        <p:attrNameLst>
                                          <p:attrName>style.visibility</p:attrName>
                                        </p:attrNameLst>
                                      </p:cBhvr>
                                      <p:to>
                                        <p:strVal val="visible"/>
                                      </p:to>
                                    </p:set>
                                    <p:animEffect transition="in" filter="dissolve">
                                      <p:cBhvr>
                                        <p:cTn id="24" dur="500"/>
                                        <p:tgtEl>
                                          <p:spTgt spid="949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ea typeface="黑体" pitchFamily="2" charset="-122"/>
              </a:rPr>
              <a:t>要研究的问题</a:t>
            </a:r>
          </a:p>
        </p:txBody>
      </p:sp>
      <p:sp>
        <p:nvSpPr>
          <p:cNvPr id="833539" name="AutoShape 3"/>
          <p:cNvSpPr>
            <a:spLocks noChangeArrowheads="1"/>
          </p:cNvSpPr>
          <p:nvPr/>
        </p:nvSpPr>
        <p:spPr bwMode="blackWhite">
          <a:xfrm>
            <a:off x="469900" y="1420813"/>
            <a:ext cx="1725613" cy="768350"/>
          </a:xfrm>
          <a:prstGeom prst="roundRect">
            <a:avLst>
              <a:gd name="adj" fmla="val 1370"/>
            </a:avLst>
          </a:prstGeom>
          <a:solidFill>
            <a:srgbClr val="FFFF00"/>
          </a:solidFill>
          <a:ln w="9525">
            <a:solidFill>
              <a:schemeClr val="tx1"/>
            </a:solidFill>
            <a:round/>
            <a:headEnd/>
            <a:tailEnd/>
          </a:ln>
          <a:effectLst/>
        </p:spPr>
        <p:txBody>
          <a:bodyPr lIns="18000" tIns="10800" rIns="18000" bIns="10800">
            <a:spAutoFit/>
          </a:bodyPr>
          <a:lstStyle/>
          <a:p>
            <a:pPr algn="ctr">
              <a:spcBef>
                <a:spcPct val="50000"/>
              </a:spcBef>
            </a:pPr>
            <a:r>
              <a:rPr kumimoji="1" lang="zh-CN" altLang="en-US" sz="2400" b="1">
                <a:latin typeface="楷体_GB2312" pitchFamily="49" charset="-122"/>
                <a:ea typeface="楷体_GB2312" pitchFamily="49" charset="-122"/>
              </a:rPr>
              <a:t>总体</a:t>
            </a:r>
            <a:r>
              <a:rPr kumimoji="1" lang="en-US" altLang="zh-CN" sz="2400" b="1">
                <a:latin typeface="楷体_GB2312" pitchFamily="49" charset="-122"/>
                <a:ea typeface="楷体_GB2312" pitchFamily="49" charset="-122"/>
              </a:rPr>
              <a:t>1</a:t>
            </a:r>
            <a:r>
              <a:rPr kumimoji="1" lang="zh-CN" altLang="en-US" sz="2400" b="1">
                <a:latin typeface="楷体_GB2312" pitchFamily="49" charset="-122"/>
                <a:ea typeface="楷体_GB2312" pitchFamily="49" charset="-122"/>
              </a:rPr>
              <a:t>，</a:t>
            </a:r>
            <a:r>
              <a:rPr kumimoji="1" lang="el-GR" altLang="zh-CN" sz="2400" b="1">
                <a:latin typeface="楷体_GB2312" pitchFamily="49" charset="-122"/>
                <a:ea typeface="楷体_GB2312" pitchFamily="49" charset="-122"/>
              </a:rPr>
              <a:t>μ</a:t>
            </a:r>
            <a:r>
              <a:rPr kumimoji="1" lang="el-GR" altLang="zh-CN" sz="2400" b="1" baseline="-25000">
                <a:latin typeface="楷体_GB2312" pitchFamily="49" charset="-122"/>
                <a:ea typeface="楷体_GB2312" pitchFamily="49" charset="-122"/>
              </a:rPr>
              <a:t>1</a:t>
            </a:r>
            <a:r>
              <a:rPr kumimoji="1" lang="zh-CN" altLang="en-US" sz="2400" b="1">
                <a:latin typeface="楷体_GB2312" pitchFamily="49" charset="-122"/>
                <a:ea typeface="楷体_GB2312" pitchFamily="49" charset="-122"/>
              </a:rPr>
              <a:t>（专业</a:t>
            </a:r>
            <a:r>
              <a:rPr kumimoji="1" lang="en-US" altLang="zh-CN" sz="2400" b="1">
                <a:latin typeface="楷体_GB2312" pitchFamily="49" charset="-122"/>
                <a:ea typeface="楷体_GB2312" pitchFamily="49" charset="-122"/>
              </a:rPr>
              <a:t>=1</a:t>
            </a:r>
            <a:r>
              <a:rPr kumimoji="1" lang="zh-CN" altLang="en-US" sz="2400" b="1">
                <a:latin typeface="楷体_GB2312" pitchFamily="49" charset="-122"/>
                <a:ea typeface="楷体_GB2312" pitchFamily="49" charset="-122"/>
              </a:rPr>
              <a:t>）</a:t>
            </a:r>
          </a:p>
        </p:txBody>
      </p:sp>
      <p:sp>
        <p:nvSpPr>
          <p:cNvPr id="833540" name="AutoShape 4"/>
          <p:cNvSpPr>
            <a:spLocks noChangeArrowheads="1"/>
          </p:cNvSpPr>
          <p:nvPr/>
        </p:nvSpPr>
        <p:spPr bwMode="blackWhite">
          <a:xfrm>
            <a:off x="2557463" y="1420813"/>
            <a:ext cx="1725612" cy="768350"/>
          </a:xfrm>
          <a:prstGeom prst="roundRect">
            <a:avLst>
              <a:gd name="adj" fmla="val 1370"/>
            </a:avLst>
          </a:prstGeom>
          <a:solidFill>
            <a:srgbClr val="FFFF00"/>
          </a:solidFill>
          <a:ln w="9525">
            <a:solidFill>
              <a:schemeClr val="tx1"/>
            </a:solidFill>
            <a:round/>
            <a:headEnd/>
            <a:tailEnd/>
          </a:ln>
          <a:effectLst/>
        </p:spPr>
        <p:txBody>
          <a:bodyPr lIns="18000" tIns="10800" rIns="18000" bIns="10800">
            <a:spAutoFit/>
          </a:bodyPr>
          <a:lstStyle/>
          <a:p>
            <a:pPr algn="ctr">
              <a:spcBef>
                <a:spcPct val="50000"/>
              </a:spcBef>
            </a:pPr>
            <a:r>
              <a:rPr kumimoji="1" lang="zh-CN" altLang="en-US" sz="2400" b="1">
                <a:latin typeface="楷体_GB2312" pitchFamily="49" charset="-122"/>
                <a:ea typeface="楷体_GB2312" pitchFamily="49" charset="-122"/>
              </a:rPr>
              <a:t>总体</a:t>
            </a:r>
            <a:r>
              <a:rPr kumimoji="1" lang="en-US" altLang="zh-CN" sz="2400" b="1">
                <a:latin typeface="楷体_GB2312" pitchFamily="49" charset="-122"/>
                <a:ea typeface="楷体_GB2312" pitchFamily="49" charset="-122"/>
              </a:rPr>
              <a:t>2</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μ</a:t>
            </a:r>
            <a:r>
              <a:rPr kumimoji="1" lang="en-US" altLang="zh-CN" sz="2400" b="1" baseline="-25000">
                <a:latin typeface="楷体_GB2312" pitchFamily="49" charset="-122"/>
                <a:ea typeface="楷体_GB2312" pitchFamily="49" charset="-122"/>
              </a:rPr>
              <a:t>2</a:t>
            </a:r>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a:t>
            </a:r>
            <a:r>
              <a:rPr kumimoji="1" lang="zh-CN" altLang="en-US" sz="1800" b="1"/>
              <a:t>专业</a:t>
            </a:r>
            <a:r>
              <a:rPr kumimoji="1" lang="en-US" altLang="zh-CN" sz="2400" b="1">
                <a:latin typeface="楷体_GB2312" pitchFamily="49" charset="-122"/>
                <a:ea typeface="楷体_GB2312" pitchFamily="49" charset="-122"/>
              </a:rPr>
              <a:t>=2</a:t>
            </a:r>
            <a:r>
              <a:rPr kumimoji="1" lang="zh-CN" altLang="en-US" sz="2400" b="1">
                <a:latin typeface="楷体_GB2312" pitchFamily="49" charset="-122"/>
                <a:ea typeface="楷体_GB2312" pitchFamily="49" charset="-122"/>
              </a:rPr>
              <a:t>）</a:t>
            </a:r>
          </a:p>
        </p:txBody>
      </p:sp>
      <p:sp>
        <p:nvSpPr>
          <p:cNvPr id="833541" name="AutoShape 5"/>
          <p:cNvSpPr>
            <a:spLocks noChangeArrowheads="1"/>
          </p:cNvSpPr>
          <p:nvPr/>
        </p:nvSpPr>
        <p:spPr bwMode="blackWhite">
          <a:xfrm>
            <a:off x="4718050" y="1420813"/>
            <a:ext cx="1725613" cy="768350"/>
          </a:xfrm>
          <a:prstGeom prst="roundRect">
            <a:avLst>
              <a:gd name="adj" fmla="val 1370"/>
            </a:avLst>
          </a:prstGeom>
          <a:solidFill>
            <a:srgbClr val="FFFF00"/>
          </a:solidFill>
          <a:ln w="9525">
            <a:solidFill>
              <a:schemeClr val="tx1"/>
            </a:solidFill>
            <a:round/>
            <a:headEnd/>
            <a:tailEnd/>
          </a:ln>
          <a:effectLst/>
        </p:spPr>
        <p:txBody>
          <a:bodyPr lIns="18000" tIns="10800" rIns="18000" bIns="10800">
            <a:spAutoFit/>
          </a:bodyPr>
          <a:lstStyle/>
          <a:p>
            <a:pPr algn="ctr">
              <a:spcBef>
                <a:spcPct val="50000"/>
              </a:spcBef>
            </a:pPr>
            <a:r>
              <a:rPr kumimoji="1" lang="zh-CN" altLang="en-US" sz="2400" b="1">
                <a:latin typeface="楷体_GB2312" pitchFamily="49" charset="-122"/>
                <a:ea typeface="楷体_GB2312" pitchFamily="49" charset="-122"/>
              </a:rPr>
              <a:t>总体</a:t>
            </a:r>
            <a:r>
              <a:rPr kumimoji="1" lang="en-US" altLang="zh-CN" sz="2400" b="1">
                <a:latin typeface="楷体_GB2312" pitchFamily="49" charset="-122"/>
                <a:ea typeface="楷体_GB2312" pitchFamily="49" charset="-122"/>
              </a:rPr>
              <a:t>3</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μ</a:t>
            </a:r>
            <a:r>
              <a:rPr kumimoji="1" lang="en-US" altLang="zh-CN" sz="2400" b="1" baseline="-25000">
                <a:latin typeface="楷体_GB2312" pitchFamily="49" charset="-122"/>
                <a:ea typeface="楷体_GB2312" pitchFamily="49" charset="-122"/>
              </a:rPr>
              <a:t>3</a:t>
            </a:r>
            <a:r>
              <a:rPr kumimoji="1" lang="zh-CN" altLang="en-US" sz="2400" b="1">
                <a:latin typeface="楷体_GB2312" pitchFamily="49" charset="-122"/>
                <a:ea typeface="楷体_GB2312" pitchFamily="49" charset="-122"/>
              </a:rPr>
              <a:t>（</a:t>
            </a:r>
            <a:r>
              <a:rPr kumimoji="1" lang="zh-CN" altLang="en-US" sz="1800" b="1"/>
              <a:t>专业</a:t>
            </a:r>
            <a:r>
              <a:rPr kumimoji="1" lang="en-US" altLang="zh-CN" sz="2400" b="1">
                <a:latin typeface="楷体_GB2312" pitchFamily="49" charset="-122"/>
                <a:ea typeface="楷体_GB2312" pitchFamily="49" charset="-122"/>
              </a:rPr>
              <a:t>=3</a:t>
            </a:r>
            <a:r>
              <a:rPr kumimoji="1" lang="zh-CN" altLang="en-US" sz="2400" b="1">
                <a:latin typeface="楷体_GB2312" pitchFamily="49" charset="-122"/>
                <a:ea typeface="楷体_GB2312" pitchFamily="49" charset="-122"/>
              </a:rPr>
              <a:t>）</a:t>
            </a:r>
          </a:p>
        </p:txBody>
      </p:sp>
      <p:grpSp>
        <p:nvGrpSpPr>
          <p:cNvPr id="833542" name="Group 6"/>
          <p:cNvGrpSpPr>
            <a:grpSpLocks/>
          </p:cNvGrpSpPr>
          <p:nvPr/>
        </p:nvGrpSpPr>
        <p:grpSpPr bwMode="auto">
          <a:xfrm>
            <a:off x="612775" y="2851150"/>
            <a:ext cx="7920038" cy="863600"/>
            <a:chOff x="296" y="1924"/>
            <a:chExt cx="4989" cy="544"/>
          </a:xfrm>
        </p:grpSpPr>
        <p:sp>
          <p:nvSpPr>
            <p:cNvPr id="13347" name="Oval 7"/>
            <p:cNvSpPr>
              <a:spLocks noChangeArrowheads="1"/>
            </p:cNvSpPr>
            <p:nvPr/>
          </p:nvSpPr>
          <p:spPr bwMode="blackWhite">
            <a:xfrm>
              <a:off x="296" y="1924"/>
              <a:ext cx="862" cy="536"/>
            </a:xfrm>
            <a:prstGeom prst="ellipse">
              <a:avLst/>
            </a:prstGeom>
            <a:solidFill>
              <a:srgbClr val="FF9900"/>
            </a:solidFill>
            <a:ln w="9525">
              <a:solidFill>
                <a:schemeClr val="tx1"/>
              </a:solidFill>
              <a:round/>
              <a:headEnd/>
              <a:tailEnd/>
            </a:ln>
            <a:effectLst/>
          </p:spPr>
          <p:txBody>
            <a:bodyPr lIns="18000" tIns="118800" rIns="18000" bIns="118800">
              <a:spAutoFit/>
            </a:bodyPr>
            <a:lstStyle/>
            <a:p>
              <a:pPr algn="ctr">
                <a:spcBef>
                  <a:spcPct val="50000"/>
                </a:spcBef>
              </a:pPr>
              <a:r>
                <a:rPr kumimoji="1" lang="zh-CN" altLang="en-US" sz="2800" b="1">
                  <a:latin typeface="楷体_GB2312" pitchFamily="49" charset="-122"/>
                  <a:ea typeface="楷体_GB2312" pitchFamily="49" charset="-122"/>
                </a:rPr>
                <a:t>样本</a:t>
              </a:r>
              <a:r>
                <a:rPr kumimoji="1" lang="en-US" altLang="zh-CN" sz="2800" b="1">
                  <a:latin typeface="楷体_GB2312" pitchFamily="49" charset="-122"/>
                  <a:ea typeface="楷体_GB2312" pitchFamily="49" charset="-122"/>
                </a:rPr>
                <a:t>1</a:t>
              </a:r>
            </a:p>
          </p:txBody>
        </p:sp>
        <p:sp>
          <p:nvSpPr>
            <p:cNvPr id="13348" name="Oval 8"/>
            <p:cNvSpPr>
              <a:spLocks noChangeArrowheads="1"/>
            </p:cNvSpPr>
            <p:nvPr/>
          </p:nvSpPr>
          <p:spPr bwMode="blackWhite">
            <a:xfrm>
              <a:off x="1656" y="1932"/>
              <a:ext cx="862" cy="536"/>
            </a:xfrm>
            <a:prstGeom prst="ellipse">
              <a:avLst/>
            </a:prstGeom>
            <a:solidFill>
              <a:srgbClr val="FF9900"/>
            </a:solidFill>
            <a:ln w="9525">
              <a:solidFill>
                <a:schemeClr val="tx1"/>
              </a:solidFill>
              <a:round/>
              <a:headEnd/>
              <a:tailEnd/>
            </a:ln>
            <a:effectLst/>
          </p:spPr>
          <p:txBody>
            <a:bodyPr lIns="18000" tIns="118800" rIns="18000" bIns="118800">
              <a:spAutoFit/>
            </a:bodyPr>
            <a:lstStyle/>
            <a:p>
              <a:pPr algn="ctr">
                <a:spcBef>
                  <a:spcPct val="50000"/>
                </a:spcBef>
              </a:pPr>
              <a:r>
                <a:rPr kumimoji="1" lang="zh-CN" altLang="en-US" sz="2800" b="1">
                  <a:latin typeface="楷体_GB2312" pitchFamily="49" charset="-122"/>
                  <a:ea typeface="楷体_GB2312" pitchFamily="49" charset="-122"/>
                </a:rPr>
                <a:t>样本</a:t>
              </a:r>
              <a:r>
                <a:rPr kumimoji="1" lang="en-US" altLang="zh-CN" sz="2800" b="1">
                  <a:latin typeface="楷体_GB2312" pitchFamily="49" charset="-122"/>
                  <a:ea typeface="楷体_GB2312" pitchFamily="49" charset="-122"/>
                </a:rPr>
                <a:t>2</a:t>
              </a:r>
            </a:p>
          </p:txBody>
        </p:sp>
        <p:sp>
          <p:nvSpPr>
            <p:cNvPr id="13349" name="Oval 9"/>
            <p:cNvSpPr>
              <a:spLocks noChangeArrowheads="1"/>
            </p:cNvSpPr>
            <p:nvPr/>
          </p:nvSpPr>
          <p:spPr bwMode="blackWhite">
            <a:xfrm>
              <a:off x="3017" y="1932"/>
              <a:ext cx="862" cy="536"/>
            </a:xfrm>
            <a:prstGeom prst="ellipse">
              <a:avLst/>
            </a:prstGeom>
            <a:solidFill>
              <a:srgbClr val="FF9900"/>
            </a:solidFill>
            <a:ln w="9525">
              <a:solidFill>
                <a:schemeClr val="tx1"/>
              </a:solidFill>
              <a:round/>
              <a:headEnd/>
              <a:tailEnd/>
            </a:ln>
            <a:effectLst/>
          </p:spPr>
          <p:txBody>
            <a:bodyPr lIns="18000" tIns="118800" rIns="18000" bIns="118800">
              <a:spAutoFit/>
            </a:bodyPr>
            <a:lstStyle/>
            <a:p>
              <a:pPr algn="ctr">
                <a:spcBef>
                  <a:spcPct val="50000"/>
                </a:spcBef>
              </a:pPr>
              <a:r>
                <a:rPr kumimoji="1" lang="zh-CN" altLang="en-US" sz="2800" b="1">
                  <a:latin typeface="楷体_GB2312" pitchFamily="49" charset="-122"/>
                  <a:ea typeface="楷体_GB2312" pitchFamily="49" charset="-122"/>
                </a:rPr>
                <a:t>样本</a:t>
              </a:r>
              <a:r>
                <a:rPr kumimoji="1" lang="en-US" altLang="zh-CN" sz="2800" b="1">
                  <a:latin typeface="楷体_GB2312" pitchFamily="49" charset="-122"/>
                  <a:ea typeface="楷体_GB2312" pitchFamily="49" charset="-122"/>
                </a:rPr>
                <a:t>3</a:t>
              </a:r>
            </a:p>
          </p:txBody>
        </p:sp>
        <p:sp>
          <p:nvSpPr>
            <p:cNvPr id="13350" name="Oval 10"/>
            <p:cNvSpPr>
              <a:spLocks noChangeArrowheads="1"/>
            </p:cNvSpPr>
            <p:nvPr/>
          </p:nvSpPr>
          <p:spPr bwMode="blackWhite">
            <a:xfrm>
              <a:off x="4423" y="1924"/>
              <a:ext cx="862" cy="536"/>
            </a:xfrm>
            <a:prstGeom prst="ellipse">
              <a:avLst/>
            </a:prstGeom>
            <a:solidFill>
              <a:srgbClr val="FF9900"/>
            </a:solidFill>
            <a:ln w="9525">
              <a:solidFill>
                <a:schemeClr val="tx1"/>
              </a:solidFill>
              <a:round/>
              <a:headEnd/>
              <a:tailEnd/>
            </a:ln>
            <a:effectLst/>
          </p:spPr>
          <p:txBody>
            <a:bodyPr lIns="18000" tIns="118800" rIns="18000" bIns="118800">
              <a:spAutoFit/>
            </a:bodyPr>
            <a:lstStyle/>
            <a:p>
              <a:pPr algn="ctr">
                <a:spcBef>
                  <a:spcPct val="50000"/>
                </a:spcBef>
              </a:pPr>
              <a:r>
                <a:rPr kumimoji="1" lang="zh-CN" altLang="en-US" sz="2800" b="1">
                  <a:latin typeface="楷体_GB2312" pitchFamily="49" charset="-122"/>
                  <a:ea typeface="楷体_GB2312" pitchFamily="49" charset="-122"/>
                </a:rPr>
                <a:t>样本</a:t>
              </a:r>
              <a:r>
                <a:rPr kumimoji="1" lang="en-US" altLang="zh-CN" sz="2800" b="1">
                  <a:latin typeface="楷体_GB2312" pitchFamily="49" charset="-122"/>
                  <a:ea typeface="楷体_GB2312" pitchFamily="49" charset="-122"/>
                </a:rPr>
                <a:t>4</a:t>
              </a:r>
            </a:p>
          </p:txBody>
        </p:sp>
      </p:grpSp>
      <p:grpSp>
        <p:nvGrpSpPr>
          <p:cNvPr id="833547" name="Group 11"/>
          <p:cNvGrpSpPr>
            <a:grpSpLocks/>
          </p:cNvGrpSpPr>
          <p:nvPr/>
        </p:nvGrpSpPr>
        <p:grpSpPr bwMode="auto">
          <a:xfrm>
            <a:off x="1258888" y="2349500"/>
            <a:ext cx="6551612" cy="360363"/>
            <a:chOff x="703" y="1570"/>
            <a:chExt cx="4127" cy="227"/>
          </a:xfrm>
        </p:grpSpPr>
        <p:sp>
          <p:nvSpPr>
            <p:cNvPr id="13343" name="Line 12"/>
            <p:cNvSpPr>
              <a:spLocks noChangeShapeType="1"/>
            </p:cNvSpPr>
            <p:nvPr/>
          </p:nvSpPr>
          <p:spPr bwMode="auto">
            <a:xfrm>
              <a:off x="703"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sp>
          <p:nvSpPr>
            <p:cNvPr id="13344" name="Line 13"/>
            <p:cNvSpPr>
              <a:spLocks noChangeShapeType="1"/>
            </p:cNvSpPr>
            <p:nvPr/>
          </p:nvSpPr>
          <p:spPr bwMode="auto">
            <a:xfrm>
              <a:off x="2018"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sp>
          <p:nvSpPr>
            <p:cNvPr id="13345" name="Line 14"/>
            <p:cNvSpPr>
              <a:spLocks noChangeShapeType="1"/>
            </p:cNvSpPr>
            <p:nvPr/>
          </p:nvSpPr>
          <p:spPr bwMode="auto">
            <a:xfrm>
              <a:off x="3334"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sp>
          <p:nvSpPr>
            <p:cNvPr id="13346" name="Line 15"/>
            <p:cNvSpPr>
              <a:spLocks noChangeShapeType="1"/>
            </p:cNvSpPr>
            <p:nvPr/>
          </p:nvSpPr>
          <p:spPr bwMode="auto">
            <a:xfrm>
              <a:off x="4830"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grpSp>
      <p:sp>
        <p:nvSpPr>
          <p:cNvPr id="833552" name="AutoShape 16"/>
          <p:cNvSpPr>
            <a:spLocks noChangeArrowheads="1"/>
          </p:cNvSpPr>
          <p:nvPr/>
        </p:nvSpPr>
        <p:spPr bwMode="blackWhite">
          <a:xfrm>
            <a:off x="6732588" y="1412875"/>
            <a:ext cx="1725612" cy="768350"/>
          </a:xfrm>
          <a:prstGeom prst="roundRect">
            <a:avLst>
              <a:gd name="adj" fmla="val 1370"/>
            </a:avLst>
          </a:prstGeom>
          <a:solidFill>
            <a:srgbClr val="FFFF00"/>
          </a:solidFill>
          <a:ln w="9525">
            <a:solidFill>
              <a:schemeClr val="tx1"/>
            </a:solidFill>
            <a:round/>
            <a:headEnd/>
            <a:tailEnd/>
          </a:ln>
          <a:effectLst/>
        </p:spPr>
        <p:txBody>
          <a:bodyPr lIns="18000" tIns="10800" rIns="18000" bIns="10800">
            <a:spAutoFit/>
          </a:bodyPr>
          <a:lstStyle/>
          <a:p>
            <a:pPr algn="ctr">
              <a:spcBef>
                <a:spcPct val="50000"/>
              </a:spcBef>
            </a:pPr>
            <a:r>
              <a:rPr kumimoji="1" lang="zh-CN" altLang="en-US" sz="2400" b="1">
                <a:latin typeface="楷体_GB2312" pitchFamily="49" charset="-122"/>
                <a:ea typeface="楷体_GB2312" pitchFamily="49" charset="-122"/>
              </a:rPr>
              <a:t>总体</a:t>
            </a:r>
            <a:r>
              <a:rPr kumimoji="1" lang="en-US" altLang="zh-CN" sz="2400" b="1">
                <a:latin typeface="楷体_GB2312" pitchFamily="49" charset="-122"/>
                <a:ea typeface="楷体_GB2312" pitchFamily="49" charset="-122"/>
              </a:rPr>
              <a:t>4</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μ</a:t>
            </a:r>
            <a:r>
              <a:rPr kumimoji="1" lang="en-US" altLang="zh-CN" sz="2400" b="1" baseline="-25000">
                <a:latin typeface="楷体_GB2312" pitchFamily="49" charset="-122"/>
                <a:ea typeface="楷体_GB2312" pitchFamily="49" charset="-122"/>
              </a:rPr>
              <a:t>4</a:t>
            </a:r>
            <a:r>
              <a:rPr kumimoji="1" lang="zh-CN" altLang="en-US" sz="2400" b="1">
                <a:latin typeface="楷体_GB2312" pitchFamily="49" charset="-122"/>
                <a:ea typeface="楷体_GB2312" pitchFamily="49" charset="-122"/>
              </a:rPr>
              <a:t>（</a:t>
            </a:r>
            <a:r>
              <a:rPr kumimoji="1" lang="zh-CN" altLang="en-US" sz="1800" b="1"/>
              <a:t>专业</a:t>
            </a:r>
            <a:r>
              <a:rPr kumimoji="1" lang="en-US" altLang="zh-CN" sz="2400" b="1">
                <a:latin typeface="楷体_GB2312" pitchFamily="49" charset="-122"/>
                <a:ea typeface="楷体_GB2312" pitchFamily="49" charset="-122"/>
              </a:rPr>
              <a:t>=4</a:t>
            </a:r>
            <a:r>
              <a:rPr kumimoji="1" lang="zh-CN" altLang="en-US" sz="2400" b="1">
                <a:latin typeface="楷体_GB2312" pitchFamily="49" charset="-122"/>
                <a:ea typeface="楷体_GB2312" pitchFamily="49" charset="-122"/>
              </a:rPr>
              <a:t>）</a:t>
            </a:r>
          </a:p>
        </p:txBody>
      </p:sp>
      <p:grpSp>
        <p:nvGrpSpPr>
          <p:cNvPr id="833553" name="Group 17"/>
          <p:cNvGrpSpPr>
            <a:grpSpLocks/>
          </p:cNvGrpSpPr>
          <p:nvPr/>
        </p:nvGrpSpPr>
        <p:grpSpPr bwMode="auto">
          <a:xfrm>
            <a:off x="611188" y="4148138"/>
            <a:ext cx="7777162" cy="865187"/>
            <a:chOff x="385" y="2613"/>
            <a:chExt cx="4899" cy="545"/>
          </a:xfrm>
        </p:grpSpPr>
        <p:sp>
          <p:nvSpPr>
            <p:cNvPr id="13330" name="Text Box 18"/>
            <p:cNvSpPr txBox="1">
              <a:spLocks noChangeArrowheads="1"/>
            </p:cNvSpPr>
            <p:nvPr/>
          </p:nvSpPr>
          <p:spPr bwMode="invGray">
            <a:xfrm>
              <a:off x="419" y="2631"/>
              <a:ext cx="114" cy="480"/>
            </a:xfrm>
            <a:prstGeom prst="rect">
              <a:avLst/>
            </a:prstGeom>
            <a:noFill/>
            <a:ln w="28575">
              <a:noFill/>
              <a:miter lim="800000"/>
              <a:headEnd/>
              <a:tailEnd/>
            </a:ln>
            <a:effectLst/>
          </p:spPr>
          <p:txBody>
            <a:bodyPr wrap="none" lIns="90000" tIns="46800" rIns="90000" bIns="46800">
              <a:spAutoFit/>
            </a:bodyPr>
            <a:lstStyle/>
            <a:p>
              <a:pPr>
                <a:spcBef>
                  <a:spcPct val="50000"/>
                </a:spcBef>
              </a:pPr>
              <a:endParaRPr kumimoji="1" lang="zh-CN" altLang="zh-CN" sz="4400">
                <a:latin typeface="Times New Roman" pitchFamily="18" charset="0"/>
              </a:endParaRPr>
            </a:p>
          </p:txBody>
        </p:sp>
        <p:grpSp>
          <p:nvGrpSpPr>
            <p:cNvPr id="13331" name="Group 19"/>
            <p:cNvGrpSpPr>
              <a:grpSpLocks/>
            </p:cNvGrpSpPr>
            <p:nvPr/>
          </p:nvGrpSpPr>
          <p:grpSpPr bwMode="auto">
            <a:xfrm>
              <a:off x="385" y="2613"/>
              <a:ext cx="816" cy="499"/>
              <a:chOff x="476" y="2886"/>
              <a:chExt cx="816" cy="499"/>
            </a:xfrm>
          </p:grpSpPr>
          <p:sp>
            <p:nvSpPr>
              <p:cNvPr id="13341" name="AutoShape 20"/>
              <p:cNvSpPr>
                <a:spLocks noChangeArrowheads="1"/>
              </p:cNvSpPr>
              <p:nvPr/>
            </p:nvSpPr>
            <p:spPr bwMode="invGray">
              <a:xfrm>
                <a:off x="476" y="2886"/>
                <a:ext cx="816" cy="499"/>
              </a:xfrm>
              <a:prstGeom prst="foldedCorner">
                <a:avLst>
                  <a:gd name="adj" fmla="val 12500"/>
                </a:avLst>
              </a:prstGeom>
              <a:noFill/>
              <a:ln w="28575">
                <a:solidFill>
                  <a:srgbClr val="009900"/>
                </a:solidFill>
                <a:round/>
                <a:headEnd/>
                <a:tailEnd/>
              </a:ln>
              <a:effectLst/>
            </p:spPr>
            <p:txBody>
              <a:bodyPr lIns="90000" tIns="46800" rIns="90000" bIns="46800" anchor="ctr">
                <a:spAutoFit/>
              </a:bodyPr>
              <a:lstStyle/>
              <a:p>
                <a:endParaRPr lang="zh-CN" altLang="en-US"/>
              </a:p>
            </p:txBody>
          </p:sp>
          <p:graphicFrame>
            <p:nvGraphicFramePr>
              <p:cNvPr id="13342" name="Object 21"/>
              <p:cNvGraphicFramePr>
                <a:graphicFrameLocks noChangeAspect="1"/>
              </p:cNvGraphicFramePr>
              <p:nvPr/>
            </p:nvGraphicFramePr>
            <p:xfrm>
              <a:off x="612" y="2886"/>
              <a:ext cx="617" cy="456"/>
            </p:xfrm>
            <a:graphic>
              <a:graphicData uri="http://schemas.openxmlformats.org/presentationml/2006/ole">
                <mc:AlternateContent xmlns:mc="http://schemas.openxmlformats.org/markup-compatibility/2006">
                  <mc:Choice xmlns:v="urn:schemas-microsoft-com:vml" Requires="v">
                    <p:oleObj spid="_x0000_s13508" name="公式" r:id="rId4" imgW="285750" imgH="209702" progId="Equation.3">
                      <p:embed/>
                    </p:oleObj>
                  </mc:Choice>
                  <mc:Fallback>
                    <p:oleObj name="公式" r:id="rId4" imgW="285750" imgH="209702"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612" y="2886"/>
                            <a:ext cx="617" cy="456"/>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13332" name="Group 22"/>
            <p:cNvGrpSpPr>
              <a:grpSpLocks/>
            </p:cNvGrpSpPr>
            <p:nvPr/>
          </p:nvGrpSpPr>
          <p:grpSpPr bwMode="auto">
            <a:xfrm>
              <a:off x="1746" y="2659"/>
              <a:ext cx="816" cy="499"/>
              <a:chOff x="476" y="2886"/>
              <a:chExt cx="816" cy="499"/>
            </a:xfrm>
          </p:grpSpPr>
          <p:sp>
            <p:nvSpPr>
              <p:cNvPr id="13339" name="AutoShape 23"/>
              <p:cNvSpPr>
                <a:spLocks noChangeArrowheads="1"/>
              </p:cNvSpPr>
              <p:nvPr/>
            </p:nvSpPr>
            <p:spPr bwMode="invGray">
              <a:xfrm>
                <a:off x="476" y="2886"/>
                <a:ext cx="816" cy="499"/>
              </a:xfrm>
              <a:prstGeom prst="foldedCorner">
                <a:avLst>
                  <a:gd name="adj" fmla="val 12500"/>
                </a:avLst>
              </a:prstGeom>
              <a:noFill/>
              <a:ln w="28575">
                <a:solidFill>
                  <a:srgbClr val="009900"/>
                </a:solidFill>
                <a:round/>
                <a:headEnd/>
                <a:tailEnd/>
              </a:ln>
              <a:effectLst/>
            </p:spPr>
            <p:txBody>
              <a:bodyPr lIns="90000" tIns="46800" rIns="90000" bIns="46800" anchor="ctr">
                <a:spAutoFit/>
              </a:bodyPr>
              <a:lstStyle/>
              <a:p>
                <a:endParaRPr lang="zh-CN" altLang="en-US"/>
              </a:p>
            </p:txBody>
          </p:sp>
          <p:graphicFrame>
            <p:nvGraphicFramePr>
              <p:cNvPr id="13340" name="Object 24"/>
              <p:cNvGraphicFramePr>
                <a:graphicFrameLocks noChangeAspect="1"/>
              </p:cNvGraphicFramePr>
              <p:nvPr/>
            </p:nvGraphicFramePr>
            <p:xfrm>
              <a:off x="586" y="2886"/>
              <a:ext cx="670" cy="456"/>
            </p:xfrm>
            <a:graphic>
              <a:graphicData uri="http://schemas.openxmlformats.org/presentationml/2006/ole">
                <mc:AlternateContent xmlns:mc="http://schemas.openxmlformats.org/markup-compatibility/2006">
                  <mc:Choice xmlns:v="urn:schemas-microsoft-com:vml" Requires="v">
                    <p:oleObj spid="_x0000_s13509" name="公式" r:id="rId6" imgW="304800" imgH="209702" progId="Equation.3">
                      <p:embed/>
                    </p:oleObj>
                  </mc:Choice>
                  <mc:Fallback>
                    <p:oleObj name="公式" r:id="rId6" imgW="304800" imgH="209702"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586" y="2886"/>
                            <a:ext cx="670" cy="456"/>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13333" name="Group 25"/>
            <p:cNvGrpSpPr>
              <a:grpSpLocks/>
            </p:cNvGrpSpPr>
            <p:nvPr/>
          </p:nvGrpSpPr>
          <p:grpSpPr bwMode="auto">
            <a:xfrm>
              <a:off x="3107" y="2659"/>
              <a:ext cx="816" cy="499"/>
              <a:chOff x="476" y="2886"/>
              <a:chExt cx="816" cy="499"/>
            </a:xfrm>
          </p:grpSpPr>
          <p:sp>
            <p:nvSpPr>
              <p:cNvPr id="13337" name="AutoShape 26"/>
              <p:cNvSpPr>
                <a:spLocks noChangeArrowheads="1"/>
              </p:cNvSpPr>
              <p:nvPr/>
            </p:nvSpPr>
            <p:spPr bwMode="invGray">
              <a:xfrm>
                <a:off x="476" y="2886"/>
                <a:ext cx="816" cy="499"/>
              </a:xfrm>
              <a:prstGeom prst="foldedCorner">
                <a:avLst>
                  <a:gd name="adj" fmla="val 12500"/>
                </a:avLst>
              </a:prstGeom>
              <a:noFill/>
              <a:ln w="28575">
                <a:solidFill>
                  <a:srgbClr val="009900"/>
                </a:solidFill>
                <a:round/>
                <a:headEnd/>
                <a:tailEnd/>
              </a:ln>
              <a:effectLst/>
            </p:spPr>
            <p:txBody>
              <a:bodyPr lIns="90000" tIns="46800" rIns="90000" bIns="46800" anchor="ctr">
                <a:spAutoFit/>
              </a:bodyPr>
              <a:lstStyle/>
              <a:p>
                <a:endParaRPr lang="zh-CN" altLang="en-US"/>
              </a:p>
            </p:txBody>
          </p:sp>
          <p:graphicFrame>
            <p:nvGraphicFramePr>
              <p:cNvPr id="13338" name="Object 27"/>
              <p:cNvGraphicFramePr>
                <a:graphicFrameLocks noChangeAspect="1"/>
              </p:cNvGraphicFramePr>
              <p:nvPr/>
            </p:nvGraphicFramePr>
            <p:xfrm>
              <a:off x="599" y="2886"/>
              <a:ext cx="644" cy="456"/>
            </p:xfrm>
            <a:graphic>
              <a:graphicData uri="http://schemas.openxmlformats.org/presentationml/2006/ole">
                <mc:AlternateContent xmlns:mc="http://schemas.openxmlformats.org/markup-compatibility/2006">
                  <mc:Choice xmlns:v="urn:schemas-microsoft-com:vml" Requires="v">
                    <p:oleObj spid="_x0000_s13510" name="公式" r:id="rId8" imgW="295275" imgH="209702" progId="Equation.3">
                      <p:embed/>
                    </p:oleObj>
                  </mc:Choice>
                  <mc:Fallback>
                    <p:oleObj name="公式" r:id="rId8" imgW="295275" imgH="209702"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invGray">
                          <a:xfrm>
                            <a:off x="599" y="2886"/>
                            <a:ext cx="644" cy="456"/>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13334" name="Group 28"/>
            <p:cNvGrpSpPr>
              <a:grpSpLocks/>
            </p:cNvGrpSpPr>
            <p:nvPr/>
          </p:nvGrpSpPr>
          <p:grpSpPr bwMode="auto">
            <a:xfrm>
              <a:off x="4468" y="2659"/>
              <a:ext cx="816" cy="499"/>
              <a:chOff x="476" y="2886"/>
              <a:chExt cx="816" cy="499"/>
            </a:xfrm>
          </p:grpSpPr>
          <p:sp>
            <p:nvSpPr>
              <p:cNvPr id="13335" name="AutoShape 29"/>
              <p:cNvSpPr>
                <a:spLocks noChangeArrowheads="1"/>
              </p:cNvSpPr>
              <p:nvPr/>
            </p:nvSpPr>
            <p:spPr bwMode="invGray">
              <a:xfrm>
                <a:off x="476" y="2886"/>
                <a:ext cx="816" cy="499"/>
              </a:xfrm>
              <a:prstGeom prst="foldedCorner">
                <a:avLst>
                  <a:gd name="adj" fmla="val 12500"/>
                </a:avLst>
              </a:prstGeom>
              <a:noFill/>
              <a:ln w="28575">
                <a:solidFill>
                  <a:srgbClr val="009900"/>
                </a:solidFill>
                <a:round/>
                <a:headEnd/>
                <a:tailEnd/>
              </a:ln>
              <a:effectLst/>
            </p:spPr>
            <p:txBody>
              <a:bodyPr lIns="90000" tIns="46800" rIns="90000" bIns="46800" anchor="ctr">
                <a:spAutoFit/>
              </a:bodyPr>
              <a:lstStyle/>
              <a:p>
                <a:endParaRPr lang="zh-CN" altLang="en-US"/>
              </a:p>
            </p:txBody>
          </p:sp>
          <p:graphicFrame>
            <p:nvGraphicFramePr>
              <p:cNvPr id="13336" name="Object 30"/>
              <p:cNvGraphicFramePr>
                <a:graphicFrameLocks noChangeAspect="1"/>
              </p:cNvGraphicFramePr>
              <p:nvPr/>
            </p:nvGraphicFramePr>
            <p:xfrm>
              <a:off x="585" y="2886"/>
              <a:ext cx="671" cy="456"/>
            </p:xfrm>
            <a:graphic>
              <a:graphicData uri="http://schemas.openxmlformats.org/presentationml/2006/ole">
                <mc:AlternateContent xmlns:mc="http://schemas.openxmlformats.org/markup-compatibility/2006">
                  <mc:Choice xmlns:v="urn:schemas-microsoft-com:vml" Requires="v">
                    <p:oleObj spid="_x0000_s13511" name="公式" r:id="rId10" imgW="304800" imgH="209702" progId="Equation.3">
                      <p:embed/>
                    </p:oleObj>
                  </mc:Choice>
                  <mc:Fallback>
                    <p:oleObj name="公式" r:id="rId10" imgW="304800" imgH="209702"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invGray">
                          <a:xfrm>
                            <a:off x="585" y="2886"/>
                            <a:ext cx="671" cy="456"/>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grpSp>
        <p:nvGrpSpPr>
          <p:cNvPr id="833567" name="Group 31"/>
          <p:cNvGrpSpPr>
            <a:grpSpLocks/>
          </p:cNvGrpSpPr>
          <p:nvPr/>
        </p:nvGrpSpPr>
        <p:grpSpPr bwMode="auto">
          <a:xfrm>
            <a:off x="1333500" y="3789363"/>
            <a:ext cx="6551613" cy="360362"/>
            <a:chOff x="703" y="1570"/>
            <a:chExt cx="4127" cy="227"/>
          </a:xfrm>
        </p:grpSpPr>
        <p:sp>
          <p:nvSpPr>
            <p:cNvPr id="13326" name="Line 32"/>
            <p:cNvSpPr>
              <a:spLocks noChangeShapeType="1"/>
            </p:cNvSpPr>
            <p:nvPr/>
          </p:nvSpPr>
          <p:spPr bwMode="auto">
            <a:xfrm>
              <a:off x="703"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sp>
          <p:nvSpPr>
            <p:cNvPr id="13327" name="Line 33"/>
            <p:cNvSpPr>
              <a:spLocks noChangeShapeType="1"/>
            </p:cNvSpPr>
            <p:nvPr/>
          </p:nvSpPr>
          <p:spPr bwMode="auto">
            <a:xfrm>
              <a:off x="2018"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sp>
          <p:nvSpPr>
            <p:cNvPr id="13328" name="Line 34"/>
            <p:cNvSpPr>
              <a:spLocks noChangeShapeType="1"/>
            </p:cNvSpPr>
            <p:nvPr/>
          </p:nvSpPr>
          <p:spPr bwMode="auto">
            <a:xfrm>
              <a:off x="3334"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sp>
          <p:nvSpPr>
            <p:cNvPr id="13329" name="Line 35"/>
            <p:cNvSpPr>
              <a:spLocks noChangeShapeType="1"/>
            </p:cNvSpPr>
            <p:nvPr/>
          </p:nvSpPr>
          <p:spPr bwMode="auto">
            <a:xfrm>
              <a:off x="4830" y="1570"/>
              <a:ext cx="0" cy="227"/>
            </a:xfrm>
            <a:prstGeom prst="line">
              <a:avLst/>
            </a:prstGeom>
            <a:noFill/>
            <a:ln w="28575">
              <a:solidFill>
                <a:srgbClr val="FF0000"/>
              </a:solidFill>
              <a:round/>
              <a:headEnd/>
              <a:tailEnd type="triangle" w="med" len="med"/>
            </a:ln>
            <a:effectLst/>
          </p:spPr>
          <p:txBody>
            <a:bodyPr wrap="none" lIns="90000" tIns="46800" rIns="90000" bIns="46800">
              <a:spAutoFit/>
            </a:bodyPr>
            <a:lstStyle/>
            <a:p>
              <a:endParaRPr lang="zh-CN" altLang="en-US"/>
            </a:p>
          </p:txBody>
        </p:sp>
      </p:grpSp>
      <p:sp>
        <p:nvSpPr>
          <p:cNvPr id="833572" name="AutoShape 36"/>
          <p:cNvSpPr>
            <a:spLocks/>
          </p:cNvSpPr>
          <p:nvPr/>
        </p:nvSpPr>
        <p:spPr bwMode="auto">
          <a:xfrm rot="5400000">
            <a:off x="4356100" y="1773238"/>
            <a:ext cx="287338" cy="7199312"/>
          </a:xfrm>
          <a:prstGeom prst="rightBrace">
            <a:avLst>
              <a:gd name="adj1" fmla="val 120404"/>
              <a:gd name="adj2" fmla="val 48463"/>
            </a:avLst>
          </a:prstGeom>
          <a:noFill/>
          <a:ln w="28575">
            <a:solidFill>
              <a:schemeClr val="tx2"/>
            </a:solidFill>
            <a:round/>
            <a:headEnd/>
            <a:tailEnd/>
          </a:ln>
          <a:effectLst/>
        </p:spPr>
        <p:txBody>
          <a:bodyPr lIns="90000" tIns="46800" rIns="90000" bIns="46800" anchor="ctr">
            <a:spAutoFit/>
          </a:bodyPr>
          <a:lstStyle/>
          <a:p>
            <a:endParaRPr lang="zh-CN" altLang="en-US"/>
          </a:p>
        </p:txBody>
      </p:sp>
      <p:graphicFrame>
        <p:nvGraphicFramePr>
          <p:cNvPr id="833573" name="Object 37"/>
          <p:cNvGraphicFramePr>
            <a:graphicFrameLocks noChangeAspect="1"/>
          </p:cNvGraphicFramePr>
          <p:nvPr/>
        </p:nvGraphicFramePr>
        <p:xfrm>
          <a:off x="3059113" y="5734050"/>
          <a:ext cx="3311525" cy="593725"/>
        </p:xfrm>
        <a:graphic>
          <a:graphicData uri="http://schemas.openxmlformats.org/presentationml/2006/ole">
            <mc:AlternateContent xmlns:mc="http://schemas.openxmlformats.org/markup-compatibility/2006">
              <mc:Choice xmlns:v="urn:schemas-microsoft-com:vml" Requires="v">
                <p:oleObj spid="_x0000_s13512" name="公式" r:id="rId12" imgW="981075" imgH="171501" progId="Equation.3">
                  <p:embed/>
                </p:oleObj>
              </mc:Choice>
              <mc:Fallback>
                <p:oleObj name="公式" r:id="rId12" imgW="981075" imgH="171501" progId="Equation.3">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3059113" y="5734050"/>
                        <a:ext cx="3311525" cy="593725"/>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CC66"/>
                            </a:solidFill>
                          </a14:hiddenFill>
                        </a:ext>
                      </a:extLst>
                    </p:spPr>
                  </p:pic>
                </p:oleObj>
              </mc:Fallback>
            </mc:AlternateContent>
          </a:graphicData>
        </a:graphic>
      </p:graphicFrame>
      <p:sp>
        <p:nvSpPr>
          <p:cNvPr id="13325" name="灯片编号占位符 2"/>
          <p:cNvSpPr>
            <a:spLocks noGrp="1"/>
          </p:cNvSpPr>
          <p:nvPr>
            <p:ph type="sldNum" sz="quarter" idx="10"/>
          </p:nvPr>
        </p:nvSpPr>
        <p:spPr>
          <a:noFill/>
          <a:ln>
            <a:miter lim="800000"/>
            <a:headEnd/>
            <a:tailEnd/>
          </a:ln>
        </p:spPr>
        <p:txBody>
          <a:bodyPr/>
          <a:lstStyle/>
          <a:p>
            <a:fld id="{B6AC7A4D-6197-45DF-A3E9-9BD4C91B5C6C}" type="slidenum">
              <a:rPr lang="en-US" altLang="zh-CN" smtClean="0">
                <a:latin typeface="Arial" pitchFamily="34" charset="0"/>
                <a:ea typeface="宋体" pitchFamily="2" charset="-122"/>
              </a:rPr>
              <a:pPr/>
              <a:t>6</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33539"/>
                                        </p:tgtEl>
                                        <p:attrNameLst>
                                          <p:attrName>style.visibility</p:attrName>
                                        </p:attrNameLst>
                                      </p:cBhvr>
                                      <p:to>
                                        <p:strVal val="visible"/>
                                      </p:to>
                                    </p:set>
                                    <p:animEffect transition="in" filter="dissolve">
                                      <p:cBhvr>
                                        <p:cTn id="7" dur="500"/>
                                        <p:tgtEl>
                                          <p:spTgt spid="83353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3540"/>
                                        </p:tgtEl>
                                        <p:attrNameLst>
                                          <p:attrName>style.visibility</p:attrName>
                                        </p:attrNameLst>
                                      </p:cBhvr>
                                      <p:to>
                                        <p:strVal val="visible"/>
                                      </p:to>
                                    </p:set>
                                    <p:animEffect transition="in" filter="dissolve">
                                      <p:cBhvr>
                                        <p:cTn id="10" dur="500"/>
                                        <p:tgtEl>
                                          <p:spTgt spid="8335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33541"/>
                                        </p:tgtEl>
                                        <p:attrNameLst>
                                          <p:attrName>style.visibility</p:attrName>
                                        </p:attrNameLst>
                                      </p:cBhvr>
                                      <p:to>
                                        <p:strVal val="visible"/>
                                      </p:to>
                                    </p:set>
                                    <p:animEffect transition="in" filter="dissolve">
                                      <p:cBhvr>
                                        <p:cTn id="13" dur="500"/>
                                        <p:tgtEl>
                                          <p:spTgt spid="8335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33552"/>
                                        </p:tgtEl>
                                        <p:attrNameLst>
                                          <p:attrName>style.visibility</p:attrName>
                                        </p:attrNameLst>
                                      </p:cBhvr>
                                      <p:to>
                                        <p:strVal val="visible"/>
                                      </p:to>
                                    </p:set>
                                    <p:animEffect transition="in" filter="dissolve">
                                      <p:cBhvr>
                                        <p:cTn id="16" dur="500"/>
                                        <p:tgtEl>
                                          <p:spTgt spid="8335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33547"/>
                                        </p:tgtEl>
                                        <p:attrNameLst>
                                          <p:attrName>style.visibility</p:attrName>
                                        </p:attrNameLst>
                                      </p:cBhvr>
                                      <p:to>
                                        <p:strVal val="visible"/>
                                      </p:to>
                                    </p:set>
                                    <p:animEffect transition="in" filter="wipe(up)">
                                      <p:cBhvr>
                                        <p:cTn id="21" dur="500"/>
                                        <p:tgtEl>
                                          <p:spTgt spid="833547"/>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833542"/>
                                        </p:tgtEl>
                                        <p:attrNameLst>
                                          <p:attrName>style.visibility</p:attrName>
                                        </p:attrNameLst>
                                      </p:cBhvr>
                                      <p:to>
                                        <p:strVal val="visible"/>
                                      </p:to>
                                    </p:set>
                                    <p:animEffect transition="in" filter="dissolve">
                                      <p:cBhvr>
                                        <p:cTn id="25" dur="500"/>
                                        <p:tgtEl>
                                          <p:spTgt spid="8335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833567"/>
                                        </p:tgtEl>
                                        <p:attrNameLst>
                                          <p:attrName>style.visibility</p:attrName>
                                        </p:attrNameLst>
                                      </p:cBhvr>
                                      <p:to>
                                        <p:strVal val="visible"/>
                                      </p:to>
                                    </p:set>
                                    <p:animEffect transition="in" filter="wipe(up)">
                                      <p:cBhvr>
                                        <p:cTn id="30" dur="500"/>
                                        <p:tgtEl>
                                          <p:spTgt spid="833567"/>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833553"/>
                                        </p:tgtEl>
                                        <p:attrNameLst>
                                          <p:attrName>style.visibility</p:attrName>
                                        </p:attrNameLst>
                                      </p:cBhvr>
                                      <p:to>
                                        <p:strVal val="visible"/>
                                      </p:to>
                                    </p:set>
                                    <p:animEffect transition="in" filter="dissolve">
                                      <p:cBhvr>
                                        <p:cTn id="34" dur="500"/>
                                        <p:tgtEl>
                                          <p:spTgt spid="83355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33572"/>
                                        </p:tgtEl>
                                        <p:attrNameLst>
                                          <p:attrName>style.visibility</p:attrName>
                                        </p:attrNameLst>
                                      </p:cBhvr>
                                      <p:to>
                                        <p:strVal val="visible"/>
                                      </p:to>
                                    </p:set>
                                    <p:animEffect transition="in" filter="dissolve">
                                      <p:cBhvr>
                                        <p:cTn id="39" dur="500"/>
                                        <p:tgtEl>
                                          <p:spTgt spid="833572"/>
                                        </p:tgtEl>
                                      </p:cBhvr>
                                    </p:animEffect>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833573"/>
                                        </p:tgtEl>
                                        <p:attrNameLst>
                                          <p:attrName>style.visibility</p:attrName>
                                        </p:attrNameLst>
                                      </p:cBhvr>
                                      <p:to>
                                        <p:strVal val="visible"/>
                                      </p:to>
                                    </p:set>
                                    <p:animEffect transition="in" filter="dissolve">
                                      <p:cBhvr>
                                        <p:cTn id="43" dur="500"/>
                                        <p:tgtEl>
                                          <p:spTgt spid="833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animBg="1"/>
      <p:bldP spid="833540" grpId="0" animBg="1"/>
      <p:bldP spid="833541" grpId="0" animBg="1"/>
      <p:bldP spid="833552" grpId="0" animBg="1"/>
      <p:bldP spid="83357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600" smtClean="0">
                <a:ea typeface="黑体" pitchFamily="2" charset="-122"/>
              </a:rPr>
              <a:t>双因素方差分析：起薪的例子（</a:t>
            </a:r>
            <a:r>
              <a:rPr lang="en-US" altLang="zh-CN" sz="3600" smtClean="0">
                <a:ea typeface="黑体" pitchFamily="2" charset="-122"/>
              </a:rPr>
              <a:t>3</a:t>
            </a:r>
            <a:r>
              <a:rPr lang="zh-CN" altLang="en-US" sz="3600" smtClean="0">
                <a:ea typeface="黑体" pitchFamily="2" charset="-122"/>
              </a:rPr>
              <a:t>）</a:t>
            </a:r>
          </a:p>
        </p:txBody>
      </p:sp>
      <p:sp>
        <p:nvSpPr>
          <p:cNvPr id="58371" name="Rectangle 3"/>
          <p:cNvSpPr>
            <a:spLocks noGrp="1" noChangeArrowheads="1"/>
          </p:cNvSpPr>
          <p:nvPr>
            <p:ph idx="1"/>
          </p:nvPr>
        </p:nvSpPr>
        <p:spPr/>
        <p:txBody>
          <a:bodyPr/>
          <a:lstStyle/>
          <a:p>
            <a:r>
              <a:rPr lang="zh-CN" altLang="en-US" sz="2400" smtClean="0">
                <a:ea typeface="黑体" pitchFamily="2" charset="-122"/>
              </a:rPr>
              <a:t>在</a:t>
            </a:r>
            <a:r>
              <a:rPr lang="en-US" altLang="zh-CN" sz="2400" smtClean="0">
                <a:ea typeface="黑体" pitchFamily="2" charset="-122"/>
              </a:rPr>
              <a:t>SPSS</a:t>
            </a:r>
            <a:r>
              <a:rPr lang="zh-CN" altLang="en-US" sz="2400" smtClean="0">
                <a:ea typeface="黑体" pitchFamily="2" charset="-122"/>
              </a:rPr>
              <a:t>菜单中选择“分析”</a:t>
            </a:r>
            <a:r>
              <a:rPr lang="zh-CN" altLang="en-US" sz="2400" smtClean="0">
                <a:ea typeface="黑体" pitchFamily="2" charset="-122"/>
                <a:sym typeface="Wingdings" pitchFamily="2" charset="2"/>
              </a:rPr>
              <a:t></a:t>
            </a:r>
            <a:r>
              <a:rPr lang="zh-CN" altLang="en-US" sz="2400" smtClean="0">
                <a:ea typeface="黑体" pitchFamily="2" charset="-122"/>
              </a:rPr>
              <a:t>“一般线性模型”</a:t>
            </a:r>
            <a:r>
              <a:rPr lang="zh-CN" altLang="en-US" sz="2400" smtClean="0">
                <a:ea typeface="黑体" pitchFamily="2" charset="-122"/>
                <a:sym typeface="Wingdings" pitchFamily="2" charset="2"/>
              </a:rPr>
              <a:t></a:t>
            </a:r>
            <a:r>
              <a:rPr lang="zh-CN" altLang="en-US" sz="2400" smtClean="0">
                <a:ea typeface="黑体" pitchFamily="2" charset="-122"/>
              </a:rPr>
              <a:t>“单变量”，经过相应的设定后输出的方差分析表 。</a:t>
            </a:r>
          </a:p>
        </p:txBody>
      </p:sp>
      <p:graphicFrame>
        <p:nvGraphicFramePr>
          <p:cNvPr id="945156" name="Group 4"/>
          <p:cNvGraphicFramePr>
            <a:graphicFrameLocks noGrp="1"/>
          </p:cNvGraphicFramePr>
          <p:nvPr/>
        </p:nvGraphicFramePr>
        <p:xfrm>
          <a:off x="179388" y="2492375"/>
          <a:ext cx="8748712" cy="3657600"/>
        </p:xfrm>
        <a:graphic>
          <a:graphicData uri="http://schemas.openxmlformats.org/drawingml/2006/table">
            <a:tbl>
              <a:tblPr/>
              <a:tblGrid>
                <a:gridCol w="1800225"/>
                <a:gridCol w="1785937"/>
                <a:gridCol w="806450"/>
                <a:gridCol w="2016125"/>
                <a:gridCol w="1223963"/>
                <a:gridCol w="1116012"/>
              </a:tblGrid>
              <a:tr h="161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源</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III </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型平方和</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df</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均方</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rPr>
                        <a:t>Sig.</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校正模型</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7528333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1882083.33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17.52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0.0000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截距</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216600417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216600416.67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2016.12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0.0000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专业</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4927917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1642638.89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15.29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0.0000 </a:t>
                      </a:r>
                      <a:endParaRPr kumimoji="0" lang="en-US" altLang="zh-CN" sz="2400" b="0" i="0" u="none" strike="noStrike" cap="none" normalizeH="0" baseline="0" smtClean="0">
                        <a:ln>
                          <a:noFill/>
                        </a:ln>
                        <a:solidFill>
                          <a:srgbClr val="0000FF"/>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性别</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2600417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2600416.67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24.20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0.0001 </a:t>
                      </a:r>
                      <a:endParaRPr kumimoji="0" lang="en-US" altLang="zh-CN" sz="2400" b="0" i="0" u="none" strike="noStrike" cap="none" normalizeH="0" baseline="0" smtClean="0">
                        <a:ln>
                          <a:noFill/>
                        </a:ln>
                        <a:solidFill>
                          <a:srgbClr val="0000FF"/>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误 差</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2041250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107434.21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总计</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226170000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24</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校正的总计</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9569583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437" name="灯片编号占位符 1"/>
          <p:cNvSpPr>
            <a:spLocks noGrp="1"/>
          </p:cNvSpPr>
          <p:nvPr>
            <p:ph type="sldNum" sz="quarter" idx="10"/>
          </p:nvPr>
        </p:nvSpPr>
        <p:spPr>
          <a:noFill/>
          <a:ln>
            <a:miter lim="800000"/>
            <a:headEnd/>
            <a:tailEnd/>
          </a:ln>
        </p:spPr>
        <p:txBody>
          <a:bodyPr/>
          <a:lstStyle/>
          <a:p>
            <a:fld id="{BB2E2B17-E2C5-423C-9D0C-1FE0B263E502}" type="slidenum">
              <a:rPr lang="en-US" altLang="zh-CN" smtClean="0">
                <a:latin typeface="Arial" pitchFamily="34" charset="0"/>
                <a:ea typeface="宋体" pitchFamily="2" charset="-122"/>
              </a:rPr>
              <a:pPr/>
              <a:t>60</a:t>
            </a:fld>
            <a:endParaRPr lang="en-US" altLang="zh-CN"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600" smtClean="0">
                <a:ea typeface="黑体" pitchFamily="2" charset="-122"/>
              </a:rPr>
              <a:t>双因素方差分析：起薪的例子（</a:t>
            </a:r>
            <a:r>
              <a:rPr lang="en-US" altLang="zh-CN" sz="3600" smtClean="0">
                <a:ea typeface="黑体" pitchFamily="2" charset="-122"/>
              </a:rPr>
              <a:t>4</a:t>
            </a:r>
            <a:r>
              <a:rPr lang="zh-CN" altLang="en-US" sz="3600" smtClean="0">
                <a:ea typeface="黑体" pitchFamily="2" charset="-122"/>
              </a:rPr>
              <a:t>）</a:t>
            </a:r>
          </a:p>
        </p:txBody>
      </p:sp>
      <p:sp>
        <p:nvSpPr>
          <p:cNvPr id="59395" name="Rectangle 3"/>
          <p:cNvSpPr>
            <a:spLocks noGrp="1" noChangeArrowheads="1"/>
          </p:cNvSpPr>
          <p:nvPr>
            <p:ph idx="1"/>
          </p:nvPr>
        </p:nvSpPr>
        <p:spPr/>
        <p:txBody>
          <a:bodyPr/>
          <a:lstStyle/>
          <a:p>
            <a:pPr>
              <a:lnSpc>
                <a:spcPct val="150000"/>
              </a:lnSpc>
            </a:pPr>
            <a:r>
              <a:rPr lang="zh-CN" altLang="en-US" dirty="0" smtClean="0">
                <a:ea typeface="黑体" pitchFamily="2" charset="-122"/>
              </a:rPr>
              <a:t>由于专业变量对应的</a:t>
            </a:r>
            <a:r>
              <a:rPr lang="en-US" altLang="zh-CN" dirty="0" smtClean="0">
                <a:ea typeface="黑体" pitchFamily="2" charset="-122"/>
              </a:rPr>
              <a:t>p</a:t>
            </a:r>
            <a:r>
              <a:rPr lang="zh-CN" altLang="en-US" dirty="0" smtClean="0">
                <a:ea typeface="黑体" pitchFamily="2" charset="-122"/>
              </a:rPr>
              <a:t>值（</a:t>
            </a:r>
            <a:r>
              <a:rPr lang="en-US" altLang="zh-CN" dirty="0" smtClean="0">
                <a:ea typeface="黑体" pitchFamily="2" charset="-122"/>
              </a:rPr>
              <a:t>Sig.</a:t>
            </a:r>
            <a:r>
              <a:rPr lang="zh-CN" altLang="en-US" dirty="0" smtClean="0">
                <a:ea typeface="黑体" pitchFamily="2" charset="-122"/>
              </a:rPr>
              <a:t>一栏）为</a:t>
            </a:r>
            <a:r>
              <a:rPr lang="en-US" altLang="zh-CN" dirty="0" smtClean="0">
                <a:ea typeface="黑体" pitchFamily="2" charset="-122"/>
              </a:rPr>
              <a:t>0.0000</a:t>
            </a:r>
            <a:r>
              <a:rPr lang="zh-CN" altLang="en-US" dirty="0" smtClean="0">
                <a:ea typeface="黑体" pitchFamily="2" charset="-122"/>
              </a:rPr>
              <a:t>，说明在考虑了性别因素以后各专业之间的平均起薪差异仍然是显著的。</a:t>
            </a:r>
          </a:p>
          <a:p>
            <a:pPr>
              <a:lnSpc>
                <a:spcPct val="150000"/>
              </a:lnSpc>
            </a:pPr>
            <a:r>
              <a:rPr lang="zh-CN" altLang="en-US" dirty="0" smtClean="0">
                <a:ea typeface="黑体" pitchFamily="2" charset="-122"/>
              </a:rPr>
              <a:t>从性别对起薪的影响看，该变量对应的</a:t>
            </a:r>
            <a:r>
              <a:rPr lang="en-US" altLang="zh-CN" dirty="0" smtClean="0">
                <a:ea typeface="黑体" pitchFamily="2" charset="-122"/>
              </a:rPr>
              <a:t>p</a:t>
            </a:r>
            <a:r>
              <a:rPr lang="zh-CN" altLang="en-US" dirty="0" smtClean="0">
                <a:ea typeface="黑体" pitchFamily="2" charset="-122"/>
              </a:rPr>
              <a:t>值为</a:t>
            </a:r>
            <a:r>
              <a:rPr lang="en-US" altLang="zh-CN" dirty="0" smtClean="0">
                <a:ea typeface="黑体" pitchFamily="2" charset="-122"/>
              </a:rPr>
              <a:t>0.0001</a:t>
            </a:r>
            <a:r>
              <a:rPr lang="zh-CN" altLang="en-US" dirty="0" smtClean="0">
                <a:ea typeface="黑体" pitchFamily="2" charset="-122"/>
              </a:rPr>
              <a:t>，小于通常使用的</a:t>
            </a:r>
            <a:r>
              <a:rPr lang="en-US" altLang="zh-CN" dirty="0" smtClean="0">
                <a:ea typeface="黑体" pitchFamily="2" charset="-122"/>
              </a:rPr>
              <a:t>a</a:t>
            </a:r>
            <a:r>
              <a:rPr lang="zh-CN" altLang="en-US" dirty="0" smtClean="0">
                <a:ea typeface="黑体" pitchFamily="2" charset="-122"/>
              </a:rPr>
              <a:t>值，说明平均起薪的性别差异也是显著的。 </a:t>
            </a:r>
          </a:p>
        </p:txBody>
      </p:sp>
      <p:sp>
        <p:nvSpPr>
          <p:cNvPr id="59396" name="灯片编号占位符 1"/>
          <p:cNvSpPr>
            <a:spLocks noGrp="1"/>
          </p:cNvSpPr>
          <p:nvPr>
            <p:ph type="sldNum" sz="quarter" idx="10"/>
          </p:nvPr>
        </p:nvSpPr>
        <p:spPr>
          <a:noFill/>
          <a:ln>
            <a:miter lim="800000"/>
            <a:headEnd/>
            <a:tailEnd/>
          </a:ln>
        </p:spPr>
        <p:txBody>
          <a:bodyPr/>
          <a:lstStyle/>
          <a:p>
            <a:fld id="{42A174B1-99F5-4E4D-9800-0C5E7C54BB63}" type="slidenum">
              <a:rPr lang="en-US" altLang="zh-CN" smtClean="0">
                <a:latin typeface="Arial" pitchFamily="34" charset="0"/>
                <a:ea typeface="宋体" pitchFamily="2" charset="-122"/>
              </a:rPr>
              <a:pPr/>
              <a:t>61</a:t>
            </a:fld>
            <a:endParaRPr lang="en-US" altLang="zh-CN"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lIns="90488" tIns="44450" rIns="90488" bIns="44450" anchorCtr="1"/>
          <a:lstStyle/>
          <a:p>
            <a:r>
              <a:rPr lang="zh-CN" altLang="en-US" sz="3200" smtClean="0">
                <a:ea typeface="黑体" pitchFamily="2" charset="-122"/>
              </a:rPr>
              <a:t>双因素方差分析：失业保险的例子（</a:t>
            </a:r>
            <a:r>
              <a:rPr lang="en-US" altLang="zh-CN" sz="3200" smtClean="0">
                <a:ea typeface="黑体" pitchFamily="2" charset="-122"/>
              </a:rPr>
              <a:t>1</a:t>
            </a:r>
            <a:r>
              <a:rPr lang="zh-CN" altLang="en-US" sz="3200" smtClean="0">
                <a:ea typeface="黑体" pitchFamily="2" charset="-122"/>
              </a:rPr>
              <a:t>）</a:t>
            </a:r>
            <a:endParaRPr lang="zh-CN" altLang="en-US" smtClean="0">
              <a:solidFill>
                <a:schemeClr val="hlink"/>
              </a:solidFill>
              <a:ea typeface="黑体" pitchFamily="2" charset="-122"/>
            </a:endParaRPr>
          </a:p>
        </p:txBody>
      </p:sp>
      <p:graphicFrame>
        <p:nvGraphicFramePr>
          <p:cNvPr id="929922" name="Group 130"/>
          <p:cNvGraphicFramePr>
            <a:graphicFrameLocks noGrp="1"/>
          </p:cNvGraphicFramePr>
          <p:nvPr/>
        </p:nvGraphicFramePr>
        <p:xfrm>
          <a:off x="2411413" y="1257300"/>
          <a:ext cx="6335712" cy="4771200"/>
        </p:xfrm>
        <a:graphic>
          <a:graphicData uri="http://schemas.openxmlformats.org/drawingml/2006/table">
            <a:tbl>
              <a:tblPr/>
              <a:tblGrid>
                <a:gridCol w="647700"/>
                <a:gridCol w="649287"/>
                <a:gridCol w="1368425"/>
                <a:gridCol w="1798638"/>
                <a:gridCol w="1871662"/>
              </a:tblGrid>
              <a:tr h="2349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年龄组</a:t>
                      </a:r>
                    </a:p>
                  </a:txBody>
                  <a:tcPr marL="90000" marR="90000" marT="18000" marB="180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rPr>
                        <a:t>3</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88</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94</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奖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CN" sz="2000" b="0" i="0" u="none" strike="noStrike" cap="none" normalizeH="0" baseline="0" smtClean="0">
                          <a:ln>
                            <a:noFill/>
                          </a:ln>
                          <a:solidFill>
                            <a:schemeClr val="tx1"/>
                          </a:solidFill>
                          <a:effectLst/>
                          <a:latin typeface="Arial" pitchFamily="34" charset="0"/>
                          <a:ea typeface="黑体" pitchFamily="2" charset="-122"/>
                        </a:rPr>
                        <a:t>1</a:t>
                      </a: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100</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89</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80</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85</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90</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78</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86</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88</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78</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金</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黑体" pitchFamily="2" charset="-122"/>
                        </a:rPr>
                        <a:t>2</a:t>
                      </a: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108</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89</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72</a:t>
                      </a:r>
                    </a:p>
                  </a:txBody>
                  <a:tcPr marL="90000" marR="9000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93</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75</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79</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96</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77</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82</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水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3</a:t>
                      </a: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79</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75</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90</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71</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81</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78</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87</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82</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平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CN" sz="2000" b="0" i="0" u="none" strike="noStrike" cap="none" normalizeH="0" baseline="0" smtClean="0">
                          <a:ln>
                            <a:noFill/>
                          </a:ln>
                          <a:solidFill>
                            <a:schemeClr val="tx1"/>
                          </a:solidFill>
                          <a:effectLst/>
                          <a:latin typeface="Arial" pitchFamily="34" charset="0"/>
                          <a:ea typeface="黑体" pitchFamily="2" charset="-122"/>
                        </a:rPr>
                        <a:t>4</a:t>
                      </a: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75</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73</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68</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18000" marB="180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黑体" pitchFamily="2" charset="-122"/>
                      </a:endParaRPr>
                    </a:p>
                  </a:txBody>
                  <a:tcPr marL="90000" marR="90000" marT="18000" marB="1800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76</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83</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72</a:t>
                      </a:r>
                    </a:p>
                  </a:txBody>
                  <a:tcPr marL="90000" marR="90000" marT="18000" marB="1800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9920" name="Text Box 128"/>
          <p:cNvSpPr txBox="1">
            <a:spLocks noChangeArrowheads="1"/>
          </p:cNvSpPr>
          <p:nvPr/>
        </p:nvSpPr>
        <p:spPr bwMode="blackWhite">
          <a:xfrm>
            <a:off x="250825" y="2349500"/>
            <a:ext cx="1873250" cy="1941513"/>
          </a:xfrm>
          <a:prstGeom prst="rect">
            <a:avLst/>
          </a:prstGeom>
          <a:solidFill>
            <a:schemeClr val="tx2">
              <a:lumMod val="20000"/>
              <a:lumOff val="80000"/>
            </a:schemeClr>
          </a:solidFill>
          <a:ln>
            <a:noFill/>
          </a:ln>
          <a:effectLst/>
        </p:spPr>
        <p:txBody>
          <a:bodyPr lIns="90000" tIns="46800" rIns="90000" bIns="46800">
            <a:spAutoFit/>
          </a:bodyPr>
          <a:lstStyle/>
          <a:p>
            <a:pPr>
              <a:spcBef>
                <a:spcPct val="50000"/>
              </a:spcBef>
              <a:defRPr/>
            </a:pPr>
            <a:r>
              <a:rPr kumimoji="1" lang="en-US" altLang="zh-CN" sz="2400">
                <a:latin typeface="黑体" pitchFamily="49" charset="-122"/>
                <a:ea typeface="黑体" pitchFamily="49" charset="-122"/>
              </a:rPr>
              <a:t> </a:t>
            </a:r>
            <a:r>
              <a:rPr kumimoji="1" lang="zh-CN" altLang="en-US" sz="2400">
                <a:latin typeface="黑体" pitchFamily="49" charset="-122"/>
                <a:ea typeface="黑体" pitchFamily="49" charset="-122"/>
              </a:rPr>
              <a:t>同时考虑奖金和年龄因素，二者对失业时间有显著影响吗？</a:t>
            </a:r>
          </a:p>
        </p:txBody>
      </p:sp>
      <p:sp>
        <p:nvSpPr>
          <p:cNvPr id="60500" name="灯片编号占位符 2"/>
          <p:cNvSpPr>
            <a:spLocks noGrp="1"/>
          </p:cNvSpPr>
          <p:nvPr>
            <p:ph type="sldNum" sz="quarter" idx="10"/>
          </p:nvPr>
        </p:nvSpPr>
        <p:spPr>
          <a:noFill/>
          <a:ln>
            <a:miter lim="800000"/>
            <a:headEnd/>
            <a:tailEnd/>
          </a:ln>
        </p:spPr>
        <p:txBody>
          <a:bodyPr/>
          <a:lstStyle/>
          <a:p>
            <a:fld id="{B6F27308-226E-4326-8C0E-53E30EDA5D81}" type="slidenum">
              <a:rPr lang="en-US" altLang="zh-CN" smtClean="0">
                <a:latin typeface="Arial" pitchFamily="34" charset="0"/>
                <a:ea typeface="宋体" pitchFamily="2" charset="-122"/>
              </a:rPr>
              <a:pPr/>
              <a:t>62</a:t>
            </a:fld>
            <a:endParaRPr lang="en-US" altLang="zh-CN" smtClean="0">
              <a:latin typeface="Arial" pitchFamily="34" charset="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9922"/>
                                        </p:tgtEl>
                                        <p:attrNameLst>
                                          <p:attrName>style.visibility</p:attrName>
                                        </p:attrNameLst>
                                      </p:cBhvr>
                                      <p:to>
                                        <p:strVal val="visible"/>
                                      </p:to>
                                    </p:set>
                                    <p:animEffect transition="in" filter="dissolve">
                                      <p:cBhvr>
                                        <p:cTn id="7" dur="500"/>
                                        <p:tgtEl>
                                          <p:spTgt spid="9299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9920"/>
                                        </p:tgtEl>
                                        <p:attrNameLst>
                                          <p:attrName>style.visibility</p:attrName>
                                        </p:attrNameLst>
                                      </p:cBhvr>
                                      <p:to>
                                        <p:strVal val="visible"/>
                                      </p:to>
                                    </p:set>
                                    <p:animEffect transition="in" filter="dissolve">
                                      <p:cBhvr>
                                        <p:cTn id="10" dur="500"/>
                                        <p:tgtEl>
                                          <p:spTgt spid="92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92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z="3200" smtClean="0">
                <a:ea typeface="黑体" pitchFamily="2" charset="-122"/>
              </a:rPr>
              <a:t>双因素方差分析：失业保险的例子（</a:t>
            </a:r>
            <a:r>
              <a:rPr lang="en-US" altLang="zh-CN" sz="3200" smtClean="0">
                <a:ea typeface="黑体" pitchFamily="2" charset="-122"/>
              </a:rPr>
              <a:t>2</a:t>
            </a:r>
            <a:r>
              <a:rPr lang="zh-CN" altLang="en-US" sz="3200" smtClean="0">
                <a:ea typeface="黑体" pitchFamily="2" charset="-122"/>
              </a:rPr>
              <a:t>）</a:t>
            </a:r>
          </a:p>
        </p:txBody>
      </p:sp>
      <p:sp>
        <p:nvSpPr>
          <p:cNvPr id="931843" name="Rectangle 3"/>
          <p:cNvSpPr>
            <a:spLocks noGrp="1" noChangeArrowheads="1"/>
          </p:cNvSpPr>
          <p:nvPr>
            <p:ph idx="1"/>
          </p:nvPr>
        </p:nvSpPr>
        <p:spPr/>
        <p:txBody>
          <a:bodyPr/>
          <a:lstStyle/>
          <a:p>
            <a:r>
              <a:rPr lang="en-US" altLang="zh-CN" sz="2400" smtClean="0">
                <a:ea typeface="黑体" pitchFamily="2" charset="-122"/>
              </a:rPr>
              <a:t>1</a:t>
            </a:r>
            <a:r>
              <a:rPr lang="zh-CN" altLang="en-US" sz="2400" smtClean="0">
                <a:ea typeface="黑体" pitchFamily="2" charset="-122"/>
              </a:rPr>
              <a:t>、同时考虑奖金水平和年龄因素时，每种实验条件</a:t>
            </a:r>
            <a:br>
              <a:rPr lang="zh-CN" altLang="en-US" sz="2400" smtClean="0">
                <a:ea typeface="黑体" pitchFamily="2" charset="-122"/>
              </a:rPr>
            </a:br>
            <a:r>
              <a:rPr lang="zh-CN" altLang="en-US" sz="2400" smtClean="0">
                <a:ea typeface="黑体" pitchFamily="2" charset="-122"/>
              </a:rPr>
              <a:t>下的数据只有</a:t>
            </a:r>
            <a:r>
              <a:rPr lang="en-US" altLang="zh-CN" sz="2400" smtClean="0">
                <a:ea typeface="黑体" pitchFamily="2" charset="-122"/>
              </a:rPr>
              <a:t>3</a:t>
            </a:r>
            <a:r>
              <a:rPr lang="zh-CN" altLang="en-US" sz="2400" smtClean="0">
                <a:ea typeface="黑体" pitchFamily="2" charset="-122"/>
              </a:rPr>
              <a:t>个，不适合直接进行正态性和等方差</a:t>
            </a:r>
            <a:br>
              <a:rPr lang="zh-CN" altLang="en-US" sz="2400" smtClean="0">
                <a:ea typeface="黑体" pitchFamily="2" charset="-122"/>
              </a:rPr>
            </a:br>
            <a:r>
              <a:rPr lang="zh-CN" altLang="en-US" sz="2400" smtClean="0">
                <a:ea typeface="黑体" pitchFamily="2" charset="-122"/>
              </a:rPr>
              <a:t>性检验。假设这些条件成立。</a:t>
            </a:r>
          </a:p>
          <a:p>
            <a:r>
              <a:rPr lang="en-US" altLang="zh-CN" sz="2400" smtClean="0">
                <a:ea typeface="黑体" pitchFamily="2" charset="-122"/>
              </a:rPr>
              <a:t>2</a:t>
            </a:r>
            <a:r>
              <a:rPr lang="zh-CN" altLang="en-US" sz="2400" smtClean="0">
                <a:ea typeface="黑体" pitchFamily="2" charset="-122"/>
              </a:rPr>
              <a:t>、提出假设（有交互作用的方差分析模型 ）：</a:t>
            </a:r>
          </a:p>
          <a:p>
            <a:pPr lvl="1"/>
            <a:r>
              <a:rPr lang="zh-CN" altLang="en-US" sz="2600" smtClean="0">
                <a:ea typeface="黑体" pitchFamily="2" charset="-122"/>
              </a:rPr>
              <a:t>对奖金因素：</a:t>
            </a:r>
          </a:p>
          <a:p>
            <a:pPr lvl="1"/>
            <a:endParaRPr lang="zh-CN" altLang="en-US" sz="2600" smtClean="0">
              <a:ea typeface="黑体" pitchFamily="2" charset="-122"/>
            </a:endParaRPr>
          </a:p>
          <a:p>
            <a:pPr lvl="1"/>
            <a:r>
              <a:rPr lang="zh-CN" altLang="en-US" sz="2600" smtClean="0">
                <a:ea typeface="黑体" pitchFamily="2" charset="-122"/>
              </a:rPr>
              <a:t>对年龄因素：</a:t>
            </a:r>
          </a:p>
          <a:p>
            <a:pPr lvl="1"/>
            <a:endParaRPr lang="zh-CN" altLang="en-US" sz="2600" smtClean="0">
              <a:ea typeface="黑体" pitchFamily="2" charset="-122"/>
            </a:endParaRPr>
          </a:p>
          <a:p>
            <a:pPr lvl="1"/>
            <a:r>
              <a:rPr lang="zh-CN" altLang="en-US" sz="2600" smtClean="0">
                <a:ea typeface="黑体" pitchFamily="2" charset="-122"/>
              </a:rPr>
              <a:t>对交互作用：</a:t>
            </a:r>
          </a:p>
        </p:txBody>
      </p:sp>
      <p:grpSp>
        <p:nvGrpSpPr>
          <p:cNvPr id="931844" name="Group 4"/>
          <p:cNvGrpSpPr>
            <a:grpSpLocks/>
          </p:cNvGrpSpPr>
          <p:nvPr/>
        </p:nvGrpSpPr>
        <p:grpSpPr bwMode="auto">
          <a:xfrm>
            <a:off x="755650" y="3284538"/>
            <a:ext cx="7519988" cy="527050"/>
            <a:chOff x="581" y="1616"/>
            <a:chExt cx="4737" cy="332"/>
          </a:xfrm>
        </p:grpSpPr>
        <p:graphicFrame>
          <p:nvGraphicFramePr>
            <p:cNvPr id="61452" name="Object 5"/>
            <p:cNvGraphicFramePr>
              <a:graphicFrameLocks noChangeAspect="1"/>
            </p:cNvGraphicFramePr>
            <p:nvPr/>
          </p:nvGraphicFramePr>
          <p:xfrm>
            <a:off x="581" y="1661"/>
            <a:ext cx="2150" cy="287"/>
          </p:xfrm>
          <a:graphic>
            <a:graphicData uri="http://schemas.openxmlformats.org/presentationml/2006/ole">
              <mc:AlternateContent xmlns:mc="http://schemas.openxmlformats.org/markup-compatibility/2006">
                <mc:Choice xmlns:v="urn:schemas-microsoft-com:vml" Requires="v">
                  <p:oleObj spid="_x0000_s61652" name="公式" r:id="rId4" imgW="1295400" imgH="171501" progId="Equation.3">
                    <p:embed/>
                  </p:oleObj>
                </mc:Choice>
                <mc:Fallback>
                  <p:oleObj name="公式" r:id="rId4" imgW="1295400" imgH="171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581" y="1661"/>
                          <a:ext cx="215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3" name="Object 6"/>
            <p:cNvGraphicFramePr>
              <a:graphicFrameLocks noChangeAspect="1"/>
            </p:cNvGraphicFramePr>
            <p:nvPr/>
          </p:nvGraphicFramePr>
          <p:xfrm>
            <a:off x="2757" y="1616"/>
            <a:ext cx="2561" cy="311"/>
          </p:xfrm>
          <a:graphic>
            <a:graphicData uri="http://schemas.openxmlformats.org/presentationml/2006/ole">
              <mc:AlternateContent xmlns:mc="http://schemas.openxmlformats.org/markup-compatibility/2006">
                <mc:Choice xmlns:v="urn:schemas-microsoft-com:vml" Requires="v">
                  <p:oleObj spid="_x0000_s61653" name="公式" r:id="rId6" imgW="1447800" imgH="180848" progId="Equation.3">
                    <p:embed/>
                  </p:oleObj>
                </mc:Choice>
                <mc:Fallback>
                  <p:oleObj name="公式" r:id="rId6" imgW="1447800" imgH="18084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757" y="1616"/>
                          <a:ext cx="256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31847" name="Group 7"/>
          <p:cNvGrpSpPr>
            <a:grpSpLocks/>
          </p:cNvGrpSpPr>
          <p:nvPr/>
        </p:nvGrpSpPr>
        <p:grpSpPr bwMode="auto">
          <a:xfrm>
            <a:off x="1403350" y="4292600"/>
            <a:ext cx="6724650" cy="481013"/>
            <a:chOff x="755" y="2523"/>
            <a:chExt cx="4236" cy="303"/>
          </a:xfrm>
        </p:grpSpPr>
        <p:graphicFrame>
          <p:nvGraphicFramePr>
            <p:cNvPr id="61450" name="Object 8"/>
            <p:cNvGraphicFramePr>
              <a:graphicFrameLocks noChangeAspect="1"/>
            </p:cNvGraphicFramePr>
            <p:nvPr/>
          </p:nvGraphicFramePr>
          <p:xfrm>
            <a:off x="755" y="2523"/>
            <a:ext cx="1836" cy="303"/>
          </p:xfrm>
          <a:graphic>
            <a:graphicData uri="http://schemas.openxmlformats.org/presentationml/2006/ole">
              <mc:AlternateContent xmlns:mc="http://schemas.openxmlformats.org/markup-compatibility/2006">
                <mc:Choice xmlns:v="urn:schemas-microsoft-com:vml" Requires="v">
                  <p:oleObj spid="_x0000_s61654" name="公式" r:id="rId8" imgW="1047750" imgH="171501" progId="Equation.3">
                    <p:embed/>
                  </p:oleObj>
                </mc:Choice>
                <mc:Fallback>
                  <p:oleObj name="公式" r:id="rId8" imgW="1047750" imgH="171501"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invGray">
                        <a:xfrm>
                          <a:off x="755" y="2523"/>
                          <a:ext cx="1836"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1" name="Object 9"/>
            <p:cNvGraphicFramePr>
              <a:graphicFrameLocks noChangeAspect="1"/>
            </p:cNvGraphicFramePr>
            <p:nvPr/>
          </p:nvGraphicFramePr>
          <p:xfrm>
            <a:off x="3081" y="2523"/>
            <a:ext cx="1910" cy="282"/>
          </p:xfrm>
          <a:graphic>
            <a:graphicData uri="http://schemas.openxmlformats.org/presentationml/2006/ole">
              <mc:AlternateContent xmlns:mc="http://schemas.openxmlformats.org/markup-compatibility/2006">
                <mc:Choice xmlns:v="urn:schemas-microsoft-com:vml" Requires="v">
                  <p:oleObj spid="_x0000_s61655" name="公式" r:id="rId10" imgW="1200150" imgH="180848" progId="Equation.3">
                    <p:embed/>
                  </p:oleObj>
                </mc:Choice>
                <mc:Fallback>
                  <p:oleObj name="公式" r:id="rId10" imgW="1200150" imgH="180848"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invGray">
                        <a:xfrm>
                          <a:off x="3081" y="2523"/>
                          <a:ext cx="1910"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31850" name="Group 10"/>
          <p:cNvGrpSpPr>
            <a:grpSpLocks/>
          </p:cNvGrpSpPr>
          <p:nvPr/>
        </p:nvGrpSpPr>
        <p:grpSpPr bwMode="auto">
          <a:xfrm>
            <a:off x="250825" y="5300663"/>
            <a:ext cx="8340725" cy="431800"/>
            <a:chOff x="186" y="3521"/>
            <a:chExt cx="5254" cy="272"/>
          </a:xfrm>
        </p:grpSpPr>
        <p:graphicFrame>
          <p:nvGraphicFramePr>
            <p:cNvPr id="61448" name="Object 11"/>
            <p:cNvGraphicFramePr>
              <a:graphicFrameLocks noChangeAspect="1"/>
            </p:cNvGraphicFramePr>
            <p:nvPr/>
          </p:nvGraphicFramePr>
          <p:xfrm>
            <a:off x="186" y="3521"/>
            <a:ext cx="2531" cy="272"/>
          </p:xfrm>
          <a:graphic>
            <a:graphicData uri="http://schemas.openxmlformats.org/presentationml/2006/ole">
              <mc:AlternateContent xmlns:mc="http://schemas.openxmlformats.org/markup-compatibility/2006">
                <mc:Choice xmlns:v="urn:schemas-microsoft-com:vml" Requires="v">
                  <p:oleObj spid="_x0000_s61656" name="公式" r:id="rId12" imgW="1733550" imgH="171501" progId="Equation.3">
                    <p:embed/>
                  </p:oleObj>
                </mc:Choice>
                <mc:Fallback>
                  <p:oleObj name="公式" r:id="rId12" imgW="1733550" imgH="17150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186" y="3521"/>
                          <a:ext cx="253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9" name="Object 12"/>
            <p:cNvGraphicFramePr>
              <a:graphicFrameLocks noChangeAspect="1"/>
            </p:cNvGraphicFramePr>
            <p:nvPr/>
          </p:nvGraphicFramePr>
          <p:xfrm>
            <a:off x="2725" y="3521"/>
            <a:ext cx="2715" cy="272"/>
          </p:xfrm>
          <a:graphic>
            <a:graphicData uri="http://schemas.openxmlformats.org/presentationml/2006/ole">
              <mc:AlternateContent xmlns:mc="http://schemas.openxmlformats.org/markup-compatibility/2006">
                <mc:Choice xmlns:v="urn:schemas-microsoft-com:vml" Requires="v">
                  <p:oleObj spid="_x0000_s61657" name="公式" r:id="rId14" imgW="1781175" imgH="180848" progId="Equation.3">
                    <p:embed/>
                  </p:oleObj>
                </mc:Choice>
                <mc:Fallback>
                  <p:oleObj name="公式" r:id="rId14" imgW="1781175" imgH="180848"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invGray">
                        <a:xfrm>
                          <a:off x="2725" y="3521"/>
                          <a:ext cx="271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447" name="灯片编号占位符 1"/>
          <p:cNvSpPr>
            <a:spLocks noGrp="1"/>
          </p:cNvSpPr>
          <p:nvPr>
            <p:ph type="sldNum" sz="quarter" idx="10"/>
          </p:nvPr>
        </p:nvSpPr>
        <p:spPr>
          <a:noFill/>
          <a:ln>
            <a:miter lim="800000"/>
            <a:headEnd/>
            <a:tailEnd/>
          </a:ln>
        </p:spPr>
        <p:txBody>
          <a:bodyPr/>
          <a:lstStyle/>
          <a:p>
            <a:fld id="{8344AF45-3343-40FF-B60A-E150A8767D3D}" type="slidenum">
              <a:rPr lang="en-US" altLang="zh-CN" smtClean="0">
                <a:latin typeface="Arial" pitchFamily="34" charset="0"/>
                <a:ea typeface="宋体" pitchFamily="2" charset="-122"/>
              </a:rPr>
              <a:pPr/>
              <a:t>63</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31843">
                                            <p:txEl>
                                              <p:pRg st="0" end="0"/>
                                            </p:txEl>
                                          </p:spTgt>
                                        </p:tgtEl>
                                        <p:attrNameLst>
                                          <p:attrName>style.visibility</p:attrName>
                                        </p:attrNameLst>
                                      </p:cBhvr>
                                      <p:to>
                                        <p:strVal val="visible"/>
                                      </p:to>
                                    </p:set>
                                    <p:animEffect transition="in" filter="dissolve">
                                      <p:cBhvr>
                                        <p:cTn id="7" dur="500"/>
                                        <p:tgtEl>
                                          <p:spTgt spid="93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1843">
                                            <p:txEl>
                                              <p:pRg st="1" end="1"/>
                                            </p:txEl>
                                          </p:spTgt>
                                        </p:tgtEl>
                                        <p:attrNameLst>
                                          <p:attrName>style.visibility</p:attrName>
                                        </p:attrNameLst>
                                      </p:cBhvr>
                                      <p:to>
                                        <p:strVal val="visible"/>
                                      </p:to>
                                    </p:set>
                                    <p:animEffect transition="in" filter="dissolve">
                                      <p:cBhvr>
                                        <p:cTn id="12" dur="500"/>
                                        <p:tgtEl>
                                          <p:spTgt spid="93184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31843">
                                            <p:txEl>
                                              <p:pRg st="2" end="2"/>
                                            </p:txEl>
                                          </p:spTgt>
                                        </p:tgtEl>
                                        <p:attrNameLst>
                                          <p:attrName>style.visibility</p:attrName>
                                        </p:attrNameLst>
                                      </p:cBhvr>
                                      <p:to>
                                        <p:strVal val="visible"/>
                                      </p:to>
                                    </p:set>
                                    <p:animEffect transition="in" filter="dissolve">
                                      <p:cBhvr>
                                        <p:cTn id="15" dur="500"/>
                                        <p:tgtEl>
                                          <p:spTgt spid="93184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31843">
                                            <p:txEl>
                                              <p:pRg st="4" end="4"/>
                                            </p:txEl>
                                          </p:spTgt>
                                        </p:tgtEl>
                                        <p:attrNameLst>
                                          <p:attrName>style.visibility</p:attrName>
                                        </p:attrNameLst>
                                      </p:cBhvr>
                                      <p:to>
                                        <p:strVal val="visible"/>
                                      </p:to>
                                    </p:set>
                                    <p:animEffect transition="in" filter="dissolve">
                                      <p:cBhvr>
                                        <p:cTn id="18" dur="500"/>
                                        <p:tgtEl>
                                          <p:spTgt spid="93184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31843">
                                            <p:txEl>
                                              <p:pRg st="6" end="6"/>
                                            </p:txEl>
                                          </p:spTgt>
                                        </p:tgtEl>
                                        <p:attrNameLst>
                                          <p:attrName>style.visibility</p:attrName>
                                        </p:attrNameLst>
                                      </p:cBhvr>
                                      <p:to>
                                        <p:strVal val="visible"/>
                                      </p:to>
                                    </p:set>
                                    <p:animEffect transition="in" filter="dissolve">
                                      <p:cBhvr>
                                        <p:cTn id="21" dur="500"/>
                                        <p:tgtEl>
                                          <p:spTgt spid="93184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31844"/>
                                        </p:tgtEl>
                                        <p:attrNameLst>
                                          <p:attrName>style.visibility</p:attrName>
                                        </p:attrNameLst>
                                      </p:cBhvr>
                                      <p:to>
                                        <p:strVal val="visible"/>
                                      </p:to>
                                    </p:set>
                                    <p:animEffect transition="in" filter="dissolve">
                                      <p:cBhvr>
                                        <p:cTn id="24" dur="500"/>
                                        <p:tgtEl>
                                          <p:spTgt spid="931844"/>
                                        </p:tgtEl>
                                      </p:cBhvr>
                                    </p:animEffect>
                                  </p:childTnLst>
                                </p:cTn>
                              </p:par>
                              <p:par>
                                <p:cTn id="25" presetID="9" presetClass="entr" presetSubtype="0" fill="hold" nodeType="withEffect">
                                  <p:stCondLst>
                                    <p:cond delay="0"/>
                                  </p:stCondLst>
                                  <p:childTnLst>
                                    <p:set>
                                      <p:cBhvr>
                                        <p:cTn id="26" dur="1" fill="hold">
                                          <p:stCondLst>
                                            <p:cond delay="0"/>
                                          </p:stCondLst>
                                        </p:cTn>
                                        <p:tgtEl>
                                          <p:spTgt spid="931847"/>
                                        </p:tgtEl>
                                        <p:attrNameLst>
                                          <p:attrName>style.visibility</p:attrName>
                                        </p:attrNameLst>
                                      </p:cBhvr>
                                      <p:to>
                                        <p:strVal val="visible"/>
                                      </p:to>
                                    </p:set>
                                    <p:animEffect transition="in" filter="dissolve">
                                      <p:cBhvr>
                                        <p:cTn id="27" dur="500"/>
                                        <p:tgtEl>
                                          <p:spTgt spid="931847"/>
                                        </p:tgtEl>
                                      </p:cBhvr>
                                    </p:animEffect>
                                  </p:childTnLst>
                                </p:cTn>
                              </p:par>
                              <p:par>
                                <p:cTn id="28" presetID="9" presetClass="entr" presetSubtype="0" fill="hold" nodeType="withEffect">
                                  <p:stCondLst>
                                    <p:cond delay="0"/>
                                  </p:stCondLst>
                                  <p:childTnLst>
                                    <p:set>
                                      <p:cBhvr>
                                        <p:cTn id="29" dur="1" fill="hold">
                                          <p:stCondLst>
                                            <p:cond delay="0"/>
                                          </p:stCondLst>
                                        </p:cTn>
                                        <p:tgtEl>
                                          <p:spTgt spid="931850"/>
                                        </p:tgtEl>
                                        <p:attrNameLst>
                                          <p:attrName>style.visibility</p:attrName>
                                        </p:attrNameLst>
                                      </p:cBhvr>
                                      <p:to>
                                        <p:strVal val="visible"/>
                                      </p:to>
                                    </p:set>
                                    <p:animEffect transition="in" filter="dissolve">
                                      <p:cBhvr>
                                        <p:cTn id="30" dur="500"/>
                                        <p:tgtEl>
                                          <p:spTgt spid="93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z="3200" smtClean="0">
                <a:ea typeface="黑体" pitchFamily="2" charset="-122"/>
              </a:rPr>
              <a:t>双因素方差分析：失业保险的例子（</a:t>
            </a:r>
            <a:r>
              <a:rPr lang="en-US" altLang="zh-CN" sz="3200" smtClean="0">
                <a:ea typeface="黑体" pitchFamily="2" charset="-122"/>
              </a:rPr>
              <a:t>3</a:t>
            </a:r>
            <a:r>
              <a:rPr lang="zh-CN" altLang="en-US" sz="3200" smtClean="0">
                <a:ea typeface="黑体" pitchFamily="2" charset="-122"/>
              </a:rPr>
              <a:t>）</a:t>
            </a:r>
          </a:p>
        </p:txBody>
      </p:sp>
      <p:graphicFrame>
        <p:nvGraphicFramePr>
          <p:cNvPr id="934321" name="Group 433"/>
          <p:cNvGraphicFramePr>
            <a:graphicFrameLocks noGrp="1"/>
          </p:cNvGraphicFramePr>
          <p:nvPr/>
        </p:nvGraphicFramePr>
        <p:xfrm>
          <a:off x="0" y="1628775"/>
          <a:ext cx="8964613" cy="4114800"/>
        </p:xfrm>
        <a:graphic>
          <a:graphicData uri="http://schemas.openxmlformats.org/drawingml/2006/table">
            <a:tbl>
              <a:tblPr/>
              <a:tblGrid>
                <a:gridCol w="1835150"/>
                <a:gridCol w="1944688"/>
                <a:gridCol w="876300"/>
                <a:gridCol w="1912937"/>
                <a:gridCol w="1350963"/>
                <a:gridCol w="1044575"/>
              </a:tblGrid>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源</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III </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型平方和</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df</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均方</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Sig.</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2"/>
                          </a:solidFill>
                          <a:effectLst/>
                          <a:latin typeface="Times New Roman" pitchFamily="18" charset="0"/>
                          <a:ea typeface="宋体" pitchFamily="2" charset="-122"/>
                        </a:rPr>
                        <a:t>校正模型</a:t>
                      </a:r>
                      <a:endParaRPr kumimoji="0" lang="zh-CN" altLang="en-US"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1856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11</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168.69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4.20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0.0016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2"/>
                          </a:solidFill>
                          <a:effectLst/>
                          <a:latin typeface="Times New Roman" pitchFamily="18" charset="0"/>
                          <a:ea typeface="宋体" pitchFamily="2" charset="-122"/>
                        </a:rPr>
                        <a:t>截距</a:t>
                      </a:r>
                      <a:endParaRPr kumimoji="0" lang="zh-CN" altLang="en-US"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250167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250166.69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6223.91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0.0000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奖金</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625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208.32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5.18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0.0067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年龄</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720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360.11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8.96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0.0012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奖金 * 年龄</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510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85.07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2.12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0.0887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误差</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965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24</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40.19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bg2"/>
                          </a:solidFill>
                          <a:effectLst/>
                          <a:latin typeface="Times New Roman" pitchFamily="18" charset="0"/>
                          <a:ea typeface="宋体" pitchFamily="2" charset="-122"/>
                        </a:rPr>
                        <a:t>总计</a:t>
                      </a:r>
                      <a:endParaRPr kumimoji="0" lang="zh-CN" altLang="en-US"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252987 </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bg2"/>
                          </a:solidFill>
                          <a:effectLst/>
                          <a:latin typeface="Times New Roman" pitchFamily="18" charset="0"/>
                          <a:ea typeface="宋体" pitchFamily="2" charset="-122"/>
                        </a:rPr>
                        <a:t>36</a:t>
                      </a:r>
                      <a:endParaRPr kumimoji="0" lang="en-US" altLang="zh-CN" sz="2400" b="0" i="0" u="none" strike="noStrike" cap="none" normalizeH="0" baseline="0" smtClean="0">
                        <a:ln>
                          <a:noFill/>
                        </a:ln>
                        <a:solidFill>
                          <a:schemeClr val="bg2"/>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校正的总计</a:t>
                      </a: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2820 </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35</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400" b="0"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2539" name="灯片编号占位符 2"/>
          <p:cNvSpPr>
            <a:spLocks noGrp="1"/>
          </p:cNvSpPr>
          <p:nvPr>
            <p:ph type="sldNum" sz="quarter" idx="10"/>
          </p:nvPr>
        </p:nvSpPr>
        <p:spPr>
          <a:noFill/>
          <a:ln>
            <a:miter lim="800000"/>
            <a:headEnd/>
            <a:tailEnd/>
          </a:ln>
        </p:spPr>
        <p:txBody>
          <a:bodyPr/>
          <a:lstStyle/>
          <a:p>
            <a:fld id="{FBB3D3B0-EF31-4ECC-9255-DA2B6FF2ADE5}" type="slidenum">
              <a:rPr lang="en-US" altLang="zh-CN" smtClean="0">
                <a:latin typeface="Arial" pitchFamily="34" charset="0"/>
                <a:ea typeface="宋体" pitchFamily="2" charset="-122"/>
              </a:rPr>
              <a:pPr/>
              <a:t>64</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3200" smtClean="0">
                <a:ea typeface="黑体" pitchFamily="2" charset="-122"/>
              </a:rPr>
              <a:t>双因素方差分析：失业保险的例子（</a:t>
            </a:r>
            <a:r>
              <a:rPr lang="en-US" altLang="zh-CN" sz="3200" smtClean="0">
                <a:ea typeface="黑体" pitchFamily="2" charset="-122"/>
              </a:rPr>
              <a:t>4</a:t>
            </a:r>
            <a:r>
              <a:rPr lang="zh-CN" altLang="en-US" sz="3200" smtClean="0">
                <a:ea typeface="黑体" pitchFamily="2" charset="-122"/>
              </a:rPr>
              <a:t>）</a:t>
            </a:r>
          </a:p>
        </p:txBody>
      </p:sp>
      <p:sp>
        <p:nvSpPr>
          <p:cNvPr id="943109" name="Rectangle 5"/>
          <p:cNvSpPr>
            <a:spLocks noGrp="1" noChangeArrowheads="1"/>
          </p:cNvSpPr>
          <p:nvPr>
            <p:ph idx="1"/>
          </p:nvPr>
        </p:nvSpPr>
        <p:spPr/>
        <p:txBody>
          <a:bodyPr/>
          <a:lstStyle/>
          <a:p>
            <a:r>
              <a:rPr lang="en-US" altLang="zh-CN" smtClean="0">
                <a:ea typeface="黑体" pitchFamily="2" charset="-122"/>
              </a:rPr>
              <a:t>4</a:t>
            </a:r>
            <a:r>
              <a:rPr lang="zh-CN" altLang="en-US" smtClean="0">
                <a:ea typeface="黑体" pitchFamily="2" charset="-122"/>
              </a:rPr>
              <a:t>、结论：</a:t>
            </a:r>
          </a:p>
          <a:p>
            <a:pPr lvl="1"/>
            <a:r>
              <a:rPr lang="zh-CN" altLang="en-US" smtClean="0">
                <a:ea typeface="黑体" pitchFamily="2" charset="-122"/>
              </a:rPr>
              <a:t>在</a:t>
            </a:r>
            <a:r>
              <a:rPr lang="en-US" altLang="zh-CN" smtClean="0">
                <a:ea typeface="黑体" pitchFamily="2" charset="-122"/>
              </a:rPr>
              <a:t>5%</a:t>
            </a:r>
            <a:r>
              <a:rPr lang="zh-CN" altLang="en-US" smtClean="0">
                <a:ea typeface="黑体" pitchFamily="2" charset="-122"/>
              </a:rPr>
              <a:t>的显著性水平下奖金水平对就业时间影响显著；</a:t>
            </a:r>
          </a:p>
          <a:p>
            <a:pPr lvl="1"/>
            <a:r>
              <a:rPr lang="zh-CN" altLang="en-US" smtClean="0">
                <a:ea typeface="黑体" pitchFamily="2" charset="-122"/>
              </a:rPr>
              <a:t>年龄对就业时间有显著影响；</a:t>
            </a:r>
          </a:p>
          <a:p>
            <a:pPr lvl="1"/>
            <a:r>
              <a:rPr lang="zh-CN" altLang="en-US" smtClean="0">
                <a:ea typeface="黑体" pitchFamily="2" charset="-122"/>
              </a:rPr>
              <a:t>奖金水平与年龄的交互作用的影响不显著 </a:t>
            </a:r>
          </a:p>
        </p:txBody>
      </p:sp>
      <p:sp>
        <p:nvSpPr>
          <p:cNvPr id="63492" name="灯片编号占位符 1"/>
          <p:cNvSpPr>
            <a:spLocks noGrp="1"/>
          </p:cNvSpPr>
          <p:nvPr>
            <p:ph type="sldNum" sz="quarter" idx="10"/>
          </p:nvPr>
        </p:nvSpPr>
        <p:spPr>
          <a:noFill/>
          <a:ln>
            <a:miter lim="800000"/>
            <a:headEnd/>
            <a:tailEnd/>
          </a:ln>
        </p:spPr>
        <p:txBody>
          <a:bodyPr/>
          <a:lstStyle/>
          <a:p>
            <a:fld id="{AFA89029-B836-4D8F-9ACB-B58288B44672}" type="slidenum">
              <a:rPr lang="en-US" altLang="zh-CN" smtClean="0">
                <a:latin typeface="Arial" pitchFamily="34" charset="0"/>
                <a:ea typeface="宋体" pitchFamily="2" charset="-122"/>
              </a:rPr>
              <a:pPr/>
              <a:t>65</a:t>
            </a:fld>
            <a:endParaRPr lang="en-US" altLang="zh-CN" smtClean="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3109">
                                            <p:txEl>
                                              <p:pRg st="0" end="0"/>
                                            </p:txEl>
                                          </p:spTgt>
                                        </p:tgtEl>
                                        <p:attrNameLst>
                                          <p:attrName>style.visibility</p:attrName>
                                        </p:attrNameLst>
                                      </p:cBhvr>
                                      <p:to>
                                        <p:strVal val="visible"/>
                                      </p:to>
                                    </p:set>
                                    <p:animEffect transition="in" filter="dissolve">
                                      <p:cBhvr>
                                        <p:cTn id="7" dur="500"/>
                                        <p:tgtEl>
                                          <p:spTgt spid="94310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43109">
                                            <p:txEl>
                                              <p:pRg st="1" end="1"/>
                                            </p:txEl>
                                          </p:spTgt>
                                        </p:tgtEl>
                                        <p:attrNameLst>
                                          <p:attrName>style.visibility</p:attrName>
                                        </p:attrNameLst>
                                      </p:cBhvr>
                                      <p:to>
                                        <p:strVal val="visible"/>
                                      </p:to>
                                    </p:set>
                                    <p:animEffect transition="in" filter="dissolve">
                                      <p:cBhvr>
                                        <p:cTn id="10" dur="500"/>
                                        <p:tgtEl>
                                          <p:spTgt spid="94310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43109">
                                            <p:txEl>
                                              <p:pRg st="2" end="2"/>
                                            </p:txEl>
                                          </p:spTgt>
                                        </p:tgtEl>
                                        <p:attrNameLst>
                                          <p:attrName>style.visibility</p:attrName>
                                        </p:attrNameLst>
                                      </p:cBhvr>
                                      <p:to>
                                        <p:strVal val="visible"/>
                                      </p:to>
                                    </p:set>
                                    <p:animEffect transition="in" filter="dissolve">
                                      <p:cBhvr>
                                        <p:cTn id="13" dur="500"/>
                                        <p:tgtEl>
                                          <p:spTgt spid="94310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43109">
                                            <p:txEl>
                                              <p:pRg st="3" end="3"/>
                                            </p:txEl>
                                          </p:spTgt>
                                        </p:tgtEl>
                                        <p:attrNameLst>
                                          <p:attrName>style.visibility</p:attrName>
                                        </p:attrNameLst>
                                      </p:cBhvr>
                                      <p:to>
                                        <p:strVal val="visible"/>
                                      </p:to>
                                    </p:set>
                                    <p:animEffect transition="in" filter="dissolve">
                                      <p:cBhvr>
                                        <p:cTn id="16" dur="500"/>
                                        <p:tgtEl>
                                          <p:spTgt spid="9431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lIns="90488" tIns="44450" rIns="90488" bIns="44450" anchorCtr="1"/>
          <a:lstStyle/>
          <a:p>
            <a:r>
              <a:rPr lang="zh-CN" altLang="en-US" smtClean="0">
                <a:ea typeface="黑体" pitchFamily="2" charset="-122"/>
              </a:rPr>
              <a:t>小结 </a:t>
            </a:r>
            <a:r>
              <a:rPr lang="en-US" altLang="zh-CN" smtClean="0">
                <a:ea typeface="黑体" pitchFamily="2" charset="-122"/>
              </a:rPr>
              <a:t>(1) </a:t>
            </a:r>
          </a:p>
        </p:txBody>
      </p:sp>
      <p:sp>
        <p:nvSpPr>
          <p:cNvPr id="937987" name="Rectangle 3"/>
          <p:cNvSpPr>
            <a:spLocks noGrp="1" noChangeArrowheads="1"/>
          </p:cNvSpPr>
          <p:nvPr>
            <p:ph idx="1"/>
          </p:nvPr>
        </p:nvSpPr>
        <p:spPr/>
        <p:txBody>
          <a:bodyPr/>
          <a:lstStyle/>
          <a:p>
            <a:pPr>
              <a:lnSpc>
                <a:spcPct val="150000"/>
              </a:lnSpc>
            </a:pPr>
            <a:r>
              <a:rPr lang="zh-CN" altLang="zh-CN" sz="2400" dirty="0" smtClean="0">
                <a:ea typeface="黑体" pitchFamily="2" charset="-122"/>
              </a:rPr>
              <a:t>1、方差分析（</a:t>
            </a:r>
            <a:r>
              <a:rPr lang="en-US" altLang="zh-CN" sz="2400" dirty="0" smtClean="0">
                <a:ea typeface="黑体" pitchFamily="2" charset="-122"/>
              </a:rPr>
              <a:t>ANOVA</a:t>
            </a:r>
            <a:r>
              <a:rPr lang="zh-CN" altLang="en-US" sz="2400" dirty="0" smtClean="0">
                <a:ea typeface="黑体" pitchFamily="2" charset="-122"/>
              </a:rPr>
              <a:t>），一般用来分析一个定量因变量与一个或几个定性自变量（因素）之间的关系，它可以对多个总体的均值是否相等进行整体检验。</a:t>
            </a:r>
          </a:p>
          <a:p>
            <a:pPr>
              <a:lnSpc>
                <a:spcPct val="150000"/>
              </a:lnSpc>
            </a:pPr>
            <a:r>
              <a:rPr lang="en-US" altLang="zh-CN" sz="2400" dirty="0" smtClean="0">
                <a:ea typeface="黑体" pitchFamily="2" charset="-122"/>
              </a:rPr>
              <a:t>2</a:t>
            </a:r>
            <a:r>
              <a:rPr lang="zh-CN" altLang="en-US" sz="2400" dirty="0" smtClean="0">
                <a:ea typeface="黑体" pitchFamily="2" charset="-122"/>
              </a:rPr>
              <a:t>、根据研究所涉及的因素的多少，方差分析可分为单因素方差分析和多因素方差分析（包括双因素方差分析）。</a:t>
            </a:r>
          </a:p>
          <a:p>
            <a:pPr>
              <a:lnSpc>
                <a:spcPct val="150000"/>
              </a:lnSpc>
            </a:pPr>
            <a:r>
              <a:rPr lang="en-US" altLang="zh-CN" sz="2400" dirty="0" smtClean="0">
                <a:ea typeface="黑体" pitchFamily="2" charset="-122"/>
              </a:rPr>
              <a:t>3</a:t>
            </a:r>
            <a:r>
              <a:rPr lang="zh-CN" altLang="en-US" sz="2400" dirty="0" smtClean="0">
                <a:ea typeface="黑体" pitchFamily="2" charset="-122"/>
              </a:rPr>
              <a:t>、方差分析中的基本假设是，来自各个总体的数据都服从正态分布，相互独立，且有相同的方差。</a:t>
            </a:r>
          </a:p>
        </p:txBody>
      </p:sp>
      <p:sp>
        <p:nvSpPr>
          <p:cNvPr id="64516" name="灯片编号占位符 1"/>
          <p:cNvSpPr>
            <a:spLocks noGrp="1"/>
          </p:cNvSpPr>
          <p:nvPr>
            <p:ph type="sldNum" sz="quarter" idx="10"/>
          </p:nvPr>
        </p:nvSpPr>
        <p:spPr>
          <a:noFill/>
          <a:ln>
            <a:miter lim="800000"/>
            <a:headEnd/>
            <a:tailEnd/>
          </a:ln>
        </p:spPr>
        <p:txBody>
          <a:bodyPr/>
          <a:lstStyle/>
          <a:p>
            <a:fld id="{056A202F-58C4-411D-9CE5-387579030D59}" type="slidenum">
              <a:rPr lang="en-US" altLang="zh-CN" smtClean="0">
                <a:latin typeface="Arial" pitchFamily="34" charset="0"/>
                <a:ea typeface="宋体" pitchFamily="2" charset="-122"/>
              </a:rPr>
              <a:pPr/>
              <a:t>66</a:t>
            </a:fld>
            <a:endParaRPr lang="en-US" altLang="zh-CN" smtClean="0">
              <a:latin typeface="Arial" pitchFamily="34" charset="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Effect transition="in" filter="dissolve">
                                      <p:cBhvr>
                                        <p:cTn id="7" dur="500"/>
                                        <p:tgtEl>
                                          <p:spTgt spid="93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7987">
                                            <p:txEl>
                                              <p:pRg st="1" end="1"/>
                                            </p:txEl>
                                          </p:spTgt>
                                        </p:tgtEl>
                                        <p:attrNameLst>
                                          <p:attrName>style.visibility</p:attrName>
                                        </p:attrNameLst>
                                      </p:cBhvr>
                                      <p:to>
                                        <p:strVal val="visible"/>
                                      </p:to>
                                    </p:set>
                                    <p:animEffect transition="in" filter="dissolve">
                                      <p:cBhvr>
                                        <p:cTn id="12" dur="500"/>
                                        <p:tgtEl>
                                          <p:spTgt spid="93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7987">
                                            <p:txEl>
                                              <p:pRg st="2" end="2"/>
                                            </p:txEl>
                                          </p:spTgt>
                                        </p:tgtEl>
                                        <p:attrNameLst>
                                          <p:attrName>style.visibility</p:attrName>
                                        </p:attrNameLst>
                                      </p:cBhvr>
                                      <p:to>
                                        <p:strVal val="visible"/>
                                      </p:to>
                                    </p:set>
                                    <p:animEffect transition="in" filter="dissolve">
                                      <p:cBhvr>
                                        <p:cTn id="17" dur="500"/>
                                        <p:tgtEl>
                                          <p:spTgt spid="937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7"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ea typeface="黑体" pitchFamily="2" charset="-122"/>
              </a:rPr>
              <a:t>小结 </a:t>
            </a:r>
            <a:r>
              <a:rPr lang="en-US" altLang="zh-CN" smtClean="0">
                <a:ea typeface="黑体" pitchFamily="2" charset="-122"/>
              </a:rPr>
              <a:t>(2) </a:t>
            </a:r>
          </a:p>
        </p:txBody>
      </p:sp>
      <p:sp>
        <p:nvSpPr>
          <p:cNvPr id="940035" name="Rectangle 3"/>
          <p:cNvSpPr>
            <a:spLocks noGrp="1" noChangeArrowheads="1"/>
          </p:cNvSpPr>
          <p:nvPr>
            <p:ph idx="1"/>
          </p:nvPr>
        </p:nvSpPr>
        <p:spPr/>
        <p:txBody>
          <a:bodyPr/>
          <a:lstStyle/>
          <a:p>
            <a:pPr>
              <a:lnSpc>
                <a:spcPct val="150000"/>
              </a:lnSpc>
            </a:pPr>
            <a:r>
              <a:rPr lang="en-US" altLang="zh-CN" sz="2400" dirty="0" smtClean="0">
                <a:ea typeface="黑体" pitchFamily="2" charset="-122"/>
              </a:rPr>
              <a:t>4</a:t>
            </a:r>
            <a:r>
              <a:rPr lang="zh-CN" altLang="en-US" sz="2400" dirty="0" smtClean="0">
                <a:ea typeface="黑体" pitchFamily="2" charset="-122"/>
              </a:rPr>
              <a:t>、方差分析的基本</a:t>
            </a:r>
            <a:r>
              <a:rPr lang="zh-CN" altLang="en-US" sz="2400" dirty="0" smtClean="0">
                <a:ea typeface="黑体" pitchFamily="2" charset="-122"/>
              </a:rPr>
              <a:t>思想：将</a:t>
            </a:r>
            <a:r>
              <a:rPr lang="zh-CN" altLang="en-US" sz="2400" dirty="0" smtClean="0">
                <a:ea typeface="黑体" pitchFamily="2" charset="-122"/>
              </a:rPr>
              <a:t>观察值之间的总变差分</a:t>
            </a:r>
            <a:r>
              <a:rPr lang="zh-CN" altLang="en-US" sz="2400" dirty="0" smtClean="0">
                <a:ea typeface="黑体" pitchFamily="2" charset="-122"/>
              </a:rPr>
              <a:t>解由因素</a:t>
            </a:r>
            <a:r>
              <a:rPr lang="zh-CN" altLang="en-US" sz="2400" dirty="0" smtClean="0">
                <a:ea typeface="黑体" pitchFamily="2" charset="-122"/>
              </a:rPr>
              <a:t>引起的变差和由随机误差项引起的变差，通过对这两类变差的比较</a:t>
            </a:r>
            <a:r>
              <a:rPr lang="zh-CN" altLang="en-US" sz="2400" dirty="0" smtClean="0">
                <a:ea typeface="黑体" pitchFamily="2" charset="-122"/>
              </a:rPr>
              <a:t>做出判断。</a:t>
            </a:r>
            <a:endParaRPr lang="zh-CN" altLang="en-US" sz="2400" dirty="0" smtClean="0">
              <a:ea typeface="黑体" pitchFamily="2" charset="-122"/>
            </a:endParaRPr>
          </a:p>
          <a:p>
            <a:pPr>
              <a:lnSpc>
                <a:spcPct val="150000"/>
              </a:lnSpc>
            </a:pPr>
            <a:r>
              <a:rPr lang="en-US" altLang="zh-CN" sz="2400" dirty="0" smtClean="0">
                <a:ea typeface="黑体" pitchFamily="2" charset="-122"/>
              </a:rPr>
              <a:t>5</a:t>
            </a:r>
            <a:r>
              <a:rPr lang="zh-CN" altLang="en-US" sz="2400" dirty="0" smtClean="0">
                <a:ea typeface="黑体" pitchFamily="2" charset="-122"/>
              </a:rPr>
              <a:t>、</a:t>
            </a:r>
            <a:r>
              <a:rPr lang="zh-CN" altLang="en-US" sz="2400" dirty="0" smtClean="0">
                <a:ea typeface="黑体" pitchFamily="2" charset="-122"/>
              </a:rPr>
              <a:t>方差分析主要步骤：</a:t>
            </a:r>
            <a:r>
              <a:rPr lang="zh-CN" altLang="en-US" sz="2400" dirty="0" smtClean="0">
                <a:ea typeface="黑体" pitchFamily="2" charset="-122"/>
              </a:rPr>
              <a:t>建立假设；计算</a:t>
            </a:r>
            <a:r>
              <a:rPr lang="en-US" altLang="zh-CN" sz="2400" dirty="0" smtClean="0">
                <a:ea typeface="黑体" pitchFamily="2" charset="-122"/>
              </a:rPr>
              <a:t>F</a:t>
            </a:r>
            <a:r>
              <a:rPr lang="zh-CN" altLang="en-US" sz="2400" dirty="0" smtClean="0">
                <a:ea typeface="黑体" pitchFamily="2" charset="-122"/>
              </a:rPr>
              <a:t>检验值；根据实际值与临界值的比较做出决策。</a:t>
            </a:r>
          </a:p>
          <a:p>
            <a:pPr>
              <a:lnSpc>
                <a:spcPct val="150000"/>
              </a:lnSpc>
            </a:pPr>
            <a:r>
              <a:rPr lang="en-US" altLang="zh-CN" sz="2400" dirty="0" smtClean="0">
                <a:ea typeface="黑体" pitchFamily="2" charset="-122"/>
              </a:rPr>
              <a:t>6</a:t>
            </a:r>
            <a:r>
              <a:rPr lang="zh-CN" altLang="en-US" sz="2400" dirty="0" smtClean="0">
                <a:ea typeface="黑体" pitchFamily="2" charset="-122"/>
              </a:rPr>
              <a:t>、当</a:t>
            </a:r>
            <a:r>
              <a:rPr lang="zh-CN" altLang="en-US" sz="2400" dirty="0" smtClean="0">
                <a:ea typeface="黑体" pitchFamily="2" charset="-122"/>
              </a:rPr>
              <a:t>拒绝</a:t>
            </a:r>
            <a:r>
              <a:rPr lang="en-US" altLang="zh-CN" sz="2400" dirty="0" smtClean="0">
                <a:ea typeface="黑体" pitchFamily="2" charset="-122"/>
              </a:rPr>
              <a:t>H</a:t>
            </a:r>
            <a:r>
              <a:rPr lang="en-US" altLang="zh-CN" sz="2400" baseline="-25000" dirty="0" smtClean="0">
                <a:ea typeface="黑体" pitchFamily="2" charset="-122"/>
              </a:rPr>
              <a:t>0</a:t>
            </a:r>
            <a:r>
              <a:rPr lang="zh-CN" altLang="en-US" sz="2400" dirty="0" smtClean="0">
                <a:ea typeface="黑体" pitchFamily="2" charset="-122"/>
              </a:rPr>
              <a:t>时表示至少有两个均值有显著差异</a:t>
            </a:r>
            <a:r>
              <a:rPr lang="zh-CN" altLang="en-US" sz="2400" dirty="0" smtClean="0">
                <a:ea typeface="黑体" pitchFamily="2" charset="-122"/>
              </a:rPr>
              <a:t>。要</a:t>
            </a:r>
            <a:r>
              <a:rPr lang="zh-CN" altLang="en-US" sz="2400" dirty="0" smtClean="0">
                <a:ea typeface="黑体" pitchFamily="2" charset="-122"/>
              </a:rPr>
              <a:t>知道哪些均值之间有显著差异还</a:t>
            </a:r>
            <a:r>
              <a:rPr lang="zh-CN" altLang="en-US" sz="2400" dirty="0" smtClean="0">
                <a:ea typeface="黑体" pitchFamily="2" charset="-122"/>
              </a:rPr>
              <a:t>需借助多重比较</a:t>
            </a:r>
            <a:r>
              <a:rPr lang="zh-CN" altLang="en-US" sz="2400" dirty="0" smtClean="0">
                <a:ea typeface="黑体" pitchFamily="2" charset="-122"/>
              </a:rPr>
              <a:t>的方法</a:t>
            </a:r>
            <a:r>
              <a:rPr lang="zh-CN" altLang="en-US" sz="2400" dirty="0" smtClean="0">
                <a:ea typeface="黑体" pitchFamily="2" charset="-122"/>
              </a:rPr>
              <a:t>，如</a:t>
            </a:r>
            <a:r>
              <a:rPr lang="en-US" altLang="zh-CN" sz="2400" dirty="0" smtClean="0">
                <a:ea typeface="黑体" pitchFamily="2" charset="-122"/>
              </a:rPr>
              <a:t>LSD</a:t>
            </a:r>
            <a:r>
              <a:rPr lang="zh-CN" altLang="en-US" sz="2400" dirty="0" smtClean="0">
                <a:ea typeface="黑体" pitchFamily="2" charset="-122"/>
              </a:rPr>
              <a:t>方法</a:t>
            </a:r>
            <a:r>
              <a:rPr lang="zh-CN" altLang="en-US" dirty="0" smtClean="0">
                <a:ea typeface="黑体" pitchFamily="2" charset="-122"/>
              </a:rPr>
              <a:t>。</a:t>
            </a:r>
          </a:p>
          <a:p>
            <a:pPr>
              <a:lnSpc>
                <a:spcPct val="90000"/>
              </a:lnSpc>
            </a:pPr>
            <a:endParaRPr lang="en-US" altLang="zh-CN" sz="2000" dirty="0" smtClean="0">
              <a:ea typeface="黑体" pitchFamily="2" charset="-122"/>
            </a:endParaRPr>
          </a:p>
        </p:txBody>
      </p:sp>
      <p:sp>
        <p:nvSpPr>
          <p:cNvPr id="65540" name="灯片编号占位符 1"/>
          <p:cNvSpPr>
            <a:spLocks noGrp="1"/>
          </p:cNvSpPr>
          <p:nvPr>
            <p:ph type="sldNum" sz="quarter" idx="10"/>
          </p:nvPr>
        </p:nvSpPr>
        <p:spPr>
          <a:noFill/>
          <a:ln>
            <a:miter lim="800000"/>
            <a:headEnd/>
            <a:tailEnd/>
          </a:ln>
        </p:spPr>
        <p:txBody>
          <a:bodyPr/>
          <a:lstStyle/>
          <a:p>
            <a:fld id="{6DD3CE80-47D7-499E-B3FB-0E3E32CF8FFE}" type="slidenum">
              <a:rPr lang="en-US" altLang="zh-CN" smtClean="0">
                <a:latin typeface="Arial" pitchFamily="34" charset="0"/>
                <a:ea typeface="宋体" pitchFamily="2" charset="-122"/>
              </a:rPr>
              <a:pPr/>
              <a:t>67</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animEffect transition="in" filter="dissolve">
                                      <p:cBhvr>
                                        <p:cTn id="7" dur="500"/>
                                        <p:tgtEl>
                                          <p:spTgt spid="94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0035">
                                            <p:txEl>
                                              <p:pRg st="1" end="1"/>
                                            </p:txEl>
                                          </p:spTgt>
                                        </p:tgtEl>
                                        <p:attrNameLst>
                                          <p:attrName>style.visibility</p:attrName>
                                        </p:attrNameLst>
                                      </p:cBhvr>
                                      <p:to>
                                        <p:strVal val="visible"/>
                                      </p:to>
                                    </p:set>
                                    <p:animEffect transition="in" filter="dissolve">
                                      <p:cBhvr>
                                        <p:cTn id="12" dur="500"/>
                                        <p:tgtEl>
                                          <p:spTgt spid="94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0035">
                                            <p:txEl>
                                              <p:pRg st="2" end="2"/>
                                            </p:txEl>
                                          </p:spTgt>
                                        </p:tgtEl>
                                        <p:attrNameLst>
                                          <p:attrName>style.visibility</p:attrName>
                                        </p:attrNameLst>
                                      </p:cBhvr>
                                      <p:to>
                                        <p:strVal val="visible"/>
                                      </p:to>
                                    </p:set>
                                    <p:animEffect transition="in" filter="dissolve">
                                      <p:cBhvr>
                                        <p:cTn id="17" dur="500"/>
                                        <p:tgtEl>
                                          <p:spTgt spid="940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0488" tIns="44450" rIns="90488" bIns="44450" anchorCtr="1"/>
          <a:lstStyle/>
          <a:p>
            <a:r>
              <a:rPr lang="zh-CN" altLang="en-US" smtClean="0">
                <a:ea typeface="黑体" pitchFamily="2" charset="-122"/>
              </a:rPr>
              <a:t>各个总体的均值相等吗？  </a:t>
            </a:r>
          </a:p>
        </p:txBody>
      </p:sp>
      <p:grpSp>
        <p:nvGrpSpPr>
          <p:cNvPr id="14339" name="Group 3"/>
          <p:cNvGrpSpPr>
            <a:grpSpLocks/>
          </p:cNvGrpSpPr>
          <p:nvPr/>
        </p:nvGrpSpPr>
        <p:grpSpPr bwMode="auto">
          <a:xfrm>
            <a:off x="1692275" y="1412875"/>
            <a:ext cx="5867400" cy="2286000"/>
            <a:chOff x="432" y="1104"/>
            <a:chExt cx="3696" cy="1344"/>
          </a:xfrm>
        </p:grpSpPr>
        <p:sp>
          <p:nvSpPr>
            <p:cNvPr id="14375" name="Rectangle 4"/>
            <p:cNvSpPr>
              <a:spLocks noChangeArrowheads="1"/>
            </p:cNvSpPr>
            <p:nvPr/>
          </p:nvSpPr>
          <p:spPr bwMode="invGray">
            <a:xfrm>
              <a:off x="432" y="1104"/>
              <a:ext cx="3696" cy="1344"/>
            </a:xfrm>
            <a:prstGeom prst="rect">
              <a:avLst/>
            </a:prstGeom>
            <a:noFill/>
            <a:ln w="12700">
              <a:noFill/>
              <a:miter lim="800000"/>
              <a:headEnd/>
              <a:tailEnd/>
            </a:ln>
            <a:effectLst/>
          </p:spPr>
          <p:txBody>
            <a:bodyPr wrap="none" anchor="ctr"/>
            <a:lstStyle/>
            <a:p>
              <a:endParaRPr lang="zh-CN" altLang="en-US"/>
            </a:p>
          </p:txBody>
        </p:sp>
        <p:sp>
          <p:nvSpPr>
            <p:cNvPr id="14376" name="Rectangle 5"/>
            <p:cNvSpPr>
              <a:spLocks noChangeArrowheads="1"/>
            </p:cNvSpPr>
            <p:nvPr/>
          </p:nvSpPr>
          <p:spPr bwMode="invGray">
            <a:xfrm>
              <a:off x="3780" y="2016"/>
              <a:ext cx="222" cy="249"/>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2200" i="1">
                  <a:latin typeface="Times New Roman" pitchFamily="18" charset="0"/>
                </a:rPr>
                <a:t>X</a:t>
              </a:r>
            </a:p>
          </p:txBody>
        </p:sp>
        <p:sp>
          <p:nvSpPr>
            <p:cNvPr id="14377" name="Rectangle 6"/>
            <p:cNvSpPr>
              <a:spLocks noChangeArrowheads="1"/>
            </p:cNvSpPr>
            <p:nvPr/>
          </p:nvSpPr>
          <p:spPr bwMode="invGray">
            <a:xfrm>
              <a:off x="576" y="1200"/>
              <a:ext cx="389" cy="249"/>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2200" i="1">
                  <a:latin typeface="Times New Roman" pitchFamily="18" charset="0"/>
                </a:rPr>
                <a:t>f(X)</a:t>
              </a:r>
            </a:p>
          </p:txBody>
        </p:sp>
        <p:grpSp>
          <p:nvGrpSpPr>
            <p:cNvPr id="14378" name="Group 7"/>
            <p:cNvGrpSpPr>
              <a:grpSpLocks/>
            </p:cNvGrpSpPr>
            <p:nvPr/>
          </p:nvGrpSpPr>
          <p:grpSpPr bwMode="auto">
            <a:xfrm>
              <a:off x="720" y="1488"/>
              <a:ext cx="3024" cy="736"/>
              <a:chOff x="760" y="2928"/>
              <a:chExt cx="3464" cy="736"/>
            </a:xfrm>
          </p:grpSpPr>
          <p:sp>
            <p:nvSpPr>
              <p:cNvPr id="14402" name="Freeform 8"/>
              <p:cNvSpPr>
                <a:spLocks/>
              </p:cNvSpPr>
              <p:nvPr/>
            </p:nvSpPr>
            <p:spPr bwMode="invGray">
              <a:xfrm>
                <a:off x="783" y="2928"/>
                <a:ext cx="3441" cy="736"/>
              </a:xfrm>
              <a:custGeom>
                <a:avLst/>
                <a:gdLst>
                  <a:gd name="T0" fmla="*/ 0 w 2001"/>
                  <a:gd name="T1" fmla="*/ 0 h 593"/>
                  <a:gd name="T2" fmla="*/ 0 w 2001"/>
                  <a:gd name="T3" fmla="*/ 735 h 593"/>
                  <a:gd name="T4" fmla="*/ 3439 w 2001"/>
                  <a:gd name="T5" fmla="*/ 735 h 593"/>
                  <a:gd name="T6" fmla="*/ 0 60000 65536"/>
                  <a:gd name="T7" fmla="*/ 0 60000 65536"/>
                  <a:gd name="T8" fmla="*/ 0 60000 65536"/>
                </a:gdLst>
                <a:ahLst/>
                <a:cxnLst>
                  <a:cxn ang="T6">
                    <a:pos x="T0" y="T1"/>
                  </a:cxn>
                  <a:cxn ang="T7">
                    <a:pos x="T2" y="T3"/>
                  </a:cxn>
                  <a:cxn ang="T8">
                    <a:pos x="T4" y="T5"/>
                  </a:cxn>
                </a:cxnLst>
                <a:rect l="0" t="0" r="r" b="b"/>
                <a:pathLst>
                  <a:path w="2001" h="593">
                    <a:moveTo>
                      <a:pt x="0" y="0"/>
                    </a:moveTo>
                    <a:lnTo>
                      <a:pt x="0" y="592"/>
                    </a:lnTo>
                    <a:lnTo>
                      <a:pt x="2000" y="592"/>
                    </a:lnTo>
                  </a:path>
                </a:pathLst>
              </a:custGeom>
              <a:noFill/>
              <a:ln w="12700" cap="rnd" cmpd="sng">
                <a:solidFill>
                  <a:schemeClr val="tx1"/>
                </a:solidFill>
                <a:prstDash val="solid"/>
                <a:round/>
                <a:headEnd type="triangle" w="med" len="med"/>
                <a:tailEnd type="triangle" w="med" len="med"/>
              </a:ln>
              <a:effectLst/>
            </p:spPr>
            <p:txBody>
              <a:bodyPr/>
              <a:lstStyle/>
              <a:p>
                <a:endParaRPr lang="zh-CN" altLang="en-US"/>
              </a:p>
            </p:txBody>
          </p:sp>
          <p:sp>
            <p:nvSpPr>
              <p:cNvPr id="14403" name="Line 9"/>
              <p:cNvSpPr>
                <a:spLocks noChangeShapeType="1"/>
              </p:cNvSpPr>
              <p:nvPr/>
            </p:nvSpPr>
            <p:spPr bwMode="invGray">
              <a:xfrm>
                <a:off x="760" y="3074"/>
                <a:ext cx="23" cy="0"/>
              </a:xfrm>
              <a:prstGeom prst="line">
                <a:avLst/>
              </a:prstGeom>
              <a:noFill/>
              <a:ln w="12700">
                <a:solidFill>
                  <a:schemeClr val="tx1"/>
                </a:solidFill>
                <a:round/>
                <a:headEnd/>
                <a:tailEnd/>
              </a:ln>
              <a:effectLst/>
            </p:spPr>
            <p:txBody>
              <a:bodyPr/>
              <a:lstStyle/>
              <a:p>
                <a:endParaRPr lang="zh-CN" altLang="en-US"/>
              </a:p>
            </p:txBody>
          </p:sp>
        </p:grpSp>
        <p:grpSp>
          <p:nvGrpSpPr>
            <p:cNvPr id="14379" name="Group 10"/>
            <p:cNvGrpSpPr>
              <a:grpSpLocks/>
            </p:cNvGrpSpPr>
            <p:nvPr/>
          </p:nvGrpSpPr>
          <p:grpSpPr bwMode="auto">
            <a:xfrm>
              <a:off x="720" y="1680"/>
              <a:ext cx="21" cy="440"/>
              <a:chOff x="697" y="1660"/>
              <a:chExt cx="21" cy="440"/>
            </a:xfrm>
          </p:grpSpPr>
          <p:sp>
            <p:nvSpPr>
              <p:cNvPr id="14395" name="Line 11"/>
              <p:cNvSpPr>
                <a:spLocks noChangeShapeType="1"/>
              </p:cNvSpPr>
              <p:nvPr/>
            </p:nvSpPr>
            <p:spPr bwMode="invGray">
              <a:xfrm>
                <a:off x="697" y="1660"/>
                <a:ext cx="21" cy="0"/>
              </a:xfrm>
              <a:prstGeom prst="line">
                <a:avLst/>
              </a:prstGeom>
              <a:noFill/>
              <a:ln w="12700">
                <a:solidFill>
                  <a:schemeClr val="tx1"/>
                </a:solidFill>
                <a:round/>
                <a:headEnd/>
                <a:tailEnd/>
              </a:ln>
              <a:effectLst/>
            </p:spPr>
            <p:txBody>
              <a:bodyPr/>
              <a:lstStyle/>
              <a:p>
                <a:endParaRPr lang="zh-CN" altLang="en-US"/>
              </a:p>
            </p:txBody>
          </p:sp>
          <p:sp>
            <p:nvSpPr>
              <p:cNvPr id="14396" name="Line 12"/>
              <p:cNvSpPr>
                <a:spLocks noChangeShapeType="1"/>
              </p:cNvSpPr>
              <p:nvPr/>
            </p:nvSpPr>
            <p:spPr bwMode="invGray">
              <a:xfrm>
                <a:off x="697" y="1733"/>
                <a:ext cx="21" cy="0"/>
              </a:xfrm>
              <a:prstGeom prst="line">
                <a:avLst/>
              </a:prstGeom>
              <a:noFill/>
              <a:ln w="12700">
                <a:solidFill>
                  <a:schemeClr val="tx1"/>
                </a:solidFill>
                <a:round/>
                <a:headEnd/>
                <a:tailEnd/>
              </a:ln>
              <a:effectLst/>
            </p:spPr>
            <p:txBody>
              <a:bodyPr/>
              <a:lstStyle/>
              <a:p>
                <a:endParaRPr lang="zh-CN" altLang="en-US"/>
              </a:p>
            </p:txBody>
          </p:sp>
          <p:sp>
            <p:nvSpPr>
              <p:cNvPr id="14397" name="Line 13"/>
              <p:cNvSpPr>
                <a:spLocks noChangeShapeType="1"/>
              </p:cNvSpPr>
              <p:nvPr/>
            </p:nvSpPr>
            <p:spPr bwMode="invGray">
              <a:xfrm>
                <a:off x="697" y="1807"/>
                <a:ext cx="21" cy="0"/>
              </a:xfrm>
              <a:prstGeom prst="line">
                <a:avLst/>
              </a:prstGeom>
              <a:noFill/>
              <a:ln w="12700">
                <a:solidFill>
                  <a:schemeClr val="tx1"/>
                </a:solidFill>
                <a:round/>
                <a:headEnd/>
                <a:tailEnd/>
              </a:ln>
              <a:effectLst/>
            </p:spPr>
            <p:txBody>
              <a:bodyPr/>
              <a:lstStyle/>
              <a:p>
                <a:endParaRPr lang="zh-CN" altLang="en-US"/>
              </a:p>
            </p:txBody>
          </p:sp>
          <p:sp>
            <p:nvSpPr>
              <p:cNvPr id="14398" name="Line 14"/>
              <p:cNvSpPr>
                <a:spLocks noChangeShapeType="1"/>
              </p:cNvSpPr>
              <p:nvPr/>
            </p:nvSpPr>
            <p:spPr bwMode="invGray">
              <a:xfrm>
                <a:off x="697" y="1880"/>
                <a:ext cx="21" cy="0"/>
              </a:xfrm>
              <a:prstGeom prst="line">
                <a:avLst/>
              </a:prstGeom>
              <a:noFill/>
              <a:ln w="12700">
                <a:solidFill>
                  <a:schemeClr val="tx1"/>
                </a:solidFill>
                <a:round/>
                <a:headEnd/>
                <a:tailEnd/>
              </a:ln>
              <a:effectLst/>
            </p:spPr>
            <p:txBody>
              <a:bodyPr/>
              <a:lstStyle/>
              <a:p>
                <a:endParaRPr lang="zh-CN" altLang="en-US"/>
              </a:p>
            </p:txBody>
          </p:sp>
          <p:sp>
            <p:nvSpPr>
              <p:cNvPr id="14399" name="Line 15"/>
              <p:cNvSpPr>
                <a:spLocks noChangeShapeType="1"/>
              </p:cNvSpPr>
              <p:nvPr/>
            </p:nvSpPr>
            <p:spPr bwMode="invGray">
              <a:xfrm>
                <a:off x="697" y="1954"/>
                <a:ext cx="21" cy="0"/>
              </a:xfrm>
              <a:prstGeom prst="line">
                <a:avLst/>
              </a:prstGeom>
              <a:noFill/>
              <a:ln w="12700">
                <a:solidFill>
                  <a:schemeClr val="tx1"/>
                </a:solidFill>
                <a:round/>
                <a:headEnd/>
                <a:tailEnd/>
              </a:ln>
              <a:effectLst/>
            </p:spPr>
            <p:txBody>
              <a:bodyPr/>
              <a:lstStyle/>
              <a:p>
                <a:endParaRPr lang="zh-CN" altLang="en-US"/>
              </a:p>
            </p:txBody>
          </p:sp>
          <p:sp>
            <p:nvSpPr>
              <p:cNvPr id="14400" name="Line 16"/>
              <p:cNvSpPr>
                <a:spLocks noChangeShapeType="1"/>
              </p:cNvSpPr>
              <p:nvPr/>
            </p:nvSpPr>
            <p:spPr bwMode="invGray">
              <a:xfrm>
                <a:off x="697" y="2027"/>
                <a:ext cx="21" cy="0"/>
              </a:xfrm>
              <a:prstGeom prst="line">
                <a:avLst/>
              </a:prstGeom>
              <a:noFill/>
              <a:ln w="12700">
                <a:solidFill>
                  <a:schemeClr val="tx1"/>
                </a:solidFill>
                <a:round/>
                <a:headEnd/>
                <a:tailEnd/>
              </a:ln>
              <a:effectLst/>
            </p:spPr>
            <p:txBody>
              <a:bodyPr/>
              <a:lstStyle/>
              <a:p>
                <a:endParaRPr lang="zh-CN" altLang="en-US"/>
              </a:p>
            </p:txBody>
          </p:sp>
          <p:sp>
            <p:nvSpPr>
              <p:cNvPr id="14401" name="Line 17"/>
              <p:cNvSpPr>
                <a:spLocks noChangeShapeType="1"/>
              </p:cNvSpPr>
              <p:nvPr/>
            </p:nvSpPr>
            <p:spPr bwMode="invGray">
              <a:xfrm>
                <a:off x="697" y="2100"/>
                <a:ext cx="21" cy="0"/>
              </a:xfrm>
              <a:prstGeom prst="line">
                <a:avLst/>
              </a:prstGeom>
              <a:noFill/>
              <a:ln w="12700">
                <a:solidFill>
                  <a:schemeClr val="tx1"/>
                </a:solidFill>
                <a:round/>
                <a:headEnd/>
                <a:tailEnd/>
              </a:ln>
              <a:effectLst/>
            </p:spPr>
            <p:txBody>
              <a:bodyPr/>
              <a:lstStyle/>
              <a:p>
                <a:endParaRPr lang="zh-CN" altLang="en-US"/>
              </a:p>
            </p:txBody>
          </p:sp>
        </p:grpSp>
        <p:sp>
          <p:nvSpPr>
            <p:cNvPr id="835602" name="Rectangle 18"/>
            <p:cNvSpPr>
              <a:spLocks noChangeArrowheads="1"/>
            </p:cNvSpPr>
            <p:nvPr/>
          </p:nvSpPr>
          <p:spPr bwMode="invGray">
            <a:xfrm>
              <a:off x="1296" y="2137"/>
              <a:ext cx="192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defRPr/>
              </a:pPr>
              <a:r>
                <a:rPr kumimoji="1" lang="en-US" altLang="zh-CN" sz="2500">
                  <a:sym typeface="Symbol" pitchFamily="18" charset="2"/>
                </a:rPr>
                <a:t></a:t>
              </a:r>
              <a:r>
                <a:rPr kumimoji="1" lang="en-US" altLang="zh-CN" sz="2200" baseline="-25000">
                  <a:latin typeface="Symbol" pitchFamily="18" charset="2"/>
                </a:rPr>
                <a:t>1</a:t>
              </a:r>
              <a:r>
                <a:rPr kumimoji="1" lang="en-US" altLang="zh-CN" sz="2500" i="1">
                  <a:sym typeface="Symbol" pitchFamily="18" charset="2"/>
                </a:rPr>
                <a:t> </a:t>
              </a:r>
              <a:r>
                <a:rPr kumimoji="1" lang="en-US" altLang="zh-CN" sz="2500">
                  <a:sym typeface="Symbol" pitchFamily="18" charset="2"/>
                </a:rPr>
                <a:t></a:t>
              </a:r>
              <a:r>
                <a:rPr kumimoji="1" lang="en-US" altLang="zh-CN" sz="2500" i="1">
                  <a:sym typeface="Symbol" pitchFamily="18" charset="2"/>
                </a:rPr>
                <a:t> </a:t>
              </a:r>
              <a:r>
                <a:rPr kumimoji="1" lang="en-US" altLang="zh-CN" sz="2500">
                  <a:sym typeface="Symbol" pitchFamily="18" charset="2"/>
                </a:rPr>
                <a:t></a:t>
              </a:r>
              <a:r>
                <a:rPr kumimoji="1" lang="en-US" altLang="zh-CN" sz="2200" baseline="-25000">
                  <a:latin typeface="Symbol" pitchFamily="18" charset="2"/>
                </a:rPr>
                <a:t>2</a:t>
              </a:r>
              <a:r>
                <a:rPr kumimoji="1" lang="en-US" altLang="zh-CN" sz="2500" i="1">
                  <a:sym typeface="Symbol" pitchFamily="18" charset="2"/>
                </a:rPr>
                <a:t> </a:t>
              </a:r>
              <a:r>
                <a:rPr kumimoji="1" lang="en-US" altLang="zh-CN" sz="2500">
                  <a:sym typeface="Symbol" pitchFamily="18" charset="2"/>
                </a:rPr>
                <a:t> </a:t>
              </a:r>
              <a:r>
                <a:rPr kumimoji="1" lang="en-US" altLang="zh-CN" sz="2200" baseline="-25000">
                  <a:latin typeface="Symbol" pitchFamily="18" charset="2"/>
                </a:rPr>
                <a:t>3</a:t>
              </a:r>
              <a:r>
                <a:rPr kumimoji="1" lang="en-US" altLang="zh-CN" sz="2500" i="1">
                  <a:sym typeface="Symbol" pitchFamily="18" charset="2"/>
                </a:rPr>
                <a:t> </a:t>
              </a:r>
              <a:r>
                <a:rPr kumimoji="1" lang="en-US" altLang="zh-CN" sz="2500">
                  <a:sym typeface="Symbol" pitchFamily="18" charset="2"/>
                </a:rPr>
                <a:t> </a:t>
              </a:r>
              <a:r>
                <a:rPr kumimoji="1" lang="en-US" altLang="zh-CN" sz="2200" baseline="-25000">
                  <a:latin typeface="Symbol" pitchFamily="18" charset="2"/>
                </a:rPr>
                <a:t>4</a:t>
              </a:r>
              <a:r>
                <a:rPr kumimoji="1" lang="en-US" altLang="zh-CN" sz="2500" b="1" i="1">
                  <a:effectLst>
                    <a:outerShdw blurRad="38100" dist="38100" dir="2700000" algn="tl">
                      <a:srgbClr val="C0C0C0"/>
                    </a:outerShdw>
                  </a:effectLst>
                  <a:sym typeface="Symbol" pitchFamily="18" charset="2"/>
                </a:rPr>
                <a:t> </a:t>
              </a:r>
            </a:p>
          </p:txBody>
        </p:sp>
        <p:sp>
          <p:nvSpPr>
            <p:cNvPr id="14381" name="Line 19"/>
            <p:cNvSpPr>
              <a:spLocks noChangeShapeType="1"/>
            </p:cNvSpPr>
            <p:nvPr/>
          </p:nvSpPr>
          <p:spPr bwMode="invGray">
            <a:xfrm>
              <a:off x="2016" y="1584"/>
              <a:ext cx="0" cy="624"/>
            </a:xfrm>
            <a:prstGeom prst="line">
              <a:avLst/>
            </a:prstGeom>
            <a:noFill/>
            <a:ln w="12700">
              <a:solidFill>
                <a:schemeClr val="tx1"/>
              </a:solidFill>
              <a:round/>
              <a:headEnd/>
              <a:tailEnd/>
            </a:ln>
            <a:effectLst/>
          </p:spPr>
          <p:txBody>
            <a:bodyPr/>
            <a:lstStyle/>
            <a:p>
              <a:endParaRPr lang="zh-CN" altLang="en-US"/>
            </a:p>
          </p:txBody>
        </p:sp>
        <p:grpSp>
          <p:nvGrpSpPr>
            <p:cNvPr id="14382" name="Group 20"/>
            <p:cNvGrpSpPr>
              <a:grpSpLocks/>
            </p:cNvGrpSpPr>
            <p:nvPr/>
          </p:nvGrpSpPr>
          <p:grpSpPr bwMode="auto">
            <a:xfrm>
              <a:off x="1152" y="1536"/>
              <a:ext cx="1728" cy="672"/>
              <a:chOff x="1152" y="1536"/>
              <a:chExt cx="1680" cy="672"/>
            </a:xfrm>
          </p:grpSpPr>
          <p:grpSp>
            <p:nvGrpSpPr>
              <p:cNvPr id="14383" name="Group 21"/>
              <p:cNvGrpSpPr>
                <a:grpSpLocks/>
              </p:cNvGrpSpPr>
              <p:nvPr/>
            </p:nvGrpSpPr>
            <p:grpSpPr bwMode="auto">
              <a:xfrm>
                <a:off x="1248" y="1536"/>
                <a:ext cx="1476" cy="610"/>
                <a:chOff x="3845" y="3036"/>
                <a:chExt cx="1407" cy="566"/>
              </a:xfrm>
            </p:grpSpPr>
            <p:sp>
              <p:nvSpPr>
                <p:cNvPr id="14393" name="Freeform 22"/>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rgbClr val="FF00FF"/>
                  </a:solidFill>
                  <a:prstDash val="solid"/>
                  <a:round/>
                  <a:headEnd type="none" w="med" len="med"/>
                  <a:tailEnd type="none" w="med" len="med"/>
                </a:ln>
                <a:effectLst/>
              </p:spPr>
              <p:txBody>
                <a:bodyPr/>
                <a:lstStyle/>
                <a:p>
                  <a:endParaRPr lang="zh-CN" altLang="en-US"/>
                </a:p>
              </p:txBody>
            </p:sp>
            <p:sp>
              <p:nvSpPr>
                <p:cNvPr id="14394" name="Freeform 23"/>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rgbClr val="FF00FF"/>
                  </a:solidFill>
                  <a:prstDash val="solid"/>
                  <a:round/>
                  <a:headEnd type="none" w="med" len="med"/>
                  <a:tailEnd type="none" w="med" len="med"/>
                </a:ln>
                <a:effectLst/>
              </p:spPr>
              <p:txBody>
                <a:bodyPr/>
                <a:lstStyle/>
                <a:p>
                  <a:endParaRPr lang="zh-CN" altLang="en-US"/>
                </a:p>
              </p:txBody>
            </p:sp>
          </p:grpSp>
          <p:grpSp>
            <p:nvGrpSpPr>
              <p:cNvPr id="14384" name="Group 24"/>
              <p:cNvGrpSpPr>
                <a:grpSpLocks/>
              </p:cNvGrpSpPr>
              <p:nvPr/>
            </p:nvGrpSpPr>
            <p:grpSpPr bwMode="auto">
              <a:xfrm>
                <a:off x="1200" y="1536"/>
                <a:ext cx="1584" cy="672"/>
                <a:chOff x="3845" y="3036"/>
                <a:chExt cx="1407" cy="566"/>
              </a:xfrm>
            </p:grpSpPr>
            <p:sp>
              <p:nvSpPr>
                <p:cNvPr id="14391" name="Freeform 25"/>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rgbClr val="00FF00"/>
                  </a:solidFill>
                  <a:prstDash val="solid"/>
                  <a:round/>
                  <a:headEnd type="none" w="med" len="med"/>
                  <a:tailEnd type="none" w="med" len="med"/>
                </a:ln>
                <a:effectLst/>
              </p:spPr>
              <p:txBody>
                <a:bodyPr/>
                <a:lstStyle/>
                <a:p>
                  <a:endParaRPr lang="zh-CN" altLang="en-US"/>
                </a:p>
              </p:txBody>
            </p:sp>
            <p:sp>
              <p:nvSpPr>
                <p:cNvPr id="14392" name="Freeform 26"/>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rgbClr val="00FF00"/>
                  </a:solidFill>
                  <a:prstDash val="solid"/>
                  <a:round/>
                  <a:headEnd type="none" w="med" len="med"/>
                  <a:tailEnd type="none" w="med" len="med"/>
                </a:ln>
                <a:effectLst/>
              </p:spPr>
              <p:txBody>
                <a:bodyPr/>
                <a:lstStyle/>
                <a:p>
                  <a:endParaRPr lang="zh-CN" altLang="en-US"/>
                </a:p>
              </p:txBody>
            </p:sp>
          </p:grpSp>
          <p:grpSp>
            <p:nvGrpSpPr>
              <p:cNvPr id="14385" name="Group 27"/>
              <p:cNvGrpSpPr>
                <a:grpSpLocks/>
              </p:cNvGrpSpPr>
              <p:nvPr/>
            </p:nvGrpSpPr>
            <p:grpSpPr bwMode="auto">
              <a:xfrm>
                <a:off x="1152" y="1536"/>
                <a:ext cx="1680" cy="658"/>
                <a:chOff x="3845" y="3036"/>
                <a:chExt cx="1407" cy="566"/>
              </a:xfrm>
            </p:grpSpPr>
            <p:sp>
              <p:nvSpPr>
                <p:cNvPr id="14389" name="Freeform 28"/>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tx1"/>
                  </a:solidFill>
                  <a:prstDash val="solid"/>
                  <a:round/>
                  <a:headEnd type="none" w="med" len="med"/>
                  <a:tailEnd type="none" w="med" len="med"/>
                </a:ln>
                <a:effectLst/>
              </p:spPr>
              <p:txBody>
                <a:bodyPr/>
                <a:lstStyle/>
                <a:p>
                  <a:endParaRPr lang="zh-CN" altLang="en-US"/>
                </a:p>
              </p:txBody>
            </p:sp>
            <p:sp>
              <p:nvSpPr>
                <p:cNvPr id="14390" name="Freeform 29"/>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tx1"/>
                  </a:solidFill>
                  <a:prstDash val="solid"/>
                  <a:round/>
                  <a:headEnd type="none" w="med" len="med"/>
                  <a:tailEnd type="none" w="med" len="med"/>
                </a:ln>
                <a:effectLst/>
              </p:spPr>
              <p:txBody>
                <a:bodyPr/>
                <a:lstStyle/>
                <a:p>
                  <a:endParaRPr lang="zh-CN" altLang="en-US"/>
                </a:p>
              </p:txBody>
            </p:sp>
          </p:grpSp>
          <p:grpSp>
            <p:nvGrpSpPr>
              <p:cNvPr id="14386" name="Group 30"/>
              <p:cNvGrpSpPr>
                <a:grpSpLocks/>
              </p:cNvGrpSpPr>
              <p:nvPr/>
            </p:nvGrpSpPr>
            <p:grpSpPr bwMode="auto">
              <a:xfrm>
                <a:off x="1248" y="1584"/>
                <a:ext cx="1476" cy="610"/>
                <a:chOff x="3845" y="3036"/>
                <a:chExt cx="1407" cy="566"/>
              </a:xfrm>
            </p:grpSpPr>
            <p:sp>
              <p:nvSpPr>
                <p:cNvPr id="14387" name="Freeform 31"/>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tx2"/>
                  </a:solidFill>
                  <a:prstDash val="solid"/>
                  <a:round/>
                  <a:headEnd type="none" w="med" len="med"/>
                  <a:tailEnd type="none" w="med" len="med"/>
                </a:ln>
                <a:effectLst/>
              </p:spPr>
              <p:txBody>
                <a:bodyPr/>
                <a:lstStyle/>
                <a:p>
                  <a:endParaRPr lang="zh-CN" altLang="en-US"/>
                </a:p>
              </p:txBody>
            </p:sp>
            <p:sp>
              <p:nvSpPr>
                <p:cNvPr id="14388" name="Freeform 32"/>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tx2"/>
                  </a:solidFill>
                  <a:prstDash val="solid"/>
                  <a:round/>
                  <a:headEnd type="none" w="med" len="med"/>
                  <a:tailEnd type="none" w="med" len="med"/>
                </a:ln>
                <a:effectLst/>
              </p:spPr>
              <p:txBody>
                <a:bodyPr/>
                <a:lstStyle/>
                <a:p>
                  <a:endParaRPr lang="zh-CN" altLang="en-US"/>
                </a:p>
              </p:txBody>
            </p:sp>
          </p:grpSp>
        </p:grpSp>
      </p:grpSp>
      <p:grpSp>
        <p:nvGrpSpPr>
          <p:cNvPr id="14340" name="Group 33"/>
          <p:cNvGrpSpPr>
            <a:grpSpLocks/>
          </p:cNvGrpSpPr>
          <p:nvPr/>
        </p:nvGrpSpPr>
        <p:grpSpPr bwMode="auto">
          <a:xfrm>
            <a:off x="1692275" y="4005263"/>
            <a:ext cx="5867400" cy="2286000"/>
            <a:chOff x="432" y="2688"/>
            <a:chExt cx="3696" cy="1344"/>
          </a:xfrm>
        </p:grpSpPr>
        <p:sp>
          <p:nvSpPr>
            <p:cNvPr id="14342" name="Rectangle 34"/>
            <p:cNvSpPr>
              <a:spLocks noChangeArrowheads="1"/>
            </p:cNvSpPr>
            <p:nvPr/>
          </p:nvSpPr>
          <p:spPr bwMode="invGray">
            <a:xfrm>
              <a:off x="432" y="2688"/>
              <a:ext cx="3696" cy="1344"/>
            </a:xfrm>
            <a:prstGeom prst="rect">
              <a:avLst/>
            </a:prstGeom>
            <a:noFill/>
            <a:ln w="12700">
              <a:noFill/>
              <a:miter lim="800000"/>
              <a:headEnd/>
              <a:tailEnd/>
            </a:ln>
            <a:effectLst/>
          </p:spPr>
          <p:txBody>
            <a:bodyPr wrap="none" anchor="ctr"/>
            <a:lstStyle/>
            <a:p>
              <a:endParaRPr lang="zh-CN" altLang="en-US"/>
            </a:p>
          </p:txBody>
        </p:sp>
        <p:grpSp>
          <p:nvGrpSpPr>
            <p:cNvPr id="14343" name="Group 35"/>
            <p:cNvGrpSpPr>
              <a:grpSpLocks/>
            </p:cNvGrpSpPr>
            <p:nvPr/>
          </p:nvGrpSpPr>
          <p:grpSpPr bwMode="auto">
            <a:xfrm>
              <a:off x="1200" y="3120"/>
              <a:ext cx="1252" cy="566"/>
              <a:chOff x="3845" y="3036"/>
              <a:chExt cx="1407" cy="566"/>
            </a:xfrm>
          </p:grpSpPr>
          <p:sp>
            <p:nvSpPr>
              <p:cNvPr id="14373" name="Freeform 36"/>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rgbClr val="FF00FF"/>
                </a:solidFill>
                <a:prstDash val="solid"/>
                <a:round/>
                <a:headEnd type="none" w="med" len="med"/>
                <a:tailEnd type="none" w="med" len="med"/>
              </a:ln>
              <a:effectLst/>
            </p:spPr>
            <p:txBody>
              <a:bodyPr/>
              <a:lstStyle/>
              <a:p>
                <a:endParaRPr lang="zh-CN" altLang="en-US"/>
              </a:p>
            </p:txBody>
          </p:sp>
          <p:sp>
            <p:nvSpPr>
              <p:cNvPr id="14374" name="Freeform 37"/>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rgbClr val="FF00FF"/>
                </a:solidFill>
                <a:prstDash val="solid"/>
                <a:round/>
                <a:headEnd type="none" w="med" len="med"/>
                <a:tailEnd type="none" w="med" len="med"/>
              </a:ln>
              <a:effectLst/>
            </p:spPr>
            <p:txBody>
              <a:bodyPr/>
              <a:lstStyle/>
              <a:p>
                <a:endParaRPr lang="zh-CN" altLang="en-US"/>
              </a:p>
            </p:txBody>
          </p:sp>
        </p:grpSp>
        <p:grpSp>
          <p:nvGrpSpPr>
            <p:cNvPr id="14344" name="Group 38"/>
            <p:cNvGrpSpPr>
              <a:grpSpLocks/>
            </p:cNvGrpSpPr>
            <p:nvPr/>
          </p:nvGrpSpPr>
          <p:grpSpPr bwMode="auto">
            <a:xfrm>
              <a:off x="1900" y="3120"/>
              <a:ext cx="1253" cy="566"/>
              <a:chOff x="3845" y="3036"/>
              <a:chExt cx="1407" cy="566"/>
            </a:xfrm>
          </p:grpSpPr>
          <p:sp>
            <p:nvSpPr>
              <p:cNvPr id="14371" name="Freeform 39"/>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tx1"/>
                </a:solidFill>
                <a:prstDash val="solid"/>
                <a:round/>
                <a:headEnd type="none" w="med" len="med"/>
                <a:tailEnd type="none" w="med" len="med"/>
              </a:ln>
              <a:effectLst/>
            </p:spPr>
            <p:txBody>
              <a:bodyPr/>
              <a:lstStyle/>
              <a:p>
                <a:endParaRPr lang="zh-CN" altLang="en-US"/>
              </a:p>
            </p:txBody>
          </p:sp>
          <p:sp>
            <p:nvSpPr>
              <p:cNvPr id="14372" name="Freeform 40"/>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tx1"/>
                </a:solidFill>
                <a:prstDash val="solid"/>
                <a:round/>
                <a:headEnd type="none" w="med" len="med"/>
                <a:tailEnd type="none" w="med" len="med"/>
              </a:ln>
              <a:effectLst/>
            </p:spPr>
            <p:txBody>
              <a:bodyPr/>
              <a:lstStyle/>
              <a:p>
                <a:endParaRPr lang="zh-CN" altLang="en-US"/>
              </a:p>
            </p:txBody>
          </p:sp>
        </p:grpSp>
        <p:grpSp>
          <p:nvGrpSpPr>
            <p:cNvPr id="14345" name="Group 41"/>
            <p:cNvGrpSpPr>
              <a:grpSpLocks/>
            </p:cNvGrpSpPr>
            <p:nvPr/>
          </p:nvGrpSpPr>
          <p:grpSpPr bwMode="auto">
            <a:xfrm>
              <a:off x="2498" y="3120"/>
              <a:ext cx="1253" cy="566"/>
              <a:chOff x="3845" y="3036"/>
              <a:chExt cx="1407" cy="566"/>
            </a:xfrm>
          </p:grpSpPr>
          <p:sp>
            <p:nvSpPr>
              <p:cNvPr id="14369" name="Freeform 42"/>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rgbClr val="00FF00"/>
                </a:solidFill>
                <a:prstDash val="solid"/>
                <a:round/>
                <a:headEnd type="none" w="med" len="med"/>
                <a:tailEnd type="none" w="med" len="med"/>
              </a:ln>
              <a:effectLst/>
            </p:spPr>
            <p:txBody>
              <a:bodyPr/>
              <a:lstStyle/>
              <a:p>
                <a:endParaRPr lang="zh-CN" altLang="en-US"/>
              </a:p>
            </p:txBody>
          </p:sp>
          <p:sp>
            <p:nvSpPr>
              <p:cNvPr id="14370" name="Freeform 43"/>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rgbClr val="00FF00"/>
                </a:solidFill>
                <a:prstDash val="solid"/>
                <a:round/>
                <a:headEnd type="none" w="med" len="med"/>
                <a:tailEnd type="none" w="med" len="med"/>
              </a:ln>
              <a:effectLst/>
            </p:spPr>
            <p:txBody>
              <a:bodyPr/>
              <a:lstStyle/>
              <a:p>
                <a:endParaRPr lang="zh-CN" altLang="en-US"/>
              </a:p>
            </p:txBody>
          </p:sp>
        </p:grpSp>
        <p:sp>
          <p:nvSpPr>
            <p:cNvPr id="14346" name="Rectangle 44"/>
            <p:cNvSpPr>
              <a:spLocks noChangeArrowheads="1"/>
            </p:cNvSpPr>
            <p:nvPr/>
          </p:nvSpPr>
          <p:spPr bwMode="invGray">
            <a:xfrm>
              <a:off x="3780" y="3552"/>
              <a:ext cx="222" cy="249"/>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2200" i="1">
                  <a:latin typeface="Times New Roman" pitchFamily="18" charset="0"/>
                </a:rPr>
                <a:t>X</a:t>
              </a:r>
            </a:p>
          </p:txBody>
        </p:sp>
        <p:sp>
          <p:nvSpPr>
            <p:cNvPr id="14347" name="Rectangle 45"/>
            <p:cNvSpPr>
              <a:spLocks noChangeArrowheads="1"/>
            </p:cNvSpPr>
            <p:nvPr/>
          </p:nvSpPr>
          <p:spPr bwMode="invGray">
            <a:xfrm>
              <a:off x="576" y="2736"/>
              <a:ext cx="389" cy="249"/>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2200" i="1">
                  <a:latin typeface="Times New Roman" pitchFamily="18" charset="0"/>
                </a:rPr>
                <a:t>f(X)</a:t>
              </a:r>
            </a:p>
          </p:txBody>
        </p:sp>
        <p:grpSp>
          <p:nvGrpSpPr>
            <p:cNvPr id="14348" name="Group 46"/>
            <p:cNvGrpSpPr>
              <a:grpSpLocks/>
            </p:cNvGrpSpPr>
            <p:nvPr/>
          </p:nvGrpSpPr>
          <p:grpSpPr bwMode="auto">
            <a:xfrm>
              <a:off x="697" y="2976"/>
              <a:ext cx="3083" cy="736"/>
              <a:chOff x="760" y="2928"/>
              <a:chExt cx="3464" cy="736"/>
            </a:xfrm>
          </p:grpSpPr>
          <p:sp>
            <p:nvSpPr>
              <p:cNvPr id="14367" name="Freeform 47"/>
              <p:cNvSpPr>
                <a:spLocks/>
              </p:cNvSpPr>
              <p:nvPr/>
            </p:nvSpPr>
            <p:spPr bwMode="invGray">
              <a:xfrm>
                <a:off x="783" y="2928"/>
                <a:ext cx="3441" cy="736"/>
              </a:xfrm>
              <a:custGeom>
                <a:avLst/>
                <a:gdLst>
                  <a:gd name="T0" fmla="*/ 0 w 2001"/>
                  <a:gd name="T1" fmla="*/ 0 h 593"/>
                  <a:gd name="T2" fmla="*/ 0 w 2001"/>
                  <a:gd name="T3" fmla="*/ 735 h 593"/>
                  <a:gd name="T4" fmla="*/ 3439 w 2001"/>
                  <a:gd name="T5" fmla="*/ 735 h 593"/>
                  <a:gd name="T6" fmla="*/ 0 60000 65536"/>
                  <a:gd name="T7" fmla="*/ 0 60000 65536"/>
                  <a:gd name="T8" fmla="*/ 0 60000 65536"/>
                </a:gdLst>
                <a:ahLst/>
                <a:cxnLst>
                  <a:cxn ang="T6">
                    <a:pos x="T0" y="T1"/>
                  </a:cxn>
                  <a:cxn ang="T7">
                    <a:pos x="T2" y="T3"/>
                  </a:cxn>
                  <a:cxn ang="T8">
                    <a:pos x="T4" y="T5"/>
                  </a:cxn>
                </a:cxnLst>
                <a:rect l="0" t="0" r="r" b="b"/>
                <a:pathLst>
                  <a:path w="2001" h="593">
                    <a:moveTo>
                      <a:pt x="0" y="0"/>
                    </a:moveTo>
                    <a:lnTo>
                      <a:pt x="0" y="592"/>
                    </a:lnTo>
                    <a:lnTo>
                      <a:pt x="2000" y="592"/>
                    </a:lnTo>
                  </a:path>
                </a:pathLst>
              </a:custGeom>
              <a:noFill/>
              <a:ln w="12700" cap="rnd" cmpd="sng">
                <a:solidFill>
                  <a:schemeClr val="tx1"/>
                </a:solidFill>
                <a:prstDash val="solid"/>
                <a:round/>
                <a:headEnd type="triangle" w="med" len="med"/>
                <a:tailEnd type="triangle" w="med" len="med"/>
              </a:ln>
              <a:effectLst/>
            </p:spPr>
            <p:txBody>
              <a:bodyPr/>
              <a:lstStyle/>
              <a:p>
                <a:endParaRPr lang="zh-CN" altLang="en-US"/>
              </a:p>
            </p:txBody>
          </p:sp>
          <p:sp>
            <p:nvSpPr>
              <p:cNvPr id="14368" name="Line 48"/>
              <p:cNvSpPr>
                <a:spLocks noChangeShapeType="1"/>
              </p:cNvSpPr>
              <p:nvPr/>
            </p:nvSpPr>
            <p:spPr bwMode="invGray">
              <a:xfrm>
                <a:off x="760" y="3074"/>
                <a:ext cx="23" cy="0"/>
              </a:xfrm>
              <a:prstGeom prst="line">
                <a:avLst/>
              </a:prstGeom>
              <a:noFill/>
              <a:ln w="12700">
                <a:solidFill>
                  <a:schemeClr val="tx1"/>
                </a:solidFill>
                <a:round/>
                <a:headEnd/>
                <a:tailEnd/>
              </a:ln>
              <a:effectLst/>
            </p:spPr>
            <p:txBody>
              <a:bodyPr/>
              <a:lstStyle/>
              <a:p>
                <a:endParaRPr lang="zh-CN" altLang="en-US"/>
              </a:p>
            </p:txBody>
          </p:sp>
        </p:grpSp>
        <p:grpSp>
          <p:nvGrpSpPr>
            <p:cNvPr id="14349" name="Group 49"/>
            <p:cNvGrpSpPr>
              <a:grpSpLocks/>
            </p:cNvGrpSpPr>
            <p:nvPr/>
          </p:nvGrpSpPr>
          <p:grpSpPr bwMode="auto">
            <a:xfrm>
              <a:off x="697" y="3049"/>
              <a:ext cx="181" cy="670"/>
              <a:chOff x="760" y="3001"/>
              <a:chExt cx="203" cy="670"/>
            </a:xfrm>
          </p:grpSpPr>
          <p:sp>
            <p:nvSpPr>
              <p:cNvPr id="14358" name="Line 50"/>
              <p:cNvSpPr>
                <a:spLocks noChangeShapeType="1"/>
              </p:cNvSpPr>
              <p:nvPr/>
            </p:nvSpPr>
            <p:spPr bwMode="invGray">
              <a:xfrm>
                <a:off x="760" y="3001"/>
                <a:ext cx="23" cy="0"/>
              </a:xfrm>
              <a:prstGeom prst="line">
                <a:avLst/>
              </a:prstGeom>
              <a:noFill/>
              <a:ln w="12700">
                <a:solidFill>
                  <a:schemeClr val="tx1"/>
                </a:solidFill>
                <a:round/>
                <a:headEnd/>
                <a:tailEnd/>
              </a:ln>
              <a:effectLst/>
            </p:spPr>
            <p:txBody>
              <a:bodyPr/>
              <a:lstStyle/>
              <a:p>
                <a:endParaRPr lang="zh-CN" altLang="en-US"/>
              </a:p>
            </p:txBody>
          </p:sp>
          <p:sp>
            <p:nvSpPr>
              <p:cNvPr id="14359" name="Line 51"/>
              <p:cNvSpPr>
                <a:spLocks noChangeShapeType="1"/>
              </p:cNvSpPr>
              <p:nvPr/>
            </p:nvSpPr>
            <p:spPr bwMode="invGray">
              <a:xfrm>
                <a:off x="760" y="3148"/>
                <a:ext cx="23" cy="0"/>
              </a:xfrm>
              <a:prstGeom prst="line">
                <a:avLst/>
              </a:prstGeom>
              <a:noFill/>
              <a:ln w="12700">
                <a:solidFill>
                  <a:schemeClr val="tx1"/>
                </a:solidFill>
                <a:round/>
                <a:headEnd/>
                <a:tailEnd/>
              </a:ln>
              <a:effectLst/>
            </p:spPr>
            <p:txBody>
              <a:bodyPr/>
              <a:lstStyle/>
              <a:p>
                <a:endParaRPr lang="zh-CN" altLang="en-US"/>
              </a:p>
            </p:txBody>
          </p:sp>
          <p:sp>
            <p:nvSpPr>
              <p:cNvPr id="14360" name="Line 52"/>
              <p:cNvSpPr>
                <a:spLocks noChangeShapeType="1"/>
              </p:cNvSpPr>
              <p:nvPr/>
            </p:nvSpPr>
            <p:spPr bwMode="invGray">
              <a:xfrm>
                <a:off x="760" y="3221"/>
                <a:ext cx="23" cy="0"/>
              </a:xfrm>
              <a:prstGeom prst="line">
                <a:avLst/>
              </a:prstGeom>
              <a:noFill/>
              <a:ln w="12700">
                <a:solidFill>
                  <a:schemeClr val="tx1"/>
                </a:solidFill>
                <a:round/>
                <a:headEnd/>
                <a:tailEnd/>
              </a:ln>
              <a:effectLst/>
            </p:spPr>
            <p:txBody>
              <a:bodyPr/>
              <a:lstStyle/>
              <a:p>
                <a:endParaRPr lang="zh-CN" altLang="en-US"/>
              </a:p>
            </p:txBody>
          </p:sp>
          <p:sp>
            <p:nvSpPr>
              <p:cNvPr id="14361" name="Line 53"/>
              <p:cNvSpPr>
                <a:spLocks noChangeShapeType="1"/>
              </p:cNvSpPr>
              <p:nvPr/>
            </p:nvSpPr>
            <p:spPr bwMode="invGray">
              <a:xfrm>
                <a:off x="760" y="3295"/>
                <a:ext cx="23" cy="0"/>
              </a:xfrm>
              <a:prstGeom prst="line">
                <a:avLst/>
              </a:prstGeom>
              <a:noFill/>
              <a:ln w="12700">
                <a:solidFill>
                  <a:schemeClr val="tx1"/>
                </a:solidFill>
                <a:round/>
                <a:headEnd/>
                <a:tailEnd/>
              </a:ln>
              <a:effectLst/>
            </p:spPr>
            <p:txBody>
              <a:bodyPr/>
              <a:lstStyle/>
              <a:p>
                <a:endParaRPr lang="zh-CN" altLang="en-US"/>
              </a:p>
            </p:txBody>
          </p:sp>
          <p:sp>
            <p:nvSpPr>
              <p:cNvPr id="14362" name="Line 54"/>
              <p:cNvSpPr>
                <a:spLocks noChangeShapeType="1"/>
              </p:cNvSpPr>
              <p:nvPr/>
            </p:nvSpPr>
            <p:spPr bwMode="invGray">
              <a:xfrm>
                <a:off x="760" y="3368"/>
                <a:ext cx="23" cy="0"/>
              </a:xfrm>
              <a:prstGeom prst="line">
                <a:avLst/>
              </a:prstGeom>
              <a:noFill/>
              <a:ln w="12700">
                <a:solidFill>
                  <a:schemeClr val="tx1"/>
                </a:solidFill>
                <a:round/>
                <a:headEnd/>
                <a:tailEnd/>
              </a:ln>
              <a:effectLst/>
            </p:spPr>
            <p:txBody>
              <a:bodyPr/>
              <a:lstStyle/>
              <a:p>
                <a:endParaRPr lang="zh-CN" altLang="en-US"/>
              </a:p>
            </p:txBody>
          </p:sp>
          <p:sp>
            <p:nvSpPr>
              <p:cNvPr id="14363" name="Line 55"/>
              <p:cNvSpPr>
                <a:spLocks noChangeShapeType="1"/>
              </p:cNvSpPr>
              <p:nvPr/>
            </p:nvSpPr>
            <p:spPr bwMode="invGray">
              <a:xfrm>
                <a:off x="760" y="3442"/>
                <a:ext cx="23" cy="0"/>
              </a:xfrm>
              <a:prstGeom prst="line">
                <a:avLst/>
              </a:prstGeom>
              <a:noFill/>
              <a:ln w="12700">
                <a:solidFill>
                  <a:schemeClr val="tx1"/>
                </a:solidFill>
                <a:round/>
                <a:headEnd/>
                <a:tailEnd/>
              </a:ln>
              <a:effectLst/>
            </p:spPr>
            <p:txBody>
              <a:bodyPr/>
              <a:lstStyle/>
              <a:p>
                <a:endParaRPr lang="zh-CN" altLang="en-US"/>
              </a:p>
            </p:txBody>
          </p:sp>
          <p:sp>
            <p:nvSpPr>
              <p:cNvPr id="14364" name="Line 56"/>
              <p:cNvSpPr>
                <a:spLocks noChangeShapeType="1"/>
              </p:cNvSpPr>
              <p:nvPr/>
            </p:nvSpPr>
            <p:spPr bwMode="invGray">
              <a:xfrm>
                <a:off x="760" y="3515"/>
                <a:ext cx="23" cy="0"/>
              </a:xfrm>
              <a:prstGeom prst="line">
                <a:avLst/>
              </a:prstGeom>
              <a:noFill/>
              <a:ln w="12700">
                <a:solidFill>
                  <a:schemeClr val="tx1"/>
                </a:solidFill>
                <a:round/>
                <a:headEnd/>
                <a:tailEnd/>
              </a:ln>
              <a:effectLst/>
            </p:spPr>
            <p:txBody>
              <a:bodyPr/>
              <a:lstStyle/>
              <a:p>
                <a:endParaRPr lang="zh-CN" altLang="en-US"/>
              </a:p>
            </p:txBody>
          </p:sp>
          <p:sp>
            <p:nvSpPr>
              <p:cNvPr id="14365" name="Line 57"/>
              <p:cNvSpPr>
                <a:spLocks noChangeShapeType="1"/>
              </p:cNvSpPr>
              <p:nvPr/>
            </p:nvSpPr>
            <p:spPr bwMode="invGray">
              <a:xfrm>
                <a:off x="760" y="3588"/>
                <a:ext cx="23" cy="0"/>
              </a:xfrm>
              <a:prstGeom prst="line">
                <a:avLst/>
              </a:prstGeom>
              <a:noFill/>
              <a:ln w="12700">
                <a:solidFill>
                  <a:schemeClr val="tx1"/>
                </a:solidFill>
                <a:round/>
                <a:headEnd/>
                <a:tailEnd/>
              </a:ln>
              <a:effectLst/>
            </p:spPr>
            <p:txBody>
              <a:bodyPr/>
              <a:lstStyle/>
              <a:p>
                <a:endParaRPr lang="zh-CN" altLang="en-US"/>
              </a:p>
            </p:txBody>
          </p:sp>
          <p:sp>
            <p:nvSpPr>
              <p:cNvPr id="14366" name="Line 58"/>
              <p:cNvSpPr>
                <a:spLocks noChangeShapeType="1"/>
              </p:cNvSpPr>
              <p:nvPr/>
            </p:nvSpPr>
            <p:spPr bwMode="invGray">
              <a:xfrm>
                <a:off x="963" y="3662"/>
                <a:ext cx="0" cy="9"/>
              </a:xfrm>
              <a:prstGeom prst="line">
                <a:avLst/>
              </a:prstGeom>
              <a:noFill/>
              <a:ln w="12700">
                <a:solidFill>
                  <a:schemeClr val="tx1"/>
                </a:solidFill>
                <a:round/>
                <a:headEnd/>
                <a:tailEnd/>
              </a:ln>
              <a:effectLst/>
            </p:spPr>
            <p:txBody>
              <a:bodyPr/>
              <a:lstStyle/>
              <a:p>
                <a:endParaRPr lang="zh-CN" altLang="en-US"/>
              </a:p>
            </p:txBody>
          </p:sp>
        </p:grpSp>
        <p:grpSp>
          <p:nvGrpSpPr>
            <p:cNvPr id="14350" name="Group 59"/>
            <p:cNvGrpSpPr>
              <a:grpSpLocks/>
            </p:cNvGrpSpPr>
            <p:nvPr/>
          </p:nvGrpSpPr>
          <p:grpSpPr bwMode="auto">
            <a:xfrm>
              <a:off x="875" y="3120"/>
              <a:ext cx="1252" cy="566"/>
              <a:chOff x="3845" y="3036"/>
              <a:chExt cx="1407" cy="566"/>
            </a:xfrm>
          </p:grpSpPr>
          <p:sp>
            <p:nvSpPr>
              <p:cNvPr id="14356" name="Freeform 60"/>
              <p:cNvSpPr>
                <a:spLocks/>
              </p:cNvSpPr>
              <p:nvPr/>
            </p:nvSpPr>
            <p:spPr bwMode="invGray">
              <a:xfrm>
                <a:off x="4548" y="3036"/>
                <a:ext cx="704" cy="566"/>
              </a:xfrm>
              <a:custGeom>
                <a:avLst/>
                <a:gdLst>
                  <a:gd name="T0" fmla="*/ 703 w 704"/>
                  <a:gd name="T1" fmla="*/ 565 h 566"/>
                  <a:gd name="T2" fmla="*/ 629 w 704"/>
                  <a:gd name="T3" fmla="*/ 558 h 566"/>
                  <a:gd name="T4" fmla="*/ 592 w 704"/>
                  <a:gd name="T5" fmla="*/ 552 h 566"/>
                  <a:gd name="T6" fmla="*/ 555 w 704"/>
                  <a:gd name="T7" fmla="*/ 542 h 566"/>
                  <a:gd name="T8" fmla="*/ 518 w 704"/>
                  <a:gd name="T9" fmla="*/ 529 h 566"/>
                  <a:gd name="T10" fmla="*/ 481 w 704"/>
                  <a:gd name="T11" fmla="*/ 512 h 566"/>
                  <a:gd name="T12" fmla="*/ 444 w 704"/>
                  <a:gd name="T13" fmla="*/ 489 h 566"/>
                  <a:gd name="T14" fmla="*/ 370 w 704"/>
                  <a:gd name="T15" fmla="*/ 423 h 566"/>
                  <a:gd name="T16" fmla="*/ 296 w 704"/>
                  <a:gd name="T17" fmla="*/ 331 h 566"/>
                  <a:gd name="T18" fmla="*/ 222 w 704"/>
                  <a:gd name="T19" fmla="*/ 221 h 566"/>
                  <a:gd name="T20" fmla="*/ 186 w 704"/>
                  <a:gd name="T21" fmla="*/ 164 h 566"/>
                  <a:gd name="T22" fmla="*/ 148 w 704"/>
                  <a:gd name="T23" fmla="*/ 112 h 566"/>
                  <a:gd name="T24" fmla="*/ 112 w 704"/>
                  <a:gd name="T25" fmla="*/ 67 h 566"/>
                  <a:gd name="T26" fmla="*/ 74 w 704"/>
                  <a:gd name="T27" fmla="*/ 31 h 566"/>
                  <a:gd name="T28" fmla="*/ 37 w 704"/>
                  <a:gd name="T29" fmla="*/ 9 h 566"/>
                  <a:gd name="T30" fmla="*/ 0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25400" cap="rnd" cmpd="sng">
                <a:solidFill>
                  <a:schemeClr val="tx2"/>
                </a:solidFill>
                <a:prstDash val="solid"/>
                <a:round/>
                <a:headEnd type="none" w="med" len="med"/>
                <a:tailEnd type="none" w="med" len="med"/>
              </a:ln>
              <a:effectLst/>
            </p:spPr>
            <p:txBody>
              <a:bodyPr/>
              <a:lstStyle/>
              <a:p>
                <a:endParaRPr lang="zh-CN" altLang="en-US"/>
              </a:p>
            </p:txBody>
          </p:sp>
          <p:sp>
            <p:nvSpPr>
              <p:cNvPr id="14357" name="Freeform 61"/>
              <p:cNvSpPr>
                <a:spLocks/>
              </p:cNvSpPr>
              <p:nvPr/>
            </p:nvSpPr>
            <p:spPr bwMode="invGray">
              <a:xfrm>
                <a:off x="3845" y="3036"/>
                <a:ext cx="704" cy="566"/>
              </a:xfrm>
              <a:custGeom>
                <a:avLst/>
                <a:gdLst>
                  <a:gd name="T0" fmla="*/ 0 w 704"/>
                  <a:gd name="T1" fmla="*/ 565 h 566"/>
                  <a:gd name="T2" fmla="*/ 74 w 704"/>
                  <a:gd name="T3" fmla="*/ 558 h 566"/>
                  <a:gd name="T4" fmla="*/ 111 w 704"/>
                  <a:gd name="T5" fmla="*/ 552 h 566"/>
                  <a:gd name="T6" fmla="*/ 148 w 704"/>
                  <a:gd name="T7" fmla="*/ 542 h 566"/>
                  <a:gd name="T8" fmla="*/ 184 w 704"/>
                  <a:gd name="T9" fmla="*/ 529 h 566"/>
                  <a:gd name="T10" fmla="*/ 222 w 704"/>
                  <a:gd name="T11" fmla="*/ 512 h 566"/>
                  <a:gd name="T12" fmla="*/ 258 w 704"/>
                  <a:gd name="T13" fmla="*/ 489 h 566"/>
                  <a:gd name="T14" fmla="*/ 334 w 704"/>
                  <a:gd name="T15" fmla="*/ 423 h 566"/>
                  <a:gd name="T16" fmla="*/ 407 w 704"/>
                  <a:gd name="T17" fmla="*/ 331 h 566"/>
                  <a:gd name="T18" fmla="*/ 481 w 704"/>
                  <a:gd name="T19" fmla="*/ 221 h 566"/>
                  <a:gd name="T20" fmla="*/ 518 w 704"/>
                  <a:gd name="T21" fmla="*/ 164 h 566"/>
                  <a:gd name="T22" fmla="*/ 555 w 704"/>
                  <a:gd name="T23" fmla="*/ 112 h 566"/>
                  <a:gd name="T24" fmla="*/ 592 w 704"/>
                  <a:gd name="T25" fmla="*/ 67 h 566"/>
                  <a:gd name="T26" fmla="*/ 629 w 704"/>
                  <a:gd name="T27" fmla="*/ 31 h 566"/>
                  <a:gd name="T28" fmla="*/ 666 w 704"/>
                  <a:gd name="T29" fmla="*/ 9 h 566"/>
                  <a:gd name="T30" fmla="*/ 703 w 704"/>
                  <a:gd name="T31" fmla="*/ 0 h 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25400" cap="rnd" cmpd="sng">
                <a:solidFill>
                  <a:schemeClr val="tx2"/>
                </a:solidFill>
                <a:prstDash val="solid"/>
                <a:round/>
                <a:headEnd type="none" w="med" len="med"/>
                <a:tailEnd type="none" w="med" len="med"/>
              </a:ln>
              <a:effectLst/>
            </p:spPr>
            <p:txBody>
              <a:bodyPr/>
              <a:lstStyle/>
              <a:p>
                <a:endParaRPr lang="zh-CN" altLang="en-US"/>
              </a:p>
            </p:txBody>
          </p:sp>
        </p:grpSp>
        <p:sp>
          <p:nvSpPr>
            <p:cNvPr id="14351" name="Rectangle 62"/>
            <p:cNvSpPr>
              <a:spLocks noChangeArrowheads="1"/>
            </p:cNvSpPr>
            <p:nvPr/>
          </p:nvSpPr>
          <p:spPr bwMode="invGray">
            <a:xfrm>
              <a:off x="1392" y="3696"/>
              <a:ext cx="1632" cy="276"/>
            </a:xfrm>
            <a:prstGeom prst="rect">
              <a:avLst/>
            </a:prstGeom>
            <a:noFill/>
            <a:ln w="12700">
              <a:noFill/>
              <a:miter lim="800000"/>
              <a:headEnd/>
              <a:tailEnd/>
            </a:ln>
            <a:effectLst/>
          </p:spPr>
          <p:txBody>
            <a:bodyPr lIns="90488" tIns="44450" rIns="90488" bIns="44450">
              <a:spAutoFit/>
            </a:bodyPr>
            <a:lstStyle/>
            <a:p>
              <a:pPr eaLnBrk="0" hangingPunct="0"/>
              <a:r>
                <a:rPr kumimoji="1" lang="en-US" altLang="zh-CN" sz="2500">
                  <a:sym typeface="Symbol" pitchFamily="18" charset="2"/>
                </a:rPr>
                <a:t></a:t>
              </a:r>
              <a:r>
                <a:rPr kumimoji="1" lang="en-US" altLang="zh-CN" sz="2200" baseline="-25000">
                  <a:latin typeface="Symbol" pitchFamily="18" charset="2"/>
                </a:rPr>
                <a:t>3</a:t>
              </a:r>
              <a:r>
                <a:rPr kumimoji="1" lang="en-US" altLang="zh-CN" sz="2500" i="1">
                  <a:sym typeface="Symbol" pitchFamily="18" charset="2"/>
                </a:rPr>
                <a:t> </a:t>
              </a:r>
              <a:r>
                <a:rPr kumimoji="1" lang="en-US" altLang="zh-CN" sz="2500">
                  <a:sym typeface="Symbol" pitchFamily="18" charset="2"/>
                </a:rPr>
                <a:t> </a:t>
              </a:r>
              <a:r>
                <a:rPr kumimoji="1" lang="en-US" altLang="zh-CN" sz="2200" baseline="-25000">
                  <a:latin typeface="Symbol" pitchFamily="18" charset="2"/>
                </a:rPr>
                <a:t>1</a:t>
              </a:r>
              <a:r>
                <a:rPr kumimoji="1" lang="en-US" altLang="zh-CN" sz="2500" i="1">
                  <a:sym typeface="Symbol" pitchFamily="18" charset="2"/>
                </a:rPr>
                <a:t> </a:t>
              </a:r>
              <a:r>
                <a:rPr kumimoji="1" lang="en-US" altLang="zh-CN" sz="2500">
                  <a:sym typeface="Symbol" pitchFamily="18" charset="2"/>
                </a:rPr>
                <a:t> </a:t>
              </a:r>
              <a:r>
                <a:rPr kumimoji="1" lang="en-US" altLang="zh-CN" sz="2200" baseline="-25000">
                  <a:latin typeface="Symbol" pitchFamily="18" charset="2"/>
                </a:rPr>
                <a:t>2</a:t>
              </a:r>
              <a:r>
                <a:rPr kumimoji="1" lang="en-US" altLang="zh-CN" sz="2500" i="1">
                  <a:sym typeface="Symbol" pitchFamily="18" charset="2"/>
                </a:rPr>
                <a:t> </a:t>
              </a:r>
              <a:r>
                <a:rPr kumimoji="1" lang="en-US" altLang="zh-CN" sz="2500">
                  <a:sym typeface="Symbol" pitchFamily="18" charset="2"/>
                </a:rPr>
                <a:t> </a:t>
              </a:r>
              <a:r>
                <a:rPr kumimoji="1" lang="en-US" altLang="zh-CN" sz="2200" baseline="-25000">
                  <a:latin typeface="Symbol" pitchFamily="18" charset="2"/>
                </a:rPr>
                <a:t>4</a:t>
              </a:r>
              <a:r>
                <a:rPr kumimoji="1" lang="en-US" altLang="zh-CN" sz="2500" i="1">
                  <a:sym typeface="Symbol" pitchFamily="18" charset="2"/>
                </a:rPr>
                <a:t> </a:t>
              </a:r>
            </a:p>
          </p:txBody>
        </p:sp>
        <p:sp>
          <p:nvSpPr>
            <p:cNvPr id="14352" name="Line 63"/>
            <p:cNvSpPr>
              <a:spLocks noChangeShapeType="1"/>
            </p:cNvSpPr>
            <p:nvPr/>
          </p:nvSpPr>
          <p:spPr bwMode="invGray">
            <a:xfrm>
              <a:off x="1488" y="3120"/>
              <a:ext cx="0" cy="576"/>
            </a:xfrm>
            <a:prstGeom prst="line">
              <a:avLst/>
            </a:prstGeom>
            <a:noFill/>
            <a:ln w="12700">
              <a:solidFill>
                <a:schemeClr val="tx1"/>
              </a:solidFill>
              <a:round/>
              <a:headEnd/>
              <a:tailEnd/>
            </a:ln>
            <a:effectLst/>
          </p:spPr>
          <p:txBody>
            <a:bodyPr/>
            <a:lstStyle/>
            <a:p>
              <a:endParaRPr lang="zh-CN" altLang="en-US"/>
            </a:p>
          </p:txBody>
        </p:sp>
        <p:sp>
          <p:nvSpPr>
            <p:cNvPr id="14353" name="Line 64"/>
            <p:cNvSpPr>
              <a:spLocks noChangeShapeType="1"/>
            </p:cNvSpPr>
            <p:nvPr/>
          </p:nvSpPr>
          <p:spPr bwMode="invGray">
            <a:xfrm>
              <a:off x="1824" y="3120"/>
              <a:ext cx="0" cy="576"/>
            </a:xfrm>
            <a:prstGeom prst="line">
              <a:avLst/>
            </a:prstGeom>
            <a:noFill/>
            <a:ln w="12700">
              <a:solidFill>
                <a:schemeClr val="tx1"/>
              </a:solidFill>
              <a:round/>
              <a:headEnd/>
              <a:tailEnd/>
            </a:ln>
            <a:effectLst/>
          </p:spPr>
          <p:txBody>
            <a:bodyPr/>
            <a:lstStyle/>
            <a:p>
              <a:endParaRPr lang="zh-CN" altLang="en-US"/>
            </a:p>
          </p:txBody>
        </p:sp>
        <p:sp>
          <p:nvSpPr>
            <p:cNvPr id="14354" name="Line 65"/>
            <p:cNvSpPr>
              <a:spLocks noChangeShapeType="1"/>
            </p:cNvSpPr>
            <p:nvPr/>
          </p:nvSpPr>
          <p:spPr bwMode="invGray">
            <a:xfrm>
              <a:off x="2544" y="3120"/>
              <a:ext cx="0" cy="576"/>
            </a:xfrm>
            <a:prstGeom prst="line">
              <a:avLst/>
            </a:prstGeom>
            <a:noFill/>
            <a:ln w="12700">
              <a:solidFill>
                <a:schemeClr val="tx1"/>
              </a:solidFill>
              <a:round/>
              <a:headEnd/>
              <a:tailEnd/>
            </a:ln>
            <a:effectLst/>
          </p:spPr>
          <p:txBody>
            <a:bodyPr/>
            <a:lstStyle/>
            <a:p>
              <a:endParaRPr lang="zh-CN" altLang="en-US"/>
            </a:p>
          </p:txBody>
        </p:sp>
        <p:sp>
          <p:nvSpPr>
            <p:cNvPr id="14355" name="Line 66"/>
            <p:cNvSpPr>
              <a:spLocks noChangeShapeType="1"/>
            </p:cNvSpPr>
            <p:nvPr/>
          </p:nvSpPr>
          <p:spPr bwMode="invGray">
            <a:xfrm>
              <a:off x="3120" y="3120"/>
              <a:ext cx="0" cy="576"/>
            </a:xfrm>
            <a:prstGeom prst="line">
              <a:avLst/>
            </a:prstGeom>
            <a:noFill/>
            <a:ln w="12700">
              <a:solidFill>
                <a:schemeClr val="tx1"/>
              </a:solidFill>
              <a:round/>
              <a:headEnd/>
              <a:tailEnd/>
            </a:ln>
            <a:effectLst/>
          </p:spPr>
          <p:txBody>
            <a:bodyPr/>
            <a:lstStyle/>
            <a:p>
              <a:endParaRPr lang="zh-CN" altLang="en-US"/>
            </a:p>
          </p:txBody>
        </p:sp>
      </p:grpSp>
      <p:sp>
        <p:nvSpPr>
          <p:cNvPr id="14341" name="灯片编号占位符 2"/>
          <p:cNvSpPr>
            <a:spLocks noGrp="1"/>
          </p:cNvSpPr>
          <p:nvPr>
            <p:ph type="sldNum" sz="quarter" idx="10"/>
          </p:nvPr>
        </p:nvSpPr>
        <p:spPr>
          <a:noFill/>
          <a:ln>
            <a:miter lim="800000"/>
            <a:headEnd/>
            <a:tailEnd/>
          </a:ln>
        </p:spPr>
        <p:txBody>
          <a:bodyPr/>
          <a:lstStyle/>
          <a:p>
            <a:fld id="{AEA0E973-9178-499F-98C8-2958612FCB90}" type="slidenum">
              <a:rPr lang="en-US" altLang="zh-CN" smtClean="0">
                <a:latin typeface="Arial" pitchFamily="34" charset="0"/>
                <a:ea typeface="宋体" pitchFamily="2" charset="-122"/>
              </a:rPr>
              <a:pPr/>
              <a:t>7</a:t>
            </a:fld>
            <a:endParaRPr lang="en-US" altLang="zh-CN" smtClean="0">
              <a:latin typeface="Arial" pitchFamily="34" charset="0"/>
              <a:ea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ea typeface="黑体" pitchFamily="2" charset="-122"/>
              </a:rPr>
              <a:t>研究方法：两样本的</a:t>
            </a:r>
            <a:r>
              <a:rPr lang="en-US" altLang="zh-CN" dirty="0" smtClean="0">
                <a:ea typeface="黑体" pitchFamily="2" charset="-122"/>
              </a:rPr>
              <a:t>t</a:t>
            </a:r>
            <a:r>
              <a:rPr lang="zh-CN" altLang="en-US" dirty="0" smtClean="0">
                <a:ea typeface="黑体" pitchFamily="2" charset="-122"/>
              </a:rPr>
              <a:t>检验？</a:t>
            </a:r>
          </a:p>
        </p:txBody>
      </p:sp>
      <p:sp>
        <p:nvSpPr>
          <p:cNvPr id="839683" name="Rectangle 3"/>
          <p:cNvSpPr>
            <a:spLocks noGrp="1" noChangeArrowheads="1"/>
          </p:cNvSpPr>
          <p:nvPr>
            <p:ph idx="1"/>
          </p:nvPr>
        </p:nvSpPr>
        <p:spPr/>
        <p:txBody>
          <a:bodyPr/>
          <a:lstStyle/>
          <a:p>
            <a:r>
              <a:rPr lang="zh-CN" altLang="en-US" dirty="0" smtClean="0">
                <a:ea typeface="黑体" pitchFamily="2" charset="-122"/>
              </a:rPr>
              <a:t>用</a:t>
            </a:r>
            <a:r>
              <a:rPr lang="en-US" altLang="zh-CN" dirty="0" smtClean="0">
                <a:ea typeface="黑体" pitchFamily="2" charset="-122"/>
              </a:rPr>
              <a:t>t</a:t>
            </a:r>
            <a:r>
              <a:rPr lang="zh-CN" altLang="en-US" dirty="0" smtClean="0">
                <a:ea typeface="黑体" pitchFamily="2" charset="-122"/>
              </a:rPr>
              <a:t>检验比较两</a:t>
            </a:r>
            <a:r>
              <a:rPr lang="zh-CN" altLang="en-US" dirty="0" smtClean="0">
                <a:ea typeface="黑体" pitchFamily="2" charset="-122"/>
              </a:rPr>
              <a:t>个总体均值</a:t>
            </a:r>
            <a:r>
              <a:rPr lang="zh-CN" altLang="en-US" dirty="0" smtClean="0">
                <a:ea typeface="黑体" pitchFamily="2" charset="-122"/>
              </a:rPr>
              <a:t>：</a:t>
            </a:r>
          </a:p>
          <a:p>
            <a:pPr lvl="1"/>
            <a:r>
              <a:rPr lang="zh-CN" altLang="en-US" dirty="0" smtClean="0">
                <a:ea typeface="黑体" pitchFamily="2" charset="-122"/>
              </a:rPr>
              <a:t>每次只能比较两个均值，要解决上述问题需要进行</a:t>
            </a:r>
            <a:r>
              <a:rPr lang="en-US" altLang="zh-CN" dirty="0" smtClean="0">
                <a:ea typeface="黑体" pitchFamily="2" charset="-122"/>
              </a:rPr>
              <a:t>6</a:t>
            </a:r>
            <a:r>
              <a:rPr lang="zh-CN" altLang="en-US" dirty="0" smtClean="0">
                <a:ea typeface="黑体" pitchFamily="2" charset="-122"/>
              </a:rPr>
              <a:t>次</a:t>
            </a:r>
            <a:r>
              <a:rPr lang="en-US" altLang="zh-CN" dirty="0" smtClean="0">
                <a:ea typeface="黑体" pitchFamily="2" charset="-122"/>
              </a:rPr>
              <a:t>t</a:t>
            </a:r>
            <a:r>
              <a:rPr lang="zh-CN" altLang="en-US" dirty="0" smtClean="0">
                <a:ea typeface="黑体" pitchFamily="2" charset="-122"/>
              </a:rPr>
              <a:t>检验</a:t>
            </a:r>
            <a:r>
              <a:rPr lang="en-US" altLang="zh-CN" dirty="0" smtClean="0">
                <a:ea typeface="黑体" pitchFamily="2" charset="-122"/>
              </a:rPr>
              <a:t>……</a:t>
            </a:r>
          </a:p>
          <a:p>
            <a:pPr lvl="1"/>
            <a:endParaRPr lang="en-US" altLang="zh-CN" dirty="0" smtClean="0">
              <a:ea typeface="黑体" pitchFamily="2" charset="-122"/>
            </a:endParaRPr>
          </a:p>
          <a:p>
            <a:pPr lvl="1"/>
            <a:r>
              <a:rPr lang="zh-CN" altLang="en-US" dirty="0" smtClean="0">
                <a:ea typeface="黑体" pitchFamily="2" charset="-122"/>
              </a:rPr>
              <a:t>在整体检验中犯第一类错误的概率显著增加：</a:t>
            </a:r>
            <a:br>
              <a:rPr lang="zh-CN" altLang="en-US" dirty="0" smtClean="0">
                <a:ea typeface="黑体" pitchFamily="2" charset="-122"/>
              </a:rPr>
            </a:br>
            <a:r>
              <a:rPr lang="zh-CN" altLang="en-US" dirty="0" smtClean="0">
                <a:ea typeface="黑体" pitchFamily="2" charset="-122"/>
              </a:rPr>
              <a:t>如果在每次</a:t>
            </a:r>
            <a:r>
              <a:rPr lang="en-US" altLang="zh-CN" dirty="0" smtClean="0">
                <a:ea typeface="黑体" pitchFamily="2" charset="-122"/>
              </a:rPr>
              <a:t>t</a:t>
            </a:r>
            <a:r>
              <a:rPr lang="zh-CN" altLang="en-US" dirty="0" smtClean="0">
                <a:ea typeface="黑体" pitchFamily="2" charset="-122"/>
              </a:rPr>
              <a:t>检验中犯第一类错误的概率等于</a:t>
            </a:r>
            <a:r>
              <a:rPr lang="en-US" altLang="zh-CN" dirty="0" smtClean="0">
                <a:ea typeface="黑体" pitchFamily="2" charset="-122"/>
              </a:rPr>
              <a:t>5%</a:t>
            </a:r>
            <a:r>
              <a:rPr lang="zh-CN" altLang="en-US" dirty="0" smtClean="0">
                <a:ea typeface="黑体" pitchFamily="2" charset="-122"/>
              </a:rPr>
              <a:t>，则在整体检验中等于</a:t>
            </a:r>
            <a:r>
              <a:rPr lang="en-US" altLang="zh-CN" dirty="0" smtClean="0">
                <a:solidFill>
                  <a:srgbClr val="0000FF"/>
                </a:solidFill>
                <a:ea typeface="黑体" pitchFamily="2" charset="-122"/>
              </a:rPr>
              <a:t>1-(1-0.05)</a:t>
            </a:r>
            <a:r>
              <a:rPr lang="en-US" altLang="zh-CN" baseline="30000" dirty="0" smtClean="0">
                <a:solidFill>
                  <a:srgbClr val="0000FF"/>
                </a:solidFill>
                <a:ea typeface="黑体" pitchFamily="2" charset="-122"/>
              </a:rPr>
              <a:t>6</a:t>
            </a:r>
            <a:r>
              <a:rPr lang="en-US" altLang="zh-CN" dirty="0" smtClean="0">
                <a:solidFill>
                  <a:srgbClr val="0000FF"/>
                </a:solidFill>
                <a:ea typeface="黑体" pitchFamily="2" charset="-122"/>
              </a:rPr>
              <a:t>=0.2649</a:t>
            </a:r>
          </a:p>
          <a:p>
            <a:pPr lvl="1"/>
            <a:endParaRPr lang="en-US" altLang="zh-CN" dirty="0" smtClean="0">
              <a:solidFill>
                <a:srgbClr val="0000FF"/>
              </a:solidFill>
              <a:ea typeface="黑体" pitchFamily="2" charset="-122"/>
            </a:endParaRPr>
          </a:p>
        </p:txBody>
      </p:sp>
      <p:sp>
        <p:nvSpPr>
          <p:cNvPr id="15364" name="灯片编号占位符 1"/>
          <p:cNvSpPr>
            <a:spLocks noGrp="1"/>
          </p:cNvSpPr>
          <p:nvPr>
            <p:ph type="sldNum" sz="quarter" idx="10"/>
          </p:nvPr>
        </p:nvSpPr>
        <p:spPr>
          <a:noFill/>
          <a:ln>
            <a:miter lim="800000"/>
            <a:headEnd/>
            <a:tailEnd/>
          </a:ln>
        </p:spPr>
        <p:txBody>
          <a:bodyPr/>
          <a:lstStyle/>
          <a:p>
            <a:fld id="{E52BD276-2C5A-4736-B9C0-A42D636D9C20}" type="slidenum">
              <a:rPr lang="en-US" altLang="zh-CN" smtClean="0">
                <a:latin typeface="Arial" pitchFamily="34" charset="0"/>
                <a:ea typeface="宋体" pitchFamily="2" charset="-122"/>
              </a:rPr>
              <a:pPr/>
              <a:t>8</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Effect transition="in" filter="dissolve">
                                      <p:cBhvr>
                                        <p:cTn id="7" dur="500"/>
                                        <p:tgtEl>
                                          <p:spTgt spid="8396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683">
                                            <p:txEl>
                                              <p:pRg st="1" end="1"/>
                                            </p:txEl>
                                          </p:spTgt>
                                        </p:tgtEl>
                                        <p:attrNameLst>
                                          <p:attrName>style.visibility</p:attrName>
                                        </p:attrNameLst>
                                      </p:cBhvr>
                                      <p:to>
                                        <p:strVal val="visible"/>
                                      </p:to>
                                    </p:set>
                                    <p:animEffect transition="in" filter="dissolve">
                                      <p:cBhvr>
                                        <p:cTn id="10" dur="500"/>
                                        <p:tgtEl>
                                          <p:spTgt spid="83968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39683">
                                            <p:txEl>
                                              <p:pRg st="3" end="3"/>
                                            </p:txEl>
                                          </p:spTgt>
                                        </p:tgtEl>
                                        <p:attrNameLst>
                                          <p:attrName>style.visibility</p:attrName>
                                        </p:attrNameLst>
                                      </p:cBhvr>
                                      <p:to>
                                        <p:strVal val="visible"/>
                                      </p:to>
                                    </p:set>
                                    <p:animEffect transition="in" filter="dissolve">
                                      <p:cBhvr>
                                        <p:cTn id="13" dur="500"/>
                                        <p:tgtEl>
                                          <p:spTgt spid="83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ea typeface="黑体" pitchFamily="2" charset="-122"/>
              </a:rPr>
              <a:t>方差分析可以用来比较多</a:t>
            </a:r>
            <a:r>
              <a:rPr lang="zh-CN" altLang="en-US" dirty="0" smtClean="0">
                <a:ea typeface="黑体" pitchFamily="2" charset="-122"/>
              </a:rPr>
              <a:t>个总体均值</a:t>
            </a:r>
            <a:endParaRPr lang="zh-CN" altLang="en-US" dirty="0">
              <a:ea typeface="黑体" pitchFamily="2" charset="-122"/>
            </a:endParaRPr>
          </a:p>
        </p:txBody>
      </p:sp>
      <p:sp>
        <p:nvSpPr>
          <p:cNvPr id="841731" name="Rectangle 3"/>
          <p:cNvSpPr>
            <a:spLocks noGrp="1" noChangeArrowheads="1"/>
          </p:cNvSpPr>
          <p:nvPr>
            <p:ph idx="1"/>
          </p:nvPr>
        </p:nvSpPr>
        <p:spPr/>
        <p:txBody>
          <a:bodyPr/>
          <a:lstStyle/>
          <a:p>
            <a:pPr marL="0" indent="0">
              <a:lnSpc>
                <a:spcPct val="90000"/>
              </a:lnSpc>
              <a:buNone/>
            </a:pPr>
            <a:r>
              <a:rPr lang="zh-CN" altLang="en-US" dirty="0" smtClean="0">
                <a:ea typeface="黑体" pitchFamily="2" charset="-122"/>
              </a:rPr>
              <a:t>方差分析</a:t>
            </a:r>
            <a:r>
              <a:rPr lang="zh-CN" altLang="en-US" dirty="0" smtClean="0">
                <a:ea typeface="黑体" pitchFamily="2" charset="-122"/>
              </a:rPr>
              <a:t>（</a:t>
            </a:r>
            <a:r>
              <a:rPr lang="en-US" altLang="zh-CN" dirty="0" smtClean="0">
                <a:ea typeface="黑体" pitchFamily="2" charset="-122"/>
              </a:rPr>
              <a:t>Analysis of variance</a:t>
            </a:r>
            <a:r>
              <a:rPr lang="zh-CN" altLang="en-US" dirty="0" smtClean="0">
                <a:ea typeface="黑体" pitchFamily="2" charset="-122"/>
              </a:rPr>
              <a:t>，</a:t>
            </a:r>
            <a:r>
              <a:rPr lang="en-US" altLang="zh-CN" dirty="0" smtClean="0">
                <a:ea typeface="黑体" pitchFamily="2" charset="-122"/>
              </a:rPr>
              <a:t>ANOVA</a:t>
            </a:r>
            <a:r>
              <a:rPr lang="zh-CN" altLang="en-US" dirty="0" smtClean="0">
                <a:ea typeface="黑体" pitchFamily="2" charset="-122"/>
              </a:rPr>
              <a:t>）</a:t>
            </a:r>
            <a:endParaRPr lang="en-US" altLang="zh-CN" dirty="0" smtClean="0">
              <a:ea typeface="黑体" pitchFamily="2" charset="-122"/>
            </a:endParaRPr>
          </a:p>
          <a:p>
            <a:pPr marL="0" indent="0">
              <a:lnSpc>
                <a:spcPct val="90000"/>
              </a:lnSpc>
              <a:buNone/>
            </a:pPr>
            <a:endParaRPr lang="en-US" altLang="zh-CN" dirty="0" smtClean="0">
              <a:ea typeface="黑体" pitchFamily="2" charset="-122"/>
            </a:endParaRPr>
          </a:p>
          <a:p>
            <a:pPr>
              <a:lnSpc>
                <a:spcPct val="90000"/>
              </a:lnSpc>
            </a:pPr>
            <a:r>
              <a:rPr lang="zh-CN" altLang="en-US" dirty="0" smtClean="0">
                <a:ea typeface="黑体" pitchFamily="2" charset="-122"/>
              </a:rPr>
              <a:t>主要</a:t>
            </a:r>
            <a:r>
              <a:rPr lang="zh-CN" altLang="en-US" dirty="0" smtClean="0">
                <a:ea typeface="黑体" pitchFamily="2" charset="-122"/>
              </a:rPr>
              <a:t>目的是通过对</a:t>
            </a:r>
            <a:r>
              <a:rPr lang="zh-CN" altLang="en-US" dirty="0" smtClean="0">
                <a:solidFill>
                  <a:srgbClr val="0000FF"/>
                </a:solidFill>
                <a:ea typeface="黑体" pitchFamily="2" charset="-122"/>
              </a:rPr>
              <a:t>方差</a:t>
            </a:r>
            <a:r>
              <a:rPr lang="zh-CN" altLang="en-US" dirty="0" smtClean="0">
                <a:ea typeface="黑体" pitchFamily="2" charset="-122"/>
              </a:rPr>
              <a:t>的比较来检验多个</a:t>
            </a:r>
            <a:r>
              <a:rPr lang="zh-CN" altLang="en-US" dirty="0" smtClean="0">
                <a:solidFill>
                  <a:srgbClr val="0000FF"/>
                </a:solidFill>
                <a:ea typeface="黑体" pitchFamily="2" charset="-122"/>
              </a:rPr>
              <a:t>均值</a:t>
            </a:r>
            <a:r>
              <a:rPr lang="zh-CN" altLang="en-US" dirty="0" smtClean="0">
                <a:ea typeface="黑体" pitchFamily="2" charset="-122"/>
              </a:rPr>
              <a:t>之间差异的显著性</a:t>
            </a:r>
            <a:r>
              <a:rPr lang="zh-CN" altLang="en-US" dirty="0" smtClean="0">
                <a:ea typeface="黑体" pitchFamily="2" charset="-122"/>
              </a:rPr>
              <a:t>。</a:t>
            </a:r>
            <a:endParaRPr lang="en-US" altLang="zh-CN" dirty="0" smtClean="0">
              <a:ea typeface="黑体" pitchFamily="2" charset="-122"/>
            </a:endParaRPr>
          </a:p>
          <a:p>
            <a:pPr>
              <a:lnSpc>
                <a:spcPct val="90000"/>
              </a:lnSpc>
            </a:pPr>
            <a:endParaRPr lang="zh-CN" altLang="en-US" dirty="0" smtClean="0">
              <a:ea typeface="黑体" pitchFamily="2" charset="-122"/>
            </a:endParaRPr>
          </a:p>
          <a:p>
            <a:pPr>
              <a:lnSpc>
                <a:spcPct val="90000"/>
              </a:lnSpc>
            </a:pPr>
            <a:r>
              <a:rPr lang="zh-CN" altLang="en-US" dirty="0" smtClean="0">
                <a:ea typeface="黑体" pitchFamily="2" charset="-122"/>
              </a:rPr>
              <a:t>可看作</a:t>
            </a:r>
            <a:r>
              <a:rPr lang="en-US" altLang="zh-CN" dirty="0" smtClean="0">
                <a:ea typeface="黑体" pitchFamily="2" charset="-122"/>
              </a:rPr>
              <a:t>t</a:t>
            </a:r>
            <a:r>
              <a:rPr lang="zh-CN" altLang="en-US" dirty="0" smtClean="0">
                <a:ea typeface="黑体" pitchFamily="2" charset="-122"/>
              </a:rPr>
              <a:t>检验的扩展，只比较两个均值时与</a:t>
            </a:r>
            <a:r>
              <a:rPr lang="en-US" altLang="zh-CN" dirty="0" smtClean="0">
                <a:ea typeface="黑体" pitchFamily="2" charset="-122"/>
              </a:rPr>
              <a:t>t</a:t>
            </a:r>
            <a:r>
              <a:rPr lang="zh-CN" altLang="en-US" dirty="0" smtClean="0">
                <a:ea typeface="黑体" pitchFamily="2" charset="-122"/>
              </a:rPr>
              <a:t>检验等价。</a:t>
            </a:r>
          </a:p>
          <a:p>
            <a:pPr>
              <a:lnSpc>
                <a:spcPct val="90000"/>
              </a:lnSpc>
            </a:pPr>
            <a:r>
              <a:rPr lang="en-US" altLang="zh-CN" dirty="0" smtClean="0">
                <a:ea typeface="黑体" pitchFamily="2" charset="-122"/>
              </a:rPr>
              <a:t>20</a:t>
            </a:r>
            <a:r>
              <a:rPr lang="zh-CN" altLang="en-US" dirty="0" smtClean="0">
                <a:ea typeface="黑体" pitchFamily="2" charset="-122"/>
              </a:rPr>
              <a:t>世纪</a:t>
            </a:r>
            <a:r>
              <a:rPr lang="en-US" altLang="zh-CN" dirty="0" smtClean="0">
                <a:ea typeface="黑体" pitchFamily="2" charset="-122"/>
              </a:rPr>
              <a:t>20</a:t>
            </a:r>
            <a:r>
              <a:rPr lang="zh-CN" altLang="en-US" dirty="0" smtClean="0">
                <a:ea typeface="黑体" pitchFamily="2" charset="-122"/>
              </a:rPr>
              <a:t>年代由英国统计学家费希尔（</a:t>
            </a:r>
            <a:r>
              <a:rPr lang="en-US" altLang="zh-CN" dirty="0" smtClean="0">
                <a:ea typeface="黑体" pitchFamily="2" charset="-122"/>
              </a:rPr>
              <a:t>R. A. Fisher</a:t>
            </a:r>
            <a:r>
              <a:rPr lang="zh-CN" altLang="en-US" dirty="0" smtClean="0">
                <a:ea typeface="黑体" pitchFamily="2" charset="-122"/>
              </a:rPr>
              <a:t>）最早提出的，开始应用于生物和农业田间试验，以后</a:t>
            </a:r>
            <a:r>
              <a:rPr lang="zh-CN" altLang="en-US" dirty="0" smtClean="0">
                <a:ea typeface="黑体" pitchFamily="2" charset="-122"/>
              </a:rPr>
              <a:t>在</a:t>
            </a:r>
            <a:r>
              <a:rPr lang="zh-CN" altLang="en-US" dirty="0" smtClean="0">
                <a:solidFill>
                  <a:srgbClr val="FF0000"/>
                </a:solidFill>
                <a:ea typeface="黑体" pitchFamily="2" charset="-122"/>
              </a:rPr>
              <a:t>试验设计</a:t>
            </a:r>
            <a:r>
              <a:rPr lang="zh-CN" altLang="en-US" dirty="0" smtClean="0">
                <a:ea typeface="黑体" pitchFamily="2" charset="-122"/>
              </a:rPr>
              <a:t>及其他学科</a:t>
            </a:r>
            <a:r>
              <a:rPr lang="zh-CN" altLang="en-US" dirty="0" smtClean="0">
                <a:ea typeface="黑体" pitchFamily="2" charset="-122"/>
              </a:rPr>
              <a:t>中得到了广泛应用。</a:t>
            </a:r>
          </a:p>
        </p:txBody>
      </p:sp>
      <p:sp>
        <p:nvSpPr>
          <p:cNvPr id="16388" name="灯片编号占位符 1"/>
          <p:cNvSpPr>
            <a:spLocks noGrp="1"/>
          </p:cNvSpPr>
          <p:nvPr>
            <p:ph type="sldNum" sz="quarter" idx="10"/>
          </p:nvPr>
        </p:nvSpPr>
        <p:spPr>
          <a:noFill/>
          <a:ln>
            <a:miter lim="800000"/>
            <a:headEnd/>
            <a:tailEnd/>
          </a:ln>
        </p:spPr>
        <p:txBody>
          <a:bodyPr/>
          <a:lstStyle/>
          <a:p>
            <a:fld id="{47E0604C-6756-44D8-A63C-FF538A8A09AD}" type="slidenum">
              <a:rPr lang="en-US" altLang="zh-CN" smtClean="0">
                <a:latin typeface="Arial" pitchFamily="34" charset="0"/>
                <a:ea typeface="宋体" pitchFamily="2" charset="-122"/>
              </a:rPr>
              <a:pPr/>
              <a:t>9</a:t>
            </a:fld>
            <a:endParaRPr lang="en-US" altLang="zh-CN" smtClean="0">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Effect transition="in" filter="dissolve">
                                      <p:cBhvr>
                                        <p:cTn id="7" dur="500"/>
                                        <p:tgtEl>
                                          <p:spTgt spid="84173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1731">
                                            <p:txEl>
                                              <p:pRg st="2" end="2"/>
                                            </p:txEl>
                                          </p:spTgt>
                                        </p:tgtEl>
                                        <p:attrNameLst>
                                          <p:attrName>style.visibility</p:attrName>
                                        </p:attrNameLst>
                                      </p:cBhvr>
                                      <p:to>
                                        <p:strVal val="visible"/>
                                      </p:to>
                                    </p:set>
                                    <p:animEffect transition="in" filter="dissolve">
                                      <p:cBhvr>
                                        <p:cTn id="10" dur="500"/>
                                        <p:tgtEl>
                                          <p:spTgt spid="84173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41731">
                                            <p:txEl>
                                              <p:pRg st="4" end="4"/>
                                            </p:txEl>
                                          </p:spTgt>
                                        </p:tgtEl>
                                        <p:attrNameLst>
                                          <p:attrName>style.visibility</p:attrName>
                                        </p:attrNameLst>
                                      </p:cBhvr>
                                      <p:to>
                                        <p:strVal val="visible"/>
                                      </p:to>
                                    </p:set>
                                    <p:animEffect transition="in" filter="dissolve">
                                      <p:cBhvr>
                                        <p:cTn id="15" dur="500"/>
                                        <p:tgtEl>
                                          <p:spTgt spid="841731">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41731">
                                            <p:txEl>
                                              <p:pRg st="5" end="5"/>
                                            </p:txEl>
                                          </p:spTgt>
                                        </p:tgtEl>
                                        <p:attrNameLst>
                                          <p:attrName>style.visibility</p:attrName>
                                        </p:attrNameLst>
                                      </p:cBhvr>
                                      <p:to>
                                        <p:strVal val="visible"/>
                                      </p:to>
                                    </p:set>
                                    <p:animEffect transition="in" filter="dissolve">
                                      <p:cBhvr>
                                        <p:cTn id="20" dur="500"/>
                                        <p:tgtEl>
                                          <p:spTgt spid="841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p:bldLst>
  </p:timing>
</p:sld>
</file>

<file path=ppt/theme/theme1.xml><?xml version="1.0" encoding="utf-8"?>
<a:theme xmlns:a="http://schemas.openxmlformats.org/drawingml/2006/main" name="cdb2004117gl">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1694</TotalTime>
  <Words>4311</Words>
  <Application>Microsoft Office PowerPoint</Application>
  <PresentationFormat>全屏显示(4:3)</PresentationFormat>
  <Paragraphs>872</Paragraphs>
  <Slides>67</Slides>
  <Notes>55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0" baseType="lpstr">
      <vt:lpstr>cdb2004117gl</vt:lpstr>
      <vt:lpstr>公式</vt:lpstr>
      <vt:lpstr>MathType 6.0 Equation</vt:lpstr>
      <vt:lpstr>第5章  方差分析 Analysis of Variance (ANOVA)</vt:lpstr>
      <vt:lpstr>为什么要进行方差分析？</vt:lpstr>
      <vt:lpstr>学习目标</vt:lpstr>
      <vt:lpstr>为什么要进行方差分析？</vt:lpstr>
      <vt:lpstr>什么是方差分析</vt:lpstr>
      <vt:lpstr>要研究的问题</vt:lpstr>
      <vt:lpstr>各个总体的均值相等吗？  </vt:lpstr>
      <vt:lpstr>研究方法：两样本的t检验？</vt:lpstr>
      <vt:lpstr>方差分析可以用来比较多个总体均值</vt:lpstr>
      <vt:lpstr>5.1.1 方差分析中的几个基本概念</vt:lpstr>
      <vt:lpstr>5.1.1方差分析中的几个基本概念</vt:lpstr>
      <vt:lpstr>5.1.1 ：固定效应与随机效应模型 </vt:lpstr>
      <vt:lpstr>方差分析的基本思想和原理</vt:lpstr>
      <vt:lpstr>方差分析的基本思想和原理(图形分析)</vt:lpstr>
      <vt:lpstr>方差分析的基本思想和原理</vt:lpstr>
      <vt:lpstr>方差分析的基本思想和原理</vt:lpstr>
      <vt:lpstr>方差分析的基本思想和原理(两类误差)</vt:lpstr>
      <vt:lpstr>方差分析的基本思想和原理（两类方差）</vt:lpstr>
      <vt:lpstr>方差分析的基本思想和原理（方差比较）</vt:lpstr>
      <vt:lpstr>5.1.2：方差分析中的基本假设</vt:lpstr>
      <vt:lpstr>方差分析中的基本假设</vt:lpstr>
      <vt:lpstr>（1）正态性的检验 </vt:lpstr>
      <vt:lpstr>（2）等方差性的检验 </vt:lpstr>
      <vt:lpstr>(3) 其它说明</vt:lpstr>
      <vt:lpstr>5.2. 单因素方差分析</vt:lpstr>
      <vt:lpstr>5.2.1 单因素方差分析模型</vt:lpstr>
      <vt:lpstr>5.2.2 ：总变差（离差平方和）的分解</vt:lpstr>
      <vt:lpstr>5.2.2 ：组间方差和组内方差</vt:lpstr>
      <vt:lpstr>5.2.2 ：组间方差和组内方差</vt:lpstr>
      <vt:lpstr>5.2.2 ：方差分析的基本思想</vt:lpstr>
      <vt:lpstr>F 检验</vt:lpstr>
      <vt:lpstr>5.2.3 ：方差分析的步骤</vt:lpstr>
      <vt:lpstr>5.2.3 ：方差分析的步骤</vt:lpstr>
      <vt:lpstr>5.2.3 ：方差分析的步骤</vt:lpstr>
      <vt:lpstr>例1 起薪的例子（1）</vt:lpstr>
      <vt:lpstr>起薪的例子（2）</vt:lpstr>
      <vt:lpstr>例2  热带雨林</vt:lpstr>
      <vt:lpstr>例2  热带雨林 （1）</vt:lpstr>
      <vt:lpstr>例2  热带雨林 （2）</vt:lpstr>
      <vt:lpstr>例2  热带雨林 （3）</vt:lpstr>
      <vt:lpstr>例2  热带雨林 （4）</vt:lpstr>
      <vt:lpstr>例2  热带雨林 （5）</vt:lpstr>
      <vt:lpstr>5.2.4 方差分析中的多重比较</vt:lpstr>
      <vt:lpstr>用LSD法进行多重比较的步骤</vt:lpstr>
      <vt:lpstr>实例：热带雨林采伐</vt:lpstr>
      <vt:lpstr>5.3   双因素方差分析</vt:lpstr>
      <vt:lpstr>交互作用</vt:lpstr>
      <vt:lpstr>双因素方差分析的类型和基本假设</vt:lpstr>
      <vt:lpstr>5.3.1无交互作用的双因素方差分析模型</vt:lpstr>
      <vt:lpstr>5.3.1无交互作用的双因素方差分析模型</vt:lpstr>
      <vt:lpstr>无交互作用的双因素方差分析表</vt:lpstr>
      <vt:lpstr>5.3.2 有交互作用的双因素方差分析模型</vt:lpstr>
      <vt:lpstr>5.3.2 有交互作用的双因素方差分析模型</vt:lpstr>
      <vt:lpstr>有交互作用的双因素方差分析表</vt:lpstr>
      <vt:lpstr>5.3.3  双因素方差分析的步骤（1）</vt:lpstr>
      <vt:lpstr>5.3.3  双因素方差分析的步骤（2）</vt:lpstr>
      <vt:lpstr>5.3.3  双因素方差分析的步骤（3）</vt:lpstr>
      <vt:lpstr>双因素方差分析：起薪的例子（1）</vt:lpstr>
      <vt:lpstr>双因素方差分析：起薪的例子（2）</vt:lpstr>
      <vt:lpstr>双因素方差分析：起薪的例子（3）</vt:lpstr>
      <vt:lpstr>双因素方差分析：起薪的例子（4）</vt:lpstr>
      <vt:lpstr>双因素方差分析：失业保险的例子（1）</vt:lpstr>
      <vt:lpstr>双因素方差分析：失业保险的例子（2）</vt:lpstr>
      <vt:lpstr>双因素方差分析：失业保险的例子（3）</vt:lpstr>
      <vt:lpstr>双因素方差分析：失业保险的例子（4）</vt:lpstr>
      <vt:lpstr>小结 (1) </vt:lpstr>
      <vt:lpstr>小结 (2) </vt:lpstr>
    </vt:vector>
  </TitlesOfParts>
  <Company>cufe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方差分析 Analysis of Variance (ANOVA)</dc:title>
  <cp:lastModifiedBy>yanlt</cp:lastModifiedBy>
  <cp:revision>59</cp:revision>
  <dcterms:created xsi:type="dcterms:W3CDTF">2008-02-28T15:56:22Z</dcterms:created>
  <dcterms:modified xsi:type="dcterms:W3CDTF">2014-02-12T09:37:05Z</dcterms:modified>
</cp:coreProperties>
</file>