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5" r:id="rId3"/>
    <p:sldMasterId id="2147483687" r:id="rId4"/>
    <p:sldMasterId id="2147483688" r:id="rId5"/>
    <p:sldMasterId id="2147483689" r:id="rId6"/>
    <p:sldMasterId id="2147483690" r:id="rId7"/>
    <p:sldMasterId id="2147483691" r:id="rId8"/>
    <p:sldMasterId id="2147483692" r:id="rId9"/>
    <p:sldMasterId id="2147483693" r:id="rId10"/>
    <p:sldMasterId id="2147483694" r:id="rId11"/>
    <p:sldMasterId id="2147483695" r:id="rId12"/>
    <p:sldMasterId id="2147483696" r:id="rId13"/>
  </p:sldMasterIdLst>
  <p:notesMasterIdLst>
    <p:notesMasterId r:id="rId49"/>
  </p:notesMasterIdLst>
  <p:sldIdLst>
    <p:sldId id="770" r:id="rId14"/>
    <p:sldId id="258" r:id="rId15"/>
    <p:sldId id="430" r:id="rId16"/>
    <p:sldId id="747" r:id="rId17"/>
    <p:sldId id="329" r:id="rId18"/>
    <p:sldId id="749" r:id="rId19"/>
    <p:sldId id="767" r:id="rId20"/>
    <p:sldId id="771" r:id="rId21"/>
    <p:sldId id="750" r:id="rId22"/>
    <p:sldId id="776" r:id="rId23"/>
    <p:sldId id="752" r:id="rId24"/>
    <p:sldId id="753" r:id="rId25"/>
    <p:sldId id="703" r:id="rId26"/>
    <p:sldId id="755" r:id="rId27"/>
    <p:sldId id="756" r:id="rId28"/>
    <p:sldId id="768" r:id="rId29"/>
    <p:sldId id="777" r:id="rId30"/>
    <p:sldId id="757" r:id="rId31"/>
    <p:sldId id="758" r:id="rId32"/>
    <p:sldId id="759" r:id="rId33"/>
    <p:sldId id="760" r:id="rId34"/>
    <p:sldId id="761" r:id="rId35"/>
    <p:sldId id="762" r:id="rId36"/>
    <p:sldId id="764" r:id="rId37"/>
    <p:sldId id="765" r:id="rId38"/>
    <p:sldId id="766" r:id="rId39"/>
    <p:sldId id="769" r:id="rId40"/>
    <p:sldId id="661" r:id="rId41"/>
    <p:sldId id="772" r:id="rId42"/>
    <p:sldId id="773" r:id="rId43"/>
    <p:sldId id="774" r:id="rId44"/>
    <p:sldId id="525" r:id="rId45"/>
    <p:sldId id="526" r:id="rId46"/>
    <p:sldId id="527" r:id="rId47"/>
    <p:sldId id="775" r:id="rId4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9FD3"/>
    <a:srgbClr val="0C86B6"/>
    <a:srgbClr val="7773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414" autoAdjust="0"/>
  </p:normalViewPr>
  <p:slideViewPr>
    <p:cSldViewPr snapToGrid="0">
      <p:cViewPr varScale="1">
        <p:scale>
          <a:sx n="89" d="100"/>
          <a:sy n="89" d="100"/>
        </p:scale>
        <p:origin x="44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3" Type="http://schemas.openxmlformats.org/officeDocument/2006/relationships/slideMaster" Target="slideMasters/slideMaster3.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41"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8" Type="http://schemas.openxmlformats.org/officeDocument/2006/relationships/slideMaster" Target="slideMasters/slideMaster8.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vl1pPr>
          </a:lstStyle>
          <a:p>
            <a:pPr>
              <a:defRPr/>
            </a:pPr>
            <a:endParaRPr lang="zh-CN" altLang="en-US"/>
          </a:p>
        </p:txBody>
      </p:sp>
      <p:sp>
        <p:nvSpPr>
          <p:cNvPr id="15363"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vl1pPr>
          </a:lstStyle>
          <a:p>
            <a:pPr>
              <a:defRPr/>
            </a:pPr>
            <a:fld id="{12F8594C-F1DE-4705-AF5A-67A5BD526CAE}" type="datetimeFigureOut">
              <a:rPr lang="zh-CN" altLang="en-US"/>
              <a:pPr>
                <a:defRPr/>
              </a:pPr>
              <a:t>2023/4/22</a:t>
            </a:fld>
            <a:endParaRPr lang="zh-CN" altLang="en-US"/>
          </a:p>
        </p:txBody>
      </p:sp>
      <p:sp>
        <p:nvSpPr>
          <p:cNvPr id="45060"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15365"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366"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vl1pPr>
          </a:lstStyle>
          <a:p>
            <a:pPr>
              <a:defRPr/>
            </a:pPr>
            <a:endParaRPr lang="zh-CN" altLang="en-US"/>
          </a:p>
        </p:txBody>
      </p:sp>
      <p:sp>
        <p:nvSpPr>
          <p:cNvPr id="15367"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a:lvl1pPr>
          </a:lstStyle>
          <a:p>
            <a:pPr>
              <a:defRPr/>
            </a:pPr>
            <a:fld id="{D89CCFA1-9EAE-46B9-8FA8-7B09A8417C21}" type="slidenum">
              <a:rPr lang="zh-CN" altLang="en-US"/>
              <a:pPr>
                <a:defRPr/>
              </a:pPr>
              <a:t>‹#›</a:t>
            </a:fld>
            <a:endParaRPr lang="zh-CN" altLang="en-US"/>
          </a:p>
        </p:txBody>
      </p:sp>
    </p:spTree>
    <p:extLst>
      <p:ext uri="{BB962C8B-B14F-4D97-AF65-F5344CB8AC3E}">
        <p14:creationId xmlns:p14="http://schemas.microsoft.com/office/powerpoint/2010/main" val="12773929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3C6AAE10-F357-4104-92BB-B66D33804084}" type="datetimeFigureOut">
              <a:rPr lang="zh-CN" altLang="en-US"/>
              <a:pPr>
                <a:defRPr/>
              </a:pPr>
              <a:t>2023/4/22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FAE49A5-C4F7-4831-A3DE-026962068647}" type="slidenum">
              <a:rPr lang="zh-CN" altLang="en-US"/>
              <a:pPr>
                <a:defRPr/>
              </a:pPr>
              <a:t>‹#›</a:t>
            </a:fld>
            <a:endParaRPr lang="zh-CN" altLang="en-US"/>
          </a:p>
        </p:txBody>
      </p:sp>
    </p:spTree>
    <p:extLst>
      <p:ext uri="{BB962C8B-B14F-4D97-AF65-F5344CB8AC3E}">
        <p14:creationId xmlns:p14="http://schemas.microsoft.com/office/powerpoint/2010/main" val="2963998500"/>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6DEC437-471F-49E6-ADD7-69ED1319A64D}" type="datetimeFigureOut">
              <a:rPr lang="zh-CN" altLang="en-US"/>
              <a:pPr>
                <a:defRPr/>
              </a:pPr>
              <a:t>2023/4/22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AA3EEE5-3BEE-4531-BE27-7C63FD276260}" type="slidenum">
              <a:rPr lang="zh-CN" altLang="en-US"/>
              <a:pPr>
                <a:defRPr/>
              </a:pPr>
              <a:t>‹#›</a:t>
            </a:fld>
            <a:endParaRPr lang="zh-CN" altLang="en-US"/>
          </a:p>
        </p:txBody>
      </p:sp>
    </p:spTree>
    <p:extLst>
      <p:ext uri="{BB962C8B-B14F-4D97-AF65-F5344CB8AC3E}">
        <p14:creationId xmlns:p14="http://schemas.microsoft.com/office/powerpoint/2010/main" val="139079491"/>
      </p:ext>
    </p:extLst>
  </p:cSld>
  <p:clrMapOvr>
    <a:masterClrMapping/>
  </p:clrMapOvr>
  <p:transition spd="slow">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11A34E51-A937-4F10-82AF-7BDBAAA904A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29872125"/>
      </p:ext>
    </p:extLst>
  </p:cSld>
  <p:clrMapOvr>
    <a:masterClrMapping/>
  </p:clrMapOvr>
  <p:transition spd="slow">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5FEBADBF-8F38-48C7-A122-BEAA73141EF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55964408"/>
      </p:ext>
    </p:extLst>
  </p:cSld>
  <p:clrMapOvr>
    <a:masterClrMapping/>
  </p:clrMapOvr>
  <p:transition spd="slow">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EB9FA275-4867-432D-99E1-90751BF869F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08342618"/>
      </p:ext>
    </p:extLst>
  </p:cSld>
  <p:clrMapOvr>
    <a:masterClrMapping/>
  </p:clrMapOvr>
  <p:transition spd="slow">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2023/4/22</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A36513CB-7AF0-4D0D-BFBF-A74D2D5A701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18387545"/>
      </p:ext>
    </p:extLst>
  </p:cSld>
  <p:clrMapOvr>
    <a:masterClrMapping/>
  </p:clrMapOvr>
  <p:transition spd="slow">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2023/4/22</a:t>
            </a:fld>
            <a:endParaRPr lang="zh-CN" altLang="en-US" sz="18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179058F7-3809-4A21-A3DD-B77419E226A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10328388"/>
      </p:ext>
    </p:extLst>
  </p:cSld>
  <p:clrMapOvr>
    <a:masterClrMapping/>
  </p:clrMapOvr>
  <p:transition spd="slow">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2023/4/22</a:t>
            </a:fld>
            <a:endParaRPr lang="zh-CN" altLang="en-US" sz="18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2C4253A6-AA10-4DDF-A08F-9E9ED3C3CCD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315508051"/>
      </p:ext>
    </p:extLst>
  </p:cSld>
  <p:clrMapOvr>
    <a:masterClrMapping/>
  </p:clrMapOvr>
  <p:transition spd="slow">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2023/4/22</a:t>
            </a:fld>
            <a:endParaRPr lang="zh-CN" altLang="en-US" sz="18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E9C6882C-B729-4291-9718-1BFBE8B3D4B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52145430"/>
      </p:ext>
    </p:extLst>
  </p:cSld>
  <p:clrMapOvr>
    <a:masterClrMapping/>
  </p:clrMapOvr>
  <p:transition spd="slow">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2023/4/22</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57EDF525-52E6-4273-A90F-991040B5AA3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77377017"/>
      </p:ext>
    </p:extLst>
  </p:cSld>
  <p:clrMapOvr>
    <a:masterClrMapping/>
  </p:clrMapOvr>
  <p:transition spd="slow">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2023/4/22</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A965853E-A6D9-4214-B177-187193C7CAE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35036783"/>
      </p:ext>
    </p:extLst>
  </p:cSld>
  <p:clrMapOvr>
    <a:masterClrMapping/>
  </p:clrMapOvr>
  <p:transition spd="slow">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DFBAE7B6-8085-472C-9FCE-27ABF9769E9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70367107"/>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D165865-6773-496E-81C2-73B5BBE21850}" type="datetimeFigureOut">
              <a:rPr lang="zh-CN" altLang="en-US"/>
              <a:pPr>
                <a:defRPr/>
              </a:pPr>
              <a:t>2023/4/22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602E7BE-2229-4DA2-9F80-3296F9325DDE}" type="slidenum">
              <a:rPr lang="zh-CN" altLang="en-US"/>
              <a:pPr>
                <a:defRPr/>
              </a:pPr>
              <a:t>‹#›</a:t>
            </a:fld>
            <a:endParaRPr lang="zh-CN" altLang="en-US"/>
          </a:p>
        </p:txBody>
      </p:sp>
    </p:spTree>
    <p:extLst>
      <p:ext uri="{BB962C8B-B14F-4D97-AF65-F5344CB8AC3E}">
        <p14:creationId xmlns:p14="http://schemas.microsoft.com/office/powerpoint/2010/main" val="4152962298"/>
      </p:ext>
    </p:extLst>
  </p:cSld>
  <p:clrMapOvr>
    <a:masterClrMapping/>
  </p:clrMapOvr>
  <p:transition spd="slow">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EEFBA12D-BC02-4CD6-A8E0-BAFCDCDC4AC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72571641"/>
      </p:ext>
    </p:extLst>
  </p:cSld>
  <p:clrMapOvr>
    <a:masterClrMapping/>
  </p:clrMapOvr>
  <p:transition spd="slow">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DC91FEFF-793C-4C1B-B929-09746C21A28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77770966"/>
      </p:ext>
    </p:extLst>
  </p:cSld>
  <p:clrMapOvr>
    <a:masterClrMapping/>
  </p:clrMapOvr>
  <p:transition spd="slow">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484934E-F709-461D-A883-D385171EFAE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461930640"/>
      </p:ext>
    </p:extLst>
  </p:cSld>
  <p:clrMapOvr>
    <a:masterClrMapping/>
  </p:clrMapOvr>
  <p:transition spd="slow">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3068431-B313-4BF3-BA20-3FCEC67D003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34413557"/>
      </p:ext>
    </p:extLst>
  </p:cSld>
  <p:clrMapOvr>
    <a:masterClrMapping/>
  </p:clrMapOvr>
  <p:transition spd="slow">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6A9EBD3-E73E-4BE1-BC77-9351CEF5B39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47203048"/>
      </p:ext>
    </p:extLst>
  </p:cSld>
  <p:clrMapOvr>
    <a:masterClrMapping/>
  </p:clrMapOvr>
  <p:transition spd="slow">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2023/4/22</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E10D1DF6-4595-4DF3-BDF5-00B2131EC43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99464112"/>
      </p:ext>
    </p:extLst>
  </p:cSld>
  <p:clrMapOvr>
    <a:masterClrMapping/>
  </p:clrMapOvr>
  <p:transition spd="slow">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2023/4/22</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D7ED73E8-B06F-4706-9679-904476E1192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708108715"/>
      </p:ext>
    </p:extLst>
  </p:cSld>
  <p:clrMapOvr>
    <a:masterClrMapping/>
  </p:clrMapOvr>
  <p:transition spd="slow">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2023/4/22</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D85B075E-94D5-4160-989F-AF6F26F8963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440809871"/>
      </p:ext>
    </p:extLst>
  </p:cSld>
  <p:clrMapOvr>
    <a:masterClrMapping/>
  </p:clrMapOvr>
  <p:transition spd="slow">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24B6588-875B-4D92-A529-0CA9D89AD8A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046490139"/>
      </p:ext>
    </p:extLst>
  </p:cSld>
  <p:clrMapOvr>
    <a:masterClrMapping/>
  </p:clrMapOvr>
  <p:transition spd="slow">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BDACBE9A-B052-47EE-ACF7-0ADA24D171F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66346770"/>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9F35D3C-CE3B-44DA-B03B-75EBF268F54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55416006"/>
      </p:ext>
    </p:extLst>
  </p:cSld>
  <p:clrMapOvr>
    <a:masterClrMapping/>
  </p:clrMapOvr>
  <p:transition spd="slow">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0F3FC94-7758-496A-93E4-D562EEA75A5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79545613"/>
      </p:ext>
    </p:extLst>
  </p:cSld>
  <p:clrMapOvr>
    <a:masterClrMapping/>
  </p:clrMapOvr>
  <p:transition spd="slow">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1556190-A7CE-4D4D-850D-91C0DCBFE3B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3930876"/>
      </p:ext>
    </p:extLst>
  </p:cSld>
  <p:clrMapOvr>
    <a:masterClrMapping/>
  </p:clrMapOvr>
  <p:transition spd="slow">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E3C29F6-199B-4249-AACC-99A64D4A5C6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59510937"/>
      </p:ext>
    </p:extLst>
  </p:cSld>
  <p:clrMapOvr>
    <a:masterClrMapping/>
  </p:clrMapOvr>
  <p:transition spd="slow">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9A93E5D-A621-4F07-9A08-45A31AF791A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78866962"/>
      </p:ext>
    </p:extLst>
  </p:cSld>
  <p:clrMapOvr>
    <a:masterClrMapping/>
  </p:clrMapOvr>
  <p:transition spd="slow">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EDA1B78-214F-4DE2-BF75-621B7992C34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30913415"/>
      </p:ext>
    </p:extLst>
  </p:cSld>
  <p:clrMapOvr>
    <a:masterClrMapping/>
  </p:clrMapOvr>
  <p:transition spd="slow">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C39CDC2C-DA8E-4FBF-8F9F-4EA870091CF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39079703"/>
      </p:ext>
    </p:extLst>
  </p:cSld>
  <p:clrMapOvr>
    <a:masterClrMapping/>
  </p:clrMapOvr>
  <p:transition spd="slow">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2023/4/22</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5558E8EB-8178-4A2C-AB1A-038700B63B8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77190795"/>
      </p:ext>
    </p:extLst>
  </p:cSld>
  <p:clrMapOvr>
    <a:masterClrMapping/>
  </p:clrMapOvr>
  <p:transition spd="slow">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2023/4/22</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C9E942BD-BF45-4235-A5E9-1F98AF52D31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8003400"/>
      </p:ext>
    </p:extLst>
  </p:cSld>
  <p:clrMapOvr>
    <a:masterClrMapping/>
  </p:clrMapOvr>
  <p:transition spd="slow">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2023/4/22</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F8132BDE-06FB-4C93-A6DC-5C311D747CE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401232323"/>
      </p:ext>
    </p:extLst>
  </p:cSld>
  <p:clrMapOvr>
    <a:masterClrMapping/>
  </p:clrMapOvr>
  <p:transition spd="slow">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0C8B623-CF21-427C-ADAC-C66ADEA6485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802051109"/>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9F5D4FB-FD15-4166-9AB3-97E578C00B4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87389381"/>
      </p:ext>
    </p:extLst>
  </p:cSld>
  <p:clrMapOvr>
    <a:masterClrMapping/>
  </p:clrMapOvr>
  <p:transition spd="slow">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1F88FFF-DAAA-4CD8-9702-4E5AF5929E7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10282580"/>
      </p:ext>
    </p:extLst>
  </p:cSld>
  <p:clrMapOvr>
    <a:masterClrMapping/>
  </p:clrMapOvr>
  <p:transition spd="slow">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B4B29C3-79FB-471C-8926-4D13F79512E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397271858"/>
      </p:ext>
    </p:extLst>
  </p:cSld>
  <p:clrMapOvr>
    <a:masterClrMapping/>
  </p:clrMapOvr>
  <p:transition spd="slow">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4EB528E-0C1B-4F32-9BAD-B6B173AEC1A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504071059"/>
      </p:ext>
    </p:extLst>
  </p:cSld>
  <p:clrMapOvr>
    <a:masterClrMapping/>
  </p:clrMapOvr>
  <p:transition spd="slow">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2023/4/22</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3857B18D-D5B0-4BFE-AB3F-41E83D19A67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85985554"/>
      </p:ext>
    </p:extLst>
  </p:cSld>
  <p:clrMapOvr>
    <a:masterClrMapping/>
  </p:clrMapOvr>
  <p:transition spd="slow">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2023/4/22</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BF837604-A50C-4EE2-9F13-95FB887A064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24922543"/>
      </p:ext>
    </p:extLst>
  </p:cSld>
  <p:clrMapOvr>
    <a:masterClrMapping/>
  </p:clrMapOvr>
  <p:transition spd="slow">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2023/4/22</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512C4B90-CB60-4E3F-93D6-457948CC355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30823908"/>
      </p:ext>
    </p:extLst>
  </p:cSld>
  <p:clrMapOvr>
    <a:masterClrMapping/>
  </p:clrMapOvr>
  <p:transition spd="slow">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2023/4/22</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DB0470E5-0A1C-42AF-B66E-0F22E70D5B4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806816726"/>
      </p:ext>
    </p:extLst>
  </p:cSld>
  <p:clrMapOvr>
    <a:masterClrMapping/>
  </p:clrMapOvr>
  <p:transition spd="slow">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2023/4/22</a:t>
            </a:fld>
            <a:endParaRPr lang="zh-CN" altLang="en-US" sz="1800">
              <a:solidFill>
                <a:srgbClr val="000000"/>
              </a:solidFill>
            </a:endParaRPr>
          </a:p>
        </p:txBody>
      </p:sp>
      <p:sp>
        <p:nvSpPr>
          <p:cNvPr id="8"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a:ln/>
        </p:spPr>
        <p:txBody>
          <a:bodyPr/>
          <a:lstStyle>
            <a:lvl1pPr>
              <a:defRPr/>
            </a:lvl1pPr>
          </a:lstStyle>
          <a:p>
            <a:pPr>
              <a:defRPr/>
            </a:pPr>
            <a:fld id="{75BB4FD7-29A7-45CD-AC32-145D63359AD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23073428"/>
      </p:ext>
    </p:extLst>
  </p:cSld>
  <p:clrMapOvr>
    <a:masterClrMapping/>
  </p:clrMapOvr>
  <p:transition spd="slow">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2023/4/22</a:t>
            </a:fld>
            <a:endParaRPr lang="zh-CN" altLang="en-US" sz="1800">
              <a:solidFill>
                <a:srgbClr val="000000"/>
              </a:solidFill>
            </a:endParaRPr>
          </a:p>
        </p:txBody>
      </p:sp>
      <p:sp>
        <p:nvSpPr>
          <p:cNvPr id="4"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a:ln/>
        </p:spPr>
        <p:txBody>
          <a:bodyPr/>
          <a:lstStyle>
            <a:lvl1pPr>
              <a:defRPr/>
            </a:lvl1pPr>
          </a:lstStyle>
          <a:p>
            <a:pPr>
              <a:defRPr/>
            </a:pPr>
            <a:fld id="{209B2BD6-A927-44E5-AFCF-8F307A6B781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5031360"/>
      </p:ext>
    </p:extLst>
  </p:cSld>
  <p:clrMapOvr>
    <a:masterClrMapping/>
  </p:clrMapOvr>
  <p:transition spd="slow">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2023/4/22</a:t>
            </a:fld>
            <a:endParaRPr lang="zh-CN" altLang="en-US" sz="1800">
              <a:solidFill>
                <a:srgbClr val="000000"/>
              </a:solidFill>
            </a:endParaRPr>
          </a:p>
        </p:txBody>
      </p:sp>
      <p:sp>
        <p:nvSpPr>
          <p:cNvPr id="3"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a:ln/>
        </p:spPr>
        <p:txBody>
          <a:bodyPr/>
          <a:lstStyle>
            <a:lvl1pPr>
              <a:defRPr/>
            </a:lvl1pPr>
          </a:lstStyle>
          <a:p>
            <a:pPr>
              <a:defRPr/>
            </a:pPr>
            <a:fld id="{894B8440-2049-48F7-A698-87DD30D7351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506240284"/>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536ED70-5102-473E-8CCB-5E808C059E8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70742807"/>
      </p:ext>
    </p:extLst>
  </p:cSld>
  <p:clrMapOvr>
    <a:masterClrMapping/>
  </p:clrMapOvr>
  <p:transition spd="slow">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2023/4/22</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F530A5D9-4E74-4035-97E1-8FADB5F8E4C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00234700"/>
      </p:ext>
    </p:extLst>
  </p:cSld>
  <p:clrMapOvr>
    <a:masterClrMapping/>
  </p:clrMapOvr>
  <p:transition spd="slow">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2023/4/22</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8BC32B20-25AC-45CD-95D9-7839F927911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47272301"/>
      </p:ext>
    </p:extLst>
  </p:cSld>
  <p:clrMapOvr>
    <a:masterClrMapping/>
  </p:clrMapOvr>
  <p:transition spd="slow">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2023/4/22</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AE8C2556-2A50-4C85-A155-86A0E0F47D1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40947728"/>
      </p:ext>
    </p:extLst>
  </p:cSld>
  <p:clrMapOvr>
    <a:masterClrMapping/>
  </p:clrMapOvr>
  <p:transition spd="slow">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2023/4/22</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7D779AB4-9915-422F-AE0B-00230C57D71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06233814"/>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33EDFBD-BBDF-4E0C-A56B-F53C682596C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392893327"/>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2023/4/22</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E484E3AE-FBC6-44E6-A93D-617A55BC4C7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32421219"/>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2023/4/22</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85A33D3A-EB4B-4FDD-8401-F5908F70668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01175804"/>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2023/4/22</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78B38BDF-6CE9-41ED-8A61-F75AA6261FE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769628641"/>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F610524-7D41-4A93-A43E-8595D4DAD88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57601822"/>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25B52AE-34B5-4C4F-8F69-7A071975C22C}" type="datetimeFigureOut">
              <a:rPr lang="zh-CN" altLang="en-US"/>
              <a:pPr>
                <a:defRPr/>
              </a:pPr>
              <a:t>2023/4/22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50ACE64-933E-46B1-A930-84E34E410C63}" type="slidenum">
              <a:rPr lang="zh-CN" altLang="en-US"/>
              <a:pPr>
                <a:defRPr/>
              </a:pPr>
              <a:t>‹#›</a:t>
            </a:fld>
            <a:endParaRPr lang="zh-CN" altLang="en-US"/>
          </a:p>
        </p:txBody>
      </p:sp>
    </p:spTree>
    <p:extLst>
      <p:ext uri="{BB962C8B-B14F-4D97-AF65-F5344CB8AC3E}">
        <p14:creationId xmlns:p14="http://schemas.microsoft.com/office/powerpoint/2010/main" val="114587683"/>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D65E9530-6CC4-4842-843C-D61D4A76D33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704348156"/>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E3248DE-7E87-4663-90FF-9B144BE0C34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58993998"/>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13204F6-C883-4404-AFBA-80FC65CC350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2031950"/>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CA1C65B-B507-4BE2-9CF8-E25204A1B2C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65725761"/>
      </p:ext>
    </p:extLst>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9DC1019-5939-4E42-8816-1BA5E198383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766448432"/>
      </p:ext>
    </p:extLst>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68256F8-A632-4140-A703-F4D4C9F41FF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46852664"/>
      </p:ext>
    </p:extLst>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509EFC45-EF5A-4FC1-9479-D8559B20076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74779357"/>
      </p:ext>
    </p:extLst>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2023/4/22</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455FCC84-E936-4608-A37B-D8621A167CF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94296749"/>
      </p:ext>
    </p:extLst>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2023/4/22</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D3E90B04-6F0A-4178-9C4D-81380E665F8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95868949"/>
      </p:ext>
    </p:extLst>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2023/4/22</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5AB8B17F-CC69-4D28-A36D-228645C750E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336749709"/>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6316D207-7784-470C-ACE1-13E6AAF028EE}" type="datetimeFigureOut">
              <a:rPr lang="zh-CN" altLang="en-US"/>
              <a:pPr>
                <a:defRPr/>
              </a:pPr>
              <a:t>2023/4/22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5B5A2263-3503-43A3-BB64-7382CAC860C7}" type="slidenum">
              <a:rPr lang="zh-CN" altLang="en-US"/>
              <a:pPr>
                <a:defRPr/>
              </a:pPr>
              <a:t>‹#›</a:t>
            </a:fld>
            <a:endParaRPr lang="zh-CN" altLang="en-US"/>
          </a:p>
        </p:txBody>
      </p:sp>
    </p:spTree>
    <p:extLst>
      <p:ext uri="{BB962C8B-B14F-4D97-AF65-F5344CB8AC3E}">
        <p14:creationId xmlns:p14="http://schemas.microsoft.com/office/powerpoint/2010/main" val="301470930"/>
      </p:ext>
    </p:extLst>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98C106F-D40D-4D16-AA52-6A45A591A35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484320108"/>
      </p:ext>
    </p:extLst>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C73FD6C-F43D-4123-BB73-36F7453D727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31759668"/>
      </p:ext>
    </p:extLst>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C280347-EDB2-4098-8A61-22B8AF465FB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735911836"/>
      </p:ext>
    </p:extLst>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24E93C3-BDD6-49D8-9808-219EC22A236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47814779"/>
      </p:ext>
    </p:extLst>
  </p:cSld>
  <p:clrMapOvr>
    <a:masterClrMapping/>
  </p:clrMapOvr>
  <p:transition spd="slow">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52FEEF6-C8CA-4298-B732-495D84B2B7B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07998538"/>
      </p:ext>
    </p:extLst>
  </p:cSld>
  <p:clrMapOvr>
    <a:masterClrMapping/>
  </p:clrMapOvr>
  <p:transition spd="slow">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433DFA7-12AC-4E88-AADA-674499F1DEE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64836134"/>
      </p:ext>
    </p:extLst>
  </p:cSld>
  <p:clrMapOvr>
    <a:masterClrMapping/>
  </p:clrMapOvr>
  <p:transition spd="slow">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2B4AECF-3FB1-47B0-83B0-69EE11B97A2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88639894"/>
      </p:ext>
    </p:extLst>
  </p:cSld>
  <p:clrMapOvr>
    <a:masterClrMapping/>
  </p:clrMapOvr>
  <p:transition spd="slow">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F1B8B64-C75B-4F89-A4AD-EE4FF3B4100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491171440"/>
      </p:ext>
    </p:extLst>
  </p:cSld>
  <p:clrMapOvr>
    <a:masterClrMapping/>
  </p:clrMapOvr>
  <p:transition spd="slow">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2023/4/22</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D960776A-DD41-4921-8C15-251BD0BE2E3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705085571"/>
      </p:ext>
    </p:extLst>
  </p:cSld>
  <p:clrMapOvr>
    <a:masterClrMapping/>
  </p:clrMapOvr>
  <p:transition spd="slow">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2023/4/22</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D76AE790-B7A2-4941-804B-A46050D81E1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50023856"/>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80A35AF3-974E-405B-8F24-F8AF0F50AF1A}" type="datetimeFigureOut">
              <a:rPr lang="zh-CN" altLang="en-US"/>
              <a:pPr>
                <a:defRPr/>
              </a:pPr>
              <a:t>2023/4/22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00ED16AF-41ED-4228-BC66-1DA844F7B827}" type="slidenum">
              <a:rPr lang="zh-CN" altLang="en-US"/>
              <a:pPr>
                <a:defRPr/>
              </a:pPr>
              <a:t>‹#›</a:t>
            </a:fld>
            <a:endParaRPr lang="zh-CN" altLang="en-US"/>
          </a:p>
        </p:txBody>
      </p:sp>
    </p:spTree>
    <p:extLst>
      <p:ext uri="{BB962C8B-B14F-4D97-AF65-F5344CB8AC3E}">
        <p14:creationId xmlns:p14="http://schemas.microsoft.com/office/powerpoint/2010/main" val="4279097019"/>
      </p:ext>
    </p:extLst>
  </p:cSld>
  <p:clrMapOvr>
    <a:masterClrMapping/>
  </p:clrMapOvr>
  <p:transition spd="slow">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2023/4/22</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626A872B-3EC6-4482-ADCC-EB54D091B10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72528527"/>
      </p:ext>
    </p:extLst>
  </p:cSld>
  <p:clrMapOvr>
    <a:masterClrMapping/>
  </p:clrMapOvr>
  <p:transition spd="slow">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D92F3176-A1C8-4DC4-B498-A72DB40AA99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152157994"/>
      </p:ext>
    </p:extLst>
  </p:cSld>
  <p:clrMapOvr>
    <a:masterClrMapping/>
  </p:clrMapOvr>
  <p:transition spd="slow">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1EB7C7E-EA93-4798-8DF7-9193987110B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07843395"/>
      </p:ext>
    </p:extLst>
  </p:cSld>
  <p:clrMapOvr>
    <a:masterClrMapping/>
  </p:clrMapOvr>
  <p:transition spd="slow">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D8FB2DC-BE3F-4222-AF17-CBEF03293ED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319610145"/>
      </p:ext>
    </p:extLst>
  </p:cSld>
  <p:clrMapOvr>
    <a:masterClrMapping/>
  </p:clrMapOvr>
  <p:transition spd="slow">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3EE3D8F-DFB2-406D-94EA-2E4F6BA8BA8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93442106"/>
      </p:ext>
    </p:extLst>
  </p:cSld>
  <p:clrMapOvr>
    <a:masterClrMapping/>
  </p:clrMapOvr>
  <p:transition spd="slow">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8147DA47-C4E9-441C-AD6C-D0DD913A266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63610904"/>
      </p:ext>
    </p:extLst>
  </p:cSld>
  <p:clrMapOvr>
    <a:masterClrMapping/>
  </p:clrMapOvr>
  <p:transition spd="slow">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A8924669-FB22-4FAE-B826-A34C9E6193B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01754258"/>
      </p:ext>
    </p:extLst>
  </p:cSld>
  <p:clrMapOvr>
    <a:masterClrMapping/>
  </p:clrMapOvr>
  <p:transition spd="slow">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93AB3A72-8B66-4F87-BE67-67F5682005C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19889399"/>
      </p:ext>
    </p:extLst>
  </p:cSld>
  <p:clrMapOvr>
    <a:masterClrMapping/>
  </p:clrMapOvr>
  <p:transition spd="slow">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2023/4/22</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C9174ED6-F0FE-4AB9-99BE-8AEA3AD122F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609976560"/>
      </p:ext>
    </p:extLst>
  </p:cSld>
  <p:clrMapOvr>
    <a:masterClrMapping/>
  </p:clrMapOvr>
  <p:transition spd="slow">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2023/4/22</a:t>
            </a:fld>
            <a:endParaRPr lang="zh-CN" altLang="en-US" sz="18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20369426-8285-429B-994B-8939CC08258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82958919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5C14E170-CA53-4843-9210-233F42096437}" type="datetimeFigureOut">
              <a:rPr lang="zh-CN" altLang="en-US"/>
              <a:pPr>
                <a:defRPr/>
              </a:pPr>
              <a:t>2023/4/22</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C37BC831-C2C8-467A-A4AD-12C9874D64A4}" type="slidenum">
              <a:rPr lang="zh-CN" altLang="en-US"/>
              <a:pPr>
                <a:defRPr/>
              </a:pPr>
              <a:t>‹#›</a:t>
            </a:fld>
            <a:endParaRPr lang="zh-CN" altLang="en-US"/>
          </a:p>
        </p:txBody>
      </p:sp>
    </p:spTree>
    <p:extLst>
      <p:ext uri="{BB962C8B-B14F-4D97-AF65-F5344CB8AC3E}">
        <p14:creationId xmlns:p14="http://schemas.microsoft.com/office/powerpoint/2010/main" val="2657040423"/>
      </p:ext>
    </p:extLst>
  </p:cSld>
  <p:clrMapOvr>
    <a:masterClrMapping/>
  </p:clrMapOvr>
  <p:transition spd="slow">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2023/4/22</a:t>
            </a:fld>
            <a:endParaRPr lang="zh-CN" altLang="en-US" sz="18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97B35771-F71B-4684-81C9-516EC0B7351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23469207"/>
      </p:ext>
    </p:extLst>
  </p:cSld>
  <p:clrMapOvr>
    <a:masterClrMapping/>
  </p:clrMapOvr>
  <p:transition spd="slow">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2023/4/22</a:t>
            </a:fld>
            <a:endParaRPr lang="zh-CN" altLang="en-US" sz="18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BF304587-D34E-444E-AE3C-11F830DF4F4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07555123"/>
      </p:ext>
    </p:extLst>
  </p:cSld>
  <p:clrMapOvr>
    <a:masterClrMapping/>
  </p:clrMapOvr>
  <p:transition spd="slow">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2023/4/22</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5B1CA039-04DA-4908-8A2D-26F0D589D96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2615454"/>
      </p:ext>
    </p:extLst>
  </p:cSld>
  <p:clrMapOvr>
    <a:masterClrMapping/>
  </p:clrMapOvr>
  <p:transition spd="slow">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2023/4/22</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624B2A0E-1714-4EB1-A8EA-E13D50E6391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155901623"/>
      </p:ext>
    </p:extLst>
  </p:cSld>
  <p:clrMapOvr>
    <a:masterClrMapping/>
  </p:clrMapOvr>
  <p:transition spd="slow">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3D45382C-FD6A-448E-9DCC-DE1CEF11DBF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082732319"/>
      </p:ext>
    </p:extLst>
  </p:cSld>
  <p:clrMapOvr>
    <a:masterClrMapping/>
  </p:clrMapOvr>
  <p:transition spd="slow">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4DDD2C36-10CD-4450-8AF4-8A1DFE8BC88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03902849"/>
      </p:ext>
    </p:extLst>
  </p:cSld>
  <p:clrMapOvr>
    <a:masterClrMapping/>
  </p:clrMapOvr>
  <p:transition spd="slow">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2023/4/22</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6C54FCC6-34C6-4CF3-BD2A-BBFA031D2AD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44124597"/>
      </p:ext>
    </p:extLst>
  </p:cSld>
  <p:clrMapOvr>
    <a:masterClrMapping/>
  </p:clrMapOvr>
  <p:transition spd="slow">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2023/4/22</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F4ADDC55-77F5-4AB3-9F97-242F2CDBBEF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16871411"/>
      </p:ext>
    </p:extLst>
  </p:cSld>
  <p:clrMapOvr>
    <a:masterClrMapping/>
  </p:clrMapOvr>
  <p:transition spd="slow">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2023/4/22</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D7A17F91-FC26-40B7-AC0B-85F86232938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59336186"/>
      </p:ext>
    </p:extLst>
  </p:cSld>
  <p:clrMapOvr>
    <a:masterClrMapping/>
  </p:clrMapOvr>
  <p:transition spd="slow">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2023/4/22</a:t>
            </a:fld>
            <a:endParaRPr lang="zh-CN" altLang="en-US" sz="18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73A3ADAE-4587-4DD8-8A74-6A523EDA204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51007746"/>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867E23DC-0851-4BA2-9604-630041E8A014}" type="datetimeFigureOut">
              <a:rPr lang="zh-CN" altLang="en-US"/>
              <a:pPr>
                <a:defRPr/>
              </a:pPr>
              <a:t>2023/4/22</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9B08AFDE-D904-4097-BEA1-5D44C50D5F8E}" type="slidenum">
              <a:rPr lang="zh-CN" altLang="en-US"/>
              <a:pPr>
                <a:defRPr/>
              </a:pPr>
              <a:t>‹#›</a:t>
            </a:fld>
            <a:endParaRPr lang="zh-CN" altLang="en-US"/>
          </a:p>
        </p:txBody>
      </p:sp>
    </p:spTree>
    <p:extLst>
      <p:ext uri="{BB962C8B-B14F-4D97-AF65-F5344CB8AC3E}">
        <p14:creationId xmlns:p14="http://schemas.microsoft.com/office/powerpoint/2010/main" val="2678421572"/>
      </p:ext>
    </p:extLst>
  </p:cSld>
  <p:clrMapOvr>
    <a:masterClrMapping/>
  </p:clrMapOvr>
  <p:transition spd="slow">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2023/4/22</a:t>
            </a:fld>
            <a:endParaRPr lang="zh-CN" altLang="en-US" sz="1800">
              <a:solidFill>
                <a:srgbClr val="000000"/>
              </a:solidFill>
            </a:endParaRPr>
          </a:p>
        </p:txBody>
      </p:sp>
      <p:sp>
        <p:nvSpPr>
          <p:cNvPr id="8"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8"/>
          <p:cNvSpPr>
            <a:spLocks noGrp="1" noChangeArrowheads="1"/>
          </p:cNvSpPr>
          <p:nvPr>
            <p:ph type="sldNum" sz="quarter" idx="12"/>
          </p:nvPr>
        </p:nvSpPr>
        <p:spPr>
          <a:ln/>
        </p:spPr>
        <p:txBody>
          <a:bodyPr/>
          <a:lstStyle>
            <a:lvl1pPr>
              <a:defRPr/>
            </a:lvl1pPr>
          </a:lstStyle>
          <a:p>
            <a:pPr>
              <a:defRPr/>
            </a:pPr>
            <a:fld id="{75B9DB5E-1628-44E9-94CB-AA5E293D7CC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08546019"/>
      </p:ext>
    </p:extLst>
  </p:cSld>
  <p:clrMapOvr>
    <a:masterClrMapping/>
  </p:clrMapOvr>
  <p:transition spd="slow">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2023/4/22</a:t>
            </a:fld>
            <a:endParaRPr lang="zh-CN" altLang="en-US" sz="1800">
              <a:solidFill>
                <a:srgbClr val="000000"/>
              </a:solidFill>
            </a:endParaRPr>
          </a:p>
        </p:txBody>
      </p:sp>
      <p:sp>
        <p:nvSpPr>
          <p:cNvPr id="4"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8"/>
          <p:cNvSpPr>
            <a:spLocks noGrp="1" noChangeArrowheads="1"/>
          </p:cNvSpPr>
          <p:nvPr>
            <p:ph type="sldNum" sz="quarter" idx="12"/>
          </p:nvPr>
        </p:nvSpPr>
        <p:spPr>
          <a:ln/>
        </p:spPr>
        <p:txBody>
          <a:bodyPr/>
          <a:lstStyle>
            <a:lvl1pPr>
              <a:defRPr/>
            </a:lvl1pPr>
          </a:lstStyle>
          <a:p>
            <a:pPr>
              <a:defRPr/>
            </a:pPr>
            <a:fld id="{D125071C-3812-4839-9E22-E68BE3F4E8F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33328682"/>
      </p:ext>
    </p:extLst>
  </p:cSld>
  <p:clrMapOvr>
    <a:masterClrMapping/>
  </p:clrMapOvr>
  <p:transition spd="slow">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2023/4/22</a:t>
            </a:fld>
            <a:endParaRPr lang="zh-CN" altLang="en-US" sz="1800">
              <a:solidFill>
                <a:srgbClr val="000000"/>
              </a:solidFill>
            </a:endParaRPr>
          </a:p>
        </p:txBody>
      </p:sp>
      <p:sp>
        <p:nvSpPr>
          <p:cNvPr id="3"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8"/>
          <p:cNvSpPr>
            <a:spLocks noGrp="1" noChangeArrowheads="1"/>
          </p:cNvSpPr>
          <p:nvPr>
            <p:ph type="sldNum" sz="quarter" idx="12"/>
          </p:nvPr>
        </p:nvSpPr>
        <p:spPr>
          <a:ln/>
        </p:spPr>
        <p:txBody>
          <a:bodyPr/>
          <a:lstStyle>
            <a:lvl1pPr>
              <a:defRPr/>
            </a:lvl1pPr>
          </a:lstStyle>
          <a:p>
            <a:pPr>
              <a:defRPr/>
            </a:pPr>
            <a:fld id="{0C8B312A-3192-431A-B961-56D679E38B4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68225376"/>
      </p:ext>
    </p:extLst>
  </p:cSld>
  <p:clrMapOvr>
    <a:masterClrMapping/>
  </p:clrMapOvr>
  <p:transition spd="slow">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2023/4/22</a:t>
            </a:fld>
            <a:endParaRPr lang="zh-CN" altLang="en-US" sz="18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829AF69B-78E1-43D2-A4FF-1036C1BC7B0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702641923"/>
      </p:ext>
    </p:extLst>
  </p:cSld>
  <p:clrMapOvr>
    <a:masterClrMapping/>
  </p:clrMapOvr>
  <p:transition spd="slow">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2023/4/22</a:t>
            </a:fld>
            <a:endParaRPr lang="zh-CN" altLang="en-US" sz="18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00D16AAD-65AA-4B9A-8F3E-774504F0B2E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845999409"/>
      </p:ext>
    </p:extLst>
  </p:cSld>
  <p:clrMapOvr>
    <a:masterClrMapping/>
  </p:clrMapOvr>
  <p:transition spd="slow">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2023/4/22</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47EAC58E-39C0-45E6-9BBD-494FE6B8899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85262310"/>
      </p:ext>
    </p:extLst>
  </p:cSld>
  <p:clrMapOvr>
    <a:masterClrMapping/>
  </p:clrMapOvr>
  <p:transition spd="slow">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2023/4/22</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B836E4CC-1D95-4EF9-9967-24A99AA734D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631103077"/>
      </p:ext>
    </p:extLst>
  </p:cSld>
  <p:clrMapOvr>
    <a:masterClrMapping/>
  </p:clrMapOvr>
  <p:transition spd="slow">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2023/4/22</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15D0165C-E5FC-4D30-933A-2D7E01DD49C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93459668"/>
      </p:ext>
    </p:extLst>
  </p:cSld>
  <p:clrMapOvr>
    <a:masterClrMapping/>
  </p:clrMapOvr>
  <p:transition spd="slow">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2023/4/22</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3FEC64C1-60C7-4329-9D23-F348B5D01B3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39935406"/>
      </p:ext>
    </p:extLst>
  </p:cSld>
  <p:clrMapOvr>
    <a:masterClrMapping/>
  </p:clrMapOvr>
  <p:transition spd="slow">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2023/4/22</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E65C212E-3E19-48E9-AD94-96F2E3AC521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14202266"/>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51F5975D-7AA0-4870-8B15-28C1E05F8E82}" type="datetimeFigureOut">
              <a:rPr lang="zh-CN" altLang="en-US"/>
              <a:pPr>
                <a:defRPr/>
              </a:pPr>
              <a:t>2023/4/22</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387BDE27-0605-4BA6-A470-C6328CB76C9A}" type="slidenum">
              <a:rPr lang="zh-CN" altLang="en-US"/>
              <a:pPr>
                <a:defRPr/>
              </a:pPr>
              <a:t>‹#›</a:t>
            </a:fld>
            <a:endParaRPr lang="zh-CN" altLang="en-US"/>
          </a:p>
        </p:txBody>
      </p:sp>
    </p:spTree>
    <p:extLst>
      <p:ext uri="{BB962C8B-B14F-4D97-AF65-F5344CB8AC3E}">
        <p14:creationId xmlns:p14="http://schemas.microsoft.com/office/powerpoint/2010/main" val="2484346000"/>
      </p:ext>
    </p:extLst>
  </p:cSld>
  <p:clrMapOvr>
    <a:masterClrMapping/>
  </p:clrMapOvr>
  <p:transition spd="slow">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2023/4/22</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BE5D3E48-6E94-41C8-A781-B810BFDBFF5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71384353"/>
      </p:ext>
    </p:extLst>
  </p:cSld>
  <p:clrMapOvr>
    <a:masterClrMapping/>
  </p:clrMapOvr>
  <p:transition spd="slow">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2023/4/22</a:t>
            </a:fld>
            <a:endParaRPr lang="zh-CN" altLang="en-US" sz="1800">
              <a:solidFill>
                <a:srgbClr val="000000"/>
              </a:solidFill>
            </a:endParaRPr>
          </a:p>
        </p:txBody>
      </p:sp>
      <p:sp>
        <p:nvSpPr>
          <p:cNvPr id="8"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a:ln/>
        </p:spPr>
        <p:txBody>
          <a:bodyPr/>
          <a:lstStyle>
            <a:lvl1pPr>
              <a:defRPr/>
            </a:lvl1pPr>
          </a:lstStyle>
          <a:p>
            <a:pPr>
              <a:defRPr/>
            </a:pPr>
            <a:fld id="{037C0B77-D9A3-4E7F-B411-3F486F78C2E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75068357"/>
      </p:ext>
    </p:extLst>
  </p:cSld>
  <p:clrMapOvr>
    <a:masterClrMapping/>
  </p:clrMapOvr>
  <p:transition spd="slow">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2023/4/22</a:t>
            </a:fld>
            <a:endParaRPr lang="zh-CN" altLang="en-US" sz="1800">
              <a:solidFill>
                <a:srgbClr val="000000"/>
              </a:solidFill>
            </a:endParaRPr>
          </a:p>
        </p:txBody>
      </p:sp>
      <p:sp>
        <p:nvSpPr>
          <p:cNvPr id="4"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a:ln/>
        </p:spPr>
        <p:txBody>
          <a:bodyPr/>
          <a:lstStyle>
            <a:lvl1pPr>
              <a:defRPr/>
            </a:lvl1pPr>
          </a:lstStyle>
          <a:p>
            <a:pPr>
              <a:defRPr/>
            </a:pPr>
            <a:fld id="{F39D07FC-7B99-418A-BF1B-F839AD38001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8084771"/>
      </p:ext>
    </p:extLst>
  </p:cSld>
  <p:clrMapOvr>
    <a:masterClrMapping/>
  </p:clrMapOvr>
  <p:transition spd="slow">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2023/4/22</a:t>
            </a:fld>
            <a:endParaRPr lang="zh-CN" altLang="en-US" sz="1800">
              <a:solidFill>
                <a:srgbClr val="000000"/>
              </a:solidFill>
            </a:endParaRPr>
          </a:p>
        </p:txBody>
      </p:sp>
      <p:sp>
        <p:nvSpPr>
          <p:cNvPr id="3"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a:ln/>
        </p:spPr>
        <p:txBody>
          <a:bodyPr/>
          <a:lstStyle>
            <a:lvl1pPr>
              <a:defRPr/>
            </a:lvl1pPr>
          </a:lstStyle>
          <a:p>
            <a:pPr>
              <a:defRPr/>
            </a:pPr>
            <a:fld id="{7766592A-42A5-4C16-90FF-334B78E4A18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697290061"/>
      </p:ext>
    </p:extLst>
  </p:cSld>
  <p:clrMapOvr>
    <a:masterClrMapping/>
  </p:clrMapOvr>
  <p:transition spd="slow">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2023/4/22</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ACE50917-96CC-453C-AEB5-503859D215F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16880347"/>
      </p:ext>
    </p:extLst>
  </p:cSld>
  <p:clrMapOvr>
    <a:masterClrMapping/>
  </p:clrMapOvr>
  <p:transition spd="slow">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2023/4/22</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2A100073-2ED0-4D3E-9440-E123340F06D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18593050"/>
      </p:ext>
    </p:extLst>
  </p:cSld>
  <p:clrMapOvr>
    <a:masterClrMapping/>
  </p:clrMapOvr>
  <p:transition spd="slow">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2023/4/22</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1B8B7093-089B-4479-96E3-94F4B406550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17913995"/>
      </p:ext>
    </p:extLst>
  </p:cSld>
  <p:clrMapOvr>
    <a:masterClrMapping/>
  </p:clrMapOvr>
  <p:transition spd="slow">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2023/4/22</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07B986E7-C756-448D-8455-51F06481F7A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2749457"/>
      </p:ext>
    </p:extLst>
  </p:cSld>
  <p:clrMapOvr>
    <a:masterClrMapping/>
  </p:clrMapOvr>
  <p:transition spd="slow">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2023/4/22</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54D78D7B-10A7-4E4D-B13B-3FB14843395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882896854"/>
      </p:ext>
    </p:extLst>
  </p:cSld>
  <p:clrMapOvr>
    <a:masterClrMapping/>
  </p:clrMapOvr>
  <p:transition spd="slow">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2023/4/22</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0723D650-50AB-4C40-BEAF-9C885325AE8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83937930"/>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00699019-5224-4AE6-A53B-5D07B250FAFC}" type="datetimeFigureOut">
              <a:rPr lang="zh-CN" altLang="en-US"/>
              <a:pPr>
                <a:defRPr/>
              </a:pPr>
              <a:t>2023/4/22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E1C8F77-B328-4424-BE8F-0A57292FC6D7}" type="slidenum">
              <a:rPr lang="zh-CN" altLang="en-US"/>
              <a:pPr>
                <a:defRPr/>
              </a:pPr>
              <a:t>‹#›</a:t>
            </a:fld>
            <a:endParaRPr lang="zh-CN" altLang="en-US"/>
          </a:p>
        </p:txBody>
      </p:sp>
    </p:spTree>
    <p:extLst>
      <p:ext uri="{BB962C8B-B14F-4D97-AF65-F5344CB8AC3E}">
        <p14:creationId xmlns:p14="http://schemas.microsoft.com/office/powerpoint/2010/main" val="1984692395"/>
      </p:ext>
    </p:extLst>
  </p:cSld>
  <p:clrMapOvr>
    <a:masterClrMapping/>
  </p:clrMapOvr>
  <p:transition spd="slow">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2023/4/22</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82E832BA-F377-425C-91AD-BED84E3E866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92396675"/>
      </p:ext>
    </p:extLst>
  </p:cSld>
  <p:clrMapOvr>
    <a:masterClrMapping/>
  </p:clrMapOvr>
  <p:transition spd="slow">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2023/4/22</a:t>
            </a:fld>
            <a:endParaRPr lang="zh-CN" altLang="en-US" sz="18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A8DA3376-7D60-4A7E-BE50-27F50158864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303562819"/>
      </p:ext>
    </p:extLst>
  </p:cSld>
  <p:clrMapOvr>
    <a:masterClrMapping/>
  </p:clrMapOvr>
  <p:transition spd="slow">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2023/4/22</a:t>
            </a:fld>
            <a:endParaRPr lang="zh-CN" altLang="en-US" sz="1800">
              <a:solidFill>
                <a:srgbClr val="000000"/>
              </a:solidFill>
            </a:endParaRPr>
          </a:p>
        </p:txBody>
      </p:sp>
      <p:sp>
        <p:nvSpPr>
          <p:cNvPr id="8"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a:ln/>
        </p:spPr>
        <p:txBody>
          <a:bodyPr/>
          <a:lstStyle>
            <a:lvl1pPr>
              <a:defRPr/>
            </a:lvl1pPr>
          </a:lstStyle>
          <a:p>
            <a:pPr>
              <a:defRPr/>
            </a:pPr>
            <a:fld id="{04D0357B-BEC0-4724-A8D4-9AEE59CBE1D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97237681"/>
      </p:ext>
    </p:extLst>
  </p:cSld>
  <p:clrMapOvr>
    <a:masterClrMapping/>
  </p:clrMapOvr>
  <p:transition spd="slow">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2023/4/22</a:t>
            </a:fld>
            <a:endParaRPr lang="zh-CN" altLang="en-US" sz="1800">
              <a:solidFill>
                <a:srgbClr val="000000"/>
              </a:solidFill>
            </a:endParaRPr>
          </a:p>
        </p:txBody>
      </p:sp>
      <p:sp>
        <p:nvSpPr>
          <p:cNvPr id="4"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a:ln/>
        </p:spPr>
        <p:txBody>
          <a:bodyPr/>
          <a:lstStyle>
            <a:lvl1pPr>
              <a:defRPr/>
            </a:lvl1pPr>
          </a:lstStyle>
          <a:p>
            <a:pPr>
              <a:defRPr/>
            </a:pPr>
            <a:fld id="{48536DB7-5FEF-458C-9D08-261539B40FF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446811601"/>
      </p:ext>
    </p:extLst>
  </p:cSld>
  <p:clrMapOvr>
    <a:masterClrMapping/>
  </p:clrMapOvr>
  <p:transition spd="slow">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2023/4/22</a:t>
            </a:fld>
            <a:endParaRPr lang="zh-CN" altLang="en-US" sz="1800">
              <a:solidFill>
                <a:srgbClr val="000000"/>
              </a:solidFill>
            </a:endParaRPr>
          </a:p>
        </p:txBody>
      </p:sp>
      <p:sp>
        <p:nvSpPr>
          <p:cNvPr id="3"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a:ln/>
        </p:spPr>
        <p:txBody>
          <a:bodyPr/>
          <a:lstStyle>
            <a:lvl1pPr>
              <a:defRPr/>
            </a:lvl1pPr>
          </a:lstStyle>
          <a:p>
            <a:pPr>
              <a:defRPr/>
            </a:pPr>
            <a:fld id="{E1EECB43-E74E-4E31-A156-82DD51DFA38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70662494"/>
      </p:ext>
    </p:extLst>
  </p:cSld>
  <p:clrMapOvr>
    <a:masterClrMapping/>
  </p:clrMapOvr>
  <p:transition spd="slow">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2023/4/22</a:t>
            </a:fld>
            <a:endParaRPr lang="zh-CN" altLang="en-US" sz="18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3F84299A-71FC-404C-B833-315E2B0D014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195600071"/>
      </p:ext>
    </p:extLst>
  </p:cSld>
  <p:clrMapOvr>
    <a:masterClrMapping/>
  </p:clrMapOvr>
  <p:transition spd="slow">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2023/4/22</a:t>
            </a:fld>
            <a:endParaRPr lang="zh-CN" altLang="en-US" sz="18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D3AEA80F-761E-4E38-830C-695F77B3FB6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34129626"/>
      </p:ext>
    </p:extLst>
  </p:cSld>
  <p:clrMapOvr>
    <a:masterClrMapping/>
  </p:clrMapOvr>
  <p:transition spd="slow">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2023/4/22</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84337F5C-D69F-4A99-84CB-278917A7EF9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24869530"/>
      </p:ext>
    </p:extLst>
  </p:cSld>
  <p:clrMapOvr>
    <a:masterClrMapping/>
  </p:clrMapOvr>
  <p:transition spd="slow">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2023/4/22</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100818E9-1832-46D5-B514-AF28ABDE069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406256754"/>
      </p:ext>
    </p:extLst>
  </p:cSld>
  <p:clrMapOvr>
    <a:masterClrMapping/>
  </p:clrMapOvr>
  <p:transition spd="slow">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E4B3BFA6-EEDA-4416-B2A1-34F870625AE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9191825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3F09FD95-5EA3-4932-B0D2-7DBA93A26A95}" type="datetimeFigureOut">
              <a:rPr lang="zh-CN" altLang="en-US"/>
              <a:pPr>
                <a:defRPr/>
              </a:pPr>
              <a:t>2023/4/22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019DC048-5937-4A99-9F41-E16D74FE92E2}" type="slidenum">
              <a:rPr lang="zh-CN" altLang="en-US"/>
              <a:pPr>
                <a:defRPr/>
              </a:pPr>
              <a:t>‹#›</a:t>
            </a:fld>
            <a:endParaRPr lang="zh-CN" altLang="en-US"/>
          </a:p>
        </p:txBody>
      </p:sp>
    </p:spTree>
    <p:extLst>
      <p:ext uri="{BB962C8B-B14F-4D97-AF65-F5344CB8AC3E}">
        <p14:creationId xmlns:p14="http://schemas.microsoft.com/office/powerpoint/2010/main" val="1213785895"/>
      </p:ext>
    </p:extLst>
  </p:cSld>
  <p:clrMapOvr>
    <a:masterClrMapping/>
  </p:clrMapOvr>
  <p:transition spd="slow">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2D5C803C-F917-4C81-B064-D22BCF0F189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53923264"/>
      </p:ext>
    </p:extLst>
  </p:cSld>
  <p:clrMapOvr>
    <a:masterClrMapping/>
  </p:clrMapOvr>
  <p:transition spd="slow">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3973A7A0-E2FE-4268-99F6-B3C1D8FB9DB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83601597"/>
      </p:ext>
    </p:extLst>
  </p:cSld>
  <p:clrMapOvr>
    <a:masterClrMapping/>
  </p:clrMapOvr>
  <p:transition spd="slow">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2023/4/22</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78798694-C6D7-409D-8720-6F3445067E2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03459557"/>
      </p:ext>
    </p:extLst>
  </p:cSld>
  <p:clrMapOvr>
    <a:masterClrMapping/>
  </p:clrMapOvr>
  <p:transition spd="slow">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2023/4/22</a:t>
            </a:fld>
            <a:endParaRPr lang="zh-CN" altLang="en-US" sz="18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68DC4619-1876-4D3A-B58A-87FB8378CA4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7420422"/>
      </p:ext>
    </p:extLst>
  </p:cSld>
  <p:clrMapOvr>
    <a:masterClrMapping/>
  </p:clrMapOvr>
  <p:transition spd="slow">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2023/4/22</a:t>
            </a:fld>
            <a:endParaRPr lang="zh-CN" altLang="en-US" sz="18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F36AD9F8-31B1-46EE-A989-7238A09996F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763711258"/>
      </p:ext>
    </p:extLst>
  </p:cSld>
  <p:clrMapOvr>
    <a:masterClrMapping/>
  </p:clrMapOvr>
  <p:transition spd="slow">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2023/4/22</a:t>
            </a:fld>
            <a:endParaRPr lang="zh-CN" altLang="en-US" sz="18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B01EFD0D-C979-47E7-96EC-5D944EC5402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62063844"/>
      </p:ext>
    </p:extLst>
  </p:cSld>
  <p:clrMapOvr>
    <a:masterClrMapping/>
  </p:clrMapOvr>
  <p:transition spd="slow">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2023/4/22</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D749A3DC-6FF4-4B72-923D-81905E826CE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85080116"/>
      </p:ext>
    </p:extLst>
  </p:cSld>
  <p:clrMapOvr>
    <a:masterClrMapping/>
  </p:clrMapOvr>
  <p:transition spd="slow">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2023/4/22</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7A092FBB-C050-419A-9793-753FA0A15C5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676228589"/>
      </p:ext>
    </p:extLst>
  </p:cSld>
  <p:clrMapOvr>
    <a:masterClrMapping/>
  </p:clrMapOvr>
  <p:transition spd="slow">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9BFAF881-98B3-4692-8033-E40A627045B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71555766"/>
      </p:ext>
    </p:extLst>
  </p:cSld>
  <p:clrMapOvr>
    <a:masterClrMapping/>
  </p:clrMapOvr>
  <p:transition spd="slow">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7B50A21F-B545-47F3-BDF5-FFFE2B0AFF2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447982823"/>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870A10C1-11F9-4D9C-9957-758781DB506E}" type="datetimeFigureOut">
              <a:rPr lang="zh-CN" altLang="en-US"/>
              <a:pPr>
                <a:defRPr/>
              </a:pPr>
              <a:t>2023/4/22</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F57880B1-3CCD-45C6-BE20-51ECE9D6844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42"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0243"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1268"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65E09109-F21B-4F68-9A69-D7D61C852EE1}" type="datetime1">
              <a:rPr lang="zh-CN" altLang="en-US"/>
              <a:pPr>
                <a:defRPr/>
              </a:pPr>
              <a:t>2023/4/22</a:t>
            </a:fld>
            <a:endParaRPr lang="zh-CN" altLang="en-US" sz="1800">
              <a:solidFill>
                <a:srgbClr val="000000"/>
              </a:solidFill>
            </a:endParaRPr>
          </a:p>
        </p:txBody>
      </p:sp>
      <p:sp>
        <p:nvSpPr>
          <p:cNvPr id="11269"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1270"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4529B3F4-F956-4B55-8FDA-22F72967E262}"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126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126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2292"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C809EA0C-9619-4B00-8850-DFA1D74EC1C3}" type="datetime1">
              <a:rPr lang="zh-CN" altLang="en-US"/>
              <a:pPr>
                <a:defRPr/>
              </a:pPr>
              <a:t>2023/4/22</a:t>
            </a:fld>
            <a:endParaRPr lang="zh-CN" altLang="en-US" sz="1800">
              <a:solidFill>
                <a:srgbClr val="000000"/>
              </a:solidFill>
            </a:endParaRPr>
          </a:p>
        </p:txBody>
      </p:sp>
      <p:sp>
        <p:nvSpPr>
          <p:cNvPr id="12293"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2294"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7D757C6B-A6CE-4116-B271-6D8FADC3175A}"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229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3316"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7E8B9365-F54F-4F53-9BB5-A4411A6A73AA}" type="datetime1">
              <a:rPr lang="zh-CN" altLang="en-US"/>
              <a:pPr>
                <a:defRPr/>
              </a:pPr>
              <a:t>2023/4/22</a:t>
            </a:fld>
            <a:endParaRPr lang="zh-CN" altLang="en-US" sz="1800">
              <a:solidFill>
                <a:srgbClr val="000000"/>
              </a:solidFill>
            </a:endParaRPr>
          </a:p>
        </p:txBody>
      </p:sp>
      <p:sp>
        <p:nvSpPr>
          <p:cNvPr id="13317"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3318"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4A4B0572-6A81-42E8-B640-74949E7F347E}"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331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4340" name="日期占位符 2"/>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CECE4F8F-44F9-4D63-B24F-04E6C3DA8043}" type="datetime1">
              <a:rPr lang="zh-CN" altLang="en-US"/>
              <a:pPr>
                <a:defRPr/>
              </a:pPr>
              <a:t>2023/4/22</a:t>
            </a:fld>
            <a:endParaRPr lang="zh-CN" altLang="en-US" sz="1800">
              <a:solidFill>
                <a:srgbClr val="000000"/>
              </a:solidFill>
            </a:endParaRPr>
          </a:p>
        </p:txBody>
      </p:sp>
      <p:sp>
        <p:nvSpPr>
          <p:cNvPr id="14341" name="页脚占位符 3"/>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4342" name="灯片编号占位符 4"/>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4BDA8862-E8EA-48E6-9797-52D8921E3880}"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205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3076"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latin typeface="Arial" pitchFamily="34" charset="0"/>
              </a:defRPr>
            </a:lvl1pPr>
          </a:lstStyle>
          <a:p>
            <a:pPr>
              <a:defRPr/>
            </a:pPr>
            <a:fld id="{C3A77D49-6FC4-4DE6-8981-0E47BCA08D72}" type="datetime1">
              <a:rPr lang="zh-CN" altLang="en-US"/>
              <a:pPr>
                <a:defRPr/>
              </a:pPr>
              <a:t>2023/4/22</a:t>
            </a:fld>
            <a:endParaRPr lang="zh-CN" altLang="en-US" sz="1800">
              <a:solidFill>
                <a:srgbClr val="000000"/>
              </a:solidFill>
            </a:endParaRPr>
          </a:p>
        </p:txBody>
      </p:sp>
      <p:sp>
        <p:nvSpPr>
          <p:cNvPr id="3077"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latin typeface="Arial" pitchFamily="34" charset="0"/>
              </a:defRPr>
            </a:lvl1pPr>
          </a:lstStyle>
          <a:p>
            <a:pPr>
              <a:defRPr/>
            </a:pPr>
            <a:endParaRPr lang="zh-CN" altLang="en-US"/>
          </a:p>
        </p:txBody>
      </p:sp>
      <p:sp>
        <p:nvSpPr>
          <p:cNvPr id="3078"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latin typeface="Arial" pitchFamily="34" charset="0"/>
              </a:defRPr>
            </a:lvl1pPr>
          </a:lstStyle>
          <a:p>
            <a:pPr>
              <a:defRPr/>
            </a:pPr>
            <a:fld id="{1191A50A-3EB9-4933-98CD-94DA18C7A919}"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307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4100"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4029D01A-5AF9-4379-BE3B-9DB62B7464C6}" type="datetime1">
              <a:rPr lang="zh-CN" altLang="en-US"/>
              <a:pPr>
                <a:defRPr/>
              </a:pPr>
              <a:t>2023/4/22</a:t>
            </a:fld>
            <a:endParaRPr lang="zh-CN" altLang="en-US" sz="1800">
              <a:solidFill>
                <a:srgbClr val="000000"/>
              </a:solidFill>
            </a:endParaRPr>
          </a:p>
        </p:txBody>
      </p:sp>
      <p:sp>
        <p:nvSpPr>
          <p:cNvPr id="4101"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4102"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66C6FEB4-DEFD-4128-A641-0CC8E9BADF09}"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4099"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5124"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526F3183-F4D8-4DED-81E9-C81F6EBF49A1}" type="datetime1">
              <a:rPr lang="zh-CN" altLang="en-US"/>
              <a:pPr>
                <a:defRPr/>
              </a:pPr>
              <a:t>2023/4/22</a:t>
            </a:fld>
            <a:endParaRPr lang="zh-CN" altLang="en-US" sz="1800">
              <a:solidFill>
                <a:srgbClr val="000000"/>
              </a:solidFill>
            </a:endParaRPr>
          </a:p>
        </p:txBody>
      </p:sp>
      <p:sp>
        <p:nvSpPr>
          <p:cNvPr id="5125"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5126"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516727D5-41A2-43CB-82B6-F581BC302C1B}"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122"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5123"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6148"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B7F9E0B5-31DC-47DD-8066-E0D42EFB7ADE}" type="datetime1">
              <a:rPr lang="zh-CN" altLang="en-US"/>
              <a:pPr>
                <a:defRPr/>
              </a:pPr>
              <a:t>2023/4/22</a:t>
            </a:fld>
            <a:endParaRPr lang="zh-CN" altLang="en-US" sz="1800">
              <a:solidFill>
                <a:srgbClr val="000000"/>
              </a:solidFill>
            </a:endParaRPr>
          </a:p>
        </p:txBody>
      </p:sp>
      <p:sp>
        <p:nvSpPr>
          <p:cNvPr id="6149"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6150"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1DF046F8-3BE9-4461-BABA-40613002E0DB}"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614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7172" name="日期占位符 6"/>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AEBD3FBB-6C61-47C0-B961-2CF8060FC76A}" type="datetime1">
              <a:rPr lang="zh-CN" altLang="en-US"/>
              <a:pPr>
                <a:defRPr/>
              </a:pPr>
              <a:t>2023/4/22</a:t>
            </a:fld>
            <a:endParaRPr lang="zh-CN" altLang="en-US" sz="1800">
              <a:solidFill>
                <a:srgbClr val="000000"/>
              </a:solidFill>
            </a:endParaRPr>
          </a:p>
        </p:txBody>
      </p:sp>
      <p:sp>
        <p:nvSpPr>
          <p:cNvPr id="7173" name="页脚占位符 7"/>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7174" name="灯片编号占位符 8"/>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1F379C6D-63DB-491F-81BB-F6A04200160E}"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17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717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8196" name="日期占位符 2"/>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668728BC-A982-40CB-84B8-012DD7F21F2B}" type="datetime1">
              <a:rPr lang="zh-CN" altLang="en-US"/>
              <a:pPr>
                <a:defRPr/>
              </a:pPr>
              <a:t>2023/4/22</a:t>
            </a:fld>
            <a:endParaRPr lang="zh-CN" altLang="en-US" sz="1800">
              <a:solidFill>
                <a:srgbClr val="000000"/>
              </a:solidFill>
            </a:endParaRPr>
          </a:p>
        </p:txBody>
      </p:sp>
      <p:sp>
        <p:nvSpPr>
          <p:cNvPr id="8197" name="页脚占位符 3"/>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8198" name="灯片编号占位符 4"/>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0634F15B-8AC5-4E62-B2A1-3A814F32D27C}"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19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819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9220" name="日期占位符 1"/>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80BA1DE7-909B-4193-AE0D-0EC926297E7A}" type="datetime1">
              <a:rPr lang="zh-CN" altLang="en-US"/>
              <a:pPr>
                <a:defRPr/>
              </a:pPr>
              <a:t>2023/4/22</a:t>
            </a:fld>
            <a:endParaRPr lang="zh-CN" altLang="en-US" sz="1800">
              <a:solidFill>
                <a:srgbClr val="000000"/>
              </a:solidFill>
            </a:endParaRPr>
          </a:p>
        </p:txBody>
      </p:sp>
      <p:sp>
        <p:nvSpPr>
          <p:cNvPr id="9221" name="页脚占位符 2"/>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9222" name="灯片编号占位符 3"/>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BDD997AF-DC43-4834-9FFF-D77EA15DAE6A}"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218"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9219"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0244"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6DF84767-8373-4EE0-9D2E-49A57C383EED}" type="datetime1">
              <a:rPr lang="zh-CN" altLang="en-US"/>
              <a:pPr>
                <a:defRPr/>
              </a:pPr>
              <a:t>2023/4/22</a:t>
            </a:fld>
            <a:endParaRPr lang="zh-CN" altLang="en-US" sz="1800">
              <a:solidFill>
                <a:srgbClr val="000000"/>
              </a:solidFill>
            </a:endParaRPr>
          </a:p>
        </p:txBody>
      </p:sp>
      <p:sp>
        <p:nvSpPr>
          <p:cNvPr id="10245"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0246"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7450BD71-01B2-4016-904E-58476354A36C}"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8" y="-200025"/>
            <a:ext cx="1219200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矩形 8"/>
          <p:cNvSpPr>
            <a:spLocks/>
          </p:cNvSpPr>
          <p:nvPr/>
        </p:nvSpPr>
        <p:spPr bwMode="auto">
          <a:xfrm>
            <a:off x="763588" y="1619250"/>
            <a:ext cx="11096625" cy="1819275"/>
          </a:xfrm>
          <a:custGeom>
            <a:avLst/>
            <a:gdLst>
              <a:gd name="T0" fmla="*/ 0 w 6696075"/>
              <a:gd name="T1" fmla="*/ 0 h 1819275"/>
              <a:gd name="T2" fmla="*/ 27862382 w 6696075"/>
              <a:gd name="T3" fmla="*/ 19050 h 1819275"/>
              <a:gd name="T4" fmla="*/ 27862382 w 6696075"/>
              <a:gd name="T5" fmla="*/ 1809750 h 1819275"/>
              <a:gd name="T6" fmla="*/ 4669799 w 6696075"/>
              <a:gd name="T7" fmla="*/ 1819275 h 1819275"/>
              <a:gd name="T8" fmla="*/ 0 w 6696075"/>
              <a:gd name="T9" fmla="*/ 0 h 1819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6075" h="1819275">
                <a:moveTo>
                  <a:pt x="0" y="0"/>
                </a:moveTo>
                <a:lnTo>
                  <a:pt x="6696075" y="19050"/>
                </a:lnTo>
                <a:lnTo>
                  <a:pt x="6696075" y="1809750"/>
                </a:lnTo>
                <a:lnTo>
                  <a:pt x="1122277" y="1819275"/>
                </a:lnTo>
                <a:lnTo>
                  <a:pt x="0" y="0"/>
                </a:lnTo>
                <a:close/>
              </a:path>
            </a:pathLst>
          </a:custGeom>
          <a:solidFill>
            <a:schemeClr val="accent1">
              <a:lumMod val="50000"/>
            </a:schemeClr>
          </a:solidFill>
          <a:ln>
            <a:noFill/>
          </a:ln>
        </p:spPr>
        <p:txBody>
          <a:bodyPr anchor="ctr"/>
          <a:lstStyle/>
          <a:p>
            <a:pPr>
              <a:defRPr/>
            </a:pPr>
            <a:endParaRPr lang="zh-CN" altLang="en-US"/>
          </a:p>
        </p:txBody>
      </p:sp>
      <p:sp>
        <p:nvSpPr>
          <p:cNvPr id="14340" name="矩形 9"/>
          <p:cNvSpPr>
            <a:spLocks noChangeArrowheads="1"/>
          </p:cNvSpPr>
          <p:nvPr/>
        </p:nvSpPr>
        <p:spPr bwMode="auto">
          <a:xfrm>
            <a:off x="12088813" y="1628775"/>
            <a:ext cx="171450" cy="1800225"/>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sp>
        <p:nvSpPr>
          <p:cNvPr id="14341" name="等腰三角形 11"/>
          <p:cNvSpPr>
            <a:spLocks/>
          </p:cNvSpPr>
          <p:nvPr/>
        </p:nvSpPr>
        <p:spPr bwMode="auto">
          <a:xfrm>
            <a:off x="5964238" y="1628775"/>
            <a:ext cx="5895975" cy="1800225"/>
          </a:xfrm>
          <a:custGeom>
            <a:avLst/>
            <a:gdLst>
              <a:gd name="T0" fmla="*/ 0 w 5895976"/>
              <a:gd name="T1" fmla="*/ 1800225 h 1800225"/>
              <a:gd name="T2" fmla="*/ 3586149 w 5895976"/>
              <a:gd name="T3" fmla="*/ 0 h 1800225"/>
              <a:gd name="T4" fmla="*/ 5895954 w 5895976"/>
              <a:gd name="T5" fmla="*/ 1800225 h 1800225"/>
              <a:gd name="T6" fmla="*/ 0 w 5895976"/>
              <a:gd name="T7" fmla="*/ 1800225 h 1800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95976" h="1800225">
                <a:moveTo>
                  <a:pt x="0" y="1800225"/>
                </a:moveTo>
                <a:lnTo>
                  <a:pt x="3586171" y="0"/>
                </a:lnTo>
                <a:lnTo>
                  <a:pt x="5895976" y="1800225"/>
                </a:lnTo>
                <a:lnTo>
                  <a:pt x="0" y="1800225"/>
                </a:lnTo>
                <a:close/>
              </a:path>
            </a:pathLst>
          </a:custGeom>
          <a:solidFill>
            <a:srgbClr val="0C86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4342" name="矩形 14"/>
          <p:cNvSpPr>
            <a:spLocks noChangeArrowheads="1"/>
          </p:cNvSpPr>
          <p:nvPr/>
        </p:nvSpPr>
        <p:spPr bwMode="auto">
          <a:xfrm>
            <a:off x="0" y="6448425"/>
            <a:ext cx="12192000" cy="419100"/>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sp>
        <p:nvSpPr>
          <p:cNvPr id="14343" name="矩形 17"/>
          <p:cNvSpPr>
            <a:spLocks noChangeArrowheads="1"/>
          </p:cNvSpPr>
          <p:nvPr/>
        </p:nvSpPr>
        <p:spPr bwMode="auto">
          <a:xfrm>
            <a:off x="9271000" y="6448425"/>
            <a:ext cx="2921000" cy="422275"/>
          </a:xfrm>
          <a:prstGeom prst="rect">
            <a:avLst/>
          </a:prstGeom>
          <a:solidFill>
            <a:srgbClr val="7773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sp>
        <p:nvSpPr>
          <p:cNvPr id="14344" name="直角三角形 15"/>
          <p:cNvSpPr>
            <a:spLocks noChangeArrowheads="1"/>
          </p:cNvSpPr>
          <p:nvPr/>
        </p:nvSpPr>
        <p:spPr bwMode="auto">
          <a:xfrm rot="-2482782">
            <a:off x="9013825" y="6180138"/>
            <a:ext cx="622300" cy="544512"/>
          </a:xfrm>
          <a:prstGeom prst="rtTriangle">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sp>
        <p:nvSpPr>
          <p:cNvPr id="14345" name="文本框 24"/>
          <p:cNvSpPr txBox="1">
            <a:spLocks noChangeArrowheads="1"/>
          </p:cNvSpPr>
          <p:nvPr/>
        </p:nvSpPr>
        <p:spPr bwMode="auto">
          <a:xfrm>
            <a:off x="2011363" y="2008188"/>
            <a:ext cx="96647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4800" b="1">
                <a:solidFill>
                  <a:schemeClr val="bg1"/>
                </a:solidFill>
                <a:latin typeface="微软雅黑" pitchFamily="34" charset="-122"/>
                <a:ea typeface="微软雅黑" pitchFamily="34" charset="-122"/>
              </a:rPr>
              <a:t>第二单元  金融体系</a:t>
            </a:r>
          </a:p>
        </p:txBody>
      </p:sp>
      <p:sp>
        <p:nvSpPr>
          <p:cNvPr id="14346" name="矩形 25"/>
          <p:cNvSpPr>
            <a:spLocks noChangeArrowheads="1"/>
          </p:cNvSpPr>
          <p:nvPr/>
        </p:nvSpPr>
        <p:spPr bwMode="auto">
          <a:xfrm>
            <a:off x="6958013" y="2820988"/>
            <a:ext cx="438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eaLnBrk="1" hangingPunct="1">
              <a:buFont typeface="Arial" pitchFamily="34" charset="0"/>
              <a:buNone/>
            </a:pPr>
            <a:endParaRPr lang="zh-CN" altLang="en-US">
              <a:solidFill>
                <a:schemeClr val="bg1"/>
              </a:solidFill>
            </a:endParaRPr>
          </a:p>
        </p:txBody>
      </p:sp>
      <p:sp>
        <p:nvSpPr>
          <p:cNvPr id="14347" name="Rectangle 3"/>
          <p:cNvSpPr txBox="1">
            <a:spLocks noChangeArrowheads="1"/>
          </p:cNvSpPr>
          <p:nvPr/>
        </p:nvSpPr>
        <p:spPr bwMode="auto">
          <a:xfrm>
            <a:off x="2492375" y="3743325"/>
            <a:ext cx="7637463"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90000"/>
              </a:lnSpc>
              <a:spcBef>
                <a:spcPts val="1000"/>
              </a:spcBef>
              <a:buFont typeface="Arial" pitchFamily="34" charset="0"/>
              <a:buChar char="•"/>
            </a:pPr>
            <a:r>
              <a:rPr lang="zh-CN" altLang="en-US" sz="2400" b="1" dirty="0">
                <a:latin typeface="微软雅黑" pitchFamily="34" charset="-122"/>
                <a:ea typeface="微软雅黑" pitchFamily="34" charset="-122"/>
              </a:rPr>
              <a:t>第六讲     金融市场</a:t>
            </a:r>
          </a:p>
          <a:p>
            <a:pPr eaLnBrk="1" hangingPunct="1">
              <a:lnSpc>
                <a:spcPct val="90000"/>
              </a:lnSpc>
              <a:spcBef>
                <a:spcPts val="1000"/>
              </a:spcBef>
              <a:buFont typeface="Arial" pitchFamily="34" charset="0"/>
              <a:buChar char="•"/>
            </a:pPr>
            <a:r>
              <a:rPr lang="zh-CN" altLang="en-US" sz="2400" b="1" dirty="0" smtClean="0">
                <a:latin typeface="微软雅黑" pitchFamily="34" charset="-122"/>
                <a:ea typeface="微软雅黑" pitchFamily="34" charset="-122"/>
              </a:rPr>
              <a:t>第七讲     </a:t>
            </a:r>
            <a:r>
              <a:rPr lang="zh-CN" altLang="en-US" sz="2400" b="1" dirty="0">
                <a:latin typeface="微软雅黑" pitchFamily="34" charset="-122"/>
                <a:ea typeface="微软雅黑" pitchFamily="34" charset="-122"/>
              </a:rPr>
              <a:t>衍生工具市场 </a:t>
            </a:r>
          </a:p>
          <a:p>
            <a:pPr eaLnBrk="1" hangingPunct="1">
              <a:lnSpc>
                <a:spcPct val="90000"/>
              </a:lnSpc>
              <a:spcBef>
                <a:spcPts val="1000"/>
              </a:spcBef>
              <a:buFont typeface="Arial" pitchFamily="34" charset="0"/>
              <a:buChar char="•"/>
            </a:pPr>
            <a:r>
              <a:rPr lang="zh-CN" altLang="en-US" sz="2400" b="1" dirty="0" smtClean="0">
                <a:latin typeface="微软雅黑" pitchFamily="34" charset="-122"/>
                <a:ea typeface="微软雅黑" pitchFamily="34" charset="-122"/>
              </a:rPr>
              <a:t>第八讲     </a:t>
            </a:r>
            <a:r>
              <a:rPr lang="zh-CN" altLang="en-US" sz="2400" b="1" dirty="0">
                <a:latin typeface="微软雅黑" pitchFamily="34" charset="-122"/>
                <a:ea typeface="微软雅黑" pitchFamily="34" charset="-122"/>
              </a:rPr>
              <a:t>金融机构</a:t>
            </a:r>
          </a:p>
          <a:p>
            <a:pPr eaLnBrk="1" hangingPunct="1">
              <a:lnSpc>
                <a:spcPct val="90000"/>
              </a:lnSpc>
              <a:spcBef>
                <a:spcPts val="1000"/>
              </a:spcBef>
              <a:buFont typeface="Arial" pitchFamily="34" charset="0"/>
              <a:buChar char="•"/>
            </a:pPr>
            <a:r>
              <a:rPr lang="zh-CN" altLang="en-US" sz="2400" b="1" dirty="0">
                <a:solidFill>
                  <a:schemeClr val="tx2"/>
                </a:solidFill>
                <a:latin typeface="微软雅黑" pitchFamily="34" charset="-122"/>
                <a:ea typeface="微软雅黑" pitchFamily="34" charset="-122"/>
              </a:rPr>
              <a:t>第九讲     中央银行</a:t>
            </a:r>
          </a:p>
        </p:txBody>
      </p:sp>
    </p:spTree>
    <p:extLst>
      <p:ext uri="{BB962C8B-B14F-4D97-AF65-F5344CB8AC3E}">
        <p14:creationId xmlns:p14="http://schemas.microsoft.com/office/powerpoint/2010/main" val="469241144"/>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34938" t="34555" r="20750" b="11223"/>
          <a:stretch/>
        </p:blipFill>
        <p:spPr>
          <a:xfrm>
            <a:off x="2571750" y="914400"/>
            <a:ext cx="7505700" cy="5166124"/>
          </a:xfrm>
          <a:prstGeom prst="rect">
            <a:avLst/>
          </a:prstGeom>
        </p:spPr>
      </p:pic>
    </p:spTree>
    <p:extLst>
      <p:ext uri="{BB962C8B-B14F-4D97-AF65-F5344CB8AC3E}">
        <p14:creationId xmlns:p14="http://schemas.microsoft.com/office/powerpoint/2010/main" val="140730346"/>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57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457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768350" y="2184400"/>
            <a:ext cx="10839938" cy="343852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algn="just" eaLnBrk="1" hangingPunct="1">
              <a:lnSpc>
                <a:spcPct val="95000"/>
              </a:lnSpc>
              <a:spcBef>
                <a:spcPts val="600"/>
              </a:spcBef>
              <a:spcAft>
                <a:spcPts val="600"/>
              </a:spcAft>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en-US" altLang="zh-CN" sz="2200" b="1" kern="0" dirty="0">
                <a:solidFill>
                  <a:schemeClr val="tx2"/>
                </a:solidFill>
                <a:latin typeface="微软雅黑" panose="020B0503020204020204" pitchFamily="34" charset="-122"/>
                <a:ea typeface="微软雅黑" panose="020B0503020204020204" pitchFamily="34" charset="-122"/>
              </a:rPr>
              <a:t>.</a:t>
            </a:r>
            <a:r>
              <a:rPr lang="zh-CN" altLang="en-US" sz="2200" b="1" kern="0" dirty="0">
                <a:solidFill>
                  <a:schemeClr val="tx2"/>
                </a:solidFill>
                <a:latin typeface="微软雅黑" panose="020B0503020204020204" pitchFamily="34" charset="-122"/>
                <a:ea typeface="微软雅黑" panose="020B0503020204020204" pitchFamily="34" charset="-122"/>
              </a:rPr>
              <a:t>中央银行的性质</a:t>
            </a:r>
          </a:p>
          <a:p>
            <a:pPr eaLnBrk="1" hangingPunct="1">
              <a:spcBef>
                <a:spcPts val="600"/>
              </a:spcBef>
              <a:spcAft>
                <a:spcPts val="600"/>
              </a:spcAft>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中央银行是金融管理机构</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eaLnBrk="1" hangingPunct="1">
              <a:spcBef>
                <a:spcPts val="600"/>
              </a:spcBef>
              <a:spcAft>
                <a:spcPts val="600"/>
              </a:spcAft>
              <a:buClr>
                <a:srgbClr val="00B050"/>
              </a:buClr>
              <a:buFont typeface="Wingdings" pitchFamily="2" charset="2"/>
              <a:buChar char="n"/>
              <a:defRPr/>
            </a:pPr>
            <a:r>
              <a:rPr lang="zh-CN" altLang="en-US" sz="2400" dirty="0" smtClean="0">
                <a:latin typeface="微软雅黑" panose="020B0503020204020204" pitchFamily="34" charset="-122"/>
                <a:ea typeface="微软雅黑" panose="020B0503020204020204" pitchFamily="34" charset="-122"/>
              </a:rPr>
              <a:t>代表</a:t>
            </a:r>
            <a:r>
              <a:rPr lang="zh-CN" altLang="en-US" sz="2400" dirty="0">
                <a:latin typeface="微软雅黑" panose="020B0503020204020204" pitchFamily="34" charset="-122"/>
                <a:ea typeface="微软雅黑" panose="020B0503020204020204" pitchFamily="34" charset="-122"/>
              </a:rPr>
              <a:t>国家管理金融，制定和执行金融方针政策</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eaLnBrk="1" hangingPunct="1">
              <a:spcBef>
                <a:spcPts val="600"/>
              </a:spcBef>
              <a:spcAft>
                <a:spcPts val="600"/>
              </a:spcAft>
              <a:buClr>
                <a:srgbClr val="00B050"/>
              </a:buClr>
              <a:buFont typeface="Wingdings" pitchFamily="2" charset="2"/>
              <a:buChar char="n"/>
              <a:defRPr/>
            </a:pPr>
            <a:r>
              <a:rPr lang="zh-CN" altLang="en-US" sz="2400" dirty="0" smtClean="0">
                <a:latin typeface="微软雅黑" panose="020B0503020204020204" pitchFamily="34" charset="-122"/>
                <a:ea typeface="微软雅黑" panose="020B0503020204020204" pitchFamily="34" charset="-122"/>
              </a:rPr>
              <a:t>通过</a:t>
            </a:r>
            <a:r>
              <a:rPr lang="zh-CN" altLang="en-US" sz="2400" dirty="0">
                <a:latin typeface="微软雅黑" panose="020B0503020204020204" pitchFamily="34" charset="-122"/>
                <a:ea typeface="微软雅黑" panose="020B0503020204020204" pitchFamily="34" charset="-122"/>
              </a:rPr>
              <a:t>货币供应、利率等政策手段对金融领域乃至经济领域的活动进行管理、控制和</a:t>
            </a:r>
            <a:r>
              <a:rPr lang="zh-CN" altLang="en-US" sz="2400" dirty="0" smtClean="0">
                <a:latin typeface="微软雅黑" panose="020B0503020204020204" pitchFamily="34" charset="-122"/>
                <a:ea typeface="微软雅黑" panose="020B0503020204020204" pitchFamily="34" charset="-122"/>
              </a:rPr>
              <a:t>调节</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355600" y="1204913"/>
            <a:ext cx="4185761" cy="535531"/>
          </a:xfrm>
          <a:prstGeom prst="rect">
            <a:avLst/>
          </a:prstGeom>
        </p:spPr>
        <p:txBody>
          <a:bodyPr wrap="none">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（三）</a:t>
            </a:r>
            <a:r>
              <a:rPr lang="zh-CN" altLang="en-US" sz="2400" b="1" kern="0" dirty="0">
                <a:latin typeface="微软雅黑" panose="020B0503020204020204" pitchFamily="34" charset="-122"/>
                <a:ea typeface="微软雅黑" panose="020B0503020204020204" pitchFamily="34" charset="-122"/>
              </a:rPr>
              <a:t>中央银行的</a:t>
            </a:r>
            <a:r>
              <a:rPr lang="zh-CN" altLang="en-US" sz="2400" b="1" kern="0" dirty="0" smtClean="0">
                <a:latin typeface="微软雅黑" panose="020B0503020204020204" pitchFamily="34" charset="-122"/>
                <a:ea typeface="微软雅黑" panose="020B0503020204020204" pitchFamily="34" charset="-122"/>
              </a:rPr>
              <a:t>性质与职能</a:t>
            </a:r>
            <a:endParaRPr lang="zh-CN" altLang="en-US" sz="2400" b="1" kern="0" dirty="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一、中央银行的演进与职能 </a:t>
            </a:r>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60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560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411163" y="2566988"/>
            <a:ext cx="5072062" cy="3557587"/>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algn="just" eaLnBrk="1" hangingPunct="1">
              <a:lnSpc>
                <a:spcPct val="95000"/>
              </a:lnSpc>
              <a:spcBef>
                <a:spcPts val="600"/>
              </a:spcBef>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      </a:t>
            </a:r>
            <a:r>
              <a:rPr lang="zh-CN" altLang="en-US" sz="2200" b="1" kern="0" dirty="0" smtClean="0">
                <a:solidFill>
                  <a:schemeClr val="tx2"/>
                </a:solidFill>
                <a:latin typeface="微软雅黑" panose="020B0503020204020204" pitchFamily="34" charset="-122"/>
                <a:ea typeface="微软雅黑" panose="020B0503020204020204" pitchFamily="34" charset="-122"/>
              </a:rPr>
              <a:t>（</a:t>
            </a: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zh-CN" altLang="en-US" sz="2200" b="1" kern="0" dirty="0" smtClean="0">
                <a:solidFill>
                  <a:schemeClr val="tx2"/>
                </a:solidFill>
                <a:latin typeface="微软雅黑" panose="020B0503020204020204" pitchFamily="34" charset="-122"/>
                <a:ea typeface="微软雅黑" panose="020B0503020204020204" pitchFamily="34" charset="-122"/>
              </a:rPr>
              <a:t>）发行</a:t>
            </a:r>
            <a:r>
              <a:rPr lang="zh-CN" altLang="en-US" sz="2200" b="1" kern="0" dirty="0">
                <a:solidFill>
                  <a:schemeClr val="tx2"/>
                </a:solidFill>
                <a:latin typeface="微软雅黑" panose="020B0503020204020204" pitchFamily="34" charset="-122"/>
                <a:ea typeface="微软雅黑" panose="020B0503020204020204" pitchFamily="34" charset="-122"/>
              </a:rPr>
              <a:t>的银行</a:t>
            </a:r>
          </a:p>
          <a:p>
            <a:pPr marL="914400" lvl="1" indent="-342900" algn="just" eaLnBrk="1" hangingPunct="1">
              <a:lnSpc>
                <a:spcPts val="2900"/>
              </a:lnSpc>
              <a:spcBef>
                <a:spcPts val="6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独占货币发行权</a:t>
            </a:r>
          </a:p>
          <a:p>
            <a:pPr marL="914400" lvl="1" indent="-342900" algn="just" eaLnBrk="1" hangingPunct="1">
              <a:lnSpc>
                <a:spcPts val="2900"/>
              </a:lnSpc>
              <a:spcBef>
                <a:spcPts val="6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调节货币供应量，稳定</a:t>
            </a:r>
            <a:r>
              <a:rPr lang="zh-CN" altLang="en-US" sz="2000" dirty="0" smtClean="0">
                <a:latin typeface="微软雅黑" panose="020B0503020204020204" pitchFamily="34" charset="-122"/>
                <a:ea typeface="微软雅黑" panose="020B0503020204020204" pitchFamily="34" charset="-122"/>
              </a:rPr>
              <a:t>币值</a:t>
            </a:r>
            <a:endParaRPr lang="en-US" altLang="zh-CN" sz="2000" dirty="0" smtClean="0">
              <a:latin typeface="微软雅黑" panose="020B0503020204020204" pitchFamily="34" charset="-122"/>
              <a:ea typeface="微软雅黑" panose="020B0503020204020204" pitchFamily="34" charset="-122"/>
            </a:endParaRPr>
          </a:p>
          <a:p>
            <a:pPr marL="361950" lvl="1" indent="90488" algn="just" eaLnBrk="1" hangingPunct="1">
              <a:lnSpc>
                <a:spcPts val="2900"/>
              </a:lnSpc>
              <a:spcBef>
                <a:spcPts val="600"/>
              </a:spcBef>
              <a:buClr>
                <a:schemeClr val="tx1"/>
              </a:buClr>
              <a:buFont typeface="Arial" panose="020B0604020202020204" pitchFamily="34" charset="0"/>
              <a:buNone/>
              <a:defRPr/>
            </a:pPr>
            <a:r>
              <a:rPr lang="zh-CN" altLang="en-US" sz="2200" b="1" kern="0" dirty="0" smtClean="0">
                <a:solidFill>
                  <a:schemeClr val="tx2"/>
                </a:solidFill>
                <a:latin typeface="微软雅黑" panose="020B0503020204020204" pitchFamily="34" charset="-122"/>
                <a:ea typeface="微软雅黑" panose="020B0503020204020204" pitchFamily="34" charset="-122"/>
              </a:rPr>
              <a:t>（</a:t>
            </a: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zh-CN" altLang="en-US" sz="2200" b="1" kern="0" dirty="0" smtClean="0">
                <a:solidFill>
                  <a:schemeClr val="tx2"/>
                </a:solidFill>
                <a:latin typeface="微软雅黑" panose="020B0503020204020204" pitchFamily="34" charset="-122"/>
                <a:ea typeface="微软雅黑" panose="020B0503020204020204" pitchFamily="34" charset="-122"/>
              </a:rPr>
              <a:t>）银行的银行</a:t>
            </a:r>
          </a:p>
          <a:p>
            <a:pPr marL="914400" lvl="1" indent="-342900" algn="just" eaLnBrk="1" hangingPunct="1">
              <a:lnSpc>
                <a:spcPts val="2900"/>
              </a:lnSpc>
              <a:spcBef>
                <a:spcPts val="60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集中</a:t>
            </a:r>
            <a:r>
              <a:rPr lang="zh-CN" altLang="en-US" sz="2000" dirty="0">
                <a:latin typeface="微软雅黑" panose="020B0503020204020204" pitchFamily="34" charset="-122"/>
                <a:ea typeface="微软雅黑" panose="020B0503020204020204" pitchFamily="34" charset="-122"/>
              </a:rPr>
              <a:t>存款货币银行的存款准备</a:t>
            </a:r>
          </a:p>
          <a:p>
            <a:pPr marL="914400" lvl="1" indent="-342900" algn="just" eaLnBrk="1" hangingPunct="1">
              <a:lnSpc>
                <a:spcPts val="2900"/>
              </a:lnSpc>
              <a:spcBef>
                <a:spcPts val="6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充当最后贷款人</a:t>
            </a:r>
          </a:p>
          <a:p>
            <a:pPr marL="914400" lvl="1" indent="-342900" algn="just" eaLnBrk="1" hangingPunct="1">
              <a:lnSpc>
                <a:spcPts val="2900"/>
              </a:lnSpc>
              <a:spcBef>
                <a:spcPts val="60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组织、参与、管理全国</a:t>
            </a:r>
            <a:r>
              <a:rPr lang="zh-CN" altLang="en-US" sz="2000" dirty="0">
                <a:latin typeface="微软雅黑" panose="020B0503020204020204" pitchFamily="34" charset="-122"/>
                <a:ea typeface="微软雅黑" panose="020B0503020204020204" pitchFamily="34" charset="-122"/>
              </a:rPr>
              <a:t>的资金清算</a:t>
            </a:r>
            <a:endParaRPr lang="en-US" altLang="zh-CN" sz="2000" dirty="0">
              <a:latin typeface="微软雅黑" panose="020B0503020204020204" pitchFamily="34" charset="-122"/>
              <a:ea typeface="微软雅黑" panose="020B0503020204020204" pitchFamily="34" charset="-122"/>
            </a:endParaRPr>
          </a:p>
          <a:p>
            <a:pPr marL="914400" lvl="1" indent="-342900" algn="just" eaLnBrk="1" hangingPunct="1">
              <a:lnSpc>
                <a:spcPts val="2900"/>
              </a:lnSpc>
              <a:spcBef>
                <a:spcPts val="6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监督管理</a:t>
            </a:r>
            <a:r>
              <a:rPr lang="zh-CN" altLang="en-US" sz="2000" dirty="0" smtClean="0">
                <a:latin typeface="微软雅黑" panose="020B0503020204020204" pitchFamily="34" charset="-122"/>
                <a:ea typeface="微软雅黑" panose="020B0503020204020204" pitchFamily="34" charset="-122"/>
              </a:rPr>
              <a:t>金融业</a:t>
            </a: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679450" y="1850482"/>
            <a:ext cx="2836033" cy="535531"/>
          </a:xfrm>
          <a:prstGeom prst="rect">
            <a:avLst/>
          </a:prstGeom>
        </p:spPr>
        <p:txBody>
          <a:bodyPr wrap="none">
            <a:spAutoFit/>
          </a:bodyPr>
          <a:lstStyle/>
          <a:p>
            <a:pPr eaLnBrk="1" hangingPunct="1">
              <a:lnSpc>
                <a:spcPct val="120000"/>
              </a:lnSpc>
              <a:defRPr/>
            </a:pPr>
            <a:r>
              <a:rPr lang="en-US" altLang="zh-CN" sz="2400" b="1" kern="0" dirty="0" smtClean="0">
                <a:latin typeface="微软雅黑" panose="020B0503020204020204" pitchFamily="34" charset="-122"/>
                <a:ea typeface="微软雅黑" panose="020B0503020204020204" pitchFamily="34" charset="-122"/>
              </a:rPr>
              <a:t>2</a:t>
            </a:r>
            <a:r>
              <a:rPr lang="zh-CN" altLang="en-US" sz="2400" b="1" kern="0" dirty="0" smtClean="0">
                <a:latin typeface="微软雅黑" panose="020B0503020204020204" pitchFamily="34" charset="-122"/>
                <a:ea typeface="微软雅黑" panose="020B0503020204020204" pitchFamily="34" charset="-122"/>
              </a:rPr>
              <a:t>、中央银行</a:t>
            </a:r>
            <a:r>
              <a:rPr lang="zh-CN" altLang="en-US" sz="2400" b="1" kern="0" dirty="0">
                <a:latin typeface="微软雅黑" panose="020B0503020204020204" pitchFamily="34" charset="-122"/>
                <a:ea typeface="微软雅黑" panose="020B0503020204020204" pitchFamily="34" charset="-122"/>
              </a:rPr>
              <a:t>的职能</a:t>
            </a:r>
          </a:p>
        </p:txBody>
      </p:sp>
      <p:sp>
        <p:nvSpPr>
          <p:cNvPr id="3" name="矩形 2"/>
          <p:cNvSpPr/>
          <p:nvPr/>
        </p:nvSpPr>
        <p:spPr>
          <a:xfrm>
            <a:off x="5715000" y="2566988"/>
            <a:ext cx="5969000" cy="3079750"/>
          </a:xfrm>
          <a:prstGeom prst="rect">
            <a:avLst/>
          </a:prstGeom>
        </p:spPr>
        <p:txBody>
          <a:bodyPr wrap="square">
            <a:spAutoFit/>
          </a:bodyPr>
          <a:lstStyle/>
          <a:p>
            <a:pPr marL="1027113" lvl="1" indent="-455613" algn="just" eaLnBrk="1" hangingPunct="1">
              <a:lnSpc>
                <a:spcPts val="2900"/>
              </a:lnSpc>
              <a:spcBef>
                <a:spcPts val="600"/>
              </a:spcBef>
              <a:buClr>
                <a:schemeClr val="tx1"/>
              </a:buClr>
              <a:defRPr/>
            </a:pPr>
            <a:r>
              <a:rPr lang="zh-CN" altLang="en-US" sz="2200" b="1" kern="0" dirty="0" smtClean="0">
                <a:solidFill>
                  <a:schemeClr val="tx2"/>
                </a:solidFill>
                <a:latin typeface="微软雅黑" panose="020B0503020204020204" pitchFamily="34" charset="-122"/>
                <a:ea typeface="微软雅黑" panose="020B0503020204020204" pitchFamily="34" charset="-122"/>
              </a:rPr>
              <a:t>（</a:t>
            </a:r>
            <a:r>
              <a:rPr lang="en-US" altLang="zh-CN" sz="2200" b="1" kern="0" dirty="0" smtClean="0">
                <a:solidFill>
                  <a:schemeClr val="tx2"/>
                </a:solidFill>
                <a:latin typeface="微软雅黑" panose="020B0503020204020204" pitchFamily="34" charset="-122"/>
                <a:ea typeface="微软雅黑" panose="020B0503020204020204" pitchFamily="34" charset="-122"/>
              </a:rPr>
              <a:t>3</a:t>
            </a:r>
            <a:r>
              <a:rPr lang="zh-CN" altLang="en-US" sz="2200" b="1" kern="0" dirty="0" smtClean="0">
                <a:solidFill>
                  <a:schemeClr val="tx2"/>
                </a:solidFill>
                <a:latin typeface="微软雅黑" panose="020B0503020204020204" pitchFamily="34" charset="-122"/>
                <a:ea typeface="微软雅黑" panose="020B0503020204020204" pitchFamily="34" charset="-122"/>
              </a:rPr>
              <a:t>）政府</a:t>
            </a:r>
            <a:r>
              <a:rPr lang="zh-CN" altLang="en-US" sz="2200" b="1" kern="0" dirty="0">
                <a:solidFill>
                  <a:schemeClr val="tx2"/>
                </a:solidFill>
                <a:latin typeface="微软雅黑" panose="020B0503020204020204" pitchFamily="34" charset="-122"/>
                <a:ea typeface="微软雅黑" panose="020B0503020204020204" pitchFamily="34" charset="-122"/>
              </a:rPr>
              <a:t>的银行</a:t>
            </a:r>
          </a:p>
          <a:p>
            <a:pPr marL="914400" lvl="1" indent="-342900" algn="just" eaLnBrk="1" hangingPunct="1">
              <a:lnSpc>
                <a:spcPts val="2900"/>
              </a:lnSpc>
              <a:spcBef>
                <a:spcPts val="6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代理国库；代理发行国家债券</a:t>
            </a:r>
          </a:p>
          <a:p>
            <a:pPr marL="914400" lvl="1" indent="-342900" algn="just" eaLnBrk="1" hangingPunct="1">
              <a:lnSpc>
                <a:spcPts val="2900"/>
              </a:lnSpc>
              <a:spcBef>
                <a:spcPts val="6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给国家信贷支持：直接给贷款；购买国债</a:t>
            </a:r>
            <a:endParaRPr lang="en-US" altLang="zh-CN" sz="2000" dirty="0">
              <a:latin typeface="微软雅黑" panose="020B0503020204020204" pitchFamily="34" charset="-122"/>
              <a:ea typeface="微软雅黑" panose="020B0503020204020204" pitchFamily="34" charset="-122"/>
            </a:endParaRPr>
          </a:p>
          <a:p>
            <a:pPr marL="914400" lvl="1" indent="-342900" algn="just" eaLnBrk="1" hangingPunct="1">
              <a:lnSpc>
                <a:spcPts val="2900"/>
              </a:lnSpc>
              <a:spcBef>
                <a:spcPts val="6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代表政府参加国际金融组织与国际金融活动</a:t>
            </a:r>
            <a:endParaRPr lang="en-US" altLang="zh-CN" sz="2000" dirty="0">
              <a:latin typeface="微软雅黑" panose="020B0503020204020204" pitchFamily="34" charset="-122"/>
              <a:ea typeface="微软雅黑" panose="020B0503020204020204" pitchFamily="34" charset="-122"/>
            </a:endParaRPr>
          </a:p>
          <a:p>
            <a:pPr marL="914400" lvl="1" indent="-342900" algn="just" eaLnBrk="1" hangingPunct="1">
              <a:lnSpc>
                <a:spcPts val="2900"/>
              </a:lnSpc>
              <a:spcBef>
                <a:spcPts val="6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制定实施货币政策；保管外汇黄金储备；</a:t>
            </a:r>
            <a:endParaRPr lang="en-US" altLang="zh-CN" sz="2000" dirty="0">
              <a:latin typeface="微软雅黑" panose="020B0503020204020204" pitchFamily="34" charset="-122"/>
              <a:ea typeface="微软雅黑" panose="020B0503020204020204" pitchFamily="34" charset="-122"/>
            </a:endParaRPr>
          </a:p>
          <a:p>
            <a:pPr marL="914400" lvl="1" indent="-342900" algn="just" eaLnBrk="1" hangingPunct="1">
              <a:lnSpc>
                <a:spcPts val="2900"/>
              </a:lnSpc>
              <a:spcBef>
                <a:spcPts val="6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制定并监督执行有关金融管理法规，提供间接信息服务</a:t>
            </a:r>
          </a:p>
        </p:txBody>
      </p:sp>
      <p:sp>
        <p:nvSpPr>
          <p:cNvPr id="11"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一、中央银行的演进与职能 </a:t>
            </a:r>
          </a:p>
        </p:txBody>
      </p:sp>
      <p:sp>
        <p:nvSpPr>
          <p:cNvPr id="12" name="矩形 11"/>
          <p:cNvSpPr/>
          <p:nvPr/>
        </p:nvSpPr>
        <p:spPr>
          <a:xfrm>
            <a:off x="355600" y="1204913"/>
            <a:ext cx="4185761" cy="535531"/>
          </a:xfrm>
          <a:prstGeom prst="rect">
            <a:avLst/>
          </a:prstGeom>
        </p:spPr>
        <p:txBody>
          <a:bodyPr wrap="none">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（三）</a:t>
            </a:r>
            <a:r>
              <a:rPr lang="zh-CN" altLang="en-US" sz="2400" b="1" kern="0" dirty="0">
                <a:latin typeface="微软雅黑" panose="020B0503020204020204" pitchFamily="34" charset="-122"/>
                <a:ea typeface="微软雅黑" panose="020B0503020204020204" pitchFamily="34" charset="-122"/>
              </a:rPr>
              <a:t>中央银行的</a:t>
            </a:r>
            <a:r>
              <a:rPr lang="zh-CN" altLang="en-US" sz="2400" b="1" kern="0" dirty="0" smtClean="0">
                <a:latin typeface="微软雅黑" panose="020B0503020204020204" pitchFamily="34" charset="-122"/>
                <a:ea typeface="微软雅黑" panose="020B0503020204020204" pitchFamily="34" charset="-122"/>
              </a:rPr>
              <a:t>性质与职能</a:t>
            </a:r>
            <a:endParaRPr lang="zh-CN" altLang="en-US" sz="2400" b="1" kern="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23554"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pic>
        <p:nvPicPr>
          <p:cNvPr id="23555"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4800" b="1" dirty="0">
                <a:solidFill>
                  <a:srgbClr val="FFFFFF"/>
                </a:solidFill>
                <a:latin typeface="微软雅黑" pitchFamily="34" charset="-122"/>
                <a:ea typeface="微软雅黑" pitchFamily="34" charset="-122"/>
              </a:rPr>
              <a:t>中央银行的业务运作 </a:t>
            </a:r>
          </a:p>
        </p:txBody>
      </p:sp>
      <p:sp>
        <p:nvSpPr>
          <p:cNvPr id="23557" name="文本框 2"/>
          <p:cNvSpPr txBox="1">
            <a:spLocks noChangeArrowheads="1"/>
          </p:cNvSpPr>
          <p:nvPr/>
        </p:nvSpPr>
        <p:spPr bwMode="auto">
          <a:xfrm>
            <a:off x="3024188" y="1895475"/>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en-US" altLang="zh-CN" sz="6600" b="1">
                <a:solidFill>
                  <a:srgbClr val="FFFFFF"/>
                </a:solidFill>
                <a:latin typeface="微软雅黑" pitchFamily="34" charset="-122"/>
                <a:ea typeface="微软雅黑" pitchFamily="34" charset="-122"/>
              </a:rPr>
              <a:t>Part 02</a:t>
            </a:r>
            <a:endParaRPr lang="zh-CN" altLang="en-US" sz="6600" b="1">
              <a:solidFill>
                <a:srgbClr val="FFFFFF"/>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67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867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文本框 12"/>
          <p:cNvSpPr txBox="1">
            <a:spLocks noChangeArrowheads="1"/>
          </p:cNvSpPr>
          <p:nvPr/>
        </p:nvSpPr>
        <p:spPr bwMode="auto">
          <a:xfrm>
            <a:off x="928688"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二</a:t>
            </a:r>
            <a:r>
              <a:rPr lang="zh-CN" altLang="en-US"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中央银行</a:t>
            </a:r>
            <a:r>
              <a:rPr lang="zh-CN" altLang="en-US" sz="2400" b="1" dirty="0" smtClean="0">
                <a:latin typeface="微软雅黑" pitchFamily="34" charset="-122"/>
                <a:ea typeface="微软雅黑" pitchFamily="34" charset="-122"/>
              </a:rPr>
              <a:t>业务运作</a:t>
            </a:r>
            <a:endParaRPr lang="zh-CN" altLang="en-US" sz="2400" b="1" dirty="0">
              <a:solidFill>
                <a:srgbClr val="595959"/>
              </a:solidFill>
              <a:latin typeface="微软雅黑" pitchFamily="34" charset="-122"/>
              <a:ea typeface="微软雅黑" pitchFamily="34" charset="-122"/>
            </a:endParaRPr>
          </a:p>
        </p:txBody>
      </p:sp>
      <p:sp>
        <p:nvSpPr>
          <p:cNvPr id="28677" name="Rectangle 3"/>
          <p:cNvSpPr txBox="1">
            <a:spLocks noChangeArrowheads="1"/>
          </p:cNvSpPr>
          <p:nvPr/>
        </p:nvSpPr>
        <p:spPr bwMode="auto">
          <a:xfrm>
            <a:off x="852488" y="2192338"/>
            <a:ext cx="10520362"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buClr>
                <a:srgbClr val="00B050"/>
              </a:buClr>
              <a:buFont typeface="Wingdings" pitchFamily="2" charset="2"/>
              <a:buChar char="n"/>
            </a:pPr>
            <a:r>
              <a:rPr lang="zh-CN" altLang="en-US" sz="2400" dirty="0">
                <a:latin typeface="微软雅黑" pitchFamily="34" charset="-122"/>
                <a:ea typeface="微软雅黑" pitchFamily="34" charset="-122"/>
              </a:rPr>
              <a:t>中央银行资产是指其在某一时点所拥有的各种债权</a:t>
            </a:r>
            <a:endParaRPr lang="en-US" altLang="zh-CN" sz="2400" dirty="0">
              <a:latin typeface="微软雅黑" pitchFamily="34" charset="-122"/>
              <a:ea typeface="微软雅黑" pitchFamily="34" charset="-122"/>
            </a:endParaRPr>
          </a:p>
          <a:p>
            <a:pPr eaLnBrk="1" hangingPunct="1">
              <a:lnSpc>
                <a:spcPct val="150000"/>
              </a:lnSpc>
              <a:buClr>
                <a:srgbClr val="00B050"/>
              </a:buClr>
              <a:buFont typeface="Wingdings" pitchFamily="2" charset="2"/>
              <a:buChar char="n"/>
            </a:pPr>
            <a:r>
              <a:rPr lang="zh-CN" altLang="en-US" sz="2400" dirty="0">
                <a:latin typeface="微软雅黑" pitchFamily="34" charset="-122"/>
                <a:ea typeface="微软雅黑" pitchFamily="34" charset="-122"/>
              </a:rPr>
              <a:t>中央银行负债则是指其在某一时点对社会各经济主体的负债</a:t>
            </a:r>
            <a:endParaRPr lang="en-US" altLang="zh-CN" sz="2400" dirty="0">
              <a:latin typeface="微软雅黑" pitchFamily="34" charset="-122"/>
              <a:ea typeface="微软雅黑" pitchFamily="34" charset="-122"/>
            </a:endParaRPr>
          </a:p>
          <a:p>
            <a:pPr eaLnBrk="1" hangingPunct="1">
              <a:lnSpc>
                <a:spcPct val="150000"/>
              </a:lnSpc>
              <a:buClr>
                <a:srgbClr val="00B050"/>
              </a:buClr>
              <a:buFont typeface="Wingdings" pitchFamily="2" charset="2"/>
              <a:buChar char="n"/>
            </a:pPr>
            <a:r>
              <a:rPr lang="zh-CN" altLang="en-US" sz="2400" dirty="0">
                <a:latin typeface="微软雅黑" pitchFamily="34" charset="-122"/>
                <a:ea typeface="微软雅黑" pitchFamily="34" charset="-122"/>
              </a:rPr>
              <a:t>资产负债表是其全部业务活动的综合会计记录，它可以反映中央银行在任何时点上的资产负债情况</a:t>
            </a:r>
          </a:p>
          <a:p>
            <a:pPr eaLnBrk="1" hangingPunct="1">
              <a:lnSpc>
                <a:spcPct val="150000"/>
              </a:lnSpc>
              <a:buClr>
                <a:srgbClr val="FF0000"/>
              </a:buClr>
              <a:buFont typeface="Wingdings" pitchFamily="2" charset="2"/>
              <a:buChar char="u"/>
            </a:pPr>
            <a:endParaRPr lang="zh-CN" altLang="en-US" sz="2400" dirty="0">
              <a:latin typeface="微软雅黑" pitchFamily="34" charset="-122"/>
              <a:ea typeface="微软雅黑" pitchFamily="34" charset="-122"/>
            </a:endParaRPr>
          </a:p>
        </p:txBody>
      </p:sp>
      <p:sp>
        <p:nvSpPr>
          <p:cNvPr id="2" name="矩形 1"/>
          <p:cNvSpPr/>
          <p:nvPr/>
        </p:nvSpPr>
        <p:spPr>
          <a:xfrm>
            <a:off x="560388" y="1270000"/>
            <a:ext cx="4186237" cy="5349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（一）中央银行的资产负债表</a:t>
            </a:r>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69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969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3"/>
          <p:cNvSpPr txBox="1">
            <a:spLocks noChangeArrowheads="1"/>
          </p:cNvSpPr>
          <p:nvPr/>
        </p:nvSpPr>
        <p:spPr bwMode="auto">
          <a:xfrm>
            <a:off x="4108450" y="2106613"/>
            <a:ext cx="33940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90000"/>
              </a:lnSpc>
              <a:spcBef>
                <a:spcPts val="1000"/>
              </a:spcBef>
              <a:buFont typeface="Arial" pitchFamily="34" charset="0"/>
              <a:buNone/>
            </a:pPr>
            <a:r>
              <a:rPr lang="zh-CN" altLang="en-US" sz="2000" b="1" dirty="0">
                <a:solidFill>
                  <a:schemeClr val="accent1"/>
                </a:solidFill>
                <a:latin typeface="微软雅黑" pitchFamily="34" charset="-122"/>
                <a:ea typeface="微软雅黑" pitchFamily="34" charset="-122"/>
                <a:cs typeface="楷体_GB2312"/>
              </a:rPr>
              <a:t>中国货币当局资产负债表</a:t>
            </a:r>
            <a:r>
              <a:rPr lang="en-US" altLang="zh-CN" sz="2000" b="1" dirty="0" smtClean="0">
                <a:solidFill>
                  <a:schemeClr val="accent1"/>
                </a:solidFill>
                <a:latin typeface="微软雅黑" pitchFamily="34" charset="-122"/>
                <a:ea typeface="微软雅黑" pitchFamily="34" charset="-122"/>
                <a:cs typeface="楷体_GB2312"/>
              </a:rPr>
              <a:t>2021.10  (</a:t>
            </a:r>
            <a:r>
              <a:rPr lang="zh-CN" altLang="en-US" sz="2000" b="1" dirty="0" smtClean="0">
                <a:solidFill>
                  <a:schemeClr val="accent1"/>
                </a:solidFill>
                <a:latin typeface="微软雅黑" pitchFamily="34" charset="-122"/>
                <a:ea typeface="微软雅黑" pitchFamily="34" charset="-122"/>
                <a:cs typeface="楷体_GB2312"/>
              </a:rPr>
              <a:t>单位：亿</a:t>
            </a:r>
            <a:r>
              <a:rPr lang="zh-CN" altLang="en-US" sz="2000" b="1" dirty="0">
                <a:solidFill>
                  <a:schemeClr val="accent1"/>
                </a:solidFill>
                <a:latin typeface="微软雅黑" pitchFamily="34" charset="-122"/>
                <a:ea typeface="微软雅黑" pitchFamily="34" charset="-122"/>
                <a:cs typeface="楷体_GB2312"/>
              </a:rPr>
              <a:t>元</a:t>
            </a:r>
            <a:r>
              <a:rPr lang="en-US" altLang="zh-CN" sz="2000" b="1" dirty="0">
                <a:solidFill>
                  <a:schemeClr val="accent1"/>
                </a:solidFill>
                <a:latin typeface="微软雅黑" pitchFamily="34" charset="-122"/>
                <a:ea typeface="微软雅黑" pitchFamily="34" charset="-122"/>
                <a:cs typeface="楷体_GB2312"/>
              </a:rPr>
              <a:t>)</a:t>
            </a:r>
          </a:p>
        </p:txBody>
      </p:sp>
      <p:sp>
        <p:nvSpPr>
          <p:cNvPr id="2" name="矩形 1"/>
          <p:cNvSpPr/>
          <p:nvPr/>
        </p:nvSpPr>
        <p:spPr>
          <a:xfrm>
            <a:off x="476250" y="1200150"/>
            <a:ext cx="4186238" cy="5349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（一）中央银行的资产负债表</a:t>
            </a:r>
          </a:p>
        </p:txBody>
      </p:sp>
      <p:graphicFrame>
        <p:nvGraphicFramePr>
          <p:cNvPr id="3" name="表格 2"/>
          <p:cNvGraphicFramePr>
            <a:graphicFrameLocks noGrp="1"/>
          </p:cNvGraphicFramePr>
          <p:nvPr>
            <p:extLst>
              <p:ext uri="{D42A27DB-BD31-4B8C-83A1-F6EECF244321}">
                <p14:modId xmlns:p14="http://schemas.microsoft.com/office/powerpoint/2010/main" val="2224965526"/>
              </p:ext>
            </p:extLst>
          </p:nvPr>
        </p:nvGraphicFramePr>
        <p:xfrm>
          <a:off x="122238" y="2974975"/>
          <a:ext cx="5683250" cy="3439403"/>
        </p:xfrm>
        <a:graphic>
          <a:graphicData uri="http://schemas.openxmlformats.org/drawingml/2006/table">
            <a:tbl>
              <a:tblPr>
                <a:tableStyleId>{5C22544A-7EE6-4342-B048-85BDC9FD1C3A}</a:tableStyleId>
              </a:tblPr>
              <a:tblGrid>
                <a:gridCol w="4509491">
                  <a:extLst>
                    <a:ext uri="{9D8B030D-6E8A-4147-A177-3AD203B41FA5}">
                      <a16:colId xmlns:a16="http://schemas.microsoft.com/office/drawing/2014/main" xmlns="" val="20000"/>
                    </a:ext>
                  </a:extLst>
                </a:gridCol>
                <a:gridCol w="1173759">
                  <a:extLst>
                    <a:ext uri="{9D8B030D-6E8A-4147-A177-3AD203B41FA5}">
                      <a16:colId xmlns:a16="http://schemas.microsoft.com/office/drawing/2014/main" xmlns="" val="20001"/>
                    </a:ext>
                  </a:extLst>
                </a:gridCol>
              </a:tblGrid>
              <a:tr h="257749">
                <a:tc>
                  <a:txBody>
                    <a:bodyPr/>
                    <a:lstStyle/>
                    <a:p>
                      <a:pPr algn="l" fontAlgn="ctr"/>
                      <a:r>
                        <a:rPr lang="zh-CN" altLang="en-US" sz="1400" u="none" strike="noStrike" dirty="0">
                          <a:effectLst/>
                          <a:latin typeface="微软雅黑" panose="020B0503020204020204" pitchFamily="34" charset="-122"/>
                          <a:ea typeface="微软雅黑" panose="020B0503020204020204" pitchFamily="34" charset="-122"/>
                        </a:rPr>
                        <a:t>国外资产   </a:t>
                      </a:r>
                      <a:r>
                        <a:rPr lang="en-US" sz="1400" u="none" strike="noStrike" dirty="0">
                          <a:effectLst/>
                          <a:latin typeface="微软雅黑" panose="020B0503020204020204" pitchFamily="34" charset="-122"/>
                          <a:ea typeface="微软雅黑" panose="020B0503020204020204" pitchFamily="34" charset="-122"/>
                        </a:rPr>
                        <a:t>Foreign Assets</a:t>
                      </a:r>
                      <a:endParaRPr lang="en-US" sz="1400" b="0" i="0" u="none" strike="noStrike" dirty="0">
                        <a:effectLst/>
                        <a:latin typeface="微软雅黑" panose="020B0503020204020204" pitchFamily="34" charset="-122"/>
                        <a:ea typeface="微软雅黑" panose="020B0503020204020204" pitchFamily="34" charset="-122"/>
                      </a:endParaRPr>
                    </a:p>
                  </a:txBody>
                  <a:tcPr marL="144243" marR="6010" marT="6008" marB="0" anchor="ctr"/>
                </a:tc>
                <a:tc>
                  <a:txBody>
                    <a:bodyPr/>
                    <a:lstStyle/>
                    <a:p>
                      <a:pPr algn="r" fontAlgn="ctr"/>
                      <a:r>
                        <a:rPr lang="en-US" altLang="zh-CN" sz="1000" b="0" i="0" u="none" strike="noStrike">
                          <a:solidFill>
                            <a:srgbClr val="000000"/>
                          </a:solidFill>
                          <a:effectLst/>
                          <a:latin typeface="Arial" panose="020B0604020202020204" pitchFamily="34" charset="0"/>
                          <a:ea typeface="宋体" panose="02010600030101010101" pitchFamily="2" charset="-122"/>
                        </a:rPr>
                        <a:t>223230.38 </a:t>
                      </a:r>
                    </a:p>
                  </a:txBody>
                  <a:tcPr marL="9525" marR="9525" marT="9525" marB="0" anchor="ctr"/>
                </a:tc>
                <a:extLst>
                  <a:ext uri="{0D108BD9-81ED-4DB2-BD59-A6C34878D82A}">
                    <a16:rowId xmlns:a16="http://schemas.microsoft.com/office/drawing/2014/main" xmlns="" val="10000"/>
                  </a:ext>
                </a:extLst>
              </a:tr>
              <a:tr h="257749">
                <a:tc>
                  <a:txBody>
                    <a:bodyPr/>
                    <a:lstStyle/>
                    <a:p>
                      <a:pPr algn="l" fontAlgn="ctr"/>
                      <a:r>
                        <a:rPr lang="zh-CN" altLang="en-US" sz="1400" u="none" strike="noStrike" dirty="0">
                          <a:effectLst/>
                          <a:latin typeface="微软雅黑" panose="020B0503020204020204" pitchFamily="34" charset="-122"/>
                          <a:ea typeface="微软雅黑" panose="020B0503020204020204" pitchFamily="34" charset="-122"/>
                        </a:rPr>
                        <a:t>  外汇  </a:t>
                      </a:r>
                      <a:r>
                        <a:rPr lang="en-US" sz="1400" u="none" strike="noStrike" dirty="0">
                          <a:effectLst/>
                          <a:latin typeface="微软雅黑" panose="020B0503020204020204" pitchFamily="34" charset="-122"/>
                          <a:ea typeface="微软雅黑" panose="020B0503020204020204" pitchFamily="34" charset="-122"/>
                        </a:rPr>
                        <a:t>Foreign Exchange</a:t>
                      </a:r>
                      <a:endParaRPr lang="en-US" sz="1400" b="0" i="0" u="none" strike="noStrike" dirty="0">
                        <a:effectLst/>
                        <a:latin typeface="微软雅黑" panose="020B0503020204020204" pitchFamily="34" charset="-122"/>
                        <a:ea typeface="微软雅黑" panose="020B0503020204020204" pitchFamily="34" charset="-122"/>
                      </a:endParaRPr>
                    </a:p>
                  </a:txBody>
                  <a:tcPr marL="144243" marR="6010" marT="6008" marB="0" anchor="ctr"/>
                </a:tc>
                <a:tc>
                  <a:txBody>
                    <a:bodyPr/>
                    <a:lstStyle/>
                    <a:p>
                      <a:pPr algn="r" fontAlgn="ctr"/>
                      <a:r>
                        <a:rPr lang="en-US" altLang="zh-CN" sz="1000" b="0" i="0" u="none" strike="noStrike">
                          <a:solidFill>
                            <a:srgbClr val="000000"/>
                          </a:solidFill>
                          <a:effectLst/>
                          <a:latin typeface="Arial" panose="020B0604020202020204" pitchFamily="34" charset="0"/>
                          <a:ea typeface="宋体" panose="02010600030101010101" pitchFamily="2" charset="-122"/>
                        </a:rPr>
                        <a:t>212145.89 </a:t>
                      </a:r>
                    </a:p>
                  </a:txBody>
                  <a:tcPr marL="9525" marR="9525" marT="9525" marB="0" anchor="ctr"/>
                </a:tc>
                <a:extLst>
                  <a:ext uri="{0D108BD9-81ED-4DB2-BD59-A6C34878D82A}">
                    <a16:rowId xmlns:a16="http://schemas.microsoft.com/office/drawing/2014/main" xmlns="" val="10001"/>
                  </a:ext>
                </a:extLst>
              </a:tr>
              <a:tr h="257749">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  货币黄金  </a:t>
                      </a:r>
                      <a:r>
                        <a:rPr lang="en-US" sz="1400" u="none" strike="noStrike">
                          <a:effectLst/>
                          <a:latin typeface="微软雅黑" panose="020B0503020204020204" pitchFamily="34" charset="-122"/>
                          <a:ea typeface="微软雅黑" panose="020B0503020204020204" pitchFamily="34" charset="-122"/>
                        </a:rPr>
                        <a:t>Monetary Gold</a:t>
                      </a:r>
                      <a:endParaRPr lang="en-US" sz="1400" b="0" i="0" u="none" strike="noStrike">
                        <a:effectLst/>
                        <a:latin typeface="微软雅黑" panose="020B0503020204020204" pitchFamily="34" charset="-122"/>
                        <a:ea typeface="微软雅黑" panose="020B0503020204020204" pitchFamily="34" charset="-122"/>
                      </a:endParaRPr>
                    </a:p>
                  </a:txBody>
                  <a:tcPr marL="144243" marR="6010" marT="6008" marB="0" anchor="ctr"/>
                </a:tc>
                <a:tc>
                  <a:txBody>
                    <a:bodyPr/>
                    <a:lstStyle/>
                    <a:p>
                      <a:pPr algn="r" fontAlgn="ctr"/>
                      <a:r>
                        <a:rPr lang="en-US" altLang="zh-CN" sz="1000" b="0" i="0" u="none" strike="noStrike">
                          <a:solidFill>
                            <a:srgbClr val="000000"/>
                          </a:solidFill>
                          <a:effectLst/>
                          <a:latin typeface="Arial" panose="020B0604020202020204" pitchFamily="34" charset="0"/>
                          <a:ea typeface="宋体" panose="02010600030101010101" pitchFamily="2" charset="-122"/>
                        </a:rPr>
                        <a:t>2855.63 </a:t>
                      </a:r>
                    </a:p>
                  </a:txBody>
                  <a:tcPr marL="9525" marR="9525" marT="9525" marB="0" anchor="ctr"/>
                </a:tc>
                <a:extLst>
                  <a:ext uri="{0D108BD9-81ED-4DB2-BD59-A6C34878D82A}">
                    <a16:rowId xmlns:a16="http://schemas.microsoft.com/office/drawing/2014/main" xmlns="" val="10002"/>
                  </a:ext>
                </a:extLst>
              </a:tr>
              <a:tr h="280853">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  其他国外资产  </a:t>
                      </a:r>
                      <a:r>
                        <a:rPr lang="en-US" sz="1400" u="none" strike="noStrike">
                          <a:effectLst/>
                          <a:latin typeface="微软雅黑" panose="020B0503020204020204" pitchFamily="34" charset="-122"/>
                          <a:ea typeface="微软雅黑" panose="020B0503020204020204" pitchFamily="34" charset="-122"/>
                        </a:rPr>
                        <a:t>Other Foreign Assets</a:t>
                      </a:r>
                      <a:endParaRPr lang="en-US" sz="1400" b="0" i="0" u="none" strike="noStrike">
                        <a:effectLst/>
                        <a:latin typeface="微软雅黑" panose="020B0503020204020204" pitchFamily="34" charset="-122"/>
                        <a:ea typeface="微软雅黑" panose="020B0503020204020204" pitchFamily="34" charset="-122"/>
                      </a:endParaRPr>
                    </a:p>
                  </a:txBody>
                  <a:tcPr marL="144243" marR="6010" marT="6008" marB="0" anchor="ctr"/>
                </a:tc>
                <a:tc>
                  <a:txBody>
                    <a:bodyPr/>
                    <a:lstStyle/>
                    <a:p>
                      <a:pPr algn="r" fontAlgn="ctr"/>
                      <a:r>
                        <a:rPr lang="en-US" altLang="zh-CN" sz="1000" b="0" i="0" u="none" strike="noStrike">
                          <a:solidFill>
                            <a:srgbClr val="000000"/>
                          </a:solidFill>
                          <a:effectLst/>
                          <a:latin typeface="Arial" panose="020B0604020202020204" pitchFamily="34" charset="0"/>
                          <a:ea typeface="宋体" panose="02010600030101010101" pitchFamily="2" charset="-122"/>
                        </a:rPr>
                        <a:t>8228.87 </a:t>
                      </a:r>
                    </a:p>
                  </a:txBody>
                  <a:tcPr marL="9525" marR="9525" marT="9525" marB="0" anchor="ctr"/>
                </a:tc>
                <a:extLst>
                  <a:ext uri="{0D108BD9-81ED-4DB2-BD59-A6C34878D82A}">
                    <a16:rowId xmlns:a16="http://schemas.microsoft.com/office/drawing/2014/main" xmlns="" val="10003"/>
                  </a:ext>
                </a:extLst>
              </a:tr>
              <a:tr h="257749">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对政府债权  </a:t>
                      </a:r>
                      <a:r>
                        <a:rPr lang="en-US" sz="1400" u="none" strike="noStrike">
                          <a:effectLst/>
                          <a:latin typeface="微软雅黑" panose="020B0503020204020204" pitchFamily="34" charset="-122"/>
                          <a:ea typeface="微软雅黑" panose="020B0503020204020204" pitchFamily="34" charset="-122"/>
                        </a:rPr>
                        <a:t>Claims on Government</a:t>
                      </a:r>
                      <a:endParaRPr lang="en-US" sz="1400" b="0" i="0" u="none" strike="noStrike">
                        <a:effectLst/>
                        <a:latin typeface="微软雅黑" panose="020B0503020204020204" pitchFamily="34" charset="-122"/>
                        <a:ea typeface="微软雅黑" panose="020B0503020204020204" pitchFamily="34" charset="-122"/>
                      </a:endParaRPr>
                    </a:p>
                  </a:txBody>
                  <a:tcPr marL="144243" marR="6010" marT="6008" marB="0" anchor="ctr"/>
                </a:tc>
                <a:tc>
                  <a:txBody>
                    <a:bodyPr/>
                    <a:lstStyle/>
                    <a:p>
                      <a:pPr algn="r" fontAlgn="ctr"/>
                      <a:r>
                        <a:rPr lang="en-US" altLang="zh-CN" sz="1000" b="0" i="0" u="none" strike="noStrike">
                          <a:solidFill>
                            <a:srgbClr val="000000"/>
                          </a:solidFill>
                          <a:effectLst/>
                          <a:latin typeface="Arial" panose="020B0604020202020204" pitchFamily="34" charset="0"/>
                          <a:ea typeface="宋体" panose="02010600030101010101" pitchFamily="2" charset="-122"/>
                        </a:rPr>
                        <a:t>15250.24 </a:t>
                      </a:r>
                    </a:p>
                  </a:txBody>
                  <a:tcPr marL="9525" marR="9525" marT="9525" marB="0" anchor="ctr"/>
                </a:tc>
                <a:extLst>
                  <a:ext uri="{0D108BD9-81ED-4DB2-BD59-A6C34878D82A}">
                    <a16:rowId xmlns:a16="http://schemas.microsoft.com/office/drawing/2014/main" xmlns="" val="10004"/>
                  </a:ext>
                </a:extLst>
              </a:tr>
              <a:tr h="257749">
                <a:tc>
                  <a:txBody>
                    <a:bodyPr/>
                    <a:lstStyle/>
                    <a:p>
                      <a:pPr algn="l" fontAlgn="ctr"/>
                      <a:r>
                        <a:rPr lang="en-US" sz="1400" u="none" strike="noStrike">
                          <a:effectLst/>
                          <a:latin typeface="微软雅黑" panose="020B0503020204020204" pitchFamily="34" charset="-122"/>
                          <a:ea typeface="微软雅黑" panose="020B0503020204020204" pitchFamily="34" charset="-122"/>
                        </a:rPr>
                        <a:t>  其中：中央政府  Of which: Central Government</a:t>
                      </a:r>
                      <a:endParaRPr lang="en-US" sz="1400" b="0" i="0" u="none" strike="noStrike">
                        <a:effectLst/>
                        <a:latin typeface="微软雅黑" panose="020B0503020204020204" pitchFamily="34" charset="-122"/>
                        <a:ea typeface="微软雅黑" panose="020B0503020204020204" pitchFamily="34" charset="-122"/>
                      </a:endParaRPr>
                    </a:p>
                  </a:txBody>
                  <a:tcPr marL="144243" marR="6010" marT="6008" marB="0" anchor="ctr"/>
                </a:tc>
                <a:tc>
                  <a:txBody>
                    <a:bodyPr/>
                    <a:lstStyle/>
                    <a:p>
                      <a:pPr algn="r" fontAlgn="ctr"/>
                      <a:r>
                        <a:rPr lang="en-US" altLang="zh-CN" sz="1000" b="0" i="0" u="none" strike="noStrike">
                          <a:solidFill>
                            <a:srgbClr val="000000"/>
                          </a:solidFill>
                          <a:effectLst/>
                          <a:latin typeface="Arial" panose="020B0604020202020204" pitchFamily="34" charset="0"/>
                          <a:ea typeface="宋体" panose="02010600030101010101" pitchFamily="2" charset="-122"/>
                        </a:rPr>
                        <a:t>15250.24 </a:t>
                      </a:r>
                    </a:p>
                  </a:txBody>
                  <a:tcPr marL="9525" marR="9525" marT="9525" marB="0" anchor="ctr"/>
                </a:tc>
                <a:extLst>
                  <a:ext uri="{0D108BD9-81ED-4DB2-BD59-A6C34878D82A}">
                    <a16:rowId xmlns:a16="http://schemas.microsoft.com/office/drawing/2014/main" xmlns="" val="10005"/>
                  </a:ext>
                </a:extLst>
              </a:tr>
              <a:tr h="508438">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对其他存款性公司债权  </a:t>
                      </a:r>
                      <a:r>
                        <a:rPr lang="en-US" sz="1400" u="none" strike="noStrike">
                          <a:effectLst/>
                          <a:latin typeface="微软雅黑" panose="020B0503020204020204" pitchFamily="34" charset="-122"/>
                          <a:ea typeface="微软雅黑" panose="020B0503020204020204" pitchFamily="34" charset="-122"/>
                        </a:rPr>
                        <a:t>Claims on Other Depository Corporations  </a:t>
                      </a:r>
                      <a:endParaRPr lang="en-US" sz="1400" b="0" i="0" u="none" strike="noStrike">
                        <a:effectLst/>
                        <a:latin typeface="微软雅黑" panose="020B0503020204020204" pitchFamily="34" charset="-122"/>
                        <a:ea typeface="微软雅黑" panose="020B0503020204020204" pitchFamily="34" charset="-122"/>
                      </a:endParaRPr>
                    </a:p>
                  </a:txBody>
                  <a:tcPr marL="144243" marR="6010" marT="6008" marB="0" anchor="ctr"/>
                </a:tc>
                <a:tc>
                  <a:txBody>
                    <a:bodyPr/>
                    <a:lstStyle/>
                    <a:p>
                      <a:pPr algn="r" fontAlgn="ctr"/>
                      <a:r>
                        <a:rPr lang="en-US" altLang="zh-CN" sz="1000" b="0" i="0" u="none" strike="noStrike">
                          <a:solidFill>
                            <a:srgbClr val="000000"/>
                          </a:solidFill>
                          <a:effectLst/>
                          <a:latin typeface="Arial" panose="020B0604020202020204" pitchFamily="34" charset="0"/>
                          <a:ea typeface="宋体" panose="02010600030101010101" pitchFamily="2" charset="-122"/>
                        </a:rPr>
                        <a:t>132450.49 </a:t>
                      </a:r>
                    </a:p>
                  </a:txBody>
                  <a:tcPr marL="9525" marR="9525" marT="9525" marB="0" anchor="ctr"/>
                </a:tc>
                <a:extLst>
                  <a:ext uri="{0D108BD9-81ED-4DB2-BD59-A6C34878D82A}">
                    <a16:rowId xmlns:a16="http://schemas.microsoft.com/office/drawing/2014/main" xmlns="" val="10006"/>
                  </a:ext>
                </a:extLst>
              </a:tr>
              <a:tr h="588120">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对其他金融性公司债权  </a:t>
                      </a:r>
                      <a:r>
                        <a:rPr lang="en-US" sz="1400" u="none" strike="noStrike">
                          <a:effectLst/>
                          <a:latin typeface="微软雅黑" panose="020B0503020204020204" pitchFamily="34" charset="-122"/>
                          <a:ea typeface="微软雅黑" panose="020B0503020204020204" pitchFamily="34" charset="-122"/>
                        </a:rPr>
                        <a:t>Claims on Other Financial Corporations</a:t>
                      </a:r>
                      <a:endParaRPr lang="en-US" sz="1400" b="0" i="0" u="none" strike="noStrike">
                        <a:effectLst/>
                        <a:latin typeface="微软雅黑" panose="020B0503020204020204" pitchFamily="34" charset="-122"/>
                        <a:ea typeface="微软雅黑" panose="020B0503020204020204" pitchFamily="34" charset="-122"/>
                      </a:endParaRPr>
                    </a:p>
                  </a:txBody>
                  <a:tcPr marL="144243" marR="6010" marT="6008" marB="0" anchor="ctr"/>
                </a:tc>
                <a:tc>
                  <a:txBody>
                    <a:bodyPr/>
                    <a:lstStyle/>
                    <a:p>
                      <a:pPr algn="r" fontAlgn="ctr"/>
                      <a:r>
                        <a:rPr lang="en-US" altLang="zh-CN" sz="1000" b="0" i="0" u="none" strike="noStrike">
                          <a:solidFill>
                            <a:srgbClr val="000000"/>
                          </a:solidFill>
                          <a:effectLst/>
                          <a:latin typeface="Arial" panose="020B0604020202020204" pitchFamily="34" charset="0"/>
                          <a:ea typeface="宋体" panose="02010600030101010101" pitchFamily="2" charset="-122"/>
                        </a:rPr>
                        <a:t>4148.68 </a:t>
                      </a:r>
                    </a:p>
                  </a:txBody>
                  <a:tcPr marL="9525" marR="9525" marT="9525" marB="0" anchor="ctr"/>
                </a:tc>
                <a:extLst>
                  <a:ext uri="{0D108BD9-81ED-4DB2-BD59-A6C34878D82A}">
                    <a16:rowId xmlns:a16="http://schemas.microsoft.com/office/drawing/2014/main" xmlns="" val="10007"/>
                  </a:ext>
                </a:extLst>
              </a:tr>
              <a:tr h="257749">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对非金融性部门债权  </a:t>
                      </a:r>
                      <a:r>
                        <a:rPr lang="en-US" sz="1400" u="none" strike="noStrike">
                          <a:effectLst/>
                          <a:latin typeface="微软雅黑" panose="020B0503020204020204" pitchFamily="34" charset="-122"/>
                          <a:ea typeface="微软雅黑" panose="020B0503020204020204" pitchFamily="34" charset="-122"/>
                        </a:rPr>
                        <a:t>Claims on Non-financial Sector</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144243" marR="6010" marT="6008" marB="0" anchor="ctr"/>
                </a:tc>
                <a:tc>
                  <a:txBody>
                    <a:bodyPr/>
                    <a:lstStyle/>
                    <a:p>
                      <a:pPr algn="r" fontAlgn="ctr"/>
                      <a:r>
                        <a:rPr lang="zh-CN" altLang="en-US" sz="1000" b="0" i="0" u="none" strike="noStrike">
                          <a:solidFill>
                            <a:srgbClr val="000000"/>
                          </a:solidFill>
                          <a:effectLst/>
                          <a:latin typeface="Arial" panose="020B0604020202020204" pitchFamily="34" charset="0"/>
                          <a:ea typeface="宋体" panose="02010600030101010101" pitchFamily="2" charset="-122"/>
                        </a:rPr>
                        <a:t>　</a:t>
                      </a:r>
                    </a:p>
                  </a:txBody>
                  <a:tcPr marL="9525" marR="9525" marT="9525" marB="0" anchor="ctr"/>
                </a:tc>
                <a:extLst>
                  <a:ext uri="{0D108BD9-81ED-4DB2-BD59-A6C34878D82A}">
                    <a16:rowId xmlns:a16="http://schemas.microsoft.com/office/drawing/2014/main" xmlns="" val="10008"/>
                  </a:ext>
                </a:extLst>
              </a:tr>
              <a:tr h="257749">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其他资产  </a:t>
                      </a:r>
                      <a:r>
                        <a:rPr lang="en-US" sz="1400" u="none" strike="noStrike">
                          <a:effectLst/>
                          <a:latin typeface="微软雅黑" panose="020B0503020204020204" pitchFamily="34" charset="-122"/>
                          <a:ea typeface="微软雅黑" panose="020B0503020204020204" pitchFamily="34" charset="-122"/>
                        </a:rPr>
                        <a:t>Other Assets</a:t>
                      </a:r>
                      <a:endParaRPr lang="en-US" sz="1400" b="0" i="0" u="none" strike="noStrike">
                        <a:effectLst/>
                        <a:latin typeface="微软雅黑" panose="020B0503020204020204" pitchFamily="34" charset="-122"/>
                        <a:ea typeface="微软雅黑" panose="020B0503020204020204" pitchFamily="34" charset="-122"/>
                      </a:endParaRPr>
                    </a:p>
                  </a:txBody>
                  <a:tcPr marL="144243" marR="6010" marT="6008" marB="0" anchor="ctr"/>
                </a:tc>
                <a:tc>
                  <a:txBody>
                    <a:bodyPr/>
                    <a:lstStyle/>
                    <a:p>
                      <a:pPr algn="r" fontAlgn="ctr"/>
                      <a:r>
                        <a:rPr lang="en-US" altLang="zh-CN" sz="1000" b="0" i="0" u="none" strike="noStrike">
                          <a:solidFill>
                            <a:srgbClr val="000000"/>
                          </a:solidFill>
                          <a:effectLst/>
                          <a:latin typeface="Arial" panose="020B0604020202020204" pitchFamily="34" charset="0"/>
                          <a:ea typeface="宋体" panose="02010600030101010101" pitchFamily="2" charset="-122"/>
                        </a:rPr>
                        <a:t>16893.85 </a:t>
                      </a:r>
                    </a:p>
                  </a:txBody>
                  <a:tcPr marL="9525" marR="9525" marT="9525" marB="0" anchor="ctr"/>
                </a:tc>
                <a:extLst>
                  <a:ext uri="{0D108BD9-81ED-4DB2-BD59-A6C34878D82A}">
                    <a16:rowId xmlns:a16="http://schemas.microsoft.com/office/drawing/2014/main" xmlns="" val="10009"/>
                  </a:ext>
                </a:extLst>
              </a:tr>
              <a:tr h="257749">
                <a:tc>
                  <a:txBody>
                    <a:bodyPr/>
                    <a:lstStyle/>
                    <a:p>
                      <a:pPr algn="l" fontAlgn="ctr"/>
                      <a:r>
                        <a:rPr lang="zh-CN" altLang="en-US" sz="1400" u="none" strike="noStrike" dirty="0">
                          <a:effectLst/>
                          <a:latin typeface="微软雅黑" panose="020B0503020204020204" pitchFamily="34" charset="-122"/>
                          <a:ea typeface="微软雅黑" panose="020B0503020204020204" pitchFamily="34" charset="-122"/>
                        </a:rPr>
                        <a:t>总资产  </a:t>
                      </a:r>
                      <a:r>
                        <a:rPr lang="en-US" sz="1400" u="none" strike="noStrike" dirty="0">
                          <a:effectLst/>
                          <a:latin typeface="微软雅黑" panose="020B0503020204020204" pitchFamily="34" charset="-122"/>
                          <a:ea typeface="微软雅黑" panose="020B0503020204020204" pitchFamily="34" charset="-122"/>
                        </a:rPr>
                        <a:t>Total Assets</a:t>
                      </a:r>
                      <a:endParaRPr lang="en-US" sz="1400" b="1" i="0" u="none" strike="noStrike" dirty="0">
                        <a:effectLst/>
                        <a:latin typeface="微软雅黑" panose="020B0503020204020204" pitchFamily="34" charset="-122"/>
                        <a:ea typeface="微软雅黑" panose="020B0503020204020204" pitchFamily="34" charset="-122"/>
                      </a:endParaRPr>
                    </a:p>
                  </a:txBody>
                  <a:tcPr marL="6010" marR="6010" marT="6008" marB="0" anchor="ctr">
                    <a:solidFill>
                      <a:schemeClr val="accent1"/>
                    </a:solidFill>
                  </a:tcPr>
                </a:tc>
                <a:tc>
                  <a:txBody>
                    <a:bodyPr/>
                    <a:lstStyle/>
                    <a:p>
                      <a:pPr algn="r" fontAlgn="ctr"/>
                      <a:r>
                        <a:rPr lang="en-US" altLang="zh-CN" sz="1000" b="1" i="0" u="none" strike="noStrike" dirty="0">
                          <a:solidFill>
                            <a:srgbClr val="000000"/>
                          </a:solidFill>
                          <a:effectLst/>
                          <a:latin typeface="Arial" panose="020B0604020202020204" pitchFamily="34" charset="0"/>
                          <a:ea typeface="宋体" panose="02010600030101010101" pitchFamily="2" charset="-122"/>
                        </a:rPr>
                        <a:t>391973.65 </a:t>
                      </a:r>
                    </a:p>
                  </a:txBody>
                  <a:tcPr marL="9525" marR="9525" marT="9525" marB="0" anchor="ctr">
                    <a:solidFill>
                      <a:schemeClr val="accent1"/>
                    </a:solidFill>
                  </a:tcPr>
                </a:tc>
                <a:extLst>
                  <a:ext uri="{0D108BD9-81ED-4DB2-BD59-A6C34878D82A}">
                    <a16:rowId xmlns:a16="http://schemas.microsoft.com/office/drawing/2014/main" xmlns="" val="10010"/>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495349325"/>
              </p:ext>
            </p:extLst>
          </p:nvPr>
        </p:nvGraphicFramePr>
        <p:xfrm>
          <a:off x="5938838" y="2974975"/>
          <a:ext cx="5745162" cy="3414713"/>
        </p:xfrm>
        <a:graphic>
          <a:graphicData uri="http://schemas.openxmlformats.org/drawingml/2006/table">
            <a:tbl>
              <a:tblPr>
                <a:tableStyleId>{5C22544A-7EE6-4342-B048-85BDC9FD1C3A}</a:tableStyleId>
              </a:tblPr>
              <a:tblGrid>
                <a:gridCol w="4257358">
                  <a:extLst>
                    <a:ext uri="{9D8B030D-6E8A-4147-A177-3AD203B41FA5}">
                      <a16:colId xmlns:a16="http://schemas.microsoft.com/office/drawing/2014/main" xmlns="" val="20000"/>
                    </a:ext>
                  </a:extLst>
                </a:gridCol>
                <a:gridCol w="1487804">
                  <a:extLst>
                    <a:ext uri="{9D8B030D-6E8A-4147-A177-3AD203B41FA5}">
                      <a16:colId xmlns:a16="http://schemas.microsoft.com/office/drawing/2014/main" xmlns="" val="20001"/>
                    </a:ext>
                  </a:extLst>
                </a:gridCol>
              </a:tblGrid>
              <a:tr h="229323">
                <a:tc>
                  <a:txBody>
                    <a:bodyPr/>
                    <a:lstStyle/>
                    <a:p>
                      <a:pPr algn="l" fontAlgn="ctr"/>
                      <a:r>
                        <a:rPr lang="zh-CN" altLang="en-US" sz="1400" u="none" strike="noStrike" dirty="0">
                          <a:effectLst/>
                          <a:latin typeface="微软雅黑" panose="020B0503020204020204" pitchFamily="34" charset="-122"/>
                          <a:ea typeface="微软雅黑" panose="020B0503020204020204" pitchFamily="34" charset="-122"/>
                        </a:rPr>
                        <a:t>储备货币  </a:t>
                      </a:r>
                      <a:r>
                        <a:rPr lang="en-US" sz="1400" u="none" strike="noStrike" dirty="0">
                          <a:effectLst/>
                          <a:latin typeface="微软雅黑" panose="020B0503020204020204" pitchFamily="34" charset="-122"/>
                          <a:ea typeface="微软雅黑" panose="020B0503020204020204" pitchFamily="34" charset="-122"/>
                        </a:rPr>
                        <a:t>Reserve Money</a:t>
                      </a:r>
                      <a:endParaRPr lang="en-US" sz="1400" b="0" i="0" u="none" strike="noStrike" dirty="0">
                        <a:effectLst/>
                        <a:latin typeface="微软雅黑" panose="020B0503020204020204" pitchFamily="34" charset="-122"/>
                        <a:ea typeface="微软雅黑" panose="020B0503020204020204" pitchFamily="34" charset="-122"/>
                      </a:endParaRPr>
                    </a:p>
                  </a:txBody>
                  <a:tcPr marL="144244" marR="6010" marT="6009" marB="0" anchor="ctr"/>
                </a:tc>
                <a:tc>
                  <a:txBody>
                    <a:bodyPr/>
                    <a:lstStyle/>
                    <a:p>
                      <a:pPr algn="r" fontAlgn="ctr"/>
                      <a:r>
                        <a:rPr lang="en-US" altLang="zh-CN" sz="1000" b="0" i="0" u="none" strike="noStrike">
                          <a:solidFill>
                            <a:srgbClr val="000000"/>
                          </a:solidFill>
                          <a:effectLst/>
                          <a:latin typeface="Arial" panose="020B0604020202020204" pitchFamily="34" charset="0"/>
                          <a:ea typeface="宋体" panose="02010600030101010101" pitchFamily="2" charset="-122"/>
                        </a:rPr>
                        <a:t>324341.24 </a:t>
                      </a:r>
                    </a:p>
                  </a:txBody>
                  <a:tcPr marL="9525" marR="9525" marT="9525" marB="0" anchor="ctr"/>
                </a:tc>
                <a:extLst>
                  <a:ext uri="{0D108BD9-81ED-4DB2-BD59-A6C34878D82A}">
                    <a16:rowId xmlns:a16="http://schemas.microsoft.com/office/drawing/2014/main" xmlns="" val="10000"/>
                  </a:ext>
                </a:extLst>
              </a:tr>
              <a:tr h="229323">
                <a:tc>
                  <a:txBody>
                    <a:bodyPr/>
                    <a:lstStyle/>
                    <a:p>
                      <a:pPr algn="l" fontAlgn="ctr"/>
                      <a:r>
                        <a:rPr lang="zh-CN" altLang="en-US" sz="1400" u="none" strike="noStrike" dirty="0">
                          <a:effectLst/>
                          <a:latin typeface="微软雅黑" panose="020B0503020204020204" pitchFamily="34" charset="-122"/>
                          <a:ea typeface="微软雅黑" panose="020B0503020204020204" pitchFamily="34" charset="-122"/>
                        </a:rPr>
                        <a:t>  货币发行  </a:t>
                      </a:r>
                      <a:r>
                        <a:rPr lang="en-US" sz="1400" u="none" strike="noStrike" dirty="0">
                          <a:effectLst/>
                          <a:latin typeface="微软雅黑" panose="020B0503020204020204" pitchFamily="34" charset="-122"/>
                          <a:ea typeface="微软雅黑" panose="020B0503020204020204" pitchFamily="34" charset="-122"/>
                        </a:rPr>
                        <a:t>Currency Issue</a:t>
                      </a:r>
                      <a:endParaRPr lang="en-US" sz="1400" b="0" i="0" u="none" strike="noStrike" dirty="0">
                        <a:effectLst/>
                        <a:latin typeface="微软雅黑" panose="020B0503020204020204" pitchFamily="34" charset="-122"/>
                        <a:ea typeface="微软雅黑" panose="020B0503020204020204" pitchFamily="34" charset="-122"/>
                      </a:endParaRPr>
                    </a:p>
                  </a:txBody>
                  <a:tcPr marL="144244" marR="6010" marT="6009" marB="0" anchor="ctr"/>
                </a:tc>
                <a:tc>
                  <a:txBody>
                    <a:bodyPr/>
                    <a:lstStyle/>
                    <a:p>
                      <a:pPr algn="r" fontAlgn="ctr"/>
                      <a:r>
                        <a:rPr lang="en-US" altLang="zh-CN" sz="1000" b="0" i="0" u="none" strike="noStrike">
                          <a:solidFill>
                            <a:srgbClr val="000000"/>
                          </a:solidFill>
                          <a:effectLst/>
                          <a:latin typeface="Arial" panose="020B0604020202020204" pitchFamily="34" charset="0"/>
                          <a:ea typeface="宋体" panose="02010600030101010101" pitchFamily="2" charset="-122"/>
                        </a:rPr>
                        <a:t>92426.82 </a:t>
                      </a:r>
                    </a:p>
                  </a:txBody>
                  <a:tcPr marL="9525" marR="9525" marT="9525" marB="0" anchor="ctr"/>
                </a:tc>
                <a:extLst>
                  <a:ext uri="{0D108BD9-81ED-4DB2-BD59-A6C34878D82A}">
                    <a16:rowId xmlns:a16="http://schemas.microsoft.com/office/drawing/2014/main" xmlns="" val="10001"/>
                  </a:ext>
                </a:extLst>
              </a:tr>
              <a:tr h="452363">
                <a:tc>
                  <a:txBody>
                    <a:bodyPr/>
                    <a:lstStyle/>
                    <a:p>
                      <a:pPr algn="l" fontAlgn="ctr"/>
                      <a:r>
                        <a:rPr lang="en-US" sz="1400" b="0" i="0" u="none" strike="noStrike" dirty="0" smtClean="0">
                          <a:solidFill>
                            <a:srgbClr val="000000"/>
                          </a:solidFill>
                          <a:effectLst/>
                          <a:latin typeface="微软雅黑" panose="020B0503020204020204" pitchFamily="34" charset="-122"/>
                          <a:ea typeface="微软雅黑" panose="020B0503020204020204" pitchFamily="34" charset="-122"/>
                        </a:rPr>
                        <a:t> </a:t>
                      </a:r>
                      <a:r>
                        <a:rPr lang="en-US" sz="1400" b="0" i="0" u="none" strike="noStrike" dirty="0" err="1" smtClean="0">
                          <a:solidFill>
                            <a:srgbClr val="000000"/>
                          </a:solidFill>
                          <a:effectLst/>
                          <a:latin typeface="微软雅黑" panose="020B0503020204020204" pitchFamily="34" charset="-122"/>
                          <a:ea typeface="微软雅黑" panose="020B0503020204020204" pitchFamily="34" charset="-122"/>
                        </a:rPr>
                        <a:t>金融性公司存款</a:t>
                      </a:r>
                      <a:r>
                        <a:rPr lang="en-US" sz="1400" b="0" i="0" u="none" strike="noStrike" dirty="0" smtClean="0">
                          <a:solidFill>
                            <a:srgbClr val="000000"/>
                          </a:solidFill>
                          <a:effectLst/>
                          <a:latin typeface="微软雅黑" panose="020B0503020204020204" pitchFamily="34" charset="-122"/>
                          <a:ea typeface="微软雅黑" panose="020B0503020204020204" pitchFamily="34" charset="-122"/>
                        </a:rPr>
                        <a:t>  Deposits of  Financial Corporations</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4244" marR="6010" marT="6009" marB="0" anchor="ctr"/>
                </a:tc>
                <a:tc>
                  <a:txBody>
                    <a:bodyPr/>
                    <a:lstStyle/>
                    <a:p>
                      <a:pPr algn="r" fontAlgn="ctr"/>
                      <a:r>
                        <a:rPr lang="en-US" altLang="zh-CN" sz="1000" b="0" i="0" u="none" strike="noStrike">
                          <a:solidFill>
                            <a:srgbClr val="000000"/>
                          </a:solidFill>
                          <a:effectLst/>
                          <a:latin typeface="Arial" panose="020B0604020202020204" pitchFamily="34" charset="0"/>
                          <a:ea typeface="宋体" panose="02010600030101010101" pitchFamily="2" charset="-122"/>
                        </a:rPr>
                        <a:t>212046.96 </a:t>
                      </a:r>
                    </a:p>
                  </a:txBody>
                  <a:tcPr marL="9525" marR="9525" marT="9525" marB="0" anchor="ctr"/>
                </a:tc>
                <a:extLst>
                  <a:ext uri="{0D108BD9-81ED-4DB2-BD59-A6C34878D82A}">
                    <a16:rowId xmlns:a16="http://schemas.microsoft.com/office/drawing/2014/main" xmlns="" val="10002"/>
                  </a:ext>
                </a:extLst>
              </a:tr>
              <a:tr h="452363">
                <a:tc>
                  <a:txBody>
                    <a:bodyPr/>
                    <a:lstStyle/>
                    <a:p>
                      <a:pPr algn="l" fontAlgn="ctr"/>
                      <a:r>
                        <a:rPr lang="zh-CN" altLang="en-US" sz="1400" u="none" strike="noStrike" dirty="0">
                          <a:effectLst/>
                          <a:latin typeface="微软雅黑" panose="020B0503020204020204" pitchFamily="34" charset="-122"/>
                          <a:ea typeface="微软雅黑" panose="020B0503020204020204" pitchFamily="34" charset="-122"/>
                        </a:rPr>
                        <a:t>        </a:t>
                      </a:r>
                      <a:r>
                        <a:rPr lang="en-US" altLang="zh-CN" sz="1400" u="none" strike="noStrike" dirty="0" smtClean="0">
                          <a:effectLst/>
                          <a:latin typeface="微软雅黑" panose="020B0503020204020204" pitchFamily="34" charset="-122"/>
                          <a:ea typeface="微软雅黑" panose="020B0503020204020204" pitchFamily="34" charset="-122"/>
                        </a:rPr>
                        <a:t> </a:t>
                      </a:r>
                      <a:r>
                        <a:rPr lang="zh-CN" altLang="en-US" sz="1400" u="none" strike="noStrike" dirty="0" smtClean="0">
                          <a:effectLst/>
                          <a:latin typeface="微软雅黑" panose="020B0503020204020204" pitchFamily="34" charset="-122"/>
                          <a:ea typeface="微软雅黑" panose="020B0503020204020204" pitchFamily="34" charset="-122"/>
                        </a:rPr>
                        <a:t>其他存款性公司存款  </a:t>
                      </a:r>
                      <a:r>
                        <a:rPr lang="en-US" altLang="zh-CN" sz="1400" u="none" strike="noStrike" dirty="0" smtClean="0">
                          <a:effectLst/>
                          <a:latin typeface="微软雅黑" panose="020B0503020204020204" pitchFamily="34" charset="-122"/>
                          <a:ea typeface="微软雅黑" panose="020B0503020204020204" pitchFamily="34" charset="-122"/>
                        </a:rPr>
                        <a:t>Deposits of  Other Depository Corporations</a:t>
                      </a:r>
                      <a:endParaRPr lang="en-US" sz="1400" b="0" i="0" u="none" strike="noStrike" dirty="0">
                        <a:effectLst/>
                        <a:latin typeface="微软雅黑" panose="020B0503020204020204" pitchFamily="34" charset="-122"/>
                        <a:ea typeface="微软雅黑" panose="020B0503020204020204" pitchFamily="34" charset="-122"/>
                      </a:endParaRPr>
                    </a:p>
                  </a:txBody>
                  <a:tcPr marL="6010" marR="6010" marT="6009" marB="0" anchor="ctr"/>
                </a:tc>
                <a:tc>
                  <a:txBody>
                    <a:bodyPr/>
                    <a:lstStyle/>
                    <a:p>
                      <a:pPr algn="r" fontAlgn="ctr"/>
                      <a:r>
                        <a:rPr lang="en-US" altLang="zh-CN" sz="1000" b="0" i="0" u="none" strike="noStrike" dirty="0">
                          <a:solidFill>
                            <a:srgbClr val="000000"/>
                          </a:solidFill>
                          <a:effectLst/>
                          <a:latin typeface="Arial" panose="020B0604020202020204" pitchFamily="34" charset="0"/>
                          <a:ea typeface="宋体" panose="02010600030101010101" pitchFamily="2" charset="-122"/>
                        </a:rPr>
                        <a:t>212046.96 </a:t>
                      </a:r>
                    </a:p>
                  </a:txBody>
                  <a:tcPr marL="9525" marR="9525" marT="9525" marB="0" anchor="ctr"/>
                </a:tc>
                <a:extLst>
                  <a:ext uri="{0D108BD9-81ED-4DB2-BD59-A6C34878D82A}">
                    <a16:rowId xmlns:a16="http://schemas.microsoft.com/office/drawing/2014/main" xmlns="" val="10003"/>
                  </a:ext>
                </a:extLst>
              </a:tr>
              <a:tr h="675403">
                <a:tc>
                  <a:txBody>
                    <a:bodyPr/>
                    <a:lstStyle/>
                    <a:p>
                      <a:pPr algn="l" fontAlgn="ctr"/>
                      <a:r>
                        <a:rPr lang="zh-CN" altLang="en-US" sz="1400" u="none" strike="noStrike" dirty="0">
                          <a:effectLst/>
                          <a:latin typeface="微软雅黑" panose="020B0503020204020204" pitchFamily="34" charset="-122"/>
                          <a:ea typeface="微软雅黑" panose="020B0503020204020204" pitchFamily="34" charset="-122"/>
                        </a:rPr>
                        <a:t>不计入储备货币的金融性公司存款  </a:t>
                      </a:r>
                      <a:r>
                        <a:rPr lang="en-US" sz="1400" u="none" strike="noStrike" dirty="0">
                          <a:effectLst/>
                          <a:latin typeface="微软雅黑" panose="020B0503020204020204" pitchFamily="34" charset="-122"/>
                          <a:ea typeface="微软雅黑" panose="020B0503020204020204" pitchFamily="34" charset="-122"/>
                        </a:rPr>
                        <a:t>Deposits of financial corporations excluded from Reserve Money</a:t>
                      </a:r>
                      <a:endParaRPr lang="en-US" sz="1400" b="0" i="0" u="none" strike="noStrike" dirty="0">
                        <a:effectLst/>
                        <a:latin typeface="微软雅黑" panose="020B0503020204020204" pitchFamily="34" charset="-122"/>
                        <a:ea typeface="微软雅黑" panose="020B0503020204020204" pitchFamily="34" charset="-122"/>
                      </a:endParaRPr>
                    </a:p>
                  </a:txBody>
                  <a:tcPr marL="144244" marR="6010" marT="6009" marB="0" anchor="ctr"/>
                </a:tc>
                <a:tc>
                  <a:txBody>
                    <a:bodyPr/>
                    <a:lstStyle/>
                    <a:p>
                      <a:pPr algn="r" fontAlgn="ctr"/>
                      <a:r>
                        <a:rPr lang="en-US" altLang="zh-CN" sz="1000" b="0" i="0" u="none" strike="noStrike">
                          <a:solidFill>
                            <a:srgbClr val="000000"/>
                          </a:solidFill>
                          <a:effectLst/>
                          <a:latin typeface="Arial" panose="020B0604020202020204" pitchFamily="34" charset="0"/>
                          <a:ea typeface="宋体" panose="02010600030101010101" pitchFamily="2" charset="-122"/>
                        </a:rPr>
                        <a:t>5192.75 </a:t>
                      </a:r>
                    </a:p>
                  </a:txBody>
                  <a:tcPr marL="9525" marR="9525" marT="9525" marB="0" anchor="ctr"/>
                </a:tc>
                <a:extLst>
                  <a:ext uri="{0D108BD9-81ED-4DB2-BD59-A6C34878D82A}">
                    <a16:rowId xmlns:a16="http://schemas.microsoft.com/office/drawing/2014/main" xmlns="" val="10004"/>
                  </a:ext>
                </a:extLst>
              </a:tr>
              <a:tr h="229323">
                <a:tc>
                  <a:txBody>
                    <a:bodyPr/>
                    <a:lstStyle/>
                    <a:p>
                      <a:pPr algn="l" fontAlgn="ctr"/>
                      <a:r>
                        <a:rPr lang="zh-CN" altLang="en-US" sz="1400" u="none" strike="noStrike" dirty="0">
                          <a:effectLst/>
                          <a:latin typeface="微软雅黑" panose="020B0503020204020204" pitchFamily="34" charset="-122"/>
                          <a:ea typeface="微软雅黑" panose="020B0503020204020204" pitchFamily="34" charset="-122"/>
                        </a:rPr>
                        <a:t>发行债券  </a:t>
                      </a:r>
                      <a:r>
                        <a:rPr lang="en-US" sz="1400" u="none" strike="noStrike" dirty="0">
                          <a:effectLst/>
                          <a:latin typeface="微软雅黑" panose="020B0503020204020204" pitchFamily="34" charset="-122"/>
                          <a:ea typeface="微软雅黑" panose="020B0503020204020204" pitchFamily="34" charset="-122"/>
                        </a:rPr>
                        <a:t>Bond Issue</a:t>
                      </a:r>
                      <a:endParaRPr lang="en-US" sz="1400" b="0" i="0" u="none" strike="noStrike" dirty="0">
                        <a:effectLst/>
                        <a:latin typeface="微软雅黑" panose="020B0503020204020204" pitchFamily="34" charset="-122"/>
                        <a:ea typeface="微软雅黑" panose="020B0503020204020204" pitchFamily="34" charset="-122"/>
                      </a:endParaRPr>
                    </a:p>
                  </a:txBody>
                  <a:tcPr marL="144244" marR="6010" marT="6009" marB="0" anchor="ctr"/>
                </a:tc>
                <a:tc>
                  <a:txBody>
                    <a:bodyPr/>
                    <a:lstStyle/>
                    <a:p>
                      <a:pPr algn="r" fontAlgn="ctr"/>
                      <a:r>
                        <a:rPr lang="en-US" altLang="zh-CN" sz="1000" b="0" i="0" u="none" strike="noStrike">
                          <a:solidFill>
                            <a:srgbClr val="000000"/>
                          </a:solidFill>
                          <a:effectLst/>
                          <a:latin typeface="Arial" panose="020B0604020202020204" pitchFamily="34" charset="0"/>
                          <a:ea typeface="宋体" panose="02010600030101010101" pitchFamily="2" charset="-122"/>
                        </a:rPr>
                        <a:t>950.00 </a:t>
                      </a:r>
                    </a:p>
                  </a:txBody>
                  <a:tcPr marL="9525" marR="9525" marT="9525" marB="0" anchor="ctr"/>
                </a:tc>
                <a:extLst>
                  <a:ext uri="{0D108BD9-81ED-4DB2-BD59-A6C34878D82A}">
                    <a16:rowId xmlns:a16="http://schemas.microsoft.com/office/drawing/2014/main" xmlns="" val="10005"/>
                  </a:ext>
                </a:extLst>
              </a:tr>
              <a:tr h="229323">
                <a:tc>
                  <a:txBody>
                    <a:bodyPr/>
                    <a:lstStyle/>
                    <a:p>
                      <a:pPr algn="l" fontAlgn="ctr"/>
                      <a:r>
                        <a:rPr lang="zh-CN" altLang="en-US" sz="1400" u="none" strike="noStrike" dirty="0">
                          <a:effectLst/>
                          <a:latin typeface="微软雅黑" panose="020B0503020204020204" pitchFamily="34" charset="-122"/>
                          <a:ea typeface="微软雅黑" panose="020B0503020204020204" pitchFamily="34" charset="-122"/>
                        </a:rPr>
                        <a:t>国外负债  </a:t>
                      </a:r>
                      <a:r>
                        <a:rPr lang="en-US" sz="1400" u="none" strike="noStrike" dirty="0">
                          <a:effectLst/>
                          <a:latin typeface="微软雅黑" panose="020B0503020204020204" pitchFamily="34" charset="-122"/>
                          <a:ea typeface="微软雅黑" panose="020B0503020204020204" pitchFamily="34" charset="-122"/>
                        </a:rPr>
                        <a:t>Foreign Liabilities</a:t>
                      </a:r>
                      <a:endParaRPr lang="en-US" sz="1400" b="0" i="0" u="none" strike="noStrike" dirty="0">
                        <a:effectLst/>
                        <a:latin typeface="微软雅黑" panose="020B0503020204020204" pitchFamily="34" charset="-122"/>
                        <a:ea typeface="微软雅黑" panose="020B0503020204020204" pitchFamily="34" charset="-122"/>
                      </a:endParaRPr>
                    </a:p>
                  </a:txBody>
                  <a:tcPr marL="144244" marR="6010" marT="6009" marB="0" anchor="ctr"/>
                </a:tc>
                <a:tc>
                  <a:txBody>
                    <a:bodyPr/>
                    <a:lstStyle/>
                    <a:p>
                      <a:pPr algn="r" fontAlgn="ctr"/>
                      <a:r>
                        <a:rPr lang="en-US" altLang="zh-CN" sz="1000" b="0" i="0" u="none" strike="noStrike">
                          <a:solidFill>
                            <a:srgbClr val="000000"/>
                          </a:solidFill>
                          <a:effectLst/>
                          <a:latin typeface="Arial" panose="020B0604020202020204" pitchFamily="34" charset="0"/>
                          <a:ea typeface="宋体" panose="02010600030101010101" pitchFamily="2" charset="-122"/>
                        </a:rPr>
                        <a:t>1357.80 </a:t>
                      </a:r>
                    </a:p>
                  </a:txBody>
                  <a:tcPr marL="9525" marR="9525" marT="9525" marB="0" anchor="ctr"/>
                </a:tc>
                <a:extLst>
                  <a:ext uri="{0D108BD9-81ED-4DB2-BD59-A6C34878D82A}">
                    <a16:rowId xmlns:a16="http://schemas.microsoft.com/office/drawing/2014/main" xmlns="" val="10006"/>
                  </a:ext>
                </a:extLst>
              </a:tr>
              <a:tr h="229323">
                <a:tc>
                  <a:txBody>
                    <a:bodyPr/>
                    <a:lstStyle/>
                    <a:p>
                      <a:pPr algn="l" fontAlgn="ctr"/>
                      <a:r>
                        <a:rPr lang="zh-CN" altLang="en-US" sz="1400" u="none" strike="noStrike" dirty="0">
                          <a:effectLst/>
                          <a:latin typeface="微软雅黑" panose="020B0503020204020204" pitchFamily="34" charset="-122"/>
                          <a:ea typeface="微软雅黑" panose="020B0503020204020204" pitchFamily="34" charset="-122"/>
                        </a:rPr>
                        <a:t>政府存款  </a:t>
                      </a:r>
                      <a:r>
                        <a:rPr lang="en-US" sz="1400" u="none" strike="noStrike" dirty="0">
                          <a:effectLst/>
                          <a:latin typeface="微软雅黑" panose="020B0503020204020204" pitchFamily="34" charset="-122"/>
                          <a:ea typeface="微软雅黑" panose="020B0503020204020204" pitchFamily="34" charset="-122"/>
                        </a:rPr>
                        <a:t>Deposits of Government  </a:t>
                      </a:r>
                      <a:endParaRPr lang="en-US" sz="1400" b="0" i="0" u="none" strike="noStrike" dirty="0">
                        <a:effectLst/>
                        <a:latin typeface="微软雅黑" panose="020B0503020204020204" pitchFamily="34" charset="-122"/>
                        <a:ea typeface="微软雅黑" panose="020B0503020204020204" pitchFamily="34" charset="-122"/>
                      </a:endParaRPr>
                    </a:p>
                  </a:txBody>
                  <a:tcPr marL="144244" marR="6010" marT="6009" marB="0" anchor="ctr"/>
                </a:tc>
                <a:tc>
                  <a:txBody>
                    <a:bodyPr/>
                    <a:lstStyle/>
                    <a:p>
                      <a:pPr algn="r" fontAlgn="ctr"/>
                      <a:r>
                        <a:rPr lang="en-US" altLang="zh-CN" sz="1000" b="0" i="0" u="none" strike="noStrike">
                          <a:solidFill>
                            <a:srgbClr val="000000"/>
                          </a:solidFill>
                          <a:effectLst/>
                          <a:latin typeface="Arial" panose="020B0604020202020204" pitchFamily="34" charset="0"/>
                          <a:ea typeface="宋体" panose="02010600030101010101" pitchFamily="2" charset="-122"/>
                        </a:rPr>
                        <a:t>46143.39 </a:t>
                      </a:r>
                    </a:p>
                  </a:txBody>
                  <a:tcPr marL="9525" marR="9525" marT="9525" marB="0" anchor="ctr"/>
                </a:tc>
                <a:extLst>
                  <a:ext uri="{0D108BD9-81ED-4DB2-BD59-A6C34878D82A}">
                    <a16:rowId xmlns:a16="http://schemas.microsoft.com/office/drawing/2014/main" xmlns="" val="10007"/>
                  </a:ext>
                </a:extLst>
              </a:tr>
              <a:tr h="229323">
                <a:tc>
                  <a:txBody>
                    <a:bodyPr/>
                    <a:lstStyle/>
                    <a:p>
                      <a:pPr algn="l" fontAlgn="ctr"/>
                      <a:r>
                        <a:rPr lang="zh-CN" altLang="en-US" sz="1400" u="none" strike="noStrike" dirty="0">
                          <a:effectLst/>
                          <a:latin typeface="微软雅黑" panose="020B0503020204020204" pitchFamily="34" charset="-122"/>
                          <a:ea typeface="微软雅黑" panose="020B0503020204020204" pitchFamily="34" charset="-122"/>
                        </a:rPr>
                        <a:t>自有资金  </a:t>
                      </a:r>
                      <a:r>
                        <a:rPr lang="en-US" sz="1400" u="none" strike="noStrike" dirty="0">
                          <a:effectLst/>
                          <a:latin typeface="微软雅黑" panose="020B0503020204020204" pitchFamily="34" charset="-122"/>
                          <a:ea typeface="微软雅黑" panose="020B0503020204020204" pitchFamily="34" charset="-122"/>
                        </a:rPr>
                        <a:t>Own Capital</a:t>
                      </a:r>
                      <a:endParaRPr lang="en-US" sz="1400" b="0" i="0" u="none" strike="noStrike" dirty="0">
                        <a:effectLst/>
                        <a:latin typeface="微软雅黑" panose="020B0503020204020204" pitchFamily="34" charset="-122"/>
                        <a:ea typeface="微软雅黑" panose="020B0503020204020204" pitchFamily="34" charset="-122"/>
                      </a:endParaRPr>
                    </a:p>
                  </a:txBody>
                  <a:tcPr marL="144244" marR="6010" marT="6009" marB="0" anchor="ctr"/>
                </a:tc>
                <a:tc>
                  <a:txBody>
                    <a:bodyPr/>
                    <a:lstStyle/>
                    <a:p>
                      <a:pPr algn="r" fontAlgn="ctr"/>
                      <a:r>
                        <a:rPr lang="en-US" altLang="zh-CN" sz="1000" b="0" i="0" u="none" strike="noStrike">
                          <a:solidFill>
                            <a:srgbClr val="000000"/>
                          </a:solidFill>
                          <a:effectLst/>
                          <a:latin typeface="Arial" panose="020B0604020202020204" pitchFamily="34" charset="0"/>
                          <a:ea typeface="宋体" panose="02010600030101010101" pitchFamily="2" charset="-122"/>
                        </a:rPr>
                        <a:t>219.75 </a:t>
                      </a:r>
                    </a:p>
                  </a:txBody>
                  <a:tcPr marL="9525" marR="9525" marT="9525" marB="0" anchor="ctr"/>
                </a:tc>
                <a:extLst>
                  <a:ext uri="{0D108BD9-81ED-4DB2-BD59-A6C34878D82A}">
                    <a16:rowId xmlns:a16="http://schemas.microsoft.com/office/drawing/2014/main" xmlns="" val="10008"/>
                  </a:ext>
                </a:extLst>
              </a:tr>
              <a:tr h="229323">
                <a:tc>
                  <a:txBody>
                    <a:bodyPr/>
                    <a:lstStyle/>
                    <a:p>
                      <a:pPr algn="l" fontAlgn="ctr"/>
                      <a:r>
                        <a:rPr lang="zh-CN" altLang="en-US" sz="1400" u="none" strike="noStrike" dirty="0">
                          <a:effectLst/>
                          <a:latin typeface="微软雅黑" panose="020B0503020204020204" pitchFamily="34" charset="-122"/>
                          <a:ea typeface="微软雅黑" panose="020B0503020204020204" pitchFamily="34" charset="-122"/>
                        </a:rPr>
                        <a:t>其他负债  </a:t>
                      </a:r>
                      <a:r>
                        <a:rPr lang="en-US" sz="1400" u="none" strike="noStrike" dirty="0">
                          <a:effectLst/>
                          <a:latin typeface="微软雅黑" panose="020B0503020204020204" pitchFamily="34" charset="-122"/>
                          <a:ea typeface="微软雅黑" panose="020B0503020204020204" pitchFamily="34" charset="-122"/>
                        </a:rPr>
                        <a:t>Other Liabilities </a:t>
                      </a:r>
                      <a:endParaRPr lang="en-US" sz="1400" b="0" i="0" u="none" strike="noStrike" dirty="0">
                        <a:effectLst/>
                        <a:latin typeface="微软雅黑" panose="020B0503020204020204" pitchFamily="34" charset="-122"/>
                        <a:ea typeface="微软雅黑" panose="020B0503020204020204" pitchFamily="34" charset="-122"/>
                      </a:endParaRPr>
                    </a:p>
                  </a:txBody>
                  <a:tcPr marL="144244" marR="6010" marT="6009" marB="0" anchor="ctr"/>
                </a:tc>
                <a:tc>
                  <a:txBody>
                    <a:bodyPr/>
                    <a:lstStyle/>
                    <a:p>
                      <a:pPr algn="r" fontAlgn="ctr"/>
                      <a:r>
                        <a:rPr lang="en-US" altLang="zh-CN" sz="1000" b="0" i="0" u="none" strike="noStrike">
                          <a:solidFill>
                            <a:srgbClr val="000000"/>
                          </a:solidFill>
                          <a:effectLst/>
                          <a:latin typeface="Arial" panose="020B0604020202020204" pitchFamily="34" charset="0"/>
                          <a:ea typeface="宋体" panose="02010600030101010101" pitchFamily="2" charset="-122"/>
                        </a:rPr>
                        <a:t>13768.72 </a:t>
                      </a:r>
                    </a:p>
                  </a:txBody>
                  <a:tcPr marL="9525" marR="9525" marT="9525" marB="0" anchor="ctr"/>
                </a:tc>
                <a:extLst>
                  <a:ext uri="{0D108BD9-81ED-4DB2-BD59-A6C34878D82A}">
                    <a16:rowId xmlns:a16="http://schemas.microsoft.com/office/drawing/2014/main" xmlns="" val="10009"/>
                  </a:ext>
                </a:extLst>
              </a:tr>
              <a:tr h="229323">
                <a:tc>
                  <a:txBody>
                    <a:bodyPr/>
                    <a:lstStyle/>
                    <a:p>
                      <a:pPr algn="l" fontAlgn="ctr"/>
                      <a:r>
                        <a:rPr lang="zh-CN" altLang="en-US" sz="1400" u="none" strike="noStrike" dirty="0">
                          <a:effectLst/>
                          <a:latin typeface="微软雅黑" panose="020B0503020204020204" pitchFamily="34" charset="-122"/>
                          <a:ea typeface="微软雅黑" panose="020B0503020204020204" pitchFamily="34" charset="-122"/>
                        </a:rPr>
                        <a:t>总负债  </a:t>
                      </a:r>
                      <a:r>
                        <a:rPr lang="en-US" sz="1400" u="none" strike="noStrike" dirty="0">
                          <a:effectLst/>
                          <a:latin typeface="微软雅黑" panose="020B0503020204020204" pitchFamily="34" charset="-122"/>
                          <a:ea typeface="微软雅黑" panose="020B0503020204020204" pitchFamily="34" charset="-122"/>
                        </a:rPr>
                        <a:t>Total  Liabilities</a:t>
                      </a:r>
                      <a:endParaRPr lang="en-US" sz="1400" b="1" i="0" u="none" strike="noStrike" dirty="0">
                        <a:effectLst/>
                        <a:latin typeface="微软雅黑" panose="020B0503020204020204" pitchFamily="34" charset="-122"/>
                        <a:ea typeface="微软雅黑" panose="020B0503020204020204" pitchFamily="34" charset="-122"/>
                      </a:endParaRPr>
                    </a:p>
                  </a:txBody>
                  <a:tcPr marL="6010" marR="6010" marT="6009" marB="0" anchor="ctr">
                    <a:solidFill>
                      <a:schemeClr val="accent1"/>
                    </a:solidFill>
                  </a:tcPr>
                </a:tc>
                <a:tc>
                  <a:txBody>
                    <a:bodyPr/>
                    <a:lstStyle/>
                    <a:p>
                      <a:pPr algn="r" fontAlgn="ctr"/>
                      <a:r>
                        <a:rPr lang="en-US" altLang="zh-CN" sz="1000" b="1" i="0" u="none" strike="noStrike" dirty="0">
                          <a:solidFill>
                            <a:srgbClr val="000000"/>
                          </a:solidFill>
                          <a:effectLst/>
                          <a:latin typeface="Arial" panose="020B0604020202020204" pitchFamily="34" charset="0"/>
                          <a:ea typeface="宋体" panose="02010600030101010101" pitchFamily="2" charset="-122"/>
                        </a:rPr>
                        <a:t>391973.65 </a:t>
                      </a:r>
                    </a:p>
                  </a:txBody>
                  <a:tcPr marL="9525" marR="9525" marT="9525" marB="0" anchor="ctr">
                    <a:solidFill>
                      <a:schemeClr val="accent1"/>
                    </a:solidFill>
                  </a:tcPr>
                </a:tc>
                <a:extLst>
                  <a:ext uri="{0D108BD9-81ED-4DB2-BD59-A6C34878D82A}">
                    <a16:rowId xmlns:a16="http://schemas.microsoft.com/office/drawing/2014/main" xmlns="" val="10010"/>
                  </a:ext>
                </a:extLst>
              </a:tr>
            </a:tbl>
          </a:graphicData>
        </a:graphic>
      </p:graphicFrame>
      <p:sp>
        <p:nvSpPr>
          <p:cNvPr id="9" name="文本框 12"/>
          <p:cNvSpPr txBox="1">
            <a:spLocks noChangeArrowheads="1"/>
          </p:cNvSpPr>
          <p:nvPr/>
        </p:nvSpPr>
        <p:spPr bwMode="auto">
          <a:xfrm>
            <a:off x="928688"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二</a:t>
            </a:r>
            <a:r>
              <a:rPr lang="zh-CN" altLang="en-US"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中央银行</a:t>
            </a:r>
            <a:r>
              <a:rPr lang="zh-CN" altLang="en-US" sz="2400" b="1" dirty="0" smtClean="0">
                <a:latin typeface="微软雅黑" pitchFamily="34" charset="-122"/>
                <a:ea typeface="微软雅黑" pitchFamily="34" charset="-122"/>
              </a:rPr>
              <a:t>业务运作</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2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072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4013" y="1041400"/>
            <a:ext cx="4286250" cy="534988"/>
          </a:xfrm>
          <a:prstGeom prst="rect">
            <a:avLst/>
          </a:prstGeom>
        </p:spPr>
        <p:txBody>
          <a:bodyPr>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（一）中央银行的资产负债表</a:t>
            </a:r>
          </a:p>
        </p:txBody>
      </p:sp>
      <p:graphicFrame>
        <p:nvGraphicFramePr>
          <p:cNvPr id="10" name="Group 94"/>
          <p:cNvGraphicFramePr>
            <a:graphicFrameLocks/>
          </p:cNvGraphicFramePr>
          <p:nvPr>
            <p:extLst>
              <p:ext uri="{D42A27DB-BD31-4B8C-83A1-F6EECF244321}">
                <p14:modId xmlns:p14="http://schemas.microsoft.com/office/powerpoint/2010/main" val="2087333184"/>
              </p:ext>
            </p:extLst>
          </p:nvPr>
        </p:nvGraphicFramePr>
        <p:xfrm>
          <a:off x="388937" y="1576387"/>
          <a:ext cx="11295063" cy="5154654"/>
        </p:xfrm>
        <a:graphic>
          <a:graphicData uri="http://schemas.openxmlformats.org/drawingml/2006/table">
            <a:tbl>
              <a:tblPr/>
              <a:tblGrid>
                <a:gridCol w="3967162">
                  <a:extLst>
                    <a:ext uri="{9D8B030D-6E8A-4147-A177-3AD203B41FA5}">
                      <a16:colId xmlns:a16="http://schemas.microsoft.com/office/drawing/2014/main" xmlns="" val="20000"/>
                    </a:ext>
                  </a:extLst>
                </a:gridCol>
                <a:gridCol w="1044362">
                  <a:extLst>
                    <a:ext uri="{9D8B030D-6E8A-4147-A177-3AD203B41FA5}">
                      <a16:colId xmlns:a16="http://schemas.microsoft.com/office/drawing/2014/main" xmlns="" val="20001"/>
                    </a:ext>
                  </a:extLst>
                </a:gridCol>
                <a:gridCol w="1053308">
                  <a:extLst>
                    <a:ext uri="{9D8B030D-6E8A-4147-A177-3AD203B41FA5}">
                      <a16:colId xmlns:a16="http://schemas.microsoft.com/office/drawing/2014/main" xmlns="" val="20002"/>
                    </a:ext>
                  </a:extLst>
                </a:gridCol>
                <a:gridCol w="3230482">
                  <a:extLst>
                    <a:ext uri="{9D8B030D-6E8A-4147-A177-3AD203B41FA5}">
                      <a16:colId xmlns:a16="http://schemas.microsoft.com/office/drawing/2014/main" xmlns="" val="20003"/>
                    </a:ext>
                  </a:extLst>
                </a:gridCol>
                <a:gridCol w="1055144">
                  <a:extLst>
                    <a:ext uri="{9D8B030D-6E8A-4147-A177-3AD203B41FA5}">
                      <a16:colId xmlns:a16="http://schemas.microsoft.com/office/drawing/2014/main" xmlns="" val="20004"/>
                    </a:ext>
                  </a:extLst>
                </a:gridCol>
                <a:gridCol w="944605">
                  <a:extLst>
                    <a:ext uri="{9D8B030D-6E8A-4147-A177-3AD203B41FA5}">
                      <a16:colId xmlns:a16="http://schemas.microsoft.com/office/drawing/2014/main" xmlns="" val="20005"/>
                    </a:ext>
                  </a:extLst>
                </a:gridCol>
              </a:tblGrid>
              <a:tr h="452437">
                <a:tc>
                  <a:txBody>
                    <a:bodyPr/>
                    <a:lstStyle/>
                    <a:p>
                      <a:pPr marL="0" marR="0" lvl="0" indent="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400" b="1" i="0" u="none" strike="noStrike" cap="none" normalizeH="0" baseline="0" dirty="0" smtClean="0">
                          <a:ln>
                            <a:noFill/>
                          </a:ln>
                          <a:solidFill>
                            <a:schemeClr val="tx1"/>
                          </a:solidFill>
                          <a:effectLst/>
                          <a:latin typeface="Arial" charset="0"/>
                          <a:ea typeface="宋体" pitchFamily="2" charset="-122"/>
                        </a:rPr>
                        <a:t>Assets</a:t>
                      </a:r>
                      <a:endParaRPr kumimoji="0" lang="zh-CN" altLang="en-US" sz="1400" b="1" i="0" u="none" strike="noStrike" cap="none" normalizeH="0" baseline="0" dirty="0" smtClean="0">
                        <a:ln>
                          <a:noFill/>
                        </a:ln>
                        <a:solidFill>
                          <a:schemeClr val="tx1"/>
                        </a:solidFill>
                        <a:effectLst/>
                        <a:latin typeface="Arial" charset="0"/>
                        <a:ea typeface="宋体" pitchFamily="2" charset="-122"/>
                      </a:endParaRPr>
                    </a:p>
                  </a:txBody>
                  <a:tcPr marL="91446" marR="91446"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marL="0" marR="0" lvl="0" indent="0" algn="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宋体" pitchFamily="2" charset="-122"/>
                        </a:rPr>
                        <a:t>Dec 30, 2020</a:t>
                      </a:r>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r>
                        <a:rPr lang="en-US" altLang="zh-CN" sz="1600" b="1" dirty="0" smtClean="0"/>
                        <a:t>Sep. 29, 2021</a:t>
                      </a:r>
                      <a:endParaRPr lang="zh-CN" altLang="en-US" sz="1600" b="1" dirty="0"/>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200" b="1" i="0" u="none" strike="noStrike" cap="none" normalizeH="0" baseline="0" dirty="0" smtClean="0">
                          <a:ln>
                            <a:noFill/>
                          </a:ln>
                          <a:solidFill>
                            <a:schemeClr val="tx1"/>
                          </a:solidFill>
                          <a:effectLst/>
                          <a:latin typeface="Arial" charset="0"/>
                          <a:ea typeface="宋体" pitchFamily="2" charset="-122"/>
                        </a:rPr>
                        <a:t>Liabilities </a:t>
                      </a:r>
                      <a:endParaRPr kumimoji="0" lang="zh-CN" altLang="en-US" sz="1200" b="1" i="0" u="none" strike="noStrike" cap="none" normalizeH="0" baseline="0" dirty="0" smtClean="0">
                        <a:ln>
                          <a:noFill/>
                        </a:ln>
                        <a:solidFill>
                          <a:schemeClr val="tx1"/>
                        </a:solidFill>
                        <a:effectLst/>
                        <a:latin typeface="Arial" charset="0"/>
                        <a:ea typeface="宋体" pitchFamily="2" charset="-122"/>
                      </a:endParaRPr>
                    </a:p>
                  </a:txBody>
                  <a:tcPr marL="91446" marR="91446"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marL="0" marR="0" lvl="0" indent="0" algn="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宋体" pitchFamily="2" charset="-122"/>
                        </a:rPr>
                        <a:t>Dec 30, 2020</a:t>
                      </a:r>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r>
                        <a:rPr lang="en-US" altLang="zh-CN" sz="1600" b="1" dirty="0" smtClean="0"/>
                        <a:t>Sep. 29, 2021</a:t>
                      </a:r>
                      <a:endParaRPr lang="zh-CN" altLang="en-US" sz="1600" b="1" dirty="0"/>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xmlns="" val="10000"/>
                  </a:ext>
                </a:extLst>
              </a:tr>
              <a:tr h="369444">
                <a:tc>
                  <a:txBody>
                    <a:bodyPr/>
                    <a:lstStyle/>
                    <a:p>
                      <a:pPr marL="0" marR="0" lvl="0" indent="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400" b="1" i="0" u="none" strike="noStrike" cap="none" normalizeH="0" baseline="0" dirty="0" smtClean="0">
                          <a:ln>
                            <a:noFill/>
                          </a:ln>
                          <a:solidFill>
                            <a:schemeClr val="tx1"/>
                          </a:solidFill>
                          <a:effectLst/>
                          <a:latin typeface="Arial" charset="0"/>
                          <a:ea typeface="宋体" pitchFamily="2" charset="-122"/>
                        </a:rPr>
                        <a:t>Total assets</a:t>
                      </a:r>
                      <a:endParaRPr kumimoji="0" lang="zh-CN" altLang="en-US" sz="1400" b="1" i="0" u="none" strike="noStrike" cap="none" normalizeH="0" baseline="0" dirty="0" smtClean="0">
                        <a:ln>
                          <a:noFill/>
                        </a:ln>
                        <a:solidFill>
                          <a:schemeClr val="tx1"/>
                        </a:solidFill>
                        <a:effectLst/>
                        <a:latin typeface="Arial" charset="0"/>
                        <a:ea typeface="宋体" pitchFamily="2" charset="-122"/>
                      </a:endParaRPr>
                    </a:p>
                  </a:txBody>
                  <a:tcPr marL="91446" marR="91446"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marL="0" marR="0" lvl="0" indent="0" algn="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700" b="1" i="0" u="none" strike="noStrike" cap="none" normalizeH="0" baseline="0" dirty="0" smtClean="0">
                          <a:ln>
                            <a:noFill/>
                          </a:ln>
                          <a:solidFill>
                            <a:schemeClr val="tx1"/>
                          </a:solidFill>
                          <a:effectLst/>
                          <a:latin typeface="Arial" charset="0"/>
                          <a:ea typeface="宋体" pitchFamily="2" charset="-122"/>
                        </a:rPr>
                        <a:t>7,363</a:t>
                      </a:r>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marL="0" marR="0" lvl="0" indent="0" algn="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700" b="1" i="0" u="none" strike="noStrike" kern="1200" cap="none" normalizeH="0" baseline="0" dirty="0" smtClean="0">
                          <a:ln>
                            <a:noFill/>
                          </a:ln>
                          <a:solidFill>
                            <a:schemeClr val="tx1"/>
                          </a:solidFill>
                          <a:effectLst/>
                          <a:latin typeface="Arial" charset="0"/>
                          <a:ea typeface="宋体" pitchFamily="2" charset="-122"/>
                          <a:cs typeface="+mn-cs"/>
                        </a:rPr>
                        <a:t>8448</a:t>
                      </a:r>
                      <a:endParaRPr kumimoji="0" lang="zh-CN" altLang="en-US" sz="1700" b="1" i="0" u="none" strike="noStrike" kern="1200" cap="none" normalizeH="0" baseline="0" dirty="0">
                        <a:ln>
                          <a:noFill/>
                        </a:ln>
                        <a:solidFill>
                          <a:schemeClr val="tx1"/>
                        </a:solidFill>
                        <a:effectLst/>
                        <a:latin typeface="Arial" charset="0"/>
                        <a:ea typeface="宋体" pitchFamily="2" charset="-122"/>
                        <a:cs typeface="+mn-cs"/>
                      </a:endParaRPr>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400" b="1" i="0" u="none" strike="noStrike" cap="none" normalizeH="0" baseline="0" dirty="0" smtClean="0">
                          <a:ln>
                            <a:noFill/>
                          </a:ln>
                          <a:solidFill>
                            <a:schemeClr val="tx1"/>
                          </a:solidFill>
                          <a:effectLst/>
                          <a:latin typeface="Arial" charset="0"/>
                          <a:ea typeface="宋体" pitchFamily="2" charset="-122"/>
                        </a:rPr>
                        <a:t>Total liabilities</a:t>
                      </a:r>
                      <a:endParaRPr kumimoji="0" lang="zh-CN" altLang="en-US" sz="1400" b="1" i="0" u="none" strike="noStrike" cap="none" normalizeH="0" baseline="0" dirty="0" smtClean="0">
                        <a:ln>
                          <a:noFill/>
                        </a:ln>
                        <a:solidFill>
                          <a:schemeClr val="tx1"/>
                        </a:solidFill>
                        <a:effectLst/>
                        <a:latin typeface="Arial" charset="0"/>
                        <a:ea typeface="宋体" pitchFamily="2" charset="-122"/>
                      </a:endParaRPr>
                    </a:p>
                  </a:txBody>
                  <a:tcPr marL="91446" marR="91446"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marL="0" marR="0" lvl="0" indent="0" algn="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700" b="1" i="0" u="none" strike="noStrike" cap="none" normalizeH="0" baseline="0" dirty="0" smtClean="0">
                          <a:ln>
                            <a:noFill/>
                          </a:ln>
                          <a:solidFill>
                            <a:schemeClr val="tx1"/>
                          </a:solidFill>
                          <a:effectLst/>
                          <a:latin typeface="Arial" charset="0"/>
                          <a:ea typeface="宋体" pitchFamily="2" charset="-122"/>
                        </a:rPr>
                        <a:t>7,324</a:t>
                      </a:r>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a:r>
                        <a:rPr lang="en-US" altLang="zh-CN" sz="1800" dirty="0" smtClean="0"/>
                        <a:t>8,408</a:t>
                      </a:r>
                      <a:endParaRPr lang="zh-CN" altLang="en-US" sz="1800" dirty="0"/>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xmlns="" val="10001"/>
                  </a:ext>
                </a:extLst>
              </a:tr>
              <a:tr h="365763">
                <a:tc>
                  <a:txBody>
                    <a:bodyPr/>
                    <a:lstStyle/>
                    <a:p>
                      <a:pPr marL="0" marR="0" lvl="0" indent="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400" b="1" i="0" u="none" strike="noStrike" cap="none" normalizeH="0" baseline="0" dirty="0" smtClean="0">
                          <a:ln>
                            <a:noFill/>
                          </a:ln>
                          <a:solidFill>
                            <a:schemeClr val="tx1"/>
                          </a:solidFill>
                          <a:effectLst/>
                          <a:latin typeface="Arial" charset="0"/>
                          <a:ea typeface="宋体" pitchFamily="2" charset="-122"/>
                        </a:rPr>
                        <a:t>    Securities held outright</a:t>
                      </a:r>
                      <a:endParaRPr kumimoji="0" lang="zh-CN" altLang="en-US" sz="1400" b="1" i="0" u="none" strike="noStrike" cap="none" normalizeH="0" baseline="0" dirty="0" smtClean="0">
                        <a:ln>
                          <a:noFill/>
                        </a:ln>
                        <a:solidFill>
                          <a:schemeClr val="tx1"/>
                        </a:solidFill>
                        <a:effectLst/>
                        <a:latin typeface="Arial" charset="0"/>
                        <a:ea typeface="宋体" pitchFamily="2" charset="-122"/>
                      </a:endParaRPr>
                    </a:p>
                  </a:txBody>
                  <a:tcPr marL="91446" marR="91446"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marL="0" marR="0" lvl="0" indent="0" algn="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700" b="1" i="0" u="none" strike="noStrike" cap="none" normalizeH="0" baseline="0" dirty="0" smtClean="0">
                          <a:ln>
                            <a:noFill/>
                          </a:ln>
                          <a:solidFill>
                            <a:schemeClr val="tx1"/>
                          </a:solidFill>
                          <a:effectLst/>
                          <a:latin typeface="Arial" charset="0"/>
                          <a:ea typeface="宋体" pitchFamily="2" charset="-122"/>
                        </a:rPr>
                        <a:t>6,731</a:t>
                      </a:r>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a:r>
                        <a:rPr lang="en-US" altLang="zh-CN" sz="1800" dirty="0" smtClean="0"/>
                        <a:t>7,928</a:t>
                      </a:r>
                      <a:endParaRPr lang="zh-CN" altLang="en-US" sz="1800" dirty="0"/>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lang="en-US" altLang="zh-CN" sz="1800" b="0" kern="1200" dirty="0" smtClean="0">
                          <a:solidFill>
                            <a:schemeClr val="tx1"/>
                          </a:solidFill>
                          <a:effectLst/>
                          <a:latin typeface="+mn-lt"/>
                          <a:ea typeface="+mn-ea"/>
                          <a:cs typeface="+mn-cs"/>
                        </a:rPr>
                        <a:t>Federal Reserve note</a:t>
                      </a:r>
                      <a:endParaRPr lang="zh-CN" altLang="en-US" sz="1800" b="0" kern="1200" dirty="0" smtClean="0">
                        <a:solidFill>
                          <a:schemeClr val="tx1"/>
                        </a:solidFill>
                        <a:effectLst/>
                        <a:latin typeface="+mn-lt"/>
                        <a:ea typeface="+mn-ea"/>
                        <a:cs typeface="+mn-cs"/>
                      </a:endParaRPr>
                    </a:p>
                  </a:txBody>
                  <a:tcPr marL="91446" marR="91446"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fontAlgn="b"/>
                      <a:r>
                        <a:rPr lang="en-US" altLang="zh-CN" b="0" dirty="0">
                          <a:effectLst/>
                        </a:rPr>
                        <a:t>2,038</a:t>
                      </a:r>
                    </a:p>
                  </a:txBody>
                  <a:tcPr anchor="b">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fontAlgn="b"/>
                      <a:r>
                        <a:rPr lang="en-US" altLang="zh-CN" b="0" dirty="0">
                          <a:effectLst/>
                        </a:rPr>
                        <a:t>2,148</a:t>
                      </a:r>
                    </a:p>
                  </a:txBody>
                  <a:tcPr anchor="b">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xmlns="" val="10002"/>
                  </a:ext>
                </a:extLst>
              </a:tr>
              <a:tr h="424027">
                <a:tc>
                  <a:txBody>
                    <a:bodyPr/>
                    <a:lstStyle/>
                    <a:p>
                      <a:pPr marL="0" marR="0" lvl="0" indent="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400" b="1" i="0" u="none" strike="noStrike" cap="none" normalizeH="0" baseline="0" dirty="0" smtClean="0">
                          <a:ln>
                            <a:noFill/>
                          </a:ln>
                          <a:solidFill>
                            <a:schemeClr val="tx1"/>
                          </a:solidFill>
                          <a:effectLst/>
                          <a:latin typeface="Arial" charset="0"/>
                          <a:ea typeface="宋体" pitchFamily="2" charset="-122"/>
                        </a:rPr>
                        <a:t>      U.S. Treasury securities</a:t>
                      </a:r>
                      <a:endParaRPr kumimoji="0" lang="zh-CN" altLang="en-US" sz="1400" b="1" i="0" u="none" strike="noStrike" cap="none" normalizeH="0" baseline="0" dirty="0" smtClean="0">
                        <a:ln>
                          <a:noFill/>
                        </a:ln>
                        <a:solidFill>
                          <a:schemeClr val="tx1"/>
                        </a:solidFill>
                        <a:effectLst/>
                        <a:latin typeface="Arial" charset="0"/>
                        <a:ea typeface="宋体" pitchFamily="2" charset="-122"/>
                      </a:endParaRPr>
                    </a:p>
                  </a:txBody>
                  <a:tcPr marL="91446" marR="91446"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marL="0" marR="0" lvl="0" indent="0" algn="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700" b="1" i="0" u="none" strike="noStrike" cap="none" normalizeH="0" baseline="0" dirty="0" smtClean="0">
                          <a:ln>
                            <a:noFill/>
                          </a:ln>
                          <a:solidFill>
                            <a:schemeClr val="tx1"/>
                          </a:solidFill>
                          <a:effectLst/>
                          <a:latin typeface="Arial" charset="0"/>
                          <a:ea typeface="宋体" pitchFamily="2" charset="-122"/>
                        </a:rPr>
                        <a:t>4,689</a:t>
                      </a:r>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a:r>
                        <a:rPr lang="en-US" altLang="zh-CN" sz="1800" dirty="0" smtClean="0"/>
                        <a:t>5,431</a:t>
                      </a:r>
                      <a:endParaRPr lang="zh-CN" altLang="en-US" sz="1800" dirty="0"/>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lang="en-US" altLang="zh-CN" sz="1600" b="0" kern="1200" dirty="0" smtClean="0">
                          <a:solidFill>
                            <a:schemeClr val="tx1"/>
                          </a:solidFill>
                          <a:effectLst/>
                          <a:latin typeface="+mn-lt"/>
                          <a:ea typeface="+mn-ea"/>
                          <a:cs typeface="+mn-cs"/>
                        </a:rPr>
                        <a:t>Deposits held by depository institutions other than term deposits</a:t>
                      </a:r>
                      <a:endParaRPr lang="zh-CN" altLang="en-US" sz="1600" b="0" kern="1200" dirty="0" smtClean="0">
                        <a:solidFill>
                          <a:schemeClr val="tx1"/>
                        </a:solidFill>
                        <a:effectLst/>
                        <a:latin typeface="+mn-lt"/>
                        <a:ea typeface="+mn-ea"/>
                        <a:cs typeface="+mn-cs"/>
                      </a:endParaRPr>
                    </a:p>
                  </a:txBody>
                  <a:tcPr marL="91446" marR="91446"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fontAlgn="b"/>
                      <a:r>
                        <a:rPr lang="en-US" altLang="zh-CN" b="0" dirty="0">
                          <a:effectLst/>
                        </a:rPr>
                        <a:t>3,143</a:t>
                      </a:r>
                    </a:p>
                  </a:txBody>
                  <a:tcPr anchor="b">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fontAlgn="b"/>
                      <a:r>
                        <a:rPr lang="en-US" altLang="zh-CN" b="0" dirty="0">
                          <a:effectLst/>
                        </a:rPr>
                        <a:t>4,095</a:t>
                      </a:r>
                    </a:p>
                  </a:txBody>
                  <a:tcPr anchor="b">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xmlns="" val="10003"/>
                  </a:ext>
                </a:extLst>
              </a:tr>
              <a:tr h="365763">
                <a:tc>
                  <a:txBody>
                    <a:bodyPr/>
                    <a:lstStyle/>
                    <a:p>
                      <a:pPr marL="0" marR="0" lvl="0" indent="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400" b="1" i="0" u="none" strike="noStrike" cap="none" normalizeH="0" baseline="0" dirty="0" smtClean="0">
                          <a:ln>
                            <a:noFill/>
                          </a:ln>
                          <a:solidFill>
                            <a:schemeClr val="tx1"/>
                          </a:solidFill>
                          <a:effectLst/>
                          <a:latin typeface="Arial" charset="0"/>
                          <a:ea typeface="宋体" pitchFamily="2" charset="-122"/>
                        </a:rPr>
                        <a:t>      Agency mortgage-backed securities</a:t>
                      </a:r>
                      <a:endParaRPr kumimoji="0" lang="zh-CN" altLang="en-US" sz="1400" b="1" i="0" u="none" strike="noStrike" cap="none" normalizeH="0" baseline="0" dirty="0" smtClean="0">
                        <a:ln>
                          <a:noFill/>
                        </a:ln>
                        <a:solidFill>
                          <a:schemeClr val="tx1"/>
                        </a:solidFill>
                        <a:effectLst/>
                        <a:latin typeface="Arial" charset="0"/>
                        <a:ea typeface="宋体" pitchFamily="2" charset="-122"/>
                      </a:endParaRPr>
                    </a:p>
                  </a:txBody>
                  <a:tcPr marL="91446" marR="91446"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marL="0" marR="0" lvl="0" indent="0" algn="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700" b="1" i="0" u="none" strike="noStrike" cap="none" normalizeH="0" baseline="0" dirty="0" smtClean="0">
                          <a:ln>
                            <a:noFill/>
                          </a:ln>
                          <a:solidFill>
                            <a:schemeClr val="tx1"/>
                          </a:solidFill>
                          <a:effectLst/>
                          <a:latin typeface="Arial" charset="0"/>
                          <a:ea typeface="宋体" pitchFamily="2" charset="-122"/>
                        </a:rPr>
                        <a:t>2,039</a:t>
                      </a:r>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a:r>
                        <a:rPr lang="en-US" altLang="zh-CN" sz="1800" dirty="0" smtClean="0"/>
                        <a:t>2,495</a:t>
                      </a:r>
                      <a:endParaRPr lang="zh-CN" altLang="en-US" sz="1800" dirty="0"/>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l" fontAlgn="t"/>
                      <a:r>
                        <a:rPr lang="en-US" b="0" dirty="0">
                          <a:effectLst/>
                        </a:rPr>
                        <a:t>Reverse repurchase agreements</a:t>
                      </a:r>
                    </a:p>
                  </a:txBody>
                  <a:tcPr>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fontAlgn="b"/>
                      <a:r>
                        <a:rPr lang="en-US" altLang="zh-CN" b="0">
                          <a:effectLst/>
                        </a:rPr>
                        <a:t>210</a:t>
                      </a:r>
                    </a:p>
                  </a:txBody>
                  <a:tcPr anchor="b">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fontAlgn="b"/>
                      <a:r>
                        <a:rPr lang="en-US" altLang="zh-CN" b="0" dirty="0">
                          <a:effectLst/>
                        </a:rPr>
                        <a:t>1,702</a:t>
                      </a:r>
                    </a:p>
                  </a:txBody>
                  <a:tcPr anchor="b">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xmlns="" val="10004"/>
                  </a:ext>
                </a:extLst>
              </a:tr>
              <a:tr h="365763">
                <a:tc>
                  <a:txBody>
                    <a:bodyPr/>
                    <a:lstStyle/>
                    <a:p>
                      <a:pPr marL="0" marR="0" lvl="0" indent="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400" b="1" i="0" u="none" strike="noStrike" kern="1200" cap="none" normalizeH="0" baseline="0" dirty="0" smtClean="0">
                          <a:ln>
                            <a:noFill/>
                          </a:ln>
                          <a:solidFill>
                            <a:schemeClr val="tx1"/>
                          </a:solidFill>
                          <a:effectLst/>
                          <a:latin typeface="Arial" charset="0"/>
                          <a:ea typeface="宋体" pitchFamily="2" charset="-122"/>
                          <a:cs typeface="+mn-cs"/>
                        </a:rPr>
                        <a:t>Loans</a:t>
                      </a:r>
                      <a:endParaRPr kumimoji="0" lang="zh-CN" altLang="en-US" sz="1400" b="1" i="0" u="none" strike="noStrike" kern="1200" cap="none" normalizeH="0" baseline="0" dirty="0" smtClean="0">
                        <a:ln>
                          <a:noFill/>
                        </a:ln>
                        <a:solidFill>
                          <a:schemeClr val="tx1"/>
                        </a:solidFill>
                        <a:effectLst/>
                        <a:latin typeface="Arial" charset="0"/>
                        <a:ea typeface="宋体" pitchFamily="2" charset="-122"/>
                        <a:cs typeface="+mn-cs"/>
                      </a:endParaRPr>
                    </a:p>
                  </a:txBody>
                  <a:tcPr marL="91446" marR="91446"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marL="0" marR="0" lvl="0" indent="0" algn="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700" b="1" i="0" u="none" strike="noStrike" cap="none" normalizeH="0" baseline="0" dirty="0" smtClean="0">
                          <a:ln>
                            <a:noFill/>
                          </a:ln>
                          <a:solidFill>
                            <a:schemeClr val="tx1"/>
                          </a:solidFill>
                          <a:effectLst/>
                          <a:latin typeface="Arial" charset="0"/>
                          <a:ea typeface="宋体" pitchFamily="2" charset="-122"/>
                        </a:rPr>
                        <a:t>57</a:t>
                      </a:r>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a:r>
                        <a:rPr lang="en-US" altLang="zh-CN" sz="1800" dirty="0" smtClean="0"/>
                        <a:t>61</a:t>
                      </a:r>
                      <a:endParaRPr lang="zh-CN" altLang="en-US" sz="1800" dirty="0"/>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l" fontAlgn="t"/>
                      <a:r>
                        <a:rPr lang="en-US" b="0" dirty="0" smtClean="0">
                          <a:effectLst/>
                        </a:rPr>
                        <a:t>  </a:t>
                      </a:r>
                      <a:r>
                        <a:rPr lang="en-US" sz="1200" b="1" dirty="0" smtClean="0">
                          <a:effectLst/>
                        </a:rPr>
                        <a:t>Foreign </a:t>
                      </a:r>
                      <a:r>
                        <a:rPr lang="en-US" sz="1200" b="1" dirty="0">
                          <a:effectLst/>
                        </a:rPr>
                        <a:t>official and international accounts</a:t>
                      </a:r>
                    </a:p>
                  </a:txBody>
                  <a:tcPr marL="95250">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fontAlgn="b"/>
                      <a:r>
                        <a:rPr lang="en-US" altLang="zh-CN" b="0">
                          <a:effectLst/>
                        </a:rPr>
                        <a:t>209</a:t>
                      </a:r>
                    </a:p>
                  </a:txBody>
                  <a:tcPr anchor="b">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fontAlgn="b"/>
                      <a:r>
                        <a:rPr lang="en-US" altLang="zh-CN" b="0" dirty="0">
                          <a:effectLst/>
                        </a:rPr>
                        <a:t>287</a:t>
                      </a:r>
                    </a:p>
                  </a:txBody>
                  <a:tcPr anchor="b">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xmlns="" val="10005"/>
                  </a:ext>
                </a:extLst>
              </a:tr>
              <a:tr h="365763">
                <a:tc>
                  <a:txBody>
                    <a:bodyPr/>
                    <a:lstStyle/>
                    <a:p>
                      <a:pPr marL="0" marR="0" lvl="0" indent="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lang="en-US" altLang="zh-CN" sz="1400" b="0" i="0" dirty="0" smtClean="0">
                          <a:solidFill>
                            <a:srgbClr val="333333"/>
                          </a:solidFill>
                          <a:effectLst/>
                          <a:latin typeface="Arial" panose="020B0604020202020204" pitchFamily="34" charset="0"/>
                        </a:rPr>
                        <a:t>  Paycheck Protection Program Liquidity Facility</a:t>
                      </a:r>
                      <a:endParaRPr kumimoji="0" lang="zh-CN" altLang="en-US" sz="1400" b="1" i="0" u="none" strike="noStrike" cap="none" normalizeH="0" baseline="0" dirty="0" smtClean="0">
                        <a:ln>
                          <a:noFill/>
                        </a:ln>
                        <a:solidFill>
                          <a:schemeClr val="tx1"/>
                        </a:solidFill>
                        <a:effectLst/>
                        <a:latin typeface="Arial" charset="0"/>
                        <a:ea typeface="宋体" pitchFamily="2" charset="-122"/>
                      </a:endParaRPr>
                    </a:p>
                  </a:txBody>
                  <a:tcPr marL="91446" marR="91446"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marL="0" marR="0" lvl="0" indent="0" algn="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700" b="1" i="0" u="none" strike="noStrike" kern="1200" cap="none" normalizeH="0" baseline="0" dirty="0" smtClean="0">
                          <a:ln>
                            <a:noFill/>
                          </a:ln>
                          <a:solidFill>
                            <a:schemeClr val="tx1"/>
                          </a:solidFill>
                          <a:effectLst/>
                          <a:latin typeface="Arial" charset="0"/>
                          <a:ea typeface="宋体" pitchFamily="2" charset="-122"/>
                          <a:cs typeface="+mn-cs"/>
                        </a:rPr>
                        <a:t>51</a:t>
                      </a:r>
                      <a:endParaRPr kumimoji="0" lang="zh-CN" altLang="en-US" sz="1700" b="1" i="0" u="none" strike="noStrike" kern="1200" cap="none" normalizeH="0" baseline="0" dirty="0">
                        <a:ln>
                          <a:noFill/>
                        </a:ln>
                        <a:solidFill>
                          <a:schemeClr val="tx1"/>
                        </a:solidFill>
                        <a:effectLst/>
                        <a:latin typeface="Arial" charset="0"/>
                        <a:ea typeface="宋体" pitchFamily="2" charset="-122"/>
                        <a:cs typeface="+mn-cs"/>
                      </a:endParaRPr>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a:r>
                        <a:rPr lang="en-US" altLang="zh-CN" sz="1800" dirty="0" smtClean="0"/>
                        <a:t>61</a:t>
                      </a:r>
                      <a:endParaRPr lang="zh-CN" altLang="en-US" sz="1800" dirty="0"/>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l" fontAlgn="t"/>
                      <a:r>
                        <a:rPr lang="en-US" b="0" dirty="0" smtClean="0">
                          <a:effectLst/>
                        </a:rPr>
                        <a:t>  Others</a:t>
                      </a:r>
                      <a:endParaRPr lang="en-US" b="0" dirty="0">
                        <a:effectLst/>
                      </a:endParaRPr>
                    </a:p>
                  </a:txBody>
                  <a:tcPr marL="95250">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fontAlgn="b"/>
                      <a:r>
                        <a:rPr lang="en-US" altLang="zh-CN" b="0" dirty="0">
                          <a:effectLst/>
                        </a:rPr>
                        <a:t>1</a:t>
                      </a:r>
                    </a:p>
                  </a:txBody>
                  <a:tcPr anchor="b">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fontAlgn="b"/>
                      <a:r>
                        <a:rPr lang="en-US" altLang="zh-CN" b="0" dirty="0">
                          <a:effectLst/>
                        </a:rPr>
                        <a:t>1,416</a:t>
                      </a:r>
                    </a:p>
                  </a:txBody>
                  <a:tcPr anchor="b">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xmlns="" val="10006"/>
                  </a:ext>
                </a:extLst>
              </a:tr>
              <a:tr h="365763">
                <a:tc>
                  <a:txBody>
                    <a:bodyPr/>
                    <a:lstStyle/>
                    <a:p>
                      <a:pPr marL="0" marR="0" lvl="0" indent="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lang="en-US" altLang="zh-CN" sz="1100" b="0" i="0" dirty="0" smtClean="0">
                          <a:solidFill>
                            <a:srgbClr val="333333"/>
                          </a:solidFill>
                          <a:effectLst/>
                          <a:latin typeface="Arial" panose="020B0604020202020204" pitchFamily="34" charset="0"/>
                        </a:rPr>
                        <a:t>  Net portfolio holdings of Corporate Credit Facility LLC</a:t>
                      </a:r>
                      <a:endParaRPr kumimoji="0" lang="zh-CN" altLang="en-US" sz="1100" b="1" i="0" u="none" strike="noStrike" cap="none" normalizeH="0" baseline="0" dirty="0" smtClean="0">
                        <a:ln>
                          <a:noFill/>
                        </a:ln>
                        <a:solidFill>
                          <a:schemeClr val="tx1"/>
                        </a:solidFill>
                        <a:effectLst/>
                        <a:latin typeface="Arial" charset="0"/>
                        <a:ea typeface="宋体" pitchFamily="2" charset="-122"/>
                      </a:endParaRPr>
                    </a:p>
                  </a:txBody>
                  <a:tcPr marL="91446" marR="91446"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marL="0" marR="0" lvl="0" indent="0" algn="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700" b="1" i="0" u="none" strike="noStrike" cap="none" normalizeH="0" baseline="0" dirty="0" smtClean="0">
                          <a:ln>
                            <a:noFill/>
                          </a:ln>
                          <a:solidFill>
                            <a:schemeClr val="tx1"/>
                          </a:solidFill>
                          <a:effectLst/>
                          <a:latin typeface="Arial" charset="0"/>
                          <a:ea typeface="宋体" pitchFamily="2" charset="-122"/>
                        </a:rPr>
                        <a:t>47</a:t>
                      </a:r>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a:r>
                        <a:rPr lang="en-US" altLang="zh-CN" sz="1800" dirty="0" smtClean="0"/>
                        <a:t>1</a:t>
                      </a:r>
                      <a:endParaRPr lang="zh-CN" altLang="en-US" sz="1800" dirty="0"/>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l" fontAlgn="t"/>
                      <a:r>
                        <a:rPr lang="en-US" sz="1800" b="1" kern="1200" dirty="0">
                          <a:solidFill>
                            <a:schemeClr val="tx1"/>
                          </a:solidFill>
                          <a:effectLst/>
                          <a:latin typeface="+mn-lt"/>
                          <a:ea typeface="+mn-ea"/>
                          <a:cs typeface="+mn-cs"/>
                        </a:rPr>
                        <a:t>U.S. Treasury, General Account</a:t>
                      </a:r>
                    </a:p>
                  </a:txBody>
                  <a:tcPr>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fontAlgn="b"/>
                      <a:r>
                        <a:rPr lang="en-US" altLang="zh-CN" sz="1800" b="0" kern="1200" dirty="0">
                          <a:solidFill>
                            <a:schemeClr val="tx1"/>
                          </a:solidFill>
                          <a:effectLst/>
                          <a:latin typeface="+mn-lt"/>
                          <a:ea typeface="+mn-ea"/>
                          <a:cs typeface="+mn-cs"/>
                        </a:rPr>
                        <a:t>1,614</a:t>
                      </a:r>
                    </a:p>
                  </a:txBody>
                  <a:tcPr anchor="b">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fontAlgn="b"/>
                      <a:r>
                        <a:rPr lang="en-US" altLang="zh-CN" sz="1800" b="0" kern="1200" dirty="0">
                          <a:solidFill>
                            <a:schemeClr val="tx1"/>
                          </a:solidFill>
                          <a:effectLst/>
                          <a:latin typeface="+mn-lt"/>
                          <a:ea typeface="+mn-ea"/>
                          <a:cs typeface="+mn-cs"/>
                        </a:rPr>
                        <a:t>174</a:t>
                      </a:r>
                    </a:p>
                  </a:txBody>
                  <a:tcPr anchor="b">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xmlns="" val="10007"/>
                  </a:ext>
                </a:extLst>
              </a:tr>
              <a:tr h="439297">
                <a:tc>
                  <a:txBody>
                    <a:bodyPr/>
                    <a:lstStyle/>
                    <a:p>
                      <a:pPr marL="0" marR="0" lvl="0" indent="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lang="en-US" altLang="zh-CN" sz="1100" b="0" i="0" dirty="0" smtClean="0">
                          <a:solidFill>
                            <a:srgbClr val="333333"/>
                          </a:solidFill>
                          <a:effectLst/>
                          <a:latin typeface="Arial" panose="020B0604020202020204" pitchFamily="34" charset="0"/>
                        </a:rPr>
                        <a:t>  Net portfolio holdings of Main Street Facilities LLC</a:t>
                      </a:r>
                      <a:endParaRPr kumimoji="0" lang="zh-CN" altLang="en-US" sz="1100" b="1" i="0" u="none" strike="noStrike" cap="none" normalizeH="0" baseline="0" dirty="0" smtClean="0">
                        <a:ln>
                          <a:noFill/>
                        </a:ln>
                        <a:solidFill>
                          <a:schemeClr val="tx1"/>
                        </a:solidFill>
                        <a:effectLst/>
                        <a:latin typeface="Arial" charset="0"/>
                        <a:ea typeface="宋体" pitchFamily="2" charset="-122"/>
                      </a:endParaRPr>
                    </a:p>
                  </a:txBody>
                  <a:tcPr marL="91446" marR="91446"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marL="0" marR="0" lvl="0" indent="0" algn="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700" b="1" i="0" u="none" strike="noStrike" cap="none" normalizeH="0" baseline="0" dirty="0" smtClean="0">
                          <a:ln>
                            <a:noFill/>
                          </a:ln>
                          <a:solidFill>
                            <a:schemeClr val="tx1"/>
                          </a:solidFill>
                          <a:effectLst/>
                          <a:latin typeface="Arial" charset="0"/>
                          <a:ea typeface="宋体" pitchFamily="2" charset="-122"/>
                        </a:rPr>
                        <a:t>54</a:t>
                      </a:r>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a:r>
                        <a:rPr lang="en-US" altLang="zh-CN" sz="1800" dirty="0" smtClean="0"/>
                        <a:t>30</a:t>
                      </a:r>
                      <a:endParaRPr lang="zh-CN" altLang="en-US" sz="1800" dirty="0"/>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l" fontAlgn="t"/>
                      <a:r>
                        <a:rPr lang="en-US" b="0" dirty="0">
                          <a:effectLst/>
                        </a:rPr>
                        <a:t>Treasury contributions to credit facilities</a:t>
                      </a:r>
                    </a:p>
                  </a:txBody>
                  <a:tcPr>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fontAlgn="b"/>
                      <a:r>
                        <a:rPr lang="en-US" altLang="zh-CN" b="0" dirty="0">
                          <a:effectLst/>
                        </a:rPr>
                        <a:t>114</a:t>
                      </a:r>
                    </a:p>
                  </a:txBody>
                  <a:tcPr anchor="b">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fontAlgn="b"/>
                      <a:r>
                        <a:rPr lang="en-US" altLang="zh-CN" b="0" dirty="0">
                          <a:effectLst/>
                        </a:rPr>
                        <a:t>26</a:t>
                      </a:r>
                    </a:p>
                  </a:txBody>
                  <a:tcPr anchor="b">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xmlns="" val="10008"/>
                  </a:ext>
                </a:extLst>
              </a:tr>
              <a:tr h="319193">
                <a:tc>
                  <a:txBody>
                    <a:bodyPr/>
                    <a:lstStyle/>
                    <a:p>
                      <a:pPr marL="0" marR="0" lvl="0" indent="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lang="en-US" altLang="zh-CN" sz="1100" b="0" i="0" dirty="0" smtClean="0">
                          <a:solidFill>
                            <a:srgbClr val="333333"/>
                          </a:solidFill>
                          <a:effectLst/>
                          <a:latin typeface="Arial" panose="020B0604020202020204" pitchFamily="34" charset="0"/>
                        </a:rPr>
                        <a:t> Net portfolio holdings of Municipal Liquidity Facility LLC</a:t>
                      </a:r>
                      <a:endParaRPr kumimoji="0" lang="zh-CN" altLang="en-US" sz="1100" b="1" i="0" u="none" strike="noStrike" cap="none" normalizeH="0" baseline="0" dirty="0" smtClean="0">
                        <a:ln>
                          <a:noFill/>
                        </a:ln>
                        <a:solidFill>
                          <a:schemeClr val="tx1"/>
                        </a:solidFill>
                        <a:effectLst/>
                        <a:latin typeface="Arial" charset="0"/>
                        <a:ea typeface="宋体" pitchFamily="2" charset="-122"/>
                      </a:endParaRPr>
                    </a:p>
                  </a:txBody>
                  <a:tcPr marL="91446" marR="91446"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marL="0" marR="0" lvl="0" indent="0" algn="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700" b="1" i="0" u="none" strike="noStrike" cap="none" normalizeH="0" baseline="0" dirty="0" smtClean="0">
                          <a:ln>
                            <a:noFill/>
                          </a:ln>
                          <a:solidFill>
                            <a:schemeClr val="tx1"/>
                          </a:solidFill>
                          <a:effectLst/>
                          <a:latin typeface="Arial" charset="0"/>
                          <a:ea typeface="宋体" pitchFamily="2" charset="-122"/>
                        </a:rPr>
                        <a:t>21</a:t>
                      </a:r>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a:r>
                        <a:rPr lang="en-US" altLang="zh-CN" sz="1800" dirty="0" smtClean="0"/>
                        <a:t>10</a:t>
                      </a:r>
                      <a:endParaRPr lang="zh-CN" altLang="en-US" sz="1800" dirty="0"/>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endParaRPr kumimoji="0" lang="zh-CN" altLang="en-US" sz="1400" b="1" i="0" u="none" strike="noStrike" cap="none" normalizeH="0" baseline="0" dirty="0" smtClean="0">
                        <a:ln>
                          <a:noFill/>
                        </a:ln>
                        <a:solidFill>
                          <a:schemeClr val="tx1"/>
                        </a:solidFill>
                        <a:effectLst/>
                        <a:latin typeface="Arial" charset="0"/>
                        <a:ea typeface="宋体" pitchFamily="2" charset="-122"/>
                      </a:endParaRPr>
                    </a:p>
                  </a:txBody>
                  <a:tcPr marL="91446" marR="91446"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marL="0" marR="0" lvl="0" indent="0" algn="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endParaRPr kumimoji="0" lang="en-US" altLang="zh-CN" sz="1700" b="1" i="0" u="none" strike="noStrike" cap="none" normalizeH="0" baseline="0" dirty="0" smtClean="0">
                        <a:ln>
                          <a:noFill/>
                        </a:ln>
                        <a:solidFill>
                          <a:schemeClr val="tx1"/>
                        </a:solidFill>
                        <a:effectLst/>
                        <a:latin typeface="Arial" charset="0"/>
                        <a:ea typeface="宋体" pitchFamily="2" charset="-122"/>
                      </a:endParaRPr>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a:endParaRPr lang="zh-CN" altLang="en-US" sz="1800" dirty="0"/>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xmlns="" val="10009"/>
                  </a:ext>
                </a:extLst>
              </a:tr>
              <a:tr h="365763">
                <a:tc>
                  <a:txBody>
                    <a:bodyPr/>
                    <a:lstStyle/>
                    <a:p>
                      <a:r>
                        <a:rPr lang="en-US" altLang="zh-CN" sz="1100" b="0" i="0" kern="1200" dirty="0" smtClean="0">
                          <a:solidFill>
                            <a:srgbClr val="333333"/>
                          </a:solidFill>
                          <a:effectLst/>
                          <a:latin typeface="Arial" panose="020B0604020202020204" pitchFamily="34" charset="0"/>
                          <a:ea typeface="+mn-ea"/>
                          <a:cs typeface="+mn-cs"/>
                        </a:rPr>
                        <a:t>  Net portfolio holdings of Term Asset-Backed Securities Loan Facility II LLC</a:t>
                      </a:r>
                      <a:endParaRPr lang="zh-CN" altLang="en-US" sz="1100" b="0" i="0" kern="1200" dirty="0">
                        <a:solidFill>
                          <a:srgbClr val="333333"/>
                        </a:solidFill>
                        <a:effectLst/>
                        <a:latin typeface="Arial" panose="020B0604020202020204" pitchFamily="34" charset="0"/>
                        <a:ea typeface="+mn-ea"/>
                        <a:cs typeface="+mn-cs"/>
                      </a:endParaRPr>
                    </a:p>
                  </a:txBody>
                  <a:tcPr marL="91446" marR="91446"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a:r>
                        <a:rPr lang="en-US" altLang="zh-CN" dirty="0" smtClean="0"/>
                        <a:t>13</a:t>
                      </a:r>
                      <a:endParaRPr lang="zh-CN" altLang="en-US" dirty="0"/>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a:r>
                        <a:rPr lang="en-US" altLang="zh-CN" dirty="0" smtClean="0"/>
                        <a:t>5</a:t>
                      </a:r>
                      <a:endParaRPr lang="zh-CN" altLang="en-US" dirty="0"/>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endParaRPr lang="zh-CN" altLang="en-US" sz="1800" dirty="0"/>
                    </a:p>
                  </a:txBody>
                  <a:tcPr marL="91446" marR="91446"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endParaRPr lang="zh-CN" altLang="en-US" sz="1800" dirty="0"/>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endParaRPr lang="zh-CN" altLang="en-US" sz="1800" dirty="0"/>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xmlns="" val="10010"/>
                  </a:ext>
                </a:extLst>
              </a:tr>
              <a:tr h="365763">
                <a:tc>
                  <a:txBody>
                    <a:bodyPr/>
                    <a:lstStyle/>
                    <a:p>
                      <a:pPr marL="0" marR="0" lvl="0" indent="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400" b="1" i="0" u="none" strike="noStrike" cap="none" normalizeH="0" baseline="0" dirty="0" smtClean="0">
                          <a:ln>
                            <a:noFill/>
                          </a:ln>
                          <a:solidFill>
                            <a:schemeClr val="tx1"/>
                          </a:solidFill>
                          <a:effectLst/>
                          <a:latin typeface="Arial" charset="0"/>
                          <a:ea typeface="宋体" pitchFamily="2" charset="-122"/>
                        </a:rPr>
                        <a:t>Central bank liquidity swaps</a:t>
                      </a:r>
                      <a:endParaRPr kumimoji="0" lang="zh-CN" altLang="en-US" sz="1400" b="1" i="0" u="none" strike="noStrike" cap="none" normalizeH="0" baseline="0" dirty="0" smtClean="0">
                        <a:ln>
                          <a:noFill/>
                        </a:ln>
                        <a:solidFill>
                          <a:schemeClr val="tx1"/>
                        </a:solidFill>
                        <a:effectLst/>
                        <a:latin typeface="Arial" charset="0"/>
                        <a:ea typeface="宋体" pitchFamily="2" charset="-122"/>
                      </a:endParaRPr>
                    </a:p>
                  </a:txBody>
                  <a:tcPr marL="91446" marR="91446"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marL="0" marR="0" lvl="0" indent="0" algn="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700" b="1" i="0" u="none" strike="noStrike" cap="none" normalizeH="0" baseline="0" dirty="0" smtClean="0">
                          <a:ln>
                            <a:noFill/>
                          </a:ln>
                          <a:solidFill>
                            <a:schemeClr val="tx1"/>
                          </a:solidFill>
                          <a:effectLst/>
                          <a:latin typeface="Arial" charset="0"/>
                          <a:ea typeface="宋体" pitchFamily="2" charset="-122"/>
                        </a:rPr>
                        <a:t>18</a:t>
                      </a:r>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a:r>
                        <a:rPr lang="en-US" altLang="zh-CN" sz="1800" dirty="0" smtClean="0"/>
                        <a:t>0</a:t>
                      </a:r>
                      <a:endParaRPr lang="zh-CN" altLang="en-US" sz="1800" dirty="0"/>
                    </a:p>
                  </a:txBody>
                  <a:tcPr marL="91446" marR="91446" marT="45699" marB="45699"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400" b="1" i="0" u="none" strike="noStrike" cap="none" normalizeH="0" baseline="0" dirty="0" smtClean="0">
                          <a:ln>
                            <a:noFill/>
                          </a:ln>
                          <a:solidFill>
                            <a:schemeClr val="tx1"/>
                          </a:solidFill>
                          <a:effectLst/>
                          <a:latin typeface="Arial" charset="0"/>
                          <a:ea typeface="宋体" pitchFamily="2" charset="-122"/>
                        </a:rPr>
                        <a:t>Total capital</a:t>
                      </a:r>
                      <a:endParaRPr kumimoji="0" lang="zh-CN" altLang="en-US" sz="1400" b="1" i="0" u="none" strike="noStrike" cap="none" normalizeH="0" baseline="0" dirty="0" smtClean="0">
                        <a:ln>
                          <a:noFill/>
                        </a:ln>
                        <a:solidFill>
                          <a:schemeClr val="tx1"/>
                        </a:solidFill>
                        <a:effectLst/>
                        <a:latin typeface="Arial" charset="0"/>
                        <a:ea typeface="宋体" pitchFamily="2" charset="-122"/>
                      </a:endParaRPr>
                    </a:p>
                  </a:txBody>
                  <a:tcPr marL="91446" marR="91446"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fontAlgn="b"/>
                      <a:r>
                        <a:rPr lang="en-US" altLang="zh-CN" b="1" dirty="0">
                          <a:effectLst/>
                        </a:rPr>
                        <a:t>39</a:t>
                      </a:r>
                    </a:p>
                  </a:txBody>
                  <a:tcPr anchor="b">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tc>
                  <a:txBody>
                    <a:bodyPr/>
                    <a:lstStyle/>
                    <a:p>
                      <a:pPr algn="r" fontAlgn="b"/>
                      <a:r>
                        <a:rPr lang="en-US" altLang="zh-CN" b="1" dirty="0">
                          <a:effectLst/>
                        </a:rPr>
                        <a:t>40</a:t>
                      </a:r>
                    </a:p>
                  </a:txBody>
                  <a:tcPr anchor="b">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xmlns="" val="10011"/>
                  </a:ext>
                </a:extLst>
              </a:tr>
            </a:tbl>
          </a:graphicData>
        </a:graphic>
      </p:graphicFrame>
      <p:sp>
        <p:nvSpPr>
          <p:cNvPr id="30818" name="Rectangle 2"/>
          <p:cNvSpPr txBox="1">
            <a:spLocks noChangeArrowheads="1"/>
          </p:cNvSpPr>
          <p:nvPr/>
        </p:nvSpPr>
        <p:spPr bwMode="auto">
          <a:xfrm>
            <a:off x="3584575" y="1041400"/>
            <a:ext cx="82296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90000"/>
              </a:lnSpc>
            </a:pPr>
            <a:r>
              <a:rPr lang="en-US" altLang="zh-CN" sz="3200" b="1" dirty="0">
                <a:solidFill>
                  <a:srgbClr val="002060"/>
                </a:solidFill>
                <a:latin typeface="Calibri Light" pitchFamily="34" charset="0"/>
              </a:rPr>
              <a:t>U.S Reserve Balances</a:t>
            </a:r>
            <a:r>
              <a:rPr lang="zh-CN" altLang="en-US" sz="3200" b="1" dirty="0">
                <a:solidFill>
                  <a:srgbClr val="002060"/>
                </a:solidFill>
                <a:latin typeface="Calibri Light" pitchFamily="34" charset="0"/>
              </a:rPr>
              <a:t>，</a:t>
            </a:r>
            <a:r>
              <a:rPr lang="en-US" altLang="zh-CN" sz="2000" b="1" dirty="0">
                <a:solidFill>
                  <a:srgbClr val="002060"/>
                </a:solidFill>
                <a:latin typeface="Calibri Light" pitchFamily="34" charset="0"/>
              </a:rPr>
              <a:t>Billions of dollars </a:t>
            </a:r>
            <a:br>
              <a:rPr lang="en-US" altLang="zh-CN" sz="2000" b="1" dirty="0">
                <a:solidFill>
                  <a:srgbClr val="002060"/>
                </a:solidFill>
                <a:latin typeface="Calibri Light" pitchFamily="34" charset="0"/>
              </a:rPr>
            </a:br>
            <a:endParaRPr lang="zh-CN" altLang="en-US" sz="2000" b="1" dirty="0">
              <a:solidFill>
                <a:srgbClr val="002060"/>
              </a:solidFill>
              <a:latin typeface="Calibri Light" pitchFamily="34" charset="0"/>
            </a:endParaRPr>
          </a:p>
        </p:txBody>
      </p:sp>
      <p:sp>
        <p:nvSpPr>
          <p:cNvPr id="9" name="文本框 12"/>
          <p:cNvSpPr txBox="1">
            <a:spLocks noChangeArrowheads="1"/>
          </p:cNvSpPr>
          <p:nvPr/>
        </p:nvSpPr>
        <p:spPr bwMode="auto">
          <a:xfrm>
            <a:off x="928688"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二</a:t>
            </a:r>
            <a:r>
              <a:rPr lang="zh-CN" altLang="en-US"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中央银行</a:t>
            </a:r>
            <a:r>
              <a:rPr lang="zh-CN" altLang="en-US" sz="2400" b="1" dirty="0" smtClean="0">
                <a:latin typeface="微软雅黑" pitchFamily="34" charset="-122"/>
                <a:ea typeface="微软雅黑" pitchFamily="34" charset="-122"/>
              </a:rPr>
              <a:t>业务运作</a:t>
            </a:r>
            <a:endParaRPr lang="zh-CN" altLang="en-US" sz="2400" b="1" dirty="0">
              <a:solidFill>
                <a:srgbClr val="595959"/>
              </a:solidFill>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8986838" y="93662"/>
            <a:ext cx="2857500" cy="1419225"/>
          </a:xfrm>
          <a:prstGeom prst="rect">
            <a:avLst/>
          </a:prstGeom>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2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072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4013" y="1041400"/>
            <a:ext cx="4286250" cy="534988"/>
          </a:xfrm>
          <a:prstGeom prst="rect">
            <a:avLst/>
          </a:prstGeom>
        </p:spPr>
        <p:txBody>
          <a:bodyPr>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（一）中央银行的资产负债表</a:t>
            </a:r>
          </a:p>
        </p:txBody>
      </p:sp>
      <p:sp>
        <p:nvSpPr>
          <p:cNvPr id="9" name="文本框 12"/>
          <p:cNvSpPr txBox="1">
            <a:spLocks noChangeArrowheads="1"/>
          </p:cNvSpPr>
          <p:nvPr/>
        </p:nvSpPr>
        <p:spPr bwMode="auto">
          <a:xfrm>
            <a:off x="928688"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二</a:t>
            </a:r>
            <a:r>
              <a:rPr lang="zh-CN" altLang="en-US"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中央银行</a:t>
            </a:r>
            <a:r>
              <a:rPr lang="zh-CN" altLang="en-US" sz="2400" b="1" dirty="0" smtClean="0">
                <a:latin typeface="微软雅黑" pitchFamily="34" charset="-122"/>
                <a:ea typeface="微软雅黑" pitchFamily="34" charset="-122"/>
              </a:rPr>
              <a:t>业务运作</a:t>
            </a:r>
            <a:endParaRPr lang="zh-CN" altLang="en-US" sz="2400" b="1" dirty="0">
              <a:solidFill>
                <a:srgbClr val="595959"/>
              </a:solidFill>
              <a:latin typeface="微软雅黑" pitchFamily="34" charset="-122"/>
              <a:ea typeface="微软雅黑" pitchFamily="34" charset="-122"/>
            </a:endParaRPr>
          </a:p>
        </p:txBody>
      </p:sp>
      <p:pic>
        <p:nvPicPr>
          <p:cNvPr id="8" name="Picture 7"/>
          <p:cNvPicPr>
            <a:picLocks noChangeAspect="1"/>
          </p:cNvPicPr>
          <p:nvPr/>
        </p:nvPicPr>
        <p:blipFill>
          <a:blip r:embed="rId3"/>
          <a:stretch>
            <a:fillRect/>
          </a:stretch>
        </p:blipFill>
        <p:spPr>
          <a:xfrm>
            <a:off x="854015" y="1703387"/>
            <a:ext cx="9647208" cy="4996122"/>
          </a:xfrm>
          <a:prstGeom prst="rect">
            <a:avLst/>
          </a:prstGeom>
        </p:spPr>
      </p:pic>
    </p:spTree>
    <p:extLst>
      <p:ext uri="{BB962C8B-B14F-4D97-AF65-F5344CB8AC3E}">
        <p14:creationId xmlns:p14="http://schemas.microsoft.com/office/powerpoint/2010/main" val="3392028829"/>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74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174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600" y="1230313"/>
            <a:ext cx="2338388" cy="5349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（二）负债业务</a:t>
            </a:r>
          </a:p>
        </p:txBody>
      </p:sp>
      <p:sp>
        <p:nvSpPr>
          <p:cNvPr id="11" name="Rectangle 3"/>
          <p:cNvSpPr txBox="1">
            <a:spLocks noChangeArrowheads="1"/>
          </p:cNvSpPr>
          <p:nvPr/>
        </p:nvSpPr>
        <p:spPr>
          <a:xfrm>
            <a:off x="768350" y="1966913"/>
            <a:ext cx="10915650" cy="385127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450850" lvl="2" indent="-441325" eaLnBrk="1" hangingPunct="1">
              <a:lnSpc>
                <a:spcPct val="150000"/>
              </a:lnSpc>
              <a:buClr>
                <a:srgbClr val="FF3300"/>
              </a:buClr>
              <a:buFont typeface="Arial" panose="020B0604020202020204" pitchFamily="34" charset="0"/>
              <a:buNone/>
              <a:defRPr/>
            </a:pPr>
            <a:r>
              <a:rPr lang="en-US" altLang="zh-CN" sz="2400" b="1" kern="0" dirty="0">
                <a:solidFill>
                  <a:schemeClr val="tx2"/>
                </a:solidFill>
                <a:latin typeface="微软雅黑" panose="020B0503020204020204" pitchFamily="34" charset="-122"/>
                <a:ea typeface="微软雅黑" panose="020B0503020204020204" pitchFamily="34" charset="-122"/>
              </a:rPr>
              <a:t> 1</a:t>
            </a:r>
            <a:r>
              <a:rPr lang="en-US" altLang="zh-CN" sz="2400" b="1" kern="0" dirty="0" smtClean="0">
                <a:solidFill>
                  <a:schemeClr val="tx2"/>
                </a:solidFill>
                <a:latin typeface="微软雅黑" panose="020B0503020204020204" pitchFamily="34" charset="-122"/>
                <a:ea typeface="微软雅黑" panose="020B0503020204020204" pitchFamily="34" charset="-122"/>
              </a:rPr>
              <a:t>.</a:t>
            </a:r>
            <a:r>
              <a:rPr lang="zh-CN" altLang="en-US" sz="2400" b="1" kern="0" dirty="0" smtClean="0">
                <a:solidFill>
                  <a:schemeClr val="tx2"/>
                </a:solidFill>
                <a:latin typeface="微软雅黑" panose="020B0503020204020204" pitchFamily="34" charset="-122"/>
                <a:ea typeface="微软雅黑" panose="020B0503020204020204" pitchFamily="34" charset="-122"/>
              </a:rPr>
              <a:t>货币发行业务</a:t>
            </a:r>
            <a:endParaRPr lang="en-US" altLang="zh-CN" sz="2400" b="1" kern="0" dirty="0" smtClean="0">
              <a:solidFill>
                <a:schemeClr val="tx2"/>
              </a:solidFill>
              <a:latin typeface="微软雅黑" panose="020B0503020204020204" pitchFamily="34" charset="-122"/>
              <a:ea typeface="微软雅黑" panose="020B0503020204020204" pitchFamily="34" charset="-122"/>
            </a:endParaRPr>
          </a:p>
          <a:p>
            <a:pPr marL="450850" lvl="2" indent="-441325" eaLnBrk="1" hangingPunct="1">
              <a:lnSpc>
                <a:spcPct val="150000"/>
              </a:lnSpc>
              <a:buClr>
                <a:srgbClr val="00B050"/>
              </a:buClr>
              <a:buFont typeface="Wingdings" pitchFamily="2" charset="2"/>
              <a:buChar char="n"/>
              <a:defRPr/>
            </a:pPr>
            <a:r>
              <a:rPr lang="zh-CN" altLang="zh-CN" dirty="0" smtClean="0">
                <a:latin typeface="微软雅黑" panose="020B0503020204020204" pitchFamily="34" charset="-122"/>
                <a:ea typeface="微软雅黑" panose="020B0503020204020204" pitchFamily="34" charset="-122"/>
              </a:rPr>
              <a:t>货币</a:t>
            </a:r>
            <a:r>
              <a:rPr lang="zh-CN" altLang="zh-CN" dirty="0">
                <a:latin typeface="微软雅黑" panose="020B0503020204020204" pitchFamily="34" charset="-122"/>
                <a:ea typeface="微软雅黑" panose="020B0503020204020204" pitchFamily="34" charset="-122"/>
              </a:rPr>
              <a:t>发行（Currency Issue）</a:t>
            </a:r>
            <a:r>
              <a:rPr lang="zh-CN" altLang="en-US" dirty="0">
                <a:latin typeface="微软雅黑" panose="020B0503020204020204" pitchFamily="34" charset="-122"/>
                <a:ea typeface="微软雅黑" panose="020B0503020204020204" pitchFamily="34" charset="-122"/>
              </a:rPr>
              <a:t>是指中央银行向社会投放现金的业务。其具有两重</a:t>
            </a:r>
            <a:r>
              <a:rPr lang="zh-CN" altLang="en-US" dirty="0" smtClean="0">
                <a:latin typeface="微软雅黑" panose="020B0503020204020204" pitchFamily="34" charset="-122"/>
                <a:ea typeface="微软雅黑" panose="020B0503020204020204" pitchFamily="34" charset="-122"/>
              </a:rPr>
              <a:t>含义</a:t>
            </a:r>
            <a:endParaRPr lang="zh-CN" altLang="en-US" dirty="0">
              <a:latin typeface="微软雅黑" panose="020B0503020204020204" pitchFamily="34" charset="-122"/>
              <a:ea typeface="微软雅黑" panose="020B0503020204020204" pitchFamily="34" charset="-122"/>
            </a:endParaRPr>
          </a:p>
          <a:p>
            <a:pPr marL="450850" lvl="2" indent="-441325" eaLnBrk="1" hangingPunct="1">
              <a:lnSpc>
                <a:spcPct val="150000"/>
              </a:lnSpc>
              <a:buClr>
                <a:srgbClr val="00B050"/>
              </a:buClr>
              <a:buFont typeface="Wingdings" pitchFamily="2" charset="2"/>
              <a:buChar char="n"/>
              <a:defRPr/>
            </a:pPr>
            <a:r>
              <a:rPr lang="zh-CN" altLang="en-US" dirty="0" smtClean="0">
                <a:latin typeface="微软雅黑" panose="020B0503020204020204" pitchFamily="34" charset="-122"/>
                <a:ea typeface="微软雅黑" panose="020B0503020204020204" pitchFamily="34" charset="-122"/>
              </a:rPr>
              <a:t>货币</a:t>
            </a:r>
            <a:r>
              <a:rPr lang="zh-CN" altLang="en-US" dirty="0">
                <a:latin typeface="微软雅黑" panose="020B0503020204020204" pitchFamily="34" charset="-122"/>
                <a:ea typeface="微软雅黑" panose="020B0503020204020204" pitchFamily="34" charset="-122"/>
              </a:rPr>
              <a:t>投放与货币回笼。当从中央银行流出的货币数量大于从流通中回笼的数量，形成净投放，反之，则为净</a:t>
            </a:r>
            <a:r>
              <a:rPr lang="zh-CN" altLang="en-US" dirty="0" smtClean="0">
                <a:latin typeface="微软雅黑" panose="020B0503020204020204" pitchFamily="34" charset="-122"/>
                <a:ea typeface="微软雅黑" panose="020B0503020204020204" pitchFamily="34" charset="-122"/>
              </a:rPr>
              <a:t>回笼</a:t>
            </a:r>
            <a:endParaRPr lang="zh-CN" altLang="en-US" dirty="0">
              <a:latin typeface="微软雅黑" panose="020B0503020204020204" pitchFamily="34" charset="-122"/>
              <a:ea typeface="微软雅黑" panose="020B0503020204020204" pitchFamily="34" charset="-122"/>
            </a:endParaRPr>
          </a:p>
          <a:p>
            <a:pPr marL="450850" lvl="2" indent="-441325" eaLnBrk="1" hangingPunct="1">
              <a:lnSpc>
                <a:spcPct val="150000"/>
              </a:lnSpc>
              <a:buClr>
                <a:srgbClr val="00B050"/>
              </a:buClr>
              <a:buFont typeface="Wingdings" pitchFamily="2" charset="2"/>
              <a:buChar char="n"/>
              <a:defRPr/>
            </a:pPr>
            <a:r>
              <a:rPr lang="zh-CN" altLang="en-US" dirty="0" smtClean="0">
                <a:latin typeface="微软雅黑" panose="020B0503020204020204" pitchFamily="34" charset="-122"/>
                <a:ea typeface="微软雅黑" panose="020B0503020204020204" pitchFamily="34" charset="-122"/>
              </a:rPr>
              <a:t>中国人民银行</a:t>
            </a:r>
            <a:r>
              <a:rPr lang="zh-CN" altLang="en-US" dirty="0">
                <a:latin typeface="微软雅黑" panose="020B0503020204020204" pitchFamily="34" charset="-122"/>
                <a:ea typeface="微软雅黑" panose="020B0503020204020204" pitchFamily="34" charset="-122"/>
              </a:rPr>
              <a:t>对人民币发行的管理，在技术上主要是通过货币发行基金和业务库的管理来实现的。发行基金是人民银行为国家保管的待发行的货币， 保管发行基金的金库则称为发行</a:t>
            </a:r>
            <a:r>
              <a:rPr lang="zh-CN" altLang="en-US" dirty="0" smtClean="0">
                <a:latin typeface="微软雅黑" panose="020B0503020204020204" pitchFamily="34" charset="-122"/>
                <a:ea typeface="微软雅黑" panose="020B0503020204020204" pitchFamily="34" charset="-122"/>
              </a:rPr>
              <a:t>库 </a:t>
            </a:r>
            <a:endParaRPr lang="zh-CN" altLang="en-US" dirty="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928688"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二</a:t>
            </a:r>
            <a:r>
              <a:rPr lang="zh-CN" altLang="en-US"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中央银行</a:t>
            </a:r>
            <a:r>
              <a:rPr lang="zh-CN" altLang="en-US" sz="2400" b="1" dirty="0" smtClean="0">
                <a:latin typeface="微软雅黑" pitchFamily="34" charset="-122"/>
                <a:ea typeface="微软雅黑" pitchFamily="34" charset="-122"/>
              </a:rPr>
              <a:t>业务运作</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77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277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60388" y="1189038"/>
            <a:ext cx="2338387" cy="5349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（二）负债业务</a:t>
            </a:r>
          </a:p>
        </p:txBody>
      </p:sp>
      <p:sp>
        <p:nvSpPr>
          <p:cNvPr id="11" name="Rectangle 3"/>
          <p:cNvSpPr txBox="1">
            <a:spLocks noChangeArrowheads="1"/>
          </p:cNvSpPr>
          <p:nvPr/>
        </p:nvSpPr>
        <p:spPr>
          <a:xfrm>
            <a:off x="355600" y="1901825"/>
            <a:ext cx="4799013" cy="4214813"/>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lvl="2" indent="-600075" eaLnBrk="1" hangingPunct="1">
              <a:lnSpc>
                <a:spcPts val="2880"/>
              </a:lnSpc>
              <a:buClr>
                <a:srgbClr val="FF3300"/>
              </a:buClr>
              <a:buFont typeface="Arial" panose="020B0604020202020204" pitchFamily="34" charset="0"/>
              <a:buNone/>
              <a:defRPr/>
            </a:pPr>
            <a:r>
              <a:rPr lang="en-US" altLang="zh-CN" sz="2400" b="1" kern="0" dirty="0" smtClean="0">
                <a:solidFill>
                  <a:schemeClr val="tx2"/>
                </a:solidFill>
                <a:latin typeface="微软雅黑" panose="020B0503020204020204" pitchFamily="34" charset="-122"/>
                <a:ea typeface="微软雅黑" panose="020B0503020204020204" pitchFamily="34" charset="-122"/>
              </a:rPr>
              <a:t>2.</a:t>
            </a:r>
            <a:r>
              <a:rPr lang="zh-CN" altLang="en-US" sz="2400" b="1" kern="0" dirty="0" smtClean="0">
                <a:solidFill>
                  <a:schemeClr val="tx2"/>
                </a:solidFill>
                <a:latin typeface="微软雅黑" panose="020B0503020204020204" pitchFamily="34" charset="-122"/>
                <a:ea typeface="微软雅黑" panose="020B0503020204020204" pitchFamily="34" charset="-122"/>
              </a:rPr>
              <a:t>存款业务</a:t>
            </a:r>
            <a:endParaRPr lang="en-US" altLang="zh-CN" sz="2400" b="1" kern="0" dirty="0" smtClean="0">
              <a:solidFill>
                <a:schemeClr val="tx2"/>
              </a:solidFill>
              <a:latin typeface="微软雅黑" panose="020B0503020204020204" pitchFamily="34" charset="-122"/>
              <a:ea typeface="微软雅黑" panose="020B0503020204020204" pitchFamily="34" charset="-122"/>
            </a:endParaRPr>
          </a:p>
          <a:p>
            <a:pPr marL="885825" lvl="1" indent="-342900" eaLnBrk="1" hangingPunct="1">
              <a:lnSpc>
                <a:spcPts val="288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中央银行的存款业务构成</a:t>
            </a:r>
          </a:p>
          <a:p>
            <a:pPr marL="885825" lvl="1" indent="-342900" eaLnBrk="1" hangingPunct="1">
              <a:lnSpc>
                <a:spcPts val="288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中央银行存款业务的目的</a:t>
            </a:r>
          </a:p>
          <a:p>
            <a:pPr lvl="2" eaLnBrk="1" hangingPunct="1">
              <a:lnSpc>
                <a:spcPts val="2880"/>
              </a:lnSpc>
              <a:buClr>
                <a:srgbClr val="FF3300"/>
              </a:buClr>
              <a:buFont typeface="Wingdings" pitchFamily="2" charset="2"/>
              <a:buChar char="Ø"/>
              <a:defRPr/>
            </a:pPr>
            <a:r>
              <a:rPr lang="zh-CN" altLang="en-US" dirty="0" smtClean="0">
                <a:latin typeface="微软雅黑" panose="020B0503020204020204" pitchFamily="34" charset="-122"/>
                <a:ea typeface="微软雅黑" panose="020B0503020204020204" pitchFamily="34" charset="-122"/>
              </a:rPr>
              <a:t>调控信贷规模与货币供应量</a:t>
            </a:r>
          </a:p>
          <a:p>
            <a:pPr lvl="2" eaLnBrk="1" hangingPunct="1">
              <a:lnSpc>
                <a:spcPts val="2880"/>
              </a:lnSpc>
              <a:buClr>
                <a:srgbClr val="FF3300"/>
              </a:buClr>
              <a:buFont typeface="Wingdings" pitchFamily="2" charset="2"/>
              <a:buChar char="Ø"/>
              <a:defRPr/>
            </a:pPr>
            <a:r>
              <a:rPr lang="zh-CN" altLang="en-US" dirty="0" smtClean="0">
                <a:latin typeface="微软雅黑" panose="020B0503020204020204" pitchFamily="34" charset="-122"/>
                <a:ea typeface="微软雅黑" panose="020B0503020204020204" pitchFamily="34" charset="-122"/>
              </a:rPr>
              <a:t>维护金融业的安全</a:t>
            </a:r>
          </a:p>
          <a:p>
            <a:pPr lvl="2" eaLnBrk="1" hangingPunct="1">
              <a:lnSpc>
                <a:spcPts val="2880"/>
              </a:lnSpc>
              <a:buClr>
                <a:srgbClr val="FF3300"/>
              </a:buClr>
              <a:buFont typeface="Wingdings" pitchFamily="2" charset="2"/>
              <a:buChar char="Ø"/>
              <a:defRPr/>
            </a:pPr>
            <a:r>
              <a:rPr lang="zh-CN" altLang="en-US" dirty="0" smtClean="0">
                <a:latin typeface="微软雅黑" panose="020B0503020204020204" pitchFamily="34" charset="-122"/>
                <a:ea typeface="微软雅黑" panose="020B0503020204020204" pitchFamily="34" charset="-122"/>
              </a:rPr>
              <a:t>便利国内资金清算</a:t>
            </a:r>
            <a:endParaRPr lang="zh-CN" altLang="en-US" dirty="0">
              <a:latin typeface="微软雅黑" panose="020B0503020204020204" pitchFamily="34" charset="-122"/>
              <a:ea typeface="微软雅黑" panose="020B0503020204020204" pitchFamily="34" charset="-122"/>
            </a:endParaRPr>
          </a:p>
        </p:txBody>
      </p:sp>
      <p:sp>
        <p:nvSpPr>
          <p:cNvPr id="32774" name="矩形 2"/>
          <p:cNvSpPr>
            <a:spLocks noChangeArrowheads="1"/>
          </p:cNvSpPr>
          <p:nvPr/>
        </p:nvSpPr>
        <p:spPr bwMode="auto">
          <a:xfrm>
            <a:off x="398463" y="4627563"/>
            <a:ext cx="6865937" cy="168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800100" lvl="1" indent="-342900" eaLnBrk="1" hangingPunct="1">
              <a:lnSpc>
                <a:spcPts val="3100"/>
              </a:lnSpc>
              <a:buClr>
                <a:srgbClr val="00B050"/>
              </a:buClr>
              <a:buFont typeface="Wingdings" pitchFamily="2" charset="2"/>
              <a:buChar char="n"/>
            </a:pPr>
            <a:r>
              <a:rPr lang="zh-CN" altLang="en-US" sz="2000" dirty="0">
                <a:latin typeface="微软雅黑" pitchFamily="34" charset="-122"/>
                <a:ea typeface="微软雅黑" pitchFamily="34" charset="-122"/>
              </a:rPr>
              <a:t>中央银行存款业务的特点</a:t>
            </a:r>
          </a:p>
          <a:p>
            <a:pPr marL="1074738" lvl="2" indent="-271463" eaLnBrk="1" hangingPunct="1">
              <a:lnSpc>
                <a:spcPts val="3100"/>
              </a:lnSpc>
              <a:buClr>
                <a:srgbClr val="FF3300"/>
              </a:buClr>
              <a:buFont typeface="Wingdings" pitchFamily="2" charset="2"/>
              <a:buChar char="Ø"/>
            </a:pPr>
            <a:r>
              <a:rPr lang="zh-CN" altLang="en-US" sz="2000" dirty="0">
                <a:latin typeface="微软雅黑" pitchFamily="34" charset="-122"/>
                <a:ea typeface="微软雅黑" pitchFamily="34" charset="-122"/>
              </a:rPr>
              <a:t>存款原则特殊性：强制性</a:t>
            </a:r>
            <a:endParaRPr lang="en-US" altLang="zh-CN" sz="2000" dirty="0">
              <a:latin typeface="微软雅黑" pitchFamily="34" charset="-122"/>
              <a:ea typeface="微软雅黑" pitchFamily="34" charset="-122"/>
            </a:endParaRPr>
          </a:p>
          <a:p>
            <a:pPr marL="1074738" lvl="2" indent="-271463" eaLnBrk="1" hangingPunct="1">
              <a:lnSpc>
                <a:spcPts val="3100"/>
              </a:lnSpc>
              <a:buClr>
                <a:srgbClr val="FF3300"/>
              </a:buClr>
              <a:buFont typeface="Wingdings" pitchFamily="2" charset="2"/>
              <a:buChar char="Ø"/>
            </a:pPr>
            <a:r>
              <a:rPr lang="zh-CN" altLang="en-US" sz="2000" dirty="0">
                <a:latin typeface="微软雅黑" pitchFamily="34" charset="-122"/>
                <a:ea typeface="微软雅黑" pitchFamily="34" charset="-122"/>
              </a:rPr>
              <a:t>存款动机特殊性：宏观调控、监管，职能</a:t>
            </a:r>
            <a:endParaRPr lang="en-US" altLang="zh-CN" sz="2000" dirty="0">
              <a:latin typeface="微软雅黑" pitchFamily="34" charset="-122"/>
              <a:ea typeface="微软雅黑" pitchFamily="34" charset="-122"/>
            </a:endParaRPr>
          </a:p>
          <a:p>
            <a:pPr marL="1074738" lvl="2" indent="-271463" eaLnBrk="1" hangingPunct="1">
              <a:lnSpc>
                <a:spcPts val="3100"/>
              </a:lnSpc>
              <a:buClr>
                <a:srgbClr val="FF3300"/>
              </a:buClr>
              <a:buFont typeface="Wingdings" pitchFamily="2" charset="2"/>
              <a:buChar char="Ø"/>
            </a:pPr>
            <a:r>
              <a:rPr lang="zh-CN" altLang="en-US" sz="2000" dirty="0">
                <a:latin typeface="微软雅黑" pitchFamily="34" charset="-122"/>
                <a:ea typeface="微软雅黑" pitchFamily="34" charset="-122"/>
              </a:rPr>
              <a:t>存款对象的特殊性：商业银行、其他金融机构</a:t>
            </a:r>
          </a:p>
        </p:txBody>
      </p:sp>
      <p:sp>
        <p:nvSpPr>
          <p:cNvPr id="8" name="文本框 12"/>
          <p:cNvSpPr txBox="1">
            <a:spLocks noChangeArrowheads="1"/>
          </p:cNvSpPr>
          <p:nvPr/>
        </p:nvSpPr>
        <p:spPr bwMode="auto">
          <a:xfrm>
            <a:off x="928688"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二</a:t>
            </a:r>
            <a:r>
              <a:rPr lang="zh-CN" altLang="en-US"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中央银行</a:t>
            </a:r>
            <a:r>
              <a:rPr lang="zh-CN" altLang="en-US" sz="2400" b="1" dirty="0" smtClean="0">
                <a:latin typeface="微软雅黑" pitchFamily="34" charset="-122"/>
                <a:ea typeface="微软雅黑" pitchFamily="34" charset="-122"/>
              </a:rPr>
              <a:t>业务运作</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3"/>
          <p:cNvSpPr>
            <a:spLocks noChangeArrowheads="1"/>
          </p:cNvSpPr>
          <p:nvPr/>
        </p:nvSpPr>
        <p:spPr bwMode="auto">
          <a:xfrm>
            <a:off x="0" y="0"/>
            <a:ext cx="4470400" cy="6858000"/>
          </a:xfrm>
          <a:prstGeom prst="rect">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grpSp>
        <p:nvGrpSpPr>
          <p:cNvPr id="15363" name="组合 14"/>
          <p:cNvGrpSpPr>
            <a:grpSpLocks/>
          </p:cNvGrpSpPr>
          <p:nvPr/>
        </p:nvGrpSpPr>
        <p:grpSpPr bwMode="auto">
          <a:xfrm>
            <a:off x="5254625" y="1978025"/>
            <a:ext cx="4105275" cy="611188"/>
            <a:chOff x="-315225" y="174812"/>
            <a:chExt cx="4103906" cy="611357"/>
          </a:xfrm>
        </p:grpSpPr>
        <p:sp>
          <p:nvSpPr>
            <p:cNvPr id="15366" name="矩形 12"/>
            <p:cNvSpPr>
              <a:spLocks noChangeArrowheads="1"/>
            </p:cNvSpPr>
            <p:nvPr/>
          </p:nvSpPr>
          <p:spPr bwMode="auto">
            <a:xfrm>
              <a:off x="-315225" y="174812"/>
              <a:ext cx="1422484" cy="611357"/>
            </a:xfrm>
            <a:prstGeom prst="rect">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r>
                <a:rPr lang="en-US" altLang="zh-CN" sz="2800" b="1" dirty="0">
                  <a:solidFill>
                    <a:srgbClr val="FFFFFF"/>
                  </a:solidFill>
                  <a:latin typeface="微软雅黑" pitchFamily="34" charset="-122"/>
                  <a:ea typeface="微软雅黑" pitchFamily="34" charset="-122"/>
                </a:rPr>
                <a:t> </a:t>
              </a:r>
              <a:r>
                <a:rPr lang="zh-CN" altLang="en-US" sz="2800" b="1" dirty="0" smtClean="0">
                  <a:solidFill>
                    <a:srgbClr val="FFFFFF"/>
                  </a:solidFill>
                  <a:latin typeface="微软雅黑" pitchFamily="34" charset="-122"/>
                  <a:ea typeface="微软雅黑" pitchFamily="34" charset="-122"/>
                </a:rPr>
                <a:t>第九讲</a:t>
              </a:r>
              <a:endParaRPr lang="zh-CN" altLang="en-US" sz="2800" b="1" dirty="0">
                <a:solidFill>
                  <a:srgbClr val="FFFFFF"/>
                </a:solidFill>
                <a:latin typeface="微软雅黑" pitchFamily="34" charset="-122"/>
                <a:ea typeface="微软雅黑" pitchFamily="34" charset="-122"/>
              </a:endParaRPr>
            </a:p>
          </p:txBody>
        </p:sp>
        <p:sp>
          <p:nvSpPr>
            <p:cNvPr id="15367" name="文本框 13"/>
            <p:cNvSpPr txBox="1">
              <a:spLocks noChangeArrowheads="1"/>
            </p:cNvSpPr>
            <p:nvPr/>
          </p:nvSpPr>
          <p:spPr bwMode="auto">
            <a:xfrm>
              <a:off x="1107260" y="200927"/>
              <a:ext cx="2681421" cy="523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800" b="1">
                  <a:solidFill>
                    <a:srgbClr val="404040"/>
                  </a:solidFill>
                  <a:latin typeface="微软雅黑" pitchFamily="34" charset="-122"/>
                  <a:ea typeface="微软雅黑" pitchFamily="34" charset="-122"/>
                </a:rPr>
                <a:t>中央银行</a:t>
              </a:r>
            </a:p>
          </p:txBody>
        </p:sp>
      </p:grpSp>
      <p:sp>
        <p:nvSpPr>
          <p:cNvPr id="15364" name="文本框 15"/>
          <p:cNvSpPr txBox="1">
            <a:spLocks noChangeArrowheads="1"/>
          </p:cNvSpPr>
          <p:nvPr/>
        </p:nvSpPr>
        <p:spPr bwMode="auto">
          <a:xfrm>
            <a:off x="5044430" y="3429000"/>
            <a:ext cx="6090295"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05000"/>
              </a:lnSpc>
              <a:spcBef>
                <a:spcPct val="50000"/>
              </a:spcBef>
              <a:buClr>
                <a:srgbClr val="00B050"/>
              </a:buClr>
              <a:buFont typeface="Wingdings" pitchFamily="2" charset="2"/>
              <a:buChar char="Ø"/>
            </a:pPr>
            <a:r>
              <a:rPr lang="zh-CN" altLang="en-US" sz="2400" b="1" dirty="0">
                <a:latin typeface="微软雅黑" pitchFamily="34" charset="-122"/>
                <a:ea typeface="微软雅黑" pitchFamily="34" charset="-122"/>
              </a:rPr>
              <a:t>中央银行的演进</a:t>
            </a:r>
            <a:r>
              <a:rPr lang="zh-CN" altLang="en-US" sz="2400" b="1" dirty="0" smtClean="0">
                <a:latin typeface="微软雅黑" pitchFamily="34" charset="-122"/>
                <a:ea typeface="微软雅黑" pitchFamily="34" charset="-122"/>
              </a:rPr>
              <a:t>与职能 </a:t>
            </a:r>
            <a:endParaRPr lang="zh-CN" altLang="en-US" sz="2400" b="1" dirty="0">
              <a:latin typeface="微软雅黑" pitchFamily="34" charset="-122"/>
              <a:ea typeface="微软雅黑" pitchFamily="34" charset="-122"/>
            </a:endParaRPr>
          </a:p>
          <a:p>
            <a:pPr eaLnBrk="1" hangingPunct="1">
              <a:lnSpc>
                <a:spcPct val="90000"/>
              </a:lnSpc>
              <a:spcBef>
                <a:spcPts val="1000"/>
              </a:spcBef>
              <a:buClr>
                <a:srgbClr val="00B050"/>
              </a:buClr>
              <a:buFont typeface="Wingdings" pitchFamily="2" charset="2"/>
              <a:buChar char="Ø"/>
            </a:pPr>
            <a:r>
              <a:rPr lang="zh-CN" altLang="en-US" sz="2400" b="1" dirty="0">
                <a:latin typeface="微软雅黑" pitchFamily="34" charset="-122"/>
                <a:ea typeface="微软雅黑" pitchFamily="34" charset="-122"/>
              </a:rPr>
              <a:t>中央银行的业务运作 </a:t>
            </a:r>
            <a:endParaRPr lang="en-US" altLang="zh-CN" sz="2400" b="1" dirty="0" smtClean="0">
              <a:latin typeface="微软雅黑" pitchFamily="34" charset="-122"/>
              <a:ea typeface="微软雅黑" pitchFamily="34" charset="-122"/>
            </a:endParaRPr>
          </a:p>
          <a:p>
            <a:pPr eaLnBrk="1" hangingPunct="1">
              <a:lnSpc>
                <a:spcPct val="90000"/>
              </a:lnSpc>
              <a:spcBef>
                <a:spcPts val="1000"/>
              </a:spcBef>
              <a:buClr>
                <a:srgbClr val="00B050"/>
              </a:buClr>
              <a:buFont typeface="Wingdings" pitchFamily="2" charset="2"/>
              <a:buChar char="Ø"/>
            </a:pPr>
            <a:r>
              <a:rPr lang="zh-CN" altLang="en-US" sz="2400" b="1" dirty="0">
                <a:latin typeface="微软雅黑" pitchFamily="34" charset="-122"/>
                <a:ea typeface="微软雅黑" pitchFamily="34" charset="-122"/>
              </a:rPr>
              <a:t>中央</a:t>
            </a:r>
            <a:r>
              <a:rPr lang="zh-CN" altLang="en-US" sz="2400" b="1" dirty="0" smtClean="0">
                <a:latin typeface="微软雅黑" pitchFamily="34" charset="-122"/>
                <a:ea typeface="微软雅黑" pitchFamily="34" charset="-122"/>
              </a:rPr>
              <a:t>银行的运作规范与其他各方的关系    </a:t>
            </a:r>
            <a:endParaRPr lang="zh-CN" altLang="en-US" sz="2400" b="1" dirty="0">
              <a:latin typeface="微软雅黑" pitchFamily="34" charset="-122"/>
              <a:ea typeface="微软雅黑" pitchFamily="34" charset="-122"/>
            </a:endParaRPr>
          </a:p>
          <a:p>
            <a:pPr eaLnBrk="1" hangingPunct="1">
              <a:lnSpc>
                <a:spcPct val="90000"/>
              </a:lnSpc>
              <a:spcBef>
                <a:spcPts val="1000"/>
              </a:spcBef>
              <a:buFont typeface="Wingdings" pitchFamily="2" charset="2"/>
              <a:buChar char="Ø"/>
            </a:pPr>
            <a:endParaRPr lang="zh-CN" altLang="en-US" sz="2400" b="1" dirty="0">
              <a:latin typeface="微软雅黑" pitchFamily="34" charset="-122"/>
              <a:ea typeface="微软雅黑" pitchFamily="34" charset="-122"/>
            </a:endParaRPr>
          </a:p>
        </p:txBody>
      </p:sp>
      <p:cxnSp>
        <p:nvCxnSpPr>
          <p:cNvPr id="15365" name="直接连接符 22"/>
          <p:cNvCxnSpPr>
            <a:cxnSpLocks noChangeShapeType="1"/>
          </p:cNvCxnSpPr>
          <p:nvPr/>
        </p:nvCxnSpPr>
        <p:spPr bwMode="auto">
          <a:xfrm>
            <a:off x="5570538" y="2651125"/>
            <a:ext cx="4186237"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379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60388" y="1214438"/>
            <a:ext cx="2339975" cy="5349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（二）负债业务</a:t>
            </a:r>
          </a:p>
        </p:txBody>
      </p:sp>
      <p:sp>
        <p:nvSpPr>
          <p:cNvPr id="11" name="Rectangle 3"/>
          <p:cNvSpPr txBox="1">
            <a:spLocks noChangeArrowheads="1"/>
          </p:cNvSpPr>
          <p:nvPr/>
        </p:nvSpPr>
        <p:spPr>
          <a:xfrm>
            <a:off x="560388" y="1828800"/>
            <a:ext cx="10783887" cy="469265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361950" lvl="2" indent="-90488" eaLnBrk="1" hangingPunct="1">
              <a:buClr>
                <a:srgbClr val="FF3300"/>
              </a:buClr>
              <a:buFont typeface="Arial" panose="020B0604020202020204" pitchFamily="34" charset="0"/>
              <a:buNone/>
              <a:defRPr/>
            </a:pPr>
            <a:r>
              <a:rPr lang="en-US" altLang="zh-CN" sz="2400" b="1" kern="0" dirty="0" smtClean="0">
                <a:solidFill>
                  <a:schemeClr val="tx2"/>
                </a:solidFill>
                <a:latin typeface="微软雅黑" panose="020B0503020204020204" pitchFamily="34" charset="-122"/>
                <a:ea typeface="微软雅黑" panose="020B0503020204020204" pitchFamily="34" charset="-122"/>
              </a:rPr>
              <a:t>3.</a:t>
            </a:r>
            <a:r>
              <a:rPr lang="zh-CN" altLang="en-US" sz="2400" b="1" kern="0" dirty="0" smtClean="0">
                <a:solidFill>
                  <a:schemeClr val="tx2"/>
                </a:solidFill>
                <a:latin typeface="微软雅黑" panose="020B0503020204020204" pitchFamily="34" charset="-122"/>
                <a:ea typeface="微软雅黑" panose="020B0503020204020204" pitchFamily="34" charset="-122"/>
              </a:rPr>
              <a:t>其他负债业务</a:t>
            </a:r>
            <a:endParaRPr lang="en-US" altLang="zh-CN" sz="2400" b="1" kern="0" dirty="0" smtClean="0">
              <a:solidFill>
                <a:schemeClr val="tx2"/>
              </a:solidFill>
              <a:latin typeface="微软雅黑" panose="020B0503020204020204" pitchFamily="34" charset="-122"/>
              <a:ea typeface="微软雅黑" panose="020B0503020204020204" pitchFamily="34" charset="-122"/>
            </a:endParaRPr>
          </a:p>
          <a:p>
            <a:pPr lvl="1" eaLnBrk="1" hangingPunct="1">
              <a:lnSpc>
                <a:spcPct val="120000"/>
              </a:lnSpc>
              <a:spcBef>
                <a:spcPct val="4000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发行</a:t>
            </a:r>
            <a:r>
              <a:rPr lang="zh-CN" altLang="en-US" sz="2000" dirty="0">
                <a:latin typeface="微软雅黑" panose="020B0503020204020204" pitchFamily="34" charset="-122"/>
                <a:ea typeface="微软雅黑" panose="020B0503020204020204" pitchFamily="34" charset="-122"/>
              </a:rPr>
              <a:t>中央银行债券与</a:t>
            </a:r>
            <a:r>
              <a:rPr lang="zh-CN" altLang="en-US" sz="2000" dirty="0" smtClean="0">
                <a:latin typeface="微软雅黑" panose="020B0503020204020204" pitchFamily="34" charset="-122"/>
                <a:ea typeface="微软雅黑" panose="020B0503020204020204" pitchFamily="34" charset="-122"/>
              </a:rPr>
              <a:t>票据 </a:t>
            </a:r>
          </a:p>
          <a:p>
            <a:pPr marL="1055688" lvl="2" indent="-342900" eaLnBrk="1" hangingPunct="1">
              <a:lnSpc>
                <a:spcPct val="120000"/>
              </a:lnSpc>
              <a:spcBef>
                <a:spcPct val="40000"/>
              </a:spcBef>
              <a:buClr>
                <a:srgbClr val="FF3300"/>
              </a:buClr>
              <a:buFont typeface="Wingdings" pitchFamily="2" charset="2"/>
              <a:buChar char="Ø"/>
              <a:defRPr/>
            </a:pPr>
            <a:r>
              <a:rPr lang="zh-CN" altLang="en-US" dirty="0" smtClean="0">
                <a:latin typeface="微软雅黑" panose="020B0503020204020204" pitchFamily="34" charset="-122"/>
                <a:ea typeface="微软雅黑" panose="020B0503020204020204" pitchFamily="34" charset="-122"/>
              </a:rPr>
              <a:t>中国人民银行从</a:t>
            </a:r>
            <a:r>
              <a:rPr lang="en-US" altLang="zh-CN" dirty="0" smtClean="0">
                <a:latin typeface="微软雅黑" panose="020B0503020204020204" pitchFamily="34" charset="-122"/>
                <a:ea typeface="微软雅黑" panose="020B0503020204020204" pitchFamily="34" charset="-122"/>
              </a:rPr>
              <a:t>2002</a:t>
            </a:r>
            <a:r>
              <a:rPr lang="zh-CN" altLang="en-US" dirty="0" smtClean="0">
                <a:latin typeface="微软雅黑" panose="020B0503020204020204" pitchFamily="34" charset="-122"/>
                <a:ea typeface="微软雅黑" panose="020B0503020204020204" pitchFamily="34" charset="-122"/>
              </a:rPr>
              <a:t>年起正式发行央行票据，此后逐渐加大了央行票据发行力度，并成为央行对冲流动性的主要手段</a:t>
            </a:r>
          </a:p>
          <a:p>
            <a:pPr lvl="1" eaLnBrk="1" hangingPunct="1">
              <a:lnSpc>
                <a:spcPct val="120000"/>
              </a:lnSpc>
              <a:spcBef>
                <a:spcPct val="400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对外负债</a:t>
            </a:r>
            <a:endParaRPr lang="en-US" altLang="zh-CN" sz="2000" dirty="0">
              <a:latin typeface="微软雅黑" panose="020B0503020204020204" pitchFamily="34" charset="-122"/>
              <a:ea typeface="微软雅黑" panose="020B0503020204020204" pitchFamily="34" charset="-122"/>
            </a:endParaRPr>
          </a:p>
          <a:p>
            <a:pPr marL="1055687" lvl="2" indent="-342900" eaLnBrk="1" hangingPunct="1">
              <a:lnSpc>
                <a:spcPct val="120000"/>
              </a:lnSpc>
              <a:spcBef>
                <a:spcPct val="40000"/>
              </a:spcBef>
              <a:buClr>
                <a:srgbClr val="FF3300"/>
              </a:buClr>
              <a:buFont typeface="Wingdings" pitchFamily="2" charset="2"/>
              <a:buChar char="Ø"/>
              <a:defRPr/>
            </a:pPr>
            <a:r>
              <a:rPr lang="zh-CN" altLang="en-US" dirty="0" smtClean="0">
                <a:latin typeface="微软雅黑" panose="020B0503020204020204" pitchFamily="34" charset="-122"/>
                <a:ea typeface="微软雅黑" panose="020B0503020204020204" pitchFamily="34" charset="-122"/>
              </a:rPr>
              <a:t>国外</a:t>
            </a:r>
            <a:r>
              <a:rPr lang="zh-CN" altLang="en-US" dirty="0">
                <a:latin typeface="微软雅黑" panose="020B0503020204020204" pitchFamily="34" charset="-122"/>
                <a:ea typeface="微软雅黑" panose="020B0503020204020204" pitchFamily="34" charset="-122"/>
              </a:rPr>
              <a:t>银行、国外央行、国际金融机构、发行债券等；平衡</a:t>
            </a:r>
            <a:r>
              <a:rPr lang="en-US" altLang="zh-CN" dirty="0">
                <a:latin typeface="微软雅黑" panose="020B0503020204020204" pitchFamily="34" charset="-122"/>
                <a:ea typeface="微软雅黑" panose="020B0503020204020204" pitchFamily="34" charset="-122"/>
              </a:rPr>
              <a:t>BOP</a:t>
            </a:r>
            <a:r>
              <a:rPr lang="zh-CN" altLang="en-US" dirty="0">
                <a:latin typeface="微软雅黑" panose="020B0503020204020204" pitchFamily="34" charset="-122"/>
                <a:ea typeface="微软雅黑" panose="020B0503020204020204" pitchFamily="34" charset="-122"/>
              </a:rPr>
              <a:t>、汇率稳定、应对金融动荡</a:t>
            </a:r>
          </a:p>
          <a:p>
            <a:pPr lvl="1" eaLnBrk="1" hangingPunct="1">
              <a:lnSpc>
                <a:spcPct val="120000"/>
              </a:lnSpc>
              <a:spcBef>
                <a:spcPct val="400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资本业务</a:t>
            </a:r>
          </a:p>
          <a:p>
            <a:pPr marL="1055688" lvl="2" indent="-342900" eaLnBrk="1" hangingPunct="1">
              <a:lnSpc>
                <a:spcPct val="120000"/>
              </a:lnSpc>
              <a:buClr>
                <a:srgbClr val="FF3300"/>
              </a:buClr>
              <a:buFont typeface="Wingdings" pitchFamily="2" charset="2"/>
              <a:buChar char="Ø"/>
              <a:defRPr/>
            </a:pPr>
            <a:r>
              <a:rPr lang="zh-CN" altLang="en-US" dirty="0" smtClean="0">
                <a:latin typeface="微软雅黑" panose="020B0503020204020204" pitchFamily="34" charset="-122"/>
                <a:ea typeface="微软雅黑" panose="020B0503020204020204" pitchFamily="34" charset="-122"/>
              </a:rPr>
              <a:t>央行</a:t>
            </a:r>
            <a:r>
              <a:rPr lang="zh-CN" altLang="en-US" dirty="0">
                <a:latin typeface="微软雅黑" panose="020B0503020204020204" pitchFamily="34" charset="-122"/>
                <a:ea typeface="微软雅黑" panose="020B0503020204020204" pitchFamily="34" charset="-122"/>
              </a:rPr>
              <a:t>的资本业务是央行筹集、维持和补充自有资本的业务。其途径主要有政府出资、国有机构出资、私人银行或部门出资、成员国中央银行出资</a:t>
            </a:r>
          </a:p>
          <a:p>
            <a:pPr lvl="2" eaLnBrk="1" hangingPunct="1">
              <a:buClr>
                <a:srgbClr val="FF3300"/>
              </a:buClr>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928688"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二</a:t>
            </a:r>
            <a:r>
              <a:rPr lang="zh-CN" altLang="en-US"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中央银行</a:t>
            </a:r>
            <a:r>
              <a:rPr lang="zh-CN" altLang="en-US" sz="2400" b="1" dirty="0" smtClean="0">
                <a:latin typeface="微软雅黑" pitchFamily="34" charset="-122"/>
                <a:ea typeface="微软雅黑" pitchFamily="34" charset="-122"/>
              </a:rPr>
              <a:t>业务运作</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81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481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4013" y="1160463"/>
            <a:ext cx="3878262" cy="5349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（三）中央银行的资产业务</a:t>
            </a:r>
          </a:p>
        </p:txBody>
      </p:sp>
      <p:sp>
        <p:nvSpPr>
          <p:cNvPr id="11" name="Rectangle 3"/>
          <p:cNvSpPr txBox="1">
            <a:spLocks noChangeArrowheads="1"/>
          </p:cNvSpPr>
          <p:nvPr/>
        </p:nvSpPr>
        <p:spPr>
          <a:xfrm>
            <a:off x="271463" y="1797050"/>
            <a:ext cx="11412537" cy="417195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lvl="1" eaLnBrk="1" hangingPunct="1">
              <a:lnSpc>
                <a:spcPts val="3400"/>
              </a:lnSpc>
              <a:buClr>
                <a:srgbClr val="FF3300"/>
              </a:buClr>
              <a:buSzPct val="65000"/>
              <a:buFont typeface="Wingdings" panose="05000000000000000000" pitchFamily="2" charset="2"/>
              <a:buNone/>
              <a:defRPr/>
            </a:pPr>
            <a:r>
              <a:rPr lang="en-US" altLang="zh-CN" b="1" kern="0" dirty="0" smtClean="0">
                <a:solidFill>
                  <a:schemeClr val="tx2"/>
                </a:solidFill>
                <a:latin typeface="微软雅黑" panose="020B0503020204020204" pitchFamily="34" charset="-122"/>
                <a:ea typeface="微软雅黑" panose="020B0503020204020204" pitchFamily="34" charset="-122"/>
              </a:rPr>
              <a:t>1</a:t>
            </a:r>
            <a:r>
              <a:rPr lang="zh-CN" altLang="en-US" b="1" kern="0" dirty="0">
                <a:solidFill>
                  <a:schemeClr val="tx2"/>
                </a:solidFill>
                <a:latin typeface="微软雅黑" panose="020B0503020204020204" pitchFamily="34" charset="-122"/>
                <a:ea typeface="微软雅黑" panose="020B0503020204020204" pitchFamily="34" charset="-122"/>
              </a:rPr>
              <a:t>、贴现及放款业务</a:t>
            </a:r>
          </a:p>
          <a:p>
            <a:pPr lvl="2" eaLnBrk="1" hangingPunct="1">
              <a:lnSpc>
                <a:spcPts val="3400"/>
              </a:lnSpc>
              <a:buClr>
                <a:srgbClr val="00B050"/>
              </a:buClr>
              <a:buFont typeface="Wingdings" pitchFamily="2" charset="2"/>
              <a:buChar char="n"/>
              <a:defRPr/>
            </a:pPr>
            <a:r>
              <a:rPr lang="zh-CN" altLang="en-US" dirty="0" smtClean="0">
                <a:latin typeface="微软雅黑" panose="020B0503020204020204" pitchFamily="34" charset="-122"/>
                <a:ea typeface="微软雅黑" panose="020B0503020204020204" pitchFamily="34" charset="-122"/>
              </a:rPr>
              <a:t>中央银行</a:t>
            </a:r>
            <a:r>
              <a:rPr lang="zh-CN" altLang="en-US" dirty="0">
                <a:latin typeface="微软雅黑" panose="020B0503020204020204" pitchFamily="34" charset="-122"/>
                <a:ea typeface="微软雅黑" panose="020B0503020204020204" pitchFamily="34" charset="-122"/>
              </a:rPr>
              <a:t>的贴现及放款业务，主要包括中央银行对商业银行的再贴现（重贴现）和再贷款 。再贴现是货币政策的三大法宝</a:t>
            </a:r>
            <a:r>
              <a:rPr lang="zh-CN" altLang="en-US" dirty="0" smtClean="0">
                <a:latin typeface="微软雅黑" panose="020B0503020204020204" pitchFamily="34" charset="-122"/>
                <a:ea typeface="微软雅黑" panose="020B0503020204020204" pitchFamily="34" charset="-122"/>
              </a:rPr>
              <a:t>之一</a:t>
            </a:r>
            <a:endParaRPr lang="zh-CN" altLang="en-US" dirty="0">
              <a:latin typeface="微软雅黑" panose="020B0503020204020204" pitchFamily="34" charset="-122"/>
              <a:ea typeface="微软雅黑" panose="020B0503020204020204" pitchFamily="34" charset="-122"/>
            </a:endParaRPr>
          </a:p>
          <a:p>
            <a:pPr lvl="1" eaLnBrk="1" hangingPunct="1">
              <a:lnSpc>
                <a:spcPts val="3400"/>
              </a:lnSpc>
              <a:buClr>
                <a:srgbClr val="FF3300"/>
              </a:buClr>
              <a:buSzPct val="65000"/>
              <a:buFont typeface="Arial" panose="020B0604020202020204" pitchFamily="34" charset="0"/>
              <a:buNone/>
              <a:defRPr/>
            </a:pPr>
            <a:r>
              <a:rPr lang="en-US" altLang="zh-CN" b="1" kern="0" dirty="0">
                <a:solidFill>
                  <a:schemeClr val="tx2"/>
                </a:solidFill>
                <a:latin typeface="微软雅黑" panose="020B0503020204020204" pitchFamily="34" charset="-122"/>
                <a:ea typeface="微软雅黑" panose="020B0503020204020204" pitchFamily="34" charset="-122"/>
              </a:rPr>
              <a:t>2</a:t>
            </a:r>
            <a:r>
              <a:rPr lang="zh-CN" altLang="en-US" b="1" kern="0" dirty="0">
                <a:solidFill>
                  <a:schemeClr val="tx2"/>
                </a:solidFill>
                <a:latin typeface="微软雅黑" panose="020B0503020204020204" pitchFamily="34" charset="-122"/>
                <a:ea typeface="微软雅黑" panose="020B0503020204020204" pitchFamily="34" charset="-122"/>
              </a:rPr>
              <a:t>、证券业务</a:t>
            </a:r>
          </a:p>
          <a:p>
            <a:pPr lvl="2" eaLnBrk="1" hangingPunct="1">
              <a:lnSpc>
                <a:spcPts val="3400"/>
              </a:lnSpc>
              <a:buClr>
                <a:srgbClr val="00B050"/>
              </a:buClr>
              <a:buFont typeface="Wingdings" pitchFamily="2" charset="2"/>
              <a:buChar char="n"/>
              <a:defRPr/>
            </a:pPr>
            <a:r>
              <a:rPr lang="zh-CN" altLang="en-US" dirty="0" smtClean="0">
                <a:latin typeface="微软雅黑" panose="020B0503020204020204" pitchFamily="34" charset="-122"/>
                <a:ea typeface="微软雅黑" panose="020B0503020204020204" pitchFamily="34" charset="-122"/>
              </a:rPr>
              <a:t>中央银行</a:t>
            </a:r>
            <a:r>
              <a:rPr lang="zh-CN" altLang="en-US" dirty="0">
                <a:latin typeface="微软雅黑" panose="020B0503020204020204" pitchFamily="34" charset="-122"/>
                <a:ea typeface="微软雅黑" panose="020B0503020204020204" pitchFamily="34" charset="-122"/>
              </a:rPr>
              <a:t>的证券业务是指在公开市场上进行证券买卖操作的业务，是中央银行货币政策操作三大基本工具</a:t>
            </a:r>
            <a:r>
              <a:rPr lang="zh-CN" altLang="en-US" dirty="0" smtClean="0">
                <a:latin typeface="微软雅黑" panose="020B0503020204020204" pitchFamily="34" charset="-122"/>
                <a:ea typeface="微软雅黑" panose="020B0503020204020204" pitchFamily="34" charset="-122"/>
              </a:rPr>
              <a:t>之一</a:t>
            </a:r>
            <a:endParaRPr lang="zh-CN" altLang="en-US" dirty="0">
              <a:latin typeface="微软雅黑" panose="020B0503020204020204" pitchFamily="34" charset="-122"/>
              <a:ea typeface="微软雅黑" panose="020B0503020204020204" pitchFamily="34" charset="-122"/>
            </a:endParaRPr>
          </a:p>
          <a:p>
            <a:pPr lvl="2" eaLnBrk="1" hangingPunct="1">
              <a:lnSpc>
                <a:spcPts val="3400"/>
              </a:lnSpc>
              <a:buClr>
                <a:srgbClr val="00B050"/>
              </a:buClr>
              <a:buFont typeface="Wingdings" pitchFamily="2" charset="2"/>
              <a:buChar char="n"/>
              <a:defRPr/>
            </a:pPr>
            <a:r>
              <a:rPr lang="zh-CN" altLang="en-US" dirty="0" smtClean="0">
                <a:latin typeface="微软雅黑" panose="020B0503020204020204" pitchFamily="34" charset="-122"/>
                <a:ea typeface="微软雅黑" panose="020B0503020204020204" pitchFamily="34" charset="-122"/>
              </a:rPr>
              <a:t>中央银行</a:t>
            </a:r>
            <a:r>
              <a:rPr lang="zh-CN" altLang="en-US" dirty="0">
                <a:latin typeface="微软雅黑" panose="020B0503020204020204" pitchFamily="34" charset="-122"/>
                <a:ea typeface="微软雅黑" panose="020B0503020204020204" pitchFamily="34" charset="-122"/>
              </a:rPr>
              <a:t>买卖证券最重要的意义在于影响金融体系的流动性，调控基础货币，从而调节货币供应量，实现货币政策</a:t>
            </a:r>
            <a:r>
              <a:rPr lang="zh-CN" altLang="en-US" dirty="0" smtClean="0">
                <a:latin typeface="微软雅黑" panose="020B0503020204020204" pitchFamily="34" charset="-122"/>
                <a:ea typeface="微软雅黑" panose="020B0503020204020204" pitchFamily="34" charset="-122"/>
              </a:rPr>
              <a:t>目标</a:t>
            </a:r>
            <a:endParaRPr lang="zh-CN" altLang="en-US" dirty="0">
              <a:latin typeface="微软雅黑" panose="020B0503020204020204" pitchFamily="34" charset="-122"/>
              <a:ea typeface="微软雅黑" panose="020B0503020204020204" pitchFamily="34" charset="-122"/>
            </a:endParaRPr>
          </a:p>
          <a:p>
            <a:pPr lvl="2" eaLnBrk="1" hangingPunct="1">
              <a:lnSpc>
                <a:spcPts val="3400"/>
              </a:lnSpc>
              <a:buClr>
                <a:srgbClr val="FF3300"/>
              </a:buClr>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928688"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二</a:t>
            </a:r>
            <a:r>
              <a:rPr lang="zh-CN" altLang="en-US"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中央银行</a:t>
            </a:r>
            <a:r>
              <a:rPr lang="zh-CN" altLang="en-US" sz="2400" b="1" dirty="0" smtClean="0">
                <a:latin typeface="微软雅黑" pitchFamily="34" charset="-122"/>
                <a:ea typeface="微软雅黑" pitchFamily="34" charset="-122"/>
              </a:rPr>
              <a:t>业务运作</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584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34975" y="1187450"/>
            <a:ext cx="3878263" cy="5349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（三）中央银行的资产业务</a:t>
            </a:r>
          </a:p>
        </p:txBody>
      </p:sp>
      <p:sp>
        <p:nvSpPr>
          <p:cNvPr id="11" name="Rectangle 3"/>
          <p:cNvSpPr txBox="1">
            <a:spLocks noChangeArrowheads="1"/>
          </p:cNvSpPr>
          <p:nvPr/>
        </p:nvSpPr>
        <p:spPr>
          <a:xfrm>
            <a:off x="493713" y="2054225"/>
            <a:ext cx="11123612" cy="343852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lvl="1" eaLnBrk="1" hangingPunct="1">
              <a:lnSpc>
                <a:spcPct val="120000"/>
              </a:lnSpc>
              <a:buClr>
                <a:srgbClr val="FF3300"/>
              </a:buClr>
              <a:buSzPct val="65000"/>
              <a:buFont typeface="Wingdings" panose="05000000000000000000" pitchFamily="2" charset="2"/>
              <a:buNone/>
              <a:defRPr/>
            </a:pPr>
            <a:r>
              <a:rPr lang="en-US" altLang="zh-CN" b="1" kern="0" dirty="0" smtClean="0">
                <a:solidFill>
                  <a:schemeClr val="tx2"/>
                </a:solidFill>
                <a:latin typeface="微软雅黑" panose="020B0503020204020204" pitchFamily="34" charset="-122"/>
                <a:ea typeface="微软雅黑" panose="020B0503020204020204" pitchFamily="34" charset="-122"/>
              </a:rPr>
              <a:t>3</a:t>
            </a:r>
            <a:r>
              <a:rPr lang="zh-CN" altLang="en-US" b="1" kern="0" dirty="0">
                <a:solidFill>
                  <a:schemeClr val="tx2"/>
                </a:solidFill>
                <a:latin typeface="微软雅黑" panose="020B0503020204020204" pitchFamily="34" charset="-122"/>
                <a:ea typeface="微软雅黑" panose="020B0503020204020204" pitchFamily="34" charset="-122"/>
              </a:rPr>
              <a:t>、黄金外汇储备</a:t>
            </a:r>
          </a:p>
          <a:p>
            <a:pPr lvl="1" eaLnBrk="1" hangingPunct="1">
              <a:lnSpc>
                <a:spcPct val="12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黄金</a:t>
            </a:r>
            <a:r>
              <a:rPr lang="zh-CN" altLang="en-US" sz="2000" dirty="0">
                <a:latin typeface="微软雅黑" panose="020B0503020204020204" pitchFamily="34" charset="-122"/>
                <a:ea typeface="微软雅黑" panose="020B0503020204020204" pitchFamily="34" charset="-122"/>
              </a:rPr>
              <a:t>和外汇是稳定一国货币的币值、灵活调节国际收支、防止出现国际支付困难或危机的重要手段。中央银行担负着为国家管理外汇和黄金储备的责任。在中国人民银行的资产项目中，</a:t>
            </a:r>
            <a:r>
              <a:rPr lang="en-US" altLang="zh-CN" sz="2000" dirty="0">
                <a:latin typeface="微软雅黑" panose="020B0503020204020204" pitchFamily="34" charset="-122"/>
                <a:ea typeface="微软雅黑" panose="020B0503020204020204" pitchFamily="34" charset="-122"/>
              </a:rPr>
              <a:t>2000</a:t>
            </a:r>
            <a:r>
              <a:rPr lang="zh-CN" altLang="en-US" sz="2000" dirty="0">
                <a:latin typeface="微软雅黑" panose="020B0503020204020204" pitchFamily="34" charset="-122"/>
                <a:ea typeface="微软雅黑" panose="020B0503020204020204" pitchFamily="34" charset="-122"/>
              </a:rPr>
              <a:t>年以后外汇储备已经成为第一大项，</a:t>
            </a:r>
            <a:r>
              <a:rPr lang="en-US" altLang="zh-CN" sz="2000" dirty="0">
                <a:latin typeface="微软雅黑" panose="020B0503020204020204" pitchFamily="34" charset="-122"/>
                <a:ea typeface="微软雅黑" panose="020B0503020204020204" pitchFamily="34" charset="-122"/>
              </a:rPr>
              <a:t>2008</a:t>
            </a:r>
            <a:r>
              <a:rPr lang="zh-CN" altLang="en-US" sz="2000" dirty="0">
                <a:latin typeface="微软雅黑" panose="020B0503020204020204" pitchFamily="34" charset="-122"/>
                <a:ea typeface="微软雅黑" panose="020B0503020204020204" pitchFamily="34" charset="-122"/>
              </a:rPr>
              <a:t>年底突破</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万亿美元，占总资产的</a:t>
            </a:r>
            <a:r>
              <a:rPr lang="en-US" altLang="zh-CN" sz="2000" dirty="0">
                <a:latin typeface="微软雅黑" panose="020B0503020204020204" pitchFamily="34" charset="-122"/>
                <a:ea typeface="微软雅黑" panose="020B0503020204020204" pitchFamily="34" charset="-122"/>
              </a:rPr>
              <a:t>72.25%</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2011</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月突破</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万亿美元；</a:t>
            </a:r>
            <a:r>
              <a:rPr lang="en-US" altLang="zh-CN" sz="2000" dirty="0">
                <a:latin typeface="微软雅黑" panose="020B0503020204020204" pitchFamily="34" charset="-122"/>
                <a:ea typeface="微软雅黑" panose="020B0503020204020204" pitchFamily="34" charset="-122"/>
              </a:rPr>
              <a:t>2015</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9</a:t>
            </a:r>
            <a:r>
              <a:rPr lang="zh-CN" altLang="en-US" sz="2000" dirty="0">
                <a:latin typeface="微软雅黑" panose="020B0503020204020204" pitchFamily="34" charset="-122"/>
                <a:ea typeface="微软雅黑" panose="020B0503020204020204" pitchFamily="34" charset="-122"/>
              </a:rPr>
              <a:t>月为</a:t>
            </a:r>
            <a:r>
              <a:rPr lang="en-US" altLang="zh-CN" sz="2000" dirty="0">
                <a:latin typeface="微软雅黑" panose="020B0503020204020204" pitchFamily="34" charset="-122"/>
                <a:ea typeface="微软雅黑" panose="020B0503020204020204" pitchFamily="34" charset="-122"/>
              </a:rPr>
              <a:t>3.54</a:t>
            </a:r>
            <a:r>
              <a:rPr lang="zh-CN" altLang="en-US" sz="2000" dirty="0">
                <a:latin typeface="微软雅黑" panose="020B0503020204020204" pitchFamily="34" charset="-122"/>
                <a:ea typeface="微软雅黑" panose="020B0503020204020204" pitchFamily="34" charset="-122"/>
              </a:rPr>
              <a:t>万亿</a:t>
            </a:r>
            <a:r>
              <a:rPr lang="zh-CN" altLang="en-US" sz="2000" dirty="0" smtClean="0">
                <a:latin typeface="微软雅黑" panose="020B0503020204020204" pitchFamily="34" charset="-122"/>
                <a:ea typeface="微软雅黑" panose="020B0503020204020204" pitchFamily="34" charset="-122"/>
              </a:rPr>
              <a:t>美元；</a:t>
            </a:r>
            <a:r>
              <a:rPr lang="en-US" altLang="zh-CN" sz="2000" dirty="0" smtClean="0">
                <a:latin typeface="微软雅黑" panose="020B0503020204020204" pitchFamily="34" charset="-122"/>
                <a:ea typeface="微软雅黑" panose="020B0503020204020204" pitchFamily="34" charset="-122"/>
              </a:rPr>
              <a:t>2017</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9</a:t>
            </a:r>
            <a:r>
              <a:rPr lang="zh-CN" altLang="en-US" sz="2000" dirty="0" smtClean="0">
                <a:latin typeface="微软雅黑" panose="020B0503020204020204" pitchFamily="34" charset="-122"/>
                <a:ea typeface="微软雅黑" panose="020B0503020204020204" pitchFamily="34" charset="-122"/>
              </a:rPr>
              <a:t>月</a:t>
            </a:r>
            <a:r>
              <a:rPr lang="en-US" altLang="zh-CN" sz="2000" dirty="0" smtClean="0">
                <a:latin typeface="微软雅黑" panose="020B0503020204020204" pitchFamily="34" charset="-122"/>
                <a:ea typeface="微软雅黑" panose="020B0503020204020204" pitchFamily="34" charset="-122"/>
              </a:rPr>
              <a:t>3.11</a:t>
            </a:r>
            <a:r>
              <a:rPr lang="zh-CN" altLang="en-US" sz="2000" dirty="0" smtClean="0">
                <a:latin typeface="微软雅黑" panose="020B0503020204020204" pitchFamily="34" charset="-122"/>
                <a:ea typeface="微软雅黑" panose="020B0503020204020204" pitchFamily="34" charset="-122"/>
              </a:rPr>
              <a:t>万亿美元；</a:t>
            </a:r>
            <a:r>
              <a:rPr lang="en-US" altLang="zh-CN" sz="2000" dirty="0" smtClean="0">
                <a:latin typeface="微软雅黑" panose="020B0503020204020204" pitchFamily="34" charset="-122"/>
                <a:ea typeface="微软雅黑" panose="020B0503020204020204" pitchFamily="34" charset="-122"/>
              </a:rPr>
              <a:t>2018</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9</a:t>
            </a:r>
            <a:r>
              <a:rPr lang="zh-CN" altLang="en-US" sz="2000" dirty="0" smtClean="0">
                <a:latin typeface="微软雅黑" panose="020B0503020204020204" pitchFamily="34" charset="-122"/>
                <a:ea typeface="微软雅黑" panose="020B0503020204020204" pitchFamily="34" charset="-122"/>
              </a:rPr>
              <a:t>月底为</a:t>
            </a:r>
            <a:r>
              <a:rPr lang="en-US" altLang="zh-CN" sz="2000" dirty="0" smtClean="0">
                <a:latin typeface="微软雅黑" panose="020B0503020204020204" pitchFamily="34" charset="-122"/>
                <a:ea typeface="微软雅黑" panose="020B0503020204020204" pitchFamily="34" charset="-122"/>
              </a:rPr>
              <a:t>3.05</a:t>
            </a:r>
            <a:r>
              <a:rPr lang="zh-CN" altLang="en-US" sz="2000" dirty="0" smtClean="0">
                <a:latin typeface="微软雅黑" panose="020B0503020204020204" pitchFamily="34" charset="-122"/>
                <a:ea typeface="微软雅黑" panose="020B0503020204020204" pitchFamily="34" charset="-122"/>
              </a:rPr>
              <a:t>万亿美元，</a:t>
            </a:r>
            <a:r>
              <a:rPr lang="en-US" altLang="zh-CN" sz="2000" dirty="0" smtClean="0">
                <a:latin typeface="微软雅黑" panose="020B0503020204020204" pitchFamily="34" charset="-122"/>
                <a:ea typeface="微软雅黑" panose="020B0503020204020204" pitchFamily="34" charset="-122"/>
              </a:rPr>
              <a:t>2020</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9</a:t>
            </a:r>
            <a:r>
              <a:rPr lang="zh-CN" altLang="en-US" sz="2000" dirty="0" smtClean="0">
                <a:latin typeface="微软雅黑" panose="020B0503020204020204" pitchFamily="34" charset="-122"/>
                <a:ea typeface="微软雅黑" panose="020B0503020204020204" pitchFamily="34" charset="-122"/>
              </a:rPr>
              <a:t>月底</a:t>
            </a:r>
            <a:r>
              <a:rPr lang="en-US" altLang="zh-CN" sz="2000" dirty="0" smtClean="0">
                <a:latin typeface="微软雅黑" panose="020B0503020204020204" pitchFamily="34" charset="-122"/>
                <a:ea typeface="微软雅黑" panose="020B0503020204020204" pitchFamily="34" charset="-122"/>
              </a:rPr>
              <a:t>3.14</a:t>
            </a:r>
            <a:r>
              <a:rPr lang="zh-CN" altLang="en-US" sz="2000" dirty="0" smtClean="0">
                <a:latin typeface="微软雅黑" panose="020B0503020204020204" pitchFamily="34" charset="-122"/>
                <a:ea typeface="微软雅黑" panose="020B0503020204020204" pitchFamily="34" charset="-122"/>
              </a:rPr>
              <a:t>万亿美元</a:t>
            </a:r>
            <a:r>
              <a:rPr lang="en-US" altLang="zh-CN" sz="2000" dirty="0" smtClean="0">
                <a:latin typeface="微软雅黑" panose="020B0503020204020204" pitchFamily="34" charset="-122"/>
                <a:ea typeface="微软雅黑" panose="020B0503020204020204" pitchFamily="34" charset="-122"/>
              </a:rPr>
              <a:t>=2.23</a:t>
            </a:r>
            <a:r>
              <a:rPr lang="zh-CN" altLang="en-US" sz="2000" dirty="0" smtClean="0">
                <a:latin typeface="微软雅黑" panose="020B0503020204020204" pitchFamily="34" charset="-122"/>
                <a:ea typeface="微软雅黑" panose="020B0503020204020204" pitchFamily="34" charset="-122"/>
              </a:rPr>
              <a:t>万亿</a:t>
            </a:r>
            <a:r>
              <a:rPr lang="en-US" altLang="zh-CN" sz="2000" dirty="0" smtClean="0">
                <a:latin typeface="微软雅黑" panose="020B0503020204020204" pitchFamily="34" charset="-122"/>
                <a:ea typeface="微软雅黑" panose="020B0503020204020204" pitchFamily="34" charset="-122"/>
              </a:rPr>
              <a:t>SDR</a:t>
            </a:r>
            <a:endParaRPr lang="zh-CN" altLang="en-US" sz="2000" dirty="0">
              <a:latin typeface="微软雅黑" panose="020B0503020204020204" pitchFamily="34" charset="-122"/>
              <a:ea typeface="微软雅黑" panose="020B0503020204020204" pitchFamily="34" charset="-122"/>
            </a:endParaRPr>
          </a:p>
          <a:p>
            <a:pPr marL="228600" lvl="1" eaLnBrk="1" hangingPunct="1">
              <a:spcBef>
                <a:spcPts val="1000"/>
              </a:spcBef>
              <a:buClr>
                <a:srgbClr val="FF3300"/>
              </a:buClr>
              <a:buSzPct val="60000"/>
              <a:buFont typeface="Arial" panose="020B0604020202020204" pitchFamily="34" charset="0"/>
              <a:buNone/>
              <a:defRPr/>
            </a:pPr>
            <a:r>
              <a:rPr lang="en-US" altLang="zh-CN" b="1" kern="0" dirty="0" smtClean="0">
                <a:solidFill>
                  <a:schemeClr val="tx2"/>
                </a:solidFill>
                <a:latin typeface="微软雅黑" panose="020B0503020204020204" pitchFamily="34" charset="-122"/>
                <a:ea typeface="微软雅黑" panose="020B0503020204020204" pitchFamily="34" charset="-122"/>
              </a:rPr>
              <a:t>     4</a:t>
            </a:r>
            <a:r>
              <a:rPr lang="zh-CN" altLang="en-US" b="1" kern="0" dirty="0">
                <a:solidFill>
                  <a:schemeClr val="tx2"/>
                </a:solidFill>
                <a:latin typeface="微软雅黑" panose="020B0503020204020204" pitchFamily="34" charset="-122"/>
                <a:ea typeface="微软雅黑" panose="020B0503020204020204" pitchFamily="34" charset="-122"/>
              </a:rPr>
              <a:t>、其他资产</a:t>
            </a:r>
          </a:p>
          <a:p>
            <a:pPr lvl="1" eaLnBrk="1" hangingPunct="1">
              <a:lnSpc>
                <a:spcPct val="12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除</a:t>
            </a:r>
            <a:r>
              <a:rPr lang="zh-CN" altLang="en-US" sz="2000" dirty="0">
                <a:latin typeface="微软雅黑" panose="020B0503020204020204" pitchFamily="34" charset="-122"/>
                <a:ea typeface="微软雅黑" panose="020B0503020204020204" pitchFamily="34" charset="-122"/>
              </a:rPr>
              <a:t>以上三项外，未列入的所有项目之和都可列入其他资产，主要包括待收款项和固定资产等。</a:t>
            </a:r>
          </a:p>
          <a:p>
            <a:pPr lvl="2" eaLnBrk="1" hangingPunct="1">
              <a:buClr>
                <a:srgbClr val="FF3300"/>
              </a:buClr>
              <a:buFont typeface="Arial" panose="020B0604020202020204" pitchFamily="34" charset="0"/>
              <a:buNone/>
              <a:defRPr/>
            </a:pPr>
            <a:r>
              <a:rPr lang="en-US" altLang="zh-CN"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928688"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二</a:t>
            </a:r>
            <a:r>
              <a:rPr lang="zh-CN" altLang="en-US"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中央银行</a:t>
            </a:r>
            <a:r>
              <a:rPr lang="zh-CN" altLang="en-US" sz="2400" b="1" dirty="0" smtClean="0">
                <a:latin typeface="微软雅黑" pitchFamily="34" charset="-122"/>
                <a:ea typeface="微软雅黑" pitchFamily="34" charset="-122"/>
              </a:rPr>
              <a:t>业务运作</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86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686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46088" y="1139825"/>
            <a:ext cx="2954337" cy="5349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（四）支付清算业务</a:t>
            </a:r>
          </a:p>
        </p:txBody>
      </p:sp>
      <p:sp>
        <p:nvSpPr>
          <p:cNvPr id="11" name="Rectangle 3"/>
          <p:cNvSpPr txBox="1">
            <a:spLocks noChangeArrowheads="1"/>
          </p:cNvSpPr>
          <p:nvPr/>
        </p:nvSpPr>
        <p:spPr>
          <a:xfrm>
            <a:off x="755650" y="1890713"/>
            <a:ext cx="10928350" cy="448945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spcBef>
                <a:spcPts val="1200"/>
              </a:spcBef>
              <a:buFont typeface="Arial" panose="020B0604020202020204" pitchFamily="34" charset="0"/>
              <a:buNone/>
              <a:defRPr/>
            </a:pPr>
            <a:r>
              <a:rPr lang="en-US" altLang="zh-CN" sz="2000" dirty="0" smtClean="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zh-CN" altLang="en-US" sz="2400" b="1" kern="0" dirty="0">
                <a:solidFill>
                  <a:schemeClr val="tx2"/>
                </a:solidFill>
                <a:latin typeface="微软雅黑" panose="020B0503020204020204" pitchFamily="34" charset="-122"/>
                <a:ea typeface="微软雅黑" panose="020B0503020204020204" pitchFamily="34" charset="-122"/>
              </a:rPr>
              <a:t>支付清算</a:t>
            </a:r>
            <a:r>
              <a:rPr lang="zh-CN" altLang="en-US" sz="2400" b="1" kern="0" dirty="0" smtClean="0">
                <a:solidFill>
                  <a:schemeClr val="tx2"/>
                </a:solidFill>
                <a:latin typeface="微软雅黑" panose="020B0503020204020204" pitchFamily="34" charset="-122"/>
                <a:ea typeface="微软雅黑" panose="020B0503020204020204" pitchFamily="34" charset="-122"/>
              </a:rPr>
              <a:t>系统</a:t>
            </a:r>
            <a:endParaRPr lang="en-US" altLang="zh-CN" sz="2400" b="1" kern="0" dirty="0" smtClean="0">
              <a:solidFill>
                <a:schemeClr val="tx2"/>
              </a:solidFill>
              <a:latin typeface="微软雅黑" panose="020B0503020204020204" pitchFamily="34" charset="-122"/>
              <a:ea typeface="微软雅黑" panose="020B0503020204020204" pitchFamily="34" charset="-122"/>
            </a:endParaRPr>
          </a:p>
          <a:p>
            <a:pPr eaLnBrk="1" hangingPunct="1">
              <a:spcBef>
                <a:spcPts val="120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支付清算系统是</a:t>
            </a:r>
            <a:r>
              <a:rPr lang="zh-CN" altLang="en-US" sz="2000" dirty="0">
                <a:latin typeface="微软雅黑" panose="020B0503020204020204" pitchFamily="34" charset="-122"/>
                <a:ea typeface="微软雅黑" panose="020B0503020204020204" pitchFamily="34" charset="-122"/>
              </a:rPr>
              <a:t>由提供资金清算服务的中介机构和实现支付指令传输以及资金清算的专业技术手段共同组成，用以实现债权债务清偿及资金转移的一种金融制度安排</a:t>
            </a:r>
          </a:p>
          <a:p>
            <a:pPr eaLnBrk="1" hangingPunct="1">
              <a:spcBef>
                <a:spcPts val="1200"/>
              </a:spcBef>
              <a:buFont typeface="Arial" panose="020B0604020202020204" pitchFamily="34" charset="0"/>
              <a:buNone/>
              <a:defRPr/>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zh-CN" altLang="en-US" sz="2400" b="1" kern="0" dirty="0">
                <a:solidFill>
                  <a:schemeClr val="tx2"/>
                </a:solidFill>
                <a:latin typeface="微软雅黑" panose="020B0503020204020204" pitchFamily="34" charset="-122"/>
                <a:ea typeface="微软雅黑" panose="020B0503020204020204" pitchFamily="34" charset="-122"/>
              </a:rPr>
              <a:t>业务产生</a:t>
            </a:r>
          </a:p>
          <a:p>
            <a:pPr eaLnBrk="1" hangingPunct="1">
              <a:spcBef>
                <a:spcPts val="1200"/>
              </a:spcBef>
              <a:buClr>
                <a:srgbClr val="00B050"/>
              </a:buClr>
              <a:buFont typeface="Wingdings" pitchFamily="2" charset="2"/>
              <a:buChar char="n"/>
              <a:defRPr/>
            </a:pPr>
            <a:r>
              <a:rPr lang="en-US" altLang="zh-CN" sz="2000" dirty="0" smtClean="0">
                <a:latin typeface="微软雅黑" panose="020B0503020204020204" pitchFamily="34" charset="-122"/>
                <a:ea typeface="微软雅黑" panose="020B0503020204020204" pitchFamily="34" charset="-122"/>
              </a:rPr>
              <a:t>1773</a:t>
            </a:r>
            <a:r>
              <a:rPr lang="zh-CN" altLang="en-US" sz="2000" dirty="0">
                <a:latin typeface="微软雅黑" panose="020B0503020204020204" pitchFamily="34" charset="-122"/>
                <a:ea typeface="微软雅黑" panose="020B0503020204020204" pitchFamily="34" charset="-122"/>
              </a:rPr>
              <a:t>年在英国伦敦成立的</a:t>
            </a:r>
            <a:r>
              <a:rPr lang="zh-CN" altLang="en-US" sz="2000" dirty="0" smtClean="0">
                <a:latin typeface="微软雅黑" panose="020B0503020204020204" pitchFamily="34" charset="-122"/>
                <a:ea typeface="微软雅黑" panose="020B0503020204020204" pitchFamily="34" charset="-122"/>
              </a:rPr>
              <a:t>票据交换所</a:t>
            </a:r>
            <a:endParaRPr lang="en-US" altLang="zh-CN" sz="2000" dirty="0" smtClean="0">
              <a:latin typeface="微软雅黑" panose="020B0503020204020204" pitchFamily="34" charset="-122"/>
              <a:ea typeface="微软雅黑" panose="020B0503020204020204" pitchFamily="34" charset="-122"/>
            </a:endParaRPr>
          </a:p>
          <a:p>
            <a:pPr eaLnBrk="1" hangingPunct="1">
              <a:spcBef>
                <a:spcPts val="1200"/>
              </a:spcBef>
              <a:buClr>
                <a:srgbClr val="00B050"/>
              </a:buClr>
              <a:buFont typeface="Wingdings" pitchFamily="2" charset="2"/>
              <a:buChar char="n"/>
              <a:defRPr/>
            </a:pPr>
            <a:r>
              <a:rPr lang="en-US" altLang="zh-CN" sz="2000" dirty="0" smtClean="0">
                <a:latin typeface="微软雅黑" panose="020B0503020204020204" pitchFamily="34" charset="-122"/>
                <a:ea typeface="微软雅黑" panose="020B0503020204020204" pitchFamily="34" charset="-122"/>
              </a:rPr>
              <a:t>1854</a:t>
            </a:r>
            <a:r>
              <a:rPr lang="zh-CN" altLang="en-US" sz="2000" dirty="0">
                <a:latin typeface="微软雅黑" panose="020B0503020204020204" pitchFamily="34" charset="-122"/>
                <a:ea typeface="微软雅黑" panose="020B0503020204020204" pitchFamily="34" charset="-122"/>
              </a:rPr>
              <a:t>年，英格兰银行首先建立票据清算制度</a:t>
            </a:r>
          </a:p>
          <a:p>
            <a:pPr eaLnBrk="1" hangingPunct="1">
              <a:spcBef>
                <a:spcPts val="1200"/>
              </a:spcBef>
              <a:buFont typeface="Arial" panose="020B0604020202020204" pitchFamily="34" charset="0"/>
              <a:buNone/>
              <a:defRPr/>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zh-CN" altLang="en-US" sz="2400" b="1" kern="0" dirty="0" smtClean="0">
                <a:solidFill>
                  <a:schemeClr val="tx2"/>
                </a:solidFill>
                <a:latin typeface="微软雅黑" panose="020B0503020204020204" pitchFamily="34" charset="-122"/>
                <a:ea typeface="微软雅黑" panose="020B0503020204020204" pitchFamily="34" charset="-122"/>
              </a:rPr>
              <a:t>清算系统</a:t>
            </a:r>
            <a:endParaRPr lang="zh-CN" altLang="en-US" sz="2400" b="1" kern="0" dirty="0">
              <a:solidFill>
                <a:schemeClr val="tx2"/>
              </a:solidFill>
              <a:latin typeface="微软雅黑" panose="020B0503020204020204" pitchFamily="34" charset="-122"/>
              <a:ea typeface="微软雅黑" panose="020B0503020204020204" pitchFamily="34" charset="-122"/>
            </a:endParaRPr>
          </a:p>
          <a:p>
            <a:pPr eaLnBrk="1" hangingPunct="1">
              <a:lnSpc>
                <a:spcPts val="2900"/>
              </a:lnSpc>
              <a:spcBef>
                <a:spcPts val="0"/>
              </a:spcBef>
              <a:spcAft>
                <a:spcPts val="0"/>
              </a:spcAft>
              <a:buClr>
                <a:srgbClr val="00B050"/>
              </a:buClr>
              <a:buFont typeface="Wingdings" pitchFamily="2" charset="2"/>
              <a:buChar char="n"/>
              <a:defRPr/>
            </a:pPr>
            <a:r>
              <a:rPr lang="zh-CN" altLang="en-US" sz="2000" b="1" kern="0" dirty="0">
                <a:latin typeface="微软雅黑" panose="020B0503020204020204" pitchFamily="34" charset="-122"/>
                <a:ea typeface="微软雅黑" panose="020B0503020204020204" pitchFamily="34" charset="-122"/>
              </a:rPr>
              <a:t>大额实时全额支付系统</a:t>
            </a:r>
            <a:r>
              <a:rPr lang="zh-CN" altLang="en-US" sz="2000" dirty="0">
                <a:latin typeface="微软雅黑" panose="020B0503020204020204" pitchFamily="34" charset="-122"/>
                <a:ea typeface="微软雅黑" panose="020B0503020204020204" pitchFamily="34" charset="-122"/>
              </a:rPr>
              <a:t>：处理银行间、证券和金融衍生工具交易、黄金和外汇交易及跨国交易等引发的债权债务清偿和资金转移。该系统实行逐笔实时处理支付指令，全额清算资金</a:t>
            </a:r>
          </a:p>
          <a:p>
            <a:pPr eaLnBrk="1" hangingPunct="1">
              <a:lnSpc>
                <a:spcPts val="2900"/>
              </a:lnSpc>
              <a:spcBef>
                <a:spcPts val="0"/>
              </a:spcBef>
              <a:spcAft>
                <a:spcPts val="0"/>
              </a:spcAft>
              <a:buClr>
                <a:srgbClr val="00B050"/>
              </a:buClr>
              <a:buFont typeface="Wingdings" pitchFamily="2" charset="2"/>
              <a:buChar char="n"/>
              <a:defRPr/>
            </a:pPr>
            <a:r>
              <a:rPr lang="zh-CN" altLang="en-US" sz="2000" b="1" kern="0" dirty="0">
                <a:latin typeface="微软雅黑" panose="020B0503020204020204" pitchFamily="34" charset="-122"/>
                <a:ea typeface="微软雅黑" panose="020B0503020204020204" pitchFamily="34" charset="-122"/>
              </a:rPr>
              <a:t>小额定时结算系统：</a:t>
            </a:r>
            <a:r>
              <a:rPr lang="zh-CN" altLang="en-US" sz="2000" dirty="0">
                <a:latin typeface="微软雅黑" panose="020B0503020204020204" pitchFamily="34" charset="-122"/>
                <a:ea typeface="微软雅黑" panose="020B0503020204020204" pitchFamily="34" charset="-122"/>
              </a:rPr>
              <a:t>小额定时批量支付系统，该系统实行批量发送支付指令，轧差净额清算资金，提供低成本、大业务量的支付清算服务，支持各种小额支付</a:t>
            </a:r>
            <a:r>
              <a:rPr lang="zh-CN" altLang="en-US" sz="2000" dirty="0" smtClean="0">
                <a:latin typeface="微软雅黑" panose="020B0503020204020204" pitchFamily="34" charset="-122"/>
                <a:ea typeface="微软雅黑" panose="020B0503020204020204" pitchFamily="34" charset="-122"/>
              </a:rPr>
              <a:t>业务</a:t>
            </a:r>
            <a:endParaRPr lang="en-US" altLang="zh-CN" sz="2000" dirty="0">
              <a:latin typeface="微软雅黑" panose="020B0503020204020204" pitchFamily="34" charset="-122"/>
              <a:ea typeface="微软雅黑" panose="020B0503020204020204" pitchFamily="34" charset="-122"/>
            </a:endParaRPr>
          </a:p>
          <a:p>
            <a:pPr lvl="1" eaLnBrk="1" hangingPunct="1">
              <a:lnSpc>
                <a:spcPct val="120000"/>
              </a:lnSpc>
              <a:buClr>
                <a:srgbClr val="FF3300"/>
              </a:buClr>
              <a:buFont typeface="Wingdings" panose="05000000000000000000" pitchFamily="2" charset="2"/>
              <a:buNone/>
              <a:defRPr/>
            </a:pPr>
            <a:endParaRPr lang="zh-CN" altLang="en-US" dirty="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928688"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二</a:t>
            </a:r>
            <a:r>
              <a:rPr lang="zh-CN" altLang="en-US"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中央银行</a:t>
            </a:r>
            <a:r>
              <a:rPr lang="zh-CN" altLang="en-US" sz="2400" b="1" dirty="0" smtClean="0">
                <a:latin typeface="微软雅黑" pitchFamily="34" charset="-122"/>
                <a:ea typeface="微软雅黑" pitchFamily="34" charset="-122"/>
              </a:rPr>
              <a:t>业务运作</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89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789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60388" y="1200150"/>
            <a:ext cx="2954337" cy="5349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（四）支付清算业务</a:t>
            </a:r>
          </a:p>
        </p:txBody>
      </p:sp>
      <p:sp>
        <p:nvSpPr>
          <p:cNvPr id="11" name="Rectangle 3"/>
          <p:cNvSpPr txBox="1">
            <a:spLocks noChangeArrowheads="1"/>
          </p:cNvSpPr>
          <p:nvPr/>
        </p:nvSpPr>
        <p:spPr>
          <a:xfrm>
            <a:off x="560388" y="2032000"/>
            <a:ext cx="11123612" cy="393700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457200" indent="-457200" eaLnBrk="1" hangingPunct="1">
              <a:lnSpc>
                <a:spcPct val="150000"/>
              </a:lnSpc>
              <a:spcBef>
                <a:spcPts val="0"/>
              </a:spcBef>
              <a:buFont typeface="Arial" panose="020B0604020202020204" pitchFamily="34" charset="0"/>
              <a:buNone/>
              <a:defRPr/>
            </a:pPr>
            <a:r>
              <a:rPr lang="en-US" altLang="zh-CN" sz="2400" b="1" kern="0" dirty="0" smtClean="0">
                <a:solidFill>
                  <a:schemeClr val="tx2"/>
                </a:solidFill>
                <a:latin typeface="微软雅黑" panose="020B0503020204020204" pitchFamily="34" charset="-122"/>
                <a:ea typeface="微软雅黑" panose="020B0503020204020204" pitchFamily="34" charset="-122"/>
              </a:rPr>
              <a:t>4</a:t>
            </a:r>
            <a:r>
              <a:rPr lang="zh-CN" altLang="en-US" sz="2400" b="1" kern="0" dirty="0">
                <a:solidFill>
                  <a:schemeClr val="tx2"/>
                </a:solidFill>
                <a:latin typeface="微软雅黑" panose="020B0503020204020204" pitchFamily="34" charset="-122"/>
                <a:ea typeface="微软雅黑" panose="020B0503020204020204" pitchFamily="34" charset="-122"/>
              </a:rPr>
              <a:t>、中央银行组织全国的支付清算</a:t>
            </a:r>
          </a:p>
          <a:p>
            <a:pPr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同</a:t>
            </a:r>
            <a:r>
              <a:rPr lang="zh-CN" altLang="en-US" sz="2000" dirty="0">
                <a:latin typeface="微软雅黑" panose="020B0503020204020204" pitchFamily="34" charset="-122"/>
                <a:ea typeface="微软雅黑" panose="020B0503020204020204" pitchFamily="34" charset="-122"/>
              </a:rPr>
              <a:t>城或同地区的资金清算</a:t>
            </a:r>
          </a:p>
          <a:p>
            <a:pPr marL="542925" lvl="1" indent="-271463" eaLnBrk="1" hangingPunct="1">
              <a:lnSpc>
                <a:spcPct val="150000"/>
              </a:lnSpc>
              <a:spcBef>
                <a:spcPts val="0"/>
              </a:spcBef>
              <a:buClr>
                <a:srgbClr val="FF0000"/>
              </a:buClr>
              <a:buFont typeface="Wingdings" pitchFamily="2" charset="2"/>
              <a:buChar char="Ø"/>
              <a:defRPr/>
            </a:pPr>
            <a:r>
              <a:rPr lang="zh-CN" altLang="en-US" sz="2000" dirty="0">
                <a:latin typeface="微软雅黑" panose="020B0503020204020204" pitchFamily="34" charset="-122"/>
                <a:ea typeface="微软雅黑" panose="020B0503020204020204" pitchFamily="34" charset="-122"/>
              </a:rPr>
              <a:t>票据交换所，存款货币银行为客户开出的各种票据形成债权债务关系，通过相互间交换票据轧差来结清这种债权债务关系的场所</a:t>
            </a:r>
          </a:p>
          <a:p>
            <a:pPr marL="542925" lvl="1" indent="-271463" eaLnBrk="1" hangingPunct="1">
              <a:lnSpc>
                <a:spcPct val="150000"/>
              </a:lnSpc>
              <a:spcBef>
                <a:spcPts val="0"/>
              </a:spcBef>
              <a:buClr>
                <a:srgbClr val="FF0000"/>
              </a:buClr>
              <a:buFont typeface="Wingdings" pitchFamily="2" charset="2"/>
              <a:buChar char="Ø"/>
              <a:defRPr/>
            </a:pPr>
            <a:r>
              <a:rPr lang="zh-CN" altLang="en-US" sz="2000" dirty="0">
                <a:latin typeface="微软雅黑" panose="020B0503020204020204" pitchFamily="34" charset="-122"/>
                <a:ea typeface="微软雅黑" panose="020B0503020204020204" pitchFamily="34" charset="-122"/>
              </a:rPr>
              <a:t>票据清算程序：入场前先计算应收款项，填交换票据计算表；入场后各行将应收票据交有关付款行，同时接受他行交来的应付票据，计算应付金额，填交换票据计算表；各行根据票据交换计算表计算应收或应付差额，填交换差额报告单，报交换所结算员（中央银行负责）办理款项收</a:t>
            </a:r>
            <a:r>
              <a:rPr lang="zh-CN" altLang="en-US" sz="2000" dirty="0" smtClean="0">
                <a:latin typeface="微软雅黑" panose="020B0503020204020204" pitchFamily="34" charset="-122"/>
                <a:ea typeface="微软雅黑" panose="020B0503020204020204" pitchFamily="34" charset="-122"/>
              </a:rPr>
              <a:t>付</a:t>
            </a:r>
            <a:endParaRPr lang="zh-CN" altLang="en-US" dirty="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928688"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二</a:t>
            </a:r>
            <a:r>
              <a:rPr lang="zh-CN" altLang="en-US"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中央银行</a:t>
            </a:r>
            <a:r>
              <a:rPr lang="zh-CN" altLang="en-US" sz="2400" b="1" dirty="0" smtClean="0">
                <a:latin typeface="微软雅黑" pitchFamily="34" charset="-122"/>
                <a:ea typeface="微软雅黑" pitchFamily="34" charset="-122"/>
              </a:rPr>
              <a:t>业务运作</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91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8915"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4013" y="1149350"/>
            <a:ext cx="2954337" cy="5349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（四）支付清算业务</a:t>
            </a:r>
          </a:p>
        </p:txBody>
      </p:sp>
      <p:sp>
        <p:nvSpPr>
          <p:cNvPr id="38917" name="Rectangle 3"/>
          <p:cNvSpPr txBox="1">
            <a:spLocks noChangeArrowheads="1"/>
          </p:cNvSpPr>
          <p:nvPr/>
        </p:nvSpPr>
        <p:spPr bwMode="auto">
          <a:xfrm>
            <a:off x="5043488" y="1825625"/>
            <a:ext cx="539115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90000"/>
              </a:lnSpc>
              <a:spcBef>
                <a:spcPts val="1000"/>
              </a:spcBef>
              <a:buFont typeface="Arial" pitchFamily="34" charset="0"/>
              <a:buNone/>
            </a:pPr>
            <a:r>
              <a:rPr lang="zh-CN" altLang="en-US" sz="2400" b="1">
                <a:solidFill>
                  <a:srgbClr val="993300"/>
                </a:solidFill>
                <a:latin typeface="微软雅黑" pitchFamily="34" charset="-122"/>
                <a:ea typeface="微软雅黑" pitchFamily="34" charset="-122"/>
              </a:rPr>
              <a:t>票据交换所</a:t>
            </a:r>
            <a:r>
              <a:rPr lang="zh-CN" altLang="en-US" sz="2400" b="1">
                <a:latin typeface="微软雅黑" pitchFamily="34" charset="-122"/>
                <a:ea typeface="微软雅黑" pitchFamily="34" charset="-122"/>
              </a:rPr>
              <a:t>工作原理示意</a:t>
            </a:r>
            <a:endParaRPr lang="en-US" altLang="zh-CN" sz="2400" b="1">
              <a:latin typeface="微软雅黑" pitchFamily="34" charset="-122"/>
              <a:ea typeface="微软雅黑" pitchFamily="34" charset="-122"/>
            </a:endParaRPr>
          </a:p>
        </p:txBody>
      </p:sp>
      <p:graphicFrame>
        <p:nvGraphicFramePr>
          <p:cNvPr id="38918" name="Object 4"/>
          <p:cNvGraphicFramePr>
            <a:graphicFrameLocks noChangeAspect="1"/>
          </p:cNvGraphicFramePr>
          <p:nvPr/>
        </p:nvGraphicFramePr>
        <p:xfrm>
          <a:off x="3030538" y="2386013"/>
          <a:ext cx="8001000" cy="4343400"/>
        </p:xfrm>
        <a:graphic>
          <a:graphicData uri="http://schemas.openxmlformats.org/presentationml/2006/ole">
            <mc:AlternateContent xmlns:mc="http://schemas.openxmlformats.org/markup-compatibility/2006">
              <mc:Choice xmlns:v="urn:schemas-microsoft-com:vml" Requires="v">
                <p:oleObj spid="_x0000_s38942" name="位图图像" r:id="rId4" imgW="7306695" imgH="2314286" progId="Paint.Picture">
                  <p:embed/>
                </p:oleObj>
              </mc:Choice>
              <mc:Fallback>
                <p:oleObj name="位图图像" r:id="rId4" imgW="7306695" imgH="2314286"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0538" y="2386013"/>
                        <a:ext cx="8001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文本框 12"/>
          <p:cNvSpPr txBox="1">
            <a:spLocks noChangeArrowheads="1"/>
          </p:cNvSpPr>
          <p:nvPr/>
        </p:nvSpPr>
        <p:spPr bwMode="auto">
          <a:xfrm>
            <a:off x="928688"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二</a:t>
            </a:r>
            <a:r>
              <a:rPr lang="zh-CN" altLang="en-US"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中央银行</a:t>
            </a:r>
            <a:r>
              <a:rPr lang="zh-CN" altLang="en-US" sz="2400" b="1" dirty="0" smtClean="0">
                <a:latin typeface="微软雅黑" pitchFamily="34" charset="-122"/>
                <a:ea typeface="微软雅黑" pitchFamily="34" charset="-122"/>
              </a:rPr>
              <a:t>业务运作</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93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993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00063" y="1179513"/>
            <a:ext cx="2954337" cy="5349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（四）支付清算业务</a:t>
            </a:r>
          </a:p>
        </p:txBody>
      </p:sp>
      <p:sp>
        <p:nvSpPr>
          <p:cNvPr id="11" name="Rectangle 3"/>
          <p:cNvSpPr txBox="1">
            <a:spLocks noChangeArrowheads="1"/>
          </p:cNvSpPr>
          <p:nvPr/>
        </p:nvSpPr>
        <p:spPr>
          <a:xfrm>
            <a:off x="331788" y="1958975"/>
            <a:ext cx="11123612" cy="1909763"/>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1027113" lvl="1" indent="-455613"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异地</a:t>
            </a:r>
            <a:r>
              <a:rPr lang="zh-CN" altLang="en-US" sz="2000" dirty="0">
                <a:latin typeface="微软雅黑" panose="020B0503020204020204" pitchFamily="34" charset="-122"/>
                <a:ea typeface="微软雅黑" panose="020B0503020204020204" pitchFamily="34" charset="-122"/>
              </a:rPr>
              <a:t>银行间资金划拨</a:t>
            </a:r>
            <a:r>
              <a:rPr lang="zh-CN" altLang="en-US" sz="2000" dirty="0" smtClean="0">
                <a:latin typeface="微软雅黑" panose="020B0503020204020204" pitchFamily="34" charset="-122"/>
                <a:ea typeface="微软雅黑" panose="020B0503020204020204" pitchFamily="34" charset="-122"/>
              </a:rPr>
              <a:t>清算：异地</a:t>
            </a:r>
            <a:r>
              <a:rPr lang="zh-CN" altLang="en-US" sz="2000" dirty="0">
                <a:latin typeface="微软雅黑" panose="020B0503020204020204" pitchFamily="34" charset="-122"/>
                <a:ea typeface="微软雅黑" panose="020B0503020204020204" pitchFamily="34" charset="-122"/>
              </a:rPr>
              <a:t>银行间资金划拨由中央银行统一办理</a:t>
            </a:r>
          </a:p>
          <a:p>
            <a:pPr marL="893763" lvl="1" indent="-180975" eaLnBrk="1" hangingPunct="1">
              <a:lnSpc>
                <a:spcPct val="150000"/>
              </a:lnSpc>
              <a:spcBef>
                <a:spcPts val="0"/>
              </a:spcBef>
              <a:buClr>
                <a:srgbClr val="FF0000"/>
              </a:buClr>
              <a:buFont typeface="Wingdings" pitchFamily="2" charset="2"/>
              <a:buChar char="Ø"/>
              <a:defRPr/>
            </a:pPr>
            <a:r>
              <a:rPr lang="zh-CN" altLang="en-US" sz="2000" dirty="0">
                <a:latin typeface="微软雅黑" panose="020B0503020204020204" pitchFamily="34" charset="-122"/>
                <a:ea typeface="微软雅黑" panose="020B0503020204020204" pitchFamily="34" charset="-122"/>
              </a:rPr>
              <a:t>模式一，先由商业银行等金融机构通过内部联行系统划转，最后由他们的总行通过中央银行办理转账清算</a:t>
            </a:r>
          </a:p>
          <a:p>
            <a:pPr marL="893763" lvl="1" indent="-180975" eaLnBrk="1" hangingPunct="1">
              <a:lnSpc>
                <a:spcPct val="150000"/>
              </a:lnSpc>
              <a:spcBef>
                <a:spcPts val="0"/>
              </a:spcBef>
              <a:buClr>
                <a:srgbClr val="FF0000"/>
              </a:buClr>
              <a:buFont typeface="Wingdings" pitchFamily="2" charset="2"/>
              <a:buChar char="Ø"/>
              <a:defRPr/>
            </a:pPr>
            <a:r>
              <a:rPr lang="zh-CN" altLang="en-US" sz="2000" dirty="0">
                <a:latin typeface="微软雅黑" panose="020B0503020204020204" pitchFamily="34" charset="-122"/>
                <a:ea typeface="微软雅黑" panose="020B0503020204020204" pitchFamily="34" charset="-122"/>
              </a:rPr>
              <a:t>模式二，直接将异地票据统一集中送到中央银行总行办理轧差</a:t>
            </a:r>
            <a:r>
              <a:rPr lang="zh-CN" altLang="en-US" sz="2000" dirty="0" smtClean="0">
                <a:latin typeface="微软雅黑" panose="020B0503020204020204" pitchFamily="34" charset="-122"/>
                <a:ea typeface="微软雅黑" panose="020B0503020204020204" pitchFamily="34" charset="-122"/>
              </a:rPr>
              <a:t>转账</a:t>
            </a:r>
            <a:endParaRPr lang="zh-CN" altLang="en-US" dirty="0">
              <a:latin typeface="微软雅黑" panose="020B0503020204020204" pitchFamily="34" charset="-122"/>
              <a:ea typeface="微软雅黑" panose="020B0503020204020204" pitchFamily="34" charset="-122"/>
            </a:endParaRPr>
          </a:p>
        </p:txBody>
      </p:sp>
      <p:sp>
        <p:nvSpPr>
          <p:cNvPr id="39942" name="Text Box 3"/>
          <p:cNvSpPr txBox="1">
            <a:spLocks noChangeArrowheads="1"/>
          </p:cNvSpPr>
          <p:nvPr/>
        </p:nvSpPr>
        <p:spPr bwMode="auto">
          <a:xfrm>
            <a:off x="2973388" y="4137025"/>
            <a:ext cx="17526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zh-CN" altLang="en-US" sz="2800" b="1">
                <a:solidFill>
                  <a:srgbClr val="CC3300"/>
                </a:solidFill>
                <a:latin typeface="微软雅黑" pitchFamily="34" charset="-122"/>
                <a:ea typeface="微软雅黑" pitchFamily="34" charset="-122"/>
              </a:rPr>
              <a:t>央行总行</a:t>
            </a:r>
          </a:p>
        </p:txBody>
      </p:sp>
      <p:sp>
        <p:nvSpPr>
          <p:cNvPr id="39943" name="Text Box 4"/>
          <p:cNvSpPr txBox="1">
            <a:spLocks noChangeArrowheads="1"/>
          </p:cNvSpPr>
          <p:nvPr/>
        </p:nvSpPr>
        <p:spPr bwMode="auto">
          <a:xfrm>
            <a:off x="6783388" y="4060825"/>
            <a:ext cx="17526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50000"/>
              </a:spcBef>
            </a:pPr>
            <a:r>
              <a:rPr kumimoji="1" lang="zh-CN" altLang="en-US" sz="2800" b="1">
                <a:solidFill>
                  <a:srgbClr val="CC3300"/>
                </a:solidFill>
                <a:latin typeface="微软雅黑" pitchFamily="34" charset="-122"/>
                <a:ea typeface="微软雅黑" pitchFamily="34" charset="-122"/>
              </a:rPr>
              <a:t>央行总行</a:t>
            </a:r>
          </a:p>
        </p:txBody>
      </p:sp>
      <p:sp>
        <p:nvSpPr>
          <p:cNvPr id="39944" name="Text Box 5"/>
          <p:cNvSpPr txBox="1">
            <a:spLocks noChangeArrowheads="1"/>
          </p:cNvSpPr>
          <p:nvPr/>
        </p:nvSpPr>
        <p:spPr bwMode="auto">
          <a:xfrm>
            <a:off x="1906588" y="4899025"/>
            <a:ext cx="1524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2800" b="1">
                <a:solidFill>
                  <a:srgbClr val="009900"/>
                </a:solidFill>
                <a:latin typeface="微软雅黑" pitchFamily="34" charset="-122"/>
                <a:ea typeface="微软雅黑" pitchFamily="34" charset="-122"/>
              </a:rPr>
              <a:t>A</a:t>
            </a:r>
            <a:r>
              <a:rPr kumimoji="1" lang="zh-CN" altLang="en-US" sz="2800" b="1">
                <a:solidFill>
                  <a:srgbClr val="009900"/>
                </a:solidFill>
                <a:latin typeface="微软雅黑" pitchFamily="34" charset="-122"/>
                <a:ea typeface="微软雅黑" pitchFamily="34" charset="-122"/>
              </a:rPr>
              <a:t>行总行</a:t>
            </a:r>
          </a:p>
        </p:txBody>
      </p:sp>
      <p:sp>
        <p:nvSpPr>
          <p:cNvPr id="39945" name="Text Box 6"/>
          <p:cNvSpPr txBox="1">
            <a:spLocks noChangeArrowheads="1"/>
          </p:cNvSpPr>
          <p:nvPr/>
        </p:nvSpPr>
        <p:spPr bwMode="auto">
          <a:xfrm>
            <a:off x="4192588" y="4899025"/>
            <a:ext cx="1524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2800">
                <a:solidFill>
                  <a:srgbClr val="009900"/>
                </a:solidFill>
                <a:latin typeface="微软雅黑" pitchFamily="34" charset="-122"/>
                <a:ea typeface="微软雅黑" pitchFamily="34" charset="-122"/>
              </a:rPr>
              <a:t>B</a:t>
            </a:r>
            <a:r>
              <a:rPr kumimoji="1" lang="zh-CN" altLang="en-US" sz="2800">
                <a:solidFill>
                  <a:srgbClr val="009900"/>
                </a:solidFill>
                <a:latin typeface="微软雅黑" pitchFamily="34" charset="-122"/>
                <a:ea typeface="微软雅黑" pitchFamily="34" charset="-122"/>
              </a:rPr>
              <a:t>行总行</a:t>
            </a:r>
          </a:p>
        </p:txBody>
      </p:sp>
      <p:sp>
        <p:nvSpPr>
          <p:cNvPr id="39946" name="Text Box 7"/>
          <p:cNvSpPr txBox="1">
            <a:spLocks noChangeArrowheads="1"/>
          </p:cNvSpPr>
          <p:nvPr/>
        </p:nvSpPr>
        <p:spPr bwMode="auto">
          <a:xfrm>
            <a:off x="6097588" y="4899025"/>
            <a:ext cx="1524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2800">
                <a:solidFill>
                  <a:srgbClr val="009900"/>
                </a:solidFill>
                <a:latin typeface="微软雅黑" pitchFamily="34" charset="-122"/>
                <a:ea typeface="微软雅黑" pitchFamily="34" charset="-122"/>
              </a:rPr>
              <a:t>A</a:t>
            </a:r>
            <a:r>
              <a:rPr kumimoji="1" lang="zh-CN" altLang="en-US" sz="2800">
                <a:solidFill>
                  <a:srgbClr val="009900"/>
                </a:solidFill>
                <a:latin typeface="微软雅黑" pitchFamily="34" charset="-122"/>
                <a:ea typeface="微软雅黑" pitchFamily="34" charset="-122"/>
              </a:rPr>
              <a:t>地央行</a:t>
            </a:r>
          </a:p>
        </p:txBody>
      </p:sp>
      <p:sp>
        <p:nvSpPr>
          <p:cNvPr id="39947" name="Text Box 8"/>
          <p:cNvSpPr txBox="1">
            <a:spLocks noChangeArrowheads="1"/>
          </p:cNvSpPr>
          <p:nvPr/>
        </p:nvSpPr>
        <p:spPr bwMode="auto">
          <a:xfrm>
            <a:off x="8078788" y="4899025"/>
            <a:ext cx="16002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2800" b="1">
                <a:solidFill>
                  <a:srgbClr val="009900"/>
                </a:solidFill>
                <a:latin typeface="微软雅黑" pitchFamily="34" charset="-122"/>
                <a:ea typeface="微软雅黑" pitchFamily="34" charset="-122"/>
              </a:rPr>
              <a:t>B</a:t>
            </a:r>
            <a:r>
              <a:rPr kumimoji="1" lang="zh-CN" altLang="en-US" sz="2800" b="1">
                <a:solidFill>
                  <a:srgbClr val="009900"/>
                </a:solidFill>
                <a:latin typeface="微软雅黑" pitchFamily="34" charset="-122"/>
                <a:ea typeface="微软雅黑" pitchFamily="34" charset="-122"/>
              </a:rPr>
              <a:t>地央行</a:t>
            </a:r>
          </a:p>
        </p:txBody>
      </p:sp>
      <p:sp>
        <p:nvSpPr>
          <p:cNvPr id="39948" name="Text Box 9"/>
          <p:cNvSpPr txBox="1">
            <a:spLocks noChangeArrowheads="1"/>
          </p:cNvSpPr>
          <p:nvPr/>
        </p:nvSpPr>
        <p:spPr bwMode="auto">
          <a:xfrm>
            <a:off x="2058988" y="5737225"/>
            <a:ext cx="12192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2800" b="1">
                <a:solidFill>
                  <a:schemeClr val="accent2"/>
                </a:solidFill>
                <a:latin typeface="微软雅黑" pitchFamily="34" charset="-122"/>
                <a:ea typeface="微软雅黑" pitchFamily="34" charset="-122"/>
              </a:rPr>
              <a:t>A</a:t>
            </a:r>
            <a:r>
              <a:rPr kumimoji="1" lang="zh-CN" altLang="en-US" sz="2800" b="1">
                <a:solidFill>
                  <a:schemeClr val="accent2"/>
                </a:solidFill>
                <a:latin typeface="微软雅黑" pitchFamily="34" charset="-122"/>
                <a:ea typeface="微软雅黑" pitchFamily="34" charset="-122"/>
              </a:rPr>
              <a:t>银行</a:t>
            </a:r>
          </a:p>
        </p:txBody>
      </p:sp>
      <p:sp>
        <p:nvSpPr>
          <p:cNvPr id="39949" name="Text Box 10"/>
          <p:cNvSpPr txBox="1">
            <a:spLocks noChangeArrowheads="1"/>
          </p:cNvSpPr>
          <p:nvPr/>
        </p:nvSpPr>
        <p:spPr bwMode="auto">
          <a:xfrm>
            <a:off x="4344988" y="5737225"/>
            <a:ext cx="13716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2800" b="1">
                <a:solidFill>
                  <a:schemeClr val="accent2"/>
                </a:solidFill>
                <a:latin typeface="微软雅黑" pitchFamily="34" charset="-122"/>
                <a:ea typeface="微软雅黑" pitchFamily="34" charset="-122"/>
              </a:rPr>
              <a:t>B</a:t>
            </a:r>
            <a:r>
              <a:rPr kumimoji="1" lang="zh-CN" altLang="en-US" sz="2800" b="1">
                <a:solidFill>
                  <a:schemeClr val="accent2"/>
                </a:solidFill>
                <a:latin typeface="微软雅黑" pitchFamily="34" charset="-122"/>
                <a:ea typeface="微软雅黑" pitchFamily="34" charset="-122"/>
              </a:rPr>
              <a:t>银行</a:t>
            </a:r>
          </a:p>
        </p:txBody>
      </p:sp>
      <p:sp>
        <p:nvSpPr>
          <p:cNvPr id="39950" name="Text Box 11"/>
          <p:cNvSpPr txBox="1">
            <a:spLocks noChangeArrowheads="1"/>
          </p:cNvSpPr>
          <p:nvPr/>
        </p:nvSpPr>
        <p:spPr bwMode="auto">
          <a:xfrm>
            <a:off x="6249988" y="5737225"/>
            <a:ext cx="13716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2800" b="1">
                <a:solidFill>
                  <a:schemeClr val="accent2"/>
                </a:solidFill>
                <a:latin typeface="微软雅黑" pitchFamily="34" charset="-122"/>
                <a:ea typeface="微软雅黑" pitchFamily="34" charset="-122"/>
              </a:rPr>
              <a:t>A</a:t>
            </a:r>
            <a:r>
              <a:rPr kumimoji="1" lang="zh-CN" altLang="en-US" sz="2800" b="1">
                <a:solidFill>
                  <a:schemeClr val="accent2"/>
                </a:solidFill>
                <a:latin typeface="微软雅黑" pitchFamily="34" charset="-122"/>
                <a:ea typeface="微软雅黑" pitchFamily="34" charset="-122"/>
              </a:rPr>
              <a:t>银行</a:t>
            </a:r>
          </a:p>
        </p:txBody>
      </p:sp>
      <p:sp>
        <p:nvSpPr>
          <p:cNvPr id="39951" name="Text Box 12"/>
          <p:cNvSpPr txBox="1">
            <a:spLocks noChangeArrowheads="1"/>
          </p:cNvSpPr>
          <p:nvPr/>
        </p:nvSpPr>
        <p:spPr bwMode="auto">
          <a:xfrm>
            <a:off x="8383588" y="5737225"/>
            <a:ext cx="13716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2800" b="1">
                <a:solidFill>
                  <a:schemeClr val="accent2"/>
                </a:solidFill>
                <a:latin typeface="微软雅黑" pitchFamily="34" charset="-122"/>
                <a:ea typeface="微软雅黑" pitchFamily="34" charset="-122"/>
              </a:rPr>
              <a:t>B</a:t>
            </a:r>
            <a:r>
              <a:rPr kumimoji="1" lang="zh-CN" altLang="en-US" sz="2800" b="1">
                <a:solidFill>
                  <a:schemeClr val="accent2"/>
                </a:solidFill>
                <a:latin typeface="微软雅黑" pitchFamily="34" charset="-122"/>
                <a:ea typeface="微软雅黑" pitchFamily="34" charset="-122"/>
              </a:rPr>
              <a:t>银行</a:t>
            </a:r>
          </a:p>
        </p:txBody>
      </p:sp>
      <p:sp>
        <p:nvSpPr>
          <p:cNvPr id="39952" name="Line 14"/>
          <p:cNvSpPr>
            <a:spLocks noChangeShapeType="1"/>
          </p:cNvSpPr>
          <p:nvPr/>
        </p:nvSpPr>
        <p:spPr bwMode="auto">
          <a:xfrm flipV="1">
            <a:off x="4954588" y="5427663"/>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3" name="Line 16"/>
          <p:cNvSpPr>
            <a:spLocks noChangeShapeType="1"/>
          </p:cNvSpPr>
          <p:nvPr/>
        </p:nvSpPr>
        <p:spPr bwMode="auto">
          <a:xfrm flipH="1" flipV="1">
            <a:off x="4573588" y="4670425"/>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4" name="Line 17"/>
          <p:cNvSpPr>
            <a:spLocks noChangeShapeType="1"/>
          </p:cNvSpPr>
          <p:nvPr/>
        </p:nvSpPr>
        <p:spPr bwMode="auto">
          <a:xfrm flipH="1">
            <a:off x="3125788" y="4670425"/>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5" name="Line 18"/>
          <p:cNvSpPr>
            <a:spLocks noChangeShapeType="1"/>
          </p:cNvSpPr>
          <p:nvPr/>
        </p:nvSpPr>
        <p:spPr bwMode="auto">
          <a:xfrm>
            <a:off x="2973388" y="5432425"/>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6" name="Line 19"/>
          <p:cNvSpPr>
            <a:spLocks noChangeShapeType="1"/>
          </p:cNvSpPr>
          <p:nvPr/>
        </p:nvSpPr>
        <p:spPr bwMode="auto">
          <a:xfrm flipV="1">
            <a:off x="8764588" y="5432425"/>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7" name="Line 20"/>
          <p:cNvSpPr>
            <a:spLocks noChangeShapeType="1"/>
          </p:cNvSpPr>
          <p:nvPr/>
        </p:nvSpPr>
        <p:spPr bwMode="auto">
          <a:xfrm flipH="1" flipV="1">
            <a:off x="8231188" y="4594225"/>
            <a:ext cx="457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8" name="Line 21"/>
          <p:cNvSpPr>
            <a:spLocks noChangeShapeType="1"/>
          </p:cNvSpPr>
          <p:nvPr/>
        </p:nvSpPr>
        <p:spPr bwMode="auto">
          <a:xfrm flipH="1">
            <a:off x="7240588" y="4594225"/>
            <a:ext cx="152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9" name="Line 22"/>
          <p:cNvSpPr>
            <a:spLocks noChangeShapeType="1"/>
          </p:cNvSpPr>
          <p:nvPr/>
        </p:nvSpPr>
        <p:spPr bwMode="auto">
          <a:xfrm>
            <a:off x="7088188" y="5432425"/>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60" name="Line 23"/>
          <p:cNvSpPr>
            <a:spLocks noChangeShapeType="1"/>
          </p:cNvSpPr>
          <p:nvPr/>
        </p:nvSpPr>
        <p:spPr bwMode="auto">
          <a:xfrm>
            <a:off x="3278188" y="6042025"/>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61" name="Line 24"/>
          <p:cNvSpPr>
            <a:spLocks noChangeShapeType="1"/>
          </p:cNvSpPr>
          <p:nvPr/>
        </p:nvSpPr>
        <p:spPr bwMode="auto">
          <a:xfrm>
            <a:off x="7621588" y="5965825"/>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62" name="Text Box 25"/>
          <p:cNvSpPr txBox="1">
            <a:spLocks noChangeArrowheads="1"/>
          </p:cNvSpPr>
          <p:nvPr/>
        </p:nvSpPr>
        <p:spPr bwMode="auto">
          <a:xfrm>
            <a:off x="3582988" y="56610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2000">
                <a:latin typeface="微软雅黑" pitchFamily="34" charset="-122"/>
                <a:ea typeface="微软雅黑" pitchFamily="34" charset="-122"/>
              </a:rPr>
              <a:t>1</a:t>
            </a:r>
          </a:p>
        </p:txBody>
      </p:sp>
      <p:sp>
        <p:nvSpPr>
          <p:cNvPr id="39963" name="Text Box 26"/>
          <p:cNvSpPr txBox="1">
            <a:spLocks noChangeArrowheads="1"/>
          </p:cNvSpPr>
          <p:nvPr/>
        </p:nvSpPr>
        <p:spPr bwMode="auto">
          <a:xfrm>
            <a:off x="5106988" y="54324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2000">
                <a:latin typeface="微软雅黑" pitchFamily="34" charset="-122"/>
                <a:ea typeface="微软雅黑" pitchFamily="34" charset="-122"/>
              </a:rPr>
              <a:t>2</a:t>
            </a:r>
          </a:p>
        </p:txBody>
      </p:sp>
      <p:sp>
        <p:nvSpPr>
          <p:cNvPr id="39964" name="Text Box 27"/>
          <p:cNvSpPr txBox="1">
            <a:spLocks noChangeArrowheads="1"/>
          </p:cNvSpPr>
          <p:nvPr/>
        </p:nvSpPr>
        <p:spPr bwMode="auto">
          <a:xfrm>
            <a:off x="4802188" y="44418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2000">
                <a:latin typeface="微软雅黑" pitchFamily="34" charset="-122"/>
                <a:ea typeface="微软雅黑" pitchFamily="34" charset="-122"/>
              </a:rPr>
              <a:t>3</a:t>
            </a:r>
          </a:p>
        </p:txBody>
      </p:sp>
      <p:sp>
        <p:nvSpPr>
          <p:cNvPr id="39965" name="Text Box 28"/>
          <p:cNvSpPr txBox="1">
            <a:spLocks noChangeArrowheads="1"/>
          </p:cNvSpPr>
          <p:nvPr/>
        </p:nvSpPr>
        <p:spPr bwMode="auto">
          <a:xfrm>
            <a:off x="2439988" y="45180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2000">
                <a:latin typeface="微软雅黑" pitchFamily="34" charset="-122"/>
                <a:ea typeface="微软雅黑" pitchFamily="34" charset="-122"/>
              </a:rPr>
              <a:t>4</a:t>
            </a:r>
          </a:p>
        </p:txBody>
      </p:sp>
      <p:sp>
        <p:nvSpPr>
          <p:cNvPr id="39966" name="Text Box 29"/>
          <p:cNvSpPr txBox="1">
            <a:spLocks noChangeArrowheads="1"/>
          </p:cNvSpPr>
          <p:nvPr/>
        </p:nvSpPr>
        <p:spPr bwMode="auto">
          <a:xfrm>
            <a:off x="2211388" y="54324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2000">
                <a:latin typeface="微软雅黑" pitchFamily="34" charset="-122"/>
                <a:ea typeface="微软雅黑" pitchFamily="34" charset="-122"/>
              </a:rPr>
              <a:t>5</a:t>
            </a:r>
          </a:p>
        </p:txBody>
      </p:sp>
      <p:sp>
        <p:nvSpPr>
          <p:cNvPr id="39967" name="Text Box 30"/>
          <p:cNvSpPr txBox="1">
            <a:spLocks noChangeArrowheads="1"/>
          </p:cNvSpPr>
          <p:nvPr/>
        </p:nvSpPr>
        <p:spPr bwMode="auto">
          <a:xfrm>
            <a:off x="8993188" y="54324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2000">
                <a:latin typeface="微软雅黑" pitchFamily="34" charset="-122"/>
                <a:ea typeface="微软雅黑" pitchFamily="34" charset="-122"/>
              </a:rPr>
              <a:t>1</a:t>
            </a:r>
          </a:p>
        </p:txBody>
      </p:sp>
      <p:sp>
        <p:nvSpPr>
          <p:cNvPr id="39968" name="Text Box 31"/>
          <p:cNvSpPr txBox="1">
            <a:spLocks noChangeArrowheads="1"/>
          </p:cNvSpPr>
          <p:nvPr/>
        </p:nvSpPr>
        <p:spPr bwMode="auto">
          <a:xfrm>
            <a:off x="8688388" y="45180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2000">
                <a:latin typeface="微软雅黑" pitchFamily="34" charset="-122"/>
                <a:ea typeface="微软雅黑" pitchFamily="34" charset="-122"/>
              </a:rPr>
              <a:t>2</a:t>
            </a:r>
          </a:p>
        </p:txBody>
      </p:sp>
      <p:sp>
        <p:nvSpPr>
          <p:cNvPr id="39969" name="Text Box 32"/>
          <p:cNvSpPr txBox="1">
            <a:spLocks noChangeArrowheads="1"/>
          </p:cNvSpPr>
          <p:nvPr/>
        </p:nvSpPr>
        <p:spPr bwMode="auto">
          <a:xfrm>
            <a:off x="6554788" y="45180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2000">
                <a:latin typeface="微软雅黑" pitchFamily="34" charset="-122"/>
                <a:ea typeface="微软雅黑" pitchFamily="34" charset="-122"/>
              </a:rPr>
              <a:t>3</a:t>
            </a:r>
          </a:p>
        </p:txBody>
      </p:sp>
      <p:sp>
        <p:nvSpPr>
          <p:cNvPr id="39970" name="Text Box 33"/>
          <p:cNvSpPr txBox="1">
            <a:spLocks noChangeArrowheads="1"/>
          </p:cNvSpPr>
          <p:nvPr/>
        </p:nvSpPr>
        <p:spPr bwMode="auto">
          <a:xfrm>
            <a:off x="6478588" y="54324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2000">
                <a:latin typeface="微软雅黑" pitchFamily="34" charset="-122"/>
                <a:ea typeface="微软雅黑" pitchFamily="34" charset="-122"/>
              </a:rPr>
              <a:t>4</a:t>
            </a:r>
          </a:p>
        </p:txBody>
      </p:sp>
      <p:sp>
        <p:nvSpPr>
          <p:cNvPr id="39971" name="Text Box 34"/>
          <p:cNvSpPr txBox="1">
            <a:spLocks noChangeArrowheads="1"/>
          </p:cNvSpPr>
          <p:nvPr/>
        </p:nvSpPr>
        <p:spPr bwMode="auto">
          <a:xfrm>
            <a:off x="7697788" y="55848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kumimoji="1" lang="en-US" altLang="zh-CN" sz="2000">
                <a:latin typeface="微软雅黑" pitchFamily="34" charset="-122"/>
                <a:ea typeface="微软雅黑" pitchFamily="34" charset="-122"/>
              </a:rPr>
              <a:t>5</a:t>
            </a:r>
          </a:p>
        </p:txBody>
      </p:sp>
      <p:sp>
        <p:nvSpPr>
          <p:cNvPr id="37" name="文本框 12"/>
          <p:cNvSpPr txBox="1">
            <a:spLocks noChangeArrowheads="1"/>
          </p:cNvSpPr>
          <p:nvPr/>
        </p:nvSpPr>
        <p:spPr bwMode="auto">
          <a:xfrm>
            <a:off x="928688"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二</a:t>
            </a:r>
            <a:r>
              <a:rPr lang="zh-CN" altLang="en-US"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中央银行</a:t>
            </a:r>
            <a:r>
              <a:rPr lang="zh-CN" altLang="en-US" sz="2400" b="1" dirty="0" smtClean="0">
                <a:latin typeface="微软雅黑" pitchFamily="34" charset="-122"/>
                <a:ea typeface="微软雅黑" pitchFamily="34" charset="-122"/>
              </a:rPr>
              <a:t>业务运作</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96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096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3"/>
          <p:cNvSpPr txBox="1">
            <a:spLocks noChangeArrowheads="1"/>
          </p:cNvSpPr>
          <p:nvPr/>
        </p:nvSpPr>
        <p:spPr>
          <a:xfrm>
            <a:off x="560388" y="1930400"/>
            <a:ext cx="11123612" cy="410845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0" indent="0" eaLnBrk="1" hangingPunct="1">
              <a:lnSpc>
                <a:spcPts val="3100"/>
              </a:lnSpc>
              <a:spcBef>
                <a:spcPts val="0"/>
              </a:spcBef>
              <a:spcAft>
                <a:spcPts val="0"/>
              </a:spcAft>
              <a:buClr>
                <a:srgbClr val="FF0000"/>
              </a:buClr>
              <a:buFont typeface="Arial" panose="020B0604020202020204" pitchFamily="34" charset="0"/>
              <a:buNone/>
              <a:defRPr/>
            </a:pPr>
            <a:r>
              <a:rPr lang="en-US" altLang="zh-CN" sz="2400" b="1" kern="0" dirty="0" smtClean="0">
                <a:solidFill>
                  <a:schemeClr val="tx2"/>
                </a:solidFill>
                <a:latin typeface="微软雅黑" panose="020B0503020204020204" pitchFamily="34" charset="-122"/>
                <a:ea typeface="微软雅黑" panose="020B0503020204020204" pitchFamily="34" charset="-122"/>
              </a:rPr>
              <a:t>1</a:t>
            </a:r>
            <a:r>
              <a:rPr lang="zh-CN" altLang="en-US" sz="2400" b="1" kern="0" dirty="0" smtClean="0">
                <a:solidFill>
                  <a:schemeClr val="tx2"/>
                </a:solidFill>
                <a:latin typeface="微软雅黑" panose="020B0503020204020204" pitchFamily="34" charset="-122"/>
                <a:ea typeface="微软雅黑" panose="020B0503020204020204" pitchFamily="34" charset="-122"/>
              </a:rPr>
              <a:t>、</a:t>
            </a:r>
            <a:r>
              <a:rPr lang="zh-CN" altLang="en-US" sz="2400" b="1" kern="0" dirty="0">
                <a:solidFill>
                  <a:schemeClr val="tx2"/>
                </a:solidFill>
                <a:latin typeface="微软雅黑" panose="020B0503020204020204" pitchFamily="34" charset="-122"/>
                <a:ea typeface="微软雅黑" panose="020B0503020204020204" pitchFamily="34" charset="-122"/>
              </a:rPr>
              <a:t>调查</a:t>
            </a:r>
            <a:r>
              <a:rPr lang="zh-CN" altLang="en-US" sz="2400" b="1" kern="0" dirty="0" smtClean="0">
                <a:solidFill>
                  <a:schemeClr val="tx2"/>
                </a:solidFill>
                <a:latin typeface="微软雅黑" panose="020B0503020204020204" pitchFamily="34" charset="-122"/>
                <a:ea typeface="微软雅黑" panose="020B0503020204020204" pitchFamily="34" charset="-122"/>
              </a:rPr>
              <a:t>统计</a:t>
            </a:r>
            <a:endParaRPr lang="en-US" altLang="zh-CN" sz="2400" b="1" kern="0" dirty="0" smtClean="0">
              <a:solidFill>
                <a:schemeClr val="tx2"/>
              </a:solidFill>
              <a:latin typeface="微软雅黑" panose="020B0503020204020204" pitchFamily="34" charset="-122"/>
              <a:ea typeface="微软雅黑" panose="020B0503020204020204" pitchFamily="34" charset="-122"/>
            </a:endParaRPr>
          </a:p>
          <a:p>
            <a:pPr eaLnBrk="1" hangingPunct="1">
              <a:lnSpc>
                <a:spcPts val="3100"/>
              </a:lnSpc>
              <a:spcBef>
                <a:spcPts val="0"/>
              </a:spcBef>
              <a:spcAft>
                <a:spcPts val="0"/>
              </a:spcAft>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包括金融统计和景气调查</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ts val="3100"/>
              </a:lnSpc>
              <a:spcBef>
                <a:spcPts val="0"/>
              </a:spcBef>
              <a:spcAft>
                <a:spcPts val="0"/>
              </a:spcAft>
              <a:buClr>
                <a:srgbClr val="FF0000"/>
              </a:buClr>
              <a:buFont typeface="Arial" panose="020B0604020202020204" pitchFamily="34" charset="0"/>
              <a:buNone/>
              <a:defRPr/>
            </a:pPr>
            <a:r>
              <a:rPr lang="en-US" altLang="zh-CN" sz="2400" b="1" kern="0" dirty="0" smtClean="0">
                <a:solidFill>
                  <a:schemeClr val="tx2"/>
                </a:solidFill>
                <a:latin typeface="微软雅黑" panose="020B0503020204020204" pitchFamily="34" charset="-122"/>
                <a:ea typeface="微软雅黑" panose="020B0503020204020204" pitchFamily="34" charset="-122"/>
              </a:rPr>
              <a:t>2</a:t>
            </a:r>
            <a:r>
              <a:rPr lang="zh-CN" altLang="en-US" sz="2400" b="1" kern="0" dirty="0">
                <a:solidFill>
                  <a:schemeClr val="tx2"/>
                </a:solidFill>
                <a:latin typeface="微软雅黑" panose="020B0503020204020204" pitchFamily="34" charset="-122"/>
                <a:ea typeface="微软雅黑" panose="020B0503020204020204" pitchFamily="34" charset="-122"/>
              </a:rPr>
              <a:t>、经理</a:t>
            </a:r>
            <a:r>
              <a:rPr lang="zh-CN" altLang="en-US" sz="2400" b="1" kern="0" dirty="0" smtClean="0">
                <a:solidFill>
                  <a:schemeClr val="tx2"/>
                </a:solidFill>
                <a:latin typeface="微软雅黑" panose="020B0503020204020204" pitchFamily="34" charset="-122"/>
                <a:ea typeface="微软雅黑" panose="020B0503020204020204" pitchFamily="34" charset="-122"/>
              </a:rPr>
              <a:t>国库</a:t>
            </a:r>
            <a:endParaRPr lang="en-US" altLang="zh-CN" sz="2400" b="1" kern="0" dirty="0" smtClean="0">
              <a:solidFill>
                <a:schemeClr val="tx2"/>
              </a:solidFill>
              <a:latin typeface="微软雅黑" panose="020B0503020204020204" pitchFamily="34" charset="-122"/>
              <a:ea typeface="微软雅黑" panose="020B0503020204020204" pitchFamily="34" charset="-122"/>
            </a:endParaRPr>
          </a:p>
          <a:p>
            <a:pPr eaLnBrk="1" hangingPunct="1">
              <a:lnSpc>
                <a:spcPts val="3100"/>
              </a:lnSpc>
              <a:spcBef>
                <a:spcPts val="0"/>
              </a:spcBef>
              <a:spcAft>
                <a:spcPts val="0"/>
              </a:spcAft>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拟订各种国库制度</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3100"/>
              </a:lnSpc>
              <a:spcBef>
                <a:spcPts val="0"/>
              </a:spcBef>
              <a:spcAft>
                <a:spcPts val="0"/>
              </a:spcAft>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开设</a:t>
            </a:r>
            <a:r>
              <a:rPr lang="zh-CN" altLang="en-US" sz="2000" dirty="0">
                <a:latin typeface="微软雅黑" panose="020B0503020204020204" pitchFamily="34" charset="-122"/>
                <a:ea typeface="微软雅黑" panose="020B0503020204020204" pitchFamily="34" charset="-122"/>
              </a:rPr>
              <a:t>国库单一账户，办理预算资金的收纳、划分、留解和支拨业务</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3100"/>
              </a:lnSpc>
              <a:spcBef>
                <a:spcPts val="0"/>
              </a:spcBef>
              <a:spcAft>
                <a:spcPts val="0"/>
              </a:spcAft>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对</a:t>
            </a:r>
            <a:r>
              <a:rPr lang="zh-CN" altLang="en-US" sz="2000" dirty="0">
                <a:latin typeface="微软雅黑" panose="020B0503020204020204" pitchFamily="34" charset="-122"/>
                <a:ea typeface="微软雅黑" panose="020B0503020204020204" pitchFamily="34" charset="-122"/>
              </a:rPr>
              <a:t>国库资金收支进行统计分析</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3100"/>
              </a:lnSpc>
              <a:spcBef>
                <a:spcPts val="0"/>
              </a:spcBef>
              <a:spcAft>
                <a:spcPts val="0"/>
              </a:spcAft>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定期</a:t>
            </a:r>
            <a:r>
              <a:rPr lang="zh-CN" altLang="en-US" sz="2000" dirty="0">
                <a:latin typeface="微软雅黑" panose="020B0503020204020204" pitchFamily="34" charset="-122"/>
                <a:ea typeface="微软雅黑" panose="020B0503020204020204" pitchFamily="34" charset="-122"/>
              </a:rPr>
              <a:t>向同级财政部门提供国库单一账户的收支和现金情况，核对库存余额</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3100"/>
              </a:lnSpc>
              <a:spcBef>
                <a:spcPts val="0"/>
              </a:spcBef>
              <a:spcAft>
                <a:spcPts val="0"/>
              </a:spcAft>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按规定</a:t>
            </a:r>
            <a:r>
              <a:rPr lang="zh-CN" altLang="en-US" sz="2000" dirty="0">
                <a:latin typeface="微软雅黑" panose="020B0503020204020204" pitchFamily="34" charset="-122"/>
                <a:ea typeface="微软雅黑" panose="020B0503020204020204" pitchFamily="34" charset="-122"/>
              </a:rPr>
              <a:t>承担国库现金管理有关工作</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3100"/>
              </a:lnSpc>
              <a:spcBef>
                <a:spcPts val="0"/>
              </a:spcBef>
              <a:spcAft>
                <a:spcPts val="0"/>
              </a:spcAft>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按规定</a:t>
            </a:r>
            <a:r>
              <a:rPr lang="zh-CN" altLang="en-US" sz="2000" dirty="0">
                <a:latin typeface="微软雅黑" panose="020B0503020204020204" pitchFamily="34" charset="-122"/>
                <a:ea typeface="微软雅黑" panose="020B0503020204020204" pitchFamily="34" charset="-122"/>
              </a:rPr>
              <a:t>履行监督管理职责，维护国库资金的安全与完整</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3100"/>
              </a:lnSpc>
              <a:spcBef>
                <a:spcPts val="0"/>
              </a:spcBef>
              <a:spcAft>
                <a:spcPts val="0"/>
              </a:spcAft>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代理</a:t>
            </a:r>
            <a:r>
              <a:rPr lang="zh-CN" altLang="en-US" sz="2000" dirty="0">
                <a:latin typeface="微软雅黑" panose="020B0503020204020204" pitchFamily="34" charset="-122"/>
                <a:ea typeface="微软雅黑" panose="020B0503020204020204" pitchFamily="34" charset="-122"/>
              </a:rPr>
              <a:t>国务院财政部门向金融机构发行、兑付国债和其他政府债券</a:t>
            </a:r>
          </a:p>
        </p:txBody>
      </p:sp>
      <p:sp>
        <p:nvSpPr>
          <p:cNvPr id="9" name="矩形 8"/>
          <p:cNvSpPr/>
          <p:nvPr/>
        </p:nvSpPr>
        <p:spPr>
          <a:xfrm>
            <a:off x="446088" y="1139825"/>
            <a:ext cx="2338387" cy="5349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（五）其他业务</a:t>
            </a:r>
          </a:p>
        </p:txBody>
      </p:sp>
      <p:pic>
        <p:nvPicPr>
          <p:cNvPr id="192514" name="Picture 2"/>
          <p:cNvPicPr>
            <a:picLocks noChangeAspect="1" noChangeArrowheads="1"/>
          </p:cNvPicPr>
          <p:nvPr/>
        </p:nvPicPr>
        <p:blipFill rotWithShape="1">
          <a:blip r:embed="rId3"/>
          <a:srcRect l="33956" t="14300" r="20813" b="47722"/>
          <a:stretch/>
        </p:blipFill>
        <p:spPr bwMode="auto">
          <a:xfrm>
            <a:off x="5838825" y="1068388"/>
            <a:ext cx="5097463" cy="24082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本框 12"/>
          <p:cNvSpPr txBox="1">
            <a:spLocks noChangeArrowheads="1"/>
          </p:cNvSpPr>
          <p:nvPr/>
        </p:nvSpPr>
        <p:spPr bwMode="auto">
          <a:xfrm>
            <a:off x="928688"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二</a:t>
            </a:r>
            <a:r>
              <a:rPr lang="zh-CN" altLang="en-US"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中央银行</a:t>
            </a:r>
            <a:r>
              <a:rPr lang="zh-CN" altLang="en-US" sz="2400" b="1" dirty="0" smtClean="0">
                <a:latin typeface="微软雅黑" pitchFamily="34" charset="-122"/>
                <a:ea typeface="微软雅黑" pitchFamily="34" charset="-122"/>
              </a:rPr>
              <a:t>业务运作</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27650"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pic>
        <p:nvPicPr>
          <p:cNvPr id="27651"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文本框 25"/>
          <p:cNvSpPr txBox="1">
            <a:spLocks noChangeArrowheads="1"/>
          </p:cNvSpPr>
          <p:nvPr/>
        </p:nvSpPr>
        <p:spPr bwMode="auto">
          <a:xfrm>
            <a:off x="3024188" y="3152775"/>
            <a:ext cx="89122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4800" b="1" dirty="0">
                <a:solidFill>
                  <a:srgbClr val="FFFFFF"/>
                </a:solidFill>
                <a:latin typeface="微软雅黑" pitchFamily="34" charset="-122"/>
                <a:ea typeface="微软雅黑" pitchFamily="34" charset="-122"/>
              </a:rPr>
              <a:t>中央银行的运作规范与其他各方的关系 </a:t>
            </a:r>
          </a:p>
        </p:txBody>
      </p:sp>
      <p:sp>
        <p:nvSpPr>
          <p:cNvPr id="27653" name="文本框 2"/>
          <p:cNvSpPr txBox="1">
            <a:spLocks noChangeArrowheads="1"/>
          </p:cNvSpPr>
          <p:nvPr/>
        </p:nvSpPr>
        <p:spPr bwMode="auto">
          <a:xfrm>
            <a:off x="3024188" y="1895475"/>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en-US" altLang="zh-CN" sz="6600" b="1">
                <a:solidFill>
                  <a:srgbClr val="FFFFFF"/>
                </a:solidFill>
                <a:latin typeface="微软雅黑" pitchFamily="34" charset="-122"/>
                <a:ea typeface="微软雅黑" pitchFamily="34" charset="-122"/>
              </a:rPr>
              <a:t>Part 03</a:t>
            </a:r>
            <a:endParaRPr lang="zh-CN" altLang="en-US" sz="6600" b="1">
              <a:solidFill>
                <a:srgbClr val="FFFFFF"/>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2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662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885824" y="1943101"/>
            <a:ext cx="10607675" cy="4543424"/>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ts val="3100"/>
              </a:lnSpc>
              <a:spcBef>
                <a:spcPct val="0"/>
              </a:spcBef>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en-US" altLang="zh-CN" sz="2200" b="1" kern="0" dirty="0">
                <a:solidFill>
                  <a:schemeClr val="tx2"/>
                </a:solidFill>
                <a:latin typeface="微软雅黑" panose="020B0503020204020204" pitchFamily="34" charset="-122"/>
                <a:ea typeface="微软雅黑" panose="020B0503020204020204" pitchFamily="34" charset="-122"/>
              </a:rPr>
              <a:t>. </a:t>
            </a:r>
            <a:r>
              <a:rPr lang="zh-CN" altLang="en-US" sz="2200" b="1" kern="0" dirty="0" smtClean="0">
                <a:solidFill>
                  <a:schemeClr val="tx2"/>
                </a:solidFill>
                <a:latin typeface="微软雅黑" panose="020B0503020204020204" pitchFamily="34" charset="-122"/>
                <a:ea typeface="微软雅黑" panose="020B0503020204020204" pitchFamily="34" charset="-122"/>
              </a:rPr>
              <a:t>中央银行法律规范</a:t>
            </a:r>
            <a:endParaRPr lang="zh-CN" altLang="en-US" sz="2200" b="1" kern="0" dirty="0">
              <a:solidFill>
                <a:schemeClr val="tx2"/>
              </a:solidFill>
              <a:latin typeface="微软雅黑" panose="020B0503020204020204" pitchFamily="34" charset="-122"/>
              <a:ea typeface="微软雅黑" panose="020B0503020204020204" pitchFamily="34" charset="-122"/>
            </a:endParaRPr>
          </a:p>
          <a:p>
            <a:pPr eaLnBrk="1" hangingPunct="1">
              <a:lnSpc>
                <a:spcPts val="31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法定业务权力：发布业务命令与规章制度；决定货币供应量与基准利率；调整利率、存款准备金率和再贴现率；决定金融机构贷款额度与方式；运用货币政策工具；对金融机构与市场监管；法定其他</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31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法定业务范围：三大职能对应的业务</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31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法定业务限制：不得对银行业金融机构账户进行透支</a:t>
            </a:r>
            <a:endParaRPr lang="zh-CN" altLang="en-US" sz="2000" dirty="0">
              <a:latin typeface="微软雅黑" panose="020B0503020204020204" pitchFamily="34" charset="-122"/>
              <a:ea typeface="微软雅黑" panose="020B0503020204020204" pitchFamily="34" charset="-122"/>
            </a:endParaRPr>
          </a:p>
          <a:p>
            <a:pPr eaLnBrk="1" hangingPunct="1">
              <a:lnSpc>
                <a:spcPts val="3100"/>
              </a:lnSpc>
              <a:spcBef>
                <a:spcPct val="0"/>
              </a:spcBef>
              <a:buFont typeface="Arial" panose="020B0604020202020204" pitchFamily="34" charset="0"/>
              <a:buNone/>
              <a:defRPr/>
            </a:pPr>
            <a:r>
              <a:rPr lang="en-US" altLang="zh-CN" sz="2200" b="1" kern="0" dirty="0">
                <a:solidFill>
                  <a:schemeClr val="tx2"/>
                </a:solidFill>
                <a:latin typeface="微软雅黑" panose="020B0503020204020204" pitchFamily="34" charset="-122"/>
                <a:ea typeface="微软雅黑" panose="020B0503020204020204" pitchFamily="34" charset="-122"/>
              </a:rPr>
              <a:t>2. </a:t>
            </a:r>
            <a:r>
              <a:rPr lang="zh-CN" altLang="en-US" sz="2200" b="1" kern="0" dirty="0" smtClean="0">
                <a:solidFill>
                  <a:schemeClr val="tx2"/>
                </a:solidFill>
                <a:latin typeface="微软雅黑" panose="020B0503020204020204" pitchFamily="34" charset="-122"/>
                <a:ea typeface="微软雅黑" panose="020B0503020204020204" pitchFamily="34" charset="-122"/>
              </a:rPr>
              <a:t>中央银行业务活动的一般原则</a:t>
            </a:r>
            <a:endParaRPr lang="en-US" altLang="zh-CN" sz="2200" b="1" kern="0" dirty="0" smtClean="0">
              <a:solidFill>
                <a:schemeClr val="tx2"/>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非盈利性（</a:t>
            </a:r>
            <a:r>
              <a:rPr lang="en-US" altLang="zh-CN" sz="2000" dirty="0">
                <a:latin typeface="微软雅黑" panose="020B0503020204020204" pitchFamily="34" charset="-122"/>
                <a:ea typeface="微软雅黑" panose="020B0503020204020204" pitchFamily="34" charset="-122"/>
              </a:rPr>
              <a:t>Non-Profitability</a:t>
            </a:r>
            <a:r>
              <a:rPr lang="zh-CN" altLang="en-US" sz="2000" dirty="0">
                <a:latin typeface="微软雅黑" panose="020B0503020204020204" pitchFamily="34" charset="-122"/>
                <a:ea typeface="微软雅黑" panose="020B0503020204020204" pitchFamily="34" charset="-122"/>
              </a:rPr>
              <a:t>）</a:t>
            </a:r>
          </a:p>
          <a:p>
            <a:pPr eaLnBrk="1" hangingPunct="1">
              <a:spcBef>
                <a:spcPts val="600"/>
              </a:spcBef>
              <a:spcAft>
                <a:spcPts val="600"/>
              </a:spcAft>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流动性（</a:t>
            </a:r>
            <a:r>
              <a:rPr lang="en-US" altLang="zh-CN" sz="2000" dirty="0">
                <a:latin typeface="微软雅黑" panose="020B0503020204020204" pitchFamily="34" charset="-122"/>
                <a:ea typeface="微软雅黑" panose="020B0503020204020204" pitchFamily="34" charset="-122"/>
              </a:rPr>
              <a:t>Liquidity</a:t>
            </a:r>
            <a:r>
              <a:rPr lang="zh-CN" altLang="en-US" sz="2000" dirty="0">
                <a:latin typeface="微软雅黑" panose="020B0503020204020204" pitchFamily="34" charset="-122"/>
                <a:ea typeface="微软雅黑" panose="020B0503020204020204" pitchFamily="34" charset="-122"/>
              </a:rPr>
              <a:t>），不经营普通的银行业务</a:t>
            </a:r>
          </a:p>
          <a:p>
            <a:pPr eaLnBrk="1" hangingPunct="1">
              <a:spcBef>
                <a:spcPts val="600"/>
              </a:spcBef>
              <a:spcAft>
                <a:spcPts val="600"/>
              </a:spcAft>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主动性（</a:t>
            </a:r>
            <a:r>
              <a:rPr lang="en-US" altLang="zh-CN" sz="2000" dirty="0">
                <a:latin typeface="微软雅黑" panose="020B0503020204020204" pitchFamily="34" charset="-122"/>
                <a:ea typeface="微软雅黑" panose="020B0503020204020204" pitchFamily="34" charset="-122"/>
              </a:rPr>
              <a:t>Initiatives</a:t>
            </a:r>
            <a:r>
              <a:rPr lang="zh-CN" altLang="en-US" sz="2000" dirty="0">
                <a:latin typeface="微软雅黑" panose="020B0503020204020204" pitchFamily="34" charset="-122"/>
                <a:ea typeface="微软雅黑" panose="020B0503020204020204" pitchFamily="34" charset="-122"/>
              </a:rPr>
              <a:t>）</a:t>
            </a:r>
          </a:p>
          <a:p>
            <a:pPr eaLnBrk="1" hangingPunct="1">
              <a:spcBef>
                <a:spcPts val="600"/>
              </a:spcBef>
              <a:spcAft>
                <a:spcPts val="600"/>
              </a:spcAft>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公开性（</a:t>
            </a:r>
            <a:r>
              <a:rPr lang="en-US" altLang="zh-CN" sz="2000" dirty="0">
                <a:latin typeface="微软雅黑" panose="020B0503020204020204" pitchFamily="34" charset="-122"/>
                <a:ea typeface="微软雅黑" panose="020B0503020204020204" pitchFamily="34" charset="-122"/>
              </a:rPr>
              <a:t>Openness</a:t>
            </a:r>
            <a:r>
              <a:rPr lang="zh-CN" altLang="en-US" sz="2000" dirty="0">
                <a:latin typeface="微软雅黑" panose="020B0503020204020204" pitchFamily="34" charset="-122"/>
                <a:ea typeface="微软雅黑" panose="020B0503020204020204" pitchFamily="34" charset="-122"/>
              </a:rPr>
              <a:t>）</a:t>
            </a:r>
          </a:p>
          <a:p>
            <a:pPr eaLnBrk="1" hangingPunct="1">
              <a:lnSpc>
                <a:spcPts val="3100"/>
              </a:lnSpc>
              <a:spcBef>
                <a:spcPct val="0"/>
              </a:spcBef>
              <a:buFont typeface="Arial" panose="020B0604020202020204" pitchFamily="34" charset="0"/>
              <a:buNone/>
              <a:defRPr/>
            </a:pPr>
            <a:endParaRPr lang="zh-CN" altLang="en-US" sz="2200" b="1" kern="0" dirty="0">
              <a:solidFill>
                <a:schemeClr val="tx2"/>
              </a:solidFill>
              <a:latin typeface="微软雅黑" panose="020B0503020204020204" pitchFamily="34" charset="-122"/>
              <a:ea typeface="微软雅黑" panose="020B0503020204020204" pitchFamily="34" charset="-122"/>
            </a:endParaRPr>
          </a:p>
        </p:txBody>
      </p:sp>
      <p:sp>
        <p:nvSpPr>
          <p:cNvPr id="2" name="矩形 1"/>
          <p:cNvSpPr/>
          <p:nvPr/>
        </p:nvSpPr>
        <p:spPr>
          <a:xfrm>
            <a:off x="354013" y="1270000"/>
            <a:ext cx="6032421" cy="535531"/>
          </a:xfrm>
          <a:prstGeom prst="rect">
            <a:avLst/>
          </a:prstGeom>
        </p:spPr>
        <p:txBody>
          <a:bodyPr wrap="none">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（一）中央银行业务活动的法律规范与原则</a:t>
            </a:r>
            <a:endParaRPr lang="zh-CN" altLang="en-US" sz="2400" b="1" kern="0" dirty="0">
              <a:latin typeface="微软雅黑" panose="020B0503020204020204" pitchFamily="34" charset="-122"/>
              <a:ea typeface="微软雅黑" panose="020B0503020204020204" pitchFamily="34" charset="-122"/>
            </a:endParaRPr>
          </a:p>
        </p:txBody>
      </p:sp>
      <p:sp>
        <p:nvSpPr>
          <p:cNvPr id="26630" name="文本框 12"/>
          <p:cNvSpPr txBox="1">
            <a:spLocks noChangeArrowheads="1"/>
          </p:cNvSpPr>
          <p:nvPr/>
        </p:nvSpPr>
        <p:spPr bwMode="auto">
          <a:xfrm>
            <a:off x="768350" y="355600"/>
            <a:ext cx="660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三、中央银行的运作规范与其他各方的</a:t>
            </a:r>
            <a:r>
              <a:rPr lang="zh-CN" altLang="en-US" sz="2400" b="1" dirty="0" smtClean="0">
                <a:latin typeface="微软雅黑" pitchFamily="34" charset="-122"/>
                <a:ea typeface="微软雅黑" pitchFamily="34" charset="-122"/>
              </a:rPr>
              <a:t>关系</a:t>
            </a:r>
            <a:endParaRPr lang="zh-CN" altLang="en-US" sz="2400" b="1" dirty="0">
              <a:solidFill>
                <a:srgbClr val="595959"/>
              </a:solidFill>
              <a:latin typeface="微软雅黑" pitchFamily="34" charset="-122"/>
              <a:ea typeface="微软雅黑" pitchFamily="34" charset="-122"/>
            </a:endParaRPr>
          </a:p>
        </p:txBody>
      </p:sp>
    </p:spTree>
    <p:extLst>
      <p:ext uri="{BB962C8B-B14F-4D97-AF65-F5344CB8AC3E}">
        <p14:creationId xmlns:p14="http://schemas.microsoft.com/office/powerpoint/2010/main" val="4143271318"/>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16386"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pic>
        <p:nvPicPr>
          <p:cNvPr id="16387"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4800" b="1" dirty="0">
                <a:solidFill>
                  <a:srgbClr val="FFFFFF"/>
                </a:solidFill>
                <a:latin typeface="微软雅黑" pitchFamily="34" charset="-122"/>
                <a:ea typeface="微软雅黑" pitchFamily="34" charset="-122"/>
              </a:rPr>
              <a:t>中央银行的演进与职能 </a:t>
            </a:r>
          </a:p>
        </p:txBody>
      </p:sp>
      <p:sp>
        <p:nvSpPr>
          <p:cNvPr id="16389"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en-US" altLang="zh-CN" sz="6600" b="1">
                <a:solidFill>
                  <a:srgbClr val="FFFFFF"/>
                </a:solidFill>
                <a:latin typeface="微软雅黑" pitchFamily="34" charset="-122"/>
                <a:ea typeface="微软雅黑" pitchFamily="34" charset="-122"/>
              </a:rPr>
              <a:t>Part 01</a:t>
            </a:r>
            <a:endParaRPr lang="zh-CN" altLang="en-US" sz="6600" b="1">
              <a:solidFill>
                <a:srgbClr val="FFFFFF"/>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2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662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904874" y="2160587"/>
            <a:ext cx="10607675" cy="3983037"/>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ts val="3100"/>
              </a:lnSpc>
              <a:spcBef>
                <a:spcPct val="0"/>
              </a:spcBef>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en-US" altLang="zh-CN" sz="2200" b="1" kern="0" dirty="0">
                <a:solidFill>
                  <a:schemeClr val="tx2"/>
                </a:solidFill>
                <a:latin typeface="微软雅黑" panose="020B0503020204020204" pitchFamily="34" charset="-122"/>
                <a:ea typeface="微软雅黑" panose="020B0503020204020204" pitchFamily="34" charset="-122"/>
              </a:rPr>
              <a:t>. </a:t>
            </a:r>
            <a:r>
              <a:rPr lang="zh-CN" altLang="en-US" sz="2200" b="1" kern="0" dirty="0">
                <a:solidFill>
                  <a:schemeClr val="tx2"/>
                </a:solidFill>
                <a:latin typeface="微软雅黑" panose="020B0503020204020204" pitchFamily="34" charset="-122"/>
                <a:ea typeface="微软雅黑" panose="020B0503020204020204" pitchFamily="34" charset="-122"/>
              </a:rPr>
              <a:t>中央银行独立性</a:t>
            </a:r>
          </a:p>
          <a:p>
            <a:pPr eaLnBrk="1" hangingPunct="1">
              <a:lnSpc>
                <a:spcPts val="3100"/>
              </a:lnSpc>
              <a:spcBef>
                <a:spcPct val="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中央银行在制定、执行货币政策时享有法律赋予或实际拥有的自主程度</a:t>
            </a:r>
          </a:p>
          <a:p>
            <a:pPr eaLnBrk="1" hangingPunct="1">
              <a:lnSpc>
                <a:spcPts val="3100"/>
              </a:lnSpc>
              <a:spcBef>
                <a:spcPct val="0"/>
              </a:spcBef>
              <a:buFont typeface="Arial" panose="020B0604020202020204" pitchFamily="34" charset="0"/>
              <a:buNone/>
              <a:defRPr/>
            </a:pPr>
            <a:r>
              <a:rPr lang="en-US" altLang="zh-CN" sz="2200" b="1" kern="0" dirty="0">
                <a:solidFill>
                  <a:schemeClr val="tx2"/>
                </a:solidFill>
                <a:latin typeface="微软雅黑" panose="020B0503020204020204" pitchFamily="34" charset="-122"/>
                <a:ea typeface="微软雅黑" panose="020B0503020204020204" pitchFamily="34" charset="-122"/>
              </a:rPr>
              <a:t>2. </a:t>
            </a:r>
            <a:r>
              <a:rPr lang="zh-CN" altLang="en-US" sz="2200" b="1" kern="0" dirty="0">
                <a:solidFill>
                  <a:schemeClr val="tx2"/>
                </a:solidFill>
                <a:latin typeface="微软雅黑" panose="020B0503020204020204" pitchFamily="34" charset="-122"/>
                <a:ea typeface="微软雅黑" panose="020B0503020204020204" pitchFamily="34" charset="-122"/>
              </a:rPr>
              <a:t>中央银行保持独立性的原因</a:t>
            </a:r>
          </a:p>
          <a:p>
            <a:pPr eaLnBrk="1" hangingPunct="1">
              <a:lnSpc>
                <a:spcPts val="3100"/>
              </a:lnSpc>
              <a:spcBef>
                <a:spcPct val="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中央银行始终的目标</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保持币值稳定</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而政府的目标过多</a:t>
            </a:r>
          </a:p>
          <a:p>
            <a:pPr eaLnBrk="1" hangingPunct="1">
              <a:lnSpc>
                <a:spcPts val="3100"/>
              </a:lnSpc>
              <a:spcBef>
                <a:spcPct val="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中央银行不是简单的政府行政管理机构</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需要专业理论支持</a:t>
            </a:r>
          </a:p>
          <a:p>
            <a:pPr eaLnBrk="1" hangingPunct="1">
              <a:lnSpc>
                <a:spcPts val="3100"/>
              </a:lnSpc>
              <a:spcBef>
                <a:spcPct val="0"/>
              </a:spcBef>
              <a:buClr>
                <a:schemeClr val="tx1"/>
              </a:buClr>
              <a:buFont typeface="Arial" panose="020B0604020202020204" pitchFamily="34" charset="0"/>
              <a:buNone/>
              <a:defRPr/>
            </a:pPr>
            <a:r>
              <a:rPr lang="en-US" altLang="zh-CN" sz="2200" b="1" kern="0" dirty="0">
                <a:solidFill>
                  <a:schemeClr val="tx2"/>
                </a:solidFill>
                <a:latin typeface="微软雅黑" panose="020B0503020204020204" pitchFamily="34" charset="-122"/>
                <a:ea typeface="微软雅黑" panose="020B0503020204020204" pitchFamily="34" charset="-122"/>
              </a:rPr>
              <a:t>3. </a:t>
            </a:r>
            <a:r>
              <a:rPr lang="zh-CN" altLang="en-US" sz="2200" b="1" kern="0" dirty="0">
                <a:solidFill>
                  <a:schemeClr val="tx2"/>
                </a:solidFill>
                <a:latin typeface="微软雅黑" panose="020B0503020204020204" pitchFamily="34" charset="-122"/>
                <a:ea typeface="微软雅黑" panose="020B0503020204020204" pitchFamily="34" charset="-122"/>
              </a:rPr>
              <a:t>中央银行的独立性是相对的</a:t>
            </a:r>
          </a:p>
          <a:p>
            <a:pPr eaLnBrk="1" hangingPunct="1">
              <a:lnSpc>
                <a:spcPts val="3100"/>
              </a:lnSpc>
              <a:spcBef>
                <a:spcPct val="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金融是经济大系统的子系统</a:t>
            </a:r>
          </a:p>
          <a:p>
            <a:pPr eaLnBrk="1" hangingPunct="1">
              <a:lnSpc>
                <a:spcPts val="3100"/>
              </a:lnSpc>
              <a:spcBef>
                <a:spcPct val="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中央银行是宏观调控体系的组成部门</a:t>
            </a:r>
          </a:p>
          <a:p>
            <a:pPr eaLnBrk="1" hangingPunct="1">
              <a:lnSpc>
                <a:spcPts val="3100"/>
              </a:lnSpc>
              <a:spcBef>
                <a:spcPct val="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中央银行的活动经政府</a:t>
            </a:r>
            <a:r>
              <a:rPr lang="zh-CN" altLang="en-US" sz="2000" dirty="0" smtClean="0">
                <a:latin typeface="微软雅黑" panose="020B0503020204020204" pitchFamily="34" charset="-122"/>
                <a:ea typeface="微软雅黑" panose="020B0503020204020204" pitchFamily="34" charset="-122"/>
              </a:rPr>
              <a:t>授权</a:t>
            </a:r>
            <a:endParaRPr lang="en-US" altLang="zh-CN" sz="20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354013" y="1270000"/>
            <a:ext cx="3570287" cy="534988"/>
          </a:xfrm>
          <a:prstGeom prst="rect">
            <a:avLst/>
          </a:prstGeom>
        </p:spPr>
        <p:txBody>
          <a:bodyPr wrap="none">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（二）</a:t>
            </a:r>
            <a:r>
              <a:rPr lang="zh-CN" altLang="en-US" sz="2400" b="1" kern="0" dirty="0">
                <a:latin typeface="微软雅黑" panose="020B0503020204020204" pitchFamily="34" charset="-122"/>
                <a:ea typeface="微软雅黑" panose="020B0503020204020204" pitchFamily="34" charset="-122"/>
              </a:rPr>
              <a:t>中央银行的独立性</a:t>
            </a:r>
          </a:p>
        </p:txBody>
      </p:sp>
      <p:sp>
        <p:nvSpPr>
          <p:cNvPr id="7" name="文本框 12"/>
          <p:cNvSpPr txBox="1">
            <a:spLocks noChangeArrowheads="1"/>
          </p:cNvSpPr>
          <p:nvPr/>
        </p:nvSpPr>
        <p:spPr bwMode="auto">
          <a:xfrm>
            <a:off x="768350" y="355600"/>
            <a:ext cx="660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三、中央银行的运作规范与其他各方的</a:t>
            </a:r>
            <a:r>
              <a:rPr lang="zh-CN" altLang="en-US" sz="2400" b="1" dirty="0" smtClean="0">
                <a:latin typeface="微软雅黑" pitchFamily="34" charset="-122"/>
                <a:ea typeface="微软雅黑" pitchFamily="34" charset="-122"/>
              </a:rPr>
              <a:t>关系</a:t>
            </a:r>
            <a:endParaRPr lang="zh-CN" altLang="en-US" sz="2400" b="1" dirty="0">
              <a:solidFill>
                <a:srgbClr val="595959"/>
              </a:solidFill>
              <a:latin typeface="微软雅黑" pitchFamily="34" charset="-122"/>
              <a:ea typeface="微软雅黑" pitchFamily="34" charset="-122"/>
            </a:endParaRPr>
          </a:p>
        </p:txBody>
      </p:sp>
    </p:spTree>
    <p:extLst>
      <p:ext uri="{BB962C8B-B14F-4D97-AF65-F5344CB8AC3E}">
        <p14:creationId xmlns:p14="http://schemas.microsoft.com/office/powerpoint/2010/main" val="4281904170"/>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2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662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866774" y="1885689"/>
            <a:ext cx="10607675" cy="4762761"/>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ts val="3100"/>
              </a:lnSpc>
              <a:spcBef>
                <a:spcPct val="0"/>
              </a:spcBef>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en-US" altLang="zh-CN" sz="2200" b="1" kern="0" dirty="0">
                <a:solidFill>
                  <a:schemeClr val="tx2"/>
                </a:solidFill>
                <a:latin typeface="微软雅黑" panose="020B0503020204020204" pitchFamily="34" charset="-122"/>
                <a:ea typeface="微软雅黑" panose="020B0503020204020204" pitchFamily="34" charset="-122"/>
              </a:rPr>
              <a:t>. </a:t>
            </a:r>
            <a:r>
              <a:rPr lang="zh-CN" altLang="en-US" sz="2200" b="1" kern="0" dirty="0" smtClean="0">
                <a:solidFill>
                  <a:schemeClr val="tx2"/>
                </a:solidFill>
                <a:latin typeface="微软雅黑" panose="020B0503020204020204" pitchFamily="34" charset="-122"/>
                <a:ea typeface="微软雅黑" panose="020B0503020204020204" pitchFamily="34" charset="-122"/>
              </a:rPr>
              <a:t>中央银行与政府部门的关系</a:t>
            </a:r>
          </a:p>
          <a:p>
            <a:pPr eaLnBrk="1" hangingPunct="1">
              <a:lnSpc>
                <a:spcPts val="31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与财政部门的</a:t>
            </a:r>
            <a:r>
              <a:rPr lang="zh-CN" altLang="en-US" sz="2000" dirty="0">
                <a:latin typeface="微软雅黑" panose="020B0503020204020204" pitchFamily="34" charset="-122"/>
                <a:ea typeface="微软雅黑" panose="020B0503020204020204" pitchFamily="34" charset="-122"/>
              </a:rPr>
              <a:t>关系</a:t>
            </a:r>
            <a:r>
              <a:rPr lang="zh-CN" altLang="en-US" sz="2000" dirty="0" smtClean="0">
                <a:latin typeface="微软雅黑" panose="020B0503020204020204" pitchFamily="34" charset="-122"/>
                <a:ea typeface="微软雅黑" panose="020B0503020204020204" pitchFamily="34" charset="-122"/>
              </a:rPr>
              <a:t>：资本金</a:t>
            </a:r>
            <a:r>
              <a:rPr lang="zh-CN" altLang="en-US" sz="2000" dirty="0">
                <a:latin typeface="微软雅黑" panose="020B0503020204020204" pitchFamily="34" charset="-122"/>
                <a:ea typeface="微软雅黑" panose="020B0503020204020204" pitchFamily="34" charset="-122"/>
              </a:rPr>
              <a:t>、收入利润、业务分工、融资支持、参与决策、政策配合</a:t>
            </a:r>
          </a:p>
          <a:p>
            <a:pPr eaLnBrk="1" hangingPunct="1">
              <a:lnSpc>
                <a:spcPts val="31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与其他政府部门的关系：协作、信息交流、政策配合</a:t>
            </a:r>
            <a:endParaRPr lang="en-US" altLang="zh-CN" sz="2000" dirty="0" smtClean="0">
              <a:latin typeface="微软雅黑" panose="020B0503020204020204" pitchFamily="34" charset="-122"/>
              <a:ea typeface="微软雅黑" panose="020B0503020204020204" pitchFamily="34" charset="-122"/>
            </a:endParaRPr>
          </a:p>
          <a:p>
            <a:pPr marL="0" indent="0" eaLnBrk="1" hangingPunct="1">
              <a:lnSpc>
                <a:spcPts val="3100"/>
              </a:lnSpc>
              <a:spcBef>
                <a:spcPct val="0"/>
              </a:spcBef>
              <a:buClr>
                <a:srgbClr val="00B050"/>
              </a:buClr>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en-US" altLang="zh-CN" sz="2200" b="1" kern="0" dirty="0">
                <a:solidFill>
                  <a:schemeClr val="tx2"/>
                </a:solidFill>
                <a:latin typeface="微软雅黑" panose="020B0503020204020204" pitchFamily="34" charset="-122"/>
                <a:ea typeface="微软雅黑" panose="020B0503020204020204" pitchFamily="34" charset="-122"/>
              </a:rPr>
              <a:t>. </a:t>
            </a:r>
            <a:r>
              <a:rPr lang="zh-CN" altLang="en-US" sz="2200" b="1" kern="0" dirty="0" smtClean="0">
                <a:solidFill>
                  <a:schemeClr val="tx2"/>
                </a:solidFill>
                <a:latin typeface="微软雅黑" panose="020B0503020204020204" pitchFamily="34" charset="-122"/>
                <a:ea typeface="微软雅黑" panose="020B0503020204020204" pitchFamily="34" charset="-122"/>
              </a:rPr>
              <a:t>中央银行与金融监管部门的关系</a:t>
            </a:r>
            <a:endParaRPr lang="zh-CN" altLang="en-US" sz="2200" b="1" kern="0" dirty="0">
              <a:solidFill>
                <a:schemeClr val="tx2"/>
              </a:solidFill>
              <a:latin typeface="微软雅黑" panose="020B0503020204020204" pitchFamily="34" charset="-122"/>
              <a:ea typeface="微软雅黑" panose="020B0503020204020204" pitchFamily="34" charset="-122"/>
            </a:endParaRPr>
          </a:p>
          <a:p>
            <a:pPr eaLnBrk="1" hangingPunct="1">
              <a:lnSpc>
                <a:spcPts val="31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管理与被管理的关系</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31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服务与被服务的关系</a:t>
            </a:r>
            <a:endParaRPr lang="en-US" altLang="zh-CN" sz="2000" dirty="0" smtClean="0">
              <a:latin typeface="微软雅黑" panose="020B0503020204020204" pitchFamily="34" charset="-122"/>
              <a:ea typeface="微软雅黑" panose="020B0503020204020204" pitchFamily="34" charset="-122"/>
            </a:endParaRPr>
          </a:p>
          <a:p>
            <a:pPr marL="0" indent="0" eaLnBrk="1" hangingPunct="1">
              <a:lnSpc>
                <a:spcPts val="3100"/>
              </a:lnSpc>
              <a:spcBef>
                <a:spcPct val="0"/>
              </a:spcBef>
              <a:buClr>
                <a:srgbClr val="00B050"/>
              </a:buClr>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3</a:t>
            </a:r>
            <a:r>
              <a:rPr lang="en-US" altLang="zh-CN" sz="2200" b="1" kern="0" dirty="0">
                <a:solidFill>
                  <a:schemeClr val="tx2"/>
                </a:solidFill>
                <a:latin typeface="微软雅黑" panose="020B0503020204020204" pitchFamily="34" charset="-122"/>
                <a:ea typeface="微软雅黑" panose="020B0503020204020204" pitchFamily="34" charset="-122"/>
              </a:rPr>
              <a:t>. </a:t>
            </a:r>
            <a:r>
              <a:rPr lang="zh-CN" altLang="en-US" sz="2200" b="1" kern="0" dirty="0" smtClean="0">
                <a:solidFill>
                  <a:schemeClr val="tx2"/>
                </a:solidFill>
                <a:latin typeface="微软雅黑" panose="020B0503020204020204" pitchFamily="34" charset="-122"/>
                <a:ea typeface="微软雅黑" panose="020B0503020204020204" pitchFamily="34" charset="-122"/>
              </a:rPr>
              <a:t>中央银行的对外金融关系</a:t>
            </a:r>
            <a:endParaRPr lang="zh-CN" altLang="en-US" sz="2200" b="1" kern="0" dirty="0">
              <a:solidFill>
                <a:schemeClr val="tx2"/>
              </a:solidFill>
              <a:latin typeface="微软雅黑" panose="020B0503020204020204" pitchFamily="34" charset="-122"/>
              <a:ea typeface="微软雅黑" panose="020B0503020204020204" pitchFamily="34" charset="-122"/>
            </a:endParaRPr>
          </a:p>
          <a:p>
            <a:pPr eaLnBrk="1" hangingPunct="1">
              <a:lnSpc>
                <a:spcPts val="31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对外金融总体战略制定</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31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参与各国中央银行交流</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31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对资本流动调节管理与外债监测</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31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黄金外汇储备管理</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31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国际货币政策协调</a:t>
            </a:r>
            <a:endParaRPr lang="en-US" altLang="zh-CN" sz="20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354013" y="1270000"/>
            <a:ext cx="4493538" cy="535531"/>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a:t>
            </a:r>
            <a:r>
              <a:rPr lang="zh-CN" altLang="en-US" sz="2400" b="1" kern="0" dirty="0" smtClean="0">
                <a:latin typeface="微软雅黑" panose="020B0503020204020204" pitchFamily="34" charset="-122"/>
                <a:ea typeface="微软雅黑" panose="020B0503020204020204" pitchFamily="34" charset="-122"/>
              </a:rPr>
              <a:t>中央银行与各部门的关系</a:t>
            </a:r>
            <a:endParaRPr lang="zh-CN" altLang="en-US" sz="2400" b="1" kern="0" dirty="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768350" y="355600"/>
            <a:ext cx="660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三、中央银行的运作规范与其他各方的</a:t>
            </a:r>
            <a:r>
              <a:rPr lang="zh-CN" altLang="en-US" sz="2400" b="1" dirty="0" smtClean="0">
                <a:latin typeface="微软雅黑" pitchFamily="34" charset="-122"/>
                <a:ea typeface="微软雅黑" pitchFamily="34" charset="-122"/>
              </a:rPr>
              <a:t>关系</a:t>
            </a:r>
            <a:endParaRPr lang="zh-CN" altLang="en-US" sz="2400" b="1" dirty="0">
              <a:solidFill>
                <a:srgbClr val="595959"/>
              </a:solidFill>
              <a:latin typeface="微软雅黑" pitchFamily="34" charset="-122"/>
              <a:ea typeface="微软雅黑" pitchFamily="34" charset="-122"/>
            </a:endParaRPr>
          </a:p>
        </p:txBody>
      </p:sp>
    </p:spTree>
    <p:extLst>
      <p:ext uri="{BB962C8B-B14F-4D97-AF65-F5344CB8AC3E}">
        <p14:creationId xmlns:p14="http://schemas.microsoft.com/office/powerpoint/2010/main" val="3105981061"/>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41986"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pic>
        <p:nvPicPr>
          <p:cNvPr id="41987"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4800" b="1">
                <a:solidFill>
                  <a:srgbClr val="FFFFFF"/>
                </a:solidFill>
                <a:latin typeface="微软雅黑" pitchFamily="34" charset="-122"/>
                <a:ea typeface="微软雅黑" pitchFamily="34" charset="-122"/>
              </a:rPr>
              <a:t>本讲讨论题</a:t>
            </a:r>
          </a:p>
        </p:txBody>
      </p:sp>
      <p:sp>
        <p:nvSpPr>
          <p:cNvPr id="41989"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en-US" altLang="zh-CN" sz="6600" b="1">
                <a:solidFill>
                  <a:srgbClr val="FFFFFF"/>
                </a:solidFill>
                <a:latin typeface="微软雅黑" pitchFamily="34" charset="-122"/>
                <a:ea typeface="微软雅黑" pitchFamily="34" charset="-122"/>
              </a:rPr>
              <a:t>Part 04</a:t>
            </a:r>
            <a:endParaRPr lang="zh-CN" altLang="en-US" sz="6600" b="1">
              <a:solidFill>
                <a:srgbClr val="FFFFFF"/>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19888" y="2828925"/>
            <a:ext cx="4964112"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011"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3012"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矩形 10"/>
          <p:cNvSpPr>
            <a:spLocks noChangeArrowheads="1"/>
          </p:cNvSpPr>
          <p:nvPr/>
        </p:nvSpPr>
        <p:spPr bwMode="auto">
          <a:xfrm>
            <a:off x="354013" y="1539875"/>
            <a:ext cx="11461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1" hangingPunct="1">
              <a:lnSpc>
                <a:spcPct val="110000"/>
              </a:lnSpc>
              <a:buClr>
                <a:srgbClr val="00B050"/>
              </a:buClr>
              <a:buFont typeface="Wingdings" pitchFamily="2" charset="2"/>
              <a:buChar char="u"/>
            </a:pPr>
            <a:r>
              <a:rPr lang="zh-CN" altLang="en-US" sz="2400" b="1" dirty="0">
                <a:latin typeface="微软雅黑" pitchFamily="34" charset="-122"/>
                <a:ea typeface="微软雅黑" pitchFamily="34" charset="-122"/>
              </a:rPr>
              <a:t>讨论</a:t>
            </a:r>
            <a:endParaRPr lang="en-US" altLang="zh-CN" sz="2400" b="1" dirty="0">
              <a:latin typeface="微软雅黑" pitchFamily="34" charset="-122"/>
              <a:ea typeface="微软雅黑" pitchFamily="34" charset="-122"/>
            </a:endParaRPr>
          </a:p>
        </p:txBody>
      </p:sp>
      <p:sp>
        <p:nvSpPr>
          <p:cNvPr id="43014"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solidFill>
                  <a:srgbClr val="595959"/>
                </a:solidFill>
                <a:latin typeface="微软雅黑" pitchFamily="34" charset="-122"/>
                <a:ea typeface="微软雅黑" pitchFamily="34" charset="-122"/>
              </a:rPr>
              <a:t>四、本讲讨论题</a:t>
            </a:r>
          </a:p>
        </p:txBody>
      </p:sp>
      <p:sp>
        <p:nvSpPr>
          <p:cNvPr id="43015" name="Rectangle 3"/>
          <p:cNvSpPr txBox="1">
            <a:spLocks noChangeArrowheads="1"/>
          </p:cNvSpPr>
          <p:nvPr/>
        </p:nvSpPr>
        <p:spPr bwMode="auto">
          <a:xfrm>
            <a:off x="560388" y="2297113"/>
            <a:ext cx="8667750"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spcBef>
                <a:spcPts val="1000"/>
              </a:spcBef>
              <a:buFont typeface="Arial" pitchFamily="34" charset="0"/>
              <a:buChar char="•"/>
              <a:defRPr/>
            </a:pPr>
            <a:r>
              <a:rPr lang="zh-CN" altLang="en-US" sz="2000" b="1" dirty="0" smtClean="0">
                <a:latin typeface="微软雅黑" pitchFamily="34" charset="-122"/>
                <a:ea typeface="微软雅黑" pitchFamily="34" charset="-122"/>
              </a:rPr>
              <a:t>美联储应对新冠疫情冲击采取哪些政策？效果如何？</a:t>
            </a:r>
          </a:p>
          <a:p>
            <a:pPr>
              <a:lnSpc>
                <a:spcPct val="150000"/>
              </a:lnSpc>
              <a:spcBef>
                <a:spcPts val="1000"/>
              </a:spcBef>
              <a:buFont typeface="Arial" pitchFamily="34" charset="0"/>
              <a:buChar char="•"/>
              <a:defRPr/>
            </a:pPr>
            <a:endParaRPr lang="zh-CN" altLang="en-US" sz="2000" b="1" dirty="0" smtClean="0">
              <a:latin typeface="微软雅黑" pitchFamily="34" charset="-122"/>
              <a:ea typeface="微软雅黑" pitchFamily="34" charset="-122"/>
            </a:endParaRPr>
          </a:p>
          <a:p>
            <a:pPr>
              <a:lnSpc>
                <a:spcPct val="150000"/>
              </a:lnSpc>
              <a:spcBef>
                <a:spcPts val="1000"/>
              </a:spcBef>
              <a:buFont typeface="Arial" pitchFamily="34" charset="0"/>
              <a:buChar char="•"/>
              <a:defRPr/>
            </a:pPr>
            <a:endParaRPr lang="zh-CN" altLang="en-US" sz="2000" dirty="0" smtClean="0">
              <a:latin typeface="微软雅黑" pitchFamily="34" charset="-122"/>
              <a:ea typeface="微软雅黑" pitchFamily="34" charset="-122"/>
            </a:endParaRPr>
          </a:p>
          <a:p>
            <a:pPr eaLnBrk="1" hangingPunct="1">
              <a:lnSpc>
                <a:spcPct val="90000"/>
              </a:lnSpc>
              <a:buFont typeface="Wingdings" pitchFamily="2" charset="2"/>
              <a:buNone/>
              <a:defRPr/>
            </a:pPr>
            <a:endParaRPr lang="zh-CN" altLang="en-US" sz="2000" dirty="0" smtClean="0">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03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403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矩形 10"/>
          <p:cNvSpPr>
            <a:spLocks noChangeArrowheads="1"/>
          </p:cNvSpPr>
          <p:nvPr/>
        </p:nvSpPr>
        <p:spPr bwMode="auto">
          <a:xfrm>
            <a:off x="354013" y="1539875"/>
            <a:ext cx="233838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Wingdings" pitchFamily="2" charset="2"/>
              <a:buNone/>
            </a:pPr>
            <a:r>
              <a:rPr lang="zh-CN" altLang="en-US" sz="2400" b="1">
                <a:latin typeface="微软雅黑" pitchFamily="34" charset="-122"/>
                <a:ea typeface="微软雅黑" pitchFamily="34" charset="-122"/>
              </a:rPr>
              <a:t>二、本讲思考题</a:t>
            </a:r>
            <a:endParaRPr lang="en-US" altLang="zh-CN" sz="2400" b="1">
              <a:latin typeface="微软雅黑" pitchFamily="34" charset="-122"/>
              <a:ea typeface="微软雅黑" pitchFamily="34" charset="-122"/>
            </a:endParaRPr>
          </a:p>
        </p:txBody>
      </p:sp>
      <p:sp>
        <p:nvSpPr>
          <p:cNvPr id="44037" name="Rectangle 3"/>
          <p:cNvSpPr txBox="1">
            <a:spLocks noChangeArrowheads="1"/>
          </p:cNvSpPr>
          <p:nvPr/>
        </p:nvSpPr>
        <p:spPr bwMode="auto">
          <a:xfrm>
            <a:off x="561181" y="2503976"/>
            <a:ext cx="8669407"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90000"/>
              </a:lnSpc>
              <a:spcBef>
                <a:spcPts val="1000"/>
              </a:spcBef>
              <a:buFont typeface="Wingdings" pitchFamily="2" charset="2"/>
              <a:buNone/>
            </a:pP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、简述中央银行产生的必然性。</a:t>
            </a:r>
          </a:p>
          <a:p>
            <a:pPr eaLnBrk="1" hangingPunct="1">
              <a:lnSpc>
                <a:spcPct val="110000"/>
              </a:lnSpc>
              <a:spcBef>
                <a:spcPts val="1000"/>
              </a:spcBef>
              <a:buFont typeface="Wingdings" pitchFamily="2" charset="2"/>
              <a:buNone/>
            </a:pPr>
            <a:r>
              <a:rPr lang="en-US" altLang="zh-CN" sz="2000" dirty="0">
                <a:latin typeface="微软雅黑" pitchFamily="34" charset="-122"/>
                <a:ea typeface="微软雅黑" pitchFamily="34" charset="-122"/>
              </a:rPr>
              <a:t>2</a:t>
            </a:r>
            <a:r>
              <a:rPr lang="zh-CN" altLang="en-US" sz="2000" dirty="0">
                <a:latin typeface="微软雅黑" pitchFamily="34" charset="-122"/>
                <a:ea typeface="微软雅黑" pitchFamily="34" charset="-122"/>
              </a:rPr>
              <a:t>、简述中央银行的</a:t>
            </a:r>
            <a:r>
              <a:rPr lang="zh-CN" altLang="en-US" sz="2000" dirty="0" smtClean="0">
                <a:latin typeface="微软雅黑" pitchFamily="34" charset="-122"/>
                <a:ea typeface="微软雅黑" pitchFamily="34" charset="-122"/>
              </a:rPr>
              <a:t>职能及其出现的背景。</a:t>
            </a:r>
            <a:endParaRPr lang="zh-CN" altLang="en-US" sz="2000" dirty="0">
              <a:latin typeface="微软雅黑" pitchFamily="34" charset="-122"/>
              <a:ea typeface="微软雅黑" pitchFamily="34" charset="-122"/>
            </a:endParaRPr>
          </a:p>
          <a:p>
            <a:pPr eaLnBrk="1" hangingPunct="1">
              <a:lnSpc>
                <a:spcPct val="110000"/>
              </a:lnSpc>
              <a:spcBef>
                <a:spcPts val="1000"/>
              </a:spcBef>
              <a:buFont typeface="Wingdings" pitchFamily="2" charset="2"/>
              <a:buNone/>
            </a:pPr>
            <a:r>
              <a:rPr lang="en-US" altLang="zh-CN" sz="2000" dirty="0" smtClean="0">
                <a:latin typeface="微软雅黑" pitchFamily="34" charset="-122"/>
                <a:ea typeface="微软雅黑" pitchFamily="34" charset="-122"/>
              </a:rPr>
              <a:t>3</a:t>
            </a:r>
            <a:r>
              <a:rPr lang="zh-CN" altLang="en-US" sz="2000" dirty="0" smtClean="0">
                <a:latin typeface="微软雅黑" pitchFamily="34" charset="-122"/>
                <a:ea typeface="微软雅黑" pitchFamily="34" charset="-122"/>
              </a:rPr>
              <a:t>、支付系统常用的清算方式有哪些？</a:t>
            </a:r>
          </a:p>
          <a:p>
            <a:pPr eaLnBrk="1" hangingPunct="1">
              <a:lnSpc>
                <a:spcPct val="110000"/>
              </a:lnSpc>
              <a:spcBef>
                <a:spcPts val="1000"/>
              </a:spcBef>
              <a:buFont typeface="Wingdings" pitchFamily="2" charset="2"/>
              <a:buNone/>
            </a:pPr>
            <a:r>
              <a:rPr lang="en-US" altLang="zh-CN" sz="2000" dirty="0" smtClean="0">
                <a:latin typeface="微软雅黑" pitchFamily="34" charset="-122"/>
                <a:ea typeface="微软雅黑" pitchFamily="34" charset="-122"/>
              </a:rPr>
              <a:t>4</a:t>
            </a:r>
            <a:r>
              <a:rPr lang="zh-CN" altLang="en-US" sz="2000" dirty="0" smtClean="0">
                <a:latin typeface="微软雅黑" pitchFamily="34" charset="-122"/>
                <a:ea typeface="微软雅黑" pitchFamily="34" charset="-122"/>
              </a:rPr>
              <a:t>、中国人民银行资产中哪项业务规模最大，对基础货币供应有何影响？</a:t>
            </a:r>
          </a:p>
          <a:p>
            <a:pPr eaLnBrk="1" hangingPunct="1">
              <a:lnSpc>
                <a:spcPct val="110000"/>
              </a:lnSpc>
              <a:spcBef>
                <a:spcPts val="1000"/>
              </a:spcBef>
              <a:buFont typeface="Wingdings" pitchFamily="2" charset="2"/>
              <a:buNone/>
            </a:pPr>
            <a:r>
              <a:rPr lang="en-US" altLang="zh-CN" sz="2000" dirty="0" smtClean="0">
                <a:latin typeface="微软雅黑" pitchFamily="34" charset="-122"/>
                <a:ea typeface="微软雅黑" pitchFamily="34" charset="-122"/>
              </a:rPr>
              <a:t>5</a:t>
            </a:r>
            <a:r>
              <a:rPr lang="zh-CN" altLang="en-US" sz="2000" dirty="0">
                <a:latin typeface="微软雅黑" pitchFamily="34" charset="-122"/>
                <a:ea typeface="微软雅黑" pitchFamily="34" charset="-122"/>
              </a:rPr>
              <a:t>、比较中央银行不同组织模式的优缺点？</a:t>
            </a:r>
            <a:endParaRPr lang="en-US" altLang="zh-CN" sz="2000" dirty="0">
              <a:latin typeface="微软雅黑" pitchFamily="34" charset="-122"/>
              <a:ea typeface="微软雅黑" pitchFamily="34" charset="-122"/>
            </a:endParaRPr>
          </a:p>
          <a:p>
            <a:pPr eaLnBrk="1" hangingPunct="1">
              <a:lnSpc>
                <a:spcPct val="110000"/>
              </a:lnSpc>
              <a:spcBef>
                <a:spcPts val="1000"/>
              </a:spcBef>
              <a:buFont typeface="Wingdings" pitchFamily="2" charset="2"/>
              <a:buNone/>
            </a:pPr>
            <a:r>
              <a:rPr lang="en-US" altLang="zh-CN" sz="2000" dirty="0">
                <a:latin typeface="微软雅黑" pitchFamily="34" charset="-122"/>
                <a:ea typeface="微软雅黑" pitchFamily="34" charset="-122"/>
              </a:rPr>
              <a:t>6</a:t>
            </a:r>
            <a:r>
              <a:rPr lang="zh-CN" altLang="en-US" sz="2000" dirty="0">
                <a:latin typeface="微软雅黑" pitchFamily="34" charset="-122"/>
                <a:ea typeface="微软雅黑" pitchFamily="34" charset="-122"/>
              </a:rPr>
              <a:t>、比较</a:t>
            </a:r>
            <a:r>
              <a:rPr lang="zh-CN" altLang="en-US" sz="2000" dirty="0" smtClean="0">
                <a:latin typeface="微软雅黑" pitchFamily="34" charset="-122"/>
                <a:ea typeface="微软雅黑" pitchFamily="34" charset="-122"/>
              </a:rPr>
              <a:t>分析中美</a:t>
            </a:r>
            <a:r>
              <a:rPr lang="zh-CN" altLang="en-US" sz="2000" dirty="0">
                <a:latin typeface="微软雅黑" pitchFamily="34" charset="-122"/>
                <a:ea typeface="微软雅黑" pitchFamily="34" charset="-122"/>
              </a:rPr>
              <a:t>央行资产负债表的差异。</a:t>
            </a:r>
          </a:p>
        </p:txBody>
      </p:sp>
      <p:pic>
        <p:nvPicPr>
          <p:cNvPr id="4403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66522" y="963613"/>
            <a:ext cx="3681897" cy="276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solidFill>
                  <a:srgbClr val="595959"/>
                </a:solidFill>
                <a:latin typeface="微软雅黑" pitchFamily="34" charset="-122"/>
                <a:ea typeface="微软雅黑" pitchFamily="34" charset="-122"/>
              </a:rPr>
              <a:t>四、本讲讨论题</a:t>
            </a:r>
          </a:p>
        </p:txBody>
      </p:sp>
    </p:spTree>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pic>
        <p:nvPicPr>
          <p:cNvPr id="41987"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文本框 2"/>
          <p:cNvSpPr txBox="1">
            <a:spLocks noChangeArrowheads="1"/>
          </p:cNvSpPr>
          <p:nvPr/>
        </p:nvSpPr>
        <p:spPr bwMode="auto">
          <a:xfrm>
            <a:off x="969963" y="2017713"/>
            <a:ext cx="1012666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Char char="n"/>
              <a:tabLst/>
              <a:defRPr/>
            </a:pPr>
            <a:r>
              <a:rPr lang="zh-CN" altLang="en-US" sz="4800" b="1" dirty="0" smtClean="0">
                <a:solidFill>
                  <a:srgbClr val="FFFFFF"/>
                </a:solidFill>
                <a:latin typeface="微软雅黑" pitchFamily="34" charset="-122"/>
                <a:ea typeface="微软雅黑" pitchFamily="34" charset="-122"/>
              </a:rPr>
              <a:t>中央银行是一国的货币当局，在宏观调控与金融管理中发挥核心作用</a:t>
            </a:r>
            <a:endParaRPr kumimoji="0" lang="zh-CN" altLang="en-US" sz="4800" b="1" i="0" u="none" strike="noStrike" kern="1200" cap="none" spc="0" normalizeH="0" baseline="0" noProof="0" dirty="0">
              <a:ln>
                <a:noFill/>
              </a:ln>
              <a:solidFill>
                <a:srgbClr val="FFFFFF"/>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3566038978"/>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1741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一、中央银行的演进与职能 </a:t>
            </a:r>
          </a:p>
        </p:txBody>
      </p:sp>
      <p:sp>
        <p:nvSpPr>
          <p:cNvPr id="9" name="Rectangle 3"/>
          <p:cNvSpPr txBox="1">
            <a:spLocks noChangeArrowheads="1"/>
          </p:cNvSpPr>
          <p:nvPr/>
        </p:nvSpPr>
        <p:spPr>
          <a:xfrm>
            <a:off x="663190" y="1966394"/>
            <a:ext cx="10938260" cy="343852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buClr>
                <a:srgbClr val="FF3300"/>
              </a:buClr>
              <a:buFont typeface="Wingdings" panose="05000000000000000000" pitchFamily="2" charset="2"/>
              <a:buNone/>
              <a:defRPr/>
            </a:pPr>
            <a:r>
              <a:rPr lang="en-US" altLang="zh-CN" sz="2000" b="1" kern="0" dirty="0" smtClean="0">
                <a:latin typeface="微软雅黑" panose="020B0503020204020204" pitchFamily="34" charset="-122"/>
                <a:ea typeface="微软雅黑" panose="020B0503020204020204" pitchFamily="34" charset="-122"/>
              </a:rPr>
              <a:t>1</a:t>
            </a:r>
            <a:r>
              <a:rPr lang="zh-CN" altLang="en-US" sz="2000" b="1" kern="0" dirty="0" smtClean="0">
                <a:latin typeface="微软雅黑" panose="020B0503020204020204" pitchFamily="34" charset="-122"/>
                <a:ea typeface="微软雅黑" panose="020B0503020204020204" pitchFamily="34" charset="-122"/>
              </a:rPr>
              <a:t>、中央银行产生的背景</a:t>
            </a:r>
            <a:r>
              <a:rPr lang="zh-CN" altLang="en-US" sz="2000" b="1" kern="0" dirty="0">
                <a:latin typeface="微软雅黑" panose="020B0503020204020204" pitchFamily="34" charset="-122"/>
                <a:ea typeface="微软雅黑" panose="020B0503020204020204" pitchFamily="34" charset="-122"/>
              </a:rPr>
              <a:t>与必要性</a:t>
            </a:r>
            <a:endParaRPr lang="en-US" altLang="zh-CN" sz="2200" b="1" kern="0" dirty="0" smtClean="0">
              <a:solidFill>
                <a:schemeClr val="tx2"/>
              </a:solidFill>
              <a:latin typeface="微软雅黑" panose="020B0503020204020204" pitchFamily="34" charset="-122"/>
              <a:ea typeface="微软雅黑" panose="020B0503020204020204" pitchFamily="34" charset="-122"/>
            </a:endParaRPr>
          </a:p>
          <a:p>
            <a:pPr eaLnBrk="1" hangingPunct="1">
              <a:lnSpc>
                <a:spcPct val="150000"/>
              </a:lnSpc>
              <a:buClr>
                <a:srgbClr val="FF3300"/>
              </a:buClr>
              <a:buFont typeface="Wingdings" panose="05000000000000000000" pitchFamily="2" charset="2"/>
              <a:buNone/>
              <a:defRPr/>
            </a:pPr>
            <a:r>
              <a:rPr lang="zh-CN" altLang="en-US" sz="2200" b="1" kern="0" dirty="0" smtClean="0">
                <a:solidFill>
                  <a:schemeClr val="tx2"/>
                </a:solidFill>
                <a:latin typeface="微软雅黑" panose="020B0503020204020204" pitchFamily="34" charset="-122"/>
                <a:ea typeface="微软雅黑" panose="020B0503020204020204" pitchFamily="34" charset="-122"/>
              </a:rPr>
              <a:t>（</a:t>
            </a: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zh-CN" altLang="en-US" sz="2200" b="1" kern="0" dirty="0" smtClean="0">
                <a:solidFill>
                  <a:schemeClr val="tx2"/>
                </a:solidFill>
                <a:latin typeface="微软雅黑" panose="020B0503020204020204" pitchFamily="34" charset="-122"/>
                <a:ea typeface="微软雅黑" panose="020B0503020204020204" pitchFamily="34" charset="-122"/>
              </a:rPr>
              <a:t>）时代</a:t>
            </a:r>
            <a:r>
              <a:rPr lang="zh-CN" altLang="en-US" sz="2200" b="1" kern="0" dirty="0">
                <a:solidFill>
                  <a:schemeClr val="tx2"/>
                </a:solidFill>
                <a:latin typeface="微软雅黑" panose="020B0503020204020204" pitchFamily="34" charset="-122"/>
                <a:ea typeface="微软雅黑" panose="020B0503020204020204" pitchFamily="34" charset="-122"/>
              </a:rPr>
              <a:t>背景</a:t>
            </a:r>
          </a:p>
          <a:p>
            <a:pPr eaLnBrk="1" hangingPunct="1">
              <a:lnSpc>
                <a:spcPct val="105000"/>
              </a:lnSpc>
              <a:buClr>
                <a:srgbClr val="00B050"/>
              </a:buClr>
              <a:buFont typeface="Wingdings" pitchFamily="2" charset="2"/>
              <a:buChar char="n"/>
              <a:defRPr/>
            </a:pPr>
            <a:r>
              <a:rPr lang="en-US" altLang="zh-CN" sz="2000" dirty="0" smtClean="0">
                <a:latin typeface="微软雅黑" panose="020B0503020204020204" pitchFamily="34" charset="-122"/>
                <a:ea typeface="微软雅黑" panose="020B0503020204020204" pitchFamily="34" charset="-122"/>
              </a:rPr>
              <a:t>18—19</a:t>
            </a:r>
            <a:r>
              <a:rPr lang="zh-CN" altLang="en-US" sz="2000" dirty="0">
                <a:latin typeface="微软雅黑" panose="020B0503020204020204" pitchFamily="34" charset="-122"/>
                <a:ea typeface="微软雅黑" panose="020B0503020204020204" pitchFamily="34" charset="-122"/>
              </a:rPr>
              <a:t>世纪产业革命推动了商业银行发展，促进了资本主义繁荣，也带来了一系列问题，需要一个统一的金融机构来解决。</a:t>
            </a:r>
          </a:p>
          <a:p>
            <a:pPr marL="457200" indent="-457200" eaLnBrk="1" hangingPunct="1">
              <a:lnSpc>
                <a:spcPct val="105000"/>
              </a:lnSpc>
              <a:buFont typeface="Arial" panose="020B0604020202020204" pitchFamily="34" charset="0"/>
              <a:buNone/>
              <a:defRPr/>
            </a:pPr>
            <a:r>
              <a:rPr lang="zh-CN" altLang="en-US" sz="2200" b="1" kern="0" dirty="0" smtClean="0">
                <a:solidFill>
                  <a:schemeClr val="tx2"/>
                </a:solidFill>
                <a:latin typeface="微软雅黑" panose="020B0503020204020204" pitchFamily="34" charset="-122"/>
                <a:ea typeface="微软雅黑" panose="020B0503020204020204" pitchFamily="34" charset="-122"/>
              </a:rPr>
              <a:t>（</a:t>
            </a: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zh-CN" altLang="en-US" sz="2200" b="1" kern="0" dirty="0" smtClean="0">
                <a:solidFill>
                  <a:schemeClr val="tx2"/>
                </a:solidFill>
                <a:latin typeface="微软雅黑" panose="020B0503020204020204" pitchFamily="34" charset="-122"/>
                <a:ea typeface="微软雅黑" panose="020B0503020204020204" pitchFamily="34" charset="-122"/>
              </a:rPr>
              <a:t>）必要性</a:t>
            </a:r>
            <a:endParaRPr lang="zh-CN" altLang="en-US" sz="2200" b="1" kern="0" dirty="0">
              <a:solidFill>
                <a:schemeClr val="tx2"/>
              </a:solidFill>
              <a:latin typeface="微软雅黑" panose="020B0503020204020204" pitchFamily="34" charset="-122"/>
              <a:ea typeface="微软雅黑" panose="020B0503020204020204" pitchFamily="34" charset="-122"/>
            </a:endParaRPr>
          </a:p>
          <a:p>
            <a:pPr eaLnBrk="1" hangingPunct="1">
              <a:lnSpc>
                <a:spcPct val="105000"/>
              </a:lnSpc>
              <a:buClr>
                <a:srgbClr val="00B050"/>
              </a:buClr>
              <a:buFont typeface="Wingdings" pitchFamily="2" charset="2"/>
              <a:buChar char="n"/>
              <a:defRPr/>
            </a:pPr>
            <a:r>
              <a:rPr lang="zh-CN" altLang="en-US" sz="2000" b="1" dirty="0" smtClean="0">
                <a:latin typeface="微软雅黑" panose="020B0503020204020204" pitchFamily="34" charset="-122"/>
                <a:ea typeface="微软雅黑" panose="020B0503020204020204" pitchFamily="34" charset="-122"/>
              </a:rPr>
              <a:t>银行券</a:t>
            </a:r>
            <a:r>
              <a:rPr lang="zh-CN" altLang="en-US" sz="2000" b="1" dirty="0">
                <a:latin typeface="微软雅黑" panose="020B0503020204020204" pitchFamily="34" charset="-122"/>
                <a:ea typeface="微软雅黑" panose="020B0503020204020204" pitchFamily="34" charset="-122"/>
              </a:rPr>
              <a:t>的发行问题：</a:t>
            </a:r>
            <a:r>
              <a:rPr lang="zh-CN" altLang="en-US" sz="2000" dirty="0">
                <a:latin typeface="微软雅黑" panose="020B0503020204020204" pitchFamily="34" charset="-122"/>
                <a:ea typeface="微软雅黑" panose="020B0503020204020204" pitchFamily="34" charset="-122"/>
              </a:rPr>
              <a:t>分散发行造成的混乱导致金融危机频繁发生</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客观要求由享有较高信誉的大银行集中统一发行</a:t>
            </a:r>
          </a:p>
        </p:txBody>
      </p:sp>
      <p:sp>
        <p:nvSpPr>
          <p:cNvPr id="2" name="矩形 1"/>
          <p:cNvSpPr/>
          <p:nvPr/>
        </p:nvSpPr>
        <p:spPr>
          <a:xfrm>
            <a:off x="354013" y="1319213"/>
            <a:ext cx="3960812" cy="497957"/>
          </a:xfrm>
          <a:prstGeom prst="rect">
            <a:avLst/>
          </a:prstGeom>
        </p:spPr>
        <p:txBody>
          <a:bodyPr wrap="squar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a:t>
            </a:r>
            <a:r>
              <a:rPr lang="zh-CN" altLang="en-US" sz="2400" b="1" kern="0" dirty="0" smtClean="0">
                <a:latin typeface="微软雅黑" panose="020B0503020204020204" pitchFamily="34" charset="-122"/>
                <a:ea typeface="微软雅黑" panose="020B0503020204020204" pitchFamily="34" charset="-122"/>
              </a:rPr>
              <a:t>中央银行产生</a:t>
            </a:r>
            <a:endParaRPr lang="zh-CN" altLang="en-US" sz="2400" b="1" kern="0" dirty="0">
              <a:latin typeface="微软雅黑" panose="020B0503020204020204" pitchFamily="34" charset="-122"/>
              <a:ea typeface="微软雅黑" panose="020B0503020204020204" pitchFamily="34" charset="-122"/>
            </a:endParaRPr>
          </a:p>
        </p:txBody>
      </p:sp>
      <p:pic>
        <p:nvPicPr>
          <p:cNvPr id="17417" name="Picture 9"/>
          <p:cNvPicPr>
            <a:picLocks noChangeAspect="1" noChangeArrowheads="1"/>
          </p:cNvPicPr>
          <p:nvPr/>
        </p:nvPicPr>
        <p:blipFill>
          <a:blip r:embed="rId3"/>
          <a:srcRect/>
          <a:stretch>
            <a:fillRect/>
          </a:stretch>
        </p:blipFill>
        <p:spPr bwMode="auto">
          <a:xfrm>
            <a:off x="8215313" y="4875762"/>
            <a:ext cx="3235325" cy="15811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1843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3"/>
          <p:cNvSpPr txBox="1">
            <a:spLocks noChangeArrowheads="1"/>
          </p:cNvSpPr>
          <p:nvPr/>
        </p:nvSpPr>
        <p:spPr bwMode="auto">
          <a:xfrm>
            <a:off x="446881" y="2031242"/>
            <a:ext cx="10995025"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itchFamily="34" charset="0"/>
                <a:ea typeface="宋体" pitchFamily="2" charset="-122"/>
              </a:defRPr>
            </a:lvl1pPr>
            <a:lvl2pPr marL="800100" indent="-34290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457200" lvl="1" indent="0" eaLnBrk="1" hangingPunct="1">
              <a:lnSpc>
                <a:spcPts val="3500"/>
              </a:lnSpc>
              <a:buClr>
                <a:srgbClr val="00B050"/>
              </a:buClr>
            </a:pPr>
            <a:r>
              <a:rPr lang="zh-CN" altLang="en-US" sz="2000" b="1" kern="0" dirty="0" smtClean="0">
                <a:solidFill>
                  <a:schemeClr val="tx2"/>
                </a:solidFill>
                <a:latin typeface="微软雅黑" panose="020B0503020204020204" pitchFamily="34" charset="-122"/>
                <a:ea typeface="微软雅黑" panose="020B0503020204020204" pitchFamily="34" charset="-122"/>
              </a:rPr>
              <a:t>（</a:t>
            </a:r>
            <a:r>
              <a:rPr lang="en-US" altLang="zh-CN" sz="2000" b="1" kern="0" dirty="0" smtClean="0">
                <a:solidFill>
                  <a:schemeClr val="tx2"/>
                </a:solidFill>
                <a:latin typeface="微软雅黑" panose="020B0503020204020204" pitchFamily="34" charset="-122"/>
                <a:ea typeface="微软雅黑" panose="020B0503020204020204" pitchFamily="34" charset="-122"/>
              </a:rPr>
              <a:t>2</a:t>
            </a:r>
            <a:r>
              <a:rPr lang="zh-CN" altLang="en-US" sz="2000" b="1" kern="0" dirty="0" smtClean="0">
                <a:solidFill>
                  <a:schemeClr val="tx2"/>
                </a:solidFill>
                <a:latin typeface="微软雅黑" panose="020B0503020204020204" pitchFamily="34" charset="-122"/>
                <a:ea typeface="微软雅黑" panose="020B0503020204020204" pitchFamily="34" charset="-122"/>
              </a:rPr>
              <a:t>）必要性</a:t>
            </a:r>
            <a:endParaRPr lang="en-US" altLang="zh-CN" sz="2000" b="1" dirty="0" smtClean="0">
              <a:latin typeface="微软雅黑" pitchFamily="34" charset="-122"/>
              <a:ea typeface="微软雅黑" pitchFamily="34" charset="-122"/>
            </a:endParaRPr>
          </a:p>
          <a:p>
            <a:pPr lvl="1" eaLnBrk="1" hangingPunct="1">
              <a:lnSpc>
                <a:spcPts val="3500"/>
              </a:lnSpc>
              <a:buClr>
                <a:srgbClr val="00B050"/>
              </a:buClr>
              <a:buFont typeface="Wingdings" pitchFamily="2" charset="2"/>
              <a:buChar char="n"/>
            </a:pPr>
            <a:r>
              <a:rPr lang="zh-CN" altLang="en-US" sz="2000" b="1" dirty="0" smtClean="0">
                <a:latin typeface="微软雅黑" pitchFamily="34" charset="-122"/>
                <a:ea typeface="微软雅黑" pitchFamily="34" charset="-122"/>
              </a:rPr>
              <a:t>票据交换</a:t>
            </a:r>
            <a:r>
              <a:rPr lang="zh-CN" altLang="en-US" sz="2000" b="1" dirty="0">
                <a:latin typeface="微软雅黑" pitchFamily="34" charset="-122"/>
                <a:ea typeface="微软雅黑" pitchFamily="34" charset="-122"/>
              </a:rPr>
              <a:t>和清算问题：</a:t>
            </a:r>
            <a:r>
              <a:rPr lang="zh-CN" altLang="en-US" sz="2000" dirty="0">
                <a:latin typeface="微软雅黑" pitchFamily="34" charset="-122"/>
                <a:ea typeface="微软雅黑" pitchFamily="34" charset="-122"/>
              </a:rPr>
              <a:t>债权债务关系复杂化要求建立一个全社会统一而有权威的、公正的清算机构来解决票据交换和清算问题</a:t>
            </a:r>
          </a:p>
          <a:p>
            <a:pPr lvl="1" eaLnBrk="1" hangingPunct="1">
              <a:lnSpc>
                <a:spcPts val="3500"/>
              </a:lnSpc>
              <a:buClr>
                <a:srgbClr val="00B050"/>
              </a:buClr>
              <a:buFont typeface="Wingdings" pitchFamily="2" charset="2"/>
              <a:buChar char="n"/>
            </a:pPr>
            <a:r>
              <a:rPr lang="zh-CN" altLang="en-US" sz="2000" b="1" dirty="0">
                <a:latin typeface="微软雅黑" pitchFamily="34" charset="-122"/>
                <a:ea typeface="微软雅黑" pitchFamily="34" charset="-122"/>
              </a:rPr>
              <a:t>最后贷款人（银行支付保证能力）问题</a:t>
            </a:r>
            <a:r>
              <a:rPr lang="zh-CN" altLang="en-US" sz="2000" dirty="0">
                <a:latin typeface="微软雅黑" pitchFamily="34" charset="-122"/>
                <a:ea typeface="微软雅黑" pitchFamily="34" charset="-122"/>
              </a:rPr>
              <a:t>：在商业银行资金调度不灵时（挤兑等），客观上需要一个统一的金融机构作为众多银行的后盾，提供资金支持</a:t>
            </a:r>
          </a:p>
          <a:p>
            <a:pPr lvl="1" eaLnBrk="1" hangingPunct="1">
              <a:lnSpc>
                <a:spcPts val="3500"/>
              </a:lnSpc>
              <a:buClr>
                <a:srgbClr val="00B050"/>
              </a:buClr>
              <a:buFont typeface="Wingdings" pitchFamily="2" charset="2"/>
              <a:buChar char="n"/>
            </a:pPr>
            <a:r>
              <a:rPr lang="zh-CN" altLang="en-US" sz="2000" b="1" dirty="0">
                <a:latin typeface="微软雅黑" pitchFamily="34" charset="-122"/>
                <a:ea typeface="微软雅黑" pitchFamily="34" charset="-122"/>
              </a:rPr>
              <a:t>金融监管问题：</a:t>
            </a:r>
            <a:r>
              <a:rPr lang="zh-CN" altLang="en-US" sz="2000" dirty="0">
                <a:latin typeface="微软雅黑" pitchFamily="34" charset="-122"/>
                <a:ea typeface="微软雅黑" pitchFamily="34" charset="-122"/>
              </a:rPr>
              <a:t>金融机构之间的竞争可能导致经济动荡，客观要求有一个代表政府意志的超越所有金融企业之上的专门机构，对金融业进行监督、管理和协调</a:t>
            </a:r>
            <a:endParaRPr lang="en-US" altLang="zh-CN" sz="2000" dirty="0">
              <a:latin typeface="微软雅黑" pitchFamily="34" charset="-122"/>
              <a:ea typeface="微软雅黑" pitchFamily="34" charset="-122"/>
            </a:endParaRPr>
          </a:p>
          <a:p>
            <a:pPr lvl="1" eaLnBrk="1" hangingPunct="1">
              <a:lnSpc>
                <a:spcPts val="3500"/>
              </a:lnSpc>
              <a:buClr>
                <a:srgbClr val="00B050"/>
              </a:buClr>
              <a:buFont typeface="Wingdings" pitchFamily="2" charset="2"/>
              <a:buChar char="n"/>
            </a:pPr>
            <a:r>
              <a:rPr lang="zh-CN" altLang="en-US" sz="2000" b="1" dirty="0">
                <a:latin typeface="微软雅黑" pitchFamily="34" charset="-122"/>
                <a:ea typeface="微软雅黑" pitchFamily="34" charset="-122"/>
              </a:rPr>
              <a:t>政府融资问题。</a:t>
            </a:r>
            <a:r>
              <a:rPr lang="zh-CN" altLang="en-US" sz="2000" dirty="0">
                <a:latin typeface="微软雅黑" pitchFamily="34" charset="-122"/>
                <a:ea typeface="微软雅黑" pitchFamily="34" charset="-122"/>
              </a:rPr>
              <a:t>随着支付职责的不断扩大，政府功能的增加，政府融资就成为一个重要问题。一个能够为政府直接或间接筹资的金融机构建立非常有</a:t>
            </a:r>
            <a:r>
              <a:rPr lang="zh-CN" altLang="en-US" sz="2000" dirty="0" smtClean="0">
                <a:latin typeface="微软雅黑" pitchFamily="34" charset="-122"/>
                <a:ea typeface="微软雅黑" pitchFamily="34" charset="-122"/>
              </a:rPr>
              <a:t>必要（</a:t>
            </a:r>
            <a:r>
              <a:rPr lang="en-US" altLang="zh-CN" sz="2000" dirty="0" smtClean="0">
                <a:latin typeface="微软雅黑" pitchFamily="34" charset="-122"/>
                <a:ea typeface="微软雅黑" pitchFamily="34" charset="-122"/>
              </a:rPr>
              <a:t>MMT</a:t>
            </a:r>
            <a:r>
              <a:rPr lang="zh-CN" altLang="en-US" sz="2000" dirty="0" smtClean="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a:p>
            <a:pPr eaLnBrk="1" hangingPunct="1">
              <a:lnSpc>
                <a:spcPct val="105000"/>
              </a:lnSpc>
              <a:spcBef>
                <a:spcPts val="1000"/>
              </a:spcBef>
              <a:buFont typeface="Wingdings" pitchFamily="2" charset="2"/>
              <a:buNone/>
            </a:pPr>
            <a:endParaRPr lang="zh-CN" altLang="en-US" sz="2000" dirty="0">
              <a:latin typeface="微软雅黑" pitchFamily="34" charset="-122"/>
              <a:ea typeface="微软雅黑" pitchFamily="34" charset="-122"/>
            </a:endParaRPr>
          </a:p>
        </p:txBody>
      </p:sp>
      <p:sp>
        <p:nvSpPr>
          <p:cNvPr id="8"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一、中央银行的演进与职能 </a:t>
            </a:r>
          </a:p>
        </p:txBody>
      </p:sp>
      <p:sp>
        <p:nvSpPr>
          <p:cNvPr id="9" name="矩形 8"/>
          <p:cNvSpPr/>
          <p:nvPr/>
        </p:nvSpPr>
        <p:spPr>
          <a:xfrm>
            <a:off x="561181" y="1357193"/>
            <a:ext cx="3960812" cy="497957"/>
          </a:xfrm>
          <a:prstGeom prst="rect">
            <a:avLst/>
          </a:prstGeom>
        </p:spPr>
        <p:txBody>
          <a:bodyPr wrap="squar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a:t>
            </a:r>
            <a:r>
              <a:rPr lang="zh-CN" altLang="en-US" sz="2400" b="1" kern="0" dirty="0" smtClean="0">
                <a:latin typeface="微软雅黑" panose="020B0503020204020204" pitchFamily="34" charset="-122"/>
                <a:ea typeface="微软雅黑" panose="020B0503020204020204" pitchFamily="34" charset="-122"/>
              </a:rPr>
              <a:t>中央银行产生</a:t>
            </a:r>
            <a:endParaRPr lang="zh-CN" altLang="en-US" sz="2400" b="1" kern="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45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1945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557213" y="1903413"/>
            <a:ext cx="11328400" cy="4627562"/>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spcBef>
                <a:spcPts val="0"/>
              </a:spcBef>
              <a:spcAft>
                <a:spcPts val="600"/>
              </a:spcAft>
              <a:buClr>
                <a:srgbClr val="FF3300"/>
              </a:buClr>
              <a:buFont typeface="Wingdings" panose="05000000000000000000" pitchFamily="2" charset="2"/>
              <a:buNone/>
              <a:defRPr/>
            </a:pPr>
            <a:r>
              <a:rPr lang="zh-CN" altLang="en-US" sz="2200" b="1" kern="0" dirty="0" smtClean="0">
                <a:solidFill>
                  <a:schemeClr val="tx2"/>
                </a:solidFill>
                <a:latin typeface="微软雅黑" panose="020B0503020204020204" pitchFamily="34" charset="-122"/>
                <a:ea typeface="微软雅黑" panose="020B0503020204020204" pitchFamily="34" charset="-122"/>
              </a:rPr>
              <a:t>（</a:t>
            </a: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zh-CN" altLang="en-US" sz="2200" b="1" kern="0" dirty="0" smtClean="0">
                <a:solidFill>
                  <a:schemeClr val="tx2"/>
                </a:solidFill>
                <a:latin typeface="微软雅黑" panose="020B0503020204020204" pitchFamily="34" charset="-122"/>
                <a:ea typeface="微软雅黑" panose="020B0503020204020204" pitchFamily="34" charset="-122"/>
              </a:rPr>
              <a:t>）建立模式：</a:t>
            </a:r>
          </a:p>
          <a:p>
            <a:pPr marL="457200" lvl="1" indent="-457200" eaLnBrk="1" hangingPunct="1">
              <a:lnSpc>
                <a:spcPct val="110000"/>
              </a:lnSpc>
              <a:spcBef>
                <a:spcPts val="0"/>
              </a:spcBef>
              <a:spcAft>
                <a:spcPts val="600"/>
              </a:spcAft>
              <a:buClr>
                <a:schemeClr val="tx1"/>
              </a:buClr>
              <a:buFont typeface="Arial" panose="020B0604020202020204" pitchFamily="34" charset="0"/>
              <a:buNone/>
              <a:defRPr/>
            </a:pPr>
            <a:r>
              <a:rPr lang="zh-CN" altLang="en-US" b="1" dirty="0" smtClean="0">
                <a:solidFill>
                  <a:srgbClr val="FF3300"/>
                </a:solidFill>
                <a:latin typeface="楷体_GB2312"/>
                <a:ea typeface="楷体_GB2312"/>
                <a:cs typeface="楷体_GB2312"/>
              </a:rPr>
              <a:t>   </a:t>
            </a:r>
            <a:r>
              <a:rPr lang="en-US" altLang="zh-CN" sz="2000" dirty="0" smtClean="0">
                <a:latin typeface="微软雅黑" panose="020B0503020204020204" pitchFamily="34" charset="-122"/>
                <a:ea typeface="微软雅黑" panose="020B0503020204020204" pitchFamily="34" charset="-122"/>
              </a:rPr>
              <a:t>A.</a:t>
            </a:r>
            <a:r>
              <a:rPr lang="zh-CN" altLang="en-US" sz="2000" dirty="0" smtClean="0">
                <a:latin typeface="微软雅黑" panose="020B0503020204020204" pitchFamily="34" charset="-122"/>
                <a:ea typeface="微软雅黑" panose="020B0503020204020204" pitchFamily="34" charset="-122"/>
              </a:rPr>
              <a:t>由信誉好、实力强的大银行逐步演进而成</a:t>
            </a:r>
          </a:p>
          <a:p>
            <a:pPr marL="457200" lvl="1" indent="-457200" eaLnBrk="1" hangingPunct="1">
              <a:lnSpc>
                <a:spcPct val="110000"/>
              </a:lnSpc>
              <a:spcBef>
                <a:spcPts val="0"/>
              </a:spcBef>
              <a:spcAft>
                <a:spcPts val="600"/>
              </a:spcAft>
              <a:buClr>
                <a:schemeClr val="tx1"/>
              </a:buClr>
              <a:buFont typeface="Arial" panose="020B0604020202020204" pitchFamily="34" charset="0"/>
              <a:buNone/>
              <a:defRPr/>
            </a:pPr>
            <a:r>
              <a:rPr lang="zh-CN" altLang="en-US" sz="2000" dirty="0" smtClean="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由政府出面直接组建中央银行</a:t>
            </a:r>
          </a:p>
          <a:p>
            <a:pPr marL="457200" lvl="1" indent="-457200" eaLnBrk="1" hangingPunct="1">
              <a:lnSpc>
                <a:spcPct val="110000"/>
              </a:lnSpc>
              <a:spcBef>
                <a:spcPts val="0"/>
              </a:spcBef>
              <a:spcAft>
                <a:spcPts val="600"/>
              </a:spcAft>
              <a:buClr>
                <a:schemeClr val="tx1"/>
              </a:buClr>
              <a:buFont typeface="Arial" panose="020B0604020202020204" pitchFamily="34" charset="0"/>
              <a:buNone/>
              <a:defRPr/>
            </a:pPr>
            <a:r>
              <a:rPr lang="zh-CN" altLang="en-US" sz="2200" b="1" kern="0" dirty="0" smtClean="0">
                <a:solidFill>
                  <a:schemeClr val="tx2"/>
                </a:solidFill>
                <a:latin typeface="微软雅黑" panose="020B0503020204020204" pitchFamily="34" charset="-122"/>
                <a:ea typeface="微软雅黑" panose="020B0503020204020204" pitchFamily="34" charset="-122"/>
              </a:rPr>
              <a:t>（</a:t>
            </a: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zh-CN" altLang="en-US" sz="2200" b="1" kern="0" dirty="0" smtClean="0">
                <a:solidFill>
                  <a:schemeClr val="tx2"/>
                </a:solidFill>
                <a:latin typeface="微软雅黑" panose="020B0503020204020204" pitchFamily="34" charset="-122"/>
                <a:ea typeface="微软雅黑" panose="020B0503020204020204" pitchFamily="34" charset="-122"/>
              </a:rPr>
              <a:t>）形成</a:t>
            </a:r>
            <a:r>
              <a:rPr lang="zh-CN" altLang="en-US" sz="2200" b="1" kern="0" dirty="0">
                <a:solidFill>
                  <a:schemeClr val="tx2"/>
                </a:solidFill>
                <a:latin typeface="微软雅黑" panose="020B0503020204020204" pitchFamily="34" charset="-122"/>
                <a:ea typeface="微软雅黑" panose="020B0503020204020204" pitchFamily="34" charset="-122"/>
              </a:rPr>
              <a:t>与发展</a:t>
            </a:r>
          </a:p>
          <a:p>
            <a:pPr marL="1027113" lvl="1" indent="-455613" algn="just" eaLnBrk="1" hangingPunct="1">
              <a:lnSpc>
                <a:spcPct val="110000"/>
              </a:lnSpc>
              <a:spcBef>
                <a:spcPts val="0"/>
              </a:spcBef>
              <a:spcAft>
                <a:spcPts val="600"/>
              </a:spcAft>
              <a:buClr>
                <a:srgbClr val="00B050"/>
              </a:buClr>
              <a:buFont typeface="Wingdings" panose="05000000000000000000" pitchFamily="2" charset="2"/>
              <a:buChar char="n"/>
              <a:defRPr/>
            </a:pPr>
            <a:r>
              <a:rPr lang="zh-CN" altLang="en-US" dirty="0" smtClean="0">
                <a:latin typeface="微软雅黑" panose="020B0503020204020204" pitchFamily="34" charset="-122"/>
                <a:ea typeface="微软雅黑" panose="020B0503020204020204" pitchFamily="34" charset="-122"/>
              </a:rPr>
              <a:t>形成</a:t>
            </a:r>
            <a:r>
              <a:rPr lang="zh-CN" altLang="en-US" dirty="0">
                <a:latin typeface="微软雅黑" panose="020B0503020204020204" pitchFamily="34" charset="-122"/>
                <a:ea typeface="微软雅黑" panose="020B0503020204020204" pitchFamily="34" charset="-122"/>
              </a:rPr>
              <a:t>阶段</a:t>
            </a:r>
          </a:p>
          <a:p>
            <a:pPr marL="803275" lvl="1" indent="-441325" algn="just" eaLnBrk="1" hangingPunct="1">
              <a:lnSpc>
                <a:spcPct val="110000"/>
              </a:lnSpc>
              <a:spcBef>
                <a:spcPts val="0"/>
              </a:spcBef>
              <a:spcAft>
                <a:spcPts val="600"/>
              </a:spcAft>
              <a:buClr>
                <a:srgbClr val="00B050"/>
              </a:buClr>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英格兰银行，</a:t>
            </a:r>
            <a:r>
              <a:rPr lang="en-US" altLang="zh-CN" sz="2000" dirty="0">
                <a:latin typeface="微软雅黑" panose="020B0503020204020204" pitchFamily="34" charset="-122"/>
                <a:ea typeface="微软雅黑" panose="020B0503020204020204" pitchFamily="34" charset="-122"/>
              </a:rPr>
              <a:t>1844</a:t>
            </a:r>
            <a:r>
              <a:rPr lang="zh-CN" altLang="en-US" sz="2000" dirty="0">
                <a:latin typeface="微软雅黑" panose="020B0503020204020204" pitchFamily="34" charset="-122"/>
                <a:ea typeface="微软雅黑" panose="020B0503020204020204" pitchFamily="34" charset="-122"/>
              </a:rPr>
              <a:t>年取得集中发行货币和管理准备金的特权，</a:t>
            </a:r>
            <a:r>
              <a:rPr lang="en-US" altLang="zh-CN" sz="2000" dirty="0">
                <a:latin typeface="微软雅黑" panose="020B0503020204020204" pitchFamily="34" charset="-122"/>
                <a:ea typeface="微软雅黑" panose="020B0503020204020204" pitchFamily="34" charset="-122"/>
              </a:rPr>
              <a:t>1854</a:t>
            </a:r>
            <a:r>
              <a:rPr lang="zh-CN" altLang="en-US" sz="2000" dirty="0">
                <a:latin typeface="微软雅黑" panose="020B0503020204020204" pitchFamily="34" charset="-122"/>
                <a:ea typeface="微软雅黑" panose="020B0503020204020204" pitchFamily="34" charset="-122"/>
              </a:rPr>
              <a:t>年成为票据交换中心，</a:t>
            </a:r>
            <a:r>
              <a:rPr lang="en-US" altLang="zh-CN" sz="2000" dirty="0">
                <a:latin typeface="微软雅黑" panose="020B0503020204020204" pitchFamily="34" charset="-122"/>
                <a:ea typeface="微软雅黑" panose="020B0503020204020204" pitchFamily="34" charset="-122"/>
              </a:rPr>
              <a:t>1872</a:t>
            </a:r>
            <a:r>
              <a:rPr lang="zh-CN" altLang="en-US" sz="2000" dirty="0">
                <a:latin typeface="微软雅黑" panose="020B0503020204020204" pitchFamily="34" charset="-122"/>
                <a:ea typeface="微软雅黑" panose="020B0503020204020204" pitchFamily="34" charset="-122"/>
              </a:rPr>
              <a:t>年担负最后贷款人角色</a:t>
            </a:r>
          </a:p>
          <a:p>
            <a:pPr marL="803275" lvl="1" indent="-441325" algn="just" eaLnBrk="1" hangingPunct="1">
              <a:lnSpc>
                <a:spcPct val="110000"/>
              </a:lnSpc>
              <a:spcBef>
                <a:spcPts val="0"/>
              </a:spcBef>
              <a:spcAft>
                <a:spcPts val="600"/>
              </a:spcAft>
              <a:buClr>
                <a:srgbClr val="00B050"/>
              </a:buClr>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瑞典银行，</a:t>
            </a:r>
            <a:r>
              <a:rPr lang="en-US" altLang="zh-CN" sz="2000" dirty="0">
                <a:latin typeface="微软雅黑" panose="020B0503020204020204" pitchFamily="34" charset="-122"/>
                <a:ea typeface="微软雅黑" panose="020B0503020204020204" pitchFamily="34" charset="-122"/>
              </a:rPr>
              <a:t>1656</a:t>
            </a:r>
            <a:r>
              <a:rPr lang="zh-CN" altLang="en-US" sz="2000" dirty="0">
                <a:latin typeface="微软雅黑" panose="020B0503020204020204" pitchFamily="34" charset="-122"/>
                <a:ea typeface="微软雅黑" panose="020B0503020204020204" pitchFamily="34" charset="-122"/>
              </a:rPr>
              <a:t>年成立，</a:t>
            </a:r>
            <a:r>
              <a:rPr lang="en-US" altLang="zh-CN" sz="2000" dirty="0">
                <a:latin typeface="微软雅黑" panose="020B0503020204020204" pitchFamily="34" charset="-122"/>
                <a:ea typeface="微软雅黑" panose="020B0503020204020204" pitchFamily="34" charset="-122"/>
              </a:rPr>
              <a:t>1668</a:t>
            </a:r>
            <a:r>
              <a:rPr lang="zh-CN" altLang="en-US" sz="2000" dirty="0">
                <a:latin typeface="微软雅黑" panose="020B0503020204020204" pitchFamily="34" charset="-122"/>
                <a:ea typeface="微软雅黑" panose="020B0503020204020204" pitchFamily="34" charset="-122"/>
              </a:rPr>
              <a:t>年改造为国家银行，</a:t>
            </a:r>
            <a:r>
              <a:rPr lang="en-US" altLang="zh-CN" sz="2000" dirty="0">
                <a:latin typeface="微软雅黑" panose="020B0503020204020204" pitchFamily="34" charset="-122"/>
                <a:ea typeface="微软雅黑" panose="020B0503020204020204" pitchFamily="34" charset="-122"/>
              </a:rPr>
              <a:t>1897</a:t>
            </a:r>
            <a:r>
              <a:rPr lang="zh-CN" altLang="en-US" sz="2000" dirty="0">
                <a:latin typeface="微软雅黑" panose="020B0503020204020204" pitchFamily="34" charset="-122"/>
                <a:ea typeface="微软雅黑" panose="020B0503020204020204" pitchFamily="34" charset="-122"/>
              </a:rPr>
              <a:t>年独占货币发行</a:t>
            </a:r>
            <a:r>
              <a:rPr lang="zh-CN" altLang="en-US" sz="2000" dirty="0" smtClean="0">
                <a:latin typeface="微软雅黑" panose="020B0503020204020204" pitchFamily="34" charset="-122"/>
                <a:ea typeface="微软雅黑" panose="020B0503020204020204" pitchFamily="34" charset="-122"/>
              </a:rPr>
              <a:t>权</a:t>
            </a:r>
            <a:endParaRPr lang="en-US" altLang="zh-CN" sz="2000" dirty="0" smtClean="0">
              <a:latin typeface="微软雅黑" panose="020B0503020204020204" pitchFamily="34" charset="-122"/>
              <a:ea typeface="微软雅黑" panose="020B0503020204020204" pitchFamily="34" charset="-122"/>
            </a:endParaRPr>
          </a:p>
          <a:p>
            <a:pPr marL="803275" lvl="1" indent="-441325" algn="just" eaLnBrk="1" hangingPunct="1">
              <a:lnSpc>
                <a:spcPct val="110000"/>
              </a:lnSpc>
              <a:spcBef>
                <a:spcPts val="0"/>
              </a:spcBef>
              <a:spcAft>
                <a:spcPts val="600"/>
              </a:spcAft>
              <a:buClr>
                <a:srgbClr val="00B050"/>
              </a:buClr>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法兰西银行</a:t>
            </a:r>
            <a:r>
              <a:rPr lang="en-US" altLang="zh-CN" sz="2000" dirty="0">
                <a:latin typeface="微软雅黑" panose="020B0503020204020204" pitchFamily="34" charset="-122"/>
                <a:ea typeface="微软雅黑" panose="020B0503020204020204" pitchFamily="34" charset="-122"/>
              </a:rPr>
              <a:t>1800</a:t>
            </a:r>
            <a:r>
              <a:rPr lang="zh-CN" altLang="en-US" sz="2000" dirty="0">
                <a:latin typeface="微软雅黑" panose="020B0503020204020204" pitchFamily="34" charset="-122"/>
                <a:ea typeface="微软雅黑" panose="020B0503020204020204" pitchFamily="34" charset="-122"/>
              </a:rPr>
              <a:t>年成立，</a:t>
            </a:r>
            <a:r>
              <a:rPr lang="en-US" altLang="zh-CN" sz="2000" dirty="0">
                <a:latin typeface="微软雅黑" panose="020B0503020204020204" pitchFamily="34" charset="-122"/>
                <a:ea typeface="微软雅黑" panose="020B0503020204020204" pitchFamily="34" charset="-122"/>
              </a:rPr>
              <a:t>1848</a:t>
            </a:r>
            <a:r>
              <a:rPr lang="zh-CN" altLang="en-US" sz="2000" dirty="0">
                <a:latin typeface="微软雅黑" panose="020B0503020204020204" pitchFamily="34" charset="-122"/>
                <a:ea typeface="微软雅黑" panose="020B0503020204020204" pitchFamily="34" charset="-122"/>
              </a:rPr>
              <a:t>年垄断货币发行权，</a:t>
            </a:r>
            <a:r>
              <a:rPr lang="en-US" altLang="zh-CN" sz="2000" dirty="0">
                <a:latin typeface="微软雅黑" panose="020B0503020204020204" pitchFamily="34" charset="-122"/>
                <a:ea typeface="微软雅黑" panose="020B0503020204020204" pitchFamily="34" charset="-122"/>
              </a:rPr>
              <a:t>1870’</a:t>
            </a:r>
            <a:r>
              <a:rPr lang="zh-CN" altLang="en-US" sz="2000" dirty="0">
                <a:latin typeface="微软雅黑" panose="020B0503020204020204" pitchFamily="34" charset="-122"/>
                <a:ea typeface="微软雅黑" panose="020B0503020204020204" pitchFamily="34" charset="-122"/>
              </a:rPr>
              <a:t>年代转型为中央银行</a:t>
            </a:r>
          </a:p>
          <a:p>
            <a:pPr marL="803275" lvl="1" indent="-441325" algn="just" eaLnBrk="1" hangingPunct="1">
              <a:lnSpc>
                <a:spcPct val="110000"/>
              </a:lnSpc>
              <a:spcBef>
                <a:spcPts val="0"/>
              </a:spcBef>
              <a:spcAft>
                <a:spcPts val="600"/>
              </a:spcAft>
              <a:buClr>
                <a:srgbClr val="00B050"/>
              </a:buClr>
              <a:buFont typeface="Wingdings" panose="05000000000000000000" pitchFamily="2" charset="2"/>
              <a:buChar char="Ø"/>
              <a:defRPr/>
            </a:pPr>
            <a:r>
              <a:rPr lang="en-US" altLang="zh-CN" sz="2000" dirty="0">
                <a:latin typeface="微软雅黑" panose="020B0503020204020204" pitchFamily="34" charset="-122"/>
                <a:ea typeface="微软雅黑" panose="020B0503020204020204" pitchFamily="34" charset="-122"/>
              </a:rPr>
              <a:t>1913</a:t>
            </a:r>
            <a:r>
              <a:rPr lang="zh-CN" altLang="en-US" sz="2000" dirty="0">
                <a:latin typeface="微软雅黑" panose="020B0503020204020204" pitchFamily="34" charset="-122"/>
                <a:ea typeface="微软雅黑" panose="020B0503020204020204" pitchFamily="34" charset="-122"/>
              </a:rPr>
              <a:t>年美国联邦储备体系</a:t>
            </a:r>
            <a:r>
              <a:rPr lang="zh-CN" altLang="en-US" sz="2000" dirty="0" smtClean="0">
                <a:latin typeface="微软雅黑" panose="020B0503020204020204" pitchFamily="34" charset="-122"/>
                <a:ea typeface="微软雅黑" panose="020B0503020204020204" pitchFamily="34" charset="-122"/>
              </a:rPr>
              <a:t>建立</a:t>
            </a: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557213" y="1225550"/>
            <a:ext cx="3759362" cy="535531"/>
          </a:xfrm>
          <a:prstGeom prst="rect">
            <a:avLst/>
          </a:prstGeom>
        </p:spPr>
        <p:txBody>
          <a:bodyPr wrap="none">
            <a:spAutoFit/>
          </a:bodyPr>
          <a:lstStyle/>
          <a:p>
            <a:pPr eaLnBrk="1" hangingPunct="1">
              <a:lnSpc>
                <a:spcPct val="120000"/>
              </a:lnSpc>
              <a:defRPr/>
            </a:pPr>
            <a:r>
              <a:rPr lang="en-US" altLang="zh-CN" sz="2400" b="1" kern="0" dirty="0" smtClean="0">
                <a:latin typeface="微软雅黑" panose="020B0503020204020204" pitchFamily="34" charset="-122"/>
                <a:ea typeface="微软雅黑" panose="020B0503020204020204" pitchFamily="34" charset="-122"/>
              </a:rPr>
              <a:t>2</a:t>
            </a:r>
            <a:r>
              <a:rPr lang="zh-CN" altLang="en-US" sz="2400" b="1" kern="0" dirty="0" smtClean="0">
                <a:latin typeface="微软雅黑" panose="020B0503020204020204" pitchFamily="34" charset="-122"/>
                <a:ea typeface="微软雅黑" panose="020B0503020204020204" pitchFamily="34" charset="-122"/>
              </a:rPr>
              <a:t>、中央银行</a:t>
            </a:r>
            <a:r>
              <a:rPr lang="zh-CN" altLang="en-US" sz="2400" b="1" kern="0" dirty="0">
                <a:latin typeface="微软雅黑" panose="020B0503020204020204" pitchFamily="34" charset="-122"/>
                <a:ea typeface="微软雅黑" panose="020B0503020204020204" pitchFamily="34" charset="-122"/>
              </a:rPr>
              <a:t>的</a:t>
            </a:r>
            <a:r>
              <a:rPr lang="zh-CN" altLang="en-US" sz="2400" b="1" kern="0" dirty="0" smtClean="0">
                <a:latin typeface="微软雅黑" panose="020B0503020204020204" pitchFamily="34" charset="-122"/>
                <a:ea typeface="微软雅黑" panose="020B0503020204020204" pitchFamily="34" charset="-122"/>
              </a:rPr>
              <a:t>建立与发展</a:t>
            </a:r>
            <a:endParaRPr lang="zh-CN" altLang="en-US" sz="2400" b="1" kern="0" dirty="0">
              <a:latin typeface="微软雅黑" panose="020B0503020204020204" pitchFamily="34" charset="-122"/>
              <a:ea typeface="微软雅黑" panose="020B0503020204020204" pitchFamily="34" charset="-122"/>
            </a:endParaRPr>
          </a:p>
        </p:txBody>
      </p:sp>
      <p:pic>
        <p:nvPicPr>
          <p:cNvPr id="19465" name="Picture 9"/>
          <p:cNvPicPr>
            <a:picLocks noChangeAspect="1" noChangeArrowheads="1"/>
          </p:cNvPicPr>
          <p:nvPr/>
        </p:nvPicPr>
        <p:blipFill>
          <a:blip r:embed="rId3"/>
          <a:srcRect/>
          <a:stretch>
            <a:fillRect/>
          </a:stretch>
        </p:blipFill>
        <p:spPr bwMode="auto">
          <a:xfrm>
            <a:off x="8110538" y="1978025"/>
            <a:ext cx="3302000" cy="19700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一、中央银行的演进与职能 </a:t>
            </a: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48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048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354013" y="2360142"/>
            <a:ext cx="11123612" cy="362743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1027113" lvl="1" indent="-455613" algn="just" eaLnBrk="1" hangingPunct="1">
              <a:lnSpc>
                <a:spcPct val="100000"/>
              </a:lnSpc>
              <a:spcBef>
                <a:spcPts val="600"/>
              </a:spcBef>
              <a:spcAft>
                <a:spcPts val="600"/>
              </a:spcAft>
              <a:buClr>
                <a:srgbClr val="00B050"/>
              </a:buClr>
              <a:buFont typeface="Wingdings" panose="05000000000000000000" pitchFamily="2" charset="2"/>
              <a:buChar char="n"/>
              <a:defRPr/>
            </a:pPr>
            <a:r>
              <a:rPr lang="zh-CN" altLang="en-US" dirty="0" smtClean="0">
                <a:latin typeface="微软雅黑" pitchFamily="34" charset="-122"/>
                <a:ea typeface="微软雅黑" pitchFamily="34" charset="-122"/>
              </a:rPr>
              <a:t>发展阶段</a:t>
            </a:r>
            <a:endParaRPr lang="zh-CN" altLang="en-US" dirty="0">
              <a:latin typeface="微软雅黑" pitchFamily="34" charset="-122"/>
              <a:ea typeface="微软雅黑" pitchFamily="34" charset="-122"/>
            </a:endParaRPr>
          </a:p>
          <a:p>
            <a:pPr marL="965200" lvl="1" indent="-342900" algn="just" eaLnBrk="1" hangingPunct="1">
              <a:lnSpc>
                <a:spcPct val="100000"/>
              </a:lnSpc>
              <a:spcBef>
                <a:spcPts val="600"/>
              </a:spcBef>
              <a:spcAft>
                <a:spcPts val="600"/>
              </a:spcAft>
              <a:buClr>
                <a:srgbClr val="00B050"/>
              </a:buClr>
              <a:buFont typeface="Wingdings" panose="05000000000000000000" pitchFamily="2" charset="2"/>
              <a:buChar char="Ø"/>
              <a:defRPr/>
            </a:pPr>
            <a:r>
              <a:rPr lang="en-US" altLang="zh-CN" sz="2000" dirty="0" smtClean="0">
                <a:latin typeface="微软雅黑" pitchFamily="34" charset="-122"/>
                <a:ea typeface="微软雅黑" pitchFamily="34" charset="-122"/>
              </a:rPr>
              <a:t> 1920</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1922</a:t>
            </a:r>
            <a:r>
              <a:rPr lang="zh-CN" altLang="en-US" sz="2000" dirty="0">
                <a:latin typeface="微软雅黑" pitchFamily="34" charset="-122"/>
                <a:ea typeface="微软雅黑" pitchFamily="34" charset="-122"/>
              </a:rPr>
              <a:t>年</a:t>
            </a:r>
            <a:r>
              <a:rPr lang="zh-CN" altLang="en-US" sz="2000" dirty="0">
                <a:solidFill>
                  <a:srgbClr val="FF3300"/>
                </a:solidFill>
                <a:latin typeface="微软雅黑" pitchFamily="34" charset="-122"/>
                <a:ea typeface="微软雅黑" pitchFamily="34" charset="-122"/>
              </a:rPr>
              <a:t>布鲁塞尔会议</a:t>
            </a:r>
            <a:r>
              <a:rPr lang="zh-CN" altLang="en-US" sz="2000" dirty="0">
                <a:latin typeface="微软雅黑" pitchFamily="34" charset="-122"/>
                <a:ea typeface="微软雅黑" pitchFamily="34" charset="-122"/>
              </a:rPr>
              <a:t>和</a:t>
            </a:r>
            <a:r>
              <a:rPr lang="zh-CN" altLang="en-US" sz="2000" dirty="0">
                <a:solidFill>
                  <a:srgbClr val="FF3300"/>
                </a:solidFill>
                <a:latin typeface="微软雅黑" pitchFamily="34" charset="-122"/>
                <a:ea typeface="微软雅黑" pitchFamily="34" charset="-122"/>
              </a:rPr>
              <a:t>日内瓦国际会议</a:t>
            </a:r>
            <a:r>
              <a:rPr lang="zh-CN" altLang="en-US" sz="2000" dirty="0">
                <a:latin typeface="微软雅黑" pitchFamily="34" charset="-122"/>
                <a:ea typeface="微软雅黑" pitchFamily="34" charset="-122"/>
              </a:rPr>
              <a:t>要求尚未设立中央银行的国家尽快建立</a:t>
            </a:r>
          </a:p>
          <a:p>
            <a:pPr marL="965200" lvl="1" indent="-342900" algn="just" eaLnBrk="1" hangingPunct="1">
              <a:lnSpc>
                <a:spcPct val="100000"/>
              </a:lnSpc>
              <a:spcBef>
                <a:spcPts val="600"/>
              </a:spcBef>
              <a:spcAft>
                <a:spcPts val="600"/>
              </a:spcAft>
              <a:buClr>
                <a:srgbClr val="00B050"/>
              </a:buClr>
              <a:buFont typeface="Wingdings" panose="05000000000000000000" pitchFamily="2" charset="2"/>
              <a:buChar char="Ø"/>
              <a:defRPr/>
            </a:pPr>
            <a:r>
              <a:rPr lang="zh-CN" altLang="en-US" sz="2000" dirty="0">
                <a:latin typeface="微软雅黑" pitchFamily="34" charset="-122"/>
                <a:ea typeface="微软雅黑" pitchFamily="34" charset="-122"/>
              </a:rPr>
              <a:t> 中央银行有更大的独立性，大多数国家都从法律上确认中央银行的</a:t>
            </a:r>
            <a:r>
              <a:rPr lang="zh-CN" altLang="en-US" sz="2000" dirty="0">
                <a:solidFill>
                  <a:srgbClr val="FF3300"/>
                </a:solidFill>
                <a:latin typeface="微软雅黑" pitchFamily="34" charset="-122"/>
                <a:ea typeface="微软雅黑" pitchFamily="34" charset="-122"/>
              </a:rPr>
              <a:t>超然地位</a:t>
            </a:r>
          </a:p>
          <a:p>
            <a:pPr marL="1027113" lvl="1" indent="-455613" algn="just" eaLnBrk="1" hangingPunct="1">
              <a:lnSpc>
                <a:spcPct val="100000"/>
              </a:lnSpc>
              <a:spcBef>
                <a:spcPts val="600"/>
              </a:spcBef>
              <a:spcAft>
                <a:spcPts val="600"/>
              </a:spcAft>
              <a:buClr>
                <a:srgbClr val="00B050"/>
              </a:buClr>
              <a:buFont typeface="Wingdings" panose="05000000000000000000" pitchFamily="2" charset="2"/>
              <a:buChar char="n"/>
              <a:defRPr/>
            </a:pPr>
            <a:r>
              <a:rPr lang="zh-CN" altLang="en-US" dirty="0" smtClean="0">
                <a:latin typeface="微软雅黑" pitchFamily="34" charset="-122"/>
                <a:ea typeface="微软雅黑" pitchFamily="34" charset="-122"/>
              </a:rPr>
              <a:t>加强</a:t>
            </a:r>
            <a:r>
              <a:rPr lang="zh-CN" altLang="en-US" dirty="0">
                <a:latin typeface="微软雅黑" pitchFamily="34" charset="-122"/>
                <a:ea typeface="微软雅黑" pitchFamily="34" charset="-122"/>
              </a:rPr>
              <a:t>阶段</a:t>
            </a:r>
          </a:p>
          <a:p>
            <a:pPr marL="965200" lvl="1" indent="-342900" algn="just" eaLnBrk="1" hangingPunct="1">
              <a:lnSpc>
                <a:spcPct val="100000"/>
              </a:lnSpc>
              <a:spcBef>
                <a:spcPts val="600"/>
              </a:spcBef>
              <a:spcAft>
                <a:spcPts val="600"/>
              </a:spcAft>
              <a:buClr>
                <a:srgbClr val="00B050"/>
              </a:buClr>
              <a:buFont typeface="Wingdings" panose="05000000000000000000" pitchFamily="2" charset="2"/>
              <a:buChar char="Ø"/>
              <a:defRPr/>
            </a:pPr>
            <a:r>
              <a:rPr lang="zh-CN" altLang="en-US" sz="2000" dirty="0">
                <a:latin typeface="微软雅黑" pitchFamily="34" charset="-122"/>
                <a:ea typeface="微软雅黑" pitchFamily="34" charset="-122"/>
              </a:rPr>
              <a:t> 中央银行在组织结构上逐步实现国有化，</a:t>
            </a:r>
            <a:r>
              <a:rPr lang="en-US" altLang="zh-CN" sz="2000" dirty="0">
                <a:latin typeface="微软雅黑" pitchFamily="34" charset="-122"/>
                <a:ea typeface="微软雅黑" pitchFamily="34" charset="-122"/>
              </a:rPr>
              <a:t>1945</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1946</a:t>
            </a:r>
            <a:r>
              <a:rPr lang="zh-CN" altLang="en-US" sz="2000" dirty="0">
                <a:latin typeface="微软雅黑" pitchFamily="34" charset="-122"/>
                <a:ea typeface="微软雅黑" pitchFamily="34" charset="-122"/>
              </a:rPr>
              <a:t>年法兰西银行、英格兰银行先后实现国有化</a:t>
            </a:r>
          </a:p>
          <a:p>
            <a:pPr marL="965200" lvl="1" indent="-342900" algn="just" eaLnBrk="1" hangingPunct="1">
              <a:lnSpc>
                <a:spcPct val="100000"/>
              </a:lnSpc>
              <a:spcBef>
                <a:spcPts val="600"/>
              </a:spcBef>
              <a:spcAft>
                <a:spcPts val="600"/>
              </a:spcAft>
              <a:buClr>
                <a:srgbClr val="00B050"/>
              </a:buClr>
              <a:buFont typeface="Wingdings" panose="05000000000000000000" pitchFamily="2" charset="2"/>
              <a:buChar char="Ø"/>
              <a:defRPr/>
            </a:pPr>
            <a:r>
              <a:rPr lang="zh-CN" altLang="en-US" sz="2000" dirty="0">
                <a:latin typeface="微软雅黑" pitchFamily="34" charset="-122"/>
                <a:ea typeface="微软雅黑" pitchFamily="34" charset="-122"/>
              </a:rPr>
              <a:t> 许多国家纷纷制定</a:t>
            </a:r>
            <a:r>
              <a:rPr lang="zh-CN" altLang="en-US" sz="2000" dirty="0">
                <a:solidFill>
                  <a:srgbClr val="FF3300"/>
                </a:solidFill>
                <a:latin typeface="微软雅黑" pitchFamily="34" charset="-122"/>
                <a:ea typeface="微软雅黑" pitchFamily="34" charset="-122"/>
              </a:rPr>
              <a:t>新银行法，</a:t>
            </a:r>
            <a:r>
              <a:rPr lang="zh-CN" altLang="en-US" sz="2000" dirty="0">
                <a:latin typeface="微软雅黑" pitchFamily="34" charset="-122"/>
                <a:ea typeface="微软雅黑" pitchFamily="34" charset="-122"/>
              </a:rPr>
              <a:t>明确中央银行的任务是贯彻执行货币金融政策，维持货币金融稳定</a:t>
            </a:r>
          </a:p>
        </p:txBody>
      </p:sp>
      <p:pic>
        <p:nvPicPr>
          <p:cNvPr id="204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4725" y="1073150"/>
            <a:ext cx="2486025"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375D80"/>
                  </a:outerShdw>
                </a:effectLst>
              </a14:hiddenEffects>
            </a:ext>
          </a:extLst>
        </p:spPr>
      </p:pic>
      <p:sp>
        <p:nvSpPr>
          <p:cNvPr id="8" name="矩形 7"/>
          <p:cNvSpPr/>
          <p:nvPr/>
        </p:nvSpPr>
        <p:spPr>
          <a:xfrm>
            <a:off x="557213" y="1225550"/>
            <a:ext cx="3759362" cy="535531"/>
          </a:xfrm>
          <a:prstGeom prst="rect">
            <a:avLst/>
          </a:prstGeom>
        </p:spPr>
        <p:txBody>
          <a:bodyPr wrap="none">
            <a:spAutoFit/>
          </a:bodyPr>
          <a:lstStyle/>
          <a:p>
            <a:pPr eaLnBrk="1" hangingPunct="1">
              <a:lnSpc>
                <a:spcPct val="120000"/>
              </a:lnSpc>
              <a:defRPr/>
            </a:pPr>
            <a:r>
              <a:rPr lang="en-US" altLang="zh-CN" sz="2400" b="1" kern="0" dirty="0" smtClean="0">
                <a:latin typeface="微软雅黑" panose="020B0503020204020204" pitchFamily="34" charset="-122"/>
                <a:ea typeface="微软雅黑" panose="020B0503020204020204" pitchFamily="34" charset="-122"/>
              </a:rPr>
              <a:t>2</a:t>
            </a:r>
            <a:r>
              <a:rPr lang="zh-CN" altLang="en-US" sz="2400" b="1" kern="0" dirty="0" smtClean="0">
                <a:latin typeface="微软雅黑" panose="020B0503020204020204" pitchFamily="34" charset="-122"/>
                <a:ea typeface="微软雅黑" panose="020B0503020204020204" pitchFamily="34" charset="-122"/>
              </a:rPr>
              <a:t>、中央银行</a:t>
            </a:r>
            <a:r>
              <a:rPr lang="zh-CN" altLang="en-US" sz="2400" b="1" kern="0" dirty="0">
                <a:latin typeface="微软雅黑" panose="020B0503020204020204" pitchFamily="34" charset="-122"/>
                <a:ea typeface="微软雅黑" panose="020B0503020204020204" pitchFamily="34" charset="-122"/>
              </a:rPr>
              <a:t>的</a:t>
            </a:r>
            <a:r>
              <a:rPr lang="zh-CN" altLang="en-US" sz="2400" b="1" kern="0" dirty="0" smtClean="0">
                <a:latin typeface="微软雅黑" panose="020B0503020204020204" pitchFamily="34" charset="-122"/>
                <a:ea typeface="微软雅黑" panose="020B0503020204020204" pitchFamily="34" charset="-122"/>
              </a:rPr>
              <a:t>建立与发展</a:t>
            </a:r>
            <a:endParaRPr lang="zh-CN" altLang="en-US" sz="2400" b="1" kern="0" dirty="0">
              <a:latin typeface="微软雅黑" panose="020B0503020204020204" pitchFamily="34" charset="-122"/>
              <a:ea typeface="微软雅黑" panose="020B0503020204020204" pitchFamily="34" charset="-122"/>
            </a:endParaRPr>
          </a:p>
        </p:txBody>
      </p:sp>
      <p:sp>
        <p:nvSpPr>
          <p:cNvPr id="10"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一、中央银行的演进与职能 </a:t>
            </a: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48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048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866774" y="2541117"/>
            <a:ext cx="10612437" cy="362743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523875" lvl="1" indent="-342900" algn="just" eaLnBrk="1" hangingPunct="1">
              <a:lnSpc>
                <a:spcPts val="3100"/>
              </a:lnSpc>
              <a:spcBef>
                <a:spcPts val="0"/>
              </a:spcBef>
              <a:buClr>
                <a:srgbClr val="00B050"/>
              </a:buClr>
              <a:buFont typeface="Wingdings" pitchFamily="2" charset="2"/>
              <a:buChar char="n"/>
              <a:defRPr/>
            </a:pPr>
            <a:r>
              <a:rPr lang="en-US" altLang="zh-CN" sz="2000" dirty="0" smtClean="0">
                <a:latin typeface="微软雅黑" panose="020B0503020204020204" pitchFamily="34" charset="-122"/>
                <a:ea typeface="微软雅黑" panose="020B0503020204020204" pitchFamily="34" charset="-122"/>
              </a:rPr>
              <a:t>1948.12-</a:t>
            </a:r>
            <a:r>
              <a:rPr lang="en-US" altLang="zh-CN" sz="2000" dirty="0">
                <a:latin typeface="微软雅黑" panose="020B0503020204020204" pitchFamily="34" charset="-122"/>
                <a:ea typeface="微软雅黑" panose="020B0503020204020204" pitchFamily="34" charset="-122"/>
              </a:rPr>
              <a:t>--1983.9</a:t>
            </a:r>
            <a:r>
              <a:rPr lang="zh-CN" altLang="en-US" sz="2000" dirty="0">
                <a:latin typeface="微软雅黑" panose="020B0503020204020204" pitchFamily="34" charset="-122"/>
                <a:ea typeface="微软雅黑" panose="020B0503020204020204" pitchFamily="34" charset="-122"/>
              </a:rPr>
              <a:t>，复合中央银行制度</a:t>
            </a:r>
          </a:p>
          <a:p>
            <a:pPr marL="523875" lvl="1" indent="-342900" algn="just" eaLnBrk="1" hangingPunct="1">
              <a:lnSpc>
                <a:spcPts val="3100"/>
              </a:lnSpc>
              <a:spcBef>
                <a:spcPts val="0"/>
              </a:spcBef>
              <a:buClr>
                <a:srgbClr val="00B050"/>
              </a:buClr>
              <a:buFont typeface="Wingdings" pitchFamily="2" charset="2"/>
              <a:buChar char="n"/>
              <a:defRPr/>
            </a:pPr>
            <a:r>
              <a:rPr lang="en-US" altLang="zh-CN" sz="2000" dirty="0">
                <a:latin typeface="微软雅黑" panose="020B0503020204020204" pitchFamily="34" charset="-122"/>
                <a:ea typeface="微软雅黑" panose="020B0503020204020204" pitchFamily="34" charset="-122"/>
              </a:rPr>
              <a:t>1983.10---1998.10</a:t>
            </a:r>
            <a:r>
              <a:rPr lang="zh-CN" altLang="en-US" sz="2000" dirty="0">
                <a:latin typeface="微软雅黑" panose="020B0503020204020204" pitchFamily="34" charset="-122"/>
                <a:ea typeface="微软雅黑" panose="020B0503020204020204" pitchFamily="34" charset="-122"/>
              </a:rPr>
              <a:t>，单一中央制度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行政区划</a:t>
            </a:r>
            <a:r>
              <a:rPr lang="en-US" altLang="zh-CN" sz="2000" dirty="0">
                <a:latin typeface="微软雅黑" panose="020B0503020204020204" pitchFamily="34" charset="-122"/>
                <a:ea typeface="微软雅黑" panose="020B0503020204020204" pitchFamily="34" charset="-122"/>
              </a:rPr>
              <a:t>)</a:t>
            </a:r>
          </a:p>
          <a:p>
            <a:pPr marL="523875" lvl="1" indent="-342900" algn="just" eaLnBrk="1" hangingPunct="1">
              <a:lnSpc>
                <a:spcPts val="3100"/>
              </a:lnSpc>
              <a:spcBef>
                <a:spcPts val="0"/>
              </a:spcBef>
              <a:buClr>
                <a:srgbClr val="00B050"/>
              </a:buClr>
              <a:buFont typeface="Wingdings" pitchFamily="2" charset="2"/>
              <a:buChar char="n"/>
              <a:defRPr/>
            </a:pPr>
            <a:r>
              <a:rPr lang="en-US" altLang="zh-CN" sz="2000" dirty="0">
                <a:latin typeface="微软雅黑" panose="020B0503020204020204" pitchFamily="34" charset="-122"/>
                <a:ea typeface="微软雅黑" panose="020B0503020204020204" pitchFamily="34" charset="-122"/>
              </a:rPr>
              <a:t>1998.11----</a:t>
            </a:r>
            <a:r>
              <a:rPr lang="zh-CN" altLang="en-US" sz="2000" dirty="0">
                <a:latin typeface="微软雅黑" panose="020B0503020204020204" pitchFamily="34" charset="-122"/>
                <a:ea typeface="微软雅黑" panose="020B0503020204020204" pitchFamily="34" charset="-122"/>
              </a:rPr>
              <a:t>现在，单一中央制度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经济区划</a:t>
            </a:r>
            <a:r>
              <a:rPr lang="en-US" altLang="zh-CN" sz="2000" dirty="0">
                <a:latin typeface="微软雅黑" panose="020B0503020204020204" pitchFamily="34" charset="-122"/>
                <a:ea typeface="微软雅黑" panose="020B0503020204020204" pitchFamily="34" charset="-122"/>
              </a:rPr>
              <a:t>)</a:t>
            </a:r>
          </a:p>
          <a:p>
            <a:pPr marL="523875" lvl="1" indent="-342900" algn="just" eaLnBrk="1" hangingPunct="1">
              <a:lnSpc>
                <a:spcPts val="3100"/>
              </a:lnSpc>
              <a:spcBef>
                <a:spcPts val="0"/>
              </a:spcBef>
              <a:buClr>
                <a:srgbClr val="00B050"/>
              </a:buClr>
              <a:buFont typeface="Wingdings" pitchFamily="2" charset="2"/>
              <a:buChar char="n"/>
              <a:defRPr/>
            </a:pPr>
            <a:r>
              <a:rPr lang="en-US" altLang="zh-CN" sz="2000" dirty="0">
                <a:latin typeface="微软雅黑" panose="020B0503020204020204" pitchFamily="34" charset="-122"/>
                <a:ea typeface="微软雅黑" panose="020B0503020204020204" pitchFamily="34" charset="-122"/>
              </a:rPr>
              <a:t>1995</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中国人民银行法</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制定，</a:t>
            </a:r>
            <a:r>
              <a:rPr lang="en-US" altLang="zh-CN" sz="2000" dirty="0">
                <a:latin typeface="微软雅黑" panose="020B0503020204020204" pitchFamily="34" charset="-122"/>
                <a:ea typeface="微软雅黑" panose="020B0503020204020204" pitchFamily="34" charset="-122"/>
              </a:rPr>
              <a:t>2003</a:t>
            </a:r>
            <a:r>
              <a:rPr lang="zh-CN" altLang="en-US" sz="2000" dirty="0">
                <a:latin typeface="微软雅黑" panose="020B0503020204020204" pitchFamily="34" charset="-122"/>
                <a:ea typeface="微软雅黑" panose="020B0503020204020204" pitchFamily="34" charset="-122"/>
              </a:rPr>
              <a:t>年修订</a:t>
            </a:r>
          </a:p>
          <a:p>
            <a:pPr marL="523875" lvl="1" indent="-342900" algn="just" eaLnBrk="1" hangingPunct="1">
              <a:lnSpc>
                <a:spcPts val="3100"/>
              </a:lnSpc>
              <a:spcBef>
                <a:spcPts val="0"/>
              </a:spcBef>
              <a:buClr>
                <a:srgbClr val="00B050"/>
              </a:buClr>
              <a:buFont typeface="Wingdings" pitchFamily="2" charset="2"/>
              <a:buChar char="n"/>
              <a:defRPr/>
            </a:pPr>
            <a:r>
              <a:rPr lang="en-US" altLang="zh-CN" sz="2000" dirty="0">
                <a:latin typeface="微软雅黑" panose="020B0503020204020204" pitchFamily="34" charset="-122"/>
                <a:ea typeface="微软雅黑" panose="020B0503020204020204" pitchFamily="34" charset="-122"/>
              </a:rPr>
              <a:t>2005</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月，中国人民银行上海总部成立</a:t>
            </a:r>
            <a:endParaRPr lang="en-US" altLang="zh-CN" sz="2000" dirty="0">
              <a:latin typeface="微软雅黑" panose="020B0503020204020204" pitchFamily="34" charset="-122"/>
              <a:ea typeface="微软雅黑" panose="020B0503020204020204" pitchFamily="34" charset="-122"/>
            </a:endParaRPr>
          </a:p>
          <a:p>
            <a:pPr marL="523875" lvl="1" indent="-342900" algn="just" eaLnBrk="1" hangingPunct="1">
              <a:lnSpc>
                <a:spcPts val="3100"/>
              </a:lnSpc>
              <a:spcBef>
                <a:spcPts val="0"/>
              </a:spcBef>
              <a:buClr>
                <a:srgbClr val="00B050"/>
              </a:buClr>
              <a:buFont typeface="Wingdings" pitchFamily="2" charset="2"/>
              <a:buChar char="n"/>
              <a:defRPr/>
            </a:pPr>
            <a:r>
              <a:rPr lang="en-US" altLang="zh-CN" sz="2000" dirty="0">
                <a:latin typeface="微软雅黑" panose="020B0503020204020204" pitchFamily="34" charset="-122"/>
                <a:ea typeface="微软雅黑" panose="020B0503020204020204" pitchFamily="34" charset="-122"/>
              </a:rPr>
              <a:t>2020</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月，</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中国人民银行法</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修订征求意见</a:t>
            </a:r>
          </a:p>
        </p:txBody>
      </p:sp>
      <p:sp>
        <p:nvSpPr>
          <p:cNvPr id="8" name="矩形 7"/>
          <p:cNvSpPr/>
          <p:nvPr/>
        </p:nvSpPr>
        <p:spPr>
          <a:xfrm>
            <a:off x="561181" y="1625516"/>
            <a:ext cx="2528256" cy="463717"/>
          </a:xfrm>
          <a:prstGeom prst="rect">
            <a:avLst/>
          </a:prstGeom>
        </p:spPr>
        <p:txBody>
          <a:bodyPr wrap="none">
            <a:spAutoFit/>
          </a:bodyPr>
          <a:lstStyle/>
          <a:p>
            <a:pPr eaLnBrk="1" hangingPunct="1">
              <a:lnSpc>
                <a:spcPts val="3100"/>
              </a:lnSpc>
              <a:spcBef>
                <a:spcPts val="0"/>
              </a:spcBef>
              <a:buFont typeface="Wingdings" panose="05000000000000000000" pitchFamily="2" charset="2"/>
              <a:buNone/>
              <a:defRPr/>
            </a:pPr>
            <a:r>
              <a:rPr lang="en-US" altLang="zh-CN" sz="2400" b="1" kern="0" dirty="0" smtClean="0">
                <a:latin typeface="微软雅黑" panose="020B0503020204020204" pitchFamily="34" charset="-122"/>
                <a:ea typeface="微软雅黑" panose="020B0503020204020204" pitchFamily="34" charset="-122"/>
              </a:rPr>
              <a:t>3</a:t>
            </a:r>
            <a:r>
              <a:rPr lang="zh-CN" altLang="en-US" sz="2400" b="1" kern="0" dirty="0" smtClean="0">
                <a:latin typeface="微软雅黑" panose="020B0503020204020204" pitchFamily="34" charset="-122"/>
                <a:ea typeface="微软雅黑" panose="020B0503020204020204" pitchFamily="34" charset="-122"/>
              </a:rPr>
              <a:t>、中国人民银行</a:t>
            </a:r>
            <a:endParaRPr lang="zh-CN" altLang="en-US" sz="2400" b="1" kern="0" dirty="0">
              <a:latin typeface="微软雅黑" panose="020B0503020204020204" pitchFamily="34" charset="-122"/>
              <a:ea typeface="微软雅黑" panose="020B0503020204020204" pitchFamily="34" charset="-122"/>
            </a:endParaRPr>
          </a:p>
        </p:txBody>
      </p:sp>
      <p:sp>
        <p:nvSpPr>
          <p:cNvPr id="10"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一、中央银行的演进与职能 </a:t>
            </a:r>
          </a:p>
        </p:txBody>
      </p:sp>
      <p:pic>
        <p:nvPicPr>
          <p:cNvPr id="11" name="Picture 8"/>
          <p:cNvPicPr>
            <a:picLocks noChangeAspect="1" noChangeArrowheads="1"/>
          </p:cNvPicPr>
          <p:nvPr/>
        </p:nvPicPr>
        <p:blipFill>
          <a:blip r:embed="rId3"/>
          <a:srcRect/>
          <a:stretch>
            <a:fillRect/>
          </a:stretch>
        </p:blipFill>
        <p:spPr bwMode="auto">
          <a:xfrm>
            <a:off x="7864475" y="2541117"/>
            <a:ext cx="3516313" cy="234156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6484578"/>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50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150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436563" y="1695450"/>
            <a:ext cx="11247437" cy="4952999"/>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457200" lvl="1" indent="0" algn="just" eaLnBrk="1" hangingPunct="1">
              <a:lnSpc>
                <a:spcPts val="3200"/>
              </a:lnSpc>
              <a:spcBef>
                <a:spcPts val="0"/>
              </a:spcBef>
              <a:buClr>
                <a:schemeClr val="tx1"/>
              </a:buClr>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zh-CN" altLang="en-US" sz="2200" b="1" kern="0" dirty="0" smtClean="0">
                <a:solidFill>
                  <a:schemeClr val="tx2"/>
                </a:solidFill>
                <a:latin typeface="微软雅黑" panose="020B0503020204020204" pitchFamily="34" charset="-122"/>
                <a:ea typeface="微软雅黑" panose="020B0503020204020204" pitchFamily="34" charset="-122"/>
              </a:rPr>
              <a:t>、单一</a:t>
            </a:r>
            <a:r>
              <a:rPr lang="zh-CN" altLang="en-US" sz="2200" b="1" kern="0" dirty="0">
                <a:solidFill>
                  <a:schemeClr val="tx2"/>
                </a:solidFill>
                <a:latin typeface="微软雅黑" panose="020B0503020204020204" pitchFamily="34" charset="-122"/>
                <a:ea typeface="微软雅黑" panose="020B0503020204020204" pitchFamily="34" charset="-122"/>
              </a:rPr>
              <a:t>中央银行制度</a:t>
            </a:r>
            <a:endParaRPr lang="en-US" altLang="zh-CN" sz="2200" b="1" kern="0" dirty="0">
              <a:solidFill>
                <a:schemeClr val="tx2"/>
              </a:solidFill>
              <a:latin typeface="微软雅黑" panose="020B0503020204020204" pitchFamily="34" charset="-122"/>
              <a:ea typeface="微软雅黑" panose="020B0503020204020204" pitchFamily="34" charset="-122"/>
            </a:endParaRPr>
          </a:p>
          <a:p>
            <a:pPr marL="795337" indent="-342900" algn="just" eaLnBrk="1" hangingPunct="1">
              <a:lnSpc>
                <a:spcPts val="32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政府</a:t>
            </a:r>
            <a:r>
              <a:rPr lang="zh-CN" altLang="en-US" sz="2000" dirty="0">
                <a:latin typeface="微软雅黑" panose="020B0503020204020204" pitchFamily="34" charset="-122"/>
                <a:ea typeface="微软雅黑" panose="020B0503020204020204" pitchFamily="34" charset="-122"/>
              </a:rPr>
              <a:t>单独建立中央银行机构，使之全面、纯粹行使中央银行职能</a:t>
            </a:r>
          </a:p>
          <a:p>
            <a:pPr lvl="1" algn="just" eaLnBrk="1" hangingPunct="1">
              <a:lnSpc>
                <a:spcPts val="3200"/>
              </a:lnSpc>
              <a:spcBef>
                <a:spcPts val="0"/>
              </a:spcBef>
              <a:buClr>
                <a:schemeClr val="tx1"/>
              </a:buClr>
              <a:buFont typeface="Wingdings" pitchFamily="2" charset="2"/>
              <a:buChar char="Ø"/>
              <a:defRPr/>
            </a:pPr>
            <a:r>
              <a:rPr lang="zh-CN" altLang="en-US" sz="2000" dirty="0">
                <a:latin typeface="微软雅黑" panose="020B0503020204020204" pitchFamily="34" charset="-122"/>
                <a:ea typeface="微软雅黑" panose="020B0503020204020204" pitchFamily="34" charset="-122"/>
              </a:rPr>
              <a:t>一元式（</a:t>
            </a:r>
            <a:r>
              <a:rPr lang="en-US" altLang="zh-CN" sz="2000" dirty="0">
                <a:latin typeface="微软雅黑" panose="020B0503020204020204" pitchFamily="34" charset="-122"/>
                <a:ea typeface="微软雅黑" panose="020B0503020204020204" pitchFamily="34" charset="-122"/>
              </a:rPr>
              <a:t>unit</a:t>
            </a:r>
            <a:r>
              <a:rPr lang="zh-CN" altLang="en-US" sz="2000" dirty="0">
                <a:latin typeface="微软雅黑" panose="020B0503020204020204" pitchFamily="34" charset="-122"/>
                <a:ea typeface="微软雅黑" panose="020B0503020204020204" pitchFamily="34" charset="-122"/>
              </a:rPr>
              <a:t>），一国只建立一家中央银行，实行总分制</a:t>
            </a:r>
          </a:p>
          <a:p>
            <a:pPr lvl="1" algn="just" eaLnBrk="1" hangingPunct="1">
              <a:lnSpc>
                <a:spcPts val="3200"/>
              </a:lnSpc>
              <a:spcBef>
                <a:spcPts val="0"/>
              </a:spcBef>
              <a:buClr>
                <a:schemeClr val="tx1"/>
              </a:buClr>
              <a:buFont typeface="Wingdings" pitchFamily="2" charset="2"/>
              <a:buChar char="Ø"/>
              <a:defRPr/>
            </a:pPr>
            <a:r>
              <a:rPr lang="zh-CN" altLang="en-US" sz="2000" dirty="0">
                <a:latin typeface="微软雅黑" panose="020B0503020204020204" pitchFamily="34" charset="-122"/>
                <a:ea typeface="微软雅黑" panose="020B0503020204020204" pitchFamily="34" charset="-122"/>
              </a:rPr>
              <a:t>二元式（</a:t>
            </a:r>
            <a:r>
              <a:rPr lang="en-US" altLang="zh-CN" sz="2000" dirty="0">
                <a:latin typeface="微软雅黑" panose="020B0503020204020204" pitchFamily="34" charset="-122"/>
                <a:ea typeface="微软雅黑" panose="020B0503020204020204" pitchFamily="34" charset="-122"/>
              </a:rPr>
              <a:t>dual</a:t>
            </a:r>
            <a:r>
              <a:rPr lang="zh-CN" altLang="en-US" sz="2000" dirty="0">
                <a:latin typeface="微软雅黑" panose="020B0503020204020204" pitchFamily="34" charset="-122"/>
                <a:ea typeface="微软雅黑" panose="020B0503020204020204" pitchFamily="34" charset="-122"/>
              </a:rPr>
              <a:t>），一国国内建立中央和地方两级中央银行机构，分别行使职权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美联储</a:t>
            </a:r>
          </a:p>
          <a:p>
            <a:pPr marL="457200" lvl="1" indent="0" algn="just" eaLnBrk="1" hangingPunct="1">
              <a:lnSpc>
                <a:spcPts val="3200"/>
              </a:lnSpc>
              <a:spcBef>
                <a:spcPts val="0"/>
              </a:spcBef>
              <a:buClr>
                <a:schemeClr val="tx1"/>
              </a:buClr>
              <a:buNone/>
              <a:defRPr/>
            </a:pPr>
            <a:r>
              <a:rPr lang="en-US" altLang="zh-CN" sz="2000" b="1" kern="0" dirty="0" smtClean="0">
                <a:latin typeface="微软雅黑" panose="020B0503020204020204" pitchFamily="34" charset="-122"/>
                <a:ea typeface="微软雅黑" panose="020B0503020204020204" pitchFamily="34" charset="-122"/>
              </a:rPr>
              <a:t>2</a:t>
            </a:r>
            <a:r>
              <a:rPr lang="zh-CN" altLang="en-US" sz="2000" b="1" kern="0" dirty="0" smtClean="0">
                <a:latin typeface="微软雅黑" panose="020B0503020204020204" pitchFamily="34" charset="-122"/>
                <a:ea typeface="微软雅黑" panose="020B0503020204020204" pitchFamily="34" charset="-122"/>
              </a:rPr>
              <a:t>、</a:t>
            </a:r>
            <a:r>
              <a:rPr lang="zh-CN" altLang="en-US" sz="2200" b="1" kern="0" dirty="0" smtClean="0">
                <a:solidFill>
                  <a:schemeClr val="tx2"/>
                </a:solidFill>
                <a:latin typeface="微软雅黑" panose="020B0503020204020204" pitchFamily="34" charset="-122"/>
                <a:ea typeface="微软雅黑" panose="020B0503020204020204" pitchFamily="34" charset="-122"/>
              </a:rPr>
              <a:t>复合</a:t>
            </a:r>
            <a:r>
              <a:rPr lang="zh-CN" altLang="en-US" sz="2200" b="1" kern="0" dirty="0">
                <a:solidFill>
                  <a:schemeClr val="tx2"/>
                </a:solidFill>
                <a:latin typeface="微软雅黑" panose="020B0503020204020204" pitchFamily="34" charset="-122"/>
                <a:ea typeface="微软雅黑" panose="020B0503020204020204" pitchFamily="34" charset="-122"/>
              </a:rPr>
              <a:t>中央银行制度</a:t>
            </a:r>
          </a:p>
          <a:p>
            <a:pPr marL="457200" lvl="1" indent="0" algn="just" eaLnBrk="1" hangingPunct="1">
              <a:lnSpc>
                <a:spcPts val="3200"/>
              </a:lnSpc>
              <a:spcBef>
                <a:spcPts val="0"/>
              </a:spcBef>
              <a:buClr>
                <a:schemeClr val="tx1"/>
              </a:buClr>
              <a:buNone/>
              <a:defRPr/>
            </a:pPr>
            <a:r>
              <a:rPr lang="zh-CN" altLang="en-US" sz="2000" dirty="0" smtClean="0">
                <a:latin typeface="微软雅黑" panose="020B0503020204020204" pitchFamily="34" charset="-122"/>
                <a:ea typeface="微软雅黑" panose="020B0503020204020204" pitchFamily="34" charset="-122"/>
              </a:rPr>
              <a:t>不</a:t>
            </a:r>
            <a:r>
              <a:rPr lang="zh-CN" altLang="en-US" sz="2000" dirty="0">
                <a:latin typeface="微软雅黑" panose="020B0503020204020204" pitchFamily="34" charset="-122"/>
                <a:ea typeface="微软雅黑" panose="020B0503020204020204" pitchFamily="34" charset="-122"/>
              </a:rPr>
              <a:t>设专司中央银行职能的银行，而是由一家大银行集中中央银行职能和一般存款货币银行职能的体制</a:t>
            </a:r>
            <a:endParaRPr lang="en-US" altLang="zh-CN" sz="2000" dirty="0">
              <a:latin typeface="微软雅黑" panose="020B0503020204020204" pitchFamily="34" charset="-122"/>
              <a:ea typeface="微软雅黑" panose="020B0503020204020204" pitchFamily="34" charset="-122"/>
            </a:endParaRPr>
          </a:p>
          <a:p>
            <a:pPr marL="457200" lvl="1" indent="0" algn="just" eaLnBrk="1" hangingPunct="1">
              <a:lnSpc>
                <a:spcPts val="3200"/>
              </a:lnSpc>
              <a:spcBef>
                <a:spcPts val="0"/>
              </a:spcBef>
              <a:buClr>
                <a:schemeClr val="tx1"/>
              </a:buClr>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3</a:t>
            </a:r>
            <a:r>
              <a:rPr lang="zh-CN" altLang="en-US" sz="2200" b="1" kern="0" dirty="0" smtClean="0">
                <a:solidFill>
                  <a:schemeClr val="tx2"/>
                </a:solidFill>
                <a:latin typeface="微软雅黑" panose="020B0503020204020204" pitchFamily="34" charset="-122"/>
                <a:ea typeface="微软雅黑" panose="020B0503020204020204" pitchFamily="34" charset="-122"/>
              </a:rPr>
              <a:t>、跨国</a:t>
            </a:r>
            <a:r>
              <a:rPr lang="zh-CN" altLang="en-US" sz="2200" b="1" kern="0" dirty="0">
                <a:solidFill>
                  <a:schemeClr val="tx2"/>
                </a:solidFill>
                <a:latin typeface="微软雅黑" panose="020B0503020204020204" pitchFamily="34" charset="-122"/>
                <a:ea typeface="微软雅黑" panose="020B0503020204020204" pitchFamily="34" charset="-122"/>
              </a:rPr>
              <a:t>中央银行制度</a:t>
            </a:r>
          </a:p>
          <a:p>
            <a:pPr marL="795337" indent="-342900" algn="just" eaLnBrk="1" hangingPunct="1">
              <a:lnSpc>
                <a:spcPts val="3200"/>
              </a:lnSpc>
              <a:spcBef>
                <a:spcPts val="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 由参加某一货币联盟的所有成员国联合组成的中央银行制度</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欧洲中央银行</a:t>
            </a:r>
          </a:p>
          <a:p>
            <a:pPr marL="457200" lvl="1" indent="0" algn="just" eaLnBrk="1" hangingPunct="1">
              <a:lnSpc>
                <a:spcPts val="3200"/>
              </a:lnSpc>
              <a:spcBef>
                <a:spcPts val="0"/>
              </a:spcBef>
              <a:buClr>
                <a:schemeClr val="tx1"/>
              </a:buClr>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4</a:t>
            </a:r>
            <a:r>
              <a:rPr lang="zh-CN" altLang="en-US" sz="2200" b="1" kern="0" dirty="0" smtClean="0">
                <a:solidFill>
                  <a:schemeClr val="tx2"/>
                </a:solidFill>
                <a:latin typeface="微软雅黑" panose="020B0503020204020204" pitchFamily="34" charset="-122"/>
                <a:ea typeface="微软雅黑" panose="020B0503020204020204" pitchFamily="34" charset="-122"/>
              </a:rPr>
              <a:t>、准</a:t>
            </a:r>
            <a:r>
              <a:rPr lang="zh-CN" altLang="en-US" sz="2200" b="1" kern="0" dirty="0">
                <a:solidFill>
                  <a:schemeClr val="tx2"/>
                </a:solidFill>
                <a:latin typeface="微软雅黑" panose="020B0503020204020204" pitchFamily="34" charset="-122"/>
                <a:ea typeface="微软雅黑" panose="020B0503020204020204" pitchFamily="34" charset="-122"/>
              </a:rPr>
              <a:t>中央银行制度</a:t>
            </a:r>
          </a:p>
          <a:p>
            <a:pPr marL="795337" indent="-342900" algn="just" eaLnBrk="1" hangingPunct="1">
              <a:lnSpc>
                <a:spcPts val="3200"/>
              </a:lnSpc>
              <a:spcBef>
                <a:spcPts val="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由政府授权某个或某几个商业银行或类似中央银行的机构，部分行使中央银行职能的体制</a:t>
            </a:r>
          </a:p>
          <a:p>
            <a:pPr marL="441325" indent="0" algn="just" eaLnBrk="1" hangingPunct="1">
              <a:lnSpc>
                <a:spcPts val="3200"/>
              </a:lnSpc>
              <a:spcBef>
                <a:spcPts val="0"/>
              </a:spcBef>
              <a:buClr>
                <a:srgbClr val="00B050"/>
              </a:buClr>
              <a:buNone/>
              <a:defRPr/>
            </a:pPr>
            <a:endParaRPr lang="zh-CN" altLang="en-US" sz="2000" dirty="0">
              <a:latin typeface="微软雅黑" panose="020B0503020204020204" pitchFamily="34" charset="-122"/>
              <a:ea typeface="微软雅黑" panose="020B0503020204020204" pitchFamily="34" charset="-122"/>
            </a:endParaRPr>
          </a:p>
        </p:txBody>
      </p:sp>
      <p:sp>
        <p:nvSpPr>
          <p:cNvPr id="21510" name="文本框 12"/>
          <p:cNvSpPr txBox="1">
            <a:spLocks noChangeArrowheads="1"/>
          </p:cNvSpPr>
          <p:nvPr/>
        </p:nvSpPr>
        <p:spPr bwMode="auto">
          <a:xfrm>
            <a:off x="561181" y="1031876"/>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smtClean="0">
                <a:latin typeface="微软雅黑" pitchFamily="34" charset="-122"/>
                <a:ea typeface="微软雅黑" pitchFamily="34" charset="-122"/>
              </a:rPr>
              <a:t>（二）中央银行的类型与组织形式</a:t>
            </a:r>
            <a:endParaRPr lang="zh-CN" altLang="en-US" sz="2400" b="1" dirty="0">
              <a:solidFill>
                <a:srgbClr val="595959"/>
              </a:solidFill>
              <a:latin typeface="微软雅黑" pitchFamily="34" charset="-122"/>
              <a:ea typeface="微软雅黑" pitchFamily="34" charset="-122"/>
            </a:endParaRPr>
          </a:p>
        </p:txBody>
      </p:sp>
      <p:sp>
        <p:nvSpPr>
          <p:cNvPr id="7"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一、中央银行的演进与职能 </a:t>
            </a: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清风素材 https://12sc.taobao.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3_Office 主题">
  <a:themeElements>
    <a:clrScheme name="1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4_Office 主题">
  <a:themeElements>
    <a:clrScheme name="1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4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5_Office 主题">
  <a:themeElements>
    <a:clrScheme name="1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5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清风素材1 https://12sc.taobao.com">
  <a:themeElements>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清风素材2 https://12sc.taobao.com">
  <a:themeElements>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清风素材3 https://12sc.taobao.com">
  <a:themeElements>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Office 主题">
  <a:themeElements>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Office 主题">
  <a:themeElements>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9_Office 主题">
  <a:themeElements>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Office 主题">
  <a:themeElements>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Office 主题">
  <a:themeElements>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2256</TotalTime>
  <Words>4939</Words>
  <Application>Microsoft Office PowerPoint</Application>
  <PresentationFormat>Widescreen</PresentationFormat>
  <Paragraphs>363</Paragraphs>
  <Slides>35</Slides>
  <Notes>0</Notes>
  <HiddenSlides>0</HiddenSlides>
  <MMClips>0</MMClips>
  <ScaleCrop>false</ScaleCrop>
  <HeadingPairs>
    <vt:vector size="8" baseType="variant">
      <vt:variant>
        <vt:lpstr>Fonts Used</vt:lpstr>
      </vt:variant>
      <vt:variant>
        <vt:i4>7</vt:i4>
      </vt:variant>
      <vt:variant>
        <vt:lpstr>Theme</vt:lpstr>
      </vt:variant>
      <vt:variant>
        <vt:i4>13</vt:i4>
      </vt:variant>
      <vt:variant>
        <vt:lpstr>Embedded OLE Servers</vt:lpstr>
      </vt:variant>
      <vt:variant>
        <vt:i4>1</vt:i4>
      </vt:variant>
      <vt:variant>
        <vt:lpstr>Slide Titles</vt:lpstr>
      </vt:variant>
      <vt:variant>
        <vt:i4>35</vt:i4>
      </vt:variant>
    </vt:vector>
  </HeadingPairs>
  <TitlesOfParts>
    <vt:vector size="56" baseType="lpstr">
      <vt:lpstr>宋体</vt:lpstr>
      <vt:lpstr>微软雅黑</vt:lpstr>
      <vt:lpstr>楷体_GB2312</vt:lpstr>
      <vt:lpstr>Arial</vt:lpstr>
      <vt:lpstr>Calibri</vt:lpstr>
      <vt:lpstr>Calibri Light</vt:lpstr>
      <vt:lpstr>Wingdings</vt:lpstr>
      <vt:lpstr>清风素材 https://12sc.taobao.com</vt:lpstr>
      <vt:lpstr>清风素材1 https://12sc.taobao.com</vt:lpstr>
      <vt:lpstr>清风素材2 https://12sc.taobao.com</vt:lpstr>
      <vt:lpstr>清风素材3 https://12sc.taobao.com</vt:lpstr>
      <vt:lpstr>7_Office 主题</vt:lpstr>
      <vt:lpstr>8_Office 主题</vt:lpstr>
      <vt:lpstr>9_Office 主题</vt:lpstr>
      <vt:lpstr>10_Office 主题</vt:lpstr>
      <vt:lpstr>11_Office 主题</vt:lpstr>
      <vt:lpstr>12_Office 主题</vt:lpstr>
      <vt:lpstr>13_Office 主题</vt:lpstr>
      <vt:lpstr>14_Office 主题</vt:lpstr>
      <vt:lpstr>15_Office 主题</vt:lpstr>
      <vt:lpstr>位图图像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Huancheng Du</cp:lastModifiedBy>
  <cp:revision>166</cp:revision>
  <dcterms:modified xsi:type="dcterms:W3CDTF">2023-04-22T16:27:58Z</dcterms:modified>
  <cp:category>12sc.taobao.com</cp:category>
  <cp:contentStatus>12sc.taobao.com</cp:contentStatus>
</cp:coreProperties>
</file>