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theme/theme1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5" r:id="rId3"/>
    <p:sldMasterId id="2147483687" r:id="rId4"/>
    <p:sldMasterId id="2147483688" r:id="rId5"/>
    <p:sldMasterId id="2147483689" r:id="rId6"/>
    <p:sldMasterId id="2147483690" r:id="rId7"/>
    <p:sldMasterId id="2147483691" r:id="rId8"/>
    <p:sldMasterId id="2147483692" r:id="rId9"/>
    <p:sldMasterId id="2147483693" r:id="rId10"/>
    <p:sldMasterId id="2147483694" r:id="rId11"/>
    <p:sldMasterId id="2147483695" r:id="rId12"/>
    <p:sldMasterId id="2147483696" r:id="rId13"/>
  </p:sldMasterIdLst>
  <p:notesMasterIdLst>
    <p:notesMasterId r:id="rId38"/>
  </p:notesMasterIdLst>
  <p:sldIdLst>
    <p:sldId id="257" r:id="rId14"/>
    <p:sldId id="258" r:id="rId15"/>
    <p:sldId id="430" r:id="rId16"/>
    <p:sldId id="747" r:id="rId17"/>
    <p:sldId id="767" r:id="rId18"/>
    <p:sldId id="768" r:id="rId19"/>
    <p:sldId id="770" r:id="rId20"/>
    <p:sldId id="771" r:id="rId21"/>
    <p:sldId id="772" r:id="rId22"/>
    <p:sldId id="773" r:id="rId23"/>
    <p:sldId id="775" r:id="rId24"/>
    <p:sldId id="776" r:id="rId25"/>
    <p:sldId id="777" r:id="rId26"/>
    <p:sldId id="779" r:id="rId27"/>
    <p:sldId id="781" r:id="rId28"/>
    <p:sldId id="783" r:id="rId29"/>
    <p:sldId id="787" r:id="rId30"/>
    <p:sldId id="784" r:id="rId31"/>
    <p:sldId id="788" r:id="rId32"/>
    <p:sldId id="789" r:id="rId33"/>
    <p:sldId id="525" r:id="rId34"/>
    <p:sldId id="526" r:id="rId35"/>
    <p:sldId id="527" r:id="rId36"/>
    <p:sldId id="786" r:id="rId3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9FD3"/>
    <a:srgbClr val="0C86B6"/>
    <a:srgbClr val="7773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15" autoAdjust="0"/>
    <p:restoredTop sz="94414" autoAdjust="0"/>
  </p:normalViewPr>
  <p:slideViewPr>
    <p:cSldViewPr snapToGrid="0">
      <p:cViewPr varScale="1">
        <p:scale>
          <a:sx n="101" d="100"/>
          <a:sy n="101" d="100"/>
        </p:scale>
        <p:origin x="150" y="1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5.xml"/><Relationship Id="rId26" Type="http://schemas.openxmlformats.org/officeDocument/2006/relationships/slide" Target="slides/slide13.xml"/><Relationship Id="rId39" Type="http://schemas.openxmlformats.org/officeDocument/2006/relationships/presProps" Target="presProps.xml"/><Relationship Id="rId21" Type="http://schemas.openxmlformats.org/officeDocument/2006/relationships/slide" Target="slides/slide8.xml"/><Relationship Id="rId34" Type="http://schemas.openxmlformats.org/officeDocument/2006/relationships/slide" Target="slides/slide21.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slide" Target="slides/slide1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10" Type="http://schemas.openxmlformats.org/officeDocument/2006/relationships/slideMaster" Target="slideMasters/slideMaster10.xml"/><Relationship Id="rId19" Type="http://schemas.openxmlformats.org/officeDocument/2006/relationships/slide" Target="slides/slide6.xml"/><Relationship Id="rId31" Type="http://schemas.openxmlformats.org/officeDocument/2006/relationships/slide" Target="slides/slide1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5362"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3"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vl1pPr>
          </a:lstStyle>
          <a:p>
            <a:pPr>
              <a:defRPr/>
            </a:pPr>
            <a:fld id="{8D16C073-D891-466B-A3BC-CB8FA2C14FF4}" type="datetimeFigureOut">
              <a:rPr lang="zh-CN" altLang="en-US"/>
              <a:pPr>
                <a:defRPr/>
              </a:pPr>
              <a:t>2021-11-23</a:t>
            </a:fld>
            <a:endParaRPr lang="zh-CN" altLang="en-US"/>
          </a:p>
        </p:txBody>
      </p:sp>
      <p:sp>
        <p:nvSpPr>
          <p:cNvPr id="34820" name="幻灯片图像占位符 3"/>
          <p:cNvSpPr>
            <a:spLocks noGrp="1" noRot="1" noChangeAspect="1" noChangeArrowheads="1"/>
          </p:cNvSpPr>
          <p:nvPr>
            <p:ph type="sldImg" idx="2"/>
          </p:nvPr>
        </p:nvSpPr>
        <p:spPr bwMode="auto">
          <a:xfrm>
            <a:off x="685800" y="1143000"/>
            <a:ext cx="5486400" cy="308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15365"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mpd="sng">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5366"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vl1pPr>
          </a:lstStyle>
          <a:p>
            <a:pPr>
              <a:defRPr/>
            </a:pPr>
            <a:endParaRPr lang="zh-CN" altLang="en-US"/>
          </a:p>
        </p:txBody>
      </p:sp>
      <p:sp>
        <p:nvSpPr>
          <p:cNvPr id="15367"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charset="0"/>
              <a:buNone/>
              <a:defRPr sz="1200" smtClean="0"/>
            </a:lvl1pPr>
          </a:lstStyle>
          <a:p>
            <a:pPr>
              <a:defRPr/>
            </a:pPr>
            <a:fld id="{BDD89C5D-FB7A-467A-98F2-C5D2737E17DE}" type="slidenum">
              <a:rPr lang="zh-CN" altLang="en-US"/>
              <a:pPr>
                <a:defRPr/>
              </a:pPr>
              <a:t>‹#›</a:t>
            </a:fld>
            <a:endParaRPr lang="zh-CN" altLang="en-US"/>
          </a:p>
        </p:txBody>
      </p:sp>
    </p:spTree>
    <p:extLst>
      <p:ext uri="{BB962C8B-B14F-4D97-AF65-F5344CB8AC3E}">
        <p14:creationId xmlns:p14="http://schemas.microsoft.com/office/powerpoint/2010/main" val="27755942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E63CE70-B7D5-4C02-B364-447FE31185F5}" type="datetimeFigureOut">
              <a:rPr lang="zh-CN" altLang="en-US"/>
              <a:pPr>
                <a:defRPr/>
              </a:pPr>
              <a:t>2021-11-23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E8314C0-E6FD-46B9-832F-395B8C27A39E}" type="slidenum">
              <a:rPr lang="zh-CN" altLang="en-US"/>
              <a:pPr>
                <a:defRPr/>
              </a:pPr>
              <a:t>‹#›</a:t>
            </a:fld>
            <a:endParaRPr lang="zh-CN" altLang="en-US"/>
          </a:p>
        </p:txBody>
      </p:sp>
    </p:spTree>
    <p:extLst>
      <p:ext uri="{BB962C8B-B14F-4D97-AF65-F5344CB8AC3E}">
        <p14:creationId xmlns:p14="http://schemas.microsoft.com/office/powerpoint/2010/main" val="4059726873"/>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6170BB13-7943-4459-A093-832121174509}" type="datetimeFigureOut">
              <a:rPr lang="zh-CN" altLang="en-US"/>
              <a:pPr>
                <a:defRPr/>
              </a:pPr>
              <a:t>2021-11-23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8BFF6E6-D39B-4C42-ACA1-05FA0E964AFD}" type="slidenum">
              <a:rPr lang="zh-CN" altLang="en-US"/>
              <a:pPr>
                <a:defRPr/>
              </a:pPr>
              <a:t>‹#›</a:t>
            </a:fld>
            <a:endParaRPr lang="zh-CN" altLang="en-US"/>
          </a:p>
        </p:txBody>
      </p:sp>
    </p:spTree>
    <p:extLst>
      <p:ext uri="{BB962C8B-B14F-4D97-AF65-F5344CB8AC3E}">
        <p14:creationId xmlns:p14="http://schemas.microsoft.com/office/powerpoint/2010/main" val="4280432337"/>
      </p:ext>
    </p:extLst>
  </p:cSld>
  <p:clrMapOvr>
    <a:masterClrMapping/>
  </p:clrMapOvr>
  <p:transition spd="slow">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8FC760F-525F-4C56-8A1F-21200B35C45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33052572"/>
      </p:ext>
    </p:extLst>
  </p:cSld>
  <p:clrMapOvr>
    <a:masterClrMapping/>
  </p:clrMapOvr>
  <p:transition spd="slow">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071353C-C43C-4FCC-B395-F296FB63480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39351342"/>
      </p:ext>
    </p:extLst>
  </p:cSld>
  <p:clrMapOvr>
    <a:masterClrMapping/>
  </p:clrMapOvr>
  <p:transition spd="slow">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86C4DD2-7BC6-42BD-AC17-9DC4182282A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5632134"/>
      </p:ext>
    </p:extLst>
  </p:cSld>
  <p:clrMapOvr>
    <a:masterClrMapping/>
  </p:clrMapOvr>
  <p:transition spd="slow">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B97097E-3C4F-4017-B93E-B813F93C4B9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02221625"/>
      </p:ext>
    </p:extLst>
  </p:cSld>
  <p:clrMapOvr>
    <a:masterClrMapping/>
  </p:clrMapOvr>
  <p:transition spd="slow">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7EE3F808-F3C4-48D2-A7E2-85941722E6C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01692140"/>
      </p:ext>
    </p:extLst>
  </p:cSld>
  <p:clrMapOvr>
    <a:masterClrMapping/>
  </p:clrMapOvr>
  <p:transition spd="slow">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8B53E265-262C-47D5-9C20-FF6982CD865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5093069"/>
      </p:ext>
    </p:extLst>
  </p:cSld>
  <p:clrMapOvr>
    <a:masterClrMapping/>
  </p:clrMapOvr>
  <p:transition spd="slow">
    <p:fade/>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FFD8B07-76B7-41E6-A37F-A79C6C2A81F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33053686"/>
      </p:ext>
    </p:extLst>
  </p:cSld>
  <p:clrMapOvr>
    <a:masterClrMapping/>
  </p:clrMapOvr>
  <p:transition spd="slow">
    <p:fade/>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FC7FE07F-B084-4449-AE54-724FBBF19C5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70306234"/>
      </p:ext>
    </p:extLst>
  </p:cSld>
  <p:clrMapOvr>
    <a:masterClrMapping/>
  </p:clrMapOvr>
  <p:transition spd="slow">
    <p:fade/>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E2320988-ECFE-47A6-AA4E-36B4186FABB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413231040"/>
      </p:ext>
    </p:extLst>
  </p:cSld>
  <p:clrMapOvr>
    <a:masterClrMapping/>
  </p:clrMapOvr>
  <p:transition spd="slow">
    <p:fade/>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61102F96-B878-4CD0-830F-1E8A082D5A0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29764216"/>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3C66EB8C-0FD5-4841-B7B6-5F8201FB9671}" type="datetimeFigureOut">
              <a:rPr lang="zh-CN" altLang="en-US"/>
              <a:pPr>
                <a:defRPr/>
              </a:pPr>
              <a:t>2021-11-23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A0080EA-A39E-46F9-BF21-72E01C1F1904}" type="slidenum">
              <a:rPr lang="zh-CN" altLang="en-US"/>
              <a:pPr>
                <a:defRPr/>
              </a:pPr>
              <a:t>‹#›</a:t>
            </a:fld>
            <a:endParaRPr lang="zh-CN" altLang="en-US"/>
          </a:p>
        </p:txBody>
      </p:sp>
    </p:spTree>
    <p:extLst>
      <p:ext uri="{BB962C8B-B14F-4D97-AF65-F5344CB8AC3E}">
        <p14:creationId xmlns:p14="http://schemas.microsoft.com/office/powerpoint/2010/main" val="1209776600"/>
      </p:ext>
    </p:extLst>
  </p:cSld>
  <p:clrMapOvr>
    <a:masterClrMapping/>
  </p:clrMapOvr>
  <p:transition spd="slow">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30C49916-E68C-44AD-A50E-A95079195AB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25004866"/>
      </p:ext>
    </p:extLst>
  </p:cSld>
  <p:clrMapOvr>
    <a:masterClrMapping/>
  </p:clrMapOvr>
  <p:transition spd="slow">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C95AD2F-0DD1-48B5-A84A-96CC5F51CAD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99729597"/>
      </p:ext>
    </p:extLst>
  </p:cSld>
  <p:clrMapOvr>
    <a:masterClrMapping/>
  </p:clrMapOvr>
  <p:transition spd="slow">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A9B91DE-E6DB-4411-BFEF-F6E8C3A5842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15856326"/>
      </p:ext>
    </p:extLst>
  </p:cSld>
  <p:clrMapOvr>
    <a:masterClrMapping/>
  </p:clrMapOvr>
  <p:transition spd="slow">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B4BA843-4D89-417A-A7FD-832B12490DB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88278733"/>
      </p:ext>
    </p:extLst>
  </p:cSld>
  <p:clrMapOvr>
    <a:masterClrMapping/>
  </p:clrMapOvr>
  <p:transition spd="slow">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2E9BF4D-1486-4D6F-931F-C84073E3A4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29467654"/>
      </p:ext>
    </p:extLst>
  </p:cSld>
  <p:clrMapOvr>
    <a:masterClrMapping/>
  </p:clrMapOvr>
  <p:transition spd="slow">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E2D7DA58-099E-4A16-A1D0-EE861DB7166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96486987"/>
      </p:ext>
    </p:extLst>
  </p:cSld>
  <p:clrMapOvr>
    <a:masterClrMapping/>
  </p:clrMapOvr>
  <p:transition spd="slow">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4AD73F36-79EC-4EA1-889E-BD1B116BFB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25284206"/>
      </p:ext>
    </p:extLst>
  </p:cSld>
  <p:clrMapOvr>
    <a:masterClrMapping/>
  </p:clrMapOvr>
  <p:transition spd="slow">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30C98E9E-7504-4BEB-BE71-6505CC55EFA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64407758"/>
      </p:ext>
    </p:extLst>
  </p:cSld>
  <p:clrMapOvr>
    <a:masterClrMapping/>
  </p:clrMapOvr>
  <p:transition spd="slow">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CED63FB-1F25-4DAC-810C-881C8BE657D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0378684"/>
      </p:ext>
    </p:extLst>
  </p:cSld>
  <p:clrMapOvr>
    <a:masterClrMapping/>
  </p:clrMapOvr>
  <p:transition spd="slow">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72E3C73-17FB-4111-94F3-7CF8F49E0A2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044958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B192D9B-4A66-4ABF-B93B-EC8AA5241A1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36480577"/>
      </p:ext>
    </p:extLst>
  </p:cSld>
  <p:clrMapOvr>
    <a:masterClrMapping/>
  </p:clrMapOvr>
  <p:transition spd="slow">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B46703C-1B9B-48DE-A7A7-6FD30AD4BB4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25590593"/>
      </p:ext>
    </p:extLst>
  </p:cSld>
  <p:clrMapOvr>
    <a:masterClrMapping/>
  </p:clrMapOvr>
  <p:transition spd="slow">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F14580A-5B46-4370-B6DA-DA175D1C0D7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57330219"/>
      </p:ext>
    </p:extLst>
  </p:cSld>
  <p:clrMapOvr>
    <a:masterClrMapping/>
  </p:clrMapOvr>
  <p:transition spd="slow">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D1DCD35-94C2-4963-A222-5206DC9EAF7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36663262"/>
      </p:ext>
    </p:extLst>
  </p:cSld>
  <p:clrMapOvr>
    <a:masterClrMapping/>
  </p:clrMapOvr>
  <p:transition spd="slow">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6A62816-FCE4-4961-BA27-3763CE6C40D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80623105"/>
      </p:ext>
    </p:extLst>
  </p:cSld>
  <p:clrMapOvr>
    <a:masterClrMapping/>
  </p:clrMapOvr>
  <p:transition spd="slow">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D1756F3-72C6-4B96-8691-9B8376FB048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27345497"/>
      </p:ext>
    </p:extLst>
  </p:cSld>
  <p:clrMapOvr>
    <a:masterClrMapping/>
  </p:clrMapOvr>
  <p:transition spd="slow">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5009D6A2-4647-4DFA-A944-F4A2CA966B7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9674961"/>
      </p:ext>
    </p:extLst>
  </p:cSld>
  <p:clrMapOvr>
    <a:masterClrMapping/>
  </p:clrMapOvr>
  <p:transition spd="slow">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912452A-C6F3-4F8B-8DC6-4EC02B67FF5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27503829"/>
      </p:ext>
    </p:extLst>
  </p:cSld>
  <p:clrMapOvr>
    <a:masterClrMapping/>
  </p:clrMapOvr>
  <p:transition spd="slow">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35941935-EEE1-43B4-A231-F99EFAE6D3F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86379219"/>
      </p:ext>
    </p:extLst>
  </p:cSld>
  <p:clrMapOvr>
    <a:masterClrMapping/>
  </p:clrMapOvr>
  <p:transition spd="slow">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4F07CFFB-B06A-4B4A-A069-8CA1C5BDC1C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64835549"/>
      </p:ext>
    </p:extLst>
  </p:cSld>
  <p:clrMapOvr>
    <a:masterClrMapping/>
  </p:clrMapOvr>
  <p:transition spd="slow">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E36FC5D-4FE0-45BC-863A-86FC9A3D4F3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46920023"/>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689CBE4-1B40-4D5F-842E-182382BBD02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10144537"/>
      </p:ext>
    </p:extLst>
  </p:cSld>
  <p:clrMapOvr>
    <a:masterClrMapping/>
  </p:clrMapOvr>
  <p:transition spd="slow">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5F455F6-A514-4B20-83CF-22EFB0A7BB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749723976"/>
      </p:ext>
    </p:extLst>
  </p:cSld>
  <p:clrMapOvr>
    <a:masterClrMapping/>
  </p:clrMapOvr>
  <p:transition spd="slow">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598CEC8-2027-424E-9DCF-D2EFF1F135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53837483"/>
      </p:ext>
    </p:extLst>
  </p:cSld>
  <p:clrMapOvr>
    <a:masterClrMapping/>
  </p:clrMapOvr>
  <p:transition spd="slow">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7A309DF-B9F1-448D-B093-A1A51222CC3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7024025"/>
      </p:ext>
    </p:extLst>
  </p:cSld>
  <p:clrMapOvr>
    <a:masterClrMapping/>
  </p:clrMapOvr>
  <p:transition spd="slow">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62A5371B-D5B5-4F2F-AEC1-746EC5DAD24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09553062"/>
      </p:ext>
    </p:extLst>
  </p:cSld>
  <p:clrMapOvr>
    <a:masterClrMapping/>
  </p:clrMapOvr>
  <p:transition spd="slow">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AD1DB47-77A3-4789-BD53-1A77F69BA1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82004632"/>
      </p:ext>
    </p:extLst>
  </p:cSld>
  <p:clrMapOvr>
    <a:masterClrMapping/>
  </p:clrMapOvr>
  <p:transition spd="slow">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AF287249-CC2D-465A-8255-DC009D99488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52087421"/>
      </p:ext>
    </p:extLst>
  </p:cSld>
  <p:clrMapOvr>
    <a:masterClrMapping/>
  </p:clrMapOvr>
  <p:transition spd="slow">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769E79BD-656F-4D7C-9BA2-5779465F69D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9595068"/>
      </p:ext>
    </p:extLst>
  </p:cSld>
  <p:clrMapOvr>
    <a:masterClrMapping/>
  </p:clrMapOvr>
  <p:transition spd="slow">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9A38692E-51FD-4ED7-80B2-51E7B9B78F6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03384215"/>
      </p:ext>
    </p:extLst>
  </p:cSld>
  <p:clrMapOvr>
    <a:masterClrMapping/>
  </p:clrMapOvr>
  <p:transition spd="slow">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BA9D86C5-C75C-4EA1-8488-8FAE773CFDD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505940"/>
      </p:ext>
    </p:extLst>
  </p:cSld>
  <p:clrMapOvr>
    <a:masterClrMapping/>
  </p:clrMapOvr>
  <p:transition spd="slow">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C58C960D-9A69-415A-862C-836F6D5A7A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75421785"/>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009B737-EAC8-4C47-B5FF-F5409C22BA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11884993"/>
      </p:ext>
    </p:extLst>
  </p:cSld>
  <p:clrMapOvr>
    <a:masterClrMapping/>
  </p:clrMapOvr>
  <p:transition spd="slow">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28F6EC7E-AFF0-47F5-A549-36DB20E12EC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02662564"/>
      </p:ext>
    </p:extLst>
  </p:cSld>
  <p:clrMapOvr>
    <a:masterClrMapping/>
  </p:clrMapOvr>
  <p:transition spd="slow">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8D31F718-3D8D-45E2-911A-3C8953C0509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960482367"/>
      </p:ext>
    </p:extLst>
  </p:cSld>
  <p:clrMapOvr>
    <a:masterClrMapping/>
  </p:clrMapOvr>
  <p:transition spd="slow">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2944B00B-AA26-4B2F-B110-F95A66909CE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87759410"/>
      </p:ext>
    </p:extLst>
  </p:cSld>
  <p:clrMapOvr>
    <a:masterClrMapping/>
  </p:clrMapOvr>
  <p:transition spd="slow">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4DEC84FF-4101-41C7-A3AC-7EC15EC9957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65151711"/>
      </p:ext>
    </p:extLst>
  </p:cSld>
  <p:clrMapOvr>
    <a:masterClrMapping/>
  </p:clrMapOvr>
  <p:transition spd="slow">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59863E9-2357-4B35-B43C-61001473BDF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69129233"/>
      </p:ext>
    </p:extLst>
  </p:cSld>
  <p:clrMapOvr>
    <a:masterClrMapping/>
  </p:clrMapOvr>
  <p:transition spd="slow">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981BEE1-F0E0-411B-8930-D4AC1ED7B5D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21097120"/>
      </p:ext>
    </p:extLst>
  </p:cSld>
  <p:clrMapOvr>
    <a:masterClrMapping/>
  </p:clrMapOvr>
  <p:transition spd="slow">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E2158D95-DBD8-4367-8774-02E81113F588}"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34888497"/>
      </p:ext>
    </p:extLst>
  </p:cSld>
  <p:clrMapOvr>
    <a:masterClrMapping/>
  </p:clrMapOvr>
  <p:transition spd="slow">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BD74F893-8186-444E-9425-D7650A37F08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00724830"/>
      </p:ext>
    </p:extLst>
  </p:cSld>
  <p:clrMapOvr>
    <a:masterClrMapping/>
  </p:clrMapOvr>
  <p:transition spd="slow">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E7399223-CF8D-44FF-A214-38B797E8F17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44867180"/>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BB2ECABD-DBF1-4F03-B195-06FF83489F74}" type="datetimeFigureOut">
              <a:rPr lang="zh-CN" altLang="en-US"/>
              <a:pPr>
                <a:defRPr/>
              </a:pPr>
              <a:t>2021-11-23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D7C7FB5-0B60-4555-94FA-5C5F9129BEBB}" type="slidenum">
              <a:rPr lang="zh-CN" altLang="en-US"/>
              <a:pPr>
                <a:defRPr/>
              </a:pPr>
              <a:t>‹#›</a:t>
            </a:fld>
            <a:endParaRPr lang="zh-CN" altLang="en-US"/>
          </a:p>
        </p:txBody>
      </p:sp>
    </p:spTree>
    <p:extLst>
      <p:ext uri="{BB962C8B-B14F-4D97-AF65-F5344CB8AC3E}">
        <p14:creationId xmlns:p14="http://schemas.microsoft.com/office/powerpoint/2010/main" val="1182990614"/>
      </p:ext>
    </p:extLst>
  </p:cSld>
  <p:clrMapOvr>
    <a:masterClrMapping/>
  </p:clrMapOvr>
  <p:transition spd="slow">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D54B7CB4-46FD-4A34-A0BD-1C8BE08C41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4852894"/>
      </p:ext>
    </p:extLst>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A91A721-D116-4D0C-9583-50B2253E054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666792239"/>
      </p:ext>
    </p:extLst>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0E3C0341-2C05-48CA-A6B6-E6DF61AD2DB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95932209"/>
      </p:ext>
    </p:extLst>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E5213C5D-91D3-4B92-96E0-3307F042AF8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08693341"/>
      </p:ext>
    </p:extLst>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09AB6E3-94C0-4DC0-915B-C8A70DC826E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40705771"/>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1489C200-F931-4CDC-8B3A-73FD24A7085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63195735"/>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6925742-58D4-4ED1-8085-F56426261D7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25584862"/>
      </p:ext>
    </p:extLst>
  </p:cSld>
  <p:clrMapOvr>
    <a:masterClrMapping/>
  </p:clrMapOvr>
  <p:transition spd="slow">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397847AC-D756-49CA-A9AC-8261B86F3CC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36816830"/>
      </p:ext>
    </p:extLst>
  </p:cSld>
  <p:clrMapOvr>
    <a:masterClrMapping/>
  </p:clrMapOvr>
  <p:transition spd="slow">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FBA8A934-BC21-44EA-A895-2577E54FFF0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20116278"/>
      </p:ext>
    </p:extLst>
  </p:cSld>
  <p:clrMapOvr>
    <a:masterClrMapping/>
  </p:clrMapOvr>
  <p:transition spd="slow">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43D726B7-D0DF-4445-B99B-BC37BC66BEC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59523832"/>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1D3A3052-35DE-4619-B41E-FE3EB269E9A1}" type="datetimeFigureOut">
              <a:rPr lang="zh-CN" altLang="en-US"/>
              <a:pPr>
                <a:defRPr/>
              </a:pPr>
              <a:t>2021-11-23</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432FF184-6570-44FA-B0F6-D9C9C6F8582F}" type="slidenum">
              <a:rPr lang="zh-CN" altLang="en-US"/>
              <a:pPr>
                <a:defRPr/>
              </a:pPr>
              <a:t>‹#›</a:t>
            </a:fld>
            <a:endParaRPr lang="zh-CN" altLang="en-US"/>
          </a:p>
        </p:txBody>
      </p:sp>
    </p:spTree>
    <p:extLst>
      <p:ext uri="{BB962C8B-B14F-4D97-AF65-F5344CB8AC3E}">
        <p14:creationId xmlns:p14="http://schemas.microsoft.com/office/powerpoint/2010/main" val="3701892435"/>
      </p:ext>
    </p:extLst>
  </p:cSld>
  <p:clrMapOvr>
    <a:masterClrMapping/>
  </p:clrMapOvr>
  <p:transition spd="slow">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F65DFACD-9FF4-47A4-A860-7D09A8564C0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896211123"/>
      </p:ext>
    </p:extLst>
  </p:cSld>
  <p:clrMapOvr>
    <a:masterClrMapping/>
  </p:clrMapOvr>
  <p:transition spd="slow">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7A1B2D06-A7E8-473C-993B-42C9234C8C5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30884577"/>
      </p:ext>
    </p:extLst>
  </p:cSld>
  <p:clrMapOvr>
    <a:masterClrMapping/>
  </p:clrMapOvr>
  <p:transition spd="slow">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D4761BD3-7A7E-4867-A550-98813CF2233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3776926"/>
      </p:ext>
    </p:extLst>
  </p:cSld>
  <p:clrMapOvr>
    <a:masterClrMapping/>
  </p:clrMapOvr>
  <p:transition spd="slow">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2A5B63-D5ED-480C-A337-76D0C58FE68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775402"/>
      </p:ext>
    </p:extLst>
  </p:cSld>
  <p:clrMapOvr>
    <a:masterClrMapping/>
  </p:clrMapOvr>
  <p:transition spd="slow">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CD66565F-82A5-400F-8A32-4C6D59C14A2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21461135"/>
      </p:ext>
    </p:extLst>
  </p:cSld>
  <p:clrMapOvr>
    <a:masterClrMapping/>
  </p:clrMapOvr>
  <p:transition spd="slow">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AD4AA3D8-52FA-4BBF-8E51-3CE8FCB26E1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338419211"/>
      </p:ext>
    </p:extLst>
  </p:cSld>
  <p:clrMapOvr>
    <a:masterClrMapping/>
  </p:clrMapOvr>
  <p:transition spd="slow">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60F5B9A1-9B30-4B9F-AE46-D7FB1C11FCA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38804403"/>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A168CB3-744C-4BBA-B82D-F10E41FCDD5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799365318"/>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65721F41-E8E3-4A59-BE84-2DB7E224DC1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39031554"/>
      </p:ext>
    </p:extLst>
  </p:cSld>
  <p:clrMapOvr>
    <a:masterClrMapping/>
  </p:clrMapOvr>
  <p:transition spd="slow">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B7D5CD7C-02B8-40CA-8B5C-34166E585EA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6143257"/>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4BCD0088-E378-4E09-BC76-07C47652B7DD}" type="datetimeFigureOut">
              <a:rPr lang="zh-CN" altLang="en-US"/>
              <a:pPr>
                <a:defRPr/>
              </a:pPr>
              <a:t>2021-11-23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B581FC58-54CE-4E95-B9F9-254205881A05}" type="slidenum">
              <a:rPr lang="zh-CN" altLang="en-US"/>
              <a:pPr>
                <a:defRPr/>
              </a:pPr>
              <a:t>‹#›</a:t>
            </a:fld>
            <a:endParaRPr lang="zh-CN" altLang="en-US"/>
          </a:p>
        </p:txBody>
      </p:sp>
    </p:spTree>
    <p:extLst>
      <p:ext uri="{BB962C8B-B14F-4D97-AF65-F5344CB8AC3E}">
        <p14:creationId xmlns:p14="http://schemas.microsoft.com/office/powerpoint/2010/main" val="70098148"/>
      </p:ext>
    </p:extLst>
  </p:cSld>
  <p:clrMapOvr>
    <a:masterClrMapping/>
  </p:clrMapOvr>
  <p:transition spd="slow">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F5D7DE0B-8BEE-4EF8-9683-837D33C0EA6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103605717"/>
      </p:ext>
    </p:extLst>
  </p:cSld>
  <p:clrMapOvr>
    <a:masterClrMapping/>
  </p:clrMapOvr>
  <p:transition spd="slow">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0A01C097-80D6-4B2E-9A92-F2954DF6F9F5}"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03661352"/>
      </p:ext>
    </p:extLst>
  </p:cSld>
  <p:clrMapOvr>
    <a:masterClrMapping/>
  </p:clrMapOvr>
  <p:transition spd="slow">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C79C95-3275-4EA5-AC15-9CC86CA10EE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79392493"/>
      </p:ext>
    </p:extLst>
  </p:cSld>
  <p:clrMapOvr>
    <a:masterClrMapping/>
  </p:clrMapOvr>
  <p:transition spd="slow">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577B6C84-0175-4ED8-8ABC-B99FE6FE861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36322162"/>
      </p:ext>
    </p:extLst>
  </p:cSld>
  <p:clrMapOvr>
    <a:masterClrMapping/>
  </p:clrMapOvr>
  <p:transition spd="slow">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7BDC5EB9-EBB4-45B7-BC33-AFCD190F7AE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63557182"/>
      </p:ext>
    </p:extLst>
  </p:cSld>
  <p:clrMapOvr>
    <a:masterClrMapping/>
  </p:clrMapOvr>
  <p:transition spd="slow">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0C1C2409-B5F3-46C8-BD72-79FFE23B62B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13034739"/>
      </p:ext>
    </p:extLst>
  </p:cSld>
  <p:clrMapOvr>
    <a:masterClrMapping/>
  </p:clrMapOvr>
  <p:transition spd="slow">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99CBE682-0478-4114-9DFC-23C4204BB27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7063594"/>
      </p:ext>
    </p:extLst>
  </p:cSld>
  <p:clrMapOvr>
    <a:masterClrMapping/>
  </p:clrMapOvr>
  <p:transition spd="slow">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F60F6122-72F6-47A7-8DCD-C651F033362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73924490"/>
      </p:ext>
    </p:extLst>
  </p:cSld>
  <p:clrMapOvr>
    <a:masterClrMapping/>
  </p:clrMapOvr>
  <p:transition spd="slow">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C58C92D0-99FD-44A9-9E53-67C03D77B9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27752262"/>
      </p:ext>
    </p:extLst>
  </p:cSld>
  <p:clrMapOvr>
    <a:masterClrMapping/>
  </p:clrMapOvr>
  <p:transition spd="slow">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F2EB28FA-47E2-4F7A-B780-A7B18349BDF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51285990"/>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D0F2912D-4920-4199-8962-D29D28C136F3}" type="datetimeFigureOut">
              <a:rPr lang="zh-CN" altLang="en-US"/>
              <a:pPr>
                <a:defRPr/>
              </a:pPr>
              <a:t>2021-11-23</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A6F67F26-6858-4123-ABA9-D0BA91CD26D1}" type="slidenum">
              <a:rPr lang="zh-CN" altLang="en-US"/>
              <a:pPr>
                <a:defRPr/>
              </a:pPr>
              <a:t>‹#›</a:t>
            </a:fld>
            <a:endParaRPr lang="zh-CN" altLang="en-US"/>
          </a:p>
        </p:txBody>
      </p:sp>
    </p:spTree>
    <p:extLst>
      <p:ext uri="{BB962C8B-B14F-4D97-AF65-F5344CB8AC3E}">
        <p14:creationId xmlns:p14="http://schemas.microsoft.com/office/powerpoint/2010/main" val="3120099366"/>
      </p:ext>
    </p:extLst>
  </p:cSld>
  <p:clrMapOvr>
    <a:masterClrMapping/>
  </p:clrMapOvr>
  <p:transition spd="slow">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AF951D93-09C5-41C3-AE47-90C86D24596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92080569"/>
      </p:ext>
    </p:extLst>
  </p:cSld>
  <p:clrMapOvr>
    <a:masterClrMapping/>
  </p:clrMapOvr>
  <p:transition spd="slow">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D3BF2008-3386-415A-BCA4-16820762E61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219574183"/>
      </p:ext>
    </p:extLst>
  </p:cSld>
  <p:clrMapOvr>
    <a:masterClrMapping/>
  </p:clrMapOvr>
  <p:transition spd="slow">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367B833C-0C09-43EB-AE10-D1A866737C83}"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16506478"/>
      </p:ext>
    </p:extLst>
  </p:cSld>
  <p:clrMapOvr>
    <a:masterClrMapping/>
  </p:clrMapOvr>
  <p:transition spd="slow">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8514EBE1-04FA-47D0-A871-F0236E7E322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40606875"/>
      </p:ext>
    </p:extLst>
  </p:cSld>
  <p:clrMapOvr>
    <a:masterClrMapping/>
  </p:clrMapOvr>
  <p:transition spd="slow">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D28E3EBD-2EA3-4A57-BE47-B0A75FC4E30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1074551"/>
      </p:ext>
    </p:extLst>
  </p:cSld>
  <p:clrMapOvr>
    <a:masterClrMapping/>
  </p:clrMapOvr>
  <p:transition spd="slow">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16C977F8-5BB4-471F-BD20-5C2B3FDBE24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579684654"/>
      </p:ext>
    </p:extLst>
  </p:cSld>
  <p:clrMapOvr>
    <a:masterClrMapping/>
  </p:clrMapOvr>
  <p:transition spd="slow">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2BE3B6F2-F27A-4314-BB1A-28108AA8E83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400853116"/>
      </p:ext>
    </p:extLst>
  </p:cSld>
  <p:clrMapOvr>
    <a:masterClrMapping/>
  </p:clrMapOvr>
  <p:transition spd="slow">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0B007DB-C9EB-4E39-99BC-5696BC441F3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992891438"/>
      </p:ext>
    </p:extLst>
  </p:cSld>
  <p:clrMapOvr>
    <a:masterClrMapping/>
  </p:clrMapOvr>
  <p:transition spd="slow">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C2295C12-1F22-4259-A95D-AD8C39DE74C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41031699"/>
      </p:ext>
    </p:extLst>
  </p:cSld>
  <p:clrMapOvr>
    <a:masterClrMapping/>
  </p:clrMapOvr>
  <p:transition spd="slow">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09D597BB-3308-46DF-97B3-D4DF3912165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5818090"/>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F91503C4-D8E6-46BC-8922-106804F47588}" type="datetimeFigureOut">
              <a:rPr lang="zh-CN" altLang="en-US"/>
              <a:pPr>
                <a:defRPr/>
              </a:pPr>
              <a:t>2021-11-23</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59ADBF8B-2A8D-4A91-BDE0-9CEA8ACA6220}" type="slidenum">
              <a:rPr lang="zh-CN" altLang="en-US"/>
              <a:pPr>
                <a:defRPr/>
              </a:pPr>
              <a:t>‹#›</a:t>
            </a:fld>
            <a:endParaRPr lang="zh-CN" altLang="en-US"/>
          </a:p>
        </p:txBody>
      </p:sp>
    </p:spTree>
    <p:extLst>
      <p:ext uri="{BB962C8B-B14F-4D97-AF65-F5344CB8AC3E}">
        <p14:creationId xmlns:p14="http://schemas.microsoft.com/office/powerpoint/2010/main" val="1064848163"/>
      </p:ext>
    </p:extLst>
  </p:cSld>
  <p:clrMapOvr>
    <a:masterClrMapping/>
  </p:clrMapOvr>
  <p:transition spd="slow">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8"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p:cNvSpPr>
            <a:spLocks noGrp="1" noChangeArrowheads="1"/>
          </p:cNvSpPr>
          <p:nvPr>
            <p:ph type="sldNum" sz="quarter" idx="12"/>
          </p:nvPr>
        </p:nvSpPr>
        <p:spPr>
          <a:ln/>
        </p:spPr>
        <p:txBody>
          <a:bodyPr/>
          <a:lstStyle>
            <a:lvl1pPr>
              <a:defRPr/>
            </a:lvl1pPr>
          </a:lstStyle>
          <a:p>
            <a:pPr>
              <a:defRPr/>
            </a:pPr>
            <a:fld id="{24CE6A55-879A-4261-B10C-4C6F6C6E619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224633329"/>
      </p:ext>
    </p:extLst>
  </p:cSld>
  <p:clrMapOvr>
    <a:masterClrMapping/>
  </p:clrMapOvr>
  <p:transition spd="slow">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4"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p:cNvSpPr>
            <a:spLocks noGrp="1" noChangeArrowheads="1"/>
          </p:cNvSpPr>
          <p:nvPr>
            <p:ph type="sldNum" sz="quarter" idx="12"/>
          </p:nvPr>
        </p:nvSpPr>
        <p:spPr>
          <a:ln/>
        </p:spPr>
        <p:txBody>
          <a:bodyPr/>
          <a:lstStyle>
            <a:lvl1pPr>
              <a:defRPr/>
            </a:lvl1pPr>
          </a:lstStyle>
          <a:p>
            <a:pPr>
              <a:defRPr/>
            </a:pPr>
            <a:fld id="{14B100FC-6F99-49F4-A4B0-7E989EBC723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36257797"/>
      </p:ext>
    </p:extLst>
  </p:cSld>
  <p:clrMapOvr>
    <a:masterClrMapping/>
  </p:clrMapOvr>
  <p:transition spd="slow">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3"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p:cNvSpPr>
            <a:spLocks noGrp="1" noChangeArrowheads="1"/>
          </p:cNvSpPr>
          <p:nvPr>
            <p:ph type="sldNum" sz="quarter" idx="12"/>
          </p:nvPr>
        </p:nvSpPr>
        <p:spPr>
          <a:ln/>
        </p:spPr>
        <p:txBody>
          <a:bodyPr/>
          <a:lstStyle>
            <a:lvl1pPr>
              <a:defRPr/>
            </a:lvl1pPr>
          </a:lstStyle>
          <a:p>
            <a:pPr>
              <a:defRPr/>
            </a:pPr>
            <a:fld id="{B3001037-FAFA-44F6-A739-3903701F60A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02350319"/>
      </p:ext>
    </p:extLst>
  </p:cSld>
  <p:clrMapOvr>
    <a:masterClrMapping/>
  </p:clrMapOvr>
  <p:transition spd="slow">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9DB194BE-B801-4F8E-9039-C94E326ADD5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32364994"/>
      </p:ext>
    </p:extLst>
  </p:cSld>
  <p:clrMapOvr>
    <a:masterClrMapping/>
  </p:clrMapOvr>
  <p:transition spd="slow">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6"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p:cNvSpPr>
            <a:spLocks noGrp="1" noChangeArrowheads="1"/>
          </p:cNvSpPr>
          <p:nvPr>
            <p:ph type="sldNum" sz="quarter" idx="12"/>
          </p:nvPr>
        </p:nvSpPr>
        <p:spPr>
          <a:ln/>
        </p:spPr>
        <p:txBody>
          <a:bodyPr/>
          <a:lstStyle>
            <a:lvl1pPr>
              <a:defRPr/>
            </a:lvl1pPr>
          </a:lstStyle>
          <a:p>
            <a:pPr>
              <a:defRPr/>
            </a:pPr>
            <a:fld id="{C464ACD4-2609-4FA9-9240-15CEFD0F997B}"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7622726"/>
      </p:ext>
    </p:extLst>
  </p:cSld>
  <p:clrMapOvr>
    <a:masterClrMapping/>
  </p:clrMapOvr>
  <p:transition spd="slow">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79FC3E98-6173-44D7-8AB6-12735B2A5BC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70534239"/>
      </p:ext>
    </p:extLst>
  </p:cSld>
  <p:clrMapOvr>
    <a:masterClrMapping/>
  </p:clrMapOvr>
  <p:transition spd="slow">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6"/>
          <p:cNvSpPr>
            <a:spLocks noGrp="1" noChangeArrowheads="1"/>
          </p:cNvSpPr>
          <p:nvPr>
            <p:ph type="dt" sz="half" idx="10"/>
          </p:nvPr>
        </p:nvSpPr>
        <p:spPr>
          <a:ln/>
        </p:spPr>
        <p:txBody>
          <a:bodyPr/>
          <a:lstStyle>
            <a:lvl1pPr>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5" name="页脚占位符 7"/>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p:cNvSpPr>
            <a:spLocks noGrp="1" noChangeArrowheads="1"/>
          </p:cNvSpPr>
          <p:nvPr>
            <p:ph type="sldNum" sz="quarter" idx="12"/>
          </p:nvPr>
        </p:nvSpPr>
        <p:spPr>
          <a:ln/>
        </p:spPr>
        <p:txBody>
          <a:bodyPr/>
          <a:lstStyle>
            <a:lvl1pPr>
              <a:defRPr/>
            </a:lvl1pPr>
          </a:lstStyle>
          <a:p>
            <a:pPr>
              <a:defRPr/>
            </a:pPr>
            <a:fld id="{16F9A10D-1592-461E-88A2-17D5A788E0D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78876691"/>
      </p:ext>
    </p:extLst>
  </p:cSld>
  <p:clrMapOvr>
    <a:masterClrMapping/>
  </p:clrMapOvr>
  <p:transition spd="slow">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DE6AD73D-0EF8-4037-988D-8204BE52034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828477848"/>
      </p:ext>
    </p:extLst>
  </p:cSld>
  <p:clrMapOvr>
    <a:masterClrMapping/>
  </p:clrMapOvr>
  <p:transition spd="slow">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BD4847D8-8682-42A8-8D1A-99A871DDBF2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16460998"/>
      </p:ext>
    </p:extLst>
  </p:cSld>
  <p:clrMapOvr>
    <a:masterClrMapping/>
  </p:clrMapOvr>
  <p:transition spd="slow">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3E34DF76-2F79-4C52-A6DA-39C7E46EFEF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6940528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EC6F2EE4-E41B-4E72-B044-89D94501D117}" type="datetimeFigureOut">
              <a:rPr lang="zh-CN" altLang="en-US"/>
              <a:pPr>
                <a:defRPr/>
              </a:pPr>
              <a:t>2021-11-23</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67CE0F1-DB5C-466E-9DAB-6593F8E08BB0}" type="slidenum">
              <a:rPr lang="zh-CN" altLang="en-US"/>
              <a:pPr>
                <a:defRPr/>
              </a:pPr>
              <a:t>‹#›</a:t>
            </a:fld>
            <a:endParaRPr lang="zh-CN" altLang="en-US"/>
          </a:p>
        </p:txBody>
      </p:sp>
    </p:spTree>
    <p:extLst>
      <p:ext uri="{BB962C8B-B14F-4D97-AF65-F5344CB8AC3E}">
        <p14:creationId xmlns:p14="http://schemas.microsoft.com/office/powerpoint/2010/main" val="681914936"/>
      </p:ext>
    </p:extLst>
  </p:cSld>
  <p:clrMapOvr>
    <a:masterClrMapping/>
  </p:clrMapOvr>
  <p:transition spd="slow">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522E68BD-7621-4166-90E8-C5F9B55ED862}"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4098092460"/>
      </p:ext>
    </p:extLst>
  </p:cSld>
  <p:clrMapOvr>
    <a:masterClrMapping/>
  </p:clrMapOvr>
  <p:transition spd="slow">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8"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p:cNvSpPr>
            <a:spLocks noGrp="1" noChangeArrowheads="1"/>
          </p:cNvSpPr>
          <p:nvPr>
            <p:ph type="sldNum" sz="quarter" idx="12"/>
          </p:nvPr>
        </p:nvSpPr>
        <p:spPr>
          <a:ln/>
        </p:spPr>
        <p:txBody>
          <a:bodyPr/>
          <a:lstStyle>
            <a:lvl1pPr>
              <a:defRPr/>
            </a:lvl1pPr>
          </a:lstStyle>
          <a:p>
            <a:pPr>
              <a:defRPr/>
            </a:pPr>
            <a:fld id="{97F88D7C-2F70-4657-B8C9-4FC325CF6B9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86787835"/>
      </p:ext>
    </p:extLst>
  </p:cSld>
  <p:clrMapOvr>
    <a:masterClrMapping/>
  </p:clrMapOvr>
  <p:transition spd="slow">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4"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p:cNvSpPr>
            <a:spLocks noGrp="1" noChangeArrowheads="1"/>
          </p:cNvSpPr>
          <p:nvPr>
            <p:ph type="sldNum" sz="quarter" idx="12"/>
          </p:nvPr>
        </p:nvSpPr>
        <p:spPr>
          <a:ln/>
        </p:spPr>
        <p:txBody>
          <a:bodyPr/>
          <a:lstStyle>
            <a:lvl1pPr>
              <a:defRPr/>
            </a:lvl1pPr>
          </a:lstStyle>
          <a:p>
            <a:pPr>
              <a:defRPr/>
            </a:pPr>
            <a:fld id="{2DCE39C0-38E2-4063-8098-FE166B9892B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50992561"/>
      </p:ext>
    </p:extLst>
  </p:cSld>
  <p:clrMapOvr>
    <a:masterClrMapping/>
  </p:clrMapOvr>
  <p:transition spd="slow">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3"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p:cNvSpPr>
            <a:spLocks noGrp="1" noChangeArrowheads="1"/>
          </p:cNvSpPr>
          <p:nvPr>
            <p:ph type="sldNum" sz="quarter" idx="12"/>
          </p:nvPr>
        </p:nvSpPr>
        <p:spPr>
          <a:ln/>
        </p:spPr>
        <p:txBody>
          <a:bodyPr/>
          <a:lstStyle>
            <a:lvl1pPr>
              <a:defRPr/>
            </a:lvl1pPr>
          </a:lstStyle>
          <a:p>
            <a:pPr>
              <a:defRPr/>
            </a:pPr>
            <a:fld id="{977241C3-9686-4F6F-A71A-3EBDF410DD59}"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86601675"/>
      </p:ext>
    </p:extLst>
  </p:cSld>
  <p:clrMapOvr>
    <a:masterClrMapping/>
  </p:clrMapOvr>
  <p:transition spd="slow">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6DC6BCE9-5FA5-4D54-8DD9-9A838A1EF8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137194199"/>
      </p:ext>
    </p:extLst>
  </p:cSld>
  <p:clrMapOvr>
    <a:masterClrMapping/>
  </p:clrMapOvr>
  <p:transition spd="slow">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6"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p:cNvSpPr>
            <a:spLocks noGrp="1" noChangeArrowheads="1"/>
          </p:cNvSpPr>
          <p:nvPr>
            <p:ph type="sldNum" sz="quarter" idx="12"/>
          </p:nvPr>
        </p:nvSpPr>
        <p:spPr>
          <a:ln/>
        </p:spPr>
        <p:txBody>
          <a:bodyPr/>
          <a:lstStyle>
            <a:lvl1pPr>
              <a:defRPr/>
            </a:lvl1pPr>
          </a:lstStyle>
          <a:p>
            <a:pPr>
              <a:defRPr/>
            </a:pPr>
            <a:fld id="{E8BDA129-3C11-48B1-B8A2-CE90FF86BDD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572382425"/>
      </p:ext>
    </p:extLst>
  </p:cSld>
  <p:clrMapOvr>
    <a:masterClrMapping/>
  </p:clrMapOvr>
  <p:transition spd="slow">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6299058F-E858-4BB4-9903-69FA72F5756E}"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050558041"/>
      </p:ext>
    </p:extLst>
  </p:cSld>
  <p:clrMapOvr>
    <a:masterClrMapping/>
  </p:clrMapOvr>
  <p:transition spd="slow">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2"/>
          <p:cNvSpPr>
            <a:spLocks noGrp="1" noChangeArrowheads="1"/>
          </p:cNvSpPr>
          <p:nvPr>
            <p:ph type="dt" sz="half" idx="10"/>
          </p:nvPr>
        </p:nvSpPr>
        <p:spPr>
          <a:ln/>
        </p:spPr>
        <p:txBody>
          <a:bodyPr/>
          <a:lstStyle>
            <a:lvl1pPr>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5" name="页脚占位符 3"/>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p:cNvSpPr>
            <a:spLocks noGrp="1" noChangeArrowheads="1"/>
          </p:cNvSpPr>
          <p:nvPr>
            <p:ph type="sldNum" sz="quarter" idx="12"/>
          </p:nvPr>
        </p:nvSpPr>
        <p:spPr>
          <a:ln/>
        </p:spPr>
        <p:txBody>
          <a:bodyPr/>
          <a:lstStyle>
            <a:lvl1pPr>
              <a:defRPr/>
            </a:lvl1pPr>
          </a:lstStyle>
          <a:p>
            <a:pPr>
              <a:defRPr/>
            </a:pPr>
            <a:fld id="{19B9AB32-FB47-4669-BFEB-173AC78D84D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15542292"/>
      </p:ext>
    </p:extLst>
  </p:cSld>
  <p:clrMapOvr>
    <a:masterClrMapping/>
  </p:clrMapOvr>
  <p:transition spd="slow">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2A859F99-B945-462D-A764-05BADC23390D}"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059207846"/>
      </p:ext>
    </p:extLst>
  </p:cSld>
  <p:clrMapOvr>
    <a:masterClrMapping/>
  </p:clrMapOvr>
  <p:transition spd="slow">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0885D2B3-04BE-4853-811B-3CD07BCC0F9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125319762"/>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C4DE3569-5BDF-4BA1-82CE-7527C0E0849E}" type="datetimeFigureOut">
              <a:rPr lang="zh-CN" altLang="en-US"/>
              <a:pPr>
                <a:defRPr/>
              </a:pPr>
              <a:t>2021-11-23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316FCB07-5F39-4634-9932-A6F4DC98E5CF}" type="slidenum">
              <a:rPr lang="zh-CN" altLang="en-US"/>
              <a:pPr>
                <a:defRPr/>
              </a:pPr>
              <a:t>‹#›</a:t>
            </a:fld>
            <a:endParaRPr lang="zh-CN" altLang="en-US"/>
          </a:p>
        </p:txBody>
      </p:sp>
    </p:spTree>
    <p:extLst>
      <p:ext uri="{BB962C8B-B14F-4D97-AF65-F5344CB8AC3E}">
        <p14:creationId xmlns:p14="http://schemas.microsoft.com/office/powerpoint/2010/main" val="869545113"/>
      </p:ext>
    </p:extLst>
  </p:cSld>
  <p:clrMapOvr>
    <a:masterClrMapping/>
  </p:clrMapOvr>
  <p:transition spd="slow">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4D82E051-ADDF-41B8-A75F-57AEBA2B94F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38221795"/>
      </p:ext>
    </p:extLst>
  </p:cSld>
  <p:clrMapOvr>
    <a:masterClrMapping/>
  </p:clrMapOvr>
  <p:transition spd="slow">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7BC3F266-9796-49B4-9EFF-77E9BFDDED0A}"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89833372"/>
      </p:ext>
    </p:extLst>
  </p:cSld>
  <p:clrMapOvr>
    <a:masterClrMapping/>
  </p:clrMapOvr>
  <p:transition spd="slow">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8"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p:cNvSpPr>
            <a:spLocks noGrp="1" noChangeArrowheads="1"/>
          </p:cNvSpPr>
          <p:nvPr>
            <p:ph type="sldNum" sz="quarter" idx="12"/>
          </p:nvPr>
        </p:nvSpPr>
        <p:spPr>
          <a:ln/>
        </p:spPr>
        <p:txBody>
          <a:bodyPr/>
          <a:lstStyle>
            <a:lvl1pPr>
              <a:defRPr/>
            </a:lvl1pPr>
          </a:lstStyle>
          <a:p>
            <a:pPr>
              <a:defRPr/>
            </a:pPr>
            <a:fld id="{7D197E98-454A-465F-A539-3D2235231D5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68034915"/>
      </p:ext>
    </p:extLst>
  </p:cSld>
  <p:clrMapOvr>
    <a:masterClrMapping/>
  </p:clrMapOvr>
  <p:transition spd="slow">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4"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p:cNvSpPr>
            <a:spLocks noGrp="1" noChangeArrowheads="1"/>
          </p:cNvSpPr>
          <p:nvPr>
            <p:ph type="sldNum" sz="quarter" idx="12"/>
          </p:nvPr>
        </p:nvSpPr>
        <p:spPr>
          <a:ln/>
        </p:spPr>
        <p:txBody>
          <a:bodyPr/>
          <a:lstStyle>
            <a:lvl1pPr>
              <a:defRPr/>
            </a:lvl1pPr>
          </a:lstStyle>
          <a:p>
            <a:pPr>
              <a:defRPr/>
            </a:pPr>
            <a:fld id="{4C4ADEF4-C003-444C-BF74-60C9BCB93E3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211036113"/>
      </p:ext>
    </p:extLst>
  </p:cSld>
  <p:clrMapOvr>
    <a:masterClrMapping/>
  </p:clrMapOvr>
  <p:transition spd="slow">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3"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p:cNvSpPr>
            <a:spLocks noGrp="1" noChangeArrowheads="1"/>
          </p:cNvSpPr>
          <p:nvPr>
            <p:ph type="sldNum" sz="quarter" idx="12"/>
          </p:nvPr>
        </p:nvSpPr>
        <p:spPr>
          <a:ln/>
        </p:spPr>
        <p:txBody>
          <a:bodyPr/>
          <a:lstStyle>
            <a:lvl1pPr>
              <a:defRPr/>
            </a:lvl1pPr>
          </a:lstStyle>
          <a:p>
            <a:pPr>
              <a:defRPr/>
            </a:pPr>
            <a:fld id="{DBCBB44B-D164-4F94-A0DE-C5F95FCE00E6}"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51576710"/>
      </p:ext>
    </p:extLst>
  </p:cSld>
  <p:clrMapOvr>
    <a:masterClrMapping/>
  </p:clrMapOvr>
  <p:transition spd="slow">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CA2A5FCB-9036-48B7-BAA9-E9B81F78587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264831373"/>
      </p:ext>
    </p:extLst>
  </p:cSld>
  <p:clrMapOvr>
    <a:masterClrMapping/>
  </p:clrMapOvr>
  <p:transition spd="slow">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6"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p:cNvSpPr>
            <a:spLocks noGrp="1" noChangeArrowheads="1"/>
          </p:cNvSpPr>
          <p:nvPr>
            <p:ph type="sldNum" sz="quarter" idx="12"/>
          </p:nvPr>
        </p:nvSpPr>
        <p:spPr>
          <a:ln/>
        </p:spPr>
        <p:txBody>
          <a:bodyPr/>
          <a:lstStyle>
            <a:lvl1pPr>
              <a:defRPr/>
            </a:lvl1pPr>
          </a:lstStyle>
          <a:p>
            <a:pPr>
              <a:defRPr/>
            </a:pPr>
            <a:fld id="{D5EA423C-CBEC-4325-ACED-1804C5DCD67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403631054"/>
      </p:ext>
    </p:extLst>
  </p:cSld>
  <p:clrMapOvr>
    <a:masterClrMapping/>
  </p:clrMapOvr>
  <p:transition spd="slow">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F9C700C5-05E3-4479-BFA2-B7CBC2EC26C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516268102"/>
      </p:ext>
    </p:extLst>
  </p:cSld>
  <p:clrMapOvr>
    <a:masterClrMapping/>
  </p:clrMapOvr>
  <p:transition spd="slow">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1"/>
          <p:cNvSpPr>
            <a:spLocks noGrp="1" noChangeArrowheads="1"/>
          </p:cNvSpPr>
          <p:nvPr>
            <p:ph type="dt" sz="half" idx="10"/>
          </p:nvPr>
        </p:nvSpPr>
        <p:spPr>
          <a:ln/>
        </p:spPr>
        <p:txBody>
          <a:bodyPr/>
          <a:lstStyle>
            <a:lvl1pPr>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5" name="页脚占位符 2"/>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p:cNvSpPr>
            <a:spLocks noGrp="1" noChangeArrowheads="1"/>
          </p:cNvSpPr>
          <p:nvPr>
            <p:ph type="sldNum" sz="quarter" idx="12"/>
          </p:nvPr>
        </p:nvSpPr>
        <p:spPr>
          <a:ln/>
        </p:spPr>
        <p:txBody>
          <a:bodyPr/>
          <a:lstStyle>
            <a:lvl1pPr>
              <a:defRPr/>
            </a:lvl1pPr>
          </a:lstStyle>
          <a:p>
            <a:pPr>
              <a:defRPr/>
            </a:pPr>
            <a:fld id="{9D29111D-FA72-4B29-9A5F-448773F679D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887523066"/>
      </p:ext>
    </p:extLst>
  </p:cSld>
  <p:clrMapOvr>
    <a:masterClrMapping/>
  </p:clrMapOvr>
  <p:transition spd="slow">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FCD4A41-7DFE-4E5A-AB93-AD1D6B10205C}"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74731321"/>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20C41783-C35B-4AFF-934D-9D38C348E9D5}" type="datetimeFigureOut">
              <a:rPr lang="zh-CN" altLang="en-US"/>
              <a:pPr>
                <a:defRPr/>
              </a:pPr>
              <a:t>2021-11-23</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845F7885-D1E9-44FB-88DF-46ADB848E540}" type="slidenum">
              <a:rPr lang="zh-CN" altLang="en-US"/>
              <a:pPr>
                <a:defRPr/>
              </a:pPr>
              <a:t>‹#›</a:t>
            </a:fld>
            <a:endParaRPr lang="zh-CN" altLang="en-US"/>
          </a:p>
        </p:txBody>
      </p:sp>
    </p:spTree>
    <p:extLst>
      <p:ext uri="{BB962C8B-B14F-4D97-AF65-F5344CB8AC3E}">
        <p14:creationId xmlns:p14="http://schemas.microsoft.com/office/powerpoint/2010/main" val="668245341"/>
      </p:ext>
    </p:extLst>
  </p:cSld>
  <p:clrMapOvr>
    <a:masterClrMapping/>
  </p:clrMapOvr>
  <p:transition spd="slow">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2E947538-0961-4F50-AF46-22F6C72322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25169565"/>
      </p:ext>
    </p:extLst>
  </p:cSld>
  <p:clrMapOvr>
    <a:masterClrMapping/>
  </p:clrMapOvr>
  <p:transition spd="slow">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4E8CB30C-9BD3-4BDE-A0C9-BD806C759F8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091452736"/>
      </p:ext>
    </p:extLst>
  </p:cSld>
  <p:clrMapOvr>
    <a:masterClrMapping/>
  </p:clrMapOvr>
  <p:transition spd="slow">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096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EA61E308-A605-4302-972E-7FE2E70DDE41}"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602330781"/>
      </p:ext>
    </p:extLst>
  </p:cSld>
  <p:clrMapOvr>
    <a:masterClrMapping/>
  </p:clrMapOvr>
  <p:transition spd="slow">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8"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p:cNvSpPr>
            <a:spLocks noGrp="1" noChangeArrowheads="1"/>
          </p:cNvSpPr>
          <p:nvPr>
            <p:ph type="sldNum" sz="quarter" idx="12"/>
          </p:nvPr>
        </p:nvSpPr>
        <p:spPr>
          <a:ln/>
        </p:spPr>
        <p:txBody>
          <a:bodyPr/>
          <a:lstStyle>
            <a:lvl1pPr>
              <a:defRPr/>
            </a:lvl1pPr>
          </a:lstStyle>
          <a:p>
            <a:pPr>
              <a:defRPr/>
            </a:pPr>
            <a:fld id="{04C0639F-0D51-4787-80AB-72DD7A19D41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3195667497"/>
      </p:ext>
    </p:extLst>
  </p:cSld>
  <p:clrMapOvr>
    <a:masterClrMapping/>
  </p:clrMapOvr>
  <p:transition spd="slow">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4"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p:cNvSpPr>
            <a:spLocks noGrp="1" noChangeArrowheads="1"/>
          </p:cNvSpPr>
          <p:nvPr>
            <p:ph type="sldNum" sz="quarter" idx="12"/>
          </p:nvPr>
        </p:nvSpPr>
        <p:spPr>
          <a:ln/>
        </p:spPr>
        <p:txBody>
          <a:bodyPr/>
          <a:lstStyle>
            <a:lvl1pPr>
              <a:defRPr/>
            </a:lvl1pPr>
          </a:lstStyle>
          <a:p>
            <a:pPr>
              <a:defRPr/>
            </a:pPr>
            <a:fld id="{4631F6F2-0707-4F70-84FB-1DDDFC57D7D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2609546377"/>
      </p:ext>
    </p:extLst>
  </p:cSld>
  <p:clrMapOvr>
    <a:masterClrMapping/>
  </p:clrMapOvr>
  <p:transition spd="slow">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3"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p:cNvSpPr>
            <a:spLocks noGrp="1" noChangeArrowheads="1"/>
          </p:cNvSpPr>
          <p:nvPr>
            <p:ph type="sldNum" sz="quarter" idx="12"/>
          </p:nvPr>
        </p:nvSpPr>
        <p:spPr>
          <a:ln/>
        </p:spPr>
        <p:txBody>
          <a:bodyPr/>
          <a:lstStyle>
            <a:lvl1pPr>
              <a:defRPr/>
            </a:lvl1pPr>
          </a:lstStyle>
          <a:p>
            <a:pPr>
              <a:defRPr/>
            </a:pPr>
            <a:fld id="{FF79298F-79EF-4FA3-B8CE-715C81CD98E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02981568"/>
      </p:ext>
    </p:extLst>
  </p:cSld>
  <p:clrMapOvr>
    <a:masterClrMapping/>
  </p:clrMapOvr>
  <p:transition spd="slow">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B430DF9E-4D0B-421C-BC7E-D2F384811E64}"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901806331"/>
      </p:ext>
    </p:extLst>
  </p:cSld>
  <p:clrMapOvr>
    <a:masterClrMapping/>
  </p:clrMapOvr>
  <p:transition spd="slow">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sym typeface="Calibri" pitchFamily="34" charset="0"/>
            </a:endParaRP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6"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p:cNvSpPr>
            <a:spLocks noGrp="1" noChangeArrowheads="1"/>
          </p:cNvSpPr>
          <p:nvPr>
            <p:ph type="sldNum" sz="quarter" idx="12"/>
          </p:nvPr>
        </p:nvSpPr>
        <p:spPr>
          <a:ln/>
        </p:spPr>
        <p:txBody>
          <a:bodyPr/>
          <a:lstStyle>
            <a:lvl1pPr>
              <a:defRPr/>
            </a:lvl1pPr>
          </a:lstStyle>
          <a:p>
            <a:pPr>
              <a:defRPr/>
            </a:pPr>
            <a:fld id="{0A9A56DE-5DC9-4C44-A2A0-4D4276E42430}"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901310337"/>
      </p:ext>
    </p:extLst>
  </p:cSld>
  <p:clrMapOvr>
    <a:masterClrMapping/>
  </p:clrMapOvr>
  <p:transition spd="slow">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AA7E8029-9975-4C99-B457-1193F57044A7}"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616844572"/>
      </p:ext>
    </p:extLst>
  </p:cSld>
  <p:clrMapOvr>
    <a:masterClrMapping/>
  </p:clrMapOvr>
  <p:transition spd="slow">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4"/>
          <p:cNvSpPr>
            <a:spLocks noGrp="1" noChangeArrowheads="1"/>
          </p:cNvSpPr>
          <p:nvPr>
            <p:ph type="dt" sz="half" idx="10"/>
          </p:nvPr>
        </p:nvSpPr>
        <p:spPr>
          <a:ln/>
        </p:spPr>
        <p:txBody>
          <a:bodyPr/>
          <a:lstStyle>
            <a:lvl1pPr>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5" name="页脚占位符 5"/>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p:cNvSpPr>
            <a:spLocks noGrp="1" noChangeArrowheads="1"/>
          </p:cNvSpPr>
          <p:nvPr>
            <p:ph type="sldNum" sz="quarter" idx="12"/>
          </p:nvPr>
        </p:nvSpPr>
        <p:spPr>
          <a:ln/>
        </p:spPr>
        <p:txBody>
          <a:bodyPr/>
          <a:lstStyle>
            <a:lvl1pPr>
              <a:defRPr/>
            </a:lvl1pPr>
          </a:lstStyle>
          <a:p>
            <a:pPr>
              <a:defRPr/>
            </a:pPr>
            <a:fld id="{885511FB-3E28-4B12-8716-A63F70BB133F}" type="slidenum">
              <a:rPr lang="zh-CN" altLang="en-US"/>
              <a:pPr>
                <a:defRPr/>
              </a:pPr>
              <a:t>‹#›</a:t>
            </a:fld>
            <a:endParaRPr lang="zh-CN" altLang="en-US" sz="1800">
              <a:solidFill>
                <a:srgbClr val="000000"/>
              </a:solidFill>
            </a:endParaRPr>
          </a:p>
        </p:txBody>
      </p:sp>
    </p:spTree>
    <p:extLst>
      <p:ext uri="{BB962C8B-B14F-4D97-AF65-F5344CB8AC3E}">
        <p14:creationId xmlns:p14="http://schemas.microsoft.com/office/powerpoint/2010/main" val="1358494821"/>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13" Type="http://schemas.openxmlformats.org/officeDocument/2006/relationships/image" Target="../media/image1.png"/><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image" Target="../media/image1.png"/><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13" Type="http://schemas.openxmlformats.org/officeDocument/2006/relationships/image" Target="../media/image1.png"/><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image" Target="../media/image1.png"/><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pn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1.pn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1.pn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image" Target="../media/image1.png"/><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9AD0001-93E8-4FAE-8B8B-DE0347D586B0}" type="datetimeFigureOut">
              <a:rPr lang="zh-CN" altLang="en-US"/>
              <a:pPr>
                <a:defRPr/>
              </a:pPr>
              <a:t>2021-11-23</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3B35E588-CC17-4FEF-80AD-B88CA8C05A11}"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fade/>
  </p:transition>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4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024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126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5E09109-F21B-4F68-9A69-D7D61C852EE1}" type="datetime1">
              <a:rPr lang="zh-CN" altLang="en-US"/>
              <a:pPr>
                <a:defRPr/>
              </a:pPr>
              <a:t>2021-11-23</a:t>
            </a:fld>
            <a:endParaRPr lang="zh-CN" altLang="en-US" sz="1800">
              <a:solidFill>
                <a:srgbClr val="000000"/>
              </a:solidFill>
            </a:endParaRPr>
          </a:p>
        </p:txBody>
      </p:sp>
      <p:sp>
        <p:nvSpPr>
          <p:cNvPr id="1126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127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D3CA2563-3C1F-4261-B2CC-13D9AD1AAAAA}"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126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126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2292"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809EA0C-9619-4B00-8850-DFA1D74EC1C3}" type="datetime1">
              <a:rPr lang="zh-CN" altLang="en-US"/>
              <a:pPr>
                <a:defRPr/>
              </a:pPr>
              <a:t>2021-11-23</a:t>
            </a:fld>
            <a:endParaRPr lang="zh-CN" altLang="en-US" sz="1800">
              <a:solidFill>
                <a:srgbClr val="000000"/>
              </a:solidFill>
            </a:endParaRPr>
          </a:p>
        </p:txBody>
      </p:sp>
      <p:sp>
        <p:nvSpPr>
          <p:cNvPr id="12293"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2294"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87AEA0EB-7BEC-4EFA-B3B4-B867CA1AB96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229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229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331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E8B9365-F54F-4F53-9BB5-A4411A6A73AA}" type="datetime1">
              <a:rPr lang="zh-CN" altLang="en-US"/>
              <a:pPr>
                <a:defRPr/>
              </a:pPr>
              <a:t>2021-11-23</a:t>
            </a:fld>
            <a:endParaRPr lang="zh-CN" altLang="en-US" sz="1800">
              <a:solidFill>
                <a:srgbClr val="000000"/>
              </a:solidFill>
            </a:endParaRPr>
          </a:p>
        </p:txBody>
      </p:sp>
      <p:sp>
        <p:nvSpPr>
          <p:cNvPr id="1331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331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FB8C2CD9-8A02-478D-B48E-2CECD308976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331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1331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4340"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CECE4F8F-44F9-4D63-B24F-04E6C3DA8043}" type="datetime1">
              <a:rPr lang="zh-CN" altLang="en-US"/>
              <a:pPr>
                <a:defRPr/>
              </a:pPr>
              <a:t>2021-11-23</a:t>
            </a:fld>
            <a:endParaRPr lang="zh-CN" altLang="en-US" sz="1800">
              <a:solidFill>
                <a:srgbClr val="000000"/>
              </a:solidFill>
            </a:endParaRPr>
          </a:p>
        </p:txBody>
      </p:sp>
      <p:sp>
        <p:nvSpPr>
          <p:cNvPr id="14341"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4342"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7E21990C-FE1E-4970-AF12-A7D093975A14}"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205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3076"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Arial" pitchFamily="34" charset="0"/>
              </a:defRPr>
            </a:lvl1pPr>
          </a:lstStyle>
          <a:p>
            <a:pPr>
              <a:defRPr/>
            </a:pPr>
            <a:fld id="{C3A77D49-6FC4-4DE6-8981-0E47BCA08D72}" type="datetime1">
              <a:rPr lang="zh-CN" altLang="en-US"/>
              <a:pPr>
                <a:defRPr/>
              </a:pPr>
              <a:t>2021-11-23</a:t>
            </a:fld>
            <a:endParaRPr lang="zh-CN" altLang="en-US" sz="1800">
              <a:solidFill>
                <a:srgbClr val="000000"/>
              </a:solidFill>
            </a:endParaRPr>
          </a:p>
        </p:txBody>
      </p:sp>
      <p:sp>
        <p:nvSpPr>
          <p:cNvPr id="3077"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Arial" pitchFamily="34" charset="0"/>
              </a:defRPr>
            </a:lvl1pPr>
          </a:lstStyle>
          <a:p>
            <a:pPr>
              <a:defRPr/>
            </a:pPr>
            <a:endParaRPr lang="zh-CN" altLang="en-US"/>
          </a:p>
        </p:txBody>
      </p:sp>
      <p:sp>
        <p:nvSpPr>
          <p:cNvPr id="3078"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latin typeface="Arial" charset="0"/>
              </a:defRPr>
            </a:lvl1pPr>
          </a:lstStyle>
          <a:p>
            <a:pPr>
              <a:defRPr/>
            </a:pPr>
            <a:fld id="{1F1E1691-6946-43D8-9675-E59D06C537D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307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4100"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4029D01A-5AF9-4379-BE3B-9DB62B7464C6}" type="datetime1">
              <a:rPr lang="zh-CN" altLang="en-US"/>
              <a:pPr>
                <a:defRPr/>
              </a:pPr>
              <a:t>2021-11-23</a:t>
            </a:fld>
            <a:endParaRPr lang="zh-CN" altLang="en-US" sz="1800">
              <a:solidFill>
                <a:srgbClr val="000000"/>
              </a:solidFill>
            </a:endParaRPr>
          </a:p>
        </p:txBody>
      </p:sp>
      <p:sp>
        <p:nvSpPr>
          <p:cNvPr id="4101"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4102"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89E6F069-886F-4C95-B61B-5A939BAB0EBD}"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409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409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5124" name="日期占位符 3"/>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526F3183-F4D8-4DED-81E9-C81F6EBF49A1}" type="datetime1">
              <a:rPr lang="zh-CN" altLang="en-US"/>
              <a:pPr>
                <a:defRPr/>
              </a:pPr>
              <a:t>2021-11-23</a:t>
            </a:fld>
            <a:endParaRPr lang="zh-CN" altLang="en-US" sz="1800">
              <a:solidFill>
                <a:srgbClr val="000000"/>
              </a:solidFill>
            </a:endParaRPr>
          </a:p>
        </p:txBody>
      </p:sp>
      <p:sp>
        <p:nvSpPr>
          <p:cNvPr id="5125" name="页脚占位符 4"/>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5126" name="灯片编号占位符 5"/>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B06A9C01-2F68-49DB-AD3A-5ACDA5C407C1}"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5122"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5123"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6148"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B7F9E0B5-31DC-47DD-8066-E0D42EFB7ADE}" type="datetime1">
              <a:rPr lang="zh-CN" altLang="en-US"/>
              <a:pPr>
                <a:defRPr/>
              </a:pPr>
              <a:t>2021-11-23</a:t>
            </a:fld>
            <a:endParaRPr lang="zh-CN" altLang="en-US" sz="1800">
              <a:solidFill>
                <a:srgbClr val="000000"/>
              </a:solidFill>
            </a:endParaRPr>
          </a:p>
        </p:txBody>
      </p:sp>
      <p:sp>
        <p:nvSpPr>
          <p:cNvPr id="6149"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6150"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558F8002-016F-4C62-ABDE-69B5989B91E6}"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6147"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7172" name="日期占位符 6"/>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AEBD3FBB-6C61-47C0-B961-2CF8060FC76A}" type="datetime1">
              <a:rPr lang="zh-CN" altLang="en-US"/>
              <a:pPr>
                <a:defRPr/>
              </a:pPr>
              <a:t>2021-11-23</a:t>
            </a:fld>
            <a:endParaRPr lang="zh-CN" altLang="en-US" sz="1800">
              <a:solidFill>
                <a:srgbClr val="000000"/>
              </a:solidFill>
            </a:endParaRPr>
          </a:p>
        </p:txBody>
      </p:sp>
      <p:sp>
        <p:nvSpPr>
          <p:cNvPr id="7173" name="页脚占位符 7"/>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7174" name="灯片编号占位符 8"/>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750272E6-1157-4278-B1F6-D15B985B7B19}"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170"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7171"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8196" name="日期占位符 2"/>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68728BC-A982-40CB-84B8-012DD7F21F2B}" type="datetime1">
              <a:rPr lang="zh-CN" altLang="en-US"/>
              <a:pPr>
                <a:defRPr/>
              </a:pPr>
              <a:t>2021-11-23</a:t>
            </a:fld>
            <a:endParaRPr lang="zh-CN" altLang="en-US" sz="1800">
              <a:solidFill>
                <a:srgbClr val="000000"/>
              </a:solidFill>
            </a:endParaRPr>
          </a:p>
        </p:txBody>
      </p:sp>
      <p:sp>
        <p:nvSpPr>
          <p:cNvPr id="8197" name="页脚占位符 3"/>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8198" name="灯片编号占位符 4"/>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ECC63471-A025-4DAF-9406-10B9F5960350}"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8194"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8195"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9220" name="日期占位符 1"/>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80BA1DE7-909B-4193-AE0D-0EC926297E7A}" type="datetime1">
              <a:rPr lang="zh-CN" altLang="en-US"/>
              <a:pPr>
                <a:defRPr/>
              </a:pPr>
              <a:t>2021-11-23</a:t>
            </a:fld>
            <a:endParaRPr lang="zh-CN" altLang="en-US" sz="1800">
              <a:solidFill>
                <a:srgbClr val="000000"/>
              </a:solidFill>
            </a:endParaRPr>
          </a:p>
        </p:txBody>
      </p:sp>
      <p:sp>
        <p:nvSpPr>
          <p:cNvPr id="9221" name="页脚占位符 2"/>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9222" name="灯片编号占位符 3"/>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2F46EA9F-55BE-4A0A-BF01-2771BB4323EF}"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9218" name="标题占位符 1"/>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sym typeface="Calibri" pitchFamily="34" charset="0"/>
              </a:rPr>
              <a:t>单击此处编辑母版标题样式</a:t>
            </a:r>
          </a:p>
        </p:txBody>
      </p:sp>
      <p:sp>
        <p:nvSpPr>
          <p:cNvPr id="9219" name="文本占位符 2"/>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sym typeface="Calibri" pitchFamily="34" charset="0"/>
              </a:rPr>
              <a:t>单击此处编辑母版文本样式</a:t>
            </a:r>
          </a:p>
          <a:p>
            <a:pPr lvl="1"/>
            <a:r>
              <a:rPr lang="zh-CN" altLang="zh-CN" smtClean="0">
                <a:sym typeface="Calibri" pitchFamily="34" charset="0"/>
              </a:rPr>
              <a:t>第二级</a:t>
            </a:r>
          </a:p>
          <a:p>
            <a:pPr lvl="2"/>
            <a:r>
              <a:rPr lang="zh-CN" altLang="zh-CN" smtClean="0">
                <a:sym typeface="Calibri" pitchFamily="34" charset="0"/>
              </a:rPr>
              <a:t>第三级</a:t>
            </a:r>
          </a:p>
          <a:p>
            <a:pPr lvl="3"/>
            <a:r>
              <a:rPr lang="zh-CN" altLang="zh-CN" smtClean="0">
                <a:sym typeface="Calibri" pitchFamily="34" charset="0"/>
              </a:rPr>
              <a:t>第四级</a:t>
            </a:r>
          </a:p>
          <a:p>
            <a:pPr lvl="4"/>
            <a:r>
              <a:rPr lang="zh-CN" altLang="zh-CN" smtClean="0">
                <a:sym typeface="Calibri" pitchFamily="34" charset="0"/>
              </a:rPr>
              <a:t>第五级</a:t>
            </a:r>
          </a:p>
        </p:txBody>
      </p:sp>
      <p:sp>
        <p:nvSpPr>
          <p:cNvPr id="10244" name="日期占位符 4"/>
          <p:cNvSpPr>
            <a:spLocks noGrp="1" noChangeArrowheads="1"/>
          </p:cNvSpPr>
          <p:nvPr>
            <p:ph type="dt" sz="half" idx="2"/>
          </p:nvPr>
        </p:nvSpPr>
        <p:spPr bwMode="auto">
          <a:xfrm>
            <a:off x="609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6DF84767-8373-4EE0-9D2E-49A57C383EED}" type="datetime1">
              <a:rPr lang="zh-CN" altLang="en-US"/>
              <a:pPr>
                <a:defRPr/>
              </a:pPr>
              <a:t>2021-11-23</a:t>
            </a:fld>
            <a:endParaRPr lang="zh-CN" altLang="en-US" sz="1800">
              <a:solidFill>
                <a:srgbClr val="000000"/>
              </a:solidFill>
            </a:endParaRPr>
          </a:p>
        </p:txBody>
      </p:sp>
      <p:sp>
        <p:nvSpPr>
          <p:cNvPr id="10245" name="页脚占位符 5"/>
          <p:cNvSpPr>
            <a:spLocks noGrp="1" noChangeArrowheads="1"/>
          </p:cNvSpPr>
          <p:nvPr>
            <p:ph type="ftr" sz="quarter" idx="3"/>
          </p:nvPr>
        </p:nvSpPr>
        <p:spPr bwMode="auto">
          <a:xfrm>
            <a:off x="4165600" y="6356350"/>
            <a:ext cx="3860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246" name="灯片编号占位符 6"/>
          <p:cNvSpPr>
            <a:spLocks noGrp="1" noChangeArrowheads="1"/>
          </p:cNvSpPr>
          <p:nvPr>
            <p:ph type="sldNum" sz="quarter" idx="4"/>
          </p:nvPr>
        </p:nvSpPr>
        <p:spPr bwMode="auto">
          <a:xfrm>
            <a:off x="8737600" y="6356350"/>
            <a:ext cx="284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buFont typeface="Arial" charset="0"/>
              <a:buNone/>
              <a:defRPr sz="1200" smtClean="0">
                <a:solidFill>
                  <a:srgbClr val="898989"/>
                </a:solidFill>
              </a:defRPr>
            </a:lvl1pPr>
          </a:lstStyle>
          <a:p>
            <a:pPr>
              <a:defRPr/>
            </a:pPr>
            <a:fld id="{59E73357-52B7-4AA8-8140-250326D093FC}" type="slidenum">
              <a:rPr lang="zh-CN" altLang="en-US"/>
              <a:pPr>
                <a:defRPr/>
              </a:pPr>
              <a:t>‹#›</a:t>
            </a:fld>
            <a:endParaRPr lang="zh-CN" altLang="en-US"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ransition spd="slow">
    <p:fade/>
  </p:transition>
  <p:txStyles>
    <p:titleStyle>
      <a:lvl1pPr marL="914400" indent="-914400" algn="ctr" rtl="0" eaLnBrk="0" fontAlgn="base" hangingPunct="0">
        <a:spcBef>
          <a:spcPct val="0"/>
        </a:spcBef>
        <a:spcAft>
          <a:spcPct val="0"/>
        </a:spcAft>
        <a:defRPr sz="4400">
          <a:solidFill>
            <a:schemeClr val="tx1"/>
          </a:solidFill>
          <a:latin typeface="+mj-lt"/>
          <a:ea typeface="+mj-ea"/>
          <a:cs typeface="+mj-cs"/>
          <a:sym typeface="Calibri" pitchFamily="34" charset="0"/>
        </a:defRPr>
      </a:lvl1pPr>
      <a:lvl2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2pPr>
      <a:lvl3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3pPr>
      <a:lvl4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4pPr>
      <a:lvl5pPr marL="9144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5pPr>
      <a:lvl6pPr marL="13716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6pPr>
      <a:lvl7pPr marL="18288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7pPr>
      <a:lvl8pPr marL="22860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8pPr>
      <a:lvl9pPr marL="2743200" indent="-914400" algn="ctr" rtl="0" eaLnBrk="0" fontAlgn="base" hangingPunct="0">
        <a:spcBef>
          <a:spcPct val="0"/>
        </a:spcBef>
        <a:spcAft>
          <a:spcPct val="0"/>
        </a:spcAft>
        <a:defRPr sz="4400">
          <a:solidFill>
            <a:schemeClr val="tx1"/>
          </a:solidFill>
          <a:latin typeface="Calibri" pitchFamily="34" charset="0"/>
          <a:ea typeface="宋体" pitchFamily="2" charset="-122"/>
          <a:sym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a:solidFill>
            <a:schemeClr val="tx1"/>
          </a:solidFill>
          <a:latin typeface="+mn-lt"/>
          <a:ea typeface="+mn-ea"/>
          <a:sym typeface="Calibri" pitchFamily="34" charset="0"/>
        </a:defRPr>
      </a:lvl2pPr>
      <a:lvl3pPr marL="1143000" indent="-228600" algn="l" rtl="0" eaLnBrk="0" fontAlgn="base" hangingPunct="0">
        <a:spcBef>
          <a:spcPct val="20000"/>
        </a:spcBef>
        <a:spcAft>
          <a:spcPct val="0"/>
        </a:spcAft>
        <a:buFont typeface="Arial" pitchFamily="34" charset="0"/>
        <a:buChar char="•"/>
        <a:defRPr sz="2400">
          <a:solidFill>
            <a:schemeClr val="tx1"/>
          </a:solidFill>
          <a:latin typeface="+mn-lt"/>
          <a:ea typeface="+mn-ea"/>
          <a:sym typeface="Calibri" pitchFamily="34" charset="0"/>
        </a:defRPr>
      </a:lvl3pPr>
      <a:lvl4pPr marL="1600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4pPr>
      <a:lvl5pPr marL="20574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ea typeface="+mn-ea"/>
          <a:sym typeface="Calibri"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10.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图片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88" y="-200025"/>
            <a:ext cx="12192001"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矩形 8"/>
          <p:cNvSpPr>
            <a:spLocks/>
          </p:cNvSpPr>
          <p:nvPr/>
        </p:nvSpPr>
        <p:spPr bwMode="auto">
          <a:xfrm>
            <a:off x="763588" y="1619250"/>
            <a:ext cx="11096625" cy="1819275"/>
          </a:xfrm>
          <a:custGeom>
            <a:avLst/>
            <a:gdLst>
              <a:gd name="T0" fmla="*/ 0 w 6696075"/>
              <a:gd name="T1" fmla="*/ 0 h 1819275"/>
              <a:gd name="T2" fmla="*/ 27862382 w 6696075"/>
              <a:gd name="T3" fmla="*/ 19050 h 1819275"/>
              <a:gd name="T4" fmla="*/ 27862382 w 6696075"/>
              <a:gd name="T5" fmla="*/ 1809750 h 1819275"/>
              <a:gd name="T6" fmla="*/ 4669799 w 6696075"/>
              <a:gd name="T7" fmla="*/ 1819275 h 1819275"/>
              <a:gd name="T8" fmla="*/ 0 w 6696075"/>
              <a:gd name="T9" fmla="*/ 0 h 181927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696075" h="1819275">
                <a:moveTo>
                  <a:pt x="0" y="0"/>
                </a:moveTo>
                <a:lnTo>
                  <a:pt x="6696075" y="19050"/>
                </a:lnTo>
                <a:lnTo>
                  <a:pt x="6696075" y="1809750"/>
                </a:lnTo>
                <a:lnTo>
                  <a:pt x="1122277" y="1819275"/>
                </a:lnTo>
                <a:lnTo>
                  <a:pt x="0" y="0"/>
                </a:lnTo>
                <a:close/>
              </a:path>
            </a:pathLst>
          </a:custGeom>
          <a:solidFill>
            <a:schemeClr val="accent1">
              <a:lumMod val="50000"/>
            </a:schemeClr>
          </a:solidFill>
          <a:ln>
            <a:noFill/>
          </a:ln>
        </p:spPr>
        <p:txBody>
          <a:bodyPr anchor="ctr"/>
          <a:lstStyle/>
          <a:p>
            <a:pPr>
              <a:defRPr/>
            </a:pPr>
            <a:endParaRPr lang="zh-CN" altLang="en-US"/>
          </a:p>
        </p:txBody>
      </p:sp>
      <p:sp>
        <p:nvSpPr>
          <p:cNvPr id="14340" name="矩形 9"/>
          <p:cNvSpPr>
            <a:spLocks noChangeArrowheads="1"/>
          </p:cNvSpPr>
          <p:nvPr/>
        </p:nvSpPr>
        <p:spPr bwMode="auto">
          <a:xfrm>
            <a:off x="12088813" y="1628775"/>
            <a:ext cx="171450" cy="1800225"/>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1" name="等腰三角形 11"/>
          <p:cNvSpPr>
            <a:spLocks/>
          </p:cNvSpPr>
          <p:nvPr/>
        </p:nvSpPr>
        <p:spPr bwMode="auto">
          <a:xfrm>
            <a:off x="5964238" y="1628775"/>
            <a:ext cx="5895975" cy="1800225"/>
          </a:xfrm>
          <a:custGeom>
            <a:avLst/>
            <a:gdLst>
              <a:gd name="T0" fmla="*/ 0 w 5895976"/>
              <a:gd name="T1" fmla="*/ 1800225 h 1800225"/>
              <a:gd name="T2" fmla="*/ 3586146 w 5895976"/>
              <a:gd name="T3" fmla="*/ 0 h 1800225"/>
              <a:gd name="T4" fmla="*/ 5895951 w 5895976"/>
              <a:gd name="T5" fmla="*/ 1800225 h 1800225"/>
              <a:gd name="T6" fmla="*/ 0 w 5895976"/>
              <a:gd name="T7" fmla="*/ 1800225 h 180022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95976" h="1800225">
                <a:moveTo>
                  <a:pt x="0" y="1800225"/>
                </a:moveTo>
                <a:lnTo>
                  <a:pt x="3586171" y="0"/>
                </a:lnTo>
                <a:lnTo>
                  <a:pt x="5895976" y="1800225"/>
                </a:lnTo>
                <a:lnTo>
                  <a:pt x="0" y="1800225"/>
                </a:lnTo>
                <a:close/>
              </a:path>
            </a:pathLst>
          </a:custGeom>
          <a:solidFill>
            <a:srgbClr val="0C86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endParaRPr lang="zh-CN" altLang="en-US"/>
          </a:p>
        </p:txBody>
      </p:sp>
      <p:sp>
        <p:nvSpPr>
          <p:cNvPr id="14342" name="矩形 14"/>
          <p:cNvSpPr>
            <a:spLocks noChangeArrowheads="1"/>
          </p:cNvSpPr>
          <p:nvPr/>
        </p:nvSpPr>
        <p:spPr bwMode="auto">
          <a:xfrm>
            <a:off x="0" y="6448425"/>
            <a:ext cx="12192000" cy="419100"/>
          </a:xfrm>
          <a:prstGeom prst="rect">
            <a:avLst/>
          </a:prstGeom>
          <a:solidFill>
            <a:srgbClr val="269F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3" name="矩形 17"/>
          <p:cNvSpPr>
            <a:spLocks noChangeArrowheads="1"/>
          </p:cNvSpPr>
          <p:nvPr/>
        </p:nvSpPr>
        <p:spPr bwMode="auto">
          <a:xfrm>
            <a:off x="9271000" y="6448425"/>
            <a:ext cx="2921000" cy="422275"/>
          </a:xfrm>
          <a:prstGeom prst="rect">
            <a:avLst/>
          </a:prstGeom>
          <a:solidFill>
            <a:srgbClr val="77737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4" name="直角三角形 15"/>
          <p:cNvSpPr>
            <a:spLocks noChangeArrowheads="1"/>
          </p:cNvSpPr>
          <p:nvPr/>
        </p:nvSpPr>
        <p:spPr bwMode="auto">
          <a:xfrm rot="-2482782">
            <a:off x="9013825" y="6180138"/>
            <a:ext cx="622300" cy="544512"/>
          </a:xfrm>
          <a:prstGeom prst="rtTriangle">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sp>
        <p:nvSpPr>
          <p:cNvPr id="14345" name="文本框 24"/>
          <p:cNvSpPr txBox="1">
            <a:spLocks noChangeArrowheads="1"/>
          </p:cNvSpPr>
          <p:nvPr/>
        </p:nvSpPr>
        <p:spPr bwMode="auto">
          <a:xfrm>
            <a:off x="2011363" y="2008188"/>
            <a:ext cx="96647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4800" b="1">
                <a:solidFill>
                  <a:schemeClr val="bg1"/>
                </a:solidFill>
                <a:latin typeface="微软雅黑" pitchFamily="34" charset="-122"/>
                <a:ea typeface="微软雅黑" pitchFamily="34" charset="-122"/>
              </a:rPr>
              <a:t>第三单元  货币均衡与金融稳定</a:t>
            </a:r>
          </a:p>
        </p:txBody>
      </p:sp>
      <p:sp>
        <p:nvSpPr>
          <p:cNvPr id="14346" name="矩形 25"/>
          <p:cNvSpPr>
            <a:spLocks noChangeArrowheads="1"/>
          </p:cNvSpPr>
          <p:nvPr/>
        </p:nvSpPr>
        <p:spPr bwMode="auto">
          <a:xfrm>
            <a:off x="6958013" y="2820988"/>
            <a:ext cx="43878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dist" eaLnBrk="1" hangingPunct="1">
              <a:buFont typeface="Arial" pitchFamily="34" charset="0"/>
              <a:buNone/>
            </a:pPr>
            <a:endParaRPr lang="zh-CN" altLang="en-US">
              <a:solidFill>
                <a:schemeClr val="bg1"/>
              </a:solidFill>
            </a:endParaRPr>
          </a:p>
        </p:txBody>
      </p:sp>
      <p:sp>
        <p:nvSpPr>
          <p:cNvPr id="15371" name="Rectangle 3"/>
          <p:cNvSpPr txBox="1">
            <a:spLocks noChangeArrowheads="1"/>
          </p:cNvSpPr>
          <p:nvPr/>
        </p:nvSpPr>
        <p:spPr bwMode="auto">
          <a:xfrm>
            <a:off x="2492375" y="3743325"/>
            <a:ext cx="7637463"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eaLnBrk="1" hangingPunct="1">
              <a:defRPr/>
            </a:pPr>
            <a:r>
              <a:rPr lang="zh-CN" altLang="en-US" sz="2400" b="1" dirty="0" smtClean="0">
                <a:solidFill>
                  <a:schemeClr val="accent1">
                    <a:lumMod val="50000"/>
                  </a:schemeClr>
                </a:solidFill>
                <a:latin typeface="微软雅黑" panose="020B0503020204020204" pitchFamily="34" charset="-122"/>
                <a:ea typeface="微软雅黑" panose="020B0503020204020204" pitchFamily="34" charset="-122"/>
              </a:rPr>
              <a:t>第十讲   货币需求  </a:t>
            </a:r>
            <a:endParaRPr lang="en-US" altLang="zh-CN" sz="2400" b="1" dirty="0" smtClean="0">
              <a:solidFill>
                <a:schemeClr val="accent1">
                  <a:lumMod val="50000"/>
                </a:schemeClr>
              </a:solidFill>
              <a:latin typeface="微软雅黑" panose="020B0503020204020204" pitchFamily="34" charset="-122"/>
              <a:ea typeface="微软雅黑" panose="020B0503020204020204" pitchFamily="34" charset="-122"/>
            </a:endParaRPr>
          </a:p>
          <a:p>
            <a:pPr eaLnBrk="1" hangingPunct="1">
              <a:defRPr/>
            </a:pPr>
            <a:r>
              <a:rPr lang="zh-CN" altLang="en-US" sz="2400" b="1" dirty="0" smtClean="0">
                <a:latin typeface="微软雅黑" panose="020B0503020204020204" pitchFamily="34" charset="-122"/>
                <a:ea typeface="微软雅黑" panose="020B0503020204020204" pitchFamily="34" charset="-122"/>
              </a:rPr>
              <a:t>第十一讲   货币供给</a:t>
            </a:r>
          </a:p>
          <a:p>
            <a:pPr eaLnBrk="1" hangingPunct="1">
              <a:defRPr/>
            </a:pPr>
            <a:r>
              <a:rPr lang="zh-CN" altLang="en-US" sz="2400" b="1" dirty="0" smtClean="0">
                <a:latin typeface="微软雅黑" panose="020B0503020204020204" pitchFamily="34" charset="-122"/>
                <a:ea typeface="微软雅黑" panose="020B0503020204020204" pitchFamily="34" charset="-122"/>
              </a:rPr>
              <a:t>第十二讲   货币均衡</a:t>
            </a:r>
          </a:p>
          <a:p>
            <a:pPr eaLnBrk="1" hangingPunct="1">
              <a:defRPr/>
            </a:pPr>
            <a:r>
              <a:rPr lang="zh-CN" altLang="en-US" sz="2400" b="1" dirty="0" smtClean="0">
                <a:latin typeface="微软雅黑" panose="020B0503020204020204" pitchFamily="34" charset="-122"/>
                <a:ea typeface="微软雅黑" panose="020B0503020204020204" pitchFamily="34" charset="-122"/>
              </a:rPr>
              <a:t>第十三讲   货币政策</a:t>
            </a:r>
          </a:p>
          <a:p>
            <a:pPr eaLnBrk="1" hangingPunct="1">
              <a:defRPr/>
            </a:pPr>
            <a:r>
              <a:rPr lang="zh-CN" altLang="en-US" sz="2400" b="1" dirty="0" smtClean="0">
                <a:latin typeface="微软雅黑" panose="020B0503020204020204" pitchFamily="34" charset="-122"/>
                <a:ea typeface="微软雅黑" panose="020B0503020204020204" pitchFamily="34" charset="-122"/>
              </a:rPr>
              <a:t>第十四讲   金融监管</a:t>
            </a:r>
          </a:p>
          <a:p>
            <a:pPr eaLnBrk="1" hangingPunct="1">
              <a:defRPr/>
            </a:pPr>
            <a:endParaRPr lang="zh-CN" altLang="en-US" sz="24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55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355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74663" y="1135063"/>
            <a:ext cx="8050212" cy="498475"/>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（二）货币需求数量理论：费雪方程式</a:t>
            </a:r>
          </a:p>
        </p:txBody>
      </p:sp>
      <p:sp>
        <p:nvSpPr>
          <p:cNvPr id="10" name="Rectangle 3"/>
          <p:cNvSpPr txBox="1">
            <a:spLocks noChangeArrowheads="1"/>
          </p:cNvSpPr>
          <p:nvPr/>
        </p:nvSpPr>
        <p:spPr>
          <a:xfrm>
            <a:off x="600075" y="1900238"/>
            <a:ext cx="11287125" cy="4675187"/>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ts val="2640"/>
              </a:lnSpc>
              <a:spcBef>
                <a:spcPts val="600"/>
              </a:spcBef>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理论创立</a:t>
            </a:r>
          </a:p>
          <a:p>
            <a:pPr eaLnBrk="1" hangingPunct="1">
              <a:lnSpc>
                <a:spcPts val="2640"/>
              </a:lnSpc>
              <a:spcBef>
                <a:spcPts val="60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1911</a:t>
            </a:r>
            <a:r>
              <a:rPr lang="zh-CN" altLang="en-US" sz="2000" dirty="0">
                <a:latin typeface="微软雅黑" panose="020B0503020204020204" pitchFamily="34" charset="-122"/>
                <a:ea typeface="微软雅黑" panose="020B0503020204020204" pitchFamily="34" charset="-122"/>
              </a:rPr>
              <a:t>年美国耶鲁大学</a:t>
            </a:r>
            <a:r>
              <a:rPr lang="zh-CN" altLang="en-US" sz="2000" dirty="0">
                <a:solidFill>
                  <a:srgbClr val="FF0000"/>
                </a:solidFill>
                <a:latin typeface="微软雅黑" panose="020B0503020204020204" pitchFamily="34" charset="-122"/>
                <a:ea typeface="微软雅黑" panose="020B0503020204020204" pitchFamily="34" charset="-122"/>
              </a:rPr>
              <a:t>欧文</a:t>
            </a:r>
            <a:r>
              <a:rPr lang="en-US" altLang="zh-CN" sz="2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solidFill>
                  <a:srgbClr val="FF0000"/>
                </a:solidFill>
                <a:latin typeface="微软雅黑" panose="020B0503020204020204" pitchFamily="34" charset="-122"/>
                <a:ea typeface="微软雅黑" panose="020B0503020204020204" pitchFamily="34" charset="-122"/>
              </a:rPr>
              <a:t>费雪</a:t>
            </a:r>
            <a:r>
              <a:rPr lang="zh-CN" altLang="en-US" sz="2000" dirty="0">
                <a:latin typeface="微软雅黑" panose="020B0503020204020204" pitchFamily="34" charset="-122"/>
                <a:ea typeface="微软雅黑" panose="020B0503020204020204" pitchFamily="34" charset="-122"/>
              </a:rPr>
              <a:t>出版了</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货币购买力</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一书，对古典货币数量论做了清晰的阐述，提出了交易方程式： </a:t>
            </a:r>
            <a:r>
              <a:rPr lang="en-US" altLang="zh-CN" sz="2000" dirty="0">
                <a:latin typeface="微软雅黑" panose="020B0503020204020204" pitchFamily="34" charset="-122"/>
                <a:ea typeface="微软雅黑" panose="020B0503020204020204" pitchFamily="34" charset="-122"/>
              </a:rPr>
              <a:t>MV</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PT</a:t>
            </a:r>
          </a:p>
          <a:p>
            <a:pPr eaLnBrk="1" hangingPunct="1">
              <a:lnSpc>
                <a:spcPts val="2640"/>
              </a:lnSpc>
              <a:spcBef>
                <a:spcPts val="600"/>
              </a:spcBef>
              <a:buClr>
                <a:srgbClr val="00B050"/>
              </a:buClr>
              <a:buFont typeface="Wingdings" pitchFamily="2" charset="2"/>
              <a:buChar char="n"/>
              <a:defRPr/>
            </a:pPr>
            <a:r>
              <a:rPr lang="en-US" altLang="zh-CN" sz="2000" dirty="0">
                <a:latin typeface="微软雅黑" panose="020B0503020204020204" pitchFamily="34" charset="-122"/>
                <a:ea typeface="微软雅黑" panose="020B0503020204020204" pitchFamily="34" charset="-122"/>
              </a:rPr>
              <a:t>M</a:t>
            </a:r>
            <a:r>
              <a:rPr lang="zh-CN" altLang="en-US" sz="2000" dirty="0">
                <a:latin typeface="微软雅黑" panose="020B0503020204020204" pitchFamily="34" charset="-122"/>
                <a:ea typeface="微软雅黑" panose="020B0503020204020204" pitchFamily="34" charset="-122"/>
              </a:rPr>
              <a:t>为一定时期内流通货币的平均数；</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为货币流通速度；</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为各类商品价格的加权平均数；</a:t>
            </a:r>
            <a:r>
              <a:rPr lang="en-US" altLang="zh-CN" sz="2000" dirty="0">
                <a:latin typeface="微软雅黑" panose="020B0503020204020204" pitchFamily="34" charset="-122"/>
                <a:ea typeface="微软雅黑" panose="020B0503020204020204" pitchFamily="34" charset="-122"/>
              </a:rPr>
              <a:t>T</a:t>
            </a:r>
            <a:r>
              <a:rPr lang="zh-CN" altLang="en-US" sz="2000" dirty="0">
                <a:latin typeface="微软雅黑" panose="020B0503020204020204" pitchFamily="34" charset="-122"/>
                <a:ea typeface="微软雅黑" panose="020B0503020204020204" pitchFamily="34" charset="-122"/>
              </a:rPr>
              <a:t>为各类商品的交易数量</a:t>
            </a:r>
          </a:p>
          <a:p>
            <a:pPr eaLnBrk="1" hangingPunct="1">
              <a:lnSpc>
                <a:spcPts val="2640"/>
              </a:lnSpc>
              <a:spcBef>
                <a:spcPts val="60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货币数量论：</a:t>
            </a:r>
            <a:r>
              <a:rPr lang="zh-CN" altLang="en-US" sz="2000" dirty="0">
                <a:latin typeface="微软雅黑" panose="020B0503020204020204" pitchFamily="34" charset="-122"/>
                <a:ea typeface="微软雅黑" panose="020B0503020204020204" pitchFamily="34" charset="-122"/>
              </a:rPr>
              <a:t>价格的变动仅源于货币数量的变动：</a:t>
            </a:r>
            <a:r>
              <a:rPr lang="en-US" altLang="zh-CN" sz="2000" dirty="0" smtClean="0">
                <a:latin typeface="微软雅黑" panose="020B0503020204020204" pitchFamily="34" charset="-122"/>
                <a:ea typeface="微软雅黑" panose="020B0503020204020204" pitchFamily="34" charset="-122"/>
              </a:rPr>
              <a:t>P=</a:t>
            </a:r>
            <a:r>
              <a:rPr lang="en-US" altLang="zh-CN" sz="2000" dirty="0" smtClean="0">
                <a:solidFill>
                  <a:srgbClr val="FF0000"/>
                </a:solidFill>
                <a:latin typeface="微软雅黑" panose="020B0503020204020204" pitchFamily="34" charset="-122"/>
                <a:ea typeface="微软雅黑" panose="020B0503020204020204" pitchFamily="34" charset="-122"/>
              </a:rPr>
              <a:t>M</a:t>
            </a:r>
            <a:r>
              <a:rPr lang="en-US" altLang="zh-CN" sz="2000" dirty="0" smtClean="0">
                <a:latin typeface="微软雅黑" panose="020B0503020204020204" pitchFamily="34" charset="-122"/>
                <a:ea typeface="微软雅黑" panose="020B0503020204020204" pitchFamily="34" charset="-122"/>
              </a:rPr>
              <a:t>V/T</a:t>
            </a:r>
          </a:p>
          <a:p>
            <a:pPr marL="0" indent="0" eaLnBrk="1" hangingPunct="1">
              <a:lnSpc>
                <a:spcPct val="110000"/>
              </a:lnSpc>
              <a:spcBef>
                <a:spcPts val="600"/>
              </a:spcBef>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货币需求数量论：</a:t>
            </a:r>
            <a:r>
              <a:rPr lang="zh-CN" altLang="en-US" sz="2000" dirty="0">
                <a:latin typeface="微软雅黑" panose="020B0503020204020204" pitchFamily="34" charset="-122"/>
                <a:ea typeface="微软雅黑" panose="020B0503020204020204" pitchFamily="34" charset="-122"/>
              </a:rPr>
              <a:t>货币需求仅为收入的函数，利率对货币需求没有影响，货币需求决定于：</a:t>
            </a:r>
          </a:p>
          <a:p>
            <a:pPr eaLnBrk="1" hangingPunct="1">
              <a:lnSpc>
                <a:spcPct val="130000"/>
              </a:lnSpc>
              <a:spcBef>
                <a:spcPts val="60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）名义收入水平</a:t>
            </a:r>
            <a:r>
              <a:rPr lang="en-US" altLang="zh-CN" sz="2000" dirty="0">
                <a:latin typeface="微软雅黑" panose="020B0503020204020204" pitchFamily="34" charset="-122"/>
                <a:ea typeface="微软雅黑" panose="020B0503020204020204" pitchFamily="34" charset="-122"/>
              </a:rPr>
              <a:t>PT</a:t>
            </a:r>
            <a:r>
              <a:rPr lang="zh-CN" altLang="en-US" sz="2000" dirty="0">
                <a:latin typeface="微软雅黑" panose="020B0503020204020204" pitchFamily="34" charset="-122"/>
                <a:ea typeface="微软雅黑" panose="020B0503020204020204" pitchFamily="34" charset="-122"/>
              </a:rPr>
              <a:t>引致的交易水平</a:t>
            </a:r>
          </a:p>
          <a:p>
            <a:pPr eaLnBrk="1" hangingPunct="1">
              <a:lnSpc>
                <a:spcPct val="130000"/>
              </a:lnSpc>
              <a:spcBef>
                <a:spcPts val="60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）经济中影响人们交易方式、决定货币流通速度</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的制度因素</a:t>
            </a:r>
          </a:p>
          <a:p>
            <a:pPr eaLnBrk="1" hangingPunct="1">
              <a:lnSpc>
                <a:spcPct val="130000"/>
              </a:lnSpc>
              <a:spcBef>
                <a:spcPts val="60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  =  1/V  ·  PT</a:t>
            </a:r>
          </a:p>
          <a:p>
            <a:pPr eaLnBrk="1" hangingPunct="1">
              <a:lnSpc>
                <a:spcPct val="1300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一定时期内在一定价格水平下的总交易量与所需的名义货币量具有一定比例</a:t>
            </a:r>
            <a:r>
              <a:rPr lang="zh-CN" altLang="en-US" sz="2000" b="1" dirty="0"/>
              <a:t>关系：</a:t>
            </a:r>
            <a:r>
              <a:rPr lang="en-US" altLang="zh-CN" sz="2000" b="1" dirty="0" smtClean="0"/>
              <a:t>1/V</a:t>
            </a:r>
            <a:endParaRPr lang="zh-CN" altLang="en-US" sz="20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57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457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36563" y="1309688"/>
            <a:ext cx="8050212" cy="496887"/>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（三）剑桥学派货币需求理论：剑桥方程式</a:t>
            </a:r>
          </a:p>
        </p:txBody>
      </p:sp>
      <p:sp>
        <p:nvSpPr>
          <p:cNvPr id="10" name="Rectangle 3"/>
          <p:cNvSpPr txBox="1">
            <a:spLocks noChangeArrowheads="1"/>
          </p:cNvSpPr>
          <p:nvPr/>
        </p:nvSpPr>
        <p:spPr>
          <a:xfrm>
            <a:off x="875354" y="2289175"/>
            <a:ext cx="10399004"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理论创立：</a:t>
            </a:r>
            <a:r>
              <a:rPr lang="zh-CN" altLang="en-US" sz="2000" dirty="0">
                <a:latin typeface="微软雅黑" panose="020B0503020204020204" pitchFamily="34" charset="-122"/>
                <a:ea typeface="微软雅黑" panose="020B0503020204020204" pitchFamily="34" charset="-122"/>
              </a:rPr>
              <a:t>在费雪发展他的货币数量论的同时，以阿尔弗雷德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马歇尔、</a:t>
            </a:r>
            <a:r>
              <a:rPr lang="en-US" altLang="zh-CN" sz="2000" dirty="0">
                <a:latin typeface="微软雅黑" panose="020B0503020204020204" pitchFamily="34" charset="-122"/>
                <a:ea typeface="微软雅黑" panose="020B0503020204020204" pitchFamily="34" charset="-122"/>
              </a:rPr>
              <a:t>A • C</a:t>
            </a:r>
            <a:r>
              <a:rPr lang="zh-CN" altLang="en-US" sz="2000" dirty="0">
                <a:latin typeface="微软雅黑" panose="020B0503020204020204" pitchFamily="34" charset="-122"/>
                <a:ea typeface="微软雅黑" panose="020B0503020204020204" pitchFamily="34" charset="-122"/>
              </a:rPr>
              <a:t>皮古为代表的剑桥大学古典经济学家进行了同样的研究</a:t>
            </a:r>
          </a:p>
          <a:p>
            <a:pPr eaLnBrk="1" hangingPunct="1">
              <a:lnSpc>
                <a:spcPct val="150000"/>
              </a:lnSpc>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主要内容：</a:t>
            </a:r>
            <a:r>
              <a:rPr lang="zh-CN" altLang="en-US" sz="2000" dirty="0">
                <a:latin typeface="微软雅黑" panose="020B0503020204020204" pitchFamily="34" charset="-122"/>
                <a:ea typeface="微软雅黑" panose="020B0503020204020204" pitchFamily="34" charset="-122"/>
              </a:rPr>
              <a:t>人们持有货币是因为货币具有两个属性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交易媒介和财富贮藏，因此货币需求与交易和收入水平有关，货币需求函数为：</a:t>
            </a:r>
          </a:p>
          <a:p>
            <a:pPr eaLnBrk="1" hangingPunct="1">
              <a:lnSpc>
                <a:spcPct val="150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err="1">
                <a:latin typeface="微软雅黑" panose="020B0503020204020204" pitchFamily="34" charset="-122"/>
                <a:ea typeface="微软雅黑" panose="020B0503020204020204" pitchFamily="34" charset="-122"/>
              </a:rPr>
              <a:t>Md</a:t>
            </a:r>
            <a:r>
              <a:rPr lang="en-US" altLang="zh-CN" sz="2000" dirty="0">
                <a:latin typeface="微软雅黑" panose="020B0503020204020204" pitchFamily="34" charset="-122"/>
                <a:ea typeface="微软雅黑" panose="020B0503020204020204" pitchFamily="34" charset="-122"/>
              </a:rPr>
              <a:t>  =  k • PY</a:t>
            </a:r>
          </a:p>
          <a:p>
            <a:pPr eaLnBrk="1" hangingPunct="1">
              <a:lnSpc>
                <a:spcPct val="150000"/>
              </a:lnSpc>
              <a:buFont typeface="Wingdings" panose="05000000000000000000" pitchFamily="2" charset="2"/>
              <a:buNone/>
              <a:defRPr/>
            </a:pPr>
            <a:r>
              <a:rPr lang="en-US" altLang="zh-CN" sz="2000" dirty="0">
                <a:latin typeface="微软雅黑" panose="020B0503020204020204" pitchFamily="34" charset="-122"/>
                <a:ea typeface="微软雅黑" panose="020B0503020204020204" pitchFamily="34" charset="-122"/>
              </a:rPr>
              <a:t>   Y</a:t>
            </a:r>
            <a:r>
              <a:rPr lang="zh-CN" altLang="en-US" sz="2000" dirty="0">
                <a:latin typeface="微软雅黑" panose="020B0503020204020204" pitchFamily="34" charset="-122"/>
                <a:ea typeface="微软雅黑" panose="020B0503020204020204" pitchFamily="34" charset="-122"/>
              </a:rPr>
              <a:t>为总产出，</a:t>
            </a:r>
            <a:r>
              <a:rPr lang="en-US" altLang="zh-CN" sz="2000" dirty="0">
                <a:latin typeface="微软雅黑" panose="020B0503020204020204" pitchFamily="34" charset="-122"/>
                <a:ea typeface="微软雅黑" panose="020B0503020204020204" pitchFamily="34" charset="-122"/>
              </a:rPr>
              <a:t>P</a:t>
            </a:r>
            <a:r>
              <a:rPr lang="zh-CN" altLang="en-US" sz="2000" dirty="0">
                <a:latin typeface="微软雅黑" panose="020B0503020204020204" pitchFamily="34" charset="-122"/>
                <a:ea typeface="微软雅黑" panose="020B0503020204020204" pitchFamily="34" charset="-122"/>
              </a:rPr>
              <a:t>为价格水平，</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为以货币形式保有的财富占名义总收入的比例</a:t>
            </a:r>
            <a:endParaRPr lang="en-US" altLang="zh-CN" sz="20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60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560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5600" y="1250950"/>
            <a:ext cx="8050213" cy="496888"/>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（三）剑桥学派货币需求理论：剑桥方程式</a:t>
            </a:r>
          </a:p>
        </p:txBody>
      </p:sp>
      <p:sp>
        <p:nvSpPr>
          <p:cNvPr id="10" name="Rectangle 3"/>
          <p:cNvSpPr txBox="1">
            <a:spLocks noChangeArrowheads="1"/>
          </p:cNvSpPr>
          <p:nvPr/>
        </p:nvSpPr>
        <p:spPr>
          <a:xfrm>
            <a:off x="992222" y="2152650"/>
            <a:ext cx="10418324" cy="41211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50000"/>
              </a:lnSpc>
              <a:spcBef>
                <a:spcPts val="0"/>
              </a:spcBef>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3</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与费雪交易方程式的区别</a:t>
            </a:r>
            <a:r>
              <a:rPr lang="en-US" altLang="zh-CN" sz="2200" b="1" kern="0" dirty="0">
                <a:solidFill>
                  <a:schemeClr val="tx2"/>
                </a:solidFill>
                <a:latin typeface="微软雅黑" panose="020B0503020204020204" pitchFamily="34" charset="-122"/>
                <a:ea typeface="微软雅黑" panose="020B0503020204020204" pitchFamily="34" charset="-122"/>
              </a:rPr>
              <a:t>:</a:t>
            </a:r>
          </a:p>
          <a:p>
            <a:pPr eaLnBrk="1" hangingPunct="1">
              <a:lnSpc>
                <a:spcPct val="150000"/>
              </a:lnSpc>
              <a:spcBef>
                <a:spcPts val="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）对货币需求性质认识差异：费雪强调货币</a:t>
            </a:r>
            <a:r>
              <a:rPr lang="zh-CN" altLang="en-US" sz="2000" dirty="0">
                <a:solidFill>
                  <a:srgbClr val="FF0000"/>
                </a:solidFill>
                <a:latin typeface="微软雅黑" panose="020B0503020204020204" pitchFamily="34" charset="-122"/>
                <a:ea typeface="微软雅黑" panose="020B0503020204020204" pitchFamily="34" charset="-122"/>
              </a:rPr>
              <a:t>交易媒介</a:t>
            </a:r>
            <a:r>
              <a:rPr lang="zh-CN" altLang="en-US" sz="2000" dirty="0">
                <a:latin typeface="微软雅黑" panose="020B0503020204020204" pitchFamily="34" charset="-122"/>
                <a:ea typeface="微软雅黑" panose="020B0503020204020204" pitchFamily="34" charset="-122"/>
              </a:rPr>
              <a:t>属性，剑桥学派强调货币的</a:t>
            </a:r>
            <a:r>
              <a:rPr lang="zh-CN" altLang="en-US" sz="2000" dirty="0">
                <a:solidFill>
                  <a:srgbClr val="FF0000"/>
                </a:solidFill>
                <a:latin typeface="微软雅黑" panose="020B0503020204020204" pitchFamily="34" charset="-122"/>
                <a:ea typeface="微软雅黑" panose="020B0503020204020204" pitchFamily="34" charset="-122"/>
              </a:rPr>
              <a:t>交易媒介和财富贮藏</a:t>
            </a:r>
            <a:r>
              <a:rPr lang="zh-CN" altLang="en-US" sz="2000" dirty="0">
                <a:latin typeface="微软雅黑" panose="020B0503020204020204" pitchFamily="34" charset="-122"/>
                <a:ea typeface="微软雅黑" panose="020B0503020204020204" pitchFamily="34" charset="-122"/>
              </a:rPr>
              <a:t>属性</a:t>
            </a:r>
          </a:p>
          <a:p>
            <a:pPr eaLnBrk="1" hangingPunct="1">
              <a:lnSpc>
                <a:spcPct val="150000"/>
              </a:lnSpc>
              <a:spcBef>
                <a:spcPts val="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）流量与存量的差异：费雪方程式将货币需求与支出流量联系在一起，剑桥方程式则除考虑交易流量外，更强调从货币作为</a:t>
            </a:r>
            <a:r>
              <a:rPr lang="zh-CN" altLang="en-US" sz="2000" dirty="0">
                <a:solidFill>
                  <a:srgbClr val="FF0000"/>
                </a:solidFill>
                <a:latin typeface="微软雅黑" panose="020B0503020204020204" pitchFamily="34" charset="-122"/>
                <a:ea typeface="微软雅黑" panose="020B0503020204020204" pitchFamily="34" charset="-122"/>
              </a:rPr>
              <a:t>资产存量</a:t>
            </a:r>
            <a:r>
              <a:rPr lang="zh-CN" altLang="en-US" sz="2000" dirty="0">
                <a:latin typeface="微软雅黑" panose="020B0503020204020204" pitchFamily="34" charset="-122"/>
                <a:ea typeface="微软雅黑" panose="020B0503020204020204" pitchFamily="34" charset="-122"/>
              </a:rPr>
              <a:t>角度分析货币需求</a:t>
            </a:r>
          </a:p>
          <a:p>
            <a:pPr eaLnBrk="1" hangingPunct="1">
              <a:lnSpc>
                <a:spcPct val="150000"/>
              </a:lnSpc>
              <a:spcBef>
                <a:spcPts val="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）货币需求决定因素差异：费雪方程式认为货币需求决定于交易量、价格和货币流通速度，强调</a:t>
            </a:r>
            <a:r>
              <a:rPr lang="zh-CN" altLang="en-US" sz="2000" dirty="0">
                <a:solidFill>
                  <a:srgbClr val="FF0000"/>
                </a:solidFill>
                <a:latin typeface="微软雅黑" panose="020B0503020204020204" pitchFamily="34" charset="-122"/>
                <a:ea typeface="微软雅黑" panose="020B0503020204020204" pitchFamily="34" charset="-122"/>
              </a:rPr>
              <a:t>技术上</a:t>
            </a:r>
            <a:r>
              <a:rPr lang="zh-CN" altLang="en-US" sz="2000" dirty="0">
                <a:latin typeface="微软雅黑" panose="020B0503020204020204" pitchFamily="34" charset="-122"/>
                <a:ea typeface="微软雅黑" panose="020B0503020204020204" pitchFamily="34" charset="-122"/>
              </a:rPr>
              <a:t>的因素；剑桥方程式认为货币需求受微观主体资产收益变化的影响，利率是不可忽视的，强调</a:t>
            </a:r>
            <a:r>
              <a:rPr lang="zh-CN" altLang="en-US" sz="2000" dirty="0">
                <a:solidFill>
                  <a:srgbClr val="FF0000"/>
                </a:solidFill>
                <a:latin typeface="微软雅黑" panose="020B0503020204020204" pitchFamily="34" charset="-122"/>
                <a:ea typeface="微软雅黑" panose="020B0503020204020204" pitchFamily="34" charset="-122"/>
              </a:rPr>
              <a:t>个人选择</a:t>
            </a:r>
          </a:p>
          <a:p>
            <a:pPr eaLnBrk="1" hangingPunct="1">
              <a:lnSpc>
                <a:spcPct val="150000"/>
              </a:lnSpc>
              <a:spcBef>
                <a:spcPts val="0"/>
              </a:spcBef>
              <a:buFont typeface="Wingdings" panose="05000000000000000000" pitchFamily="2" charset="2"/>
              <a:buNone/>
              <a:defRPr/>
            </a:pPr>
            <a:endParaRPr lang="en-US" altLang="zh-CN" sz="20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662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6627"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0388" y="1319213"/>
            <a:ext cx="9556750" cy="496887"/>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（四）凯恩斯货币需求理论：流动性偏好</a:t>
            </a:r>
          </a:p>
        </p:txBody>
      </p:sp>
      <p:sp>
        <p:nvSpPr>
          <p:cNvPr id="10" name="Rectangle 3"/>
          <p:cNvSpPr txBox="1">
            <a:spLocks noChangeArrowheads="1"/>
          </p:cNvSpPr>
          <p:nvPr/>
        </p:nvSpPr>
        <p:spPr>
          <a:xfrm>
            <a:off x="875354" y="1993900"/>
            <a:ext cx="10905484" cy="451326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ts val="3100"/>
              </a:lnSpc>
              <a:spcBef>
                <a:spcPts val="600"/>
              </a:spcBef>
              <a:buFont typeface="Arial" panose="020B0604020202020204" pitchFamily="34" charset="0"/>
              <a:buNone/>
              <a:defRPr/>
            </a:pPr>
            <a:r>
              <a:rPr lang="zh-CN" altLang="en-US" sz="2200" b="1" kern="0" dirty="0" smtClean="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理论创立</a:t>
            </a:r>
          </a:p>
          <a:p>
            <a:pPr eaLnBrk="1" hangingPunct="1">
              <a:lnSpc>
                <a:spcPts val="3100"/>
              </a:lnSpc>
              <a:spcBef>
                <a:spcPts val="600"/>
              </a:spcBef>
              <a:buFont typeface="Wingdings" panose="05000000000000000000" pitchFamily="2" charset="2"/>
              <a:buNone/>
              <a:defRPr/>
            </a:pPr>
            <a:r>
              <a:rPr lang="zh-CN" altLang="en-US" sz="2000" b="1" dirty="0"/>
              <a:t>    </a:t>
            </a:r>
            <a:r>
              <a:rPr lang="en-US" altLang="zh-CN" sz="2000" dirty="0">
                <a:latin typeface="微软雅黑" panose="020B0503020204020204" pitchFamily="34" charset="-122"/>
                <a:ea typeface="微软雅黑" panose="020B0503020204020204" pitchFamily="34" charset="-122"/>
              </a:rPr>
              <a:t>1936</a:t>
            </a:r>
            <a:r>
              <a:rPr lang="zh-CN" altLang="en-US" sz="2000" dirty="0">
                <a:latin typeface="微软雅黑" panose="020B0503020204020204" pitchFamily="34" charset="-122"/>
                <a:ea typeface="微软雅黑" panose="020B0503020204020204" pitchFamily="34" charset="-122"/>
              </a:rPr>
              <a:t>年凯恩斯出版</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就业、利息和货币通论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，提出了流动性偏好理论 </a:t>
            </a:r>
          </a:p>
          <a:p>
            <a:pPr eaLnBrk="1" hangingPunct="1">
              <a:lnSpc>
                <a:spcPts val="3100"/>
              </a:lnSpc>
              <a:spcBef>
                <a:spcPts val="600"/>
              </a:spcBef>
              <a:buFont typeface="Arial" panose="020B0604020202020204" pitchFamily="34" charset="0"/>
              <a:buNone/>
              <a:defRPr/>
            </a:pPr>
            <a:r>
              <a:rPr lang="zh-CN" altLang="en-US" sz="2200" b="1" kern="0" dirty="0">
                <a:solidFill>
                  <a:schemeClr val="tx2"/>
                </a:solidFill>
                <a:latin typeface="微软雅黑" panose="020B0503020204020204" pitchFamily="34" charset="-122"/>
                <a:ea typeface="微软雅黑" panose="020B0503020204020204" pitchFamily="34" charset="-122"/>
              </a:rPr>
              <a:t>  </a:t>
            </a: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主要内容：货币需求动机分析</a:t>
            </a:r>
          </a:p>
          <a:p>
            <a:pPr eaLnBrk="1" hangingPunct="1">
              <a:lnSpc>
                <a:spcPts val="3100"/>
              </a:lnSpc>
              <a:spcBef>
                <a:spcPts val="600"/>
              </a:spcBef>
              <a:buFont typeface="Arial" panose="020B0604020202020204" pitchFamily="34" charset="0"/>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）交易动机，人们持有货币首先满足交易的需要，交易货币需求与收入水平存在稳定的关系</a:t>
            </a:r>
          </a:p>
          <a:p>
            <a:pPr eaLnBrk="1" hangingPunct="1">
              <a:lnSpc>
                <a:spcPts val="3100"/>
              </a:lnSpc>
              <a:spcBef>
                <a:spcPts val="600"/>
              </a:spcBef>
              <a:buFont typeface="Arial" panose="020B0604020202020204" pitchFamily="34" charset="0"/>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）预防动机（或谨慎动机），人们为应付可能遇到的意外支出而持有货币的</a:t>
            </a:r>
            <a:r>
              <a:rPr lang="zh-CN" altLang="en-US" sz="2000" dirty="0" smtClean="0">
                <a:latin typeface="微软雅黑" panose="020B0503020204020204" pitchFamily="34" charset="-122"/>
                <a:ea typeface="微软雅黑" panose="020B0503020204020204" pitchFamily="34" charset="-122"/>
              </a:rPr>
              <a:t>动机</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600"/>
              </a:spcBef>
              <a:buFont typeface="Arial" panose="020B0604020202020204" pitchFamily="34" charset="0"/>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）投机动机，人们持有货币是出于贮藏价值或财富，与收入水平有关，同时利率是不可忽视的因素。贮藏财富的资产：货币和债券，投机性货币需求与利率负相关</a:t>
            </a:r>
          </a:p>
          <a:p>
            <a:pPr eaLnBrk="1" hangingPunct="1">
              <a:lnSpc>
                <a:spcPts val="3100"/>
              </a:lnSpc>
              <a:spcBef>
                <a:spcPts val="600"/>
              </a:spcBef>
              <a:buFont typeface="Arial" panose="020B0604020202020204" pitchFamily="34" charset="0"/>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M=M1+M2=L1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=L</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Y,i</a:t>
            </a:r>
            <a:r>
              <a:rPr lang="zh-CN" altLang="en-US" sz="2000" dirty="0">
                <a:latin typeface="微软雅黑" panose="020B0503020204020204" pitchFamily="34" charset="-122"/>
                <a:ea typeface="微软雅黑" panose="020B0503020204020204" pitchFamily="34" charset="-122"/>
              </a:rPr>
              <a:t>）</a:t>
            </a:r>
          </a:p>
          <a:p>
            <a:pPr eaLnBrk="1" hangingPunct="1">
              <a:lnSpc>
                <a:spcPts val="3100"/>
              </a:lnSpc>
              <a:spcBef>
                <a:spcPts val="0"/>
              </a:spcBef>
              <a:buClr>
                <a:srgbClr val="00B050"/>
              </a:buClr>
              <a:buFont typeface="Wingdings" pitchFamily="2" charset="2"/>
              <a:buChar char="n"/>
              <a:defRPr/>
            </a:pPr>
            <a:r>
              <a:rPr lang="zh-CN" altLang="en-US" sz="2000" dirty="0" smtClean="0">
                <a:solidFill>
                  <a:srgbClr val="FF0000"/>
                </a:solidFill>
                <a:latin typeface="微软雅黑" panose="020B0503020204020204" pitchFamily="34" charset="-122"/>
                <a:ea typeface="微软雅黑" panose="020B0503020204020204" pitchFamily="34" charset="-122"/>
              </a:rPr>
              <a:t>流动性</a:t>
            </a:r>
            <a:r>
              <a:rPr lang="zh-CN" altLang="en-US" sz="2000" dirty="0">
                <a:solidFill>
                  <a:srgbClr val="FF0000"/>
                </a:solidFill>
                <a:latin typeface="微软雅黑" panose="020B0503020204020204" pitchFamily="34" charset="-122"/>
                <a:ea typeface="微软雅黑" panose="020B0503020204020204" pitchFamily="34" charset="-122"/>
              </a:rPr>
              <a:t>陷阱</a:t>
            </a:r>
            <a:r>
              <a:rPr lang="zh-CN" altLang="en-US" sz="2000" dirty="0" smtClean="0">
                <a:solidFill>
                  <a:srgbClr val="FF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当</a:t>
            </a:r>
            <a:r>
              <a:rPr lang="zh-CN" altLang="en-US" sz="2000" dirty="0">
                <a:latin typeface="微软雅黑" panose="020B0503020204020204" pitchFamily="34" charset="-122"/>
                <a:ea typeface="微软雅黑" panose="020B0503020204020204" pitchFamily="34" charset="-122"/>
              </a:rPr>
              <a:t>一定时期的利率水平降低到不能再低时，人们就会产生利率上升从而债券价格下跌的预期，货币需求弹性变得无限大，即无论增加多少货币供给，都会被</a:t>
            </a:r>
            <a:r>
              <a:rPr lang="zh-CN" altLang="en-US" sz="2000" dirty="0" smtClean="0">
                <a:latin typeface="微软雅黑" panose="020B0503020204020204" pitchFamily="34" charset="-122"/>
                <a:ea typeface="微软雅黑" panose="020B0503020204020204" pitchFamily="34" charset="-122"/>
              </a:rPr>
              <a:t>人们储存起来</a:t>
            </a:r>
            <a:endParaRPr lang="en-US" altLang="zh-CN" sz="20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65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765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0388" y="1211263"/>
            <a:ext cx="9556750" cy="498475"/>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（五）凯恩斯学派对货币需求理论的发展</a:t>
            </a:r>
          </a:p>
        </p:txBody>
      </p:sp>
      <p:sp>
        <p:nvSpPr>
          <p:cNvPr id="10" name="Rectangle 3"/>
          <p:cNvSpPr txBox="1">
            <a:spLocks noChangeArrowheads="1"/>
          </p:cNvSpPr>
          <p:nvPr/>
        </p:nvSpPr>
        <p:spPr>
          <a:xfrm>
            <a:off x="768350" y="1987550"/>
            <a:ext cx="10991850" cy="45402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3100"/>
              </a:lnSpc>
              <a:spcBef>
                <a:spcPts val="0"/>
              </a:spcBef>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平方根定律：</a:t>
            </a:r>
            <a:r>
              <a:rPr lang="zh-CN" altLang="en-US" sz="2000" dirty="0">
                <a:latin typeface="微软雅黑" panose="020B0503020204020204" pitchFamily="34" charset="-122"/>
                <a:ea typeface="微软雅黑" panose="020B0503020204020204" pitchFamily="34" charset="-122"/>
              </a:rPr>
              <a:t>鲍莫尔运用存货理论分析了由交易动机产生的货币需求同利率的关系</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提出了平方根定律</a:t>
            </a:r>
          </a:p>
          <a:p>
            <a:pPr algn="just" eaLnBrk="1" hangingPunct="1">
              <a:lnSpc>
                <a:spcPts val="3100"/>
              </a:lnSpc>
              <a:spcBef>
                <a:spcPts val="0"/>
              </a:spcBef>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 = </a:t>
            </a:r>
            <a:r>
              <a:rPr lang="en-US" altLang="zh-CN" sz="2000" dirty="0" smtClean="0">
                <a:latin typeface="微软雅黑" panose="020B0503020204020204" pitchFamily="34" charset="-122"/>
                <a:ea typeface="微软雅黑" panose="020B0503020204020204" pitchFamily="34" charset="-122"/>
              </a:rPr>
              <a:t>kY</a:t>
            </a:r>
            <a:r>
              <a:rPr lang="en-US" altLang="zh-CN" sz="2000" dirty="0" smtClean="0">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1/2</a:t>
            </a:r>
            <a:r>
              <a:rPr lang="en-US" altLang="zh-CN" sz="2000" dirty="0">
                <a:latin typeface="微软雅黑" panose="020B0503020204020204" pitchFamily="34" charset="-122"/>
                <a:ea typeface="微软雅黑" panose="020B0503020204020204" pitchFamily="34" charset="-122"/>
              </a:rPr>
              <a:t>r^-</a:t>
            </a:r>
            <a:r>
              <a:rPr lang="en-US" altLang="zh-CN" sz="1600" dirty="0" smtClean="0">
                <a:latin typeface="微软雅黑" panose="020B0503020204020204" pitchFamily="34" charset="-122"/>
                <a:ea typeface="微软雅黑" panose="020B0503020204020204" pitchFamily="34" charset="-122"/>
              </a:rPr>
              <a:t>1/2</a:t>
            </a:r>
          </a:p>
          <a:p>
            <a:pPr algn="just" eaLnBrk="1" hangingPunct="1">
              <a:lnSpc>
                <a:spcPts val="3100"/>
              </a:lnSpc>
              <a:spcBef>
                <a:spcPts val="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立方根定律：</a:t>
            </a:r>
            <a:r>
              <a:rPr lang="zh-CN" altLang="en-US" sz="2000" dirty="0" smtClean="0">
                <a:latin typeface="微软雅黑" panose="020B0503020204020204" pitchFamily="34" charset="-122"/>
                <a:ea typeface="微软雅黑" panose="020B0503020204020204" pitchFamily="34" charset="-122"/>
              </a:rPr>
              <a:t>美国经济学家惠伦、米勒和奥尔等人对预防性货币需求同利率之间的关系进行了研究，提出了立方根</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3100"/>
              </a:lnSpc>
              <a:spcBef>
                <a:spcPts val="0"/>
              </a:spcBef>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资产组合选择理论</a:t>
            </a:r>
            <a:r>
              <a:rPr lang="zh-CN" altLang="en-US" sz="2000" b="1" dirty="0">
                <a:solidFill>
                  <a:schemeClr val="accent2"/>
                </a:solidFill>
                <a:latin typeface="宋体" panose="02010600030101010101" pitchFamily="2" charset="-122"/>
              </a:rPr>
              <a:t>：</a:t>
            </a:r>
            <a:r>
              <a:rPr lang="zh-CN" altLang="en-US" sz="2000" dirty="0">
                <a:solidFill>
                  <a:srgbClr val="FF0000"/>
                </a:solidFill>
                <a:latin typeface="微软雅黑" panose="020B0503020204020204" pitchFamily="34" charset="-122"/>
                <a:ea typeface="微软雅黑" panose="020B0503020204020204" pitchFamily="34" charset="-122"/>
              </a:rPr>
              <a:t>托宾</a:t>
            </a:r>
            <a:r>
              <a:rPr lang="zh-CN" altLang="en-US" sz="2000" dirty="0">
                <a:latin typeface="微软雅黑" panose="020B0503020204020204" pitchFamily="34" charset="-122"/>
                <a:ea typeface="微软雅黑" panose="020B0503020204020204" pitchFamily="34" charset="-122"/>
              </a:rPr>
              <a:t>认为个人投机行为模式是债券与货币的组合，达到风险较小、收益较大。投机货币需求的多少取决于货币和以债券为代表的风险性资产之间组合比例的大小</a:t>
            </a:r>
          </a:p>
          <a:p>
            <a:pPr eaLnBrk="1" hangingPunct="1">
              <a:lnSpc>
                <a:spcPts val="3100"/>
              </a:lnSpc>
              <a:spcBef>
                <a:spcPts val="0"/>
              </a:spcBef>
              <a:buClr>
                <a:srgbClr val="00B050"/>
              </a:buClr>
              <a:buFont typeface="Wingdings" pitchFamily="2" charset="2"/>
              <a:buChar char="n"/>
              <a:defRPr/>
            </a:pPr>
            <a:r>
              <a:rPr lang="zh-CN" altLang="en-US" sz="2000" dirty="0" smtClean="0">
                <a:solidFill>
                  <a:srgbClr val="FF0000"/>
                </a:solidFill>
                <a:latin typeface="微软雅黑" panose="020B0503020204020204" pitchFamily="34" charset="-122"/>
                <a:ea typeface="微软雅黑" panose="020B0503020204020204" pitchFamily="34" charset="-122"/>
              </a:rPr>
              <a:t>替代</a:t>
            </a:r>
            <a:r>
              <a:rPr lang="zh-CN" altLang="en-US" sz="2000" dirty="0">
                <a:solidFill>
                  <a:srgbClr val="FF0000"/>
                </a:solidFill>
                <a:latin typeface="微软雅黑" panose="020B0503020204020204" pitchFamily="34" charset="-122"/>
                <a:ea typeface="微软雅黑" panose="020B0503020204020204" pitchFamily="34" charset="-122"/>
              </a:rPr>
              <a:t>效应</a:t>
            </a:r>
            <a:r>
              <a:rPr lang="zh-CN" altLang="en-US" sz="2000" dirty="0">
                <a:latin typeface="微软雅黑" panose="020B0503020204020204" pitchFamily="34" charset="-122"/>
                <a:ea typeface="微软雅黑" panose="020B0503020204020204" pitchFamily="34" charset="-122"/>
              </a:rPr>
              <a:t>，如果当前的利率水平提高，则预期利率水平将下降，从而债券价格将提高，投资者将减少货币持有，增加债券持有   </a:t>
            </a:r>
          </a:p>
          <a:p>
            <a:pPr eaLnBrk="1" hangingPunct="1">
              <a:lnSpc>
                <a:spcPts val="3100"/>
              </a:lnSpc>
              <a:spcBef>
                <a:spcPts val="0"/>
              </a:spcBef>
              <a:buClr>
                <a:srgbClr val="00B050"/>
              </a:buClr>
              <a:buFont typeface="Wingdings" pitchFamily="2" charset="2"/>
              <a:buChar char="n"/>
              <a:defRPr/>
            </a:pPr>
            <a:r>
              <a:rPr lang="zh-CN" altLang="en-US" sz="2000" dirty="0" smtClean="0">
                <a:solidFill>
                  <a:srgbClr val="FF0000"/>
                </a:solidFill>
                <a:latin typeface="微软雅黑" panose="020B0503020204020204" pitchFamily="34" charset="-122"/>
                <a:ea typeface="微软雅黑" panose="020B0503020204020204" pitchFamily="34" charset="-122"/>
              </a:rPr>
              <a:t>收入</a:t>
            </a:r>
            <a:r>
              <a:rPr lang="zh-CN" altLang="en-US" sz="2000" dirty="0">
                <a:solidFill>
                  <a:srgbClr val="FF0000"/>
                </a:solidFill>
                <a:latin typeface="微软雅黑" panose="020B0503020204020204" pitchFamily="34" charset="-122"/>
                <a:ea typeface="微软雅黑" panose="020B0503020204020204" pitchFamily="34" charset="-122"/>
              </a:rPr>
              <a:t>效应</a:t>
            </a:r>
            <a:r>
              <a:rPr lang="zh-CN" altLang="en-US" sz="2000" dirty="0">
                <a:latin typeface="微软雅黑" panose="020B0503020204020204" pitchFamily="34" charset="-122"/>
                <a:ea typeface="微软雅黑" panose="020B0503020204020204" pitchFamily="34" charset="-122"/>
              </a:rPr>
              <a:t>，利率提高意味着财富保有者收入增加，将使他们多持货币，利率下降，财富保有者收入减少，将使他们少持有</a:t>
            </a:r>
            <a:r>
              <a:rPr lang="zh-CN" altLang="en-US" sz="2000" dirty="0" smtClean="0">
                <a:latin typeface="微软雅黑" panose="020B0503020204020204" pitchFamily="34" charset="-122"/>
                <a:ea typeface="微软雅黑" panose="020B0503020204020204" pitchFamily="34" charset="-122"/>
              </a:rPr>
              <a:t>货币</a:t>
            </a:r>
            <a:endParaRPr lang="zh-CN" altLang="en-US" sz="2000" dirty="0">
              <a:latin typeface="微软雅黑" panose="020B0503020204020204" pitchFamily="34" charset="-122"/>
              <a:ea typeface="微软雅黑" panose="020B0503020204020204"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67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8675"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84188" y="1296988"/>
            <a:ext cx="9556750" cy="498475"/>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（六）弗里德曼的现代货币数量论</a:t>
            </a:r>
          </a:p>
        </p:txBody>
      </p:sp>
      <p:sp>
        <p:nvSpPr>
          <p:cNvPr id="10" name="Rectangle 3"/>
          <p:cNvSpPr txBox="1">
            <a:spLocks noChangeArrowheads="1"/>
          </p:cNvSpPr>
          <p:nvPr/>
        </p:nvSpPr>
        <p:spPr>
          <a:xfrm>
            <a:off x="680936" y="2046288"/>
            <a:ext cx="11303102" cy="439342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ts val="2700"/>
              </a:lnSpc>
              <a:spcBef>
                <a:spcPts val="600"/>
              </a:spcBef>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理论</a:t>
            </a:r>
            <a:r>
              <a:rPr lang="zh-CN" altLang="en-US" sz="2200" b="1" kern="0" dirty="0" smtClean="0">
                <a:solidFill>
                  <a:schemeClr val="tx2"/>
                </a:solidFill>
                <a:latin typeface="微软雅黑" panose="020B0503020204020204" pitchFamily="34" charset="-122"/>
                <a:ea typeface="微软雅黑" panose="020B0503020204020204" pitchFamily="34" charset="-122"/>
              </a:rPr>
              <a:t>创立：</a:t>
            </a:r>
            <a:r>
              <a:rPr lang="zh-CN" altLang="en-US" sz="2000" b="1"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1956</a:t>
            </a:r>
            <a:r>
              <a:rPr lang="zh-CN" altLang="en-US" sz="2000" dirty="0">
                <a:latin typeface="微软雅黑" panose="020B0503020204020204" pitchFamily="34" charset="-122"/>
                <a:ea typeface="微软雅黑" panose="020B0503020204020204" pitchFamily="34" charset="-122"/>
              </a:rPr>
              <a:t>年弗里德曼在“货币数量论：一种新的阐释”一文中，发展了货币需求理论，形成货币数量论</a:t>
            </a:r>
          </a:p>
          <a:p>
            <a:pPr eaLnBrk="1" hangingPunct="1">
              <a:lnSpc>
                <a:spcPts val="2700"/>
              </a:lnSpc>
              <a:spcBef>
                <a:spcPts val="600"/>
              </a:spcBef>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主要</a:t>
            </a:r>
            <a:r>
              <a:rPr lang="zh-CN" altLang="en-US" sz="2200" b="1" kern="0" dirty="0" smtClean="0">
                <a:solidFill>
                  <a:schemeClr val="tx2"/>
                </a:solidFill>
                <a:latin typeface="微软雅黑" panose="020B0503020204020204" pitchFamily="34" charset="-122"/>
                <a:ea typeface="微软雅黑" panose="020B0503020204020204" pitchFamily="34" charset="-122"/>
              </a:rPr>
              <a:t>内容：</a:t>
            </a:r>
            <a:r>
              <a:rPr lang="zh-CN" altLang="en-US" sz="2000" b="1" dirty="0" smtClean="0"/>
              <a:t>    </a:t>
            </a:r>
            <a:r>
              <a:rPr lang="zh-CN" altLang="en-US" sz="2000" dirty="0" smtClean="0">
                <a:latin typeface="微软雅黑" panose="020B0503020204020204" pitchFamily="34" charset="-122"/>
                <a:ea typeface="微软雅黑" panose="020B0503020204020204" pitchFamily="34" charset="-122"/>
              </a:rPr>
              <a:t>影响其他资产需求的因素也必然影响货币需求，货币需求应为其他财富和资产相对于货币预期回报率的函数，人们愿意持有一定数量的真实货币余额</a:t>
            </a:r>
            <a:endParaRPr lang="en-US" altLang="zh-CN" sz="2000" dirty="0" smtClean="0">
              <a:latin typeface="微软雅黑" panose="020B0503020204020204" pitchFamily="34" charset="-122"/>
              <a:ea typeface="微软雅黑" panose="020B0503020204020204" pitchFamily="34" charset="-122"/>
            </a:endParaRPr>
          </a:p>
          <a:p>
            <a:pPr eaLnBrk="1" hangingPunct="1">
              <a:lnSpc>
                <a:spcPts val="2700"/>
              </a:lnSpc>
              <a:spcBef>
                <a:spcPts val="600"/>
              </a:spcBef>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理论特点</a:t>
            </a:r>
          </a:p>
          <a:p>
            <a:pPr marL="622300" indent="-349250" eaLnBrk="1" hangingPunct="1">
              <a:lnSpc>
                <a:spcPts val="27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引入</a:t>
            </a:r>
            <a:r>
              <a:rPr lang="zh-CN" altLang="en-US" sz="2000" dirty="0">
                <a:solidFill>
                  <a:srgbClr val="FF0000"/>
                </a:solidFill>
                <a:latin typeface="微软雅黑" panose="020B0503020204020204" pitchFamily="34" charset="-122"/>
                <a:ea typeface="微软雅黑" panose="020B0503020204020204" pitchFamily="34" charset="-122"/>
              </a:rPr>
              <a:t>恒久性收入</a:t>
            </a:r>
            <a:r>
              <a:rPr lang="zh-CN" altLang="en-US" sz="2000" dirty="0">
                <a:latin typeface="微软雅黑" panose="020B0503020204020204" pitchFamily="34" charset="-122"/>
                <a:ea typeface="微软雅黑" panose="020B0503020204020204" pitchFamily="34" charset="-122"/>
              </a:rPr>
              <a:t>概念是该理论的重要特色，货币需求与恒久性收入是正相关关系</a:t>
            </a:r>
          </a:p>
          <a:p>
            <a:pPr marL="622300" indent="-349250" eaLnBrk="1" hangingPunct="1">
              <a:lnSpc>
                <a:spcPts val="2700"/>
              </a:lnSpc>
              <a:spcBef>
                <a:spcPts val="600"/>
              </a:spcBef>
              <a:buClr>
                <a:srgbClr val="00B050"/>
              </a:buClr>
              <a:buFont typeface="Wingdings" pitchFamily="2" charset="2"/>
              <a:buChar char="n"/>
              <a:defRPr/>
            </a:pPr>
            <a:r>
              <a:rPr lang="zh-CN" altLang="en-US" sz="2000" dirty="0">
                <a:solidFill>
                  <a:srgbClr val="FF0000"/>
                </a:solidFill>
                <a:latin typeface="微软雅黑" panose="020B0503020204020204" pitchFamily="34" charset="-122"/>
                <a:ea typeface="微软雅黑" panose="020B0503020204020204" pitchFamily="34" charset="-122"/>
              </a:rPr>
              <a:t>非人力财富在总财富中的比重</a:t>
            </a:r>
            <a:r>
              <a:rPr lang="zh-CN" altLang="en-US" sz="2000" dirty="0">
                <a:latin typeface="微软雅黑" panose="020B0503020204020204" pitchFamily="34" charset="-122"/>
                <a:ea typeface="微软雅黑" panose="020B0503020204020204" pitchFamily="34" charset="-122"/>
              </a:rPr>
              <a:t>越大，货币需求相对越小</a:t>
            </a:r>
          </a:p>
          <a:p>
            <a:pPr marL="622300" indent="-349250" eaLnBrk="1" hangingPunct="1">
              <a:lnSpc>
                <a:spcPts val="27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货币是能够生息的，货币范畴已扩大到</a:t>
            </a:r>
            <a:r>
              <a:rPr lang="en-US" altLang="zh-CN" sz="2000" dirty="0">
                <a:latin typeface="微软雅黑" panose="020B0503020204020204" pitchFamily="34" charset="-122"/>
                <a:ea typeface="微软雅黑" panose="020B0503020204020204" pitchFamily="34" charset="-122"/>
              </a:rPr>
              <a:t>M2</a:t>
            </a:r>
          </a:p>
          <a:p>
            <a:pPr marL="622300" indent="-349250" eaLnBrk="1" hangingPunct="1">
              <a:lnSpc>
                <a:spcPts val="2700"/>
              </a:lnSpc>
              <a:spcBef>
                <a:spcPts val="600"/>
              </a:spcBef>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物价变动率是实物资产的名义报酬率，将通货膨胀因素纳入货币需求函数</a:t>
            </a:r>
          </a:p>
          <a:p>
            <a:pPr eaLnBrk="1" hangingPunct="1">
              <a:lnSpc>
                <a:spcPts val="2700"/>
              </a:lnSpc>
              <a:spcBef>
                <a:spcPts val="600"/>
              </a:spcBef>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4.</a:t>
            </a:r>
            <a:r>
              <a:rPr lang="zh-CN" altLang="en-US" sz="2200" b="1" kern="0" dirty="0" smtClean="0">
                <a:solidFill>
                  <a:schemeClr val="tx2"/>
                </a:solidFill>
                <a:latin typeface="微软雅黑" panose="020B0503020204020204" pitchFamily="34" charset="-122"/>
                <a:ea typeface="微软雅黑" panose="020B0503020204020204" pitchFamily="34" charset="-122"/>
              </a:rPr>
              <a:t>结论： </a:t>
            </a:r>
            <a:r>
              <a:rPr lang="zh-CN" altLang="en-US" sz="2000" b="1" dirty="0" smtClean="0"/>
              <a:t>   </a:t>
            </a:r>
            <a:r>
              <a:rPr lang="zh-CN" altLang="en-US" sz="2000" dirty="0">
                <a:latin typeface="微软雅黑" panose="020B0503020204020204" pitchFamily="34" charset="-122"/>
                <a:ea typeface="微软雅黑" panose="020B0503020204020204" pitchFamily="34" charset="-122"/>
              </a:rPr>
              <a:t>由于恒久性收入的波动幅度比现期收入小得多，且货币流通速度</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恒久性收入除以货币存量</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也相对稳定</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货币需求因而也是稳定</a:t>
            </a:r>
            <a:r>
              <a:rPr lang="zh-CN" altLang="en-US" sz="2000" dirty="0" smtClean="0">
                <a:latin typeface="微软雅黑" panose="020B0503020204020204" pitchFamily="34" charset="-122"/>
                <a:ea typeface="微软雅黑" panose="020B0503020204020204" pitchFamily="34" charset="-122"/>
              </a:rPr>
              <a:t>的</a:t>
            </a:r>
            <a:endParaRPr lang="en-US" altLang="zh-CN" sz="2000" dirty="0">
              <a:latin typeface="微软雅黑" panose="020B0503020204020204" pitchFamily="34" charset="-122"/>
              <a:ea typeface="微软雅黑" panose="020B0503020204020204" pitchFamily="34" charset="-122"/>
            </a:endParaRPr>
          </a:p>
        </p:txBody>
      </p:sp>
      <p:graphicFrame>
        <p:nvGraphicFramePr>
          <p:cNvPr id="28679" name="Object 3"/>
          <p:cNvGraphicFramePr>
            <a:graphicFrameLocks noChangeAspect="1"/>
          </p:cNvGraphicFramePr>
          <p:nvPr/>
        </p:nvGraphicFramePr>
        <p:xfrm>
          <a:off x="6870700" y="1025525"/>
          <a:ext cx="4694238" cy="893763"/>
        </p:xfrm>
        <a:graphic>
          <a:graphicData uri="http://schemas.openxmlformats.org/presentationml/2006/ole">
            <mc:AlternateContent xmlns:mc="http://schemas.openxmlformats.org/markup-compatibility/2006">
              <mc:Choice xmlns:v="urn:schemas-microsoft-com:vml" Requires="v">
                <p:oleObj spid="_x0000_s28699" name="Equation" r:id="rId4" imgW="2070100" imgH="393700" progId="Equation.3">
                  <p:embed/>
                </p:oleObj>
              </mc:Choice>
              <mc:Fallback>
                <p:oleObj name="Equation" r:id="rId4" imgW="2070100" imgH="3937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0700" y="1025525"/>
                        <a:ext cx="4694238" cy="893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69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969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46088" y="1474788"/>
            <a:ext cx="9556750" cy="4081462"/>
          </a:xfrm>
          <a:prstGeom prst="rect">
            <a:avLst/>
          </a:prstGeom>
        </p:spPr>
        <p:txBody>
          <a:bodyPr>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（七）货币需求理论的发展脉络</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29702" name="Rectangle 3"/>
          <p:cNvSpPr txBox="1">
            <a:spLocks noChangeArrowheads="1"/>
          </p:cNvSpPr>
          <p:nvPr/>
        </p:nvSpPr>
        <p:spPr bwMode="auto">
          <a:xfrm>
            <a:off x="768350" y="2403475"/>
            <a:ext cx="1069022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50000"/>
              </a:lnSpc>
              <a:spcBef>
                <a:spcPts val="1000"/>
              </a:spcBef>
              <a:buFont typeface="Arial" pitchFamily="34" charset="0"/>
              <a:buNone/>
            </a:pP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、货币范畴不断扩展：从金属货币（马克思）、现钞和支票（凯恩斯、费雪）、到</a:t>
            </a:r>
            <a:r>
              <a:rPr lang="en-US" altLang="zh-CN" sz="2000" dirty="0">
                <a:latin typeface="微软雅黑" pitchFamily="34" charset="-122"/>
                <a:ea typeface="微软雅黑" pitchFamily="34" charset="-122"/>
              </a:rPr>
              <a:t>M2</a:t>
            </a:r>
            <a:r>
              <a:rPr lang="zh-CN" altLang="en-US" sz="2000" dirty="0">
                <a:latin typeface="微软雅黑" pitchFamily="34" charset="-122"/>
                <a:ea typeface="微软雅黑" pitchFamily="34" charset="-122"/>
              </a:rPr>
              <a:t>（剑桥学派、货币主义）</a:t>
            </a:r>
          </a:p>
          <a:p>
            <a:pPr eaLnBrk="1" hangingPunct="1">
              <a:lnSpc>
                <a:spcPct val="150000"/>
              </a:lnSpc>
              <a:spcBef>
                <a:spcPts val="1000"/>
              </a:spcBef>
              <a:buFont typeface="Arial" pitchFamily="34" charset="0"/>
              <a:buNone/>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、考察货币的出发点：从宏观总量（费雪前）到微观主体持币动机（剑桥学派）</a:t>
            </a:r>
          </a:p>
          <a:p>
            <a:pPr eaLnBrk="1" hangingPunct="1">
              <a:lnSpc>
                <a:spcPct val="150000"/>
              </a:lnSpc>
              <a:spcBef>
                <a:spcPts val="1000"/>
              </a:spcBef>
              <a:buFont typeface="Arial" pitchFamily="34" charset="0"/>
              <a:buNone/>
            </a:pPr>
            <a:r>
              <a:rPr lang="en-US" altLang="zh-CN" sz="2000" dirty="0">
                <a:latin typeface="微软雅黑" pitchFamily="34" charset="-122"/>
                <a:ea typeface="微软雅黑" pitchFamily="34" charset="-122"/>
              </a:rPr>
              <a:t>3</a:t>
            </a:r>
            <a:r>
              <a:rPr lang="zh-CN" altLang="en-US" sz="2000" dirty="0">
                <a:latin typeface="微软雅黑" pitchFamily="34" charset="-122"/>
                <a:ea typeface="微软雅黑" pitchFamily="34" charset="-122"/>
              </a:rPr>
              <a:t>、从货币职能上看，宏观角度考察主要关注货币的交易手段、支付手段职能；微观经济主体角度考察关注流通手段、价值贮藏手段</a:t>
            </a:r>
          </a:p>
          <a:p>
            <a:pPr eaLnBrk="1" hangingPunct="1">
              <a:lnSpc>
                <a:spcPct val="150000"/>
              </a:lnSpc>
              <a:spcBef>
                <a:spcPts val="1000"/>
              </a:spcBef>
              <a:buFont typeface="Arial" pitchFamily="34" charset="0"/>
              <a:buNone/>
            </a:pPr>
            <a:r>
              <a:rPr lang="en-US" altLang="zh-CN" sz="2000" dirty="0">
                <a:latin typeface="微软雅黑" pitchFamily="34" charset="-122"/>
                <a:ea typeface="微软雅黑" pitchFamily="34" charset="-122"/>
              </a:rPr>
              <a:t>4</a:t>
            </a:r>
            <a:r>
              <a:rPr lang="zh-CN" altLang="en-US" sz="2000" dirty="0">
                <a:latin typeface="微软雅黑" pitchFamily="34" charset="-122"/>
                <a:ea typeface="微软雅黑" pitchFamily="34" charset="-122"/>
              </a:rPr>
              <a:t>、货币需求函数从</a:t>
            </a:r>
            <a:r>
              <a:rPr lang="en-US" altLang="zh-CN" sz="2000" dirty="0">
                <a:latin typeface="微软雅黑" pitchFamily="34" charset="-122"/>
                <a:ea typeface="微软雅黑" pitchFamily="34" charset="-122"/>
              </a:rPr>
              <a:t>f</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）发展到</a:t>
            </a:r>
            <a:r>
              <a:rPr lang="en-US" altLang="zh-CN" sz="2000" dirty="0">
                <a:latin typeface="微软雅黑" pitchFamily="34" charset="-122"/>
                <a:ea typeface="微软雅黑" pitchFamily="34" charset="-122"/>
              </a:rPr>
              <a:t>f</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Y</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r</a:t>
            </a:r>
            <a:r>
              <a:rPr lang="zh-CN" altLang="en-US" sz="2000" dirty="0" smtClean="0">
                <a:latin typeface="微软雅黑" pitchFamily="34" charset="-122"/>
                <a:ea typeface="微软雅黑" pitchFamily="34" charset="-122"/>
              </a:rPr>
              <a:t>）</a:t>
            </a:r>
            <a:endParaRPr lang="en-US" altLang="zh-CN" sz="2000" dirty="0">
              <a:latin typeface="微软雅黑" pitchFamily="34" charset="-122"/>
              <a:ea typeface="微软雅黑" pitchFamily="34" charset="-122"/>
            </a:endParaRPr>
          </a:p>
        </p:txBody>
      </p:sp>
      <p:sp>
        <p:nvSpPr>
          <p:cNvPr id="7"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04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0"/>
              </a:spcBef>
              <a:spcAft>
                <a:spcPct val="0"/>
              </a:spcAft>
              <a:buClrTx/>
              <a:buSzTx/>
              <a:buFont typeface="Arial" pitchFamily="34" charset="0"/>
              <a:buNone/>
              <a:tabLst/>
              <a:defRPr/>
            </a:pPr>
            <a:endParaRPr kumimoji="0" lang="zh-CN" altLang="en-US" sz="1800" b="0" i="0" u="none" strike="noStrike" kern="1200" cap="none" spc="0" normalizeH="0" baseline="0" noProof="0">
              <a:ln>
                <a:noFill/>
              </a:ln>
              <a:solidFill>
                <a:srgbClr val="FFFFFF"/>
              </a:solidFill>
              <a:effectLst/>
              <a:uLnTx/>
              <a:uFillTx/>
              <a:latin typeface="Calibri" pitchFamily="34" charset="0"/>
              <a:ea typeface="宋体" pitchFamily="2" charset="-122"/>
              <a:cs typeface="+mn-cs"/>
            </a:endParaRPr>
          </a:p>
        </p:txBody>
      </p:sp>
      <p:pic>
        <p:nvPicPr>
          <p:cNvPr id="204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48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中国的货币需求分析</a:t>
            </a:r>
            <a:endParaRPr kumimoji="0" lang="zh-CN" altLang="en-US" sz="48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
        <p:nvSpPr>
          <p:cNvPr id="204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en-US" altLang="zh-CN"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Part </a:t>
            </a:r>
            <a:r>
              <a:rPr kumimoji="0" lang="en-US" altLang="zh-CN" sz="6600" b="1" i="0" u="none" strike="noStrike" kern="1200" cap="none" spc="0" normalizeH="0" baseline="0" noProof="0" dirty="0" smtClean="0">
                <a:ln>
                  <a:noFill/>
                </a:ln>
                <a:solidFill>
                  <a:srgbClr val="FFFFFF"/>
                </a:solidFill>
                <a:effectLst/>
                <a:uLnTx/>
                <a:uFillTx/>
                <a:latin typeface="微软雅黑" pitchFamily="34" charset="-122"/>
                <a:ea typeface="微软雅黑" pitchFamily="34" charset="-122"/>
                <a:cs typeface="+mn-cs"/>
              </a:rPr>
              <a:t>03</a:t>
            </a:r>
            <a:endParaRPr kumimoji="0" lang="zh-CN" altLang="en-US" sz="66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endParaRPr>
          </a:p>
        </p:txBody>
      </p:sp>
    </p:spTree>
    <p:extLst>
      <p:ext uri="{BB962C8B-B14F-4D97-AF65-F5344CB8AC3E}">
        <p14:creationId xmlns:p14="http://schemas.microsoft.com/office/powerpoint/2010/main" val="1130375378"/>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0388" y="1357313"/>
            <a:ext cx="9556750" cy="535531"/>
          </a:xfrm>
          <a:prstGeom prst="rect">
            <a:avLst/>
          </a:prstGeom>
        </p:spPr>
        <p:txBody>
          <a:bodyPr>
            <a:spAutoFit/>
          </a:bodyPr>
          <a:lstStyle/>
          <a:p>
            <a:pPr eaLnBrk="1" hangingPunct="1">
              <a:lnSpc>
                <a:spcPct val="120000"/>
              </a:lnSpc>
              <a:defRPr/>
            </a:pPr>
            <a:r>
              <a:rPr lang="zh-CN" altLang="en-US" sz="2400" b="1" kern="0" dirty="0" smtClean="0">
                <a:latin typeface="微软雅黑" panose="020B0503020204020204" pitchFamily="34" charset="-122"/>
                <a:ea typeface="微软雅黑" panose="020B0503020204020204" pitchFamily="34" charset="-122"/>
              </a:rPr>
              <a:t>（一）</a:t>
            </a:r>
            <a:r>
              <a:rPr lang="zh-CN" altLang="en-US" sz="2400" b="1" kern="0" dirty="0">
                <a:latin typeface="微软雅黑" panose="020B0503020204020204" pitchFamily="34" charset="-122"/>
                <a:ea typeface="微软雅黑" panose="020B0503020204020204" pitchFamily="34" charset="-122"/>
              </a:rPr>
              <a:t>中国货币的需求理论</a:t>
            </a:r>
          </a:p>
        </p:txBody>
      </p:sp>
      <p:sp>
        <p:nvSpPr>
          <p:cNvPr id="10" name="Rectangle 3"/>
          <p:cNvSpPr txBox="1">
            <a:spLocks noChangeArrowheads="1"/>
          </p:cNvSpPr>
          <p:nvPr/>
        </p:nvSpPr>
        <p:spPr>
          <a:xfrm>
            <a:off x="972766" y="2235200"/>
            <a:ext cx="10711234" cy="4087813"/>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05000"/>
              </a:lnSpc>
              <a:buFont typeface="Wingdings" panose="05000000000000000000" pitchFamily="2" charset="2"/>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1</a:t>
            </a:r>
            <a:r>
              <a:rPr lang="en-US" altLang="zh-CN" sz="2200" b="1" kern="0" dirty="0">
                <a:solidFill>
                  <a:schemeClr val="tx2"/>
                </a:solidFill>
                <a:latin typeface="微软雅黑" panose="020B0503020204020204" pitchFamily="34" charset="-122"/>
                <a:ea typeface="微软雅黑" panose="020B0503020204020204" pitchFamily="34" charset="-122"/>
              </a:rPr>
              <a:t>.</a:t>
            </a:r>
            <a:r>
              <a:rPr lang="zh-CN" altLang="en-US" sz="2200" b="1" kern="0" dirty="0">
                <a:solidFill>
                  <a:schemeClr val="tx2"/>
                </a:solidFill>
                <a:latin typeface="微软雅黑" panose="020B0503020204020204" pitchFamily="34" charset="-122"/>
                <a:ea typeface="微软雅黑" panose="020B0503020204020204" pitchFamily="34" charset="-122"/>
              </a:rPr>
              <a:t>货币投放的</a:t>
            </a:r>
            <a:r>
              <a:rPr lang="en-US" altLang="zh-CN" sz="2200" b="1" kern="0" dirty="0">
                <a:solidFill>
                  <a:schemeClr val="tx2"/>
                </a:solidFill>
                <a:latin typeface="微软雅黑" panose="020B0503020204020204" pitchFamily="34" charset="-122"/>
                <a:ea typeface="微软雅黑" panose="020B0503020204020204" pitchFamily="34" charset="-122"/>
              </a:rPr>
              <a:t>1:8</a:t>
            </a:r>
            <a:r>
              <a:rPr lang="zh-CN" altLang="en-US" sz="2200" b="1" kern="0" dirty="0">
                <a:solidFill>
                  <a:schemeClr val="tx2"/>
                </a:solidFill>
                <a:latin typeface="微软雅黑" panose="020B0503020204020204" pitchFamily="34" charset="-122"/>
                <a:ea typeface="微软雅黑" panose="020B0503020204020204" pitchFamily="34" charset="-122"/>
              </a:rPr>
              <a:t>公式</a:t>
            </a:r>
          </a:p>
          <a:p>
            <a:pPr eaLnBrk="1" hangingPunct="1">
              <a:lnSpc>
                <a:spcPct val="105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）社会商品零售总额</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流通中的货币</a:t>
            </a:r>
            <a:r>
              <a:rPr lang="en-US" altLang="zh-CN" sz="2000" dirty="0">
                <a:latin typeface="微软雅黑" panose="020B0503020204020204" pitchFamily="34" charset="-122"/>
                <a:ea typeface="微软雅黑" panose="020B0503020204020204" pitchFamily="34" charset="-122"/>
              </a:rPr>
              <a:t>=8</a:t>
            </a:r>
          </a:p>
          <a:p>
            <a:pPr eaLnBrk="1" hangingPunct="1">
              <a:lnSpc>
                <a:spcPct val="105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）产生于</a:t>
            </a:r>
            <a:r>
              <a:rPr lang="en-US" altLang="zh-CN" sz="2000" dirty="0">
                <a:latin typeface="微软雅黑" panose="020B0503020204020204" pitchFamily="34" charset="-122"/>
                <a:ea typeface="微软雅黑" panose="020B0503020204020204" pitchFamily="34" charset="-122"/>
              </a:rPr>
              <a:t>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年代，反映了商品供给金额与货币需求之间的本质联系</a:t>
            </a:r>
          </a:p>
          <a:p>
            <a:pPr eaLnBrk="1" hangingPunct="1">
              <a:lnSpc>
                <a:spcPct val="105000"/>
              </a:lnSpc>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2.</a:t>
            </a:r>
            <a:r>
              <a:rPr lang="zh-CN" altLang="en-US" sz="2200" b="1" kern="0" dirty="0">
                <a:solidFill>
                  <a:schemeClr val="tx2"/>
                </a:solidFill>
                <a:latin typeface="微软雅黑" panose="020B0503020204020204" pitchFamily="34" charset="-122"/>
                <a:ea typeface="微软雅黑" panose="020B0503020204020204" pitchFamily="34" charset="-122"/>
              </a:rPr>
              <a:t>一个广泛流传的公式</a:t>
            </a:r>
          </a:p>
          <a:p>
            <a:pPr eaLnBrk="1" hangingPunct="1">
              <a:lnSpc>
                <a:spcPct val="105000"/>
              </a:lnSpc>
              <a:buFont typeface="Wingdings" panose="05000000000000000000" pitchFamily="2" charset="2"/>
              <a:buNone/>
              <a:defRPr/>
            </a:pPr>
            <a:r>
              <a:rPr lang="zh-CN" altLang="en-US" sz="2000" dirty="0" smtClean="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M</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：供给</a:t>
            </a:r>
            <a:r>
              <a:rPr lang="zh-CN" altLang="en-US" sz="2000" dirty="0">
                <a:latin typeface="微软雅黑" panose="020B0503020204020204" pitchFamily="34" charset="-122"/>
                <a:ea typeface="微软雅黑" panose="020B0503020204020204" pitchFamily="34" charset="-122"/>
              </a:rPr>
              <a:t>增长率</a:t>
            </a:r>
            <a:r>
              <a:rPr lang="en-US" altLang="zh-CN" sz="2000" dirty="0" smtClean="0">
                <a:latin typeface="微软雅黑" panose="020B0503020204020204" pitchFamily="34" charset="-122"/>
                <a:ea typeface="微软雅黑" panose="020B0503020204020204" pitchFamily="34" charset="-122"/>
              </a:rPr>
              <a:t>,    Y</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：经济增长率</a:t>
            </a:r>
            <a:r>
              <a:rPr lang="en-US" altLang="zh-CN" sz="2000" dirty="0" smtClean="0">
                <a:latin typeface="微软雅黑" panose="020B0503020204020204" pitchFamily="34" charset="-122"/>
                <a:ea typeface="微软雅黑" panose="020B0503020204020204" pitchFamily="34" charset="-122"/>
              </a:rPr>
              <a:t>,    P</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：物价上涨率</a:t>
            </a:r>
            <a:r>
              <a:rPr lang="en-US" altLang="zh-CN" sz="2000" dirty="0">
                <a:latin typeface="微软雅黑" panose="020B0503020204020204" pitchFamily="34" charset="-122"/>
                <a:ea typeface="微软雅黑" panose="020B0503020204020204" pitchFamily="34" charset="-122"/>
              </a:rPr>
              <a:t>.</a:t>
            </a:r>
          </a:p>
          <a:p>
            <a:pPr eaLnBrk="1" hangingPunct="1">
              <a:lnSpc>
                <a:spcPct val="105000"/>
              </a:lnSpc>
              <a:buFont typeface="Wingdings" panose="05000000000000000000" pitchFamily="2" charset="2"/>
              <a:buNone/>
              <a:defRPr/>
            </a:pPr>
            <a:r>
              <a:rPr lang="en-US" altLang="zh-CN" sz="2000" dirty="0">
                <a:latin typeface="微软雅黑" panose="020B0503020204020204" pitchFamily="34" charset="-122"/>
                <a:ea typeface="微软雅黑" panose="020B0503020204020204" pitchFamily="34" charset="-122"/>
              </a:rPr>
              <a:t>    80</a:t>
            </a:r>
            <a:r>
              <a:rPr lang="zh-CN" altLang="en-US" sz="2000" dirty="0">
                <a:latin typeface="微软雅黑" panose="020B0503020204020204" pitchFamily="34" charset="-122"/>
                <a:ea typeface="微软雅黑" panose="020B0503020204020204" pitchFamily="34" charset="-122"/>
              </a:rPr>
              <a:t>年代中期， 将 </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05000"/>
              </a:lnSpc>
              <a:buFont typeface="Wingdings" panose="05000000000000000000" pitchFamily="2" charset="2"/>
              <a:buNone/>
              <a:defRPr/>
            </a:pPr>
            <a:r>
              <a:rPr lang="en-US" altLang="zh-CN" sz="2000" dirty="0">
                <a:latin typeface="微软雅黑" panose="020B0503020204020204" pitchFamily="34" charset="-122"/>
                <a:ea typeface="微软雅黑" panose="020B0503020204020204" pitchFamily="34" charset="-122"/>
              </a:rPr>
              <a:t> </a:t>
            </a:r>
            <a:r>
              <a:rPr lang="en-US" altLang="zh-CN" sz="2000" dirty="0" smtClean="0">
                <a:latin typeface="微软雅黑" panose="020B0503020204020204" pitchFamily="34" charset="-122"/>
                <a:ea typeface="微软雅黑" panose="020B0503020204020204" pitchFamily="34" charset="-122"/>
              </a:rPr>
              <a:t>   </a:t>
            </a:r>
            <a:r>
              <a:rPr lang="zh-CN" altLang="en-US" sz="2000" dirty="0" smtClean="0">
                <a:latin typeface="微软雅黑" panose="020B0503020204020204" pitchFamily="34" charset="-122"/>
                <a:ea typeface="微软雅黑" panose="020B0503020204020204" pitchFamily="34" charset="-122"/>
              </a:rPr>
              <a:t>改为   </a:t>
            </a:r>
            <a:r>
              <a:rPr lang="zh-CN" altLang="en-US" sz="2000" dirty="0">
                <a:latin typeface="微软雅黑" panose="020B0503020204020204" pitchFamily="34" charset="-122"/>
                <a:ea typeface="微软雅黑" panose="020B0503020204020204" pitchFamily="34" charset="-122"/>
              </a:rPr>
              <a:t>，</a:t>
            </a:r>
          </a:p>
          <a:p>
            <a:pPr eaLnBrk="1" hangingPunct="1">
              <a:lnSpc>
                <a:spcPct val="105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表明研究范围更加宽广</a:t>
            </a:r>
            <a:r>
              <a:rPr lang="zh-CN" altLang="en-US" sz="2000" dirty="0" smtClean="0">
                <a:latin typeface="微软雅黑" panose="020B0503020204020204" pitchFamily="34" charset="-122"/>
                <a:ea typeface="微软雅黑" panose="020B0503020204020204" pitchFamily="34" charset="-122"/>
              </a:rPr>
              <a:t>了</a:t>
            </a:r>
            <a:endParaRPr lang="en-US" altLang="zh-CN" sz="2000" dirty="0">
              <a:latin typeface="微软雅黑" panose="020B0503020204020204" pitchFamily="34" charset="-122"/>
              <a:ea typeface="微软雅黑" panose="020B0503020204020204" pitchFamily="34" charset="-122"/>
            </a:endParaRPr>
          </a:p>
        </p:txBody>
      </p:sp>
      <p:graphicFrame>
        <p:nvGraphicFramePr>
          <p:cNvPr id="30727" name="Object 3"/>
          <p:cNvGraphicFramePr>
            <a:graphicFrameLocks noChangeAspect="1"/>
          </p:cNvGraphicFramePr>
          <p:nvPr>
            <p:extLst>
              <p:ext uri="{D42A27DB-BD31-4B8C-83A1-F6EECF244321}">
                <p14:modId xmlns:p14="http://schemas.microsoft.com/office/powerpoint/2010/main" val="3577935206"/>
              </p:ext>
            </p:extLst>
          </p:nvPr>
        </p:nvGraphicFramePr>
        <p:xfrm>
          <a:off x="8443609" y="3871182"/>
          <a:ext cx="2826054" cy="573818"/>
        </p:xfrm>
        <a:graphic>
          <a:graphicData uri="http://schemas.openxmlformats.org/presentationml/2006/ole">
            <mc:AlternateContent xmlns:mc="http://schemas.openxmlformats.org/markup-compatibility/2006">
              <mc:Choice xmlns:v="urn:schemas-microsoft-com:vml" Requires="v">
                <p:oleObj spid="_x0000_s30767" name="Equation" r:id="rId4" imgW="1180588" imgH="342751" progId="Equation.3">
                  <p:embed/>
                </p:oleObj>
              </mc:Choice>
              <mc:Fallback>
                <p:oleObj name="Equation" r:id="rId4" imgW="1180588" imgH="342751"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3609" y="3871182"/>
                        <a:ext cx="2826054" cy="573818"/>
                      </a:xfrm>
                      <a:prstGeom prst="rect">
                        <a:avLst/>
                      </a:prstGeom>
                      <a:noFill/>
                      <a:ln>
                        <a:noFill/>
                      </a:ln>
                      <a:effectLst/>
                      <a:extLst/>
                    </p:spPr>
                  </p:pic>
                </p:oleObj>
              </mc:Fallback>
            </mc:AlternateContent>
          </a:graphicData>
        </a:graphic>
      </p:graphicFrame>
      <p:graphicFrame>
        <p:nvGraphicFramePr>
          <p:cNvPr id="30728" name="Object 4"/>
          <p:cNvGraphicFramePr>
            <a:graphicFrameLocks noChangeAspect="1"/>
          </p:cNvGraphicFramePr>
          <p:nvPr/>
        </p:nvGraphicFramePr>
        <p:xfrm>
          <a:off x="4248150" y="4587875"/>
          <a:ext cx="3009900" cy="990600"/>
        </p:xfrm>
        <a:graphic>
          <a:graphicData uri="http://schemas.openxmlformats.org/presentationml/2006/ole">
            <mc:AlternateContent xmlns:mc="http://schemas.openxmlformats.org/markup-compatibility/2006">
              <mc:Choice xmlns:v="urn:schemas-microsoft-com:vml" Requires="v">
                <p:oleObj spid="_x0000_s30768" name="Equation" r:id="rId6" imgW="2006600" imgH="660400" progId="Equation.3">
                  <p:embed/>
                </p:oleObj>
              </mc:Choice>
              <mc:Fallback>
                <p:oleObj name="Equation" r:id="rId6" imgW="2006600" imgH="660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150" y="4587875"/>
                        <a:ext cx="3009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文本框 12"/>
          <p:cNvSpPr txBox="1">
            <a:spLocks noChangeArrowheads="1"/>
          </p:cNvSpPr>
          <p:nvPr/>
        </p:nvSpPr>
        <p:spPr bwMode="auto">
          <a:xfrm>
            <a:off x="875354" y="39744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中国的货币</a:t>
            </a:r>
            <a:r>
              <a:rPr lang="zh-CN" altLang="en-US" sz="2400" b="1" dirty="0" smtClean="0">
                <a:latin typeface="微软雅黑" pitchFamily="34" charset="-122"/>
                <a:ea typeface="微软雅黑" pitchFamily="34" charset="-122"/>
              </a:rPr>
              <a:t>需求分析</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0388" y="1357313"/>
            <a:ext cx="9556750" cy="535531"/>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（二）经济体制改革对货币的影响</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 name="Rectangle 3"/>
          <p:cNvSpPr txBox="1">
            <a:spLocks noChangeArrowheads="1"/>
          </p:cNvSpPr>
          <p:nvPr/>
        </p:nvSpPr>
        <p:spPr>
          <a:xfrm>
            <a:off x="972766" y="2111375"/>
            <a:ext cx="10711234" cy="23082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ct val="105000"/>
              </a:lnSpc>
              <a:spcBef>
                <a:spcPts val="1000"/>
              </a:spcBef>
              <a:spcAft>
                <a:spcPct val="0"/>
              </a:spcAft>
              <a:buClrTx/>
              <a:buSzTx/>
              <a:buFont typeface="Wingdings" panose="05000000000000000000" pitchFamily="2" charset="2"/>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1.</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农村经济体制改革对货币需求的影响</a:t>
            </a:r>
            <a:endParaRPr kumimoji="0" lang="zh-CN" altLang="en-US" sz="2200" b="1" i="0" u="none" strike="noStrike" kern="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2.</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企业改革对货币需求的影响</a:t>
            </a:r>
            <a:endPar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lang="en-US" altLang="zh-CN" sz="2200" b="1" kern="0" dirty="0" smtClean="0">
                <a:solidFill>
                  <a:srgbClr val="44546A"/>
                </a:solidFill>
                <a:latin typeface="微软雅黑" panose="020B0503020204020204" pitchFamily="34" charset="-122"/>
                <a:ea typeface="微软雅黑" panose="020B0503020204020204" pitchFamily="34" charset="-122"/>
              </a:rPr>
              <a:t>3.</a:t>
            </a:r>
            <a:r>
              <a:rPr lang="zh-CN" altLang="en-US" sz="2200" b="1" kern="0" dirty="0" smtClean="0">
                <a:solidFill>
                  <a:srgbClr val="44546A"/>
                </a:solidFill>
                <a:latin typeface="微软雅黑" panose="020B0503020204020204" pitchFamily="34" charset="-122"/>
                <a:ea typeface="微软雅黑" panose="020B0503020204020204" pitchFamily="34" charset="-122"/>
              </a:rPr>
              <a:t>价格体制改革对货币需求的影响</a:t>
            </a:r>
            <a:endParaRPr lang="en-US" altLang="zh-CN" sz="2200" b="1" kern="0" dirty="0" smtClean="0">
              <a:solidFill>
                <a:srgbClr val="44546A"/>
              </a:solidFill>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4.</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收入分配体制改革对货币需求的影响</a:t>
            </a:r>
            <a:endPar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lang="en-US" altLang="zh-CN" sz="2200" b="1" kern="0" dirty="0" smtClean="0">
                <a:solidFill>
                  <a:srgbClr val="44546A"/>
                </a:solidFill>
                <a:latin typeface="微软雅黑" panose="020B0503020204020204" pitchFamily="34" charset="-122"/>
                <a:ea typeface="微软雅黑" panose="020B0503020204020204" pitchFamily="34" charset="-122"/>
              </a:rPr>
              <a:t>5.</a:t>
            </a:r>
            <a:r>
              <a:rPr lang="zh-CN" altLang="en-US" sz="2200" b="1" kern="0" dirty="0" smtClean="0">
                <a:solidFill>
                  <a:srgbClr val="44546A"/>
                </a:solidFill>
                <a:latin typeface="微软雅黑" panose="020B0503020204020204" pitchFamily="34" charset="-122"/>
                <a:ea typeface="微软雅黑" panose="020B0503020204020204" pitchFamily="34" charset="-122"/>
              </a:rPr>
              <a:t>社会保障体制改革对货币需求的影响</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1" name="文本框 12"/>
          <p:cNvSpPr txBox="1">
            <a:spLocks noChangeArrowheads="1"/>
          </p:cNvSpPr>
          <p:nvPr/>
        </p:nvSpPr>
        <p:spPr bwMode="auto">
          <a:xfrm>
            <a:off x="875354" y="39744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中国的货币</a:t>
            </a:r>
            <a:r>
              <a:rPr lang="zh-CN" altLang="en-US" sz="2400" b="1" dirty="0" smtClean="0">
                <a:latin typeface="微软雅黑" pitchFamily="34" charset="-122"/>
                <a:ea typeface="微软雅黑" pitchFamily="34" charset="-122"/>
              </a:rPr>
              <a:t>需求分析</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99755664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3"/>
          <p:cNvSpPr>
            <a:spLocks noChangeArrowheads="1"/>
          </p:cNvSpPr>
          <p:nvPr/>
        </p:nvSpPr>
        <p:spPr bwMode="auto">
          <a:xfrm>
            <a:off x="0" y="0"/>
            <a:ext cx="4470400" cy="6858000"/>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grpSp>
        <p:nvGrpSpPr>
          <p:cNvPr id="15363" name="组合 14"/>
          <p:cNvGrpSpPr>
            <a:grpSpLocks/>
          </p:cNvGrpSpPr>
          <p:nvPr/>
        </p:nvGrpSpPr>
        <p:grpSpPr bwMode="auto">
          <a:xfrm>
            <a:off x="5165387" y="1978025"/>
            <a:ext cx="4194513" cy="611188"/>
            <a:chOff x="-404433" y="174812"/>
            <a:chExt cx="4193114" cy="611357"/>
          </a:xfrm>
        </p:grpSpPr>
        <p:sp>
          <p:nvSpPr>
            <p:cNvPr id="15366" name="矩形 12"/>
            <p:cNvSpPr>
              <a:spLocks noChangeArrowheads="1"/>
            </p:cNvSpPr>
            <p:nvPr/>
          </p:nvSpPr>
          <p:spPr bwMode="auto">
            <a:xfrm>
              <a:off x="-404433" y="174812"/>
              <a:ext cx="1847640" cy="611357"/>
            </a:xfrm>
            <a:prstGeom prst="rect">
              <a:avLst/>
            </a:prstGeom>
            <a:solidFill>
              <a:srgbClr val="0C86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r>
                <a:rPr lang="en-US" altLang="zh-CN" sz="2800" b="1" dirty="0">
                  <a:solidFill>
                    <a:srgbClr val="FFFFFF"/>
                  </a:solidFill>
                  <a:latin typeface="微软雅黑" pitchFamily="34" charset="-122"/>
                  <a:ea typeface="微软雅黑" pitchFamily="34" charset="-122"/>
                </a:rPr>
                <a:t> </a:t>
              </a:r>
              <a:r>
                <a:rPr lang="zh-CN" altLang="en-US" sz="2800" b="1" dirty="0" smtClean="0">
                  <a:solidFill>
                    <a:srgbClr val="FFFFFF"/>
                  </a:solidFill>
                  <a:latin typeface="微软雅黑" pitchFamily="34" charset="-122"/>
                  <a:ea typeface="微软雅黑" pitchFamily="34" charset="-122"/>
                </a:rPr>
                <a:t>第十讲</a:t>
              </a:r>
              <a:endParaRPr lang="zh-CN" altLang="en-US" sz="2800" b="1" dirty="0">
                <a:solidFill>
                  <a:srgbClr val="FFFFFF"/>
                </a:solidFill>
                <a:latin typeface="微软雅黑" pitchFamily="34" charset="-122"/>
                <a:ea typeface="微软雅黑" pitchFamily="34" charset="-122"/>
              </a:endParaRPr>
            </a:p>
          </p:txBody>
        </p:sp>
        <p:sp>
          <p:nvSpPr>
            <p:cNvPr id="15367" name="文本框 13"/>
            <p:cNvSpPr txBox="1">
              <a:spLocks noChangeArrowheads="1"/>
            </p:cNvSpPr>
            <p:nvPr/>
          </p:nvSpPr>
          <p:spPr bwMode="auto">
            <a:xfrm>
              <a:off x="1559899" y="200927"/>
              <a:ext cx="2228782" cy="523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800" b="1" dirty="0">
                  <a:solidFill>
                    <a:srgbClr val="404040"/>
                  </a:solidFill>
                  <a:latin typeface="微软雅黑" pitchFamily="34" charset="-122"/>
                  <a:ea typeface="微软雅黑" pitchFamily="34" charset="-122"/>
                </a:rPr>
                <a:t>货币需求</a:t>
              </a:r>
            </a:p>
          </p:txBody>
        </p:sp>
      </p:grpSp>
      <p:sp>
        <p:nvSpPr>
          <p:cNvPr id="15364" name="文本框 15"/>
          <p:cNvSpPr txBox="1">
            <a:spLocks noChangeArrowheads="1"/>
          </p:cNvSpPr>
          <p:nvPr/>
        </p:nvSpPr>
        <p:spPr bwMode="auto">
          <a:xfrm>
            <a:off x="4843463" y="3429000"/>
            <a:ext cx="5640387"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nSpc>
                <a:spcPct val="105000"/>
              </a:lnSpc>
              <a:spcBef>
                <a:spcPct val="50000"/>
              </a:spcBef>
              <a:buClr>
                <a:schemeClr val="bg2">
                  <a:lumMod val="50000"/>
                </a:schemeClr>
              </a:buClr>
              <a:buFont typeface="Wingdings" pitchFamily="2" charset="2"/>
              <a:buChar char="Ø"/>
            </a:pPr>
            <a:r>
              <a:rPr lang="zh-CN" altLang="en-US" sz="2400" b="1" dirty="0">
                <a:latin typeface="微软雅黑" pitchFamily="34" charset="-122"/>
                <a:ea typeface="微软雅黑" pitchFamily="34" charset="-122"/>
              </a:rPr>
              <a:t>货币需求的含义与分析视角</a:t>
            </a:r>
          </a:p>
          <a:p>
            <a:pPr eaLnBrk="1" hangingPunct="1">
              <a:lnSpc>
                <a:spcPct val="90000"/>
              </a:lnSpc>
              <a:spcBef>
                <a:spcPts val="1000"/>
              </a:spcBef>
              <a:buClr>
                <a:schemeClr val="bg2">
                  <a:lumMod val="50000"/>
                </a:schemeClr>
              </a:buClr>
              <a:buFont typeface="Wingdings" pitchFamily="2" charset="2"/>
              <a:buChar char="Ø"/>
            </a:pPr>
            <a:r>
              <a:rPr lang="zh-CN" altLang="en-US" sz="2400" b="1" dirty="0" smtClean="0">
                <a:latin typeface="微软雅黑" pitchFamily="34" charset="-122"/>
                <a:ea typeface="微软雅黑" pitchFamily="34" charset="-122"/>
              </a:rPr>
              <a:t>货币</a:t>
            </a:r>
            <a:r>
              <a:rPr lang="zh-CN" altLang="en-US" sz="2400" b="1" dirty="0">
                <a:latin typeface="微软雅黑" pitchFamily="34" charset="-122"/>
                <a:ea typeface="微软雅黑" pitchFamily="34" charset="-122"/>
              </a:rPr>
              <a:t>需求</a:t>
            </a:r>
            <a:r>
              <a:rPr lang="zh-CN" altLang="en-US" sz="2400" b="1" dirty="0" smtClean="0">
                <a:latin typeface="微软雅黑" pitchFamily="34" charset="-122"/>
                <a:ea typeface="微软雅黑" pitchFamily="34" charset="-122"/>
              </a:rPr>
              <a:t>理论</a:t>
            </a:r>
            <a:endParaRPr lang="en-US" altLang="zh-CN" sz="2400" b="1" dirty="0" smtClean="0">
              <a:latin typeface="微软雅黑" pitchFamily="34" charset="-122"/>
              <a:ea typeface="微软雅黑" pitchFamily="34" charset="-122"/>
            </a:endParaRPr>
          </a:p>
          <a:p>
            <a:pPr eaLnBrk="1" hangingPunct="1">
              <a:lnSpc>
                <a:spcPct val="90000"/>
              </a:lnSpc>
              <a:spcBef>
                <a:spcPts val="1000"/>
              </a:spcBef>
              <a:buClr>
                <a:schemeClr val="bg2">
                  <a:lumMod val="50000"/>
                </a:schemeClr>
              </a:buClr>
              <a:buFont typeface="Wingdings" pitchFamily="2" charset="2"/>
              <a:buChar char="Ø"/>
            </a:pPr>
            <a:r>
              <a:rPr lang="zh-CN" altLang="en-US" sz="2400" b="1" smtClean="0">
                <a:latin typeface="微软雅黑" pitchFamily="34" charset="-122"/>
                <a:ea typeface="微软雅黑" pitchFamily="34" charset="-122"/>
              </a:rPr>
              <a:t>中国的货币需求分析</a:t>
            </a:r>
            <a:r>
              <a:rPr lang="zh-CN" altLang="en-US" sz="2400" b="1" smtClean="0">
                <a:latin typeface="微软雅黑" pitchFamily="34" charset="-122"/>
                <a:ea typeface="微软雅黑" pitchFamily="34" charset="-122"/>
              </a:rPr>
              <a:t>      </a:t>
            </a:r>
            <a:endParaRPr lang="zh-CN" altLang="en-US" sz="2400" b="1" dirty="0">
              <a:latin typeface="微软雅黑" pitchFamily="34" charset="-122"/>
              <a:ea typeface="微软雅黑" pitchFamily="34" charset="-122"/>
            </a:endParaRPr>
          </a:p>
          <a:p>
            <a:pPr eaLnBrk="1" hangingPunct="1">
              <a:lnSpc>
                <a:spcPct val="90000"/>
              </a:lnSpc>
              <a:spcBef>
                <a:spcPts val="1000"/>
              </a:spcBef>
              <a:buClr>
                <a:schemeClr val="bg2">
                  <a:lumMod val="50000"/>
                </a:schemeClr>
              </a:buClr>
              <a:buFont typeface="Wingdings" pitchFamily="2" charset="2"/>
              <a:buChar char="Ø"/>
            </a:pPr>
            <a:endParaRPr lang="zh-CN" altLang="en-US" sz="2400" b="1" dirty="0">
              <a:latin typeface="微软雅黑" pitchFamily="34" charset="-122"/>
              <a:ea typeface="微软雅黑" pitchFamily="34" charset="-122"/>
            </a:endParaRPr>
          </a:p>
        </p:txBody>
      </p:sp>
      <p:cxnSp>
        <p:nvCxnSpPr>
          <p:cNvPr id="15365" name="直接连接符 22"/>
          <p:cNvCxnSpPr>
            <a:cxnSpLocks noChangeShapeType="1"/>
          </p:cNvCxnSpPr>
          <p:nvPr/>
        </p:nvCxnSpPr>
        <p:spPr bwMode="auto">
          <a:xfrm>
            <a:off x="5570538" y="2651125"/>
            <a:ext cx="4186237"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722"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0723"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560388" y="1357313"/>
            <a:ext cx="9556750" cy="535531"/>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0" lang="zh-CN" altLang="en-US" sz="2400" b="1" i="0" u="none" strike="noStrike" kern="0" cap="none" spc="0" normalizeH="0" baseline="0" noProof="0" dirty="0" smtClean="0">
                <a:ln>
                  <a:noFill/>
                </a:ln>
                <a:solidFill>
                  <a:srgbClr val="000000"/>
                </a:solidFill>
                <a:effectLst/>
                <a:uLnTx/>
                <a:uFillTx/>
                <a:latin typeface="微软雅黑" panose="020B0503020204020204" pitchFamily="34" charset="-122"/>
                <a:ea typeface="微软雅黑" panose="020B0503020204020204" pitchFamily="34" charset="-122"/>
                <a:cs typeface="+mn-cs"/>
              </a:rPr>
              <a:t>（三）当下我国货币需求的决定因素</a:t>
            </a:r>
            <a:endParaRPr kumimoji="0" lang="zh-CN" altLang="en-US" sz="2400" b="1"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10" name="Rectangle 3"/>
          <p:cNvSpPr txBox="1">
            <a:spLocks noChangeArrowheads="1"/>
          </p:cNvSpPr>
          <p:nvPr/>
        </p:nvSpPr>
        <p:spPr>
          <a:xfrm>
            <a:off x="972766" y="2111375"/>
            <a:ext cx="10711234" cy="39084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228600" marR="0" lvl="0" indent="-228600" algn="l" defTabSz="914400" rtl="0" eaLnBrk="1" fontAlgn="base" latinLnBrk="0" hangingPunct="1">
              <a:lnSpc>
                <a:spcPct val="105000"/>
              </a:lnSpc>
              <a:spcBef>
                <a:spcPts val="1000"/>
              </a:spcBef>
              <a:spcAft>
                <a:spcPct val="0"/>
              </a:spcAft>
              <a:buClrTx/>
              <a:buSzTx/>
              <a:buFont typeface="Wingdings" panose="05000000000000000000" pitchFamily="2" charset="2"/>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1.</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收入</a:t>
            </a:r>
            <a:endParaRPr kumimoji="0" lang="zh-CN" altLang="en-US" sz="2200" b="1" i="0" u="none" strike="noStrike" kern="0" cap="none" spc="0" normalizeH="0" baseline="0" noProof="0" dirty="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2.</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物价水平</a:t>
            </a:r>
            <a:endPar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3.</a:t>
            </a:r>
            <a:r>
              <a:rPr lang="zh-CN" altLang="en-US" sz="2200" b="1" kern="0" dirty="0" smtClean="0">
                <a:solidFill>
                  <a:srgbClr val="44546A"/>
                </a:solidFill>
                <a:latin typeface="微软雅黑" panose="020B0503020204020204" pitchFamily="34" charset="-122"/>
                <a:ea typeface="微软雅黑" panose="020B0503020204020204" pitchFamily="34" charset="-122"/>
              </a:rPr>
              <a:t>金融资产收益率</a:t>
            </a:r>
            <a:endPar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4.</a:t>
            </a:r>
            <a:r>
              <a:rPr kumimoji="0" lang="zh-CN" altLang="en-US"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rPr>
              <a:t>其他因素</a:t>
            </a:r>
            <a:endParaRPr kumimoji="0" lang="en-US" altLang="zh-CN" sz="2200" b="1" i="0" u="none" strike="noStrike" kern="0" cap="none" spc="0" normalizeH="0" baseline="0" noProof="0" dirty="0" smtClean="0">
              <a:ln>
                <a:noFill/>
              </a:ln>
              <a:solidFill>
                <a:srgbClr val="44546A"/>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）信用状况</a:t>
            </a:r>
            <a:endParaRPr lang="en-US" altLang="zh-CN" sz="2000" dirty="0">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）金融技术手段提升与服务质量</a:t>
            </a:r>
            <a:endParaRPr lang="en-US" altLang="zh-CN" sz="2000" dirty="0">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）社会保障体制的完善</a:t>
            </a:r>
            <a:endParaRPr lang="en-US" altLang="zh-CN" sz="2000" dirty="0">
              <a:latin typeface="微软雅黑" panose="020B0503020204020204" pitchFamily="34" charset="-122"/>
              <a:ea typeface="微软雅黑" panose="020B0503020204020204" pitchFamily="34" charset="-122"/>
            </a:endParaRPr>
          </a:p>
          <a:p>
            <a:pPr marL="228600" marR="0" lvl="0" indent="-228600" algn="l" defTabSz="914400" rtl="0" eaLnBrk="1" fontAlgn="base" latinLnBrk="0" hangingPunct="1">
              <a:lnSpc>
                <a:spcPct val="105000"/>
              </a:lnSpc>
              <a:spcBef>
                <a:spcPts val="1000"/>
              </a:spcBef>
              <a:spcAft>
                <a:spcPct val="0"/>
              </a:spcAft>
              <a:buClrTx/>
              <a:buSzTx/>
              <a:buFont typeface="Arial" panose="020B0604020202020204" pitchFamily="34" charset="0"/>
              <a:buNone/>
              <a:tabLst/>
              <a:defRPr/>
            </a:pPr>
            <a:endParaRPr kumimoji="0" lang="en-US" altLang="zh-CN"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
        <p:nvSpPr>
          <p:cNvPr id="7" name="文本框 12"/>
          <p:cNvSpPr txBox="1">
            <a:spLocks noChangeArrowheads="1"/>
          </p:cNvSpPr>
          <p:nvPr/>
        </p:nvSpPr>
        <p:spPr bwMode="auto">
          <a:xfrm>
            <a:off x="875354" y="397448"/>
            <a:ext cx="6102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a:latin typeface="微软雅黑" pitchFamily="34" charset="-122"/>
                <a:ea typeface="微软雅黑" pitchFamily="34" charset="-122"/>
              </a:rPr>
              <a:t>三</a:t>
            </a:r>
            <a:r>
              <a:rPr lang="zh-CN" altLang="en-US" sz="2400" b="1" dirty="0" smtClean="0">
                <a:latin typeface="微软雅黑" pitchFamily="34" charset="-122"/>
                <a:ea typeface="微软雅黑" pitchFamily="34" charset="-122"/>
              </a:rPr>
              <a:t>、</a:t>
            </a:r>
            <a:r>
              <a:rPr lang="zh-CN" altLang="en-US" sz="2400" b="1" dirty="0">
                <a:latin typeface="微软雅黑" pitchFamily="34" charset="-122"/>
                <a:ea typeface="微软雅黑" pitchFamily="34" charset="-122"/>
              </a:rPr>
              <a:t>中国的货币</a:t>
            </a:r>
            <a:r>
              <a:rPr lang="zh-CN" altLang="en-US" sz="2400" b="1" dirty="0" smtClean="0">
                <a:latin typeface="微软雅黑" pitchFamily="34" charset="-122"/>
                <a:ea typeface="微软雅黑" pitchFamily="34" charset="-122"/>
              </a:rPr>
              <a:t>需求分析</a:t>
            </a:r>
            <a:endParaRPr lang="zh-CN" altLang="en-US" sz="2400" b="1" dirty="0">
              <a:solidFill>
                <a:srgbClr val="595959"/>
              </a:solidFill>
              <a:latin typeface="微软雅黑" pitchFamily="34" charset="-122"/>
              <a:ea typeface="微软雅黑" pitchFamily="34" charset="-122"/>
            </a:endParaRPr>
          </a:p>
        </p:txBody>
      </p:sp>
    </p:spTree>
    <p:extLst>
      <p:ext uri="{BB962C8B-B14F-4D97-AF65-F5344CB8AC3E}">
        <p14:creationId xmlns:p14="http://schemas.microsoft.com/office/powerpoint/2010/main" val="1946602701"/>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174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3174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本讲讨论题</a:t>
            </a:r>
          </a:p>
        </p:txBody>
      </p:sp>
      <p:sp>
        <p:nvSpPr>
          <p:cNvPr id="3174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dirty="0">
                <a:solidFill>
                  <a:srgbClr val="FFFFFF"/>
                </a:solidFill>
                <a:latin typeface="微软雅黑" pitchFamily="34" charset="-122"/>
                <a:ea typeface="微软雅黑" pitchFamily="34" charset="-122"/>
              </a:rPr>
              <a:t>Part </a:t>
            </a:r>
            <a:r>
              <a:rPr lang="en-US" altLang="zh-CN" sz="6600" b="1" dirty="0" smtClean="0">
                <a:solidFill>
                  <a:srgbClr val="FFFFFF"/>
                </a:solidFill>
                <a:latin typeface="微软雅黑" pitchFamily="34" charset="-122"/>
                <a:ea typeface="微软雅黑" pitchFamily="34" charset="-122"/>
              </a:rPr>
              <a:t>04</a:t>
            </a:r>
            <a:endParaRPr lang="zh-CN" altLang="en-US" sz="6600" b="1" dirty="0">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图片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19888" y="2828925"/>
            <a:ext cx="4964112"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2771"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2772"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矩形 10"/>
          <p:cNvSpPr>
            <a:spLocks noChangeArrowheads="1"/>
          </p:cNvSpPr>
          <p:nvPr/>
        </p:nvSpPr>
        <p:spPr bwMode="auto">
          <a:xfrm>
            <a:off x="354013" y="1539875"/>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一、本讲讨论</a:t>
            </a:r>
            <a:endParaRPr lang="en-US" altLang="zh-CN" sz="2400" b="1">
              <a:latin typeface="微软雅黑" pitchFamily="34" charset="-122"/>
              <a:ea typeface="微软雅黑" pitchFamily="34" charset="-122"/>
            </a:endParaRPr>
          </a:p>
        </p:txBody>
      </p:sp>
      <p:sp>
        <p:nvSpPr>
          <p:cNvPr id="32774" name="文本框 12"/>
          <p:cNvSpPr txBox="1">
            <a:spLocks noChangeArrowheads="1"/>
          </p:cNvSpPr>
          <p:nvPr/>
        </p:nvSpPr>
        <p:spPr bwMode="auto">
          <a:xfrm>
            <a:off x="894809"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solidFill>
                  <a:srgbClr val="595959"/>
                </a:solidFill>
                <a:latin typeface="微软雅黑" pitchFamily="34" charset="-122"/>
                <a:ea typeface="微软雅黑" pitchFamily="34" charset="-122"/>
              </a:rPr>
              <a:t>三、本</a:t>
            </a:r>
            <a:r>
              <a:rPr lang="zh-CN" altLang="en-US" sz="2400" b="1" dirty="0">
                <a:solidFill>
                  <a:srgbClr val="595959"/>
                </a:solidFill>
                <a:latin typeface="微软雅黑" pitchFamily="34" charset="-122"/>
                <a:ea typeface="微软雅黑" pitchFamily="34" charset="-122"/>
              </a:rPr>
              <a:t>讲讨论</a:t>
            </a:r>
          </a:p>
        </p:txBody>
      </p:sp>
      <p:sp>
        <p:nvSpPr>
          <p:cNvPr id="32775" name="Rectangle 3"/>
          <p:cNvSpPr txBox="1">
            <a:spLocks noChangeArrowheads="1"/>
          </p:cNvSpPr>
          <p:nvPr/>
        </p:nvSpPr>
        <p:spPr bwMode="auto">
          <a:xfrm>
            <a:off x="632298" y="2378075"/>
            <a:ext cx="8275165" cy="254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342900" indent="-342900">
              <a:lnSpc>
                <a:spcPct val="150000"/>
              </a:lnSpc>
              <a:spcBef>
                <a:spcPts val="1000"/>
              </a:spcBef>
              <a:buFont typeface="Wingdings" pitchFamily="2" charset="2"/>
              <a:buChar char="n"/>
            </a:pPr>
            <a:endParaRPr lang="zh-CN" altLang="en-US" sz="2000" b="1" dirty="0">
              <a:latin typeface="微软雅黑" pitchFamily="34" charset="-122"/>
              <a:ea typeface="微软雅黑" pitchFamily="34" charset="-122"/>
            </a:endParaRPr>
          </a:p>
          <a:p>
            <a:pPr marL="342900" indent="-342900">
              <a:lnSpc>
                <a:spcPct val="150000"/>
              </a:lnSpc>
              <a:spcBef>
                <a:spcPts val="1000"/>
              </a:spcBef>
              <a:buClr>
                <a:srgbClr val="00B050"/>
              </a:buClr>
              <a:buFont typeface="Wingdings" pitchFamily="2" charset="2"/>
              <a:buChar char="n"/>
            </a:pPr>
            <a:r>
              <a:rPr lang="zh-CN" altLang="en-US" sz="2000" b="1" dirty="0" smtClean="0">
                <a:latin typeface="微软雅黑" pitchFamily="34" charset="-122"/>
                <a:ea typeface="微软雅黑" pitchFamily="34" charset="-122"/>
              </a:rPr>
              <a:t>共同富裕目标下我国货币需求会发生怎样的变化？</a:t>
            </a:r>
            <a:endParaRPr lang="en-US" altLang="zh-CN" sz="2000" b="1" dirty="0" smtClean="0">
              <a:latin typeface="微软雅黑" pitchFamily="34" charset="-122"/>
              <a:ea typeface="微软雅黑" pitchFamily="34" charset="-122"/>
            </a:endParaRPr>
          </a:p>
          <a:p>
            <a:pPr marL="342900" indent="-342900">
              <a:lnSpc>
                <a:spcPct val="150000"/>
              </a:lnSpc>
              <a:spcBef>
                <a:spcPts val="1000"/>
              </a:spcBef>
              <a:buClr>
                <a:srgbClr val="00B050"/>
              </a:buClr>
              <a:buFont typeface="Wingdings" pitchFamily="2" charset="2"/>
              <a:buChar char="n"/>
            </a:pPr>
            <a:r>
              <a:rPr lang="zh-CN" altLang="en-US" sz="2000" b="1" dirty="0">
                <a:latin typeface="微软雅黑" pitchFamily="34" charset="-122"/>
                <a:ea typeface="微软雅黑" pitchFamily="34" charset="-122"/>
              </a:rPr>
              <a:t>新冠疫情冲击下各国货币需求出现哪些特点</a:t>
            </a:r>
            <a:r>
              <a:rPr lang="zh-CN" altLang="en-US" sz="2000" b="1" dirty="0" smtClean="0">
                <a:latin typeface="微软雅黑" pitchFamily="34" charset="-122"/>
                <a:ea typeface="微软雅黑" pitchFamily="34" charset="-122"/>
              </a:rPr>
              <a:t>？</a:t>
            </a:r>
            <a:endParaRPr lang="zh-CN" altLang="en-US" sz="2000" b="1" dirty="0">
              <a:latin typeface="微软雅黑" pitchFamily="34" charset="-122"/>
              <a:ea typeface="微软雅黑" pitchFamily="34" charset="-122"/>
            </a:endParaRPr>
          </a:p>
          <a:p>
            <a:pPr marL="342900" indent="-342900">
              <a:lnSpc>
                <a:spcPct val="150000"/>
              </a:lnSpc>
              <a:spcBef>
                <a:spcPts val="1000"/>
              </a:spcBef>
              <a:buFont typeface="Wingdings" pitchFamily="2" charset="2"/>
              <a:buChar char="n"/>
            </a:pPr>
            <a:endParaRPr lang="zh-CN" altLang="en-US" sz="2000" b="1" dirty="0">
              <a:latin typeface="微软雅黑" pitchFamily="34" charset="-122"/>
              <a:ea typeface="微软雅黑" pitchFamily="34" charset="-122"/>
            </a:endParaRPr>
          </a:p>
          <a:p>
            <a:pPr marL="342900" indent="-342900">
              <a:lnSpc>
                <a:spcPct val="150000"/>
              </a:lnSpc>
              <a:spcBef>
                <a:spcPts val="1000"/>
              </a:spcBef>
              <a:buFont typeface="Wingdings" pitchFamily="2" charset="2"/>
              <a:buChar char="n"/>
            </a:pPr>
            <a:endParaRPr lang="zh-CN" altLang="en-US" sz="2000" b="1" dirty="0">
              <a:latin typeface="微软雅黑" pitchFamily="34" charset="-122"/>
              <a:ea typeface="微软雅黑" pitchFamily="34" charset="-122"/>
            </a:endParaRPr>
          </a:p>
          <a:p>
            <a:pPr marL="342900" indent="-342900">
              <a:lnSpc>
                <a:spcPct val="150000"/>
              </a:lnSpc>
              <a:spcBef>
                <a:spcPts val="1000"/>
              </a:spcBef>
              <a:buFont typeface="Wingdings" pitchFamily="2" charset="2"/>
              <a:buChar char="n"/>
            </a:pPr>
            <a:endParaRPr lang="zh-CN" altLang="en-US" sz="2000" b="1" dirty="0">
              <a:latin typeface="微软雅黑" pitchFamily="34" charset="-122"/>
              <a:ea typeface="微软雅黑" pitchFamily="34" charset="-122"/>
            </a:endParaRPr>
          </a:p>
          <a:p>
            <a:pPr marL="342900" indent="-342900">
              <a:lnSpc>
                <a:spcPct val="150000"/>
              </a:lnSpc>
              <a:spcBef>
                <a:spcPts val="1000"/>
              </a:spcBef>
              <a:buFont typeface="Wingdings" pitchFamily="2" charset="2"/>
              <a:buChar char="n"/>
            </a:pPr>
            <a:endParaRPr lang="zh-CN" altLang="en-US" sz="2000" dirty="0">
              <a:latin typeface="微软雅黑" pitchFamily="34" charset="-122"/>
              <a:ea typeface="微软雅黑" pitchFamily="34" charset="-122"/>
            </a:endParaRPr>
          </a:p>
          <a:p>
            <a:pPr marL="342900" indent="-342900" eaLnBrk="1" hangingPunct="1">
              <a:lnSpc>
                <a:spcPct val="90000"/>
              </a:lnSpc>
              <a:buFont typeface="Wingdings" pitchFamily="2" charset="2"/>
              <a:buChar char="n"/>
            </a:pPr>
            <a:endParaRPr lang="zh-CN" altLang="en-US" sz="2000" dirty="0">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79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3379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6" name="矩形 10"/>
          <p:cNvSpPr>
            <a:spLocks noChangeArrowheads="1"/>
          </p:cNvSpPr>
          <p:nvPr/>
        </p:nvSpPr>
        <p:spPr bwMode="auto">
          <a:xfrm>
            <a:off x="354013" y="1539875"/>
            <a:ext cx="2032000" cy="49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lnSpc>
                <a:spcPct val="110000"/>
              </a:lnSpc>
              <a:buFont typeface="Wingdings" pitchFamily="2" charset="2"/>
              <a:buNone/>
            </a:pPr>
            <a:r>
              <a:rPr lang="zh-CN" altLang="en-US" sz="2400" b="1">
                <a:latin typeface="微软雅黑" pitchFamily="34" charset="-122"/>
                <a:ea typeface="微软雅黑" pitchFamily="34" charset="-122"/>
              </a:rPr>
              <a:t>二、本讲思考</a:t>
            </a:r>
            <a:endParaRPr lang="en-US" altLang="zh-CN" sz="2400" b="1">
              <a:latin typeface="微软雅黑" pitchFamily="34" charset="-122"/>
              <a:ea typeface="微软雅黑" pitchFamily="34" charset="-122"/>
            </a:endParaRPr>
          </a:p>
        </p:txBody>
      </p:sp>
      <p:sp>
        <p:nvSpPr>
          <p:cNvPr id="33798" name="Rectangle 3"/>
          <p:cNvSpPr txBox="1">
            <a:spLocks noChangeArrowheads="1"/>
          </p:cNvSpPr>
          <p:nvPr/>
        </p:nvSpPr>
        <p:spPr bwMode="auto">
          <a:xfrm>
            <a:off x="560388" y="2828925"/>
            <a:ext cx="8237537" cy="402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lnSpc>
                <a:spcPct val="120000"/>
              </a:lnSpc>
              <a:spcBef>
                <a:spcPts val="1000"/>
              </a:spcBef>
              <a:buFont typeface="Wingdings" pitchFamily="2" charset="2"/>
              <a:buNone/>
            </a:pPr>
            <a:r>
              <a:rPr lang="en-US" altLang="zh-CN" sz="2000" b="1" dirty="0">
                <a:latin typeface="宋体" pitchFamily="2" charset="-122"/>
              </a:rPr>
              <a:t>1</a:t>
            </a:r>
            <a:r>
              <a:rPr lang="zh-CN" altLang="en-US" sz="2000" b="1" dirty="0">
                <a:latin typeface="宋体" pitchFamily="2" charset="-122"/>
              </a:rPr>
              <a:t>、</a:t>
            </a:r>
            <a:r>
              <a:rPr lang="zh-CN" altLang="en-US" sz="2000" dirty="0">
                <a:latin typeface="微软雅黑" pitchFamily="34" charset="-122"/>
                <a:ea typeface="微软雅黑" pitchFamily="34" charset="-122"/>
              </a:rPr>
              <a:t>货币需求的含义是什么？</a:t>
            </a:r>
            <a:endParaRPr lang="en-US" altLang="zh-CN" sz="2000" dirty="0">
              <a:latin typeface="微软雅黑" pitchFamily="34" charset="-122"/>
              <a:ea typeface="微软雅黑" pitchFamily="34" charset="-122"/>
            </a:endParaRPr>
          </a:p>
          <a:p>
            <a:pPr eaLnBrk="1" hangingPunct="1">
              <a:lnSpc>
                <a:spcPct val="120000"/>
              </a:lnSpc>
              <a:spcBef>
                <a:spcPts val="1000"/>
              </a:spcBef>
              <a:buFont typeface="Wingdings" pitchFamily="2" charset="2"/>
              <a:buNone/>
            </a:pPr>
            <a:r>
              <a:rPr lang="en-US" altLang="zh-CN" sz="2000" dirty="0">
                <a:latin typeface="微软雅黑" pitchFamily="34" charset="-122"/>
                <a:ea typeface="微软雅黑" pitchFamily="34" charset="-122"/>
              </a:rPr>
              <a:t>2</a:t>
            </a:r>
            <a:r>
              <a:rPr lang="zh-CN" altLang="en-US" sz="2000" dirty="0">
                <a:latin typeface="微软雅黑" pitchFamily="34" charset="-122"/>
                <a:ea typeface="微软雅黑" pitchFamily="34" charset="-122"/>
              </a:rPr>
              <a:t>、比较货币需求理论并梳理其发展脉络</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eaLnBrk="1" hangingPunct="1">
              <a:lnSpc>
                <a:spcPct val="120000"/>
              </a:lnSpc>
              <a:spcBef>
                <a:spcPts val="1000"/>
              </a:spcBef>
              <a:buFont typeface="Wingdings" pitchFamily="2" charset="2"/>
              <a:buNone/>
            </a:pPr>
            <a:r>
              <a:rPr lang="en-US" altLang="zh-CN" sz="2000" dirty="0" smtClean="0">
                <a:latin typeface="微软雅黑" pitchFamily="34" charset="-122"/>
                <a:ea typeface="微软雅黑" pitchFamily="34" charset="-122"/>
              </a:rPr>
              <a:t>3</a:t>
            </a:r>
            <a:r>
              <a:rPr lang="zh-CN" altLang="en-US" sz="2000" dirty="0" smtClean="0">
                <a:latin typeface="微软雅黑" pitchFamily="34" charset="-122"/>
                <a:ea typeface="微软雅黑" pitchFamily="34" charset="-122"/>
              </a:rPr>
              <a:t>、中国现阶段的货币需求受哪些主要因素的影响？</a:t>
            </a:r>
            <a:endParaRPr lang="zh-CN" altLang="en-US" sz="2000" dirty="0">
              <a:latin typeface="微软雅黑" pitchFamily="34" charset="-122"/>
              <a:ea typeface="微软雅黑" pitchFamily="34" charset="-122"/>
            </a:endParaRPr>
          </a:p>
          <a:p>
            <a:pPr eaLnBrk="1" hangingPunct="1">
              <a:lnSpc>
                <a:spcPct val="120000"/>
              </a:lnSpc>
              <a:spcBef>
                <a:spcPts val="1000"/>
              </a:spcBef>
              <a:buFont typeface="Arial" pitchFamily="34" charset="0"/>
              <a:buNone/>
            </a:pPr>
            <a:endParaRPr lang="zh-CN" altLang="en-US" sz="2000" dirty="0">
              <a:latin typeface="微软雅黑" pitchFamily="34" charset="-122"/>
              <a:ea typeface="微软雅黑" pitchFamily="34" charset="-122"/>
            </a:endParaRPr>
          </a:p>
        </p:txBody>
      </p:sp>
      <p:pic>
        <p:nvPicPr>
          <p:cNvPr id="33799"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62862" y="3143249"/>
            <a:ext cx="4529138"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2"/>
          <p:cNvSpPr txBox="1">
            <a:spLocks noChangeArrowheads="1"/>
          </p:cNvSpPr>
          <p:nvPr/>
        </p:nvSpPr>
        <p:spPr bwMode="auto">
          <a:xfrm>
            <a:off x="894809" y="33496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solidFill>
                  <a:srgbClr val="595959"/>
                </a:solidFill>
                <a:latin typeface="微软雅黑" pitchFamily="34" charset="-122"/>
                <a:ea typeface="微软雅黑" pitchFamily="34" charset="-122"/>
              </a:rPr>
              <a:t>三、本</a:t>
            </a:r>
            <a:r>
              <a:rPr lang="zh-CN" altLang="en-US" sz="2400" b="1" dirty="0">
                <a:solidFill>
                  <a:srgbClr val="595959"/>
                </a:solidFill>
                <a:latin typeface="微软雅黑" pitchFamily="34" charset="-122"/>
                <a:ea typeface="微软雅黑" pitchFamily="34" charset="-122"/>
              </a:rPr>
              <a:t>讲讨论</a:t>
            </a:r>
          </a:p>
        </p:txBody>
      </p:sp>
    </p:spTree>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3174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3174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文本框 25"/>
          <p:cNvSpPr txBox="1">
            <a:spLocks noChangeArrowheads="1"/>
          </p:cNvSpPr>
          <p:nvPr/>
        </p:nvSpPr>
        <p:spPr bwMode="auto">
          <a:xfrm>
            <a:off x="2790723" y="2274652"/>
            <a:ext cx="89122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dirty="0" smtClean="0">
                <a:solidFill>
                  <a:srgbClr val="FFFFFF"/>
                </a:solidFill>
                <a:latin typeface="微软雅黑" pitchFamily="34" charset="-122"/>
                <a:ea typeface="微软雅黑" pitchFamily="34" charset="-122"/>
              </a:rPr>
              <a:t>货币需求是经济主体的内生经济动力</a:t>
            </a:r>
            <a:endParaRPr lang="zh-CN" altLang="en-US" sz="4800" b="1" dirty="0">
              <a:solidFill>
                <a:srgbClr val="FFFFFF"/>
              </a:solidFill>
              <a:latin typeface="微软雅黑" pitchFamily="34" charset="-122"/>
              <a:ea typeface="微软雅黑" pitchFamily="34" charset="-122"/>
            </a:endParaRPr>
          </a:p>
        </p:txBody>
      </p:sp>
    </p:spTree>
    <p:extLst>
      <p:ext uri="{BB962C8B-B14F-4D97-AF65-F5344CB8AC3E}">
        <p14:creationId xmlns:p14="http://schemas.microsoft.com/office/powerpoint/2010/main" val="1987645118"/>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16386"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16387"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货币需求的涵义与分析视角</a:t>
            </a:r>
          </a:p>
        </p:txBody>
      </p:sp>
      <p:sp>
        <p:nvSpPr>
          <p:cNvPr id="16389"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01</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41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7411"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文本框 12"/>
          <p:cNvSpPr txBox="1">
            <a:spLocks noChangeArrowheads="1"/>
          </p:cNvSpPr>
          <p:nvPr/>
        </p:nvSpPr>
        <p:spPr bwMode="auto">
          <a:xfrm>
            <a:off x="778078" y="38360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一、货币</a:t>
            </a:r>
            <a:r>
              <a:rPr lang="zh-CN" altLang="en-US" sz="2400" b="1" dirty="0">
                <a:latin typeface="微软雅黑" pitchFamily="34" charset="-122"/>
                <a:ea typeface="微软雅黑" pitchFamily="34" charset="-122"/>
              </a:rPr>
              <a:t>需求的涵义与分析视角</a:t>
            </a:r>
            <a:endParaRPr lang="zh-CN" altLang="en-US" sz="2400" b="1" dirty="0">
              <a:solidFill>
                <a:srgbClr val="595959"/>
              </a:solidFill>
              <a:latin typeface="微软雅黑" pitchFamily="34" charset="-122"/>
              <a:ea typeface="微软雅黑" pitchFamily="34" charset="-122"/>
            </a:endParaRPr>
          </a:p>
        </p:txBody>
      </p:sp>
      <p:sp>
        <p:nvSpPr>
          <p:cNvPr id="9" name="Rectangle 3"/>
          <p:cNvSpPr txBox="1">
            <a:spLocks noChangeArrowheads="1"/>
          </p:cNvSpPr>
          <p:nvPr/>
        </p:nvSpPr>
        <p:spPr>
          <a:xfrm>
            <a:off x="598488" y="2468563"/>
            <a:ext cx="10948987"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FF3300"/>
              </a:buClr>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、货币需求</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Money Demand</a:t>
            </a:r>
            <a:r>
              <a:rPr lang="zh-CN" altLang="en-US" sz="2000" dirty="0">
                <a:latin typeface="微软雅黑" panose="020B0503020204020204" pitchFamily="34" charset="-122"/>
                <a:ea typeface="微软雅黑" panose="020B0503020204020204" pitchFamily="34" charset="-122"/>
              </a:rPr>
              <a:t>）：在一定的</a:t>
            </a:r>
            <a:r>
              <a:rPr lang="zh-CN" altLang="en-US" sz="2000" dirty="0">
                <a:solidFill>
                  <a:srgbClr val="FF0000"/>
                </a:solidFill>
                <a:latin typeface="微软雅黑" panose="020B0503020204020204" pitchFamily="34" charset="-122"/>
                <a:ea typeface="微软雅黑" panose="020B0503020204020204" pitchFamily="34" charset="-122"/>
              </a:rPr>
              <a:t>资源</a:t>
            </a:r>
            <a:r>
              <a:rPr lang="zh-CN" altLang="en-US" sz="2000" dirty="0">
                <a:latin typeface="微软雅黑" panose="020B0503020204020204" pitchFamily="34" charset="-122"/>
                <a:ea typeface="微软雅黑" panose="020B0503020204020204" pitchFamily="34" charset="-122"/>
              </a:rPr>
              <a:t>（如财富拥有额、收入、国民生产总值等</a:t>
            </a:r>
            <a:r>
              <a:rPr lang="zh-CN" altLang="en-US" sz="2000" dirty="0" smtClean="0">
                <a:latin typeface="微软雅黑" panose="020B0503020204020204" pitchFamily="34" charset="-122"/>
                <a:ea typeface="微软雅黑" panose="020B0503020204020204" pitchFamily="34" charset="-122"/>
              </a:rPr>
              <a:t>）</a:t>
            </a:r>
            <a:r>
              <a:rPr lang="zh-CN" altLang="en-US" sz="2000" dirty="0" smtClean="0">
                <a:solidFill>
                  <a:srgbClr val="FF0000"/>
                </a:solidFill>
                <a:latin typeface="微软雅黑" panose="020B0503020204020204" pitchFamily="34" charset="-122"/>
                <a:ea typeface="微软雅黑" panose="020B0503020204020204" pitchFamily="34" charset="-122"/>
              </a:rPr>
              <a:t>约束</a:t>
            </a:r>
            <a:r>
              <a:rPr lang="zh-CN" altLang="en-US" sz="2000" dirty="0" smtClean="0">
                <a:latin typeface="微软雅黑" panose="020B0503020204020204" pitchFamily="34" charset="-122"/>
                <a:ea typeface="微软雅黑" panose="020B0503020204020204" pitchFamily="34" charset="-122"/>
              </a:rPr>
              <a:t>条件</a:t>
            </a:r>
            <a:r>
              <a:rPr lang="zh-CN" altLang="en-US" sz="2000" dirty="0">
                <a:latin typeface="微软雅黑" panose="020B0503020204020204" pitchFamily="34" charset="-122"/>
                <a:ea typeface="微软雅黑" panose="020B0503020204020204" pitchFamily="34" charset="-122"/>
              </a:rPr>
              <a:t>下，微观经济主体和宏观经济运行对执行</a:t>
            </a:r>
            <a:r>
              <a:rPr lang="zh-CN" altLang="en-US" sz="2000" dirty="0">
                <a:solidFill>
                  <a:srgbClr val="FF0000"/>
                </a:solidFill>
                <a:latin typeface="微软雅黑" panose="020B0503020204020204" pitchFamily="34" charset="-122"/>
                <a:ea typeface="微软雅黑" panose="020B0503020204020204" pitchFamily="34" charset="-122"/>
              </a:rPr>
              <a:t>交易媒介和资产职能</a:t>
            </a:r>
            <a:r>
              <a:rPr lang="zh-CN" altLang="en-US" sz="2000" dirty="0">
                <a:latin typeface="微软雅黑" panose="020B0503020204020204" pitchFamily="34" charset="-122"/>
                <a:ea typeface="微软雅黑" panose="020B0503020204020204" pitchFamily="34" charset="-122"/>
              </a:rPr>
              <a:t>的货币产生的总需求</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eaLnBrk="1" hangingPunct="1">
              <a:lnSpc>
                <a:spcPct val="150000"/>
              </a:lnSpc>
              <a:buClr>
                <a:srgbClr val="FF3300"/>
              </a:buClr>
              <a:buFont typeface="Wingdings" panose="05000000000000000000" pitchFamily="2" charset="2"/>
              <a:buNone/>
              <a:defRPr/>
            </a:pPr>
            <a:r>
              <a:rPr lang="en-US" altLang="zh-CN" sz="2000" dirty="0" smtClean="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、理解货币需求的涵义注意两点：</a:t>
            </a:r>
          </a:p>
          <a:p>
            <a:pPr lvl="1"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需求是一种</a:t>
            </a:r>
            <a:r>
              <a:rPr lang="zh-CN" altLang="en-US" sz="2000" dirty="0">
                <a:solidFill>
                  <a:srgbClr val="FF0000"/>
                </a:solidFill>
                <a:latin typeface="微软雅黑" panose="020B0503020204020204" pitchFamily="34" charset="-122"/>
                <a:ea typeface="微软雅黑" panose="020B0503020204020204" pitchFamily="34" charset="-122"/>
              </a:rPr>
              <a:t>能力与愿望</a:t>
            </a:r>
            <a:r>
              <a:rPr lang="zh-CN" altLang="en-US" sz="2000" dirty="0">
                <a:latin typeface="微软雅黑" panose="020B0503020204020204" pitchFamily="34" charset="-122"/>
                <a:ea typeface="微软雅黑" panose="020B0503020204020204" pitchFamily="34" charset="-122"/>
              </a:rPr>
              <a:t>的统一体。</a:t>
            </a:r>
          </a:p>
          <a:p>
            <a:pPr lvl="1"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现实</a:t>
            </a:r>
            <a:r>
              <a:rPr lang="zh-CN" altLang="en-US" sz="2000" dirty="0">
                <a:latin typeface="微软雅黑" panose="020B0503020204020204" pitchFamily="34" charset="-122"/>
                <a:ea typeface="微软雅黑" panose="020B0503020204020204" pitchFamily="34" charset="-122"/>
              </a:rPr>
              <a:t>中的货币需求不仅仅是指对</a:t>
            </a:r>
            <a:r>
              <a:rPr lang="zh-CN" altLang="en-US" sz="2000" dirty="0">
                <a:solidFill>
                  <a:srgbClr val="FF0000"/>
                </a:solidFill>
                <a:latin typeface="微软雅黑" panose="020B0503020204020204" pitchFamily="34" charset="-122"/>
                <a:ea typeface="微软雅黑" panose="020B0503020204020204" pitchFamily="34" charset="-122"/>
              </a:rPr>
              <a:t>现金</a:t>
            </a:r>
            <a:r>
              <a:rPr lang="zh-CN" altLang="en-US" sz="2000" dirty="0">
                <a:latin typeface="微软雅黑" panose="020B0503020204020204" pitchFamily="34" charset="-122"/>
                <a:ea typeface="微软雅黑" panose="020B0503020204020204" pitchFamily="34" charset="-122"/>
              </a:rPr>
              <a:t>的需求，而且包括了对</a:t>
            </a:r>
            <a:r>
              <a:rPr lang="zh-CN" altLang="en-US" sz="2000" dirty="0">
                <a:solidFill>
                  <a:srgbClr val="FF0000"/>
                </a:solidFill>
                <a:latin typeface="微软雅黑" panose="020B0503020204020204" pitchFamily="34" charset="-122"/>
                <a:ea typeface="微软雅黑" panose="020B0503020204020204" pitchFamily="34" charset="-122"/>
              </a:rPr>
              <a:t>存款货币</a:t>
            </a:r>
            <a:r>
              <a:rPr lang="zh-CN" altLang="en-US" sz="2000" dirty="0">
                <a:latin typeface="微软雅黑" panose="020B0503020204020204" pitchFamily="34" charset="-122"/>
                <a:ea typeface="微软雅黑" panose="020B0503020204020204" pitchFamily="34" charset="-122"/>
              </a:rPr>
              <a:t>的需求</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55613" y="1671638"/>
            <a:ext cx="3262312" cy="9794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（一）货币需求的涵义</a:t>
            </a:r>
          </a:p>
          <a:p>
            <a:pPr eaLnBrk="1" hangingPunct="1">
              <a:lnSpc>
                <a:spcPct val="120000"/>
              </a:lnSpc>
              <a:buFont typeface="Wingdings" panose="05000000000000000000" pitchFamily="2" charset="2"/>
              <a:buNone/>
              <a:defRPr/>
            </a:pPr>
            <a:endParaRPr lang="zh-CN" altLang="en-US" sz="2400" b="1" kern="0" dirty="0">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434"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8435"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p:cNvSpPr txBox="1">
            <a:spLocks noChangeArrowheads="1"/>
          </p:cNvSpPr>
          <p:nvPr/>
        </p:nvSpPr>
        <p:spPr>
          <a:xfrm>
            <a:off x="598488" y="2390775"/>
            <a:ext cx="5024437"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eaLnBrk="1" hangingPunct="1">
              <a:lnSpc>
                <a:spcPct val="15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货币</a:t>
            </a:r>
            <a:r>
              <a:rPr lang="zh-CN" altLang="en-US" sz="2000" dirty="0">
                <a:latin typeface="微软雅黑" panose="020B0503020204020204" pitchFamily="34" charset="-122"/>
                <a:ea typeface="微软雅黑" panose="020B0503020204020204" pitchFamily="34" charset="-122"/>
              </a:rPr>
              <a:t>需求</a:t>
            </a:r>
            <a:r>
              <a:rPr lang="zh-CN" altLang="en-US" sz="2000" dirty="0" smtClean="0">
                <a:latin typeface="微软雅黑" panose="020B0503020204020204" pitchFamily="34" charset="-122"/>
                <a:ea typeface="微软雅黑" panose="020B0503020204020204" pitchFamily="34" charset="-122"/>
              </a:rPr>
              <a:t>的总量与结构</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50000"/>
              </a:lnSpc>
              <a:buClr>
                <a:srgbClr val="00B050"/>
              </a:buClr>
              <a:buFont typeface="Wingdings" pitchFamily="2" charset="2"/>
              <a:buChar char="Ø"/>
              <a:defRPr/>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宏观</a:t>
            </a:r>
            <a:r>
              <a:rPr lang="zh-CN" altLang="en-US" dirty="0">
                <a:latin typeface="微软雅黑" panose="020B0503020204020204" pitchFamily="34" charset="-122"/>
                <a:ea typeface="微软雅黑" panose="020B0503020204020204" pitchFamily="34" charset="-122"/>
              </a:rPr>
              <a:t>视角是从一个国家的</a:t>
            </a:r>
            <a:r>
              <a:rPr lang="zh-CN" altLang="en-US" dirty="0">
                <a:solidFill>
                  <a:srgbClr val="FF0000"/>
                </a:solidFill>
                <a:latin typeface="微软雅黑" panose="020B0503020204020204" pitchFamily="34" charset="-122"/>
                <a:ea typeface="微软雅黑" panose="020B0503020204020204" pitchFamily="34" charset="-122"/>
              </a:rPr>
              <a:t>社会主体</a:t>
            </a:r>
            <a:r>
              <a:rPr lang="zh-CN" altLang="en-US" dirty="0">
                <a:latin typeface="微软雅黑" panose="020B0503020204020204" pitchFamily="34" charset="-122"/>
                <a:ea typeface="微软雅黑" panose="020B0503020204020204" pitchFamily="34" charset="-122"/>
              </a:rPr>
              <a:t>出发</a:t>
            </a:r>
          </a:p>
          <a:p>
            <a:pPr lvl="2" eaLnBrk="1" hangingPunct="1">
              <a:lnSpc>
                <a:spcPct val="150000"/>
              </a:lnSpc>
              <a:buClr>
                <a:srgbClr val="00B050"/>
              </a:buClr>
              <a:buFont typeface="Wingdings" pitchFamily="2" charset="2"/>
              <a:buChar char="Ø"/>
              <a:defRPr/>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微观</a:t>
            </a:r>
            <a:r>
              <a:rPr lang="zh-CN" altLang="en-US" dirty="0">
                <a:latin typeface="微软雅黑" panose="020B0503020204020204" pitchFamily="34" charset="-122"/>
                <a:ea typeface="微软雅黑" panose="020B0503020204020204" pitchFamily="34" charset="-122"/>
              </a:rPr>
              <a:t>视角是从</a:t>
            </a:r>
            <a:r>
              <a:rPr lang="zh-CN" altLang="en-US" dirty="0">
                <a:solidFill>
                  <a:srgbClr val="FF0000"/>
                </a:solidFill>
                <a:latin typeface="微软雅黑" panose="020B0503020204020204" pitchFamily="34" charset="-122"/>
                <a:ea typeface="微软雅黑" panose="020B0503020204020204" pitchFamily="34" charset="-122"/>
              </a:rPr>
              <a:t>社会个体</a:t>
            </a:r>
            <a:r>
              <a:rPr lang="zh-CN" altLang="en-US" dirty="0">
                <a:latin typeface="微软雅黑" panose="020B0503020204020204" pitchFamily="34" charset="-122"/>
                <a:ea typeface="微软雅黑" panose="020B0503020204020204" pitchFamily="34" charset="-122"/>
              </a:rPr>
              <a:t>出发</a:t>
            </a:r>
          </a:p>
          <a:p>
            <a:pPr lvl="2" eaLnBrk="1" hangingPunct="1">
              <a:lnSpc>
                <a:spcPct val="150000"/>
              </a:lnSpc>
              <a:buClr>
                <a:srgbClr val="00B050"/>
              </a:buClr>
              <a:buFont typeface="Wingdings" pitchFamily="2" charset="2"/>
              <a:buChar char="Ø"/>
              <a:defRPr/>
            </a:pPr>
            <a:r>
              <a:rPr lang="zh-CN" altLang="en-US" dirty="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宏观</a:t>
            </a:r>
            <a:r>
              <a:rPr lang="zh-CN" altLang="en-US" dirty="0">
                <a:latin typeface="微软雅黑" panose="020B0503020204020204" pitchFamily="34" charset="-122"/>
                <a:ea typeface="微软雅黑" panose="020B0503020204020204" pitchFamily="34" charset="-122"/>
              </a:rPr>
              <a:t>视角和微观视角货币需求的关系</a:t>
            </a:r>
          </a:p>
          <a:p>
            <a:pPr eaLnBrk="1" hangingPunct="1">
              <a:lnSpc>
                <a:spcPct val="150000"/>
              </a:lnSpc>
              <a:buClr>
                <a:srgbClr val="00B050"/>
              </a:buClr>
              <a:buFont typeface="Wingdings" pitchFamily="2" charset="2"/>
              <a:buChar char="n"/>
              <a:defRPr/>
            </a:pPr>
            <a:endParaRPr lang="zh-CN" altLang="en-US" sz="2000" dirty="0">
              <a:latin typeface="微软雅黑" panose="020B0503020204020204" pitchFamily="34" charset="-122"/>
              <a:ea typeface="微软雅黑" panose="020B0503020204020204" pitchFamily="34" charset="-122"/>
            </a:endParaRPr>
          </a:p>
        </p:txBody>
      </p:sp>
      <p:sp>
        <p:nvSpPr>
          <p:cNvPr id="2" name="矩形 1"/>
          <p:cNvSpPr/>
          <p:nvPr/>
        </p:nvSpPr>
        <p:spPr>
          <a:xfrm>
            <a:off x="455613" y="1493838"/>
            <a:ext cx="5416550" cy="5349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（二）货币需求分析的宏观和微观视角</a:t>
            </a:r>
          </a:p>
        </p:txBody>
      </p:sp>
      <p:pic>
        <p:nvPicPr>
          <p:cNvPr id="18439" name="Picture 9"/>
          <p:cNvPicPr>
            <a:picLocks noChangeAspect="1" noChangeArrowheads="1"/>
          </p:cNvPicPr>
          <p:nvPr/>
        </p:nvPicPr>
        <p:blipFill>
          <a:blip r:embed="rId3">
            <a:extLst>
              <a:ext uri="{28A0092B-C50C-407E-A947-70E740481C1C}">
                <a14:useLocalDpi xmlns:a14="http://schemas.microsoft.com/office/drawing/2010/main" val="0"/>
              </a:ext>
            </a:extLst>
          </a:blip>
          <a:srcRect l="2463" t="12321" r="2473" b="13429"/>
          <a:stretch>
            <a:fillRect/>
          </a:stretch>
        </p:blipFill>
        <p:spPr bwMode="auto">
          <a:xfrm>
            <a:off x="5818188" y="2528888"/>
            <a:ext cx="6021387" cy="357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375D80"/>
                  </a:outerShdw>
                </a:effectLst>
              </a14:hiddenEffects>
            </a:ext>
          </a:extLst>
        </p:spPr>
      </p:pic>
      <p:cxnSp>
        <p:nvCxnSpPr>
          <p:cNvPr id="4" name="直接箭头连接符 3"/>
          <p:cNvCxnSpPr/>
          <p:nvPr/>
        </p:nvCxnSpPr>
        <p:spPr bwMode="auto">
          <a:xfrm>
            <a:off x="2684834" y="5204298"/>
            <a:ext cx="2938091" cy="0"/>
          </a:xfrm>
          <a:prstGeom prst="straightConnector1">
            <a:avLst/>
          </a:prstGeom>
          <a:solidFill>
            <a:schemeClr val="accent1"/>
          </a:solidFill>
          <a:ln w="38100"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文本框 12"/>
          <p:cNvSpPr txBox="1">
            <a:spLocks noChangeArrowheads="1"/>
          </p:cNvSpPr>
          <p:nvPr/>
        </p:nvSpPr>
        <p:spPr bwMode="auto">
          <a:xfrm>
            <a:off x="778078" y="38360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一、货币</a:t>
            </a:r>
            <a:r>
              <a:rPr lang="zh-CN" altLang="en-US" sz="2400" b="1" dirty="0">
                <a:latin typeface="微软雅黑" pitchFamily="34" charset="-122"/>
                <a:ea typeface="微软雅黑" pitchFamily="34" charset="-122"/>
              </a:rPr>
              <a:t>需求的涵义与分析视角</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458"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19459" name="组合 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455613" y="1366838"/>
            <a:ext cx="5108575" cy="9413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（三）名义货币需求与实际货币需求</a:t>
            </a:r>
          </a:p>
          <a:p>
            <a:pPr eaLnBrk="1" hangingPunct="1">
              <a:lnSpc>
                <a:spcPct val="120000"/>
              </a:lnSpc>
              <a:defRPr/>
            </a:pPr>
            <a:endParaRPr lang="zh-CN" altLang="en-US" sz="2400" b="1" kern="0" dirty="0">
              <a:latin typeface="微软雅黑" panose="020B0503020204020204" pitchFamily="34" charset="-122"/>
              <a:ea typeface="微软雅黑" panose="020B0503020204020204" pitchFamily="34" charset="-122"/>
            </a:endParaRPr>
          </a:p>
        </p:txBody>
      </p:sp>
      <p:sp>
        <p:nvSpPr>
          <p:cNvPr id="19462" name="Rectangle 3"/>
          <p:cNvSpPr txBox="1">
            <a:spLocks noChangeArrowheads="1"/>
          </p:cNvSpPr>
          <p:nvPr/>
        </p:nvSpPr>
        <p:spPr bwMode="auto">
          <a:xfrm>
            <a:off x="676275" y="2195513"/>
            <a:ext cx="10831513"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marL="800100" lvl="1" indent="-342900" eaLnBrk="1" hangingPunct="1">
              <a:lnSpc>
                <a:spcPct val="150000"/>
              </a:lnSpc>
              <a:spcBef>
                <a:spcPts val="500"/>
              </a:spcBef>
              <a:buClr>
                <a:srgbClr val="00B050"/>
              </a:buClr>
              <a:buFont typeface="Wingdings" pitchFamily="2" charset="2"/>
              <a:buChar char="n"/>
            </a:pPr>
            <a:r>
              <a:rPr lang="zh-CN" altLang="en-US" sz="2000" dirty="0" smtClean="0">
                <a:latin typeface="微软雅黑" pitchFamily="34" charset="-122"/>
                <a:ea typeface="微软雅黑" pitchFamily="34" charset="-122"/>
              </a:rPr>
              <a:t>名义</a:t>
            </a:r>
            <a:r>
              <a:rPr lang="zh-CN" altLang="en-US" sz="2000" dirty="0">
                <a:latin typeface="微软雅黑" pitchFamily="34" charset="-122"/>
                <a:ea typeface="微软雅黑" pitchFamily="34" charset="-122"/>
              </a:rPr>
              <a:t>货币需求：指个人、家庭、企业等经济单位或整个社会在一定时点所实际持有的货币单位的数量，通常以</a:t>
            </a:r>
            <a:r>
              <a:rPr lang="en-US" altLang="zh-CN" sz="2000" dirty="0" err="1">
                <a:latin typeface="微软雅黑" pitchFamily="34" charset="-122"/>
                <a:ea typeface="微软雅黑" pitchFamily="34" charset="-122"/>
              </a:rPr>
              <a:t>Md</a:t>
            </a:r>
            <a:r>
              <a:rPr lang="zh-CN" altLang="en-US" sz="2000" dirty="0">
                <a:latin typeface="微软雅黑" pitchFamily="34" charset="-122"/>
                <a:ea typeface="微软雅黑" pitchFamily="34" charset="-122"/>
              </a:rPr>
              <a:t>表示。</a:t>
            </a:r>
          </a:p>
          <a:p>
            <a:pPr marL="800100" lvl="1" indent="-342900" eaLnBrk="1" hangingPunct="1">
              <a:lnSpc>
                <a:spcPct val="150000"/>
              </a:lnSpc>
              <a:spcBef>
                <a:spcPts val="500"/>
              </a:spcBef>
              <a:buClr>
                <a:srgbClr val="00B050"/>
              </a:buClr>
              <a:buFont typeface="Wingdings" pitchFamily="2" charset="2"/>
              <a:buChar char="n"/>
            </a:pPr>
            <a:r>
              <a:rPr lang="zh-CN" altLang="en-US" sz="2000" dirty="0" smtClean="0">
                <a:latin typeface="微软雅黑" pitchFamily="34" charset="-122"/>
                <a:ea typeface="微软雅黑" pitchFamily="34" charset="-122"/>
              </a:rPr>
              <a:t>实际</a:t>
            </a:r>
            <a:r>
              <a:rPr lang="zh-CN" altLang="en-US" sz="2000" dirty="0">
                <a:latin typeface="微软雅黑" pitchFamily="34" charset="-122"/>
                <a:ea typeface="微软雅黑" pitchFamily="34" charset="-122"/>
              </a:rPr>
              <a:t>货币需求：指名义货币数量在</a:t>
            </a:r>
            <a:r>
              <a:rPr lang="zh-CN" altLang="en-US" sz="2000" dirty="0">
                <a:solidFill>
                  <a:srgbClr val="FF0000"/>
                </a:solidFill>
                <a:latin typeface="微软雅黑" pitchFamily="34" charset="-122"/>
                <a:ea typeface="微软雅黑" pitchFamily="34" charset="-122"/>
              </a:rPr>
              <a:t>扣除了物价变动</a:t>
            </a:r>
            <a:r>
              <a:rPr lang="zh-CN" altLang="en-US" sz="2000" dirty="0">
                <a:latin typeface="微软雅黑" pitchFamily="34" charset="-122"/>
                <a:ea typeface="微软雅黑" pitchFamily="34" charset="-122"/>
              </a:rPr>
              <a:t>因素之后的货币余额，</a:t>
            </a:r>
            <a:r>
              <a:rPr lang="en-US" altLang="zh-CN" sz="2000" dirty="0">
                <a:latin typeface="微软雅黑" pitchFamily="34" charset="-122"/>
                <a:ea typeface="微软雅黑" pitchFamily="34" charset="-122"/>
              </a:rPr>
              <a:t> </a:t>
            </a:r>
            <a:r>
              <a:rPr lang="zh-CN" altLang="en-US" sz="2000" dirty="0">
                <a:latin typeface="微软雅黑" pitchFamily="34" charset="-122"/>
                <a:ea typeface="微软雅黑" pitchFamily="34" charset="-122"/>
              </a:rPr>
              <a:t>通常以</a:t>
            </a:r>
            <a:r>
              <a:rPr lang="en-US" altLang="zh-CN" sz="2000" dirty="0" err="1">
                <a:latin typeface="微软雅黑" pitchFamily="34" charset="-122"/>
                <a:ea typeface="微软雅黑" pitchFamily="34" charset="-122"/>
              </a:rPr>
              <a:t>Md</a:t>
            </a:r>
            <a:r>
              <a:rPr lang="en-US" altLang="zh-CN" sz="2000" dirty="0">
                <a:latin typeface="微软雅黑" pitchFamily="34" charset="-122"/>
                <a:ea typeface="微软雅黑" pitchFamily="34" charset="-122"/>
              </a:rPr>
              <a:t>/P</a:t>
            </a:r>
            <a:r>
              <a:rPr lang="zh-CN" altLang="en-US" sz="2000" dirty="0">
                <a:latin typeface="微软雅黑" pitchFamily="34" charset="-122"/>
                <a:ea typeface="微软雅黑" pitchFamily="34" charset="-122"/>
              </a:rPr>
              <a:t>表示。</a:t>
            </a:r>
          </a:p>
          <a:p>
            <a:pPr marL="800100" lvl="1" indent="-342900" eaLnBrk="1" hangingPunct="1">
              <a:lnSpc>
                <a:spcPct val="150000"/>
              </a:lnSpc>
              <a:spcBef>
                <a:spcPts val="500"/>
              </a:spcBef>
              <a:buClr>
                <a:srgbClr val="00B050"/>
              </a:buClr>
              <a:buFont typeface="Wingdings" pitchFamily="2" charset="2"/>
              <a:buChar char="n"/>
            </a:pPr>
            <a:r>
              <a:rPr lang="zh-CN" altLang="en-US" sz="2000" dirty="0" smtClean="0">
                <a:latin typeface="微软雅黑" pitchFamily="34" charset="-122"/>
                <a:ea typeface="微软雅黑" pitchFamily="34" charset="-122"/>
              </a:rPr>
              <a:t>名义</a:t>
            </a:r>
            <a:r>
              <a:rPr lang="zh-CN" altLang="en-US" sz="2000" dirty="0">
                <a:latin typeface="微软雅黑" pitchFamily="34" charset="-122"/>
                <a:ea typeface="微软雅黑" pitchFamily="34" charset="-122"/>
              </a:rPr>
              <a:t>货币需求和实际货币需求的根本区别在于是否剔除了通货膨胀或通货紧缩所引起的物价变动的影响。</a:t>
            </a:r>
          </a:p>
          <a:p>
            <a:pPr eaLnBrk="1" hangingPunct="1">
              <a:lnSpc>
                <a:spcPct val="150000"/>
              </a:lnSpc>
              <a:spcBef>
                <a:spcPts val="1000"/>
              </a:spcBef>
              <a:buClr>
                <a:srgbClr val="FF3300"/>
              </a:buClr>
              <a:buFont typeface="Wingdings" pitchFamily="2" charset="2"/>
              <a:buNone/>
            </a:pPr>
            <a:endParaRPr lang="zh-CN" altLang="en-US" sz="2000" dirty="0">
              <a:latin typeface="微软雅黑" pitchFamily="34" charset="-122"/>
              <a:ea typeface="微软雅黑" pitchFamily="34" charset="-122"/>
            </a:endParaRPr>
          </a:p>
        </p:txBody>
      </p:sp>
      <p:sp>
        <p:nvSpPr>
          <p:cNvPr id="7" name="文本框 12"/>
          <p:cNvSpPr txBox="1">
            <a:spLocks noChangeArrowheads="1"/>
          </p:cNvSpPr>
          <p:nvPr/>
        </p:nvSpPr>
        <p:spPr bwMode="auto">
          <a:xfrm>
            <a:off x="778078" y="383603"/>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一、货币</a:t>
            </a:r>
            <a:r>
              <a:rPr lang="zh-CN" altLang="en-US" sz="2400" b="1" dirty="0">
                <a:latin typeface="微软雅黑" pitchFamily="34" charset="-122"/>
                <a:ea typeface="微软雅黑" pitchFamily="34" charset="-122"/>
              </a:rPr>
              <a:t>需求的涵义与分析视角</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0C86B6"/>
        </a:solidFill>
        <a:effectLst/>
      </p:bgPr>
    </p:bg>
    <p:spTree>
      <p:nvGrpSpPr>
        <p:cNvPr id="1" name=""/>
        <p:cNvGrpSpPr/>
        <p:nvPr/>
      </p:nvGrpSpPr>
      <p:grpSpPr>
        <a:xfrm>
          <a:off x="0" y="0"/>
          <a:ext cx="0" cy="0"/>
          <a:chOff x="0" y="0"/>
          <a:chExt cx="0" cy="0"/>
        </a:xfrm>
      </p:grpSpPr>
      <p:sp>
        <p:nvSpPr>
          <p:cNvPr id="20482" name="矩形 3"/>
          <p:cNvSpPr>
            <a:spLocks noChangeArrowheads="1"/>
          </p:cNvSpPr>
          <p:nvPr/>
        </p:nvSpPr>
        <p:spPr bwMode="auto">
          <a:xfrm>
            <a:off x="0" y="2003425"/>
            <a:ext cx="2647950" cy="24590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1" hangingPunct="1">
              <a:buFont typeface="Arial" pitchFamily="34" charset="0"/>
              <a:buNone/>
            </a:pPr>
            <a:endParaRPr lang="zh-CN" altLang="en-US">
              <a:solidFill>
                <a:srgbClr val="FFFFFF"/>
              </a:solidFill>
            </a:endParaRPr>
          </a:p>
        </p:txBody>
      </p:sp>
      <p:pic>
        <p:nvPicPr>
          <p:cNvPr id="20483" name="组合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8" y="2620963"/>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文本框 25"/>
          <p:cNvSpPr txBox="1">
            <a:spLocks noChangeArrowheads="1"/>
          </p:cNvSpPr>
          <p:nvPr/>
        </p:nvSpPr>
        <p:spPr bwMode="auto">
          <a:xfrm>
            <a:off x="3024188" y="3009900"/>
            <a:ext cx="8912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4800" b="1">
                <a:solidFill>
                  <a:srgbClr val="FFFFFF"/>
                </a:solidFill>
                <a:latin typeface="微软雅黑" pitchFamily="34" charset="-122"/>
                <a:ea typeface="微软雅黑" pitchFamily="34" charset="-122"/>
              </a:rPr>
              <a:t>货币需求理论</a:t>
            </a:r>
          </a:p>
        </p:txBody>
      </p:sp>
      <p:sp>
        <p:nvSpPr>
          <p:cNvPr id="20485" name="文本框 2"/>
          <p:cNvSpPr txBox="1">
            <a:spLocks noChangeArrowheads="1"/>
          </p:cNvSpPr>
          <p:nvPr/>
        </p:nvSpPr>
        <p:spPr bwMode="auto">
          <a:xfrm>
            <a:off x="3024188" y="2008188"/>
            <a:ext cx="5362575"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en-US" altLang="zh-CN" sz="6600" b="1">
                <a:solidFill>
                  <a:srgbClr val="FFFFFF"/>
                </a:solidFill>
                <a:latin typeface="微软雅黑" pitchFamily="34" charset="-122"/>
                <a:ea typeface="微软雅黑" pitchFamily="34" charset="-122"/>
              </a:rPr>
              <a:t>Part 02</a:t>
            </a:r>
            <a:endParaRPr lang="zh-CN" altLang="en-US" sz="6600" b="1">
              <a:solidFill>
                <a:srgbClr val="FFFFFF"/>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506"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1507"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
        <p:nvSpPr>
          <p:cNvPr id="8" name="矩形 7"/>
          <p:cNvSpPr/>
          <p:nvPr/>
        </p:nvSpPr>
        <p:spPr>
          <a:xfrm>
            <a:off x="474663" y="1319213"/>
            <a:ext cx="5416550" cy="496887"/>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（一）马克思关于流通中货币量的理论</a:t>
            </a:r>
          </a:p>
        </p:txBody>
      </p:sp>
      <p:sp>
        <p:nvSpPr>
          <p:cNvPr id="10" name="Rectangle 3"/>
          <p:cNvSpPr txBox="1">
            <a:spLocks noChangeArrowheads="1"/>
          </p:cNvSpPr>
          <p:nvPr/>
        </p:nvSpPr>
        <p:spPr>
          <a:xfrm>
            <a:off x="768350" y="2216150"/>
            <a:ext cx="10729913" cy="3438525"/>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742950" lvl="1" indent="-285750" eaLnBrk="1" hangingPunct="1">
              <a:lnSpc>
                <a:spcPct val="115000"/>
              </a:lnSpc>
              <a:buClr>
                <a:srgbClr val="FF3300"/>
              </a:buClr>
              <a:buFont typeface="Wingdings" panose="05000000000000000000" pitchFamily="2" charset="2"/>
              <a:buNone/>
              <a:defRPr/>
            </a:pPr>
            <a:r>
              <a:rPr lang="en-US" altLang="zh-CN" sz="2200" b="1" kern="0" dirty="0">
                <a:solidFill>
                  <a:schemeClr val="tx2"/>
                </a:solidFill>
                <a:latin typeface="微软雅黑" panose="020B0503020204020204" pitchFamily="34" charset="-122"/>
                <a:ea typeface="微软雅黑" panose="020B0503020204020204" pitchFamily="34" charset="-122"/>
              </a:rPr>
              <a:t>1.</a:t>
            </a:r>
            <a:r>
              <a:rPr lang="zh-CN" altLang="en-US" sz="2200" b="1" kern="0" dirty="0">
                <a:solidFill>
                  <a:schemeClr val="tx2"/>
                </a:solidFill>
                <a:latin typeface="微软雅黑" panose="020B0503020204020204" pitchFamily="34" charset="-122"/>
                <a:ea typeface="微软雅黑" panose="020B0503020204020204" pitchFamily="34" charset="-122"/>
              </a:rPr>
              <a:t>前提条件</a:t>
            </a:r>
          </a:p>
          <a:p>
            <a:pPr eaLnBrk="1" hangingPunct="1">
              <a:lnSpc>
                <a:spcPct val="11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金币本位制，完全流通金币</a:t>
            </a:r>
          </a:p>
          <a:p>
            <a:pPr eaLnBrk="1" hangingPunct="1">
              <a:lnSpc>
                <a:spcPct val="11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经济中有足够的黄金</a:t>
            </a:r>
            <a:r>
              <a:rPr lang="zh-CN" altLang="en-US" sz="2000" dirty="0" smtClean="0">
                <a:latin typeface="微软雅黑" panose="020B0503020204020204" pitchFamily="34" charset="-122"/>
                <a:ea typeface="微软雅黑" panose="020B0503020204020204" pitchFamily="34" charset="-122"/>
              </a:rPr>
              <a:t>贮藏</a:t>
            </a:r>
          </a:p>
          <a:p>
            <a:pPr marL="742950" lvl="1" indent="-285750" eaLnBrk="1" hangingPunct="1">
              <a:lnSpc>
                <a:spcPct val="115000"/>
              </a:lnSpc>
              <a:buClr>
                <a:srgbClr val="FF3300"/>
              </a:buClr>
              <a:buFont typeface="Arial" panose="020B0604020202020204" pitchFamily="34" charset="0"/>
              <a:buNone/>
              <a:defRPr/>
            </a:pPr>
            <a:r>
              <a:rPr lang="en-US" altLang="zh-CN" sz="2200" b="1" kern="0" dirty="0" smtClean="0">
                <a:solidFill>
                  <a:schemeClr val="tx2"/>
                </a:solidFill>
                <a:latin typeface="微软雅黑" panose="020B0503020204020204" pitchFamily="34" charset="-122"/>
                <a:ea typeface="微软雅黑" panose="020B0503020204020204" pitchFamily="34" charset="-122"/>
              </a:rPr>
              <a:t>2.</a:t>
            </a:r>
            <a:r>
              <a:rPr lang="zh-CN" altLang="en-US" sz="2200" b="1" kern="0" dirty="0" smtClean="0">
                <a:solidFill>
                  <a:schemeClr val="tx2"/>
                </a:solidFill>
                <a:latin typeface="微软雅黑" panose="020B0503020204020204" pitchFamily="34" charset="-122"/>
                <a:ea typeface="微软雅黑" panose="020B0503020204020204" pitchFamily="34" charset="-122"/>
              </a:rPr>
              <a:t>逻辑次序</a:t>
            </a:r>
          </a:p>
          <a:p>
            <a:pPr eaLnBrk="1" hangingPunct="1">
              <a:lnSpc>
                <a:spcPct val="110000"/>
              </a:lnSpc>
              <a:buClr>
                <a:srgbClr val="00B050"/>
              </a:buClr>
              <a:buFont typeface="Wingdings" pitchFamily="2" charset="2"/>
              <a:buChar char="n"/>
              <a:defRPr/>
            </a:pPr>
            <a:r>
              <a:rPr lang="zh-CN" altLang="en-US" sz="2000" dirty="0" smtClean="0">
                <a:latin typeface="微软雅黑" panose="020B0503020204020204" pitchFamily="34" charset="-122"/>
                <a:ea typeface="微软雅黑" panose="020B0503020204020204" pitchFamily="34" charset="-122"/>
              </a:rPr>
              <a:t>商品</a:t>
            </a:r>
            <a:r>
              <a:rPr lang="zh-CN" altLang="en-US" sz="2000" dirty="0">
                <a:latin typeface="微软雅黑" panose="020B0503020204020204" pitchFamily="34" charset="-122"/>
                <a:ea typeface="微软雅黑" panose="020B0503020204020204" pitchFamily="34" charset="-122"/>
              </a:rPr>
              <a:t>价格取决于商品的价值和黄金的价值</a:t>
            </a:r>
          </a:p>
          <a:p>
            <a:pPr eaLnBrk="1" hangingPunct="1">
              <a:lnSpc>
                <a:spcPct val="11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商品价格总额需要相应的金币来实现</a:t>
            </a:r>
          </a:p>
          <a:p>
            <a:pPr eaLnBrk="1" hangingPunct="1">
              <a:lnSpc>
                <a:spcPct val="11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金的数量一定，流通次数增加，可以使相应倍数价格的商品出售</a:t>
            </a:r>
          </a:p>
          <a:p>
            <a:pPr eaLnBrk="1" hangingPunct="1">
              <a:lnSpc>
                <a:spcPct val="150000"/>
              </a:lnSpc>
              <a:buClr>
                <a:srgbClr val="FF3300"/>
              </a:buClr>
              <a:buFont typeface="Wingdings" panose="05000000000000000000" pitchFamily="2" charset="2"/>
              <a:buNone/>
              <a:defRPr/>
            </a:pPr>
            <a:endParaRPr lang="zh-CN" altLang="en-US" sz="2000" dirty="0">
              <a:latin typeface="微软雅黑" panose="020B0503020204020204" pitchFamily="34" charset="-122"/>
              <a:ea typeface="微软雅黑" panose="020B0503020204020204" pitchFamily="34" charset="-122"/>
            </a:endParaRPr>
          </a:p>
        </p:txBody>
      </p:sp>
      <p:sp>
        <p:nvSpPr>
          <p:cNvPr id="21511" name="灯片编号占位符 1"/>
          <p:cNvSpPr>
            <a:spLocks noGrp="1"/>
          </p:cNvSpPr>
          <p:nvPr>
            <p:ph type="sldNum" sz="quarter" idx="12"/>
          </p:nvPr>
        </p:nvSpPr>
        <p:spPr>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buFont typeface="Arial" pitchFamily="34" charset="0"/>
              <a:buNone/>
            </a:pPr>
            <a:fld id="{B48AD400-133D-49FC-9662-A9374B5D1AAA}" type="slidenum">
              <a:rPr lang="zh-CN" altLang="en-US">
                <a:solidFill>
                  <a:srgbClr val="898989"/>
                </a:solidFill>
              </a:rPr>
              <a:pPr>
                <a:buFont typeface="Arial" pitchFamily="34" charset="0"/>
                <a:buNone/>
              </a:pPr>
              <a:t>8</a:t>
            </a:fld>
            <a:endParaRPr lang="zh-CN" altLang="en-US">
              <a:solidFill>
                <a:srgbClr val="898989"/>
              </a:solidFill>
            </a:endParaRPr>
          </a:p>
        </p:txBody>
      </p:sp>
    </p:spTree>
  </p:cSld>
  <p:clrMapOvr>
    <a:overrideClrMapping bg1="lt1" tx1="dk1" bg2="lt2" tx2="dk2" accent1="accent1" accent2="accent2" accent3="accent3" accent4="accent4" accent5="accent5" accent6="accent6" hlink="hlink" folHlink="folHlink"/>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530" name="直接连接符 4"/>
          <p:cNvCxnSpPr>
            <a:cxnSpLocks noChangeShapeType="1"/>
          </p:cNvCxnSpPr>
          <p:nvPr/>
        </p:nvCxnSpPr>
        <p:spPr bwMode="auto">
          <a:xfrm>
            <a:off x="355600" y="914400"/>
            <a:ext cx="11328400" cy="0"/>
          </a:xfrm>
          <a:prstGeom prst="line">
            <a:avLst/>
          </a:prstGeom>
          <a:noFill/>
          <a:ln w="28575">
            <a:solidFill>
              <a:srgbClr val="A6A6A6"/>
            </a:solidFill>
            <a:round/>
            <a:headEnd/>
            <a:tailEnd/>
          </a:ln>
          <a:extLst>
            <a:ext uri="{909E8E84-426E-40DD-AFC4-6F175D3DCCD1}">
              <a14:hiddenFill xmlns:a14="http://schemas.microsoft.com/office/drawing/2010/main">
                <a:noFill/>
              </a14:hiddenFill>
            </a:ext>
          </a:extLst>
        </p:spPr>
      </p:cxnSp>
      <p:pic>
        <p:nvPicPr>
          <p:cNvPr id="22531" name="组合 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013" y="334963"/>
            <a:ext cx="414337"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55600" y="1449388"/>
            <a:ext cx="5416550" cy="498475"/>
          </a:xfrm>
          <a:prstGeom prst="rect">
            <a:avLst/>
          </a:prstGeom>
        </p:spPr>
        <p:txBody>
          <a:bodyPr wrap="none">
            <a:spAutoFit/>
          </a:bodyPr>
          <a:lstStyle/>
          <a:p>
            <a:pPr eaLnBrk="1" hangingPunct="1">
              <a:lnSpc>
                <a:spcPct val="120000"/>
              </a:lnSpc>
              <a:defRPr/>
            </a:pPr>
            <a:r>
              <a:rPr lang="zh-CN" altLang="en-US" sz="2400" b="1" kern="0" dirty="0">
                <a:latin typeface="微软雅黑" panose="020B0503020204020204" pitchFamily="34" charset="-122"/>
                <a:ea typeface="微软雅黑" panose="020B0503020204020204" pitchFamily="34" charset="-122"/>
              </a:rPr>
              <a:t>（一）马克思关于流通中货币量的理论</a:t>
            </a:r>
          </a:p>
        </p:txBody>
      </p:sp>
      <p:sp>
        <p:nvSpPr>
          <p:cNvPr id="10" name="Rectangle 3"/>
          <p:cNvSpPr txBox="1">
            <a:spLocks noChangeArrowheads="1"/>
          </p:cNvSpPr>
          <p:nvPr/>
        </p:nvSpPr>
        <p:spPr>
          <a:xfrm>
            <a:off x="560388" y="2187575"/>
            <a:ext cx="10987087" cy="4222750"/>
          </a:xfrm>
          <a:prstGeom prst="rect">
            <a:avLst/>
          </a:prstGeom>
        </p:spPr>
        <p:txBody>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a:lstStyle>
          <a:p>
            <a:pPr marL="0" indent="0" eaLnBrk="1" hangingPunct="1">
              <a:lnSpc>
                <a:spcPct val="110000"/>
              </a:lnSpc>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3.</a:t>
            </a:r>
            <a:r>
              <a:rPr lang="zh-CN" altLang="en-US" sz="2200" b="1" kern="0" dirty="0">
                <a:solidFill>
                  <a:schemeClr val="tx2"/>
                </a:solidFill>
                <a:latin typeface="微软雅黑" panose="020B0503020204020204" pitchFamily="34" charset="-122"/>
                <a:ea typeface="微软雅黑" panose="020B0503020204020204" pitchFamily="34" charset="-122"/>
              </a:rPr>
              <a:t>主要内容</a:t>
            </a:r>
          </a:p>
          <a:p>
            <a:pPr eaLnBrk="1" hangingPunct="1">
              <a:lnSpc>
                <a:spcPct val="12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流通中的货币量取决于价格水平、进入流通的商品数量和货币的流通速度</a:t>
            </a:r>
          </a:p>
          <a:p>
            <a:pPr algn="ctr" eaLnBrk="1" hangingPunct="1">
              <a:lnSpc>
                <a:spcPct val="120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p>
          <a:p>
            <a:pPr eaLnBrk="1" hangingPunct="1">
              <a:lnSpc>
                <a:spcPct val="120000"/>
              </a:lnSpc>
              <a:buFont typeface="Wingdings" panose="05000000000000000000" pitchFamily="2" charset="2"/>
              <a:buNone/>
              <a:defRPr/>
            </a:pPr>
            <a:r>
              <a:rPr lang="zh-CN" altLang="en-US" sz="2000" dirty="0">
                <a:latin typeface="微软雅黑" panose="020B0503020204020204" pitchFamily="34" charset="-122"/>
                <a:ea typeface="微软雅黑" panose="020B0503020204020204" pitchFamily="34" charset="-122"/>
              </a:rPr>
              <a:t>  </a:t>
            </a:r>
          </a:p>
          <a:p>
            <a:pPr marL="0" indent="0" eaLnBrk="1" hangingPunct="1">
              <a:lnSpc>
                <a:spcPct val="110000"/>
              </a:lnSpc>
              <a:buFont typeface="Arial" panose="020B0604020202020204" pitchFamily="34" charset="0"/>
              <a:buNone/>
              <a:defRPr/>
            </a:pPr>
            <a:r>
              <a:rPr lang="en-US" altLang="zh-CN" sz="2200" b="1" kern="0" dirty="0">
                <a:solidFill>
                  <a:schemeClr val="tx2"/>
                </a:solidFill>
                <a:latin typeface="微软雅黑" panose="020B0503020204020204" pitchFamily="34" charset="-122"/>
                <a:ea typeface="微软雅黑" panose="020B0503020204020204" pitchFamily="34" charset="-122"/>
              </a:rPr>
              <a:t>4.</a:t>
            </a:r>
            <a:r>
              <a:rPr lang="zh-CN" altLang="en-US" sz="2200" b="1" kern="0" dirty="0">
                <a:solidFill>
                  <a:schemeClr val="tx2"/>
                </a:solidFill>
                <a:latin typeface="微软雅黑" panose="020B0503020204020204" pitchFamily="34" charset="-122"/>
                <a:ea typeface="微软雅黑" panose="020B0503020204020204" pitchFamily="34" charset="-122"/>
              </a:rPr>
              <a:t>理论扩展：纸币（银行券）与价格关系</a:t>
            </a:r>
          </a:p>
          <a:p>
            <a:pPr eaLnBrk="1" hangingPunct="1">
              <a:lnSpc>
                <a:spcPct val="12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在金币流通制度下，流通所需要的货币数量是由商品价格总额决定的，银行券流通规律服从于金币流通规律</a:t>
            </a:r>
          </a:p>
          <a:p>
            <a:pPr eaLnBrk="1" hangingPunct="1">
              <a:lnSpc>
                <a:spcPct val="120000"/>
              </a:lnSpc>
              <a:buClr>
                <a:srgbClr val="00B050"/>
              </a:buClr>
              <a:buFont typeface="Wingdings" pitchFamily="2" charset="2"/>
              <a:buChar char="n"/>
              <a:defRPr/>
            </a:pPr>
            <a:r>
              <a:rPr lang="zh-CN" altLang="en-US" sz="2000" dirty="0">
                <a:latin typeface="微软雅黑" panose="020B0503020204020204" pitchFamily="34" charset="-122"/>
                <a:ea typeface="微软雅黑" panose="020B0503020204020204" pitchFamily="34" charset="-122"/>
              </a:rPr>
              <a:t>在纸币作为唯一流通手段的条件下，商品价格水平会随着纸币数量的增减而</a:t>
            </a:r>
            <a:r>
              <a:rPr lang="zh-CN" altLang="en-US" sz="2000" dirty="0" smtClean="0">
                <a:latin typeface="微软雅黑" panose="020B0503020204020204" pitchFamily="34" charset="-122"/>
                <a:ea typeface="微软雅黑" panose="020B0503020204020204" pitchFamily="34" charset="-122"/>
              </a:rPr>
              <a:t>涨跌</a:t>
            </a:r>
            <a:endParaRPr lang="zh-CN" altLang="en-US" sz="2000" dirty="0">
              <a:latin typeface="微软雅黑" panose="020B0503020204020204" pitchFamily="34" charset="-122"/>
              <a:ea typeface="微软雅黑" panose="020B0503020204020204" pitchFamily="34" charset="-122"/>
            </a:endParaRPr>
          </a:p>
        </p:txBody>
      </p:sp>
      <p:graphicFrame>
        <p:nvGraphicFramePr>
          <p:cNvPr id="22535" name="Object 4"/>
          <p:cNvGraphicFramePr>
            <a:graphicFrameLocks noChangeAspect="1"/>
          </p:cNvGraphicFramePr>
          <p:nvPr/>
        </p:nvGraphicFramePr>
        <p:xfrm>
          <a:off x="6621463" y="1698625"/>
          <a:ext cx="4968875" cy="811213"/>
        </p:xfrm>
        <a:graphic>
          <a:graphicData uri="http://schemas.openxmlformats.org/presentationml/2006/ole">
            <mc:AlternateContent xmlns:mc="http://schemas.openxmlformats.org/markup-compatibility/2006">
              <mc:Choice xmlns:v="urn:schemas-microsoft-com:vml" Requires="v">
                <p:oleObj spid="_x0000_s22575" name="Equation" r:id="rId4" imgW="3530600" imgH="419100" progId="Equation.DSMT4">
                  <p:embed/>
                </p:oleObj>
              </mc:Choice>
              <mc:Fallback>
                <p:oleObj name="Equation" r:id="rId4" imgW="3530600" imgH="4191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1463" y="1698625"/>
                        <a:ext cx="496887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2536" name="Object 3"/>
          <p:cNvGraphicFramePr>
            <a:graphicFrameLocks noChangeAspect="1"/>
          </p:cNvGraphicFramePr>
          <p:nvPr/>
        </p:nvGraphicFramePr>
        <p:xfrm>
          <a:off x="9545638" y="3030538"/>
          <a:ext cx="1728787" cy="649287"/>
        </p:xfrm>
        <a:graphic>
          <a:graphicData uri="http://schemas.openxmlformats.org/presentationml/2006/ole">
            <mc:AlternateContent xmlns:mc="http://schemas.openxmlformats.org/markup-compatibility/2006">
              <mc:Choice xmlns:v="urn:schemas-microsoft-com:vml" Requires="v">
                <p:oleObj spid="_x0000_s22576" name="Equation" r:id="rId6" imgW="583947" imgH="393529" progId="Equation.DSMT4">
                  <p:embed/>
                </p:oleObj>
              </mc:Choice>
              <mc:Fallback>
                <p:oleObj name="Equation" r:id="rId6" imgW="583947" imgH="393529"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45638" y="3030538"/>
                        <a:ext cx="1728787"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文本框 12"/>
          <p:cNvSpPr txBox="1">
            <a:spLocks noChangeArrowheads="1"/>
          </p:cNvSpPr>
          <p:nvPr/>
        </p:nvSpPr>
        <p:spPr bwMode="auto">
          <a:xfrm>
            <a:off x="875354" y="397448"/>
            <a:ext cx="6102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eaLnBrk="1" hangingPunct="1">
              <a:buFont typeface="Arial" pitchFamily="34" charset="0"/>
              <a:buNone/>
            </a:pPr>
            <a:r>
              <a:rPr lang="zh-CN" altLang="en-US" sz="2400" b="1" dirty="0" smtClean="0">
                <a:latin typeface="微软雅黑" pitchFamily="34" charset="-122"/>
                <a:ea typeface="微软雅黑" pitchFamily="34" charset="-122"/>
              </a:rPr>
              <a:t>二、货币</a:t>
            </a:r>
            <a:r>
              <a:rPr lang="zh-CN" altLang="en-US" sz="2400" b="1" dirty="0">
                <a:latin typeface="微软雅黑" pitchFamily="34" charset="-122"/>
                <a:ea typeface="微软雅黑" pitchFamily="34" charset="-122"/>
              </a:rPr>
              <a:t>需求理论</a:t>
            </a:r>
            <a:endParaRPr lang="zh-CN" altLang="en-US" sz="2400" b="1" dirty="0">
              <a:solidFill>
                <a:srgbClr val="595959"/>
              </a:solidFill>
              <a:latin typeface="微软雅黑" pitchFamily="34" charset="-122"/>
              <a:ea typeface="微软雅黑" pitchFamily="34" charset="-122"/>
            </a:endParaRPr>
          </a:p>
        </p:txBody>
      </p:sp>
    </p:spTree>
  </p:cSld>
  <p:clrMapOvr>
    <a:masterClrMapping/>
  </p:clrMapOvr>
  <p:transition spd="slow">
    <p:fade/>
  </p:transition>
  <p:timing>
    <p:tnLst>
      <p:par>
        <p:cTn id="1" dur="indefinite" restart="never" nodeType="tmRoot"/>
      </p:par>
    </p:tnLst>
  </p:timing>
</p:sld>
</file>

<file path=ppt/theme/theme1.xml><?xml version="1.0" encoding="utf-8"?>
<a:theme xmlns:a="http://schemas.openxmlformats.org/drawingml/2006/main" name="清风素材 https://12sc.taobao.com">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2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5_Office 主题">
  <a:themeElements>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5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5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清风素材1 https://12sc.taobao.com">
  <a:themeElements>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3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清风素材2 https://12sc.taobao.com">
  <a:themeElements>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4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清风素材3 https://12sc.taobao.com">
  <a:themeElements>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6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7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8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9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0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1_Office 主题">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3233</TotalTime>
  <Words>1987</Words>
  <Application>Microsoft Office PowerPoint</Application>
  <PresentationFormat>宽屏</PresentationFormat>
  <Paragraphs>158</Paragraphs>
  <Slides>24</Slides>
  <Notes>0</Notes>
  <HiddenSlides>0</HiddenSlides>
  <MMClips>0</MMClips>
  <ScaleCrop>false</ScaleCrop>
  <HeadingPairs>
    <vt:vector size="8" baseType="variant">
      <vt:variant>
        <vt:lpstr>已用的字体</vt:lpstr>
      </vt:variant>
      <vt:variant>
        <vt:i4>7</vt:i4>
      </vt:variant>
      <vt:variant>
        <vt:lpstr>主题</vt:lpstr>
      </vt:variant>
      <vt:variant>
        <vt:i4>13</vt:i4>
      </vt:variant>
      <vt:variant>
        <vt:lpstr>嵌入 OLE 服务器</vt:lpstr>
      </vt:variant>
      <vt:variant>
        <vt:i4>1</vt:i4>
      </vt:variant>
      <vt:variant>
        <vt:lpstr>幻灯片标题</vt:lpstr>
      </vt:variant>
      <vt:variant>
        <vt:i4>24</vt:i4>
      </vt:variant>
    </vt:vector>
  </HeadingPairs>
  <TitlesOfParts>
    <vt:vector size="45" baseType="lpstr">
      <vt:lpstr>宋体</vt:lpstr>
      <vt:lpstr>微软雅黑</vt:lpstr>
      <vt:lpstr>Arial</vt:lpstr>
      <vt:lpstr>Calibri</vt:lpstr>
      <vt:lpstr>Calibri Light</vt:lpstr>
      <vt:lpstr>Times New Roman</vt:lpstr>
      <vt:lpstr>Wingdings</vt:lpstr>
      <vt:lpstr>清风素材 https://12sc.taobao.com</vt:lpstr>
      <vt:lpstr>清风素材1 https://12sc.taobao.com</vt:lpstr>
      <vt:lpstr>清风素材2 https://12sc.taobao.com</vt:lpstr>
      <vt:lpstr>清风素材3 https://12sc.taobao.com</vt:lpstr>
      <vt:lpstr>7_Office 主题</vt:lpstr>
      <vt:lpstr>8_Office 主题</vt:lpstr>
      <vt:lpstr>9_Office 主题</vt:lpstr>
      <vt:lpstr>10_Office 主题</vt:lpstr>
      <vt:lpstr>11_Office 主题</vt:lpstr>
      <vt:lpstr>12_Office 主题</vt:lpstr>
      <vt:lpstr>13_Office 主题</vt:lpstr>
      <vt:lpstr>14_Office 主题</vt:lpstr>
      <vt:lpstr>15_Office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12sc.taobao.com</dc:subject>
  <dc:creator>清风素材;12sc.taobao.com</dc:creator>
  <cp:keywords>12sc.taobao.com</cp:keywords>
  <dc:description>12sc.taobao.com</dc:description>
  <cp:lastModifiedBy>Lijianjun</cp:lastModifiedBy>
  <cp:revision>139</cp:revision>
  <dcterms:modified xsi:type="dcterms:W3CDTF">2021-11-22T21:56:46Z</dcterms:modified>
  <cp:category>12sc.taobao.com</cp:category>
  <cp:contentStatus>12sc.taobao.com</cp:contentStatus>
</cp:coreProperties>
</file>