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51"/>
  </p:notesMasterIdLst>
  <p:sldIdLst>
    <p:sldId id="818" r:id="rId16"/>
    <p:sldId id="258" r:id="rId17"/>
    <p:sldId id="430" r:id="rId18"/>
    <p:sldId id="747" r:id="rId19"/>
    <p:sldId id="787" r:id="rId20"/>
    <p:sldId id="789" r:id="rId21"/>
    <p:sldId id="790" r:id="rId22"/>
    <p:sldId id="793" r:id="rId23"/>
    <p:sldId id="794" r:id="rId24"/>
    <p:sldId id="795" r:id="rId25"/>
    <p:sldId id="796" r:id="rId26"/>
    <p:sldId id="797" r:id="rId27"/>
    <p:sldId id="798" r:id="rId28"/>
    <p:sldId id="799" r:id="rId29"/>
    <p:sldId id="800" r:id="rId30"/>
    <p:sldId id="801" r:id="rId31"/>
    <p:sldId id="802" r:id="rId32"/>
    <p:sldId id="803" r:id="rId33"/>
    <p:sldId id="804" r:id="rId34"/>
    <p:sldId id="805" r:id="rId35"/>
    <p:sldId id="806" r:id="rId36"/>
    <p:sldId id="807" r:id="rId37"/>
    <p:sldId id="808" r:id="rId38"/>
    <p:sldId id="809" r:id="rId39"/>
    <p:sldId id="810" r:id="rId40"/>
    <p:sldId id="811" r:id="rId41"/>
    <p:sldId id="812" r:id="rId42"/>
    <p:sldId id="813" r:id="rId43"/>
    <p:sldId id="814" r:id="rId44"/>
    <p:sldId id="815" r:id="rId45"/>
    <p:sldId id="816" r:id="rId46"/>
    <p:sldId id="525" r:id="rId47"/>
    <p:sldId id="526" r:id="rId48"/>
    <p:sldId id="527" r:id="rId49"/>
    <p:sldId id="817" r:id="rId50"/>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4" autoAdjust="0"/>
    <p:restoredTop sz="94414" autoAdjust="0"/>
  </p:normalViewPr>
  <p:slideViewPr>
    <p:cSldViewPr snapToGrid="0">
      <p:cViewPr>
        <p:scale>
          <a:sx n="98" d="100"/>
          <a:sy n="98" d="100"/>
        </p:scale>
        <p:origin x="-102"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slide" Target="slides/slide2.xml"/><Relationship Id="rId16" Type="http://schemas.openxmlformats.org/officeDocument/2006/relationships/slide" Target="slides/slide1.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67C8B121-320B-4663-8502-D99A80973592}" type="datetimeFigureOut">
              <a:rPr lang="zh-CN" altLang="en-US"/>
            </a:fld>
            <a:endParaRPr lang="zh-CN" altLang="en-US"/>
          </a:p>
        </p:txBody>
      </p:sp>
      <p:sp>
        <p:nvSpPr>
          <p:cNvPr id="49156"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2ECE62FE-3BB2-424B-AE25-9D88C0973F3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8D30A164-68E8-4B67-80F3-C237438AF2DC}"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ADC068E-FCAF-459B-824E-7AA119F0C59E}" type="slidenum">
              <a:rPr lang="zh-CN" altLang="en-US"/>
            </a:fld>
            <a:endParaRPr lang="zh-CN" alt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8B843E5-8C21-45FF-A489-DD147B0E80B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0D22131-0164-4223-A113-6F528E53CAC9}" type="slidenum">
              <a:rPr lang="zh-CN" altLang="en-US"/>
            </a:fld>
            <a:endParaRPr lang="zh-CN" altLang="en-US"/>
          </a:p>
        </p:txBody>
      </p:sp>
    </p:spTree>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A9775B65-47E4-47AC-8949-5049EAC258E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C83A2617-2CAF-4A24-8BC1-8ADEED840C9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19C6DBC-060A-4A95-9004-DCC975FE304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CCC50716-8237-4789-8428-CB1B9DC3390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42031422-1533-4D07-BA4E-EB5F8CEE4C6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88937967-F7DF-4AE8-ACC8-CEF403101D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1AD98F93-7A94-46F6-B1C9-8353247F687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A9F0203E-BEA9-4254-A860-92A0B704481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DE524B33-B5E3-4A54-9FF8-92D296CFB99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B0737C56-E823-4526-BCA5-B74B4F57B65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85F2DD7-C941-495C-8953-28895AB122F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AECEEB11-B860-486E-9464-56E02A341080}" type="slidenum">
              <a:rPr lang="zh-CN" altLang="en-US"/>
            </a:fld>
            <a:endParaRPr lang="zh-CN" altLang="en-US"/>
          </a:p>
        </p:txBody>
      </p:sp>
    </p:spTree>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5E09109-F21B-4F68-9A69-D7D61C852EE1}"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7DC8E84C-0EF8-447E-8806-E8953329C76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E26F14C-A10E-4C45-A5AB-4FB77153F9C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AEA3BCB-FE47-4D18-A258-84487CEE006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634D6C6-7119-47B4-9DB3-56A2C4C7D26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8ECFF16-CBC8-488F-82CF-24C2746B9FA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0CFEBBCB-3A55-48D2-8730-4947FE02360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31E8B377-E24A-441A-8CE3-4973670A86B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5C5FB9AC-1EC6-4924-964D-3C8EC21A28C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C879510-9F31-49E0-943B-FF3AD008118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CED5B82-8494-42AE-9AD0-B0A0C947E3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15B2C28-2FE0-4E38-B07E-E11F980CA4E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4882088-3154-4601-9397-BE5805CC7E1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809EA0C-9619-4B00-8850-DFA1D74EC1C3}"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C9C7377-4952-4A1E-A105-185A50AB852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3A610D7-EA9A-435E-808E-2B0C406F019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02FAB0-C823-4ED0-B404-5948F0517AA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569B04E0-A721-45B1-8B65-E874EB0B98C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BA88315-F374-4B18-A54E-8CA6508742E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D5286A63-5BF3-4D79-8F79-676C253D984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1176BC56-1752-4598-81F8-0ECD06AAC47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20FD33F-7183-4DF9-8ADC-A8AC05D8852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4B6289A1-DE89-453F-A73C-586FE87ED01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FB24AC4-CEA2-46B0-95DB-74776068FAD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8BA137A-0720-4657-BD6C-7E008FB8C9A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A65D75A-7BE5-4433-96FC-45FCCDBDCF0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B9365-F54F-4F53-9BB5-A4411A6A73AA}"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CC13013-607D-4AA5-92DA-E46D9156EF3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475BE8C1-010B-4EC7-B672-CE95CACC09A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BAB9FE97-90C4-4D26-A6A0-F4399B3C694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8F42B36-4BEF-4876-A374-938EADFD4CD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4E711964-28D2-45F3-85F8-CC09743E2B4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3EFCC6FF-E4D9-424E-9EC4-BC716366E1A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FF9CF6C4-0A74-4B21-909C-668948AD40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F8821620-1087-4611-87A1-0B5575F5002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A788853-1CE7-4007-92DD-6BAB73D482A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01BDB22-B2F5-45A0-B19D-B92CF412211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965EBEBD-DCBB-440F-A1C8-08B27BC059E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C3F1D9F8-1E9F-4989-B455-FC1F5977F7A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CECE4F8F-44F9-4D63-B24F-04E6C3DA8043}"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F74CD19B-08BC-43A7-9262-7E4A380AA74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E63CE70-B7D5-4C02-B364-447FE31185F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E8314C0-E6FD-46B9-832F-395B8C27A39E}" type="slidenum">
              <a:rPr lang="zh-CN" altLang="en-US"/>
            </a:fld>
            <a:endParaRPr lang="zh-CN" altLang="en-US"/>
          </a:p>
        </p:txBody>
      </p:sp>
    </p:spTree>
  </p:cSld>
  <p:clrMapOvr>
    <a:masterClrMapping/>
  </p:clrMapOvr>
  <p:transition spd="slow">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2ECABD-DBF1-4F03-B195-06FF83489F7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6D7C7FB5-0B60-4555-94FA-5C5F9129BEBB}" type="slidenum">
              <a:rPr lang="zh-CN" altLang="en-US"/>
            </a:fld>
            <a:endParaRPr lang="zh-CN" altLang="en-US"/>
          </a:p>
        </p:txBody>
      </p:sp>
    </p:spTree>
  </p:cSld>
  <p:clrMapOvr>
    <a:masterClrMapping/>
  </p:clrMapOvr>
  <p:transition spd="slow">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1D3A3052-35DE-4619-B41E-FE3EB269E9A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32FF184-6570-44FA-B0F6-D9C9C6F8582F}" type="slidenum">
              <a:rPr lang="zh-CN" altLang="en-US"/>
            </a:fld>
            <a:endParaRPr lang="zh-CN" altLang="en-US"/>
          </a:p>
        </p:txBody>
      </p:sp>
    </p:spTree>
  </p:cSld>
  <p:clrMapOvr>
    <a:masterClrMapping/>
  </p:clrMapOvr>
  <p:transition spd="slow">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BCD0088-E378-4E09-BC76-07C47652B7D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B581FC58-54CE-4E95-B9F9-254205881A05}" type="slidenum">
              <a:rPr lang="zh-CN" altLang="en-US"/>
            </a:fld>
            <a:endParaRPr lang="zh-CN" altLang="en-US"/>
          </a:p>
        </p:txBody>
      </p:sp>
    </p:spTree>
  </p:cSld>
  <p:clrMapOvr>
    <a:masterClrMapping/>
  </p:clrMapOvr>
  <p:transition spd="slow">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D0F2912D-4920-4199-8962-D29D28C136F3}"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A6F67F26-6858-4123-ABA9-D0BA91CD26D1}" type="slidenum">
              <a:rPr lang="zh-CN" altLang="en-US"/>
            </a:fld>
            <a:endParaRPr lang="zh-CN" altLang="en-US"/>
          </a:p>
        </p:txBody>
      </p:sp>
    </p:spTree>
  </p:cSld>
  <p:clrMapOvr>
    <a:masterClrMapping/>
  </p:clrMapOvr>
  <p:transition spd="slow">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91503C4-D8E6-46BC-8922-106804F4758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59ADBF8B-2A8D-4A91-BDE0-9CEA8ACA6220}" type="slidenum">
              <a:rPr lang="zh-CN" altLang="en-US"/>
            </a:fld>
            <a:endParaRPr lang="zh-CN" altLang="en-US"/>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AB62432-4402-4706-8D2D-C4626FC7A9B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EC6F2EE4-E41B-4E72-B044-89D94501D117}"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C67CE0F1-DB5C-466E-9DAB-6593F8E08BB0}" type="slidenum">
              <a:rPr lang="zh-CN" altLang="en-US"/>
            </a:fld>
            <a:endParaRPr lang="zh-CN" altLang="en-US"/>
          </a:p>
        </p:txBody>
      </p:sp>
    </p:spTree>
  </p:cSld>
  <p:clrMapOvr>
    <a:masterClrMapping/>
  </p:clrMapOvr>
  <p:transition spd="slow">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4DE3569-5BDF-4BA1-82CE-7527C0E0849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316FCB07-5F39-4634-9932-A6F4DC98E5CF}" type="slidenum">
              <a:rPr lang="zh-CN" altLang="en-US"/>
            </a:fld>
            <a:endParaRPr lang="zh-CN" altLang="en-US"/>
          </a:p>
        </p:txBody>
      </p:sp>
    </p:spTree>
  </p:cSld>
  <p:clrMapOvr>
    <a:masterClrMapping/>
  </p:clrMapOvr>
  <p:transition spd="slow">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20C41783-C35B-4AFF-934D-9D38C348E9D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845F7885-D1E9-44FB-88DF-46ADB848E540}" type="slidenum">
              <a:rPr lang="zh-CN" altLang="en-US"/>
            </a:fld>
            <a:endParaRPr lang="zh-CN" altLang="en-US"/>
          </a:p>
        </p:txBody>
      </p:sp>
    </p:spTree>
  </p:cSld>
  <p:clrMapOvr>
    <a:masterClrMapping/>
  </p:clrMapOvr>
  <p:transition spd="slow">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170BB13-7943-4459-A093-83212117450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8BFF6E6-D39B-4C42-ACA1-05FA0E964AFD}" type="slidenum">
              <a:rPr lang="zh-CN" altLang="en-US"/>
            </a:fld>
            <a:endParaRPr lang="zh-CN" altLang="en-US"/>
          </a:p>
        </p:txBody>
      </p:sp>
    </p:spTree>
  </p:cSld>
  <p:clrMapOvr>
    <a:masterClrMapping/>
  </p:clrMapOvr>
  <p:transition spd="slow">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C66EB8C-0FD5-4841-B7B6-5F8201FB967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A0080EA-A39E-46F9-BF21-72E01C1F1904}" type="slidenum">
              <a:rPr lang="zh-CN" altLang="en-US"/>
            </a:fld>
            <a:endParaRPr lang="zh-CN" alt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238A7D43-40B9-4D25-B89D-E3CC7EA454B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B8D45E8B-72DA-460B-970C-43BBDF571A7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F74ECA6A-57BF-4A47-8A03-1547C85AB3A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6A303F53-2B11-4BBB-BE6C-E00270BF424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7E8F8904-08D0-4D9C-83A0-31CF19D9FB1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3C4E915-4997-4DE6-B4D4-1E048352ADF6}" type="slidenum">
              <a:rPr lang="zh-CN" altLang="en-US"/>
            </a:fld>
            <a:endParaRPr lang="zh-CN" altLang="en-US"/>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0938832-04DF-4FD3-951A-34C61B9DE5E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2693AB91-FF67-471F-A6BF-945674BD182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3A77D49-6FC4-4DE6-8981-0E47BCA08D72}"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109FC5D-194E-4DFE-ACD9-97DEB0C4794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AA5D6A0-0F41-4E53-AFF4-C634F5AE899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94392AE-7CF5-4E8B-962C-6C0A8AF9D65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FB4355D-BA32-4866-956B-B78CED2B82A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1601F37-C918-4553-A9CA-CA84D8582B9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82D2EE7A-05D0-4236-93C0-5D6937F9BBB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F3ED0516-9F57-4E3B-8EA5-ED819325837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18DDFFF9-7A9B-498C-9B8E-6D1909C0D12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AAF60A48-473D-4456-8BB9-6C62E3C6A2A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0602993-6222-47F7-90ED-4CE388694AFD}" type="slidenum">
              <a:rPr lang="zh-CN" altLang="en-US"/>
            </a:fld>
            <a:endParaRPr lang="zh-CN" altLang="en-US"/>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20FCE6A-363E-48E8-A853-AA230016885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8E94B0B-31B0-49CD-9C39-FEF467B322A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05235A0-4A47-4C39-9FC1-F778D38E211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029D01A-5AF9-4379-BE3B-9DB62B7464C6}"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DCE6066-8434-4C31-90FE-4E0B4A56B7F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F8505DC-CECF-4FCB-8CBC-5DC79CB1425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6301D17-758A-49D3-AF15-3FF22E99F7D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B101893-2F47-4C4A-B480-36367A761DC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FC18F0E-E5E6-42AC-AD4C-2426E16D79E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9702069F-33B7-4186-B59E-22109C03884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F1064E6-18CF-4C92-B9D5-959161049A5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E2F734F-3F3F-4C62-81A1-9A714C4330F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CA2A224-3084-445A-8B94-3368B3A7DD59}" type="slidenum">
              <a:rPr lang="zh-CN" altLang="en-US"/>
            </a:fld>
            <a:endParaRPr lang="zh-CN" altLang="en-US"/>
          </a:p>
        </p:txBody>
      </p:sp>
    </p:spTree>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BEB8E106-A7A5-40D3-82AB-8147EBB1E1B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55689DA4-1F27-4A83-BEB6-FA498A56CCF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8F9F726-A7E7-4E0B-9854-14B3229616B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7A9A9DFC-9205-44E1-ACAD-D67B1C55946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26F3183-F4D8-4DED-81E9-C81F6EBF49A1}" type="datetime1">
              <a:rPr lang="zh-CN" altLang="en-US"/>
            </a:fld>
            <a:endParaRPr lang="zh-CN" altLang="en-US" sz="1800">
              <a:solidFill>
                <a:srgbClr val="000000"/>
              </a:solidFill>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CAED44A1-AA50-4BA0-8CC7-14F1CEDDD5A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FCCC843F-E319-4316-8A7A-0C1C0113B23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96D6A4E-F090-4EE3-B412-3DB78CA3A49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067EEC4-ABFF-4179-A9A2-A70AAFB0A23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E430D093-5D27-4320-B37D-5139BF6979F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535BAD00-49DA-489D-9EA7-AC8B72CB633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5E2718A1-7B54-4445-8EC6-C4BF9E83A756}"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B0CA3084-49C9-46A7-B1FA-D5163476E99D}" type="slidenum">
              <a:rPr lang="zh-CN" altLang="en-US"/>
            </a:fld>
            <a:endParaRPr lang="zh-CN" altLang="en-US"/>
          </a:p>
        </p:txBody>
      </p:sp>
    </p:spTree>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4E6615FF-D586-473B-A895-F760B5191A1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FB8970F3-C6F4-41AD-937A-0D899EFD22F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432C4456-6D51-4B11-B6F7-91BC10DC565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1A97567F-5546-472D-A2B9-66D61DF7522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3E14DEB5-D4F6-43CB-88E2-D034A17A77C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B7F9E0B5-31DC-47DD-8066-E0D42EFB7ADE}"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3B4FB7B-647F-4584-AD6D-970D312B0A7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989CA6B7-D40A-42C0-B075-889794B99BD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74E63062-772A-4579-9E29-4B9AB342355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F3EFEEE4-9342-4683-8ECB-1ED942FD051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F1ABC5C7-BC65-448F-B945-C7FE4E15641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4D142597-A2E0-48AB-99B8-7F5DC452BAFF}"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B963CAD5-0416-4BF6-9D0F-16D9ED17CAD7}" type="slidenum">
              <a:rPr lang="zh-CN" altLang="en-US"/>
            </a:fld>
            <a:endParaRPr lang="zh-CN" altLang="en-US"/>
          </a:p>
        </p:txBody>
      </p:sp>
    </p:spTree>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pPr>
              <a:defRPr/>
            </a:pPr>
            <a:fld id="{54972147-D98B-44D5-B68C-4EBC8F826D20}"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pPr>
              <a:defRPr/>
            </a:pPr>
            <a:fld id="{E4E01C5F-5BA4-4F31-A3C0-2845C9B3995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pPr>
              <a:defRPr/>
            </a:pPr>
            <a:fld id="{ACCB63C7-AA8B-4635-9B2D-3808BC2BCFA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AB9BECDA-3872-4F18-BDAE-ED091090A2F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pPr>
              <a:defRPr/>
            </a:pPr>
            <a:fld id="{8816073D-2361-4247-8052-5D1830CD6BE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D39DD75D-69A5-4E66-920D-CE42CC7E7B6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AEBD3FBB-6C61-47C0-B961-2CF8060FC76A}" type="datetime1">
              <a:rPr lang="zh-CN" altLang="en-US"/>
            </a:fld>
            <a:endParaRPr lang="zh-CN" altLang="en-US" sz="1800">
              <a:solidFill>
                <a:srgbClr val="000000"/>
              </a:solidFill>
            </a:endParaRPr>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pPr>
              <a:defRPr/>
            </a:pPr>
            <a:fld id="{DFB09727-1C29-418D-8EBD-8C68E2C7BA0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55B2380E-D9BB-49E7-898E-3854164FA2E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CBF0627-0D89-44B4-B057-D386C887BB7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696D1AE8-E558-4A16-A72F-0D2188B41B1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F916D4CA-35CE-44A0-A721-AE06E44BFDE9}"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2513BC46-7BFD-40AE-B782-6D797C5E9C72}" type="slidenum">
              <a:rPr lang="zh-CN" altLang="en-US"/>
            </a:fld>
            <a:endParaRPr lang="zh-CN" altLang="en-US"/>
          </a:p>
        </p:txBody>
      </p:sp>
    </p:spTree>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DE45AD5D-D16E-4012-8BAF-89D22A4D0124}"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pPr>
              <a:defRPr/>
            </a:pPr>
            <a:fld id="{77796C4D-9258-4B93-ADE4-EA666F9660FD}"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pPr>
              <a:defRPr/>
            </a:pPr>
            <a:fld id="{476B0842-986A-4FED-8818-F4E8B257638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pPr>
              <a:defRPr/>
            </a:pPr>
            <a:fld id="{1A76ACAC-32AE-48BE-99F0-DE62D6DFCC8C}"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E07A9122-52E5-4D46-AC1A-04801C21C95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pPr>
              <a:defRPr/>
            </a:pPr>
            <a:fld id="{A9F964A6-C6C9-4FAE-BDDB-0441E6C8091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D6DEC6EE-E8C7-48C4-BF61-FF69F7650AC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668728BC-A982-40CB-84B8-012DD7F21F2B}" type="datetime1">
              <a:rPr lang="zh-CN" altLang="en-US"/>
            </a:fld>
            <a:endParaRPr lang="zh-CN" altLang="en-US" sz="1800">
              <a:solidFill>
                <a:srgbClr val="000000"/>
              </a:solidFill>
            </a:endParaRPr>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pPr>
              <a:defRPr/>
            </a:pPr>
            <a:fld id="{7504797B-A395-4DBE-99BA-921BA551E94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4CDF0508-AEE3-4A67-9630-4188FE78EEF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3D092AA1-75D7-463C-BAFB-BBFA2F02958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4819B97A-3903-4663-9C06-D1F20DD24E4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0E9A7B5-AD40-4AED-A625-C69B2EFB05AF}" type="slidenum">
              <a:rPr lang="zh-CN" altLang="en-US"/>
            </a:fld>
            <a:endParaRPr lang="zh-CN" altLang="en-US"/>
          </a:p>
        </p:txBody>
      </p:sp>
    </p:spTree>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D86C402F-B717-4F99-A31C-C248EDE9A5D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ECE406E0-4261-41C7-973C-CBC29C99C478}"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pPr>
              <a:defRPr/>
            </a:pPr>
            <a:fld id="{3025471E-53F2-45BA-8342-6BB7D80DB262}"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pPr>
              <a:defRPr/>
            </a:pPr>
            <a:fld id="{4A96F916-CA2E-4DCB-AC99-60BF2FE900FF}"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pPr>
              <a:defRPr/>
            </a:pPr>
            <a:fld id="{0FE8AD9F-3683-4FB6-BD21-0DB7F1DF5FE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9446D412-A317-479C-860D-9116CADC5B8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pPr>
              <a:defRPr/>
            </a:pPr>
            <a:fld id="{11F6DE3C-9466-4263-A9DE-35E0F216A639}"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749D1E5E-F34A-42A6-BF3D-B7DFC19A83F7}"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0BA1DE7-909B-4193-AE0D-0EC926297E7A}" type="datetime1">
              <a:rPr lang="zh-CN" altLang="en-US"/>
            </a:fld>
            <a:endParaRPr lang="zh-CN" altLang="en-US" sz="1800">
              <a:solidFill>
                <a:srgbClr val="000000"/>
              </a:solidFill>
            </a:endParaRPr>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pPr>
              <a:defRPr/>
            </a:pPr>
            <a:fld id="{D0363EBA-5AAF-4751-94A1-5D67196DCF1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0586F16-9F1B-48A3-98D9-FD25384DC205}"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3AD7ED0F-5CB0-45CD-B787-933B4051DFE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BB4A63A-333F-463B-935C-A2A14407ECF3}" type="slidenum">
              <a:rPr lang="zh-CN" altLang="en-US"/>
            </a:fld>
            <a:endParaRPr lang="zh-CN" altLang="en-US"/>
          </a:p>
        </p:txBody>
      </p:sp>
    </p:spTree>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47322B18-AB20-490C-B3B5-551D0F06DAC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D3CCCF62-0160-463B-88E5-88C3373D7373}"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646ABD8F-D866-4C92-A29B-A60E815035BA}"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pPr>
              <a:defRPr/>
            </a:pPr>
            <a:fld id="{A821271A-AEDE-49DA-ACD8-9442B9E02A7E}"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pPr>
              <a:defRPr/>
            </a:pPr>
            <a:fld id="{59A3A71F-510E-4D74-83AA-8AC7546574C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pPr>
              <a:defRPr/>
            </a:pPr>
            <a:fld id="{4DDD226A-F098-4A8F-AD40-B6EB8460C9F6}"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FC253922-867F-4505-AEF4-44E52C8D28E1}"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anose="020F0502020204030204"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pPr>
              <a:defRPr/>
            </a:pPr>
            <a:fld id="{2DAAA2B5-17DD-48FC-98F7-A80292F9422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2CD2F6F2-5694-436B-8BBA-3CDCB144750B}" type="slidenum">
              <a:rPr lang="zh-CN" altLang="en-US"/>
            </a:fld>
            <a:endParaRPr lang="zh-CN" altLang="en-US" sz="1800">
              <a:solidFill>
                <a:srgbClr val="000000"/>
              </a:solidFill>
            </a:endParaRPr>
          </a:p>
        </p:txBody>
      </p:sp>
    </p:spTree>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F84767-8373-4EE0-9D2E-49A57C383EED}" type="datetime1">
              <a:rPr lang="zh-CN" altLang="en-US"/>
            </a:fld>
            <a:endParaRPr lang="zh-CN" altLang="en-US" sz="1800">
              <a:solidFill>
                <a:srgbClr val="000000"/>
              </a:solidFill>
            </a:endParaRPr>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pPr>
              <a:defRPr/>
            </a:pPr>
            <a:fld id="{55CABD6D-F9FD-4405-9012-AAB809D59861}" type="slidenum">
              <a:rPr lang="zh-CN" altLang="en-US"/>
            </a:fld>
            <a:endParaRPr lang="zh-CN" altLang="en-US" sz="1800">
              <a:solidFill>
                <a:srgbClr val="000000"/>
              </a:solidFill>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3" Type="http://schemas.openxmlformats.org/officeDocument/2006/relationships/theme" Target="../theme/theme10.xml"/><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1.xml"/><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3" Type="http://schemas.openxmlformats.org/officeDocument/2006/relationships/theme" Target="../theme/theme12.xml"/><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3" Type="http://schemas.openxmlformats.org/officeDocument/2006/relationships/theme" Target="../theme/theme13.xml"/><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2" Type="http://schemas.openxmlformats.org/officeDocument/2006/relationships/theme" Target="../theme/theme14.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3" Type="http://schemas.openxmlformats.org/officeDocument/2006/relationships/theme" Target="../theme/theme7.xml"/><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3" Type="http://schemas.openxmlformats.org/officeDocument/2006/relationships/theme" Target="../theme/theme9.xml"/><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81289038-1B92-48D5-8EE5-7520E7CEA8D5}"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9E15FC5-72FC-4476-8643-FD1BD8F61CC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65E09109-F21B-4F68-9A69-D7D61C852EE1}" type="datetime1">
              <a:rPr lang="zh-CN" altLang="en-US"/>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2AD0166B-3EAF-4795-A525-85C131BA35D3}"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809EA0C-9619-4B00-8850-DFA1D74EC1C3}" type="datetime1">
              <a:rPr lang="zh-CN" altLang="en-US"/>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899906D0-C814-4C98-BE2E-4228734D6BCB}"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7E8B9365-F54F-4F53-9BB5-A4411A6A73AA}" type="datetime1">
              <a:rPr lang="zh-CN" altLang="en-US"/>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D6C5FC79-B9C8-467B-B456-F8C14B5F4FF9}"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CECE4F8F-44F9-4D63-B24F-04E6C3DA8043}" type="datetime1">
              <a:rPr lang="zh-CN" altLang="en-US"/>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A63AA34E-46A0-4DE1-A23F-B7D6D75CE762}"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E9AD0001-93E8-4FAE-8B8B-DE0347D586B0}"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defRPr>
            </a:lvl1pPr>
          </a:lstStyle>
          <a:p>
            <a:pPr>
              <a:defRPr/>
            </a:pPr>
            <a:fld id="{3B35E588-CC17-4FEF-80AD-B88CA8C05A1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latin typeface="Arial" panose="020B0604020202020204" pitchFamily="34" charset="0"/>
              </a:defRPr>
            </a:lvl1pPr>
          </a:lstStyle>
          <a:p>
            <a:pPr>
              <a:defRPr/>
            </a:pPr>
            <a:fld id="{C3A77D49-6FC4-4DE6-8981-0E47BCA08D72}" type="datetime1">
              <a:rPr lang="zh-CN" altLang="en-US"/>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latin typeface="Arial" panose="020B0604020202020204"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latin typeface="Arial" panose="020B0604020202020204" pitchFamily="34" charset="0"/>
              </a:defRPr>
            </a:lvl1pPr>
          </a:lstStyle>
          <a:p>
            <a:pPr>
              <a:defRPr/>
            </a:pPr>
            <a:fld id="{78271637-1151-4BA5-9B94-94234EC2D778}"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4029D01A-5AF9-4379-BE3B-9DB62B7464C6}" type="datetime1">
              <a:rPr lang="zh-CN" altLang="en-US"/>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437A6AC3-827B-4274-BE5D-98E1575F03A8}"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526F3183-F4D8-4DED-81E9-C81F6EBF49A1}" type="datetime1">
              <a:rPr lang="zh-CN" altLang="en-US"/>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713D5C36-D6FC-4921-BC15-8B69010202D6}"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B7F9E0B5-31DC-47DD-8066-E0D42EFB7ADE}" type="datetime1">
              <a:rPr lang="zh-CN" altLang="en-US"/>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1665EDD-3F7C-43D0-9441-EC2506F2098C}"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AEBD3FBB-6C61-47C0-B961-2CF8060FC76A}" type="datetime1">
              <a:rPr lang="zh-CN" altLang="en-US"/>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7AC56512-0980-4047-BF91-F4A62394B86A}"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668728BC-A982-40CB-84B8-012DD7F21F2B}" type="datetime1">
              <a:rPr lang="zh-CN" altLang="en-US"/>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CD80B7C-D8BC-4C26-ACD9-762FD4FA23E6}"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80BA1DE7-909B-4193-AE0D-0EC926297E7A}" type="datetime1">
              <a:rPr lang="zh-CN" altLang="en-US"/>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8DAD5948-5DA1-4AD3-B993-D293577A823B}"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sym typeface="Calibri" panose="020F0502020204030204" pitchFamily="34" charset="0"/>
              </a:rPr>
              <a:t>单击此处编辑母版标题样式</a:t>
            </a:r>
            <a:endParaRPr lang="zh-CN" altLang="zh-CN" smtClean="0">
              <a:sym typeface="Calibri" panose="020F0502020204030204" pitchFamily="34" charset="0"/>
            </a:endParaRP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sym typeface="Calibri" panose="020F0502020204030204" pitchFamily="34" charset="0"/>
              </a:rPr>
              <a:t>单击此处编辑母版文本样式</a:t>
            </a:r>
            <a:endParaRPr lang="zh-CN" altLang="zh-CN" smtClean="0">
              <a:sym typeface="Calibri" panose="020F0502020204030204" pitchFamily="34" charset="0"/>
            </a:endParaRPr>
          </a:p>
          <a:p>
            <a:pPr lvl="1"/>
            <a:r>
              <a:rPr lang="zh-CN" altLang="zh-CN" smtClean="0">
                <a:sym typeface="Calibri" panose="020F0502020204030204" pitchFamily="34" charset="0"/>
              </a:rPr>
              <a:t>第二级</a:t>
            </a:r>
            <a:endParaRPr lang="zh-CN" altLang="zh-CN" smtClean="0">
              <a:sym typeface="Calibri" panose="020F0502020204030204" pitchFamily="34" charset="0"/>
            </a:endParaRPr>
          </a:p>
          <a:p>
            <a:pPr lvl="2"/>
            <a:r>
              <a:rPr lang="zh-CN" altLang="zh-CN" smtClean="0">
                <a:sym typeface="Calibri" panose="020F0502020204030204" pitchFamily="34" charset="0"/>
              </a:rPr>
              <a:t>第三级</a:t>
            </a:r>
            <a:endParaRPr lang="zh-CN" altLang="zh-CN" smtClean="0">
              <a:sym typeface="Calibri" panose="020F0502020204030204" pitchFamily="34" charset="0"/>
            </a:endParaRPr>
          </a:p>
          <a:p>
            <a:pPr lvl="3"/>
            <a:r>
              <a:rPr lang="zh-CN" altLang="zh-CN" smtClean="0">
                <a:sym typeface="Calibri" panose="020F0502020204030204" pitchFamily="34" charset="0"/>
              </a:rPr>
              <a:t>第四级</a:t>
            </a:r>
            <a:endParaRPr lang="zh-CN" altLang="zh-CN" smtClean="0">
              <a:sym typeface="Calibri" panose="020F0502020204030204" pitchFamily="34" charset="0"/>
            </a:endParaRPr>
          </a:p>
          <a:p>
            <a:pPr lvl="4"/>
            <a:r>
              <a:rPr lang="zh-CN" altLang="zh-CN" smtClean="0">
                <a:sym typeface="Calibri" panose="020F0502020204030204" pitchFamily="34" charset="0"/>
              </a:rPr>
              <a:t>第五级</a:t>
            </a:r>
            <a:endParaRPr lang="zh-CN" altLang="zh-CN" smtClean="0">
              <a:sym typeface="Calibri" panose="020F0502020204030204" pitchFamily="34" charset="0"/>
            </a:endParaRP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6DF84767-8373-4EE0-9D2E-49A57C383EED}" type="datetime1">
              <a:rPr lang="zh-CN" altLang="en-US"/>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00D09721-0A44-42D3-9268-5BA319F70E3F}" type="slidenum">
              <a:rPr lang="zh-CN" altLang="en-US"/>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anose="020F0502020204030204" pitchFamily="34" charset="0"/>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Calibri" panose="020F0502020204030204"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Calibri" panose="020F050202020403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0.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oleObject" Target="../embeddings/oleObject5.bin"/><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oleObject" Target="../embeddings/oleObject6.bin"/><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oleObject" Target="../embeddings/oleObject7.bin"/><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oleObject" Target="../embeddings/oleObject8.bin"/><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oleObject" Target="../embeddings/oleObject9.bin"/><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11.bin"/><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oleObject" Target="../embeddings/oleObject13.bin"/><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solidFill>
                <a:srgbClr val="000000"/>
              </a:solidFill>
            </a:endParaRPr>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1" name="等腰三角形 11"/>
          <p:cNvSpPr/>
          <p:nvPr/>
        </p:nvSpPr>
        <p:spPr bwMode="auto">
          <a:xfrm>
            <a:off x="5964238" y="1628775"/>
            <a:ext cx="5895975" cy="1800225"/>
          </a:xfrm>
          <a:custGeom>
            <a:avLst/>
            <a:gdLst>
              <a:gd name="T0" fmla="*/ 0 w 5895976"/>
              <a:gd name="T1" fmla="*/ 1800225 h 1800225"/>
              <a:gd name="T2" fmla="*/ 3586146 w 5895976"/>
              <a:gd name="T3" fmla="*/ 0 h 1800225"/>
              <a:gd name="T4" fmla="*/ 589595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solidFill>
                <a:srgbClr val="000000"/>
              </a:solidFill>
            </a:endParaRPr>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第三单元  货币均衡与金融稳定</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anose="020B0604020202020204" pitchFamily="34" charset="0"/>
              <a:buNone/>
            </a:pPr>
            <a:endParaRPr lang="zh-CN" altLang="en-US">
              <a:solidFill>
                <a:srgbClr val="FFFFFF"/>
              </a:solidFill>
            </a:endParaRPr>
          </a:p>
        </p:txBody>
      </p:sp>
      <p:sp>
        <p:nvSpPr>
          <p:cNvPr id="15371"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a:solidFill>
                  <a:srgbClr val="000000"/>
                </a:solidFill>
                <a:latin typeface="微软雅黑" panose="020B0503020204020204" pitchFamily="34" charset="-122"/>
                <a:ea typeface="微软雅黑" panose="020B0503020204020204" pitchFamily="34" charset="-122"/>
              </a:rPr>
              <a:t>第十讲   货币需求  </a:t>
            </a:r>
            <a:endParaRPr lang="en-US" altLang="zh-CN" sz="2400" b="1" dirty="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a:solidFill>
                  <a:srgbClr val="5B9BD5">
                    <a:lumMod val="50000"/>
                  </a:srgbClr>
                </a:solidFill>
                <a:latin typeface="微软雅黑" panose="020B0503020204020204" pitchFamily="34" charset="-122"/>
                <a:ea typeface="微软雅黑" panose="020B0503020204020204" pitchFamily="34" charset="-122"/>
              </a:rPr>
              <a:t>第十一讲   货币供给</a:t>
            </a:r>
            <a:endParaRPr lang="zh-CN" altLang="en-US" sz="2400" b="1" dirty="0">
              <a:solidFill>
                <a:srgbClr val="5B9BD5">
                  <a:lumMod val="50000"/>
                </a:srgbClr>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第十二讲   货币均衡</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第十三讲   货币政策</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solidFill>
                  <a:srgbClr val="000000"/>
                </a:solidFill>
                <a:latin typeface="微软雅黑" panose="020B0503020204020204" pitchFamily="34" charset="-122"/>
                <a:ea typeface="微软雅黑" panose="020B0503020204020204" pitchFamily="34" charset="-122"/>
              </a:rPr>
              <a:t>第十四讲   金融监管</a:t>
            </a:r>
            <a:endParaRPr lang="zh-CN" altLang="en-US" sz="2400" b="1" dirty="0" smtClean="0">
              <a:solidFill>
                <a:srgbClr val="000000"/>
              </a:solidFill>
              <a:latin typeface="微软雅黑" panose="020B0503020204020204" pitchFamily="34" charset="-122"/>
              <a:ea typeface="微软雅黑" panose="020B0503020204020204" pitchFamily="34" charset="-122"/>
            </a:endParaRPr>
          </a:p>
          <a:p>
            <a:pPr eaLnBrk="1" hangingPunct="1">
              <a:defRPr/>
            </a:pPr>
            <a:endParaRPr lang="zh-CN" altLang="en-US" sz="2400" b="1" dirty="0" smtClean="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Rectangle 3"/>
          <p:cNvSpPr txBox="1">
            <a:spLocks noChangeArrowheads="1"/>
          </p:cNvSpPr>
          <p:nvPr/>
        </p:nvSpPr>
        <p:spPr bwMode="auto">
          <a:xfrm>
            <a:off x="642026" y="1954213"/>
            <a:ext cx="10448249"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ts val="3100"/>
              </a:lnSpc>
              <a:spcBef>
                <a:spcPts val="6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1</a:t>
            </a:r>
            <a:r>
              <a:rPr lang="zh-CN" altLang="en-US" sz="2400" dirty="0" smtClean="0">
                <a:latin typeface="微软雅黑" panose="020B0503020204020204" pitchFamily="34" charset="-122"/>
                <a:ea typeface="微软雅黑" panose="020B0503020204020204" pitchFamily="34" charset="-122"/>
                <a:cs typeface="仿宋_GB2312"/>
              </a:rPr>
              <a:t>）假设</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银行的客户甲收到一张中央银行的支票，金额为</a:t>
            </a:r>
            <a:r>
              <a:rPr lang="en-US" altLang="zh-CN" sz="2400" dirty="0">
                <a:latin typeface="微软雅黑" panose="020B0503020204020204" pitchFamily="34" charset="-122"/>
                <a:ea typeface="微软雅黑" panose="020B0503020204020204" pitchFamily="34" charset="-122"/>
                <a:cs typeface="仿宋_GB2312"/>
              </a:rPr>
              <a:t>10 000</a:t>
            </a:r>
            <a:r>
              <a:rPr lang="zh-CN" altLang="en-US" sz="2400" dirty="0">
                <a:latin typeface="微软雅黑" panose="020B0503020204020204" pitchFamily="34" charset="-122"/>
                <a:ea typeface="微软雅黑" panose="020B0503020204020204" pitchFamily="34" charset="-122"/>
                <a:cs typeface="仿宋_GB2312"/>
              </a:rPr>
              <a:t>元；客户甲委托</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银行收款。从而</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银行在中央银行的准备存款增加</a:t>
            </a:r>
            <a:r>
              <a:rPr lang="en-US" altLang="zh-CN" sz="2400" dirty="0">
                <a:latin typeface="微软雅黑" panose="020B0503020204020204" pitchFamily="34" charset="-122"/>
                <a:ea typeface="微软雅黑" panose="020B0503020204020204" pitchFamily="34" charset="-122"/>
                <a:cs typeface="仿宋_GB2312"/>
              </a:rPr>
              <a:t>10 000</a:t>
            </a:r>
            <a:r>
              <a:rPr lang="zh-CN" altLang="en-US" sz="2400" dirty="0">
                <a:latin typeface="微软雅黑" panose="020B0503020204020204" pitchFamily="34" charset="-122"/>
                <a:ea typeface="微软雅黑" panose="020B0503020204020204" pitchFamily="34" charset="-122"/>
                <a:cs typeface="仿宋_GB2312"/>
              </a:rPr>
              <a:t>元，而甲在</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银行账户上的存款等额增加</a:t>
            </a:r>
            <a:r>
              <a:rPr lang="en-US" altLang="zh-CN" sz="2400" dirty="0">
                <a:latin typeface="微软雅黑" panose="020B0503020204020204" pitchFamily="34" charset="-122"/>
                <a:ea typeface="微软雅黑" panose="020B0503020204020204" pitchFamily="34" charset="-122"/>
                <a:cs typeface="仿宋_GB2312"/>
              </a:rPr>
              <a:t>10 000</a:t>
            </a:r>
            <a:r>
              <a:rPr lang="zh-CN" altLang="en-US" sz="2400" dirty="0">
                <a:latin typeface="微软雅黑" panose="020B0503020204020204" pitchFamily="34" charset="-122"/>
                <a:ea typeface="微软雅黑" panose="020B0503020204020204" pitchFamily="34" charset="-122"/>
                <a:cs typeface="仿宋_GB2312"/>
              </a:rPr>
              <a:t>元。 </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ts val="3100"/>
              </a:lnSpc>
              <a:spcBef>
                <a:spcPts val="6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23558" name="Object 3"/>
          <p:cNvGraphicFramePr>
            <a:graphicFrameLocks noChangeAspect="1"/>
          </p:cNvGraphicFramePr>
          <p:nvPr/>
        </p:nvGraphicFramePr>
        <p:xfrm>
          <a:off x="4159250" y="3489033"/>
          <a:ext cx="6627813" cy="2125663"/>
        </p:xfrm>
        <a:graphic>
          <a:graphicData uri="http://schemas.openxmlformats.org/presentationml/2006/ole">
            <mc:AlternateContent xmlns:mc="http://schemas.openxmlformats.org/markup-compatibility/2006">
              <mc:Choice xmlns:v="urn:schemas-microsoft-com:vml" Requires="v">
                <p:oleObj spid="_x0000_s23573" name="位图图像" r:id="rId2" imgW="7486650" imgH="981075" progId="Paint.Picture">
                  <p:embed/>
                </p:oleObj>
              </mc:Choice>
              <mc:Fallback>
                <p:oleObj name="位图图像" r:id="rId2" imgW="7486650" imgH="98107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0" y="3489033"/>
                        <a:ext cx="6627813"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355600" y="1309688"/>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3"/>
          <p:cNvSpPr txBox="1">
            <a:spLocks noChangeArrowheads="1"/>
          </p:cNvSpPr>
          <p:nvPr/>
        </p:nvSpPr>
        <p:spPr bwMode="auto">
          <a:xfrm>
            <a:off x="560388" y="2059930"/>
            <a:ext cx="1014253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100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2</a:t>
            </a: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银行吸收了存款，从而有条件贷款。假设法定准备率仍为</a:t>
            </a:r>
            <a:r>
              <a:rPr lang="en-US" altLang="zh-CN" sz="2400" dirty="0">
                <a:latin typeface="微软雅黑" panose="020B0503020204020204" pitchFamily="34" charset="-122"/>
                <a:ea typeface="微软雅黑" panose="020B0503020204020204" pitchFamily="34" charset="-122"/>
                <a:cs typeface="仿宋_GB2312"/>
              </a:rPr>
              <a:t>20%</a:t>
            </a:r>
            <a:r>
              <a:rPr lang="zh-CN" altLang="en-US" sz="2400" dirty="0">
                <a:latin typeface="微软雅黑" panose="020B0503020204020204" pitchFamily="34" charset="-122"/>
                <a:ea typeface="微软雅黑" panose="020B0503020204020204" pitchFamily="34" charset="-122"/>
                <a:cs typeface="仿宋_GB2312"/>
              </a:rPr>
              <a:t>，则</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银行针对吸收的这笔存款的法定准备金不得低于</a:t>
            </a:r>
            <a:r>
              <a:rPr lang="en-US" altLang="zh-CN" sz="2400" dirty="0">
                <a:latin typeface="微软雅黑" panose="020B0503020204020204" pitchFamily="34" charset="-122"/>
                <a:ea typeface="微软雅黑" panose="020B0503020204020204" pitchFamily="34" charset="-122"/>
                <a:cs typeface="仿宋_GB2312"/>
              </a:rPr>
              <a:t>2 000</a:t>
            </a:r>
            <a:r>
              <a:rPr lang="zh-CN" altLang="en-US" sz="2400" dirty="0">
                <a:latin typeface="微软雅黑" panose="020B0503020204020204" pitchFamily="34" charset="-122"/>
                <a:ea typeface="微软雅黑" panose="020B0503020204020204" pitchFamily="34" charset="-122"/>
                <a:cs typeface="仿宋_GB2312"/>
              </a:rPr>
              <a:t>元。如果</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银行向客户乙提供贷款，按最高可贷数额是</a:t>
            </a:r>
            <a:r>
              <a:rPr lang="en-US" altLang="zh-CN" sz="2400" dirty="0">
                <a:latin typeface="微软雅黑" panose="020B0503020204020204" pitchFamily="34" charset="-122"/>
                <a:ea typeface="微软雅黑" panose="020B0503020204020204" pitchFamily="34" charset="-122"/>
                <a:cs typeface="仿宋_GB2312"/>
              </a:rPr>
              <a:t>8 000</a:t>
            </a:r>
            <a:r>
              <a:rPr lang="zh-CN" altLang="en-US" sz="2400" dirty="0">
                <a:latin typeface="微软雅黑" panose="020B0503020204020204" pitchFamily="34" charset="-122"/>
                <a:ea typeface="微软雅黑" panose="020B0503020204020204" pitchFamily="34" charset="-122"/>
                <a:cs typeface="仿宋_GB2312"/>
              </a:rPr>
              <a:t>元，则</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银行的资产负债状况如下：</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10000"/>
              </a:lnSpc>
              <a:spcBef>
                <a:spcPct val="30000"/>
              </a:spcBef>
              <a:buClr>
                <a:srgbClr val="FF3300"/>
              </a:buClr>
              <a:buFont typeface="Arial" panose="020B0604020202020204" pitchFamily="34" charset="0"/>
              <a:buNone/>
            </a:pPr>
            <a:r>
              <a:rPr lang="zh-CN" altLang="en-US" sz="2400" dirty="0">
                <a:latin typeface="微软雅黑" panose="020B0503020204020204" pitchFamily="34" charset="-122"/>
                <a:ea typeface="微软雅黑" panose="020B0503020204020204" pitchFamily="34" charset="-122"/>
                <a:cs typeface="仿宋_GB2312"/>
              </a:rPr>
              <a:t> </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10000"/>
              </a:lnSpc>
              <a:spcBef>
                <a:spcPct val="300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24582" name="Object 3"/>
          <p:cNvGraphicFramePr>
            <a:graphicFrameLocks noChangeAspect="1"/>
          </p:cNvGraphicFramePr>
          <p:nvPr/>
        </p:nvGraphicFramePr>
        <p:xfrm>
          <a:off x="2327129" y="3920229"/>
          <a:ext cx="7626350" cy="2521403"/>
        </p:xfrm>
        <a:graphic>
          <a:graphicData uri="http://schemas.openxmlformats.org/presentationml/2006/ole">
            <mc:AlternateContent xmlns:mc="http://schemas.openxmlformats.org/markup-compatibility/2006">
              <mc:Choice xmlns:v="urn:schemas-microsoft-com:vml" Requires="v">
                <p:oleObj spid="_x0000_s24597" name="位图图像" r:id="rId2" imgW="7486650" imgH="1276350" progId="Paint.Picture">
                  <p:embed/>
                </p:oleObj>
              </mc:Choice>
              <mc:Fallback>
                <p:oleObj name="位图图像" r:id="rId2" imgW="7486650" imgH="1276350"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129" y="3920229"/>
                        <a:ext cx="7626350" cy="2521403"/>
                      </a:xfrm>
                      <a:prstGeom prst="rect">
                        <a:avLst/>
                      </a:prstGeom>
                      <a:noFill/>
                      <a:ln>
                        <a:noFill/>
                      </a:ln>
                      <a:effectLst/>
                    </p:spPr>
                  </p:pic>
                </p:oleObj>
              </mc:Fallback>
            </mc:AlternateContent>
          </a:graphicData>
        </a:graphic>
      </p:graphicFrame>
      <p:sp>
        <p:nvSpPr>
          <p:cNvPr id="12" name="矩形 11"/>
          <p:cNvSpPr/>
          <p:nvPr/>
        </p:nvSpPr>
        <p:spPr>
          <a:xfrm>
            <a:off x="355600" y="1377950"/>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3"/>
          <p:cNvGraphicFramePr>
            <a:graphicFrameLocks noChangeAspect="1"/>
          </p:cNvGraphicFramePr>
          <p:nvPr/>
        </p:nvGraphicFramePr>
        <p:xfrm>
          <a:off x="3209316" y="2839871"/>
          <a:ext cx="7705725" cy="3733800"/>
        </p:xfrm>
        <a:graphic>
          <a:graphicData uri="http://schemas.openxmlformats.org/presentationml/2006/ole">
            <mc:AlternateContent xmlns:mc="http://schemas.openxmlformats.org/markup-compatibility/2006">
              <mc:Choice xmlns:v="urn:schemas-microsoft-com:vml" Requires="v">
                <p:oleObj spid="_x0000_s25621" name="位图图像" r:id="rId1" imgW="7477125" imgH="2390775" progId="Paint.Picture">
                  <p:embed/>
                </p:oleObj>
              </mc:Choice>
              <mc:Fallback>
                <p:oleObj name="位图图像" r:id="rId1" imgW="7477125" imgH="239077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316" y="2839871"/>
                        <a:ext cx="77057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5603"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5604"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3"/>
          <p:cNvSpPr txBox="1">
            <a:spLocks noChangeArrowheads="1"/>
          </p:cNvSpPr>
          <p:nvPr/>
        </p:nvSpPr>
        <p:spPr bwMode="auto">
          <a:xfrm>
            <a:off x="473075" y="1826770"/>
            <a:ext cx="112109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ts val="31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3</a:t>
            </a:r>
            <a:r>
              <a:rPr lang="zh-CN" altLang="en-US" sz="2400" dirty="0" smtClean="0">
                <a:latin typeface="微软雅黑" panose="020B0503020204020204" pitchFamily="34" charset="-122"/>
                <a:ea typeface="微软雅黑" panose="020B0503020204020204" pitchFamily="34" charset="-122"/>
                <a:cs typeface="仿宋_GB2312"/>
              </a:rPr>
              <a:t>）当</a:t>
            </a:r>
            <a:r>
              <a:rPr lang="zh-CN" altLang="en-US" sz="2400" dirty="0">
                <a:latin typeface="微软雅黑" panose="020B0503020204020204" pitchFamily="34" charset="-122"/>
                <a:ea typeface="微软雅黑" panose="020B0503020204020204" pitchFamily="34" charset="-122"/>
                <a:cs typeface="仿宋_GB2312"/>
              </a:rPr>
              <a:t>乙向</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银行的客户丙用支票支付</a:t>
            </a:r>
            <a:r>
              <a:rPr lang="en-US" altLang="zh-CN" sz="2400" dirty="0">
                <a:latin typeface="微软雅黑" panose="020B0503020204020204" pitchFamily="34" charset="-122"/>
                <a:ea typeface="微软雅黑" panose="020B0503020204020204" pitchFamily="34" charset="-122"/>
                <a:cs typeface="仿宋_GB2312"/>
              </a:rPr>
              <a:t>8 000</a:t>
            </a:r>
            <a:r>
              <a:rPr lang="zh-CN" altLang="en-US" sz="2400" dirty="0">
                <a:latin typeface="微软雅黑" panose="020B0503020204020204" pitchFamily="34" charset="-122"/>
                <a:ea typeface="微软雅黑" panose="020B0503020204020204" pitchFamily="34" charset="-122"/>
                <a:cs typeface="仿宋_GB2312"/>
              </a:rPr>
              <a:t>元，而丙委托</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银行收款后，</a:t>
            </a:r>
            <a:r>
              <a:rPr lang="en-US" altLang="zh-CN" sz="2400" dirty="0">
                <a:latin typeface="微软雅黑" panose="020B0503020204020204" pitchFamily="34" charset="-122"/>
                <a:ea typeface="微软雅黑" panose="020B0503020204020204" pitchFamily="34" charset="-122"/>
                <a:cs typeface="仿宋_GB2312"/>
              </a:rPr>
              <a:t>A</a:t>
            </a:r>
            <a:r>
              <a:rPr lang="zh-CN" altLang="en-US" sz="2400" dirty="0">
                <a:latin typeface="微软雅黑" panose="020B0503020204020204" pitchFamily="34" charset="-122"/>
                <a:ea typeface="微软雅黑" panose="020B0503020204020204" pitchFamily="34" charset="-122"/>
                <a:cs typeface="仿宋_GB2312"/>
              </a:rPr>
              <a:t>银行、</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银行的资产负债状况</a:t>
            </a:r>
            <a:r>
              <a:rPr lang="zh-CN" altLang="en-US" sz="2400" dirty="0" smtClean="0">
                <a:latin typeface="微软雅黑" panose="020B0503020204020204" pitchFamily="34" charset="-122"/>
                <a:ea typeface="微软雅黑" panose="020B0503020204020204" pitchFamily="34" charset="-122"/>
                <a:cs typeface="仿宋_GB2312"/>
              </a:rPr>
              <a:t>如下：</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2" name="矩形 11"/>
          <p:cNvSpPr/>
          <p:nvPr/>
        </p:nvSpPr>
        <p:spPr>
          <a:xfrm>
            <a:off x="355600" y="1192213"/>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3"/>
          <p:cNvGraphicFramePr>
            <a:graphicFrameLocks noChangeAspect="1"/>
          </p:cNvGraphicFramePr>
          <p:nvPr/>
        </p:nvGraphicFramePr>
        <p:xfrm>
          <a:off x="3808413" y="3249031"/>
          <a:ext cx="7213600" cy="2815922"/>
        </p:xfrm>
        <a:graphic>
          <a:graphicData uri="http://schemas.openxmlformats.org/presentationml/2006/ole">
            <mc:AlternateContent xmlns:mc="http://schemas.openxmlformats.org/markup-compatibility/2006">
              <mc:Choice xmlns:v="urn:schemas-microsoft-com:vml" Requires="v">
                <p:oleObj spid="_x0000_s26645" name="位图图像" r:id="rId1" imgW="7486650" imgH="1238250" progId="Paint.Picture">
                  <p:embed/>
                </p:oleObj>
              </mc:Choice>
              <mc:Fallback>
                <p:oleObj name="位图图像" r:id="rId1" imgW="7486650" imgH="123825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13" y="3249031"/>
                        <a:ext cx="7213600" cy="2815922"/>
                      </a:xfrm>
                      <a:prstGeom prst="rect">
                        <a:avLst/>
                      </a:prstGeom>
                      <a:noFill/>
                      <a:ln>
                        <a:noFill/>
                      </a:ln>
                    </p:spPr>
                  </p:pic>
                </p:oleObj>
              </mc:Fallback>
            </mc:AlternateContent>
          </a:graphicData>
        </a:graphic>
      </p:graphicFrame>
      <p:cxnSp>
        <p:nvCxnSpPr>
          <p:cNvPr id="26627"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6628"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3"/>
          <p:cNvSpPr txBox="1">
            <a:spLocks noChangeArrowheads="1"/>
          </p:cNvSpPr>
          <p:nvPr/>
        </p:nvSpPr>
        <p:spPr bwMode="auto">
          <a:xfrm>
            <a:off x="560388" y="1797050"/>
            <a:ext cx="11123612" cy="1286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ts val="3100"/>
              </a:lnSpc>
              <a:spcBef>
                <a:spcPts val="6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4</a:t>
            </a: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银行在中央银行有了</a:t>
            </a:r>
            <a:r>
              <a:rPr lang="en-US" altLang="zh-CN" sz="2400" dirty="0">
                <a:latin typeface="微软雅黑" panose="020B0503020204020204" pitchFamily="34" charset="-122"/>
                <a:ea typeface="微软雅黑" panose="020B0503020204020204" pitchFamily="34" charset="-122"/>
                <a:cs typeface="仿宋_GB2312"/>
              </a:rPr>
              <a:t>8 000</a:t>
            </a:r>
            <a:r>
              <a:rPr lang="zh-CN" altLang="en-US" sz="2400" dirty="0">
                <a:latin typeface="微软雅黑" panose="020B0503020204020204" pitchFamily="34" charset="-122"/>
                <a:ea typeface="微软雅黑" panose="020B0503020204020204" pitchFamily="34" charset="-122"/>
                <a:cs typeface="仿宋_GB2312"/>
              </a:rPr>
              <a:t>元的准备存款，按照</a:t>
            </a:r>
            <a:r>
              <a:rPr lang="en-US" altLang="zh-CN" sz="2400" dirty="0">
                <a:latin typeface="微软雅黑" panose="020B0503020204020204" pitchFamily="34" charset="-122"/>
                <a:ea typeface="微软雅黑" panose="020B0503020204020204" pitchFamily="34" charset="-122"/>
                <a:cs typeface="仿宋_GB2312"/>
              </a:rPr>
              <a:t>20%</a:t>
            </a:r>
            <a:r>
              <a:rPr lang="zh-CN" altLang="en-US" sz="2400" dirty="0">
                <a:latin typeface="微软雅黑" panose="020B0503020204020204" pitchFamily="34" charset="-122"/>
                <a:ea typeface="微软雅黑" panose="020B0503020204020204" pitchFamily="34" charset="-122"/>
                <a:cs typeface="仿宋_GB2312"/>
              </a:rPr>
              <a:t>的法定准备率，则它的最高可贷数额为 </a:t>
            </a:r>
            <a:r>
              <a:rPr lang="en-US" altLang="zh-CN" sz="2400" dirty="0">
                <a:latin typeface="微软雅黑" panose="020B0503020204020204" pitchFamily="34" charset="-122"/>
                <a:ea typeface="微软雅黑" panose="020B0503020204020204" pitchFamily="34" charset="-122"/>
                <a:cs typeface="仿宋_GB2312"/>
              </a:rPr>
              <a:t>6 400</a:t>
            </a:r>
            <a:r>
              <a:rPr lang="zh-CN" altLang="en-US" sz="2400" dirty="0">
                <a:latin typeface="微软雅黑" panose="020B0503020204020204" pitchFamily="34" charset="-122"/>
                <a:ea typeface="微软雅黑" panose="020B0503020204020204" pitchFamily="34" charset="-122"/>
                <a:cs typeface="仿宋_GB2312"/>
              </a:rPr>
              <a:t>元。向客户丁贷出</a:t>
            </a:r>
            <a:r>
              <a:rPr lang="en-US" altLang="zh-CN" sz="2400" dirty="0">
                <a:latin typeface="微软雅黑" panose="020B0503020204020204" pitchFamily="34" charset="-122"/>
                <a:ea typeface="微软雅黑" panose="020B0503020204020204" pitchFamily="34" charset="-122"/>
                <a:cs typeface="仿宋_GB2312"/>
              </a:rPr>
              <a:t>6 400</a:t>
            </a:r>
            <a:r>
              <a:rPr lang="zh-CN" altLang="en-US" sz="2400" dirty="0">
                <a:latin typeface="微软雅黑" panose="020B0503020204020204" pitchFamily="34" charset="-122"/>
                <a:ea typeface="微软雅黑" panose="020B0503020204020204" pitchFamily="34" charset="-122"/>
                <a:cs typeface="仿宋_GB2312"/>
              </a:rPr>
              <a:t>元后，则</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银行的资产负债状况如下：</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3" name="矩形 12"/>
          <p:cNvSpPr/>
          <p:nvPr/>
        </p:nvSpPr>
        <p:spPr>
          <a:xfrm>
            <a:off x="354013" y="1144588"/>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3"/>
          <p:cNvSpPr txBox="1">
            <a:spLocks noChangeArrowheads="1"/>
          </p:cNvSpPr>
          <p:nvPr/>
        </p:nvSpPr>
        <p:spPr bwMode="auto">
          <a:xfrm>
            <a:off x="560388" y="1855788"/>
            <a:ext cx="11034712"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ts val="31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5</a:t>
            </a:r>
            <a:r>
              <a:rPr lang="zh-CN" altLang="en-US" sz="2400" dirty="0" smtClean="0">
                <a:latin typeface="微软雅黑" panose="020B0503020204020204" pitchFamily="34" charset="-122"/>
                <a:ea typeface="微软雅黑" panose="020B0503020204020204" pitchFamily="34" charset="-122"/>
                <a:cs typeface="仿宋_GB2312"/>
              </a:rPr>
              <a:t>）当</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银行的客户丁向</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银行的客户戊用支票支付</a:t>
            </a:r>
            <a:r>
              <a:rPr lang="en-US" altLang="zh-CN" sz="2400" dirty="0">
                <a:latin typeface="微软雅黑" panose="020B0503020204020204" pitchFamily="34" charset="-122"/>
                <a:ea typeface="微软雅黑" panose="020B0503020204020204" pitchFamily="34" charset="-122"/>
                <a:cs typeface="仿宋_GB2312"/>
              </a:rPr>
              <a:t>6 400</a:t>
            </a:r>
            <a:r>
              <a:rPr lang="zh-CN" altLang="en-US" sz="2400" dirty="0">
                <a:latin typeface="微软雅黑" panose="020B0503020204020204" pitchFamily="34" charset="-122"/>
                <a:ea typeface="微软雅黑" panose="020B0503020204020204" pitchFamily="34" charset="-122"/>
                <a:cs typeface="仿宋_GB2312"/>
              </a:rPr>
              <a:t>元的应付款，而客户戊委托</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银行收款后，</a:t>
            </a:r>
            <a:r>
              <a:rPr lang="en-US" altLang="zh-CN" sz="2400" dirty="0">
                <a:latin typeface="微软雅黑" panose="020B0503020204020204" pitchFamily="34" charset="-122"/>
                <a:ea typeface="微软雅黑" panose="020B0503020204020204" pitchFamily="34" charset="-122"/>
                <a:cs typeface="仿宋_GB2312"/>
              </a:rPr>
              <a:t>B</a:t>
            </a:r>
            <a:r>
              <a:rPr lang="zh-CN" altLang="en-US" sz="2400" dirty="0">
                <a:latin typeface="微软雅黑" panose="020B0503020204020204" pitchFamily="34" charset="-122"/>
                <a:ea typeface="微软雅黑" panose="020B0503020204020204" pitchFamily="34" charset="-122"/>
                <a:cs typeface="仿宋_GB2312"/>
              </a:rPr>
              <a:t>银行、</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银行的资产负债状况如下：</a:t>
            </a: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27654" name="Object 3"/>
          <p:cNvGraphicFramePr>
            <a:graphicFrameLocks noChangeAspect="1"/>
          </p:cNvGraphicFramePr>
          <p:nvPr/>
        </p:nvGraphicFramePr>
        <p:xfrm>
          <a:off x="3764604" y="3064223"/>
          <a:ext cx="7179621" cy="3305952"/>
        </p:xfrm>
        <a:graphic>
          <a:graphicData uri="http://schemas.openxmlformats.org/presentationml/2006/ole">
            <mc:AlternateContent xmlns:mc="http://schemas.openxmlformats.org/markup-compatibility/2006">
              <mc:Choice xmlns:v="urn:schemas-microsoft-com:vml" Requires="v">
                <p:oleObj spid="_x0000_s27669" name="位图图像" r:id="rId2" imgW="7477125" imgH="2343150" progId="Paint.Picture">
                  <p:embed/>
                </p:oleObj>
              </mc:Choice>
              <mc:Fallback>
                <p:oleObj name="位图图像" r:id="rId2" imgW="7477125" imgH="2343150"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4604" y="3064223"/>
                        <a:ext cx="7179621" cy="3305952"/>
                      </a:xfrm>
                      <a:prstGeom prst="rect">
                        <a:avLst/>
                      </a:prstGeom>
                      <a:noFill/>
                      <a:ln>
                        <a:noFill/>
                      </a:ln>
                    </p:spPr>
                  </p:pic>
                </p:oleObj>
              </mc:Fallback>
            </mc:AlternateContent>
          </a:graphicData>
        </a:graphic>
      </p:graphicFrame>
      <p:sp>
        <p:nvSpPr>
          <p:cNvPr id="12" name="矩形 11"/>
          <p:cNvSpPr/>
          <p:nvPr/>
        </p:nvSpPr>
        <p:spPr>
          <a:xfrm>
            <a:off x="355600" y="1144588"/>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3"/>
          <p:cNvSpPr txBox="1">
            <a:spLocks noChangeArrowheads="1"/>
          </p:cNvSpPr>
          <p:nvPr/>
        </p:nvSpPr>
        <p:spPr bwMode="auto">
          <a:xfrm>
            <a:off x="454025" y="1739900"/>
            <a:ext cx="11433175" cy="167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500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6</a:t>
            </a: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银行在中央银行有了</a:t>
            </a:r>
            <a:r>
              <a:rPr lang="en-US" altLang="zh-CN" sz="2400" dirty="0">
                <a:latin typeface="微软雅黑" panose="020B0503020204020204" pitchFamily="34" charset="-122"/>
                <a:ea typeface="微软雅黑" panose="020B0503020204020204" pitchFamily="34" charset="-122"/>
                <a:cs typeface="仿宋_GB2312"/>
              </a:rPr>
              <a:t>6 400</a:t>
            </a:r>
            <a:r>
              <a:rPr lang="zh-CN" altLang="en-US" sz="2400" dirty="0">
                <a:latin typeface="微软雅黑" panose="020B0503020204020204" pitchFamily="34" charset="-122"/>
                <a:ea typeface="微软雅黑" panose="020B0503020204020204" pitchFamily="34" charset="-122"/>
                <a:cs typeface="仿宋_GB2312"/>
              </a:rPr>
              <a:t>元的准备存款，按照</a:t>
            </a:r>
            <a:r>
              <a:rPr lang="en-US" altLang="zh-CN" sz="2400" dirty="0">
                <a:latin typeface="微软雅黑" panose="020B0503020204020204" pitchFamily="34" charset="-122"/>
                <a:ea typeface="微软雅黑" panose="020B0503020204020204" pitchFamily="34" charset="-122"/>
                <a:cs typeface="仿宋_GB2312"/>
              </a:rPr>
              <a:t>20%</a:t>
            </a:r>
            <a:r>
              <a:rPr lang="zh-CN" altLang="en-US" sz="2400" dirty="0">
                <a:latin typeface="微软雅黑" panose="020B0503020204020204" pitchFamily="34" charset="-122"/>
                <a:ea typeface="微软雅黑" panose="020B0503020204020204" pitchFamily="34" charset="-122"/>
                <a:cs typeface="仿宋_GB2312"/>
              </a:rPr>
              <a:t>的法定准备率，则它的最高可贷数额不得超过</a:t>
            </a:r>
            <a:r>
              <a:rPr lang="en-US" altLang="zh-CN" sz="2400" dirty="0">
                <a:latin typeface="微软雅黑" panose="020B0503020204020204" pitchFamily="34" charset="-122"/>
                <a:ea typeface="微软雅黑" panose="020B0503020204020204" pitchFamily="34" charset="-122"/>
                <a:cs typeface="仿宋_GB2312"/>
              </a:rPr>
              <a:t>5 120</a:t>
            </a:r>
            <a:r>
              <a:rPr lang="zh-CN" altLang="en-US" sz="2400" dirty="0">
                <a:latin typeface="微软雅黑" panose="020B0503020204020204" pitchFamily="34" charset="-122"/>
                <a:ea typeface="微软雅黑" panose="020B0503020204020204" pitchFamily="34" charset="-122"/>
                <a:cs typeface="仿宋_GB2312"/>
              </a:rPr>
              <a:t>元。如向客户已贷出，则</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银行的资产负债状况如下</a:t>
            </a:r>
            <a:r>
              <a:rPr lang="zh-CN" altLang="en-US" sz="2400" b="1" dirty="0">
                <a:ea typeface="微软雅黑" panose="020B0503020204020204" pitchFamily="34" charset="-122"/>
                <a:cs typeface="仿宋_GB2312"/>
              </a:rPr>
              <a:t>：</a:t>
            </a: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28678" name="Object 3"/>
          <p:cNvGraphicFramePr>
            <a:graphicFrameLocks noChangeAspect="1"/>
          </p:cNvGraphicFramePr>
          <p:nvPr/>
        </p:nvGraphicFramePr>
        <p:xfrm>
          <a:off x="4330700" y="3564157"/>
          <a:ext cx="6291263" cy="2565400"/>
        </p:xfrm>
        <a:graphic>
          <a:graphicData uri="http://schemas.openxmlformats.org/presentationml/2006/ole">
            <mc:AlternateContent xmlns:mc="http://schemas.openxmlformats.org/markup-compatibility/2006">
              <mc:Choice xmlns:v="urn:schemas-microsoft-com:vml" Requires="v">
                <p:oleObj spid="_x0000_s28693" name="位图图像" r:id="rId2" imgW="7486650" imgH="1228725" progId="Paint.Picture">
                  <p:embed/>
                </p:oleObj>
              </mc:Choice>
              <mc:Fallback>
                <p:oleObj name="位图图像" r:id="rId2" imgW="7486650" imgH="122872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700" y="3564157"/>
                        <a:ext cx="62912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355600" y="1098550"/>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Rectangle 3"/>
          <p:cNvSpPr txBox="1">
            <a:spLocks noChangeArrowheads="1"/>
          </p:cNvSpPr>
          <p:nvPr/>
        </p:nvSpPr>
        <p:spPr bwMode="auto">
          <a:xfrm>
            <a:off x="638175" y="1778000"/>
            <a:ext cx="110458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ts val="31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7</a:t>
            </a:r>
            <a:r>
              <a:rPr lang="zh-CN" altLang="en-US" sz="2400" dirty="0" smtClean="0">
                <a:latin typeface="微软雅黑" panose="020B0503020204020204" pitchFamily="34" charset="-122"/>
                <a:ea typeface="微软雅黑" panose="020B0503020204020204" pitchFamily="34" charset="-122"/>
                <a:cs typeface="仿宋_GB2312"/>
              </a:rPr>
              <a:t>）当</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银行的客户己向</a:t>
            </a:r>
            <a:r>
              <a:rPr lang="en-US" altLang="zh-CN" sz="2400" dirty="0">
                <a:latin typeface="微软雅黑" panose="020B0503020204020204" pitchFamily="34" charset="-122"/>
                <a:ea typeface="微软雅黑" panose="020B0503020204020204" pitchFamily="34" charset="-122"/>
                <a:cs typeface="仿宋_GB2312"/>
              </a:rPr>
              <a:t>D</a:t>
            </a:r>
            <a:r>
              <a:rPr lang="zh-CN" altLang="en-US" sz="2400" dirty="0">
                <a:latin typeface="微软雅黑" panose="020B0503020204020204" pitchFamily="34" charset="-122"/>
                <a:ea typeface="微软雅黑" panose="020B0503020204020204" pitchFamily="34" charset="-122"/>
                <a:cs typeface="仿宋_GB2312"/>
              </a:rPr>
              <a:t>银行的客户庚用支票支付</a:t>
            </a:r>
            <a:r>
              <a:rPr lang="en-US" altLang="zh-CN" sz="2400" dirty="0">
                <a:latin typeface="微软雅黑" panose="020B0503020204020204" pitchFamily="34" charset="-122"/>
                <a:ea typeface="微软雅黑" panose="020B0503020204020204" pitchFamily="34" charset="-122"/>
                <a:cs typeface="仿宋_GB2312"/>
              </a:rPr>
              <a:t>5120</a:t>
            </a:r>
            <a:r>
              <a:rPr lang="zh-CN" altLang="en-US" sz="2400" dirty="0">
                <a:latin typeface="微软雅黑" panose="020B0503020204020204" pitchFamily="34" charset="-122"/>
                <a:ea typeface="微软雅黑" panose="020B0503020204020204" pitchFamily="34" charset="-122"/>
                <a:cs typeface="仿宋_GB2312"/>
              </a:rPr>
              <a:t>元的应付款，而客户庚委托</a:t>
            </a:r>
            <a:r>
              <a:rPr lang="en-US" altLang="zh-CN" sz="2400" dirty="0">
                <a:latin typeface="微软雅黑" panose="020B0503020204020204" pitchFamily="34" charset="-122"/>
                <a:ea typeface="微软雅黑" panose="020B0503020204020204" pitchFamily="34" charset="-122"/>
                <a:cs typeface="仿宋_GB2312"/>
              </a:rPr>
              <a:t>D</a:t>
            </a:r>
            <a:r>
              <a:rPr lang="zh-CN" altLang="en-US" sz="2400" dirty="0">
                <a:latin typeface="微软雅黑" panose="020B0503020204020204" pitchFamily="34" charset="-122"/>
                <a:ea typeface="微软雅黑" panose="020B0503020204020204" pitchFamily="34" charset="-122"/>
                <a:cs typeface="仿宋_GB2312"/>
              </a:rPr>
              <a:t>银行收款后，</a:t>
            </a:r>
            <a:r>
              <a:rPr lang="en-US"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银行的资产负债状况如下：</a:t>
            </a: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29702" name="Object 3"/>
          <p:cNvGraphicFramePr>
            <a:graphicFrameLocks noChangeAspect="1"/>
          </p:cNvGraphicFramePr>
          <p:nvPr/>
        </p:nvGraphicFramePr>
        <p:xfrm>
          <a:off x="3646346" y="2943059"/>
          <a:ext cx="6442075" cy="2941637"/>
        </p:xfrm>
        <a:graphic>
          <a:graphicData uri="http://schemas.openxmlformats.org/presentationml/2006/ole">
            <mc:AlternateContent xmlns:mc="http://schemas.openxmlformats.org/markup-compatibility/2006">
              <mc:Choice xmlns:v="urn:schemas-microsoft-com:vml" Requires="v">
                <p:oleObj spid="_x0000_s29717" name="位图图像" r:id="rId2" imgW="7496175" imgH="1276350" progId="Paint.Picture">
                  <p:embed/>
                </p:oleObj>
              </mc:Choice>
              <mc:Fallback>
                <p:oleObj name="位图图像" r:id="rId2" imgW="7496175" imgH="1276350"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346" y="2943059"/>
                        <a:ext cx="6442075"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454025" y="1104900"/>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3"/>
          <p:cNvSpPr txBox="1">
            <a:spLocks noChangeArrowheads="1"/>
          </p:cNvSpPr>
          <p:nvPr/>
        </p:nvSpPr>
        <p:spPr bwMode="auto">
          <a:xfrm>
            <a:off x="447675" y="1958975"/>
            <a:ext cx="116300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100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8</a:t>
            </a:r>
            <a:r>
              <a:rPr lang="zh-CN" altLang="en-US" sz="2400" dirty="0" smtClean="0">
                <a:latin typeface="微软雅黑" panose="020B0503020204020204" pitchFamily="34" charset="-122"/>
                <a:ea typeface="微软雅黑" panose="020B0503020204020204" pitchFamily="34" charset="-122"/>
                <a:cs typeface="仿宋_GB2312"/>
              </a:rPr>
              <a:t>）如此</a:t>
            </a:r>
            <a:r>
              <a:rPr lang="zh-CN" altLang="en-US" sz="2400" dirty="0">
                <a:latin typeface="微软雅黑" panose="020B0503020204020204" pitchFamily="34" charset="-122"/>
                <a:ea typeface="微软雅黑" panose="020B0503020204020204" pitchFamily="34" charset="-122"/>
                <a:cs typeface="仿宋_GB2312"/>
              </a:rPr>
              <a:t>类推，存款的派生过程如下表：</a:t>
            </a: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30726" name="Object 3"/>
          <p:cNvGraphicFramePr>
            <a:graphicFrameLocks noChangeAspect="1"/>
          </p:cNvGraphicFramePr>
          <p:nvPr/>
        </p:nvGraphicFramePr>
        <p:xfrm>
          <a:off x="3819525" y="2908568"/>
          <a:ext cx="6562725" cy="3459264"/>
        </p:xfrm>
        <a:graphic>
          <a:graphicData uri="http://schemas.openxmlformats.org/presentationml/2006/ole">
            <mc:AlternateContent xmlns:mc="http://schemas.openxmlformats.org/markup-compatibility/2006">
              <mc:Choice xmlns:v="urn:schemas-microsoft-com:vml" Requires="v">
                <p:oleObj spid="_x0000_s30742" name="BMP 图像" r:id="rId2" imgW="7467600" imgH="1914525" progId="Paint.Picture">
                  <p:embed/>
                </p:oleObj>
              </mc:Choice>
              <mc:Fallback>
                <p:oleObj name="BMP 图像" r:id="rId2" imgW="7467600" imgH="1914525"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9525" y="2908568"/>
                        <a:ext cx="6562725" cy="3459264"/>
                      </a:xfrm>
                      <a:prstGeom prst="rect">
                        <a:avLst/>
                      </a:prstGeom>
                      <a:noFill/>
                      <a:ln>
                        <a:noFill/>
                      </a:ln>
                    </p:spPr>
                  </p:pic>
                </p:oleObj>
              </mc:Fallback>
            </mc:AlternateContent>
          </a:graphicData>
        </a:graphic>
      </p:graphicFrame>
      <p:sp>
        <p:nvSpPr>
          <p:cNvPr id="12" name="矩形 11"/>
          <p:cNvSpPr/>
          <p:nvPr/>
        </p:nvSpPr>
        <p:spPr>
          <a:xfrm>
            <a:off x="354013" y="1211263"/>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74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174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3"/>
          <p:cNvSpPr txBox="1">
            <a:spLocks noChangeArrowheads="1"/>
          </p:cNvSpPr>
          <p:nvPr/>
        </p:nvSpPr>
        <p:spPr bwMode="auto">
          <a:xfrm>
            <a:off x="454025" y="1979613"/>
            <a:ext cx="116300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1" eaLnBrk="1" hangingPunct="1">
              <a:lnSpc>
                <a:spcPct val="110000"/>
              </a:lnSpc>
              <a:spcBef>
                <a:spcPct val="30000"/>
              </a:spcBef>
              <a:buClr>
                <a:srgbClr val="FF3300"/>
              </a:buClr>
              <a:buFont typeface="Arial" panose="020B0604020202020204" pitchFamily="34" charset="0"/>
              <a:buNone/>
            </a:pPr>
            <a:r>
              <a:rPr lang="zh-CN" altLang="en-US" sz="2400" dirty="0" smtClean="0">
                <a:latin typeface="微软雅黑" panose="020B0503020204020204" pitchFamily="34" charset="-122"/>
                <a:ea typeface="微软雅黑" panose="020B0503020204020204" pitchFamily="34" charset="-122"/>
                <a:cs typeface="仿宋_GB2312"/>
              </a:rPr>
              <a:t>（</a:t>
            </a:r>
            <a:r>
              <a:rPr lang="en-US" altLang="zh-CN" sz="2400" dirty="0" smtClean="0">
                <a:latin typeface="微软雅黑" panose="020B0503020204020204" pitchFamily="34" charset="-122"/>
                <a:ea typeface="微软雅黑" panose="020B0503020204020204" pitchFamily="34" charset="-122"/>
                <a:cs typeface="仿宋_GB2312"/>
              </a:rPr>
              <a:t>9</a:t>
            </a:r>
            <a:r>
              <a:rPr lang="zh-CN" altLang="en-US" sz="2400" dirty="0" smtClean="0">
                <a:latin typeface="微软雅黑" panose="020B0503020204020204" pitchFamily="34" charset="-122"/>
                <a:ea typeface="微软雅黑" panose="020B0503020204020204" pitchFamily="34" charset="-122"/>
                <a:cs typeface="仿宋_GB2312"/>
              </a:rPr>
              <a:t>）存款</a:t>
            </a:r>
            <a:r>
              <a:rPr lang="zh-CN" altLang="en-US" sz="2400" dirty="0">
                <a:latin typeface="微软雅黑" panose="020B0503020204020204" pitchFamily="34" charset="-122"/>
                <a:ea typeface="微软雅黑" panose="020B0503020204020204" pitchFamily="34" charset="-122"/>
                <a:cs typeface="仿宋_GB2312"/>
              </a:rPr>
              <a:t>货币银行体系的资产负债状况如下：</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10000"/>
              </a:lnSpc>
              <a:spcBef>
                <a:spcPct val="30000"/>
              </a:spcBef>
              <a:buClr>
                <a:srgbClr val="FF3300"/>
              </a:buClr>
              <a:buFont typeface="Arial" panose="020B0604020202020204" pitchFamily="34" charset="0"/>
              <a:buNone/>
            </a:pPr>
            <a:endParaRPr lang="zh-CN" altLang="en-US" sz="2400" dirty="0">
              <a:latin typeface="微软雅黑" panose="020B0503020204020204" pitchFamily="34" charset="-122"/>
              <a:ea typeface="微软雅黑" panose="020B0503020204020204" pitchFamily="34" charset="-122"/>
              <a:cs typeface="仿宋_GB2312"/>
            </a:endParaRPr>
          </a:p>
        </p:txBody>
      </p:sp>
      <p:graphicFrame>
        <p:nvGraphicFramePr>
          <p:cNvPr id="31750" name="Object 3"/>
          <p:cNvGraphicFramePr>
            <a:graphicFrameLocks noChangeAspect="1"/>
          </p:cNvGraphicFramePr>
          <p:nvPr/>
        </p:nvGraphicFramePr>
        <p:xfrm>
          <a:off x="4238625" y="2922588"/>
          <a:ext cx="5946775" cy="3148012"/>
        </p:xfrm>
        <a:graphic>
          <a:graphicData uri="http://schemas.openxmlformats.org/presentationml/2006/ole">
            <mc:AlternateContent xmlns:mc="http://schemas.openxmlformats.org/markup-compatibility/2006">
              <mc:Choice xmlns:v="urn:schemas-microsoft-com:vml" Requires="v">
                <p:oleObj spid="_x0000_s31766" name="位图图像" r:id="rId2" imgW="7486650" imgH="1295400" progId="Paint.Picture">
                  <p:embed/>
                </p:oleObj>
              </mc:Choice>
              <mc:Fallback>
                <p:oleObj name="位图图像" r:id="rId2" imgW="7486650" imgH="1295400" progId="Paint.Picture">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25" y="2922588"/>
                        <a:ext cx="5946775"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454025" y="1201738"/>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8"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277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3"/>
          <p:cNvSpPr txBox="1">
            <a:spLocks noChangeArrowheads="1"/>
          </p:cNvSpPr>
          <p:nvPr/>
        </p:nvSpPr>
        <p:spPr bwMode="auto">
          <a:xfrm>
            <a:off x="355600" y="2266950"/>
            <a:ext cx="11328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ct val="130000"/>
              </a:lnSpc>
              <a:spcBef>
                <a:spcPct val="30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法定</a:t>
            </a:r>
            <a:r>
              <a:rPr lang="zh-CN" altLang="en-US" sz="2400" dirty="0">
                <a:latin typeface="微软雅黑" panose="020B0503020204020204" pitchFamily="34" charset="-122"/>
                <a:ea typeface="微软雅黑" panose="020B0503020204020204" pitchFamily="34" charset="-122"/>
                <a:cs typeface="仿宋_GB2312"/>
              </a:rPr>
              <a:t>存款准备金率：即法定存款准备金占全部活期存款的比例</a:t>
            </a:r>
            <a:endParaRPr lang="zh-CN" altLang="en-US" sz="24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ct val="130000"/>
              </a:lnSpc>
              <a:spcBef>
                <a:spcPct val="30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提</a:t>
            </a:r>
            <a:r>
              <a:rPr lang="zh-CN" altLang="en-US" sz="2400" dirty="0">
                <a:latin typeface="微软雅黑" panose="020B0503020204020204" pitchFamily="34" charset="-122"/>
                <a:ea typeface="微软雅黑" panose="020B0503020204020204" pitchFamily="34" charset="-122"/>
                <a:cs typeface="仿宋_GB2312"/>
              </a:rPr>
              <a:t>现率：又称现金漏损率，是指现金漏损额与银行存款总额的比率</a:t>
            </a:r>
            <a:endParaRPr lang="zh-CN" altLang="en-US" sz="24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ct val="130000"/>
              </a:lnSpc>
              <a:spcBef>
                <a:spcPct val="30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超额</a:t>
            </a:r>
            <a:r>
              <a:rPr lang="zh-CN" altLang="en-US" sz="2400" dirty="0">
                <a:latin typeface="微软雅黑" panose="020B0503020204020204" pitchFamily="34" charset="-122"/>
                <a:ea typeface="微软雅黑" panose="020B0503020204020204" pitchFamily="34" charset="-122"/>
                <a:cs typeface="仿宋_GB2312"/>
              </a:rPr>
              <a:t>准备金率：超额准备金占全部活期存款的比例。超额准备金即商业银行超过法定存款准备金而保留的</a:t>
            </a:r>
            <a:r>
              <a:rPr lang="zh-CN" altLang="en-US" sz="2400" dirty="0" smtClean="0">
                <a:latin typeface="微软雅黑" panose="020B0503020204020204" pitchFamily="34" charset="-122"/>
                <a:ea typeface="微软雅黑" panose="020B0503020204020204" pitchFamily="34" charset="-122"/>
                <a:cs typeface="仿宋_GB2312"/>
              </a:rPr>
              <a:t>准备金</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354013" y="1319213"/>
            <a:ext cx="63404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（三）商业银行创造存款货币的主要制约因素</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grpSp>
        <p:nvGrpSpPr>
          <p:cNvPr id="15363" name="组合 14"/>
          <p:cNvGrpSpPr/>
          <p:nvPr/>
        </p:nvGrpSpPr>
        <p:grpSpPr bwMode="auto">
          <a:xfrm>
            <a:off x="5254625" y="1970088"/>
            <a:ext cx="4502150" cy="619125"/>
            <a:chOff x="-315225" y="166390"/>
            <a:chExt cx="4500649" cy="619779"/>
          </a:xfrm>
        </p:grpSpPr>
        <p:sp>
          <p:nvSpPr>
            <p:cNvPr id="15366" name="矩形 12"/>
            <p:cNvSpPr>
              <a:spLocks noChangeArrowheads="1"/>
            </p:cNvSpPr>
            <p:nvPr/>
          </p:nvSpPr>
          <p:spPr bwMode="auto">
            <a:xfrm>
              <a:off x="-315225" y="174812"/>
              <a:ext cx="1725149"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 </a:t>
              </a:r>
              <a:r>
                <a:rPr lang="zh-CN" altLang="en-US" sz="2800" b="1" dirty="0" smtClean="0">
                  <a:solidFill>
                    <a:srgbClr val="FFFFFF"/>
                  </a:solidFill>
                  <a:latin typeface="微软雅黑" panose="020B0503020204020204" pitchFamily="34" charset="-122"/>
                  <a:ea typeface="微软雅黑" panose="020B0503020204020204" pitchFamily="34" charset="-122"/>
                </a:rPr>
                <a:t>第十一讲</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5367" name="文本框 13"/>
            <p:cNvSpPr txBox="1">
              <a:spLocks noChangeArrowheads="1"/>
            </p:cNvSpPr>
            <p:nvPr/>
          </p:nvSpPr>
          <p:spPr bwMode="auto">
            <a:xfrm>
              <a:off x="1504003" y="166390"/>
              <a:ext cx="2681421"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800" b="1">
                  <a:solidFill>
                    <a:srgbClr val="404040"/>
                  </a:solidFill>
                  <a:latin typeface="微软雅黑" panose="020B0503020204020204" pitchFamily="34" charset="-122"/>
                  <a:ea typeface="微软雅黑" panose="020B0503020204020204" pitchFamily="34" charset="-122"/>
                </a:rPr>
                <a:t>货币供给</a:t>
              </a:r>
              <a:endParaRPr lang="zh-CN" altLang="en-US" sz="2800" b="1">
                <a:solidFill>
                  <a:srgbClr val="404040"/>
                </a:solidFill>
                <a:latin typeface="微软雅黑" panose="020B0503020204020204" pitchFamily="34" charset="-122"/>
                <a:ea typeface="微软雅黑" panose="020B0503020204020204" pitchFamily="34" charset="-122"/>
              </a:endParaRPr>
            </a:p>
          </p:txBody>
        </p:sp>
      </p:grpSp>
      <p:sp>
        <p:nvSpPr>
          <p:cNvPr id="15364" name="文本框 15"/>
          <p:cNvSpPr txBox="1">
            <a:spLocks noChangeArrowheads="1"/>
          </p:cNvSpPr>
          <p:nvPr/>
        </p:nvSpPr>
        <p:spPr bwMode="auto">
          <a:xfrm>
            <a:off x="4843463" y="3429000"/>
            <a:ext cx="5640387"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05000"/>
              </a:lnSpc>
              <a:spcBef>
                <a:spcPct val="50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现代信用货币供给</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t>  </a:t>
            </a:r>
            <a:r>
              <a:rPr lang="zh-CN" altLang="en-US" sz="2400" b="1" dirty="0" smtClean="0"/>
              <a:t> </a:t>
            </a:r>
            <a:r>
              <a:rPr lang="zh-CN" altLang="en-US" sz="2400" b="1" dirty="0" smtClean="0">
                <a:latin typeface="微软雅黑" panose="020B0503020204020204" pitchFamily="34" charset="-122"/>
                <a:ea typeface="微软雅黑" panose="020B0503020204020204" pitchFamily="34" charset="-122"/>
              </a:rPr>
              <a:t>中央银行</a:t>
            </a:r>
            <a:r>
              <a:rPr lang="zh-CN" altLang="en-US" sz="2400" b="1" dirty="0">
                <a:latin typeface="微软雅黑" panose="020B0503020204020204" pitchFamily="34" charset="-122"/>
                <a:ea typeface="微软雅黑" panose="020B0503020204020204" pitchFamily="34" charset="-122"/>
              </a:rPr>
              <a:t>与基础货币</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商业银行与存款货币的创造</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货币乘数与货币供应量</a:t>
            </a:r>
            <a:endParaRPr lang="zh-CN" altLang="en-US" sz="2400" b="1" dirty="0">
              <a:latin typeface="微软雅黑" panose="020B0503020204020204" pitchFamily="34" charset="-122"/>
              <a:ea typeface="微软雅黑" panose="020B0503020204020204" pitchFamily="34" charset="-122"/>
            </a:endParaRPr>
          </a:p>
          <a:p>
            <a:pPr eaLnBrk="1" hangingPunct="1">
              <a:lnSpc>
                <a:spcPct val="90000"/>
              </a:lnSpc>
              <a:spcBef>
                <a:spcPts val="1000"/>
              </a:spcBef>
              <a:buClr>
                <a:srgbClr val="00B050"/>
              </a:buClr>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  货币供给的数量界限与控制</a:t>
            </a:r>
            <a:endParaRPr lang="zh-CN" altLang="en-US" sz="2400" b="1" dirty="0">
              <a:latin typeface="微软雅黑" panose="020B0503020204020204" pitchFamily="34" charset="-122"/>
              <a:ea typeface="微软雅黑" panose="020B0503020204020204"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3"/>
          <p:cNvSpPr txBox="1">
            <a:spLocks noChangeArrowheads="1"/>
          </p:cNvSpPr>
          <p:nvPr/>
        </p:nvSpPr>
        <p:spPr bwMode="auto">
          <a:xfrm>
            <a:off x="355600" y="2071688"/>
            <a:ext cx="11230043"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ts val="3100"/>
              </a:lnSpc>
              <a:spcBef>
                <a:spcPct val="300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cs typeface="仿宋_GB2312"/>
              </a:rPr>
              <a:t>存款</a:t>
            </a:r>
            <a:r>
              <a:rPr lang="zh-CN" altLang="en-US" sz="2000" dirty="0">
                <a:latin typeface="微软雅黑" panose="020B0503020204020204" pitchFamily="34" charset="-122"/>
                <a:ea typeface="微软雅黑" panose="020B0503020204020204" pitchFamily="34" charset="-122"/>
                <a:cs typeface="仿宋_GB2312"/>
              </a:rPr>
              <a:t>扩张倍数：又称存款乘数，即总存款与原始存款之间的比率。</a:t>
            </a:r>
            <a:endParaRPr lang="zh-CN" altLang="en-US" sz="20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ts val="3100"/>
              </a:lnSpc>
              <a:spcBef>
                <a:spcPct val="400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最</a:t>
            </a:r>
            <a:r>
              <a:rPr lang="zh-CN" altLang="en-US" sz="2000" dirty="0">
                <a:latin typeface="微软雅黑" panose="020B0503020204020204" pitchFamily="34" charset="-122"/>
                <a:ea typeface="微软雅黑" panose="020B0503020204020204" pitchFamily="34" charset="-122"/>
              </a:rPr>
              <a:t>简单的存款乘数公式：</a:t>
            </a:r>
            <a:endParaRPr lang="zh-CN" altLang="en-US" sz="2000" dirty="0">
              <a:latin typeface="微软雅黑" panose="020B0503020204020204" pitchFamily="34" charset="-122"/>
              <a:ea typeface="微软雅黑" panose="020B0503020204020204" pitchFamily="34" charset="-122"/>
            </a:endParaRPr>
          </a:p>
          <a:p>
            <a:pPr marL="457200" lvl="1" indent="0" eaLnBrk="1" hangingPunct="1">
              <a:lnSpc>
                <a:spcPts val="3100"/>
              </a:lnSpc>
              <a:spcBef>
                <a:spcPct val="40000"/>
              </a:spcBef>
              <a:buClr>
                <a:srgbClr val="00B050"/>
              </a:buClr>
            </a:pPr>
            <a:r>
              <a:rPr lang="zh-CN" altLang="en-US"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ct val="40000"/>
              </a:spcBef>
              <a:buClr>
                <a:srgbClr val="00B050"/>
              </a:buClr>
              <a:buFont typeface="Wingdings" panose="05000000000000000000" pitchFamily="2" charset="2"/>
              <a:buChar char="Ø"/>
            </a:pPr>
            <a:r>
              <a:rPr lang="zh-CN" altLang="zh-CN" sz="2000" dirty="0" smtClean="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表示存款扩张倍数，以</a:t>
            </a:r>
            <a:r>
              <a:rPr lang="zh-CN"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代表原始存款，以</a:t>
            </a:r>
            <a:r>
              <a:rPr lang="zh-CN"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代表总存款</a:t>
            </a:r>
            <a:endParaRPr lang="zh-CN" altLang="en-US" sz="2000" dirty="0">
              <a:latin typeface="微软雅黑" panose="020B0503020204020204" pitchFamily="34" charset="-122"/>
              <a:ea typeface="微软雅黑" panose="020B0503020204020204" pitchFamily="34" charset="-122"/>
            </a:endParaRPr>
          </a:p>
          <a:p>
            <a:pPr marL="457200" lvl="1" indent="0" eaLnBrk="1" hangingPunct="1">
              <a:lnSpc>
                <a:spcPts val="3100"/>
              </a:lnSpc>
              <a:spcBef>
                <a:spcPts val="500"/>
              </a:spcBef>
              <a:buClr>
                <a:srgbClr val="00B050"/>
              </a:buClr>
            </a:pPr>
            <a:r>
              <a:rPr lang="zh-CN" altLang="en-US" sz="2000" dirty="0" smtClean="0">
                <a:latin typeface="微软雅黑" panose="020B0503020204020204" pitchFamily="34" charset="-122"/>
                <a:ea typeface="微软雅黑" panose="020B0503020204020204" pitchFamily="34" charset="-122"/>
              </a:rPr>
              <a:t>    包含</a:t>
            </a:r>
            <a:r>
              <a:rPr lang="zh-CN" altLang="en-US" sz="2000" dirty="0">
                <a:latin typeface="微软雅黑" panose="020B0503020204020204" pitchFamily="34" charset="-122"/>
                <a:ea typeface="微软雅黑" panose="020B0503020204020204" pitchFamily="34" charset="-122"/>
              </a:rPr>
              <a:t>提现率和超额准备金率的存款货币乘数：存款扩张倍数＝</a:t>
            </a:r>
            <a:r>
              <a:rPr lang="zh-CN"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法定存款准备金率＋提现率＋超额准备金率</a:t>
            </a:r>
            <a:r>
              <a:rPr lang="zh-CN"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，用</a:t>
            </a:r>
            <a:r>
              <a:rPr lang="zh-CN" altLang="en-US" sz="2000" dirty="0">
                <a:latin typeface="微软雅黑" panose="020B0503020204020204" pitchFamily="34" charset="-122"/>
                <a:ea typeface="微软雅黑" panose="020B0503020204020204" pitchFamily="34" charset="-122"/>
              </a:rPr>
              <a:t>公式表示为 ：     </a:t>
            </a:r>
            <a:endParaRPr lang="en-US" altLang="zh-CN" sz="2000" dirty="0" smtClean="0">
              <a:latin typeface="微软雅黑" panose="020B0503020204020204" pitchFamily="34" charset="-122"/>
              <a:ea typeface="微软雅黑" panose="020B0503020204020204" pitchFamily="34" charset="-122"/>
            </a:endParaRPr>
          </a:p>
          <a:p>
            <a:pPr marL="457200" lvl="1" indent="0" eaLnBrk="1" hangingPunct="1">
              <a:lnSpc>
                <a:spcPts val="3100"/>
              </a:lnSpc>
              <a:spcBef>
                <a:spcPts val="500"/>
              </a:spcBef>
              <a:buClr>
                <a:srgbClr val="00B050"/>
              </a:buClr>
            </a:pPr>
            <a:r>
              <a:rPr lang="zh-CN" altLang="en-US" sz="2000" dirty="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Ø"/>
            </a:pPr>
            <a:r>
              <a:rPr lang="en-US" altLang="zh-CN" sz="2000" dirty="0" smtClean="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是法定存款准备金率，</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是体现率，</a:t>
            </a:r>
            <a:r>
              <a:rPr lang="en-US" altLang="zh-CN" sz="2000" dirty="0">
                <a:latin typeface="微软雅黑" panose="020B0503020204020204" pitchFamily="34" charset="-122"/>
                <a:ea typeface="微软雅黑" panose="020B0503020204020204" pitchFamily="34" charset="-122"/>
              </a:rPr>
              <a:t>E</a:t>
            </a:r>
            <a:r>
              <a:rPr lang="zh-CN" altLang="en-US" sz="2000" dirty="0">
                <a:latin typeface="微软雅黑" panose="020B0503020204020204" pitchFamily="34" charset="-122"/>
                <a:ea typeface="微软雅黑" panose="020B0503020204020204" pitchFamily="34" charset="-122"/>
              </a:rPr>
              <a:t>是超额准备金率</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355600" y="1201738"/>
            <a:ext cx="3262313"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（四）存款扩张的倍数</a:t>
            </a: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33799" name="Object 2"/>
          <p:cNvGraphicFramePr>
            <a:graphicFrameLocks noChangeAspect="1"/>
          </p:cNvGraphicFramePr>
          <p:nvPr/>
        </p:nvGraphicFramePr>
        <p:xfrm>
          <a:off x="5175250" y="2722563"/>
          <a:ext cx="1000125" cy="857250"/>
        </p:xfrm>
        <a:graphic>
          <a:graphicData uri="http://schemas.openxmlformats.org/presentationml/2006/ole">
            <mc:AlternateContent xmlns:mc="http://schemas.openxmlformats.org/markup-compatibility/2006">
              <mc:Choice xmlns:v="urn:schemas-microsoft-com:vml" Requires="v">
                <p:oleObj spid="_x0000_s33829" name="Equation" r:id="rId2" imgW="469900" imgH="393700" progId="Equation.DSMT4">
                  <p:embed/>
                </p:oleObj>
              </mc:Choice>
              <mc:Fallback>
                <p:oleObj name="Equation" r:id="rId2" imgW="469900" imgH="3937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250" y="2722563"/>
                        <a:ext cx="10001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800" name="Object 4"/>
          <p:cNvGraphicFramePr>
            <a:graphicFrameLocks noChangeAspect="1"/>
          </p:cNvGraphicFramePr>
          <p:nvPr/>
        </p:nvGraphicFramePr>
        <p:xfrm>
          <a:off x="8249630" y="4722677"/>
          <a:ext cx="1714500" cy="785812"/>
        </p:xfrm>
        <a:graphic>
          <a:graphicData uri="http://schemas.openxmlformats.org/presentationml/2006/ole">
            <mc:AlternateContent xmlns:mc="http://schemas.openxmlformats.org/markup-compatibility/2006">
              <mc:Choice xmlns:v="urn:schemas-microsoft-com:vml" Requires="v">
                <p:oleObj spid="_x0000_s33830" name="Equation" r:id="rId4" imgW="939165" imgH="393700" progId="Equation.DSMT4">
                  <p:embed/>
                </p:oleObj>
              </mc:Choice>
              <mc:Fallback>
                <p:oleObj name="Equation" r:id="rId4" imgW="939165" imgH="3937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630" y="4722677"/>
                        <a:ext cx="17145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481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34819"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货币乘数与货币供给量</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34821"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04</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84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584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35845" name="Rectangle 3"/>
          <p:cNvSpPr txBox="1">
            <a:spLocks noChangeArrowheads="1"/>
          </p:cNvSpPr>
          <p:nvPr/>
        </p:nvSpPr>
        <p:spPr bwMode="auto">
          <a:xfrm>
            <a:off x="533400" y="1916113"/>
            <a:ext cx="111506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ct val="150000"/>
              </a:lnSpc>
              <a:spcBef>
                <a:spcPct val="30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货币</a:t>
            </a:r>
            <a:r>
              <a:rPr lang="zh-CN" altLang="en-US" sz="2400" dirty="0">
                <a:latin typeface="微软雅黑" panose="020B0503020204020204" pitchFamily="34" charset="-122"/>
                <a:ea typeface="微软雅黑" panose="020B0503020204020204" pitchFamily="34" charset="-122"/>
                <a:cs typeface="仿宋_GB2312"/>
              </a:rPr>
              <a:t>乘数</a:t>
            </a:r>
            <a:r>
              <a:rPr lang="en-US"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货币供给量对基础货币的倍数</a:t>
            </a:r>
            <a:endParaRPr lang="zh-CN" altLang="en-US" sz="24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ct val="150000"/>
              </a:lnSpc>
              <a:spcBef>
                <a:spcPts val="5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乘数</a:t>
            </a:r>
            <a:r>
              <a:rPr lang="zh-CN" altLang="en-US" sz="2400" dirty="0">
                <a:latin typeface="微软雅黑" panose="020B0503020204020204" pitchFamily="34" charset="-122"/>
                <a:ea typeface="微软雅黑" panose="020B0503020204020204" pitchFamily="34" charset="-122"/>
              </a:rPr>
              <a:t>效应：货币供给过程中，中央银行的初始货币提供量与社会货币最终形成量之间存在着数倍扩张（或收缩）的效果或反应。用图表示如下</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68350" y="1300163"/>
            <a:ext cx="4186238"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（一）货币乘数及其公式推导</a:t>
            </a:r>
            <a:endParaRPr lang="zh-CN" altLang="en-US" sz="2400" b="1" kern="0" dirty="0">
              <a:latin typeface="微软雅黑" panose="020B0503020204020204" pitchFamily="34" charset="-122"/>
              <a:ea typeface="微软雅黑" panose="020B0503020204020204" pitchFamily="34" charset="-122"/>
            </a:endParaRPr>
          </a:p>
        </p:txBody>
      </p:sp>
      <p:grpSp>
        <p:nvGrpSpPr>
          <p:cNvPr id="35847" name="组合 10"/>
          <p:cNvGrpSpPr/>
          <p:nvPr/>
        </p:nvGrpSpPr>
        <p:grpSpPr bwMode="auto">
          <a:xfrm>
            <a:off x="7518400" y="3824913"/>
            <a:ext cx="1928813" cy="2028825"/>
            <a:chOff x="2357422" y="4143380"/>
            <a:chExt cx="1928826" cy="2028539"/>
          </a:xfrm>
        </p:grpSpPr>
        <p:sp>
          <p:nvSpPr>
            <p:cNvPr id="14" name="梯形 13"/>
            <p:cNvSpPr/>
            <p:nvPr/>
          </p:nvSpPr>
          <p:spPr bwMode="auto">
            <a:xfrm>
              <a:off x="3071802" y="4571945"/>
              <a:ext cx="1214446" cy="1071411"/>
            </a:xfrm>
            <a:prstGeom prst="trapezoid">
              <a:avLst/>
            </a:prstGeom>
            <a:solidFill>
              <a:srgbClr val="D1EDFF"/>
            </a:solidFill>
            <a:ln w="9525" cap="flat" cmpd="sng" algn="ctr">
              <a:solidFill>
                <a:schemeClr val="tx1"/>
              </a:solidFill>
              <a:prstDash val="solid"/>
              <a:miter lim="800000"/>
              <a:headEnd type="none" w="med" len="med"/>
              <a:tailEnd type="none" w="med" len="med"/>
            </a:ln>
            <a:effectLst/>
          </p:spPr>
          <p:txBody>
            <a:bodyPr wrap="none"/>
            <a:lstStyle/>
            <a:p>
              <a:pPr>
                <a:defRPr/>
              </a:pPr>
              <a:endParaRPr lang="zh-CN" altLang="en-US" sz="2400">
                <a:latin typeface="Times New Roman" panose="02020603050405020304" pitchFamily="18" charset="0"/>
              </a:endParaRPr>
            </a:p>
          </p:txBody>
        </p:sp>
        <p:sp>
          <p:nvSpPr>
            <p:cNvPr id="35849" name="TextBox 5"/>
            <p:cNvSpPr txBox="1">
              <a:spLocks noChangeArrowheads="1"/>
            </p:cNvSpPr>
            <p:nvPr/>
          </p:nvSpPr>
          <p:spPr bwMode="auto">
            <a:xfrm>
              <a:off x="2786050" y="4143380"/>
              <a:ext cx="285752" cy="45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sp>
          <p:nvSpPr>
            <p:cNvPr id="35850" name="TextBox 7"/>
            <p:cNvSpPr txBox="1">
              <a:spLocks noChangeArrowheads="1"/>
            </p:cNvSpPr>
            <p:nvPr/>
          </p:nvSpPr>
          <p:spPr bwMode="auto">
            <a:xfrm>
              <a:off x="3571868" y="4143380"/>
              <a:ext cx="357190" cy="45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R</a:t>
              </a:r>
              <a:endParaRPr lang="en-US" altLang="zh-CN" sz="2400">
                <a:latin typeface="Times New Roman" panose="02020603050405020304" pitchFamily="18" charset="0"/>
              </a:endParaRPr>
            </a:p>
          </p:txBody>
        </p:sp>
        <p:grpSp>
          <p:nvGrpSpPr>
            <p:cNvPr id="35851" name="组合 9"/>
            <p:cNvGrpSpPr/>
            <p:nvPr/>
          </p:nvGrpSpPr>
          <p:grpSpPr bwMode="auto">
            <a:xfrm>
              <a:off x="2357422" y="4572008"/>
              <a:ext cx="1571636" cy="1599911"/>
              <a:chOff x="2357422" y="4572008"/>
              <a:chExt cx="1571636" cy="1599911"/>
            </a:xfrm>
          </p:grpSpPr>
          <p:sp>
            <p:nvSpPr>
              <p:cNvPr id="35852" name="平行四边形 4"/>
              <p:cNvSpPr>
                <a:spLocks noChangeArrowheads="1"/>
              </p:cNvSpPr>
              <p:nvPr/>
            </p:nvSpPr>
            <p:spPr bwMode="auto">
              <a:xfrm>
                <a:off x="2357422" y="4572008"/>
                <a:ext cx="1000132" cy="1071570"/>
              </a:xfrm>
              <a:prstGeom prst="parallelogram">
                <a:avLst>
                  <a:gd name="adj" fmla="val 25000"/>
                </a:avLst>
              </a:prstGeom>
              <a:solidFill>
                <a:srgbClr val="D1EDFF"/>
              </a:solidFill>
              <a:ln w="9525" algn="ctr">
                <a:solidFill>
                  <a:schemeClr val="tx1"/>
                </a:solidFill>
                <a:miter lim="800000"/>
              </a:ln>
            </p:spPr>
            <p:txBody>
              <a:bodyPr wrap="none"/>
              <a:lstStyle/>
              <a:p>
                <a:pPr eaLnBrk="1" hangingPunct="1"/>
                <a:endParaRPr lang="zh-CN" altLang="zh-CN" sz="2400">
                  <a:latin typeface="Times New Roman" panose="02020603050405020304" pitchFamily="18" charset="0"/>
                </a:endParaRPr>
              </a:p>
            </p:txBody>
          </p:sp>
          <p:sp>
            <p:nvSpPr>
              <p:cNvPr id="35853" name="TextBox 6"/>
              <p:cNvSpPr txBox="1">
                <a:spLocks noChangeArrowheads="1"/>
              </p:cNvSpPr>
              <p:nvPr/>
            </p:nvSpPr>
            <p:spPr bwMode="auto">
              <a:xfrm>
                <a:off x="3571868" y="5714802"/>
                <a:ext cx="357190" cy="45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D</a:t>
                </a:r>
                <a:endParaRPr lang="en-US" altLang="zh-CN" sz="2400">
                  <a:latin typeface="Times New Roman" panose="02020603050405020304" pitchFamily="18" charset="0"/>
                </a:endParaRPr>
              </a:p>
            </p:txBody>
          </p:sp>
          <p:sp>
            <p:nvSpPr>
              <p:cNvPr id="35854" name="TextBox 8"/>
              <p:cNvSpPr txBox="1">
                <a:spLocks noChangeArrowheads="1"/>
              </p:cNvSpPr>
              <p:nvPr/>
            </p:nvSpPr>
            <p:spPr bwMode="auto">
              <a:xfrm>
                <a:off x="2428860" y="5714802"/>
                <a:ext cx="500066" cy="45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a:latin typeface="Times New Roman" panose="02020603050405020304" pitchFamily="18" charset="0"/>
                  </a:rPr>
                  <a:t>C</a:t>
                </a:r>
                <a:endParaRPr lang="en-US" altLang="zh-CN" sz="2400">
                  <a:latin typeface="Times New Roman" panose="02020603050405020304" pitchFamily="18" charset="0"/>
                </a:endParaRPr>
              </a:p>
            </p:txBody>
          </p:sp>
        </p:grpSp>
      </p:gr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6867"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3"/>
          <p:cNvSpPr txBox="1">
            <a:spLocks noChangeArrowheads="1"/>
          </p:cNvSpPr>
          <p:nvPr/>
        </p:nvSpPr>
        <p:spPr bwMode="auto">
          <a:xfrm>
            <a:off x="768350" y="2187575"/>
            <a:ext cx="109156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90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货币</a:t>
            </a:r>
            <a:r>
              <a:rPr lang="zh-CN" altLang="en-US" sz="2400" dirty="0">
                <a:latin typeface="微软雅黑" panose="020B0503020204020204" pitchFamily="34" charset="-122"/>
                <a:ea typeface="微软雅黑" panose="020B0503020204020204" pitchFamily="34" charset="-122"/>
                <a:cs typeface="仿宋_GB2312"/>
              </a:rPr>
              <a:t>乘数公式的推导：</a:t>
            </a:r>
            <a:endParaRPr lang="zh-CN" altLang="en-US" sz="2400" dirty="0">
              <a:latin typeface="微软雅黑" panose="020B0503020204020204" pitchFamily="34" charset="-122"/>
              <a:ea typeface="微软雅黑" panose="020B0503020204020204" pitchFamily="34" charset="-122"/>
              <a:cs typeface="仿宋_GB2312"/>
            </a:endParaRPr>
          </a:p>
          <a:p>
            <a:pPr eaLnBrk="1" hangingPunct="1">
              <a:lnSpc>
                <a:spcPct val="90000"/>
              </a:lnSpc>
              <a:spcBef>
                <a:spcPts val="10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a:p>
            <a:pPr eaLnBrk="1" hangingPunct="1">
              <a:lnSpc>
                <a:spcPct val="90000"/>
              </a:lnSpc>
              <a:spcBef>
                <a:spcPts val="1000"/>
              </a:spcBef>
              <a:buClr>
                <a:srgbClr val="FF3300"/>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仿宋_GB2312"/>
              </a:rPr>
              <a:t>          </a:t>
            </a:r>
            <a:endParaRPr lang="zh-CN" altLang="en-US" sz="2400" dirty="0">
              <a:latin typeface="微软雅黑" panose="020B0503020204020204" pitchFamily="34" charset="-122"/>
              <a:ea typeface="微软雅黑" panose="020B0503020204020204" pitchFamily="34" charset="-122"/>
              <a:cs typeface="仿宋_GB2312"/>
            </a:endParaRPr>
          </a:p>
          <a:p>
            <a:pPr eaLnBrk="1" hangingPunct="1">
              <a:lnSpc>
                <a:spcPct val="90000"/>
              </a:lnSpc>
              <a:spcBef>
                <a:spcPts val="1000"/>
              </a:spcBef>
              <a:buClr>
                <a:srgbClr val="FF3300"/>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仿宋_GB2312"/>
              </a:rPr>
              <a:t>   </a:t>
            </a:r>
            <a:endParaRPr lang="zh-CN" altLang="en-US" sz="2400" dirty="0">
              <a:latin typeface="微软雅黑" panose="020B0503020204020204" pitchFamily="34" charset="-122"/>
              <a:ea typeface="微软雅黑" panose="020B0503020204020204" pitchFamily="34" charset="-122"/>
              <a:cs typeface="仿宋_GB2312"/>
            </a:endParaRPr>
          </a:p>
          <a:p>
            <a:pPr marL="342900" indent="-342900" eaLnBrk="1" hangingPunct="1">
              <a:lnSpc>
                <a:spcPct val="90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分子</a:t>
            </a:r>
            <a:r>
              <a:rPr lang="zh-CN" altLang="en-US" sz="2400" dirty="0">
                <a:latin typeface="微软雅黑" panose="020B0503020204020204" pitchFamily="34" charset="-122"/>
                <a:ea typeface="微软雅黑" panose="020B0503020204020204" pitchFamily="34" charset="-122"/>
                <a:cs typeface="仿宋_GB2312"/>
              </a:rPr>
              <a:t>分母同除以</a:t>
            </a:r>
            <a:r>
              <a:rPr lang="en-US" altLang="zh-CN" sz="2400" dirty="0">
                <a:latin typeface="微软雅黑" panose="020B0503020204020204" pitchFamily="34" charset="-122"/>
                <a:ea typeface="微软雅黑" panose="020B0503020204020204" pitchFamily="34" charset="-122"/>
                <a:cs typeface="仿宋_GB2312"/>
              </a:rPr>
              <a:t>D</a:t>
            </a:r>
            <a:r>
              <a:rPr lang="zh-CN" altLang="en-US" sz="2400" dirty="0">
                <a:latin typeface="微软雅黑" panose="020B0503020204020204" pitchFamily="34" charset="-122"/>
                <a:ea typeface="微软雅黑" panose="020B0503020204020204" pitchFamily="34" charset="-122"/>
                <a:cs typeface="仿宋_GB2312"/>
              </a:rPr>
              <a:t>可得，</a:t>
            </a:r>
            <a:endParaRPr lang="zh-CN" altLang="en-US" sz="2400" dirty="0">
              <a:latin typeface="微软雅黑" panose="020B0503020204020204" pitchFamily="34" charset="-122"/>
              <a:ea typeface="微软雅黑" panose="020B0503020204020204" pitchFamily="34" charset="-122"/>
              <a:cs typeface="仿宋_GB2312"/>
            </a:endParaRPr>
          </a:p>
          <a:p>
            <a:pPr eaLnBrk="1" hangingPunct="1">
              <a:lnSpc>
                <a:spcPct val="90000"/>
              </a:lnSpc>
              <a:spcBef>
                <a:spcPts val="10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a:p>
            <a:pPr eaLnBrk="1" hangingPunct="1">
              <a:lnSpc>
                <a:spcPct val="90000"/>
              </a:lnSpc>
              <a:spcBef>
                <a:spcPts val="10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a:p>
            <a:pPr marL="342900" indent="-342900" eaLnBrk="1" hangingPunct="1">
              <a:lnSpc>
                <a:spcPct val="90000"/>
              </a:lnSpc>
              <a:spcBef>
                <a:spcPts val="1000"/>
              </a:spcBef>
              <a:buClr>
                <a:srgbClr val="00B050"/>
              </a:buClr>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仿宋_GB2312"/>
              </a:rPr>
              <a:t>式</a:t>
            </a:r>
            <a:r>
              <a:rPr lang="zh-CN" altLang="en-US" sz="2400" dirty="0">
                <a:latin typeface="微软雅黑" panose="020B0503020204020204" pitchFamily="34" charset="-122"/>
                <a:ea typeface="微软雅黑" panose="020B0503020204020204" pitchFamily="34" charset="-122"/>
                <a:cs typeface="仿宋_GB2312"/>
              </a:rPr>
              <a:t>中，</a:t>
            </a:r>
            <a:r>
              <a:rPr lang="zh-CN" altLang="zh-CN" sz="2400" dirty="0">
                <a:latin typeface="微软雅黑" panose="020B0503020204020204" pitchFamily="34" charset="-122"/>
                <a:ea typeface="微软雅黑" panose="020B0503020204020204" pitchFamily="34" charset="-122"/>
                <a:cs typeface="仿宋_GB2312"/>
              </a:rPr>
              <a:t>C</a:t>
            </a:r>
            <a:r>
              <a:rPr lang="zh-CN" altLang="en-US" sz="2400" dirty="0">
                <a:latin typeface="微软雅黑" panose="020B0503020204020204" pitchFamily="34" charset="-122"/>
                <a:ea typeface="微软雅黑" panose="020B0503020204020204" pitchFamily="34" charset="-122"/>
                <a:cs typeface="仿宋_GB2312"/>
              </a:rPr>
              <a:t>／</a:t>
            </a:r>
            <a:r>
              <a:rPr lang="zh-CN" altLang="zh-CN" sz="2400" dirty="0">
                <a:latin typeface="微软雅黑" panose="020B0503020204020204" pitchFamily="34" charset="-122"/>
                <a:ea typeface="微软雅黑" panose="020B0503020204020204" pitchFamily="34" charset="-122"/>
                <a:cs typeface="仿宋_GB2312"/>
              </a:rPr>
              <a:t>D</a:t>
            </a:r>
            <a:r>
              <a:rPr lang="zh-CN" altLang="en-US" sz="2400" dirty="0">
                <a:latin typeface="微软雅黑" panose="020B0503020204020204" pitchFamily="34" charset="-122"/>
                <a:ea typeface="微软雅黑" panose="020B0503020204020204" pitchFamily="34" charset="-122"/>
                <a:cs typeface="仿宋_GB2312"/>
              </a:rPr>
              <a:t>为通货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r>
              <a:rPr lang="zh-CN" altLang="zh-CN" sz="2400" dirty="0">
                <a:latin typeface="微软雅黑" panose="020B0503020204020204" pitchFamily="34" charset="-122"/>
                <a:ea typeface="微软雅黑" panose="020B0503020204020204" pitchFamily="34" charset="-122"/>
                <a:cs typeface="仿宋_GB2312"/>
              </a:rPr>
              <a:t>R</a:t>
            </a:r>
            <a:r>
              <a:rPr lang="zh-CN" altLang="en-US" sz="2400" dirty="0">
                <a:latin typeface="微软雅黑" panose="020B0503020204020204" pitchFamily="34" charset="-122"/>
                <a:ea typeface="微软雅黑" panose="020B0503020204020204" pitchFamily="34" charset="-122"/>
                <a:cs typeface="仿宋_GB2312"/>
              </a:rPr>
              <a:t>／</a:t>
            </a:r>
            <a:r>
              <a:rPr lang="zh-CN" altLang="zh-CN" sz="2400" dirty="0">
                <a:latin typeface="微软雅黑" panose="020B0503020204020204" pitchFamily="34" charset="-122"/>
                <a:ea typeface="微软雅黑" panose="020B0503020204020204" pitchFamily="34" charset="-122"/>
                <a:cs typeface="仿宋_GB2312"/>
              </a:rPr>
              <a:t>D</a:t>
            </a:r>
            <a:r>
              <a:rPr lang="zh-CN" altLang="en-US" sz="2400" dirty="0">
                <a:latin typeface="微软雅黑" panose="020B0503020204020204" pitchFamily="34" charset="-122"/>
                <a:ea typeface="微软雅黑" panose="020B0503020204020204" pitchFamily="34" charset="-122"/>
                <a:cs typeface="仿宋_GB2312"/>
              </a:rPr>
              <a:t>为准备</a:t>
            </a:r>
            <a:r>
              <a:rPr lang="en-US"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30000"/>
              </a:lnSpc>
              <a:spcBef>
                <a:spcPct val="40000"/>
              </a:spcBef>
              <a:buClr>
                <a:srgbClr val="FF3300"/>
              </a:buClr>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50000"/>
              </a:lnSpc>
              <a:spcBef>
                <a:spcPct val="40000"/>
              </a:spcBef>
              <a:buClr>
                <a:srgbClr val="FF3300"/>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仿宋_GB2312"/>
              </a:rPr>
              <a:t>       </a:t>
            </a:r>
            <a:endParaRPr lang="zh-CN" altLang="en-US" sz="2400" dirty="0">
              <a:latin typeface="微软雅黑" panose="020B0503020204020204" pitchFamily="34" charset="-122"/>
              <a:ea typeface="微软雅黑" panose="020B0503020204020204" pitchFamily="34" charset="-122"/>
              <a:cs typeface="仿宋_GB2312"/>
            </a:endParaRPr>
          </a:p>
          <a:p>
            <a:pPr lvl="1" eaLnBrk="1" hangingPunct="1">
              <a:lnSpc>
                <a:spcPct val="130000"/>
              </a:lnSpc>
              <a:spcBef>
                <a:spcPct val="40000"/>
              </a:spcBef>
              <a:buClr>
                <a:srgbClr val="FF3300"/>
              </a:buClr>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cs typeface="仿宋_GB2312"/>
              </a:rPr>
              <a:t>   </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355600" y="1319213"/>
            <a:ext cx="4186238"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（一）货币乘数及其公式推导</a:t>
            </a:r>
            <a:endParaRPr lang="zh-CN" altLang="en-US" sz="2400" b="1" kern="0" dirty="0">
              <a:latin typeface="微软雅黑" panose="020B0503020204020204" pitchFamily="34" charset="-122"/>
              <a:ea typeface="微软雅黑" panose="020B0503020204020204" pitchFamily="34" charset="-122"/>
            </a:endParaRPr>
          </a:p>
        </p:txBody>
      </p:sp>
      <p:graphicFrame>
        <p:nvGraphicFramePr>
          <p:cNvPr id="36871" name="Object 2"/>
          <p:cNvGraphicFramePr>
            <a:graphicFrameLocks noChangeAspect="1"/>
          </p:cNvGraphicFramePr>
          <p:nvPr/>
        </p:nvGraphicFramePr>
        <p:xfrm>
          <a:off x="4886325" y="2323528"/>
          <a:ext cx="1857375" cy="714375"/>
        </p:xfrm>
        <a:graphic>
          <a:graphicData uri="http://schemas.openxmlformats.org/presentationml/2006/ole">
            <mc:AlternateContent xmlns:mc="http://schemas.openxmlformats.org/markup-compatibility/2006">
              <mc:Choice xmlns:v="urn:schemas-microsoft-com:vml" Requires="v">
                <p:oleObj spid="_x0000_s36901" name="Equation" r:id="rId2" imgW="1078865" imgH="393700" progId="Equation.DSMT4">
                  <p:embed/>
                </p:oleObj>
              </mc:Choice>
              <mc:Fallback>
                <p:oleObj name="Equation" r:id="rId2" imgW="1078865" imgH="3937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6325" y="2323528"/>
                        <a:ext cx="18573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5"/>
          <p:cNvGraphicFramePr>
            <a:graphicFrameLocks noChangeAspect="1"/>
          </p:cNvGraphicFramePr>
          <p:nvPr/>
        </p:nvGraphicFramePr>
        <p:xfrm>
          <a:off x="4699000" y="3476053"/>
          <a:ext cx="2428875" cy="1285875"/>
        </p:xfrm>
        <a:graphic>
          <a:graphicData uri="http://schemas.openxmlformats.org/presentationml/2006/ole">
            <mc:AlternateContent xmlns:mc="http://schemas.openxmlformats.org/markup-compatibility/2006">
              <mc:Choice xmlns:v="urn:schemas-microsoft-com:vml" Requires="v">
                <p:oleObj spid="_x0000_s36902" name="Equation" r:id="rId4" imgW="761365" imgH="761365" progId="Equation.DSMT4">
                  <p:embed/>
                </p:oleObj>
              </mc:Choice>
              <mc:Fallback>
                <p:oleObj name="Equation" r:id="rId4" imgW="761365" imgH="76136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9000" y="3476053"/>
                        <a:ext cx="24288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789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3"/>
          <p:cNvSpPr txBox="1">
            <a:spLocks noChangeArrowheads="1"/>
          </p:cNvSpPr>
          <p:nvPr/>
        </p:nvSpPr>
        <p:spPr bwMode="auto">
          <a:xfrm>
            <a:off x="677913" y="1983362"/>
            <a:ext cx="11006087"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90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cs typeface="仿宋_GB2312"/>
              </a:rPr>
              <a:t>从货币乘数的公式看：</a:t>
            </a:r>
            <a:endParaRPr lang="en-US" altLang="zh-CN" sz="2400" dirty="0">
              <a:latin typeface="微软雅黑" panose="020B0503020204020204" pitchFamily="34" charset="-122"/>
              <a:ea typeface="微软雅黑" panose="020B0503020204020204" pitchFamily="34" charset="-122"/>
              <a:cs typeface="仿宋_GB2312"/>
            </a:endParaRPr>
          </a:p>
          <a:p>
            <a:pPr marL="342900" indent="-342900" eaLnBrk="1" hangingPunct="1">
              <a:lnSpc>
                <a:spcPct val="90000"/>
              </a:lnSpc>
              <a:spcBef>
                <a:spcPts val="1000"/>
              </a:spcBef>
              <a:buClr>
                <a:srgbClr val="00B05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cs typeface="仿宋_GB2312"/>
              </a:rPr>
              <a:t>决定货币乘数的因素主要：通货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存款比率和准备</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endParaRPr lang="zh-CN" altLang="en-US" sz="2400" dirty="0">
              <a:latin typeface="微软雅黑" panose="020B0503020204020204" pitchFamily="34" charset="-122"/>
              <a:ea typeface="微软雅黑" panose="020B0503020204020204" pitchFamily="34" charset="-122"/>
              <a:cs typeface="仿宋_GB2312"/>
            </a:endParaRPr>
          </a:p>
          <a:p>
            <a:pPr marL="808355" lvl="2" indent="-273050" eaLnBrk="1" hangingPunct="1">
              <a:lnSpc>
                <a:spcPct val="150000"/>
              </a:lnSpc>
              <a:spcBef>
                <a:spcPts val="500"/>
              </a:spcBef>
              <a:buClr>
                <a:srgbClr val="00B050"/>
              </a:buClr>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仿宋_GB2312"/>
              </a:rPr>
              <a:t>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r>
              <a:rPr lang="zh-CN" altLang="zh-CN" sz="2400" dirty="0">
                <a:latin typeface="微软雅黑" panose="020B0503020204020204" pitchFamily="34" charset="-122"/>
                <a:ea typeface="微软雅黑" panose="020B0503020204020204" pitchFamily="34" charset="-122"/>
                <a:cs typeface="仿宋_GB2312"/>
              </a:rPr>
              <a:t>Currency-Deposit Ratio</a:t>
            </a:r>
            <a:r>
              <a:rPr lang="zh-CN" altLang="en-US" sz="2400" dirty="0">
                <a:latin typeface="微软雅黑" panose="020B0503020204020204" pitchFamily="34" charset="-122"/>
                <a:ea typeface="微软雅黑" panose="020B0503020204020204" pitchFamily="34" charset="-122"/>
                <a:cs typeface="仿宋_GB2312"/>
              </a:rPr>
              <a:t>） ：指流通中的现金与商业银行活期存款的比率。</a:t>
            </a:r>
            <a:endParaRPr lang="zh-CN" altLang="en-US" sz="2400" dirty="0">
              <a:latin typeface="微软雅黑" panose="020B0503020204020204" pitchFamily="34" charset="-122"/>
              <a:ea typeface="微软雅黑" panose="020B0503020204020204" pitchFamily="34" charset="-122"/>
              <a:cs typeface="仿宋_GB2312"/>
            </a:endParaRPr>
          </a:p>
          <a:p>
            <a:pPr marL="808355" lvl="2" indent="-273050" eaLnBrk="1" hangingPunct="1">
              <a:lnSpc>
                <a:spcPct val="150000"/>
              </a:lnSpc>
              <a:spcBef>
                <a:spcPts val="500"/>
              </a:spcBef>
              <a:buClr>
                <a:srgbClr val="00B050"/>
              </a:buClr>
              <a:buFont typeface="Wingdings" panose="05000000000000000000" pitchFamily="2" charset="2"/>
              <a:buChar char="Ø"/>
            </a:pPr>
            <a:r>
              <a:rPr lang="zh-CN" altLang="en-US" sz="2400" dirty="0" smtClean="0">
                <a:latin typeface="微软雅黑" panose="020B0503020204020204" pitchFamily="34" charset="-122"/>
                <a:ea typeface="微软雅黑" panose="020B0503020204020204" pitchFamily="34" charset="-122"/>
                <a:cs typeface="仿宋_GB2312"/>
              </a:rPr>
              <a:t>准备</a:t>
            </a:r>
            <a:r>
              <a:rPr lang="en-US"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r>
              <a:rPr lang="en-US" altLang="zh-CN" sz="2400" dirty="0">
                <a:latin typeface="微软雅黑" panose="020B0503020204020204" pitchFamily="34" charset="-122"/>
                <a:ea typeface="微软雅黑" panose="020B0503020204020204" pitchFamily="34" charset="-122"/>
                <a:cs typeface="仿宋_GB2312"/>
              </a:rPr>
              <a:t>Reserve-Deposit Ratio</a:t>
            </a:r>
            <a:r>
              <a:rPr lang="zh-CN" altLang="en-US" sz="2400" dirty="0">
                <a:latin typeface="微软雅黑" panose="020B0503020204020204" pitchFamily="34" charset="-122"/>
                <a:ea typeface="微软雅黑" panose="020B0503020204020204" pitchFamily="34" charset="-122"/>
                <a:cs typeface="仿宋_GB2312"/>
              </a:rPr>
              <a:t>）：指商业银行法定准备金和超额准备金的总和占全部存款的比重，大小主要取决于中央银行和</a:t>
            </a:r>
            <a:r>
              <a:rPr lang="zh-CN" altLang="en-US" sz="2400" dirty="0" smtClean="0">
                <a:latin typeface="微软雅黑" panose="020B0503020204020204" pitchFamily="34" charset="-122"/>
                <a:ea typeface="微软雅黑" panose="020B0503020204020204" pitchFamily="34" charset="-122"/>
                <a:cs typeface="仿宋_GB2312"/>
              </a:rPr>
              <a:t>商业银行</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355600" y="1289759"/>
            <a:ext cx="4494212" cy="5365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（二）货币乘数的主要决定因素</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3891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3"/>
          <p:cNvSpPr txBox="1">
            <a:spLocks noChangeArrowheads="1"/>
          </p:cNvSpPr>
          <p:nvPr/>
        </p:nvSpPr>
        <p:spPr bwMode="auto">
          <a:xfrm>
            <a:off x="561181" y="1885849"/>
            <a:ext cx="11123612" cy="4427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47675" indent="360680" eaLnBrk="1" hangingPunct="1">
              <a:lnSpc>
                <a:spcPct val="125000"/>
              </a:lnSpc>
              <a:spcBef>
                <a:spcPts val="6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居民</a:t>
            </a:r>
            <a:r>
              <a:rPr lang="zh-CN" altLang="en-US" sz="2400" dirty="0">
                <a:latin typeface="微软雅黑" panose="020B0503020204020204" pitchFamily="34" charset="-122"/>
                <a:ea typeface="微软雅黑" panose="020B0503020204020204" pitchFamily="34" charset="-122"/>
                <a:cs typeface="仿宋_GB2312"/>
              </a:rPr>
              <a:t>的经济行为与货币乘数</a:t>
            </a:r>
            <a:endParaRPr lang="zh-CN" altLang="en-US" sz="24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25000"/>
              </a:lnSpc>
              <a:spcBef>
                <a:spcPts val="600"/>
              </a:spcBef>
              <a:buClr>
                <a:srgbClr val="00B050"/>
              </a:buClr>
              <a:buFont typeface="Wingdings" panose="05000000000000000000" charset="0"/>
              <a:buChar char="Ø"/>
            </a:pPr>
            <a:r>
              <a:rPr lang="zh-CN" altLang="en-US" sz="2400" dirty="0" smtClean="0">
                <a:latin typeface="微软雅黑" panose="020B0503020204020204" pitchFamily="34" charset="-122"/>
                <a:ea typeface="微软雅黑" panose="020B0503020204020204" pitchFamily="34" charset="-122"/>
                <a:cs typeface="仿宋_GB2312"/>
              </a:rPr>
              <a:t>主要</a:t>
            </a:r>
            <a:r>
              <a:rPr lang="zh-CN" altLang="en-US" sz="2400" dirty="0">
                <a:latin typeface="微软雅黑" panose="020B0503020204020204" pitchFamily="34" charset="-122"/>
                <a:ea typeface="微软雅黑" panose="020B0503020204020204" pitchFamily="34" charset="-122"/>
                <a:cs typeface="仿宋_GB2312"/>
              </a:rPr>
              <a:t>影响通货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endParaRPr lang="zh-CN" altLang="en-US" sz="24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25000"/>
              </a:lnSpc>
              <a:spcBef>
                <a:spcPts val="600"/>
              </a:spcBef>
              <a:buClr>
                <a:srgbClr val="00B050"/>
              </a:buClr>
              <a:buFont typeface="Wingdings" panose="05000000000000000000" charset="0"/>
              <a:buChar char="Ø"/>
            </a:pPr>
            <a:r>
              <a:rPr lang="zh-CN" altLang="en-US" sz="2400" dirty="0" smtClean="0">
                <a:latin typeface="微软雅黑" panose="020B0503020204020204" pitchFamily="34" charset="-122"/>
                <a:ea typeface="微软雅黑" panose="020B0503020204020204" pitchFamily="34" charset="-122"/>
                <a:cs typeface="仿宋_GB2312"/>
              </a:rPr>
              <a:t>居民</a:t>
            </a:r>
            <a:r>
              <a:rPr lang="zh-CN" altLang="en-US" sz="2400" dirty="0">
                <a:latin typeface="微软雅黑" panose="020B0503020204020204" pitchFamily="34" charset="-122"/>
                <a:ea typeface="微软雅黑" panose="020B0503020204020204" pitchFamily="34" charset="-122"/>
                <a:cs typeface="仿宋_GB2312"/>
              </a:rPr>
              <a:t>对储蓄种类的选择影响准备</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存款比率，另外其资产选择行为将从分母上同时影响这两个比率</a:t>
            </a:r>
            <a:endParaRPr lang="zh-CN" altLang="en-US" sz="2400" dirty="0">
              <a:latin typeface="微软雅黑" panose="020B0503020204020204" pitchFamily="34" charset="-122"/>
              <a:ea typeface="微软雅黑" panose="020B0503020204020204" pitchFamily="34" charset="-122"/>
              <a:cs typeface="仿宋_GB2312"/>
            </a:endParaRPr>
          </a:p>
          <a:p>
            <a:pPr marL="800100" lvl="1" indent="-342900" eaLnBrk="1" hangingPunct="1">
              <a:lnSpc>
                <a:spcPct val="125000"/>
              </a:lnSpc>
              <a:spcBef>
                <a:spcPts val="6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企业</a:t>
            </a:r>
            <a:r>
              <a:rPr lang="zh-CN" altLang="en-US" sz="2400" dirty="0">
                <a:latin typeface="微软雅黑" panose="020B0503020204020204" pitchFamily="34" charset="-122"/>
                <a:ea typeface="微软雅黑" panose="020B0503020204020204" pitchFamily="34" charset="-122"/>
                <a:cs typeface="仿宋_GB2312"/>
              </a:rPr>
              <a:t>的经济行为与货币乘数</a:t>
            </a:r>
            <a:endParaRPr lang="zh-CN" altLang="en-US" sz="24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25000"/>
              </a:lnSpc>
              <a:spcBef>
                <a:spcPts val="600"/>
              </a:spcBef>
              <a:buClr>
                <a:srgbClr val="00B050"/>
              </a:buClr>
              <a:buFont typeface="Wingdings" panose="05000000000000000000" charset="0"/>
              <a:buChar char="Ø"/>
            </a:pPr>
            <a:r>
              <a:rPr lang="zh-CN" altLang="en-US" sz="2400" dirty="0" smtClean="0">
                <a:latin typeface="微软雅黑" panose="020B0503020204020204" pitchFamily="34" charset="-122"/>
                <a:ea typeface="微软雅黑" panose="020B0503020204020204" pitchFamily="34" charset="-122"/>
                <a:cs typeface="仿宋_GB2312"/>
              </a:rPr>
              <a:t>企业</a:t>
            </a:r>
            <a:r>
              <a:rPr lang="zh-CN" altLang="en-US" sz="2400" dirty="0">
                <a:latin typeface="微软雅黑" panose="020B0503020204020204" pitchFamily="34" charset="-122"/>
                <a:ea typeface="微软雅黑" panose="020B0503020204020204" pitchFamily="34" charset="-122"/>
                <a:cs typeface="仿宋_GB2312"/>
              </a:rPr>
              <a:t>的持币行为影响通货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endParaRPr lang="zh-CN" altLang="en-US" sz="24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25000"/>
              </a:lnSpc>
              <a:spcBef>
                <a:spcPts val="600"/>
              </a:spcBef>
              <a:buClr>
                <a:srgbClr val="00B050"/>
              </a:buClr>
              <a:buFont typeface="Wingdings" panose="05000000000000000000" charset="0"/>
              <a:buChar char="Ø"/>
            </a:pPr>
            <a:r>
              <a:rPr lang="zh-CN" altLang="en-US" sz="2400" dirty="0" smtClean="0">
                <a:latin typeface="微软雅黑" panose="020B0503020204020204" pitchFamily="34" charset="-122"/>
                <a:ea typeface="微软雅黑" panose="020B0503020204020204" pitchFamily="34" charset="-122"/>
                <a:cs typeface="仿宋_GB2312"/>
              </a:rPr>
              <a:t>企业</a:t>
            </a:r>
            <a:r>
              <a:rPr lang="zh-CN" altLang="en-US" sz="2400" dirty="0">
                <a:latin typeface="微软雅黑" panose="020B0503020204020204" pitchFamily="34" charset="-122"/>
                <a:ea typeface="微软雅黑" panose="020B0503020204020204" pitchFamily="34" charset="-122"/>
                <a:cs typeface="仿宋_GB2312"/>
              </a:rPr>
              <a:t>的理财及其资产组合将影响通货</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存款比率和准备</a:t>
            </a:r>
            <a:r>
              <a:rPr lang="zh-CN" altLang="zh-CN" sz="2400" dirty="0">
                <a:latin typeface="微软雅黑" panose="020B0503020204020204" pitchFamily="34" charset="-122"/>
                <a:ea typeface="微软雅黑" panose="020B0503020204020204" pitchFamily="34" charset="-122"/>
                <a:cs typeface="仿宋_GB2312"/>
              </a:rPr>
              <a:t>—</a:t>
            </a:r>
            <a:r>
              <a:rPr lang="zh-CN" altLang="en-US" sz="2400" dirty="0">
                <a:latin typeface="微软雅黑" panose="020B0503020204020204" pitchFamily="34" charset="-122"/>
                <a:ea typeface="微软雅黑" panose="020B0503020204020204" pitchFamily="34" charset="-122"/>
                <a:cs typeface="仿宋_GB2312"/>
              </a:rPr>
              <a:t>存款比率</a:t>
            </a:r>
            <a:endParaRPr lang="zh-CN" altLang="en-US" sz="2400" dirty="0">
              <a:latin typeface="微软雅黑" panose="020B0503020204020204" pitchFamily="34" charset="-122"/>
              <a:ea typeface="微软雅黑" panose="020B0503020204020204" pitchFamily="34" charset="-122"/>
              <a:cs typeface="仿宋_GB2312"/>
            </a:endParaRPr>
          </a:p>
          <a:p>
            <a:pPr marL="1257300" lvl="2" indent="-342900" eaLnBrk="1" hangingPunct="1">
              <a:lnSpc>
                <a:spcPct val="125000"/>
              </a:lnSpc>
              <a:spcBef>
                <a:spcPts val="600"/>
              </a:spcBef>
              <a:buClr>
                <a:srgbClr val="00B050"/>
              </a:buClr>
              <a:buFont typeface="Wingdings" panose="05000000000000000000" charset="0"/>
              <a:buChar char="Ø"/>
            </a:pPr>
            <a:r>
              <a:rPr lang="zh-CN" altLang="en-US" sz="2400" dirty="0" smtClean="0">
                <a:latin typeface="微软雅黑" panose="020B0503020204020204" pitchFamily="34" charset="-122"/>
                <a:ea typeface="微软雅黑" panose="020B0503020204020204" pitchFamily="34" charset="-122"/>
                <a:cs typeface="仿宋_GB2312"/>
              </a:rPr>
              <a:t>通过</a:t>
            </a:r>
            <a:r>
              <a:rPr lang="zh-CN" altLang="en-US" sz="2400" dirty="0">
                <a:latin typeface="微软雅黑" panose="020B0503020204020204" pitchFamily="34" charset="-122"/>
                <a:ea typeface="微软雅黑" panose="020B0503020204020204" pitchFamily="34" charset="-122"/>
                <a:cs typeface="仿宋_GB2312"/>
              </a:rPr>
              <a:t>对贷款的影响，进而影响货币</a:t>
            </a:r>
            <a:r>
              <a:rPr lang="zh-CN" altLang="en-US" sz="2400" dirty="0" smtClean="0">
                <a:latin typeface="微软雅黑" panose="020B0503020204020204" pitchFamily="34" charset="-122"/>
                <a:ea typeface="微软雅黑" panose="020B0503020204020204" pitchFamily="34" charset="-122"/>
                <a:cs typeface="仿宋_GB2312"/>
              </a:rPr>
              <a:t>乘数</a:t>
            </a: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560388" y="1136650"/>
            <a:ext cx="5110162"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（三）影响货币乘数变动的因素分析</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1147864" y="2090231"/>
            <a:ext cx="10223770" cy="38925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eaLnBrk="1" hangingPunct="1">
              <a:lnSpc>
                <a:spcPts val="3700"/>
              </a:lnSpc>
              <a:buClr>
                <a:srgbClr val="00B050"/>
              </a:buClr>
              <a:buFont typeface="Wingdings" panose="05000000000000000000" pitchFamily="2" charset="2"/>
              <a:buChar char="n"/>
              <a:defRPr/>
            </a:pPr>
            <a:r>
              <a:rPr lang="zh-CN" altLang="en-US" sz="2200" kern="0" dirty="0" smtClean="0">
                <a:latin typeface="微软雅黑" panose="020B0503020204020204" pitchFamily="34" charset="-122"/>
                <a:ea typeface="微软雅黑" panose="020B0503020204020204" pitchFamily="34" charset="-122"/>
              </a:rPr>
              <a:t>金融</a:t>
            </a:r>
            <a:r>
              <a:rPr lang="zh-CN" altLang="en-US" sz="2200" kern="0" dirty="0">
                <a:latin typeface="微软雅黑" panose="020B0503020204020204" pitchFamily="34" charset="-122"/>
                <a:ea typeface="微软雅黑" panose="020B0503020204020204" pitchFamily="34" charset="-122"/>
              </a:rPr>
              <a:t>机构的经济行为与货币乘数</a:t>
            </a:r>
            <a:endParaRPr lang="zh-CN" altLang="en-US" sz="2200" kern="0" dirty="0">
              <a:latin typeface="微软雅黑" panose="020B0503020204020204" pitchFamily="34" charset="-122"/>
              <a:ea typeface="微软雅黑" panose="020B0503020204020204" pitchFamily="34" charset="-122"/>
            </a:endParaRPr>
          </a:p>
          <a:p>
            <a:pPr lvl="1" eaLnBrk="1" hangingPunct="1">
              <a:lnSpc>
                <a:spcPts val="3700"/>
              </a:lnSpc>
              <a:buClr>
                <a:srgbClr val="00B050"/>
              </a:buClr>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商业银行</a:t>
            </a:r>
            <a:r>
              <a:rPr lang="zh-CN" altLang="en-US" sz="2200" kern="0" dirty="0">
                <a:latin typeface="微软雅黑" panose="020B0503020204020204" pitchFamily="34" charset="-122"/>
                <a:ea typeface="微软雅黑" panose="020B0503020204020204" pitchFamily="34" charset="-122"/>
              </a:rPr>
              <a:t>变动超额准备金的行为影响准备</a:t>
            </a:r>
            <a:r>
              <a:rPr lang="zh-CN"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存款比率</a:t>
            </a:r>
            <a:endParaRPr lang="zh-CN" altLang="en-US" sz="2200" kern="0" dirty="0">
              <a:latin typeface="微软雅黑" panose="020B0503020204020204" pitchFamily="34" charset="-122"/>
              <a:ea typeface="微软雅黑" panose="020B0503020204020204" pitchFamily="34" charset="-122"/>
            </a:endParaRPr>
          </a:p>
          <a:p>
            <a:pPr lvl="1" eaLnBrk="1" hangingPunct="1">
              <a:lnSpc>
                <a:spcPts val="3700"/>
              </a:lnSpc>
              <a:buClr>
                <a:srgbClr val="00B050"/>
              </a:buClr>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银行</a:t>
            </a:r>
            <a:r>
              <a:rPr lang="zh-CN" altLang="en-US" sz="2200" kern="0" dirty="0">
                <a:latin typeface="微软雅黑" panose="020B0503020204020204" pitchFamily="34" charset="-122"/>
                <a:ea typeface="微软雅黑" panose="020B0503020204020204" pitchFamily="34" charset="-122"/>
              </a:rPr>
              <a:t>的贷款意愿影响准备</a:t>
            </a:r>
            <a:r>
              <a:rPr lang="zh-CN"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存款比率</a:t>
            </a:r>
            <a:endParaRPr lang="zh-CN" altLang="en-US" sz="2200" kern="0" dirty="0">
              <a:latin typeface="微软雅黑" panose="020B0503020204020204" pitchFamily="34" charset="-122"/>
              <a:ea typeface="微软雅黑" panose="020B0503020204020204" pitchFamily="34" charset="-122"/>
            </a:endParaRPr>
          </a:p>
          <a:p>
            <a:pPr lvl="1" eaLnBrk="1" hangingPunct="1">
              <a:lnSpc>
                <a:spcPts val="3700"/>
              </a:lnSpc>
              <a:buClr>
                <a:srgbClr val="00B050"/>
              </a:buClr>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向</a:t>
            </a:r>
            <a:r>
              <a:rPr lang="zh-CN" altLang="en-US" sz="2200" kern="0" dirty="0">
                <a:latin typeface="微软雅黑" panose="020B0503020204020204" pitchFamily="34" charset="-122"/>
                <a:ea typeface="微软雅黑" panose="020B0503020204020204" pitchFamily="34" charset="-122"/>
              </a:rPr>
              <a:t>中央银行借款的行为同时影响准备</a:t>
            </a:r>
            <a:r>
              <a:rPr lang="zh-CN"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存款比率和通货</a:t>
            </a:r>
            <a:r>
              <a:rPr lang="zh-CN" altLang="zh-CN" sz="2200" kern="0" dirty="0">
                <a:latin typeface="微软雅黑" panose="020B0503020204020204" pitchFamily="34" charset="-122"/>
                <a:ea typeface="微软雅黑" panose="020B0503020204020204" pitchFamily="34" charset="-122"/>
              </a:rPr>
              <a:t>—</a:t>
            </a:r>
            <a:r>
              <a:rPr lang="zh-CN" altLang="en-US" sz="2200" kern="0" dirty="0">
                <a:latin typeface="微软雅黑" panose="020B0503020204020204" pitchFamily="34" charset="-122"/>
                <a:ea typeface="微软雅黑" panose="020B0503020204020204" pitchFamily="34" charset="-122"/>
              </a:rPr>
              <a:t>存款比率</a:t>
            </a:r>
            <a:endParaRPr lang="zh-CN" altLang="en-US" sz="2200" kern="0" dirty="0">
              <a:latin typeface="微软雅黑" panose="020B0503020204020204" pitchFamily="34" charset="-122"/>
              <a:ea typeface="微软雅黑" panose="020B0503020204020204" pitchFamily="34" charset="-122"/>
            </a:endParaRPr>
          </a:p>
          <a:p>
            <a:pPr eaLnBrk="1" hangingPunct="1">
              <a:lnSpc>
                <a:spcPts val="3700"/>
              </a:lnSpc>
              <a:buClr>
                <a:srgbClr val="00B050"/>
              </a:buClr>
              <a:buFont typeface="Wingdings" panose="05000000000000000000" pitchFamily="2" charset="2"/>
              <a:buChar char="n"/>
              <a:defRPr/>
            </a:pPr>
            <a:r>
              <a:rPr lang="zh-CN" altLang="en-US" sz="2200" kern="0" dirty="0" smtClean="0">
                <a:latin typeface="微软雅黑" panose="020B0503020204020204" pitchFamily="34" charset="-122"/>
                <a:ea typeface="微软雅黑" panose="020B0503020204020204" pitchFamily="34" charset="-122"/>
              </a:rPr>
              <a:t>政府</a:t>
            </a:r>
            <a:r>
              <a:rPr lang="zh-CN" altLang="en-US" sz="2200" kern="0" dirty="0">
                <a:latin typeface="微软雅黑" panose="020B0503020204020204" pitchFamily="34" charset="-122"/>
                <a:ea typeface="微软雅黑" panose="020B0503020204020204" pitchFamily="34" charset="-122"/>
              </a:rPr>
              <a:t>的经济行为与货币</a:t>
            </a:r>
            <a:r>
              <a:rPr lang="zh-CN" altLang="en-US" sz="2200" kern="0" dirty="0" smtClean="0">
                <a:latin typeface="微软雅黑" panose="020B0503020204020204" pitchFamily="34" charset="-122"/>
                <a:ea typeface="微软雅黑" panose="020B0503020204020204" pitchFamily="34" charset="-122"/>
              </a:rPr>
              <a:t>乘数</a:t>
            </a:r>
            <a:endParaRPr lang="zh-CN" altLang="en-US" sz="2200" kern="0" dirty="0">
              <a:latin typeface="微软雅黑" panose="020B0503020204020204" pitchFamily="34" charset="-122"/>
              <a:ea typeface="微软雅黑" panose="020B0503020204020204" pitchFamily="34" charset="-122"/>
            </a:endParaRPr>
          </a:p>
          <a:p>
            <a:pPr lvl="1" eaLnBrk="1" hangingPunct="1">
              <a:lnSpc>
                <a:spcPts val="3700"/>
              </a:lnSpc>
              <a:buClr>
                <a:srgbClr val="00B050"/>
              </a:buClr>
              <a:buFont typeface="Wingdings" panose="05000000000000000000" pitchFamily="2" charset="2"/>
              <a:buChar char="Ø"/>
              <a:defRPr/>
            </a:pPr>
            <a:r>
              <a:rPr lang="zh-CN" altLang="en-US" sz="2200" kern="0" dirty="0" smtClean="0">
                <a:latin typeface="微软雅黑" panose="020B0503020204020204" pitchFamily="34" charset="-122"/>
                <a:ea typeface="微软雅黑" panose="020B0503020204020204" pitchFamily="34" charset="-122"/>
              </a:rPr>
              <a:t>根据</a:t>
            </a:r>
            <a:r>
              <a:rPr lang="zh-CN" altLang="en-US" sz="2200" kern="0" dirty="0">
                <a:latin typeface="微软雅黑" panose="020B0503020204020204" pitchFamily="34" charset="-122"/>
                <a:ea typeface="微软雅黑" panose="020B0503020204020204" pitchFamily="34" charset="-122"/>
              </a:rPr>
              <a:t>弥补赤字的方式不同，政府的增税、举债以及向央行直接借款这三种措施将从不同角度影响货币</a:t>
            </a:r>
            <a:r>
              <a:rPr lang="zh-CN" altLang="en-US" sz="2200" kern="0" dirty="0" smtClean="0">
                <a:latin typeface="微软雅黑" panose="020B0503020204020204" pitchFamily="34" charset="-122"/>
                <a:ea typeface="微软雅黑" panose="020B0503020204020204" pitchFamily="34" charset="-122"/>
              </a:rPr>
              <a:t>乘数</a:t>
            </a:r>
            <a:endParaRPr lang="zh-CN" altLang="en-US" sz="22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560388" y="1386424"/>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（三）影响货币乘数变动的因素分析</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cxnSp>
        <p:nvCxnSpPr>
          <p:cNvPr id="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54013" y="1191900"/>
            <a:ext cx="5108575"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（三）影响货币乘数变动的因素分析</a:t>
            </a:r>
            <a:endParaRPr lang="zh-CN" altLang="en-US" sz="2400" b="1" kern="0" dirty="0">
              <a:latin typeface="微软雅黑" panose="020B0503020204020204" pitchFamily="34" charset="-122"/>
              <a:ea typeface="微软雅黑" panose="020B0503020204020204" pitchFamily="34" charset="-122"/>
            </a:endParaRPr>
          </a:p>
        </p:txBody>
      </p:sp>
      <p:sp>
        <p:nvSpPr>
          <p:cNvPr id="40966" name="日期占位符 1"/>
          <p:cNvSpPr>
            <a:spLocks noGrp="1"/>
          </p:cNvSpPr>
          <p:nvPr>
            <p:ph type="dt" sz="quarter" idx="10"/>
          </p:nvPr>
        </p:nvSpPr>
        <p:spPr>
          <a:xfrm>
            <a:off x="3303588" y="6645275"/>
            <a:ext cx="2133600" cy="457200"/>
          </a:xfrm>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2BB9A314-7FA8-4BA3-913A-0D15E005523E}" type="datetime1">
              <a:rPr lang="zh-CN" altLang="en-US" sz="1100" smtClean="0">
                <a:solidFill>
                  <a:srgbClr val="898989"/>
                </a:solidFill>
                <a:latin typeface="微软雅黑" panose="020B0503020204020204" pitchFamily="34" charset="-122"/>
                <a:ea typeface="微软雅黑" panose="020B0503020204020204" pitchFamily="34" charset="-122"/>
              </a:rPr>
            </a:fld>
            <a:endParaRPr lang="en-US" altLang="zh-CN" sz="1100" smtClean="0">
              <a:solidFill>
                <a:srgbClr val="898989"/>
              </a:solidFill>
              <a:latin typeface="微软雅黑" panose="020B0503020204020204" pitchFamily="34" charset="-122"/>
              <a:ea typeface="微软雅黑" panose="020B0503020204020204" pitchFamily="34" charset="-122"/>
            </a:endParaRPr>
          </a:p>
        </p:txBody>
      </p:sp>
      <p:sp>
        <p:nvSpPr>
          <p:cNvPr id="40967" name="灯片编号占位符 3"/>
          <p:cNvSpPr>
            <a:spLocks noGrp="1"/>
          </p:cNvSpPr>
          <p:nvPr>
            <p:ph type="sldNum" sz="quarter" idx="12"/>
          </p:nvPr>
        </p:nvSpPr>
        <p:spPr>
          <a:xfrm>
            <a:off x="9399588" y="6645275"/>
            <a:ext cx="2133600" cy="457200"/>
          </a:xfrm>
          <a:noFill/>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fld id="{7346740E-C5AA-408C-9400-9D5ED7AC7BAE}" type="slidenum">
              <a:rPr lang="en-US" altLang="zh-CN" sz="1100" smtClean="0">
                <a:latin typeface="微软雅黑" panose="020B0503020204020204" pitchFamily="34" charset="-122"/>
                <a:ea typeface="微软雅黑" panose="020B0503020204020204" pitchFamily="34" charset="-122"/>
              </a:rPr>
            </a:fld>
            <a:endParaRPr lang="en-US" altLang="zh-CN" sz="1100" smtClean="0">
              <a:latin typeface="微软雅黑" panose="020B0503020204020204" pitchFamily="34" charset="-122"/>
              <a:ea typeface="微软雅黑" panose="020B0503020204020204" pitchFamily="34" charset="-122"/>
            </a:endParaRPr>
          </a:p>
        </p:txBody>
      </p:sp>
      <p:sp>
        <p:nvSpPr>
          <p:cNvPr id="40968" name="矩形 4"/>
          <p:cNvSpPr>
            <a:spLocks noChangeArrowheads="1"/>
          </p:cNvSpPr>
          <p:nvPr/>
        </p:nvSpPr>
        <p:spPr bwMode="auto">
          <a:xfrm>
            <a:off x="5918200" y="1973263"/>
            <a:ext cx="2214563" cy="428625"/>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货币供给（</a:t>
            </a:r>
            <a:r>
              <a:rPr lang="en-US" altLang="zh-CN" sz="2000" b="1">
                <a:latin typeface="微软雅黑" panose="020B0503020204020204" pitchFamily="34" charset="-122"/>
                <a:ea typeface="微软雅黑" panose="020B0503020204020204" pitchFamily="34" charset="-122"/>
              </a:rPr>
              <a:t> Ms</a:t>
            </a:r>
            <a:r>
              <a:rPr lang="zh-CN" altLang="en-US"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cxnSp>
        <p:nvCxnSpPr>
          <p:cNvPr id="40969" name="直接连接符 8"/>
          <p:cNvCxnSpPr>
            <a:cxnSpLocks noChangeShapeType="1"/>
          </p:cNvCxnSpPr>
          <p:nvPr/>
        </p:nvCxnSpPr>
        <p:spPr bwMode="auto">
          <a:xfrm rot="5400000">
            <a:off x="6078538" y="1670050"/>
            <a:ext cx="214312" cy="167798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70" name="直接连接符 10"/>
          <p:cNvCxnSpPr>
            <a:cxnSpLocks noChangeShapeType="1"/>
          </p:cNvCxnSpPr>
          <p:nvPr/>
        </p:nvCxnSpPr>
        <p:spPr bwMode="auto">
          <a:xfrm>
            <a:off x="7132638" y="2401888"/>
            <a:ext cx="1893887" cy="14287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71" name="矩形 13"/>
          <p:cNvSpPr>
            <a:spLocks noChangeArrowheads="1"/>
          </p:cNvSpPr>
          <p:nvPr/>
        </p:nvSpPr>
        <p:spPr bwMode="auto">
          <a:xfrm>
            <a:off x="4346575" y="2616200"/>
            <a:ext cx="2000250" cy="428625"/>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基础货币（</a:t>
            </a:r>
            <a:r>
              <a:rPr lang="en-US" altLang="zh-CN" sz="2000" b="1">
                <a:latin typeface="微软雅黑" panose="020B0503020204020204" pitchFamily="34" charset="-122"/>
                <a:ea typeface="微软雅黑" panose="020B0503020204020204" pitchFamily="34" charset="-122"/>
              </a:rPr>
              <a:t>B</a:t>
            </a:r>
            <a:r>
              <a:rPr lang="zh-CN" altLang="en-US"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sp>
        <p:nvSpPr>
          <p:cNvPr id="40972" name="矩形 14"/>
          <p:cNvSpPr>
            <a:spLocks noChangeArrowheads="1"/>
          </p:cNvSpPr>
          <p:nvPr/>
        </p:nvSpPr>
        <p:spPr bwMode="auto">
          <a:xfrm>
            <a:off x="7989888" y="2544763"/>
            <a:ext cx="2000250" cy="428625"/>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货币乘数（</a:t>
            </a:r>
            <a:r>
              <a:rPr lang="en-US" altLang="zh-CN" sz="2000" b="1">
                <a:latin typeface="微软雅黑" panose="020B0503020204020204" pitchFamily="34" charset="-122"/>
                <a:ea typeface="微软雅黑" panose="020B0503020204020204" pitchFamily="34" charset="-122"/>
              </a:rPr>
              <a:t>m</a:t>
            </a:r>
            <a:r>
              <a:rPr lang="zh-CN" altLang="en-US"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cxnSp>
        <p:nvCxnSpPr>
          <p:cNvPr id="40973" name="直接连接符 16"/>
          <p:cNvCxnSpPr>
            <a:cxnSpLocks noChangeShapeType="1"/>
          </p:cNvCxnSpPr>
          <p:nvPr/>
        </p:nvCxnSpPr>
        <p:spPr bwMode="auto">
          <a:xfrm rot="5400000">
            <a:off x="5204619" y="3186906"/>
            <a:ext cx="285750" cy="158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74" name="矩形 17"/>
          <p:cNvSpPr>
            <a:spLocks noChangeArrowheads="1"/>
          </p:cNvSpPr>
          <p:nvPr/>
        </p:nvSpPr>
        <p:spPr bwMode="auto">
          <a:xfrm>
            <a:off x="4489450" y="3259138"/>
            <a:ext cx="1714500" cy="857250"/>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央行的资产</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负债业务</a:t>
            </a:r>
            <a:endParaRPr lang="zh-CN" altLang="en-US" sz="2000" b="1">
              <a:latin typeface="微软雅黑" panose="020B0503020204020204" pitchFamily="34" charset="-122"/>
              <a:ea typeface="微软雅黑" panose="020B0503020204020204" pitchFamily="34" charset="-122"/>
            </a:endParaRPr>
          </a:p>
        </p:txBody>
      </p:sp>
      <p:cxnSp>
        <p:nvCxnSpPr>
          <p:cNvPr id="40975" name="直接连接符 19"/>
          <p:cNvCxnSpPr>
            <a:cxnSpLocks noChangeShapeType="1"/>
          </p:cNvCxnSpPr>
          <p:nvPr/>
        </p:nvCxnSpPr>
        <p:spPr bwMode="auto">
          <a:xfrm rot="5400000">
            <a:off x="8418513" y="2616200"/>
            <a:ext cx="285750" cy="100012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76" name="矩形 21"/>
          <p:cNvSpPr>
            <a:spLocks noChangeArrowheads="1"/>
          </p:cNvSpPr>
          <p:nvPr/>
        </p:nvSpPr>
        <p:spPr bwMode="auto">
          <a:xfrm>
            <a:off x="6989763" y="3259138"/>
            <a:ext cx="2000250" cy="785812"/>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通货</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存款</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比率（</a:t>
            </a:r>
            <a:r>
              <a:rPr lang="en-US" altLang="zh-CN" sz="2000" b="1">
                <a:latin typeface="微软雅黑" panose="020B0503020204020204" pitchFamily="34" charset="-122"/>
                <a:ea typeface="微软雅黑" panose="020B0503020204020204" pitchFamily="34" charset="-122"/>
              </a:rPr>
              <a:t>C/D)</a:t>
            </a:r>
            <a:endParaRPr lang="en-US" altLang="zh-CN" sz="2000" b="1">
              <a:latin typeface="微软雅黑" panose="020B0503020204020204" pitchFamily="34" charset="-122"/>
              <a:ea typeface="微软雅黑" panose="020B0503020204020204" pitchFamily="34" charset="-122"/>
            </a:endParaRPr>
          </a:p>
        </p:txBody>
      </p:sp>
      <p:cxnSp>
        <p:nvCxnSpPr>
          <p:cNvPr id="40977" name="直接连接符 24"/>
          <p:cNvCxnSpPr>
            <a:cxnSpLocks noChangeShapeType="1"/>
          </p:cNvCxnSpPr>
          <p:nvPr/>
        </p:nvCxnSpPr>
        <p:spPr bwMode="auto">
          <a:xfrm rot="16200000" flipH="1">
            <a:off x="9525794" y="2509044"/>
            <a:ext cx="285750" cy="121443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78" name="矩形 26"/>
          <p:cNvSpPr>
            <a:spLocks noChangeArrowheads="1"/>
          </p:cNvSpPr>
          <p:nvPr/>
        </p:nvSpPr>
        <p:spPr bwMode="auto">
          <a:xfrm>
            <a:off x="9204325" y="3259138"/>
            <a:ext cx="1857375" cy="785812"/>
          </a:xfrm>
          <a:prstGeom prst="rect">
            <a:avLst/>
          </a:prstGeom>
          <a:solidFill>
            <a:schemeClr val="accent1"/>
          </a:solidFill>
          <a:ln w="38100" algn="ctr">
            <a:solidFill>
              <a:schemeClr val="tx1"/>
            </a:solidFill>
            <a:miter lim="800000"/>
          </a:ln>
        </p:spPr>
        <p:txBody>
          <a:bodyPr wrap="none"/>
          <a:lstStyle/>
          <a:p>
            <a:pPr algn="ctr" eaLnBrk="1" hangingPunct="1"/>
            <a:r>
              <a:rPr lang="zh-CN" altLang="en-US" sz="2000" b="1">
                <a:latin typeface="微软雅黑" panose="020B0503020204020204" pitchFamily="34" charset="-122"/>
                <a:ea typeface="微软雅黑" panose="020B0503020204020204" pitchFamily="34" charset="-122"/>
              </a:rPr>
              <a:t>准备</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存款</a:t>
            </a:r>
            <a:endParaRPr lang="zh-CN" altLang="en-US" sz="2000" b="1">
              <a:latin typeface="微软雅黑" panose="020B0503020204020204" pitchFamily="34" charset="-122"/>
              <a:ea typeface="微软雅黑" panose="020B0503020204020204" pitchFamily="34" charset="-122"/>
            </a:endParaRPr>
          </a:p>
          <a:p>
            <a:pPr algn="ctr" eaLnBrk="1" hangingPunct="1"/>
            <a:r>
              <a:rPr lang="zh-CN" altLang="en-US" sz="2000" b="1">
                <a:latin typeface="微软雅黑" panose="020B0503020204020204" pitchFamily="34" charset="-122"/>
                <a:ea typeface="微软雅黑" panose="020B0503020204020204" pitchFamily="34" charset="-122"/>
              </a:rPr>
              <a:t>比率（</a:t>
            </a:r>
            <a:r>
              <a:rPr lang="en-US" altLang="zh-CN" sz="2000" b="1">
                <a:latin typeface="微软雅黑" panose="020B0503020204020204" pitchFamily="34" charset="-122"/>
                <a:ea typeface="微软雅黑" panose="020B0503020204020204" pitchFamily="34" charset="-122"/>
              </a:rPr>
              <a:t>R/D</a:t>
            </a:r>
            <a:r>
              <a:rPr lang="zh-CN" altLang="en-US" sz="2000" b="1">
                <a:latin typeface="微软雅黑" panose="020B0503020204020204" pitchFamily="34" charset="-122"/>
                <a:ea typeface="微软雅黑" panose="020B0503020204020204" pitchFamily="34" charset="-122"/>
              </a:rPr>
              <a:t>）</a:t>
            </a:r>
            <a:endParaRPr lang="zh-CN" altLang="en-US" sz="2000" b="1">
              <a:latin typeface="微软雅黑" panose="020B0503020204020204" pitchFamily="34" charset="-122"/>
              <a:ea typeface="微软雅黑" panose="020B0503020204020204" pitchFamily="34" charset="-122"/>
            </a:endParaRPr>
          </a:p>
        </p:txBody>
      </p:sp>
      <p:cxnSp>
        <p:nvCxnSpPr>
          <p:cNvPr id="40979" name="直接连接符 28"/>
          <p:cNvCxnSpPr>
            <a:cxnSpLocks noChangeShapeType="1"/>
          </p:cNvCxnSpPr>
          <p:nvPr/>
        </p:nvCxnSpPr>
        <p:spPr bwMode="auto">
          <a:xfrm rot="10800000" flipV="1">
            <a:off x="4275138" y="4116388"/>
            <a:ext cx="500062" cy="428625"/>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80" name="矩形 29"/>
          <p:cNvSpPr>
            <a:spLocks noChangeArrowheads="1"/>
          </p:cNvSpPr>
          <p:nvPr/>
        </p:nvSpPr>
        <p:spPr bwMode="auto">
          <a:xfrm>
            <a:off x="4060825" y="4335463"/>
            <a:ext cx="500063" cy="2303462"/>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国</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外</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资</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产</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业</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务</a:t>
            </a:r>
            <a:endParaRPr lang="zh-CN" altLang="en-US" b="1">
              <a:latin typeface="微软雅黑" panose="020B0503020204020204" pitchFamily="34" charset="-122"/>
              <a:ea typeface="微软雅黑" panose="020B0503020204020204" pitchFamily="34" charset="-122"/>
            </a:endParaRPr>
          </a:p>
        </p:txBody>
      </p:sp>
      <p:cxnSp>
        <p:nvCxnSpPr>
          <p:cNvPr id="40981" name="直接连接符 31"/>
          <p:cNvCxnSpPr>
            <a:cxnSpLocks noChangeShapeType="1"/>
          </p:cNvCxnSpPr>
          <p:nvPr/>
        </p:nvCxnSpPr>
        <p:spPr bwMode="auto">
          <a:xfrm rot="5400000">
            <a:off x="4702969" y="4331494"/>
            <a:ext cx="428625" cy="1587"/>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82" name="矩形 32"/>
          <p:cNvSpPr>
            <a:spLocks noChangeArrowheads="1"/>
          </p:cNvSpPr>
          <p:nvPr/>
        </p:nvSpPr>
        <p:spPr bwMode="auto">
          <a:xfrm>
            <a:off x="4703763" y="4335463"/>
            <a:ext cx="428625" cy="2303462"/>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对</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政</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府</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债</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权</a:t>
            </a:r>
            <a:endParaRPr lang="zh-CN" altLang="en-US" b="1">
              <a:latin typeface="微软雅黑" panose="020B0503020204020204" pitchFamily="34" charset="-122"/>
              <a:ea typeface="微软雅黑" panose="020B0503020204020204" pitchFamily="34" charset="-122"/>
            </a:endParaRPr>
          </a:p>
        </p:txBody>
      </p:sp>
      <p:cxnSp>
        <p:nvCxnSpPr>
          <p:cNvPr id="40983" name="直接连接符 34"/>
          <p:cNvCxnSpPr>
            <a:cxnSpLocks noChangeShapeType="1"/>
          </p:cNvCxnSpPr>
          <p:nvPr/>
        </p:nvCxnSpPr>
        <p:spPr bwMode="auto">
          <a:xfrm rot="5400000">
            <a:off x="5381625" y="4224338"/>
            <a:ext cx="215900" cy="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84" name="矩形 35"/>
          <p:cNvSpPr>
            <a:spLocks noChangeArrowheads="1"/>
          </p:cNvSpPr>
          <p:nvPr/>
        </p:nvSpPr>
        <p:spPr bwMode="auto">
          <a:xfrm>
            <a:off x="5275263" y="4330700"/>
            <a:ext cx="500062" cy="2308225"/>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对</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金</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融</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机</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构</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债</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权</a:t>
            </a:r>
            <a:endParaRPr lang="zh-CN" altLang="en-US" b="1">
              <a:latin typeface="微软雅黑" panose="020B0503020204020204" pitchFamily="34" charset="-122"/>
              <a:ea typeface="微软雅黑" panose="020B0503020204020204" pitchFamily="34" charset="-122"/>
            </a:endParaRPr>
          </a:p>
        </p:txBody>
      </p:sp>
      <p:cxnSp>
        <p:nvCxnSpPr>
          <p:cNvPr id="40985" name="直接连接符 38"/>
          <p:cNvCxnSpPr>
            <a:cxnSpLocks noChangeShapeType="1"/>
          </p:cNvCxnSpPr>
          <p:nvPr/>
        </p:nvCxnSpPr>
        <p:spPr bwMode="auto">
          <a:xfrm>
            <a:off x="5918200" y="4116388"/>
            <a:ext cx="285750" cy="214312"/>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86" name="矩形 40"/>
          <p:cNvSpPr>
            <a:spLocks noChangeArrowheads="1"/>
          </p:cNvSpPr>
          <p:nvPr/>
        </p:nvSpPr>
        <p:spPr bwMode="auto">
          <a:xfrm>
            <a:off x="5905500" y="4335463"/>
            <a:ext cx="500063" cy="2303462"/>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债</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劵</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发</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行</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业</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务</a:t>
            </a:r>
            <a:endParaRPr lang="zh-CN" altLang="en-US" b="1">
              <a:latin typeface="微软雅黑" panose="020B0503020204020204" pitchFamily="34" charset="-122"/>
              <a:ea typeface="微软雅黑" panose="020B0503020204020204" pitchFamily="34" charset="-122"/>
            </a:endParaRPr>
          </a:p>
        </p:txBody>
      </p:sp>
      <p:sp>
        <p:nvSpPr>
          <p:cNvPr id="40987" name="矩形 41"/>
          <p:cNvSpPr>
            <a:spLocks noChangeArrowheads="1"/>
          </p:cNvSpPr>
          <p:nvPr/>
        </p:nvSpPr>
        <p:spPr bwMode="auto">
          <a:xfrm>
            <a:off x="7442200" y="4330700"/>
            <a:ext cx="500063" cy="2308225"/>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居</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民</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的</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经</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济</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行</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为</a:t>
            </a:r>
            <a:endParaRPr lang="zh-CN" altLang="en-US" b="1">
              <a:latin typeface="微软雅黑" panose="020B0503020204020204" pitchFamily="34" charset="-122"/>
              <a:ea typeface="微软雅黑" panose="020B0503020204020204" pitchFamily="34" charset="-122"/>
            </a:endParaRPr>
          </a:p>
        </p:txBody>
      </p:sp>
      <p:sp>
        <p:nvSpPr>
          <p:cNvPr id="40988" name="矩形 43"/>
          <p:cNvSpPr>
            <a:spLocks noChangeArrowheads="1"/>
          </p:cNvSpPr>
          <p:nvPr/>
        </p:nvSpPr>
        <p:spPr bwMode="auto">
          <a:xfrm>
            <a:off x="8228013" y="4330700"/>
            <a:ext cx="500062" cy="2308225"/>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企</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业</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的</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经</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济</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行</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为</a:t>
            </a:r>
            <a:endParaRPr lang="zh-CN" altLang="en-US" b="1">
              <a:latin typeface="微软雅黑" panose="020B0503020204020204" pitchFamily="34" charset="-122"/>
              <a:ea typeface="微软雅黑" panose="020B0503020204020204" pitchFamily="34" charset="-122"/>
            </a:endParaRPr>
          </a:p>
        </p:txBody>
      </p:sp>
      <p:sp>
        <p:nvSpPr>
          <p:cNvPr id="40989" name="矩形 44"/>
          <p:cNvSpPr>
            <a:spLocks noChangeArrowheads="1"/>
          </p:cNvSpPr>
          <p:nvPr/>
        </p:nvSpPr>
        <p:spPr bwMode="auto">
          <a:xfrm>
            <a:off x="9085263" y="4330700"/>
            <a:ext cx="500062" cy="2286000"/>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sz="1600" b="1">
                <a:latin typeface="微软雅黑" panose="020B0503020204020204" pitchFamily="34" charset="-122"/>
                <a:ea typeface="微软雅黑" panose="020B0503020204020204" pitchFamily="34" charset="-122"/>
              </a:rPr>
              <a:t>金</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融</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机</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构</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经</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济</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行</a:t>
            </a:r>
            <a:endParaRPr lang="zh-CN" altLang="en-US" sz="1600" b="1">
              <a:latin typeface="微软雅黑" panose="020B0503020204020204" pitchFamily="34" charset="-122"/>
              <a:ea typeface="微软雅黑" panose="020B0503020204020204" pitchFamily="34" charset="-122"/>
            </a:endParaRPr>
          </a:p>
          <a:p>
            <a:pPr algn="ctr" eaLnBrk="1" hangingPunct="1"/>
            <a:r>
              <a:rPr lang="zh-CN" altLang="en-US" sz="1600" b="1">
                <a:latin typeface="微软雅黑" panose="020B0503020204020204" pitchFamily="34" charset="-122"/>
                <a:ea typeface="微软雅黑" panose="020B0503020204020204" pitchFamily="34" charset="-122"/>
              </a:rPr>
              <a:t>为</a:t>
            </a:r>
            <a:endParaRPr lang="zh-CN" altLang="en-US" sz="1600" b="1">
              <a:latin typeface="微软雅黑" panose="020B0503020204020204" pitchFamily="34" charset="-122"/>
              <a:ea typeface="微软雅黑" panose="020B0503020204020204" pitchFamily="34" charset="-122"/>
            </a:endParaRPr>
          </a:p>
        </p:txBody>
      </p:sp>
      <p:sp>
        <p:nvSpPr>
          <p:cNvPr id="40990" name="矩形 45"/>
          <p:cNvSpPr>
            <a:spLocks noChangeArrowheads="1"/>
          </p:cNvSpPr>
          <p:nvPr/>
        </p:nvSpPr>
        <p:spPr bwMode="auto">
          <a:xfrm>
            <a:off x="9942513" y="4330700"/>
            <a:ext cx="500062" cy="2308225"/>
          </a:xfrm>
          <a:prstGeom prst="rect">
            <a:avLst/>
          </a:prstGeom>
          <a:solidFill>
            <a:schemeClr val="accent1"/>
          </a:solidFill>
          <a:ln w="38100" algn="ctr">
            <a:solidFill>
              <a:schemeClr val="tx1"/>
            </a:solidFill>
            <a:miter lim="800000"/>
          </a:ln>
          <a:effectLst>
            <a:outerShdw dist="107763" dir="2700000" algn="ctr" rotWithShape="0">
              <a:srgbClr val="808080">
                <a:alpha val="50000"/>
              </a:srgbClr>
            </a:outerShdw>
          </a:effectLst>
        </p:spPr>
        <p:txBody>
          <a:bodyPr wrap="none"/>
          <a:lstStyle/>
          <a:p>
            <a:pPr algn="ctr" eaLnBrk="1" hangingPunct="1"/>
            <a:r>
              <a:rPr lang="zh-CN" altLang="en-US" b="1">
                <a:latin typeface="微软雅黑" panose="020B0503020204020204" pitchFamily="34" charset="-122"/>
                <a:ea typeface="微软雅黑" panose="020B0503020204020204" pitchFamily="34" charset="-122"/>
              </a:rPr>
              <a:t>政</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府</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的</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经</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济</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行</a:t>
            </a:r>
            <a:endParaRPr lang="zh-CN" altLang="en-US" b="1">
              <a:latin typeface="微软雅黑" panose="020B0503020204020204" pitchFamily="34" charset="-122"/>
              <a:ea typeface="微软雅黑" panose="020B0503020204020204" pitchFamily="34" charset="-122"/>
            </a:endParaRPr>
          </a:p>
          <a:p>
            <a:pPr algn="ctr" eaLnBrk="1" hangingPunct="1"/>
            <a:r>
              <a:rPr lang="zh-CN" altLang="en-US" b="1">
                <a:latin typeface="微软雅黑" panose="020B0503020204020204" pitchFamily="34" charset="-122"/>
                <a:ea typeface="微软雅黑" panose="020B0503020204020204" pitchFamily="34" charset="-122"/>
              </a:rPr>
              <a:t>为</a:t>
            </a:r>
            <a:endParaRPr lang="zh-CN" altLang="en-US" b="1">
              <a:latin typeface="微软雅黑" panose="020B0503020204020204" pitchFamily="34" charset="-122"/>
              <a:ea typeface="微软雅黑" panose="020B0503020204020204" pitchFamily="34" charset="-122"/>
            </a:endParaRPr>
          </a:p>
        </p:txBody>
      </p:sp>
      <p:cxnSp>
        <p:nvCxnSpPr>
          <p:cNvPr id="40991" name="直接连接符 47"/>
          <p:cNvCxnSpPr>
            <a:cxnSpLocks noChangeShapeType="1"/>
            <a:stCxn id="40976" idx="2"/>
            <a:endCxn id="40987" idx="0"/>
          </p:cNvCxnSpPr>
          <p:nvPr/>
        </p:nvCxnSpPr>
        <p:spPr bwMode="auto">
          <a:xfrm flipH="1">
            <a:off x="7693025" y="4064000"/>
            <a:ext cx="296863"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2" name="直接连接符 49"/>
          <p:cNvCxnSpPr>
            <a:cxnSpLocks noChangeShapeType="1"/>
            <a:stCxn id="40976" idx="2"/>
            <a:endCxn id="40988" idx="0"/>
          </p:cNvCxnSpPr>
          <p:nvPr/>
        </p:nvCxnSpPr>
        <p:spPr bwMode="auto">
          <a:xfrm>
            <a:off x="7989888" y="4064000"/>
            <a:ext cx="488950"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3" name="直接连接符 51"/>
          <p:cNvCxnSpPr>
            <a:cxnSpLocks noChangeShapeType="1"/>
            <a:stCxn id="40976" idx="2"/>
            <a:endCxn id="40989" idx="0"/>
          </p:cNvCxnSpPr>
          <p:nvPr/>
        </p:nvCxnSpPr>
        <p:spPr bwMode="auto">
          <a:xfrm>
            <a:off x="7989888" y="4064000"/>
            <a:ext cx="1346200"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4" name="直接连接符 53"/>
          <p:cNvCxnSpPr>
            <a:cxnSpLocks noChangeShapeType="1"/>
            <a:stCxn id="40976" idx="2"/>
            <a:endCxn id="40990" idx="0"/>
          </p:cNvCxnSpPr>
          <p:nvPr/>
        </p:nvCxnSpPr>
        <p:spPr bwMode="auto">
          <a:xfrm>
            <a:off x="7989888" y="4064000"/>
            <a:ext cx="2203450"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5" name="直接连接符 55"/>
          <p:cNvCxnSpPr>
            <a:cxnSpLocks noChangeShapeType="1"/>
            <a:stCxn id="40978" idx="2"/>
            <a:endCxn id="40987" idx="0"/>
          </p:cNvCxnSpPr>
          <p:nvPr/>
        </p:nvCxnSpPr>
        <p:spPr bwMode="auto">
          <a:xfrm flipH="1">
            <a:off x="7693025" y="4064000"/>
            <a:ext cx="2439988"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6" name="直接连接符 57"/>
          <p:cNvCxnSpPr>
            <a:cxnSpLocks noChangeShapeType="1"/>
            <a:stCxn id="40978" idx="2"/>
          </p:cNvCxnSpPr>
          <p:nvPr/>
        </p:nvCxnSpPr>
        <p:spPr bwMode="auto">
          <a:xfrm rot="5400000">
            <a:off x="8954294" y="3171031"/>
            <a:ext cx="285750" cy="2071688"/>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7" name="直接连接符 59"/>
          <p:cNvCxnSpPr>
            <a:cxnSpLocks noChangeShapeType="1"/>
            <a:stCxn id="40978" idx="2"/>
            <a:endCxn id="40989" idx="0"/>
          </p:cNvCxnSpPr>
          <p:nvPr/>
        </p:nvCxnSpPr>
        <p:spPr bwMode="auto">
          <a:xfrm flipH="1">
            <a:off x="9336088" y="4064000"/>
            <a:ext cx="796925"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cxnSp>
        <p:nvCxnSpPr>
          <p:cNvPr id="40998" name="直接连接符 62"/>
          <p:cNvCxnSpPr>
            <a:cxnSpLocks noChangeShapeType="1"/>
            <a:stCxn id="40978" idx="2"/>
            <a:endCxn id="40990" idx="0"/>
          </p:cNvCxnSpPr>
          <p:nvPr/>
        </p:nvCxnSpPr>
        <p:spPr bwMode="auto">
          <a:xfrm>
            <a:off x="10133013" y="4064000"/>
            <a:ext cx="60325" cy="247650"/>
          </a:xfrm>
          <a:prstGeom prst="line">
            <a:avLst/>
          </a:prstGeom>
          <a:noFill/>
          <a:ln w="38100" algn="ctr">
            <a:solidFill>
              <a:schemeClr val="tx1"/>
            </a:solidFill>
            <a:miter lim="800000"/>
          </a:ln>
          <a:extLst>
            <a:ext uri="{909E8E84-426E-40DD-AFC4-6F175D3DCCD1}">
              <a14:hiddenFill xmlns:a14="http://schemas.microsoft.com/office/drawing/2010/main">
                <a:noFill/>
              </a14:hiddenFill>
            </a:ext>
          </a:extLst>
        </p:spPr>
      </p:cxnSp>
      <p:sp>
        <p:nvSpPr>
          <p:cNvPr id="40999" name="TextBox 63"/>
          <p:cNvSpPr txBox="1">
            <a:spLocks noChangeArrowheads="1"/>
          </p:cNvSpPr>
          <p:nvPr/>
        </p:nvSpPr>
        <p:spPr bwMode="auto">
          <a:xfrm>
            <a:off x="4775200" y="1438275"/>
            <a:ext cx="5545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货币供给的决定与影响因素分解图</a:t>
            </a:r>
            <a:endParaRPr lang="zh-CN" altLang="en-US" sz="2000">
              <a:latin typeface="微软雅黑" panose="020B0503020204020204" pitchFamily="34" charset="-122"/>
              <a:ea typeface="微软雅黑" panose="020B0503020204020204" pitchFamily="34" charset="-122"/>
            </a:endParaRPr>
          </a:p>
        </p:txBody>
      </p:sp>
      <p:cxnSp>
        <p:nvCxnSpPr>
          <p:cNvPr id="4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sp>
        <p:nvSpPr>
          <p:cNvPr id="41"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四、货币</a:t>
            </a:r>
            <a:r>
              <a:rPr lang="zh-CN" altLang="en-US" sz="2400" b="1" dirty="0">
                <a:latin typeface="微软雅黑" panose="020B0503020204020204" pitchFamily="34" charset="-122"/>
                <a:ea typeface="微软雅黑" panose="020B0503020204020204" pitchFamily="34" charset="-122"/>
              </a:rPr>
              <a:t>乘数与货币供给量</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19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198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货币供给的数量界限与控制</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419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05</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五、货币</a:t>
            </a:r>
            <a:r>
              <a:rPr lang="zh-CN" altLang="en-US" sz="2400" b="1" dirty="0">
                <a:latin typeface="微软雅黑" panose="020B0503020204020204" pitchFamily="34" charset="-122"/>
                <a:ea typeface="微软雅黑" panose="020B0503020204020204" pitchFamily="34" charset="-122"/>
              </a:rPr>
              <a:t>供给的数量界限和控制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9" name="Rectangle 3"/>
          <p:cNvSpPr txBox="1">
            <a:spLocks noChangeArrowheads="1"/>
          </p:cNvSpPr>
          <p:nvPr/>
        </p:nvSpPr>
        <p:spPr>
          <a:xfrm>
            <a:off x="561976" y="1925263"/>
            <a:ext cx="10955574" cy="43977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lvl="1" eaLnBrk="1" hangingPunct="1">
              <a:lnSpc>
                <a:spcPct val="150000"/>
              </a:lnSpc>
              <a:buClr>
                <a:srgbClr val="00B050"/>
              </a:buClr>
              <a:buFont typeface="Wingdings" panose="05000000000000000000" pitchFamily="2" charset="2"/>
              <a:buChar char="n"/>
              <a:defRPr/>
            </a:pPr>
            <a:r>
              <a:rPr lang="zh-CN" altLang="en-US" kern="0" dirty="0" smtClean="0">
                <a:latin typeface="微软雅黑" panose="020B0503020204020204" pitchFamily="34" charset="-122"/>
                <a:ea typeface="微软雅黑" panose="020B0503020204020204" pitchFamily="34" charset="-122"/>
              </a:rPr>
              <a:t> 货币</a:t>
            </a:r>
            <a:r>
              <a:rPr lang="zh-CN" altLang="en-US" kern="0" dirty="0">
                <a:latin typeface="微软雅黑" panose="020B0503020204020204" pitchFamily="34" charset="-122"/>
                <a:ea typeface="微软雅黑" panose="020B0503020204020204" pitchFamily="34" charset="-122"/>
              </a:rPr>
              <a:t>供给的数量界限：从供给的角度谈经济生活中多少的货币数量才是适当的。理论上说，货币供给应该取决于经济生活中对货币的需求，即交易性货币需求和资产性货币需求。</a:t>
            </a:r>
            <a:endParaRPr lang="zh-CN" altLang="en-US" kern="0" dirty="0">
              <a:latin typeface="微软雅黑" panose="020B0503020204020204" pitchFamily="34" charset="-122"/>
              <a:ea typeface="微软雅黑" panose="020B0503020204020204" pitchFamily="34" charset="-122"/>
            </a:endParaRPr>
          </a:p>
          <a:p>
            <a:pPr lvl="1" eaLnBrk="1" hangingPunct="1">
              <a:lnSpc>
                <a:spcPct val="150000"/>
              </a:lnSpc>
              <a:buClr>
                <a:srgbClr val="00B050"/>
              </a:buClr>
              <a:buFont typeface="Wingdings" panose="05000000000000000000" pitchFamily="2" charset="2"/>
              <a:buChar char="n"/>
              <a:defRPr/>
            </a:pPr>
            <a:r>
              <a:rPr lang="zh-CN" altLang="en-US" b="1" dirty="0" smtClean="0">
                <a:solidFill>
                  <a:srgbClr val="FF3300"/>
                </a:solidFill>
                <a:latin typeface="黑体" panose="02010609060101010101" pitchFamily="49" charset="-122"/>
                <a:ea typeface="黑体" panose="02010609060101010101" pitchFamily="49" charset="-122"/>
              </a:rPr>
              <a:t> </a:t>
            </a:r>
            <a:r>
              <a:rPr lang="zh-CN" altLang="en-US" kern="0" dirty="0" smtClean="0">
                <a:latin typeface="微软雅黑" panose="020B0503020204020204" pitchFamily="34" charset="-122"/>
                <a:ea typeface="微软雅黑" panose="020B0503020204020204" pitchFamily="34" charset="-122"/>
              </a:rPr>
              <a:t>货币</a:t>
            </a:r>
            <a:r>
              <a:rPr lang="zh-CN" altLang="en-US" kern="0" dirty="0">
                <a:latin typeface="微软雅黑" panose="020B0503020204020204" pitchFamily="34" charset="-122"/>
                <a:ea typeface="微软雅黑" panose="020B0503020204020204" pitchFamily="34" charset="-122"/>
              </a:rPr>
              <a:t>供给增长率的确定</a:t>
            </a:r>
            <a:endParaRPr lang="zh-CN" altLang="en-US" kern="0" dirty="0">
              <a:latin typeface="微软雅黑" panose="020B0503020204020204" pitchFamily="34" charset="-122"/>
              <a:ea typeface="微软雅黑" panose="020B0503020204020204" pitchFamily="34" charset="-122"/>
            </a:endParaRPr>
          </a:p>
          <a:p>
            <a:pPr marL="982980" lvl="2" indent="-263525" eaLnBrk="1" hangingPunct="1">
              <a:lnSpc>
                <a:spcPct val="150000"/>
              </a:lnSpc>
              <a:buClr>
                <a:srgbClr val="00B050"/>
              </a:buClr>
              <a:buFont typeface="Wingdings" panose="05000000000000000000" pitchFamily="2" charset="2"/>
              <a:buChar char="Ø"/>
              <a:tabLst>
                <a:tab pos="1079500" algn="l"/>
              </a:tabLst>
              <a:defRPr/>
            </a:pPr>
            <a:r>
              <a:rPr lang="zh-CN" altLang="en-US" sz="2400" kern="0" dirty="0" smtClean="0">
                <a:latin typeface="微软雅黑" panose="020B0503020204020204" pitchFamily="34" charset="-122"/>
                <a:ea typeface="微软雅黑" panose="020B0503020204020204" pitchFamily="34" charset="-122"/>
              </a:rPr>
              <a:t> 货币</a:t>
            </a:r>
            <a:r>
              <a:rPr lang="zh-CN" altLang="en-US" sz="2400" kern="0" dirty="0">
                <a:latin typeface="微软雅黑" panose="020B0503020204020204" pitchFamily="34" charset="-122"/>
                <a:ea typeface="微软雅黑" panose="020B0503020204020204" pitchFamily="34" charset="-122"/>
              </a:rPr>
              <a:t>供给增长率：指本期与上期的货币供给量之比，主要反映货币供给量的变化程度。</a:t>
            </a:r>
            <a:endParaRPr lang="zh-CN" altLang="en-US" sz="2400" kern="0" dirty="0">
              <a:latin typeface="微软雅黑" panose="020B0503020204020204" pitchFamily="34" charset="-122"/>
              <a:ea typeface="微软雅黑" panose="020B0503020204020204" pitchFamily="34" charset="-122"/>
            </a:endParaRPr>
          </a:p>
          <a:p>
            <a:pPr marL="982980" lvl="2" indent="-263525" eaLnBrk="1" hangingPunct="1">
              <a:lnSpc>
                <a:spcPct val="150000"/>
              </a:lnSpc>
              <a:buClr>
                <a:srgbClr val="00B050"/>
              </a:buClr>
              <a:buFont typeface="Wingdings" panose="05000000000000000000" pitchFamily="2" charset="2"/>
              <a:buChar char="Ø"/>
              <a:tabLst>
                <a:tab pos="1079500" algn="l"/>
              </a:tabLst>
              <a:defRPr/>
            </a:pPr>
            <a:r>
              <a:rPr lang="zh-CN" altLang="en-US" sz="2400" kern="0" dirty="0" smtClean="0">
                <a:latin typeface="微软雅黑" panose="020B0503020204020204" pitchFamily="34" charset="-122"/>
                <a:ea typeface="微软雅黑" panose="020B0503020204020204" pitchFamily="34" charset="-122"/>
              </a:rPr>
              <a:t> 货币</a:t>
            </a:r>
            <a:r>
              <a:rPr lang="zh-CN" altLang="en-US" sz="2400" kern="0" dirty="0">
                <a:latin typeface="微软雅黑" panose="020B0503020204020204" pitchFamily="34" charset="-122"/>
                <a:ea typeface="微软雅黑" panose="020B0503020204020204" pitchFamily="34" charset="-122"/>
              </a:rPr>
              <a:t>供给的决定因素主要有三：即经济增长率、就业率以及物价变动率。</a:t>
            </a:r>
            <a:endParaRPr lang="zh-CN" altLang="en-US" sz="2400" kern="0" dirty="0">
              <a:latin typeface="微软雅黑" panose="020B0503020204020204" pitchFamily="34" charset="-122"/>
              <a:ea typeface="微软雅黑" panose="020B0503020204020204" pitchFamily="34" charset="-122"/>
            </a:endParaRPr>
          </a:p>
          <a:p>
            <a:pPr eaLnBrk="1" hangingPunct="1">
              <a:lnSpc>
                <a:spcPct val="150000"/>
              </a:lnSpc>
              <a:buClr>
                <a:srgbClr val="00B050"/>
              </a:buClr>
              <a:buFont typeface="Wingdings" panose="05000000000000000000" pitchFamily="2" charset="2"/>
              <a:buChar char="n"/>
              <a:defRPr/>
            </a:pP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560388" y="1254564"/>
            <a:ext cx="3878262" cy="5365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（一）货币供给的数量界限</a:t>
            </a:r>
            <a:endParaRPr lang="zh-CN" altLang="en-US" sz="2400" b="1" kern="0" dirty="0">
              <a:latin typeface="微软雅黑" panose="020B0503020204020204" pitchFamily="34" charset="-122"/>
              <a:ea typeface="微软雅黑" panose="020B0503020204020204" pitchFamily="34" charset="-122"/>
            </a:endParaRPr>
          </a:p>
        </p:txBody>
      </p:sp>
      <p:cxnSp>
        <p:nvCxnSpPr>
          <p:cNvPr id="7"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1638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现代信用货币的供给</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01</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61181" y="2119583"/>
            <a:ext cx="10917457" cy="34512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lvl="1" eaLnBrk="1" hangingPunct="1">
              <a:lnSpc>
                <a:spcPct val="110000"/>
              </a:lnSpc>
              <a:buClr>
                <a:srgbClr val="00B050"/>
              </a:buClr>
              <a:buFont typeface="Wingdings" panose="05000000000000000000" pitchFamily="2" charset="2"/>
              <a:buChar char="n"/>
              <a:defRPr/>
            </a:pPr>
            <a:r>
              <a:rPr lang="zh-CN" altLang="en-US" sz="2800" b="1" dirty="0" smtClean="0">
                <a:solidFill>
                  <a:srgbClr val="FF3300"/>
                </a:solidFill>
                <a:latin typeface="黑体" panose="02010609060101010101" pitchFamily="49" charset="-122"/>
                <a:ea typeface="黑体" panose="02010609060101010101" pitchFamily="49" charset="-122"/>
              </a:rPr>
              <a:t> </a:t>
            </a:r>
            <a:r>
              <a:rPr lang="zh-CN" altLang="en-US" kern="0" dirty="0" smtClean="0">
                <a:latin typeface="微软雅黑" panose="020B0503020204020204" pitchFamily="34" charset="-122"/>
                <a:ea typeface="微软雅黑" panose="020B0503020204020204" pitchFamily="34" charset="-122"/>
              </a:rPr>
              <a:t>市场经济</a:t>
            </a:r>
            <a:r>
              <a:rPr lang="zh-CN" altLang="en-US" kern="0" dirty="0">
                <a:latin typeface="微软雅黑" panose="020B0503020204020204" pitchFamily="34" charset="-122"/>
                <a:ea typeface="微软雅黑" panose="020B0503020204020204" pitchFamily="34" charset="-122"/>
              </a:rPr>
              <a:t>中，货币过多或过少都会影响经济的稳定，因此，对货币供给数量的控制尤为重要</a:t>
            </a:r>
            <a:endParaRPr lang="zh-CN" altLang="en-US" kern="0" dirty="0">
              <a:latin typeface="微软雅黑" panose="020B0503020204020204" pitchFamily="34" charset="-122"/>
              <a:ea typeface="微软雅黑" panose="020B0503020204020204" pitchFamily="34" charset="-122"/>
            </a:endParaRPr>
          </a:p>
          <a:p>
            <a:pPr lvl="1" eaLnBrk="1" hangingPunct="1">
              <a:lnSpc>
                <a:spcPct val="120000"/>
              </a:lnSpc>
              <a:spcBef>
                <a:spcPct val="30000"/>
              </a:spcBef>
              <a:buClr>
                <a:srgbClr val="00B050"/>
              </a:buClr>
              <a:buFont typeface="Wingdings" panose="05000000000000000000" pitchFamily="2" charset="2"/>
              <a:buChar char="n"/>
              <a:defRPr/>
            </a:pPr>
            <a:r>
              <a:rPr lang="zh-CN" altLang="en-US" b="1" dirty="0" smtClean="0">
                <a:solidFill>
                  <a:srgbClr val="FF3300"/>
                </a:solidFill>
                <a:latin typeface="黑体" panose="02010609060101010101" pitchFamily="49" charset="-122"/>
                <a:ea typeface="黑体" panose="02010609060101010101" pitchFamily="49" charset="-122"/>
              </a:rPr>
              <a:t> </a:t>
            </a:r>
            <a:r>
              <a:rPr lang="zh-CN" altLang="en-US" kern="0" dirty="0" smtClean="0">
                <a:latin typeface="微软雅黑" panose="020B0503020204020204" pitchFamily="34" charset="-122"/>
                <a:ea typeface="微软雅黑" panose="020B0503020204020204" pitchFamily="34" charset="-122"/>
              </a:rPr>
              <a:t>不同</a:t>
            </a:r>
            <a:r>
              <a:rPr lang="zh-CN" altLang="en-US" kern="0" dirty="0">
                <a:latin typeface="微软雅黑" panose="020B0503020204020204" pitchFamily="34" charset="-122"/>
                <a:ea typeface="微软雅黑" panose="020B0503020204020204" pitchFamily="34" charset="-122"/>
              </a:rPr>
              <a:t>的经济体制下，央行调控基础货币的工具和方式有很大差异</a:t>
            </a:r>
            <a:endParaRPr lang="zh-CN" altLang="en-US" kern="0" dirty="0">
              <a:latin typeface="微软雅黑" panose="020B0503020204020204" pitchFamily="34" charset="-122"/>
              <a:ea typeface="微软雅黑" panose="020B0503020204020204" pitchFamily="34" charset="-122"/>
            </a:endParaRPr>
          </a:p>
          <a:p>
            <a:pPr lvl="2" eaLnBrk="1" hangingPunct="1">
              <a:lnSpc>
                <a:spcPct val="120000"/>
              </a:lnSpc>
              <a:spcBef>
                <a:spcPct val="30000"/>
              </a:spcBef>
              <a:buClr>
                <a:srgbClr val="00B050"/>
              </a:buClr>
              <a:buFont typeface="Wingdings" panose="05000000000000000000" pitchFamily="2" charset="2"/>
              <a:buChar char="Ø"/>
              <a:defRPr/>
            </a:pPr>
            <a:r>
              <a:rPr lang="zh-CN" altLang="en-US" sz="2400" kern="0" dirty="0" smtClean="0">
                <a:latin typeface="微软雅黑" panose="020B0503020204020204" pitchFamily="34" charset="-122"/>
                <a:ea typeface="微软雅黑" panose="020B0503020204020204" pitchFamily="34" charset="-122"/>
              </a:rPr>
              <a:t> 计划经济</a:t>
            </a:r>
            <a:r>
              <a:rPr lang="zh-CN" altLang="en-US" sz="2400" kern="0" dirty="0">
                <a:latin typeface="微软雅黑" panose="020B0503020204020204" pitchFamily="34" charset="-122"/>
                <a:ea typeface="微软雅黑" panose="020B0503020204020204" pitchFamily="34" charset="-122"/>
              </a:rPr>
              <a:t>体制下，通过控制贷款来控制货币</a:t>
            </a:r>
            <a:endParaRPr lang="zh-CN" altLang="en-US" sz="2400" kern="0" dirty="0">
              <a:latin typeface="微软雅黑" panose="020B0503020204020204" pitchFamily="34" charset="-122"/>
              <a:ea typeface="微软雅黑" panose="020B0503020204020204" pitchFamily="34" charset="-122"/>
            </a:endParaRPr>
          </a:p>
          <a:p>
            <a:pPr lvl="2" eaLnBrk="1" hangingPunct="1">
              <a:lnSpc>
                <a:spcPct val="120000"/>
              </a:lnSpc>
              <a:spcBef>
                <a:spcPct val="30000"/>
              </a:spcBef>
              <a:buClr>
                <a:srgbClr val="00B050"/>
              </a:buClr>
              <a:buFont typeface="Wingdings" panose="05000000000000000000" pitchFamily="2" charset="2"/>
              <a:buChar char="Ø"/>
              <a:defRPr/>
            </a:pPr>
            <a:r>
              <a:rPr lang="zh-CN" altLang="en-US" sz="2400" kern="0" dirty="0" smtClean="0">
                <a:latin typeface="微软雅黑" panose="020B0503020204020204" pitchFamily="34" charset="-122"/>
                <a:ea typeface="微软雅黑" panose="020B0503020204020204" pitchFamily="34" charset="-122"/>
              </a:rPr>
              <a:t> 市场经济</a:t>
            </a:r>
            <a:r>
              <a:rPr lang="zh-CN" altLang="en-US" sz="2400" kern="0" dirty="0">
                <a:latin typeface="微软雅黑" panose="020B0503020204020204" pitchFamily="34" charset="-122"/>
                <a:ea typeface="微软雅黑" panose="020B0503020204020204" pitchFamily="34" charset="-122"/>
              </a:rPr>
              <a:t>体制下，央行可以通过三大法宝等手段来控制货币</a:t>
            </a:r>
            <a:endParaRPr lang="zh-CN" altLang="en-US" sz="2400" kern="0" dirty="0">
              <a:latin typeface="微软雅黑" panose="020B0503020204020204" pitchFamily="34" charset="-122"/>
              <a:ea typeface="微软雅黑" panose="020B0503020204020204" pitchFamily="34" charset="-122"/>
            </a:endParaRPr>
          </a:p>
          <a:p>
            <a:pPr eaLnBrk="1" hangingPunct="1">
              <a:buClr>
                <a:srgbClr val="00B050"/>
              </a:buClr>
              <a:buFont typeface="Wingdings" panose="05000000000000000000" pitchFamily="2" charset="2"/>
              <a:buChar char="n"/>
              <a:defRPr/>
            </a:pPr>
            <a:endParaRPr lang="zh-CN" altLang="en-US" sz="24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460375" y="1283140"/>
            <a:ext cx="3262312"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（二）货币供给的控制</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五、货币</a:t>
            </a:r>
            <a:r>
              <a:rPr lang="zh-CN" altLang="en-US" sz="2400" b="1" dirty="0">
                <a:latin typeface="微软雅黑" panose="020B0503020204020204" pitchFamily="34" charset="-122"/>
                <a:ea typeface="微软雅黑" panose="020B0503020204020204" pitchFamily="34" charset="-122"/>
              </a:rPr>
              <a:t>供给的数量界限和控制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cxnSp>
        <p:nvCxnSpPr>
          <p:cNvPr id="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9"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355600" y="2127250"/>
            <a:ext cx="11220316" cy="40687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a:lstStyle>
          <a:p>
            <a:pPr lvl="1" eaLnBrk="1" hangingPunct="1">
              <a:lnSpc>
                <a:spcPts val="3100"/>
              </a:lnSpc>
              <a:spcBef>
                <a:spcPts val="600"/>
              </a:spcBef>
              <a:buClr>
                <a:srgbClr val="00B050"/>
              </a:buClr>
              <a:buFont typeface="Wingdings" panose="05000000000000000000" pitchFamily="2" charset="2"/>
              <a:buChar char="n"/>
              <a:defRPr/>
            </a:pPr>
            <a:r>
              <a:rPr lang="zh-CN" altLang="en-US" sz="2000" b="1" dirty="0" smtClean="0">
                <a:solidFill>
                  <a:srgbClr val="FF3300"/>
                </a:solidFill>
                <a:latin typeface="黑体" panose="02010609060101010101" pitchFamily="49" charset="-122"/>
                <a:ea typeface="黑体" panose="02010609060101010101" pitchFamily="49" charset="-122"/>
              </a:rPr>
              <a:t> </a:t>
            </a:r>
            <a:r>
              <a:rPr lang="zh-CN" altLang="en-US" sz="2000" kern="0" dirty="0" smtClean="0">
                <a:latin typeface="微软雅黑" panose="020B0503020204020204" pitchFamily="34" charset="-122"/>
                <a:ea typeface="微软雅黑" panose="020B0503020204020204" pitchFamily="34" charset="-122"/>
              </a:rPr>
              <a:t>货币</a:t>
            </a:r>
            <a:r>
              <a:rPr lang="zh-CN" altLang="en-US" sz="2000" kern="0" dirty="0">
                <a:latin typeface="微软雅黑" panose="020B0503020204020204" pitchFamily="34" charset="-122"/>
                <a:ea typeface="微软雅黑" panose="020B0503020204020204" pitchFamily="34" charset="-122"/>
              </a:rPr>
              <a:t>供给的内生性（</a:t>
            </a:r>
            <a:r>
              <a:rPr lang="zh-CN" altLang="zh-CN" sz="2000" kern="0" dirty="0">
                <a:latin typeface="微软雅黑" panose="020B0503020204020204" pitchFamily="34" charset="-122"/>
                <a:ea typeface="微软雅黑" panose="020B0503020204020204" pitchFamily="34" charset="-122"/>
              </a:rPr>
              <a:t>Endogenesis Character of Money Supply</a:t>
            </a:r>
            <a:r>
              <a:rPr lang="zh-CN" altLang="en-US" sz="2000" kern="0" dirty="0">
                <a:latin typeface="微软雅黑" panose="020B0503020204020204" pitchFamily="34" charset="-122"/>
                <a:ea typeface="微软雅黑" panose="020B0503020204020204" pitchFamily="34" charset="-122"/>
              </a:rPr>
              <a:t>）：指货币供给难以由中央银行绝对控制，而主要是由经济体系中的投资、收入、储蓄、消费等各因素内在地决定，货币供给量具有内生变量的性质</a:t>
            </a:r>
            <a:endParaRPr lang="zh-CN" altLang="en-US" sz="2000" kern="0" dirty="0">
              <a:latin typeface="微软雅黑" panose="020B0503020204020204" pitchFamily="34" charset="-122"/>
              <a:ea typeface="微软雅黑" panose="020B0503020204020204" pitchFamily="34" charset="-122"/>
            </a:endParaRPr>
          </a:p>
          <a:p>
            <a:pPr lvl="1" eaLnBrk="1" hangingPunct="1">
              <a:lnSpc>
                <a:spcPts val="3100"/>
              </a:lnSpc>
              <a:spcBef>
                <a:spcPts val="600"/>
              </a:spcBef>
              <a:buClr>
                <a:srgbClr val="00B050"/>
              </a:buClr>
              <a:buFont typeface="Wingdings" panose="05000000000000000000" pitchFamily="2" charset="2"/>
              <a:buChar char="n"/>
              <a:defRPr/>
            </a:pPr>
            <a:r>
              <a:rPr lang="zh-CN" altLang="en-US" sz="2000" b="1" dirty="0" smtClean="0">
                <a:solidFill>
                  <a:srgbClr val="FF3300"/>
                </a:solidFill>
                <a:latin typeface="黑体" panose="02010609060101010101" pitchFamily="49" charset="-122"/>
                <a:ea typeface="黑体" panose="02010609060101010101" pitchFamily="49" charset="-122"/>
              </a:rPr>
              <a:t> </a:t>
            </a:r>
            <a:r>
              <a:rPr lang="zh-CN" altLang="en-US" sz="2000" kern="0" dirty="0" smtClean="0">
                <a:latin typeface="微软雅黑" panose="020B0503020204020204" pitchFamily="34" charset="-122"/>
                <a:ea typeface="微软雅黑" panose="020B0503020204020204" pitchFamily="34" charset="-122"/>
              </a:rPr>
              <a:t>货币</a:t>
            </a:r>
            <a:r>
              <a:rPr lang="zh-CN" altLang="en-US" sz="2000" kern="0" dirty="0">
                <a:latin typeface="微软雅黑" panose="020B0503020204020204" pitchFamily="34" charset="-122"/>
                <a:ea typeface="微软雅黑" panose="020B0503020204020204" pitchFamily="34" charset="-122"/>
              </a:rPr>
              <a:t>供给的外生性（</a:t>
            </a:r>
            <a:r>
              <a:rPr lang="zh-CN" altLang="zh-CN" sz="2000" kern="0" dirty="0">
                <a:latin typeface="微软雅黑" panose="020B0503020204020204" pitchFamily="34" charset="-122"/>
                <a:ea typeface="微软雅黑" panose="020B0503020204020204" pitchFamily="34" charset="-122"/>
              </a:rPr>
              <a:t>Exogenesis Character of Money Supply</a:t>
            </a:r>
            <a:r>
              <a:rPr lang="zh-CN" altLang="en-US" sz="2000" kern="0" dirty="0">
                <a:latin typeface="微软雅黑" panose="020B0503020204020204" pitchFamily="34" charset="-122"/>
                <a:ea typeface="微软雅黑" panose="020B0503020204020204" pitchFamily="34" charset="-122"/>
              </a:rPr>
              <a:t>）：指货币供给可以由中央银行进行有效的控制，货币供给量具有外生变量的性质。</a:t>
            </a:r>
            <a:endParaRPr lang="zh-CN" altLang="en-US" sz="2000" kern="0" dirty="0">
              <a:latin typeface="微软雅黑" panose="020B0503020204020204" pitchFamily="34" charset="-122"/>
              <a:ea typeface="微软雅黑" panose="020B0503020204020204" pitchFamily="34" charset="-122"/>
            </a:endParaRPr>
          </a:p>
          <a:p>
            <a:pPr marL="443230" indent="219075" eaLnBrk="1" hangingPunct="1">
              <a:lnSpc>
                <a:spcPts val="3100"/>
              </a:lnSpc>
              <a:spcBef>
                <a:spcPts val="600"/>
              </a:spcBef>
              <a:buClr>
                <a:srgbClr val="00B050"/>
              </a:buClr>
              <a:buFont typeface="Wingdings" panose="05000000000000000000" pitchFamily="2" charset="2"/>
              <a:buChar char="n"/>
              <a:defRPr/>
            </a:pPr>
            <a:r>
              <a:rPr lang="zh-CN" altLang="en-US" sz="2000" kern="0" dirty="0" smtClean="0">
                <a:latin typeface="微软雅黑" panose="020B0503020204020204" pitchFamily="34" charset="-122"/>
                <a:ea typeface="微软雅黑" panose="020B0503020204020204" pitchFamily="34" charset="-122"/>
              </a:rPr>
              <a:t> 货币</a:t>
            </a:r>
            <a:r>
              <a:rPr lang="zh-CN" altLang="en-US" sz="2000" kern="0" dirty="0">
                <a:latin typeface="微软雅黑" panose="020B0503020204020204" pitchFamily="34" charset="-122"/>
                <a:ea typeface="微软雅黑" panose="020B0503020204020204" pitchFamily="34" charset="-122"/>
              </a:rPr>
              <a:t>供给内生性与外生性之争</a:t>
            </a:r>
            <a:endParaRPr lang="zh-CN" altLang="en-US" sz="2000" kern="0" dirty="0">
              <a:latin typeface="微软雅黑" panose="020B0503020204020204" pitchFamily="34" charset="-122"/>
              <a:ea typeface="微软雅黑" panose="020B0503020204020204" pitchFamily="34" charset="-122"/>
            </a:endParaRPr>
          </a:p>
          <a:p>
            <a:pPr lvl="1" eaLnBrk="1" hangingPunct="1">
              <a:lnSpc>
                <a:spcPts val="3100"/>
              </a:lnSpc>
              <a:spcBef>
                <a:spcPts val="600"/>
              </a:spcBef>
              <a:buClr>
                <a:srgbClr val="00B050"/>
              </a:buClr>
              <a:buFont typeface="Wingdings" panose="05000000000000000000" pitchFamily="2" charset="2"/>
              <a:buChar char="Ø"/>
              <a:defRPr/>
            </a:pPr>
            <a:r>
              <a:rPr lang="zh-CN" altLang="en-US" sz="2000" kern="0" dirty="0" smtClean="0">
                <a:latin typeface="微软雅黑" panose="020B0503020204020204" pitchFamily="34" charset="-122"/>
                <a:ea typeface="微软雅黑" panose="020B0503020204020204" pitchFamily="34" charset="-122"/>
              </a:rPr>
              <a:t> 经济学界</a:t>
            </a:r>
            <a:r>
              <a:rPr lang="zh-CN" altLang="en-US" sz="2000" kern="0" dirty="0">
                <a:latin typeface="微软雅黑" panose="020B0503020204020204" pitchFamily="34" charset="-122"/>
                <a:ea typeface="微软雅黑" panose="020B0503020204020204" pitchFamily="34" charset="-122"/>
              </a:rPr>
              <a:t>对货币供给的内生性与外生性争论，</a:t>
            </a:r>
            <a:endParaRPr lang="zh-CN" altLang="en-US" sz="2000" kern="0" dirty="0">
              <a:latin typeface="微软雅黑" panose="020B0503020204020204" pitchFamily="34" charset="-122"/>
              <a:ea typeface="微软雅黑" panose="020B0503020204020204" pitchFamily="34" charset="-122"/>
            </a:endParaRPr>
          </a:p>
          <a:p>
            <a:pPr lvl="1" eaLnBrk="1" hangingPunct="1">
              <a:lnSpc>
                <a:spcPts val="3100"/>
              </a:lnSpc>
              <a:spcBef>
                <a:spcPts val="600"/>
              </a:spcBef>
              <a:buClr>
                <a:srgbClr val="00B050"/>
              </a:buClr>
              <a:buFont typeface="Wingdings" panose="05000000000000000000" pitchFamily="2" charset="2"/>
              <a:buChar char="Ø"/>
              <a:defRPr/>
            </a:pPr>
            <a:r>
              <a:rPr lang="zh-CN" altLang="en-US" sz="2000" kern="0" dirty="0" smtClean="0">
                <a:latin typeface="微软雅黑" panose="020B0503020204020204" pitchFamily="34" charset="-122"/>
                <a:ea typeface="微软雅黑" panose="020B0503020204020204" pitchFamily="34" charset="-122"/>
              </a:rPr>
              <a:t> 多数</a:t>
            </a:r>
            <a:r>
              <a:rPr lang="zh-CN" altLang="en-US" sz="2000" kern="0" dirty="0">
                <a:latin typeface="微软雅黑" panose="020B0503020204020204" pitchFamily="34" charset="-122"/>
                <a:ea typeface="微软雅黑" panose="020B0503020204020204" pitchFamily="34" charset="-122"/>
              </a:rPr>
              <a:t>经济学家都采取折中的做法，即认为央行对货币的供给有一定的控制力，但是不能完全</a:t>
            </a:r>
            <a:r>
              <a:rPr lang="zh-CN" altLang="en-US" sz="2000" kern="0" dirty="0" smtClean="0">
                <a:latin typeface="微软雅黑" panose="020B0503020204020204" pitchFamily="34" charset="-122"/>
                <a:ea typeface="微软雅黑" panose="020B0503020204020204" pitchFamily="34" charset="-122"/>
              </a:rPr>
              <a:t>决定</a:t>
            </a:r>
            <a:endParaRPr lang="zh-CN" altLang="en-US" sz="2000" dirty="0">
              <a:latin typeface="微软雅黑" panose="020B0503020204020204" pitchFamily="34" charset="-122"/>
              <a:ea typeface="微软雅黑" panose="020B0503020204020204" pitchFamily="34" charset="-122"/>
              <a:cs typeface="仿宋_GB2312"/>
            </a:endParaRPr>
          </a:p>
        </p:txBody>
      </p:sp>
      <p:sp>
        <p:nvSpPr>
          <p:cNvPr id="10" name="矩形 9"/>
          <p:cNvSpPr/>
          <p:nvPr/>
        </p:nvSpPr>
        <p:spPr>
          <a:xfrm>
            <a:off x="425450" y="1377950"/>
            <a:ext cx="4800600"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（三）货币供给的内生性与外生性</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五、货币</a:t>
            </a:r>
            <a:r>
              <a:rPr lang="zh-CN" altLang="en-US" sz="2400" b="1" dirty="0">
                <a:latin typeface="微软雅黑" panose="020B0503020204020204" pitchFamily="34" charset="-122"/>
                <a:ea typeface="微软雅黑" panose="020B0503020204020204" pitchFamily="34" charset="-122"/>
              </a:rPr>
              <a:t>供给的数量界限和控制</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cxnSp>
        <p:nvCxnSpPr>
          <p:cNvPr id="8"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6083"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本讲讨论题</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460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06</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7107"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7108"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矩形 10"/>
          <p:cNvSpPr>
            <a:spLocks noChangeArrowheads="1"/>
          </p:cNvSpPr>
          <p:nvPr/>
        </p:nvSpPr>
        <p:spPr bwMode="auto">
          <a:xfrm>
            <a:off x="354013" y="1539875"/>
            <a:ext cx="2339102"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一、本讲</a:t>
            </a:r>
            <a:r>
              <a:rPr lang="zh-CN" altLang="en-US" sz="2400" b="1" dirty="0" smtClean="0">
                <a:latin typeface="微软雅黑" panose="020B0503020204020204" pitchFamily="34" charset="-122"/>
                <a:ea typeface="微软雅黑" panose="020B0503020204020204" pitchFamily="34" charset="-122"/>
              </a:rPr>
              <a:t>讨论题</a:t>
            </a:r>
            <a:endParaRPr lang="en-US" altLang="zh-CN" sz="2400" b="1" dirty="0">
              <a:latin typeface="微软雅黑" panose="020B0503020204020204" pitchFamily="34" charset="-122"/>
              <a:ea typeface="微软雅黑" panose="020B0503020204020204" pitchFamily="34" charset="-122"/>
            </a:endParaRPr>
          </a:p>
        </p:txBody>
      </p:sp>
      <p:sp>
        <p:nvSpPr>
          <p:cNvPr id="47110"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595959"/>
                </a:solidFill>
                <a:latin typeface="微软雅黑" panose="020B0503020204020204" pitchFamily="34" charset="-122"/>
                <a:ea typeface="微软雅黑" panose="020B0503020204020204" pitchFamily="34" charset="-122"/>
              </a:rPr>
              <a:t>六、本</a:t>
            </a:r>
            <a:r>
              <a:rPr lang="zh-CN" altLang="en-US" sz="2400" b="1" dirty="0">
                <a:solidFill>
                  <a:srgbClr val="595959"/>
                </a:solidFill>
                <a:latin typeface="微软雅黑" panose="020B0503020204020204" pitchFamily="34" charset="-122"/>
                <a:ea typeface="微软雅黑" panose="020B0503020204020204" pitchFamily="34" charset="-122"/>
              </a:rPr>
              <a:t>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47111" name="Rectangle 3"/>
          <p:cNvSpPr txBox="1">
            <a:spLocks noChangeArrowheads="1"/>
          </p:cNvSpPr>
          <p:nvPr/>
        </p:nvSpPr>
        <p:spPr bwMode="auto">
          <a:xfrm>
            <a:off x="768350" y="2378075"/>
            <a:ext cx="8139113"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spcBef>
                <a:spcPts val="1000"/>
              </a:spcBef>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marL="342900" indent="-342900">
              <a:lnSpc>
                <a:spcPct val="150000"/>
              </a:lnSpc>
              <a:spcBef>
                <a:spcPts val="1000"/>
              </a:spcBef>
              <a:buClr>
                <a:srgbClr val="00B050"/>
              </a:buClr>
              <a:buFont typeface="Wingdings" panose="05000000000000000000" pitchFamily="2" charset="2"/>
              <a:buChar char="n"/>
            </a:pPr>
            <a:r>
              <a:rPr lang="zh-CN" altLang="en-US" sz="2400" b="1" dirty="0" smtClean="0">
                <a:latin typeface="微软雅黑" panose="020B0503020204020204" pitchFamily="34" charset="-122"/>
                <a:ea typeface="微软雅黑" panose="020B0503020204020204" pitchFamily="34" charset="-122"/>
              </a:rPr>
              <a:t>数字人民币对</a:t>
            </a:r>
            <a:r>
              <a:rPr lang="zh-CN" altLang="en-US" sz="2400" b="1" dirty="0">
                <a:latin typeface="微软雅黑" panose="020B0503020204020204" pitchFamily="34" charset="-122"/>
                <a:ea typeface="微软雅黑" panose="020B0503020204020204" pitchFamily="34" charset="-122"/>
              </a:rPr>
              <a:t>货币供给机制产生怎样的影响？</a:t>
            </a:r>
            <a:endParaRPr lang="en-US" altLang="zh-CN" sz="24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400" b="1" dirty="0">
              <a:latin typeface="微软雅黑" panose="020B0503020204020204" pitchFamily="34" charset="-122"/>
              <a:ea typeface="微软雅黑" panose="020B0503020204020204" pitchFamily="34" charset="-122"/>
            </a:endParaRPr>
          </a:p>
          <a:p>
            <a:pPr>
              <a:lnSpc>
                <a:spcPct val="150000"/>
              </a:lnSpc>
              <a:spcBef>
                <a:spcPts val="1000"/>
              </a:spcBef>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eaLnBrk="1" hangingPunct="1">
              <a:lnSpc>
                <a:spcPct val="90000"/>
              </a:lnSpc>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1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481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矩形 10"/>
          <p:cNvSpPr>
            <a:spLocks noChangeArrowheads="1"/>
          </p:cNvSpPr>
          <p:nvPr/>
        </p:nvSpPr>
        <p:spPr bwMode="auto">
          <a:xfrm>
            <a:off x="354013" y="1539875"/>
            <a:ext cx="2339102" cy="47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二、本讲</a:t>
            </a:r>
            <a:r>
              <a:rPr lang="zh-CN" altLang="en-US" sz="2400" b="1" dirty="0" smtClean="0">
                <a:latin typeface="微软雅黑" panose="020B0503020204020204" pitchFamily="34" charset="-122"/>
                <a:ea typeface="微软雅黑" panose="020B0503020204020204" pitchFamily="34" charset="-122"/>
              </a:rPr>
              <a:t>思考题</a:t>
            </a:r>
            <a:endParaRPr lang="en-US" altLang="zh-CN" sz="2400" b="1" dirty="0">
              <a:latin typeface="微软雅黑" panose="020B0503020204020204" pitchFamily="34" charset="-122"/>
              <a:ea typeface="微软雅黑" panose="020B0503020204020204" pitchFamily="34" charset="-122"/>
            </a:endParaRPr>
          </a:p>
        </p:txBody>
      </p:sp>
      <p:sp>
        <p:nvSpPr>
          <p:cNvPr id="48134" name="Rectangle 3"/>
          <p:cNvSpPr txBox="1">
            <a:spLocks noChangeArrowheads="1"/>
          </p:cNvSpPr>
          <p:nvPr/>
        </p:nvSpPr>
        <p:spPr bwMode="auto">
          <a:xfrm>
            <a:off x="924128" y="2381250"/>
            <a:ext cx="787379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ts val="1000"/>
              </a:spcBef>
              <a:buFont typeface="Wingdings" panose="05000000000000000000" pitchFamily="2" charset="2"/>
              <a:buNone/>
            </a:pPr>
            <a:r>
              <a:rPr lang="en-US" altLang="zh-CN" sz="2000" b="1" dirty="0">
                <a:latin typeface="宋体" panose="02010600030101010101" pitchFamily="2" charset="-122"/>
              </a:rPr>
              <a:t>1</a:t>
            </a:r>
            <a:r>
              <a:rPr lang="zh-CN" altLang="en-US" sz="2000" b="1" dirty="0">
                <a:latin typeface="宋体" panose="02010600030101010101" pitchFamily="2" charset="-122"/>
              </a:rPr>
              <a:t>、</a:t>
            </a:r>
            <a:r>
              <a:rPr lang="zh-CN" altLang="en-US" sz="2000" dirty="0">
                <a:latin typeface="微软雅黑" panose="020B0503020204020204" pitchFamily="34" charset="-122"/>
                <a:ea typeface="微软雅黑" panose="020B0503020204020204" pitchFamily="34" charset="-122"/>
              </a:rPr>
              <a:t>简述现代货币供给机制。</a:t>
            </a:r>
            <a:endParaRPr lang="zh-CN" altLang="en-US" sz="20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、影响货币乘数的因素有哪些？</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、居民、企业、政府、金融机构的行为对货币供给有何影响？</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、货币供给数量控制如何实现？</a:t>
            </a:r>
            <a:endParaRPr lang="en-US" altLang="zh-CN" sz="2000" dirty="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、货币乘数与存款乘数的内在关系是什么，二者是否有本质的区别</a:t>
            </a:r>
            <a:r>
              <a:rPr lang="zh-CN" altLang="en-US" sz="2000" dirty="0" smtClean="0">
                <a:latin typeface="微软雅黑" panose="020B0503020204020204" pitchFamily="34" charset="-122"/>
                <a:ea typeface="微软雅黑" panose="020B0503020204020204" pitchFamily="34" charset="-122"/>
              </a:rPr>
              <a:t>？</a:t>
            </a:r>
            <a:endParaRPr lang="zh-CN" altLang="en-US" sz="2000" dirty="0" smtClean="0">
              <a:latin typeface="微软雅黑" panose="020B0503020204020204" pitchFamily="34" charset="-122"/>
              <a:ea typeface="微软雅黑" panose="020B0503020204020204" pitchFamily="34" charset="-122"/>
            </a:endParaRPr>
          </a:p>
          <a:p>
            <a:pPr eaLnBrk="1" hangingPunct="1">
              <a:lnSpc>
                <a:spcPct val="120000"/>
              </a:lnSpc>
              <a:spcBef>
                <a:spcPts val="1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、存款创造过程中的关键因素是什么？</a:t>
            </a:r>
            <a:endParaRPr lang="zh-CN" altLang="en-US" sz="2000" dirty="0">
              <a:latin typeface="微软雅黑" panose="020B0503020204020204" pitchFamily="34" charset="-122"/>
              <a:ea typeface="微软雅黑" panose="020B0503020204020204" pitchFamily="34" charset="-122"/>
            </a:endParaRPr>
          </a:p>
        </p:txBody>
      </p:sp>
      <p:pic>
        <p:nvPicPr>
          <p:cNvPr id="4813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2638" y="1118681"/>
            <a:ext cx="3783227" cy="2840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12"/>
          <p:cNvSpPr txBox="1">
            <a:spLocks noChangeArrowheads="1"/>
          </p:cNvSpPr>
          <p:nvPr/>
        </p:nvSpPr>
        <p:spPr bwMode="auto">
          <a:xfrm>
            <a:off x="768350"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solidFill>
                  <a:srgbClr val="595959"/>
                </a:solidFill>
                <a:latin typeface="微软雅黑" panose="020B0503020204020204" pitchFamily="34" charset="-122"/>
                <a:ea typeface="微软雅黑" panose="020B0503020204020204" pitchFamily="34" charset="-122"/>
              </a:rPr>
              <a:t>六、本</a:t>
            </a:r>
            <a:r>
              <a:rPr lang="zh-CN" altLang="en-US" sz="2400" b="1" dirty="0">
                <a:solidFill>
                  <a:srgbClr val="595959"/>
                </a:solidFill>
                <a:latin typeface="微软雅黑" panose="020B0503020204020204" pitchFamily="34" charset="-122"/>
                <a:ea typeface="微软雅黑" panose="020B0503020204020204" pitchFamily="34" charset="-122"/>
              </a:rPr>
              <a:t>讲讨论</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460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46083"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文本框 25"/>
          <p:cNvSpPr txBox="1">
            <a:spLocks noChangeArrowheads="1"/>
          </p:cNvSpPr>
          <p:nvPr/>
        </p:nvSpPr>
        <p:spPr bwMode="auto">
          <a:xfrm>
            <a:off x="2936639" y="1988023"/>
            <a:ext cx="8912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dirty="0" smtClean="0">
                <a:solidFill>
                  <a:srgbClr val="FFFFFF"/>
                </a:solidFill>
                <a:latin typeface="微软雅黑" panose="020B0503020204020204" pitchFamily="34" charset="-122"/>
                <a:ea typeface="微软雅黑" panose="020B0503020204020204" pitchFamily="34" charset="-122"/>
              </a:rPr>
              <a:t>现代货币供给机制是经济发展的基础性机制之一</a:t>
            </a:r>
            <a:endParaRPr lang="zh-CN" altLang="en-US" sz="48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826716" y="39606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一、现代</a:t>
            </a:r>
            <a:r>
              <a:rPr lang="zh-CN" altLang="en-US" sz="2400" b="1" dirty="0">
                <a:latin typeface="微软雅黑" panose="020B0503020204020204" pitchFamily="34" charset="-122"/>
                <a:ea typeface="微软雅黑" panose="020B0503020204020204" pitchFamily="34" charset="-122"/>
              </a:rPr>
              <a:t>信用货币的供给</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17413" name="Rectangle 3"/>
          <p:cNvSpPr txBox="1">
            <a:spLocks noChangeArrowheads="1"/>
          </p:cNvSpPr>
          <p:nvPr/>
        </p:nvSpPr>
        <p:spPr bwMode="auto">
          <a:xfrm>
            <a:off x="354014" y="1943100"/>
            <a:ext cx="11250612"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ct val="1200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a:t>
            </a:r>
            <a:r>
              <a:rPr lang="zh-CN" altLang="zh-CN" sz="2000" dirty="0">
                <a:latin typeface="微软雅黑" panose="020B0503020204020204" pitchFamily="34" charset="-122"/>
                <a:ea typeface="微软雅黑" panose="020B0503020204020204" pitchFamily="34" charset="-122"/>
              </a:rPr>
              <a:t>Money Supply</a:t>
            </a:r>
            <a:r>
              <a:rPr lang="zh-CN" altLang="en-US" sz="2000" dirty="0">
                <a:latin typeface="微软雅黑" panose="020B0503020204020204" pitchFamily="34" charset="-122"/>
                <a:ea typeface="微软雅黑" panose="020B0503020204020204" pitchFamily="34" charset="-122"/>
              </a:rPr>
              <a:t>）：是指一定时期内一国银行系统向经济中投入货币的行为过程</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ct val="1200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供给量（</a:t>
            </a:r>
            <a:r>
              <a:rPr lang="zh-CN" altLang="zh-CN" sz="2000" dirty="0">
                <a:latin typeface="微软雅黑" panose="020B0503020204020204" pitchFamily="34" charset="-122"/>
                <a:ea typeface="微软雅黑" panose="020B0503020204020204" pitchFamily="34" charset="-122"/>
              </a:rPr>
              <a:t>Money Supply Quantity</a:t>
            </a:r>
            <a:r>
              <a:rPr lang="zh-CN" altLang="en-US" sz="2000" dirty="0">
                <a:latin typeface="微软雅黑" panose="020B0503020204020204" pitchFamily="34" charset="-122"/>
                <a:ea typeface="微软雅黑" panose="020B0503020204020204" pitchFamily="34" charset="-122"/>
              </a:rPr>
              <a:t>）：指一国各经济主体（包括个人、企事业单位和政府部门等）持有的、由银行系统供应的债务总量</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ct val="1200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供给有名义货币供给与实际货币供给之分</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46088" y="1241425"/>
            <a:ext cx="5040312" cy="534988"/>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（一）货币供给与货币供应量</a:t>
            </a:r>
            <a:endParaRPr lang="zh-CN" altLang="en-US" sz="2400" b="1" kern="0" dirty="0">
              <a:latin typeface="微软雅黑" panose="020B0503020204020204" pitchFamily="34" charset="-122"/>
              <a:ea typeface="微软雅黑" panose="020B0503020204020204" pitchFamily="34" charset="-122"/>
            </a:endParaRPr>
          </a:p>
        </p:txBody>
      </p:sp>
      <p:sp>
        <p:nvSpPr>
          <p:cNvPr id="7" name="矩形 6"/>
          <p:cNvSpPr/>
          <p:nvPr/>
        </p:nvSpPr>
        <p:spPr>
          <a:xfrm>
            <a:off x="446088" y="3692525"/>
            <a:ext cx="5886450" cy="498475"/>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（二）货币供给机制与经济机制</a:t>
            </a:r>
            <a:endParaRPr lang="zh-CN" altLang="en-US" sz="2400" b="1" kern="0" dirty="0">
              <a:latin typeface="微软雅黑" panose="020B0503020204020204" pitchFamily="34" charset="-122"/>
              <a:ea typeface="微软雅黑" panose="020B0503020204020204" pitchFamily="34" charset="-122"/>
            </a:endParaRPr>
          </a:p>
        </p:txBody>
      </p:sp>
      <p:sp>
        <p:nvSpPr>
          <p:cNvPr id="17416" name="Rectangle 3"/>
          <p:cNvSpPr txBox="1">
            <a:spLocks noChangeArrowheads="1"/>
          </p:cNvSpPr>
          <p:nvPr/>
        </p:nvSpPr>
        <p:spPr bwMode="auto">
          <a:xfrm>
            <a:off x="826717" y="4343265"/>
            <a:ext cx="10437913" cy="1619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ts val="6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市场经济</a:t>
            </a:r>
            <a:r>
              <a:rPr lang="zh-CN" altLang="en-US" sz="2000" dirty="0">
                <a:latin typeface="微软雅黑" panose="020B0503020204020204" pitchFamily="34" charset="-122"/>
                <a:ea typeface="微软雅黑" panose="020B0503020204020204" pitchFamily="34" charset="-122"/>
              </a:rPr>
              <a:t>和二级银行体制下的货币供给机制：</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spcBef>
                <a:spcPts val="600"/>
              </a:spcBef>
              <a:buClr>
                <a:srgbClr val="00B050"/>
              </a:buCl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各经济主体及其行为具有相对的独立性，采用“中央银行</a:t>
            </a:r>
            <a:r>
              <a:rPr lang="zh-CN"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存款货币银行”的二级银行体制</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txBox="1">
            <a:spLocks noChangeArrowheads="1"/>
          </p:cNvSpPr>
          <p:nvPr/>
        </p:nvSpPr>
        <p:spPr bwMode="auto">
          <a:xfrm>
            <a:off x="768350" y="2157413"/>
            <a:ext cx="1014253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ts val="31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供给的基本模型： </a:t>
            </a:r>
            <a:r>
              <a:rPr lang="zh-CN" altLang="zh-CN" sz="2000" dirty="0">
                <a:latin typeface="微软雅黑" panose="020B0503020204020204" pitchFamily="34" charset="-122"/>
                <a:ea typeface="微软雅黑" panose="020B0503020204020204" pitchFamily="34" charset="-122"/>
              </a:rPr>
              <a:t>Ms</a:t>
            </a:r>
            <a:r>
              <a:rPr lang="zh-CN" altLang="en-US"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B ×m</a:t>
            </a:r>
            <a:endParaRPr lang="en-US" altLang="zh-CN" sz="2000" dirty="0">
              <a:latin typeface="微软雅黑" panose="020B0503020204020204" pitchFamily="34" charset="-122"/>
              <a:ea typeface="微软雅黑" panose="020B0503020204020204" pitchFamily="34" charset="-122"/>
            </a:endParaRPr>
          </a:p>
          <a:p>
            <a:pPr lvl="1" eaLnBrk="1" hangingPunct="1">
              <a:lnSpc>
                <a:spcPts val="3100"/>
              </a:lnSpc>
              <a:spcBef>
                <a:spcPts val="500"/>
              </a:spcBef>
              <a:buClr>
                <a:srgbClr val="FF3300"/>
              </a:buClr>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Ms</a:t>
            </a:r>
            <a:r>
              <a:rPr lang="zh-CN" altLang="en-US" sz="2000" dirty="0">
                <a:latin typeface="微软雅黑" panose="020B0503020204020204" pitchFamily="34" charset="-122"/>
                <a:ea typeface="微软雅黑" panose="020B0503020204020204" pitchFamily="34" charset="-122"/>
              </a:rPr>
              <a:t>为货币供应量；</a:t>
            </a:r>
            <a:r>
              <a:rPr lang="zh-CN"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为基础货币；</a:t>
            </a:r>
            <a:r>
              <a:rPr lang="zh-CN"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为货币乘数</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a:t>
            </a:r>
            <a:r>
              <a:rPr lang="zh-CN" altLang="en-US" sz="2000" dirty="0" smtClean="0">
                <a:latin typeface="微软雅黑" panose="020B0503020204020204" pitchFamily="34" charset="-122"/>
                <a:ea typeface="微软雅黑" panose="020B0503020204020204" pitchFamily="34" charset="-122"/>
              </a:rPr>
              <a:t>过程</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供给过程涉及的四个行为</a:t>
            </a:r>
            <a:r>
              <a:rPr lang="zh-CN" altLang="en-US" sz="2000" dirty="0" smtClean="0">
                <a:latin typeface="微软雅黑" panose="020B0503020204020204" pitchFamily="34" charset="-122"/>
                <a:ea typeface="微软雅黑" panose="020B0503020204020204" pitchFamily="34" charset="-122"/>
              </a:rPr>
              <a:t>主体：中央银行、商业银行、存款人、借款者</a:t>
            </a:r>
            <a:endParaRPr lang="en-US" altLang="zh-CN" sz="2000" dirty="0" smtClean="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供给的</a:t>
            </a:r>
            <a:r>
              <a:rPr lang="zh-CN" altLang="en-US" sz="2000" dirty="0" smtClean="0">
                <a:latin typeface="微软雅黑" panose="020B0503020204020204" pitchFamily="34" charset="-122"/>
                <a:ea typeface="微软雅黑" panose="020B0503020204020204" pitchFamily="34" charset="-122"/>
              </a:rPr>
              <a:t>特点</a:t>
            </a:r>
            <a:endParaRPr lang="en-US" altLang="zh-CN" sz="2000" dirty="0" smtClean="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供给的主体是央行和存款货币</a:t>
            </a:r>
            <a:r>
              <a:rPr lang="zh-CN" altLang="en-US" sz="2000" dirty="0" smtClean="0">
                <a:latin typeface="微软雅黑" panose="020B0503020204020204" pitchFamily="34" charset="-122"/>
                <a:ea typeface="微软雅黑" panose="020B0503020204020204" pitchFamily="34" charset="-122"/>
              </a:rPr>
              <a:t>银行</a:t>
            </a:r>
            <a:endParaRPr lang="en-US" altLang="zh-CN" sz="2000" dirty="0" smtClean="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“源与流”</a:t>
            </a:r>
            <a:r>
              <a:rPr lang="zh-CN" altLang="en-US" sz="2000" dirty="0">
                <a:latin typeface="微软雅黑" panose="020B0503020204020204" pitchFamily="34" charset="-122"/>
                <a:ea typeface="微软雅黑" panose="020B0503020204020204" pitchFamily="34" charset="-122"/>
              </a:rPr>
              <a:t>的双层货币供给</a:t>
            </a:r>
            <a:r>
              <a:rPr lang="zh-CN" altLang="en-US" sz="2000" dirty="0" smtClean="0">
                <a:latin typeface="微软雅黑" panose="020B0503020204020204" pitchFamily="34" charset="-122"/>
                <a:ea typeface="微软雅黑" panose="020B0503020204020204" pitchFamily="34" charset="-122"/>
              </a:rPr>
              <a:t>机制：中央银行</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基础货币；商业银行</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存款货币</a:t>
            </a:r>
            <a:endParaRPr lang="zh-CN" altLang="en-US" sz="2000" dirty="0" smtClean="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500"/>
              </a:spcBef>
              <a:buClr>
                <a:srgbClr val="00B050"/>
              </a:buClr>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三</a:t>
            </a:r>
            <a:r>
              <a:rPr lang="zh-CN" altLang="en-US" sz="2000" dirty="0">
                <a:latin typeface="微软雅黑" panose="020B0503020204020204" pitchFamily="34" charset="-122"/>
                <a:ea typeface="微软雅黑" panose="020B0503020204020204" pitchFamily="34" charset="-122"/>
              </a:rPr>
              <a:t>个基本条件：即</a:t>
            </a:r>
            <a:r>
              <a:rPr lang="zh-CN" altLang="en-US" sz="2000" dirty="0">
                <a:solidFill>
                  <a:srgbClr val="FF0000"/>
                </a:solidFill>
                <a:latin typeface="微软雅黑" panose="020B0503020204020204" pitchFamily="34" charset="-122"/>
                <a:ea typeface="微软雅黑" panose="020B0503020204020204" pitchFamily="34" charset="-122"/>
              </a:rPr>
              <a:t>部分存款准备金制度、非现金结算方式、存在贷款需求</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560388" y="1357313"/>
            <a:ext cx="541655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（三）货币供给的基本模型与特点分析</a:t>
            </a:r>
            <a:endParaRPr lang="zh-CN" altLang="en-US" sz="2400" b="1" kern="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26716" y="39606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一、现代</a:t>
            </a:r>
            <a:r>
              <a:rPr lang="zh-CN" altLang="en-US" sz="2400" b="1" dirty="0">
                <a:latin typeface="微软雅黑" panose="020B0503020204020204" pitchFamily="34" charset="-122"/>
                <a:ea typeface="微软雅黑" panose="020B0503020204020204" pitchFamily="34" charset="-122"/>
              </a:rPr>
              <a:t>信用货币的供给</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9458"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19459"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中央银行与基础货币</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19461"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02</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0483"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12"/>
          <p:cNvSpPr txBox="1">
            <a:spLocks noChangeArrowheads="1"/>
          </p:cNvSpPr>
          <p:nvPr/>
        </p:nvSpPr>
        <p:spPr bwMode="auto">
          <a:xfrm>
            <a:off x="768350" y="353034"/>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二、中央银行</a:t>
            </a:r>
            <a:r>
              <a:rPr lang="zh-CN" altLang="en-US" sz="2400" b="1" dirty="0">
                <a:latin typeface="微软雅黑" panose="020B0503020204020204" pitchFamily="34" charset="-122"/>
                <a:ea typeface="微软雅黑" panose="020B0503020204020204" pitchFamily="34" charset="-122"/>
              </a:rPr>
              <a:t>与基础货币</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0485" name="Rectangle 3"/>
          <p:cNvSpPr txBox="1">
            <a:spLocks noChangeArrowheads="1"/>
          </p:cNvSpPr>
          <p:nvPr/>
        </p:nvSpPr>
        <p:spPr bwMode="auto">
          <a:xfrm>
            <a:off x="700254" y="1855845"/>
            <a:ext cx="10720388" cy="212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ct val="1500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基础</a:t>
            </a:r>
            <a:r>
              <a:rPr lang="zh-CN" altLang="en-US" sz="2000" dirty="0">
                <a:latin typeface="微软雅黑" panose="020B0503020204020204" pitchFamily="34" charset="-122"/>
                <a:ea typeface="微软雅黑" panose="020B0503020204020204" pitchFamily="34" charset="-122"/>
              </a:rPr>
              <a:t>货币（</a:t>
            </a:r>
            <a:r>
              <a:rPr lang="zh-CN" altLang="zh-CN" sz="2000" dirty="0">
                <a:latin typeface="微软雅黑" panose="020B0503020204020204" pitchFamily="34" charset="-122"/>
                <a:ea typeface="微软雅黑" panose="020B0503020204020204" pitchFamily="34" charset="-122"/>
              </a:rPr>
              <a:t>Base Money</a:t>
            </a:r>
            <a:r>
              <a:rPr lang="zh-CN" altLang="en-US" sz="2000" dirty="0">
                <a:latin typeface="微软雅黑" panose="020B0503020204020204" pitchFamily="34" charset="-122"/>
                <a:ea typeface="微软雅黑" panose="020B0503020204020204" pitchFamily="34" charset="-122"/>
              </a:rPr>
              <a:t>）：又称强力货币或高能货币，是指处于流通界由社会公众所持有的现金及银行体系准备金（包括法定存款准备金和超额准备金）的总和。</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ct val="150000"/>
              </a:lnSpc>
              <a:spcBef>
                <a:spcPts val="5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中国</a:t>
            </a:r>
            <a:r>
              <a:rPr lang="zh-CN" altLang="en-US" sz="2000" dirty="0">
                <a:latin typeface="微软雅黑" panose="020B0503020204020204" pitchFamily="34" charset="-122"/>
                <a:ea typeface="微软雅黑" panose="020B0503020204020204" pitchFamily="34" charset="-122"/>
              </a:rPr>
              <a:t>基础货币的构成：储备货币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流通中的现金、银行体系的准备金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库存现金</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其他存款性公司准备金存款（其他金融性公司存款和非金融性公司存款，</a:t>
            </a:r>
            <a:r>
              <a:rPr lang="en-US" altLang="zh-CN" sz="2000" dirty="0">
                <a:latin typeface="微软雅黑" panose="020B0503020204020204" pitchFamily="34" charset="-122"/>
                <a:ea typeface="微软雅黑" panose="020B0503020204020204" pitchFamily="34" charset="-122"/>
              </a:rPr>
              <a:t>2011</a:t>
            </a:r>
            <a:r>
              <a:rPr lang="zh-CN" altLang="en-US" sz="2000" dirty="0">
                <a:latin typeface="微软雅黑" panose="020B0503020204020204" pitchFamily="34" charset="-122"/>
                <a:ea typeface="微软雅黑" panose="020B0503020204020204" pitchFamily="34" charset="-122"/>
              </a:rPr>
              <a:t>后不计入）。</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46088" y="1191937"/>
            <a:ext cx="3570287"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（一）基础货币及其构成</a:t>
            </a:r>
            <a:endParaRPr lang="zh-CN" altLang="en-US" sz="2400" b="1" kern="0" dirty="0">
              <a:latin typeface="微软雅黑" panose="020B0503020204020204" pitchFamily="34" charset="-122"/>
              <a:ea typeface="微软雅黑" panose="020B0503020204020204" pitchFamily="34" charset="-122"/>
            </a:endParaRPr>
          </a:p>
        </p:txBody>
      </p:sp>
      <p:sp>
        <p:nvSpPr>
          <p:cNvPr id="7" name="矩形 6"/>
          <p:cNvSpPr/>
          <p:nvPr/>
        </p:nvSpPr>
        <p:spPr>
          <a:xfrm>
            <a:off x="452880" y="3892368"/>
            <a:ext cx="480060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（二）基础货币的收放渠道和方式</a:t>
            </a:r>
            <a:endParaRPr lang="zh-CN" altLang="en-US" sz="2400" b="1" kern="0" dirty="0">
              <a:latin typeface="微软雅黑" panose="020B0503020204020204" pitchFamily="34" charset="-122"/>
              <a:ea typeface="微软雅黑" panose="020B0503020204020204" pitchFamily="34" charset="-122"/>
            </a:endParaRPr>
          </a:p>
        </p:txBody>
      </p:sp>
      <p:sp>
        <p:nvSpPr>
          <p:cNvPr id="20488" name="Rectangle 3"/>
          <p:cNvSpPr txBox="1">
            <a:spLocks noChangeArrowheads="1"/>
          </p:cNvSpPr>
          <p:nvPr/>
        </p:nvSpPr>
        <p:spPr bwMode="auto">
          <a:xfrm>
            <a:off x="734440" y="4634376"/>
            <a:ext cx="10142538"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ts val="2400"/>
              </a:lnSpc>
              <a:spcBef>
                <a:spcPts val="6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国外</a:t>
            </a:r>
            <a:r>
              <a:rPr lang="zh-CN" altLang="en-US" sz="2000" dirty="0">
                <a:latin typeface="微软雅黑" panose="020B0503020204020204" pitchFamily="34" charset="-122"/>
                <a:ea typeface="微软雅黑" panose="020B0503020204020204" pitchFamily="34" charset="-122"/>
              </a:rPr>
              <a:t>资产业务与基础货币：外汇、黄金等国际储备资产</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2400"/>
              </a:lnSpc>
              <a:spcBef>
                <a:spcPts val="6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政府债权与基础货币：购买政府债券、直接贷款（限制）</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2400"/>
              </a:lnSpc>
              <a:spcBef>
                <a:spcPts val="6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对</a:t>
            </a:r>
            <a:r>
              <a:rPr lang="zh-CN" altLang="en-US" sz="2000" dirty="0">
                <a:latin typeface="微软雅黑" panose="020B0503020204020204" pitchFamily="34" charset="-122"/>
                <a:ea typeface="微软雅黑" panose="020B0503020204020204" pitchFamily="34" charset="-122"/>
              </a:rPr>
              <a:t>金融机构债权与基础货币：再贴现、再贷款和逆回购</a:t>
            </a:r>
            <a:endParaRPr lang="zh-CN" altLang="en-US" sz="2000" dirty="0">
              <a:latin typeface="微软雅黑" panose="020B0503020204020204" pitchFamily="34" charset="-122"/>
              <a:ea typeface="微软雅黑" panose="020B0503020204020204" pitchFamily="34" charset="-122"/>
            </a:endParaRPr>
          </a:p>
          <a:p>
            <a:pPr marL="800100" lvl="1" indent="-342900" eaLnBrk="1" hangingPunct="1">
              <a:lnSpc>
                <a:spcPts val="2400"/>
              </a:lnSpc>
              <a:spcBef>
                <a:spcPts val="600"/>
              </a:spcBef>
              <a:buClr>
                <a:srgbClr val="00B050"/>
              </a:buClr>
              <a:buFont typeface="Wingdings" panose="05000000000000000000" pitchFamily="2" charset="2"/>
              <a:buChar char="n"/>
            </a:pPr>
            <a:r>
              <a:rPr lang="zh-CN" altLang="en-US" sz="2000" dirty="0" smtClean="0">
                <a:latin typeface="微软雅黑" panose="020B0503020204020204" pitchFamily="34" charset="-122"/>
                <a:ea typeface="微软雅黑" panose="020B0503020204020204" pitchFamily="34" charset="-122"/>
              </a:rPr>
              <a:t>负债</a:t>
            </a:r>
            <a:r>
              <a:rPr lang="zh-CN" altLang="en-US" sz="2000" dirty="0">
                <a:latin typeface="微软雅黑" panose="020B0503020204020204" pitchFamily="34" charset="-122"/>
                <a:ea typeface="微软雅黑" panose="020B0503020204020204" pitchFamily="34" charset="-122"/>
              </a:rPr>
              <a:t>业务与基础货币：发行央票、正回购、短期流动性调节（</a:t>
            </a:r>
            <a:r>
              <a:rPr lang="en-US" altLang="zh-CN" sz="2000" dirty="0">
                <a:latin typeface="微软雅黑" panose="020B0503020204020204" pitchFamily="34" charset="-122"/>
                <a:ea typeface="微软雅黑" panose="020B0503020204020204" pitchFamily="34" charset="-122"/>
              </a:rPr>
              <a:t>SLO</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150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anose="020B0604020202020204" pitchFamily="34" charset="0"/>
              <a:buNone/>
            </a:pPr>
            <a:endParaRPr lang="zh-CN" altLang="en-US">
              <a:solidFill>
                <a:srgbClr val="FFFFFF"/>
              </a:solidFill>
            </a:endParaRPr>
          </a:p>
        </p:txBody>
      </p:sp>
      <p:pic>
        <p:nvPicPr>
          <p:cNvPr id="21507" name="组合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商业银行与存款货币的创造</a:t>
            </a:r>
            <a:endParaRPr lang="zh-CN" altLang="en-US" sz="4800" b="1">
              <a:solidFill>
                <a:srgbClr val="FFFFFF"/>
              </a:solidFill>
              <a:latin typeface="微软雅黑" panose="020B0503020204020204" pitchFamily="34" charset="-122"/>
              <a:ea typeface="微软雅黑" panose="020B0503020204020204" pitchFamily="34" charset="-122"/>
            </a:endParaRPr>
          </a:p>
        </p:txBody>
      </p:sp>
      <p:sp>
        <p:nvSpPr>
          <p:cNvPr id="2150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微软雅黑" panose="020B0503020204020204" pitchFamily="34" charset="-122"/>
                <a:ea typeface="微软雅黑" panose="020B0503020204020204" pitchFamily="34" charset="-122"/>
              </a:rPr>
              <a:t>Part 03</a:t>
            </a:r>
            <a:endParaRPr lang="zh-CN" altLang="en-US" sz="6600" b="1">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文本框 12"/>
          <p:cNvSpPr txBox="1">
            <a:spLocks noChangeArrowheads="1"/>
          </p:cNvSpPr>
          <p:nvPr/>
        </p:nvSpPr>
        <p:spPr bwMode="auto">
          <a:xfrm>
            <a:off x="787806"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b="1" dirty="0" smtClean="0">
                <a:latin typeface="微软雅黑" panose="020B0503020204020204" pitchFamily="34" charset="-122"/>
                <a:ea typeface="微软雅黑" panose="020B0503020204020204" pitchFamily="34" charset="-122"/>
              </a:rPr>
              <a:t>三、商业银行</a:t>
            </a:r>
            <a:r>
              <a:rPr lang="zh-CN" altLang="en-US" sz="2400" b="1" dirty="0">
                <a:latin typeface="微软雅黑" panose="020B0503020204020204" pitchFamily="34" charset="-122"/>
                <a:ea typeface="微软雅黑" panose="020B0503020204020204" pitchFamily="34" charset="-122"/>
              </a:rPr>
              <a:t>与存款货币的创造</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2533" name="Rectangle 3"/>
          <p:cNvSpPr txBox="1">
            <a:spLocks noChangeArrowheads="1"/>
          </p:cNvSpPr>
          <p:nvPr/>
        </p:nvSpPr>
        <p:spPr bwMode="auto">
          <a:xfrm>
            <a:off x="719710" y="3706204"/>
            <a:ext cx="10680700" cy="267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宋体" panose="02010600030101010101" pitchFamily="2" charset="-122"/>
              </a:defRPr>
            </a:lvl1pPr>
            <a:lvl2pPr marL="685800" indent="-22860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800100" lvl="1" indent="-342900" eaLnBrk="1" hangingPunct="1">
              <a:lnSpc>
                <a:spcPts val="3100"/>
              </a:lnSpc>
              <a:spcBef>
                <a:spcPts val="600"/>
              </a:spcBef>
              <a:buClr>
                <a:srgbClr val="00B050"/>
              </a:buClr>
              <a:buFont typeface="Wingdings" panose="05000000000000000000" pitchFamily="2" charset="2"/>
              <a:buChar char="n"/>
            </a:pPr>
            <a:r>
              <a:rPr lang="zh-CN" altLang="en-US" sz="2400" dirty="0" smtClean="0">
                <a:solidFill>
                  <a:srgbClr val="FF0000"/>
                </a:solidFill>
                <a:latin typeface="微软雅黑" panose="020B0503020204020204" pitchFamily="34" charset="-122"/>
                <a:ea typeface="微软雅黑" panose="020B0503020204020204" pitchFamily="34" charset="-122"/>
              </a:rPr>
              <a:t>原始</a:t>
            </a:r>
            <a:r>
              <a:rPr lang="zh-CN" altLang="en-US" sz="2400" dirty="0">
                <a:solidFill>
                  <a:srgbClr val="FF0000"/>
                </a:solidFill>
                <a:latin typeface="微软雅黑" panose="020B0503020204020204" pitchFamily="34" charset="-122"/>
                <a:ea typeface="微软雅黑" panose="020B0503020204020204" pitchFamily="34" charset="-122"/>
              </a:rPr>
              <a:t>存款</a:t>
            </a:r>
            <a:r>
              <a:rPr lang="zh-CN" altLang="zh-CN" sz="2400" dirty="0">
                <a:latin typeface="微软雅黑" panose="020B0503020204020204" pitchFamily="34" charset="-122"/>
                <a:ea typeface="微软雅黑" panose="020B0503020204020204" pitchFamily="34" charset="-122"/>
              </a:rPr>
              <a:t>(Primary Deposit)</a:t>
            </a:r>
            <a:r>
              <a:rPr lang="zh-CN" altLang="en-US" sz="2400" dirty="0">
                <a:latin typeface="微软雅黑" panose="020B0503020204020204" pitchFamily="34" charset="-122"/>
                <a:ea typeface="微软雅黑" panose="020B0503020204020204" pitchFamily="34" charset="-122"/>
              </a:rPr>
              <a:t>：指商业银行接受客户现金存款和中央银行对商业银行的资产业务而形成的准备金存款</a:t>
            </a:r>
            <a:endParaRPr lang="zh-CN" altLang="en-US" sz="24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600"/>
              </a:spcBef>
              <a:buClr>
                <a:srgbClr val="00B050"/>
              </a:buClr>
              <a:buFont typeface="Wingdings" panose="05000000000000000000" pitchFamily="2" charset="2"/>
              <a:buChar char="n"/>
            </a:pPr>
            <a:r>
              <a:rPr lang="zh-CN" altLang="en-US" sz="2400" dirty="0" smtClean="0">
                <a:solidFill>
                  <a:srgbClr val="FF0000"/>
                </a:solidFill>
                <a:latin typeface="微软雅黑" panose="020B0503020204020204" pitchFamily="34" charset="-122"/>
                <a:ea typeface="微软雅黑" panose="020B0503020204020204" pitchFamily="34" charset="-122"/>
              </a:rPr>
              <a:t>派生</a:t>
            </a:r>
            <a:r>
              <a:rPr lang="zh-CN" altLang="en-US" sz="2400" dirty="0">
                <a:solidFill>
                  <a:srgbClr val="FF0000"/>
                </a:solidFill>
                <a:latin typeface="微软雅黑" panose="020B0503020204020204" pitchFamily="34" charset="-122"/>
                <a:ea typeface="微软雅黑" panose="020B0503020204020204" pitchFamily="34" charset="-122"/>
              </a:rPr>
              <a:t>存款</a:t>
            </a:r>
            <a:r>
              <a:rPr lang="zh-CN" altLang="zh-CN" sz="2400" dirty="0">
                <a:latin typeface="微软雅黑" panose="020B0503020204020204" pitchFamily="34" charset="-122"/>
                <a:ea typeface="微软雅黑" panose="020B0503020204020204" pitchFamily="34" charset="-122"/>
              </a:rPr>
              <a:t>(Derivatice Deposit)</a:t>
            </a:r>
            <a:r>
              <a:rPr lang="zh-CN" altLang="en-US" sz="2400" dirty="0">
                <a:latin typeface="微软雅黑" panose="020B0503020204020204" pitchFamily="34" charset="-122"/>
                <a:ea typeface="微软雅黑" panose="020B0503020204020204" pitchFamily="34" charset="-122"/>
              </a:rPr>
              <a:t>：指由商业银行发放贷款、办理贴现或投资等业务活动而产生的存款</a:t>
            </a:r>
            <a:endParaRPr lang="zh-CN" altLang="en-US" sz="24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600"/>
              </a:spcBef>
              <a:buClr>
                <a:srgbClr val="00B050"/>
              </a:buClr>
              <a:buFont typeface="Wingdings" panose="05000000000000000000" pitchFamily="2" charset="2"/>
              <a:buChar char="n"/>
            </a:pPr>
            <a:r>
              <a:rPr lang="zh-CN" altLang="en-US" sz="2400" dirty="0" smtClean="0">
                <a:solidFill>
                  <a:srgbClr val="FF0000"/>
                </a:solidFill>
                <a:latin typeface="微软雅黑" panose="020B0503020204020204" pitchFamily="34" charset="-122"/>
                <a:ea typeface="微软雅黑" panose="020B0503020204020204" pitchFamily="34" charset="-122"/>
              </a:rPr>
              <a:t>派生</a:t>
            </a:r>
            <a:r>
              <a:rPr lang="zh-CN" altLang="en-US" sz="2400" dirty="0">
                <a:solidFill>
                  <a:srgbClr val="FF0000"/>
                </a:solidFill>
                <a:latin typeface="微软雅黑" panose="020B0503020204020204" pitchFamily="34" charset="-122"/>
                <a:ea typeface="微软雅黑" panose="020B0503020204020204" pitchFamily="34" charset="-122"/>
              </a:rPr>
              <a:t>存款</a:t>
            </a:r>
            <a:r>
              <a:rPr lang="zh-CN" altLang="en-US" sz="2400" dirty="0" smtClean="0">
                <a:solidFill>
                  <a:srgbClr val="FF0000"/>
                </a:solidFill>
                <a:latin typeface="微软雅黑" panose="020B0503020204020204" pitchFamily="34" charset="-122"/>
                <a:ea typeface="微软雅黑" panose="020B0503020204020204" pitchFamily="34" charset="-122"/>
              </a:rPr>
              <a:t>过程</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就是</a:t>
            </a:r>
            <a:r>
              <a:rPr lang="zh-CN" altLang="en-US" sz="2400" dirty="0">
                <a:latin typeface="微软雅黑" panose="020B0503020204020204" pitchFamily="34" charset="-122"/>
                <a:ea typeface="微软雅黑" panose="020B0503020204020204" pitchFamily="34" charset="-122"/>
              </a:rPr>
              <a:t>商业银行不断吸收存款、发放贷款、形成新的存款额，最终导致银行体系存款总量增加的过程</a:t>
            </a:r>
            <a:endParaRPr lang="zh-CN" altLang="en-US" sz="2400" dirty="0">
              <a:latin typeface="微软雅黑" panose="020B0503020204020204" pitchFamily="34" charset="-122"/>
              <a:ea typeface="微软雅黑" panose="020B0503020204020204" pitchFamily="34" charset="-122"/>
            </a:endParaRPr>
          </a:p>
          <a:p>
            <a:pPr marL="800100" lvl="1" indent="-342900" eaLnBrk="1" hangingPunct="1">
              <a:lnSpc>
                <a:spcPts val="3100"/>
              </a:lnSpc>
              <a:spcBef>
                <a:spcPts val="600"/>
              </a:spcBef>
              <a:buClr>
                <a:srgbClr val="00B050"/>
              </a:buClr>
              <a:buFont typeface="Wingdings" panose="05000000000000000000" pitchFamily="2" charset="2"/>
              <a:buChar char="n"/>
            </a:pP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465138" y="1212038"/>
            <a:ext cx="3878262" cy="5349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（一）商业银行与存款货币</a:t>
            </a:r>
            <a:endParaRPr lang="zh-CN" altLang="en-US" sz="2400" b="1" kern="0" dirty="0">
              <a:latin typeface="微软雅黑" panose="020B0503020204020204" pitchFamily="34" charset="-122"/>
              <a:ea typeface="微软雅黑" panose="020B0503020204020204" pitchFamily="34" charset="-122"/>
            </a:endParaRPr>
          </a:p>
        </p:txBody>
      </p:sp>
      <p:sp>
        <p:nvSpPr>
          <p:cNvPr id="8" name="矩形 7"/>
          <p:cNvSpPr/>
          <p:nvPr/>
        </p:nvSpPr>
        <p:spPr>
          <a:xfrm>
            <a:off x="465138" y="2993213"/>
            <a:ext cx="5108575" cy="496888"/>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（二）商业银行创造存款货币的过程</a:t>
            </a:r>
            <a:endParaRPr lang="zh-CN" altLang="en-US" sz="2400" b="1" kern="0" dirty="0">
              <a:latin typeface="微软雅黑" panose="020B0503020204020204" pitchFamily="34" charset="-122"/>
              <a:ea typeface="微软雅黑" panose="020B0503020204020204" pitchFamily="34" charset="-122"/>
            </a:endParaRPr>
          </a:p>
        </p:txBody>
      </p:sp>
      <p:sp>
        <p:nvSpPr>
          <p:cNvPr id="22536" name="矩形 2"/>
          <p:cNvSpPr>
            <a:spLocks noChangeArrowheads="1"/>
          </p:cNvSpPr>
          <p:nvPr/>
        </p:nvSpPr>
        <p:spPr bwMode="auto">
          <a:xfrm>
            <a:off x="1157591" y="1846835"/>
            <a:ext cx="9251647" cy="1033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lnSpc>
                <a:spcPct val="110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cs typeface="仿宋_GB2312"/>
              </a:rPr>
              <a:t>存款</a:t>
            </a:r>
            <a:r>
              <a:rPr lang="zh-CN" altLang="en-US" sz="2400" dirty="0">
                <a:latin typeface="微软雅黑" panose="020B0503020204020204" pitchFamily="34" charset="-122"/>
                <a:ea typeface="微软雅黑" panose="020B0503020204020204" pitchFamily="34" charset="-122"/>
                <a:cs typeface="仿宋_GB2312"/>
              </a:rPr>
              <a:t>货币是货币供给量中最大的</a:t>
            </a:r>
            <a:r>
              <a:rPr lang="zh-CN" altLang="en-US" sz="2400" dirty="0" smtClean="0">
                <a:latin typeface="微软雅黑" panose="020B0503020204020204" pitchFamily="34" charset="-122"/>
                <a:ea typeface="微软雅黑" panose="020B0503020204020204" pitchFamily="34" charset="-122"/>
                <a:cs typeface="仿宋_GB2312"/>
              </a:rPr>
              <a:t>组成部分</a:t>
            </a:r>
            <a:endParaRPr lang="en-US" altLang="zh-CN" sz="2400" dirty="0" smtClean="0">
              <a:latin typeface="微软雅黑" panose="020B0503020204020204" pitchFamily="34" charset="-122"/>
              <a:ea typeface="微软雅黑" panose="020B0503020204020204" pitchFamily="34" charset="-122"/>
              <a:cs typeface="仿宋_GB2312"/>
            </a:endParaRPr>
          </a:p>
          <a:p>
            <a:pPr marL="342900" indent="-342900" eaLnBrk="1" hangingPunct="1">
              <a:lnSpc>
                <a:spcPct val="110000"/>
              </a:lnSpc>
              <a:spcBef>
                <a:spcPts val="1000"/>
              </a:spcBef>
              <a:buClr>
                <a:srgbClr val="00B050"/>
              </a:buClr>
              <a:buFont typeface="Wingdings" panose="05000000000000000000" pitchFamily="2" charset="2"/>
              <a:buChar char="n"/>
            </a:pPr>
            <a:r>
              <a:rPr lang="zh-CN" altLang="en-US" sz="2400" dirty="0" smtClean="0">
                <a:latin typeface="微软雅黑" panose="020B0503020204020204" pitchFamily="34" charset="-122"/>
                <a:ea typeface="微软雅黑" panose="020B0503020204020204" pitchFamily="34" charset="-122"/>
              </a:rPr>
              <a:t>商业银行</a:t>
            </a:r>
            <a:r>
              <a:rPr lang="zh-CN" altLang="en-US" sz="2400" dirty="0">
                <a:latin typeface="微软雅黑" panose="020B0503020204020204" pitchFamily="34" charset="-122"/>
                <a:ea typeface="微软雅黑" panose="020B0503020204020204" pitchFamily="34" charset="-122"/>
              </a:rPr>
              <a:t>的信用业务对于存款货币具有决定性作用</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4120</Words>
  <Application>WPS 演示</Application>
  <PresentationFormat>自定义</PresentationFormat>
  <Paragraphs>379</Paragraphs>
  <Slides>35</Slides>
  <Notes>0</Notes>
  <HiddenSlides>0</HiddenSlides>
  <MMClips>0</MMClips>
  <ScaleCrop>false</ScaleCrop>
  <HeadingPairs>
    <vt:vector size="8" baseType="variant">
      <vt:variant>
        <vt:lpstr>已用的字体</vt:lpstr>
      </vt:variant>
      <vt:variant>
        <vt:i4>12</vt:i4>
      </vt:variant>
      <vt:variant>
        <vt:lpstr>主题</vt:lpstr>
      </vt:variant>
      <vt:variant>
        <vt:i4>14</vt:i4>
      </vt:variant>
      <vt:variant>
        <vt:lpstr>嵌入 OLE 服务器</vt:lpstr>
      </vt:variant>
      <vt:variant>
        <vt:i4>13</vt:i4>
      </vt:variant>
      <vt:variant>
        <vt:lpstr>幻灯片标题</vt:lpstr>
      </vt:variant>
      <vt:variant>
        <vt:i4>35</vt:i4>
      </vt:variant>
    </vt:vector>
  </HeadingPairs>
  <TitlesOfParts>
    <vt:vector size="74" baseType="lpstr">
      <vt:lpstr>Arial</vt:lpstr>
      <vt:lpstr>宋体</vt:lpstr>
      <vt:lpstr>Wingdings</vt:lpstr>
      <vt:lpstr>Calibri</vt:lpstr>
      <vt:lpstr>Calibri Light</vt:lpstr>
      <vt:lpstr>微软雅黑</vt:lpstr>
      <vt:lpstr>仿宋_GB2312</vt:lpstr>
      <vt:lpstr>仿宋</vt:lpstr>
      <vt:lpstr>Arial Unicode MS</vt:lpstr>
      <vt:lpstr>Times New Roman</vt:lpstr>
      <vt:lpstr>黑体</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1_清风素材 https://12sc.taobao.com</vt:lpstr>
      <vt:lpstr>Paint.Picture</vt:lpstr>
      <vt:lpstr>Equation.DSMT4</vt:lpstr>
      <vt:lpstr>Equation.DSMT4</vt:lpstr>
      <vt:lpstr>Equation.DSMT4</vt:lpstr>
      <vt:lpstr>Equation.DSMT4</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清风素材;12sc.taobao.com</dc:creator>
  <cp:keywords>12sc.taobao.com</cp:keywords>
  <dc:description>12sc.taobao.com</dc:description>
  <dc:subject>12sc.taobao.com</dc:subject>
  <cp:category>12sc.taobao.com</cp:category>
  <cp:lastModifiedBy>benz li</cp:lastModifiedBy>
  <cp:revision>144</cp:revision>
  <dcterms:created xsi:type="dcterms:W3CDTF">2021-11-30T11:47:57Z</dcterms:created>
  <dcterms:modified xsi:type="dcterms:W3CDTF">2021-11-30T12:14:48Z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097C1C6E437F4C07BEAFAACE6BF6BA05</vt:lpwstr>
  </property>
  <property fmtid="{D5CDD505-2E9C-101B-9397-08002B2CF9AE}" pid="3" name="KSOProductBuildVer">
    <vt:lpwstr>2052-11.1.0.11115</vt:lpwstr>
  </property>
</Properties>
</file>