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 id="2147483804" r:id="rId15"/>
  </p:sldMasterIdLst>
  <p:notesMasterIdLst>
    <p:notesMasterId r:id="rId65"/>
  </p:notesMasterIdLst>
  <p:sldIdLst>
    <p:sldId id="866" r:id="rId16"/>
    <p:sldId id="258" r:id="rId17"/>
    <p:sldId id="430" r:id="rId18"/>
    <p:sldId id="747" r:id="rId19"/>
    <p:sldId id="817" r:id="rId20"/>
    <p:sldId id="819" r:id="rId21"/>
    <p:sldId id="820" r:id="rId22"/>
    <p:sldId id="821" r:id="rId23"/>
    <p:sldId id="822" r:id="rId24"/>
    <p:sldId id="823" r:id="rId25"/>
    <p:sldId id="824" r:id="rId26"/>
    <p:sldId id="789" r:id="rId27"/>
    <p:sldId id="825" r:id="rId28"/>
    <p:sldId id="826" r:id="rId29"/>
    <p:sldId id="827" r:id="rId30"/>
    <p:sldId id="828" r:id="rId31"/>
    <p:sldId id="860" r:id="rId32"/>
    <p:sldId id="829" r:id="rId33"/>
    <p:sldId id="835" r:id="rId34"/>
    <p:sldId id="865" r:id="rId35"/>
    <p:sldId id="864" r:id="rId36"/>
    <p:sldId id="836" r:id="rId37"/>
    <p:sldId id="838" r:id="rId38"/>
    <p:sldId id="839" r:id="rId39"/>
    <p:sldId id="862" r:id="rId40"/>
    <p:sldId id="863" r:id="rId41"/>
    <p:sldId id="793" r:id="rId42"/>
    <p:sldId id="840" r:id="rId43"/>
    <p:sldId id="841" r:id="rId44"/>
    <p:sldId id="842" r:id="rId45"/>
    <p:sldId id="843" r:id="rId46"/>
    <p:sldId id="844" r:id="rId47"/>
    <p:sldId id="845" r:id="rId48"/>
    <p:sldId id="846" r:id="rId49"/>
    <p:sldId id="847" r:id="rId50"/>
    <p:sldId id="848" r:id="rId51"/>
    <p:sldId id="849" r:id="rId52"/>
    <p:sldId id="850" r:id="rId53"/>
    <p:sldId id="851" r:id="rId54"/>
    <p:sldId id="852" r:id="rId55"/>
    <p:sldId id="853" r:id="rId56"/>
    <p:sldId id="855" r:id="rId57"/>
    <p:sldId id="856" r:id="rId58"/>
    <p:sldId id="859" r:id="rId59"/>
    <p:sldId id="861" r:id="rId60"/>
    <p:sldId id="525" r:id="rId61"/>
    <p:sldId id="526" r:id="rId62"/>
    <p:sldId id="527" r:id="rId63"/>
    <p:sldId id="867" r:id="rId6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9FD3"/>
    <a:srgbClr val="0C86B6"/>
    <a:srgbClr val="7773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11" autoAdjust="0"/>
    <p:restoredTop sz="94414" autoAdjust="0"/>
  </p:normalViewPr>
  <p:slideViewPr>
    <p:cSldViewPr snapToGrid="0">
      <p:cViewPr>
        <p:scale>
          <a:sx n="98" d="100"/>
          <a:sy n="98" d="100"/>
        </p:scale>
        <p:origin x="-114" y="360"/>
      </p:cViewPr>
      <p:guideLst>
        <p:guide orient="horz" pos="2160"/>
        <p:guide pos="3822"/>
      </p:guideLst>
    </p:cSldViewPr>
  </p:slideViewPr>
  <p:outlineViewPr>
    <p:cViewPr>
      <p:scale>
        <a:sx n="33" d="100"/>
        <a:sy n="33" d="100"/>
      </p:scale>
      <p:origin x="0" y="160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notesMaster" Target="notesMasters/notesMaster1.xml"/><Relationship Id="rId64" Type="http://schemas.openxmlformats.org/officeDocument/2006/relationships/slide" Target="slides/slide49.xml"/><Relationship Id="rId63" Type="http://schemas.openxmlformats.org/officeDocument/2006/relationships/slide" Target="slides/slide48.xml"/><Relationship Id="rId62" Type="http://schemas.openxmlformats.org/officeDocument/2006/relationships/slide" Target="slides/slide47.xml"/><Relationship Id="rId61" Type="http://schemas.openxmlformats.org/officeDocument/2006/relationships/slide" Target="slides/slide46.xml"/><Relationship Id="rId60" Type="http://schemas.openxmlformats.org/officeDocument/2006/relationships/slide" Target="slides/slide45.xml"/><Relationship Id="rId6" Type="http://schemas.openxmlformats.org/officeDocument/2006/relationships/slideMaster" Target="slideMasters/slideMaster5.xml"/><Relationship Id="rId59" Type="http://schemas.openxmlformats.org/officeDocument/2006/relationships/slide" Target="slides/slide44.xml"/><Relationship Id="rId58" Type="http://schemas.openxmlformats.org/officeDocument/2006/relationships/slide" Target="slides/slide43.xml"/><Relationship Id="rId57" Type="http://schemas.openxmlformats.org/officeDocument/2006/relationships/slide" Target="slides/slide42.xml"/><Relationship Id="rId56" Type="http://schemas.openxmlformats.org/officeDocument/2006/relationships/slide" Target="slides/slide41.xml"/><Relationship Id="rId55" Type="http://schemas.openxmlformats.org/officeDocument/2006/relationships/slide" Target="slides/slide40.xml"/><Relationship Id="rId54" Type="http://schemas.openxmlformats.org/officeDocument/2006/relationships/slide" Target="slides/slide39.xml"/><Relationship Id="rId53" Type="http://schemas.openxmlformats.org/officeDocument/2006/relationships/slide" Target="slides/slide38.xml"/><Relationship Id="rId52" Type="http://schemas.openxmlformats.org/officeDocument/2006/relationships/slide" Target="slides/slide37.xml"/><Relationship Id="rId51" Type="http://schemas.openxmlformats.org/officeDocument/2006/relationships/slide" Target="slides/slide36.xml"/><Relationship Id="rId50" Type="http://schemas.openxmlformats.org/officeDocument/2006/relationships/slide" Target="slides/slide35.xml"/><Relationship Id="rId5" Type="http://schemas.openxmlformats.org/officeDocument/2006/relationships/slideMaster" Target="slideMasters/slideMaster4.xml"/><Relationship Id="rId49" Type="http://schemas.openxmlformats.org/officeDocument/2006/relationships/slide" Target="slides/slide34.xml"/><Relationship Id="rId48" Type="http://schemas.openxmlformats.org/officeDocument/2006/relationships/slide" Target="slides/slide33.xml"/><Relationship Id="rId47" Type="http://schemas.openxmlformats.org/officeDocument/2006/relationships/slide" Target="slides/slide32.xml"/><Relationship Id="rId46" Type="http://schemas.openxmlformats.org/officeDocument/2006/relationships/slide" Target="slides/slide31.xml"/><Relationship Id="rId45" Type="http://schemas.openxmlformats.org/officeDocument/2006/relationships/slide" Target="slides/slide30.xml"/><Relationship Id="rId44" Type="http://schemas.openxmlformats.org/officeDocument/2006/relationships/slide" Target="slides/slide29.xml"/><Relationship Id="rId43" Type="http://schemas.openxmlformats.org/officeDocument/2006/relationships/slide" Target="slides/slide28.xml"/><Relationship Id="rId42" Type="http://schemas.openxmlformats.org/officeDocument/2006/relationships/slide" Target="slides/slide27.xml"/><Relationship Id="rId41" Type="http://schemas.openxmlformats.org/officeDocument/2006/relationships/slide" Target="slides/slide26.xml"/><Relationship Id="rId40" Type="http://schemas.openxmlformats.org/officeDocument/2006/relationships/slide" Target="slides/slide25.xml"/><Relationship Id="rId4" Type="http://schemas.openxmlformats.org/officeDocument/2006/relationships/slideMaster" Target="slideMasters/slideMaster3.xml"/><Relationship Id="rId39" Type="http://schemas.openxmlformats.org/officeDocument/2006/relationships/slide" Target="slides/slide24.xml"/><Relationship Id="rId38" Type="http://schemas.openxmlformats.org/officeDocument/2006/relationships/slide" Target="slides/slide23.xml"/><Relationship Id="rId37" Type="http://schemas.openxmlformats.org/officeDocument/2006/relationships/slide" Target="slides/slide22.xml"/><Relationship Id="rId36" Type="http://schemas.openxmlformats.org/officeDocument/2006/relationships/slide" Target="slides/slide21.xml"/><Relationship Id="rId35" Type="http://schemas.openxmlformats.org/officeDocument/2006/relationships/slide" Target="slides/slide20.xml"/><Relationship Id="rId34" Type="http://schemas.openxmlformats.org/officeDocument/2006/relationships/slide" Target="slides/slide19.xml"/><Relationship Id="rId33" Type="http://schemas.openxmlformats.org/officeDocument/2006/relationships/slide" Target="slides/slide18.xml"/><Relationship Id="rId32" Type="http://schemas.openxmlformats.org/officeDocument/2006/relationships/slide" Target="slides/slide17.xml"/><Relationship Id="rId31" Type="http://schemas.openxmlformats.org/officeDocument/2006/relationships/slide" Target="slides/slide16.xml"/><Relationship Id="rId30" Type="http://schemas.openxmlformats.org/officeDocument/2006/relationships/slide" Target="slides/slide15.xml"/><Relationship Id="rId3" Type="http://schemas.openxmlformats.org/officeDocument/2006/relationships/slideMaster" Target="slideMasters/slideMaster2.xml"/><Relationship Id="rId29" Type="http://schemas.openxmlformats.org/officeDocument/2006/relationships/slide" Target="slides/slide14.xml"/><Relationship Id="rId28" Type="http://schemas.openxmlformats.org/officeDocument/2006/relationships/slide" Target="slides/slide13.xml"/><Relationship Id="rId27" Type="http://schemas.openxmlformats.org/officeDocument/2006/relationships/slide" Target="slides/slide12.xml"/><Relationship Id="rId26" Type="http://schemas.openxmlformats.org/officeDocument/2006/relationships/slide" Target="slides/slide11.xml"/><Relationship Id="rId25" Type="http://schemas.openxmlformats.org/officeDocument/2006/relationships/slide" Target="slides/slide10.xml"/><Relationship Id="rId24" Type="http://schemas.openxmlformats.org/officeDocument/2006/relationships/slide" Target="slides/slide9.xml"/><Relationship Id="rId23" Type="http://schemas.openxmlformats.org/officeDocument/2006/relationships/slide" Target="slides/slide8.xml"/><Relationship Id="rId22" Type="http://schemas.openxmlformats.org/officeDocument/2006/relationships/slide" Target="slides/slide7.xml"/><Relationship Id="rId21" Type="http://schemas.openxmlformats.org/officeDocument/2006/relationships/slide" Target="slides/slide6.xml"/><Relationship Id="rId20" Type="http://schemas.openxmlformats.org/officeDocument/2006/relationships/slide" Target="slides/slide5.xml"/><Relationship Id="rId2" Type="http://schemas.openxmlformats.org/officeDocument/2006/relationships/theme" Target="theme/theme1.xml"/><Relationship Id="rId19" Type="http://schemas.openxmlformats.org/officeDocument/2006/relationships/slide" Target="slides/slide4.xml"/><Relationship Id="rId18" Type="http://schemas.openxmlformats.org/officeDocument/2006/relationships/slide" Target="slides/slide3.xml"/><Relationship Id="rId17" Type="http://schemas.openxmlformats.org/officeDocument/2006/relationships/slide" Target="slides/slide2.xml"/><Relationship Id="rId16" Type="http://schemas.openxmlformats.org/officeDocument/2006/relationships/slide" Target="slides/slide1.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362"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a:defRPr/>
            </a:pPr>
            <a:endParaRPr lang="zh-CN" altLang="en-US"/>
          </a:p>
        </p:txBody>
      </p:sp>
      <p:sp>
        <p:nvSpPr>
          <p:cNvPr id="15363"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pPr>
              <a:defRPr/>
            </a:pPr>
            <a:fld id="{A3CD11DD-2EDD-47B2-B478-7D3E7E7E325E}" type="datetimeFigureOut">
              <a:rPr lang="zh-CN" altLang="en-US"/>
            </a:fld>
            <a:endParaRPr lang="zh-CN" altLang="en-US"/>
          </a:p>
        </p:txBody>
      </p:sp>
      <p:sp>
        <p:nvSpPr>
          <p:cNvPr id="6861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15365"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5366"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a:defRPr/>
            </a:pPr>
            <a:endParaRPr lang="zh-CN" altLang="en-US"/>
          </a:p>
        </p:txBody>
      </p:sp>
      <p:sp>
        <p:nvSpPr>
          <p:cNvPr id="15367"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a:defRPr/>
            </a:pPr>
            <a:fld id="{28319D49-EF77-4C2C-A8D0-89E58197BA59}"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11D10DC8-14FA-4F88-9AF5-A757575BEDFB}" type="datetime1">
              <a:rPr lang="zh-CN" altLang="en-US" smtClean="0"/>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C69D7BE3-92BC-43D7-9588-C6954EB83DC0}" type="slidenum">
              <a:rPr lang="zh-CN" altLang="en-US"/>
            </a:fld>
            <a:endParaRPr lang="zh-CN" altLang="en-US"/>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387EDDB2-6B18-454C-9093-1AA34E2876EC}" type="datetime1">
              <a:rPr lang="zh-CN" altLang="en-US" smtClean="0"/>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78D7B13D-627D-484E-A5F5-95B837D0E997}" type="slidenum">
              <a:rPr lang="zh-CN" altLang="en-US"/>
            </a:fld>
            <a:endParaRPr lang="zh-CN" altLang="en-US"/>
          </a:p>
        </p:txBody>
      </p:sp>
    </p:spTree>
  </p:cSld>
  <p:clrMapOvr>
    <a:masterClrMapping/>
  </p:clrMapOvr>
  <p:transition spd="slow">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D6B97BA9-92B8-4798-8620-E03A3A7900A4}" type="datetime1">
              <a:rPr lang="zh-CN" altLang="en-US" smtClean="0"/>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4C03EE4B-C64A-432C-9E40-49A570580E24}"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5C8B7484-02CC-4AB5-963F-21E9608EFB76}" type="datetime1">
              <a:rPr lang="zh-CN" altLang="en-US" smtClean="0"/>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3AD43E90-521B-4499-B1F5-5B98CBEEA2FF}"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4"/>
          <p:cNvSpPr>
            <a:spLocks noGrp="1" noChangeArrowheads="1"/>
          </p:cNvSpPr>
          <p:nvPr>
            <p:ph type="dt" sz="half" idx="10"/>
          </p:nvPr>
        </p:nvSpPr>
        <p:spPr/>
        <p:txBody>
          <a:bodyPr/>
          <a:lstStyle>
            <a:lvl1pPr>
              <a:defRPr/>
            </a:lvl1pPr>
          </a:lstStyle>
          <a:p>
            <a:pPr>
              <a:defRPr/>
            </a:pPr>
            <a:fld id="{B8586B9E-CD32-43CD-87DB-28E8B3829CD1}" type="datetime1">
              <a:rPr lang="zh-CN" altLang="en-US" smtClean="0"/>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37BA1D0D-CDE4-4C50-B9B7-6D0D02923A4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noChangeArrowheads="1"/>
          </p:cNvSpPr>
          <p:nvPr>
            <p:ph type="dt" sz="half" idx="10"/>
          </p:nvPr>
        </p:nvSpPr>
        <p:spPr/>
        <p:txBody>
          <a:bodyPr/>
          <a:lstStyle>
            <a:lvl1pPr>
              <a:defRPr/>
            </a:lvl1pPr>
          </a:lstStyle>
          <a:p>
            <a:pPr>
              <a:defRPr/>
            </a:pPr>
            <a:fld id="{5DA6E1F6-0E11-42DF-A578-7613EC615935}" type="datetime1">
              <a:rPr lang="zh-CN" altLang="en-US" smtClean="0"/>
            </a:fld>
            <a:endParaRPr lang="zh-CN" altLang="en-US" sz="1800">
              <a:solidFill>
                <a:srgbClr val="000000"/>
              </a:solidFill>
            </a:endParaRPr>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53C2866A-7357-4388-AE3A-77C875146B23}"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4"/>
          <p:cNvSpPr>
            <a:spLocks noGrp="1" noChangeArrowheads="1"/>
          </p:cNvSpPr>
          <p:nvPr>
            <p:ph type="dt" sz="half" idx="10"/>
          </p:nvPr>
        </p:nvSpPr>
        <p:spPr/>
        <p:txBody>
          <a:bodyPr/>
          <a:lstStyle>
            <a:lvl1pPr>
              <a:defRPr/>
            </a:lvl1pPr>
          </a:lstStyle>
          <a:p>
            <a:pPr>
              <a:defRPr/>
            </a:pPr>
            <a:fld id="{C8A911C0-777B-40B4-8365-4E3D4AA29F9C}" type="datetime1">
              <a:rPr lang="zh-CN" altLang="en-US" smtClean="0"/>
            </a:fld>
            <a:endParaRPr lang="zh-CN" altLang="en-US" sz="1800">
              <a:solidFill>
                <a:srgbClr val="000000"/>
              </a:solidFill>
            </a:endParaRPr>
          </a:p>
        </p:txBody>
      </p:sp>
      <p:sp>
        <p:nvSpPr>
          <p:cNvPr id="8"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a:lvl1pPr>
          </a:lstStyle>
          <a:p>
            <a:pPr>
              <a:defRPr/>
            </a:pPr>
            <a:fld id="{7CB49CD2-2822-4808-8BF0-C7C881B4F54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p:txBody>
          <a:bodyPr/>
          <a:lstStyle>
            <a:lvl1pPr>
              <a:defRPr/>
            </a:lvl1pPr>
          </a:lstStyle>
          <a:p>
            <a:pPr>
              <a:defRPr/>
            </a:pPr>
            <a:fld id="{561F5916-C2F8-4854-803F-53369FD8B3A9}" type="datetime1">
              <a:rPr lang="zh-CN" altLang="en-US" smtClean="0"/>
            </a:fld>
            <a:endParaRPr lang="zh-CN" altLang="en-US" sz="1800">
              <a:solidFill>
                <a:srgbClr val="000000"/>
              </a:solidFill>
            </a:endParaRPr>
          </a:p>
        </p:txBody>
      </p:sp>
      <p:sp>
        <p:nvSpPr>
          <p:cNvPr id="4"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a:lvl1pPr>
          </a:lstStyle>
          <a:p>
            <a:pPr>
              <a:defRPr/>
            </a:pPr>
            <a:fld id="{B308EFB2-8052-4EAC-B05D-4FF84662440F}"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a:lvl1pPr>
          </a:lstStyle>
          <a:p>
            <a:pPr>
              <a:defRPr/>
            </a:pPr>
            <a:fld id="{BF3B8448-7A8D-48D0-A584-F34D6C067953}" type="datetime1">
              <a:rPr lang="zh-CN" altLang="en-US" smtClean="0"/>
            </a:fld>
            <a:endParaRPr lang="zh-CN" altLang="en-US" sz="1800">
              <a:solidFill>
                <a:srgbClr val="000000"/>
              </a:solidFill>
            </a:endParaRPr>
          </a:p>
        </p:txBody>
      </p:sp>
      <p:sp>
        <p:nvSpPr>
          <p:cNvPr id="3"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a:lvl1pPr>
          </a:lstStyle>
          <a:p>
            <a:pPr>
              <a:defRPr/>
            </a:pPr>
            <a:fld id="{0FE9B965-E80E-4142-A220-28A3F85F671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noChangeArrowheads="1"/>
          </p:cNvSpPr>
          <p:nvPr>
            <p:ph type="dt" sz="half" idx="10"/>
          </p:nvPr>
        </p:nvSpPr>
        <p:spPr/>
        <p:txBody>
          <a:bodyPr/>
          <a:lstStyle>
            <a:lvl1pPr>
              <a:defRPr/>
            </a:lvl1pPr>
          </a:lstStyle>
          <a:p>
            <a:pPr>
              <a:defRPr/>
            </a:pPr>
            <a:fld id="{EBB31A9F-0C3B-4164-BCD1-B1A4E61515CB}" type="datetime1">
              <a:rPr lang="zh-CN" altLang="en-US" smtClean="0"/>
            </a:fld>
            <a:endParaRPr lang="zh-CN" altLang="en-US" sz="1800">
              <a:solidFill>
                <a:srgbClr val="000000"/>
              </a:solidFill>
            </a:endParaRPr>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61D9C8AD-C702-4CAC-A7C1-9EDACD170776}"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noChangeArrowheads="1"/>
          </p:cNvSpPr>
          <p:nvPr>
            <p:ph type="dt" sz="half" idx="10"/>
          </p:nvPr>
        </p:nvSpPr>
        <p:spPr/>
        <p:txBody>
          <a:bodyPr/>
          <a:lstStyle>
            <a:lvl1pPr>
              <a:defRPr/>
            </a:lvl1pPr>
          </a:lstStyle>
          <a:p>
            <a:pPr>
              <a:defRPr/>
            </a:pPr>
            <a:fld id="{6B094961-FA30-4D12-839E-21E7B84F5925}" type="datetime1">
              <a:rPr lang="zh-CN" altLang="en-US" smtClean="0"/>
            </a:fld>
            <a:endParaRPr lang="zh-CN" altLang="en-US" sz="1800">
              <a:solidFill>
                <a:srgbClr val="000000"/>
              </a:solidFill>
            </a:endParaRPr>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052575FD-9C85-4D3F-9B6A-4F6B3C7D052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1EAA81E4-C770-44E2-AEB6-78368677144A}" type="datetime1">
              <a:rPr lang="zh-CN" altLang="en-US" smtClean="0"/>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E1C03386-6AB3-420A-91F2-0C2EAE52B7FD}"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E395D478-924F-4B04-A426-9853D7AFB651}" type="datetime1">
              <a:rPr lang="zh-CN" altLang="en-US" smtClean="0"/>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57F9EA93-0E86-41E9-BB5E-5BD61914DE2C}" type="slidenum">
              <a:rPr lang="zh-CN" altLang="en-US"/>
            </a:fld>
            <a:endParaRPr lang="zh-CN" altLang="en-US"/>
          </a:p>
        </p:txBody>
      </p:sp>
    </p:spTree>
  </p:cSld>
  <p:clrMapOvr>
    <a:masterClrMapping/>
  </p:clrMapOvr>
  <p:transition spd="slow">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9138B482-82CE-4F42-BC29-3FB415C219F1}" type="datetime1">
              <a:rPr lang="zh-CN" altLang="en-US" smtClean="0"/>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4E7476A4-AEE5-4EBF-A0DD-01E5ECD57BAA}"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37D715DB-72F6-4246-9D57-C4521FD23D0E}" type="datetime1">
              <a:rPr lang="zh-CN" altLang="en-US" smtClean="0"/>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ADDF7938-E9D1-4A59-BCE3-36971633D01B}"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9CF6F5B-4770-4CD8-A397-A08478E64065}" type="datetime1">
              <a:rPr lang="zh-CN" altLang="en-US" smtClean="0"/>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A58B12FA-4FBB-4491-A5AF-28D3B1832F3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CA1785B8-3D2D-4266-8131-6EDE15C9E6A5}" type="datetime1">
              <a:rPr lang="zh-CN" altLang="en-US" smtClean="0"/>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4D497D80-2FC2-46B1-B797-EF16FAD83A9F}"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EA45E395-6910-4725-8D69-1D406EEB9A62}" type="datetime1">
              <a:rPr lang="zh-CN" altLang="en-US" smtClean="0"/>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DE2D6621-460A-4461-89CE-97D24383E5E0}"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B409C0A5-8297-46C1-AC31-862719F5D35D}" type="datetime1">
              <a:rPr lang="zh-CN" altLang="en-US" smtClean="0"/>
            </a:fld>
            <a:endParaRPr lang="zh-CN" altLang="en-US" sz="1800">
              <a:solidFill>
                <a:srgbClr val="000000"/>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67AE7162-B7FE-4A86-B51F-1ADAF38E11D6}"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AED11958-0B30-4E00-8FFA-66E51246D633}" type="datetime1">
              <a:rPr lang="zh-CN" altLang="en-US" smtClean="0"/>
            </a:fld>
            <a:endParaRPr lang="zh-CN" altLang="en-US" sz="1800">
              <a:solidFill>
                <a:srgbClr val="000000"/>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095B6258-9F03-40E5-880F-F21EA6674FFE}"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52FCAF1D-5ADB-4782-BBC8-F5332FA433B7}" type="datetime1">
              <a:rPr lang="zh-CN" altLang="en-US" smtClean="0"/>
            </a:fld>
            <a:endParaRPr lang="zh-CN" altLang="en-US" sz="1800">
              <a:solidFill>
                <a:srgbClr val="000000"/>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95FF8C9F-EE6F-4327-8EC1-CC3ABB50EA09}"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9CA6EF26-22CF-4D6F-B7D3-DBD8B45CE6DF}" type="datetime1">
              <a:rPr lang="zh-CN" altLang="en-US" smtClean="0"/>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90C18F38-7C9F-410B-A9D2-BE474F7F46ED}"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C5218222-6283-4170-87E7-EC536EC01C2E}" type="datetime1">
              <a:rPr lang="zh-CN" altLang="en-US" smtClean="0"/>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C110B6DA-BAC5-40C7-B409-A4BA4EF4B62E}"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0D30A0C-A6F9-448B-ABA7-A7687825FBD3}" type="datetime1">
              <a:rPr lang="zh-CN" altLang="en-US" smtClean="0"/>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5485778-D249-4079-AD54-BB163D08ABF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8609400-7741-457A-BF9A-90583940BB94}" type="datetime1">
              <a:rPr lang="zh-CN" altLang="en-US" smtClean="0"/>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1E99DB6B-025C-433D-82AB-B9C2DC9F0C8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D92BE12F-9C7A-4E87-87FC-4EDEA7CB099C}" type="datetime1">
              <a:rPr lang="zh-CN" altLang="en-US" smtClean="0"/>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840E9EC8-FE01-4502-AC84-110FFE0C34A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8781B38-D6F7-4EBC-A63F-21D9014EBD6C}" type="datetime1">
              <a:rPr lang="zh-CN" altLang="en-US" smtClean="0"/>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D87B561-7566-4BD9-9F63-B8166CC39079}"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6DCB4C5D-85E4-4BEF-9A51-3B9E18F9008D}" type="datetime1">
              <a:rPr lang="zh-CN" altLang="en-US" smtClean="0"/>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B1D4A03-9143-4154-B602-AB28B167DE6E}"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EF65ED42-C2D9-4C1C-A603-4800B4599616}" type="datetime1">
              <a:rPr lang="zh-CN" altLang="en-US" smtClean="0"/>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804093FB-4D92-4C79-ABF4-90DEF957D190}"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E8B996C8-EEF1-4E20-B395-6B4969F1EEE9}" type="datetime1">
              <a:rPr lang="zh-CN" altLang="en-US" smtClean="0"/>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9137BAE1-0349-4B70-A67C-29C35E0ADA3E}"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09064C5F-EC09-417B-A80F-67A3AB2491D8}" type="datetime1">
              <a:rPr lang="zh-CN" altLang="en-US" smtClean="0"/>
            </a:fld>
            <a:endParaRPr lang="zh-CN" altLang="en-US" sz="1800">
              <a:solidFill>
                <a:srgbClr val="000000"/>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4E0D1B9D-8CA3-4F7D-B3D0-AC1C9CF00BCA}"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99DD0945-3D7D-46F2-94D1-514141296A95}" type="datetime1">
              <a:rPr lang="zh-CN" altLang="en-US" smtClean="0"/>
            </a:fld>
            <a:endParaRPr lang="zh-CN" altLang="en-US" sz="1800">
              <a:solidFill>
                <a:srgbClr val="000000"/>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8E31B639-0FDF-4CBB-8938-FE2489BDD552}"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29A3336-42AB-4A41-89D8-E19C1F6F41A6}" type="datetime1">
              <a:rPr lang="zh-CN" altLang="en-US" smtClean="0"/>
            </a:fld>
            <a:endParaRPr lang="zh-CN" altLang="en-US" sz="1800">
              <a:solidFill>
                <a:srgbClr val="000000"/>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90975A82-39EF-4570-BC57-C39228185B3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2EA8BB0E-CB7F-49C9-B854-504341ED6051}" type="datetime1">
              <a:rPr lang="zh-CN" altLang="en-US" smtClean="0"/>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D9091312-2346-4A21-82DA-B182B5EBB4F2}"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475CFE7B-7FCF-4916-910A-5C137A4C7DF3}" type="datetime1">
              <a:rPr lang="zh-CN" altLang="en-US" smtClean="0"/>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72CD158B-5680-4718-A769-578ACA14589D}"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8A56696E-BB55-4C4D-96FE-D49F38D7A9F4}" type="datetime1">
              <a:rPr lang="zh-CN" altLang="en-US" smtClean="0"/>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B64CC847-8532-4DA2-9F9B-77C794FAB4F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175E4925-4DAC-4FBF-B4F5-80C66E53CAAF}" type="datetime1">
              <a:rPr lang="zh-CN" altLang="en-US" smtClean="0"/>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7467FE0-3CE1-405C-9F22-944C85C403A8}"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77FD8CA4-451A-4EAE-BE73-32BCC63A6EB6}" type="datetime1">
              <a:rPr lang="zh-CN" altLang="en-US" smtClean="0"/>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F098399F-662F-4A21-8EAD-5E8C335CEBA8}"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A56DA45A-3B84-4C3D-99F5-88EEB17FE06C}" type="datetime1">
              <a:rPr lang="zh-CN" altLang="en-US" smtClean="0"/>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7EEF1CDD-A468-4BA7-A8E3-468AD5E46440}"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10631F9E-F439-4249-9073-E30E4AB29EA0}" type="datetime1">
              <a:rPr lang="zh-CN" altLang="en-US" smtClean="0"/>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7E1E8BE0-1E7A-4A9A-A395-1F89E1820DC5}"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2"/>
          <p:cNvSpPr>
            <a:spLocks noGrp="1" noChangeArrowheads="1"/>
          </p:cNvSpPr>
          <p:nvPr>
            <p:ph type="dt" sz="half" idx="10"/>
          </p:nvPr>
        </p:nvSpPr>
        <p:spPr/>
        <p:txBody>
          <a:bodyPr/>
          <a:lstStyle>
            <a:lvl1pPr>
              <a:defRPr/>
            </a:lvl1pPr>
          </a:lstStyle>
          <a:p>
            <a:pPr>
              <a:defRPr/>
            </a:pPr>
            <a:fld id="{408A4515-FBDD-461B-A400-89D6BC945813}" type="datetime1">
              <a:rPr lang="zh-CN" altLang="en-US" smtClean="0"/>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44983363-9C4E-439D-98E5-9914AF3E3F4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B9A7B078-C286-4CD4-ADA6-929F01C9ED95}" type="datetime1">
              <a:rPr lang="zh-CN" altLang="en-US" smtClean="0"/>
            </a:fld>
            <a:endParaRPr lang="zh-CN" altLang="en-US" sz="1800">
              <a:solidFill>
                <a:srgbClr val="000000"/>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EDED5F0-FDAC-4D4A-9777-DA1ED34642AF}"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2"/>
          <p:cNvSpPr>
            <a:spLocks noGrp="1" noChangeArrowheads="1"/>
          </p:cNvSpPr>
          <p:nvPr>
            <p:ph type="dt" sz="half" idx="10"/>
          </p:nvPr>
        </p:nvSpPr>
        <p:spPr/>
        <p:txBody>
          <a:bodyPr/>
          <a:lstStyle>
            <a:lvl1pPr>
              <a:defRPr/>
            </a:lvl1pPr>
          </a:lstStyle>
          <a:p>
            <a:pPr>
              <a:defRPr/>
            </a:pPr>
            <a:fld id="{69C93477-A8A5-4E4D-8E68-0A3A106F78A3}" type="datetime1">
              <a:rPr lang="zh-CN" altLang="en-US" smtClean="0"/>
            </a:fld>
            <a:endParaRPr lang="zh-CN" altLang="en-US" sz="1800">
              <a:solidFill>
                <a:srgbClr val="000000"/>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E292D53E-9FC7-4F50-BCC1-4D47712A2CB4}"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p:txBody>
          <a:bodyPr/>
          <a:lstStyle>
            <a:lvl1pPr>
              <a:defRPr/>
            </a:lvl1pPr>
          </a:lstStyle>
          <a:p>
            <a:pPr>
              <a:defRPr/>
            </a:pPr>
            <a:fld id="{AE13EBAC-3774-47E6-ABF7-9CE4E4D81177}" type="datetime1">
              <a:rPr lang="zh-CN" altLang="en-US" smtClean="0"/>
            </a:fld>
            <a:endParaRPr lang="zh-CN" altLang="en-US" sz="1800">
              <a:solidFill>
                <a:srgbClr val="000000"/>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D59A9F35-ED46-40FF-BB97-C65C2171D4C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A059E005-657F-4B72-A60E-E7E2B3C7345E}" type="datetime1">
              <a:rPr lang="zh-CN" altLang="en-US" smtClean="0"/>
            </a:fld>
            <a:endParaRPr lang="zh-CN" altLang="en-US" sz="1800">
              <a:solidFill>
                <a:srgbClr val="000000"/>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09BCC8F4-590F-49B7-B488-CC168F0E03C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0868B8D6-AE91-4A79-A4E0-1CDB8C2604E8}" type="datetime1">
              <a:rPr lang="zh-CN" altLang="en-US" smtClean="0"/>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A8FE0231-6B87-4BD8-BF06-9A4A284A0864}"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2"/>
          <p:cNvSpPr>
            <a:spLocks noGrp="1" noChangeArrowheads="1"/>
          </p:cNvSpPr>
          <p:nvPr>
            <p:ph type="dt" sz="half" idx="10"/>
          </p:nvPr>
        </p:nvSpPr>
        <p:spPr/>
        <p:txBody>
          <a:bodyPr/>
          <a:lstStyle>
            <a:lvl1pPr>
              <a:defRPr/>
            </a:lvl1pPr>
          </a:lstStyle>
          <a:p>
            <a:pPr>
              <a:defRPr/>
            </a:pPr>
            <a:fld id="{CBB59CB8-4B8F-4FAB-B702-9AB981F86A3B}" type="datetime1">
              <a:rPr lang="zh-CN" altLang="en-US" smtClean="0"/>
            </a:fld>
            <a:endParaRPr lang="zh-CN" altLang="en-US" sz="1800">
              <a:solidFill>
                <a:srgbClr val="000000"/>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E03D1FBA-9601-4BE3-89DA-B36F412D608B}"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2"/>
          <p:cNvSpPr>
            <a:spLocks noGrp="1" noChangeArrowheads="1"/>
          </p:cNvSpPr>
          <p:nvPr>
            <p:ph type="dt" sz="half" idx="10"/>
          </p:nvPr>
        </p:nvSpPr>
        <p:spPr/>
        <p:txBody>
          <a:bodyPr/>
          <a:lstStyle>
            <a:lvl1pPr>
              <a:defRPr/>
            </a:lvl1pPr>
          </a:lstStyle>
          <a:p>
            <a:pPr>
              <a:defRPr/>
            </a:pPr>
            <a:fld id="{E742D393-1507-41E1-AAE2-28E69B7C4B85}" type="datetime1">
              <a:rPr lang="zh-CN" altLang="en-US" smtClean="0"/>
            </a:fld>
            <a:endParaRPr lang="zh-CN" altLang="en-US" sz="1800">
              <a:solidFill>
                <a:srgbClr val="000000"/>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195B1806-60FA-4862-B03C-FECC6A19509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D5BF1521-387C-4470-A5CA-561658809FAF}" type="datetime1">
              <a:rPr lang="zh-CN" altLang="en-US" smtClean="0"/>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FC5DAFB8-7456-4D39-9E13-4996BCD0D678}"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31C036EB-C51C-4A9C-AE35-885F06E0EF70}" type="datetime1">
              <a:rPr lang="zh-CN" altLang="en-US" smtClean="0"/>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79A9BC13-4F68-46D9-95AE-A70535D7EEC9}"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EE63CE70-B7D5-4C02-B364-447FE31185F5}"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8E8314C0-E6FD-46B9-832F-395B8C27A39E}" type="slidenum">
              <a:rPr lang="zh-CN" altLang="en-US"/>
            </a:fld>
            <a:endParaRPr lang="zh-CN" altLang="en-US"/>
          </a:p>
        </p:txBody>
      </p:sp>
    </p:spTree>
  </p:cSld>
  <p:clrMapOvr>
    <a:masterClrMapping/>
  </p:clrMapOvr>
  <p:transition spd="slow">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B2ECABD-DBF1-4F03-B195-06FF83489F74}"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D7C7FB5-0B60-4555-94FA-5C5F9129BEBB}" type="slidenum">
              <a:rPr lang="zh-CN" altLang="en-US"/>
            </a:fld>
            <a:endParaRPr lang="zh-CN" altLang="en-US"/>
          </a:p>
        </p:txBody>
      </p:sp>
    </p:spTree>
  </p:cSld>
  <p:clrMapOvr>
    <a:masterClrMapping/>
  </p:clrMapOvr>
  <p:transition spd="slow">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1D3A3052-35DE-4619-B41E-FE3EB269E9A1}"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432FF184-6570-44FA-B0F6-D9C9C6F8582F}" type="slidenum">
              <a:rPr lang="zh-CN" altLang="en-US"/>
            </a:fld>
            <a:endParaRPr lang="zh-CN" altLang="en-US"/>
          </a:p>
        </p:txBody>
      </p:sp>
    </p:spTree>
  </p:cSld>
  <p:clrMapOvr>
    <a:masterClrMapping/>
  </p:clrMapOvr>
  <p:transition spd="slow">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4BCD0088-E378-4E09-BC76-07C47652B7DD}"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B581FC58-54CE-4E95-B9F9-254205881A05}" type="slidenum">
              <a:rPr lang="zh-CN" altLang="en-US"/>
            </a:fld>
            <a:endParaRPr lang="zh-CN" altLang="en-US"/>
          </a:p>
        </p:txBody>
      </p:sp>
    </p:spTree>
  </p:cSld>
  <p:clrMapOvr>
    <a:masterClrMapping/>
  </p:clrMapOvr>
  <p:transition spd="slow">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D0F2912D-4920-4199-8962-D29D28C136F3}"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A6F67F26-6858-4123-ABA9-D0BA91CD26D1}" type="slidenum">
              <a:rPr lang="zh-CN" altLang="en-US"/>
            </a:fld>
            <a:endParaRPr lang="zh-CN" altLang="en-US"/>
          </a:p>
        </p:txBody>
      </p:sp>
    </p:spTree>
  </p:cSld>
  <p:clrMapOvr>
    <a:masterClrMapping/>
  </p:clrMapOvr>
  <p:transition spd="slow">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F91503C4-D8E6-46BC-8922-106804F47588}"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59ADBF8B-2A8D-4A91-BDE0-9CEA8ACA6220}" type="slidenum">
              <a:rPr lang="zh-CN" altLang="en-US"/>
            </a:fld>
            <a:endParaRPr lang="zh-CN" altLang="en-US"/>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ABFC149B-2753-4611-8041-B2CB3AB27F6E}" type="datetime1">
              <a:rPr lang="zh-CN" altLang="en-US" smtClean="0"/>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84EA676-6BE4-4F34-A5C2-E1CCAACE995E}"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EC6F2EE4-E41B-4E72-B044-89D94501D117}"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C67CE0F1-DB5C-466E-9DAB-6593F8E08BB0}" type="slidenum">
              <a:rPr lang="zh-CN" altLang="en-US"/>
            </a:fld>
            <a:endParaRPr lang="zh-CN" altLang="en-US"/>
          </a:p>
        </p:txBody>
      </p:sp>
    </p:spTree>
  </p:cSld>
  <p:clrMapOvr>
    <a:masterClrMapping/>
  </p:clrMapOvr>
  <p:transition spd="slow">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C4DE3569-5BDF-4BA1-82CE-7527C0E0849E}"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316FCB07-5F39-4634-9932-A6F4DC98E5CF}" type="slidenum">
              <a:rPr lang="zh-CN" altLang="en-US"/>
            </a:fld>
            <a:endParaRPr lang="zh-CN" altLang="en-US"/>
          </a:p>
        </p:txBody>
      </p:sp>
    </p:spTree>
  </p:cSld>
  <p:clrMapOvr>
    <a:masterClrMapping/>
  </p:clrMapOvr>
  <p:transition spd="slow">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20C41783-C35B-4AFF-934D-9D38C348E9D5}"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845F7885-D1E9-44FB-88DF-46ADB848E540}" type="slidenum">
              <a:rPr lang="zh-CN" altLang="en-US"/>
            </a:fld>
            <a:endParaRPr lang="zh-CN" altLang="en-US"/>
          </a:p>
        </p:txBody>
      </p:sp>
    </p:spTree>
  </p:cSld>
  <p:clrMapOvr>
    <a:masterClrMapping/>
  </p:clrMapOvr>
  <p:transition spd="slow">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6170BB13-7943-4459-A093-832121174509}"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88BFF6E6-D39B-4C42-ACA1-05FA0E964AFD}" type="slidenum">
              <a:rPr lang="zh-CN" altLang="en-US"/>
            </a:fld>
            <a:endParaRPr lang="zh-CN" altLang="en-US"/>
          </a:p>
        </p:txBody>
      </p:sp>
    </p:spTree>
  </p:cSld>
  <p:clrMapOvr>
    <a:masterClrMapping/>
  </p:clrMapOvr>
  <p:transition spd="slow">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3C66EB8C-0FD5-4841-B7B6-5F8201FB9671}"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FA0080EA-A39E-46F9-BF21-72E01C1F1904}" type="slidenum">
              <a:rPr lang="zh-CN" altLang="en-US"/>
            </a:fld>
            <a:endParaRPr lang="zh-CN" altLang="en-US"/>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C5BBEC44-3B4D-4E2A-A7A3-7877EDECAE06}" type="datetime1">
              <a:rPr lang="zh-CN" altLang="en-US" smtClean="0"/>
            </a:fld>
            <a:endParaRPr lang="zh-CN" altLang="en-US" sz="1800">
              <a:solidFill>
                <a:srgbClr val="000000"/>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87D283B2-8756-4334-87E1-47D6D7228EF0}"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8240F65A-8246-40C3-B184-1827097F7FD3}" type="datetime1">
              <a:rPr lang="zh-CN" altLang="en-US" smtClean="0"/>
            </a:fld>
            <a:endParaRPr lang="zh-CN" altLang="en-US" sz="1800">
              <a:solidFill>
                <a:srgbClr val="000000"/>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3D3CE6BA-F137-4D2E-86B0-392853158604}"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3AF7EF4E-2D90-41B1-AA12-CD2531BE5508}" type="datetime1">
              <a:rPr lang="zh-CN" altLang="en-US" smtClean="0"/>
            </a:fld>
            <a:endParaRPr lang="zh-CN" altLang="en-US" sz="1800">
              <a:solidFill>
                <a:srgbClr val="000000"/>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0F1C075D-20F9-4CD0-924A-950BAD1435D6}"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AC0AE5BC-EFC2-4A54-8956-799B2F6BC5F4}" type="datetime1">
              <a:rPr lang="zh-CN" altLang="en-US" smtClean="0"/>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C04F2B61-5851-4F75-BB5A-D073B015BBBE}"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E0767C3E-6E29-4C97-92D0-BE2C32632E37}" type="datetime1">
              <a:rPr lang="zh-CN" altLang="en-US" smtClean="0"/>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11D5DBF1-61AE-4CE3-8396-0182EF1B101A}" type="slidenum">
              <a:rPr lang="zh-CN" altLang="en-US"/>
            </a:fld>
            <a:endParaRPr lang="zh-CN" altLang="en-US"/>
          </a:p>
        </p:txBody>
      </p:sp>
    </p:spTree>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A2776E47-7DD2-4396-9917-52885923C054}" type="datetime1">
              <a:rPr lang="zh-CN" altLang="en-US" smtClean="0"/>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506A914B-C4C2-41DF-988E-DFD06ADA6F54}"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67CEE1B6-9830-491E-A77A-B967E4E610F3}" type="datetime1">
              <a:rPr lang="zh-CN" altLang="en-US" smtClean="0"/>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2D9C0EF9-0F36-4220-833D-46435B7B9DD9}"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621C8467-9D7C-4ABF-B5BA-1D5FF4110C35}" type="datetime1">
              <a:rPr lang="zh-CN" altLang="en-US" smtClean="0"/>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AE509659-5FD7-4920-A360-B28D5D05E1B8}"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ACC031A2-57E0-4365-8C89-FB3EFBD762AC}" type="datetime1">
              <a:rPr lang="zh-CN" altLang="en-US" smtClean="0"/>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43F52A87-713B-40C1-B54E-AAD5FE89314B}"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7D2621C-ECE8-49CE-8FF2-EB7400EA6651}" type="datetime1">
              <a:rPr lang="zh-CN" altLang="en-US" smtClean="0"/>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0EACE75-DCA6-4387-A083-558C117A39C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39A9E211-9AC3-4BED-9AD5-374FDAA7392A}" type="datetime1">
              <a:rPr lang="zh-CN" altLang="en-US" smtClean="0"/>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C02C2709-3A87-4B28-B489-50AC5FBE561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AFA8FFB7-5C15-46D1-AFB3-C9437688CC13}" type="datetime1">
              <a:rPr lang="zh-CN" altLang="en-US" smtClean="0"/>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8A0FC1D4-E786-461C-BA9D-E3777996062B}"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4B6B64DC-48EB-4C09-A97C-67CE0FEA6B81}" type="datetime1">
              <a:rPr lang="zh-CN" altLang="en-US" smtClean="0"/>
            </a:fld>
            <a:endParaRPr lang="zh-CN" altLang="en-US" sz="1800">
              <a:solidFill>
                <a:srgbClr val="000000"/>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9229FCBC-DE7A-4AF5-B67F-A32314E5BA29}"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E0349C72-6A91-4B40-BE00-CBA65360744A}" type="datetime1">
              <a:rPr lang="zh-CN" altLang="en-US" smtClean="0"/>
            </a:fld>
            <a:endParaRPr lang="zh-CN" altLang="en-US" sz="1800">
              <a:solidFill>
                <a:srgbClr val="000000"/>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3FE10E37-65F0-48F7-B65A-F989FDF50230}"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5E7D0703-B0D0-44C5-BEFB-4B4E103955D8}" type="datetime1">
              <a:rPr lang="zh-CN" altLang="en-US" smtClean="0"/>
            </a:fld>
            <a:endParaRPr lang="zh-CN" altLang="en-US" sz="1800">
              <a:solidFill>
                <a:srgbClr val="000000"/>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2DBF125B-58AB-4E79-BFC6-4A8A8822E928}"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2A7588AA-4CEC-4E0F-8371-960E903975D7}" type="datetime1">
              <a:rPr lang="zh-CN" altLang="en-US" smtClean="0"/>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DD5577A-46A3-4577-B9EF-ECEAF343BBCB}" type="slidenum">
              <a:rPr lang="zh-CN" altLang="en-US"/>
            </a:fld>
            <a:endParaRPr lang="zh-CN" altLang="en-US"/>
          </a:p>
        </p:txBody>
      </p:sp>
    </p:spTree>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7AB8D417-27F4-444E-9A9B-2F591436A0EB}" type="datetime1">
              <a:rPr lang="zh-CN" altLang="en-US" smtClean="0"/>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92B2DAB2-BBCA-4394-AAB6-5E95BE586D1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A929F5C6-7F6C-45D1-B17B-7B4A842313B6}" type="datetime1">
              <a:rPr lang="zh-CN" altLang="en-US" smtClean="0"/>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60194152-0068-4E57-A44F-6FB594335423}"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39E2150-B120-4A5A-882C-C9534154EC6C}" type="datetime1">
              <a:rPr lang="zh-CN" altLang="en-US" smtClean="0"/>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79D307DD-7A20-4731-A555-35FD450DD45D}"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325BC2B8-CE05-4BF8-AC66-B7B6C99C0397}" type="datetime1">
              <a:rPr lang="zh-CN" altLang="en-US" smtClean="0"/>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5BF523F3-4123-46AC-B83B-C00EE6864B22}"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D79CF4C2-1061-4F9F-9DFA-72EEF96BF3D1}" type="datetime1">
              <a:rPr lang="zh-CN" altLang="en-US" smtClean="0"/>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50F6D568-907E-4172-98F3-CC062194DB9A}"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33F5AD11-F025-4C1D-AC15-C8EBA1AAB6D5}" type="datetime1">
              <a:rPr lang="zh-CN" altLang="en-US" smtClean="0"/>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F5858536-F028-4A42-99BC-1A64CC20E96D}"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5EC0B4B2-D29F-4237-BEB0-9B49D7D67B19}" type="datetime1">
              <a:rPr lang="zh-CN" altLang="en-US" smtClean="0"/>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4D36BC2-8DD2-4315-B0F4-815AD4AE4DAE}"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554B6BCE-06B7-4773-8EF3-8E85BEA36F06}" type="datetime1">
              <a:rPr lang="zh-CN" altLang="en-US" smtClean="0"/>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8D87CD8-FA0D-47AE-A799-74B1B2808244}"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39EE4804-7158-4BBA-8D05-D78E220F7ADA}" type="datetime1">
              <a:rPr lang="zh-CN" altLang="en-US" smtClean="0"/>
            </a:fld>
            <a:endParaRPr lang="zh-CN" altLang="en-US" sz="1800">
              <a:solidFill>
                <a:srgbClr val="000000"/>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57489F84-6AE8-4258-803D-67E1BB42CC49}"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3DF59A1E-918A-4886-800B-2C7D77525B7C}" type="datetime1">
              <a:rPr lang="zh-CN" altLang="en-US" smtClean="0"/>
            </a:fld>
            <a:endParaRPr lang="zh-CN" altLang="en-US" sz="1800">
              <a:solidFill>
                <a:srgbClr val="000000"/>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9111D259-647F-403F-8C3C-9177A3A78F8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56994779-EEEB-4CE4-B38E-FD6CC1F81D14}" type="datetime1">
              <a:rPr lang="zh-CN" altLang="en-US" smtClean="0"/>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B6CA3D7C-2157-480D-9EFC-A2029DC3ABFA}" type="slidenum">
              <a:rPr lang="zh-CN" altLang="en-US"/>
            </a:fld>
            <a:endParaRPr lang="zh-CN" altLang="en-US"/>
          </a:p>
        </p:txBody>
      </p:sp>
    </p:spTree>
  </p:cSld>
  <p:clrMapOvr>
    <a:masterClrMapping/>
  </p:clrMapOvr>
  <p:transition spd="slow">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ED4D7CEC-DA20-46D1-9B3F-E3D5666A0628}" type="datetime1">
              <a:rPr lang="zh-CN" altLang="en-US" smtClean="0"/>
            </a:fld>
            <a:endParaRPr lang="zh-CN" altLang="en-US" sz="1800">
              <a:solidFill>
                <a:srgbClr val="000000"/>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23D92C3D-B935-43F2-A735-7849D8C21916}"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527AC53D-DDC9-43DC-A0D5-ED0FC5CCDE19}" type="datetime1">
              <a:rPr lang="zh-CN" altLang="en-US" smtClean="0"/>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59E30A14-F3E7-4486-AFF3-59887EDBD189}"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CF7E9EEE-23DE-4983-982B-04DC0D72B291}" type="datetime1">
              <a:rPr lang="zh-CN" altLang="en-US" smtClean="0"/>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4A2E4A7F-714C-45D1-8595-8B5560CF6C7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2ED7C74-FA97-4C41-BB9F-726E07A666BA}" type="datetime1">
              <a:rPr lang="zh-CN" altLang="en-US" smtClean="0"/>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1DCE0989-B380-4583-A9C4-0AAB84F3FC93}"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3081242C-9F22-4C18-AC70-93E221974856}" type="datetime1">
              <a:rPr lang="zh-CN" altLang="en-US" smtClean="0"/>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03E5885D-3026-4EED-BA22-B94F243526E3}"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91EF1BBB-176F-4750-9CF0-CEA23060A1B0}" type="datetime1">
              <a:rPr lang="zh-CN" altLang="en-US" smtClean="0"/>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BA8C8F49-D9E0-4086-B443-5A0887DA0589}"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A43F4DF3-59E6-424E-A1CF-DCCF5F293709}" type="datetime1">
              <a:rPr lang="zh-CN" altLang="en-US" smtClean="0"/>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A736FCA2-6D4D-4DFC-95BE-B5B9820E8444}"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4"/>
          <p:cNvSpPr>
            <a:spLocks noGrp="1" noChangeArrowheads="1"/>
          </p:cNvSpPr>
          <p:nvPr>
            <p:ph type="dt" sz="half" idx="10"/>
          </p:nvPr>
        </p:nvSpPr>
        <p:spPr/>
        <p:txBody>
          <a:bodyPr/>
          <a:lstStyle>
            <a:lvl1pPr>
              <a:defRPr/>
            </a:lvl1pPr>
          </a:lstStyle>
          <a:p>
            <a:pPr>
              <a:defRPr/>
            </a:pPr>
            <a:fld id="{6C572B2F-49A9-4B20-A552-B8AC11FC8C5B}" type="datetime1">
              <a:rPr lang="zh-CN" altLang="en-US" smtClean="0"/>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7A92524C-A3C8-453B-BBF7-8CCC665C2168}"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noChangeArrowheads="1"/>
          </p:cNvSpPr>
          <p:nvPr>
            <p:ph type="dt" sz="half" idx="10"/>
          </p:nvPr>
        </p:nvSpPr>
        <p:spPr/>
        <p:txBody>
          <a:bodyPr/>
          <a:lstStyle>
            <a:lvl1pPr>
              <a:defRPr/>
            </a:lvl1pPr>
          </a:lstStyle>
          <a:p>
            <a:pPr>
              <a:defRPr/>
            </a:pPr>
            <a:fld id="{A29DDBC0-C8BF-459F-980E-58923EEAD950}" type="datetime1">
              <a:rPr lang="zh-CN" altLang="en-US" smtClean="0"/>
            </a:fld>
            <a:endParaRPr lang="zh-CN" altLang="en-US" sz="1800">
              <a:solidFill>
                <a:srgbClr val="000000"/>
              </a:solidFill>
            </a:endParaRPr>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CE891F39-1F6D-423A-8363-C680462C69A4}"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4"/>
          <p:cNvSpPr>
            <a:spLocks noGrp="1" noChangeArrowheads="1"/>
          </p:cNvSpPr>
          <p:nvPr>
            <p:ph type="dt" sz="half" idx="10"/>
          </p:nvPr>
        </p:nvSpPr>
        <p:spPr/>
        <p:txBody>
          <a:bodyPr/>
          <a:lstStyle>
            <a:lvl1pPr>
              <a:defRPr/>
            </a:lvl1pPr>
          </a:lstStyle>
          <a:p>
            <a:pPr>
              <a:defRPr/>
            </a:pPr>
            <a:fld id="{55AB1D64-3DFA-49B9-B7BC-20A88DCDD407}" type="datetime1">
              <a:rPr lang="zh-CN" altLang="en-US" smtClean="0"/>
            </a:fld>
            <a:endParaRPr lang="zh-CN" altLang="en-US" sz="1800">
              <a:solidFill>
                <a:srgbClr val="000000"/>
              </a:solidFill>
            </a:endParaRPr>
          </a:p>
        </p:txBody>
      </p:sp>
      <p:sp>
        <p:nvSpPr>
          <p:cNvPr id="8"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a:lvl1pPr>
          </a:lstStyle>
          <a:p>
            <a:pPr>
              <a:defRPr/>
            </a:pPr>
            <a:fld id="{0EA563F9-D050-4052-9EA6-17A645B38CC8}"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59EBC09F-F33B-48A6-9D63-F24566F98371}" type="datetime1">
              <a:rPr lang="zh-CN" altLang="en-US" smtClean="0"/>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6C94FD54-D152-4310-97A9-61AA634C64C0}" type="slidenum">
              <a:rPr lang="zh-CN" altLang="en-US"/>
            </a:fld>
            <a:endParaRPr lang="zh-CN" altLang="en-US"/>
          </a:p>
        </p:txBody>
      </p:sp>
    </p:spTree>
  </p:cSld>
  <p:clrMapOvr>
    <a:masterClrMapping/>
  </p:clrMapOvr>
  <p:transition spd="slow">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p:txBody>
          <a:bodyPr/>
          <a:lstStyle>
            <a:lvl1pPr>
              <a:defRPr/>
            </a:lvl1pPr>
          </a:lstStyle>
          <a:p>
            <a:pPr>
              <a:defRPr/>
            </a:pPr>
            <a:fld id="{8059C516-BCC1-4E80-828E-C61DCBF5E61E}" type="datetime1">
              <a:rPr lang="zh-CN" altLang="en-US" smtClean="0"/>
            </a:fld>
            <a:endParaRPr lang="zh-CN" altLang="en-US" sz="1800">
              <a:solidFill>
                <a:srgbClr val="000000"/>
              </a:solidFill>
            </a:endParaRPr>
          </a:p>
        </p:txBody>
      </p:sp>
      <p:sp>
        <p:nvSpPr>
          <p:cNvPr id="4"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a:lvl1pPr>
          </a:lstStyle>
          <a:p>
            <a:pPr>
              <a:defRPr/>
            </a:pPr>
            <a:fld id="{7E86262D-3EA0-4FAC-B1E3-C93D74C44925}"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a:lvl1pPr>
          </a:lstStyle>
          <a:p>
            <a:pPr>
              <a:defRPr/>
            </a:pPr>
            <a:fld id="{B1E014E4-BEA7-48DA-B4DE-BBE09C5406BE}" type="datetime1">
              <a:rPr lang="zh-CN" altLang="en-US" smtClean="0"/>
            </a:fld>
            <a:endParaRPr lang="zh-CN" altLang="en-US" sz="1800">
              <a:solidFill>
                <a:srgbClr val="000000"/>
              </a:solidFill>
            </a:endParaRPr>
          </a:p>
        </p:txBody>
      </p:sp>
      <p:sp>
        <p:nvSpPr>
          <p:cNvPr id="3"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a:lvl1pPr>
          </a:lstStyle>
          <a:p>
            <a:pPr>
              <a:defRPr/>
            </a:pPr>
            <a:fld id="{88462300-3DB9-456A-94BA-DAF3BEA568A3}"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noChangeArrowheads="1"/>
          </p:cNvSpPr>
          <p:nvPr>
            <p:ph type="dt" sz="half" idx="10"/>
          </p:nvPr>
        </p:nvSpPr>
        <p:spPr/>
        <p:txBody>
          <a:bodyPr/>
          <a:lstStyle>
            <a:lvl1pPr>
              <a:defRPr/>
            </a:lvl1pPr>
          </a:lstStyle>
          <a:p>
            <a:pPr>
              <a:defRPr/>
            </a:pPr>
            <a:fld id="{727A9EAD-DCE6-4965-BA3F-238F9DC12252}" type="datetime1">
              <a:rPr lang="zh-CN" altLang="en-US" smtClean="0"/>
            </a:fld>
            <a:endParaRPr lang="zh-CN" altLang="en-US" sz="1800">
              <a:solidFill>
                <a:srgbClr val="000000"/>
              </a:solidFill>
            </a:endParaRPr>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3A15016E-F1D0-40E3-B997-34806AD4A832}"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noChangeArrowheads="1"/>
          </p:cNvSpPr>
          <p:nvPr>
            <p:ph type="dt" sz="half" idx="10"/>
          </p:nvPr>
        </p:nvSpPr>
        <p:spPr/>
        <p:txBody>
          <a:bodyPr/>
          <a:lstStyle>
            <a:lvl1pPr>
              <a:defRPr/>
            </a:lvl1pPr>
          </a:lstStyle>
          <a:p>
            <a:pPr>
              <a:defRPr/>
            </a:pPr>
            <a:fld id="{03FED036-DCF8-4670-AB6F-C1A723807ACA}" type="datetime1">
              <a:rPr lang="zh-CN" altLang="en-US" smtClean="0"/>
            </a:fld>
            <a:endParaRPr lang="zh-CN" altLang="en-US" sz="1800">
              <a:solidFill>
                <a:srgbClr val="000000"/>
              </a:solidFill>
            </a:endParaRPr>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5F8BE071-4176-48E8-99A5-A103D7638C9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BE1A37BA-E727-46E2-B1C2-15940144C3B7}" type="datetime1">
              <a:rPr lang="zh-CN" altLang="en-US" smtClean="0"/>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0CF6126E-7BC6-4766-9125-DE89E9CAA059}"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5B3C5F47-E6F6-435B-90EB-BA55058EA76B}" type="datetime1">
              <a:rPr lang="zh-CN" altLang="en-US" smtClean="0"/>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7B900774-79DD-4326-BAE6-9C3B5E770B48}"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6"/>
          <p:cNvSpPr>
            <a:spLocks noGrp="1" noChangeArrowheads="1"/>
          </p:cNvSpPr>
          <p:nvPr>
            <p:ph type="dt" sz="half" idx="10"/>
          </p:nvPr>
        </p:nvSpPr>
        <p:spPr/>
        <p:txBody>
          <a:bodyPr/>
          <a:lstStyle>
            <a:lvl1pPr>
              <a:defRPr/>
            </a:lvl1pPr>
          </a:lstStyle>
          <a:p>
            <a:pPr>
              <a:defRPr/>
            </a:pPr>
            <a:fld id="{4803B1A7-91FE-4D5B-907F-436890B0846B}" type="datetime1">
              <a:rPr lang="zh-CN" altLang="en-US" smtClean="0"/>
            </a:fld>
            <a:endParaRPr lang="zh-CN" altLang="en-US" sz="1800">
              <a:solidFill>
                <a:srgbClr val="000000"/>
              </a:solidFill>
            </a:endParaRPr>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E5BAF751-73B7-4675-8CC5-A5E74EEA71E5}"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6"/>
          <p:cNvSpPr>
            <a:spLocks noGrp="1" noChangeArrowheads="1"/>
          </p:cNvSpPr>
          <p:nvPr>
            <p:ph type="dt" sz="half" idx="10"/>
          </p:nvPr>
        </p:nvSpPr>
        <p:spPr/>
        <p:txBody>
          <a:bodyPr/>
          <a:lstStyle>
            <a:lvl1pPr>
              <a:defRPr/>
            </a:lvl1pPr>
          </a:lstStyle>
          <a:p>
            <a:pPr>
              <a:defRPr/>
            </a:pPr>
            <a:fld id="{D64747EC-B9AD-4A1A-89E3-BDC1F6BBF36E}" type="datetime1">
              <a:rPr lang="zh-CN" altLang="en-US" smtClean="0"/>
            </a:fld>
            <a:endParaRPr lang="zh-CN" altLang="en-US" sz="1800">
              <a:solidFill>
                <a:srgbClr val="000000"/>
              </a:solidFill>
            </a:endParaRPr>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B111CC1D-D408-4827-A9AE-3D27524EB660}"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6"/>
          <p:cNvSpPr>
            <a:spLocks noGrp="1" noChangeArrowheads="1"/>
          </p:cNvSpPr>
          <p:nvPr>
            <p:ph type="dt" sz="half" idx="10"/>
          </p:nvPr>
        </p:nvSpPr>
        <p:spPr/>
        <p:txBody>
          <a:bodyPr/>
          <a:lstStyle>
            <a:lvl1pPr>
              <a:defRPr/>
            </a:lvl1pPr>
          </a:lstStyle>
          <a:p>
            <a:pPr>
              <a:defRPr/>
            </a:pPr>
            <a:fld id="{196DC0D4-D8E9-4D16-A743-E1A03C73938F}" type="datetime1">
              <a:rPr lang="zh-CN" altLang="en-US" smtClean="0"/>
            </a:fld>
            <a:endParaRPr lang="zh-CN" altLang="en-US" sz="1800">
              <a:solidFill>
                <a:srgbClr val="000000"/>
              </a:solidFill>
            </a:endParaRPr>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87FC30B4-7FDF-4D78-AA81-407FAD9F4E76}"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6"/>
          <p:cNvSpPr>
            <a:spLocks noGrp="1" noChangeArrowheads="1"/>
          </p:cNvSpPr>
          <p:nvPr>
            <p:ph type="dt" sz="half" idx="10"/>
          </p:nvPr>
        </p:nvSpPr>
        <p:spPr/>
        <p:txBody>
          <a:bodyPr/>
          <a:lstStyle>
            <a:lvl1pPr>
              <a:defRPr/>
            </a:lvl1pPr>
          </a:lstStyle>
          <a:p>
            <a:pPr>
              <a:defRPr/>
            </a:pPr>
            <a:fld id="{F8405D56-DFE2-4E17-A544-03DC00AE541E}" type="datetime1">
              <a:rPr lang="zh-CN" altLang="en-US" smtClean="0"/>
            </a:fld>
            <a:endParaRPr lang="zh-CN" altLang="en-US" sz="1800">
              <a:solidFill>
                <a:srgbClr val="000000"/>
              </a:solidFill>
            </a:endParaRPr>
          </a:p>
        </p:txBody>
      </p:sp>
      <p:sp>
        <p:nvSpPr>
          <p:cNvPr id="6"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p:txBody>
          <a:bodyPr/>
          <a:lstStyle>
            <a:lvl1pPr>
              <a:defRPr/>
            </a:lvl1pPr>
          </a:lstStyle>
          <a:p>
            <a:pPr>
              <a:defRPr/>
            </a:pPr>
            <a:fld id="{991A7419-6D11-4D8A-B98B-BE14CDB1F6D8}"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568B0EF4-7138-458A-B4B5-6FB063391CD2}" type="datetime1">
              <a:rPr lang="zh-CN" altLang="en-US" smtClean="0"/>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BDA80A26-4F1A-4779-AE90-E3B00CF6361C}" type="slidenum">
              <a:rPr lang="zh-CN" altLang="en-US"/>
            </a:fld>
            <a:endParaRPr lang="zh-CN" altLang="en-US"/>
          </a:p>
        </p:txBody>
      </p:sp>
    </p:spTree>
  </p:cSld>
  <p:clrMapOvr>
    <a:masterClrMapping/>
  </p:clrMapOvr>
  <p:transition spd="slow">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noChangeArrowheads="1"/>
          </p:cNvSpPr>
          <p:nvPr>
            <p:ph type="dt" sz="half" idx="10"/>
          </p:nvPr>
        </p:nvSpPr>
        <p:spPr/>
        <p:txBody>
          <a:bodyPr/>
          <a:lstStyle>
            <a:lvl1pPr>
              <a:defRPr/>
            </a:lvl1pPr>
          </a:lstStyle>
          <a:p>
            <a:pPr>
              <a:defRPr/>
            </a:pPr>
            <a:fld id="{34849812-2D8A-4255-AF1A-241F9DA85A15}" type="datetime1">
              <a:rPr lang="zh-CN" altLang="en-US" smtClean="0"/>
            </a:fld>
            <a:endParaRPr lang="zh-CN" altLang="en-US" sz="1800">
              <a:solidFill>
                <a:srgbClr val="000000"/>
              </a:solidFill>
            </a:endParaRPr>
          </a:p>
        </p:txBody>
      </p:sp>
      <p:sp>
        <p:nvSpPr>
          <p:cNvPr id="8"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8"/>
          <p:cNvSpPr>
            <a:spLocks noGrp="1" noChangeArrowheads="1"/>
          </p:cNvSpPr>
          <p:nvPr>
            <p:ph type="sldNum" sz="quarter" idx="12"/>
          </p:nvPr>
        </p:nvSpPr>
        <p:spPr/>
        <p:txBody>
          <a:bodyPr/>
          <a:lstStyle>
            <a:lvl1pPr>
              <a:defRPr/>
            </a:lvl1pPr>
          </a:lstStyle>
          <a:p>
            <a:pPr>
              <a:defRPr/>
            </a:pPr>
            <a:fld id="{A2ABEDC9-F5B6-4A8C-8164-AE4BC2A9AECD}"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6"/>
          <p:cNvSpPr>
            <a:spLocks noGrp="1" noChangeArrowheads="1"/>
          </p:cNvSpPr>
          <p:nvPr>
            <p:ph type="dt" sz="half" idx="10"/>
          </p:nvPr>
        </p:nvSpPr>
        <p:spPr/>
        <p:txBody>
          <a:bodyPr/>
          <a:lstStyle>
            <a:lvl1pPr>
              <a:defRPr/>
            </a:lvl1pPr>
          </a:lstStyle>
          <a:p>
            <a:pPr>
              <a:defRPr/>
            </a:pPr>
            <a:fld id="{27D7895C-C200-4798-9847-3BDF44CB0B93}" type="datetime1">
              <a:rPr lang="zh-CN" altLang="en-US" smtClean="0"/>
            </a:fld>
            <a:endParaRPr lang="zh-CN" altLang="en-US" sz="1800">
              <a:solidFill>
                <a:srgbClr val="000000"/>
              </a:solidFill>
            </a:endParaRPr>
          </a:p>
        </p:txBody>
      </p:sp>
      <p:sp>
        <p:nvSpPr>
          <p:cNvPr id="4"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8"/>
          <p:cNvSpPr>
            <a:spLocks noGrp="1" noChangeArrowheads="1"/>
          </p:cNvSpPr>
          <p:nvPr>
            <p:ph type="sldNum" sz="quarter" idx="12"/>
          </p:nvPr>
        </p:nvSpPr>
        <p:spPr/>
        <p:txBody>
          <a:bodyPr/>
          <a:lstStyle>
            <a:lvl1pPr>
              <a:defRPr/>
            </a:lvl1pPr>
          </a:lstStyle>
          <a:p>
            <a:pPr>
              <a:defRPr/>
            </a:pPr>
            <a:fld id="{C3500D9F-6A41-4E04-9BB7-CF7D982A3CB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noChangeArrowheads="1"/>
          </p:cNvSpPr>
          <p:nvPr>
            <p:ph type="dt" sz="half" idx="10"/>
          </p:nvPr>
        </p:nvSpPr>
        <p:spPr/>
        <p:txBody>
          <a:bodyPr/>
          <a:lstStyle>
            <a:lvl1pPr>
              <a:defRPr/>
            </a:lvl1pPr>
          </a:lstStyle>
          <a:p>
            <a:pPr>
              <a:defRPr/>
            </a:pPr>
            <a:fld id="{AF9276AA-E629-4473-82B7-2DF9AE0205E5}" type="datetime1">
              <a:rPr lang="zh-CN" altLang="en-US" smtClean="0"/>
            </a:fld>
            <a:endParaRPr lang="zh-CN" altLang="en-US" sz="1800">
              <a:solidFill>
                <a:srgbClr val="000000"/>
              </a:solidFill>
            </a:endParaRPr>
          </a:p>
        </p:txBody>
      </p:sp>
      <p:sp>
        <p:nvSpPr>
          <p:cNvPr id="3"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8"/>
          <p:cNvSpPr>
            <a:spLocks noGrp="1" noChangeArrowheads="1"/>
          </p:cNvSpPr>
          <p:nvPr>
            <p:ph type="sldNum" sz="quarter" idx="12"/>
          </p:nvPr>
        </p:nvSpPr>
        <p:spPr/>
        <p:txBody>
          <a:bodyPr/>
          <a:lstStyle>
            <a:lvl1pPr>
              <a:defRPr/>
            </a:lvl1pPr>
          </a:lstStyle>
          <a:p>
            <a:pPr>
              <a:defRPr/>
            </a:pPr>
            <a:fld id="{DDBA0A10-89B8-4109-BA72-F34CB3D41102}"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6"/>
          <p:cNvSpPr>
            <a:spLocks noGrp="1" noChangeArrowheads="1"/>
          </p:cNvSpPr>
          <p:nvPr>
            <p:ph type="dt" sz="half" idx="10"/>
          </p:nvPr>
        </p:nvSpPr>
        <p:spPr/>
        <p:txBody>
          <a:bodyPr/>
          <a:lstStyle>
            <a:lvl1pPr>
              <a:defRPr/>
            </a:lvl1pPr>
          </a:lstStyle>
          <a:p>
            <a:pPr>
              <a:defRPr/>
            </a:pPr>
            <a:fld id="{3ADB8E43-BA5D-4B94-AF92-A78570E9BAEE}" type="datetime1">
              <a:rPr lang="zh-CN" altLang="en-US" smtClean="0"/>
            </a:fld>
            <a:endParaRPr lang="zh-CN" altLang="en-US" sz="1800">
              <a:solidFill>
                <a:srgbClr val="000000"/>
              </a:solidFill>
            </a:endParaRPr>
          </a:p>
        </p:txBody>
      </p:sp>
      <p:sp>
        <p:nvSpPr>
          <p:cNvPr id="6"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p:txBody>
          <a:bodyPr/>
          <a:lstStyle>
            <a:lvl1pPr>
              <a:defRPr/>
            </a:lvl1pPr>
          </a:lstStyle>
          <a:p>
            <a:pPr>
              <a:defRPr/>
            </a:pPr>
            <a:fld id="{C697ECF8-255F-45AB-B017-A26CE1652736}"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6"/>
          <p:cNvSpPr>
            <a:spLocks noGrp="1" noChangeArrowheads="1"/>
          </p:cNvSpPr>
          <p:nvPr>
            <p:ph type="dt" sz="half" idx="10"/>
          </p:nvPr>
        </p:nvSpPr>
        <p:spPr/>
        <p:txBody>
          <a:bodyPr/>
          <a:lstStyle>
            <a:lvl1pPr>
              <a:defRPr/>
            </a:lvl1pPr>
          </a:lstStyle>
          <a:p>
            <a:pPr>
              <a:defRPr/>
            </a:pPr>
            <a:fld id="{D194CFD1-D0A9-420C-9EA9-72C82DAE63C6}" type="datetime1">
              <a:rPr lang="zh-CN" altLang="en-US" smtClean="0"/>
            </a:fld>
            <a:endParaRPr lang="zh-CN" altLang="en-US" sz="1800">
              <a:solidFill>
                <a:srgbClr val="000000"/>
              </a:solidFill>
            </a:endParaRPr>
          </a:p>
        </p:txBody>
      </p:sp>
      <p:sp>
        <p:nvSpPr>
          <p:cNvPr id="6"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p:txBody>
          <a:bodyPr/>
          <a:lstStyle>
            <a:lvl1pPr>
              <a:defRPr/>
            </a:lvl1pPr>
          </a:lstStyle>
          <a:p>
            <a:pPr>
              <a:defRPr/>
            </a:pPr>
            <a:fld id="{9A2DC196-8A27-479B-BFF0-BA4F0F677A05}"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6"/>
          <p:cNvSpPr>
            <a:spLocks noGrp="1" noChangeArrowheads="1"/>
          </p:cNvSpPr>
          <p:nvPr>
            <p:ph type="dt" sz="half" idx="10"/>
          </p:nvPr>
        </p:nvSpPr>
        <p:spPr/>
        <p:txBody>
          <a:bodyPr/>
          <a:lstStyle>
            <a:lvl1pPr>
              <a:defRPr/>
            </a:lvl1pPr>
          </a:lstStyle>
          <a:p>
            <a:pPr>
              <a:defRPr/>
            </a:pPr>
            <a:fld id="{19FF0FEA-D32F-4FD4-8B34-C8101794A662}" type="datetime1">
              <a:rPr lang="zh-CN" altLang="en-US" smtClean="0"/>
            </a:fld>
            <a:endParaRPr lang="zh-CN" altLang="en-US" sz="1800">
              <a:solidFill>
                <a:srgbClr val="000000"/>
              </a:solidFill>
            </a:endParaRPr>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60927F54-E39E-44DE-9BA9-A0A85B879EB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6"/>
          <p:cNvSpPr>
            <a:spLocks noGrp="1" noChangeArrowheads="1"/>
          </p:cNvSpPr>
          <p:nvPr>
            <p:ph type="dt" sz="half" idx="10"/>
          </p:nvPr>
        </p:nvSpPr>
        <p:spPr/>
        <p:txBody>
          <a:bodyPr/>
          <a:lstStyle>
            <a:lvl1pPr>
              <a:defRPr/>
            </a:lvl1pPr>
          </a:lstStyle>
          <a:p>
            <a:pPr>
              <a:defRPr/>
            </a:pPr>
            <a:fld id="{0189FD6D-3B71-41F4-9D5B-B1EB439FBD86}" type="datetime1">
              <a:rPr lang="zh-CN" altLang="en-US" smtClean="0"/>
            </a:fld>
            <a:endParaRPr lang="zh-CN" altLang="en-US" sz="1800">
              <a:solidFill>
                <a:srgbClr val="000000"/>
              </a:solidFill>
            </a:endParaRPr>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74EBD885-CD85-465F-BA74-A1291EB793F6}"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39836138-77B6-484B-A8DD-A73F6F68AF29}" type="datetime1">
              <a:rPr lang="zh-CN" altLang="en-US" smtClean="0"/>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B9274E30-88A8-4A5F-BD75-6C3E34DDB829}"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B05F5026-8D73-406C-9D42-0B56E581B611}" type="datetime1">
              <a:rPr lang="zh-CN" altLang="en-US" smtClean="0"/>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D9D4C070-1732-41F2-8053-9751FAB5B68B}"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2"/>
          <p:cNvSpPr>
            <a:spLocks noGrp="1" noChangeArrowheads="1"/>
          </p:cNvSpPr>
          <p:nvPr>
            <p:ph type="dt" sz="half" idx="10"/>
          </p:nvPr>
        </p:nvSpPr>
        <p:spPr/>
        <p:txBody>
          <a:bodyPr/>
          <a:lstStyle>
            <a:lvl1pPr>
              <a:defRPr/>
            </a:lvl1pPr>
          </a:lstStyle>
          <a:p>
            <a:pPr>
              <a:defRPr/>
            </a:pPr>
            <a:fld id="{4114DC14-3AEC-436F-A86F-216549DAB011}" type="datetime1">
              <a:rPr lang="zh-CN" altLang="en-US" smtClean="0"/>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9B603AA8-49E6-4309-B619-5AB1256BAE5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9DAEEDFD-9850-4D5F-851B-E8DB48C565FF}" type="datetime1">
              <a:rPr lang="zh-CN" altLang="en-US" smtClean="0"/>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6C7C9F08-F1AD-414B-8BF4-460B8DDC99FD}" type="slidenum">
              <a:rPr lang="zh-CN" altLang="en-US"/>
            </a:fld>
            <a:endParaRPr lang="zh-CN" altLang="en-US"/>
          </a:p>
        </p:txBody>
      </p:sp>
    </p:spTree>
  </p:cSld>
  <p:clrMapOvr>
    <a:masterClrMapping/>
  </p:clrMapOvr>
  <p:transition spd="slow">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9C59F45D-7962-4CD7-A23F-A2B6E4151154}" type="datetime1">
              <a:rPr lang="zh-CN" altLang="en-US" smtClean="0"/>
            </a:fld>
            <a:endParaRPr lang="zh-CN" altLang="en-US" sz="1800">
              <a:solidFill>
                <a:srgbClr val="000000"/>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5AE426-BE1C-4438-8E3A-6E8504DB5DCD}"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2"/>
          <p:cNvSpPr>
            <a:spLocks noGrp="1" noChangeArrowheads="1"/>
          </p:cNvSpPr>
          <p:nvPr>
            <p:ph type="dt" sz="half" idx="10"/>
          </p:nvPr>
        </p:nvSpPr>
        <p:spPr/>
        <p:txBody>
          <a:bodyPr/>
          <a:lstStyle>
            <a:lvl1pPr>
              <a:defRPr/>
            </a:lvl1pPr>
          </a:lstStyle>
          <a:p>
            <a:pPr>
              <a:defRPr/>
            </a:pPr>
            <a:fld id="{8F11F712-DF1C-45E0-B667-6CCE23DD5344}" type="datetime1">
              <a:rPr lang="zh-CN" altLang="en-US" smtClean="0"/>
            </a:fld>
            <a:endParaRPr lang="zh-CN" altLang="en-US" sz="1800">
              <a:solidFill>
                <a:srgbClr val="000000"/>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473770B4-3D93-4C2D-9D68-A6FFFFFED288}"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p:txBody>
          <a:bodyPr/>
          <a:lstStyle>
            <a:lvl1pPr>
              <a:defRPr/>
            </a:lvl1pPr>
          </a:lstStyle>
          <a:p>
            <a:pPr>
              <a:defRPr/>
            </a:pPr>
            <a:fld id="{C73B4CE7-E0D1-4371-B2A3-8A2A5C3F9D78}" type="datetime1">
              <a:rPr lang="zh-CN" altLang="en-US" smtClean="0"/>
            </a:fld>
            <a:endParaRPr lang="zh-CN" altLang="en-US" sz="1800">
              <a:solidFill>
                <a:srgbClr val="000000"/>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4B6CB9B4-C671-4221-8840-EDD9E3CCF8A6}"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54BE09AD-A53B-4DCC-9E26-A114516A8D27}" type="datetime1">
              <a:rPr lang="zh-CN" altLang="en-US" smtClean="0"/>
            </a:fld>
            <a:endParaRPr lang="zh-CN" altLang="en-US" sz="1800">
              <a:solidFill>
                <a:srgbClr val="000000"/>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C20EF192-10F5-4E85-AB75-6E44FF8B4653}"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2"/>
          <p:cNvSpPr>
            <a:spLocks noGrp="1" noChangeArrowheads="1"/>
          </p:cNvSpPr>
          <p:nvPr>
            <p:ph type="dt" sz="half" idx="10"/>
          </p:nvPr>
        </p:nvSpPr>
        <p:spPr/>
        <p:txBody>
          <a:bodyPr/>
          <a:lstStyle>
            <a:lvl1pPr>
              <a:defRPr/>
            </a:lvl1pPr>
          </a:lstStyle>
          <a:p>
            <a:pPr>
              <a:defRPr/>
            </a:pPr>
            <a:fld id="{6BF46086-1E9E-4B49-AB48-484198A84486}" type="datetime1">
              <a:rPr lang="zh-CN" altLang="en-US" smtClean="0"/>
            </a:fld>
            <a:endParaRPr lang="zh-CN" altLang="en-US" sz="1800">
              <a:solidFill>
                <a:srgbClr val="000000"/>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2709E90-75BF-49FC-AB97-4B7268501276}"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2"/>
          <p:cNvSpPr>
            <a:spLocks noGrp="1" noChangeArrowheads="1"/>
          </p:cNvSpPr>
          <p:nvPr>
            <p:ph type="dt" sz="half" idx="10"/>
          </p:nvPr>
        </p:nvSpPr>
        <p:spPr/>
        <p:txBody>
          <a:bodyPr/>
          <a:lstStyle>
            <a:lvl1pPr>
              <a:defRPr/>
            </a:lvl1pPr>
          </a:lstStyle>
          <a:p>
            <a:pPr>
              <a:defRPr/>
            </a:pPr>
            <a:fld id="{04144CFC-B3B7-43B2-8F5D-5D9D18DE5915}" type="datetime1">
              <a:rPr lang="zh-CN" altLang="en-US" smtClean="0"/>
            </a:fld>
            <a:endParaRPr lang="zh-CN" altLang="en-US" sz="1800">
              <a:solidFill>
                <a:srgbClr val="000000"/>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3BF14B9D-6122-4147-BDA8-B290803B6D15}"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3BF5A224-D27E-4EA0-88E5-14EEDBC6585D}" type="datetime1">
              <a:rPr lang="zh-CN" altLang="en-US" smtClean="0"/>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2EEC0E2C-6805-44A5-9AA8-6302AE5BB03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47C21C05-35D9-43ED-BFC7-C5A90981CA2C}" type="datetime1">
              <a:rPr lang="zh-CN" altLang="en-US" smtClean="0"/>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46BAE5DD-9648-4265-AE1B-E5C07E0FD10A}"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1283FC91-9C5C-4525-9EEC-7311224889F1}" type="datetime1">
              <a:rPr lang="zh-CN" altLang="en-US" smtClean="0"/>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9DD72EFD-F628-4297-8A55-3E8386112FE9}"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76EC8C25-3FB7-4E4E-BF06-93E251E8E513}" type="datetime1">
              <a:rPr lang="zh-CN" altLang="en-US" smtClean="0"/>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5614D6E1-60E5-4A21-AF05-C206D21DD28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0687BE0B-0573-4721-BF89-85DA9A577AC7}" type="datetime1">
              <a:rPr lang="zh-CN" altLang="en-US" smtClean="0"/>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07A4802D-692A-459E-A706-D3552C0A7C3F}" type="slidenum">
              <a:rPr lang="zh-CN" altLang="en-US"/>
            </a:fld>
            <a:endParaRPr lang="zh-CN" altLang="en-US"/>
          </a:p>
        </p:txBody>
      </p:sp>
    </p:spTree>
  </p:cSld>
  <p:clrMapOvr>
    <a:masterClrMapping/>
  </p:clrMapOvr>
  <p:transition spd="slow">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1"/>
          <p:cNvSpPr>
            <a:spLocks noGrp="1" noChangeArrowheads="1"/>
          </p:cNvSpPr>
          <p:nvPr>
            <p:ph type="dt" sz="half" idx="10"/>
          </p:nvPr>
        </p:nvSpPr>
        <p:spPr/>
        <p:txBody>
          <a:bodyPr/>
          <a:lstStyle>
            <a:lvl1pPr>
              <a:defRPr/>
            </a:lvl1pPr>
          </a:lstStyle>
          <a:p>
            <a:pPr>
              <a:defRPr/>
            </a:pPr>
            <a:fld id="{07B571CF-6CC1-4FEE-893F-668DA138B2F1}" type="datetime1">
              <a:rPr lang="zh-CN" altLang="en-US" smtClean="0"/>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5FE4F79B-5529-44C4-8B39-086AE59CBF2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1"/>
          <p:cNvSpPr>
            <a:spLocks noGrp="1" noChangeArrowheads="1"/>
          </p:cNvSpPr>
          <p:nvPr>
            <p:ph type="dt" sz="half" idx="10"/>
          </p:nvPr>
        </p:nvSpPr>
        <p:spPr/>
        <p:txBody>
          <a:bodyPr/>
          <a:lstStyle>
            <a:lvl1pPr>
              <a:defRPr/>
            </a:lvl1pPr>
          </a:lstStyle>
          <a:p>
            <a:pPr>
              <a:defRPr/>
            </a:pPr>
            <a:fld id="{734199A3-EE51-482A-8D0C-ED59BCD271D7}" type="datetime1">
              <a:rPr lang="zh-CN" altLang="en-US" smtClean="0"/>
            </a:fld>
            <a:endParaRPr lang="zh-CN" altLang="en-US" sz="1800">
              <a:solidFill>
                <a:srgbClr val="000000"/>
              </a:solidFill>
            </a:endParaRPr>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1F7D5121-339D-4FE5-81A3-2DD618973EAB}"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1"/>
          <p:cNvSpPr>
            <a:spLocks noGrp="1" noChangeArrowheads="1"/>
          </p:cNvSpPr>
          <p:nvPr>
            <p:ph type="dt" sz="half" idx="10"/>
          </p:nvPr>
        </p:nvSpPr>
        <p:spPr/>
        <p:txBody>
          <a:bodyPr/>
          <a:lstStyle>
            <a:lvl1pPr>
              <a:defRPr/>
            </a:lvl1pPr>
          </a:lstStyle>
          <a:p>
            <a:pPr>
              <a:defRPr/>
            </a:pPr>
            <a:fld id="{045141FB-2FB4-42A4-B2F5-16163F729E6C}" type="datetime1">
              <a:rPr lang="zh-CN" altLang="en-US" smtClean="0"/>
            </a:fld>
            <a:endParaRPr lang="zh-CN" altLang="en-US" sz="1800">
              <a:solidFill>
                <a:srgbClr val="000000"/>
              </a:solidFill>
            </a:endParaRPr>
          </a:p>
        </p:txBody>
      </p:sp>
      <p:sp>
        <p:nvSpPr>
          <p:cNvPr id="8"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p:txBody>
          <a:bodyPr/>
          <a:lstStyle>
            <a:lvl1pPr>
              <a:defRPr/>
            </a:lvl1pPr>
          </a:lstStyle>
          <a:p>
            <a:pPr>
              <a:defRPr/>
            </a:pPr>
            <a:fld id="{E5B5AED1-97A4-4E74-B8A2-9910911E042F}"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
          <p:cNvSpPr>
            <a:spLocks noGrp="1" noChangeArrowheads="1"/>
          </p:cNvSpPr>
          <p:nvPr>
            <p:ph type="dt" sz="half" idx="10"/>
          </p:nvPr>
        </p:nvSpPr>
        <p:spPr/>
        <p:txBody>
          <a:bodyPr/>
          <a:lstStyle>
            <a:lvl1pPr>
              <a:defRPr/>
            </a:lvl1pPr>
          </a:lstStyle>
          <a:p>
            <a:pPr>
              <a:defRPr/>
            </a:pPr>
            <a:fld id="{B0A6931A-62A4-4311-B0FE-29793575E497}" type="datetime1">
              <a:rPr lang="zh-CN" altLang="en-US" smtClean="0"/>
            </a:fld>
            <a:endParaRPr lang="zh-CN" altLang="en-US" sz="1800">
              <a:solidFill>
                <a:srgbClr val="000000"/>
              </a:solidFill>
            </a:endParaRPr>
          </a:p>
        </p:txBody>
      </p:sp>
      <p:sp>
        <p:nvSpPr>
          <p:cNvPr id="4"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p:txBody>
          <a:bodyPr/>
          <a:lstStyle>
            <a:lvl1pPr>
              <a:defRPr/>
            </a:lvl1pPr>
          </a:lstStyle>
          <a:p>
            <a:pPr>
              <a:defRPr/>
            </a:pPr>
            <a:fld id="{2746A821-1736-4366-88F5-56566E98AAEB}"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p:txBody>
          <a:bodyPr/>
          <a:lstStyle>
            <a:lvl1pPr>
              <a:defRPr/>
            </a:lvl1pPr>
          </a:lstStyle>
          <a:p>
            <a:pPr>
              <a:defRPr/>
            </a:pPr>
            <a:fld id="{283ADC6C-4D2C-4A9D-80CE-73748B2A0B4F}" type="datetime1">
              <a:rPr lang="zh-CN" altLang="en-US" smtClean="0"/>
            </a:fld>
            <a:endParaRPr lang="zh-CN" altLang="en-US" sz="1800">
              <a:solidFill>
                <a:srgbClr val="000000"/>
              </a:solidFill>
            </a:endParaRPr>
          </a:p>
        </p:txBody>
      </p:sp>
      <p:sp>
        <p:nvSpPr>
          <p:cNvPr id="3"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p:txBody>
          <a:bodyPr/>
          <a:lstStyle>
            <a:lvl1pPr>
              <a:defRPr/>
            </a:lvl1pPr>
          </a:lstStyle>
          <a:p>
            <a:pPr>
              <a:defRPr/>
            </a:pPr>
            <a:fld id="{967C5BF3-ECAE-45E0-83C7-AB2E372B801B}"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1"/>
          <p:cNvSpPr>
            <a:spLocks noGrp="1" noChangeArrowheads="1"/>
          </p:cNvSpPr>
          <p:nvPr>
            <p:ph type="dt" sz="half" idx="10"/>
          </p:nvPr>
        </p:nvSpPr>
        <p:spPr/>
        <p:txBody>
          <a:bodyPr/>
          <a:lstStyle>
            <a:lvl1pPr>
              <a:defRPr/>
            </a:lvl1pPr>
          </a:lstStyle>
          <a:p>
            <a:pPr>
              <a:defRPr/>
            </a:pPr>
            <a:fld id="{5AE56903-0C22-4E85-95E6-2F7E0E0F3B00}" type="datetime1">
              <a:rPr lang="zh-CN" altLang="en-US" smtClean="0"/>
            </a:fld>
            <a:endParaRPr lang="zh-CN" altLang="en-US" sz="1800">
              <a:solidFill>
                <a:srgbClr val="000000"/>
              </a:solidFill>
            </a:endParaRPr>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A2A8D9AD-A1ED-4F9B-A958-90385E39917B}"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1"/>
          <p:cNvSpPr>
            <a:spLocks noGrp="1" noChangeArrowheads="1"/>
          </p:cNvSpPr>
          <p:nvPr>
            <p:ph type="dt" sz="half" idx="10"/>
          </p:nvPr>
        </p:nvSpPr>
        <p:spPr/>
        <p:txBody>
          <a:bodyPr/>
          <a:lstStyle>
            <a:lvl1pPr>
              <a:defRPr/>
            </a:lvl1pPr>
          </a:lstStyle>
          <a:p>
            <a:pPr>
              <a:defRPr/>
            </a:pPr>
            <a:fld id="{F71E8916-37F5-4F3F-9082-93B4044FCFAF}" type="datetime1">
              <a:rPr lang="zh-CN" altLang="en-US" smtClean="0"/>
            </a:fld>
            <a:endParaRPr lang="zh-CN" altLang="en-US" sz="1800">
              <a:solidFill>
                <a:srgbClr val="000000"/>
              </a:solidFill>
            </a:endParaRPr>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111D378D-9D8F-4437-9434-3F3D3773A7A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AFEB2078-73CD-4231-9A92-473CBC9F2E9D}" type="datetime1">
              <a:rPr lang="zh-CN" altLang="en-US" smtClean="0"/>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00F5DBAA-8A9A-4AC1-9DA9-C447482ECA49}"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C3487229-9248-49C9-9604-F4DC1437DE2D}" type="datetime1">
              <a:rPr lang="zh-CN" altLang="en-US" smtClean="0"/>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E08E4918-5120-4875-A14F-0AADDC460DA9}"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AADA4012-5A20-4053-8E54-F49A71930D0F}" type="datetime1">
              <a:rPr lang="zh-CN" altLang="en-US" smtClean="0"/>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A8DE7764-E603-4C76-9073-741022DAF565}"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73266C32-16B5-4656-BED8-C43323E7DBF4}" type="datetime1">
              <a:rPr lang="zh-CN" altLang="en-US" smtClean="0"/>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A95DDEAA-D658-407A-85A2-727BB1E885A8}" type="slidenum">
              <a:rPr lang="zh-CN" altLang="en-US"/>
            </a:fld>
            <a:endParaRPr lang="zh-CN" altLang="en-US"/>
          </a:p>
        </p:txBody>
      </p:sp>
    </p:spTree>
  </p:cSld>
  <p:clrMapOvr>
    <a:masterClrMapping/>
  </p:clrMapOvr>
  <p:transition spd="slow">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B75F9FCA-2FD9-484D-8FC9-6D3DA3F7E63F}" type="datetime1">
              <a:rPr lang="zh-CN" altLang="en-US" smtClean="0"/>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DD44EC69-5500-43CE-AF14-972002585989}"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4"/>
          <p:cNvSpPr>
            <a:spLocks noGrp="1" noChangeArrowheads="1"/>
          </p:cNvSpPr>
          <p:nvPr>
            <p:ph type="dt" sz="half" idx="10"/>
          </p:nvPr>
        </p:nvSpPr>
        <p:spPr/>
        <p:txBody>
          <a:bodyPr/>
          <a:lstStyle>
            <a:lvl1pPr>
              <a:defRPr/>
            </a:lvl1pPr>
          </a:lstStyle>
          <a:p>
            <a:pPr>
              <a:defRPr/>
            </a:pPr>
            <a:fld id="{6D662D8F-8E30-41F1-9C6F-87B1A60DB881}" type="datetime1">
              <a:rPr lang="zh-CN" altLang="en-US" smtClean="0"/>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EF7014FE-4A8E-4281-B2A0-82CDFEA72FEE}"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noChangeArrowheads="1"/>
          </p:cNvSpPr>
          <p:nvPr>
            <p:ph type="dt" sz="half" idx="10"/>
          </p:nvPr>
        </p:nvSpPr>
        <p:spPr/>
        <p:txBody>
          <a:bodyPr/>
          <a:lstStyle>
            <a:lvl1pPr>
              <a:defRPr/>
            </a:lvl1pPr>
          </a:lstStyle>
          <a:p>
            <a:pPr>
              <a:defRPr/>
            </a:pPr>
            <a:fld id="{A1E40C19-6F03-44CD-8FBF-D13AF3802E8D}" type="datetime1">
              <a:rPr lang="zh-CN" altLang="en-US" smtClean="0"/>
            </a:fld>
            <a:endParaRPr lang="zh-CN" altLang="en-US" sz="1800">
              <a:solidFill>
                <a:srgbClr val="000000"/>
              </a:solidFill>
            </a:endParaRPr>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45D3AC17-8CF4-4402-A2CE-62CB8A194EA2}"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4"/>
          <p:cNvSpPr>
            <a:spLocks noGrp="1" noChangeArrowheads="1"/>
          </p:cNvSpPr>
          <p:nvPr>
            <p:ph type="dt" sz="half" idx="10"/>
          </p:nvPr>
        </p:nvSpPr>
        <p:spPr/>
        <p:txBody>
          <a:bodyPr/>
          <a:lstStyle>
            <a:lvl1pPr>
              <a:defRPr/>
            </a:lvl1pPr>
          </a:lstStyle>
          <a:p>
            <a:pPr>
              <a:defRPr/>
            </a:pPr>
            <a:fld id="{7ED613C1-BE35-492A-8BE1-B316AB060424}" type="datetime1">
              <a:rPr lang="zh-CN" altLang="en-US" smtClean="0"/>
            </a:fld>
            <a:endParaRPr lang="zh-CN" altLang="en-US" sz="1800">
              <a:solidFill>
                <a:srgbClr val="000000"/>
              </a:solidFill>
            </a:endParaRPr>
          </a:p>
        </p:txBody>
      </p:sp>
      <p:sp>
        <p:nvSpPr>
          <p:cNvPr id="8"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a:lvl1pPr>
          </a:lstStyle>
          <a:p>
            <a:pPr>
              <a:defRPr/>
            </a:pPr>
            <a:fld id="{C743556A-9315-4914-AA52-031107CC6734}"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p:txBody>
          <a:bodyPr/>
          <a:lstStyle>
            <a:lvl1pPr>
              <a:defRPr/>
            </a:lvl1pPr>
          </a:lstStyle>
          <a:p>
            <a:pPr>
              <a:defRPr/>
            </a:pPr>
            <a:fld id="{C53C3A49-7C63-483E-9A54-461F01F3AA04}" type="datetime1">
              <a:rPr lang="zh-CN" altLang="en-US" smtClean="0"/>
            </a:fld>
            <a:endParaRPr lang="zh-CN" altLang="en-US" sz="1800">
              <a:solidFill>
                <a:srgbClr val="000000"/>
              </a:solidFill>
            </a:endParaRPr>
          </a:p>
        </p:txBody>
      </p:sp>
      <p:sp>
        <p:nvSpPr>
          <p:cNvPr id="4"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a:lvl1pPr>
          </a:lstStyle>
          <a:p>
            <a:pPr>
              <a:defRPr/>
            </a:pPr>
            <a:fld id="{76BA7C70-A00C-4F40-9B17-086704F759A9}"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a:lvl1pPr>
          </a:lstStyle>
          <a:p>
            <a:pPr>
              <a:defRPr/>
            </a:pPr>
            <a:fld id="{593CB7E5-AA38-4CAB-A6FB-43999C13F938}" type="datetime1">
              <a:rPr lang="zh-CN" altLang="en-US" smtClean="0"/>
            </a:fld>
            <a:endParaRPr lang="zh-CN" altLang="en-US" sz="1800">
              <a:solidFill>
                <a:srgbClr val="000000"/>
              </a:solidFill>
            </a:endParaRPr>
          </a:p>
        </p:txBody>
      </p:sp>
      <p:sp>
        <p:nvSpPr>
          <p:cNvPr id="3"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a:lvl1pPr>
          </a:lstStyle>
          <a:p>
            <a:pPr>
              <a:defRPr/>
            </a:pPr>
            <a:fld id="{C5F8148F-D97C-4A44-9B12-8319F1B7585F}"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noChangeArrowheads="1"/>
          </p:cNvSpPr>
          <p:nvPr>
            <p:ph type="dt" sz="half" idx="10"/>
          </p:nvPr>
        </p:nvSpPr>
        <p:spPr/>
        <p:txBody>
          <a:bodyPr/>
          <a:lstStyle>
            <a:lvl1pPr>
              <a:defRPr/>
            </a:lvl1pPr>
          </a:lstStyle>
          <a:p>
            <a:pPr>
              <a:defRPr/>
            </a:pPr>
            <a:fld id="{75801184-B0B3-411A-B3CE-547508186F17}" type="datetime1">
              <a:rPr lang="zh-CN" altLang="en-US" smtClean="0"/>
            </a:fld>
            <a:endParaRPr lang="zh-CN" altLang="en-US" sz="1800">
              <a:solidFill>
                <a:srgbClr val="000000"/>
              </a:solidFill>
            </a:endParaRPr>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ED23DB96-BE17-41D9-8AEA-982892D1384F}"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noChangeArrowheads="1"/>
          </p:cNvSpPr>
          <p:nvPr>
            <p:ph type="dt" sz="half" idx="10"/>
          </p:nvPr>
        </p:nvSpPr>
        <p:spPr/>
        <p:txBody>
          <a:bodyPr/>
          <a:lstStyle>
            <a:lvl1pPr>
              <a:defRPr/>
            </a:lvl1pPr>
          </a:lstStyle>
          <a:p>
            <a:pPr>
              <a:defRPr/>
            </a:pPr>
            <a:fld id="{D9DFF536-11B9-4557-B8B1-183C2768AC21}" type="datetime1">
              <a:rPr lang="zh-CN" altLang="en-US" smtClean="0"/>
            </a:fld>
            <a:endParaRPr lang="zh-CN" altLang="en-US" sz="1800">
              <a:solidFill>
                <a:srgbClr val="000000"/>
              </a:solidFill>
            </a:endParaRPr>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E080CA7F-4ED0-41B3-98D4-3676860C7E25}"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D524ECD7-E5F4-445D-80F0-60CE5AE7DB2D}" type="datetime1">
              <a:rPr lang="zh-CN" altLang="en-US" smtClean="0"/>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09734C89-D3D9-49AE-8AD2-67BD0F3E31E0}"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47BC5182-D523-41D7-B8DA-FB34DFA0DE5F}" type="datetime1">
              <a:rPr lang="zh-CN" altLang="en-US" smtClean="0"/>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046F6542-F53D-4950-B375-D439F961A3C0}" type="slidenum">
              <a:rPr lang="zh-CN" altLang="en-US"/>
            </a:fld>
            <a:endParaRPr lang="zh-CN" altLang="en-US" sz="1800">
              <a:solidFill>
                <a:srgbClr val="000000"/>
              </a:solidFill>
            </a:endParaRP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3" Type="http://schemas.openxmlformats.org/officeDocument/2006/relationships/theme" Target="../theme/theme10.xml"/><Relationship Id="rId12" Type="http://schemas.openxmlformats.org/officeDocument/2006/relationships/image" Target="../media/image1.pn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3" Type="http://schemas.openxmlformats.org/officeDocument/2006/relationships/theme" Target="../theme/theme11.xml"/><Relationship Id="rId12" Type="http://schemas.openxmlformats.org/officeDocument/2006/relationships/image" Target="../media/image1.png"/><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3" Type="http://schemas.openxmlformats.org/officeDocument/2006/relationships/theme" Target="../theme/theme12.xml"/><Relationship Id="rId12" Type="http://schemas.openxmlformats.org/officeDocument/2006/relationships/image" Target="../media/image1.png"/><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3" Type="http://schemas.openxmlformats.org/officeDocument/2006/relationships/theme" Target="../theme/theme13.xml"/><Relationship Id="rId12" Type="http://schemas.openxmlformats.org/officeDocument/2006/relationships/image" Target="../media/image1.png"/><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2" Type="http://schemas.openxmlformats.org/officeDocument/2006/relationships/theme" Target="../theme/theme14.xml"/><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image" Target="../media/image1.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3" Type="http://schemas.openxmlformats.org/officeDocument/2006/relationships/theme" Target="../theme/theme6.xml"/><Relationship Id="rId12" Type="http://schemas.openxmlformats.org/officeDocument/2006/relationships/image" Target="../media/image1.pn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3" Type="http://schemas.openxmlformats.org/officeDocument/2006/relationships/theme" Target="../theme/theme7.xml"/><Relationship Id="rId12" Type="http://schemas.openxmlformats.org/officeDocument/2006/relationships/image" Target="../media/image1.pn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3" Type="http://schemas.openxmlformats.org/officeDocument/2006/relationships/theme" Target="../theme/theme8.xml"/><Relationship Id="rId12" Type="http://schemas.openxmlformats.org/officeDocument/2006/relationships/image" Target="../media/image1.pn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3" Type="http://schemas.openxmlformats.org/officeDocument/2006/relationships/theme" Target="../theme/theme9.xml"/><Relationship Id="rId12" Type="http://schemas.openxmlformats.org/officeDocument/2006/relationships/image" Target="../media/image1.pn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a:p>
            <a:pPr lvl="2"/>
            <a:r>
              <a:rPr lang="zh-CN" altLang="zh-CN" smtClean="0"/>
              <a:t>第三级</a:t>
            </a:r>
            <a:endParaRPr lang="zh-CN" altLang="zh-CN" smtClean="0"/>
          </a:p>
          <a:p>
            <a:pPr lvl="3"/>
            <a:r>
              <a:rPr lang="zh-CN" altLang="zh-CN" smtClean="0"/>
              <a:t>第四级</a:t>
            </a:r>
            <a:endParaRPr lang="zh-CN" altLang="zh-CN" smtClean="0"/>
          </a:p>
          <a:p>
            <a:pPr lvl="4"/>
            <a:r>
              <a:rPr lang="zh-CN" altLang="zh-CN" smtClean="0"/>
              <a:t>第五级</a:t>
            </a:r>
            <a:endParaRPr lang="zh-CN" altLang="zh-CN" smtClean="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AFCB35AF-A72E-4848-95B5-613DA3CFF313}" type="datetime1">
              <a:rPr lang="zh-CN" altLang="en-US" smtClean="0"/>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8765BD39-0233-4E34-A024-D509D81303FE}"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42"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10243"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11268"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8EC4D32D-EFCE-4B7C-B4B2-4E90DF7C9A89}" type="datetime1">
              <a:rPr lang="zh-CN" altLang="en-US" smtClean="0"/>
            </a:fld>
            <a:endParaRPr lang="zh-CN" altLang="en-US" sz="1800">
              <a:solidFill>
                <a:srgbClr val="000000"/>
              </a:solidFill>
            </a:endParaRPr>
          </a:p>
        </p:txBody>
      </p:sp>
      <p:sp>
        <p:nvSpPr>
          <p:cNvPr id="11269"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1270"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CFA11BFF-4D83-4DF4-990A-E7A5CBF5818D}"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126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1126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12292"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262A084F-9E60-4E3B-B3E0-FAE99A810774}" type="datetime1">
              <a:rPr lang="zh-CN" altLang="en-US" smtClean="0"/>
            </a:fld>
            <a:endParaRPr lang="zh-CN" altLang="en-US" sz="1800">
              <a:solidFill>
                <a:srgbClr val="000000"/>
              </a:solidFill>
            </a:endParaRPr>
          </a:p>
        </p:txBody>
      </p:sp>
      <p:sp>
        <p:nvSpPr>
          <p:cNvPr id="12293"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7C1DE873-E38E-432E-84AD-F194CCE94199}"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1229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13316"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F52CAB40-FA63-4CBD-BEBD-2A7DAEF8CAA4}" type="datetime1">
              <a:rPr lang="zh-CN" altLang="en-US" smtClean="0"/>
            </a:fld>
            <a:endParaRPr lang="zh-CN" altLang="en-US" sz="1800">
              <a:solidFill>
                <a:srgbClr val="000000"/>
              </a:solidFill>
            </a:endParaRPr>
          </a:p>
        </p:txBody>
      </p:sp>
      <p:sp>
        <p:nvSpPr>
          <p:cNvPr id="13317"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3318"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7E0D5DE6-4FD7-4FE6-B2E5-04C72279A5EE}"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331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1331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14340" name="日期占位符 2"/>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DB05FADF-364E-4ACF-AE6C-BFC62C509D1B}" type="datetime1">
              <a:rPr lang="zh-CN" altLang="en-US" smtClean="0"/>
            </a:fld>
            <a:endParaRPr lang="zh-CN" altLang="en-US" sz="1800">
              <a:solidFill>
                <a:srgbClr val="000000"/>
              </a:solidFill>
            </a:endParaRPr>
          </a:p>
        </p:txBody>
      </p:sp>
      <p:sp>
        <p:nvSpPr>
          <p:cNvPr id="14341" name="页脚占位符 3"/>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4342" name="灯片编号占位符 4"/>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57E0C426-25DA-4C07-9053-32CCB7D8EFD5}"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a:p>
            <a:pPr lvl="2"/>
            <a:r>
              <a:rPr lang="zh-CN" altLang="zh-CN" smtClean="0"/>
              <a:t>第三级</a:t>
            </a:r>
            <a:endParaRPr lang="zh-CN" altLang="zh-CN" smtClean="0"/>
          </a:p>
          <a:p>
            <a:pPr lvl="3"/>
            <a:r>
              <a:rPr lang="zh-CN" altLang="zh-CN" smtClean="0"/>
              <a:t>第四级</a:t>
            </a:r>
            <a:endParaRPr lang="zh-CN" altLang="zh-CN" smtClean="0"/>
          </a:p>
          <a:p>
            <a:pPr lvl="4"/>
            <a:r>
              <a:rPr lang="zh-CN" altLang="zh-CN" smtClean="0"/>
              <a:t>第五级</a:t>
            </a:r>
            <a:endParaRPr lang="zh-CN" altLang="zh-CN" smtClean="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E9AD0001-93E8-4FAE-8B8B-DE0347D586B0}" type="datetimeFigureOut">
              <a:rPr lang="zh-CN" altLang="en-US"/>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3B35E588-CC17-4FEF-80AD-B88CA8C05A11}"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spd="slow">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205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3076"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latin typeface="Arial" panose="020B0604020202020204" pitchFamily="34" charset="0"/>
              </a:defRPr>
            </a:lvl1pPr>
          </a:lstStyle>
          <a:p>
            <a:pPr>
              <a:defRPr/>
            </a:pPr>
            <a:fld id="{82501B83-E03F-415A-A6B0-248778A4ADB5}" type="datetime1">
              <a:rPr lang="zh-CN" altLang="en-US" smtClean="0"/>
            </a:fld>
            <a:endParaRPr lang="zh-CN" altLang="en-US" sz="1800">
              <a:solidFill>
                <a:srgbClr val="000000"/>
              </a:solidFill>
            </a:endParaRPr>
          </a:p>
        </p:txBody>
      </p:sp>
      <p:sp>
        <p:nvSpPr>
          <p:cNvPr id="3077"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latin typeface="Arial" panose="020B0604020202020204" pitchFamily="34" charset="0"/>
              </a:defRPr>
            </a:lvl1pPr>
          </a:lstStyle>
          <a:p>
            <a:pPr>
              <a:defRPr/>
            </a:pPr>
            <a:endParaRPr lang="zh-CN" altLang="en-US"/>
          </a:p>
        </p:txBody>
      </p:sp>
      <p:sp>
        <p:nvSpPr>
          <p:cNvPr id="3078"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latin typeface="Arial" panose="020B0604020202020204" pitchFamily="34" charset="0"/>
              </a:defRPr>
            </a:lvl1pPr>
          </a:lstStyle>
          <a:p>
            <a:pPr>
              <a:defRPr/>
            </a:pPr>
            <a:fld id="{BE265703-45DA-44E5-B2B4-1A699034B34D}"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307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4100"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E7FD3D61-4440-4463-821F-2A6842526B8D}" type="datetime1">
              <a:rPr lang="zh-CN" altLang="en-US" smtClean="0"/>
            </a:fld>
            <a:endParaRPr lang="zh-CN" altLang="en-US" sz="1800">
              <a:solidFill>
                <a:srgbClr val="000000"/>
              </a:solidFill>
            </a:endParaRPr>
          </a:p>
        </p:txBody>
      </p:sp>
      <p:sp>
        <p:nvSpPr>
          <p:cNvPr id="4101"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4102"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8D099D47-6EAD-471E-AC4B-F543A8412BFC}"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4098"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4099"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5124"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2F2AB207-805D-4217-A88F-E505F3299E9C}" type="datetime1">
              <a:rPr lang="zh-CN" altLang="en-US" smtClean="0"/>
            </a:fld>
            <a:endParaRPr lang="zh-CN" altLang="en-US" sz="1800">
              <a:solidFill>
                <a:srgbClr val="000000"/>
              </a:solidFill>
            </a:endParaRPr>
          </a:p>
        </p:txBody>
      </p:sp>
      <p:sp>
        <p:nvSpPr>
          <p:cNvPr id="5125"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5126"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C51A8985-F21B-4BC5-ABBE-0A0F9C7ECB0F}"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5122"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5123"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6148"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BFC073C8-EA5F-45A2-AFB0-D58B713D76A1}" type="datetime1">
              <a:rPr lang="zh-CN" altLang="en-US" smtClean="0"/>
            </a:fld>
            <a:endParaRPr lang="zh-CN" altLang="en-US" sz="1800">
              <a:solidFill>
                <a:srgbClr val="000000"/>
              </a:solidFill>
            </a:endParaRPr>
          </a:p>
        </p:txBody>
      </p:sp>
      <p:sp>
        <p:nvSpPr>
          <p:cNvPr id="6149"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6150"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2A5D68A9-3575-4416-AB78-2AD4AA559C2E}"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614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614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7172" name="日期占位符 6"/>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CFC44EFB-9D7D-4CA7-A6D0-D3DD6B78976C}" type="datetime1">
              <a:rPr lang="zh-CN" altLang="en-US" smtClean="0"/>
            </a:fld>
            <a:endParaRPr lang="zh-CN" altLang="en-US" sz="1800">
              <a:solidFill>
                <a:srgbClr val="000000"/>
              </a:solidFill>
            </a:endParaRPr>
          </a:p>
        </p:txBody>
      </p:sp>
      <p:sp>
        <p:nvSpPr>
          <p:cNvPr id="7173" name="页脚占位符 7"/>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7174" name="灯片编号占位符 8"/>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88675884-A494-410A-A4AA-78A65739DC10}"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717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717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8196" name="日期占位符 2"/>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E3B37F15-3F60-49FE-ABC3-16000EADAEE7}" type="datetime1">
              <a:rPr lang="zh-CN" altLang="en-US" smtClean="0"/>
            </a:fld>
            <a:endParaRPr lang="zh-CN" altLang="en-US" sz="1800">
              <a:solidFill>
                <a:srgbClr val="000000"/>
              </a:solidFill>
            </a:endParaRPr>
          </a:p>
        </p:txBody>
      </p:sp>
      <p:sp>
        <p:nvSpPr>
          <p:cNvPr id="8197" name="页脚占位符 3"/>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8198" name="灯片编号占位符 4"/>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A8DD40AE-9E5C-4851-ADED-ADC7CC5575CA}"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819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819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9220" name="日期占位符 1"/>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A0EE2D14-4DC7-4DC7-877F-B02092E2344D}" type="datetime1">
              <a:rPr lang="zh-CN" altLang="en-US" smtClean="0"/>
            </a:fld>
            <a:endParaRPr lang="zh-CN" altLang="en-US" sz="1800">
              <a:solidFill>
                <a:srgbClr val="000000"/>
              </a:solidFill>
            </a:endParaRPr>
          </a:p>
        </p:txBody>
      </p:sp>
      <p:sp>
        <p:nvSpPr>
          <p:cNvPr id="9221" name="页脚占位符 2"/>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9222" name="灯片编号占位符 3"/>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9057D115-1984-4527-8222-BF6C21CB616F}"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9218"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9219"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10244"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DB989D34-3E47-495C-AA7E-D67B3514A4C2}" type="datetime1">
              <a:rPr lang="zh-CN" altLang="en-US" smtClean="0"/>
            </a:fld>
            <a:endParaRPr lang="zh-CN" altLang="en-US" sz="1800">
              <a:solidFill>
                <a:srgbClr val="000000"/>
              </a:solidFill>
            </a:endParaRPr>
          </a:p>
        </p:txBody>
      </p:sp>
      <p:sp>
        <p:nvSpPr>
          <p:cNvPr id="10245"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0246"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F9B7E89B-8E6E-4966-A204-0D88561C91C8}"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50.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oleObject" Target="../embeddings/oleObject1.bin"/><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oleObject" Target="../embeddings/oleObject2.bin"/><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8.jpe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jpeg"/><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3188" y="-200025"/>
            <a:ext cx="1219200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矩形 8"/>
          <p:cNvSpPr/>
          <p:nvPr/>
        </p:nvSpPr>
        <p:spPr bwMode="auto">
          <a:xfrm>
            <a:off x="763588" y="1619250"/>
            <a:ext cx="11096625" cy="1819275"/>
          </a:xfrm>
          <a:custGeom>
            <a:avLst/>
            <a:gdLst>
              <a:gd name="T0" fmla="*/ 0 w 6696075"/>
              <a:gd name="T1" fmla="*/ 0 h 1819275"/>
              <a:gd name="T2" fmla="*/ 27862382 w 6696075"/>
              <a:gd name="T3" fmla="*/ 19050 h 1819275"/>
              <a:gd name="T4" fmla="*/ 27862382 w 6696075"/>
              <a:gd name="T5" fmla="*/ 1809750 h 1819275"/>
              <a:gd name="T6" fmla="*/ 4669799 w 6696075"/>
              <a:gd name="T7" fmla="*/ 1819275 h 1819275"/>
              <a:gd name="T8" fmla="*/ 0 w 6696075"/>
              <a:gd name="T9" fmla="*/ 0 h 1819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6075" h="1819275">
                <a:moveTo>
                  <a:pt x="0" y="0"/>
                </a:moveTo>
                <a:lnTo>
                  <a:pt x="6696075" y="19050"/>
                </a:lnTo>
                <a:lnTo>
                  <a:pt x="6696075" y="1809750"/>
                </a:lnTo>
                <a:lnTo>
                  <a:pt x="1122277" y="1819275"/>
                </a:lnTo>
                <a:lnTo>
                  <a:pt x="0" y="0"/>
                </a:lnTo>
                <a:close/>
              </a:path>
            </a:pathLst>
          </a:custGeom>
          <a:solidFill>
            <a:schemeClr val="accent1">
              <a:lumMod val="50000"/>
            </a:schemeClr>
          </a:solidFill>
          <a:ln>
            <a:noFill/>
          </a:ln>
        </p:spPr>
        <p:txBody>
          <a:bodyPr anchor="ctr"/>
          <a:lstStyle/>
          <a:p>
            <a:pPr>
              <a:defRPr/>
            </a:pPr>
            <a:endParaRPr lang="zh-CN" altLang="en-US">
              <a:solidFill>
                <a:srgbClr val="000000"/>
              </a:solidFill>
            </a:endParaRPr>
          </a:p>
        </p:txBody>
      </p:sp>
      <p:sp>
        <p:nvSpPr>
          <p:cNvPr id="14340" name="矩形 9"/>
          <p:cNvSpPr>
            <a:spLocks noChangeArrowheads="1"/>
          </p:cNvSpPr>
          <p:nvPr/>
        </p:nvSpPr>
        <p:spPr bwMode="auto">
          <a:xfrm>
            <a:off x="12088813" y="1628775"/>
            <a:ext cx="171450" cy="1800225"/>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sp>
        <p:nvSpPr>
          <p:cNvPr id="14341" name="等腰三角形 11"/>
          <p:cNvSpPr/>
          <p:nvPr/>
        </p:nvSpPr>
        <p:spPr bwMode="auto">
          <a:xfrm>
            <a:off x="5964238" y="1628775"/>
            <a:ext cx="5895975" cy="1800225"/>
          </a:xfrm>
          <a:custGeom>
            <a:avLst/>
            <a:gdLst>
              <a:gd name="T0" fmla="*/ 0 w 5895976"/>
              <a:gd name="T1" fmla="*/ 1800225 h 1800225"/>
              <a:gd name="T2" fmla="*/ 3586146 w 5895976"/>
              <a:gd name="T3" fmla="*/ 0 h 1800225"/>
              <a:gd name="T4" fmla="*/ 5895951 w 5895976"/>
              <a:gd name="T5" fmla="*/ 1800225 h 1800225"/>
              <a:gd name="T6" fmla="*/ 0 w 5895976"/>
              <a:gd name="T7" fmla="*/ 1800225 h 1800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95976" h="1800225">
                <a:moveTo>
                  <a:pt x="0" y="1800225"/>
                </a:moveTo>
                <a:lnTo>
                  <a:pt x="3586171" y="0"/>
                </a:lnTo>
                <a:lnTo>
                  <a:pt x="5895976" y="1800225"/>
                </a:lnTo>
                <a:lnTo>
                  <a:pt x="0" y="1800225"/>
                </a:lnTo>
                <a:close/>
              </a:path>
            </a:pathLst>
          </a:custGeom>
          <a:solidFill>
            <a:srgbClr val="0C86B6"/>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solidFill>
                <a:srgbClr val="000000"/>
              </a:solidFill>
            </a:endParaRPr>
          </a:p>
        </p:txBody>
      </p:sp>
      <p:sp>
        <p:nvSpPr>
          <p:cNvPr id="14342" name="矩形 14"/>
          <p:cNvSpPr>
            <a:spLocks noChangeArrowheads="1"/>
          </p:cNvSpPr>
          <p:nvPr/>
        </p:nvSpPr>
        <p:spPr bwMode="auto">
          <a:xfrm>
            <a:off x="0" y="6448425"/>
            <a:ext cx="12192000" cy="419100"/>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sp>
        <p:nvSpPr>
          <p:cNvPr id="14343" name="矩形 17"/>
          <p:cNvSpPr>
            <a:spLocks noChangeArrowheads="1"/>
          </p:cNvSpPr>
          <p:nvPr/>
        </p:nvSpPr>
        <p:spPr bwMode="auto">
          <a:xfrm>
            <a:off x="9271000" y="6448425"/>
            <a:ext cx="2921000" cy="422275"/>
          </a:xfrm>
          <a:prstGeom prst="rect">
            <a:avLst/>
          </a:prstGeom>
          <a:solidFill>
            <a:srgbClr val="7773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sp>
        <p:nvSpPr>
          <p:cNvPr id="14344" name="直角三角形 15"/>
          <p:cNvSpPr>
            <a:spLocks noChangeArrowheads="1"/>
          </p:cNvSpPr>
          <p:nvPr/>
        </p:nvSpPr>
        <p:spPr bwMode="auto">
          <a:xfrm rot="-2482782">
            <a:off x="9013825" y="6180138"/>
            <a:ext cx="622300" cy="544512"/>
          </a:xfrm>
          <a:prstGeom prst="rtTriangle">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sp>
        <p:nvSpPr>
          <p:cNvPr id="14345" name="文本框 24"/>
          <p:cNvSpPr txBox="1">
            <a:spLocks noChangeArrowheads="1"/>
          </p:cNvSpPr>
          <p:nvPr/>
        </p:nvSpPr>
        <p:spPr bwMode="auto">
          <a:xfrm>
            <a:off x="2011363" y="2008188"/>
            <a:ext cx="96647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800" b="1">
                <a:solidFill>
                  <a:srgbClr val="FFFFFF"/>
                </a:solidFill>
                <a:latin typeface="微软雅黑" panose="020B0503020204020204" pitchFamily="34" charset="-122"/>
                <a:ea typeface="微软雅黑" panose="020B0503020204020204" pitchFamily="34" charset="-122"/>
              </a:rPr>
              <a:t>第三单元  货币均衡与金融稳定</a:t>
            </a:r>
            <a:endParaRPr lang="zh-CN" altLang="en-US" sz="4800" b="1">
              <a:solidFill>
                <a:srgbClr val="FFFFFF"/>
              </a:solidFill>
              <a:latin typeface="微软雅黑" panose="020B0503020204020204" pitchFamily="34" charset="-122"/>
              <a:ea typeface="微软雅黑" panose="020B0503020204020204" pitchFamily="34" charset="-122"/>
            </a:endParaRPr>
          </a:p>
        </p:txBody>
      </p:sp>
      <p:sp>
        <p:nvSpPr>
          <p:cNvPr id="14346" name="矩形 25"/>
          <p:cNvSpPr>
            <a:spLocks noChangeArrowheads="1"/>
          </p:cNvSpPr>
          <p:nvPr/>
        </p:nvSpPr>
        <p:spPr bwMode="auto">
          <a:xfrm>
            <a:off x="6958013" y="2820988"/>
            <a:ext cx="438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eaLnBrk="1" hangingPunct="1">
              <a:buFont typeface="Arial" panose="020B0604020202020204" pitchFamily="34" charset="0"/>
              <a:buNone/>
            </a:pPr>
            <a:endParaRPr lang="zh-CN" altLang="en-US">
              <a:solidFill>
                <a:srgbClr val="FFFFFF"/>
              </a:solidFill>
            </a:endParaRPr>
          </a:p>
        </p:txBody>
      </p:sp>
      <p:sp>
        <p:nvSpPr>
          <p:cNvPr id="15371" name="Rectangle 3"/>
          <p:cNvSpPr txBox="1">
            <a:spLocks noChangeArrowheads="1"/>
          </p:cNvSpPr>
          <p:nvPr/>
        </p:nvSpPr>
        <p:spPr bwMode="auto">
          <a:xfrm>
            <a:off x="2493168" y="3743325"/>
            <a:ext cx="7637463"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400" b="1" dirty="0">
                <a:solidFill>
                  <a:srgbClr val="000000"/>
                </a:solidFill>
                <a:latin typeface="微软雅黑" panose="020B0503020204020204" pitchFamily="34" charset="-122"/>
                <a:ea typeface="微软雅黑" panose="020B0503020204020204" pitchFamily="34" charset="-122"/>
              </a:rPr>
              <a:t>第十讲   货币需求  </a:t>
            </a:r>
            <a:endParaRPr lang="en-US" altLang="zh-CN" sz="2400" b="1" dirty="0">
              <a:solidFill>
                <a:srgbClr val="000000"/>
              </a:solidFill>
              <a:latin typeface="微软雅黑" panose="020B0503020204020204" pitchFamily="34" charset="-122"/>
              <a:ea typeface="微软雅黑" panose="020B0503020204020204" pitchFamily="34" charset="-122"/>
            </a:endParaRPr>
          </a:p>
          <a:p>
            <a:pPr eaLnBrk="1" hangingPunct="1">
              <a:defRPr/>
            </a:pPr>
            <a:r>
              <a:rPr lang="zh-CN" altLang="en-US" sz="2400" b="1" dirty="0">
                <a:solidFill>
                  <a:srgbClr val="000000"/>
                </a:solidFill>
                <a:latin typeface="微软雅黑" panose="020B0503020204020204" pitchFamily="34" charset="-122"/>
                <a:ea typeface="微软雅黑" panose="020B0503020204020204" pitchFamily="34" charset="-122"/>
              </a:rPr>
              <a:t>第十一讲   货币供给</a:t>
            </a:r>
            <a:endParaRPr lang="zh-CN" altLang="en-US" sz="2400" b="1" dirty="0">
              <a:solidFill>
                <a:srgbClr val="000000"/>
              </a:solidFill>
              <a:latin typeface="微软雅黑" panose="020B0503020204020204" pitchFamily="34" charset="-122"/>
              <a:ea typeface="微软雅黑" panose="020B0503020204020204" pitchFamily="34" charset="-122"/>
            </a:endParaRPr>
          </a:p>
          <a:p>
            <a:pPr eaLnBrk="1" hangingPunct="1">
              <a:defRPr/>
            </a:pPr>
            <a:r>
              <a:rPr lang="zh-CN" altLang="en-US" sz="2400" b="1" dirty="0">
                <a:solidFill>
                  <a:srgbClr val="5B9BD5">
                    <a:lumMod val="50000"/>
                  </a:srgbClr>
                </a:solidFill>
                <a:latin typeface="微软雅黑" panose="020B0503020204020204" pitchFamily="34" charset="-122"/>
                <a:ea typeface="微软雅黑" panose="020B0503020204020204" pitchFamily="34" charset="-122"/>
              </a:rPr>
              <a:t>第十二讲   货币均衡</a:t>
            </a:r>
            <a:endParaRPr lang="zh-CN" altLang="en-US" sz="2400" b="1" dirty="0">
              <a:solidFill>
                <a:srgbClr val="5B9BD5">
                  <a:lumMod val="50000"/>
                </a:srgbClr>
              </a:solidFill>
              <a:latin typeface="微软雅黑" panose="020B0503020204020204" pitchFamily="34" charset="-122"/>
              <a:ea typeface="微软雅黑" panose="020B0503020204020204" pitchFamily="34" charset="-122"/>
            </a:endParaRPr>
          </a:p>
          <a:p>
            <a:pPr eaLnBrk="1" hangingPunct="1">
              <a:defRPr/>
            </a:pPr>
            <a:r>
              <a:rPr lang="zh-CN" altLang="en-US" sz="2400" b="1" dirty="0" smtClean="0">
                <a:solidFill>
                  <a:srgbClr val="000000"/>
                </a:solidFill>
                <a:latin typeface="微软雅黑" panose="020B0503020204020204" pitchFamily="34" charset="-122"/>
                <a:ea typeface="微软雅黑" panose="020B0503020204020204" pitchFamily="34" charset="-122"/>
              </a:rPr>
              <a:t>第十三讲   货币政策</a:t>
            </a:r>
            <a:endParaRPr lang="zh-CN" altLang="en-US" sz="2400" b="1" dirty="0" smtClean="0">
              <a:solidFill>
                <a:srgbClr val="000000"/>
              </a:solidFill>
              <a:latin typeface="微软雅黑" panose="020B0503020204020204" pitchFamily="34" charset="-122"/>
              <a:ea typeface="微软雅黑" panose="020B0503020204020204" pitchFamily="34" charset="-122"/>
            </a:endParaRPr>
          </a:p>
          <a:p>
            <a:pPr eaLnBrk="1" hangingPunct="1">
              <a:defRPr/>
            </a:pPr>
            <a:r>
              <a:rPr lang="zh-CN" altLang="en-US" sz="2400" b="1" dirty="0" smtClean="0">
                <a:solidFill>
                  <a:srgbClr val="000000"/>
                </a:solidFill>
                <a:latin typeface="微软雅黑" panose="020B0503020204020204" pitchFamily="34" charset="-122"/>
                <a:ea typeface="微软雅黑" panose="020B0503020204020204" pitchFamily="34" charset="-122"/>
              </a:rPr>
              <a:t>第十四讲   金融监管</a:t>
            </a:r>
            <a:endParaRPr lang="zh-CN" altLang="en-US" sz="2400" b="1" dirty="0" smtClean="0">
              <a:solidFill>
                <a:srgbClr val="000000"/>
              </a:solidFill>
              <a:latin typeface="微软雅黑" panose="020B0503020204020204" pitchFamily="34" charset="-122"/>
              <a:ea typeface="微软雅黑" panose="020B0503020204020204" pitchFamily="34" charset="-122"/>
            </a:endParaRPr>
          </a:p>
          <a:p>
            <a:pPr eaLnBrk="1" hangingPunct="1">
              <a:defRPr/>
            </a:pPr>
            <a:endParaRPr lang="zh-CN" altLang="en-US" sz="2400" b="1" dirty="0" smtClean="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554"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23555"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4013" y="1387475"/>
            <a:ext cx="3878262" cy="9794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（三）货币均衡与市场均衡</a:t>
            </a:r>
            <a:endParaRPr lang="zh-CN" altLang="en-US" sz="2400" b="1" kern="0" dirty="0">
              <a:latin typeface="微软雅黑" panose="020B0503020204020204" pitchFamily="34" charset="-122"/>
              <a:ea typeface="微软雅黑" panose="020B0503020204020204" pitchFamily="34" charset="-122"/>
            </a:endParaRPr>
          </a:p>
          <a:p>
            <a:pPr eaLnBrk="1" hangingPunct="1">
              <a:lnSpc>
                <a:spcPct val="120000"/>
              </a:lnSpc>
              <a:defRPr/>
            </a:pPr>
            <a:endParaRPr lang="zh-CN" altLang="en-US" sz="2400" b="1" kern="0" dirty="0">
              <a:latin typeface="微软雅黑" panose="020B0503020204020204" pitchFamily="34" charset="-122"/>
              <a:ea typeface="微软雅黑" panose="020B0503020204020204" pitchFamily="34" charset="-122"/>
            </a:endParaRPr>
          </a:p>
        </p:txBody>
      </p:sp>
      <p:sp>
        <p:nvSpPr>
          <p:cNvPr id="23558" name="Rectangle 3"/>
          <p:cNvSpPr txBox="1">
            <a:spLocks noChangeArrowheads="1"/>
          </p:cNvSpPr>
          <p:nvPr/>
        </p:nvSpPr>
        <p:spPr bwMode="auto">
          <a:xfrm>
            <a:off x="598488" y="2166938"/>
            <a:ext cx="10142537"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5000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货币供求、市场供求关系图</a:t>
            </a:r>
            <a:endParaRPr lang="zh-CN" altLang="en-US" sz="2400" dirty="0">
              <a:latin typeface="微软雅黑" panose="020B0503020204020204" pitchFamily="34" charset="-122"/>
              <a:ea typeface="微软雅黑" panose="020B0503020204020204" pitchFamily="34" charset="-122"/>
            </a:endParaRPr>
          </a:p>
          <a:p>
            <a:pPr eaLnBrk="1" hangingPunct="1">
              <a:lnSpc>
                <a:spcPct val="115000"/>
              </a:lnSpc>
              <a:spcBef>
                <a:spcPts val="1000"/>
              </a:spcBef>
              <a:buClr>
                <a:srgbClr val="00B05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以</a:t>
            </a:r>
            <a:r>
              <a:rPr lang="en-US" altLang="zh-CN" sz="2400" dirty="0">
                <a:latin typeface="微软雅黑" panose="020B0503020204020204" pitchFamily="34" charset="-122"/>
                <a:ea typeface="微软雅黑" panose="020B0503020204020204" pitchFamily="34" charset="-122"/>
              </a:rPr>
              <a:t>MS</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Md</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AS</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AD</a:t>
            </a:r>
            <a:r>
              <a:rPr lang="zh-CN" altLang="en-US" sz="2400" dirty="0">
                <a:latin typeface="微软雅黑" panose="020B0503020204020204" pitchFamily="34" charset="-122"/>
                <a:ea typeface="微软雅黑" panose="020B0503020204020204" pitchFamily="34" charset="-122"/>
              </a:rPr>
              <a:t>分别代表货币的供与求、市场的供求：</a:t>
            </a:r>
            <a:endParaRPr lang="zh-CN" altLang="en-US" sz="2400" dirty="0">
              <a:latin typeface="微软雅黑" panose="020B0503020204020204" pitchFamily="34" charset="-122"/>
              <a:ea typeface="微软雅黑" panose="020B0503020204020204" pitchFamily="34" charset="-122"/>
            </a:endParaRPr>
          </a:p>
          <a:p>
            <a:pPr eaLnBrk="1" hangingPunct="1">
              <a:lnSpc>
                <a:spcPct val="90000"/>
              </a:lnSpc>
              <a:spcBef>
                <a:spcPct val="50000"/>
              </a:spcBef>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p:txBody>
      </p:sp>
      <p:graphicFrame>
        <p:nvGraphicFramePr>
          <p:cNvPr id="23559" name="Object 3"/>
          <p:cNvGraphicFramePr>
            <a:graphicFrameLocks noChangeAspect="1"/>
          </p:cNvGraphicFramePr>
          <p:nvPr/>
        </p:nvGraphicFramePr>
        <p:xfrm>
          <a:off x="4041775" y="3330575"/>
          <a:ext cx="4529138" cy="2952750"/>
        </p:xfrm>
        <a:graphic>
          <a:graphicData uri="http://schemas.openxmlformats.org/presentationml/2006/ole">
            <mc:AlternateContent xmlns:mc="http://schemas.openxmlformats.org/markup-compatibility/2006">
              <mc:Choice xmlns:v="urn:schemas-microsoft-com:vml" Requires="v">
                <p:oleObj spid="_x0000_s23585" name="位图图像" r:id="rId2" imgW="4762500" imgH="2790825" progId="Paint.Picture">
                  <p:embed/>
                </p:oleObj>
              </mc:Choice>
              <mc:Fallback>
                <p:oleObj name="位图图像" r:id="rId2" imgW="4762500" imgH="2790825" progId="Paint.Picture">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1775" y="3330575"/>
                        <a:ext cx="4529138"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文本框 12"/>
          <p:cNvSpPr txBox="1">
            <a:spLocks noChangeArrowheads="1"/>
          </p:cNvSpPr>
          <p:nvPr/>
        </p:nvSpPr>
        <p:spPr bwMode="auto">
          <a:xfrm>
            <a:off x="816990" y="339080"/>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一、货币</a:t>
            </a:r>
            <a:r>
              <a:rPr lang="zh-CN" altLang="en-US" sz="2400" b="1" dirty="0">
                <a:latin typeface="微软雅黑" panose="020B0503020204020204" pitchFamily="34" charset="-122"/>
                <a:ea typeface="微软雅黑" panose="020B0503020204020204" pitchFamily="34" charset="-122"/>
              </a:rPr>
              <a:t>均衡与市场</a:t>
            </a:r>
            <a:r>
              <a:rPr lang="zh-CN" altLang="en-US" sz="2400" b="1" dirty="0" smtClean="0">
                <a:latin typeface="微软雅黑" panose="020B0503020204020204" pitchFamily="34" charset="-122"/>
                <a:ea typeface="微软雅黑" panose="020B0503020204020204" pitchFamily="34" charset="-122"/>
              </a:rPr>
              <a:t>均衡</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578"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24579"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54000" y="1295400"/>
            <a:ext cx="3878263"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（四）货币均衡的实现机制</a:t>
            </a:r>
            <a:endParaRPr lang="zh-CN" altLang="en-US" sz="2400" b="1" kern="0" dirty="0">
              <a:latin typeface="微软雅黑" panose="020B0503020204020204" pitchFamily="34" charset="-122"/>
              <a:ea typeface="微软雅黑" panose="020B0503020204020204" pitchFamily="34" charset="-122"/>
            </a:endParaRPr>
          </a:p>
        </p:txBody>
      </p:sp>
      <p:sp>
        <p:nvSpPr>
          <p:cNvPr id="35" name="Rectangle 3"/>
          <p:cNvSpPr txBox="1">
            <a:spLocks noChangeArrowheads="1"/>
          </p:cNvSpPr>
          <p:nvPr/>
        </p:nvSpPr>
        <p:spPr bwMode="auto">
          <a:xfrm>
            <a:off x="500063" y="2005013"/>
            <a:ext cx="11039475" cy="456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0"/>
              </a:spcBef>
              <a:spcAft>
                <a:spcPts val="0"/>
              </a:spcAft>
              <a:buFont typeface="Wingdings" panose="05000000000000000000" pitchFamily="2" charset="2"/>
              <a:buNone/>
              <a:defRPr/>
            </a:pP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、市场经济条件下货币均衡需要具备的两个条件：</a:t>
            </a:r>
            <a:r>
              <a:rPr lang="en-US" altLang="zh-CN" sz="2400" dirty="0" smtClean="0">
                <a:latin typeface="微软雅黑" panose="020B0503020204020204" pitchFamily="34" charset="-122"/>
                <a:ea typeface="微软雅黑" panose="020B0503020204020204" pitchFamily="34" charset="-122"/>
              </a:rPr>
              <a:t>      </a:t>
            </a:r>
            <a:endParaRPr lang="en-US" altLang="zh-CN" sz="2400" dirty="0" smtClean="0">
              <a:latin typeface="微软雅黑" panose="020B0503020204020204" pitchFamily="34" charset="-122"/>
              <a:ea typeface="微软雅黑" panose="020B0503020204020204" pitchFamily="34" charset="-122"/>
            </a:endParaRPr>
          </a:p>
          <a:p>
            <a:pPr marL="808355" lvl="3" indent="-360680">
              <a:lnSpc>
                <a:spcPct val="150000"/>
              </a:lnSpc>
              <a:spcBef>
                <a:spcPts val="0"/>
              </a:spcBef>
              <a:spcAft>
                <a:spcPts val="0"/>
              </a:spcAft>
              <a:buClr>
                <a:srgbClr val="00B050"/>
              </a:buClr>
              <a:buSzPct val="96000"/>
              <a:buFont typeface="Wingdings" panose="05000000000000000000" pitchFamily="2" charset="2"/>
              <a:buChar char="n"/>
              <a:defRPr/>
            </a:pPr>
            <a:r>
              <a:rPr lang="zh-CN" altLang="en-US" sz="2400" dirty="0" smtClean="0">
                <a:latin typeface="微软雅黑" panose="020B0503020204020204" pitchFamily="34" charset="-122"/>
                <a:ea typeface="微软雅黑" panose="020B0503020204020204" pitchFamily="34" charset="-122"/>
              </a:rPr>
              <a:t>健全</a:t>
            </a:r>
            <a:r>
              <a:rPr lang="zh-CN" altLang="en-US" sz="2400" dirty="0">
                <a:latin typeface="微软雅黑" panose="020B0503020204020204" pitchFamily="34" charset="-122"/>
                <a:ea typeface="微软雅黑" panose="020B0503020204020204" pitchFamily="34" charset="-122"/>
              </a:rPr>
              <a:t>的利率机制：货币的</a:t>
            </a:r>
            <a:r>
              <a:rPr lang="zh-CN" altLang="en-US" sz="2400" dirty="0" smtClean="0">
                <a:latin typeface="微软雅黑" panose="020B0503020204020204" pitchFamily="34" charset="-122"/>
                <a:ea typeface="微软雅黑" panose="020B0503020204020204" pitchFamily="34" charset="-122"/>
              </a:rPr>
              <a:t>“价格” 灵敏</a:t>
            </a:r>
            <a:r>
              <a:rPr lang="zh-CN" altLang="en-US" sz="2400" dirty="0">
                <a:latin typeface="微软雅黑" panose="020B0503020204020204" pitchFamily="34" charset="-122"/>
                <a:ea typeface="微软雅黑" panose="020B0503020204020204" pitchFamily="34" charset="-122"/>
              </a:rPr>
              <a:t>地反映货币</a:t>
            </a:r>
            <a:r>
              <a:rPr lang="zh-CN" altLang="en-US" sz="2400" dirty="0" smtClean="0">
                <a:latin typeface="微软雅黑" panose="020B0503020204020204" pitchFamily="34" charset="-122"/>
                <a:ea typeface="微软雅黑" panose="020B0503020204020204" pitchFamily="34" charset="-122"/>
              </a:rPr>
              <a:t>供求，调节</a:t>
            </a:r>
            <a:r>
              <a:rPr lang="zh-CN" altLang="en-US" sz="2400" dirty="0">
                <a:latin typeface="微软雅黑" panose="020B0503020204020204" pitchFamily="34" charset="-122"/>
                <a:ea typeface="微软雅黑" panose="020B0503020204020204" pitchFamily="34" charset="-122"/>
              </a:rPr>
              <a:t>货币</a:t>
            </a:r>
            <a:r>
              <a:rPr lang="zh-CN" altLang="en-US" sz="2400" dirty="0" smtClean="0">
                <a:latin typeface="微软雅黑" panose="020B0503020204020204" pitchFamily="34" charset="-122"/>
                <a:ea typeface="微软雅黑" panose="020B0503020204020204" pitchFamily="34" charset="-122"/>
              </a:rPr>
              <a:t>供求</a:t>
            </a:r>
            <a:endParaRPr lang="en-US" altLang="zh-CN" sz="2400" dirty="0" smtClean="0">
              <a:latin typeface="微软雅黑" panose="020B0503020204020204" pitchFamily="34" charset="-122"/>
              <a:ea typeface="微软雅黑" panose="020B0503020204020204" pitchFamily="34" charset="-122"/>
            </a:endParaRPr>
          </a:p>
          <a:p>
            <a:pPr marL="808355" lvl="3" indent="-360680">
              <a:lnSpc>
                <a:spcPct val="150000"/>
              </a:lnSpc>
              <a:spcBef>
                <a:spcPts val="0"/>
              </a:spcBef>
              <a:spcAft>
                <a:spcPts val="0"/>
              </a:spcAft>
              <a:buClr>
                <a:srgbClr val="00B050"/>
              </a:buClr>
              <a:buSzPct val="96000"/>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发达</a:t>
            </a:r>
            <a:r>
              <a:rPr lang="zh-CN" altLang="en-US" sz="2400" dirty="0" smtClean="0">
                <a:latin typeface="微软雅黑" panose="020B0503020204020204" pitchFamily="34" charset="-122"/>
                <a:ea typeface="微软雅黑" panose="020B0503020204020204" pitchFamily="34" charset="-122"/>
              </a:rPr>
              <a:t>的</a:t>
            </a:r>
            <a:r>
              <a:rPr lang="zh-CN" altLang="en-US" sz="2400" dirty="0">
                <a:latin typeface="微软雅黑" panose="020B0503020204020204" pitchFamily="34" charset="-122"/>
                <a:ea typeface="微软雅黑" panose="020B0503020204020204" pitchFamily="34" charset="-122"/>
              </a:rPr>
              <a:t>金融市场：货币资产与其他各类</a:t>
            </a:r>
            <a:r>
              <a:rPr lang="zh-CN" altLang="en-US" sz="2400" dirty="0" smtClean="0">
                <a:latin typeface="微软雅黑" panose="020B0503020204020204" pitchFamily="34" charset="-122"/>
                <a:ea typeface="微软雅黑" panose="020B0503020204020204" pitchFamily="34" charset="-122"/>
              </a:rPr>
              <a:t>金融工具互相</a:t>
            </a:r>
            <a:r>
              <a:rPr lang="zh-CN" altLang="en-US" sz="2400" dirty="0">
                <a:latin typeface="微软雅黑" panose="020B0503020204020204" pitchFamily="34" charset="-122"/>
                <a:ea typeface="微软雅黑" panose="020B0503020204020204" pitchFamily="34" charset="-122"/>
              </a:rPr>
              <a:t>转化</a:t>
            </a:r>
            <a:r>
              <a:rPr lang="zh-CN" altLang="en-US" sz="2400" dirty="0" smtClean="0">
                <a:latin typeface="微软雅黑" panose="020B0503020204020204" pitchFamily="34" charset="-122"/>
                <a:ea typeface="微软雅黑" panose="020B0503020204020204" pitchFamily="34" charset="-122"/>
              </a:rPr>
              <a:t>，调节</a:t>
            </a:r>
            <a:r>
              <a:rPr lang="zh-CN" altLang="en-US" sz="2400" dirty="0">
                <a:latin typeface="微软雅黑" panose="020B0503020204020204" pitchFamily="34" charset="-122"/>
                <a:ea typeface="微软雅黑" panose="020B0503020204020204" pitchFamily="34" charset="-122"/>
              </a:rPr>
              <a:t>货币供求</a:t>
            </a:r>
            <a:endParaRPr lang="en-US" altLang="zh-CN" sz="2400" dirty="0" smtClean="0">
              <a:latin typeface="微软雅黑" panose="020B0503020204020204" pitchFamily="34" charset="-122"/>
              <a:ea typeface="微软雅黑" panose="020B0503020204020204" pitchFamily="34" charset="-122"/>
            </a:endParaRPr>
          </a:p>
          <a:p>
            <a:pPr marL="0" indent="0">
              <a:lnSpc>
                <a:spcPct val="150000"/>
              </a:lnSpc>
              <a:spcBef>
                <a:spcPts val="0"/>
              </a:spcBef>
              <a:spcAft>
                <a:spcPts val="0"/>
              </a:spcAft>
              <a:buFont typeface="Wingdings" panose="05000000000000000000" pitchFamily="2" charset="2"/>
              <a:buNone/>
              <a:defRPr/>
            </a:pP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、影响货币均衡实现的主要因素</a:t>
            </a:r>
            <a:endParaRPr lang="zh-CN" altLang="en-US" sz="2400" dirty="0" smtClean="0">
              <a:latin typeface="微软雅黑" panose="020B0503020204020204" pitchFamily="34" charset="-122"/>
              <a:ea typeface="微软雅黑" panose="020B0503020204020204" pitchFamily="34" charset="-122"/>
            </a:endParaRPr>
          </a:p>
          <a:p>
            <a:pPr indent="351155">
              <a:lnSpc>
                <a:spcPct val="150000"/>
              </a:lnSpc>
              <a:spcBef>
                <a:spcPts val="0"/>
              </a:spcBef>
              <a:spcAft>
                <a:spcPts val="0"/>
              </a:spcAft>
              <a:buClr>
                <a:srgbClr val="00B050"/>
              </a:buClr>
              <a:buFont typeface="Wingdings" panose="05000000000000000000" pitchFamily="2" charset="2"/>
              <a:buChar char="n"/>
              <a:defRPr/>
            </a:pPr>
            <a:r>
              <a:rPr lang="zh-CN" altLang="en-US" sz="2400" dirty="0" smtClean="0">
                <a:latin typeface="微软雅黑" panose="020B0503020204020204" pitchFamily="34" charset="-122"/>
                <a:ea typeface="微软雅黑" panose="020B0503020204020204" pitchFamily="34" charset="-122"/>
              </a:rPr>
              <a:t>中央银行</a:t>
            </a:r>
            <a:r>
              <a:rPr lang="zh-CN" altLang="en-US" sz="2400" dirty="0">
                <a:latin typeface="微软雅黑" panose="020B0503020204020204" pitchFamily="34" charset="-122"/>
                <a:ea typeface="微软雅黑" panose="020B0503020204020204" pitchFamily="34" charset="-122"/>
              </a:rPr>
              <a:t>的市场干预和有效调控：调控货币供给和利率，实现货币均衡</a:t>
            </a:r>
            <a:endParaRPr lang="zh-CN" altLang="en-US" sz="2400" dirty="0">
              <a:latin typeface="微软雅黑" panose="020B0503020204020204" pitchFamily="34" charset="-122"/>
              <a:ea typeface="微软雅黑" panose="020B0503020204020204" pitchFamily="34" charset="-122"/>
            </a:endParaRPr>
          </a:p>
          <a:p>
            <a:pPr indent="351155">
              <a:lnSpc>
                <a:spcPct val="150000"/>
              </a:lnSpc>
              <a:spcBef>
                <a:spcPts val="0"/>
              </a:spcBef>
              <a:spcAft>
                <a:spcPts val="0"/>
              </a:spcAft>
              <a:buClr>
                <a:srgbClr val="00B050"/>
              </a:buClr>
              <a:buFont typeface="Wingdings" panose="05000000000000000000" pitchFamily="2" charset="2"/>
              <a:buChar char="n"/>
              <a:defRPr/>
            </a:pPr>
            <a:r>
              <a:rPr lang="zh-CN" altLang="en-US" sz="2400" dirty="0" smtClean="0">
                <a:latin typeface="微软雅黑" panose="020B0503020204020204" pitchFamily="34" charset="-122"/>
                <a:ea typeface="微软雅黑" panose="020B0503020204020204" pitchFamily="34" charset="-122"/>
              </a:rPr>
              <a:t>国家</a:t>
            </a:r>
            <a:r>
              <a:rPr lang="zh-CN" altLang="en-US" sz="2400" dirty="0">
                <a:latin typeface="微软雅黑" panose="020B0503020204020204" pitchFamily="34" charset="-122"/>
                <a:ea typeface="微软雅黑" panose="020B0503020204020204" pitchFamily="34" charset="-122"/>
              </a:rPr>
              <a:t>财政收支的基本平衡：影响货币投放</a:t>
            </a:r>
            <a:endParaRPr lang="zh-CN" altLang="en-US" sz="2400" dirty="0">
              <a:latin typeface="微软雅黑" panose="020B0503020204020204" pitchFamily="34" charset="-122"/>
              <a:ea typeface="微软雅黑" panose="020B0503020204020204" pitchFamily="34" charset="-122"/>
            </a:endParaRPr>
          </a:p>
          <a:p>
            <a:pPr indent="351155">
              <a:lnSpc>
                <a:spcPct val="150000"/>
              </a:lnSpc>
              <a:spcBef>
                <a:spcPts val="0"/>
              </a:spcBef>
              <a:spcAft>
                <a:spcPts val="0"/>
              </a:spcAft>
              <a:buClr>
                <a:srgbClr val="00B050"/>
              </a:buClr>
              <a:buFont typeface="Wingdings" panose="05000000000000000000" pitchFamily="2" charset="2"/>
              <a:buChar char="n"/>
              <a:defRPr/>
            </a:pPr>
            <a:r>
              <a:rPr lang="zh-CN" altLang="en-US" sz="2400" dirty="0" smtClean="0">
                <a:latin typeface="微软雅黑" panose="020B0503020204020204" pitchFamily="34" charset="-122"/>
                <a:ea typeface="微软雅黑" panose="020B0503020204020204" pitchFamily="34" charset="-122"/>
              </a:rPr>
              <a:t>经济</a:t>
            </a:r>
            <a:r>
              <a:rPr lang="zh-CN" altLang="en-US" sz="2400" dirty="0">
                <a:latin typeface="微软雅黑" panose="020B0503020204020204" pitchFamily="34" charset="-122"/>
                <a:ea typeface="微软雅黑" panose="020B0503020204020204" pitchFamily="34" charset="-122"/>
              </a:rPr>
              <a:t>结构的合理性：结构影响产出、物价、货币供应</a:t>
            </a:r>
            <a:endParaRPr lang="zh-CN" altLang="en-US" sz="2400" dirty="0">
              <a:latin typeface="微软雅黑" panose="020B0503020204020204" pitchFamily="34" charset="-122"/>
              <a:ea typeface="微软雅黑" panose="020B0503020204020204" pitchFamily="34" charset="-122"/>
            </a:endParaRPr>
          </a:p>
          <a:p>
            <a:pPr indent="351155">
              <a:lnSpc>
                <a:spcPct val="150000"/>
              </a:lnSpc>
              <a:spcBef>
                <a:spcPts val="0"/>
              </a:spcBef>
              <a:spcAft>
                <a:spcPts val="0"/>
              </a:spcAft>
              <a:buClr>
                <a:srgbClr val="00B050"/>
              </a:buClr>
              <a:buFont typeface="Wingdings" panose="05000000000000000000" pitchFamily="2" charset="2"/>
              <a:buChar char="n"/>
              <a:defRPr/>
            </a:pPr>
            <a:r>
              <a:rPr lang="zh-CN" altLang="en-US" sz="2400" dirty="0" smtClean="0">
                <a:latin typeface="微软雅黑" panose="020B0503020204020204" pitchFamily="34" charset="-122"/>
                <a:ea typeface="微软雅黑" panose="020B0503020204020204" pitchFamily="34" charset="-122"/>
              </a:rPr>
              <a:t>国际</a:t>
            </a:r>
            <a:r>
              <a:rPr lang="zh-CN" altLang="en-US" sz="2400" dirty="0">
                <a:latin typeface="微软雅黑" panose="020B0503020204020204" pitchFamily="34" charset="-122"/>
                <a:ea typeface="微软雅黑" panose="020B0503020204020204" pitchFamily="34" charset="-122"/>
              </a:rPr>
              <a:t>收支应保持基本平衡：货币汇率、产出、货币投放</a:t>
            </a:r>
            <a:endParaRPr lang="zh-CN" altLang="en-US" sz="2400" dirty="0">
              <a:latin typeface="微软雅黑" panose="020B0503020204020204" pitchFamily="34" charset="-122"/>
              <a:ea typeface="微软雅黑" panose="020B0503020204020204" pitchFamily="34" charset="-122"/>
            </a:endParaRPr>
          </a:p>
          <a:p>
            <a:pPr eaLnBrk="1" hangingPunct="1">
              <a:lnSpc>
                <a:spcPct val="150000"/>
              </a:lnSpc>
              <a:spcBef>
                <a:spcPts val="0"/>
              </a:spcBef>
              <a:spcAft>
                <a:spcPts val="0"/>
              </a:spcAft>
              <a:buFont typeface="Arial" panose="020B0604020202020204" pitchFamily="34" charset="0"/>
              <a:buBlip>
                <a:blip r:embed="rId2"/>
              </a:buBlip>
              <a:defRPr/>
            </a:pPr>
            <a:endParaRPr lang="zh-CN" altLang="en-US" sz="2400"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spcAft>
                <a:spcPts val="0"/>
              </a:spcAft>
              <a:buFont typeface="Wingdings" panose="05000000000000000000" pitchFamily="2" charset="2"/>
              <a:buNone/>
              <a:defRPr/>
            </a:pPr>
            <a:endParaRPr lang="zh-CN" altLang="en-US" sz="2400" dirty="0" smtClean="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816990" y="339080"/>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一、货币</a:t>
            </a:r>
            <a:r>
              <a:rPr lang="zh-CN" altLang="en-US" sz="2400" b="1" dirty="0">
                <a:latin typeface="微软雅黑" panose="020B0503020204020204" pitchFamily="34" charset="-122"/>
                <a:ea typeface="微软雅黑" panose="020B0503020204020204" pitchFamily="34" charset="-122"/>
              </a:rPr>
              <a:t>均衡与市场</a:t>
            </a:r>
            <a:r>
              <a:rPr lang="zh-CN" altLang="en-US" sz="2400" b="1" dirty="0" smtClean="0">
                <a:latin typeface="微软雅黑" panose="020B0503020204020204" pitchFamily="34" charset="-122"/>
                <a:ea typeface="微软雅黑" panose="020B0503020204020204" pitchFamily="34" charset="-122"/>
              </a:rPr>
              <a:t>均衡</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25602"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pic>
        <p:nvPicPr>
          <p:cNvPr id="25603" name="组合 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4800" b="1">
                <a:solidFill>
                  <a:srgbClr val="FFFFFF"/>
                </a:solidFill>
                <a:latin typeface="微软雅黑" panose="020B0503020204020204" pitchFamily="34" charset="-122"/>
                <a:ea typeface="微软雅黑" panose="020B0503020204020204" pitchFamily="34" charset="-122"/>
              </a:rPr>
              <a:t>开放经济下的货币均衡</a:t>
            </a:r>
            <a:endParaRPr lang="zh-CN" altLang="en-US" sz="4800" b="1">
              <a:solidFill>
                <a:srgbClr val="FFFFFF"/>
              </a:solidFill>
              <a:latin typeface="微软雅黑" panose="020B0503020204020204" pitchFamily="34" charset="-122"/>
              <a:ea typeface="微软雅黑" panose="020B0503020204020204" pitchFamily="34" charset="-122"/>
            </a:endParaRPr>
          </a:p>
        </p:txBody>
      </p:sp>
      <p:sp>
        <p:nvSpPr>
          <p:cNvPr id="25605"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6600" b="1">
                <a:solidFill>
                  <a:srgbClr val="FFFFFF"/>
                </a:solidFill>
                <a:latin typeface="微软雅黑" panose="020B0503020204020204" pitchFamily="34" charset="-122"/>
                <a:ea typeface="微软雅黑" panose="020B0503020204020204" pitchFamily="34" charset="-122"/>
              </a:rPr>
              <a:t>Part 02</a:t>
            </a:r>
            <a:endParaRPr lang="zh-CN" altLang="en-US" sz="6600" b="1">
              <a:solidFill>
                <a:srgbClr val="FFFFFF"/>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26"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26627"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文本框 12"/>
          <p:cNvSpPr txBox="1">
            <a:spLocks noChangeArrowheads="1"/>
          </p:cNvSpPr>
          <p:nvPr/>
        </p:nvSpPr>
        <p:spPr bwMode="auto">
          <a:xfrm>
            <a:off x="797534" y="368264"/>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二、开放</a:t>
            </a:r>
            <a:r>
              <a:rPr lang="zh-CN" altLang="en-US" sz="2400" b="1" dirty="0">
                <a:latin typeface="微软雅黑" panose="020B0503020204020204" pitchFamily="34" charset="-122"/>
                <a:ea typeface="微软雅黑" panose="020B0503020204020204" pitchFamily="34" charset="-122"/>
              </a:rPr>
              <a:t>经济下的货币</a:t>
            </a:r>
            <a:r>
              <a:rPr lang="zh-CN" altLang="en-US" sz="2400" b="1" dirty="0" smtClean="0">
                <a:latin typeface="微软雅黑" panose="020B0503020204020204" pitchFamily="34" charset="-122"/>
                <a:ea typeface="微软雅黑" panose="020B0503020204020204" pitchFamily="34" charset="-122"/>
              </a:rPr>
              <a:t>均衡</a:t>
            </a:r>
            <a:endParaRPr lang="zh-CN" altLang="en-US" sz="2400" b="1" dirty="0">
              <a:latin typeface="微软雅黑" panose="020B0503020204020204" pitchFamily="34" charset="-122"/>
              <a:ea typeface="微软雅黑" panose="020B0503020204020204" pitchFamily="34" charset="-122"/>
            </a:endParaRPr>
          </a:p>
        </p:txBody>
      </p:sp>
      <p:sp>
        <p:nvSpPr>
          <p:cNvPr id="2" name="矩形 1"/>
          <p:cNvSpPr/>
          <p:nvPr/>
        </p:nvSpPr>
        <p:spPr>
          <a:xfrm>
            <a:off x="481013" y="1368425"/>
            <a:ext cx="3617912" cy="4968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（一）国际收支（</a:t>
            </a:r>
            <a:r>
              <a:rPr lang="en-US" altLang="zh-CN" sz="2400" b="1" kern="0" dirty="0">
                <a:latin typeface="微软雅黑" panose="020B0503020204020204" pitchFamily="34" charset="-122"/>
                <a:ea typeface="微软雅黑" panose="020B0503020204020204" pitchFamily="34" charset="-122"/>
              </a:rPr>
              <a:t>BOP</a:t>
            </a:r>
            <a:r>
              <a:rPr lang="zh-CN" altLang="en-US" sz="2400" b="1" kern="0" dirty="0">
                <a:latin typeface="微软雅黑" panose="020B0503020204020204" pitchFamily="34" charset="-122"/>
                <a:ea typeface="微软雅黑" panose="020B0503020204020204" pitchFamily="34" charset="-122"/>
              </a:rPr>
              <a:t>）</a:t>
            </a:r>
            <a:endParaRPr lang="zh-CN" altLang="en-US" sz="2400" b="1" kern="0" dirty="0">
              <a:latin typeface="微软雅黑" panose="020B0503020204020204" pitchFamily="34" charset="-122"/>
              <a:ea typeface="微软雅黑" panose="020B0503020204020204" pitchFamily="34" charset="-122"/>
            </a:endParaRPr>
          </a:p>
        </p:txBody>
      </p:sp>
      <p:sp>
        <p:nvSpPr>
          <p:cNvPr id="35" name="Rectangle 3"/>
          <p:cNvSpPr txBox="1">
            <a:spLocks noChangeArrowheads="1"/>
          </p:cNvSpPr>
          <p:nvPr/>
        </p:nvSpPr>
        <p:spPr bwMode="auto">
          <a:xfrm>
            <a:off x="671209" y="2160588"/>
            <a:ext cx="10914366" cy="416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50000"/>
              </a:spcBef>
              <a:buFont typeface="Wingdings" panose="05000000000000000000" pitchFamily="2" charset="2"/>
              <a:buNone/>
              <a:defRPr/>
            </a:pP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国际收支（</a:t>
            </a:r>
            <a:r>
              <a:rPr lang="en-US" altLang="zh-CN" sz="2400" dirty="0" smtClean="0">
                <a:latin typeface="微软雅黑" panose="020B0503020204020204" pitchFamily="34" charset="-122"/>
                <a:ea typeface="微软雅黑" panose="020B0503020204020204" pitchFamily="34" charset="-122"/>
              </a:rPr>
              <a:t>Balance of Payments</a:t>
            </a:r>
            <a:r>
              <a:rPr lang="zh-CN" altLang="en-US" sz="2400" dirty="0" smtClean="0">
                <a:latin typeface="微软雅黑" panose="020B0503020204020204" pitchFamily="34" charset="-122"/>
                <a:ea typeface="微软雅黑" panose="020B0503020204020204" pitchFamily="34" charset="-122"/>
              </a:rPr>
              <a:t>）是在一定时期内一国或地区与其他国家或地区之间进行的全部交易经济的系统记录</a:t>
            </a:r>
            <a:endParaRPr lang="zh-CN" altLang="en-US" sz="2400" dirty="0" smtClean="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defRPr/>
            </a:pPr>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要素：流量概念、经济交易、居民与非居民 </a:t>
            </a:r>
            <a:endParaRPr lang="zh-CN" altLang="en-US" sz="2400" dirty="0" smtClean="0">
              <a:latin typeface="微软雅黑" panose="020B0503020204020204" pitchFamily="34" charset="-122"/>
              <a:ea typeface="微软雅黑" panose="020B0503020204020204" pitchFamily="34" charset="-122"/>
            </a:endParaRPr>
          </a:p>
          <a:p>
            <a:pPr eaLnBrk="1" hangingPunct="1">
              <a:lnSpc>
                <a:spcPct val="110000"/>
              </a:lnSpc>
              <a:buFont typeface="Wingdings" panose="05000000000000000000" pitchFamily="2" charset="2"/>
              <a:buNone/>
              <a:defRPr/>
            </a:pPr>
            <a:r>
              <a:rPr lang="zh-CN" altLang="en-US" sz="2400" b="1" kern="0" dirty="0" smtClean="0">
                <a:latin typeface="微软雅黑" panose="020B0503020204020204" pitchFamily="34" charset="-122"/>
                <a:ea typeface="微软雅黑" panose="020B0503020204020204" pitchFamily="34" charset="-122"/>
              </a:rPr>
              <a:t>（二）国际收支平衡表</a:t>
            </a:r>
            <a:endParaRPr lang="zh-CN" altLang="en-US" sz="2400" b="1" kern="0" dirty="0" smtClean="0">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Wingdings" panose="05000000000000000000" pitchFamily="2" charset="2"/>
              <a:buNone/>
              <a:defRPr/>
            </a:pP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、国际收支平衡表编制</a:t>
            </a:r>
            <a:r>
              <a:rPr lang="zh-CN" altLang="en-US" sz="2400" dirty="0">
                <a:latin typeface="微软雅黑" panose="020B0503020204020204" pitchFamily="34" charset="-122"/>
                <a:ea typeface="微软雅黑" panose="020B0503020204020204" pitchFamily="34" charset="-122"/>
              </a:rPr>
              <a:t>原理：复式簿记原理、权责发生制、按照市场价格记录、折合为同一种货币</a:t>
            </a:r>
            <a:endParaRPr lang="zh-CN" altLang="en-US" sz="2400" dirty="0" smtClean="0">
              <a:latin typeface="微软雅黑" panose="020B0503020204020204" pitchFamily="34" charset="-122"/>
              <a:ea typeface="微软雅黑" panose="020B0503020204020204" pitchFamily="34" charset="-122"/>
            </a:endParaRPr>
          </a:p>
          <a:p>
            <a:pPr algn="just" eaLnBrk="1" hangingPunct="1">
              <a:lnSpc>
                <a:spcPct val="150000"/>
              </a:lnSpc>
              <a:spcBef>
                <a:spcPts val="0"/>
              </a:spcBef>
              <a:buFont typeface="Wingdings" panose="05000000000000000000" pitchFamily="2" charset="2"/>
              <a:buNone/>
              <a:defRPr/>
            </a:pP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、国际收支平衡表的结构</a:t>
            </a:r>
            <a:endParaRPr lang="zh-CN" altLang="en-US" sz="2400" dirty="0" smtClean="0">
              <a:latin typeface="微软雅黑" panose="020B0503020204020204" pitchFamily="34" charset="-122"/>
              <a:ea typeface="微软雅黑" panose="020B0503020204020204" pitchFamily="34" charset="-122"/>
            </a:endParaRPr>
          </a:p>
          <a:p>
            <a:pPr eaLnBrk="1" hangingPunct="1">
              <a:lnSpc>
                <a:spcPct val="115000"/>
              </a:lnSpc>
              <a:buFont typeface="Arial" panose="020B0604020202020204" pitchFamily="34" charset="0"/>
              <a:buBlip>
                <a:blip r:embed="rId2"/>
              </a:buBlip>
              <a:defRPr/>
            </a:pPr>
            <a:endParaRPr lang="zh-CN" altLang="en-US" sz="2000" dirty="0" smtClean="0">
              <a:latin typeface="微软雅黑" panose="020B0503020204020204" pitchFamily="34" charset="-122"/>
              <a:ea typeface="微软雅黑" panose="020B0503020204020204" pitchFamily="34" charset="-122"/>
            </a:endParaRPr>
          </a:p>
          <a:p>
            <a:pPr eaLnBrk="1" hangingPunct="1">
              <a:spcBef>
                <a:spcPct val="50000"/>
              </a:spcBef>
              <a:buFont typeface="Wingdings" panose="05000000000000000000" pitchFamily="2" charset="2"/>
              <a:buNone/>
              <a:defRPr/>
            </a:pPr>
            <a:endParaRPr lang="zh-CN" altLang="en-US" sz="2000" dirty="0" smtClean="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650"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27651"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3"/>
          <p:cNvSpPr txBox="1">
            <a:spLocks noChangeArrowheads="1"/>
          </p:cNvSpPr>
          <p:nvPr/>
        </p:nvSpPr>
        <p:spPr bwMode="auto">
          <a:xfrm>
            <a:off x="560388" y="1566863"/>
            <a:ext cx="11053762"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）经常项目</a:t>
            </a:r>
            <a:r>
              <a:rPr lang="en-US" altLang="zh-CN" sz="2400">
                <a:latin typeface="微软雅黑" panose="020B0503020204020204" pitchFamily="34" charset="-122"/>
                <a:ea typeface="微软雅黑" panose="020B0503020204020204" pitchFamily="34" charset="-122"/>
              </a:rPr>
              <a:t>current account</a:t>
            </a:r>
            <a:r>
              <a:rPr lang="zh-CN" altLang="en-US" sz="2400">
                <a:latin typeface="微软雅黑" panose="020B0503020204020204" pitchFamily="34" charset="-122"/>
                <a:ea typeface="微软雅黑" panose="020B0503020204020204" pitchFamily="34" charset="-122"/>
              </a:rPr>
              <a:t>：货物与服务、初次收入、二次收入</a:t>
            </a:r>
            <a:endParaRPr lang="zh-CN" altLang="en-US" sz="2400">
              <a:latin typeface="微软雅黑" panose="020B0503020204020204" pitchFamily="34" charset="-122"/>
              <a:ea typeface="微软雅黑" panose="020B0503020204020204" pitchFamily="34" charset="-122"/>
            </a:endParaRPr>
          </a:p>
          <a:p>
            <a:pPr algn="just" eaLnBrk="1" hangingPunct="1">
              <a:lnSpc>
                <a:spcPct val="150000"/>
              </a:lnSpc>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）资本和金融项目</a:t>
            </a:r>
            <a:r>
              <a:rPr lang="en-US" altLang="zh-CN" sz="2400">
                <a:latin typeface="微软雅黑" panose="020B0503020204020204" pitchFamily="34" charset="-122"/>
                <a:ea typeface="微软雅黑" panose="020B0503020204020204" pitchFamily="34" charset="-122"/>
              </a:rPr>
              <a:t>capital and financial account</a:t>
            </a:r>
            <a:r>
              <a:rPr lang="en-US" altLang="zh-CN" sz="240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a:latin typeface="微软雅黑" panose="020B0503020204020204" pitchFamily="34" charset="-122"/>
              <a:ea typeface="微软雅黑" panose="020B0503020204020204" pitchFamily="34" charset="-122"/>
              <a:sym typeface="Wingdings" panose="05000000000000000000" pitchFamily="2" charset="2"/>
            </a:endParaRPr>
          </a:p>
          <a:p>
            <a:pPr algn="just" eaLnBrk="1" hangingPunct="1">
              <a:lnSpc>
                <a:spcPct val="150000"/>
              </a:lnSpc>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A. </a:t>
            </a:r>
            <a:r>
              <a:rPr lang="zh-CN" altLang="en-US" sz="2400">
                <a:latin typeface="微软雅黑" panose="020B0503020204020204" pitchFamily="34" charset="-122"/>
                <a:ea typeface="微软雅黑" panose="020B0503020204020204" pitchFamily="34" charset="-122"/>
              </a:rPr>
              <a:t>资本项目：资本转移，固定资产所有权转移；非生产、非金融资产的收买</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放弃，含无形资产</a:t>
            </a:r>
            <a:endParaRPr lang="zh-CN" altLang="en-US" sz="2400">
              <a:latin typeface="微软雅黑" panose="020B0503020204020204" pitchFamily="34" charset="-122"/>
              <a:ea typeface="微软雅黑" panose="020B0503020204020204" pitchFamily="34" charset="-122"/>
            </a:endParaRPr>
          </a:p>
          <a:p>
            <a:pPr algn="just" eaLnBrk="1" hangingPunct="1">
              <a:lnSpc>
                <a:spcPct val="150000"/>
              </a:lnSpc>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rPr>
              <a:t>B. </a:t>
            </a:r>
            <a:r>
              <a:rPr lang="zh-CN" altLang="en-US" sz="2400">
                <a:latin typeface="微软雅黑" panose="020B0503020204020204" pitchFamily="34" charset="-122"/>
                <a:ea typeface="微软雅黑" panose="020B0503020204020204" pitchFamily="34" charset="-122"/>
              </a:rPr>
              <a:t>金融项目：</a:t>
            </a:r>
            <a:endParaRPr lang="en-US" altLang="zh-CN" sz="2400">
              <a:latin typeface="微软雅黑" panose="020B0503020204020204" pitchFamily="34" charset="-122"/>
              <a:ea typeface="微软雅黑" panose="020B0503020204020204" pitchFamily="34" charset="-122"/>
            </a:endParaRPr>
          </a:p>
          <a:p>
            <a:pPr algn="just" eaLnBrk="1" hangingPunct="1">
              <a:lnSpc>
                <a:spcPct val="150000"/>
              </a:lnSpc>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a.</a:t>
            </a:r>
            <a:r>
              <a:rPr lang="zh-CN" altLang="en-US" sz="2400">
                <a:latin typeface="微软雅黑" panose="020B0503020204020204" pitchFamily="34" charset="-122"/>
                <a:ea typeface="微软雅黑" panose="020B0503020204020204" pitchFamily="34" charset="-122"/>
              </a:rPr>
              <a:t>非储备性质的金融账户</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直接投资、证券投资、金融衍生工具和其他投资</a:t>
            </a:r>
            <a:endParaRPr lang="zh-CN" altLang="en-US" sz="2400">
              <a:latin typeface="微软雅黑" panose="020B0503020204020204" pitchFamily="34" charset="-122"/>
              <a:ea typeface="微软雅黑" panose="020B0503020204020204" pitchFamily="34" charset="-122"/>
            </a:endParaRPr>
          </a:p>
          <a:p>
            <a:pPr algn="just" eaLnBrk="1" hangingPunct="1">
              <a:lnSpc>
                <a:spcPct val="150000"/>
              </a:lnSpc>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rPr>
              <a:t>b.</a:t>
            </a:r>
            <a:r>
              <a:rPr lang="zh-CN" altLang="en-US" sz="2400">
                <a:latin typeface="微软雅黑" panose="020B0503020204020204" pitchFamily="34" charset="-122"/>
                <a:ea typeface="微软雅黑" panose="020B0503020204020204" pitchFamily="34" charset="-122"/>
              </a:rPr>
              <a:t>储备资产</a:t>
            </a:r>
            <a:r>
              <a:rPr lang="en-US" altLang="zh-CN" sz="2400">
                <a:latin typeface="微软雅黑" panose="020B0503020204020204" pitchFamily="34" charset="-122"/>
                <a:ea typeface="微软雅黑" panose="020B0503020204020204" pitchFamily="34" charset="-122"/>
              </a:rPr>
              <a:t>reserve assets</a:t>
            </a:r>
            <a:r>
              <a:rPr lang="zh-CN" altLang="en-US" sz="2400">
                <a:latin typeface="微软雅黑" panose="020B0503020204020204" pitchFamily="34" charset="-122"/>
                <a:ea typeface="微软雅黑" panose="020B0503020204020204" pitchFamily="34" charset="-122"/>
              </a:rPr>
              <a:t>：货币黄金、外汇、储备头寸、</a:t>
            </a:r>
            <a:r>
              <a:rPr lang="en-US" altLang="zh-CN" sz="2400">
                <a:latin typeface="微软雅黑" panose="020B0503020204020204" pitchFamily="34" charset="-122"/>
                <a:ea typeface="微软雅黑" panose="020B0503020204020204" pitchFamily="34" charset="-122"/>
              </a:rPr>
              <a:t>SDRS</a:t>
            </a:r>
            <a:r>
              <a:rPr lang="zh-CN" altLang="en-US" sz="2400">
                <a:latin typeface="微软雅黑" panose="020B0503020204020204" pitchFamily="34" charset="-122"/>
                <a:ea typeface="微软雅黑" panose="020B0503020204020204" pitchFamily="34" charset="-122"/>
              </a:rPr>
              <a:t>、其他储备</a:t>
            </a:r>
            <a:endParaRPr lang="zh-CN" altLang="en-US" sz="240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rPr>
              <a:t>）净误差与遗漏</a:t>
            </a:r>
            <a:r>
              <a:rPr lang="en-US" altLang="zh-CN" sz="2400">
                <a:latin typeface="微软雅黑" panose="020B0503020204020204" pitchFamily="34" charset="-122"/>
                <a:ea typeface="微软雅黑" panose="020B0503020204020204" pitchFamily="34" charset="-122"/>
              </a:rPr>
              <a:t>net errors and omissions</a:t>
            </a:r>
            <a:r>
              <a:rPr lang="zh-CN" altLang="en-US" sz="2400">
                <a:latin typeface="微软雅黑" panose="020B0503020204020204" pitchFamily="34" charset="-122"/>
                <a:ea typeface="微软雅黑" panose="020B0503020204020204" pitchFamily="34" charset="-122"/>
              </a:rPr>
              <a:t>：人为设置的调整项目</a:t>
            </a:r>
            <a:endParaRPr lang="zh-CN" altLang="en-US" sz="240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buBlip>
                <a:blip r:embed="rId2"/>
              </a:buBlip>
            </a:pPr>
            <a:endParaRPr lang="zh-CN" altLang="en-US" sz="240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pPr>
            <a:endParaRPr lang="zh-CN" altLang="en-US" sz="2400">
              <a:latin typeface="微软雅黑" panose="020B0503020204020204" pitchFamily="34" charset="-122"/>
              <a:ea typeface="微软雅黑" panose="020B0503020204020204" pitchFamily="34" charset="-122"/>
            </a:endParaRPr>
          </a:p>
        </p:txBody>
      </p:sp>
      <p:sp>
        <p:nvSpPr>
          <p:cNvPr id="6" name="文本框 12"/>
          <p:cNvSpPr txBox="1">
            <a:spLocks noChangeArrowheads="1"/>
          </p:cNvSpPr>
          <p:nvPr/>
        </p:nvSpPr>
        <p:spPr bwMode="auto">
          <a:xfrm>
            <a:off x="797534" y="368264"/>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二、开放</a:t>
            </a:r>
            <a:r>
              <a:rPr lang="zh-CN" altLang="en-US" sz="2400" b="1" dirty="0">
                <a:latin typeface="微软雅黑" panose="020B0503020204020204" pitchFamily="34" charset="-122"/>
                <a:ea typeface="微软雅黑" panose="020B0503020204020204" pitchFamily="34" charset="-122"/>
              </a:rPr>
              <a:t>经济下的货币</a:t>
            </a:r>
            <a:r>
              <a:rPr lang="zh-CN" altLang="en-US" sz="2400" b="1" dirty="0" smtClean="0">
                <a:latin typeface="微软雅黑" panose="020B0503020204020204" pitchFamily="34" charset="-122"/>
                <a:ea typeface="微软雅黑" panose="020B0503020204020204" pitchFamily="34" charset="-122"/>
              </a:rPr>
              <a:t>均衡</a:t>
            </a:r>
            <a:endParaRPr lang="zh-CN" altLang="en-US" sz="2400"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674"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28675"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3"/>
          <p:cNvSpPr txBox="1">
            <a:spLocks noChangeArrowheads="1"/>
          </p:cNvSpPr>
          <p:nvPr/>
        </p:nvSpPr>
        <p:spPr bwMode="auto">
          <a:xfrm>
            <a:off x="560388" y="2033081"/>
            <a:ext cx="11025187" cy="4105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15000"/>
              </a:lnSpc>
              <a:spcBef>
                <a:spcPts val="100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判断：自主性交易项目出现较大差额，即为失衡。自主性交易（</a:t>
            </a:r>
            <a:r>
              <a:rPr lang="en-US" altLang="zh-CN" sz="2400" dirty="0">
                <a:latin typeface="微软雅黑" panose="020B0503020204020204" pitchFamily="34" charset="-122"/>
                <a:ea typeface="微软雅黑" panose="020B0503020204020204" pitchFamily="34" charset="-122"/>
              </a:rPr>
              <a:t>Autonomous Transaction</a:t>
            </a:r>
            <a:r>
              <a:rPr lang="zh-CN" altLang="en-US" sz="2400" dirty="0">
                <a:latin typeface="微软雅黑" panose="020B0503020204020204" pitchFamily="34" charset="-122"/>
                <a:ea typeface="微软雅黑" panose="020B0503020204020204" pitchFamily="34" charset="-122"/>
              </a:rPr>
              <a:t>）是指企业等机构单位由于自身的利益需要而独立进行的交易；调节性交易（</a:t>
            </a:r>
            <a:r>
              <a:rPr lang="en-US" altLang="zh-CN" sz="2400" dirty="0">
                <a:latin typeface="微软雅黑" panose="020B0503020204020204" pitchFamily="34" charset="-122"/>
                <a:ea typeface="微软雅黑" panose="020B0503020204020204" pitchFamily="34" charset="-122"/>
              </a:rPr>
              <a:t>Accommodating Transaction</a:t>
            </a:r>
            <a:r>
              <a:rPr lang="zh-CN" altLang="en-US" sz="2400" dirty="0">
                <a:latin typeface="微软雅黑" panose="020B0503020204020204" pitchFamily="34" charset="-122"/>
                <a:ea typeface="微软雅黑" panose="020B0503020204020204" pitchFamily="34" charset="-122"/>
              </a:rPr>
              <a:t>）是指在自主性交易产生不平衡时所进行的用以平衡收支的弥补性交易</a:t>
            </a:r>
            <a:endParaRPr lang="zh-CN" altLang="en-US" sz="2400" dirty="0">
              <a:latin typeface="微软雅黑" panose="020B0503020204020204" pitchFamily="34" charset="-122"/>
              <a:ea typeface="微软雅黑" panose="020B0503020204020204" pitchFamily="34" charset="-122"/>
            </a:endParaRPr>
          </a:p>
          <a:p>
            <a:pPr eaLnBrk="1" hangingPunct="1">
              <a:lnSpc>
                <a:spcPct val="115000"/>
              </a:lnSpc>
              <a:spcBef>
                <a:spcPts val="1000"/>
              </a:spcBef>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）货物与服务贸易差额（</a:t>
            </a:r>
            <a:r>
              <a:rPr lang="en-US" altLang="zh-CN" sz="2400" dirty="0">
                <a:latin typeface="微软雅黑" panose="020B0503020204020204" pitchFamily="34" charset="-122"/>
                <a:ea typeface="微软雅黑" panose="020B0503020204020204" pitchFamily="34" charset="-122"/>
              </a:rPr>
              <a:t>surplus or deficit</a:t>
            </a:r>
            <a:r>
              <a:rPr lang="zh-CN" altLang="en-US" sz="2400" dirty="0" smtClean="0">
                <a:latin typeface="微软雅黑" panose="020B0503020204020204" pitchFamily="34" charset="-122"/>
                <a:ea typeface="微软雅黑" panose="020B0503020204020204" pitchFamily="34" charset="-122"/>
              </a:rPr>
              <a:t>），商品</a:t>
            </a:r>
            <a:r>
              <a:rPr lang="zh-CN" altLang="en-US" sz="2400" dirty="0">
                <a:latin typeface="微软雅黑" panose="020B0503020204020204" pitchFamily="34" charset="-122"/>
                <a:ea typeface="微软雅黑" panose="020B0503020204020204" pitchFamily="34" charset="-122"/>
              </a:rPr>
              <a:t>和服务进出口</a:t>
            </a:r>
            <a:endParaRPr lang="zh-CN" altLang="en-US" sz="2400" dirty="0">
              <a:latin typeface="微软雅黑" panose="020B0503020204020204" pitchFamily="34" charset="-122"/>
              <a:ea typeface="微软雅黑" panose="020B0503020204020204" pitchFamily="34" charset="-122"/>
            </a:endParaRPr>
          </a:p>
          <a:p>
            <a:pPr eaLnBrk="1" hangingPunct="1">
              <a:lnSpc>
                <a:spcPct val="105000"/>
              </a:lnSpc>
              <a:spcBef>
                <a:spcPts val="1000"/>
              </a:spcBef>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）经常项目差额，贸易差额加初次收入、二次收入差额，反映本国自主性债权与债务变化</a:t>
            </a:r>
            <a:endParaRPr lang="zh-CN" altLang="en-US" sz="2400" dirty="0">
              <a:latin typeface="微软雅黑" panose="020B0503020204020204" pitchFamily="34" charset="-122"/>
              <a:ea typeface="微软雅黑" panose="020B0503020204020204" pitchFamily="34" charset="-122"/>
            </a:endParaRPr>
          </a:p>
          <a:p>
            <a:pPr eaLnBrk="1" hangingPunct="1">
              <a:lnSpc>
                <a:spcPct val="105000"/>
              </a:lnSpc>
              <a:spcBef>
                <a:spcPts val="1000"/>
              </a:spcBef>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）国际</a:t>
            </a:r>
            <a:r>
              <a:rPr lang="zh-CN" altLang="en-US" sz="2400" dirty="0" smtClean="0">
                <a:latin typeface="微软雅黑" panose="020B0503020204020204" pitchFamily="34" charset="-122"/>
                <a:ea typeface="微软雅黑" panose="020B0503020204020204" pitchFamily="34" charset="-122"/>
              </a:rPr>
              <a:t>收支</a:t>
            </a:r>
            <a:r>
              <a:rPr lang="zh-CN" altLang="en-US" sz="2400" dirty="0" smtClean="0">
                <a:solidFill>
                  <a:srgbClr val="FF0000"/>
                </a:solidFill>
                <a:latin typeface="微软雅黑" panose="020B0503020204020204" pitchFamily="34" charset="-122"/>
                <a:ea typeface="微软雅黑" panose="020B0503020204020204" pitchFamily="34" charset="-122"/>
              </a:rPr>
              <a:t>（线</a:t>
            </a:r>
            <a:r>
              <a:rPr lang="zh-CN" altLang="en-US" sz="2400" dirty="0">
                <a:solidFill>
                  <a:srgbClr val="FF0000"/>
                </a:solidFill>
                <a:latin typeface="微软雅黑" panose="020B0503020204020204" pitchFamily="34" charset="-122"/>
                <a:ea typeface="微软雅黑" panose="020B0503020204020204" pitchFamily="34" charset="-122"/>
              </a:rPr>
              <a:t>上</a:t>
            </a:r>
            <a:r>
              <a:rPr lang="zh-CN" altLang="en-US" sz="2400" dirty="0" smtClean="0">
                <a:solidFill>
                  <a:srgbClr val="FF0000"/>
                </a:solidFill>
                <a:latin typeface="微软雅黑" panose="020B0503020204020204" pitchFamily="34" charset="-122"/>
                <a:ea typeface="微软雅黑" panose="020B0503020204020204" pitchFamily="34" charset="-122"/>
              </a:rPr>
              <a:t>项目）</a:t>
            </a:r>
            <a:r>
              <a:rPr lang="zh-CN" altLang="en-US" sz="2400" dirty="0" smtClean="0">
                <a:latin typeface="微软雅黑" panose="020B0503020204020204" pitchFamily="34" charset="-122"/>
                <a:ea typeface="微软雅黑" panose="020B0503020204020204" pitchFamily="34" charset="-122"/>
              </a:rPr>
              <a:t>差额</a:t>
            </a:r>
            <a:r>
              <a:rPr lang="zh-CN" altLang="en-US" sz="2400" dirty="0">
                <a:latin typeface="微软雅黑" panose="020B0503020204020204" pitchFamily="34" charset="-122"/>
                <a:ea typeface="微软雅黑" panose="020B0503020204020204" pitchFamily="34" charset="-122"/>
              </a:rPr>
              <a:t>，经常项目与资本金融项目（不含储备资产）合计后的差额；反映国际储备的动态 </a:t>
            </a:r>
            <a:endParaRPr lang="zh-CN" altLang="en-US" sz="2400" dirty="0">
              <a:latin typeface="微软雅黑" panose="020B0503020204020204" pitchFamily="34" charset="-122"/>
              <a:ea typeface="微软雅黑" panose="020B0503020204020204" pitchFamily="34" charset="-122"/>
            </a:endParaRPr>
          </a:p>
        </p:txBody>
      </p:sp>
      <p:sp>
        <p:nvSpPr>
          <p:cNvPr id="7" name="矩形 6"/>
          <p:cNvSpPr/>
          <p:nvPr/>
        </p:nvSpPr>
        <p:spPr>
          <a:xfrm>
            <a:off x="431800" y="1292225"/>
            <a:ext cx="2954338" cy="5349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（三）国际收支失衡</a:t>
            </a:r>
            <a:endParaRPr lang="zh-CN" altLang="en-US" sz="2400" b="1" kern="0" dirty="0">
              <a:latin typeface="微软雅黑" panose="020B0503020204020204" pitchFamily="34" charset="-122"/>
              <a:ea typeface="微软雅黑" panose="020B0503020204020204" pitchFamily="34" charset="-122"/>
            </a:endParaRPr>
          </a:p>
        </p:txBody>
      </p:sp>
      <p:sp>
        <p:nvSpPr>
          <p:cNvPr id="8" name="文本框 12"/>
          <p:cNvSpPr txBox="1">
            <a:spLocks noChangeArrowheads="1"/>
          </p:cNvSpPr>
          <p:nvPr/>
        </p:nvSpPr>
        <p:spPr bwMode="auto">
          <a:xfrm>
            <a:off x="797534" y="368264"/>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二、开放</a:t>
            </a:r>
            <a:r>
              <a:rPr lang="zh-CN" altLang="en-US" sz="2400" b="1" dirty="0">
                <a:latin typeface="微软雅黑" panose="020B0503020204020204" pitchFamily="34" charset="-122"/>
                <a:ea typeface="微软雅黑" panose="020B0503020204020204" pitchFamily="34" charset="-122"/>
              </a:rPr>
              <a:t>经济下的货币</a:t>
            </a:r>
            <a:r>
              <a:rPr lang="zh-CN" altLang="en-US" sz="2400" b="1" dirty="0" smtClean="0">
                <a:latin typeface="微软雅黑" panose="020B0503020204020204" pitchFamily="34" charset="-122"/>
                <a:ea typeface="微软雅黑" panose="020B0503020204020204" pitchFamily="34" charset="-122"/>
              </a:rPr>
              <a:t>均衡</a:t>
            </a:r>
            <a:endParaRPr lang="zh-CN" altLang="en-US" sz="2400"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698"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29699"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Rectangle 3"/>
          <p:cNvSpPr txBox="1">
            <a:spLocks noChangeArrowheads="1"/>
          </p:cNvSpPr>
          <p:nvPr/>
        </p:nvSpPr>
        <p:spPr bwMode="auto">
          <a:xfrm>
            <a:off x="768350" y="2266950"/>
            <a:ext cx="10142538" cy="3793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3600"/>
              </a:lnSpc>
              <a:spcBef>
                <a:spcPts val="0"/>
              </a:spcBef>
              <a:spcAft>
                <a:spcPts val="600"/>
              </a:spcAft>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2.BOP</a:t>
            </a:r>
            <a:r>
              <a:rPr lang="zh-CN" altLang="en-US" sz="2400" dirty="0">
                <a:latin typeface="微软雅黑" panose="020B0503020204020204" pitchFamily="34" charset="-122"/>
                <a:ea typeface="微软雅黑" panose="020B0503020204020204" pitchFamily="34" charset="-122"/>
              </a:rPr>
              <a:t>失衡的原因：</a:t>
            </a:r>
            <a:endParaRPr lang="zh-CN" altLang="en-US" sz="2400" dirty="0">
              <a:latin typeface="微软雅黑" panose="020B0503020204020204" pitchFamily="34" charset="-122"/>
              <a:ea typeface="微软雅黑" panose="020B0503020204020204" pitchFamily="34" charset="-122"/>
            </a:endParaRPr>
          </a:p>
          <a:p>
            <a:pPr marL="1167130" indent="-544830" eaLnBrk="1" hangingPunct="1">
              <a:lnSpc>
                <a:spcPts val="3600"/>
              </a:lnSpc>
              <a:spcBef>
                <a:spcPts val="0"/>
              </a:spcBef>
              <a:spcAft>
                <a:spcPts val="600"/>
              </a:spcAft>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经济</a:t>
            </a:r>
            <a:r>
              <a:rPr lang="zh-CN" altLang="en-US" sz="2400" dirty="0">
                <a:latin typeface="微软雅黑" panose="020B0503020204020204" pitchFamily="34" charset="-122"/>
                <a:ea typeface="微软雅黑" panose="020B0503020204020204" pitchFamily="34" charset="-122"/>
              </a:rPr>
              <a:t>发展</a:t>
            </a:r>
            <a:r>
              <a:rPr lang="zh-CN" altLang="en-US" sz="2400" dirty="0" smtClean="0">
                <a:latin typeface="微软雅黑" panose="020B0503020204020204" pitchFamily="34" charset="-122"/>
                <a:ea typeface="微软雅黑" panose="020B0503020204020204" pitchFamily="34" charset="-122"/>
              </a:rPr>
              <a:t>状况：发展阶段决定贸易收支</a:t>
            </a:r>
            <a:endParaRPr lang="zh-CN" altLang="en-US" sz="2400" dirty="0">
              <a:latin typeface="微软雅黑" panose="020B0503020204020204" pitchFamily="34" charset="-122"/>
              <a:ea typeface="微软雅黑" panose="020B0503020204020204" pitchFamily="34" charset="-122"/>
            </a:endParaRPr>
          </a:p>
          <a:p>
            <a:pPr marL="1167130" indent="-544830" eaLnBrk="1" hangingPunct="1">
              <a:lnSpc>
                <a:spcPts val="3600"/>
              </a:lnSpc>
              <a:spcBef>
                <a:spcPts val="0"/>
              </a:spcBef>
              <a:spcAft>
                <a:spcPts val="600"/>
              </a:spcAft>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经济</a:t>
            </a:r>
            <a:r>
              <a:rPr lang="zh-CN" altLang="en-US" sz="2400" dirty="0">
                <a:latin typeface="微软雅黑" panose="020B0503020204020204" pitchFamily="34" charset="-122"/>
                <a:ea typeface="微软雅黑" panose="020B0503020204020204" pitchFamily="34" charset="-122"/>
              </a:rPr>
              <a:t>结构性原因</a:t>
            </a:r>
            <a:endParaRPr lang="zh-CN" altLang="en-US" sz="2400" dirty="0">
              <a:latin typeface="微软雅黑" panose="020B0503020204020204" pitchFamily="34" charset="-122"/>
              <a:ea typeface="微软雅黑" panose="020B0503020204020204" pitchFamily="34" charset="-122"/>
            </a:endParaRPr>
          </a:p>
          <a:p>
            <a:pPr marL="1167130" indent="-544830" eaLnBrk="1" hangingPunct="1">
              <a:lnSpc>
                <a:spcPts val="3600"/>
              </a:lnSpc>
              <a:spcBef>
                <a:spcPts val="0"/>
              </a:spcBef>
              <a:spcAft>
                <a:spcPts val="600"/>
              </a:spcAft>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货币</a:t>
            </a:r>
            <a:r>
              <a:rPr lang="zh-CN" altLang="en-US" sz="2400" dirty="0">
                <a:latin typeface="微软雅黑" panose="020B0503020204020204" pitchFamily="34" charset="-122"/>
                <a:ea typeface="微软雅黑" panose="020B0503020204020204" pitchFamily="34" charset="-122"/>
              </a:rPr>
              <a:t>性</a:t>
            </a:r>
            <a:r>
              <a:rPr lang="zh-CN" altLang="en-US" sz="2400" dirty="0" smtClean="0">
                <a:latin typeface="微软雅黑" panose="020B0503020204020204" pitchFamily="34" charset="-122"/>
                <a:ea typeface="微软雅黑" panose="020B0503020204020204" pitchFamily="34" charset="-122"/>
              </a:rPr>
              <a:t>因素：货币政策、</a:t>
            </a:r>
            <a:r>
              <a:rPr lang="zh-CN" altLang="en-US" sz="2400" dirty="0" smtClean="0">
                <a:latin typeface="微软雅黑" panose="020B0503020204020204" pitchFamily="34" charset="-122"/>
                <a:ea typeface="微软雅黑" panose="020B0503020204020204" pitchFamily="34" charset="-122"/>
              </a:rPr>
              <a:t>币值</a:t>
            </a:r>
            <a:endParaRPr lang="en-US" altLang="zh-CN" sz="2400" dirty="0" smtClean="0">
              <a:latin typeface="微软雅黑" panose="020B0503020204020204" pitchFamily="34" charset="-122"/>
              <a:ea typeface="微软雅黑" panose="020B0503020204020204" pitchFamily="34" charset="-122"/>
            </a:endParaRPr>
          </a:p>
          <a:p>
            <a:pPr marL="1167130" indent="-544830" eaLnBrk="1" hangingPunct="1">
              <a:lnSpc>
                <a:spcPts val="3600"/>
              </a:lnSpc>
              <a:spcBef>
                <a:spcPts val="0"/>
              </a:spcBef>
              <a:spcAft>
                <a:spcPts val="600"/>
              </a:spcAft>
              <a:buClr>
                <a:srgbClr val="00B05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外汇投机和国际资本流动</a:t>
            </a:r>
            <a:endParaRPr lang="zh-CN" altLang="en-US" sz="2400" dirty="0">
              <a:latin typeface="微软雅黑" panose="020B0503020204020204" pitchFamily="34" charset="-122"/>
              <a:ea typeface="微软雅黑" panose="020B0503020204020204" pitchFamily="34" charset="-122"/>
            </a:endParaRPr>
          </a:p>
          <a:p>
            <a:pPr marL="1167130" indent="-544830" eaLnBrk="1" hangingPunct="1">
              <a:lnSpc>
                <a:spcPts val="3600"/>
              </a:lnSpc>
              <a:spcBef>
                <a:spcPts val="0"/>
              </a:spcBef>
              <a:spcAft>
                <a:spcPts val="600"/>
              </a:spcAft>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国际</a:t>
            </a:r>
            <a:r>
              <a:rPr lang="zh-CN" altLang="en-US" sz="2400" dirty="0">
                <a:latin typeface="微软雅黑" panose="020B0503020204020204" pitchFamily="34" charset="-122"/>
                <a:ea typeface="微软雅黑" panose="020B0503020204020204" pitchFamily="34" charset="-122"/>
              </a:rPr>
              <a:t>经济环境：原材料价格等</a:t>
            </a:r>
            <a:endParaRPr lang="zh-CN" altLang="en-US" sz="2400" dirty="0">
              <a:latin typeface="微软雅黑" panose="020B0503020204020204" pitchFamily="34" charset="-122"/>
              <a:ea typeface="微软雅黑" panose="020B0503020204020204" pitchFamily="34" charset="-122"/>
            </a:endParaRPr>
          </a:p>
          <a:p>
            <a:pPr marL="1167130" indent="-544830" eaLnBrk="1" hangingPunct="1">
              <a:lnSpc>
                <a:spcPts val="3600"/>
              </a:lnSpc>
              <a:spcBef>
                <a:spcPts val="0"/>
              </a:spcBef>
              <a:spcAft>
                <a:spcPts val="600"/>
              </a:spcAft>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经济</a:t>
            </a:r>
            <a:r>
              <a:rPr lang="zh-CN" altLang="en-US" sz="2400" dirty="0">
                <a:latin typeface="微软雅黑" panose="020B0503020204020204" pitchFamily="34" charset="-122"/>
                <a:ea typeface="微软雅黑" panose="020B0503020204020204" pitchFamily="34" charset="-122"/>
              </a:rPr>
              <a:t>周期：影响进口</a:t>
            </a:r>
            <a:endParaRPr lang="zh-CN" altLang="en-US" sz="2400" dirty="0">
              <a:latin typeface="微软雅黑" panose="020B0503020204020204" pitchFamily="34" charset="-122"/>
              <a:ea typeface="微软雅黑" panose="020B0503020204020204" pitchFamily="34" charset="-122"/>
            </a:endParaRPr>
          </a:p>
          <a:p>
            <a:pPr eaLnBrk="1" hangingPunct="1">
              <a:lnSpc>
                <a:spcPts val="3600"/>
              </a:lnSpc>
              <a:spcBef>
                <a:spcPts val="0"/>
              </a:spcBef>
              <a:spcAft>
                <a:spcPts val="600"/>
              </a:spcAft>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a:p>
            <a:pPr eaLnBrk="1" hangingPunct="1">
              <a:lnSpc>
                <a:spcPct val="115000"/>
              </a:lnSpc>
              <a:spcBef>
                <a:spcPts val="0"/>
              </a:spcBef>
              <a:buFont typeface="Arial" panose="020B0604020202020204" pitchFamily="34" charset="0"/>
              <a:buBlip>
                <a:blip r:embed="rId2"/>
              </a:buBlip>
            </a:pPr>
            <a:endParaRPr lang="zh-CN" altLang="en-US" sz="2400" dirty="0">
              <a:latin typeface="微软雅黑" panose="020B0503020204020204" pitchFamily="34" charset="-122"/>
              <a:ea typeface="微软雅黑" panose="020B0503020204020204" pitchFamily="34" charset="-122"/>
            </a:endParaRPr>
          </a:p>
          <a:p>
            <a:pPr eaLnBrk="1" hangingPunct="1">
              <a:lnSpc>
                <a:spcPct val="90000"/>
              </a:lnSpc>
              <a:spcBef>
                <a:spcPts val="0"/>
              </a:spcBef>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p:txBody>
      </p:sp>
      <p:sp>
        <p:nvSpPr>
          <p:cNvPr id="7" name="矩形 6"/>
          <p:cNvSpPr/>
          <p:nvPr/>
        </p:nvSpPr>
        <p:spPr>
          <a:xfrm>
            <a:off x="768350" y="1387475"/>
            <a:ext cx="2954338" cy="5349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（三）国际收支失衡</a:t>
            </a:r>
            <a:endParaRPr lang="zh-CN" altLang="en-US" sz="2400" b="1" kern="0" dirty="0">
              <a:latin typeface="微软雅黑" panose="020B0503020204020204" pitchFamily="34" charset="-122"/>
              <a:ea typeface="微软雅黑" panose="020B0503020204020204" pitchFamily="34" charset="-122"/>
            </a:endParaRPr>
          </a:p>
        </p:txBody>
      </p:sp>
      <p:sp>
        <p:nvSpPr>
          <p:cNvPr id="8" name="文本框 12"/>
          <p:cNvSpPr txBox="1">
            <a:spLocks noChangeArrowheads="1"/>
          </p:cNvSpPr>
          <p:nvPr/>
        </p:nvSpPr>
        <p:spPr bwMode="auto">
          <a:xfrm>
            <a:off x="797534" y="368264"/>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二、开放</a:t>
            </a:r>
            <a:r>
              <a:rPr lang="zh-CN" altLang="en-US" sz="2400" b="1" dirty="0">
                <a:latin typeface="微软雅黑" panose="020B0503020204020204" pitchFamily="34" charset="-122"/>
                <a:ea typeface="微软雅黑" panose="020B0503020204020204" pitchFamily="34" charset="-122"/>
              </a:rPr>
              <a:t>经济下的货币</a:t>
            </a:r>
            <a:r>
              <a:rPr lang="zh-CN" altLang="en-US" sz="2400" b="1" dirty="0" smtClean="0">
                <a:latin typeface="微软雅黑" panose="020B0503020204020204" pitchFamily="34" charset="-122"/>
                <a:ea typeface="微软雅黑" panose="020B0503020204020204" pitchFamily="34" charset="-122"/>
              </a:rPr>
              <a:t>均衡</a:t>
            </a:r>
            <a:endParaRPr lang="zh-CN" altLang="en-US" sz="2400"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22"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30723"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Rectangle 3"/>
          <p:cNvSpPr txBox="1">
            <a:spLocks noChangeArrowheads="1"/>
          </p:cNvSpPr>
          <p:nvPr/>
        </p:nvSpPr>
        <p:spPr bwMode="auto">
          <a:xfrm>
            <a:off x="768350" y="2266950"/>
            <a:ext cx="11070212"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3600"/>
              </a:lnSpc>
              <a:spcBef>
                <a:spcPts val="1000"/>
              </a:spcBef>
              <a:spcAft>
                <a:spcPts val="600"/>
              </a:spcAft>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3.BOP</a:t>
            </a:r>
            <a:r>
              <a:rPr lang="zh-CN" altLang="en-US" sz="2400" dirty="0">
                <a:latin typeface="微软雅黑" panose="020B0503020204020204" pitchFamily="34" charset="-122"/>
                <a:ea typeface="微软雅黑" panose="020B0503020204020204" pitchFamily="34" charset="-122"/>
              </a:rPr>
              <a:t>失衡的经济影响：</a:t>
            </a:r>
            <a:endParaRPr lang="zh-CN" altLang="en-US" sz="2400" dirty="0">
              <a:latin typeface="微软雅黑" panose="020B0503020204020204" pitchFamily="34" charset="-122"/>
              <a:ea typeface="微软雅黑" panose="020B0503020204020204" pitchFamily="34" charset="-122"/>
            </a:endParaRPr>
          </a:p>
          <a:p>
            <a:pPr eaLnBrk="1" hangingPunct="1">
              <a:lnSpc>
                <a:spcPts val="3600"/>
              </a:lnSpc>
              <a:spcBef>
                <a:spcPts val="1000"/>
              </a:spcBef>
              <a:spcAft>
                <a:spcPts val="600"/>
              </a:spcAft>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）逆差的影响    </a:t>
            </a:r>
            <a:endParaRPr lang="en-US" altLang="zh-CN" sz="2400" dirty="0">
              <a:latin typeface="微软雅黑" panose="020B0503020204020204" pitchFamily="34" charset="-122"/>
              <a:ea typeface="微软雅黑" panose="020B0503020204020204" pitchFamily="34" charset="-122"/>
            </a:endParaRPr>
          </a:p>
          <a:p>
            <a:pPr eaLnBrk="1" hangingPunct="1">
              <a:lnSpc>
                <a:spcPts val="3600"/>
              </a:lnSpc>
              <a:spcBef>
                <a:spcPts val="1000"/>
              </a:spcBef>
              <a:spcAft>
                <a:spcPts val="600"/>
              </a:spcAft>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本币</a:t>
            </a:r>
            <a:r>
              <a:rPr lang="zh-CN" altLang="en-US" sz="2400" dirty="0">
                <a:latin typeface="微软雅黑" panose="020B0503020204020204" pitchFamily="34" charset="-122"/>
                <a:ea typeface="微软雅黑" panose="020B0503020204020204" pitchFamily="34" charset="-122"/>
              </a:rPr>
              <a:t>贬值、资本外流、货币危机</a:t>
            </a:r>
            <a:endParaRPr lang="zh-CN" altLang="en-US" sz="2400" dirty="0">
              <a:latin typeface="微软雅黑" panose="020B0503020204020204" pitchFamily="34" charset="-122"/>
              <a:ea typeface="微软雅黑" panose="020B0503020204020204" pitchFamily="34" charset="-122"/>
            </a:endParaRPr>
          </a:p>
          <a:p>
            <a:pPr eaLnBrk="1" hangingPunct="1">
              <a:lnSpc>
                <a:spcPts val="3600"/>
              </a:lnSpc>
              <a:spcBef>
                <a:spcPts val="1000"/>
              </a:spcBef>
              <a:spcAft>
                <a:spcPts val="600"/>
              </a:spcAft>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经济</a:t>
            </a:r>
            <a:r>
              <a:rPr lang="zh-CN" altLang="en-US" sz="2400" dirty="0">
                <a:latin typeface="微软雅黑" panose="020B0503020204020204" pitchFamily="34" charset="-122"/>
                <a:ea typeface="微软雅黑" panose="020B0503020204020204" pitchFamily="34" charset="-122"/>
              </a:rPr>
              <a:t>紧缩、失业、利率升、投资降</a:t>
            </a:r>
            <a:endParaRPr lang="zh-CN" altLang="en-US" sz="2400" dirty="0">
              <a:latin typeface="微软雅黑" panose="020B0503020204020204" pitchFamily="34" charset="-122"/>
              <a:ea typeface="微软雅黑" panose="020B0503020204020204" pitchFamily="34" charset="-122"/>
            </a:endParaRPr>
          </a:p>
          <a:p>
            <a:pPr eaLnBrk="1" hangingPunct="1">
              <a:lnSpc>
                <a:spcPts val="3600"/>
              </a:lnSpc>
              <a:spcBef>
                <a:spcPts val="1000"/>
              </a:spcBef>
              <a:spcAft>
                <a:spcPts val="600"/>
              </a:spcAft>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国际</a:t>
            </a:r>
            <a:r>
              <a:rPr lang="zh-CN" altLang="en-US" sz="2400" dirty="0">
                <a:latin typeface="微软雅黑" panose="020B0503020204020204" pitchFamily="34" charset="-122"/>
                <a:ea typeface="微软雅黑" panose="020B0503020204020204" pitchFamily="34" charset="-122"/>
              </a:rPr>
              <a:t>储备减少、对外信用降</a:t>
            </a:r>
            <a:endParaRPr lang="zh-CN" altLang="en-US" sz="2400" dirty="0">
              <a:latin typeface="微软雅黑" panose="020B0503020204020204" pitchFamily="34" charset="-122"/>
              <a:ea typeface="微软雅黑" panose="020B0503020204020204" pitchFamily="34" charset="-122"/>
            </a:endParaRPr>
          </a:p>
          <a:p>
            <a:pPr eaLnBrk="1" hangingPunct="1">
              <a:lnSpc>
                <a:spcPct val="115000"/>
              </a:lnSpc>
              <a:spcBef>
                <a:spcPts val="1000"/>
              </a:spcBef>
              <a:buFont typeface="Arial" panose="020B0604020202020204" pitchFamily="34" charset="0"/>
              <a:buBlip>
                <a:blip r:embed="rId2"/>
              </a:buBlip>
            </a:pPr>
            <a:endParaRPr lang="zh-CN" altLang="en-US" sz="2400" dirty="0">
              <a:latin typeface="微软雅黑" panose="020B0503020204020204" pitchFamily="34" charset="-122"/>
              <a:ea typeface="微软雅黑" panose="020B0503020204020204" pitchFamily="34" charset="-122"/>
            </a:endParaRPr>
          </a:p>
          <a:p>
            <a:pPr eaLnBrk="1" hangingPunct="1">
              <a:lnSpc>
                <a:spcPct val="90000"/>
              </a:lnSpc>
              <a:spcBef>
                <a:spcPct val="50000"/>
              </a:spcBef>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p:txBody>
      </p:sp>
      <p:sp>
        <p:nvSpPr>
          <p:cNvPr id="7" name="矩形 6"/>
          <p:cNvSpPr/>
          <p:nvPr/>
        </p:nvSpPr>
        <p:spPr>
          <a:xfrm>
            <a:off x="768350" y="1387475"/>
            <a:ext cx="2954338" cy="5349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（三）国际收支失衡</a:t>
            </a:r>
            <a:endParaRPr lang="zh-CN" altLang="en-US" sz="2400" b="1" kern="0" dirty="0">
              <a:latin typeface="微软雅黑" panose="020B0503020204020204" pitchFamily="34" charset="-122"/>
              <a:ea typeface="微软雅黑" panose="020B0503020204020204" pitchFamily="34" charset="-122"/>
            </a:endParaRPr>
          </a:p>
        </p:txBody>
      </p:sp>
      <p:sp>
        <p:nvSpPr>
          <p:cNvPr id="30727" name="矩形 1"/>
          <p:cNvSpPr>
            <a:spLocks noChangeArrowheads="1"/>
          </p:cNvSpPr>
          <p:nvPr/>
        </p:nvSpPr>
        <p:spPr bwMode="auto">
          <a:xfrm>
            <a:off x="6556444" y="2921000"/>
            <a:ext cx="5359332" cy="250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eaLnBrk="1" hangingPunct="1">
              <a:lnSpc>
                <a:spcPts val="3600"/>
              </a:lnSpc>
              <a:spcBef>
                <a:spcPts val="1000"/>
              </a:spcBef>
              <a:spcAft>
                <a:spcPts val="600"/>
              </a:spcAft>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）顺差的影响 </a:t>
            </a:r>
            <a:endParaRPr lang="en-US" altLang="zh-CN" sz="2400" dirty="0">
              <a:latin typeface="微软雅黑" panose="020B0503020204020204" pitchFamily="34" charset="-122"/>
              <a:ea typeface="微软雅黑" panose="020B0503020204020204" pitchFamily="34" charset="-122"/>
            </a:endParaRPr>
          </a:p>
          <a:p>
            <a:pPr marL="457200" indent="-457200" eaLnBrk="1" hangingPunct="1">
              <a:lnSpc>
                <a:spcPts val="3600"/>
              </a:lnSpc>
              <a:spcBef>
                <a:spcPts val="1000"/>
              </a:spcBef>
              <a:spcAft>
                <a:spcPts val="600"/>
              </a:spcAft>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本币</a:t>
            </a:r>
            <a:r>
              <a:rPr lang="zh-CN" altLang="en-US" sz="2400" dirty="0">
                <a:latin typeface="微软雅黑" panose="020B0503020204020204" pitchFamily="34" charset="-122"/>
                <a:ea typeface="微软雅黑" panose="020B0503020204020204" pitchFamily="34" charset="-122"/>
              </a:rPr>
              <a:t>升值、占款增加、通胀压力</a:t>
            </a:r>
            <a:endParaRPr lang="zh-CN" altLang="en-US" sz="2400" dirty="0">
              <a:latin typeface="微软雅黑" panose="020B0503020204020204" pitchFamily="34" charset="-122"/>
              <a:ea typeface="微软雅黑" panose="020B0503020204020204" pitchFamily="34" charset="-122"/>
            </a:endParaRPr>
          </a:p>
          <a:p>
            <a:pPr marL="457200" indent="-457200" eaLnBrk="1" hangingPunct="1">
              <a:lnSpc>
                <a:spcPts val="3600"/>
              </a:lnSpc>
              <a:spcBef>
                <a:spcPts val="1000"/>
              </a:spcBef>
              <a:spcAft>
                <a:spcPts val="600"/>
              </a:spcAft>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资源</a:t>
            </a:r>
            <a:r>
              <a:rPr lang="zh-CN" altLang="en-US" sz="2400" dirty="0">
                <a:latin typeface="微软雅黑" panose="020B0503020204020204" pitchFamily="34" charset="-122"/>
                <a:ea typeface="微软雅黑" panose="020B0503020204020204" pitchFamily="34" charset="-122"/>
              </a:rPr>
              <a:t>配置对外部门，影响产业结构</a:t>
            </a:r>
            <a:endParaRPr lang="zh-CN" altLang="en-US" sz="2400" dirty="0">
              <a:latin typeface="微软雅黑" panose="020B0503020204020204" pitchFamily="34" charset="-122"/>
              <a:ea typeface="微软雅黑" panose="020B0503020204020204" pitchFamily="34" charset="-122"/>
            </a:endParaRPr>
          </a:p>
          <a:p>
            <a:pPr marL="457200" indent="-457200" eaLnBrk="1" hangingPunct="1">
              <a:lnSpc>
                <a:spcPts val="3600"/>
              </a:lnSpc>
              <a:spcBef>
                <a:spcPts val="1000"/>
              </a:spcBef>
              <a:spcAft>
                <a:spcPts val="600"/>
              </a:spcAft>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贸易</a:t>
            </a:r>
            <a:r>
              <a:rPr lang="zh-CN" altLang="en-US" sz="2400" dirty="0">
                <a:latin typeface="微软雅黑" panose="020B0503020204020204" pitchFamily="34" charset="-122"/>
                <a:ea typeface="微软雅黑" panose="020B0503020204020204" pitchFamily="34" charset="-122"/>
              </a:rPr>
              <a:t>摩擦、国际交易成本上升</a:t>
            </a:r>
            <a:endParaRPr lang="zh-CN" altLang="en-US" sz="2400" dirty="0">
              <a:latin typeface="微软雅黑" panose="020B0503020204020204" pitchFamily="34" charset="-122"/>
              <a:ea typeface="微软雅黑" panose="020B0503020204020204" pitchFamily="34" charset="-122"/>
            </a:endParaRPr>
          </a:p>
        </p:txBody>
      </p:sp>
      <p:sp>
        <p:nvSpPr>
          <p:cNvPr id="8" name="文本框 12"/>
          <p:cNvSpPr txBox="1">
            <a:spLocks noChangeArrowheads="1"/>
          </p:cNvSpPr>
          <p:nvPr/>
        </p:nvSpPr>
        <p:spPr bwMode="auto">
          <a:xfrm>
            <a:off x="797534" y="368264"/>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二、开放</a:t>
            </a:r>
            <a:r>
              <a:rPr lang="zh-CN" altLang="en-US" sz="2400" b="1" dirty="0">
                <a:latin typeface="微软雅黑" panose="020B0503020204020204" pitchFamily="34" charset="-122"/>
                <a:ea typeface="微软雅黑" panose="020B0503020204020204" pitchFamily="34" charset="-122"/>
              </a:rPr>
              <a:t>经济下的货币</a:t>
            </a:r>
            <a:r>
              <a:rPr lang="zh-CN" altLang="en-US" sz="2400" b="1" dirty="0" smtClean="0">
                <a:latin typeface="微软雅黑" panose="020B0503020204020204" pitchFamily="34" charset="-122"/>
                <a:ea typeface="微软雅黑" panose="020B0503020204020204" pitchFamily="34" charset="-122"/>
              </a:rPr>
              <a:t>均衡</a:t>
            </a:r>
            <a:endParaRPr lang="zh-CN" altLang="en-US" sz="2400"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746"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31747"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Rectangle 3"/>
          <p:cNvSpPr txBox="1">
            <a:spLocks noChangeArrowheads="1"/>
          </p:cNvSpPr>
          <p:nvPr/>
        </p:nvSpPr>
        <p:spPr bwMode="auto">
          <a:xfrm>
            <a:off x="696913" y="2301875"/>
            <a:ext cx="10509250" cy="37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15000"/>
              </a:lnSpc>
              <a:spcBef>
                <a:spcPts val="100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依据</a:t>
            </a:r>
            <a:r>
              <a:rPr lang="zh-CN" altLang="en-US" sz="2400" dirty="0">
                <a:latin typeface="微软雅黑" panose="020B0503020204020204" pitchFamily="34" charset="-122"/>
                <a:ea typeface="微软雅黑" panose="020B0503020204020204" pitchFamily="34" charset="-122"/>
              </a:rPr>
              <a:t>国际收支失衡的原因调节</a:t>
            </a:r>
            <a:endParaRPr lang="zh-CN" altLang="en-US" sz="2400" dirty="0">
              <a:latin typeface="微软雅黑" panose="020B0503020204020204" pitchFamily="34" charset="-122"/>
              <a:ea typeface="微软雅黑" panose="020B0503020204020204" pitchFamily="34" charset="-122"/>
            </a:endParaRPr>
          </a:p>
          <a:p>
            <a:pPr algn="just" eaLnBrk="1" hangingPunct="1">
              <a:lnSpc>
                <a:spcPct val="120000"/>
              </a:lnSpc>
              <a:spcBef>
                <a:spcPts val="100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、阶段性失衡：财政</a:t>
            </a:r>
            <a:r>
              <a:rPr lang="zh-CN" altLang="en-US" sz="2400" dirty="0">
                <a:latin typeface="微软雅黑" panose="020B0503020204020204" pitchFamily="34" charset="-122"/>
                <a:ea typeface="微软雅黑" panose="020B0503020204020204" pitchFamily="34" charset="-122"/>
              </a:rPr>
              <a:t>、收入政策，可采取出口退税、免税、进口征税等方式</a:t>
            </a:r>
            <a:endParaRPr lang="zh-CN" altLang="en-US" sz="2400" dirty="0">
              <a:latin typeface="微软雅黑" panose="020B0503020204020204" pitchFamily="34" charset="-122"/>
              <a:ea typeface="微软雅黑" panose="020B0503020204020204" pitchFamily="34" charset="-122"/>
            </a:endParaRPr>
          </a:p>
          <a:p>
            <a:pPr algn="just" eaLnBrk="1" hangingPunct="1">
              <a:lnSpc>
                <a:spcPct val="120000"/>
              </a:lnSpc>
              <a:spcBef>
                <a:spcPts val="100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、货币</a:t>
            </a:r>
            <a:r>
              <a:rPr lang="zh-CN" altLang="en-US" sz="2400" dirty="0">
                <a:latin typeface="微软雅黑" panose="020B0503020204020204" pitchFamily="34" charset="-122"/>
                <a:ea typeface="微软雅黑" panose="020B0503020204020204" pitchFamily="34" charset="-122"/>
              </a:rPr>
              <a:t>性失衡，调整汇率或利率等要素</a:t>
            </a:r>
            <a:r>
              <a:rPr lang="zh-CN" altLang="en-US" sz="2400" dirty="0" smtClean="0">
                <a:latin typeface="微软雅黑" panose="020B0503020204020204" pitchFamily="34" charset="-122"/>
                <a:ea typeface="微软雅黑" panose="020B0503020204020204" pitchFamily="34" charset="-122"/>
              </a:rPr>
              <a:t>价格</a:t>
            </a:r>
            <a:endParaRPr lang="en-US" altLang="zh-CN" sz="2400" dirty="0" smtClean="0">
              <a:latin typeface="微软雅黑" panose="020B0503020204020204" pitchFamily="34" charset="-122"/>
              <a:ea typeface="微软雅黑" panose="020B0503020204020204" pitchFamily="34" charset="-122"/>
            </a:endParaRPr>
          </a:p>
          <a:p>
            <a:pPr algn="just" eaLnBrk="1" hangingPunct="1">
              <a:lnSpc>
                <a:spcPct val="120000"/>
              </a:lnSpc>
              <a:spcBef>
                <a:spcPts val="100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、结构性</a:t>
            </a:r>
            <a:r>
              <a:rPr lang="zh-CN" altLang="en-US" sz="2400" dirty="0">
                <a:latin typeface="微软雅黑" panose="020B0503020204020204" pitchFamily="34" charset="-122"/>
                <a:ea typeface="微软雅黑" panose="020B0503020204020204" pitchFamily="34" charset="-122"/>
              </a:rPr>
              <a:t>失衡，完善投融资</a:t>
            </a:r>
            <a:r>
              <a:rPr lang="zh-CN" altLang="en-US" sz="2400" dirty="0" smtClean="0">
                <a:latin typeface="微软雅黑" panose="020B0503020204020204" pitchFamily="34" charset="-122"/>
                <a:ea typeface="微软雅黑" panose="020B0503020204020204" pitchFamily="34" charset="-122"/>
              </a:rPr>
              <a:t>体制，调节</a:t>
            </a:r>
            <a:r>
              <a:rPr lang="zh-CN" altLang="en-US" sz="2400" dirty="0">
                <a:latin typeface="微软雅黑" panose="020B0503020204020204" pitchFamily="34" charset="-122"/>
                <a:ea typeface="微软雅黑" panose="020B0503020204020204" pitchFamily="34" charset="-122"/>
              </a:rPr>
              <a:t>本国产品的出口竞争力，转变外贸增长方式，影响资本的</a:t>
            </a:r>
            <a:r>
              <a:rPr lang="zh-CN" altLang="en-US" sz="2400" dirty="0" smtClean="0">
                <a:latin typeface="微软雅黑" panose="020B0503020204020204" pitchFamily="34" charset="-122"/>
                <a:ea typeface="微软雅黑" panose="020B0503020204020204" pitchFamily="34" charset="-122"/>
              </a:rPr>
              <a:t>流动</a:t>
            </a:r>
            <a:endParaRPr lang="zh-CN" altLang="en-US" sz="2400" dirty="0">
              <a:latin typeface="微软雅黑" panose="020B0503020204020204" pitchFamily="34" charset="-122"/>
              <a:ea typeface="微软雅黑" panose="020B0503020204020204" pitchFamily="34" charset="-122"/>
            </a:endParaRPr>
          </a:p>
          <a:p>
            <a:pPr algn="just" eaLnBrk="1" hangingPunct="1">
              <a:lnSpc>
                <a:spcPct val="120000"/>
              </a:lnSpc>
              <a:spcBef>
                <a:spcPts val="100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rPr>
              <a:t>4</a:t>
            </a:r>
            <a:r>
              <a:rPr lang="zh-CN" altLang="en-US" sz="2400" dirty="0" smtClean="0">
                <a:latin typeface="微软雅黑" panose="020B0503020204020204" pitchFamily="34" charset="-122"/>
                <a:ea typeface="微软雅黑" panose="020B0503020204020204" pitchFamily="34" charset="-122"/>
              </a:rPr>
              <a:t>、投机性失衡：外汇管理</a:t>
            </a:r>
            <a:r>
              <a:rPr lang="zh-CN" altLang="en-US" sz="2400" dirty="0">
                <a:latin typeface="微软雅黑" panose="020B0503020204020204" pitchFamily="34" charset="-122"/>
                <a:ea typeface="微软雅黑" panose="020B0503020204020204" pitchFamily="34" charset="-122"/>
              </a:rPr>
              <a:t>政策</a:t>
            </a:r>
            <a:endParaRPr lang="zh-CN" altLang="en-US" sz="2400" dirty="0">
              <a:latin typeface="微软雅黑" panose="020B0503020204020204" pitchFamily="34" charset="-122"/>
              <a:ea typeface="微软雅黑" panose="020B0503020204020204" pitchFamily="34" charset="-122"/>
            </a:endParaRPr>
          </a:p>
          <a:p>
            <a:pPr eaLnBrk="1" hangingPunct="1">
              <a:lnSpc>
                <a:spcPct val="115000"/>
              </a:lnSpc>
              <a:spcBef>
                <a:spcPts val="1000"/>
              </a:spcBef>
              <a:buFont typeface="Arial" panose="020B0604020202020204" pitchFamily="34" charset="0"/>
              <a:buBlip>
                <a:blip r:embed="rId2"/>
              </a:buBlip>
            </a:pPr>
            <a:endParaRPr lang="zh-CN" altLang="en-US" sz="2400" dirty="0">
              <a:latin typeface="微软雅黑" panose="020B0503020204020204" pitchFamily="34" charset="-122"/>
              <a:ea typeface="微软雅黑" panose="020B0503020204020204" pitchFamily="34" charset="-122"/>
            </a:endParaRPr>
          </a:p>
          <a:p>
            <a:pPr eaLnBrk="1" hangingPunct="1">
              <a:lnSpc>
                <a:spcPct val="90000"/>
              </a:lnSpc>
              <a:spcBef>
                <a:spcPct val="50000"/>
              </a:spcBef>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p:txBody>
      </p:sp>
      <p:sp>
        <p:nvSpPr>
          <p:cNvPr id="7" name="矩形 6"/>
          <p:cNvSpPr/>
          <p:nvPr/>
        </p:nvSpPr>
        <p:spPr>
          <a:xfrm>
            <a:off x="560388" y="1368425"/>
            <a:ext cx="2954337" cy="5349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（四）国际收支调节</a:t>
            </a:r>
            <a:endParaRPr lang="zh-CN" altLang="en-US" sz="2400" b="1" kern="0" dirty="0">
              <a:latin typeface="微软雅黑" panose="020B0503020204020204" pitchFamily="34" charset="-122"/>
              <a:ea typeface="微软雅黑" panose="020B0503020204020204" pitchFamily="34" charset="-122"/>
            </a:endParaRPr>
          </a:p>
        </p:txBody>
      </p:sp>
      <p:sp>
        <p:nvSpPr>
          <p:cNvPr id="8" name="文本框 12"/>
          <p:cNvSpPr txBox="1">
            <a:spLocks noChangeArrowheads="1"/>
          </p:cNvSpPr>
          <p:nvPr/>
        </p:nvSpPr>
        <p:spPr bwMode="auto">
          <a:xfrm>
            <a:off x="797534" y="368264"/>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二、开放</a:t>
            </a:r>
            <a:r>
              <a:rPr lang="zh-CN" altLang="en-US" sz="2400" b="1" dirty="0">
                <a:latin typeface="微软雅黑" panose="020B0503020204020204" pitchFamily="34" charset="-122"/>
                <a:ea typeface="微软雅黑" panose="020B0503020204020204" pitchFamily="34" charset="-122"/>
              </a:rPr>
              <a:t>经济下的货币</a:t>
            </a:r>
            <a:r>
              <a:rPr lang="zh-CN" altLang="en-US" sz="2400" b="1" dirty="0" smtClean="0">
                <a:latin typeface="微软雅黑" panose="020B0503020204020204" pitchFamily="34" charset="-122"/>
                <a:ea typeface="微软雅黑" panose="020B0503020204020204" pitchFamily="34" charset="-122"/>
              </a:rPr>
              <a:t>均衡</a:t>
            </a:r>
            <a:endParaRPr lang="zh-CN" altLang="en-US" sz="2400"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890"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37891"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Rectangle 3"/>
          <p:cNvSpPr txBox="1">
            <a:spLocks noChangeArrowheads="1"/>
          </p:cNvSpPr>
          <p:nvPr/>
        </p:nvSpPr>
        <p:spPr bwMode="auto">
          <a:xfrm>
            <a:off x="663575" y="2014538"/>
            <a:ext cx="109220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15000"/>
              </a:lnSpc>
              <a:spcBef>
                <a:spcPts val="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、内部</a:t>
            </a:r>
            <a:r>
              <a:rPr lang="zh-CN" altLang="en-US" sz="2400" dirty="0" smtClean="0">
                <a:latin typeface="微软雅黑" panose="020B0503020204020204" pitchFamily="34" charset="-122"/>
                <a:ea typeface="微软雅黑" panose="020B0503020204020204" pitchFamily="34" charset="-122"/>
              </a:rPr>
              <a:t>均衡与外部均衡的关系</a:t>
            </a:r>
            <a:endParaRPr lang="zh-CN" altLang="en-US" sz="2400" dirty="0">
              <a:latin typeface="微软雅黑" panose="020B0503020204020204" pitchFamily="34" charset="-122"/>
              <a:ea typeface="微软雅黑" panose="020B0503020204020204" pitchFamily="34" charset="-122"/>
            </a:endParaRPr>
          </a:p>
          <a:p>
            <a:pPr marL="719455" indent="-446405" eaLnBrk="1" hangingPunct="1">
              <a:lnSpc>
                <a:spcPct val="115000"/>
              </a:lnSpc>
              <a:spcBef>
                <a:spcPts val="0"/>
              </a:spcBef>
              <a:buClr>
                <a:srgbClr val="00B050"/>
              </a:buClr>
              <a:buFont typeface="Wingdings" panose="05000000000000000000" pitchFamily="2" charset="2"/>
              <a:buChar char="n"/>
            </a:pPr>
            <a:r>
              <a:rPr lang="en-US" altLang="zh-CN" sz="2400" i="1" dirty="0">
                <a:latin typeface="宋体" panose="02010600030101010101" pitchFamily="2" charset="-122"/>
                <a:cs typeface="Times New Roman" panose="02020603050405020304"/>
              </a:rPr>
              <a:t>GDP</a:t>
            </a:r>
            <a:r>
              <a:rPr lang="zh-CN" altLang="zh-CN" sz="2400" i="1" dirty="0">
                <a:ea typeface="宋体" panose="02010600030101010101" pitchFamily="2" charset="-122"/>
                <a:cs typeface="Times New Roman" panose="02020603050405020304"/>
              </a:rPr>
              <a:t>＝</a:t>
            </a:r>
            <a:r>
              <a:rPr lang="en-US" altLang="zh-CN" sz="2400" i="1" dirty="0">
                <a:ea typeface="宋体" panose="02010600030101010101" pitchFamily="2" charset="-122"/>
                <a:cs typeface="Times New Roman" panose="02020603050405020304"/>
              </a:rPr>
              <a:t>C</a:t>
            </a:r>
            <a:r>
              <a:rPr lang="zh-CN" altLang="zh-CN" sz="2400" i="1" dirty="0">
                <a:ea typeface="宋体" panose="02010600030101010101" pitchFamily="2" charset="-122"/>
                <a:cs typeface="Times New Roman" panose="02020603050405020304"/>
              </a:rPr>
              <a:t>＋</a:t>
            </a:r>
            <a:r>
              <a:rPr lang="en-US" altLang="zh-CN" sz="2400" i="1" dirty="0">
                <a:ea typeface="宋体" panose="02010600030101010101" pitchFamily="2" charset="-122"/>
                <a:cs typeface="Times New Roman" panose="02020603050405020304"/>
              </a:rPr>
              <a:t>I</a:t>
            </a:r>
            <a:r>
              <a:rPr lang="zh-CN" altLang="zh-CN" sz="2400" i="1" dirty="0">
                <a:ea typeface="宋体" panose="02010600030101010101" pitchFamily="2" charset="-122"/>
                <a:cs typeface="Times New Roman" panose="02020603050405020304"/>
              </a:rPr>
              <a:t>＋</a:t>
            </a:r>
            <a:r>
              <a:rPr lang="zh-CN" altLang="zh-CN" sz="2400" dirty="0">
                <a:ea typeface="宋体" panose="02010600030101010101" pitchFamily="2" charset="-122"/>
                <a:cs typeface="Times New Roman" panose="02020603050405020304"/>
              </a:rPr>
              <a:t>（</a:t>
            </a:r>
            <a:r>
              <a:rPr lang="en-US" altLang="zh-CN" sz="2400" i="1" dirty="0">
                <a:ea typeface="宋体" panose="02010600030101010101" pitchFamily="2" charset="-122"/>
                <a:cs typeface="Times New Roman" panose="02020603050405020304"/>
              </a:rPr>
              <a:t>X</a:t>
            </a:r>
            <a:r>
              <a:rPr lang="zh-CN" altLang="zh-CN" sz="2400" i="1" dirty="0">
                <a:ea typeface="宋体" panose="02010600030101010101" pitchFamily="2" charset="-122"/>
                <a:cs typeface="Times New Roman" panose="02020603050405020304"/>
              </a:rPr>
              <a:t>－</a:t>
            </a:r>
            <a:r>
              <a:rPr lang="en-US" altLang="zh-CN" sz="2400" i="1" dirty="0">
                <a:ea typeface="宋体" panose="02010600030101010101" pitchFamily="2" charset="-122"/>
                <a:cs typeface="Times New Roman" panose="02020603050405020304"/>
              </a:rPr>
              <a:t>M</a:t>
            </a:r>
            <a:r>
              <a:rPr lang="zh-CN" altLang="zh-CN" sz="2400" dirty="0" smtClean="0">
                <a:ea typeface="宋体" panose="02010600030101010101" pitchFamily="2" charset="-122"/>
                <a:cs typeface="Times New Roman" panose="02020603050405020304"/>
              </a:rPr>
              <a:t>）</a:t>
            </a:r>
            <a:endParaRPr lang="en-US" altLang="zh-CN" sz="2400" dirty="0" smtClean="0">
              <a:ea typeface="宋体" panose="02010600030101010101" pitchFamily="2" charset="-122"/>
              <a:cs typeface="Times New Roman" panose="02020603050405020304"/>
            </a:endParaRPr>
          </a:p>
          <a:p>
            <a:pPr marL="719455" indent="-446405" eaLnBrk="1" hangingPunct="1">
              <a:lnSpc>
                <a:spcPct val="115000"/>
              </a:lnSpc>
              <a:spcBef>
                <a:spcPts val="0"/>
              </a:spcBef>
              <a:buClr>
                <a:srgbClr val="00B050"/>
              </a:buClr>
              <a:buFont typeface="Wingdings" panose="05000000000000000000" pitchFamily="2" charset="2"/>
              <a:buChar char="n"/>
            </a:pPr>
            <a:r>
              <a:rPr lang="en-US" altLang="zh-CN" sz="2400" i="1" dirty="0" smtClean="0">
                <a:latin typeface="宋体" panose="02010600030101010101" pitchFamily="2" charset="-122"/>
                <a:cs typeface="Times New Roman" panose="02020603050405020304"/>
              </a:rPr>
              <a:t>GNI</a:t>
            </a:r>
            <a:r>
              <a:rPr lang="zh-CN" altLang="zh-CN" sz="2400" i="1" dirty="0">
                <a:ea typeface="宋体" panose="02010600030101010101" pitchFamily="2" charset="-122"/>
                <a:cs typeface="Times New Roman" panose="02020603050405020304"/>
              </a:rPr>
              <a:t>＝</a:t>
            </a:r>
            <a:r>
              <a:rPr lang="en-US" altLang="zh-CN" sz="2400" i="1" dirty="0">
                <a:ea typeface="宋体" panose="02010600030101010101" pitchFamily="2" charset="-122"/>
                <a:cs typeface="Times New Roman" panose="02020603050405020304"/>
              </a:rPr>
              <a:t>GDP</a:t>
            </a:r>
            <a:r>
              <a:rPr lang="zh-CN" altLang="zh-CN" sz="2400" i="1" dirty="0">
                <a:ea typeface="宋体" panose="02010600030101010101" pitchFamily="2" charset="-122"/>
                <a:cs typeface="Times New Roman" panose="02020603050405020304"/>
              </a:rPr>
              <a:t>＋</a:t>
            </a:r>
            <a:r>
              <a:rPr lang="en-US" altLang="zh-CN" sz="2400" i="1" dirty="0">
                <a:ea typeface="宋体" panose="02010600030101010101" pitchFamily="2" charset="-122"/>
                <a:cs typeface="Times New Roman" panose="02020603050405020304"/>
              </a:rPr>
              <a:t>Y</a:t>
            </a:r>
            <a:r>
              <a:rPr lang="en-US" altLang="zh-CN" sz="2400" baseline="-25000" dirty="0">
                <a:latin typeface="宋体" panose="02010600030101010101" pitchFamily="2" charset="-122"/>
                <a:cs typeface="Times New Roman" panose="02020603050405020304"/>
              </a:rPr>
              <a:t>F</a:t>
            </a:r>
            <a:r>
              <a:rPr lang="zh-CN" altLang="zh-CN" sz="2400" i="1" dirty="0">
                <a:ea typeface="宋体" panose="02010600030101010101" pitchFamily="2" charset="-122"/>
                <a:cs typeface="Times New Roman" panose="02020603050405020304"/>
              </a:rPr>
              <a:t>＝</a:t>
            </a:r>
            <a:r>
              <a:rPr lang="en-US" altLang="zh-CN" sz="2400" i="1" dirty="0">
                <a:ea typeface="宋体" panose="02010600030101010101" pitchFamily="2" charset="-122"/>
                <a:cs typeface="Times New Roman" panose="02020603050405020304"/>
              </a:rPr>
              <a:t>C</a:t>
            </a:r>
            <a:r>
              <a:rPr lang="zh-CN" altLang="zh-CN" sz="2400" i="1" dirty="0">
                <a:ea typeface="宋体" panose="02010600030101010101" pitchFamily="2" charset="-122"/>
                <a:cs typeface="Times New Roman" panose="02020603050405020304"/>
              </a:rPr>
              <a:t>＋</a:t>
            </a:r>
            <a:r>
              <a:rPr lang="en-US" altLang="zh-CN" sz="2400" i="1" dirty="0">
                <a:ea typeface="宋体" panose="02010600030101010101" pitchFamily="2" charset="-122"/>
                <a:cs typeface="Times New Roman" panose="02020603050405020304"/>
              </a:rPr>
              <a:t>I</a:t>
            </a:r>
            <a:r>
              <a:rPr lang="zh-CN" altLang="zh-CN" sz="2400" i="1" dirty="0">
                <a:ea typeface="宋体" panose="02010600030101010101" pitchFamily="2" charset="-122"/>
                <a:cs typeface="Times New Roman" panose="02020603050405020304"/>
              </a:rPr>
              <a:t>＋</a:t>
            </a:r>
            <a:r>
              <a:rPr lang="zh-CN" altLang="zh-CN" sz="2400" dirty="0">
                <a:ea typeface="宋体" panose="02010600030101010101" pitchFamily="2" charset="-122"/>
                <a:cs typeface="Times New Roman" panose="02020603050405020304"/>
              </a:rPr>
              <a:t>（</a:t>
            </a:r>
            <a:r>
              <a:rPr lang="en-US" altLang="zh-CN" sz="2400" i="1" dirty="0">
                <a:ea typeface="宋体" panose="02010600030101010101" pitchFamily="2" charset="-122"/>
                <a:cs typeface="Times New Roman" panose="02020603050405020304"/>
              </a:rPr>
              <a:t>X</a:t>
            </a:r>
            <a:r>
              <a:rPr lang="zh-CN" altLang="zh-CN" sz="2400" i="1" dirty="0">
                <a:ea typeface="宋体" panose="02010600030101010101" pitchFamily="2" charset="-122"/>
                <a:cs typeface="Times New Roman" panose="02020603050405020304"/>
              </a:rPr>
              <a:t>－</a:t>
            </a:r>
            <a:r>
              <a:rPr lang="en-US" altLang="zh-CN" sz="2400" i="1" dirty="0">
                <a:ea typeface="宋体" panose="02010600030101010101" pitchFamily="2" charset="-122"/>
                <a:cs typeface="Times New Roman" panose="02020603050405020304"/>
              </a:rPr>
              <a:t>M</a:t>
            </a:r>
            <a:r>
              <a:rPr lang="zh-CN" altLang="zh-CN" sz="2400" i="1" dirty="0">
                <a:ea typeface="宋体" panose="02010600030101010101" pitchFamily="2" charset="-122"/>
                <a:cs typeface="Times New Roman" panose="02020603050405020304"/>
              </a:rPr>
              <a:t>＋</a:t>
            </a:r>
            <a:r>
              <a:rPr lang="en-US" altLang="zh-CN" sz="2400" i="1" dirty="0">
                <a:ea typeface="宋体" panose="02010600030101010101" pitchFamily="2" charset="-122"/>
                <a:cs typeface="Times New Roman" panose="02020603050405020304"/>
              </a:rPr>
              <a:t>Y</a:t>
            </a:r>
            <a:r>
              <a:rPr lang="en-US" altLang="zh-CN" sz="2400" baseline="-25000" dirty="0">
                <a:ea typeface="宋体" panose="02010600030101010101" pitchFamily="2" charset="-122"/>
                <a:cs typeface="Times New Roman" panose="02020603050405020304"/>
              </a:rPr>
              <a:t>F</a:t>
            </a:r>
            <a:r>
              <a:rPr lang="zh-CN" altLang="zh-CN" sz="2400" dirty="0" smtClean="0">
                <a:ea typeface="宋体" panose="02010600030101010101" pitchFamily="2" charset="-122"/>
                <a:cs typeface="Times New Roman" panose="02020603050405020304"/>
              </a:rPr>
              <a:t>）</a:t>
            </a:r>
            <a:endParaRPr lang="en-US" altLang="zh-CN" sz="2400" dirty="0" smtClean="0">
              <a:ea typeface="宋体" panose="02010600030101010101" pitchFamily="2" charset="-122"/>
              <a:cs typeface="Times New Roman" panose="02020603050405020304"/>
            </a:endParaRPr>
          </a:p>
          <a:p>
            <a:pPr marL="719455" indent="-446405" eaLnBrk="1" hangingPunct="1">
              <a:lnSpc>
                <a:spcPct val="115000"/>
              </a:lnSpc>
              <a:spcBef>
                <a:spcPts val="0"/>
              </a:spcBef>
              <a:buClr>
                <a:srgbClr val="00B050"/>
              </a:buClr>
              <a:buFont typeface="Wingdings" panose="05000000000000000000" pitchFamily="2" charset="2"/>
              <a:buChar char="n"/>
            </a:pPr>
            <a:r>
              <a:rPr lang="en-US" altLang="zh-CN" sz="2400" i="1" dirty="0">
                <a:latin typeface="宋体" panose="02010600030101010101" pitchFamily="2" charset="-122"/>
                <a:cs typeface="Times New Roman" panose="02020603050405020304"/>
              </a:rPr>
              <a:t>GNDI</a:t>
            </a:r>
            <a:r>
              <a:rPr lang="zh-CN" altLang="zh-CN" sz="2400" i="1" dirty="0">
                <a:ea typeface="宋体" panose="02010600030101010101" pitchFamily="2" charset="-122"/>
                <a:cs typeface="Times New Roman" panose="02020603050405020304"/>
              </a:rPr>
              <a:t>＝</a:t>
            </a:r>
            <a:r>
              <a:rPr lang="en-US" altLang="zh-CN" sz="2400" i="1" dirty="0">
                <a:ea typeface="宋体" panose="02010600030101010101" pitchFamily="2" charset="-122"/>
                <a:cs typeface="Times New Roman" panose="02020603050405020304"/>
              </a:rPr>
              <a:t>GNI</a:t>
            </a:r>
            <a:r>
              <a:rPr lang="zh-CN" altLang="zh-CN" sz="2400" i="1" dirty="0">
                <a:ea typeface="宋体" panose="02010600030101010101" pitchFamily="2" charset="-122"/>
                <a:cs typeface="Times New Roman" panose="02020603050405020304"/>
              </a:rPr>
              <a:t>＋</a:t>
            </a:r>
            <a:r>
              <a:rPr lang="en-US" altLang="zh-CN" sz="2400" i="1" dirty="0">
                <a:ea typeface="宋体" panose="02010600030101010101" pitchFamily="2" charset="-122"/>
                <a:cs typeface="Times New Roman" panose="02020603050405020304"/>
              </a:rPr>
              <a:t>TR</a:t>
            </a:r>
            <a:r>
              <a:rPr lang="zh-CN" altLang="zh-CN" sz="2400" i="1" dirty="0">
                <a:ea typeface="宋体" panose="02010600030101010101" pitchFamily="2" charset="-122"/>
                <a:cs typeface="Times New Roman" panose="02020603050405020304"/>
              </a:rPr>
              <a:t>＝</a:t>
            </a:r>
            <a:r>
              <a:rPr lang="en-US" altLang="zh-CN" sz="2400" i="1" dirty="0">
                <a:ea typeface="宋体" panose="02010600030101010101" pitchFamily="2" charset="-122"/>
                <a:cs typeface="Times New Roman" panose="02020603050405020304"/>
              </a:rPr>
              <a:t>C</a:t>
            </a:r>
            <a:r>
              <a:rPr lang="zh-CN" altLang="zh-CN" sz="2400" i="1" dirty="0">
                <a:ea typeface="宋体" panose="02010600030101010101" pitchFamily="2" charset="-122"/>
                <a:cs typeface="Times New Roman" panose="02020603050405020304"/>
              </a:rPr>
              <a:t>＋</a:t>
            </a:r>
            <a:r>
              <a:rPr lang="en-US" altLang="zh-CN" sz="2400" i="1" dirty="0">
                <a:ea typeface="宋体" panose="02010600030101010101" pitchFamily="2" charset="-122"/>
                <a:cs typeface="Times New Roman" panose="02020603050405020304"/>
              </a:rPr>
              <a:t>I</a:t>
            </a:r>
            <a:r>
              <a:rPr lang="zh-CN" altLang="zh-CN" sz="2400" i="1" dirty="0">
                <a:ea typeface="宋体" panose="02010600030101010101" pitchFamily="2" charset="-122"/>
                <a:cs typeface="Times New Roman" panose="02020603050405020304"/>
              </a:rPr>
              <a:t>＋</a:t>
            </a:r>
            <a:r>
              <a:rPr lang="zh-CN" altLang="zh-CN" sz="2400" dirty="0">
                <a:ea typeface="宋体" panose="02010600030101010101" pitchFamily="2" charset="-122"/>
                <a:cs typeface="Times New Roman" panose="02020603050405020304"/>
              </a:rPr>
              <a:t>（</a:t>
            </a:r>
            <a:r>
              <a:rPr lang="en-US" altLang="zh-CN" sz="2400" i="1" dirty="0">
                <a:ea typeface="宋体" panose="02010600030101010101" pitchFamily="2" charset="-122"/>
                <a:cs typeface="Times New Roman" panose="02020603050405020304"/>
              </a:rPr>
              <a:t>X</a:t>
            </a:r>
            <a:r>
              <a:rPr lang="zh-CN" altLang="zh-CN" sz="2400" i="1" dirty="0">
                <a:ea typeface="宋体" panose="02010600030101010101" pitchFamily="2" charset="-122"/>
                <a:cs typeface="Times New Roman" panose="02020603050405020304"/>
              </a:rPr>
              <a:t>－</a:t>
            </a:r>
            <a:r>
              <a:rPr lang="en-US" altLang="zh-CN" sz="2400" i="1" dirty="0">
                <a:ea typeface="宋体" panose="02010600030101010101" pitchFamily="2" charset="-122"/>
                <a:cs typeface="Times New Roman" panose="02020603050405020304"/>
              </a:rPr>
              <a:t>M</a:t>
            </a:r>
            <a:r>
              <a:rPr lang="zh-CN" altLang="zh-CN" sz="2400" i="1" dirty="0">
                <a:ea typeface="宋体" panose="02010600030101010101" pitchFamily="2" charset="-122"/>
                <a:cs typeface="Times New Roman" panose="02020603050405020304"/>
              </a:rPr>
              <a:t>＋</a:t>
            </a:r>
            <a:r>
              <a:rPr lang="en-US" altLang="zh-CN" sz="2400" i="1" dirty="0">
                <a:ea typeface="宋体" panose="02010600030101010101" pitchFamily="2" charset="-122"/>
                <a:cs typeface="Times New Roman" panose="02020603050405020304"/>
              </a:rPr>
              <a:t>Y</a:t>
            </a:r>
            <a:r>
              <a:rPr lang="en-US" altLang="zh-CN" sz="2400" baseline="-25000" dirty="0">
                <a:ea typeface="宋体" panose="02010600030101010101" pitchFamily="2" charset="-122"/>
                <a:cs typeface="Times New Roman" panose="02020603050405020304"/>
              </a:rPr>
              <a:t>F</a:t>
            </a:r>
            <a:r>
              <a:rPr lang="zh-CN" altLang="zh-CN" sz="2400" i="1" dirty="0">
                <a:ea typeface="宋体" panose="02010600030101010101" pitchFamily="2" charset="-122"/>
                <a:cs typeface="Times New Roman" panose="02020603050405020304"/>
              </a:rPr>
              <a:t>＋</a:t>
            </a:r>
            <a:r>
              <a:rPr lang="en-US" altLang="zh-CN" sz="2400" i="1" dirty="0">
                <a:ea typeface="宋体" panose="02010600030101010101" pitchFamily="2" charset="-122"/>
                <a:cs typeface="Times New Roman" panose="02020603050405020304"/>
              </a:rPr>
              <a:t>TR</a:t>
            </a:r>
            <a:r>
              <a:rPr lang="zh-CN" altLang="zh-CN" sz="2400" dirty="0" smtClean="0">
                <a:ea typeface="宋体" panose="02010600030101010101" pitchFamily="2" charset="-122"/>
                <a:cs typeface="Times New Roman" panose="02020603050405020304"/>
              </a:rPr>
              <a:t>）</a:t>
            </a:r>
            <a:endParaRPr lang="en-US" altLang="zh-CN" sz="2400" dirty="0" smtClean="0">
              <a:ea typeface="宋体" panose="02010600030101010101" pitchFamily="2" charset="-122"/>
              <a:cs typeface="Times New Roman" panose="02020603050405020304"/>
            </a:endParaRPr>
          </a:p>
          <a:p>
            <a:pPr marL="719455" indent="-446405" eaLnBrk="1" hangingPunct="1">
              <a:lnSpc>
                <a:spcPct val="115000"/>
              </a:lnSpc>
              <a:spcBef>
                <a:spcPts val="0"/>
              </a:spcBef>
              <a:buClr>
                <a:srgbClr val="00B050"/>
              </a:buClr>
              <a:buFont typeface="Wingdings" panose="05000000000000000000" pitchFamily="2" charset="2"/>
              <a:buChar char="n"/>
            </a:pPr>
            <a:r>
              <a:rPr lang="en-US" altLang="zh-CN" sz="2400" i="1" dirty="0">
                <a:latin typeface="宋体" panose="02010600030101010101" pitchFamily="2" charset="-122"/>
                <a:cs typeface="Times New Roman" panose="02020603050405020304"/>
              </a:rPr>
              <a:t>GNDI</a:t>
            </a:r>
            <a:r>
              <a:rPr lang="zh-CN" altLang="zh-CN" sz="2400" i="1" dirty="0">
                <a:ea typeface="宋体" panose="02010600030101010101" pitchFamily="2" charset="-122"/>
                <a:cs typeface="Times New Roman" panose="02020603050405020304"/>
              </a:rPr>
              <a:t>－</a:t>
            </a:r>
            <a:r>
              <a:rPr lang="zh-CN" altLang="zh-CN" sz="2400" dirty="0">
                <a:ea typeface="宋体" panose="02010600030101010101" pitchFamily="2" charset="-122"/>
                <a:cs typeface="Times New Roman" panose="02020603050405020304"/>
              </a:rPr>
              <a:t>（</a:t>
            </a:r>
            <a:r>
              <a:rPr lang="en-US" altLang="zh-CN" sz="2400" i="1" dirty="0">
                <a:ea typeface="宋体" panose="02010600030101010101" pitchFamily="2" charset="-122"/>
                <a:cs typeface="Times New Roman" panose="02020603050405020304"/>
              </a:rPr>
              <a:t>C</a:t>
            </a:r>
            <a:r>
              <a:rPr lang="zh-CN" altLang="zh-CN" sz="2400" i="1" dirty="0">
                <a:ea typeface="宋体" panose="02010600030101010101" pitchFamily="2" charset="-122"/>
                <a:cs typeface="Times New Roman" panose="02020603050405020304"/>
              </a:rPr>
              <a:t>＋</a:t>
            </a:r>
            <a:r>
              <a:rPr lang="en-US" altLang="zh-CN" sz="2400" i="1" dirty="0">
                <a:ea typeface="宋体" panose="02010600030101010101" pitchFamily="2" charset="-122"/>
                <a:cs typeface="Times New Roman" panose="02020603050405020304"/>
              </a:rPr>
              <a:t>I</a:t>
            </a:r>
            <a:r>
              <a:rPr lang="zh-CN" altLang="zh-CN" sz="2400" dirty="0">
                <a:ea typeface="宋体" panose="02010600030101010101" pitchFamily="2" charset="-122"/>
                <a:cs typeface="Times New Roman" panose="02020603050405020304"/>
              </a:rPr>
              <a:t>）</a:t>
            </a:r>
            <a:r>
              <a:rPr lang="zh-CN" altLang="zh-CN" sz="2400" i="1" dirty="0">
                <a:ea typeface="宋体" panose="02010600030101010101" pitchFamily="2" charset="-122"/>
                <a:cs typeface="Times New Roman" panose="02020603050405020304"/>
              </a:rPr>
              <a:t>＝</a:t>
            </a:r>
            <a:r>
              <a:rPr lang="en-US" altLang="zh-CN" sz="2400" i="1" dirty="0">
                <a:ea typeface="宋体" panose="02010600030101010101" pitchFamily="2" charset="-122"/>
                <a:cs typeface="Times New Roman" panose="02020603050405020304"/>
              </a:rPr>
              <a:t>CAB</a:t>
            </a:r>
            <a:endParaRPr lang="en-US" altLang="zh-CN" sz="2400" dirty="0">
              <a:latin typeface="微软雅黑" panose="020B0503020204020204" pitchFamily="34" charset="-122"/>
              <a:ea typeface="微软雅黑" panose="020B0503020204020204" pitchFamily="34" charset="-122"/>
            </a:endParaRPr>
          </a:p>
          <a:p>
            <a:pPr marL="719455" indent="-446405" eaLnBrk="1" hangingPunct="1">
              <a:lnSpc>
                <a:spcPct val="115000"/>
              </a:lnSpc>
              <a:spcBef>
                <a:spcPts val="0"/>
              </a:spcBef>
              <a:buClr>
                <a:srgbClr val="00B05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当一国总需求超出总收入或产出时就会出现经常账户</a:t>
            </a:r>
            <a:r>
              <a:rPr lang="zh-CN" altLang="en-US" sz="2400" dirty="0" smtClean="0">
                <a:latin typeface="微软雅黑" panose="020B0503020204020204" pitchFamily="34" charset="-122"/>
                <a:ea typeface="微软雅黑" panose="020B0503020204020204" pitchFamily="34" charset="-122"/>
              </a:rPr>
              <a:t>逆差</a:t>
            </a:r>
            <a:endParaRPr lang="en-US" altLang="zh-CN" sz="2400" dirty="0" smtClean="0">
              <a:latin typeface="微软雅黑" panose="020B0503020204020204" pitchFamily="34" charset="-122"/>
              <a:ea typeface="微软雅黑" panose="020B0503020204020204" pitchFamily="34" charset="-122"/>
            </a:endParaRPr>
          </a:p>
          <a:p>
            <a:pPr marL="719455" indent="-446405" eaLnBrk="1" hangingPunct="1">
              <a:lnSpc>
                <a:spcPct val="115000"/>
              </a:lnSpc>
              <a:spcBef>
                <a:spcPts val="0"/>
              </a:spcBef>
              <a:buClr>
                <a:srgbClr val="00B050"/>
              </a:buClr>
              <a:buFont typeface="Wingdings" panose="05000000000000000000" pitchFamily="2" charset="2"/>
              <a:buChar char="Ø"/>
            </a:pPr>
            <a:r>
              <a:rPr lang="en-US" altLang="zh-CN" sz="2400" i="1" dirty="0">
                <a:latin typeface="宋体" panose="02010600030101010101" pitchFamily="2" charset="-122"/>
                <a:cs typeface="Times New Roman" panose="02020603050405020304"/>
              </a:rPr>
              <a:t>S</a:t>
            </a:r>
            <a:r>
              <a:rPr lang="zh-CN" altLang="zh-CN" sz="2400" i="1" dirty="0">
                <a:ea typeface="宋体" panose="02010600030101010101" pitchFamily="2" charset="-122"/>
                <a:cs typeface="Times New Roman" panose="02020603050405020304"/>
              </a:rPr>
              <a:t>＝</a:t>
            </a:r>
            <a:r>
              <a:rPr lang="en-US" altLang="zh-CN" sz="2400" i="1" dirty="0">
                <a:ea typeface="宋体" panose="02010600030101010101" pitchFamily="2" charset="-122"/>
                <a:cs typeface="Times New Roman" panose="02020603050405020304"/>
              </a:rPr>
              <a:t>GNDI</a:t>
            </a:r>
            <a:r>
              <a:rPr lang="zh-CN" altLang="zh-CN" sz="2400" i="1" dirty="0">
                <a:ea typeface="宋体" panose="02010600030101010101" pitchFamily="2" charset="-122"/>
                <a:cs typeface="Times New Roman" panose="02020603050405020304"/>
              </a:rPr>
              <a:t>－</a:t>
            </a:r>
            <a:r>
              <a:rPr lang="en-US" altLang="zh-CN" sz="2400" i="1" dirty="0" smtClean="0">
                <a:ea typeface="宋体" panose="02010600030101010101" pitchFamily="2" charset="-122"/>
                <a:cs typeface="Times New Roman" panose="02020603050405020304"/>
              </a:rPr>
              <a:t>C</a:t>
            </a:r>
            <a:endParaRPr lang="en-US" altLang="zh-CN" sz="2400" i="1" dirty="0" smtClean="0">
              <a:ea typeface="宋体" panose="02010600030101010101" pitchFamily="2" charset="-122"/>
              <a:cs typeface="Times New Roman" panose="02020603050405020304"/>
            </a:endParaRPr>
          </a:p>
          <a:p>
            <a:pPr marL="719455" indent="-446405" eaLnBrk="1" hangingPunct="1">
              <a:lnSpc>
                <a:spcPct val="115000"/>
              </a:lnSpc>
              <a:spcBef>
                <a:spcPts val="0"/>
              </a:spcBef>
              <a:buClr>
                <a:srgbClr val="00B050"/>
              </a:buClr>
              <a:buFont typeface="Wingdings" panose="05000000000000000000" pitchFamily="2" charset="2"/>
              <a:buChar char="Ø"/>
            </a:pPr>
            <a:r>
              <a:rPr lang="en-US" altLang="zh-CN" sz="2400" dirty="0">
                <a:latin typeface="宋体" panose="02010600030101010101" pitchFamily="2" charset="-122"/>
                <a:cs typeface="Times New Roman" panose="02020603050405020304"/>
              </a:rPr>
              <a:t>S</a:t>
            </a:r>
            <a:r>
              <a:rPr lang="zh-CN" altLang="zh-CN" sz="2400" i="1" dirty="0">
                <a:ea typeface="宋体" panose="02010600030101010101" pitchFamily="2" charset="-122"/>
                <a:cs typeface="Times New Roman" panose="02020603050405020304"/>
              </a:rPr>
              <a:t>－</a:t>
            </a:r>
            <a:r>
              <a:rPr lang="en-US" altLang="zh-CN" sz="2400" i="1" dirty="0">
                <a:ea typeface="宋体" panose="02010600030101010101" pitchFamily="2" charset="-122"/>
                <a:cs typeface="Times New Roman" panose="02020603050405020304"/>
              </a:rPr>
              <a:t>I</a:t>
            </a:r>
            <a:r>
              <a:rPr lang="zh-CN" altLang="zh-CN" sz="2400" i="1" dirty="0">
                <a:ea typeface="宋体" panose="02010600030101010101" pitchFamily="2" charset="-122"/>
                <a:cs typeface="Times New Roman" panose="02020603050405020304"/>
              </a:rPr>
              <a:t>＝</a:t>
            </a:r>
            <a:r>
              <a:rPr lang="en-US" altLang="zh-CN" sz="2400" i="1" dirty="0" smtClean="0">
                <a:ea typeface="宋体" panose="02010600030101010101" pitchFamily="2" charset="-122"/>
                <a:cs typeface="Times New Roman" panose="02020603050405020304"/>
              </a:rPr>
              <a:t>CAB</a:t>
            </a:r>
            <a:endParaRPr lang="en-US" altLang="zh-CN" sz="2400" i="1" dirty="0" smtClean="0">
              <a:ea typeface="宋体" panose="02010600030101010101" pitchFamily="2" charset="-122"/>
              <a:cs typeface="Times New Roman" panose="02020603050405020304"/>
            </a:endParaRPr>
          </a:p>
          <a:p>
            <a:pPr marL="719455" indent="-446405" eaLnBrk="1" hangingPunct="1">
              <a:lnSpc>
                <a:spcPct val="115000"/>
              </a:lnSpc>
              <a:spcBef>
                <a:spcPts val="0"/>
              </a:spcBef>
              <a:buClr>
                <a:srgbClr val="00B05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经常账户差额的任何变动对应于于相对于储蓄的投资变动</a:t>
            </a:r>
            <a:endParaRPr lang="zh-CN" altLang="en-US" sz="2400" dirty="0">
              <a:latin typeface="微软雅黑" panose="020B0503020204020204" pitchFamily="34" charset="-122"/>
              <a:ea typeface="微软雅黑" panose="020B0503020204020204" pitchFamily="34" charset="-122"/>
            </a:endParaRPr>
          </a:p>
        </p:txBody>
      </p:sp>
      <p:sp>
        <p:nvSpPr>
          <p:cNvPr id="7" name="矩形 6"/>
          <p:cNvSpPr/>
          <p:nvPr/>
        </p:nvSpPr>
        <p:spPr>
          <a:xfrm>
            <a:off x="560388" y="1201738"/>
            <a:ext cx="3570208" cy="535531"/>
          </a:xfrm>
          <a:prstGeom prst="rect">
            <a:avLst/>
          </a:prstGeom>
        </p:spPr>
        <p:txBody>
          <a:bodyPr wrap="none">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（五）</a:t>
            </a:r>
            <a:r>
              <a:rPr lang="zh-CN" altLang="en-US" sz="2400" b="1" kern="0" dirty="0">
                <a:latin typeface="微软雅黑" panose="020B0503020204020204" pitchFamily="34" charset="-122"/>
                <a:ea typeface="微软雅黑" panose="020B0503020204020204" pitchFamily="34" charset="-122"/>
              </a:rPr>
              <a:t>对外收支与总供求</a:t>
            </a:r>
            <a:endParaRPr lang="zh-CN" altLang="en-US" sz="2400" b="1" kern="0" dirty="0">
              <a:latin typeface="微软雅黑" panose="020B0503020204020204" pitchFamily="34" charset="-122"/>
              <a:ea typeface="微软雅黑" panose="020B0503020204020204" pitchFamily="34" charset="-122"/>
            </a:endParaRPr>
          </a:p>
        </p:txBody>
      </p:sp>
      <p:sp>
        <p:nvSpPr>
          <p:cNvPr id="8" name="文本框 12"/>
          <p:cNvSpPr txBox="1">
            <a:spLocks noChangeArrowheads="1"/>
          </p:cNvSpPr>
          <p:nvPr/>
        </p:nvSpPr>
        <p:spPr bwMode="auto">
          <a:xfrm>
            <a:off x="797534" y="368264"/>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二、开放</a:t>
            </a:r>
            <a:r>
              <a:rPr lang="zh-CN" altLang="en-US" sz="2400" b="1" dirty="0">
                <a:latin typeface="微软雅黑" panose="020B0503020204020204" pitchFamily="34" charset="-122"/>
                <a:ea typeface="微软雅黑" panose="020B0503020204020204" pitchFamily="34" charset="-122"/>
              </a:rPr>
              <a:t>经济下的货币</a:t>
            </a:r>
            <a:r>
              <a:rPr lang="zh-CN" altLang="en-US" sz="2400" b="1" dirty="0" smtClean="0">
                <a:latin typeface="微软雅黑" panose="020B0503020204020204" pitchFamily="34" charset="-122"/>
                <a:ea typeface="微软雅黑" panose="020B0503020204020204" pitchFamily="34" charset="-122"/>
              </a:rPr>
              <a:t>均衡</a:t>
            </a:r>
            <a:endParaRPr lang="zh-CN" altLang="en-US" sz="2400"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3"/>
          <p:cNvSpPr>
            <a:spLocks noChangeArrowheads="1"/>
          </p:cNvSpPr>
          <p:nvPr/>
        </p:nvSpPr>
        <p:spPr bwMode="auto">
          <a:xfrm>
            <a:off x="0" y="0"/>
            <a:ext cx="4470400" cy="6858000"/>
          </a:xfrm>
          <a:prstGeom prst="rect">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grpSp>
        <p:nvGrpSpPr>
          <p:cNvPr id="15363" name="组合 14"/>
          <p:cNvGrpSpPr/>
          <p:nvPr/>
        </p:nvGrpSpPr>
        <p:grpSpPr bwMode="auto">
          <a:xfrm>
            <a:off x="5254625" y="1970088"/>
            <a:ext cx="4502150" cy="619125"/>
            <a:chOff x="-315225" y="166390"/>
            <a:chExt cx="4500649" cy="619779"/>
          </a:xfrm>
        </p:grpSpPr>
        <p:sp>
          <p:nvSpPr>
            <p:cNvPr id="15366" name="矩形 12"/>
            <p:cNvSpPr>
              <a:spLocks noChangeArrowheads="1"/>
            </p:cNvSpPr>
            <p:nvPr/>
          </p:nvSpPr>
          <p:spPr bwMode="auto">
            <a:xfrm>
              <a:off x="-315225" y="174812"/>
              <a:ext cx="1725149" cy="611357"/>
            </a:xfrm>
            <a:prstGeom prst="rect">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en-US" altLang="zh-CN" sz="2800" b="1" dirty="0">
                  <a:solidFill>
                    <a:srgbClr val="FFFFFF"/>
                  </a:solidFill>
                  <a:latin typeface="微软雅黑" panose="020B0503020204020204" pitchFamily="34" charset="-122"/>
                  <a:ea typeface="微软雅黑" panose="020B0503020204020204" pitchFamily="34" charset="-122"/>
                </a:rPr>
                <a:t> </a:t>
              </a:r>
              <a:r>
                <a:rPr lang="zh-CN" altLang="en-US" sz="2800" b="1" dirty="0" smtClean="0">
                  <a:solidFill>
                    <a:srgbClr val="FFFFFF"/>
                  </a:solidFill>
                  <a:latin typeface="微软雅黑" panose="020B0503020204020204" pitchFamily="34" charset="-122"/>
                  <a:ea typeface="微软雅黑" panose="020B0503020204020204" pitchFamily="34" charset="-122"/>
                </a:rPr>
                <a:t>第十二讲</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15367" name="文本框 13"/>
            <p:cNvSpPr txBox="1">
              <a:spLocks noChangeArrowheads="1"/>
            </p:cNvSpPr>
            <p:nvPr/>
          </p:nvSpPr>
          <p:spPr bwMode="auto">
            <a:xfrm>
              <a:off x="1504003" y="166390"/>
              <a:ext cx="2681421" cy="523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b="1">
                  <a:solidFill>
                    <a:srgbClr val="404040"/>
                  </a:solidFill>
                  <a:latin typeface="微软雅黑" panose="020B0503020204020204" pitchFamily="34" charset="-122"/>
                  <a:ea typeface="微软雅黑" panose="020B0503020204020204" pitchFamily="34" charset="-122"/>
                </a:rPr>
                <a:t>货币均衡</a:t>
              </a:r>
              <a:endParaRPr lang="zh-CN" altLang="en-US" sz="2800" b="1">
                <a:solidFill>
                  <a:srgbClr val="404040"/>
                </a:solidFill>
                <a:latin typeface="微软雅黑" panose="020B0503020204020204" pitchFamily="34" charset="-122"/>
                <a:ea typeface="微软雅黑" panose="020B0503020204020204" pitchFamily="34" charset="-122"/>
              </a:endParaRPr>
            </a:p>
          </p:txBody>
        </p:sp>
      </p:grpSp>
      <p:sp>
        <p:nvSpPr>
          <p:cNvPr id="15364" name="文本框 15"/>
          <p:cNvSpPr txBox="1">
            <a:spLocks noChangeArrowheads="1"/>
          </p:cNvSpPr>
          <p:nvPr/>
        </p:nvSpPr>
        <p:spPr bwMode="auto">
          <a:xfrm>
            <a:off x="5254625" y="3429000"/>
            <a:ext cx="5640387" cy="1398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05000"/>
              </a:lnSpc>
              <a:spcBef>
                <a:spcPct val="50000"/>
              </a:spcBef>
              <a:buClr>
                <a:srgbClr val="00B050"/>
              </a:buClr>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   货币均衡与市场均衡</a:t>
            </a:r>
            <a:endParaRPr lang="zh-CN" altLang="en-US" sz="2400" b="1" dirty="0">
              <a:latin typeface="微软雅黑" panose="020B0503020204020204" pitchFamily="34" charset="-122"/>
              <a:ea typeface="微软雅黑" panose="020B0503020204020204" pitchFamily="34" charset="-122"/>
            </a:endParaRPr>
          </a:p>
          <a:p>
            <a:pPr eaLnBrk="1" hangingPunct="1">
              <a:lnSpc>
                <a:spcPct val="90000"/>
              </a:lnSpc>
              <a:spcBef>
                <a:spcPts val="1000"/>
              </a:spcBef>
              <a:buClr>
                <a:srgbClr val="00B050"/>
              </a:buClr>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   开放经济下的货币均衡</a:t>
            </a:r>
            <a:endParaRPr lang="zh-CN" altLang="en-US" sz="2400" b="1" dirty="0">
              <a:latin typeface="微软雅黑" panose="020B0503020204020204" pitchFamily="34" charset="-122"/>
              <a:ea typeface="微软雅黑" panose="020B0503020204020204" pitchFamily="34" charset="-122"/>
            </a:endParaRPr>
          </a:p>
          <a:p>
            <a:pPr eaLnBrk="1" hangingPunct="1">
              <a:lnSpc>
                <a:spcPct val="90000"/>
              </a:lnSpc>
              <a:spcBef>
                <a:spcPts val="1000"/>
              </a:spcBef>
              <a:buClr>
                <a:srgbClr val="00B050"/>
              </a:buClr>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   货币失衡与治理</a:t>
            </a:r>
            <a:endParaRPr lang="zh-CN" altLang="en-US" sz="2400" b="1" dirty="0">
              <a:latin typeface="微软雅黑" panose="020B0503020204020204" pitchFamily="34" charset="-122"/>
              <a:ea typeface="微软雅黑" panose="020B0503020204020204" pitchFamily="34" charset="-122"/>
            </a:endParaRPr>
          </a:p>
        </p:txBody>
      </p:sp>
      <p:cxnSp>
        <p:nvCxnSpPr>
          <p:cNvPr id="15365" name="直接连接符 22"/>
          <p:cNvCxnSpPr>
            <a:cxnSpLocks noChangeShapeType="1"/>
          </p:cNvCxnSpPr>
          <p:nvPr/>
        </p:nvCxnSpPr>
        <p:spPr bwMode="auto">
          <a:xfrm>
            <a:off x="5570538" y="2651125"/>
            <a:ext cx="4186237" cy="0"/>
          </a:xfrm>
          <a:prstGeom prst="line">
            <a:avLst/>
          </a:prstGeom>
          <a:noFill/>
          <a:ln w="6350">
            <a:solidFill>
              <a:srgbClr val="7F7F7F"/>
            </a:solidFill>
            <a:round/>
          </a:ln>
          <a:extLst>
            <a:ext uri="{909E8E84-426E-40DD-AFC4-6F175D3DCCD1}">
              <a14:hiddenFill xmlns:a14="http://schemas.microsoft.com/office/drawing/2010/main">
                <a:noFill/>
              </a14:hiddenFill>
            </a:ext>
          </a:extLst>
        </p:spPr>
      </p:cxn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938"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39939"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50850" y="1154113"/>
            <a:ext cx="3819525" cy="535531"/>
          </a:xfrm>
          <a:prstGeom prst="rect">
            <a:avLst/>
          </a:prstGeom>
        </p:spPr>
        <p:txBody>
          <a:bodyPr>
            <a:spAutoFit/>
          </a:bodyPr>
          <a:lstStyle/>
          <a:p>
            <a:pPr eaLnBrk="1" hangingPunct="1">
              <a:lnSpc>
                <a:spcPct val="120000"/>
              </a:lnSpc>
              <a:defRPr/>
            </a:pPr>
            <a:r>
              <a:rPr lang="zh-CN" altLang="en-US" sz="2400" b="1" kern="0" dirty="0" smtClean="0">
                <a:solidFill>
                  <a:srgbClr val="000000"/>
                </a:solidFill>
                <a:latin typeface="微软雅黑" panose="020B0503020204020204" pitchFamily="34" charset="-122"/>
                <a:ea typeface="微软雅黑" panose="020B0503020204020204" pitchFamily="34" charset="-122"/>
              </a:rPr>
              <a:t>（五）</a:t>
            </a:r>
            <a:r>
              <a:rPr lang="zh-CN" altLang="en-US" sz="2400" b="1" kern="0" dirty="0">
                <a:solidFill>
                  <a:srgbClr val="000000"/>
                </a:solidFill>
                <a:latin typeface="微软雅黑" panose="020B0503020204020204" pitchFamily="34" charset="-122"/>
                <a:ea typeface="微软雅黑" panose="020B0503020204020204" pitchFamily="34" charset="-122"/>
              </a:rPr>
              <a:t>对外收支与总供求</a:t>
            </a:r>
            <a:endParaRPr lang="zh-CN" altLang="en-US" sz="2400" b="1" kern="0" dirty="0">
              <a:solidFill>
                <a:srgbClr val="000000"/>
              </a:solidFill>
              <a:latin typeface="微软雅黑" panose="020B0503020204020204" pitchFamily="34" charset="-122"/>
              <a:ea typeface="微软雅黑" panose="020B0503020204020204" pitchFamily="34" charset="-122"/>
            </a:endParaRPr>
          </a:p>
        </p:txBody>
      </p:sp>
      <p:sp>
        <p:nvSpPr>
          <p:cNvPr id="39942" name="Rectangle 3"/>
          <p:cNvSpPr txBox="1">
            <a:spLocks noChangeArrowheads="1"/>
          </p:cNvSpPr>
          <p:nvPr/>
        </p:nvSpPr>
        <p:spPr bwMode="auto">
          <a:xfrm>
            <a:off x="511969" y="1872812"/>
            <a:ext cx="11015662" cy="444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ts val="1000"/>
              </a:spcBef>
              <a:buFont typeface="Wingdings" panose="05000000000000000000" pitchFamily="2" charset="2"/>
              <a:buNone/>
            </a:pPr>
            <a:r>
              <a:rPr lang="en-US" altLang="zh-CN" sz="2400" dirty="0" smtClean="0">
                <a:solidFill>
                  <a:srgbClr val="000000"/>
                </a:solidFill>
                <a:latin typeface="微软雅黑" panose="020B0503020204020204" pitchFamily="34" charset="-122"/>
                <a:ea typeface="微软雅黑" panose="020B0503020204020204" pitchFamily="34" charset="-122"/>
              </a:rPr>
              <a:t>2</a:t>
            </a:r>
            <a:r>
              <a:rPr lang="zh-CN" altLang="en-US" sz="2400" dirty="0" smtClean="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对外收支与总供求</a:t>
            </a:r>
            <a:endParaRPr lang="zh-CN" altLang="en-US" sz="2400" dirty="0">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ts val="1000"/>
              </a:spcBef>
              <a:buFont typeface="Wingdings" panose="05000000000000000000" pitchFamily="2" charset="2"/>
              <a:buNone/>
            </a:pPr>
            <a:r>
              <a:rPr lang="zh-CN" altLang="en-US" sz="2400" dirty="0">
                <a:solidFill>
                  <a:srgbClr val="000000"/>
                </a:solidFill>
                <a:latin typeface="微软雅黑" panose="020B0503020204020204" pitchFamily="34" charset="-122"/>
                <a:ea typeface="微软雅黑" panose="020B0503020204020204" pitchFamily="34" charset="-122"/>
              </a:rPr>
              <a:t>    （</a:t>
            </a:r>
            <a:r>
              <a:rPr lang="en-US" altLang="zh-CN" sz="2400" dirty="0">
                <a:solidFill>
                  <a:srgbClr val="000000"/>
                </a:solidFill>
                <a:latin typeface="微软雅黑" panose="020B0503020204020204" pitchFamily="34" charset="-122"/>
                <a:ea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rPr>
              <a:t>）贸易收支对总供求的影响</a:t>
            </a:r>
            <a:endParaRPr lang="zh-CN" altLang="en-US" sz="2400" dirty="0">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ts val="1000"/>
              </a:spcBef>
              <a:buClr>
                <a:srgbClr val="00B050"/>
              </a:buClr>
              <a:buFont typeface="Wingdings" panose="05000000000000000000" pitchFamily="2" charset="2"/>
              <a:buChar char="n"/>
            </a:pPr>
            <a:r>
              <a:rPr lang="zh-CN" altLang="en-US" sz="2400" dirty="0" smtClean="0">
                <a:solidFill>
                  <a:srgbClr val="000000"/>
                </a:solidFill>
                <a:latin typeface="微软雅黑" panose="020B0503020204020204" pitchFamily="34" charset="-122"/>
                <a:ea typeface="微软雅黑" panose="020B0503020204020204" pitchFamily="34" charset="-122"/>
              </a:rPr>
              <a:t>出口</a:t>
            </a:r>
            <a:r>
              <a:rPr lang="zh-CN" altLang="en-US" sz="2400" dirty="0">
                <a:solidFill>
                  <a:srgbClr val="000000"/>
                </a:solidFill>
                <a:latin typeface="微软雅黑" panose="020B0503020204020204" pitchFamily="34" charset="-122"/>
                <a:ea typeface="微软雅黑" panose="020B0503020204020204" pitchFamily="34" charset="-122"/>
              </a:rPr>
              <a:t>扩大国内总需求</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进口会增加国内商品供应</a:t>
            </a:r>
            <a:endParaRPr lang="zh-CN" altLang="en-US" sz="2400" dirty="0">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ts val="1000"/>
              </a:spcBef>
              <a:buFont typeface="Wingdings" panose="05000000000000000000" pitchFamily="2" charset="2"/>
              <a:buNone/>
            </a:pPr>
            <a:r>
              <a:rPr lang="zh-CN" altLang="en-US" sz="2400" dirty="0">
                <a:solidFill>
                  <a:srgbClr val="000000"/>
                </a:solidFill>
                <a:latin typeface="微软雅黑" panose="020B0503020204020204" pitchFamily="34" charset="-122"/>
                <a:ea typeface="微软雅黑" panose="020B0503020204020204" pitchFamily="34" charset="-122"/>
              </a:rPr>
              <a:t>    （</a:t>
            </a:r>
            <a:r>
              <a:rPr lang="en-US" altLang="zh-CN" sz="2400" dirty="0">
                <a:solidFill>
                  <a:srgbClr val="000000"/>
                </a:solidFill>
                <a:latin typeface="微软雅黑" panose="020B0503020204020204" pitchFamily="34" charset="-122"/>
                <a:ea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rPr>
              <a:t>）非贸易收支对总供求的影响</a:t>
            </a:r>
            <a:endParaRPr lang="zh-CN" altLang="en-US" sz="2400" dirty="0">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ts val="1000"/>
              </a:spcBef>
              <a:buClr>
                <a:srgbClr val="00B050"/>
              </a:buClr>
              <a:buFont typeface="Wingdings" panose="05000000000000000000" pitchFamily="2" charset="2"/>
              <a:buChar char="n"/>
            </a:pPr>
            <a:r>
              <a:rPr lang="zh-CN" altLang="en-US" sz="2400" dirty="0" smtClean="0">
                <a:solidFill>
                  <a:srgbClr val="000000"/>
                </a:solidFill>
                <a:latin typeface="微软雅黑" panose="020B0503020204020204" pitchFamily="34" charset="-122"/>
                <a:ea typeface="微软雅黑" panose="020B0503020204020204" pitchFamily="34" charset="-122"/>
              </a:rPr>
              <a:t>侨汇</a:t>
            </a:r>
            <a:r>
              <a:rPr lang="zh-CN" altLang="en-US" sz="2400" dirty="0">
                <a:solidFill>
                  <a:srgbClr val="000000"/>
                </a:solidFill>
                <a:latin typeface="微软雅黑" panose="020B0503020204020204" pitchFamily="34" charset="-122"/>
                <a:ea typeface="微软雅黑" panose="020B0503020204020204" pitchFamily="34" charset="-122"/>
              </a:rPr>
              <a:t>、服务</a:t>
            </a:r>
            <a:r>
              <a:rPr lang="zh-CN" altLang="en-US" sz="2400" dirty="0">
                <a:solidFill>
                  <a:srgbClr val="000000"/>
                </a:solidFill>
                <a:latin typeface="微软雅黑" panose="020B0503020204020204" pitchFamily="34" charset="-122"/>
                <a:ea typeface="微软雅黑" panose="020B0503020204020204" pitchFamily="34" charset="-122"/>
              </a:rPr>
              <a:t>和其他收支：收入用于国内消费、投资，增加有效需求；支出则减少国内需求</a:t>
            </a:r>
            <a:endParaRPr lang="zh-CN" altLang="en-US" sz="2400" dirty="0">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ts val="1000"/>
              </a:spcBef>
              <a:buFont typeface="Wingdings" panose="05000000000000000000" pitchFamily="2" charset="2"/>
              <a:buNone/>
            </a:pPr>
            <a:r>
              <a:rPr lang="zh-CN" altLang="en-US" sz="2400" dirty="0">
                <a:solidFill>
                  <a:srgbClr val="000000"/>
                </a:solidFill>
                <a:latin typeface="微软雅黑" panose="020B0503020204020204" pitchFamily="34" charset="-122"/>
                <a:ea typeface="微软雅黑" panose="020B0503020204020204" pitchFamily="34" charset="-122"/>
              </a:rPr>
              <a:t>    （</a:t>
            </a:r>
            <a:r>
              <a:rPr lang="en-US" altLang="zh-CN" sz="2400" dirty="0">
                <a:solidFill>
                  <a:srgbClr val="000000"/>
                </a:solidFill>
                <a:latin typeface="微软雅黑" panose="020B0503020204020204" pitchFamily="34" charset="-122"/>
                <a:ea typeface="微软雅黑" panose="020B0503020204020204" pitchFamily="34" charset="-122"/>
              </a:rPr>
              <a:t>3</a:t>
            </a:r>
            <a:r>
              <a:rPr lang="zh-CN" altLang="en-US" sz="2400" dirty="0">
                <a:solidFill>
                  <a:srgbClr val="000000"/>
                </a:solidFill>
                <a:latin typeface="微软雅黑" panose="020B0503020204020204" pitchFamily="34" charset="-122"/>
                <a:ea typeface="微软雅黑" panose="020B0503020204020204" pitchFamily="34" charset="-122"/>
              </a:rPr>
              <a:t>）资本项目收支对总供求的影响</a:t>
            </a:r>
            <a:endParaRPr lang="zh-CN" altLang="en-US" sz="2400" dirty="0">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ts val="1000"/>
              </a:spcBef>
              <a:buClr>
                <a:srgbClr val="00B050"/>
              </a:buClr>
              <a:buFont typeface="Wingdings" panose="05000000000000000000" pitchFamily="2" charset="2"/>
              <a:buChar char="n"/>
            </a:pPr>
            <a:r>
              <a:rPr lang="zh-CN" altLang="en-US" sz="2400" dirty="0" smtClean="0">
                <a:solidFill>
                  <a:srgbClr val="000000"/>
                </a:solidFill>
                <a:latin typeface="微软雅黑" panose="020B0503020204020204" pitchFamily="34" charset="-122"/>
                <a:ea typeface="微软雅黑" panose="020B0503020204020204" pitchFamily="34" charset="-122"/>
              </a:rPr>
              <a:t>资本</a:t>
            </a:r>
            <a:r>
              <a:rPr lang="zh-CN" altLang="en-US" sz="2400" dirty="0">
                <a:solidFill>
                  <a:srgbClr val="000000"/>
                </a:solidFill>
                <a:latin typeface="微软雅黑" panose="020B0503020204020204" pitchFamily="34" charset="-122"/>
                <a:ea typeface="微软雅黑" panose="020B0503020204020204" pitchFamily="34" charset="-122"/>
              </a:rPr>
              <a:t>流入，尤其是直接投资会增加国内总需求，资本流出会紧缩国内总需求</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8" name="文本框 12"/>
          <p:cNvSpPr txBox="1">
            <a:spLocks noChangeArrowheads="1"/>
          </p:cNvSpPr>
          <p:nvPr/>
        </p:nvSpPr>
        <p:spPr bwMode="auto">
          <a:xfrm>
            <a:off x="797534" y="368264"/>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solidFill>
                  <a:srgbClr val="000000"/>
                </a:solidFill>
                <a:latin typeface="微软雅黑" panose="020B0503020204020204" pitchFamily="34" charset="-122"/>
                <a:ea typeface="微软雅黑" panose="020B0503020204020204" pitchFamily="34" charset="-122"/>
              </a:rPr>
              <a:t>二、开放</a:t>
            </a:r>
            <a:r>
              <a:rPr lang="zh-CN" altLang="en-US" sz="2400" b="1" dirty="0">
                <a:solidFill>
                  <a:srgbClr val="000000"/>
                </a:solidFill>
                <a:latin typeface="微软雅黑" panose="020B0503020204020204" pitchFamily="34" charset="-122"/>
                <a:ea typeface="微软雅黑" panose="020B0503020204020204" pitchFamily="34" charset="-122"/>
              </a:rPr>
              <a:t>经济下的货币</a:t>
            </a:r>
            <a:r>
              <a:rPr lang="zh-CN" altLang="en-US" sz="2400" b="1" dirty="0" smtClean="0">
                <a:solidFill>
                  <a:srgbClr val="000000"/>
                </a:solidFill>
                <a:latin typeface="微软雅黑" panose="020B0503020204020204" pitchFamily="34" charset="-122"/>
                <a:ea typeface="微软雅黑" panose="020B0503020204020204" pitchFamily="34" charset="-122"/>
              </a:rPr>
              <a:t>均衡</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890"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37891"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Rectangle 3"/>
          <p:cNvSpPr txBox="1">
            <a:spLocks noChangeArrowheads="1"/>
          </p:cNvSpPr>
          <p:nvPr/>
        </p:nvSpPr>
        <p:spPr bwMode="auto">
          <a:xfrm>
            <a:off x="663575" y="2014538"/>
            <a:ext cx="109220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15000"/>
              </a:lnSpc>
              <a:spcBef>
                <a:spcPts val="1000"/>
              </a:spcBef>
              <a:buFont typeface="Wingdings" panose="05000000000000000000" pitchFamily="2" charset="2"/>
              <a:buNone/>
            </a:pPr>
            <a:r>
              <a:rPr lang="en-US" altLang="zh-CN" sz="2400" dirty="0" smtClean="0">
                <a:solidFill>
                  <a:srgbClr val="000000"/>
                </a:solidFill>
                <a:latin typeface="微软雅黑" panose="020B0503020204020204" pitchFamily="34" charset="-122"/>
                <a:ea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rPr>
              <a:t>贸易收支中的人民币与外汇资金（循环图）</a:t>
            </a:r>
            <a:endParaRPr lang="zh-CN" altLang="en-US" sz="2400" dirty="0">
              <a:solidFill>
                <a:srgbClr val="000000"/>
              </a:solidFill>
              <a:latin typeface="微软雅黑" panose="020B0503020204020204" pitchFamily="34" charset="-122"/>
              <a:ea typeface="微软雅黑" panose="020B0503020204020204" pitchFamily="34" charset="-122"/>
            </a:endParaRPr>
          </a:p>
          <a:p>
            <a:pPr eaLnBrk="1" hangingPunct="1">
              <a:lnSpc>
                <a:spcPct val="115000"/>
              </a:lnSpc>
              <a:spcBef>
                <a:spcPts val="1000"/>
              </a:spcBef>
              <a:buFont typeface="Wingdings" panose="05000000000000000000" pitchFamily="2" charset="2"/>
              <a:buNone/>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rPr>
              <a:t>）出口商垫支人民币，出口结汇后收回人民币；进口购汇，进口品国内销售后收回人民币</a:t>
            </a:r>
            <a:endParaRPr lang="zh-CN" altLang="en-US" sz="2400" dirty="0">
              <a:solidFill>
                <a:srgbClr val="000000"/>
              </a:solidFill>
              <a:latin typeface="微软雅黑" panose="020B0503020204020204" pitchFamily="34" charset="-122"/>
              <a:ea typeface="微软雅黑" panose="020B0503020204020204" pitchFamily="34" charset="-122"/>
            </a:endParaRPr>
          </a:p>
          <a:p>
            <a:pPr eaLnBrk="1" hangingPunct="1">
              <a:lnSpc>
                <a:spcPct val="115000"/>
              </a:lnSpc>
              <a:spcBef>
                <a:spcPts val="1000"/>
              </a:spcBef>
              <a:buFont typeface="Wingdings" panose="05000000000000000000" pitchFamily="2" charset="2"/>
              <a:buNone/>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rPr>
              <a:t>）贸易中的人民币来自企业、银行贷款或财政资金</a:t>
            </a:r>
            <a:endParaRPr lang="zh-CN" altLang="en-US" sz="2400" dirty="0">
              <a:solidFill>
                <a:srgbClr val="000000"/>
              </a:solidFill>
              <a:latin typeface="微软雅黑" panose="020B0503020204020204" pitchFamily="34" charset="-122"/>
              <a:ea typeface="微软雅黑" panose="020B0503020204020204" pitchFamily="34" charset="-122"/>
            </a:endParaRPr>
          </a:p>
          <a:p>
            <a:pPr eaLnBrk="1" hangingPunct="1">
              <a:lnSpc>
                <a:spcPct val="115000"/>
              </a:lnSpc>
              <a:spcBef>
                <a:spcPts val="1000"/>
              </a:spcBef>
              <a:buFont typeface="Wingdings" panose="05000000000000000000" pitchFamily="2" charset="2"/>
              <a:buNone/>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3</a:t>
            </a:r>
            <a:r>
              <a:rPr lang="zh-CN" altLang="en-US" sz="2400" dirty="0">
                <a:solidFill>
                  <a:srgbClr val="000000"/>
                </a:solidFill>
                <a:latin typeface="微软雅黑" panose="020B0503020204020204" pitchFamily="34" charset="-122"/>
                <a:ea typeface="微软雅黑" panose="020B0503020204020204" pitchFamily="34" charset="-122"/>
              </a:rPr>
              <a:t>）垫支人民币形成一个存量</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且不断增加，影响货币供需</a:t>
            </a:r>
            <a:endParaRPr lang="zh-CN" altLang="en-US" sz="2400" dirty="0">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ts val="1000"/>
              </a:spcBef>
              <a:buFont typeface="Wingdings" panose="05000000000000000000" pitchFamily="2" charset="2"/>
              <a:buNone/>
            </a:pPr>
            <a:r>
              <a:rPr lang="en-US" altLang="zh-CN" sz="2400" dirty="0" smtClean="0">
                <a:solidFill>
                  <a:srgbClr val="000000"/>
                </a:solidFill>
                <a:latin typeface="微软雅黑" panose="020B0503020204020204" pitchFamily="34" charset="-122"/>
                <a:ea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rPr>
              <a:t>资本收支与人民币资金</a:t>
            </a:r>
            <a:endParaRPr lang="zh-CN" altLang="en-US" sz="2400" dirty="0">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ts val="1000"/>
              </a:spcBef>
              <a:buFont typeface="Wingdings" panose="05000000000000000000" pitchFamily="2" charset="2"/>
              <a:buNone/>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rPr>
              <a:t>）利用外资，配套人民币资金</a:t>
            </a:r>
            <a:endParaRPr lang="zh-CN" altLang="en-US" sz="2400" dirty="0">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ts val="1000"/>
              </a:spcBef>
              <a:buFont typeface="Wingdings" panose="05000000000000000000" pitchFamily="2" charset="2"/>
              <a:buNone/>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rPr>
              <a:t>）偿还外债本息筹措人民币资金</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转化为外币资金</a:t>
            </a:r>
            <a:endParaRPr lang="zh-CN" altLang="en-US" sz="2400" dirty="0">
              <a:solidFill>
                <a:srgbClr val="000000"/>
              </a:solidFill>
              <a:latin typeface="微软雅黑" panose="020B0503020204020204" pitchFamily="34" charset="-122"/>
              <a:ea typeface="微软雅黑" panose="020B0503020204020204" pitchFamily="34" charset="-122"/>
            </a:endParaRPr>
          </a:p>
          <a:p>
            <a:pPr eaLnBrk="1" hangingPunct="1">
              <a:lnSpc>
                <a:spcPct val="115000"/>
              </a:lnSpc>
              <a:spcBef>
                <a:spcPts val="1000"/>
              </a:spcBef>
              <a:buFont typeface="Arial" panose="020B0604020202020204" pitchFamily="34" charset="0"/>
              <a:buBlip>
                <a:blip r:embed="rId2"/>
              </a:buBlip>
            </a:pPr>
            <a:endParaRPr lang="zh-CN" altLang="en-US" sz="2400" dirty="0">
              <a:solidFill>
                <a:srgbClr val="000000"/>
              </a:solidFill>
              <a:latin typeface="微软雅黑" panose="020B0503020204020204" pitchFamily="34" charset="-122"/>
              <a:ea typeface="微软雅黑" panose="020B0503020204020204" pitchFamily="34" charset="-122"/>
            </a:endParaRPr>
          </a:p>
          <a:p>
            <a:pPr eaLnBrk="1" hangingPunct="1">
              <a:lnSpc>
                <a:spcPct val="90000"/>
              </a:lnSpc>
              <a:spcBef>
                <a:spcPct val="50000"/>
              </a:spcBef>
              <a:buFont typeface="Wingdings" panose="05000000000000000000" pitchFamily="2" charset="2"/>
              <a:buNone/>
            </a:pP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8" name="文本框 12"/>
          <p:cNvSpPr txBox="1">
            <a:spLocks noChangeArrowheads="1"/>
          </p:cNvSpPr>
          <p:nvPr/>
        </p:nvSpPr>
        <p:spPr bwMode="auto">
          <a:xfrm>
            <a:off x="797534" y="368264"/>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solidFill>
                  <a:srgbClr val="000000"/>
                </a:solidFill>
                <a:latin typeface="微软雅黑" panose="020B0503020204020204" pitchFamily="34" charset="-122"/>
                <a:ea typeface="微软雅黑" panose="020B0503020204020204" pitchFamily="34" charset="-122"/>
              </a:rPr>
              <a:t>二、开放</a:t>
            </a:r>
            <a:r>
              <a:rPr lang="zh-CN" altLang="en-US" sz="2400" b="1" dirty="0">
                <a:solidFill>
                  <a:srgbClr val="000000"/>
                </a:solidFill>
                <a:latin typeface="微软雅黑" panose="020B0503020204020204" pitchFamily="34" charset="-122"/>
                <a:ea typeface="微软雅黑" panose="020B0503020204020204" pitchFamily="34" charset="-122"/>
              </a:rPr>
              <a:t>经济下的货币</a:t>
            </a:r>
            <a:r>
              <a:rPr lang="zh-CN" altLang="en-US" sz="2400" b="1" dirty="0" smtClean="0">
                <a:solidFill>
                  <a:srgbClr val="000000"/>
                </a:solidFill>
                <a:latin typeface="微软雅黑" panose="020B0503020204020204" pitchFamily="34" charset="-122"/>
                <a:ea typeface="微软雅黑" panose="020B0503020204020204" pitchFamily="34" charset="-122"/>
              </a:rPr>
              <a:t>均衡</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
        <p:nvSpPr>
          <p:cNvPr id="9" name="矩形 8"/>
          <p:cNvSpPr/>
          <p:nvPr/>
        </p:nvSpPr>
        <p:spPr>
          <a:xfrm>
            <a:off x="355600" y="1298575"/>
            <a:ext cx="4185761" cy="535531"/>
          </a:xfrm>
          <a:prstGeom prst="rect">
            <a:avLst/>
          </a:prstGeom>
        </p:spPr>
        <p:txBody>
          <a:bodyPr wrap="none">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（六）开放经济下</a:t>
            </a:r>
            <a:r>
              <a:rPr lang="zh-CN" altLang="en-US" sz="2400" b="1" kern="0" dirty="0">
                <a:latin typeface="微软雅黑" panose="020B0503020204020204" pitchFamily="34" charset="-122"/>
                <a:ea typeface="微软雅黑" panose="020B0503020204020204" pitchFamily="34" charset="-122"/>
              </a:rPr>
              <a:t>的货币供给</a:t>
            </a:r>
            <a:endParaRPr lang="zh-CN" altLang="en-US" sz="2400" b="1" kern="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914"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38915"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 Box 2"/>
          <p:cNvSpPr txBox="1">
            <a:spLocks noChangeArrowheads="1"/>
          </p:cNvSpPr>
          <p:nvPr/>
        </p:nvSpPr>
        <p:spPr bwMode="auto">
          <a:xfrm>
            <a:off x="3924300" y="3071813"/>
            <a:ext cx="1143000" cy="8318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zh-CN" altLang="en-US" sz="2400" b="1">
                <a:latin typeface="微软雅黑" panose="020B0503020204020204" pitchFamily="34" charset="-122"/>
                <a:ea typeface="微软雅黑" panose="020B0503020204020204" pitchFamily="34" charset="-122"/>
              </a:rPr>
              <a:t>人民币资金</a:t>
            </a:r>
            <a:endParaRPr kumimoji="1" lang="zh-CN" altLang="en-US" sz="2400" b="1">
              <a:latin typeface="微软雅黑" panose="020B0503020204020204" pitchFamily="34" charset="-122"/>
              <a:ea typeface="微软雅黑" panose="020B0503020204020204" pitchFamily="34" charset="-122"/>
            </a:endParaRPr>
          </a:p>
        </p:txBody>
      </p:sp>
      <p:sp>
        <p:nvSpPr>
          <p:cNvPr id="38919" name="Text Box 3"/>
          <p:cNvSpPr txBox="1">
            <a:spLocks noChangeArrowheads="1"/>
          </p:cNvSpPr>
          <p:nvPr/>
        </p:nvSpPr>
        <p:spPr bwMode="auto">
          <a:xfrm>
            <a:off x="9944100" y="3071813"/>
            <a:ext cx="1219200" cy="8318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zh-CN" altLang="en-US" sz="2400" b="1">
                <a:latin typeface="微软雅黑" panose="020B0503020204020204" pitchFamily="34" charset="-122"/>
                <a:ea typeface="微软雅黑" panose="020B0503020204020204" pitchFamily="34" charset="-122"/>
              </a:rPr>
              <a:t>人民币资金</a:t>
            </a:r>
            <a:endParaRPr kumimoji="1" lang="zh-CN" altLang="en-US" sz="2400" b="1">
              <a:latin typeface="微软雅黑" panose="020B0503020204020204" pitchFamily="34" charset="-122"/>
              <a:ea typeface="微软雅黑" panose="020B0503020204020204" pitchFamily="34" charset="-122"/>
            </a:endParaRPr>
          </a:p>
        </p:txBody>
      </p:sp>
      <p:sp>
        <p:nvSpPr>
          <p:cNvPr id="38920" name="Text Box 4"/>
          <p:cNvSpPr txBox="1">
            <a:spLocks noChangeArrowheads="1"/>
          </p:cNvSpPr>
          <p:nvPr/>
        </p:nvSpPr>
        <p:spPr bwMode="auto">
          <a:xfrm>
            <a:off x="5372100" y="3071813"/>
            <a:ext cx="838200" cy="8318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zh-CN" altLang="en-US" sz="2400" b="1">
                <a:latin typeface="微软雅黑" panose="020B0503020204020204" pitchFamily="34" charset="-122"/>
                <a:ea typeface="微软雅黑" panose="020B0503020204020204" pitchFamily="34" charset="-122"/>
              </a:rPr>
              <a:t>外汇资金</a:t>
            </a:r>
            <a:endParaRPr kumimoji="1" lang="zh-CN" altLang="en-US" sz="2400" b="1">
              <a:latin typeface="微软雅黑" panose="020B0503020204020204" pitchFamily="34" charset="-122"/>
              <a:ea typeface="微软雅黑" panose="020B0503020204020204" pitchFamily="34" charset="-122"/>
            </a:endParaRPr>
          </a:p>
        </p:txBody>
      </p:sp>
      <p:sp>
        <p:nvSpPr>
          <p:cNvPr id="38921" name="Text Box 5"/>
          <p:cNvSpPr txBox="1">
            <a:spLocks noChangeArrowheads="1"/>
          </p:cNvSpPr>
          <p:nvPr/>
        </p:nvSpPr>
        <p:spPr bwMode="auto">
          <a:xfrm>
            <a:off x="6743700" y="3071813"/>
            <a:ext cx="1143000" cy="8318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zh-CN" altLang="en-US" sz="2400" b="1">
                <a:latin typeface="微软雅黑" panose="020B0503020204020204" pitchFamily="34" charset="-122"/>
                <a:ea typeface="微软雅黑" panose="020B0503020204020204" pitchFamily="34" charset="-122"/>
              </a:rPr>
              <a:t>人民币资金</a:t>
            </a:r>
            <a:endParaRPr kumimoji="1" lang="zh-CN" altLang="en-US" sz="2400" b="1">
              <a:latin typeface="微软雅黑" panose="020B0503020204020204" pitchFamily="34" charset="-122"/>
              <a:ea typeface="微软雅黑" panose="020B0503020204020204" pitchFamily="34" charset="-122"/>
            </a:endParaRPr>
          </a:p>
        </p:txBody>
      </p:sp>
      <p:sp>
        <p:nvSpPr>
          <p:cNvPr id="38922" name="Text Box 6"/>
          <p:cNvSpPr txBox="1">
            <a:spLocks noChangeArrowheads="1"/>
          </p:cNvSpPr>
          <p:nvPr/>
        </p:nvSpPr>
        <p:spPr bwMode="auto">
          <a:xfrm>
            <a:off x="8572500" y="3071813"/>
            <a:ext cx="838200" cy="8318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zh-CN" altLang="en-US" sz="2400" b="1">
                <a:latin typeface="微软雅黑" panose="020B0503020204020204" pitchFamily="34" charset="-122"/>
                <a:ea typeface="微软雅黑" panose="020B0503020204020204" pitchFamily="34" charset="-122"/>
              </a:rPr>
              <a:t>外汇资金</a:t>
            </a:r>
            <a:endParaRPr kumimoji="1" lang="zh-CN" altLang="en-US" sz="2400" b="1">
              <a:latin typeface="微软雅黑" panose="020B0503020204020204" pitchFamily="34" charset="-122"/>
              <a:ea typeface="微软雅黑" panose="020B0503020204020204" pitchFamily="34" charset="-122"/>
            </a:endParaRPr>
          </a:p>
        </p:txBody>
      </p:sp>
      <p:sp>
        <p:nvSpPr>
          <p:cNvPr id="38923" name="Text Box 7"/>
          <p:cNvSpPr txBox="1">
            <a:spLocks noChangeArrowheads="1"/>
          </p:cNvSpPr>
          <p:nvPr/>
        </p:nvSpPr>
        <p:spPr bwMode="auto">
          <a:xfrm>
            <a:off x="4610100" y="1547813"/>
            <a:ext cx="914400" cy="8318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zh-CN" altLang="en-US" sz="2400" b="1">
                <a:latin typeface="微软雅黑" panose="020B0503020204020204" pitchFamily="34" charset="-122"/>
                <a:ea typeface="微软雅黑" panose="020B0503020204020204" pitchFamily="34" charset="-122"/>
              </a:rPr>
              <a:t>出口创汇</a:t>
            </a:r>
            <a:endParaRPr kumimoji="1" lang="zh-CN" altLang="en-US" sz="2400" b="1">
              <a:latin typeface="微软雅黑" panose="020B0503020204020204" pitchFamily="34" charset="-122"/>
              <a:ea typeface="微软雅黑" panose="020B0503020204020204" pitchFamily="34" charset="-122"/>
            </a:endParaRPr>
          </a:p>
        </p:txBody>
      </p:sp>
      <p:sp>
        <p:nvSpPr>
          <p:cNvPr id="38924" name="Text Box 8"/>
          <p:cNvSpPr txBox="1">
            <a:spLocks noChangeArrowheads="1"/>
          </p:cNvSpPr>
          <p:nvPr/>
        </p:nvSpPr>
        <p:spPr bwMode="auto">
          <a:xfrm>
            <a:off x="6210300" y="1547813"/>
            <a:ext cx="914400" cy="8318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zh-CN" altLang="en-US" sz="2400" b="1">
                <a:latin typeface="微软雅黑" panose="020B0503020204020204" pitchFamily="34" charset="-122"/>
                <a:ea typeface="微软雅黑" panose="020B0503020204020204" pitchFamily="34" charset="-122"/>
              </a:rPr>
              <a:t>出口结汇</a:t>
            </a:r>
            <a:endParaRPr kumimoji="1" lang="zh-CN" altLang="en-US" sz="2400" b="1">
              <a:latin typeface="微软雅黑" panose="020B0503020204020204" pitchFamily="34" charset="-122"/>
              <a:ea typeface="微软雅黑" panose="020B0503020204020204" pitchFamily="34" charset="-122"/>
            </a:endParaRPr>
          </a:p>
        </p:txBody>
      </p:sp>
      <p:sp>
        <p:nvSpPr>
          <p:cNvPr id="38925" name="Text Box 9"/>
          <p:cNvSpPr txBox="1">
            <a:spLocks noChangeArrowheads="1"/>
          </p:cNvSpPr>
          <p:nvPr/>
        </p:nvSpPr>
        <p:spPr bwMode="auto">
          <a:xfrm>
            <a:off x="7886700" y="1547813"/>
            <a:ext cx="914400" cy="8318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zh-CN" altLang="en-US" sz="2400" b="1">
                <a:latin typeface="微软雅黑" panose="020B0503020204020204" pitchFamily="34" charset="-122"/>
                <a:ea typeface="微软雅黑" panose="020B0503020204020204" pitchFamily="34" charset="-122"/>
              </a:rPr>
              <a:t>进口用汇</a:t>
            </a:r>
            <a:endParaRPr kumimoji="1" lang="zh-CN" altLang="en-US" sz="2400" b="1">
              <a:latin typeface="微软雅黑" panose="020B0503020204020204" pitchFamily="34" charset="-122"/>
              <a:ea typeface="微软雅黑" panose="020B0503020204020204" pitchFamily="34" charset="-122"/>
            </a:endParaRPr>
          </a:p>
        </p:txBody>
      </p:sp>
      <p:sp>
        <p:nvSpPr>
          <p:cNvPr id="38926" name="Text Box 10"/>
          <p:cNvSpPr txBox="1">
            <a:spLocks noChangeArrowheads="1"/>
          </p:cNvSpPr>
          <p:nvPr/>
        </p:nvSpPr>
        <p:spPr bwMode="auto">
          <a:xfrm>
            <a:off x="9410700" y="1547813"/>
            <a:ext cx="1143000" cy="8318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zh-CN" altLang="en-US" sz="2400" b="1">
                <a:latin typeface="微软雅黑" panose="020B0503020204020204" pitchFamily="34" charset="-122"/>
                <a:ea typeface="微软雅黑" panose="020B0503020204020204" pitchFamily="34" charset="-122"/>
              </a:rPr>
              <a:t>进口商品销售</a:t>
            </a:r>
            <a:endParaRPr kumimoji="1" lang="zh-CN" altLang="en-US" sz="2400" b="1">
              <a:latin typeface="微软雅黑" panose="020B0503020204020204" pitchFamily="34" charset="-122"/>
              <a:ea typeface="微软雅黑" panose="020B0503020204020204" pitchFamily="34" charset="-122"/>
            </a:endParaRPr>
          </a:p>
        </p:txBody>
      </p:sp>
      <p:sp>
        <p:nvSpPr>
          <p:cNvPr id="38927" name="Text Box 11"/>
          <p:cNvSpPr txBox="1">
            <a:spLocks noChangeArrowheads="1"/>
          </p:cNvSpPr>
          <p:nvPr/>
        </p:nvSpPr>
        <p:spPr bwMode="auto">
          <a:xfrm>
            <a:off x="4838700" y="4443413"/>
            <a:ext cx="1752600" cy="8318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zh-CN" altLang="en-US" sz="2400" b="1">
                <a:latin typeface="微软雅黑" panose="020B0503020204020204" pitchFamily="34" charset="-122"/>
                <a:ea typeface="微软雅黑" panose="020B0503020204020204" pitchFamily="34" charset="-122"/>
              </a:rPr>
              <a:t>出口资金完成一次周转</a:t>
            </a:r>
            <a:endParaRPr kumimoji="1" lang="zh-CN" altLang="en-US" sz="2400" b="1">
              <a:latin typeface="微软雅黑" panose="020B0503020204020204" pitchFamily="34" charset="-122"/>
              <a:ea typeface="微软雅黑" panose="020B0503020204020204" pitchFamily="34" charset="-122"/>
            </a:endParaRPr>
          </a:p>
        </p:txBody>
      </p:sp>
      <p:sp>
        <p:nvSpPr>
          <p:cNvPr id="38928" name="Text Box 12"/>
          <p:cNvSpPr txBox="1">
            <a:spLocks noChangeArrowheads="1"/>
          </p:cNvSpPr>
          <p:nvPr/>
        </p:nvSpPr>
        <p:spPr bwMode="auto">
          <a:xfrm>
            <a:off x="6210300" y="5662613"/>
            <a:ext cx="2438400" cy="8318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zh-CN" altLang="en-US" sz="2400" b="1">
                <a:latin typeface="微软雅黑" panose="020B0503020204020204" pitchFamily="34" charset="-122"/>
                <a:ea typeface="微软雅黑" panose="020B0503020204020204" pitchFamily="34" charset="-122"/>
              </a:rPr>
              <a:t>进出口整体完成一次资金周转</a:t>
            </a:r>
            <a:endParaRPr kumimoji="1" lang="zh-CN" altLang="en-US" sz="2400" b="1">
              <a:latin typeface="微软雅黑" panose="020B0503020204020204" pitchFamily="34" charset="-122"/>
              <a:ea typeface="微软雅黑" panose="020B0503020204020204" pitchFamily="34" charset="-122"/>
            </a:endParaRPr>
          </a:p>
        </p:txBody>
      </p:sp>
      <p:sp>
        <p:nvSpPr>
          <p:cNvPr id="38929" name="Text Box 13"/>
          <p:cNvSpPr txBox="1">
            <a:spLocks noChangeArrowheads="1"/>
          </p:cNvSpPr>
          <p:nvPr/>
        </p:nvSpPr>
        <p:spPr bwMode="auto">
          <a:xfrm>
            <a:off x="8191500" y="4443413"/>
            <a:ext cx="1752600" cy="8318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zh-CN" altLang="en-US" sz="2400" b="1">
                <a:latin typeface="微软雅黑" panose="020B0503020204020204" pitchFamily="34" charset="-122"/>
                <a:ea typeface="微软雅黑" panose="020B0503020204020204" pitchFamily="34" charset="-122"/>
              </a:rPr>
              <a:t>进口资金完成一次周转</a:t>
            </a:r>
            <a:endParaRPr kumimoji="1" lang="zh-CN" altLang="en-US" sz="2400" b="1">
              <a:latin typeface="微软雅黑" panose="020B0503020204020204" pitchFamily="34" charset="-122"/>
              <a:ea typeface="微软雅黑" panose="020B0503020204020204" pitchFamily="34" charset="-122"/>
            </a:endParaRPr>
          </a:p>
        </p:txBody>
      </p:sp>
      <p:sp>
        <p:nvSpPr>
          <p:cNvPr id="38930" name="Line 14"/>
          <p:cNvSpPr>
            <a:spLocks noChangeShapeType="1"/>
          </p:cNvSpPr>
          <p:nvPr/>
        </p:nvSpPr>
        <p:spPr bwMode="auto">
          <a:xfrm>
            <a:off x="5067300" y="3452813"/>
            <a:ext cx="304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1" name="Line 15"/>
          <p:cNvSpPr>
            <a:spLocks noChangeShapeType="1"/>
          </p:cNvSpPr>
          <p:nvPr/>
        </p:nvSpPr>
        <p:spPr bwMode="auto">
          <a:xfrm>
            <a:off x="6286500" y="3452813"/>
            <a:ext cx="4572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2" name="Line 16"/>
          <p:cNvSpPr>
            <a:spLocks noChangeShapeType="1"/>
          </p:cNvSpPr>
          <p:nvPr/>
        </p:nvSpPr>
        <p:spPr bwMode="auto">
          <a:xfrm>
            <a:off x="7962900" y="3452813"/>
            <a:ext cx="609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3" name="Line 17"/>
          <p:cNvSpPr>
            <a:spLocks noChangeShapeType="1"/>
          </p:cNvSpPr>
          <p:nvPr/>
        </p:nvSpPr>
        <p:spPr bwMode="auto">
          <a:xfrm>
            <a:off x="9410700" y="3452813"/>
            <a:ext cx="5334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4" name="Line 18"/>
          <p:cNvSpPr>
            <a:spLocks noChangeShapeType="1"/>
          </p:cNvSpPr>
          <p:nvPr/>
        </p:nvSpPr>
        <p:spPr bwMode="auto">
          <a:xfrm flipV="1">
            <a:off x="4000500" y="1928813"/>
            <a:ext cx="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5" name="Line 19"/>
          <p:cNvSpPr>
            <a:spLocks noChangeShapeType="1"/>
          </p:cNvSpPr>
          <p:nvPr/>
        </p:nvSpPr>
        <p:spPr bwMode="auto">
          <a:xfrm>
            <a:off x="4000500" y="1928813"/>
            <a:ext cx="609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6" name="Line 20"/>
          <p:cNvSpPr>
            <a:spLocks noChangeShapeType="1"/>
          </p:cNvSpPr>
          <p:nvPr/>
        </p:nvSpPr>
        <p:spPr bwMode="auto">
          <a:xfrm>
            <a:off x="5524500" y="1928813"/>
            <a:ext cx="15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7" name="Line 21"/>
          <p:cNvSpPr>
            <a:spLocks noChangeShapeType="1"/>
          </p:cNvSpPr>
          <p:nvPr/>
        </p:nvSpPr>
        <p:spPr bwMode="auto">
          <a:xfrm>
            <a:off x="5676900" y="1928813"/>
            <a:ext cx="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8" name="Line 22"/>
          <p:cNvSpPr>
            <a:spLocks noChangeShapeType="1"/>
          </p:cNvSpPr>
          <p:nvPr/>
        </p:nvSpPr>
        <p:spPr bwMode="auto">
          <a:xfrm flipV="1">
            <a:off x="5981700" y="1928813"/>
            <a:ext cx="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9" name="Line 23"/>
          <p:cNvSpPr>
            <a:spLocks noChangeShapeType="1"/>
          </p:cNvSpPr>
          <p:nvPr/>
        </p:nvSpPr>
        <p:spPr bwMode="auto">
          <a:xfrm>
            <a:off x="5981700" y="1928813"/>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0" name="Line 24"/>
          <p:cNvSpPr>
            <a:spLocks noChangeShapeType="1"/>
          </p:cNvSpPr>
          <p:nvPr/>
        </p:nvSpPr>
        <p:spPr bwMode="auto">
          <a:xfrm flipV="1">
            <a:off x="7277100" y="1928813"/>
            <a:ext cx="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1" name="Line 25"/>
          <p:cNvSpPr>
            <a:spLocks noChangeShapeType="1"/>
          </p:cNvSpPr>
          <p:nvPr/>
        </p:nvSpPr>
        <p:spPr bwMode="auto">
          <a:xfrm flipH="1">
            <a:off x="7124700" y="1928813"/>
            <a:ext cx="15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2" name="Line 26"/>
          <p:cNvSpPr>
            <a:spLocks noChangeShapeType="1"/>
          </p:cNvSpPr>
          <p:nvPr/>
        </p:nvSpPr>
        <p:spPr bwMode="auto">
          <a:xfrm flipV="1">
            <a:off x="7581900" y="1928813"/>
            <a:ext cx="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3" name="Line 27"/>
          <p:cNvSpPr>
            <a:spLocks noChangeShapeType="1"/>
          </p:cNvSpPr>
          <p:nvPr/>
        </p:nvSpPr>
        <p:spPr bwMode="auto">
          <a:xfrm>
            <a:off x="7581900" y="1928813"/>
            <a:ext cx="304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4" name="Line 28"/>
          <p:cNvSpPr>
            <a:spLocks noChangeShapeType="1"/>
          </p:cNvSpPr>
          <p:nvPr/>
        </p:nvSpPr>
        <p:spPr bwMode="auto">
          <a:xfrm flipV="1">
            <a:off x="8953500" y="1928813"/>
            <a:ext cx="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5" name="Line 29"/>
          <p:cNvSpPr>
            <a:spLocks noChangeShapeType="1"/>
          </p:cNvSpPr>
          <p:nvPr/>
        </p:nvSpPr>
        <p:spPr bwMode="auto">
          <a:xfrm flipH="1">
            <a:off x="9182100" y="1928813"/>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6" name="Line 30"/>
          <p:cNvSpPr>
            <a:spLocks noChangeShapeType="1"/>
          </p:cNvSpPr>
          <p:nvPr/>
        </p:nvSpPr>
        <p:spPr bwMode="auto">
          <a:xfrm flipV="1">
            <a:off x="9182100" y="1928813"/>
            <a:ext cx="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7" name="Line 31"/>
          <p:cNvSpPr>
            <a:spLocks noChangeShapeType="1"/>
          </p:cNvSpPr>
          <p:nvPr/>
        </p:nvSpPr>
        <p:spPr bwMode="auto">
          <a:xfrm flipH="1">
            <a:off x="8801100" y="1928813"/>
            <a:ext cx="152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8" name="Line 32"/>
          <p:cNvSpPr>
            <a:spLocks noChangeShapeType="1"/>
          </p:cNvSpPr>
          <p:nvPr/>
        </p:nvSpPr>
        <p:spPr bwMode="auto">
          <a:xfrm>
            <a:off x="10553700" y="1928813"/>
            <a:ext cx="381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9" name="Line 33"/>
          <p:cNvSpPr>
            <a:spLocks noChangeShapeType="1"/>
          </p:cNvSpPr>
          <p:nvPr/>
        </p:nvSpPr>
        <p:spPr bwMode="auto">
          <a:xfrm>
            <a:off x="10934700" y="1928813"/>
            <a:ext cx="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0" name="Line 34"/>
          <p:cNvSpPr>
            <a:spLocks noChangeShapeType="1"/>
          </p:cNvSpPr>
          <p:nvPr/>
        </p:nvSpPr>
        <p:spPr bwMode="auto">
          <a:xfrm>
            <a:off x="4305300" y="3910013"/>
            <a:ext cx="0" cy="2209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1" name="Line 35"/>
          <p:cNvSpPr>
            <a:spLocks noChangeShapeType="1"/>
          </p:cNvSpPr>
          <p:nvPr/>
        </p:nvSpPr>
        <p:spPr bwMode="auto">
          <a:xfrm>
            <a:off x="10553700" y="3910013"/>
            <a:ext cx="0" cy="2209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2" name="Line 36"/>
          <p:cNvSpPr>
            <a:spLocks noChangeShapeType="1"/>
          </p:cNvSpPr>
          <p:nvPr/>
        </p:nvSpPr>
        <p:spPr bwMode="auto">
          <a:xfrm>
            <a:off x="4305300" y="6119813"/>
            <a:ext cx="1905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3" name="Line 37"/>
          <p:cNvSpPr>
            <a:spLocks noChangeShapeType="1"/>
          </p:cNvSpPr>
          <p:nvPr/>
        </p:nvSpPr>
        <p:spPr bwMode="auto">
          <a:xfrm>
            <a:off x="8648700" y="6119813"/>
            <a:ext cx="1905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4" name="Line 38"/>
          <p:cNvSpPr>
            <a:spLocks noChangeShapeType="1"/>
          </p:cNvSpPr>
          <p:nvPr/>
        </p:nvSpPr>
        <p:spPr bwMode="auto">
          <a:xfrm>
            <a:off x="4305300" y="4824413"/>
            <a:ext cx="533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5" name="Line 39"/>
          <p:cNvSpPr>
            <a:spLocks noChangeShapeType="1"/>
          </p:cNvSpPr>
          <p:nvPr/>
        </p:nvSpPr>
        <p:spPr bwMode="auto">
          <a:xfrm>
            <a:off x="9944100" y="4748213"/>
            <a:ext cx="609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6" name="Line 40"/>
          <p:cNvSpPr>
            <a:spLocks noChangeShapeType="1"/>
          </p:cNvSpPr>
          <p:nvPr/>
        </p:nvSpPr>
        <p:spPr bwMode="auto">
          <a:xfrm>
            <a:off x="7277100" y="3910013"/>
            <a:ext cx="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7" name="Line 41"/>
          <p:cNvSpPr>
            <a:spLocks noChangeShapeType="1"/>
          </p:cNvSpPr>
          <p:nvPr/>
        </p:nvSpPr>
        <p:spPr bwMode="auto">
          <a:xfrm>
            <a:off x="7429500" y="3910013"/>
            <a:ext cx="0" cy="914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8" name="Line 42"/>
          <p:cNvSpPr>
            <a:spLocks noChangeShapeType="1"/>
          </p:cNvSpPr>
          <p:nvPr/>
        </p:nvSpPr>
        <p:spPr bwMode="auto">
          <a:xfrm>
            <a:off x="6591300" y="4824413"/>
            <a:ext cx="685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9" name="Line 43"/>
          <p:cNvSpPr>
            <a:spLocks noChangeShapeType="1"/>
          </p:cNvSpPr>
          <p:nvPr/>
        </p:nvSpPr>
        <p:spPr bwMode="auto">
          <a:xfrm>
            <a:off x="7429500" y="4824413"/>
            <a:ext cx="762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文本框 12"/>
          <p:cNvSpPr txBox="1">
            <a:spLocks noChangeArrowheads="1"/>
          </p:cNvSpPr>
          <p:nvPr/>
        </p:nvSpPr>
        <p:spPr bwMode="auto">
          <a:xfrm>
            <a:off x="797534" y="368264"/>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二、开放</a:t>
            </a:r>
            <a:r>
              <a:rPr lang="zh-CN" altLang="en-US" sz="2400" b="1" dirty="0">
                <a:latin typeface="微软雅黑" panose="020B0503020204020204" pitchFamily="34" charset="-122"/>
                <a:ea typeface="微软雅黑" panose="020B0503020204020204" pitchFamily="34" charset="-122"/>
              </a:rPr>
              <a:t>经济下的货币</a:t>
            </a:r>
            <a:r>
              <a:rPr lang="zh-CN" altLang="en-US" sz="2400" b="1" dirty="0" smtClean="0">
                <a:latin typeface="微软雅黑" panose="020B0503020204020204" pitchFamily="34" charset="-122"/>
                <a:ea typeface="微软雅黑" panose="020B0503020204020204" pitchFamily="34" charset="-122"/>
              </a:rPr>
              <a:t>均衡</a:t>
            </a:r>
            <a:endParaRPr lang="zh-CN" altLang="en-US" sz="2400"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
        <p:nvSpPr>
          <p:cNvPr id="49" name="矩形 48"/>
          <p:cNvSpPr/>
          <p:nvPr/>
        </p:nvSpPr>
        <p:spPr>
          <a:xfrm>
            <a:off x="229141" y="1104022"/>
            <a:ext cx="4185761" cy="535531"/>
          </a:xfrm>
          <a:prstGeom prst="rect">
            <a:avLst/>
          </a:prstGeom>
        </p:spPr>
        <p:txBody>
          <a:bodyPr wrap="none">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（六）开放经济下</a:t>
            </a:r>
            <a:r>
              <a:rPr lang="zh-CN" altLang="en-US" sz="2400" b="1" kern="0" dirty="0">
                <a:latin typeface="微软雅黑" panose="020B0503020204020204" pitchFamily="34" charset="-122"/>
                <a:ea typeface="微软雅黑" panose="020B0503020204020204" pitchFamily="34" charset="-122"/>
              </a:rPr>
              <a:t>的货币供给</a:t>
            </a:r>
            <a:endParaRPr lang="zh-CN" altLang="en-US" sz="2400" b="1" kern="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962"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40963"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55600" y="1298575"/>
            <a:ext cx="4185761" cy="535531"/>
          </a:xfrm>
          <a:prstGeom prst="rect">
            <a:avLst/>
          </a:prstGeom>
        </p:spPr>
        <p:txBody>
          <a:bodyPr wrap="none">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（六）开放经济下</a:t>
            </a:r>
            <a:r>
              <a:rPr lang="zh-CN" altLang="en-US" sz="2400" b="1" kern="0" dirty="0">
                <a:latin typeface="微软雅黑" panose="020B0503020204020204" pitchFamily="34" charset="-122"/>
                <a:ea typeface="微软雅黑" panose="020B0503020204020204" pitchFamily="34" charset="-122"/>
              </a:rPr>
              <a:t>的货币供给</a:t>
            </a:r>
            <a:endParaRPr lang="zh-CN" altLang="en-US" sz="2400" b="1" kern="0" dirty="0">
              <a:latin typeface="微软雅黑" panose="020B0503020204020204" pitchFamily="34" charset="-122"/>
              <a:ea typeface="微软雅黑" panose="020B0503020204020204" pitchFamily="34" charset="-122"/>
            </a:endParaRPr>
          </a:p>
        </p:txBody>
      </p:sp>
      <p:sp>
        <p:nvSpPr>
          <p:cNvPr id="40966" name="Rectangle 3"/>
          <p:cNvSpPr txBox="1">
            <a:spLocks noChangeArrowheads="1"/>
          </p:cNvSpPr>
          <p:nvPr/>
        </p:nvSpPr>
        <p:spPr bwMode="auto">
          <a:xfrm>
            <a:off x="450850" y="1849239"/>
            <a:ext cx="11387138" cy="4755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31800" eaLnBrk="1" hangingPunct="1">
              <a:lnSpc>
                <a:spcPct val="150000"/>
              </a:lnSpc>
              <a:spcBef>
                <a:spcPts val="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、对</a:t>
            </a:r>
            <a:r>
              <a:rPr lang="zh-CN" altLang="en-US" sz="2400" dirty="0">
                <a:latin typeface="微软雅黑" panose="020B0503020204020204" pitchFamily="34" charset="-122"/>
                <a:ea typeface="微软雅黑" panose="020B0503020204020204" pitchFamily="34" charset="-122"/>
              </a:rPr>
              <a:t>货币供给增减的</a:t>
            </a:r>
            <a:r>
              <a:rPr lang="zh-CN" altLang="en-US" sz="2400" dirty="0" smtClean="0">
                <a:latin typeface="微软雅黑" panose="020B0503020204020204" pitchFamily="34" charset="-122"/>
                <a:ea typeface="微软雅黑" panose="020B0503020204020204" pitchFamily="34" charset="-122"/>
              </a:rPr>
              <a:t>影响渠道：银行</a:t>
            </a:r>
            <a:r>
              <a:rPr lang="zh-CN" altLang="en-US" sz="2400" dirty="0">
                <a:latin typeface="微软雅黑" panose="020B0503020204020204" pitchFamily="34" charset="-122"/>
                <a:ea typeface="微软雅黑" panose="020B0503020204020204" pitchFamily="34" charset="-122"/>
              </a:rPr>
              <a:t>体系外汇资产的</a:t>
            </a:r>
            <a:r>
              <a:rPr lang="zh-CN" altLang="en-US" sz="2400" dirty="0" smtClean="0">
                <a:latin typeface="微软雅黑" panose="020B0503020204020204" pitchFamily="34" charset="-122"/>
                <a:ea typeface="微软雅黑" panose="020B0503020204020204" pitchFamily="34" charset="-122"/>
              </a:rPr>
              <a:t>增减；中央银行</a:t>
            </a:r>
            <a:r>
              <a:rPr lang="zh-CN" altLang="en-US" sz="2400" dirty="0">
                <a:latin typeface="微软雅黑" panose="020B0503020204020204" pitchFamily="34" charset="-122"/>
                <a:ea typeface="微软雅黑" panose="020B0503020204020204" pitchFamily="34" charset="-122"/>
              </a:rPr>
              <a:t>在外汇市场上的公开市场</a:t>
            </a:r>
            <a:r>
              <a:rPr lang="zh-CN" altLang="en-US" sz="2400" dirty="0" smtClean="0">
                <a:latin typeface="微软雅黑" panose="020B0503020204020204" pitchFamily="34" charset="-122"/>
                <a:ea typeface="微软雅黑" panose="020B0503020204020204" pitchFamily="34" charset="-122"/>
              </a:rPr>
              <a:t>操作</a:t>
            </a:r>
            <a:endParaRPr lang="en-US" altLang="zh-CN" sz="2400" dirty="0" smtClean="0">
              <a:latin typeface="微软雅黑" panose="020B0503020204020204" pitchFamily="34" charset="-122"/>
              <a:ea typeface="微软雅黑" panose="020B0503020204020204" pitchFamily="34" charset="-122"/>
            </a:endParaRPr>
          </a:p>
          <a:p>
            <a:pPr marL="431800" eaLnBrk="1" hangingPunct="1">
              <a:lnSpc>
                <a:spcPct val="150000"/>
              </a:lnSpc>
              <a:spcBef>
                <a:spcPts val="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固定汇率制度下国际收支与货币供应</a:t>
            </a:r>
            <a:endParaRPr lang="zh-CN" altLang="en-US" sz="2400" dirty="0">
              <a:latin typeface="微软雅黑" panose="020B0503020204020204" pitchFamily="34" charset="-122"/>
              <a:ea typeface="微软雅黑" panose="020B0503020204020204" pitchFamily="34" charset="-122"/>
            </a:endParaRPr>
          </a:p>
          <a:p>
            <a:pPr marL="431800" eaLnBrk="1" hangingPunct="1">
              <a:lnSpc>
                <a:spcPct val="150000"/>
              </a:lnSpc>
              <a:spcBef>
                <a:spcPts val="0"/>
              </a:spcBef>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）国际收支顺差：</a:t>
            </a:r>
            <a:endParaRPr lang="zh-CN" altLang="en-US" sz="2400" dirty="0">
              <a:latin typeface="微软雅黑" panose="020B0503020204020204" pitchFamily="34" charset="-122"/>
              <a:ea typeface="微软雅黑" panose="020B0503020204020204" pitchFamily="34" charset="-122"/>
            </a:endParaRPr>
          </a:p>
          <a:p>
            <a:pPr marL="622300" indent="-349250" eaLnBrk="1" hangingPunct="1">
              <a:lnSpc>
                <a:spcPct val="150000"/>
              </a:lnSpc>
              <a:spcBef>
                <a:spcPts val="0"/>
              </a:spcBef>
              <a:buClr>
                <a:srgbClr val="00B050"/>
              </a:buClr>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商业银行买入外汇大于售出外汇，货币供应增加；</a:t>
            </a:r>
            <a:endParaRPr lang="zh-CN" altLang="en-US" sz="2000" dirty="0">
              <a:latin typeface="微软雅黑" panose="020B0503020204020204" pitchFamily="34" charset="-122"/>
              <a:ea typeface="微软雅黑" panose="020B0503020204020204" pitchFamily="34" charset="-122"/>
            </a:endParaRPr>
          </a:p>
          <a:p>
            <a:pPr marL="622300" indent="-349250" eaLnBrk="1" hangingPunct="1">
              <a:lnSpc>
                <a:spcPct val="150000"/>
              </a:lnSpc>
              <a:spcBef>
                <a:spcPts val="0"/>
              </a:spcBef>
              <a:buClr>
                <a:srgbClr val="00B050"/>
              </a:buClr>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中央银行维持汇率稳定，则需要购入外汇，投放基础货币，货币</a:t>
            </a:r>
            <a:r>
              <a:rPr lang="zh-CN" altLang="en-US" sz="2000" dirty="0" smtClean="0">
                <a:latin typeface="微软雅黑" panose="020B0503020204020204" pitchFamily="34" charset="-122"/>
                <a:ea typeface="微软雅黑" panose="020B0503020204020204" pitchFamily="34" charset="-122"/>
              </a:rPr>
              <a:t>供应量增加</a:t>
            </a:r>
            <a:endParaRPr lang="zh-CN" altLang="en-US" sz="2000" dirty="0">
              <a:latin typeface="微软雅黑" panose="020B0503020204020204" pitchFamily="34" charset="-122"/>
              <a:ea typeface="微软雅黑" panose="020B0503020204020204" pitchFamily="34" charset="-122"/>
            </a:endParaRPr>
          </a:p>
          <a:p>
            <a:pPr marL="431800" eaLnBrk="1" hangingPunct="1">
              <a:lnSpc>
                <a:spcPct val="150000"/>
              </a:lnSpc>
              <a:spcBef>
                <a:spcPts val="0"/>
              </a:spcBef>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）国际收支逆差：</a:t>
            </a:r>
            <a:endParaRPr lang="zh-CN" altLang="en-US" sz="2400" dirty="0">
              <a:latin typeface="微软雅黑" panose="020B0503020204020204" pitchFamily="34" charset="-122"/>
              <a:ea typeface="微软雅黑" panose="020B0503020204020204" pitchFamily="34" charset="-122"/>
            </a:endParaRPr>
          </a:p>
          <a:p>
            <a:pPr marL="622300" indent="-349250" eaLnBrk="1" hangingPunct="1">
              <a:lnSpc>
                <a:spcPct val="150000"/>
              </a:lnSpc>
              <a:spcBef>
                <a:spcPts val="0"/>
              </a:spcBef>
              <a:buClr>
                <a:srgbClr val="00B050"/>
              </a:buClr>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商业银行净售出外汇，回笼货币，货币供应减少；</a:t>
            </a:r>
            <a:endParaRPr lang="zh-CN" altLang="en-US" sz="2000" dirty="0">
              <a:latin typeface="微软雅黑" panose="020B0503020204020204" pitchFamily="34" charset="-122"/>
              <a:ea typeface="微软雅黑" panose="020B0503020204020204" pitchFamily="34" charset="-122"/>
            </a:endParaRPr>
          </a:p>
          <a:p>
            <a:pPr marL="622300" indent="-349250" eaLnBrk="1" hangingPunct="1">
              <a:lnSpc>
                <a:spcPct val="150000"/>
              </a:lnSpc>
              <a:spcBef>
                <a:spcPts val="0"/>
              </a:spcBef>
              <a:buClr>
                <a:srgbClr val="00B050"/>
              </a:buClr>
              <a:buFont typeface="Wingdings" panose="05000000000000000000" pitchFamily="2" charset="2"/>
              <a:buChar char="n"/>
            </a:pPr>
            <a:r>
              <a:rPr lang="zh-CN" altLang="en-US" sz="2000" dirty="0">
                <a:latin typeface="微软雅黑" panose="020B0503020204020204" pitchFamily="34" charset="-122"/>
                <a:ea typeface="微软雅黑" panose="020B0503020204020204" pitchFamily="34" charset="-122"/>
              </a:rPr>
              <a:t>商业银行向中央银行购入外汇，中央银行回笼基础货币，货币</a:t>
            </a:r>
            <a:r>
              <a:rPr lang="zh-CN" altLang="en-US" sz="2000" dirty="0" smtClean="0">
                <a:latin typeface="微软雅黑" panose="020B0503020204020204" pitchFamily="34" charset="-122"/>
                <a:ea typeface="微软雅黑" panose="020B0503020204020204" pitchFamily="34" charset="-122"/>
              </a:rPr>
              <a:t>供应下降</a:t>
            </a:r>
            <a:endParaRPr lang="zh-CN" altLang="en-US" sz="2000" dirty="0">
              <a:latin typeface="微软雅黑" panose="020B0503020204020204" pitchFamily="34" charset="-122"/>
              <a:ea typeface="微软雅黑" panose="020B0503020204020204" pitchFamily="34" charset="-122"/>
            </a:endParaRPr>
          </a:p>
          <a:p>
            <a:pPr marL="431800" eaLnBrk="1" hangingPunct="1">
              <a:lnSpc>
                <a:spcPct val="150000"/>
              </a:lnSpc>
              <a:spcBef>
                <a:spcPts val="0"/>
              </a:spcBef>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p:txBody>
      </p:sp>
      <p:sp>
        <p:nvSpPr>
          <p:cNvPr id="8" name="文本框 12"/>
          <p:cNvSpPr txBox="1">
            <a:spLocks noChangeArrowheads="1"/>
          </p:cNvSpPr>
          <p:nvPr/>
        </p:nvSpPr>
        <p:spPr bwMode="auto">
          <a:xfrm>
            <a:off x="797534" y="368264"/>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二、开放</a:t>
            </a:r>
            <a:r>
              <a:rPr lang="zh-CN" altLang="en-US" sz="2400" b="1" dirty="0">
                <a:latin typeface="微软雅黑" panose="020B0503020204020204" pitchFamily="34" charset="-122"/>
                <a:ea typeface="微软雅黑" panose="020B0503020204020204" pitchFamily="34" charset="-122"/>
              </a:rPr>
              <a:t>经济下的货币</a:t>
            </a:r>
            <a:r>
              <a:rPr lang="zh-CN" altLang="en-US" sz="2400" b="1" dirty="0" smtClean="0">
                <a:latin typeface="微软雅黑" panose="020B0503020204020204" pitchFamily="34" charset="-122"/>
                <a:ea typeface="微软雅黑" panose="020B0503020204020204" pitchFamily="34" charset="-122"/>
              </a:rPr>
              <a:t>均衡</a:t>
            </a:r>
            <a:endParaRPr lang="zh-CN" altLang="en-US" sz="2400"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dirty="0"/>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986"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41987"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50850" y="1173163"/>
            <a:ext cx="4185761" cy="535531"/>
          </a:xfrm>
          <a:prstGeom prst="rect">
            <a:avLst/>
          </a:prstGeom>
        </p:spPr>
        <p:txBody>
          <a:bodyPr wrap="none">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（六）开放</a:t>
            </a:r>
            <a:r>
              <a:rPr lang="zh-CN" altLang="en-US" sz="2400" b="1" kern="0" dirty="0">
                <a:latin typeface="微软雅黑" panose="020B0503020204020204" pitchFamily="34" charset="-122"/>
                <a:ea typeface="微软雅黑" panose="020B0503020204020204" pitchFamily="34" charset="-122"/>
              </a:rPr>
              <a:t>经济</a:t>
            </a:r>
            <a:r>
              <a:rPr lang="zh-CN" altLang="en-US" sz="2400" b="1" kern="0" dirty="0" smtClean="0">
                <a:latin typeface="微软雅黑" panose="020B0503020204020204" pitchFamily="34" charset="-122"/>
                <a:ea typeface="微软雅黑" panose="020B0503020204020204" pitchFamily="34" charset="-122"/>
              </a:rPr>
              <a:t>下</a:t>
            </a:r>
            <a:r>
              <a:rPr lang="zh-CN" altLang="en-US" sz="2400" b="1" kern="0" dirty="0">
                <a:latin typeface="微软雅黑" panose="020B0503020204020204" pitchFamily="34" charset="-122"/>
                <a:ea typeface="微软雅黑" panose="020B0503020204020204" pitchFamily="34" charset="-122"/>
              </a:rPr>
              <a:t>的货币供给</a:t>
            </a:r>
            <a:endParaRPr lang="zh-CN" altLang="en-US" sz="2400" b="1" kern="0" dirty="0">
              <a:latin typeface="微软雅黑" panose="020B0503020204020204" pitchFamily="34" charset="-122"/>
              <a:ea typeface="微软雅黑" panose="020B0503020204020204" pitchFamily="34" charset="-122"/>
            </a:endParaRPr>
          </a:p>
        </p:txBody>
      </p:sp>
      <p:sp>
        <p:nvSpPr>
          <p:cNvPr id="41990" name="Rectangle 3"/>
          <p:cNvSpPr txBox="1">
            <a:spLocks noChangeArrowheads="1"/>
          </p:cNvSpPr>
          <p:nvPr/>
        </p:nvSpPr>
        <p:spPr bwMode="auto">
          <a:xfrm>
            <a:off x="587693" y="1837054"/>
            <a:ext cx="11015662" cy="439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5</a:t>
            </a:r>
            <a:r>
              <a:rPr lang="en-US" altLang="zh-CN"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浮动汇率制度下国际收支与货币供应</a:t>
            </a:r>
            <a:endParaRPr lang="zh-CN" altLang="en-US" sz="2400" dirty="0">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）国际</a:t>
            </a:r>
            <a:r>
              <a:rPr lang="zh-CN" altLang="en-US" sz="2400" dirty="0" smtClean="0">
                <a:latin typeface="微软雅黑" panose="020B0503020204020204" pitchFamily="34" charset="-122"/>
                <a:ea typeface="微软雅黑" panose="020B0503020204020204" pitchFamily="34" charset="-122"/>
              </a:rPr>
              <a:t>收支短期失衡：</a:t>
            </a:r>
            <a:endParaRPr lang="en-US" altLang="zh-CN" sz="2400" dirty="0" smtClean="0">
              <a:latin typeface="微软雅黑" panose="020B0503020204020204" pitchFamily="34" charset="-122"/>
              <a:ea typeface="微软雅黑" panose="020B0503020204020204" pitchFamily="34" charset="-122"/>
            </a:endParaRPr>
          </a:p>
          <a:p>
            <a:pPr marL="719455" indent="-358775" eaLnBrk="1" hangingPunct="1">
              <a:lnSpc>
                <a:spcPct val="150000"/>
              </a:lnSpc>
              <a:spcBef>
                <a:spcPts val="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顺差导致汇率</a:t>
            </a:r>
            <a:r>
              <a:rPr lang="zh-CN" altLang="en-US" sz="2400" dirty="0">
                <a:latin typeface="微软雅黑" panose="020B0503020204020204" pitchFamily="34" charset="-122"/>
                <a:ea typeface="微软雅黑" panose="020B0503020204020204" pitchFamily="34" charset="-122"/>
              </a:rPr>
              <a:t>升值</a:t>
            </a:r>
            <a:r>
              <a:rPr lang="zh-CN" altLang="en-US" sz="2400" dirty="0" smtClean="0">
                <a:latin typeface="微软雅黑" panose="020B0503020204020204" pitchFamily="34" charset="-122"/>
                <a:ea typeface="微软雅黑" panose="020B0503020204020204" pitchFamily="34" charset="-122"/>
              </a:rPr>
              <a:t>，升值使顺差减少</a:t>
            </a:r>
            <a:r>
              <a:rPr lang="zh-CN" altLang="en-US" sz="2400" dirty="0">
                <a:latin typeface="微软雅黑" panose="020B0503020204020204" pitchFamily="34" charset="-122"/>
                <a:ea typeface="微软雅黑" panose="020B0503020204020204" pitchFamily="34" charset="-122"/>
              </a:rPr>
              <a:t>乃至消失</a:t>
            </a:r>
            <a:r>
              <a:rPr lang="zh-CN" altLang="en-US" sz="2400" dirty="0" smtClean="0">
                <a:latin typeface="微软雅黑" panose="020B0503020204020204" pitchFamily="34" charset="-122"/>
                <a:ea typeface="微软雅黑" panose="020B0503020204020204" pitchFamily="34" charset="-122"/>
              </a:rPr>
              <a:t>；逆差使汇率</a:t>
            </a:r>
            <a:r>
              <a:rPr lang="zh-CN" altLang="en-US" sz="2400" dirty="0">
                <a:latin typeface="微软雅黑" panose="020B0503020204020204" pitchFamily="34" charset="-122"/>
                <a:ea typeface="微软雅黑" panose="020B0503020204020204" pitchFamily="34" charset="-122"/>
              </a:rPr>
              <a:t>贬值，逆差</a:t>
            </a:r>
            <a:r>
              <a:rPr lang="zh-CN" altLang="en-US" sz="2400" dirty="0" smtClean="0">
                <a:latin typeface="微软雅黑" panose="020B0503020204020204" pitchFamily="34" charset="-122"/>
                <a:ea typeface="微软雅黑" panose="020B0503020204020204" pitchFamily="34" charset="-122"/>
              </a:rPr>
              <a:t>减少</a:t>
            </a:r>
            <a:endParaRPr lang="en-US" altLang="zh-CN" sz="2400" dirty="0" smtClean="0">
              <a:latin typeface="微软雅黑" panose="020B0503020204020204" pitchFamily="34" charset="-122"/>
              <a:ea typeface="微软雅黑" panose="020B0503020204020204" pitchFamily="34" charset="-122"/>
            </a:endParaRPr>
          </a:p>
          <a:p>
            <a:pPr marL="719455" indent="-358775" eaLnBrk="1" hangingPunct="1">
              <a:lnSpc>
                <a:spcPct val="150000"/>
              </a:lnSpc>
              <a:spcBef>
                <a:spcPts val="0"/>
              </a:spcBef>
              <a:buClr>
                <a:srgbClr val="00B05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失衡是一种短暂的现象，对货币供给量的影响并不</a:t>
            </a:r>
            <a:r>
              <a:rPr lang="zh-CN" altLang="en-US" sz="2400" dirty="0" smtClean="0">
                <a:latin typeface="微软雅黑" panose="020B0503020204020204" pitchFamily="34" charset="-122"/>
                <a:ea typeface="微软雅黑" panose="020B0503020204020204" pitchFamily="34" charset="-122"/>
              </a:rPr>
              <a:t>大</a:t>
            </a:r>
            <a:endParaRPr lang="zh-CN" altLang="en-US" sz="2400" dirty="0">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）国际</a:t>
            </a:r>
            <a:r>
              <a:rPr lang="zh-CN" altLang="en-US" sz="2400" dirty="0" smtClean="0">
                <a:latin typeface="微软雅黑" panose="020B0503020204020204" pitchFamily="34" charset="-122"/>
                <a:ea typeface="微软雅黑" panose="020B0503020204020204" pitchFamily="34" charset="-122"/>
              </a:rPr>
              <a:t>收支长期失衡</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719455" indent="-358775" eaLnBrk="1" hangingPunct="1">
              <a:lnSpc>
                <a:spcPct val="150000"/>
              </a:lnSpc>
              <a:spcBef>
                <a:spcPts val="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长期</a:t>
            </a:r>
            <a:r>
              <a:rPr lang="zh-CN" altLang="en-US" sz="2400" dirty="0">
                <a:latin typeface="微软雅黑" panose="020B0503020204020204" pitchFamily="34" charset="-122"/>
                <a:ea typeface="微软雅黑" panose="020B0503020204020204" pitchFamily="34" charset="-122"/>
              </a:rPr>
              <a:t>失衡</a:t>
            </a:r>
            <a:r>
              <a:rPr lang="zh-CN" altLang="en-US" sz="2400" dirty="0" smtClean="0">
                <a:latin typeface="微软雅黑" panose="020B0503020204020204" pitchFamily="34" charset="-122"/>
                <a:ea typeface="微软雅黑" panose="020B0503020204020204" pitchFamily="34" charset="-122"/>
              </a:rPr>
              <a:t>，会</a:t>
            </a:r>
            <a:r>
              <a:rPr lang="zh-CN" altLang="en-US" sz="2400" dirty="0">
                <a:latin typeface="微软雅黑" panose="020B0503020204020204" pitchFamily="34" charset="-122"/>
                <a:ea typeface="微软雅黑" panose="020B0503020204020204" pitchFamily="34" charset="-122"/>
              </a:rPr>
              <a:t>对货币供给产生</a:t>
            </a:r>
            <a:r>
              <a:rPr lang="zh-CN" altLang="en-US" sz="2400" dirty="0" smtClean="0">
                <a:latin typeface="微软雅黑" panose="020B0503020204020204" pitchFamily="34" charset="-122"/>
                <a:ea typeface="微软雅黑" panose="020B0503020204020204" pitchFamily="34" charset="-122"/>
              </a:rPr>
              <a:t>影响</a:t>
            </a:r>
            <a:endParaRPr lang="en-US" altLang="zh-CN" sz="2400" dirty="0" smtClean="0">
              <a:latin typeface="微软雅黑" panose="020B0503020204020204" pitchFamily="34" charset="-122"/>
              <a:ea typeface="微软雅黑" panose="020B0503020204020204" pitchFamily="34" charset="-122"/>
            </a:endParaRPr>
          </a:p>
          <a:p>
            <a:pPr marL="719455" indent="-358775" eaLnBrk="1" hangingPunct="1">
              <a:lnSpc>
                <a:spcPct val="150000"/>
              </a:lnSpc>
              <a:spcBef>
                <a:spcPts val="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顺差：货币投放增加</a:t>
            </a:r>
            <a:endParaRPr lang="en-US" altLang="zh-CN" sz="2400" dirty="0" smtClean="0">
              <a:latin typeface="微软雅黑" panose="020B0503020204020204" pitchFamily="34" charset="-122"/>
              <a:ea typeface="微软雅黑" panose="020B0503020204020204" pitchFamily="34" charset="-122"/>
            </a:endParaRPr>
          </a:p>
          <a:p>
            <a:pPr marL="719455" indent="-358775" eaLnBrk="1" hangingPunct="1">
              <a:lnSpc>
                <a:spcPct val="150000"/>
              </a:lnSpc>
              <a:spcBef>
                <a:spcPts val="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逆差：货币紧缩</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p:txBody>
      </p:sp>
      <p:sp>
        <p:nvSpPr>
          <p:cNvPr id="8" name="文本框 12"/>
          <p:cNvSpPr txBox="1">
            <a:spLocks noChangeArrowheads="1"/>
          </p:cNvSpPr>
          <p:nvPr/>
        </p:nvSpPr>
        <p:spPr bwMode="auto">
          <a:xfrm>
            <a:off x="797534" y="368264"/>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二、开放</a:t>
            </a:r>
            <a:r>
              <a:rPr lang="zh-CN" altLang="en-US" sz="2400" b="1" dirty="0">
                <a:latin typeface="微软雅黑" panose="020B0503020204020204" pitchFamily="34" charset="-122"/>
                <a:ea typeface="微软雅黑" panose="020B0503020204020204" pitchFamily="34" charset="-122"/>
              </a:rPr>
              <a:t>经济下的货币</a:t>
            </a:r>
            <a:r>
              <a:rPr lang="zh-CN" altLang="en-US" sz="2400" b="1" dirty="0" smtClean="0">
                <a:latin typeface="微软雅黑" panose="020B0503020204020204" pitchFamily="34" charset="-122"/>
                <a:ea typeface="微软雅黑" panose="020B0503020204020204" pitchFamily="34" charset="-122"/>
              </a:rPr>
              <a:t>均衡</a:t>
            </a:r>
            <a:endParaRPr lang="zh-CN" altLang="en-US" sz="2400" b="1"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986"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41987"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50850" y="1173163"/>
            <a:ext cx="4185761" cy="535531"/>
          </a:xfrm>
          <a:prstGeom prst="rect">
            <a:avLst/>
          </a:prstGeom>
        </p:spPr>
        <p:txBody>
          <a:bodyPr wrap="none">
            <a:spAutoFit/>
          </a:bodyPr>
          <a:lstStyle/>
          <a:p>
            <a:pPr eaLnBrk="1" hangingPunct="1">
              <a:lnSpc>
                <a:spcPct val="120000"/>
              </a:lnSpc>
              <a:defRPr/>
            </a:pPr>
            <a:r>
              <a:rPr lang="zh-CN" altLang="en-US" sz="2400" b="1" kern="0" dirty="0" smtClean="0">
                <a:solidFill>
                  <a:srgbClr val="000000"/>
                </a:solidFill>
                <a:latin typeface="微软雅黑" panose="020B0503020204020204" pitchFamily="34" charset="-122"/>
                <a:ea typeface="微软雅黑" panose="020B0503020204020204" pitchFamily="34" charset="-122"/>
              </a:rPr>
              <a:t>（七）开放</a:t>
            </a:r>
            <a:r>
              <a:rPr lang="zh-CN" altLang="en-US" sz="2400" b="1" kern="0" dirty="0">
                <a:solidFill>
                  <a:srgbClr val="000000"/>
                </a:solidFill>
                <a:latin typeface="微软雅黑" panose="020B0503020204020204" pitchFamily="34" charset="-122"/>
                <a:ea typeface="微软雅黑" panose="020B0503020204020204" pitchFamily="34" charset="-122"/>
              </a:rPr>
              <a:t>经济</a:t>
            </a:r>
            <a:r>
              <a:rPr lang="zh-CN" altLang="en-US" sz="2400" b="1" kern="0" dirty="0" smtClean="0">
                <a:solidFill>
                  <a:srgbClr val="000000"/>
                </a:solidFill>
                <a:latin typeface="微软雅黑" panose="020B0503020204020204" pitchFamily="34" charset="-122"/>
                <a:ea typeface="微软雅黑" panose="020B0503020204020204" pitchFamily="34" charset="-122"/>
              </a:rPr>
              <a:t>下</a:t>
            </a:r>
            <a:r>
              <a:rPr lang="zh-CN" altLang="en-US" sz="2400" b="1" kern="0" dirty="0">
                <a:solidFill>
                  <a:srgbClr val="000000"/>
                </a:solidFill>
                <a:latin typeface="微软雅黑" panose="020B0503020204020204" pitchFamily="34" charset="-122"/>
                <a:ea typeface="微软雅黑" panose="020B0503020204020204" pitchFamily="34" charset="-122"/>
              </a:rPr>
              <a:t>的</a:t>
            </a:r>
            <a:r>
              <a:rPr lang="zh-CN" altLang="en-US" sz="2400" b="1" kern="0" dirty="0" smtClean="0">
                <a:solidFill>
                  <a:srgbClr val="000000"/>
                </a:solidFill>
                <a:latin typeface="微软雅黑" panose="020B0503020204020204" pitchFamily="34" charset="-122"/>
                <a:ea typeface="微软雅黑" panose="020B0503020204020204" pitchFamily="34" charset="-122"/>
              </a:rPr>
              <a:t>货币需求</a:t>
            </a:r>
            <a:endParaRPr lang="zh-CN" altLang="en-US" sz="2400" b="1" kern="0" dirty="0">
              <a:solidFill>
                <a:srgbClr val="000000"/>
              </a:solidFill>
              <a:latin typeface="微软雅黑" panose="020B0503020204020204" pitchFamily="34" charset="-122"/>
              <a:ea typeface="微软雅黑" panose="020B0503020204020204" pitchFamily="34" charset="-122"/>
            </a:endParaRPr>
          </a:p>
        </p:txBody>
      </p:sp>
      <p:sp>
        <p:nvSpPr>
          <p:cNvPr id="41990" name="Rectangle 3"/>
          <p:cNvSpPr txBox="1">
            <a:spLocks noChangeArrowheads="1"/>
          </p:cNvSpPr>
          <p:nvPr/>
        </p:nvSpPr>
        <p:spPr bwMode="auto">
          <a:xfrm>
            <a:off x="560388" y="2038349"/>
            <a:ext cx="11015662" cy="3973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0"/>
              </a:spcBef>
              <a:buFont typeface="Wingdings" panose="05000000000000000000" pitchFamily="2" charset="2"/>
              <a:buNone/>
            </a:pPr>
            <a:r>
              <a:rPr lang="en-US" altLang="zh-CN" sz="2400" dirty="0" smtClean="0">
                <a:solidFill>
                  <a:srgbClr val="000000"/>
                </a:solidFill>
                <a:latin typeface="微软雅黑" panose="020B0503020204020204" pitchFamily="34" charset="-122"/>
                <a:ea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rPr>
              <a:t>对交易性和预防性货币需求的</a:t>
            </a:r>
            <a:r>
              <a:rPr lang="zh-CN" altLang="en-US" sz="2400" dirty="0" smtClean="0">
                <a:solidFill>
                  <a:srgbClr val="000000"/>
                </a:solidFill>
                <a:latin typeface="微软雅黑" panose="020B0503020204020204" pitchFamily="34" charset="-122"/>
                <a:ea typeface="微软雅黑" panose="020B0503020204020204" pitchFamily="34" charset="-122"/>
              </a:rPr>
              <a:t>影响：</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marL="622300" indent="-447675" eaLnBrk="1" hangingPunct="1">
              <a:lnSpc>
                <a:spcPct val="150000"/>
              </a:lnSpc>
              <a:spcBef>
                <a:spcPts val="0"/>
              </a:spcBef>
              <a:buClr>
                <a:srgbClr val="00B050"/>
              </a:buClr>
              <a:buFont typeface="Wingdings" panose="05000000000000000000" pitchFamily="2" charset="2"/>
              <a:buChar char="n"/>
            </a:pPr>
            <a:r>
              <a:rPr lang="zh-CN" altLang="en-US" sz="2400" dirty="0">
                <a:solidFill>
                  <a:srgbClr val="000000"/>
                </a:solidFill>
                <a:latin typeface="微软雅黑" panose="020B0503020204020204" pitchFamily="34" charset="-122"/>
                <a:ea typeface="微软雅黑" panose="020B0503020204020204" pitchFamily="34" charset="-122"/>
              </a:rPr>
              <a:t>开放</a:t>
            </a:r>
            <a:r>
              <a:rPr lang="zh-CN" altLang="en-US" sz="2400" dirty="0" smtClean="0">
                <a:solidFill>
                  <a:srgbClr val="000000"/>
                </a:solidFill>
                <a:latin typeface="微软雅黑" panose="020B0503020204020204" pitchFamily="34" charset="-122"/>
                <a:ea typeface="微软雅黑" panose="020B0503020204020204" pitchFamily="34" charset="-122"/>
              </a:rPr>
              <a:t>程度高</a:t>
            </a:r>
            <a:r>
              <a:rPr lang="zh-CN" altLang="en-US" sz="2400" dirty="0">
                <a:solidFill>
                  <a:srgbClr val="000000"/>
                </a:solidFill>
                <a:latin typeface="微软雅黑" panose="020B0503020204020204" pitchFamily="34" charset="-122"/>
                <a:ea typeface="微软雅黑" panose="020B0503020204020204" pitchFamily="34" charset="-122"/>
              </a:rPr>
              <a:t>，</a:t>
            </a:r>
            <a:r>
              <a:rPr lang="zh-CN" altLang="en-US" sz="2400" dirty="0" smtClean="0">
                <a:solidFill>
                  <a:srgbClr val="000000"/>
                </a:solidFill>
                <a:latin typeface="微软雅黑" panose="020B0503020204020204" pitchFamily="34" charset="-122"/>
                <a:ea typeface="微软雅黑" panose="020B0503020204020204" pitchFamily="34" charset="-122"/>
              </a:rPr>
              <a:t>进出口交易量大，对储备货币国的货币需求增加</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marL="622300" indent="-447675" eaLnBrk="1" hangingPunct="1">
              <a:lnSpc>
                <a:spcPct val="150000"/>
              </a:lnSpc>
              <a:spcBef>
                <a:spcPts val="0"/>
              </a:spcBef>
              <a:buClr>
                <a:srgbClr val="00B050"/>
              </a:buClr>
              <a:buFont typeface="Wingdings" panose="05000000000000000000" pitchFamily="2" charset="2"/>
              <a:buChar char="n"/>
            </a:pPr>
            <a:r>
              <a:rPr lang="zh-CN" altLang="en-US" sz="2400" dirty="0">
                <a:solidFill>
                  <a:srgbClr val="000000"/>
                </a:solidFill>
                <a:latin typeface="微软雅黑" panose="020B0503020204020204" pitchFamily="34" charset="-122"/>
                <a:ea typeface="微软雅黑" panose="020B0503020204020204" pitchFamily="34" charset="-122"/>
              </a:rPr>
              <a:t>非储备货币的发行国</a:t>
            </a:r>
            <a:r>
              <a:rPr lang="zh-CN" altLang="en-US" sz="2400" dirty="0" smtClean="0">
                <a:solidFill>
                  <a:srgbClr val="000000"/>
                </a:solidFill>
                <a:latin typeface="微软雅黑" panose="020B0503020204020204" pitchFamily="34" charset="-122"/>
                <a:ea typeface="微软雅黑" panose="020B0503020204020204" pitchFamily="34" charset="-122"/>
              </a:rPr>
              <a:t>，会</a:t>
            </a:r>
            <a:r>
              <a:rPr lang="zh-CN" altLang="en-US" sz="2400" dirty="0">
                <a:solidFill>
                  <a:srgbClr val="000000"/>
                </a:solidFill>
                <a:latin typeface="微软雅黑" panose="020B0503020204020204" pitchFamily="34" charset="-122"/>
                <a:ea typeface="微软雅黑" panose="020B0503020204020204" pitchFamily="34" charset="-122"/>
              </a:rPr>
              <a:t>通过货币的兑换影响本国的货币</a:t>
            </a:r>
            <a:r>
              <a:rPr lang="zh-CN" altLang="en-US" sz="2400" dirty="0" smtClean="0">
                <a:solidFill>
                  <a:srgbClr val="000000"/>
                </a:solidFill>
                <a:latin typeface="微软雅黑" panose="020B0503020204020204" pitchFamily="34" charset="-122"/>
                <a:ea typeface="微软雅黑" panose="020B0503020204020204" pitchFamily="34" charset="-122"/>
              </a:rPr>
              <a:t>需求</a:t>
            </a:r>
            <a:endParaRPr lang="zh-CN" altLang="en-US" sz="24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Wingdings" panose="05000000000000000000" pitchFamily="2" charset="2"/>
              <a:buNone/>
            </a:pPr>
            <a:r>
              <a:rPr lang="en-US" altLang="zh-CN" sz="2400" dirty="0" smtClean="0">
                <a:solidFill>
                  <a:srgbClr val="000000"/>
                </a:solidFill>
                <a:latin typeface="微软雅黑" panose="020B0503020204020204" pitchFamily="34" charset="-122"/>
                <a:ea typeface="微软雅黑" panose="020B0503020204020204" pitchFamily="34" charset="-122"/>
              </a:rPr>
              <a:t>2</a:t>
            </a:r>
            <a:r>
              <a:rPr lang="zh-CN" altLang="en-US" sz="2400" dirty="0" smtClean="0">
                <a:solidFill>
                  <a:srgbClr val="000000"/>
                </a:solidFill>
                <a:latin typeface="微软雅黑" panose="020B0503020204020204" pitchFamily="34" charset="-122"/>
                <a:ea typeface="微软雅黑" panose="020B0503020204020204" pitchFamily="34" charset="-122"/>
              </a:rPr>
              <a:t>、对</a:t>
            </a:r>
            <a:r>
              <a:rPr lang="zh-CN" altLang="en-US" sz="2400" dirty="0">
                <a:solidFill>
                  <a:srgbClr val="000000"/>
                </a:solidFill>
                <a:latin typeface="微软雅黑" panose="020B0503020204020204" pitchFamily="34" charset="-122"/>
                <a:ea typeface="微软雅黑" panose="020B0503020204020204" pitchFamily="34" charset="-122"/>
              </a:rPr>
              <a:t>资产性货币需求的影响：</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marL="622300" indent="-447675" eaLnBrk="1" hangingPunct="1">
              <a:lnSpc>
                <a:spcPct val="150000"/>
              </a:lnSpc>
              <a:spcBef>
                <a:spcPts val="0"/>
              </a:spcBef>
              <a:buClr>
                <a:srgbClr val="00B050"/>
              </a:buClr>
              <a:buFont typeface="Wingdings" panose="05000000000000000000" pitchFamily="2" charset="2"/>
              <a:buChar char="n"/>
            </a:pPr>
            <a:r>
              <a:rPr lang="zh-CN" altLang="en-US" sz="2400" dirty="0">
                <a:solidFill>
                  <a:srgbClr val="000000"/>
                </a:solidFill>
                <a:latin typeface="微软雅黑" panose="020B0503020204020204" pitchFamily="34" charset="-122"/>
                <a:ea typeface="微软雅黑" panose="020B0503020204020204" pitchFamily="34" charset="-122"/>
              </a:rPr>
              <a:t>跨境资金流动对本国资产性的货币需求有重要</a:t>
            </a:r>
            <a:r>
              <a:rPr lang="zh-CN" altLang="en-US" sz="2400" dirty="0" smtClean="0">
                <a:solidFill>
                  <a:srgbClr val="000000"/>
                </a:solidFill>
                <a:latin typeface="微软雅黑" panose="020B0503020204020204" pitchFamily="34" charset="-122"/>
                <a:ea typeface="微软雅黑" panose="020B0503020204020204" pitchFamily="34" charset="-122"/>
              </a:rPr>
              <a:t>影响</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marL="622300" indent="-447675" eaLnBrk="1" hangingPunct="1">
              <a:lnSpc>
                <a:spcPct val="150000"/>
              </a:lnSpc>
              <a:spcBef>
                <a:spcPts val="0"/>
              </a:spcBef>
              <a:buClr>
                <a:srgbClr val="00B050"/>
              </a:buClr>
              <a:buFont typeface="Wingdings" panose="05000000000000000000" pitchFamily="2" charset="2"/>
              <a:buChar char="n"/>
            </a:pPr>
            <a:r>
              <a:rPr lang="zh-CN" altLang="en-US" sz="2400" dirty="0" smtClean="0">
                <a:solidFill>
                  <a:srgbClr val="000000"/>
                </a:solidFill>
                <a:latin typeface="微软雅黑" panose="020B0503020204020204" pitchFamily="34" charset="-122"/>
                <a:ea typeface="微软雅黑" panose="020B0503020204020204" pitchFamily="34" charset="-122"/>
              </a:rPr>
              <a:t>外汇成为</a:t>
            </a:r>
            <a:r>
              <a:rPr lang="zh-CN" altLang="en-US" sz="2400" dirty="0">
                <a:solidFill>
                  <a:srgbClr val="000000"/>
                </a:solidFill>
                <a:latin typeface="微软雅黑" panose="020B0503020204020204" pitchFamily="34" charset="-122"/>
                <a:ea typeface="微软雅黑" panose="020B0503020204020204" pitchFamily="34" charset="-122"/>
              </a:rPr>
              <a:t>重要的资产，公众参与外汇市场的买卖对资产性货币</a:t>
            </a:r>
            <a:r>
              <a:rPr lang="zh-CN" altLang="en-US" sz="2400" dirty="0" smtClean="0">
                <a:solidFill>
                  <a:srgbClr val="000000"/>
                </a:solidFill>
                <a:latin typeface="微软雅黑" panose="020B0503020204020204" pitchFamily="34" charset="-122"/>
                <a:ea typeface="微软雅黑" panose="020B0503020204020204" pitchFamily="34" charset="-122"/>
              </a:rPr>
              <a:t>需求产生重要</a:t>
            </a:r>
            <a:r>
              <a:rPr lang="zh-CN" altLang="en-US" sz="2400" dirty="0">
                <a:solidFill>
                  <a:srgbClr val="000000"/>
                </a:solidFill>
                <a:latin typeface="微软雅黑" panose="020B0503020204020204" pitchFamily="34" charset="-122"/>
                <a:ea typeface="微软雅黑" panose="020B0503020204020204" pitchFamily="34" charset="-122"/>
              </a:rPr>
              <a:t>的影响</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8" name="文本框 12"/>
          <p:cNvSpPr txBox="1">
            <a:spLocks noChangeArrowheads="1"/>
          </p:cNvSpPr>
          <p:nvPr/>
        </p:nvSpPr>
        <p:spPr bwMode="auto">
          <a:xfrm>
            <a:off x="797534" y="368264"/>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solidFill>
                  <a:srgbClr val="000000"/>
                </a:solidFill>
                <a:latin typeface="微软雅黑" panose="020B0503020204020204" pitchFamily="34" charset="-122"/>
                <a:ea typeface="微软雅黑" panose="020B0503020204020204" pitchFamily="34" charset="-122"/>
              </a:rPr>
              <a:t>二、开放</a:t>
            </a:r>
            <a:r>
              <a:rPr lang="zh-CN" altLang="en-US" sz="2400" b="1" dirty="0">
                <a:solidFill>
                  <a:srgbClr val="000000"/>
                </a:solidFill>
                <a:latin typeface="微软雅黑" panose="020B0503020204020204" pitchFamily="34" charset="-122"/>
                <a:ea typeface="微软雅黑" panose="020B0503020204020204" pitchFamily="34" charset="-122"/>
              </a:rPr>
              <a:t>经济下的货币</a:t>
            </a:r>
            <a:r>
              <a:rPr lang="zh-CN" altLang="en-US" sz="2400" b="1" dirty="0" smtClean="0">
                <a:solidFill>
                  <a:srgbClr val="000000"/>
                </a:solidFill>
                <a:latin typeface="微软雅黑" panose="020B0503020204020204" pitchFamily="34" charset="-122"/>
                <a:ea typeface="微软雅黑" panose="020B0503020204020204" pitchFamily="34" charset="-122"/>
              </a:rPr>
              <a:t>均衡</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986"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41987"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50850" y="1173163"/>
            <a:ext cx="4185761" cy="535531"/>
          </a:xfrm>
          <a:prstGeom prst="rect">
            <a:avLst/>
          </a:prstGeom>
        </p:spPr>
        <p:txBody>
          <a:bodyPr wrap="none">
            <a:spAutoFit/>
          </a:bodyPr>
          <a:lstStyle/>
          <a:p>
            <a:pPr eaLnBrk="1" hangingPunct="1">
              <a:lnSpc>
                <a:spcPct val="120000"/>
              </a:lnSpc>
              <a:defRPr/>
            </a:pPr>
            <a:r>
              <a:rPr lang="zh-CN" altLang="en-US" sz="2400" b="1" kern="0" dirty="0" smtClean="0">
                <a:solidFill>
                  <a:srgbClr val="000000"/>
                </a:solidFill>
                <a:latin typeface="微软雅黑" panose="020B0503020204020204" pitchFamily="34" charset="-122"/>
                <a:ea typeface="微软雅黑" panose="020B0503020204020204" pitchFamily="34" charset="-122"/>
              </a:rPr>
              <a:t>（八）开放</a:t>
            </a:r>
            <a:r>
              <a:rPr lang="zh-CN" altLang="en-US" sz="2400" b="1" kern="0" dirty="0">
                <a:solidFill>
                  <a:srgbClr val="000000"/>
                </a:solidFill>
                <a:latin typeface="微软雅黑" panose="020B0503020204020204" pitchFamily="34" charset="-122"/>
                <a:ea typeface="微软雅黑" panose="020B0503020204020204" pitchFamily="34" charset="-122"/>
              </a:rPr>
              <a:t>经济</a:t>
            </a:r>
            <a:r>
              <a:rPr lang="zh-CN" altLang="en-US" sz="2400" b="1" kern="0" dirty="0" smtClean="0">
                <a:solidFill>
                  <a:srgbClr val="000000"/>
                </a:solidFill>
                <a:latin typeface="微软雅黑" panose="020B0503020204020204" pitchFamily="34" charset="-122"/>
                <a:ea typeface="微软雅黑" panose="020B0503020204020204" pitchFamily="34" charset="-122"/>
              </a:rPr>
              <a:t>下</a:t>
            </a:r>
            <a:r>
              <a:rPr lang="zh-CN" altLang="en-US" sz="2400" b="1" kern="0" dirty="0">
                <a:solidFill>
                  <a:srgbClr val="000000"/>
                </a:solidFill>
                <a:latin typeface="微软雅黑" panose="020B0503020204020204" pitchFamily="34" charset="-122"/>
                <a:ea typeface="微软雅黑" panose="020B0503020204020204" pitchFamily="34" charset="-122"/>
              </a:rPr>
              <a:t>的</a:t>
            </a:r>
            <a:r>
              <a:rPr lang="zh-CN" altLang="en-US" sz="2400" b="1" kern="0" dirty="0" smtClean="0">
                <a:solidFill>
                  <a:srgbClr val="000000"/>
                </a:solidFill>
                <a:latin typeface="微软雅黑" panose="020B0503020204020204" pitchFamily="34" charset="-122"/>
                <a:ea typeface="微软雅黑" panose="020B0503020204020204" pitchFamily="34" charset="-122"/>
              </a:rPr>
              <a:t>货币均衡</a:t>
            </a:r>
            <a:endParaRPr lang="zh-CN" altLang="en-US" sz="2400" b="1" kern="0" dirty="0">
              <a:solidFill>
                <a:srgbClr val="000000"/>
              </a:solidFill>
              <a:latin typeface="微软雅黑" panose="020B0503020204020204" pitchFamily="34" charset="-122"/>
              <a:ea typeface="微软雅黑" panose="020B0503020204020204" pitchFamily="34" charset="-122"/>
            </a:endParaRPr>
          </a:p>
        </p:txBody>
      </p:sp>
      <p:sp>
        <p:nvSpPr>
          <p:cNvPr id="41990" name="Rectangle 3"/>
          <p:cNvSpPr txBox="1">
            <a:spLocks noChangeArrowheads="1"/>
          </p:cNvSpPr>
          <p:nvPr/>
        </p:nvSpPr>
        <p:spPr bwMode="auto">
          <a:xfrm>
            <a:off x="560388" y="1853524"/>
            <a:ext cx="11015662" cy="439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0"/>
              </a:spcBef>
              <a:buFont typeface="Wingdings" panose="05000000000000000000" pitchFamily="2" charset="2"/>
              <a:buNone/>
            </a:pPr>
            <a:r>
              <a:rPr lang="en-US" altLang="zh-CN" sz="2400" dirty="0" smtClean="0">
                <a:solidFill>
                  <a:srgbClr val="000000"/>
                </a:solidFill>
                <a:latin typeface="微软雅黑" panose="020B0503020204020204" pitchFamily="34" charset="-122"/>
                <a:ea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rPr>
              <a:t>开放</a:t>
            </a:r>
            <a:r>
              <a:rPr lang="zh-CN" altLang="en-US" sz="2400" dirty="0" smtClean="0">
                <a:solidFill>
                  <a:srgbClr val="000000"/>
                </a:solidFill>
                <a:latin typeface="微软雅黑" panose="020B0503020204020204" pitchFamily="34" charset="-122"/>
                <a:ea typeface="微软雅黑" panose="020B0503020204020204" pitchFamily="34" charset="-122"/>
              </a:rPr>
              <a:t>经济下</a:t>
            </a:r>
            <a:r>
              <a:rPr lang="zh-CN" altLang="en-US" sz="2400" dirty="0">
                <a:solidFill>
                  <a:srgbClr val="000000"/>
                </a:solidFill>
                <a:latin typeface="微软雅黑" panose="020B0503020204020204" pitchFamily="34" charset="-122"/>
                <a:ea typeface="微软雅黑" panose="020B0503020204020204" pitchFamily="34" charset="-122"/>
              </a:rPr>
              <a:t>的货币均衡和经济均衡是建立在国内外经济运行和结构平衡的基础</a:t>
            </a:r>
            <a:r>
              <a:rPr lang="zh-CN" altLang="en-US" sz="2400" dirty="0" smtClean="0">
                <a:solidFill>
                  <a:srgbClr val="000000"/>
                </a:solidFill>
                <a:latin typeface="微软雅黑" panose="020B0503020204020204" pitchFamily="34" charset="-122"/>
                <a:ea typeface="微软雅黑" panose="020B0503020204020204" pitchFamily="34" charset="-122"/>
              </a:rPr>
              <a:t>之上；但外部冲击不可避免会引发失衡</a:t>
            </a:r>
            <a:endParaRPr lang="zh-CN" altLang="en-US" sz="2400" dirty="0">
              <a:solidFill>
                <a:srgbClr val="000000"/>
              </a:solidFill>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Wingdings" panose="05000000000000000000" pitchFamily="2" charset="2"/>
              <a:buNone/>
            </a:pPr>
            <a:r>
              <a:rPr lang="en-US" altLang="zh-CN" sz="2400" dirty="0" smtClean="0">
                <a:solidFill>
                  <a:srgbClr val="000000"/>
                </a:solidFill>
                <a:latin typeface="微软雅黑" panose="020B0503020204020204" pitchFamily="34" charset="-122"/>
                <a:ea typeface="微软雅黑" panose="020B0503020204020204" pitchFamily="34" charset="-122"/>
              </a:rPr>
              <a:t>2.</a:t>
            </a:r>
            <a:r>
              <a:rPr lang="zh-CN" altLang="en-US" sz="2400" dirty="0" smtClean="0">
                <a:solidFill>
                  <a:srgbClr val="000000"/>
                </a:solidFill>
                <a:latin typeface="微软雅黑" panose="020B0503020204020204" pitchFamily="34" charset="-122"/>
                <a:ea typeface="微软雅黑" panose="020B0503020204020204" pitchFamily="34" charset="-122"/>
              </a:rPr>
              <a:t>开放经济下仅仅</a:t>
            </a:r>
            <a:r>
              <a:rPr lang="zh-CN" altLang="en-US" sz="2400" dirty="0">
                <a:solidFill>
                  <a:srgbClr val="000000"/>
                </a:solidFill>
                <a:latin typeface="微软雅黑" panose="020B0503020204020204" pitchFamily="34" charset="-122"/>
                <a:ea typeface="微软雅黑" panose="020B0503020204020204" pitchFamily="34" charset="-122"/>
              </a:rPr>
              <a:t>依靠市场自发力量是难以实现内外均衡的，要通过财政政策、货币政策、外贸政策等多种政策工具和手段的配合，力求达到内外经济的</a:t>
            </a:r>
            <a:r>
              <a:rPr lang="zh-CN" altLang="en-US" sz="2400" dirty="0" smtClean="0">
                <a:solidFill>
                  <a:srgbClr val="000000"/>
                </a:solidFill>
                <a:latin typeface="微软雅黑" panose="020B0503020204020204" pitchFamily="34" charset="-122"/>
                <a:ea typeface="微软雅黑" panose="020B0503020204020204" pitchFamily="34" charset="-122"/>
              </a:rPr>
              <a:t>均衡</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marL="622300" indent="-349250" eaLnBrk="1" hangingPunct="1">
              <a:lnSpc>
                <a:spcPct val="150000"/>
              </a:lnSpc>
              <a:spcBef>
                <a:spcPts val="0"/>
              </a:spcBef>
              <a:buClr>
                <a:srgbClr val="00B050"/>
              </a:buClr>
              <a:buFont typeface="Wingdings" panose="05000000000000000000" pitchFamily="2" charset="2"/>
              <a:buChar char="n"/>
            </a:pPr>
            <a:r>
              <a:rPr lang="zh-CN" altLang="en-US" sz="2400" dirty="0">
                <a:solidFill>
                  <a:srgbClr val="000000"/>
                </a:solidFill>
                <a:latin typeface="微软雅黑" panose="020B0503020204020204" pitchFamily="34" charset="-122"/>
                <a:ea typeface="微软雅黑" panose="020B0503020204020204" pitchFamily="34" charset="-122"/>
              </a:rPr>
              <a:t>紧缩性财政政策削减政府</a:t>
            </a:r>
            <a:r>
              <a:rPr lang="zh-CN" altLang="en-US" sz="2400" dirty="0" smtClean="0">
                <a:solidFill>
                  <a:srgbClr val="000000"/>
                </a:solidFill>
                <a:latin typeface="微软雅黑" panose="020B0503020204020204" pitchFamily="34" charset="-122"/>
                <a:ea typeface="微软雅黑" panose="020B0503020204020204" pitchFamily="34" charset="-122"/>
              </a:rPr>
              <a:t>支出，</a:t>
            </a:r>
            <a:r>
              <a:rPr lang="zh-CN" altLang="en-US" sz="2400" dirty="0">
                <a:solidFill>
                  <a:srgbClr val="000000"/>
                </a:solidFill>
                <a:latin typeface="微软雅黑" panose="020B0503020204020204" pitchFamily="34" charset="-122"/>
                <a:ea typeface="微软雅黑" panose="020B0503020204020204" pitchFamily="34" charset="-122"/>
              </a:rPr>
              <a:t>进行结构性的政策调整，吸引资金</a:t>
            </a:r>
            <a:r>
              <a:rPr lang="zh-CN" altLang="en-US" sz="2400" dirty="0" smtClean="0">
                <a:solidFill>
                  <a:srgbClr val="000000"/>
                </a:solidFill>
                <a:latin typeface="微软雅黑" panose="020B0503020204020204" pitchFamily="34" charset="-122"/>
                <a:ea typeface="微软雅黑" panose="020B0503020204020204" pitchFamily="34" charset="-122"/>
              </a:rPr>
              <a:t>流入；</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marL="622300" indent="-349250" eaLnBrk="1" hangingPunct="1">
              <a:lnSpc>
                <a:spcPct val="150000"/>
              </a:lnSpc>
              <a:spcBef>
                <a:spcPts val="0"/>
              </a:spcBef>
              <a:buClr>
                <a:srgbClr val="00B050"/>
              </a:buClr>
              <a:buFont typeface="Wingdings" panose="05000000000000000000" pitchFamily="2" charset="2"/>
              <a:buChar char="n"/>
            </a:pPr>
            <a:r>
              <a:rPr lang="zh-CN" altLang="en-US" sz="2400" dirty="0">
                <a:solidFill>
                  <a:srgbClr val="000000"/>
                </a:solidFill>
                <a:latin typeface="微软雅黑" panose="020B0503020204020204" pitchFamily="34" charset="-122"/>
                <a:ea typeface="微软雅黑" panose="020B0503020204020204" pitchFamily="34" charset="-122"/>
              </a:rPr>
              <a:t>调节货币供给总量来达到调节国内需求的</a:t>
            </a:r>
            <a:r>
              <a:rPr lang="zh-CN" altLang="en-US" sz="2400" dirty="0" smtClean="0">
                <a:solidFill>
                  <a:srgbClr val="000000"/>
                </a:solidFill>
                <a:latin typeface="微软雅黑" panose="020B0503020204020204" pitchFamily="34" charset="-122"/>
                <a:ea typeface="微软雅黑" panose="020B0503020204020204" pitchFamily="34" charset="-122"/>
              </a:rPr>
              <a:t>目的，汇率、利率政策要协调</a:t>
            </a:r>
            <a:endParaRPr lang="en-US" altLang="zh-CN" sz="2400" dirty="0" smtClean="0">
              <a:solidFill>
                <a:srgbClr val="000000"/>
              </a:solidFill>
              <a:latin typeface="微软雅黑" panose="020B0503020204020204" pitchFamily="34" charset="-122"/>
              <a:ea typeface="微软雅黑" panose="020B0503020204020204" pitchFamily="34" charset="-122"/>
            </a:endParaRPr>
          </a:p>
          <a:p>
            <a:pPr eaLnBrk="1" hangingPunct="1">
              <a:lnSpc>
                <a:spcPct val="150000"/>
              </a:lnSpc>
              <a:spcBef>
                <a:spcPts val="0"/>
              </a:spcBef>
              <a:buFont typeface="Wingdings" panose="05000000000000000000" pitchFamily="2" charset="2"/>
              <a:buNone/>
            </a:pPr>
            <a:r>
              <a:rPr lang="en-US" altLang="zh-CN" sz="2400" dirty="0" smtClean="0">
                <a:solidFill>
                  <a:srgbClr val="000000"/>
                </a:solidFill>
                <a:latin typeface="微软雅黑" panose="020B0503020204020204" pitchFamily="34" charset="-122"/>
                <a:ea typeface="微软雅黑" panose="020B0503020204020204" pitchFamily="34" charset="-122"/>
              </a:rPr>
              <a:t>3</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en-US" sz="2400" dirty="0" smtClean="0">
                <a:solidFill>
                  <a:srgbClr val="000000"/>
                </a:solidFill>
                <a:latin typeface="微软雅黑" panose="020B0503020204020204" pitchFamily="34" charset="-122"/>
                <a:ea typeface="微软雅黑" panose="020B0503020204020204" pitchFamily="34" charset="-122"/>
              </a:rPr>
              <a:t>中国</a:t>
            </a:r>
            <a:r>
              <a:rPr lang="zh-CN" altLang="en-US" sz="2400" dirty="0">
                <a:solidFill>
                  <a:srgbClr val="000000"/>
                </a:solidFill>
                <a:latin typeface="微软雅黑" panose="020B0503020204020204" pitchFamily="34" charset="-122"/>
                <a:ea typeface="微软雅黑" panose="020B0503020204020204" pitchFamily="34" charset="-122"/>
              </a:rPr>
              <a:t>政策</a:t>
            </a:r>
            <a:r>
              <a:rPr lang="zh-CN" altLang="en-US" sz="2400" dirty="0" smtClean="0">
                <a:solidFill>
                  <a:srgbClr val="000000"/>
                </a:solidFill>
                <a:latin typeface="微软雅黑" panose="020B0503020204020204" pitchFamily="34" charset="-122"/>
                <a:ea typeface="微软雅黑" panose="020B0503020204020204" pitchFamily="34" charset="-122"/>
              </a:rPr>
              <a:t>：加快</a:t>
            </a:r>
            <a:r>
              <a:rPr lang="zh-CN" altLang="en-US" sz="2400" dirty="0">
                <a:solidFill>
                  <a:srgbClr val="000000"/>
                </a:solidFill>
                <a:latin typeface="微软雅黑" panose="020B0503020204020204" pitchFamily="34" charset="-122"/>
                <a:ea typeface="微软雅黑" panose="020B0503020204020204" pitchFamily="34" charset="-122"/>
              </a:rPr>
              <a:t>转变经济发展方式，推进供给侧改革，实现消费、投资、出口协调</a:t>
            </a:r>
            <a:r>
              <a:rPr lang="zh-CN" altLang="en-US" sz="2400" dirty="0" smtClean="0">
                <a:solidFill>
                  <a:srgbClr val="000000"/>
                </a:solidFill>
                <a:latin typeface="微软雅黑" panose="020B0503020204020204" pitchFamily="34" charset="-122"/>
                <a:ea typeface="微软雅黑" panose="020B0503020204020204" pitchFamily="34" charset="-122"/>
              </a:rPr>
              <a:t>发展，实现长期内外</a:t>
            </a:r>
            <a:r>
              <a:rPr lang="zh-CN" altLang="en-US" sz="2400" dirty="0">
                <a:solidFill>
                  <a:srgbClr val="000000"/>
                </a:solidFill>
                <a:latin typeface="微软雅黑" panose="020B0503020204020204" pitchFamily="34" charset="-122"/>
                <a:ea typeface="微软雅黑" panose="020B0503020204020204" pitchFamily="34" charset="-122"/>
              </a:rPr>
              <a:t>均衡</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8" name="文本框 12"/>
          <p:cNvSpPr txBox="1">
            <a:spLocks noChangeArrowheads="1"/>
          </p:cNvSpPr>
          <p:nvPr/>
        </p:nvSpPr>
        <p:spPr bwMode="auto">
          <a:xfrm>
            <a:off x="797534" y="368264"/>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solidFill>
                  <a:srgbClr val="000000"/>
                </a:solidFill>
                <a:latin typeface="微软雅黑" panose="020B0503020204020204" pitchFamily="34" charset="-122"/>
                <a:ea typeface="微软雅黑" panose="020B0503020204020204" pitchFamily="34" charset="-122"/>
              </a:rPr>
              <a:t>二、开放</a:t>
            </a:r>
            <a:r>
              <a:rPr lang="zh-CN" altLang="en-US" sz="2400" b="1" dirty="0">
                <a:solidFill>
                  <a:srgbClr val="000000"/>
                </a:solidFill>
                <a:latin typeface="微软雅黑" panose="020B0503020204020204" pitchFamily="34" charset="-122"/>
                <a:ea typeface="微软雅黑" panose="020B0503020204020204" pitchFamily="34" charset="-122"/>
              </a:rPr>
              <a:t>经济下的货币</a:t>
            </a:r>
            <a:r>
              <a:rPr lang="zh-CN" altLang="en-US" sz="2400" b="1" dirty="0" smtClean="0">
                <a:solidFill>
                  <a:srgbClr val="000000"/>
                </a:solidFill>
                <a:latin typeface="微软雅黑" panose="020B0503020204020204" pitchFamily="34" charset="-122"/>
                <a:ea typeface="微软雅黑" panose="020B0503020204020204" pitchFamily="34" charset="-122"/>
              </a:rPr>
              <a:t>均衡</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43010"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pic>
        <p:nvPicPr>
          <p:cNvPr id="43011" name="组合 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文本框 25"/>
          <p:cNvSpPr txBox="1">
            <a:spLocks noChangeArrowheads="1"/>
          </p:cNvSpPr>
          <p:nvPr/>
        </p:nvSpPr>
        <p:spPr bwMode="auto">
          <a:xfrm>
            <a:off x="3024188" y="3021330"/>
            <a:ext cx="891222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4800" b="1" dirty="0">
                <a:solidFill>
                  <a:schemeClr val="bg1"/>
                </a:solidFill>
                <a:latin typeface="微软雅黑" panose="020B0503020204020204" pitchFamily="34" charset="-122"/>
                <a:ea typeface="微软雅黑" panose="020B0503020204020204" pitchFamily="34" charset="-122"/>
                <a:sym typeface="+mn-ea"/>
              </a:rPr>
              <a:t>货币失衡与治理</a:t>
            </a:r>
            <a:endParaRPr lang="zh-CN" altLang="en-US" sz="4800" b="1" dirty="0">
              <a:solidFill>
                <a:schemeClr val="bg1"/>
              </a:solidFill>
              <a:latin typeface="微软雅黑" panose="020B0503020204020204" pitchFamily="34" charset="-122"/>
              <a:ea typeface="微软雅黑" panose="020B0503020204020204" pitchFamily="34" charset="-122"/>
              <a:sym typeface="+mn-ea"/>
            </a:endParaRPr>
          </a:p>
        </p:txBody>
      </p:sp>
      <p:sp>
        <p:nvSpPr>
          <p:cNvPr id="43013"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6600" b="1">
                <a:solidFill>
                  <a:srgbClr val="FFFFFF"/>
                </a:solidFill>
                <a:latin typeface="微软雅黑" panose="020B0503020204020204" pitchFamily="34" charset="-122"/>
                <a:ea typeface="微软雅黑" panose="020B0503020204020204" pitchFamily="34" charset="-122"/>
              </a:rPr>
              <a:t>Part 03</a:t>
            </a:r>
            <a:endParaRPr lang="zh-CN" altLang="en-US" sz="6600" b="1">
              <a:solidFill>
                <a:srgbClr val="FFFFFF"/>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034"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44035"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文本框 12"/>
          <p:cNvSpPr txBox="1">
            <a:spLocks noChangeArrowheads="1"/>
          </p:cNvSpPr>
          <p:nvPr/>
        </p:nvSpPr>
        <p:spPr bwMode="auto">
          <a:xfrm>
            <a:off x="768350" y="352998"/>
            <a:ext cx="6102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a:t>
            </a:r>
            <a:r>
              <a:rPr lang="zh-CN" altLang="en-US" sz="2400" b="1" dirty="0">
                <a:latin typeface="微软雅黑" panose="020B0503020204020204" pitchFamily="34" charset="-122"/>
                <a:ea typeface="微软雅黑" panose="020B0503020204020204" pitchFamily="34" charset="-122"/>
                <a:sym typeface="+mn-ea"/>
              </a:rPr>
              <a:t>货币失衡与治理</a:t>
            </a:r>
            <a:endParaRPr lang="zh-CN" altLang="en-US" sz="2400" b="1" dirty="0">
              <a:latin typeface="微软雅黑" panose="020B0503020204020204" pitchFamily="34" charset="-122"/>
              <a:ea typeface="微软雅黑" panose="020B0503020204020204" pitchFamily="34" charset="-122"/>
            </a:endParaRPr>
          </a:p>
        </p:txBody>
      </p:sp>
      <p:sp>
        <p:nvSpPr>
          <p:cNvPr id="7" name="矩形 6"/>
          <p:cNvSpPr/>
          <p:nvPr/>
        </p:nvSpPr>
        <p:spPr>
          <a:xfrm>
            <a:off x="560388" y="1182688"/>
            <a:ext cx="3570287"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（一）通货膨胀及其度量</a:t>
            </a:r>
            <a:endParaRPr lang="zh-CN" altLang="en-US" sz="2400" b="1" kern="0" dirty="0">
              <a:latin typeface="微软雅黑" panose="020B0503020204020204" pitchFamily="34" charset="-122"/>
              <a:ea typeface="微软雅黑" panose="020B0503020204020204" pitchFamily="34" charset="-122"/>
            </a:endParaRPr>
          </a:p>
        </p:txBody>
      </p:sp>
      <p:sp>
        <p:nvSpPr>
          <p:cNvPr id="44038" name="Rectangle 3"/>
          <p:cNvSpPr txBox="1">
            <a:spLocks noChangeArrowheads="1"/>
          </p:cNvSpPr>
          <p:nvPr/>
        </p:nvSpPr>
        <p:spPr bwMode="auto">
          <a:xfrm>
            <a:off x="560388" y="2097088"/>
            <a:ext cx="11123612"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、通货膨胀</a:t>
            </a:r>
            <a:endParaRPr lang="zh-CN" altLang="en-US" sz="24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）通货膨胀是指由于货币供给过多而引起货币贬值、物价普遍上涨的货币</a:t>
            </a:r>
            <a:r>
              <a:rPr lang="zh-CN" altLang="en-US" sz="2400" dirty="0" smtClean="0">
                <a:latin typeface="微软雅黑" panose="020B0503020204020204" pitchFamily="34" charset="-122"/>
                <a:ea typeface="微软雅黑" panose="020B0503020204020204" pitchFamily="34" charset="-122"/>
              </a:rPr>
              <a:t>现象</a:t>
            </a:r>
            <a:endParaRPr lang="zh-CN" altLang="en-US" sz="24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400" dirty="0">
                <a:latin typeface="微软雅黑" panose="020B0503020204020204" pitchFamily="34" charset="-122"/>
                <a:ea typeface="微软雅黑" panose="020B0503020204020204" pitchFamily="34" charset="-122"/>
              </a:rPr>
              <a:t>       四要点：货币流通</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物价上涨</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一般物价</a:t>
            </a:r>
            <a:r>
              <a:rPr lang="zh-CN" altLang="en-US" sz="2400" dirty="0" smtClean="0">
                <a:latin typeface="微软雅黑" panose="020B0503020204020204" pitchFamily="34" charset="-122"/>
                <a:ea typeface="微软雅黑" panose="020B0503020204020204" pitchFamily="34" charset="-122"/>
              </a:rPr>
              <a:t>水平（整体）、</a:t>
            </a:r>
            <a:r>
              <a:rPr lang="zh-CN" altLang="en-US" sz="2400" dirty="0">
                <a:latin typeface="微软雅黑" panose="020B0503020204020204" pitchFamily="34" charset="-122"/>
                <a:ea typeface="微软雅黑" panose="020B0503020204020204" pitchFamily="34" charset="-122"/>
              </a:rPr>
              <a:t>持续</a:t>
            </a:r>
            <a:endParaRPr lang="zh-CN" altLang="en-US" sz="24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）通货膨胀的本质：货币现象</a:t>
            </a:r>
            <a:endParaRPr lang="zh-CN" altLang="en-US" sz="24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Inflation is Always and Everywhere a Monetary Phenomenon” (M. Friedman)</a:t>
            </a:r>
            <a:endParaRPr lang="en-US" altLang="zh-CN" sz="24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）通货膨胀的相关因素：纸币流通</a:t>
            </a:r>
            <a:endParaRPr lang="zh-CN" altLang="en-US" sz="24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058"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45059"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50850" y="1231900"/>
            <a:ext cx="3570288"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（一）通货膨胀及其度量</a:t>
            </a:r>
            <a:endParaRPr lang="zh-CN" altLang="en-US" sz="2400" b="1" kern="0" dirty="0">
              <a:latin typeface="微软雅黑" panose="020B0503020204020204" pitchFamily="34" charset="-122"/>
              <a:ea typeface="微软雅黑" panose="020B0503020204020204" pitchFamily="34" charset="-122"/>
            </a:endParaRPr>
          </a:p>
        </p:txBody>
      </p:sp>
      <p:sp>
        <p:nvSpPr>
          <p:cNvPr id="45062" name="Rectangle 3"/>
          <p:cNvSpPr txBox="1">
            <a:spLocks noChangeArrowheads="1"/>
          </p:cNvSpPr>
          <p:nvPr/>
        </p:nvSpPr>
        <p:spPr bwMode="auto">
          <a:xfrm>
            <a:off x="560388" y="2057400"/>
            <a:ext cx="111236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05000"/>
              </a:lnSpc>
              <a:spcBef>
                <a:spcPts val="100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、通货膨胀的分类</a:t>
            </a:r>
            <a:endParaRPr lang="zh-CN" altLang="en-US" sz="2400" dirty="0">
              <a:latin typeface="微软雅黑" panose="020B0503020204020204" pitchFamily="34" charset="-122"/>
              <a:ea typeface="微软雅黑" panose="020B0503020204020204" pitchFamily="34" charset="-122"/>
            </a:endParaRPr>
          </a:p>
          <a:p>
            <a:pPr>
              <a:lnSpc>
                <a:spcPct val="105000"/>
              </a:lnSpc>
              <a:spcBef>
                <a:spcPts val="1000"/>
              </a:spcBef>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）市场机制作用（表现）的角度</a:t>
            </a:r>
            <a:endParaRPr lang="zh-CN" altLang="en-US" sz="2400" dirty="0">
              <a:latin typeface="微软雅黑" panose="020B0503020204020204" pitchFamily="34" charset="-122"/>
              <a:ea typeface="微软雅黑" panose="020B0503020204020204" pitchFamily="34" charset="-122"/>
            </a:endParaRPr>
          </a:p>
          <a:p>
            <a:pPr marL="622300" indent="-349250">
              <a:lnSpc>
                <a:spcPct val="105000"/>
              </a:lnSpc>
              <a:spcBef>
                <a:spcPts val="100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公开</a:t>
            </a:r>
            <a:r>
              <a:rPr lang="zh-CN" altLang="en-US" sz="2400" dirty="0">
                <a:latin typeface="微软雅黑" panose="020B0503020204020204" pitchFamily="34" charset="-122"/>
                <a:ea typeface="微软雅黑" panose="020B0503020204020204" pitchFamily="34" charset="-122"/>
              </a:rPr>
              <a:t>型通货膨胀：物价水平上涨完全通过物价指数表现出来</a:t>
            </a:r>
            <a:endParaRPr lang="zh-CN" altLang="en-US" sz="2400" dirty="0">
              <a:latin typeface="微软雅黑" panose="020B0503020204020204" pitchFamily="34" charset="-122"/>
              <a:ea typeface="微软雅黑" panose="020B0503020204020204" pitchFamily="34" charset="-122"/>
            </a:endParaRPr>
          </a:p>
          <a:p>
            <a:pPr marL="622300" indent="-349250">
              <a:lnSpc>
                <a:spcPct val="105000"/>
              </a:lnSpc>
              <a:spcBef>
                <a:spcPts val="100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隐蔽</a:t>
            </a:r>
            <a:r>
              <a:rPr lang="zh-CN" altLang="en-US" sz="2400" dirty="0">
                <a:latin typeface="微软雅黑" panose="020B0503020204020204" pitchFamily="34" charset="-122"/>
                <a:ea typeface="微软雅黑" panose="020B0503020204020204" pitchFamily="34" charset="-122"/>
              </a:rPr>
              <a:t>型通货膨胀：政府对物价和工资实行管制，物价水平的没有上涨，但有价无货</a:t>
            </a:r>
            <a:endParaRPr lang="zh-CN" altLang="en-US" sz="2400" dirty="0">
              <a:latin typeface="微软雅黑" panose="020B0503020204020204" pitchFamily="34" charset="-122"/>
              <a:ea typeface="微软雅黑" panose="020B0503020204020204" pitchFamily="34" charset="-122"/>
            </a:endParaRPr>
          </a:p>
          <a:p>
            <a:pPr>
              <a:lnSpc>
                <a:spcPct val="105000"/>
              </a:lnSpc>
              <a:spcBef>
                <a:spcPts val="1000"/>
              </a:spcBef>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）人们的心理预期</a:t>
            </a:r>
            <a:endParaRPr lang="zh-CN" altLang="en-US" sz="2400" dirty="0">
              <a:latin typeface="微软雅黑" panose="020B0503020204020204" pitchFamily="34" charset="-122"/>
              <a:ea typeface="微软雅黑" panose="020B0503020204020204" pitchFamily="34" charset="-122"/>
            </a:endParaRPr>
          </a:p>
          <a:p>
            <a:pPr marL="622300" indent="-349250">
              <a:lnSpc>
                <a:spcPct val="105000"/>
              </a:lnSpc>
              <a:spcBef>
                <a:spcPts val="100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预期</a:t>
            </a:r>
            <a:r>
              <a:rPr lang="zh-CN" altLang="en-US" sz="2400" dirty="0">
                <a:latin typeface="微软雅黑" panose="020B0503020204020204" pitchFamily="34" charset="-122"/>
                <a:ea typeface="微软雅黑" panose="020B0503020204020204" pitchFamily="34" charset="-122"/>
              </a:rPr>
              <a:t>型通货膨胀：由于人们预期不当提前要求增加工资而引起的物价上涨</a:t>
            </a:r>
            <a:endParaRPr lang="zh-CN" altLang="en-US" sz="2400" dirty="0">
              <a:latin typeface="微软雅黑" panose="020B0503020204020204" pitchFamily="34" charset="-122"/>
              <a:ea typeface="微软雅黑" panose="020B0503020204020204" pitchFamily="34" charset="-122"/>
            </a:endParaRPr>
          </a:p>
          <a:p>
            <a:pPr marL="622300" indent="-349250">
              <a:lnSpc>
                <a:spcPct val="105000"/>
              </a:lnSpc>
              <a:spcBef>
                <a:spcPts val="100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非</a:t>
            </a:r>
            <a:r>
              <a:rPr lang="zh-CN" altLang="en-US" sz="2400" dirty="0">
                <a:latin typeface="微软雅黑" panose="020B0503020204020204" pitchFamily="34" charset="-122"/>
                <a:ea typeface="微软雅黑" panose="020B0503020204020204" pitchFamily="34" charset="-122"/>
              </a:rPr>
              <a:t>预期型通货膨胀：非心理因素造成的物价上涨</a:t>
            </a:r>
            <a:endParaRPr lang="zh-CN" altLang="en-US" sz="2400" dirty="0">
              <a:latin typeface="微软雅黑" panose="020B0503020204020204" pitchFamily="34" charset="-122"/>
              <a:ea typeface="微软雅黑" panose="020B0503020204020204" pitchFamily="34" charset="-122"/>
            </a:endParaRPr>
          </a:p>
          <a:p>
            <a:pPr eaLnBrk="1" hangingPunct="1">
              <a:lnSpc>
                <a:spcPct val="120000"/>
              </a:lnSpc>
              <a:spcBef>
                <a:spcPts val="1000"/>
              </a:spcBef>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
        <p:nvSpPr>
          <p:cNvPr id="44036" name="文本框 12"/>
          <p:cNvSpPr txBox="1">
            <a:spLocks noChangeArrowheads="1"/>
          </p:cNvSpPr>
          <p:nvPr/>
        </p:nvSpPr>
        <p:spPr bwMode="auto">
          <a:xfrm>
            <a:off x="768350" y="352998"/>
            <a:ext cx="6102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a:t>
            </a:r>
            <a:r>
              <a:rPr lang="zh-CN" altLang="en-US" sz="2400" b="1" dirty="0">
                <a:latin typeface="微软雅黑" panose="020B0503020204020204" pitchFamily="34" charset="-122"/>
                <a:ea typeface="微软雅黑" panose="020B0503020204020204" pitchFamily="34" charset="-122"/>
                <a:sym typeface="+mn-ea"/>
              </a:rPr>
              <a:t>货币失衡与治理</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16386"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pic>
        <p:nvPicPr>
          <p:cNvPr id="16387" name="组合 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文本框 25"/>
          <p:cNvSpPr txBox="1">
            <a:spLocks noChangeArrowheads="1"/>
          </p:cNvSpPr>
          <p:nvPr/>
        </p:nvSpPr>
        <p:spPr bwMode="auto">
          <a:xfrm>
            <a:off x="3024188" y="3009900"/>
            <a:ext cx="89122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4800" b="1">
                <a:solidFill>
                  <a:srgbClr val="FFFFFF"/>
                </a:solidFill>
                <a:latin typeface="微软雅黑" panose="020B0503020204020204" pitchFamily="34" charset="-122"/>
                <a:ea typeface="微软雅黑" panose="020B0503020204020204" pitchFamily="34" charset="-122"/>
              </a:rPr>
              <a:t>货币均衡与市场均衡</a:t>
            </a:r>
            <a:endParaRPr lang="zh-CN" altLang="en-US" sz="4800" b="1">
              <a:solidFill>
                <a:srgbClr val="FFFFFF"/>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endParaRPr lang="zh-CN" altLang="en-US" sz="4800" b="1">
              <a:solidFill>
                <a:srgbClr val="FFFFFF"/>
              </a:solidFill>
              <a:latin typeface="微软雅黑" panose="020B0503020204020204" pitchFamily="34" charset="-122"/>
              <a:ea typeface="微软雅黑" panose="020B0503020204020204" pitchFamily="34" charset="-122"/>
            </a:endParaRPr>
          </a:p>
        </p:txBody>
      </p:sp>
      <p:sp>
        <p:nvSpPr>
          <p:cNvPr id="16389"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6600" b="1">
                <a:solidFill>
                  <a:srgbClr val="FFFFFF"/>
                </a:solidFill>
                <a:latin typeface="微软雅黑" panose="020B0503020204020204" pitchFamily="34" charset="-122"/>
                <a:ea typeface="微软雅黑" panose="020B0503020204020204" pitchFamily="34" charset="-122"/>
              </a:rPr>
              <a:t>Part 01</a:t>
            </a:r>
            <a:endParaRPr lang="zh-CN" altLang="en-US" sz="6600" b="1">
              <a:solidFill>
                <a:srgbClr val="FFFFFF"/>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082"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46083"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50850" y="1123950"/>
            <a:ext cx="3570288"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（一）通货膨胀及其度量</a:t>
            </a:r>
            <a:endParaRPr lang="zh-CN" altLang="en-US" sz="2400" b="1" kern="0" dirty="0">
              <a:latin typeface="微软雅黑" panose="020B0503020204020204" pitchFamily="34" charset="-122"/>
              <a:ea typeface="微软雅黑" panose="020B0503020204020204" pitchFamily="34" charset="-122"/>
            </a:endParaRPr>
          </a:p>
        </p:txBody>
      </p:sp>
      <p:sp>
        <p:nvSpPr>
          <p:cNvPr id="46086" name="Rectangle 3"/>
          <p:cNvSpPr txBox="1">
            <a:spLocks noChangeArrowheads="1"/>
          </p:cNvSpPr>
          <p:nvPr/>
        </p:nvSpPr>
        <p:spPr bwMode="auto">
          <a:xfrm>
            <a:off x="560388" y="1873250"/>
            <a:ext cx="11317287"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）成因角度：</a:t>
            </a:r>
            <a:endParaRPr lang="zh-CN" altLang="en-US" sz="2400" dirty="0">
              <a:latin typeface="微软雅黑" panose="020B0503020204020204" pitchFamily="34" charset="-122"/>
              <a:ea typeface="微软雅黑" panose="020B0503020204020204" pitchFamily="34" charset="-122"/>
            </a:endParaRPr>
          </a:p>
          <a:p>
            <a:pPr marL="719455" indent="-358775" algn="just">
              <a:lnSpc>
                <a:spcPct val="150000"/>
              </a:lnSpc>
              <a:buClr>
                <a:srgbClr val="00B05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需求拉动型通货膨胀：总需求过度增加，超过总供给，拉动物价总水平上涨</a:t>
            </a:r>
            <a:endParaRPr lang="zh-CN" altLang="en-US" sz="2400" dirty="0">
              <a:latin typeface="微软雅黑" panose="020B0503020204020204" pitchFamily="34" charset="-122"/>
              <a:ea typeface="微软雅黑" panose="020B0503020204020204" pitchFamily="34" charset="-122"/>
            </a:endParaRPr>
          </a:p>
          <a:p>
            <a:pPr marL="719455" indent="-358775" algn="just">
              <a:lnSpc>
                <a:spcPct val="150000"/>
              </a:lnSpc>
              <a:buClr>
                <a:srgbClr val="00B05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成本推进型通货膨胀：生产成本提高而引起的物价总水平上涨</a:t>
            </a:r>
            <a:endParaRPr lang="zh-CN" altLang="en-US" sz="2400" dirty="0">
              <a:latin typeface="微软雅黑" panose="020B0503020204020204" pitchFamily="34" charset="-122"/>
              <a:ea typeface="微软雅黑" panose="020B0503020204020204" pitchFamily="34" charset="-122"/>
            </a:endParaRPr>
          </a:p>
          <a:p>
            <a:pPr marL="719455" indent="-358775" algn="just">
              <a:lnSpc>
                <a:spcPct val="150000"/>
              </a:lnSpc>
              <a:buClr>
                <a:srgbClr val="00B05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供求混合型通货膨胀：需求拉动与成本推进共同作用导致的物价上涨</a:t>
            </a:r>
            <a:endParaRPr lang="zh-CN" altLang="en-US" sz="2400" dirty="0">
              <a:latin typeface="微软雅黑" panose="020B0503020204020204" pitchFamily="34" charset="-122"/>
              <a:ea typeface="微软雅黑" panose="020B0503020204020204" pitchFamily="34" charset="-122"/>
            </a:endParaRPr>
          </a:p>
          <a:p>
            <a:pPr marL="719455" indent="-358775" algn="just">
              <a:lnSpc>
                <a:spcPct val="150000"/>
              </a:lnSpc>
              <a:buClr>
                <a:srgbClr val="00B05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结构型通货膨胀，由于国民经济部门结构、比例结构失调而引起的通货膨胀</a:t>
            </a:r>
            <a:endParaRPr lang="zh-CN" altLang="en-US" sz="2400" dirty="0">
              <a:latin typeface="微软雅黑" panose="020B0503020204020204" pitchFamily="34" charset="-122"/>
              <a:ea typeface="微软雅黑" panose="020B0503020204020204" pitchFamily="34" charset="-122"/>
            </a:endParaRPr>
          </a:p>
          <a:p>
            <a:pPr marL="719455" indent="-358775">
              <a:lnSpc>
                <a:spcPct val="150000"/>
              </a:lnSpc>
              <a:buClr>
                <a:srgbClr val="00B05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体制型通货膨胀 </a:t>
            </a:r>
            <a:endParaRPr lang="zh-CN" altLang="en-US" sz="24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
        <p:nvSpPr>
          <p:cNvPr id="44036" name="文本框 12"/>
          <p:cNvSpPr txBox="1">
            <a:spLocks noChangeArrowheads="1"/>
          </p:cNvSpPr>
          <p:nvPr/>
        </p:nvSpPr>
        <p:spPr bwMode="auto">
          <a:xfrm>
            <a:off x="768350" y="352998"/>
            <a:ext cx="6102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a:t>
            </a:r>
            <a:r>
              <a:rPr lang="zh-CN" altLang="en-US" sz="2400" b="1" dirty="0">
                <a:latin typeface="微软雅黑" panose="020B0503020204020204" pitchFamily="34" charset="-122"/>
                <a:ea typeface="微软雅黑" panose="020B0503020204020204" pitchFamily="34" charset="-122"/>
                <a:sym typeface="+mn-ea"/>
              </a:rPr>
              <a:t>货币失衡与治理</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106"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47107"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50850" y="1212850"/>
            <a:ext cx="3570288" cy="4968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（一）通货膨胀及其度量</a:t>
            </a:r>
            <a:endParaRPr lang="zh-CN" altLang="en-US" sz="2400" b="1" kern="0" dirty="0">
              <a:latin typeface="微软雅黑" panose="020B0503020204020204" pitchFamily="34" charset="-122"/>
              <a:ea typeface="微软雅黑" panose="020B0503020204020204" pitchFamily="34" charset="-122"/>
            </a:endParaRPr>
          </a:p>
        </p:txBody>
      </p:sp>
      <p:sp>
        <p:nvSpPr>
          <p:cNvPr id="47110" name="Rectangle 3"/>
          <p:cNvSpPr txBox="1">
            <a:spLocks noChangeArrowheads="1"/>
          </p:cNvSpPr>
          <p:nvPr/>
        </p:nvSpPr>
        <p:spPr bwMode="auto">
          <a:xfrm>
            <a:off x="655638" y="2212975"/>
            <a:ext cx="10158412"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spcBef>
                <a:spcPts val="1000"/>
              </a:spcBef>
              <a:buFont typeface="Wingdings" panose="05000000000000000000" pitchFamily="2" charset="2"/>
              <a:buNone/>
            </a:pPr>
            <a:r>
              <a:rPr lang="zh-CN" altLang="en-US" sz="2400" b="1" dirty="0"/>
              <a:t>（</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）价格上涨速度</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535305" indent="-262255" algn="just">
              <a:lnSpc>
                <a:spcPct val="120000"/>
              </a:lnSpc>
              <a:spcBef>
                <a:spcPts val="1000"/>
              </a:spcBef>
              <a:buClr>
                <a:srgbClr val="00B050"/>
              </a:buClr>
              <a:buFont typeface="Wingdings" panose="05000000000000000000" pitchFamily="2" charset="2"/>
              <a:buChar char="n"/>
              <a:tabLst>
                <a:tab pos="622300" algn="l"/>
              </a:tabLst>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爬行式通货膨胀，物价指数以缓慢趋势上升，年平均上涨</a:t>
            </a:r>
            <a:r>
              <a:rPr lang="en-US" altLang="zh-CN" sz="2400" dirty="0">
                <a:latin typeface="微软雅黑" panose="020B0503020204020204" pitchFamily="34" charset="-122"/>
                <a:ea typeface="微软雅黑" panose="020B0503020204020204" pitchFamily="34" charset="-122"/>
              </a:rPr>
              <a:t>1%-3%</a:t>
            </a:r>
            <a:endParaRPr lang="en-US" altLang="zh-CN" sz="2400" dirty="0">
              <a:latin typeface="微软雅黑" panose="020B0503020204020204" pitchFamily="34" charset="-122"/>
              <a:ea typeface="微软雅黑" panose="020B0503020204020204" pitchFamily="34" charset="-122"/>
            </a:endParaRPr>
          </a:p>
          <a:p>
            <a:pPr marL="535305" indent="-262255" algn="just">
              <a:lnSpc>
                <a:spcPct val="120000"/>
              </a:lnSpc>
              <a:spcBef>
                <a:spcPts val="1000"/>
              </a:spcBef>
              <a:buClr>
                <a:srgbClr val="00B050"/>
              </a:buClr>
              <a:buFont typeface="Wingdings" panose="05000000000000000000" pitchFamily="2" charset="2"/>
              <a:buChar char="n"/>
              <a:tabLst>
                <a:tab pos="622300" algn="l"/>
              </a:tabLst>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温和式通货膨胀，物价年上涨率在</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以上至两位数</a:t>
            </a:r>
            <a:endParaRPr lang="zh-CN" altLang="en-US" sz="2400" dirty="0">
              <a:latin typeface="微软雅黑" panose="020B0503020204020204" pitchFamily="34" charset="-122"/>
              <a:ea typeface="微软雅黑" panose="020B0503020204020204" pitchFamily="34" charset="-122"/>
            </a:endParaRPr>
          </a:p>
          <a:p>
            <a:pPr marL="535305" indent="-262255" algn="just">
              <a:lnSpc>
                <a:spcPct val="120000"/>
              </a:lnSpc>
              <a:spcBef>
                <a:spcPts val="1000"/>
              </a:spcBef>
              <a:buClr>
                <a:srgbClr val="00B050"/>
              </a:buClr>
              <a:buFont typeface="Wingdings" panose="05000000000000000000" pitchFamily="2" charset="2"/>
              <a:buChar char="n"/>
              <a:tabLst>
                <a:tab pos="622300" algn="l"/>
              </a:tabLst>
            </a:pPr>
            <a:r>
              <a:rPr lang="zh-CN" altLang="en-US" sz="2400" dirty="0">
                <a:latin typeface="微软雅黑" panose="020B0503020204020204" pitchFamily="34" charset="-122"/>
                <a:ea typeface="微软雅黑" panose="020B0503020204020204" pitchFamily="34" charset="-122"/>
              </a:rPr>
              <a:t> 恶性通货膨胀，超级通货膨胀，物价上涨率高于</a:t>
            </a:r>
            <a:r>
              <a:rPr lang="en-US" altLang="zh-CN" sz="2400" dirty="0">
                <a:latin typeface="微软雅黑" panose="020B0503020204020204" pitchFamily="34" charset="-122"/>
                <a:ea typeface="微软雅黑" panose="020B0503020204020204" pitchFamily="34" charset="-122"/>
              </a:rPr>
              <a:t>20%</a:t>
            </a:r>
            <a:endParaRPr lang="zh-CN" altLang="en-US" sz="24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
        <p:nvSpPr>
          <p:cNvPr id="44036" name="文本框 12"/>
          <p:cNvSpPr txBox="1">
            <a:spLocks noChangeArrowheads="1"/>
          </p:cNvSpPr>
          <p:nvPr/>
        </p:nvSpPr>
        <p:spPr bwMode="auto">
          <a:xfrm>
            <a:off x="768350" y="352998"/>
            <a:ext cx="6102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a:t>
            </a:r>
            <a:r>
              <a:rPr lang="zh-CN" altLang="en-US" sz="2400" b="1" dirty="0">
                <a:latin typeface="微软雅黑" panose="020B0503020204020204" pitchFamily="34" charset="-122"/>
                <a:ea typeface="微软雅黑" panose="020B0503020204020204" pitchFamily="34" charset="-122"/>
                <a:sym typeface="+mn-ea"/>
              </a:rPr>
              <a:t>货币失衡与治理</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130"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48131"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60388" y="1241425"/>
            <a:ext cx="3570287"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（一）通货膨胀及其度量</a:t>
            </a:r>
            <a:endParaRPr lang="zh-CN" altLang="en-US" sz="2400" b="1" kern="0" dirty="0">
              <a:latin typeface="微软雅黑" panose="020B0503020204020204" pitchFamily="34" charset="-122"/>
              <a:ea typeface="微软雅黑" panose="020B0503020204020204" pitchFamily="34" charset="-122"/>
            </a:endParaRPr>
          </a:p>
        </p:txBody>
      </p:sp>
      <p:sp>
        <p:nvSpPr>
          <p:cNvPr id="48134" name="Rectangle 3"/>
          <p:cNvSpPr txBox="1">
            <a:spLocks noChangeArrowheads="1"/>
          </p:cNvSpPr>
          <p:nvPr/>
        </p:nvSpPr>
        <p:spPr bwMode="auto">
          <a:xfrm>
            <a:off x="655638" y="1939925"/>
            <a:ext cx="10754907" cy="419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15000"/>
              </a:lnSpc>
              <a:spcBef>
                <a:spcPts val="100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、通货膨胀的度量</a:t>
            </a:r>
            <a:endParaRPr lang="zh-CN" altLang="en-US" sz="2400" dirty="0">
              <a:latin typeface="微软雅黑" panose="020B0503020204020204" pitchFamily="34" charset="-122"/>
              <a:ea typeface="微软雅黑" panose="020B0503020204020204" pitchFamily="34" charset="-122"/>
            </a:endParaRPr>
          </a:p>
          <a:p>
            <a:pPr algn="just">
              <a:lnSpc>
                <a:spcPct val="115000"/>
              </a:lnSpc>
              <a:spcBef>
                <a:spcPts val="1000"/>
              </a:spcBef>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）居民消费物价指数（</a:t>
            </a:r>
            <a:r>
              <a:rPr lang="en-US" altLang="zh-CN" sz="2400" dirty="0">
                <a:latin typeface="微软雅黑" panose="020B0503020204020204" pitchFamily="34" charset="-122"/>
                <a:ea typeface="微软雅黑" panose="020B0503020204020204" pitchFamily="34" charset="-122"/>
              </a:rPr>
              <a:t>CPI</a:t>
            </a:r>
            <a:r>
              <a:rPr lang="zh-CN" altLang="en-US" sz="2400" dirty="0">
                <a:latin typeface="微软雅黑" panose="020B0503020204020204" pitchFamily="34" charset="-122"/>
                <a:ea typeface="微软雅黑" panose="020B0503020204020204" pitchFamily="34" charset="-122"/>
              </a:rPr>
              <a:t>），衡量城乡居民所购买的生活消费品价格和服务项目价格平均变化程度的指标</a:t>
            </a:r>
            <a:endParaRPr lang="zh-CN" altLang="en-US" sz="2400" dirty="0">
              <a:latin typeface="微软雅黑" panose="020B0503020204020204" pitchFamily="34" charset="-122"/>
              <a:ea typeface="微软雅黑" panose="020B0503020204020204" pitchFamily="34" charset="-122"/>
            </a:endParaRPr>
          </a:p>
          <a:p>
            <a:pPr algn="just">
              <a:lnSpc>
                <a:spcPct val="115000"/>
              </a:lnSpc>
              <a:spcBef>
                <a:spcPts val="1000"/>
              </a:spcBef>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）生产价格指数</a:t>
            </a:r>
            <a:r>
              <a:rPr lang="en-US" altLang="zh-CN" sz="2400" dirty="0">
                <a:latin typeface="微软雅黑" panose="020B0503020204020204" pitchFamily="34" charset="-122"/>
                <a:ea typeface="微软雅黑" panose="020B0503020204020204" pitchFamily="34" charset="-122"/>
              </a:rPr>
              <a:t>(PPI)</a:t>
            </a:r>
            <a:r>
              <a:rPr lang="zh-CN" altLang="en-US" sz="2400" dirty="0">
                <a:latin typeface="微软雅黑" panose="020B0503020204020204" pitchFamily="34" charset="-122"/>
                <a:ea typeface="微软雅黑" panose="020B0503020204020204" pitchFamily="34" charset="-122"/>
              </a:rPr>
              <a:t>是衡量工业企业产品出厂价格变动趋势和变动程度的指数，是反映某一时期生产领域价格变动情况的重要经济指标，也是制定有关经济政策和国民经济核算的重要依据。与批发物价指数</a:t>
            </a:r>
            <a:r>
              <a:rPr lang="en-US" altLang="zh-CN" sz="2400" dirty="0">
                <a:latin typeface="微软雅黑" panose="020B0503020204020204" pitchFamily="34" charset="-122"/>
                <a:ea typeface="微软雅黑" panose="020B0503020204020204" pitchFamily="34" charset="-122"/>
              </a:rPr>
              <a:t>WPI</a:t>
            </a:r>
            <a:r>
              <a:rPr lang="zh-CN" altLang="en-US" sz="2400" dirty="0">
                <a:latin typeface="微软雅黑" panose="020B0503020204020204" pitchFamily="34" charset="-122"/>
                <a:ea typeface="微软雅黑" panose="020B0503020204020204" pitchFamily="34" charset="-122"/>
              </a:rPr>
              <a:t>角度不同。   </a:t>
            </a:r>
            <a:endParaRPr lang="en-US" altLang="zh-CN" sz="2400" dirty="0">
              <a:latin typeface="微软雅黑" panose="020B0503020204020204" pitchFamily="34" charset="-122"/>
              <a:ea typeface="微软雅黑" panose="020B0503020204020204" pitchFamily="34" charset="-122"/>
            </a:endParaRPr>
          </a:p>
          <a:p>
            <a:pPr algn="just">
              <a:lnSpc>
                <a:spcPct val="115000"/>
              </a:lnSpc>
              <a:spcBef>
                <a:spcPts val="1000"/>
              </a:spcBef>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）国内生产总值（</a:t>
            </a:r>
            <a:r>
              <a:rPr lang="en-US" altLang="zh-CN" sz="2400" dirty="0">
                <a:latin typeface="微软雅黑" panose="020B0503020204020204" pitchFamily="34" charset="-122"/>
                <a:ea typeface="微软雅黑" panose="020B0503020204020204" pitchFamily="34" charset="-122"/>
              </a:rPr>
              <a:t>GDP Deflator</a:t>
            </a:r>
            <a:r>
              <a:rPr lang="zh-CN" altLang="en-US" sz="2400" dirty="0">
                <a:latin typeface="微软雅黑" panose="020B0503020204020204" pitchFamily="34" charset="-122"/>
                <a:ea typeface="微软雅黑" panose="020B0503020204020204" pitchFamily="34" charset="-122"/>
              </a:rPr>
              <a:t>）平减指数，衡量一国经济在不同时期内所生产和提供的最终产品与劳务价格总水平变化程度的经济指标 </a:t>
            </a:r>
            <a:endParaRPr lang="zh-CN" altLang="en-US" sz="2400" dirty="0">
              <a:latin typeface="微软雅黑" panose="020B0503020204020204" pitchFamily="34" charset="-122"/>
              <a:ea typeface="微软雅黑" panose="020B0503020204020204" pitchFamily="34" charset="-122"/>
            </a:endParaRPr>
          </a:p>
          <a:p>
            <a:pPr eaLnBrk="1" hangingPunct="1">
              <a:lnSpc>
                <a:spcPct val="120000"/>
              </a:lnSpc>
              <a:spcBef>
                <a:spcPts val="1000"/>
              </a:spcBef>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
        <p:nvSpPr>
          <p:cNvPr id="44036" name="文本框 12"/>
          <p:cNvSpPr txBox="1">
            <a:spLocks noChangeArrowheads="1"/>
          </p:cNvSpPr>
          <p:nvPr/>
        </p:nvSpPr>
        <p:spPr bwMode="auto">
          <a:xfrm>
            <a:off x="768350" y="352998"/>
            <a:ext cx="6102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a:t>
            </a:r>
            <a:r>
              <a:rPr lang="zh-CN" altLang="en-US" sz="2400" b="1" dirty="0">
                <a:latin typeface="微软雅黑" panose="020B0503020204020204" pitchFamily="34" charset="-122"/>
                <a:ea typeface="微软雅黑" panose="020B0503020204020204" pitchFamily="34" charset="-122"/>
                <a:sym typeface="+mn-ea"/>
              </a:rPr>
              <a:t>货币失衡与治理</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154"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49155"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81013" y="1144588"/>
            <a:ext cx="3570287" cy="4968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（一）通货膨胀及其度量</a:t>
            </a:r>
            <a:endParaRPr lang="zh-CN" altLang="en-US" sz="2400" b="1" kern="0" dirty="0">
              <a:latin typeface="微软雅黑" panose="020B0503020204020204" pitchFamily="34" charset="-122"/>
              <a:ea typeface="微软雅黑" panose="020B0503020204020204" pitchFamily="34" charset="-122"/>
            </a:endParaRPr>
          </a:p>
        </p:txBody>
      </p:sp>
      <p:graphicFrame>
        <p:nvGraphicFramePr>
          <p:cNvPr id="8" name="Group 35"/>
          <p:cNvGraphicFramePr>
            <a:graphicFrameLocks noGrp="1"/>
          </p:cNvGraphicFramePr>
          <p:nvPr>
            <p:custDataLst>
              <p:tags r:id="rId2"/>
            </p:custDataLst>
          </p:nvPr>
        </p:nvGraphicFramePr>
        <p:xfrm>
          <a:off x="2393003" y="2772586"/>
          <a:ext cx="8711565" cy="3093085"/>
        </p:xfrm>
        <a:graphic>
          <a:graphicData uri="http://schemas.openxmlformats.org/drawingml/2006/table">
            <a:tbl>
              <a:tblPr/>
              <a:tblGrid>
                <a:gridCol w="2206642"/>
                <a:gridCol w="4663869"/>
                <a:gridCol w="1840865"/>
              </a:tblGrid>
              <a:tr h="58420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指数</a:t>
                      </a:r>
                      <a:endParaRPr kumimoji="0" lang="zh-CN" altLang="en-US"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1428" marR="91428"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优点</a:t>
                      </a:r>
                      <a:endPar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91428" marR="91428"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2021.10</a:t>
                      </a:r>
                      <a:endParaRPr kumimoji="0" lang="en-US"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1428" marR="91428"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774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消费价格指数</a:t>
                      </a: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CPI</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1428" marR="91428"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反应消费品供求</a:t>
                      </a: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a:t>
                      </a:r>
                      <a:r>
                        <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与日常生活联系紧密</a:t>
                      </a:r>
                      <a:endPar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91428" marR="91428"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102.1</a:t>
                      </a:r>
                      <a:endParaRPr kumimoji="0" lang="en-US"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1428" marR="91428"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606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PPI(</a:t>
                      </a:r>
                      <a:r>
                        <a:rPr lang="en-US" altLang="zh-CN" sz="2000" b="1" dirty="0" smtClean="0">
                          <a:latin typeface="微软雅黑" panose="020B0503020204020204" pitchFamily="34" charset="-122"/>
                          <a:ea typeface="微软雅黑" panose="020B0503020204020204" pitchFamily="34" charset="-122"/>
                        </a:rPr>
                        <a:t>Producer Price Index--PPI</a:t>
                      </a: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endPar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1428" marR="91428"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反应中间投入品和批发消费品价格变动</a:t>
                      </a: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预测最终产品和零售消费价格变动</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1428" marR="91428"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105.5</a:t>
                      </a:r>
                      <a:endParaRPr kumimoji="0" lang="en-US"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1428" marR="91428"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518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GDP</a:t>
                      </a: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平减指数</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1428" marR="91428"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覆盖面广</a:t>
                      </a:r>
                      <a:r>
                        <a:rPr kumimoji="0" lang="en-US"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a:t>
                      </a: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能度量各种商品价格变动对价格总水平的影响</a:t>
                      </a: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1428" marR="91428"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100.1</a:t>
                      </a:r>
                      <a:endParaRPr kumimoji="0" lang="en-US"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91428" marR="91428"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190" name="矩形 1"/>
          <p:cNvSpPr>
            <a:spLocks noChangeArrowheads="1"/>
          </p:cNvSpPr>
          <p:nvPr/>
        </p:nvSpPr>
        <p:spPr bwMode="auto">
          <a:xfrm>
            <a:off x="5274452" y="2037134"/>
            <a:ext cx="26463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三种指数优点比较</a:t>
            </a:r>
            <a:endParaRPr lang="zh-CN" altLang="en-US" sz="24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
        <p:nvSpPr>
          <p:cNvPr id="44036" name="文本框 12"/>
          <p:cNvSpPr txBox="1">
            <a:spLocks noChangeArrowheads="1"/>
          </p:cNvSpPr>
          <p:nvPr/>
        </p:nvSpPr>
        <p:spPr bwMode="auto">
          <a:xfrm>
            <a:off x="768350" y="352998"/>
            <a:ext cx="6102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a:t>
            </a:r>
            <a:r>
              <a:rPr lang="zh-CN" altLang="en-US" sz="2400" b="1" dirty="0">
                <a:latin typeface="微软雅黑" panose="020B0503020204020204" pitchFamily="34" charset="-122"/>
                <a:ea typeface="微软雅黑" panose="020B0503020204020204" pitchFamily="34" charset="-122"/>
                <a:sym typeface="+mn-ea"/>
              </a:rPr>
              <a:t>货币失衡与治理</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178"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50179"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50850" y="1076325"/>
            <a:ext cx="3262313" cy="4968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（二）通货膨胀的效应</a:t>
            </a:r>
            <a:endParaRPr lang="zh-CN" altLang="en-US" sz="2400" b="1" kern="0" dirty="0">
              <a:latin typeface="微软雅黑" panose="020B0503020204020204" pitchFamily="34" charset="-122"/>
              <a:ea typeface="微软雅黑" panose="020B0503020204020204" pitchFamily="34" charset="-122"/>
            </a:endParaRPr>
          </a:p>
        </p:txBody>
      </p:sp>
      <p:sp>
        <p:nvSpPr>
          <p:cNvPr id="50182" name="Rectangle 3"/>
          <p:cNvSpPr txBox="1">
            <a:spLocks noChangeArrowheads="1"/>
          </p:cNvSpPr>
          <p:nvPr/>
        </p:nvSpPr>
        <p:spPr bwMode="auto">
          <a:xfrm>
            <a:off x="560388" y="1804988"/>
            <a:ext cx="11123612" cy="444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0000"/>
              </a:lnSpc>
              <a:spcBef>
                <a:spcPts val="1000"/>
              </a:spcBef>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、强制储蓄效应</a:t>
            </a:r>
            <a:endParaRPr lang="zh-CN" altLang="en-US" sz="2400">
              <a:latin typeface="微软雅黑" panose="020B0503020204020204" pitchFamily="34" charset="-122"/>
              <a:ea typeface="微软雅黑" panose="020B0503020204020204" pitchFamily="34" charset="-122"/>
            </a:endParaRPr>
          </a:p>
          <a:p>
            <a:pPr>
              <a:lnSpc>
                <a:spcPct val="90000"/>
              </a:lnSpc>
              <a:spcBef>
                <a:spcPts val="1000"/>
              </a:spcBef>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）政府财政向中央银行借债，直接或间接增发货币，强制增加社会名义储蓄总量，造成物价上涨</a:t>
            </a:r>
            <a:endParaRPr lang="zh-CN" altLang="en-US" sz="2400">
              <a:latin typeface="微软雅黑" panose="020B0503020204020204" pitchFamily="34" charset="-122"/>
              <a:ea typeface="微软雅黑" panose="020B0503020204020204" pitchFamily="34" charset="-122"/>
            </a:endParaRPr>
          </a:p>
          <a:p>
            <a:pPr>
              <a:lnSpc>
                <a:spcPct val="90000"/>
              </a:lnSpc>
              <a:spcBef>
                <a:spcPts val="1000"/>
              </a:spcBef>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）居民、企业部门的消费和储蓄的实际额减少，减少部分相当于政府运用通货膨胀强制储蓄</a:t>
            </a:r>
            <a:endParaRPr lang="zh-CN" altLang="en-US" sz="2400">
              <a:latin typeface="微软雅黑" panose="020B0503020204020204" pitchFamily="34" charset="-122"/>
              <a:ea typeface="微软雅黑" panose="020B0503020204020204" pitchFamily="34" charset="-122"/>
            </a:endParaRPr>
          </a:p>
          <a:p>
            <a:pPr>
              <a:lnSpc>
                <a:spcPct val="90000"/>
              </a:lnSpc>
              <a:spcBef>
                <a:spcPts val="1000"/>
              </a:spcBef>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、收入分配效应</a:t>
            </a:r>
            <a:endParaRPr lang="zh-CN" altLang="en-US" sz="2400">
              <a:latin typeface="微软雅黑" panose="020B0503020204020204" pitchFamily="34" charset="-122"/>
              <a:ea typeface="微软雅黑" panose="020B0503020204020204" pitchFamily="34" charset="-122"/>
            </a:endParaRPr>
          </a:p>
          <a:p>
            <a:pPr>
              <a:lnSpc>
                <a:spcPct val="90000"/>
              </a:lnSpc>
              <a:spcBef>
                <a:spcPts val="1000"/>
              </a:spcBef>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）通货膨胀对依靠劳务收入阶层的影响</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名义工资水平不变</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实际收入水平下降</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或名义收入增加</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实际收入水平不变</a:t>
            </a:r>
            <a:endParaRPr lang="zh-CN" altLang="en-US" sz="2400">
              <a:latin typeface="微软雅黑" panose="020B0503020204020204" pitchFamily="34" charset="-122"/>
              <a:ea typeface="微软雅黑" panose="020B0503020204020204" pitchFamily="34" charset="-122"/>
            </a:endParaRPr>
          </a:p>
          <a:p>
            <a:pPr>
              <a:lnSpc>
                <a:spcPct val="90000"/>
              </a:lnSpc>
              <a:spcBef>
                <a:spcPts val="1000"/>
              </a:spcBef>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）对土地、资本所有者的影响</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通货膨胀时期</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利率和租金往往要提高</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因此对他们实际收入水平没有影响</a:t>
            </a:r>
            <a:endParaRPr lang="zh-CN" altLang="en-US" sz="2400">
              <a:latin typeface="微软雅黑" panose="020B0503020204020204" pitchFamily="34" charset="-122"/>
              <a:ea typeface="微软雅黑" panose="020B0503020204020204" pitchFamily="34" charset="-122"/>
            </a:endParaRPr>
          </a:p>
          <a:p>
            <a:pPr>
              <a:lnSpc>
                <a:spcPct val="90000"/>
              </a:lnSpc>
              <a:spcBef>
                <a:spcPts val="1000"/>
              </a:spcBef>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rPr>
              <a:t>）对企业主的影响</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通货膨胀会使短期利润增加</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提高盈利水平</a:t>
            </a:r>
            <a:endParaRPr lang="zh-CN" altLang="en-US" sz="2400">
              <a:latin typeface="微软雅黑" panose="020B0503020204020204" pitchFamily="34" charset="-122"/>
              <a:ea typeface="微软雅黑" panose="020B0503020204020204" pitchFamily="34" charset="-122"/>
            </a:endParaRPr>
          </a:p>
          <a:p>
            <a:pPr eaLnBrk="1" hangingPunct="1">
              <a:lnSpc>
                <a:spcPct val="120000"/>
              </a:lnSpc>
              <a:spcBef>
                <a:spcPts val="1000"/>
              </a:spcBef>
              <a:buFont typeface="Wingdings" panose="05000000000000000000" pitchFamily="2" charset="2"/>
              <a:buNone/>
            </a:pPr>
            <a:endParaRPr lang="zh-CN" altLang="en-US" sz="240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
        <p:nvSpPr>
          <p:cNvPr id="44036" name="文本框 12"/>
          <p:cNvSpPr txBox="1">
            <a:spLocks noChangeArrowheads="1"/>
          </p:cNvSpPr>
          <p:nvPr/>
        </p:nvSpPr>
        <p:spPr bwMode="auto">
          <a:xfrm>
            <a:off x="768350" y="352998"/>
            <a:ext cx="6102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a:t>
            </a:r>
            <a:r>
              <a:rPr lang="zh-CN" altLang="en-US" sz="2400" b="1" dirty="0">
                <a:latin typeface="微软雅黑" panose="020B0503020204020204" pitchFamily="34" charset="-122"/>
                <a:ea typeface="微软雅黑" panose="020B0503020204020204" pitchFamily="34" charset="-122"/>
                <a:sym typeface="+mn-ea"/>
              </a:rPr>
              <a:t>货币失衡与治理</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202"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51203"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54013" y="1095375"/>
            <a:ext cx="3262312"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（二）通货膨胀的效应</a:t>
            </a:r>
            <a:endParaRPr lang="zh-CN" altLang="en-US" sz="2400" b="1" kern="0" dirty="0">
              <a:latin typeface="微软雅黑" panose="020B0503020204020204" pitchFamily="34" charset="-122"/>
              <a:ea typeface="微软雅黑" panose="020B0503020204020204" pitchFamily="34" charset="-122"/>
            </a:endParaRPr>
          </a:p>
        </p:txBody>
      </p:sp>
      <p:sp>
        <p:nvSpPr>
          <p:cNvPr id="51206" name="Rectangle 3"/>
          <p:cNvSpPr txBox="1">
            <a:spLocks noChangeArrowheads="1"/>
          </p:cNvSpPr>
          <p:nvPr/>
        </p:nvSpPr>
        <p:spPr bwMode="auto">
          <a:xfrm>
            <a:off x="561181" y="1717675"/>
            <a:ext cx="11267653" cy="486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38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、资产结构调整效应</a:t>
            </a:r>
            <a:endParaRPr lang="zh-CN" altLang="en-US" sz="2400" dirty="0">
              <a:latin typeface="微软雅黑" panose="020B0503020204020204" pitchFamily="34" charset="-122"/>
              <a:ea typeface="微软雅黑" panose="020B0503020204020204" pitchFamily="34" charset="-122"/>
            </a:endParaRPr>
          </a:p>
          <a:p>
            <a:pPr>
              <a:lnSpc>
                <a:spcPts val="38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）通货膨胀对于金融资产的债务人有利，对债权人不利，会促使债权人调整资产结构，增加浮动利率债权，或增加与债权期限、利率相匹配的债务</a:t>
            </a:r>
            <a:endParaRPr lang="zh-CN" altLang="en-US" sz="2400" dirty="0">
              <a:latin typeface="微软雅黑" panose="020B0503020204020204" pitchFamily="34" charset="-122"/>
              <a:ea typeface="微软雅黑" panose="020B0503020204020204" pitchFamily="34" charset="-122"/>
            </a:endParaRPr>
          </a:p>
          <a:p>
            <a:pPr>
              <a:lnSpc>
                <a:spcPts val="38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）通货膨胀对小额存款人和债券持有人的打击最大</a:t>
            </a:r>
            <a:endParaRPr lang="zh-CN" altLang="en-US" sz="2400" dirty="0">
              <a:latin typeface="微软雅黑" panose="020B0503020204020204" pitchFamily="34" charset="-122"/>
              <a:ea typeface="微软雅黑" panose="020B0503020204020204" pitchFamily="34" charset="-122"/>
            </a:endParaRPr>
          </a:p>
          <a:p>
            <a:pPr>
              <a:lnSpc>
                <a:spcPts val="38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、恶性通货膨胀下的危机效应</a:t>
            </a:r>
            <a:endParaRPr lang="zh-CN" altLang="en-US" sz="2400" dirty="0">
              <a:latin typeface="微软雅黑" panose="020B0503020204020204" pitchFamily="34" charset="-122"/>
              <a:ea typeface="微软雅黑" panose="020B0503020204020204" pitchFamily="34" charset="-122"/>
            </a:endParaRPr>
          </a:p>
          <a:p>
            <a:pPr>
              <a:lnSpc>
                <a:spcPts val="38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）恶性通货膨胀造成流通秩序紊乱</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投机成风</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信用关系链条断裂</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引起社会经济动荡</a:t>
            </a:r>
            <a:endParaRPr lang="zh-CN" altLang="en-US" sz="2400" dirty="0">
              <a:latin typeface="微软雅黑" panose="020B0503020204020204" pitchFamily="34" charset="-122"/>
              <a:ea typeface="微软雅黑" panose="020B0503020204020204" pitchFamily="34" charset="-122"/>
            </a:endParaRPr>
          </a:p>
          <a:p>
            <a:pPr>
              <a:lnSpc>
                <a:spcPts val="38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）恶性通货膨胀导致本国货币对外大幅度贬值</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引起金融市场恐慌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诱发经济危机</a:t>
            </a:r>
            <a:endParaRPr lang="zh-CN" altLang="en-US" sz="2400" dirty="0">
              <a:latin typeface="微软雅黑" panose="020B0503020204020204" pitchFamily="34" charset="-122"/>
              <a:ea typeface="微软雅黑" panose="020B0503020204020204" pitchFamily="34" charset="-122"/>
            </a:endParaRPr>
          </a:p>
          <a:p>
            <a:pPr>
              <a:lnSpc>
                <a:spcPts val="38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）恶性通货膨胀致使本币信用大幅度降低</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经济出现实物化、外币化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经济自主性和发展活力降低</a:t>
            </a:r>
            <a:endParaRPr lang="zh-CN" altLang="en-US" sz="24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
        <p:nvSpPr>
          <p:cNvPr id="44036" name="文本框 12"/>
          <p:cNvSpPr txBox="1">
            <a:spLocks noChangeArrowheads="1"/>
          </p:cNvSpPr>
          <p:nvPr/>
        </p:nvSpPr>
        <p:spPr bwMode="auto">
          <a:xfrm>
            <a:off x="768350" y="352998"/>
            <a:ext cx="6102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a:t>
            </a:r>
            <a:r>
              <a:rPr lang="zh-CN" altLang="en-US" sz="2400" b="1" dirty="0">
                <a:latin typeface="微软雅黑" panose="020B0503020204020204" pitchFamily="34" charset="-122"/>
                <a:ea typeface="微软雅黑" panose="020B0503020204020204" pitchFamily="34" charset="-122"/>
                <a:sym typeface="+mn-ea"/>
              </a:rPr>
              <a:t>货币失衡与治理</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226"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52227"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50850" y="1123950"/>
            <a:ext cx="3840480" cy="53403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（三）通货膨胀与经济成长</a:t>
            </a:r>
            <a:endParaRPr lang="zh-CN" altLang="en-US" sz="2400" b="1" kern="0" dirty="0">
              <a:latin typeface="微软雅黑" panose="020B0503020204020204" pitchFamily="34" charset="-122"/>
              <a:ea typeface="微软雅黑" panose="020B0503020204020204" pitchFamily="34" charset="-122"/>
            </a:endParaRPr>
          </a:p>
        </p:txBody>
      </p:sp>
      <p:sp>
        <p:nvSpPr>
          <p:cNvPr id="52230" name="Rectangle 3"/>
          <p:cNvSpPr txBox="1">
            <a:spLocks noChangeArrowheads="1"/>
          </p:cNvSpPr>
          <p:nvPr/>
        </p:nvSpPr>
        <p:spPr bwMode="auto">
          <a:xfrm>
            <a:off x="450850" y="1804988"/>
            <a:ext cx="11233150"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3900"/>
              </a:lnSpc>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促进论，通货膨胀有助于促进经济增长</a:t>
            </a:r>
            <a:r>
              <a:rPr lang="en-US" altLang="zh-CN" sz="2400">
                <a:latin typeface="微软雅黑" panose="020B0503020204020204" pitchFamily="34" charset="-122"/>
                <a:ea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endParaRPr>
          </a:p>
          <a:p>
            <a:pPr algn="just">
              <a:lnSpc>
                <a:spcPts val="3900"/>
              </a:lnSpc>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）中央财政向中央银行借款增加实际投资；（</a:t>
            </a: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）通货膨胀有利于富人，其边际储蓄倾向提高，使投资率提高；（</a:t>
            </a:r>
            <a:r>
              <a:rPr lang="en-US" altLang="zh-CN" sz="2400">
                <a:latin typeface="微软雅黑" panose="020B0503020204020204" pitchFamily="34" charset="-122"/>
                <a:ea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rPr>
              <a:t>）通货膨胀调整需要一个过程，企业利润率提高，刺激投资</a:t>
            </a:r>
            <a:endParaRPr lang="en-US" altLang="zh-CN" sz="2400">
              <a:latin typeface="微软雅黑" panose="020B0503020204020204" pitchFamily="34" charset="-122"/>
              <a:ea typeface="微软雅黑" panose="020B0503020204020204" pitchFamily="34" charset="-122"/>
            </a:endParaRPr>
          </a:p>
          <a:p>
            <a:pPr algn="just">
              <a:lnSpc>
                <a:spcPts val="3900"/>
              </a:lnSpc>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促退论，通货膨胀对经济无益，具有减少产出的效应</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）降低融资成本，产生过度资金需求，削弱金融体系效率；（</a:t>
            </a: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）长期通货膨胀增加生产性投资风险和经营成本，减少生产性投资规模；（</a:t>
            </a:r>
            <a:r>
              <a:rPr lang="en-US" altLang="zh-CN" sz="2400">
                <a:latin typeface="微软雅黑" panose="020B0503020204020204" pitchFamily="34" charset="-122"/>
                <a:ea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rPr>
              <a:t>）政府治理通货膨胀的管制政策，可能会削弱经济活力</a:t>
            </a:r>
            <a:endParaRPr lang="zh-CN" altLang="en-US" sz="2400">
              <a:latin typeface="微软雅黑" panose="020B0503020204020204" pitchFamily="34" charset="-122"/>
              <a:ea typeface="微软雅黑" panose="020B0503020204020204" pitchFamily="34" charset="-122"/>
            </a:endParaRPr>
          </a:p>
          <a:p>
            <a:pPr algn="just">
              <a:lnSpc>
                <a:spcPts val="3900"/>
              </a:lnSpc>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rPr>
              <a:t>中性论，通货膨胀对经济增长不产生任何影响 </a:t>
            </a:r>
            <a:endParaRPr lang="zh-CN" altLang="en-US" sz="240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
        <p:nvSpPr>
          <p:cNvPr id="44036" name="文本框 12"/>
          <p:cNvSpPr txBox="1">
            <a:spLocks noChangeArrowheads="1"/>
          </p:cNvSpPr>
          <p:nvPr/>
        </p:nvSpPr>
        <p:spPr bwMode="auto">
          <a:xfrm>
            <a:off x="768350" y="352998"/>
            <a:ext cx="6102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a:t>
            </a:r>
            <a:r>
              <a:rPr lang="zh-CN" altLang="en-US" sz="2400" b="1" dirty="0">
                <a:latin typeface="微软雅黑" panose="020B0503020204020204" pitchFamily="34" charset="-122"/>
                <a:ea typeface="微软雅黑" panose="020B0503020204020204" pitchFamily="34" charset="-122"/>
                <a:sym typeface="+mn-ea"/>
              </a:rPr>
              <a:t>货币失衡与治理</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250"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53251"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55600" y="1104900"/>
            <a:ext cx="3262313"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（四）通货膨胀与就业</a:t>
            </a:r>
            <a:endParaRPr lang="zh-CN" altLang="en-US" sz="2400" b="1" kern="0" dirty="0">
              <a:latin typeface="微软雅黑" panose="020B0503020204020204" pitchFamily="34" charset="-122"/>
              <a:ea typeface="微软雅黑" panose="020B0503020204020204" pitchFamily="34" charset="-122"/>
            </a:endParaRPr>
          </a:p>
        </p:txBody>
      </p:sp>
      <p:sp>
        <p:nvSpPr>
          <p:cNvPr id="53254" name="Rectangle 3"/>
          <p:cNvSpPr txBox="1">
            <a:spLocks noChangeArrowheads="1"/>
          </p:cNvSpPr>
          <p:nvPr/>
        </p:nvSpPr>
        <p:spPr bwMode="auto">
          <a:xfrm>
            <a:off x="560388" y="1824038"/>
            <a:ext cx="11209337"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3200"/>
              </a:lnSpc>
              <a:spcBef>
                <a:spcPts val="1000"/>
              </a:spcBef>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1. </a:t>
            </a:r>
            <a:r>
              <a:rPr lang="zh-CN" altLang="en-US" sz="2400">
                <a:latin typeface="微软雅黑" panose="020B0503020204020204" pitchFamily="34" charset="-122"/>
                <a:ea typeface="微软雅黑" panose="020B0503020204020204" pitchFamily="34" charset="-122"/>
              </a:rPr>
              <a:t>物价稳定和充分就业两个主要宏观经济目标很难完美结合起来</a:t>
            </a:r>
            <a:endParaRPr lang="zh-CN" altLang="en-US" sz="2400">
              <a:latin typeface="微软雅黑" panose="020B0503020204020204" pitchFamily="34" charset="-122"/>
              <a:ea typeface="微软雅黑" panose="020B0503020204020204" pitchFamily="34" charset="-122"/>
            </a:endParaRPr>
          </a:p>
          <a:p>
            <a:pPr>
              <a:lnSpc>
                <a:spcPts val="3400"/>
              </a:lnSpc>
              <a:spcBef>
                <a:spcPct val="45000"/>
              </a:spcBef>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2. </a:t>
            </a:r>
            <a:r>
              <a:rPr lang="zh-CN" altLang="en-US" sz="2400">
                <a:latin typeface="微软雅黑" panose="020B0503020204020204" pitchFamily="34" charset="-122"/>
                <a:ea typeface="微软雅黑" panose="020B0503020204020204" pitchFamily="34" charset="-122"/>
              </a:rPr>
              <a:t>菲利浦斯发现：货币工资的变动与失业率之间存在着一种稳定的此消彼长的关系</a:t>
            </a:r>
            <a:endParaRPr lang="zh-CN" altLang="en-US" sz="2400">
              <a:latin typeface="微软雅黑" panose="020B0503020204020204" pitchFamily="34" charset="-122"/>
              <a:ea typeface="微软雅黑" panose="020B0503020204020204" pitchFamily="34" charset="-122"/>
            </a:endParaRPr>
          </a:p>
          <a:p>
            <a:pPr>
              <a:lnSpc>
                <a:spcPts val="3400"/>
              </a:lnSpc>
              <a:spcBef>
                <a:spcPct val="45000"/>
              </a:spcBef>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3. </a:t>
            </a:r>
            <a:r>
              <a:rPr lang="zh-CN" altLang="en-US" sz="2400">
                <a:latin typeface="微软雅黑" panose="020B0503020204020204" pitchFamily="34" charset="-122"/>
                <a:ea typeface="微软雅黑" panose="020B0503020204020204" pitchFamily="34" charset="-122"/>
              </a:rPr>
              <a:t>其他经济学者导出通货膨胀率与失业率之间的关系，菲利浦斯曲线转换成形式，见图</a:t>
            </a:r>
            <a:r>
              <a:rPr lang="en-US" altLang="zh-CN" sz="2400">
                <a:latin typeface="微软雅黑" panose="020B0503020204020204" pitchFamily="34" charset="-122"/>
                <a:ea typeface="微软雅黑" panose="020B0503020204020204" pitchFamily="34" charset="-122"/>
              </a:rPr>
              <a:t>b</a:t>
            </a:r>
            <a:endParaRPr lang="en-US" altLang="zh-CN" sz="2400">
              <a:latin typeface="微软雅黑" panose="020B0503020204020204" pitchFamily="34" charset="-122"/>
              <a:ea typeface="微软雅黑" panose="020B0503020204020204" pitchFamily="34" charset="-122"/>
            </a:endParaRPr>
          </a:p>
          <a:p>
            <a:pPr>
              <a:lnSpc>
                <a:spcPts val="3400"/>
              </a:lnSpc>
              <a:spcBef>
                <a:spcPct val="45000"/>
              </a:spcBef>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4. </a:t>
            </a:r>
            <a:r>
              <a:rPr lang="zh-CN" altLang="en-US" sz="2400">
                <a:latin typeface="微软雅黑" panose="020B0503020204020204" pitchFamily="34" charset="-122"/>
                <a:ea typeface="微软雅黑" panose="020B0503020204020204" pitchFamily="34" charset="-122"/>
              </a:rPr>
              <a:t>菲利浦斯曲线说明，通货膨胀和失业之间存在一种替代关系，两目标不可兼得</a:t>
            </a:r>
            <a:endParaRPr lang="zh-CN" altLang="en-US" sz="2400">
              <a:latin typeface="微软雅黑" panose="020B0503020204020204" pitchFamily="34" charset="-122"/>
              <a:ea typeface="微软雅黑" panose="020B0503020204020204" pitchFamily="34" charset="-122"/>
            </a:endParaRPr>
          </a:p>
          <a:p>
            <a:pPr>
              <a:lnSpc>
                <a:spcPts val="3400"/>
              </a:lnSpc>
              <a:spcBef>
                <a:spcPct val="45000"/>
              </a:spcBef>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5. 20</a:t>
            </a:r>
            <a:r>
              <a:rPr lang="zh-CN" altLang="en-US" sz="2400">
                <a:latin typeface="微软雅黑" panose="020B0503020204020204" pitchFamily="34" charset="-122"/>
                <a:ea typeface="微软雅黑" panose="020B0503020204020204" pitchFamily="34" charset="-122"/>
              </a:rPr>
              <a:t>世纪</a:t>
            </a:r>
            <a:r>
              <a:rPr lang="en-US" altLang="zh-CN" sz="2400">
                <a:latin typeface="微软雅黑" panose="020B0503020204020204" pitchFamily="34" charset="-122"/>
                <a:ea typeface="微软雅黑" panose="020B0503020204020204" pitchFamily="34" charset="-122"/>
              </a:rPr>
              <a:t>70</a:t>
            </a:r>
            <a:r>
              <a:rPr lang="zh-CN" altLang="en-US" sz="2400">
                <a:latin typeface="微软雅黑" panose="020B0503020204020204" pitchFamily="34" charset="-122"/>
                <a:ea typeface="微软雅黑" panose="020B0503020204020204" pitchFamily="34" charset="-122"/>
              </a:rPr>
              <a:t>年代，大多数西方发达国家先后出现了“滞胀”局面，高通胀率与高失业率相伴</a:t>
            </a:r>
            <a:r>
              <a:rPr lang="zh-CN" altLang="en-US" sz="2400" b="1"/>
              <a:t>随</a:t>
            </a:r>
            <a:endParaRPr lang="zh-CN" altLang="en-US" sz="2400" b="1"/>
          </a:p>
          <a:p>
            <a:pPr>
              <a:lnSpc>
                <a:spcPts val="3200"/>
              </a:lnSpc>
              <a:spcBef>
                <a:spcPts val="1000"/>
              </a:spcBef>
              <a:buFont typeface="Wingdings" panose="05000000000000000000" pitchFamily="2" charset="2"/>
              <a:buNone/>
            </a:pPr>
            <a:endParaRPr lang="en-US" altLang="zh-CN" sz="240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
        <p:nvSpPr>
          <p:cNvPr id="44036" name="文本框 12"/>
          <p:cNvSpPr txBox="1">
            <a:spLocks noChangeArrowheads="1"/>
          </p:cNvSpPr>
          <p:nvPr/>
        </p:nvSpPr>
        <p:spPr bwMode="auto">
          <a:xfrm>
            <a:off x="768350" y="352998"/>
            <a:ext cx="6102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a:t>
            </a:r>
            <a:r>
              <a:rPr lang="zh-CN" altLang="en-US" sz="2400" b="1" dirty="0">
                <a:latin typeface="微软雅黑" panose="020B0503020204020204" pitchFamily="34" charset="-122"/>
                <a:ea typeface="微软雅黑" panose="020B0503020204020204" pitchFamily="34" charset="-122"/>
                <a:sym typeface="+mn-ea"/>
              </a:rPr>
              <a:t>货币失衡与治理</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274"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54275"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31835" y="1449387"/>
            <a:ext cx="3262312" cy="977900"/>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（四）通货膨胀与就业</a:t>
            </a:r>
            <a:endParaRPr lang="en-US" altLang="zh-CN" sz="2400" b="1" kern="0" dirty="0">
              <a:latin typeface="微软雅黑" panose="020B0503020204020204" pitchFamily="34" charset="-122"/>
              <a:ea typeface="微软雅黑" panose="020B0503020204020204" pitchFamily="34" charset="-122"/>
            </a:endParaRPr>
          </a:p>
          <a:p>
            <a:pPr eaLnBrk="1" hangingPunct="1">
              <a:lnSpc>
                <a:spcPct val="120000"/>
              </a:lnSpc>
              <a:defRPr/>
            </a:pPr>
            <a:endParaRPr lang="zh-CN" altLang="en-US" sz="2400" b="1" kern="0" dirty="0">
              <a:latin typeface="微软雅黑" panose="020B0503020204020204" pitchFamily="34" charset="-122"/>
              <a:ea typeface="微软雅黑" panose="020B0503020204020204" pitchFamily="34" charset="-122"/>
            </a:endParaRPr>
          </a:p>
        </p:txBody>
      </p:sp>
      <p:graphicFrame>
        <p:nvGraphicFramePr>
          <p:cNvPr id="54278" name="Object 4"/>
          <p:cNvGraphicFramePr>
            <a:graphicFrameLocks noChangeAspect="1"/>
          </p:cNvGraphicFramePr>
          <p:nvPr/>
        </p:nvGraphicFramePr>
        <p:xfrm>
          <a:off x="4238625" y="1868488"/>
          <a:ext cx="7772400" cy="3746500"/>
        </p:xfrm>
        <a:graphic>
          <a:graphicData uri="http://schemas.openxmlformats.org/presentationml/2006/ole">
            <mc:AlternateContent xmlns:mc="http://schemas.openxmlformats.org/markup-compatibility/2006">
              <mc:Choice xmlns:v="urn:schemas-microsoft-com:vml" Requires="v">
                <p:oleObj spid="_x0000_s54307" name="位图图像" r:id="rId2" imgW="5038725" imgH="2428875" progId="Paint.Picture">
                  <p:embed/>
                </p:oleObj>
              </mc:Choice>
              <mc:Fallback>
                <p:oleObj name="位图图像" r:id="rId2" imgW="5038725" imgH="2428875" progId="Paint.Picture">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25" y="1868488"/>
                        <a:ext cx="7772400" cy="374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79" name="Text Box 7"/>
          <p:cNvSpPr txBox="1">
            <a:spLocks noChangeArrowheads="1"/>
          </p:cNvSpPr>
          <p:nvPr/>
        </p:nvSpPr>
        <p:spPr bwMode="auto">
          <a:xfrm>
            <a:off x="9801225" y="567848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54280" name="Text Box 8"/>
          <p:cNvSpPr txBox="1">
            <a:spLocks noChangeArrowheads="1"/>
          </p:cNvSpPr>
          <p:nvPr/>
        </p:nvSpPr>
        <p:spPr bwMode="auto">
          <a:xfrm>
            <a:off x="5915025" y="567848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11" name="Rectangle 2"/>
          <p:cNvSpPr txBox="1">
            <a:spLocks noChangeArrowheads="1"/>
          </p:cNvSpPr>
          <p:nvPr/>
        </p:nvSpPr>
        <p:spPr>
          <a:xfrm>
            <a:off x="4651375" y="1216025"/>
            <a:ext cx="6691313" cy="466725"/>
          </a:xfrm>
          <a:prstGeom prst="rect">
            <a:avLst/>
          </a:prstGeom>
        </p:spPr>
        <p:txBody>
          <a:bodyPr/>
          <a:lst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lgn="ctr">
              <a:defRPr/>
            </a:pPr>
            <a:r>
              <a:rPr lang="zh-CN" altLang="en-US" sz="2400" kern="0" dirty="0" smtClean="0">
                <a:latin typeface="微软雅黑" panose="020B0503020204020204" pitchFamily="34" charset="-122"/>
                <a:ea typeface="微软雅黑" panose="020B0503020204020204" pitchFamily="34" charset="-122"/>
              </a:rPr>
              <a:t>菲利浦斯曲线</a:t>
            </a:r>
            <a:endParaRPr lang="zh-CN" altLang="en-US" sz="2400" kern="0" dirty="0" smtClean="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
        <p:nvSpPr>
          <p:cNvPr id="3" name="矩形 2"/>
          <p:cNvSpPr/>
          <p:nvPr/>
        </p:nvSpPr>
        <p:spPr>
          <a:xfrm>
            <a:off x="646147" y="2190507"/>
            <a:ext cx="3789666" cy="3416320"/>
          </a:xfrm>
          <a:prstGeom prst="rect">
            <a:avLst/>
          </a:prstGeom>
        </p:spPr>
        <p:txBody>
          <a:bodyPr wrap="square">
            <a:spAutoFit/>
          </a:bodyPr>
          <a:lstStyle/>
          <a:p>
            <a:pPr>
              <a:lnSpc>
                <a:spcPct val="150000"/>
              </a:lnSpc>
            </a:pPr>
            <a:r>
              <a:rPr lang="zh-CN" altLang="zh-CN" sz="2400" b="1" dirty="0">
                <a:latin typeface="微软雅黑" panose="020B0503020204020204" pitchFamily="34" charset="-122"/>
                <a:ea typeface="微软雅黑" panose="020B0503020204020204" pitchFamily="34" charset="-122"/>
              </a:rPr>
              <a:t>货币政策含义：</a:t>
            </a:r>
            <a:r>
              <a:rPr lang="zh-CN" altLang="zh-CN" sz="2400" dirty="0">
                <a:latin typeface="微软雅黑" panose="020B0503020204020204" pitchFamily="34" charset="-122"/>
                <a:ea typeface="微软雅黑" panose="020B0503020204020204" pitchFamily="34" charset="-122"/>
              </a:rPr>
              <a:t>通货膨胀与失业之间存在一种替代关系，难以兼得：要使失业率保持在较低的水平，就必须忍受较高的通货膨胀率；反之则相反。</a:t>
            </a:r>
            <a:endParaRPr lang="zh-CN" altLang="en-US" sz="2400" dirty="0">
              <a:latin typeface="微软雅黑" panose="020B0503020204020204" pitchFamily="34" charset="-122"/>
              <a:ea typeface="微软雅黑" panose="020B0503020204020204" pitchFamily="34" charset="-122"/>
            </a:endParaRPr>
          </a:p>
        </p:txBody>
      </p:sp>
      <p:sp>
        <p:nvSpPr>
          <p:cNvPr id="44036" name="文本框 12"/>
          <p:cNvSpPr txBox="1">
            <a:spLocks noChangeArrowheads="1"/>
          </p:cNvSpPr>
          <p:nvPr/>
        </p:nvSpPr>
        <p:spPr bwMode="auto">
          <a:xfrm>
            <a:off x="768350" y="352998"/>
            <a:ext cx="6102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a:t>
            </a:r>
            <a:r>
              <a:rPr lang="zh-CN" altLang="en-US" sz="2400" b="1" dirty="0">
                <a:latin typeface="微软雅黑" panose="020B0503020204020204" pitchFamily="34" charset="-122"/>
                <a:ea typeface="微软雅黑" panose="020B0503020204020204" pitchFamily="34" charset="-122"/>
                <a:sym typeface="+mn-ea"/>
              </a:rPr>
              <a:t>货币失衡与治理</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298"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55299"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55600" y="1250950"/>
            <a:ext cx="4186238" cy="5349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（五）通货膨胀的成因与治理</a:t>
            </a:r>
            <a:endParaRPr lang="zh-CN" altLang="en-US" sz="2400" b="1" kern="0" dirty="0">
              <a:latin typeface="微软雅黑" panose="020B0503020204020204" pitchFamily="34" charset="-122"/>
              <a:ea typeface="微软雅黑" panose="020B0503020204020204" pitchFamily="34" charset="-122"/>
            </a:endParaRPr>
          </a:p>
        </p:txBody>
      </p:sp>
      <p:sp>
        <p:nvSpPr>
          <p:cNvPr id="55302" name="Rectangle 3"/>
          <p:cNvSpPr txBox="1">
            <a:spLocks noChangeArrowheads="1"/>
          </p:cNvSpPr>
          <p:nvPr/>
        </p:nvSpPr>
        <p:spPr bwMode="auto">
          <a:xfrm>
            <a:off x="466725" y="2019300"/>
            <a:ext cx="11233150" cy="412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ts val="3500"/>
              </a:lnSpc>
              <a:spcBef>
                <a:spcPts val="100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、需求拉动型</a:t>
            </a:r>
            <a:endParaRPr lang="zh-CN" altLang="en-US" sz="2400" dirty="0">
              <a:latin typeface="微软雅黑" panose="020B0503020204020204" pitchFamily="34" charset="-122"/>
              <a:ea typeface="微软雅黑" panose="020B0503020204020204" pitchFamily="34" charset="-122"/>
            </a:endParaRPr>
          </a:p>
          <a:p>
            <a:pPr algn="just">
              <a:lnSpc>
                <a:spcPts val="3500"/>
              </a:lnSpc>
              <a:spcBef>
                <a:spcPts val="1000"/>
              </a:spcBef>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 原因：</a:t>
            </a:r>
            <a:endParaRPr lang="en-US" altLang="zh-CN" sz="2400" dirty="0" smtClean="0">
              <a:latin typeface="微软雅黑" panose="020B0503020204020204" pitchFamily="34" charset="-122"/>
              <a:ea typeface="微软雅黑" panose="020B0503020204020204" pitchFamily="34" charset="-122"/>
            </a:endParaRPr>
          </a:p>
          <a:p>
            <a:pPr marL="622300" indent="-349250" algn="just">
              <a:lnSpc>
                <a:spcPts val="3500"/>
              </a:lnSpc>
              <a:spcBef>
                <a:spcPts val="100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总</a:t>
            </a:r>
            <a:r>
              <a:rPr lang="zh-CN" altLang="en-US" sz="2400" dirty="0">
                <a:latin typeface="微软雅黑" panose="020B0503020204020204" pitchFamily="34" charset="-122"/>
                <a:ea typeface="微软雅黑" panose="020B0503020204020204" pitchFamily="34" charset="-122"/>
              </a:rPr>
              <a:t>需求过度增加，超过了商品和劳务的供给引起价格上涨</a:t>
            </a:r>
            <a:endParaRPr lang="zh-CN" altLang="en-US" sz="2400" dirty="0">
              <a:latin typeface="微软雅黑" panose="020B0503020204020204" pitchFamily="34" charset="-122"/>
              <a:ea typeface="微软雅黑" panose="020B0503020204020204" pitchFamily="34" charset="-122"/>
            </a:endParaRPr>
          </a:p>
          <a:p>
            <a:pPr marL="622300" indent="-349250" algn="just">
              <a:lnSpc>
                <a:spcPts val="3500"/>
              </a:lnSpc>
              <a:spcBef>
                <a:spcPts val="100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需求</a:t>
            </a:r>
            <a:r>
              <a:rPr lang="zh-CN" altLang="en-US" sz="2400" dirty="0">
                <a:latin typeface="微软雅黑" panose="020B0503020204020204" pitchFamily="34" charset="-122"/>
                <a:ea typeface="微软雅黑" panose="020B0503020204020204" pitchFamily="34" charset="-122"/>
              </a:rPr>
              <a:t>膨胀的基本因素：财政赤字、信用膨胀、投资需求膨胀、消费需求</a:t>
            </a:r>
            <a:r>
              <a:rPr lang="zh-CN" altLang="en-US" sz="2400" dirty="0" smtClean="0">
                <a:latin typeface="微软雅黑" panose="020B0503020204020204" pitchFamily="34" charset="-122"/>
                <a:ea typeface="微软雅黑" panose="020B0503020204020204" pitchFamily="34" charset="-122"/>
              </a:rPr>
              <a:t>膨</a:t>
            </a:r>
            <a:endParaRPr lang="en-US" altLang="zh-CN" sz="2400" dirty="0" smtClean="0">
              <a:latin typeface="微软雅黑" panose="020B0503020204020204" pitchFamily="34" charset="-122"/>
              <a:ea typeface="微软雅黑" panose="020B0503020204020204" pitchFamily="34" charset="-122"/>
            </a:endParaRPr>
          </a:p>
          <a:p>
            <a:pPr algn="just">
              <a:lnSpc>
                <a:spcPts val="3500"/>
              </a:lnSpc>
              <a:spcBef>
                <a:spcPts val="100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治理</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622300" indent="-349250" algn="just">
              <a:lnSpc>
                <a:spcPts val="3500"/>
              </a:lnSpc>
              <a:spcBef>
                <a:spcPts val="100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压缩</a:t>
            </a:r>
            <a:r>
              <a:rPr lang="zh-CN" altLang="en-US" sz="2400" dirty="0">
                <a:latin typeface="微软雅黑" panose="020B0503020204020204" pitchFamily="34" charset="-122"/>
                <a:ea typeface="微软雅黑" panose="020B0503020204020204" pitchFamily="34" charset="-122"/>
              </a:rPr>
              <a:t>财政支出，平衡财政赤字</a:t>
            </a:r>
            <a:endParaRPr lang="zh-CN" altLang="en-US" sz="2400" dirty="0">
              <a:latin typeface="微软雅黑" panose="020B0503020204020204" pitchFamily="34" charset="-122"/>
              <a:ea typeface="微软雅黑" panose="020B0503020204020204" pitchFamily="34" charset="-122"/>
            </a:endParaRPr>
          </a:p>
          <a:p>
            <a:pPr marL="622300" indent="-349250" algn="just">
              <a:lnSpc>
                <a:spcPts val="3500"/>
              </a:lnSpc>
              <a:spcBef>
                <a:spcPts val="100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紧缩</a:t>
            </a:r>
            <a:r>
              <a:rPr lang="zh-CN" altLang="en-US" sz="2400" dirty="0">
                <a:latin typeface="微软雅黑" panose="020B0503020204020204" pitchFamily="34" charset="-122"/>
                <a:ea typeface="微软雅黑" panose="020B0503020204020204" pitchFamily="34" charset="-122"/>
              </a:rPr>
              <a:t>信贷，控制货币投放，减少货币供应</a:t>
            </a:r>
            <a:endParaRPr lang="zh-CN" altLang="en-US" sz="2400" dirty="0">
              <a:latin typeface="微软雅黑" panose="020B0503020204020204" pitchFamily="34" charset="-122"/>
              <a:ea typeface="微软雅黑" panose="020B0503020204020204" pitchFamily="34" charset="-122"/>
            </a:endParaRPr>
          </a:p>
          <a:p>
            <a:pPr algn="just">
              <a:lnSpc>
                <a:spcPts val="3500"/>
              </a:lnSpc>
              <a:spcBef>
                <a:spcPts val="1000"/>
              </a:spcBef>
              <a:buFont typeface="Wingdings" panose="05000000000000000000" pitchFamily="2" charset="2"/>
              <a:buNone/>
            </a:pPr>
            <a:endParaRPr lang="en-US" altLang="zh-CN" sz="2400" dirty="0" smtClean="0">
              <a:latin typeface="微软雅黑" panose="020B0503020204020204" pitchFamily="34" charset="-122"/>
              <a:ea typeface="微软雅黑" panose="020B0503020204020204" pitchFamily="34" charset="-122"/>
            </a:endParaRPr>
          </a:p>
          <a:p>
            <a:pPr algn="just">
              <a:lnSpc>
                <a:spcPts val="3500"/>
              </a:lnSpc>
              <a:spcBef>
                <a:spcPts val="1000"/>
              </a:spcBef>
              <a:buFont typeface="Wingdings" panose="05000000000000000000" pitchFamily="2" charset="2"/>
              <a:buNone/>
            </a:pPr>
            <a:endParaRPr lang="zh-CN" altLang="en-US" sz="2400" dirty="0" smtClean="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
        <p:nvSpPr>
          <p:cNvPr id="44036" name="文本框 12"/>
          <p:cNvSpPr txBox="1">
            <a:spLocks noChangeArrowheads="1"/>
          </p:cNvSpPr>
          <p:nvPr/>
        </p:nvSpPr>
        <p:spPr bwMode="auto">
          <a:xfrm>
            <a:off x="768350" y="352998"/>
            <a:ext cx="6102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a:t>
            </a:r>
            <a:r>
              <a:rPr lang="zh-CN" altLang="en-US" sz="2400" b="1" dirty="0">
                <a:latin typeface="微软雅黑" panose="020B0503020204020204" pitchFamily="34" charset="-122"/>
                <a:ea typeface="微软雅黑" panose="020B0503020204020204" pitchFamily="34" charset="-122"/>
                <a:sym typeface="+mn-ea"/>
              </a:rPr>
              <a:t>货币失衡与治理</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0"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17411"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文本框 12"/>
          <p:cNvSpPr txBox="1">
            <a:spLocks noChangeArrowheads="1"/>
          </p:cNvSpPr>
          <p:nvPr/>
        </p:nvSpPr>
        <p:spPr bwMode="auto">
          <a:xfrm>
            <a:off x="816990" y="339080"/>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一、货币</a:t>
            </a:r>
            <a:r>
              <a:rPr lang="zh-CN" altLang="en-US" sz="2400" b="1" dirty="0">
                <a:latin typeface="微软雅黑" panose="020B0503020204020204" pitchFamily="34" charset="-122"/>
                <a:ea typeface="微软雅黑" panose="020B0503020204020204" pitchFamily="34" charset="-122"/>
              </a:rPr>
              <a:t>均衡与市场</a:t>
            </a:r>
            <a:r>
              <a:rPr lang="zh-CN" altLang="en-US" sz="2400" b="1" dirty="0" smtClean="0">
                <a:latin typeface="微软雅黑" panose="020B0503020204020204" pitchFamily="34" charset="-122"/>
                <a:ea typeface="微软雅黑" panose="020B0503020204020204" pitchFamily="34" charset="-122"/>
              </a:rPr>
              <a:t>均衡</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17413" name="Rectangle 3"/>
          <p:cNvSpPr txBox="1">
            <a:spLocks noChangeArrowheads="1"/>
          </p:cNvSpPr>
          <p:nvPr/>
        </p:nvSpPr>
        <p:spPr bwMode="auto">
          <a:xfrm>
            <a:off x="685800" y="2244725"/>
            <a:ext cx="10142538"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1000"/>
              </a:spcBef>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、货币均衡是指货币供给满足货币需求，</a:t>
            </a:r>
            <a:endParaRPr lang="zh-CN" altLang="en-US" sz="2400">
              <a:latin typeface="微软雅黑" panose="020B0503020204020204" pitchFamily="34" charset="-122"/>
              <a:ea typeface="微软雅黑" panose="020B0503020204020204" pitchFamily="34" charset="-122"/>
            </a:endParaRPr>
          </a:p>
          <a:p>
            <a:pPr eaLnBrk="1" hangingPunct="1">
              <a:lnSpc>
                <a:spcPct val="150000"/>
              </a:lnSpc>
              <a:spcBef>
                <a:spcPts val="1000"/>
              </a:spcBef>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rPr>
              <a:t>Ms</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Md</a:t>
            </a:r>
            <a:endParaRPr lang="en-US" altLang="zh-CN" sz="2400">
              <a:latin typeface="微软雅黑" panose="020B0503020204020204" pitchFamily="34" charset="-122"/>
              <a:ea typeface="微软雅黑" panose="020B0503020204020204" pitchFamily="34" charset="-122"/>
            </a:endParaRPr>
          </a:p>
          <a:p>
            <a:pPr eaLnBrk="1" hangingPunct="1">
              <a:lnSpc>
                <a:spcPct val="150000"/>
              </a:lnSpc>
              <a:spcBef>
                <a:spcPct val="50000"/>
              </a:spcBef>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、货币非均衡是指货币供给超过或者满足不了货币需求，</a:t>
            </a:r>
            <a:endParaRPr lang="zh-CN" altLang="en-US" sz="2400">
              <a:latin typeface="微软雅黑" panose="020B0503020204020204" pitchFamily="34" charset="-122"/>
              <a:ea typeface="微软雅黑" panose="020B0503020204020204" pitchFamily="34" charset="-122"/>
            </a:endParaRPr>
          </a:p>
          <a:p>
            <a:pPr eaLnBrk="1" hangingPunct="1">
              <a:lnSpc>
                <a:spcPct val="150000"/>
              </a:lnSpc>
              <a:spcBef>
                <a:spcPct val="50000"/>
              </a:spcBef>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rPr>
              <a:t>Ms≠Md</a:t>
            </a:r>
            <a:endParaRPr lang="zh-CN" altLang="en-US" sz="2400">
              <a:latin typeface="微软雅黑" panose="020B0503020204020204" pitchFamily="34" charset="-122"/>
              <a:ea typeface="微软雅黑" panose="020B0503020204020204" pitchFamily="34" charset="-122"/>
            </a:endParaRPr>
          </a:p>
        </p:txBody>
      </p:sp>
      <p:sp>
        <p:nvSpPr>
          <p:cNvPr id="2" name="矩形 1"/>
          <p:cNvSpPr/>
          <p:nvPr/>
        </p:nvSpPr>
        <p:spPr>
          <a:xfrm>
            <a:off x="455613" y="1339850"/>
            <a:ext cx="3262312"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（一）货币均衡与利率</a:t>
            </a:r>
            <a:endParaRPr lang="zh-CN" altLang="en-US" sz="2400" b="1" kern="0"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322"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56323"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55600" y="1104900"/>
            <a:ext cx="4186238" cy="5349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（五）通货膨胀的成因与治理</a:t>
            </a:r>
            <a:endParaRPr lang="zh-CN" altLang="en-US" sz="2400" b="1" kern="0" dirty="0">
              <a:latin typeface="微软雅黑" panose="020B0503020204020204" pitchFamily="34" charset="-122"/>
              <a:ea typeface="微软雅黑" panose="020B0503020204020204" pitchFamily="34" charset="-122"/>
            </a:endParaRPr>
          </a:p>
        </p:txBody>
      </p:sp>
      <p:sp>
        <p:nvSpPr>
          <p:cNvPr id="56326" name="Rectangle 3"/>
          <p:cNvSpPr txBox="1">
            <a:spLocks noChangeArrowheads="1"/>
          </p:cNvSpPr>
          <p:nvPr/>
        </p:nvSpPr>
        <p:spPr bwMode="auto">
          <a:xfrm>
            <a:off x="450850" y="1644650"/>
            <a:ext cx="11339513" cy="499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spcBef>
                <a:spcPts val="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、成本推进型</a:t>
            </a:r>
            <a:endParaRPr lang="zh-CN" altLang="en-US" sz="2400" dirty="0">
              <a:latin typeface="微软雅黑" panose="020B0503020204020204" pitchFamily="34" charset="-122"/>
              <a:ea typeface="微软雅黑" panose="020B0503020204020204" pitchFamily="34" charset="-122"/>
            </a:endParaRPr>
          </a:p>
          <a:p>
            <a:pPr algn="just">
              <a:lnSpc>
                <a:spcPct val="150000"/>
              </a:lnSpc>
              <a:spcBef>
                <a:spcPts val="0"/>
              </a:spcBef>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）原因</a:t>
            </a:r>
            <a:r>
              <a:rPr lang="zh-CN" altLang="en-US" sz="24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dirty="0">
                <a:latin typeface="微软雅黑" panose="020B0503020204020204" pitchFamily="34" charset="-122"/>
                <a:ea typeface="微软雅黑" panose="020B0503020204020204" pitchFamily="34" charset="-122"/>
              </a:rPr>
              <a:t>工会对工资提高的要求；垄断行业中企业追求垄断利润指定垄断价格</a:t>
            </a:r>
            <a:endParaRPr lang="zh-CN" altLang="en-US" sz="2400" dirty="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治理：以物价指导线来确定控制各部门工资增长率，管制或冻结工资；制定反托拉斯法以限制垄断高价</a:t>
            </a:r>
            <a:endParaRPr lang="zh-CN" altLang="en-US" sz="2400" dirty="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、供求混合推动型</a:t>
            </a:r>
            <a:endParaRPr lang="zh-CN" altLang="en-US" sz="2400" dirty="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 原因：</a:t>
            </a:r>
            <a:r>
              <a:rPr lang="en-US" altLang="zh-CN" sz="2400" dirty="0" smtClean="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、需求过度引起物价上涨，物价上涨促使工会要求提高工资，工资提高转化为成本推进</a:t>
            </a:r>
            <a:r>
              <a:rPr lang="zh-CN" altLang="en-US" sz="2400" dirty="0" smtClean="0">
                <a:latin typeface="微软雅黑" panose="020B0503020204020204" pitchFamily="34" charset="-122"/>
                <a:ea typeface="微软雅黑" panose="020B0503020204020204" pitchFamily="34" charset="-122"/>
              </a:rPr>
              <a:t>因素；</a:t>
            </a:r>
            <a:r>
              <a:rPr lang="en-US" altLang="zh-CN" sz="2400" dirty="0" smtClean="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、提高工资或垄断利润增加引起物价上涨，刺激有效需求，成为需求拉动的</a:t>
            </a:r>
            <a:r>
              <a:rPr lang="zh-CN" altLang="en-US" sz="2400" dirty="0" smtClean="0">
                <a:latin typeface="微软雅黑" panose="020B0503020204020204" pitchFamily="34" charset="-122"/>
                <a:ea typeface="微软雅黑" panose="020B0503020204020204" pitchFamily="34" charset="-122"/>
              </a:rPr>
              <a:t>因素</a:t>
            </a:r>
            <a:endParaRPr lang="en-US" altLang="zh-CN" sz="2400" dirty="0" smtClean="0">
              <a:latin typeface="微软雅黑" panose="020B0503020204020204" pitchFamily="34" charset="-122"/>
              <a:ea typeface="微软雅黑" panose="020B0503020204020204" pitchFamily="34" charset="-122"/>
            </a:endParaRPr>
          </a:p>
          <a:p>
            <a:pPr>
              <a:lnSpc>
                <a:spcPct val="150000"/>
              </a:lnSpc>
              <a:spcBef>
                <a:spcPts val="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）治理：双管齐下</a:t>
            </a:r>
            <a:endParaRPr lang="zh-CN" altLang="en-US" sz="2400" dirty="0">
              <a:latin typeface="微软雅黑" panose="020B0503020204020204" pitchFamily="34" charset="-122"/>
              <a:ea typeface="微软雅黑" panose="020B0503020204020204" pitchFamily="34" charset="-122"/>
            </a:endParaRPr>
          </a:p>
          <a:p>
            <a:pPr algn="just">
              <a:lnSpc>
                <a:spcPct val="150000"/>
              </a:lnSpc>
              <a:spcBef>
                <a:spcPts val="0"/>
              </a:spcBef>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
        <p:nvSpPr>
          <p:cNvPr id="44036" name="文本框 12"/>
          <p:cNvSpPr txBox="1">
            <a:spLocks noChangeArrowheads="1"/>
          </p:cNvSpPr>
          <p:nvPr/>
        </p:nvSpPr>
        <p:spPr bwMode="auto">
          <a:xfrm>
            <a:off x="768350" y="352998"/>
            <a:ext cx="6102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a:t>
            </a:r>
            <a:r>
              <a:rPr lang="zh-CN" altLang="en-US" sz="2400" b="1" dirty="0">
                <a:latin typeface="微软雅黑" panose="020B0503020204020204" pitchFamily="34" charset="-122"/>
                <a:ea typeface="微软雅黑" panose="020B0503020204020204" pitchFamily="34" charset="-122"/>
                <a:sym typeface="+mn-ea"/>
              </a:rPr>
              <a:t>货币失衡与治理</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346"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57347"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50850" y="1192213"/>
            <a:ext cx="4186238" cy="5349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（五）通货膨胀的成因与治理</a:t>
            </a:r>
            <a:endParaRPr lang="zh-CN" altLang="en-US" sz="2400" b="1" kern="0" dirty="0">
              <a:latin typeface="微软雅黑" panose="020B0503020204020204" pitchFamily="34" charset="-122"/>
              <a:ea typeface="微软雅黑" panose="020B0503020204020204" pitchFamily="34" charset="-122"/>
            </a:endParaRPr>
          </a:p>
        </p:txBody>
      </p:sp>
      <p:sp>
        <p:nvSpPr>
          <p:cNvPr id="57350" name="Rectangle 3"/>
          <p:cNvSpPr txBox="1">
            <a:spLocks noChangeArrowheads="1"/>
          </p:cNvSpPr>
          <p:nvPr/>
        </p:nvSpPr>
        <p:spPr bwMode="auto">
          <a:xfrm>
            <a:off x="677803" y="1906349"/>
            <a:ext cx="10683994" cy="43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05000"/>
              </a:lnSpc>
              <a:spcBef>
                <a:spcPts val="100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、结构性失调型</a:t>
            </a:r>
            <a:endParaRPr lang="zh-CN" altLang="en-US" sz="2400" dirty="0">
              <a:latin typeface="微软雅黑" panose="020B0503020204020204" pitchFamily="34" charset="-122"/>
              <a:ea typeface="微软雅黑" panose="020B0503020204020204" pitchFamily="34" charset="-122"/>
            </a:endParaRPr>
          </a:p>
          <a:p>
            <a:pPr algn="just">
              <a:lnSpc>
                <a:spcPct val="105000"/>
              </a:lnSpc>
              <a:spcBef>
                <a:spcPts val="1000"/>
              </a:spcBef>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）成因：</a:t>
            </a:r>
            <a:endParaRPr lang="en-US" altLang="zh-CN" sz="2400" dirty="0" smtClean="0">
              <a:latin typeface="微软雅黑" panose="020B0503020204020204" pitchFamily="34" charset="-122"/>
              <a:ea typeface="微软雅黑" panose="020B0503020204020204" pitchFamily="34" charset="-122"/>
            </a:endParaRPr>
          </a:p>
          <a:p>
            <a:pPr indent="-282575" algn="just">
              <a:lnSpc>
                <a:spcPct val="105000"/>
              </a:lnSpc>
              <a:spcBef>
                <a:spcPts val="1000"/>
              </a:spcBef>
              <a:buClr>
                <a:srgbClr val="00B050"/>
              </a:buClr>
              <a:buFont typeface="Wingdings" panose="05000000000000000000" pitchFamily="2" charset="2"/>
              <a:buChar char="n"/>
              <a:tabLst>
                <a:tab pos="622300" algn="l"/>
              </a:tabLst>
            </a:pPr>
            <a:r>
              <a:rPr lang="zh-CN" altLang="en-US" sz="2400" dirty="0" smtClean="0">
                <a:latin typeface="微软雅黑" panose="020B0503020204020204" pitchFamily="34" charset="-122"/>
                <a:ea typeface="微软雅黑" panose="020B0503020204020204" pitchFamily="34" charset="-122"/>
              </a:rPr>
              <a:t>劳动生产率</a:t>
            </a:r>
            <a:r>
              <a:rPr lang="zh-CN" altLang="en-US" sz="2400" dirty="0">
                <a:latin typeface="微软雅黑" panose="020B0503020204020204" pitchFamily="34" charset="-122"/>
                <a:ea typeface="微软雅黑" panose="020B0503020204020204" pitchFamily="34" charset="-122"/>
              </a:rPr>
              <a:t>增长速度的差异</a:t>
            </a:r>
            <a:r>
              <a:rPr lang="zh-CN" altLang="en-US" sz="2400" dirty="0" smtClean="0">
                <a:latin typeface="微软雅黑" panose="020B0503020204020204" pitchFamily="34" charset="-122"/>
                <a:ea typeface="微软雅黑" panose="020B0503020204020204" pitchFamily="34" charset="-122"/>
              </a:rPr>
              <a:t>：低劳动生产率部门工资上涨率向高劳动生产率部门看齐</a:t>
            </a:r>
            <a:endParaRPr lang="en-US" altLang="zh-CN" sz="2400" dirty="0" smtClean="0">
              <a:latin typeface="微软雅黑" panose="020B0503020204020204" pitchFamily="34" charset="-122"/>
              <a:ea typeface="微软雅黑" panose="020B0503020204020204" pitchFamily="34" charset="-122"/>
            </a:endParaRPr>
          </a:p>
          <a:p>
            <a:pPr indent="-282575" algn="just">
              <a:lnSpc>
                <a:spcPct val="105000"/>
              </a:lnSpc>
              <a:spcBef>
                <a:spcPts val="1000"/>
              </a:spcBef>
              <a:buClr>
                <a:srgbClr val="00B050"/>
              </a:buClr>
              <a:buFont typeface="Wingdings" panose="05000000000000000000" pitchFamily="2" charset="2"/>
              <a:buChar char="n"/>
              <a:tabLst>
                <a:tab pos="622300" algn="l"/>
              </a:tabLst>
            </a:pPr>
            <a:r>
              <a:rPr lang="zh-CN" altLang="en-US" sz="2400" dirty="0" smtClean="0">
                <a:latin typeface="微软雅黑" panose="020B0503020204020204" pitchFamily="34" charset="-122"/>
                <a:ea typeface="微软雅黑" panose="020B0503020204020204" pitchFamily="34" charset="-122"/>
              </a:rPr>
              <a:t>“瓶颈”</a:t>
            </a:r>
            <a:r>
              <a:rPr lang="zh-CN" altLang="en-US" sz="2400" dirty="0">
                <a:latin typeface="微软雅黑" panose="020B0503020204020204" pitchFamily="34" charset="-122"/>
                <a:ea typeface="微软雅黑" panose="020B0503020204020204" pitchFamily="34" charset="-122"/>
              </a:rPr>
              <a:t>制约，“瓶颈”部门的价格因供不应求而上涨时，便引起了其他部门甚至是生产过剩部门的连锁反应</a:t>
            </a:r>
            <a:endParaRPr lang="zh-CN" altLang="en-US" sz="2400" dirty="0">
              <a:latin typeface="微软雅黑" panose="020B0503020204020204" pitchFamily="34" charset="-122"/>
              <a:ea typeface="微软雅黑" panose="020B0503020204020204" pitchFamily="34" charset="-122"/>
            </a:endParaRPr>
          </a:p>
          <a:p>
            <a:pPr indent="-282575">
              <a:lnSpc>
                <a:spcPct val="105000"/>
              </a:lnSpc>
              <a:spcBef>
                <a:spcPts val="1000"/>
              </a:spcBef>
              <a:buClr>
                <a:srgbClr val="00B050"/>
              </a:buClr>
              <a:buFont typeface="Wingdings" panose="05000000000000000000" pitchFamily="2" charset="2"/>
              <a:buChar char="n"/>
              <a:tabLst>
                <a:tab pos="622300" algn="l"/>
              </a:tabLst>
            </a:pPr>
            <a:r>
              <a:rPr lang="zh-CN" altLang="en-US" sz="2400" dirty="0" smtClean="0">
                <a:latin typeface="微软雅黑" panose="020B0503020204020204" pitchFamily="34" charset="-122"/>
                <a:ea typeface="微软雅黑" panose="020B0503020204020204" pitchFamily="34" charset="-122"/>
              </a:rPr>
              <a:t>需求</a:t>
            </a:r>
            <a:r>
              <a:rPr lang="zh-CN" altLang="en-US" sz="2400" dirty="0">
                <a:latin typeface="微软雅黑" panose="020B0503020204020204" pitchFamily="34" charset="-122"/>
                <a:ea typeface="微软雅黑" panose="020B0503020204020204" pitchFamily="34" charset="-122"/>
              </a:rPr>
              <a:t>转移：社会对产品和服务的</a:t>
            </a:r>
            <a:r>
              <a:rPr lang="zh-CN" altLang="en-US" sz="2400" dirty="0" smtClean="0">
                <a:latin typeface="微软雅黑" panose="020B0503020204020204" pitchFamily="34" charset="-122"/>
                <a:ea typeface="微软雅黑" panose="020B0503020204020204" pitchFamily="34" charset="-122"/>
              </a:rPr>
              <a:t>需求会</a:t>
            </a:r>
            <a:r>
              <a:rPr lang="zh-CN" altLang="en-US" sz="2400" dirty="0">
                <a:latin typeface="微软雅黑" panose="020B0503020204020204" pitchFamily="34" charset="-122"/>
                <a:ea typeface="微软雅黑" panose="020B0503020204020204" pitchFamily="34" charset="-122"/>
              </a:rPr>
              <a:t>不断地从一个部门向另一个部门</a:t>
            </a:r>
            <a:r>
              <a:rPr lang="zh-CN" altLang="en-US" sz="2400" dirty="0" smtClean="0">
                <a:latin typeface="微软雅黑" panose="020B0503020204020204" pitchFamily="34" charset="-122"/>
                <a:ea typeface="微软雅黑" panose="020B0503020204020204" pitchFamily="34" charset="-122"/>
              </a:rPr>
              <a:t>转移；那些</a:t>
            </a:r>
            <a:r>
              <a:rPr lang="zh-CN" altLang="en-US" sz="2400" dirty="0">
                <a:latin typeface="微软雅黑" panose="020B0503020204020204" pitchFamily="34" charset="-122"/>
                <a:ea typeface="微软雅黑" panose="020B0503020204020204" pitchFamily="34" charset="-122"/>
              </a:rPr>
              <a:t>需求增加的行业，价格和工资将</a:t>
            </a:r>
            <a:r>
              <a:rPr lang="zh-CN" altLang="en-US" sz="2400" dirty="0" smtClean="0">
                <a:latin typeface="微软雅黑" panose="020B0503020204020204" pitchFamily="34" charset="-122"/>
                <a:ea typeface="微软雅黑" panose="020B0503020204020204" pitchFamily="34" charset="-122"/>
              </a:rPr>
              <a:t>上升</a:t>
            </a:r>
            <a:endParaRPr lang="en-US" altLang="zh-CN" sz="2400" dirty="0" smtClean="0">
              <a:latin typeface="微软雅黑" panose="020B0503020204020204" pitchFamily="34" charset="-122"/>
              <a:ea typeface="微软雅黑" panose="020B0503020204020204" pitchFamily="34" charset="-122"/>
            </a:endParaRPr>
          </a:p>
          <a:p>
            <a:pPr>
              <a:lnSpc>
                <a:spcPct val="105000"/>
              </a:lnSpc>
              <a:spcBef>
                <a:spcPts val="1000"/>
              </a:spcBef>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）治理：推进经济结构调整，改善资源配置</a:t>
            </a:r>
            <a:endParaRPr lang="zh-CN" altLang="en-US" sz="24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
        <p:nvSpPr>
          <p:cNvPr id="44036" name="文本框 12"/>
          <p:cNvSpPr txBox="1">
            <a:spLocks noChangeArrowheads="1"/>
          </p:cNvSpPr>
          <p:nvPr/>
        </p:nvSpPr>
        <p:spPr bwMode="auto">
          <a:xfrm>
            <a:off x="768350" y="352998"/>
            <a:ext cx="6102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a:t>
            </a:r>
            <a:r>
              <a:rPr lang="zh-CN" altLang="en-US" sz="2400" b="1" dirty="0">
                <a:latin typeface="微软雅黑" panose="020B0503020204020204" pitchFamily="34" charset="-122"/>
                <a:ea typeface="微软雅黑" panose="020B0503020204020204" pitchFamily="34" charset="-122"/>
                <a:sym typeface="+mn-ea"/>
              </a:rPr>
              <a:t>货币失衡与治理</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394"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59395"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54013" y="1192213"/>
            <a:ext cx="4186237" cy="5349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（五）通货膨胀的成因与治理</a:t>
            </a:r>
            <a:endParaRPr lang="zh-CN" altLang="en-US" sz="2400" b="1" kern="0" dirty="0">
              <a:latin typeface="微软雅黑" panose="020B0503020204020204" pitchFamily="34" charset="-122"/>
              <a:ea typeface="微软雅黑" panose="020B0503020204020204" pitchFamily="34" charset="-122"/>
            </a:endParaRPr>
          </a:p>
        </p:txBody>
      </p:sp>
      <p:sp>
        <p:nvSpPr>
          <p:cNvPr id="8" name="圆角矩形 7"/>
          <p:cNvSpPr/>
          <p:nvPr/>
        </p:nvSpPr>
        <p:spPr bwMode="auto">
          <a:xfrm>
            <a:off x="2236788" y="2668588"/>
            <a:ext cx="2428875" cy="500062"/>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defRPr/>
            </a:pPr>
            <a:r>
              <a:rPr lang="zh-CN" altLang="en-US" sz="2000" b="1">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需求拉上通货膨胀</a:t>
            </a:r>
            <a:endParaRPr lang="zh-CN" altLang="en-US" sz="2000" b="1">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9" name="圆角矩形 8"/>
          <p:cNvSpPr/>
          <p:nvPr/>
        </p:nvSpPr>
        <p:spPr bwMode="auto">
          <a:xfrm>
            <a:off x="8483600" y="2224088"/>
            <a:ext cx="1857375" cy="108585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defRPr/>
            </a:pPr>
            <a:r>
              <a:rPr lang="zh-CN" altLang="en-US" b="1">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紧缩性货币政策</a:t>
            </a:r>
            <a:endParaRPr lang="en-US" altLang="zh-CN" b="1">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endParaRPr>
          </a:p>
          <a:p>
            <a:pPr>
              <a:defRPr/>
            </a:pPr>
            <a:r>
              <a:rPr lang="zh-CN" altLang="en-US" b="1">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紧缩财性政政策</a:t>
            </a:r>
            <a:endParaRPr lang="en-US" altLang="zh-CN" b="1">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endParaRPr>
          </a:p>
          <a:p>
            <a:pPr>
              <a:defRPr/>
            </a:pPr>
            <a:r>
              <a:rPr lang="zh-CN" altLang="en-US" b="1">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增加有效供给</a:t>
            </a:r>
            <a:endParaRPr lang="zh-CN" altLang="en-US" b="1">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10" name="圆角矩形 9"/>
          <p:cNvSpPr/>
          <p:nvPr/>
        </p:nvSpPr>
        <p:spPr bwMode="auto">
          <a:xfrm>
            <a:off x="2308225" y="3737768"/>
            <a:ext cx="2286000" cy="500063"/>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defRPr/>
            </a:pPr>
            <a:r>
              <a:rPr lang="zh-CN" altLang="en-US" sz="2000" b="1" dirty="0">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成本推进通货膨胀</a:t>
            </a:r>
            <a:endParaRPr lang="zh-CN" altLang="en-US" sz="2000" b="1" dirty="0">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11" name="左大括号 10"/>
          <p:cNvSpPr/>
          <p:nvPr/>
        </p:nvSpPr>
        <p:spPr bwMode="auto">
          <a:xfrm>
            <a:off x="4665663" y="3595688"/>
            <a:ext cx="428625" cy="786719"/>
          </a:xfrm>
          <a:prstGeom prst="leftBrace">
            <a:avLst>
              <a:gd name="adj1" fmla="val 0"/>
              <a:gd name="adj2" fmla="val 50000"/>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wrap="none"/>
          <a:lstStyle/>
          <a:p>
            <a:pPr>
              <a:defRPr/>
            </a:pPr>
            <a:endParaRPr lang="zh-CN" altLang="en-US">
              <a:latin typeface="微软雅黑" panose="020B0503020204020204" pitchFamily="34" charset="-122"/>
              <a:ea typeface="微软雅黑" panose="020B0503020204020204" pitchFamily="34" charset="-122"/>
            </a:endParaRPr>
          </a:p>
        </p:txBody>
      </p:sp>
      <p:sp>
        <p:nvSpPr>
          <p:cNvPr id="12" name="圆角矩形 11"/>
          <p:cNvSpPr/>
          <p:nvPr/>
        </p:nvSpPr>
        <p:spPr bwMode="auto">
          <a:xfrm>
            <a:off x="5110163" y="3487738"/>
            <a:ext cx="1643062" cy="500062"/>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defRPr/>
            </a:pPr>
            <a:r>
              <a:rPr lang="zh-CN" altLang="en-US" sz="2000" b="1" dirty="0">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工资推动型</a:t>
            </a:r>
            <a:endParaRPr lang="zh-CN" altLang="en-US" sz="2000" b="1" dirty="0">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13" name="圆角矩形 12"/>
          <p:cNvSpPr/>
          <p:nvPr/>
        </p:nvSpPr>
        <p:spPr bwMode="auto">
          <a:xfrm>
            <a:off x="5110163" y="4062413"/>
            <a:ext cx="1644650" cy="427037"/>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defRPr/>
            </a:pPr>
            <a:r>
              <a:rPr lang="zh-CN" altLang="en-US" sz="2000" b="1" dirty="0">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利润推动型</a:t>
            </a:r>
            <a:endParaRPr lang="zh-CN" altLang="en-US" sz="2000" b="1" dirty="0">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16" name="圆角矩形 15"/>
          <p:cNvSpPr/>
          <p:nvPr/>
        </p:nvSpPr>
        <p:spPr bwMode="auto">
          <a:xfrm>
            <a:off x="8440738" y="3987800"/>
            <a:ext cx="1960562" cy="642938"/>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lgn="ctr">
              <a:defRPr/>
            </a:pPr>
            <a:r>
              <a:rPr lang="zh-CN" altLang="en-US" sz="1600" b="1" dirty="0">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制定反托拉斯</a:t>
            </a:r>
            <a:endParaRPr lang="en-US" altLang="zh-CN" sz="1600" b="1" dirty="0">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endParaRPr>
          </a:p>
          <a:p>
            <a:pPr algn="ctr">
              <a:defRPr/>
            </a:pPr>
            <a:r>
              <a:rPr lang="zh-CN" altLang="en-US" sz="16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限制垄断高价</a:t>
            </a:r>
            <a:endParaRPr lang="zh-CN" altLang="en-US" sz="1600" b="1" dirty="0">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17" name="圆角矩形 16"/>
          <p:cNvSpPr/>
          <p:nvPr/>
        </p:nvSpPr>
        <p:spPr bwMode="auto">
          <a:xfrm>
            <a:off x="8396287" y="4689475"/>
            <a:ext cx="2000251" cy="935038"/>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lgn="ctr">
              <a:defRPr/>
            </a:pPr>
            <a:r>
              <a:rPr lang="zh-CN" altLang="en-US" sz="1600" b="1" dirty="0">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需求拉上治理</a:t>
            </a:r>
            <a:endParaRPr lang="zh-CN" altLang="en-US" sz="1600" b="1" dirty="0">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endParaRPr>
          </a:p>
          <a:p>
            <a:pPr algn="ctr">
              <a:defRPr/>
            </a:pPr>
            <a:r>
              <a:rPr lang="zh-CN" altLang="en-US" sz="16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与成本推进治</a:t>
            </a:r>
            <a:endParaRPr lang="zh-CN" altLang="en-US" sz="16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endParaRPr>
          </a:p>
          <a:p>
            <a:pPr algn="ctr">
              <a:defRPr/>
            </a:pPr>
            <a:r>
              <a:rPr lang="zh-CN" altLang="en-US" sz="1600" b="1" dirty="0">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理双管齐下</a:t>
            </a:r>
            <a:endParaRPr lang="zh-CN" altLang="en-US" sz="1600" b="1" dirty="0">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21" name="右箭头 20"/>
          <p:cNvSpPr/>
          <p:nvPr/>
        </p:nvSpPr>
        <p:spPr bwMode="auto">
          <a:xfrm>
            <a:off x="6824651" y="3660756"/>
            <a:ext cx="1501069" cy="214314"/>
          </a:xfrm>
          <a:prstGeom prs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a:lstStyle/>
          <a:p>
            <a:pPr>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4" name="右箭头 23"/>
          <p:cNvSpPr/>
          <p:nvPr/>
        </p:nvSpPr>
        <p:spPr bwMode="auto">
          <a:xfrm>
            <a:off x="4720959" y="2767922"/>
            <a:ext cx="3714777" cy="214314"/>
          </a:xfrm>
          <a:prstGeom prs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a:lstStyle/>
          <a:p>
            <a:pPr>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6" name="右箭头 25"/>
          <p:cNvSpPr/>
          <p:nvPr/>
        </p:nvSpPr>
        <p:spPr bwMode="auto">
          <a:xfrm>
            <a:off x="7896221" y="5928349"/>
            <a:ext cx="571504" cy="214314"/>
          </a:xfrm>
          <a:prstGeom prs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a:lstStyle/>
          <a:p>
            <a:pPr>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59416" name="矩形 1"/>
          <p:cNvSpPr>
            <a:spLocks noChangeArrowheads="1"/>
          </p:cNvSpPr>
          <p:nvPr/>
        </p:nvSpPr>
        <p:spPr bwMode="auto">
          <a:xfrm>
            <a:off x="5499100" y="1460500"/>
            <a:ext cx="3024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spcBef>
                <a:spcPct val="20000"/>
              </a:spcBef>
              <a:buClr>
                <a:srgbClr val="FF3300"/>
              </a:buClr>
            </a:pPr>
            <a:r>
              <a:rPr lang="zh-CN" altLang="en-US" sz="2000">
                <a:latin typeface="微软雅黑" panose="020B0503020204020204" pitchFamily="34" charset="-122"/>
                <a:ea typeface="微软雅黑" panose="020B0503020204020204" pitchFamily="34" charset="-122"/>
              </a:rPr>
              <a:t>通货膨胀的成因及其治理</a:t>
            </a:r>
            <a:endParaRPr lang="en-US" altLang="zh-CN" sz="2000">
              <a:latin typeface="微软雅黑" panose="020B0503020204020204" pitchFamily="34" charset="-122"/>
              <a:ea typeface="微软雅黑" panose="020B0503020204020204" pitchFamily="34" charset="-122"/>
            </a:endParaRPr>
          </a:p>
        </p:txBody>
      </p:sp>
      <p:sp>
        <p:nvSpPr>
          <p:cNvPr id="27" name="圆角矩形 26"/>
          <p:cNvSpPr/>
          <p:nvPr/>
        </p:nvSpPr>
        <p:spPr bwMode="auto">
          <a:xfrm>
            <a:off x="2255838" y="2668588"/>
            <a:ext cx="2428875" cy="500062"/>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defRPr/>
            </a:pPr>
            <a:r>
              <a:rPr lang="zh-CN" altLang="en-US" sz="2000" b="1">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需求拉上通货膨胀</a:t>
            </a:r>
            <a:endParaRPr lang="zh-CN" altLang="en-US" sz="2000" b="1">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29" name="圆角矩形 28"/>
          <p:cNvSpPr/>
          <p:nvPr/>
        </p:nvSpPr>
        <p:spPr bwMode="auto">
          <a:xfrm>
            <a:off x="2181225" y="4989630"/>
            <a:ext cx="2484438" cy="42862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defRPr/>
            </a:pPr>
            <a:r>
              <a:rPr lang="zh-CN" altLang="en-US" sz="2000" b="1" dirty="0">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供求</a:t>
            </a:r>
            <a:r>
              <a:rPr lang="zh-CN" altLang="en-US" sz="2000" b="1" dirty="0" smtClean="0">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混合型通货膨胀</a:t>
            </a:r>
            <a:endParaRPr lang="zh-CN" altLang="en-US" sz="2000" b="1" dirty="0">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30" name="圆角矩形 29"/>
          <p:cNvSpPr/>
          <p:nvPr/>
        </p:nvSpPr>
        <p:spPr bwMode="auto">
          <a:xfrm>
            <a:off x="8396288" y="3467100"/>
            <a:ext cx="1889125" cy="42862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defRPr/>
            </a:pPr>
            <a:r>
              <a:rPr lang="zh-CN" altLang="en-US" b="1" dirty="0">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紧缩性收入政策</a:t>
            </a:r>
            <a:endParaRPr lang="en-US" altLang="zh-CN" b="1" dirty="0">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endParaRPr>
          </a:p>
          <a:p>
            <a:pPr>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3" name="圆角矩形 32"/>
          <p:cNvSpPr/>
          <p:nvPr/>
        </p:nvSpPr>
        <p:spPr bwMode="auto">
          <a:xfrm>
            <a:off x="2181225" y="5883275"/>
            <a:ext cx="2286000" cy="500063"/>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lgn="ctr">
              <a:defRPr/>
            </a:pPr>
            <a:r>
              <a:rPr lang="zh-CN" altLang="en-US" sz="2000" b="1">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结构型通货膨胀</a:t>
            </a:r>
            <a:endParaRPr lang="zh-CN" altLang="en-US" sz="2000" b="1">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34" name="圆角矩形 33"/>
          <p:cNvSpPr/>
          <p:nvPr/>
        </p:nvSpPr>
        <p:spPr bwMode="auto">
          <a:xfrm>
            <a:off x="8518525" y="5657850"/>
            <a:ext cx="1889125" cy="80645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lgn="ctr">
              <a:lnSpc>
                <a:spcPts val="2400"/>
              </a:lnSpc>
              <a:defRPr/>
            </a:pPr>
            <a:r>
              <a:rPr lang="zh-CN" altLang="en-US" sz="1600" b="1">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推进经济结构调</a:t>
            </a:r>
            <a:endParaRPr lang="en-US" altLang="zh-CN" sz="1600" b="1">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endParaRPr>
          </a:p>
          <a:p>
            <a:pPr algn="ctr">
              <a:lnSpc>
                <a:spcPts val="2400"/>
              </a:lnSpc>
              <a:defRPr/>
            </a:pPr>
            <a:r>
              <a:rPr lang="zh-CN" altLang="en-US" sz="1600" b="1">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整改善资源配置</a:t>
            </a:r>
            <a:endParaRPr lang="zh-CN" altLang="en-US" sz="1600" b="1">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35" name="圆角矩形 34"/>
          <p:cNvSpPr/>
          <p:nvPr/>
        </p:nvSpPr>
        <p:spPr bwMode="auto">
          <a:xfrm>
            <a:off x="4954588" y="5610225"/>
            <a:ext cx="2868612" cy="947738"/>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lnSpc>
                <a:spcPct val="150000"/>
              </a:lnSpc>
              <a:defRPr/>
            </a:pPr>
            <a:r>
              <a:rPr lang="zh-CN" altLang="en-US" sz="1600" b="1">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劳动生产率增长速度的差异</a:t>
            </a:r>
            <a:endParaRPr lang="en-US" altLang="zh-CN" sz="1600" b="1">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endParaRPr>
          </a:p>
          <a:p>
            <a:pPr>
              <a:lnSpc>
                <a:spcPct val="150000"/>
              </a:lnSpc>
              <a:defRPr/>
            </a:pPr>
            <a:r>
              <a:rPr lang="zh-CN" altLang="en-US" sz="1600" b="1">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“瓶颈”制约</a:t>
            </a:r>
            <a:r>
              <a:rPr lang="zh-CN" altLang="en-US" sz="1600" b="1">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需求转移</a:t>
            </a:r>
            <a:endParaRPr lang="zh-CN" altLang="en-US" sz="1600" b="1">
              <a:solidFill>
                <a:schemeClr val="tx1"/>
              </a:solidFill>
              <a:effectLst>
                <a:outerShdw blurRad="38100" dist="38100" dir="2700000" algn="tl">
                  <a:srgbClr val="FFFFFF"/>
                </a:outerShdw>
              </a:effectLst>
              <a:latin typeface="微软雅黑" panose="020B0503020204020204" pitchFamily="34" charset="-122"/>
              <a:ea typeface="微软雅黑" panose="020B0503020204020204" pitchFamily="34" charset="-122"/>
            </a:endParaRPr>
          </a:p>
        </p:txBody>
      </p:sp>
      <p:sp>
        <p:nvSpPr>
          <p:cNvPr id="36" name="右箭头 35"/>
          <p:cNvSpPr/>
          <p:nvPr/>
        </p:nvSpPr>
        <p:spPr bwMode="auto">
          <a:xfrm>
            <a:off x="6824651" y="4168093"/>
            <a:ext cx="1571636" cy="214314"/>
          </a:xfrm>
          <a:prstGeom prs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a:lstStyle/>
          <a:p>
            <a:pPr>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7" name="右箭头 36"/>
          <p:cNvSpPr/>
          <p:nvPr/>
        </p:nvSpPr>
        <p:spPr bwMode="auto">
          <a:xfrm>
            <a:off x="4749000" y="5049837"/>
            <a:ext cx="3576719" cy="214314"/>
          </a:xfrm>
          <a:prstGeom prs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a:lstStyle/>
          <a:p>
            <a:pPr>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8" name="右箭头 37"/>
          <p:cNvSpPr/>
          <p:nvPr/>
        </p:nvSpPr>
        <p:spPr bwMode="auto">
          <a:xfrm>
            <a:off x="4725961" y="2766321"/>
            <a:ext cx="3714777" cy="214314"/>
          </a:xfrm>
          <a:prstGeom prs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a:lstStyle/>
          <a:p>
            <a:pPr>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9" name="右箭头 38"/>
          <p:cNvSpPr/>
          <p:nvPr/>
        </p:nvSpPr>
        <p:spPr bwMode="auto">
          <a:xfrm>
            <a:off x="4467197" y="6025481"/>
            <a:ext cx="500066" cy="214314"/>
          </a:xfrm>
          <a:prstGeom prs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a:lstStyle/>
          <a:p>
            <a:pPr>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
        <p:nvSpPr>
          <p:cNvPr id="44036" name="文本框 12"/>
          <p:cNvSpPr txBox="1">
            <a:spLocks noChangeArrowheads="1"/>
          </p:cNvSpPr>
          <p:nvPr/>
        </p:nvSpPr>
        <p:spPr bwMode="auto">
          <a:xfrm>
            <a:off x="768350" y="352998"/>
            <a:ext cx="6102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a:t>
            </a:r>
            <a:r>
              <a:rPr lang="zh-CN" altLang="en-US" sz="2400" b="1" dirty="0">
                <a:latin typeface="微软雅黑" panose="020B0503020204020204" pitchFamily="34" charset="-122"/>
                <a:ea typeface="微软雅黑" panose="020B0503020204020204" pitchFamily="34" charset="-122"/>
                <a:sym typeface="+mn-ea"/>
              </a:rPr>
              <a:t>货币失衡与治理</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2000"/>
                                        <p:tgtEl>
                                          <p:spTgt spid="8"/>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lide(fromLeft)">
                                      <p:cBhvr>
                                        <p:cTn id="10" dur="2000"/>
                                        <p:tgtEl>
                                          <p:spTgt spid="10"/>
                                        </p:tgtEl>
                                      </p:cBhvr>
                                    </p:animEffect>
                                  </p:childTnLst>
                                </p:cTn>
                              </p:par>
                            </p:childTnLst>
                          </p:cTn>
                        </p:par>
                        <p:par>
                          <p:cTn id="11" fill="hold">
                            <p:stCondLst>
                              <p:cond delay="2000"/>
                            </p:stCondLst>
                            <p:childTnLst>
                              <p:par>
                                <p:cTn id="12" presetID="12" presetClass="entr" presetSubtype="8"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slide(fromLeft)">
                                      <p:cBhvr>
                                        <p:cTn id="14" dur="2000"/>
                                        <p:tgtEl>
                                          <p:spTgt spid="11"/>
                                        </p:tgtEl>
                                      </p:cBhvr>
                                    </p:animEffect>
                                  </p:childTnLst>
                                </p:cTn>
                              </p:par>
                            </p:childTnLst>
                          </p:cTn>
                        </p:par>
                        <p:par>
                          <p:cTn id="15" fill="hold">
                            <p:stCondLst>
                              <p:cond delay="4000"/>
                            </p:stCondLst>
                            <p:childTnLst>
                              <p:par>
                                <p:cTn id="16" presetID="12" presetClass="entr" presetSubtype="8"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slide(fromLeft)">
                                      <p:cBhvr>
                                        <p:cTn id="18" dur="2000"/>
                                        <p:tgtEl>
                                          <p:spTgt spid="13"/>
                                        </p:tgtEl>
                                      </p:cBhvr>
                                    </p:animEffect>
                                  </p:childTnLst>
                                </p:cTn>
                              </p:par>
                              <p:par>
                                <p:cTn id="19" presetID="12" presetClass="entr" presetSubtype="8"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slide(fromLeft)">
                                      <p:cBhvr>
                                        <p:cTn id="21" dur="2000"/>
                                        <p:tgtEl>
                                          <p:spTgt spid="12"/>
                                        </p:tgtEl>
                                      </p:cBhvr>
                                    </p:animEffect>
                                  </p:childTnLst>
                                </p:cTn>
                              </p:par>
                              <p:par>
                                <p:cTn id="22" presetID="12" presetClass="entr" presetSubtype="8"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slide(fromLeft)">
                                      <p:cBhvr>
                                        <p:cTn id="24" dur="2000"/>
                                        <p:tgtEl>
                                          <p:spTgt spid="21"/>
                                        </p:tgtEl>
                                      </p:cBhvr>
                                    </p:animEffect>
                                  </p:childTnLst>
                                </p:cTn>
                              </p:par>
                            </p:childTnLst>
                          </p:cTn>
                        </p:par>
                        <p:par>
                          <p:cTn id="25" fill="hold">
                            <p:stCondLst>
                              <p:cond delay="6000"/>
                            </p:stCondLst>
                            <p:childTnLst>
                              <p:par>
                                <p:cTn id="26" presetID="12" presetClass="entr" presetSubtype="8"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slide(fromLeft)">
                                      <p:cBhvr>
                                        <p:cTn id="28" dur="500"/>
                                        <p:tgtEl>
                                          <p:spTgt spid="26"/>
                                        </p:tgtEl>
                                      </p:cBhvr>
                                    </p:animEffect>
                                  </p:childTnLst>
                                </p:cTn>
                              </p:par>
                              <p:par>
                                <p:cTn id="29" presetID="12" presetClass="entr" presetSubtype="8"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slide(fromLeft)">
                                      <p:cBhvr>
                                        <p:cTn id="31" dur="500"/>
                                        <p:tgtEl>
                                          <p:spTgt spid="24"/>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slide(fromLeft)">
                                      <p:cBhvr>
                                        <p:cTn id="34" dur="2000"/>
                                        <p:tgtEl>
                                          <p:spTgt spid="16"/>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slide(fromLeft)">
                                      <p:cBhvr>
                                        <p:cTn id="37" dur="2000"/>
                                        <p:tgtEl>
                                          <p:spTgt spid="17"/>
                                        </p:tgtEl>
                                      </p:cBhvr>
                                    </p:animEffect>
                                  </p:childTnLst>
                                </p:cTn>
                              </p:par>
                              <p:par>
                                <p:cTn id="38" presetID="12" presetClass="entr" presetSubtype="8"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slide(fromLeft)">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slide(fromLeft)">
                                      <p:cBhvr>
                                        <p:cTn id="45" dur="2000"/>
                                        <p:tgtEl>
                                          <p:spTgt spid="27"/>
                                        </p:tgtEl>
                                      </p:cBhvr>
                                    </p:animEffect>
                                  </p:childTnLst>
                                </p:cTn>
                              </p:par>
                              <p:par>
                                <p:cTn id="46" presetID="12" presetClass="entr" presetSubtype="8"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slide(fromLeft)">
                                      <p:cBhvr>
                                        <p:cTn id="48" dur="2000"/>
                                        <p:tgtEl>
                                          <p:spTgt spid="33"/>
                                        </p:tgtEl>
                                      </p:cBhvr>
                                    </p:animEffect>
                                  </p:childTnLst>
                                </p:cTn>
                              </p:par>
                              <p:par>
                                <p:cTn id="49" presetID="1"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2" presetClass="entr" presetSubtype="8"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slide(fromLeft)">
                                      <p:cBhvr>
                                        <p:cTn id="53" dur="2000"/>
                                        <p:tgtEl>
                                          <p:spTgt spid="29"/>
                                        </p:tgtEl>
                                      </p:cBhvr>
                                    </p:animEffect>
                                  </p:childTnLst>
                                </p:cTn>
                              </p:par>
                              <p:par>
                                <p:cTn id="54" presetID="12" presetClass="entr" presetSubtype="8"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slide(fromLeft)">
                                      <p:cBhvr>
                                        <p:cTn id="56" dur="2000"/>
                                        <p:tgtEl>
                                          <p:spTgt spid="35"/>
                                        </p:tgtEl>
                                      </p:cBhvr>
                                    </p:animEffect>
                                  </p:childTnLst>
                                </p:cTn>
                              </p:par>
                            </p:childTnLst>
                          </p:cTn>
                        </p:par>
                        <p:par>
                          <p:cTn id="57" fill="hold">
                            <p:stCondLst>
                              <p:cond delay="2000"/>
                            </p:stCondLst>
                            <p:childTnLst>
                              <p:par>
                                <p:cTn id="58" presetID="12" presetClass="entr" presetSubtype="8" fill="hold"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slide(fromLeft)">
                                      <p:cBhvr>
                                        <p:cTn id="60" dur="2000"/>
                                        <p:tgtEl>
                                          <p:spTgt spid="37"/>
                                        </p:tgtEl>
                                      </p:cBhvr>
                                    </p:animEffect>
                                  </p:childTnLst>
                                </p:cTn>
                              </p:par>
                              <p:par>
                                <p:cTn id="61" presetID="12" presetClass="entr" presetSubtype="8" fill="hold"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slide(fromLeft)">
                                      <p:cBhvr>
                                        <p:cTn id="63" dur="2000"/>
                                        <p:tgtEl>
                                          <p:spTgt spid="36"/>
                                        </p:tgtEl>
                                      </p:cBhvr>
                                    </p:animEffect>
                                  </p:childTnLst>
                                </p:cTn>
                              </p:par>
                              <p:par>
                                <p:cTn id="64" presetID="12" presetClass="entr" presetSubtype="8" fill="hold"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slide(fromLeft)">
                                      <p:cBhvr>
                                        <p:cTn id="66" dur="500"/>
                                        <p:tgtEl>
                                          <p:spTgt spid="38"/>
                                        </p:tgtEl>
                                      </p:cBhvr>
                                    </p:animEffect>
                                  </p:childTnLst>
                                </p:cTn>
                              </p:par>
                            </p:childTnLst>
                          </p:cTn>
                        </p:par>
                        <p:par>
                          <p:cTn id="67" fill="hold">
                            <p:stCondLst>
                              <p:cond delay="4000"/>
                            </p:stCondLst>
                            <p:childTnLst>
                              <p:par>
                                <p:cTn id="68" presetID="12" presetClass="entr" presetSubtype="8" fill="hold" grpId="0" nodeType="after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slide(fromLeft)">
                                      <p:cBhvr>
                                        <p:cTn id="70" dur="2000"/>
                                        <p:tgtEl>
                                          <p:spTgt spid="30"/>
                                        </p:tgtEl>
                                      </p:cBhvr>
                                    </p:animEffect>
                                  </p:childTnLst>
                                </p:cTn>
                              </p:par>
                              <p:par>
                                <p:cTn id="71" presetID="12" presetClass="entr" presetSubtype="8"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slide(fromLeft)">
                                      <p:cBhvr>
                                        <p:cTn id="7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6" grpId="0" animBg="1"/>
      <p:bldP spid="17" grpId="0" animBg="1"/>
      <p:bldP spid="27" grpId="0" animBg="1"/>
      <p:bldP spid="29" grpId="0" animBg="1"/>
      <p:bldP spid="30" grpId="0" animBg="1"/>
      <p:bldP spid="33" grpId="0" animBg="1"/>
      <p:bldP spid="34" grpId="0" animBg="1"/>
      <p:bldP spid="3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442"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61443"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55600" y="1163638"/>
            <a:ext cx="2316480" cy="53403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（六）通货紧缩</a:t>
            </a:r>
            <a:endParaRPr lang="zh-CN" altLang="en-US" sz="2400" b="1" kern="0" dirty="0">
              <a:latin typeface="微软雅黑" panose="020B0503020204020204" pitchFamily="34" charset="-122"/>
              <a:ea typeface="微软雅黑" panose="020B0503020204020204" pitchFamily="34" charset="-122"/>
            </a:endParaRPr>
          </a:p>
        </p:txBody>
      </p:sp>
      <p:sp>
        <p:nvSpPr>
          <p:cNvPr id="61446" name="Rectangle 3"/>
          <p:cNvSpPr txBox="1">
            <a:spLocks noChangeArrowheads="1"/>
          </p:cNvSpPr>
          <p:nvPr/>
        </p:nvSpPr>
        <p:spPr bwMode="auto">
          <a:xfrm>
            <a:off x="392113" y="1852613"/>
            <a:ext cx="11291887" cy="4645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1000"/>
              </a:spcBef>
              <a:buFont typeface="Arial" panose="020B0604020202020204" pitchFamily="34" charset="0"/>
              <a:buNone/>
            </a:pPr>
            <a:r>
              <a:rPr lang="en-US" altLang="zh-CN" sz="2400" b="1" dirty="0"/>
              <a:t>1</a:t>
            </a:r>
            <a:r>
              <a:rPr lang="zh-CN" altLang="en-US" sz="2400" dirty="0">
                <a:latin typeface="微软雅黑" panose="020B0503020204020204" pitchFamily="34" charset="-122"/>
                <a:ea typeface="微软雅黑" panose="020B0503020204020204" pitchFamily="34" charset="-122"/>
              </a:rPr>
              <a:t>、通货紧缩的定义与特征</a:t>
            </a:r>
            <a:endParaRPr lang="zh-CN" altLang="en-US" sz="2400" dirty="0">
              <a:latin typeface="微软雅黑" panose="020B0503020204020204" pitchFamily="34" charset="-122"/>
              <a:ea typeface="微软雅黑" panose="020B0503020204020204" pitchFamily="34" charset="-122"/>
            </a:endParaRPr>
          </a:p>
          <a:p>
            <a:pPr>
              <a:lnSpc>
                <a:spcPct val="150000"/>
              </a:lnSpc>
              <a:spcBef>
                <a:spcPts val="1000"/>
              </a:spcBef>
              <a:buClr>
                <a:srgbClr val="00B050"/>
              </a:buClr>
              <a:buFont typeface="Wingdings" panose="05000000000000000000" charset="0"/>
              <a:buChar char="n"/>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通货紧缩是由于货币供给不足而引起货币升值、物价普遍、持续下跌的货币现象，典型的通货紧缩应该同时具备“两个下降”和“一个伴随”。</a:t>
            </a:r>
            <a:endParaRPr lang="zh-CN" altLang="en-US" sz="2400" dirty="0">
              <a:latin typeface="微软雅黑" panose="020B0503020204020204" pitchFamily="34" charset="-122"/>
              <a:ea typeface="微软雅黑" panose="020B0503020204020204" pitchFamily="34" charset="-122"/>
            </a:endParaRPr>
          </a:p>
          <a:p>
            <a:pPr>
              <a:lnSpc>
                <a:spcPct val="150000"/>
              </a:lnSpc>
              <a:spcBef>
                <a:spcPts val="1000"/>
              </a:spcBef>
              <a:buClr>
                <a:srgbClr val="00B050"/>
              </a:buClr>
              <a:buFont typeface="Wingdings" panose="05000000000000000000" charset="0"/>
              <a:buChar char="n"/>
            </a:pPr>
            <a:r>
              <a:rPr lang="zh-CN" altLang="en-US" sz="2400" dirty="0">
                <a:latin typeface="微软雅黑" panose="020B0503020204020204" pitchFamily="34" charset="-122"/>
                <a:ea typeface="微软雅黑" panose="020B0503020204020204" pitchFamily="34" charset="-122"/>
              </a:rPr>
              <a:t>物价水平持续下降，并伴随有经济的负增长，或再加上货币供给的缩减</a:t>
            </a:r>
            <a:endParaRPr lang="zh-CN" altLang="en-US" sz="2400" dirty="0">
              <a:latin typeface="微软雅黑" panose="020B0503020204020204" pitchFamily="34" charset="-122"/>
              <a:ea typeface="微软雅黑" panose="020B0503020204020204" pitchFamily="34" charset="-122"/>
            </a:endParaRPr>
          </a:p>
          <a:p>
            <a:pPr>
              <a:lnSpc>
                <a:spcPct val="150000"/>
              </a:lnSpc>
              <a:spcBef>
                <a:spcPts val="1000"/>
              </a:spcBef>
              <a:buClr>
                <a:srgbClr val="00B050"/>
              </a:buClr>
              <a:buFont typeface="Wingdings" panose="05000000000000000000" charset="0"/>
              <a:buChar char="n"/>
            </a:pPr>
            <a:r>
              <a:rPr lang="zh-CN" altLang="en-US" sz="2400" dirty="0">
                <a:latin typeface="微软雅黑" panose="020B0503020204020204" pitchFamily="34" charset="-122"/>
                <a:ea typeface="微软雅黑" panose="020B0503020204020204" pitchFamily="34" charset="-122"/>
              </a:rPr>
              <a:t>衡量</a:t>
            </a:r>
            <a:r>
              <a:rPr lang="zh-CN" altLang="en-US"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CPI</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PPI</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GDP</a:t>
            </a:r>
            <a:r>
              <a:rPr lang="zh-CN" altLang="en-US" sz="2400" dirty="0" smtClean="0">
                <a:latin typeface="微软雅黑" panose="020B0503020204020204" pitchFamily="34" charset="-122"/>
                <a:ea typeface="微软雅黑" panose="020B0503020204020204" pitchFamily="34" charset="-122"/>
              </a:rPr>
              <a:t>经济</a:t>
            </a:r>
            <a:r>
              <a:rPr lang="zh-CN" altLang="en-US" sz="2400" dirty="0">
                <a:latin typeface="微软雅黑" panose="020B0503020204020204" pitchFamily="34" charset="-122"/>
                <a:ea typeface="微软雅黑" panose="020B0503020204020204" pitchFamily="34" charset="-122"/>
              </a:rPr>
              <a:t>增长率和</a:t>
            </a:r>
            <a:r>
              <a:rPr lang="zh-CN" altLang="en-US" sz="2400" dirty="0" smtClean="0">
                <a:latin typeface="微软雅黑" panose="020B0503020204020204" pitchFamily="34" charset="-122"/>
                <a:ea typeface="微软雅黑" panose="020B0503020204020204" pitchFamily="34" charset="-122"/>
              </a:rPr>
              <a:t>失业率</a:t>
            </a:r>
            <a:endParaRPr lang="zh-CN" altLang="en-US" sz="24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
        <p:nvSpPr>
          <p:cNvPr id="44036" name="文本框 12"/>
          <p:cNvSpPr txBox="1">
            <a:spLocks noChangeArrowheads="1"/>
          </p:cNvSpPr>
          <p:nvPr/>
        </p:nvSpPr>
        <p:spPr bwMode="auto">
          <a:xfrm>
            <a:off x="768350" y="352998"/>
            <a:ext cx="6102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a:t>
            </a:r>
            <a:r>
              <a:rPr lang="zh-CN" altLang="en-US" sz="2400" b="1" dirty="0">
                <a:latin typeface="微软雅黑" panose="020B0503020204020204" pitchFamily="34" charset="-122"/>
                <a:ea typeface="微软雅黑" panose="020B0503020204020204" pitchFamily="34" charset="-122"/>
                <a:sym typeface="+mn-ea"/>
              </a:rPr>
              <a:t>货币失衡与治理</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490"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63491"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354013" y="1095375"/>
            <a:ext cx="2682240" cy="534035"/>
          </a:xfrm>
          <a:prstGeom prst="rect">
            <a:avLst/>
          </a:prstGeom>
        </p:spPr>
        <p:txBody>
          <a:bodyPr wrap="none">
            <a:spAutoFit/>
          </a:bodyPr>
          <a:lstStyle/>
          <a:p>
            <a:pPr eaLnBrk="1" hangingPunct="1">
              <a:lnSpc>
                <a:spcPct val="120000"/>
              </a:lnSpc>
              <a:defRPr/>
            </a:pPr>
            <a:r>
              <a:rPr lang="en-US" altLang="zh-CN" sz="2400" b="1" kern="0" dirty="0" smtClean="0">
                <a:latin typeface="微软雅黑" panose="020B0503020204020204" pitchFamily="34" charset="-122"/>
                <a:ea typeface="微软雅黑" panose="020B0503020204020204" pitchFamily="34" charset="-122"/>
              </a:rPr>
              <a:t>2. </a:t>
            </a:r>
            <a:r>
              <a:rPr lang="zh-CN" altLang="en-US" sz="2400" b="1" kern="0" dirty="0">
                <a:latin typeface="微软雅黑" panose="020B0503020204020204" pitchFamily="34" charset="-122"/>
                <a:ea typeface="微软雅黑" panose="020B0503020204020204" pitchFamily="34" charset="-122"/>
              </a:rPr>
              <a:t>通货紧缩的效应</a:t>
            </a:r>
            <a:endParaRPr lang="zh-CN" altLang="en-US" sz="2400" b="1" kern="0" dirty="0">
              <a:latin typeface="微软雅黑" panose="020B0503020204020204" pitchFamily="34" charset="-122"/>
              <a:ea typeface="微软雅黑" panose="020B0503020204020204" pitchFamily="34" charset="-122"/>
            </a:endParaRPr>
          </a:p>
        </p:txBody>
      </p:sp>
      <p:sp>
        <p:nvSpPr>
          <p:cNvPr id="63494" name="Rectangle 3"/>
          <p:cNvSpPr txBox="1">
            <a:spLocks noChangeArrowheads="1"/>
          </p:cNvSpPr>
          <p:nvPr/>
        </p:nvSpPr>
        <p:spPr bwMode="auto">
          <a:xfrm>
            <a:off x="444404" y="1629227"/>
            <a:ext cx="11303540" cy="4995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0"/>
              </a:spcBef>
              <a:buFont typeface="Arial" panose="020B0604020202020204" pitchFamily="34" charset="0"/>
              <a:buNone/>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经济衰退，失业增加</a:t>
            </a:r>
            <a:endParaRPr lang="zh-CN" altLang="en-US" sz="2400" dirty="0" smtClean="0">
              <a:latin typeface="微软雅黑" panose="020B0503020204020204" pitchFamily="34" charset="-122"/>
              <a:ea typeface="微软雅黑" panose="020B0503020204020204" pitchFamily="34" charset="-122"/>
            </a:endParaRPr>
          </a:p>
          <a:p>
            <a:pPr marL="622300" indent="-349250" algn="just">
              <a:lnSpc>
                <a:spcPct val="150000"/>
              </a:lnSpc>
              <a:spcBef>
                <a:spcPts val="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实际利率提高，债务负担增加、企业减少投资</a:t>
            </a:r>
            <a:endParaRPr lang="en-US" altLang="zh-CN" sz="2400" dirty="0" smtClean="0">
              <a:latin typeface="微软雅黑" panose="020B0503020204020204" pitchFamily="34" charset="-122"/>
              <a:ea typeface="微软雅黑" panose="020B0503020204020204" pitchFamily="34" charset="-122"/>
            </a:endParaRPr>
          </a:p>
          <a:p>
            <a:pPr marL="622300" indent="-349250" algn="just">
              <a:lnSpc>
                <a:spcPct val="150000"/>
              </a:lnSpc>
              <a:spcBef>
                <a:spcPts val="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失业率增加、名义工资下降</a:t>
            </a:r>
            <a:endParaRPr lang="en-US" altLang="zh-CN" sz="2400" dirty="0" smtClean="0">
              <a:latin typeface="微软雅黑" panose="020B0503020204020204" pitchFamily="34" charset="-122"/>
              <a:ea typeface="微软雅黑" panose="020B0503020204020204" pitchFamily="34" charset="-122"/>
            </a:endParaRPr>
          </a:p>
          <a:p>
            <a:pPr algn="just">
              <a:lnSpc>
                <a:spcPct val="150000"/>
              </a:lnSpc>
              <a:spcBef>
                <a:spcPts val="0"/>
              </a:spcBef>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投资和消费需求</a:t>
            </a:r>
            <a:r>
              <a:rPr lang="zh-CN" altLang="en-US" sz="2400" dirty="0" smtClean="0">
                <a:latin typeface="微软雅黑" panose="020B0503020204020204" pitchFamily="34" charset="-122"/>
                <a:ea typeface="微软雅黑" panose="020B0503020204020204" pitchFamily="34" charset="-122"/>
              </a:rPr>
              <a:t>不足</a:t>
            </a:r>
            <a:endParaRPr lang="zh-CN" altLang="en-US" sz="2400" dirty="0">
              <a:latin typeface="微软雅黑" panose="020B0503020204020204" pitchFamily="34" charset="-122"/>
              <a:ea typeface="微软雅黑" panose="020B0503020204020204" pitchFamily="34" charset="-122"/>
            </a:endParaRPr>
          </a:p>
          <a:p>
            <a:pPr marL="622300" indent="-349250" algn="just">
              <a:lnSpc>
                <a:spcPct val="150000"/>
              </a:lnSpc>
              <a:spcBef>
                <a:spcPts val="0"/>
              </a:spcBef>
              <a:buClr>
                <a:srgbClr val="00B05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投资的预期收益下降，投资</a:t>
            </a:r>
            <a:r>
              <a:rPr lang="zh-CN" altLang="en-US" sz="2400" dirty="0" smtClean="0">
                <a:latin typeface="微软雅黑" panose="020B0503020204020204" pitchFamily="34" charset="-122"/>
                <a:ea typeface="微软雅黑" panose="020B0503020204020204" pitchFamily="34" charset="-122"/>
              </a:rPr>
              <a:t>倾向降低；企业</a:t>
            </a:r>
            <a:r>
              <a:rPr lang="zh-CN" altLang="en-US" sz="2400" dirty="0">
                <a:latin typeface="微软雅黑" panose="020B0503020204020204" pitchFamily="34" charset="-122"/>
                <a:ea typeface="微软雅黑" panose="020B0503020204020204" pitchFamily="34" charset="-122"/>
              </a:rPr>
              <a:t>市值缩水</a:t>
            </a:r>
            <a:r>
              <a:rPr lang="zh-CN" altLang="en-US" sz="2400" dirty="0" smtClean="0">
                <a:latin typeface="微软雅黑" panose="020B0503020204020204" pitchFamily="34" charset="-122"/>
                <a:ea typeface="微软雅黑" panose="020B0503020204020204" pitchFamily="34" charset="-122"/>
              </a:rPr>
              <a:t>，筹资</a:t>
            </a:r>
            <a:r>
              <a:rPr lang="zh-CN" altLang="en-US" sz="2400" dirty="0">
                <a:latin typeface="微软雅黑" panose="020B0503020204020204" pitchFamily="34" charset="-122"/>
                <a:ea typeface="微软雅黑" panose="020B0503020204020204" pitchFamily="34" charset="-122"/>
              </a:rPr>
              <a:t>困难，</a:t>
            </a:r>
            <a:r>
              <a:rPr lang="zh-CN" altLang="en-US" sz="2400" dirty="0" smtClean="0">
                <a:latin typeface="微软雅黑" panose="020B0503020204020204" pitchFamily="34" charset="-122"/>
                <a:ea typeface="微软雅黑" panose="020B0503020204020204" pitchFamily="34" charset="-122"/>
              </a:rPr>
              <a:t>投资降低</a:t>
            </a:r>
            <a:endParaRPr lang="en-US" altLang="zh-CN" sz="2400" dirty="0" smtClean="0">
              <a:latin typeface="微软雅黑" panose="020B0503020204020204" pitchFamily="34" charset="-122"/>
              <a:ea typeface="微软雅黑" panose="020B0503020204020204" pitchFamily="34" charset="-122"/>
            </a:endParaRPr>
          </a:p>
          <a:p>
            <a:pPr marL="622300" indent="-349250" algn="just">
              <a:lnSpc>
                <a:spcPct val="150000"/>
              </a:lnSpc>
              <a:spcBef>
                <a:spcPts val="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通货紧缩有两种效应：价格</a:t>
            </a:r>
            <a:r>
              <a:rPr lang="zh-CN" altLang="en-US" sz="2400" dirty="0">
                <a:latin typeface="微软雅黑" panose="020B0503020204020204" pitchFamily="34" charset="-122"/>
                <a:ea typeface="微软雅黑" panose="020B0503020204020204" pitchFamily="34" charset="-122"/>
              </a:rPr>
              <a:t>效应，</a:t>
            </a:r>
            <a:r>
              <a:rPr lang="zh-CN" altLang="en-US" sz="2400" dirty="0" smtClean="0">
                <a:latin typeface="微软雅黑" panose="020B0503020204020204" pitchFamily="34" charset="-122"/>
                <a:ea typeface="微软雅黑" panose="020B0503020204020204" pitchFamily="34" charset="-122"/>
              </a:rPr>
              <a:t>推迟减少消费</a:t>
            </a:r>
            <a:r>
              <a:rPr lang="zh-CN" altLang="en-US" sz="2400" dirty="0">
                <a:latin typeface="微软雅黑" panose="020B0503020204020204" pitchFamily="34" charset="-122"/>
                <a:ea typeface="微软雅黑" panose="020B0503020204020204" pitchFamily="34" charset="-122"/>
              </a:rPr>
              <a:t>；收入效应，</a:t>
            </a:r>
            <a:r>
              <a:rPr lang="zh-CN" altLang="en-US" sz="2400" dirty="0" smtClean="0">
                <a:latin typeface="微软雅黑" panose="020B0503020204020204" pitchFamily="34" charset="-122"/>
                <a:ea typeface="微软雅黑" panose="020B0503020204020204" pitchFamily="34" charset="-122"/>
              </a:rPr>
              <a:t>消费者紧缩开支</a:t>
            </a:r>
            <a:endParaRPr lang="en-US" altLang="zh-CN" sz="2400" dirty="0" smtClean="0">
              <a:latin typeface="微软雅黑" panose="020B0503020204020204" pitchFamily="34" charset="-122"/>
              <a:ea typeface="微软雅黑" panose="020B0503020204020204" pitchFamily="34" charset="-122"/>
            </a:endParaRPr>
          </a:p>
          <a:p>
            <a:pPr marL="0" indent="0" algn="just">
              <a:lnSpc>
                <a:spcPct val="150000"/>
              </a:lnSpc>
              <a:spcBef>
                <a:spcPts val="0"/>
              </a:spcBef>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）破坏</a:t>
            </a:r>
            <a:r>
              <a:rPr lang="zh-CN" altLang="en-US" sz="2400" dirty="0">
                <a:latin typeface="微软雅黑" panose="020B0503020204020204" pitchFamily="34" charset="-122"/>
                <a:ea typeface="微软雅黑" panose="020B0503020204020204" pitchFamily="34" charset="-122"/>
              </a:rPr>
              <a:t>信用</a:t>
            </a:r>
            <a:r>
              <a:rPr lang="zh-CN" altLang="en-US" sz="2400" dirty="0" smtClean="0">
                <a:latin typeface="微软雅黑" panose="020B0503020204020204" pitchFamily="34" charset="-122"/>
                <a:ea typeface="微软雅黑" panose="020B0503020204020204" pitchFamily="34" charset="-122"/>
              </a:rPr>
              <a:t>关系</a:t>
            </a:r>
            <a:endParaRPr lang="en-US" altLang="zh-CN" sz="2400" dirty="0" smtClean="0">
              <a:latin typeface="微软雅黑" panose="020B0503020204020204" pitchFamily="34" charset="-122"/>
              <a:ea typeface="微软雅黑" panose="020B0503020204020204" pitchFamily="34" charset="-122"/>
            </a:endParaRPr>
          </a:p>
          <a:p>
            <a:pPr marL="622300" indent="-349250" algn="just">
              <a:lnSpc>
                <a:spcPct val="150000"/>
              </a:lnSpc>
              <a:spcBef>
                <a:spcPts val="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债权人</a:t>
            </a:r>
            <a:r>
              <a:rPr lang="zh-CN" altLang="en-US" sz="2400" dirty="0">
                <a:latin typeface="微软雅黑" panose="020B0503020204020204" pitchFamily="34" charset="-122"/>
                <a:ea typeface="微软雅黑" panose="020B0503020204020204" pitchFamily="34" charset="-122"/>
              </a:rPr>
              <a:t>与债务人</a:t>
            </a:r>
            <a:r>
              <a:rPr lang="zh-CN" altLang="en-US" sz="2400" dirty="0" smtClean="0">
                <a:latin typeface="微软雅黑" panose="020B0503020204020204" pitchFamily="34" charset="-122"/>
                <a:ea typeface="微软雅黑" panose="020B0503020204020204" pitchFamily="34" charset="-122"/>
              </a:rPr>
              <a:t>之间失去</a:t>
            </a:r>
            <a:r>
              <a:rPr lang="zh-CN" altLang="en-US" sz="2400" dirty="0">
                <a:latin typeface="微软雅黑" panose="020B0503020204020204" pitchFamily="34" charset="-122"/>
                <a:ea typeface="微软雅黑" panose="020B0503020204020204" pitchFamily="34" charset="-122"/>
              </a:rPr>
              <a:t>平衡，信用量将萎缩，正常的信用关系也会遭到</a:t>
            </a:r>
            <a:r>
              <a:rPr lang="zh-CN" altLang="en-US" sz="2400" dirty="0" smtClean="0">
                <a:latin typeface="微软雅黑" panose="020B0503020204020204" pitchFamily="34" charset="-122"/>
                <a:ea typeface="微软雅黑" panose="020B0503020204020204" pitchFamily="34" charset="-122"/>
              </a:rPr>
              <a:t>破坏</a:t>
            </a:r>
            <a:endParaRPr lang="en-US" altLang="zh-CN" sz="2400" dirty="0" smtClean="0">
              <a:latin typeface="微软雅黑" panose="020B0503020204020204" pitchFamily="34" charset="-122"/>
              <a:ea typeface="微软雅黑" panose="020B0503020204020204" pitchFamily="34" charset="-122"/>
            </a:endParaRPr>
          </a:p>
          <a:p>
            <a:pPr marL="622300" indent="-349250" algn="just">
              <a:lnSpc>
                <a:spcPct val="150000"/>
              </a:lnSpc>
              <a:spcBef>
                <a:spcPts val="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不良</a:t>
            </a:r>
            <a:r>
              <a:rPr lang="zh-CN" altLang="en-US" sz="2400" dirty="0">
                <a:latin typeface="微软雅黑" panose="020B0503020204020204" pitchFamily="34" charset="-122"/>
                <a:ea typeface="微软雅黑" panose="020B0503020204020204" pitchFamily="34" charset="-122"/>
              </a:rPr>
              <a:t>资产率可能加大，“惜贷”现象严重</a:t>
            </a:r>
            <a:endParaRPr lang="en-US" altLang="zh-CN" sz="2400" dirty="0" smtClean="0">
              <a:latin typeface="微软雅黑" panose="020B0503020204020204" pitchFamily="34" charset="-122"/>
              <a:ea typeface="微软雅黑" panose="020B0503020204020204" pitchFamily="34" charset="-122"/>
            </a:endParaRPr>
          </a:p>
          <a:p>
            <a:pPr marL="0" indent="0" algn="just">
              <a:lnSpc>
                <a:spcPct val="150000"/>
              </a:lnSpc>
              <a:spcBef>
                <a:spcPts val="0"/>
              </a:spcBef>
            </a:pPr>
            <a:endParaRPr lang="zh-CN" altLang="en-US" sz="24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
        <p:nvSpPr>
          <p:cNvPr id="44036" name="文本框 12"/>
          <p:cNvSpPr txBox="1">
            <a:spLocks noChangeArrowheads="1"/>
          </p:cNvSpPr>
          <p:nvPr/>
        </p:nvSpPr>
        <p:spPr bwMode="auto">
          <a:xfrm>
            <a:off x="768350" y="352998"/>
            <a:ext cx="6102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a:t>
            </a:r>
            <a:r>
              <a:rPr lang="zh-CN" altLang="en-US" sz="2400" b="1" dirty="0">
                <a:latin typeface="微软雅黑" panose="020B0503020204020204" pitchFamily="34" charset="-122"/>
                <a:ea typeface="微软雅黑" panose="020B0503020204020204" pitchFamily="34" charset="-122"/>
                <a:sym typeface="+mn-ea"/>
              </a:rPr>
              <a:t>货币失衡与治理</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514"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64515"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50533" y="1116330"/>
            <a:ext cx="2682240" cy="534035"/>
          </a:xfrm>
          <a:prstGeom prst="rect">
            <a:avLst/>
          </a:prstGeom>
        </p:spPr>
        <p:txBody>
          <a:bodyPr wrap="none">
            <a:spAutoFit/>
          </a:bodyPr>
          <a:lstStyle/>
          <a:p>
            <a:pPr eaLnBrk="1" hangingPunct="1">
              <a:lnSpc>
                <a:spcPct val="120000"/>
              </a:lnSpc>
              <a:defRPr/>
            </a:pPr>
            <a:r>
              <a:rPr lang="en-US" altLang="zh-CN" sz="2400" b="1" kern="0" dirty="0">
                <a:latin typeface="微软雅黑" panose="020B0503020204020204" pitchFamily="34" charset="-122"/>
                <a:ea typeface="微软雅黑" panose="020B0503020204020204" pitchFamily="34" charset="-122"/>
              </a:rPr>
              <a:t>3. </a:t>
            </a:r>
            <a:r>
              <a:rPr lang="zh-CN" altLang="en-US" sz="2400" b="1" kern="0" dirty="0">
                <a:latin typeface="微软雅黑" panose="020B0503020204020204" pitchFamily="34" charset="-122"/>
                <a:ea typeface="微软雅黑" panose="020B0503020204020204" pitchFamily="34" charset="-122"/>
              </a:rPr>
              <a:t>通货紧缩的治理</a:t>
            </a:r>
            <a:endParaRPr lang="zh-CN" altLang="en-US" sz="2400" b="1" kern="0" dirty="0">
              <a:latin typeface="微软雅黑" panose="020B0503020204020204" pitchFamily="34" charset="-122"/>
              <a:ea typeface="微软雅黑" panose="020B0503020204020204" pitchFamily="34" charset="-122"/>
            </a:endParaRPr>
          </a:p>
        </p:txBody>
      </p:sp>
      <p:sp>
        <p:nvSpPr>
          <p:cNvPr id="64518" name="Rectangle 3"/>
          <p:cNvSpPr txBox="1">
            <a:spLocks noChangeArrowheads="1"/>
          </p:cNvSpPr>
          <p:nvPr/>
        </p:nvSpPr>
        <p:spPr bwMode="auto">
          <a:xfrm>
            <a:off x="450850" y="1852613"/>
            <a:ext cx="11125200" cy="365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0"/>
              </a:spcBef>
              <a:buClr>
                <a:srgbClr val="00B050"/>
              </a:buClr>
              <a:buFont typeface="Wingdings" panose="05000000000000000000" charset="0"/>
              <a:buChar char="n"/>
            </a:pPr>
            <a:r>
              <a:rPr lang="zh-CN" altLang="en-US" sz="2400" dirty="0">
                <a:latin typeface="微软雅黑" panose="020B0503020204020204" pitchFamily="34" charset="-122"/>
                <a:ea typeface="微软雅黑" panose="020B0503020204020204" pitchFamily="34" charset="-122"/>
              </a:rPr>
              <a:t>扩大有效需求：投资、消费、出口</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0"/>
              </a:spcBef>
              <a:buClr>
                <a:srgbClr val="00B050"/>
              </a:buClr>
              <a:buFont typeface="Wingdings" panose="05000000000000000000" charset="0"/>
              <a:buChar char="n"/>
            </a:pPr>
            <a:r>
              <a:rPr lang="zh-CN" altLang="en-US" sz="2400" dirty="0">
                <a:latin typeface="微软雅黑" panose="020B0503020204020204" pitchFamily="34" charset="-122"/>
                <a:ea typeface="微软雅黑" panose="020B0503020204020204" pitchFamily="34" charset="-122"/>
              </a:rPr>
              <a:t>调整改善供给：反垄断、降税收、扶持小微</a:t>
            </a:r>
            <a:endParaRPr lang="zh-CN" altLang="en-US" sz="2400" dirty="0">
              <a:latin typeface="微软雅黑" panose="020B0503020204020204" pitchFamily="34" charset="-122"/>
              <a:ea typeface="微软雅黑" panose="020B0503020204020204" pitchFamily="34" charset="-122"/>
            </a:endParaRPr>
          </a:p>
          <a:p>
            <a:pPr algn="just">
              <a:lnSpc>
                <a:spcPct val="150000"/>
              </a:lnSpc>
              <a:spcBef>
                <a:spcPts val="0"/>
              </a:spcBef>
              <a:buClr>
                <a:srgbClr val="00B050"/>
              </a:buClr>
              <a:buFont typeface="Wingdings" panose="05000000000000000000" charset="0"/>
              <a:buChar char="n"/>
            </a:pPr>
            <a:r>
              <a:rPr lang="zh-CN" altLang="en-US" sz="2400" dirty="0">
                <a:latin typeface="微软雅黑" panose="020B0503020204020204" pitchFamily="34" charset="-122"/>
                <a:ea typeface="微软雅黑" panose="020B0503020204020204" pitchFamily="34" charset="-122"/>
              </a:rPr>
              <a:t>调整宏观经济政策：财政、货币、产业</a:t>
            </a:r>
            <a:endParaRPr lang="zh-CN" altLang="en-US" sz="2400" dirty="0">
              <a:latin typeface="微软雅黑" panose="020B0503020204020204" pitchFamily="34" charset="-122"/>
              <a:ea typeface="微软雅黑" panose="020B0503020204020204" pitchFamily="34" charset="-122"/>
            </a:endParaRPr>
          </a:p>
          <a:p>
            <a:pPr algn="just">
              <a:lnSpc>
                <a:spcPct val="150000"/>
              </a:lnSpc>
              <a:spcBef>
                <a:spcPts val="0"/>
              </a:spcBef>
              <a:buClr>
                <a:srgbClr val="00B050"/>
              </a:buClr>
              <a:buFont typeface="Wingdings" panose="05000000000000000000" charset="0"/>
              <a:buChar char="n"/>
            </a:pPr>
            <a:r>
              <a:rPr lang="zh-CN" altLang="en-US" sz="2400" dirty="0">
                <a:latin typeface="微软雅黑" panose="020B0503020204020204" pitchFamily="34" charset="-122"/>
                <a:ea typeface="微软雅黑" panose="020B0503020204020204" pitchFamily="34" charset="-122"/>
              </a:rPr>
              <a:t>调整收入政策：改善收入分配</a:t>
            </a:r>
            <a:endParaRPr lang="zh-CN" altLang="en-US" sz="24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
        <p:nvSpPr>
          <p:cNvPr id="44036" name="文本框 12"/>
          <p:cNvSpPr txBox="1">
            <a:spLocks noChangeArrowheads="1"/>
          </p:cNvSpPr>
          <p:nvPr/>
        </p:nvSpPr>
        <p:spPr bwMode="auto">
          <a:xfrm>
            <a:off x="768350" y="352998"/>
            <a:ext cx="6102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a:t>
            </a:r>
            <a:r>
              <a:rPr lang="zh-CN" altLang="en-US" sz="2400" b="1" dirty="0">
                <a:latin typeface="微软雅黑" panose="020B0503020204020204" pitchFamily="34" charset="-122"/>
                <a:ea typeface="微软雅黑" panose="020B0503020204020204" pitchFamily="34" charset="-122"/>
                <a:sym typeface="+mn-ea"/>
              </a:rPr>
              <a:t>货币失衡与治理</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65538"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pic>
        <p:nvPicPr>
          <p:cNvPr id="65539" name="组合 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4800" b="1" dirty="0" smtClean="0">
                <a:solidFill>
                  <a:srgbClr val="FFFFFF"/>
                </a:solidFill>
                <a:latin typeface="微软雅黑" panose="020B0503020204020204" pitchFamily="34" charset="-122"/>
                <a:ea typeface="微软雅黑" panose="020B0503020204020204" pitchFamily="34" charset="-122"/>
              </a:rPr>
              <a:t>本讲讨论</a:t>
            </a:r>
            <a:endParaRPr lang="zh-CN" altLang="en-US" sz="4800" b="1" dirty="0">
              <a:solidFill>
                <a:srgbClr val="FFFFFF"/>
              </a:solidFill>
              <a:latin typeface="微软雅黑" panose="020B0503020204020204" pitchFamily="34" charset="-122"/>
              <a:ea typeface="微软雅黑" panose="020B0503020204020204" pitchFamily="34" charset="-122"/>
            </a:endParaRPr>
          </a:p>
        </p:txBody>
      </p:sp>
      <p:sp>
        <p:nvSpPr>
          <p:cNvPr id="65541" name="文本框 2"/>
          <p:cNvSpPr txBox="1">
            <a:spLocks noChangeArrowheads="1"/>
          </p:cNvSpPr>
          <p:nvPr/>
        </p:nvSpPr>
        <p:spPr bwMode="auto">
          <a:xfrm>
            <a:off x="3024188" y="2008188"/>
            <a:ext cx="5362575"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6600" b="1" dirty="0">
                <a:solidFill>
                  <a:srgbClr val="FFFFFF"/>
                </a:solidFill>
                <a:latin typeface="微软雅黑" panose="020B0503020204020204" pitchFamily="34" charset="-122"/>
                <a:ea typeface="微软雅黑" panose="020B0503020204020204" pitchFamily="34" charset="-122"/>
              </a:rPr>
              <a:t>Part </a:t>
            </a:r>
            <a:r>
              <a:rPr lang="en-US" altLang="zh-CN" sz="6600" b="1" dirty="0" smtClean="0">
                <a:solidFill>
                  <a:srgbClr val="FFFFFF"/>
                </a:solidFill>
                <a:latin typeface="微软雅黑" panose="020B0503020204020204" pitchFamily="34" charset="-122"/>
                <a:ea typeface="微软雅黑" panose="020B0503020204020204" pitchFamily="34" charset="-122"/>
              </a:rPr>
              <a:t>04</a:t>
            </a:r>
            <a:endParaRPr lang="zh-CN" altLang="en-US" sz="6600" b="1" dirty="0">
              <a:solidFill>
                <a:srgbClr val="FFFFFF"/>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图片 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719888" y="2828925"/>
            <a:ext cx="4964112"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6563"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66564"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矩形 10"/>
          <p:cNvSpPr>
            <a:spLocks noChangeArrowheads="1"/>
          </p:cNvSpPr>
          <p:nvPr/>
        </p:nvSpPr>
        <p:spPr bwMode="auto">
          <a:xfrm>
            <a:off x="354013" y="1539875"/>
            <a:ext cx="2339102" cy="47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一、本讲</a:t>
            </a:r>
            <a:r>
              <a:rPr lang="zh-CN" altLang="en-US" sz="2400" b="1" dirty="0" smtClean="0">
                <a:latin typeface="微软雅黑" panose="020B0503020204020204" pitchFamily="34" charset="-122"/>
                <a:ea typeface="微软雅黑" panose="020B0503020204020204" pitchFamily="34" charset="-122"/>
              </a:rPr>
              <a:t>讨论题</a:t>
            </a:r>
            <a:endParaRPr lang="en-US" altLang="zh-CN" sz="2400" b="1" dirty="0">
              <a:latin typeface="微软雅黑" panose="020B0503020204020204" pitchFamily="34" charset="-122"/>
              <a:ea typeface="微软雅黑" panose="020B0503020204020204" pitchFamily="34" charset="-122"/>
            </a:endParaRPr>
          </a:p>
        </p:txBody>
      </p:sp>
      <p:sp>
        <p:nvSpPr>
          <p:cNvPr id="66566" name="文本框 12"/>
          <p:cNvSpPr txBox="1">
            <a:spLocks noChangeArrowheads="1"/>
          </p:cNvSpPr>
          <p:nvPr/>
        </p:nvSpPr>
        <p:spPr bwMode="auto">
          <a:xfrm>
            <a:off x="768350"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solidFill>
                  <a:srgbClr val="595959"/>
                </a:solidFill>
                <a:latin typeface="微软雅黑" panose="020B0503020204020204" pitchFamily="34" charset="-122"/>
                <a:ea typeface="微软雅黑" panose="020B0503020204020204" pitchFamily="34" charset="-122"/>
              </a:rPr>
              <a:t>五、本</a:t>
            </a:r>
            <a:r>
              <a:rPr lang="zh-CN" altLang="en-US" sz="2400" b="1" dirty="0">
                <a:solidFill>
                  <a:srgbClr val="595959"/>
                </a:solidFill>
                <a:latin typeface="微软雅黑" panose="020B0503020204020204" pitchFamily="34" charset="-122"/>
                <a:ea typeface="微软雅黑" panose="020B0503020204020204" pitchFamily="34" charset="-122"/>
              </a:rPr>
              <a:t>讲讨论</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66567" name="Rectangle 3"/>
          <p:cNvSpPr txBox="1">
            <a:spLocks noChangeArrowheads="1"/>
          </p:cNvSpPr>
          <p:nvPr/>
        </p:nvSpPr>
        <p:spPr bwMode="auto">
          <a:xfrm>
            <a:off x="560388" y="2679700"/>
            <a:ext cx="8667750"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1000"/>
              </a:spcBef>
              <a:buFont typeface="Arial" panose="020B0604020202020204" pitchFamily="34" charset="0"/>
              <a:buChar char="•"/>
            </a:pPr>
            <a:endParaRPr lang="zh-CN" altLang="en-US" sz="2000" b="1" dirty="0">
              <a:latin typeface="微软雅黑" panose="020B0503020204020204" pitchFamily="34" charset="-122"/>
              <a:ea typeface="微软雅黑" panose="020B0503020204020204" pitchFamily="34" charset="-122"/>
            </a:endParaRPr>
          </a:p>
          <a:p>
            <a:pPr marL="342900" indent="-342900">
              <a:lnSpc>
                <a:spcPct val="150000"/>
              </a:lnSpc>
              <a:spcBef>
                <a:spcPts val="1000"/>
              </a:spcBef>
              <a:buClr>
                <a:srgbClr val="00B050"/>
              </a:buClr>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新一轮世界性通货膨胀的原因分析与治理对策。</a:t>
            </a:r>
            <a:endParaRPr lang="en-US" altLang="zh-CN" sz="2000" b="1" dirty="0">
              <a:latin typeface="微软雅黑" panose="020B0503020204020204" pitchFamily="34" charset="-122"/>
              <a:ea typeface="微软雅黑" panose="020B0503020204020204" pitchFamily="34" charset="-122"/>
            </a:endParaRPr>
          </a:p>
          <a:p>
            <a:pPr>
              <a:lnSpc>
                <a:spcPct val="150000"/>
              </a:lnSpc>
              <a:spcBef>
                <a:spcPts val="1000"/>
              </a:spcBef>
              <a:buFont typeface="Arial" panose="020B0604020202020204" pitchFamily="34" charset="0"/>
              <a:buChar char="•"/>
            </a:pPr>
            <a:endParaRPr lang="zh-CN" altLang="en-US" sz="2000" b="1" dirty="0">
              <a:latin typeface="微软雅黑" panose="020B0503020204020204" pitchFamily="34" charset="-122"/>
              <a:ea typeface="微软雅黑" panose="020B0503020204020204" pitchFamily="34" charset="-122"/>
            </a:endParaRPr>
          </a:p>
          <a:p>
            <a:pPr>
              <a:lnSpc>
                <a:spcPct val="150000"/>
              </a:lnSpc>
              <a:spcBef>
                <a:spcPts val="1000"/>
              </a:spcBef>
              <a:buFont typeface="Arial" panose="020B0604020202020204" pitchFamily="34" charset="0"/>
              <a:buChar char="•"/>
            </a:pPr>
            <a:endParaRPr lang="zh-CN" altLang="en-US" sz="2000" b="1" dirty="0">
              <a:latin typeface="微软雅黑" panose="020B0503020204020204" pitchFamily="34" charset="-122"/>
              <a:ea typeface="微软雅黑" panose="020B0503020204020204" pitchFamily="34" charset="-122"/>
            </a:endParaRPr>
          </a:p>
          <a:p>
            <a:pPr>
              <a:lnSpc>
                <a:spcPct val="150000"/>
              </a:lnSpc>
              <a:spcBef>
                <a:spcPts val="1000"/>
              </a:spcBef>
              <a:buFont typeface="Arial" panose="020B0604020202020204" pitchFamily="34" charset="0"/>
              <a:buChar char="•"/>
            </a:pPr>
            <a:endParaRPr lang="zh-CN" altLang="en-US" sz="2000" b="1" dirty="0">
              <a:latin typeface="微软雅黑" panose="020B0503020204020204" pitchFamily="34" charset="-122"/>
              <a:ea typeface="微软雅黑" panose="020B0503020204020204" pitchFamily="34" charset="-122"/>
            </a:endParaRPr>
          </a:p>
          <a:p>
            <a:pPr>
              <a:lnSpc>
                <a:spcPct val="150000"/>
              </a:lnSpc>
              <a:spcBef>
                <a:spcPts val="1000"/>
              </a:spcBef>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None/>
            </a:pPr>
            <a:endParaRPr lang="zh-CN" altLang="en-US" sz="20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586"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67587"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矩形 10"/>
          <p:cNvSpPr>
            <a:spLocks noChangeArrowheads="1"/>
          </p:cNvSpPr>
          <p:nvPr/>
        </p:nvSpPr>
        <p:spPr bwMode="auto">
          <a:xfrm>
            <a:off x="354013" y="1539875"/>
            <a:ext cx="2339102" cy="47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二、本讲</a:t>
            </a:r>
            <a:r>
              <a:rPr lang="zh-CN" altLang="en-US" sz="2400" b="1" dirty="0" smtClean="0">
                <a:latin typeface="微软雅黑" panose="020B0503020204020204" pitchFamily="34" charset="-122"/>
                <a:ea typeface="微软雅黑" panose="020B0503020204020204" pitchFamily="34" charset="-122"/>
              </a:rPr>
              <a:t>思考题</a:t>
            </a:r>
            <a:endParaRPr lang="en-US" altLang="zh-CN" sz="2400" b="1" dirty="0">
              <a:latin typeface="微软雅黑" panose="020B0503020204020204" pitchFamily="34" charset="-122"/>
              <a:ea typeface="微软雅黑" panose="020B0503020204020204" pitchFamily="34" charset="-122"/>
            </a:endParaRPr>
          </a:p>
        </p:txBody>
      </p:sp>
      <p:sp>
        <p:nvSpPr>
          <p:cNvPr id="67590" name="Rectangle 3"/>
          <p:cNvSpPr txBox="1">
            <a:spLocks noChangeArrowheads="1"/>
          </p:cNvSpPr>
          <p:nvPr/>
        </p:nvSpPr>
        <p:spPr bwMode="auto">
          <a:xfrm>
            <a:off x="904672" y="2381250"/>
            <a:ext cx="7893253"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ts val="1000"/>
              </a:spcBef>
              <a:buFont typeface="Wingdings" panose="05000000000000000000" pitchFamily="2" charset="2"/>
              <a:buNone/>
            </a:pPr>
            <a:r>
              <a:rPr lang="en-US" altLang="zh-CN" sz="2400" b="1" dirty="0">
                <a:latin typeface="宋体" panose="02010600030101010101" pitchFamily="2" charset="-122"/>
              </a:rPr>
              <a:t>1</a:t>
            </a:r>
            <a:r>
              <a:rPr lang="zh-CN" altLang="en-US" sz="2400" dirty="0">
                <a:latin typeface="微软雅黑" panose="020B0503020204020204" pitchFamily="34" charset="-122"/>
                <a:ea typeface="微软雅黑" panose="020B0503020204020204" pitchFamily="34" charset="-122"/>
              </a:rPr>
              <a:t>、简述货币均衡与经济均衡的关系。</a:t>
            </a:r>
            <a:endParaRPr lang="zh-CN" altLang="en-US" sz="2400" dirty="0">
              <a:latin typeface="微软雅黑" panose="020B0503020204020204" pitchFamily="34" charset="-122"/>
              <a:ea typeface="微软雅黑" panose="020B0503020204020204" pitchFamily="34" charset="-122"/>
            </a:endParaRPr>
          </a:p>
          <a:p>
            <a:pPr eaLnBrk="1" hangingPunct="1">
              <a:lnSpc>
                <a:spcPct val="120000"/>
              </a:lnSpc>
              <a:spcBef>
                <a:spcPts val="100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、国际收支平衡状况对货币均衡有何影响？</a:t>
            </a:r>
            <a:endParaRPr lang="en-US" altLang="zh-CN" sz="2400" dirty="0">
              <a:latin typeface="微软雅黑" panose="020B0503020204020204" pitchFamily="34" charset="-122"/>
              <a:ea typeface="微软雅黑" panose="020B0503020204020204" pitchFamily="34" charset="-122"/>
            </a:endParaRPr>
          </a:p>
          <a:p>
            <a:pPr eaLnBrk="1" hangingPunct="1">
              <a:lnSpc>
                <a:spcPct val="120000"/>
              </a:lnSpc>
              <a:spcBef>
                <a:spcPts val="100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、通货膨胀的成因有哪些？</a:t>
            </a:r>
            <a:endParaRPr lang="en-US" altLang="zh-CN" sz="2400" dirty="0">
              <a:latin typeface="微软雅黑" panose="020B0503020204020204" pitchFamily="34" charset="-122"/>
              <a:ea typeface="微软雅黑" panose="020B0503020204020204" pitchFamily="34" charset="-122"/>
            </a:endParaRPr>
          </a:p>
          <a:p>
            <a:pPr eaLnBrk="1" hangingPunct="1">
              <a:lnSpc>
                <a:spcPct val="120000"/>
              </a:lnSpc>
              <a:spcBef>
                <a:spcPts val="100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4</a:t>
            </a:r>
            <a:r>
              <a:rPr lang="zh-CN" altLang="en-US" sz="2400" dirty="0" smtClean="0">
                <a:latin typeface="微软雅黑" panose="020B0503020204020204" pitchFamily="34" charset="-122"/>
                <a:ea typeface="微软雅黑" panose="020B0503020204020204" pitchFamily="34" charset="-122"/>
              </a:rPr>
              <a:t>、分析通货膨胀</a:t>
            </a:r>
            <a:r>
              <a:rPr lang="zh-CN" altLang="en-US" sz="2400" dirty="0">
                <a:latin typeface="微软雅黑" panose="020B0503020204020204" pitchFamily="34" charset="-122"/>
                <a:ea typeface="微软雅黑" panose="020B0503020204020204" pitchFamily="34" charset="-122"/>
              </a:rPr>
              <a:t>的</a:t>
            </a:r>
            <a:r>
              <a:rPr lang="zh-CN" altLang="en-US" sz="2400" dirty="0" smtClean="0">
                <a:latin typeface="微软雅黑" panose="020B0503020204020204" pitchFamily="34" charset="-122"/>
                <a:ea typeface="微软雅黑" panose="020B0503020204020204" pitchFamily="34" charset="-122"/>
              </a:rPr>
              <a:t>效应。</a:t>
            </a:r>
            <a:endParaRPr lang="en-US" altLang="zh-CN" sz="2400" dirty="0">
              <a:latin typeface="微软雅黑" panose="020B0503020204020204" pitchFamily="34" charset="-122"/>
              <a:ea typeface="微软雅黑" panose="020B0503020204020204" pitchFamily="34" charset="-122"/>
            </a:endParaRPr>
          </a:p>
          <a:p>
            <a:pPr eaLnBrk="1" hangingPunct="1">
              <a:lnSpc>
                <a:spcPct val="120000"/>
              </a:lnSpc>
              <a:spcBef>
                <a:spcPts val="100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5</a:t>
            </a:r>
            <a:r>
              <a:rPr lang="zh-CN" altLang="en-US"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通货紧缩的危害表现在哪些方面？</a:t>
            </a:r>
            <a:endParaRPr lang="zh-CN" altLang="en-US" sz="2400" dirty="0">
              <a:latin typeface="微软雅黑" panose="020B0503020204020204" pitchFamily="34" charset="-122"/>
              <a:ea typeface="微软雅黑" panose="020B0503020204020204" pitchFamily="34" charset="-122"/>
            </a:endParaRPr>
          </a:p>
          <a:p>
            <a:pPr eaLnBrk="1" hangingPunct="1">
              <a:lnSpc>
                <a:spcPct val="120000"/>
              </a:lnSpc>
              <a:spcBef>
                <a:spcPts val="1000"/>
              </a:spcBef>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a:p>
            <a:pPr eaLnBrk="1" hangingPunct="1">
              <a:lnSpc>
                <a:spcPct val="120000"/>
              </a:lnSpc>
              <a:spcBef>
                <a:spcPts val="1000"/>
              </a:spcBef>
              <a:buFont typeface="Arial" panose="020B0604020202020204" pitchFamily="34" charset="0"/>
              <a:buNone/>
            </a:pPr>
            <a:endParaRPr lang="zh-CN" altLang="en-US" sz="2400" dirty="0">
              <a:latin typeface="微软雅黑" panose="020B0503020204020204" pitchFamily="34" charset="-122"/>
              <a:ea typeface="微软雅黑" panose="020B0503020204020204" pitchFamily="34" charset="-122"/>
            </a:endParaRPr>
          </a:p>
        </p:txBody>
      </p:sp>
      <p:pic>
        <p:nvPicPr>
          <p:cNvPr id="67591"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5858" y="3244848"/>
            <a:ext cx="4529138"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12"/>
          <p:cNvSpPr txBox="1">
            <a:spLocks noChangeArrowheads="1"/>
          </p:cNvSpPr>
          <p:nvPr/>
        </p:nvSpPr>
        <p:spPr bwMode="auto">
          <a:xfrm>
            <a:off x="768350"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solidFill>
                  <a:srgbClr val="595959"/>
                </a:solidFill>
                <a:latin typeface="微软雅黑" panose="020B0503020204020204" pitchFamily="34" charset="-122"/>
                <a:ea typeface="微软雅黑" panose="020B0503020204020204" pitchFamily="34" charset="-122"/>
              </a:rPr>
              <a:t>五、本</a:t>
            </a:r>
            <a:r>
              <a:rPr lang="zh-CN" altLang="en-US" sz="2400" b="1" dirty="0">
                <a:solidFill>
                  <a:srgbClr val="595959"/>
                </a:solidFill>
                <a:latin typeface="微软雅黑" panose="020B0503020204020204" pitchFamily="34" charset="-122"/>
                <a:ea typeface="微软雅黑" panose="020B0503020204020204" pitchFamily="34" charset="-122"/>
              </a:rPr>
              <a:t>讲讨论</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65538"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pic>
        <p:nvPicPr>
          <p:cNvPr id="65539" name="组合 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1" name="文本框 2"/>
          <p:cNvSpPr txBox="1">
            <a:spLocks noChangeArrowheads="1"/>
          </p:cNvSpPr>
          <p:nvPr/>
        </p:nvSpPr>
        <p:spPr bwMode="auto">
          <a:xfrm>
            <a:off x="3024188" y="2008188"/>
            <a:ext cx="78124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4800" b="1" dirty="0" smtClean="0">
                <a:solidFill>
                  <a:srgbClr val="FFFFFF"/>
                </a:solidFill>
                <a:latin typeface="微软雅黑" panose="020B0503020204020204" pitchFamily="34" charset="-122"/>
                <a:ea typeface="微软雅黑" panose="020B0503020204020204" pitchFamily="34" charset="-122"/>
              </a:rPr>
              <a:t>货币均衡与经济均衡相互影响相互促进</a:t>
            </a:r>
            <a:endParaRPr lang="zh-CN" altLang="en-US" sz="4800" b="1" dirty="0">
              <a:solidFill>
                <a:srgbClr val="FFFFFF"/>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4" name="直接连接符 4"/>
          <p:cNvCxnSpPr>
            <a:cxnSpLocks noChangeShapeType="1"/>
          </p:cNvCxnSpPr>
          <p:nvPr/>
        </p:nvCxnSpPr>
        <p:spPr bwMode="auto">
          <a:xfrm>
            <a:off x="223838" y="885825"/>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18435"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3838" y="263525"/>
            <a:ext cx="414337"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3"/>
          <p:cNvSpPr txBox="1">
            <a:spLocks noChangeArrowheads="1"/>
          </p:cNvSpPr>
          <p:nvPr/>
        </p:nvSpPr>
        <p:spPr bwMode="auto">
          <a:xfrm>
            <a:off x="598488" y="1765300"/>
            <a:ext cx="1095375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10000"/>
              </a:lnSpc>
              <a:spcBef>
                <a:spcPts val="1000"/>
              </a:spcBef>
              <a:buFont typeface="Arial" panose="020B0604020202020204" pitchFamily="34" charset="0"/>
              <a:buNone/>
            </a:pPr>
            <a:r>
              <a:rPr lang="en-US" altLang="zh-CN" sz="2400">
                <a:latin typeface="微软雅黑" panose="020B0503020204020204" pitchFamily="34" charset="-122"/>
                <a:ea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rPr>
              <a:t>、货币均衡与利率：在市场经济条件下，货币均衡与非均衡的运行过程离不开利率的作用</a:t>
            </a:r>
            <a:endParaRPr lang="zh-CN" altLang="en-US" sz="2400">
              <a:latin typeface="微软雅黑" panose="020B0503020204020204" pitchFamily="34" charset="-122"/>
              <a:ea typeface="微软雅黑" panose="020B0503020204020204" pitchFamily="34" charset="-122"/>
            </a:endParaRPr>
          </a:p>
        </p:txBody>
      </p:sp>
      <p:sp>
        <p:nvSpPr>
          <p:cNvPr id="2" name="矩形 1"/>
          <p:cNvSpPr/>
          <p:nvPr/>
        </p:nvSpPr>
        <p:spPr>
          <a:xfrm>
            <a:off x="187325" y="1189038"/>
            <a:ext cx="3262313"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（一）货币均衡与利率</a:t>
            </a:r>
            <a:endParaRPr lang="zh-CN" altLang="en-US" sz="2400" b="1" kern="0" dirty="0">
              <a:latin typeface="微软雅黑" panose="020B0503020204020204" pitchFamily="34" charset="-122"/>
              <a:ea typeface="微软雅黑" panose="020B0503020204020204" pitchFamily="34" charset="-122"/>
            </a:endParaRPr>
          </a:p>
        </p:txBody>
      </p:sp>
      <p:sp>
        <p:nvSpPr>
          <p:cNvPr id="18439" name="Line 2"/>
          <p:cNvSpPr>
            <a:spLocks noChangeShapeType="1"/>
          </p:cNvSpPr>
          <p:nvPr/>
        </p:nvSpPr>
        <p:spPr bwMode="auto">
          <a:xfrm>
            <a:off x="2916238" y="4886325"/>
            <a:ext cx="28194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0" name="Line 3"/>
          <p:cNvSpPr>
            <a:spLocks noChangeShapeType="1"/>
          </p:cNvSpPr>
          <p:nvPr/>
        </p:nvSpPr>
        <p:spPr bwMode="auto">
          <a:xfrm flipV="1">
            <a:off x="2916238" y="2905125"/>
            <a:ext cx="0" cy="19812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1" name="Freeform 4"/>
          <p:cNvSpPr/>
          <p:nvPr/>
        </p:nvSpPr>
        <p:spPr bwMode="auto">
          <a:xfrm>
            <a:off x="3297238" y="3667125"/>
            <a:ext cx="1752600" cy="914400"/>
          </a:xfrm>
          <a:custGeom>
            <a:avLst/>
            <a:gdLst>
              <a:gd name="T0" fmla="*/ 0 w 1104"/>
              <a:gd name="T1" fmla="*/ 0 h 576"/>
              <a:gd name="T2" fmla="*/ 2147483647 w 1104"/>
              <a:gd name="T3" fmla="*/ 2147483647 h 576"/>
              <a:gd name="T4" fmla="*/ 2147483647 w 1104"/>
              <a:gd name="T5" fmla="*/ 2147483647 h 576"/>
              <a:gd name="T6" fmla="*/ 0 60000 65536"/>
              <a:gd name="T7" fmla="*/ 0 60000 65536"/>
              <a:gd name="T8" fmla="*/ 0 60000 65536"/>
            </a:gdLst>
            <a:ahLst/>
            <a:cxnLst>
              <a:cxn ang="T6">
                <a:pos x="T0" y="T1"/>
              </a:cxn>
              <a:cxn ang="T7">
                <a:pos x="T2" y="T3"/>
              </a:cxn>
              <a:cxn ang="T8">
                <a:pos x="T4" y="T5"/>
              </a:cxn>
            </a:cxnLst>
            <a:rect l="0" t="0" r="r" b="b"/>
            <a:pathLst>
              <a:path w="1104" h="576">
                <a:moveTo>
                  <a:pt x="0" y="0"/>
                </a:moveTo>
                <a:cubicBezTo>
                  <a:pt x="76" y="144"/>
                  <a:pt x="152" y="288"/>
                  <a:pt x="336" y="384"/>
                </a:cubicBezTo>
                <a:cubicBezTo>
                  <a:pt x="520" y="480"/>
                  <a:pt x="812" y="528"/>
                  <a:pt x="1104" y="576"/>
                </a:cubicBez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2" name="Freeform 5"/>
          <p:cNvSpPr/>
          <p:nvPr/>
        </p:nvSpPr>
        <p:spPr bwMode="auto">
          <a:xfrm>
            <a:off x="3297238" y="3514725"/>
            <a:ext cx="1371600" cy="1219200"/>
          </a:xfrm>
          <a:custGeom>
            <a:avLst/>
            <a:gdLst>
              <a:gd name="T0" fmla="*/ 2147483647 w 864"/>
              <a:gd name="T1" fmla="*/ 0 h 768"/>
              <a:gd name="T2" fmla="*/ 2147483647 w 864"/>
              <a:gd name="T3" fmla="*/ 2147483647 h 768"/>
              <a:gd name="T4" fmla="*/ 0 w 864"/>
              <a:gd name="T5" fmla="*/ 2147483647 h 768"/>
              <a:gd name="T6" fmla="*/ 0 60000 65536"/>
              <a:gd name="T7" fmla="*/ 0 60000 65536"/>
              <a:gd name="T8" fmla="*/ 0 60000 65536"/>
            </a:gdLst>
            <a:ahLst/>
            <a:cxnLst>
              <a:cxn ang="T6">
                <a:pos x="T0" y="T1"/>
              </a:cxn>
              <a:cxn ang="T7">
                <a:pos x="T2" y="T3"/>
              </a:cxn>
              <a:cxn ang="T8">
                <a:pos x="T4" y="T5"/>
              </a:cxn>
            </a:cxnLst>
            <a:rect l="0" t="0" r="r" b="b"/>
            <a:pathLst>
              <a:path w="864" h="768">
                <a:moveTo>
                  <a:pt x="864" y="0"/>
                </a:moveTo>
                <a:cubicBezTo>
                  <a:pt x="816" y="128"/>
                  <a:pt x="768" y="256"/>
                  <a:pt x="624" y="384"/>
                </a:cubicBezTo>
                <a:cubicBezTo>
                  <a:pt x="480" y="512"/>
                  <a:pt x="240" y="640"/>
                  <a:pt x="0" y="768"/>
                </a:cubicBez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3" name="Line 6"/>
          <p:cNvSpPr>
            <a:spLocks noChangeShapeType="1"/>
          </p:cNvSpPr>
          <p:nvPr/>
        </p:nvSpPr>
        <p:spPr bwMode="auto">
          <a:xfrm flipH="1">
            <a:off x="2916238" y="4352925"/>
            <a:ext cx="990600" cy="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4" name="Line 7"/>
          <p:cNvSpPr>
            <a:spLocks noChangeShapeType="1"/>
          </p:cNvSpPr>
          <p:nvPr/>
        </p:nvSpPr>
        <p:spPr bwMode="auto">
          <a:xfrm>
            <a:off x="3983038" y="4352925"/>
            <a:ext cx="0" cy="533400"/>
          </a:xfrm>
          <a:prstGeom prst="line">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5" name="Text Box 8"/>
          <p:cNvSpPr txBox="1">
            <a:spLocks noChangeArrowheads="1"/>
          </p:cNvSpPr>
          <p:nvPr/>
        </p:nvSpPr>
        <p:spPr bwMode="auto">
          <a:xfrm>
            <a:off x="2306638" y="4048125"/>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2400" i="1">
                <a:latin typeface="Times New Roman" panose="02020603050405020304" pitchFamily="18" charset="0"/>
              </a:rPr>
              <a:t>r</a:t>
            </a:r>
            <a:r>
              <a:rPr kumimoji="1" lang="en-US" altLang="zh-CN" sz="1200" i="1">
                <a:latin typeface="Times New Roman" panose="02020603050405020304" pitchFamily="18" charset="0"/>
              </a:rPr>
              <a:t>0</a:t>
            </a:r>
            <a:endParaRPr kumimoji="1" lang="en-US" altLang="zh-CN" sz="1200" i="1">
              <a:latin typeface="Times New Roman" panose="02020603050405020304" pitchFamily="18" charset="0"/>
            </a:endParaRPr>
          </a:p>
        </p:txBody>
      </p:sp>
      <p:sp>
        <p:nvSpPr>
          <p:cNvPr id="18446" name="Text Box 9"/>
          <p:cNvSpPr txBox="1">
            <a:spLocks noChangeArrowheads="1"/>
          </p:cNvSpPr>
          <p:nvPr/>
        </p:nvSpPr>
        <p:spPr bwMode="auto">
          <a:xfrm>
            <a:off x="3449638" y="4886325"/>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rPr>
              <a:t>M</a:t>
            </a:r>
            <a:r>
              <a:rPr kumimoji="1" lang="en-US" altLang="zh-CN" sz="1600" i="1">
                <a:latin typeface="Times New Roman" panose="02020603050405020304" pitchFamily="18" charset="0"/>
              </a:rPr>
              <a:t>s</a:t>
            </a:r>
            <a:r>
              <a:rPr kumimoji="1" lang="en-US" altLang="zh-CN" i="1">
                <a:latin typeface="Times New Roman" panose="02020603050405020304" pitchFamily="18" charset="0"/>
              </a:rPr>
              <a:t>=M</a:t>
            </a:r>
            <a:r>
              <a:rPr kumimoji="1" lang="en-US" altLang="zh-CN" sz="1400" i="1">
                <a:latin typeface="Times New Roman" panose="02020603050405020304" pitchFamily="18" charset="0"/>
              </a:rPr>
              <a:t>d</a:t>
            </a:r>
            <a:endParaRPr kumimoji="1" lang="en-US" altLang="zh-CN" sz="1400" i="1">
              <a:latin typeface="Times New Roman" panose="02020603050405020304" pitchFamily="18" charset="0"/>
            </a:endParaRPr>
          </a:p>
        </p:txBody>
      </p:sp>
      <p:sp>
        <p:nvSpPr>
          <p:cNvPr id="18447" name="Text Box 10"/>
          <p:cNvSpPr txBox="1">
            <a:spLocks noChangeArrowheads="1"/>
          </p:cNvSpPr>
          <p:nvPr/>
        </p:nvSpPr>
        <p:spPr bwMode="auto">
          <a:xfrm>
            <a:off x="4440238" y="30575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M</a:t>
            </a:r>
            <a:r>
              <a:rPr kumimoji="1" lang="en-US" altLang="zh-CN" i="1">
                <a:latin typeface="Times New Roman" panose="02020603050405020304" pitchFamily="18" charset="0"/>
              </a:rPr>
              <a:t>s</a:t>
            </a:r>
            <a:endParaRPr kumimoji="1" lang="en-US" altLang="zh-CN" i="1">
              <a:latin typeface="Times New Roman" panose="02020603050405020304" pitchFamily="18" charset="0"/>
            </a:endParaRPr>
          </a:p>
        </p:txBody>
      </p:sp>
      <p:sp>
        <p:nvSpPr>
          <p:cNvPr id="18448" name="Text Box 11"/>
          <p:cNvSpPr txBox="1">
            <a:spLocks noChangeArrowheads="1"/>
          </p:cNvSpPr>
          <p:nvPr/>
        </p:nvSpPr>
        <p:spPr bwMode="auto">
          <a:xfrm>
            <a:off x="3221038" y="32099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M</a:t>
            </a:r>
            <a:r>
              <a:rPr kumimoji="1" lang="en-US" altLang="zh-CN" i="1">
                <a:latin typeface="Times New Roman" panose="02020603050405020304" pitchFamily="18" charset="0"/>
              </a:rPr>
              <a:t>d</a:t>
            </a:r>
            <a:endParaRPr kumimoji="1" lang="en-US" altLang="zh-CN" i="1">
              <a:latin typeface="Times New Roman" panose="02020603050405020304" pitchFamily="18" charset="0"/>
            </a:endParaRPr>
          </a:p>
        </p:txBody>
      </p:sp>
      <p:sp>
        <p:nvSpPr>
          <p:cNvPr id="18449" name="Text Box 12"/>
          <p:cNvSpPr txBox="1">
            <a:spLocks noChangeArrowheads="1"/>
          </p:cNvSpPr>
          <p:nvPr/>
        </p:nvSpPr>
        <p:spPr bwMode="auto">
          <a:xfrm>
            <a:off x="2181225" y="5489575"/>
            <a:ext cx="3733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zh-CN" altLang="en-US" sz="2000">
                <a:latin typeface="微软雅黑" panose="020B0503020204020204" pitchFamily="34" charset="-122"/>
                <a:ea typeface="微软雅黑" panose="020B0503020204020204" pitchFamily="34" charset="-122"/>
              </a:rPr>
              <a:t>图</a:t>
            </a:r>
            <a:r>
              <a:rPr kumimoji="1" lang="en-US" altLang="zh-CN" sz="2000">
                <a:latin typeface="微软雅黑" panose="020B0503020204020204" pitchFamily="34" charset="-122"/>
                <a:ea typeface="微软雅黑" panose="020B0503020204020204" pitchFamily="34" charset="-122"/>
              </a:rPr>
              <a:t>12-1  </a:t>
            </a:r>
            <a:r>
              <a:rPr kumimoji="1" lang="zh-CN" altLang="en-US" sz="2000">
                <a:latin typeface="微软雅黑" panose="020B0503020204020204" pitchFamily="34" charset="-122"/>
                <a:ea typeface="微软雅黑" panose="020B0503020204020204" pitchFamily="34" charset="-122"/>
              </a:rPr>
              <a:t>均衡利率下的货币供求</a:t>
            </a:r>
            <a:endParaRPr kumimoji="1" lang="zh-CN" altLang="en-US" sz="2000">
              <a:latin typeface="微软雅黑" panose="020B0503020204020204" pitchFamily="34" charset="-122"/>
              <a:ea typeface="微软雅黑" panose="020B0503020204020204" pitchFamily="34" charset="-122"/>
            </a:endParaRPr>
          </a:p>
        </p:txBody>
      </p:sp>
      <p:sp>
        <p:nvSpPr>
          <p:cNvPr id="18450" name="Line 13"/>
          <p:cNvSpPr>
            <a:spLocks noChangeShapeType="1"/>
          </p:cNvSpPr>
          <p:nvPr/>
        </p:nvSpPr>
        <p:spPr bwMode="auto">
          <a:xfrm>
            <a:off x="6573838" y="5054600"/>
            <a:ext cx="31242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1" name="Line 14"/>
          <p:cNvSpPr>
            <a:spLocks noChangeShapeType="1"/>
          </p:cNvSpPr>
          <p:nvPr/>
        </p:nvSpPr>
        <p:spPr bwMode="auto">
          <a:xfrm flipV="1">
            <a:off x="6573838" y="2844800"/>
            <a:ext cx="0" cy="22098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2" name="Line 15"/>
          <p:cNvSpPr>
            <a:spLocks noChangeShapeType="1"/>
          </p:cNvSpPr>
          <p:nvPr/>
        </p:nvSpPr>
        <p:spPr bwMode="auto">
          <a:xfrm flipV="1">
            <a:off x="8135938" y="3133725"/>
            <a:ext cx="0" cy="19812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3" name="Freeform 16"/>
          <p:cNvSpPr/>
          <p:nvPr/>
        </p:nvSpPr>
        <p:spPr bwMode="auto">
          <a:xfrm>
            <a:off x="7107238" y="3014663"/>
            <a:ext cx="2286000" cy="1066800"/>
          </a:xfrm>
          <a:custGeom>
            <a:avLst/>
            <a:gdLst>
              <a:gd name="T0" fmla="*/ 0 w 1440"/>
              <a:gd name="T1" fmla="*/ 0 h 672"/>
              <a:gd name="T2" fmla="*/ 2147483647 w 1440"/>
              <a:gd name="T3" fmla="*/ 2147483647 h 672"/>
              <a:gd name="T4" fmla="*/ 2147483647 w 1440"/>
              <a:gd name="T5" fmla="*/ 2147483647 h 672"/>
              <a:gd name="T6" fmla="*/ 0 60000 65536"/>
              <a:gd name="T7" fmla="*/ 0 60000 65536"/>
              <a:gd name="T8" fmla="*/ 0 60000 65536"/>
            </a:gdLst>
            <a:ahLst/>
            <a:cxnLst>
              <a:cxn ang="T6">
                <a:pos x="T0" y="T1"/>
              </a:cxn>
              <a:cxn ang="T7">
                <a:pos x="T2" y="T3"/>
              </a:cxn>
              <a:cxn ang="T8">
                <a:pos x="T4" y="T5"/>
              </a:cxn>
            </a:cxnLst>
            <a:rect l="0" t="0" r="r" b="b"/>
            <a:pathLst>
              <a:path w="1440" h="672">
                <a:moveTo>
                  <a:pt x="0" y="0"/>
                </a:moveTo>
                <a:cubicBezTo>
                  <a:pt x="168" y="184"/>
                  <a:pt x="336" y="368"/>
                  <a:pt x="576" y="480"/>
                </a:cubicBezTo>
                <a:cubicBezTo>
                  <a:pt x="816" y="592"/>
                  <a:pt x="1128" y="632"/>
                  <a:pt x="1440" y="672"/>
                </a:cubicBez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4" name="Freeform 17"/>
          <p:cNvSpPr/>
          <p:nvPr/>
        </p:nvSpPr>
        <p:spPr bwMode="auto">
          <a:xfrm>
            <a:off x="7002463" y="3433763"/>
            <a:ext cx="2286000" cy="990600"/>
          </a:xfrm>
          <a:custGeom>
            <a:avLst/>
            <a:gdLst>
              <a:gd name="T0" fmla="*/ 0 w 1440"/>
              <a:gd name="T1" fmla="*/ 0 h 624"/>
              <a:gd name="T2" fmla="*/ 2147483647 w 1440"/>
              <a:gd name="T3" fmla="*/ 2147483647 h 624"/>
              <a:gd name="T4" fmla="*/ 2147483647 w 1440"/>
              <a:gd name="T5" fmla="*/ 2147483647 h 624"/>
              <a:gd name="T6" fmla="*/ 0 60000 65536"/>
              <a:gd name="T7" fmla="*/ 0 60000 65536"/>
              <a:gd name="T8" fmla="*/ 0 60000 65536"/>
            </a:gdLst>
            <a:ahLst/>
            <a:cxnLst>
              <a:cxn ang="T6">
                <a:pos x="T0" y="T1"/>
              </a:cxn>
              <a:cxn ang="T7">
                <a:pos x="T2" y="T3"/>
              </a:cxn>
              <a:cxn ang="T8">
                <a:pos x="T4" y="T5"/>
              </a:cxn>
            </a:cxnLst>
            <a:rect l="0" t="0" r="r" b="b"/>
            <a:pathLst>
              <a:path w="1440" h="624">
                <a:moveTo>
                  <a:pt x="0" y="0"/>
                </a:moveTo>
                <a:cubicBezTo>
                  <a:pt x="168" y="188"/>
                  <a:pt x="336" y="376"/>
                  <a:pt x="576" y="480"/>
                </a:cubicBezTo>
                <a:cubicBezTo>
                  <a:pt x="816" y="584"/>
                  <a:pt x="1128" y="604"/>
                  <a:pt x="1440" y="624"/>
                </a:cubicBezTo>
              </a:path>
            </a:pathLst>
          </a:custGeom>
          <a:noFill/>
          <a:ln w="28575"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5" name="Freeform 18"/>
          <p:cNvSpPr/>
          <p:nvPr/>
        </p:nvSpPr>
        <p:spPr bwMode="auto">
          <a:xfrm>
            <a:off x="7002463" y="4014788"/>
            <a:ext cx="2286000" cy="762000"/>
          </a:xfrm>
          <a:custGeom>
            <a:avLst/>
            <a:gdLst>
              <a:gd name="T0" fmla="*/ 0 w 1296"/>
              <a:gd name="T1" fmla="*/ 0 h 480"/>
              <a:gd name="T2" fmla="*/ 2147483647 w 1296"/>
              <a:gd name="T3" fmla="*/ 2147483647 h 480"/>
              <a:gd name="T4" fmla="*/ 2147483647 w 1296"/>
              <a:gd name="T5" fmla="*/ 2147483647 h 480"/>
              <a:gd name="T6" fmla="*/ 0 60000 65536"/>
              <a:gd name="T7" fmla="*/ 0 60000 65536"/>
              <a:gd name="T8" fmla="*/ 0 60000 65536"/>
            </a:gdLst>
            <a:ahLst/>
            <a:cxnLst>
              <a:cxn ang="T6">
                <a:pos x="T0" y="T1"/>
              </a:cxn>
              <a:cxn ang="T7">
                <a:pos x="T2" y="T3"/>
              </a:cxn>
              <a:cxn ang="T8">
                <a:pos x="T4" y="T5"/>
              </a:cxn>
            </a:cxnLst>
            <a:rect l="0" t="0" r="r" b="b"/>
            <a:pathLst>
              <a:path w="1296" h="480">
                <a:moveTo>
                  <a:pt x="0" y="0"/>
                </a:moveTo>
                <a:cubicBezTo>
                  <a:pt x="132" y="128"/>
                  <a:pt x="264" y="256"/>
                  <a:pt x="480" y="336"/>
                </a:cubicBezTo>
                <a:cubicBezTo>
                  <a:pt x="696" y="416"/>
                  <a:pt x="996" y="448"/>
                  <a:pt x="1296" y="480"/>
                </a:cubicBezTo>
              </a:path>
            </a:pathLst>
          </a:cu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6" name="Line 19"/>
          <p:cNvSpPr>
            <a:spLocks noChangeShapeType="1"/>
          </p:cNvSpPr>
          <p:nvPr/>
        </p:nvSpPr>
        <p:spPr bwMode="auto">
          <a:xfrm flipH="1">
            <a:off x="6573838" y="3835400"/>
            <a:ext cx="1600200" cy="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7" name="Line 20"/>
          <p:cNvSpPr>
            <a:spLocks noChangeShapeType="1"/>
          </p:cNvSpPr>
          <p:nvPr/>
        </p:nvSpPr>
        <p:spPr bwMode="auto">
          <a:xfrm flipH="1">
            <a:off x="6573838" y="4292600"/>
            <a:ext cx="1600200" cy="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8" name="Line 21"/>
          <p:cNvSpPr>
            <a:spLocks noChangeShapeType="1"/>
          </p:cNvSpPr>
          <p:nvPr/>
        </p:nvSpPr>
        <p:spPr bwMode="auto">
          <a:xfrm flipH="1">
            <a:off x="6545263" y="4652963"/>
            <a:ext cx="1600200" cy="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9" name="Text Box 22"/>
          <p:cNvSpPr txBox="1">
            <a:spLocks noChangeArrowheads="1"/>
          </p:cNvSpPr>
          <p:nvPr/>
        </p:nvSpPr>
        <p:spPr bwMode="auto">
          <a:xfrm>
            <a:off x="6192838" y="39957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2400" i="1">
                <a:latin typeface="Times New Roman" panose="02020603050405020304" pitchFamily="18" charset="0"/>
              </a:rPr>
              <a:t>r</a:t>
            </a:r>
            <a:r>
              <a:rPr kumimoji="1" lang="en-US" altLang="zh-CN" sz="1200" i="1">
                <a:latin typeface="Times New Roman" panose="02020603050405020304" pitchFamily="18" charset="0"/>
              </a:rPr>
              <a:t>0</a:t>
            </a:r>
            <a:endParaRPr kumimoji="1" lang="en-US" altLang="zh-CN" sz="1200" i="1">
              <a:latin typeface="Times New Roman" panose="02020603050405020304" pitchFamily="18" charset="0"/>
            </a:endParaRPr>
          </a:p>
        </p:txBody>
      </p:sp>
      <p:sp>
        <p:nvSpPr>
          <p:cNvPr id="18460" name="Text Box 23"/>
          <p:cNvSpPr txBox="1">
            <a:spLocks noChangeArrowheads="1"/>
          </p:cNvSpPr>
          <p:nvPr/>
        </p:nvSpPr>
        <p:spPr bwMode="auto">
          <a:xfrm>
            <a:off x="6192838" y="35385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2400" i="1">
                <a:latin typeface="Times New Roman" panose="02020603050405020304" pitchFamily="18" charset="0"/>
              </a:rPr>
              <a:t>r</a:t>
            </a:r>
            <a:r>
              <a:rPr kumimoji="1" lang="en-US" altLang="zh-CN" sz="1200" i="1">
                <a:latin typeface="Times New Roman" panose="02020603050405020304" pitchFamily="18" charset="0"/>
              </a:rPr>
              <a:t>1</a:t>
            </a:r>
            <a:endParaRPr kumimoji="1" lang="en-US" altLang="zh-CN" sz="1200" i="1">
              <a:latin typeface="Times New Roman" panose="02020603050405020304" pitchFamily="18" charset="0"/>
            </a:endParaRPr>
          </a:p>
        </p:txBody>
      </p:sp>
      <p:sp>
        <p:nvSpPr>
          <p:cNvPr id="18461" name="Text Box 24"/>
          <p:cNvSpPr txBox="1">
            <a:spLocks noChangeArrowheads="1"/>
          </p:cNvSpPr>
          <p:nvPr/>
        </p:nvSpPr>
        <p:spPr bwMode="auto">
          <a:xfrm>
            <a:off x="6192838" y="43767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2400" i="1">
                <a:latin typeface="Times New Roman" panose="02020603050405020304" pitchFamily="18" charset="0"/>
              </a:rPr>
              <a:t>r</a:t>
            </a:r>
            <a:r>
              <a:rPr kumimoji="1" lang="en-US" altLang="zh-CN" sz="1200" i="1">
                <a:latin typeface="Times New Roman" panose="02020603050405020304" pitchFamily="18" charset="0"/>
              </a:rPr>
              <a:t>2</a:t>
            </a:r>
            <a:endParaRPr kumimoji="1" lang="en-US" altLang="zh-CN" sz="1200" i="1">
              <a:latin typeface="Times New Roman" panose="02020603050405020304" pitchFamily="18" charset="0"/>
            </a:endParaRPr>
          </a:p>
        </p:txBody>
      </p:sp>
      <p:sp>
        <p:nvSpPr>
          <p:cNvPr id="18462" name="Text Box 25"/>
          <p:cNvSpPr txBox="1">
            <a:spLocks noChangeArrowheads="1"/>
          </p:cNvSpPr>
          <p:nvPr/>
        </p:nvSpPr>
        <p:spPr bwMode="auto">
          <a:xfrm>
            <a:off x="7945438" y="51308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M</a:t>
            </a:r>
            <a:r>
              <a:rPr kumimoji="1" lang="en-US" altLang="zh-CN" i="1">
                <a:latin typeface="Times New Roman" panose="02020603050405020304" pitchFamily="18" charset="0"/>
              </a:rPr>
              <a:t>s</a:t>
            </a:r>
            <a:endParaRPr kumimoji="1" lang="en-US" altLang="zh-CN" i="1">
              <a:latin typeface="Times New Roman" panose="02020603050405020304" pitchFamily="18" charset="0"/>
            </a:endParaRPr>
          </a:p>
        </p:txBody>
      </p:sp>
      <p:sp>
        <p:nvSpPr>
          <p:cNvPr id="18463" name="Text Box 26"/>
          <p:cNvSpPr txBox="1">
            <a:spLocks noChangeArrowheads="1"/>
          </p:cNvSpPr>
          <p:nvPr/>
        </p:nvSpPr>
        <p:spPr bwMode="auto">
          <a:xfrm>
            <a:off x="9393238" y="3687763"/>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M</a:t>
            </a:r>
            <a:r>
              <a:rPr kumimoji="1" lang="en-US" altLang="zh-CN" sz="1400" i="1">
                <a:latin typeface="Times New Roman" panose="02020603050405020304" pitchFamily="18" charset="0"/>
              </a:rPr>
              <a:t>d1</a:t>
            </a:r>
            <a:endParaRPr kumimoji="1" lang="en-US" altLang="zh-CN" sz="1400" i="1">
              <a:latin typeface="Times New Roman" panose="02020603050405020304" pitchFamily="18" charset="0"/>
            </a:endParaRPr>
          </a:p>
        </p:txBody>
      </p:sp>
      <p:sp>
        <p:nvSpPr>
          <p:cNvPr id="18464" name="Text Box 27"/>
          <p:cNvSpPr txBox="1">
            <a:spLocks noChangeArrowheads="1"/>
          </p:cNvSpPr>
          <p:nvPr/>
        </p:nvSpPr>
        <p:spPr bwMode="auto">
          <a:xfrm>
            <a:off x="9393238" y="4094163"/>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M</a:t>
            </a:r>
            <a:r>
              <a:rPr kumimoji="1" lang="en-US" altLang="zh-CN" sz="1600" i="1">
                <a:latin typeface="Times New Roman" panose="02020603050405020304" pitchFamily="18" charset="0"/>
              </a:rPr>
              <a:t>d</a:t>
            </a:r>
            <a:r>
              <a:rPr kumimoji="1" lang="en-US" altLang="zh-CN" sz="1400" i="1">
                <a:latin typeface="Times New Roman" panose="02020603050405020304" pitchFamily="18" charset="0"/>
              </a:rPr>
              <a:t>0</a:t>
            </a:r>
            <a:endParaRPr kumimoji="1" lang="en-US" altLang="zh-CN" sz="1400" i="1">
              <a:latin typeface="Times New Roman" panose="02020603050405020304" pitchFamily="18" charset="0"/>
            </a:endParaRPr>
          </a:p>
        </p:txBody>
      </p:sp>
      <p:sp>
        <p:nvSpPr>
          <p:cNvPr id="18465" name="Text Box 28"/>
          <p:cNvSpPr txBox="1">
            <a:spLocks noChangeArrowheads="1"/>
          </p:cNvSpPr>
          <p:nvPr/>
        </p:nvSpPr>
        <p:spPr bwMode="auto">
          <a:xfrm>
            <a:off x="9393238" y="4548188"/>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en-US" altLang="zh-CN" sz="2000" i="1">
                <a:latin typeface="Times New Roman" panose="02020603050405020304" pitchFamily="18" charset="0"/>
              </a:rPr>
              <a:t>M</a:t>
            </a:r>
            <a:r>
              <a:rPr kumimoji="1" lang="en-US" altLang="zh-CN" sz="1400" i="1">
                <a:latin typeface="Times New Roman" panose="02020603050405020304" pitchFamily="18" charset="0"/>
              </a:rPr>
              <a:t>d2</a:t>
            </a:r>
            <a:endParaRPr kumimoji="1" lang="en-US" altLang="zh-CN" sz="1400" i="1">
              <a:latin typeface="Times New Roman" panose="02020603050405020304" pitchFamily="18" charset="0"/>
            </a:endParaRPr>
          </a:p>
        </p:txBody>
      </p:sp>
      <p:sp>
        <p:nvSpPr>
          <p:cNvPr id="18466" name="Text Box 29"/>
          <p:cNvSpPr txBox="1">
            <a:spLocks noChangeArrowheads="1"/>
          </p:cNvSpPr>
          <p:nvPr/>
        </p:nvSpPr>
        <p:spPr bwMode="auto">
          <a:xfrm>
            <a:off x="6692900" y="5519738"/>
            <a:ext cx="43386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kumimoji="1" lang="zh-CN" altLang="en-US" sz="2000" b="1">
                <a:latin typeface="Times New Roman" panose="02020603050405020304" pitchFamily="18" charset="0"/>
              </a:rPr>
              <a:t>图</a:t>
            </a:r>
            <a:r>
              <a:rPr kumimoji="1" lang="en-US" altLang="zh-CN" sz="2000" b="1">
                <a:latin typeface="Times New Roman" panose="02020603050405020304" pitchFamily="18" charset="0"/>
              </a:rPr>
              <a:t>12-2</a:t>
            </a:r>
            <a:r>
              <a:rPr kumimoji="1" lang="zh-CN" altLang="en-US" sz="2000" b="1">
                <a:latin typeface="Times New Roman" panose="02020603050405020304" pitchFamily="18" charset="0"/>
              </a:rPr>
              <a:t>货币供给无弹性下的状况</a:t>
            </a:r>
            <a:endParaRPr kumimoji="1" lang="zh-CN" altLang="en-US" sz="2000" b="1">
              <a:latin typeface="Times New Roman" panose="02020603050405020304" pitchFamily="18" charset="0"/>
            </a:endParaRPr>
          </a:p>
        </p:txBody>
      </p:sp>
      <p:sp>
        <p:nvSpPr>
          <p:cNvPr id="35" name="文本框 12"/>
          <p:cNvSpPr txBox="1">
            <a:spLocks noChangeArrowheads="1"/>
          </p:cNvSpPr>
          <p:nvPr/>
        </p:nvSpPr>
        <p:spPr bwMode="auto">
          <a:xfrm>
            <a:off x="816990" y="339080"/>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一、货币</a:t>
            </a:r>
            <a:r>
              <a:rPr lang="zh-CN" altLang="en-US" sz="2400" b="1" dirty="0">
                <a:latin typeface="微软雅黑" panose="020B0503020204020204" pitchFamily="34" charset="-122"/>
                <a:ea typeface="微软雅黑" panose="020B0503020204020204" pitchFamily="34" charset="-122"/>
              </a:rPr>
              <a:t>均衡与市场</a:t>
            </a:r>
            <a:r>
              <a:rPr lang="zh-CN" altLang="en-US" sz="2400" b="1" dirty="0" smtClean="0">
                <a:latin typeface="微软雅黑" panose="020B0503020204020204" pitchFamily="34" charset="-122"/>
                <a:ea typeface="微软雅黑" panose="020B0503020204020204" pitchFamily="34" charset="-122"/>
              </a:rPr>
              <a:t>均衡</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458"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19459"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3"/>
          <p:cNvSpPr txBox="1">
            <a:spLocks noChangeArrowheads="1"/>
          </p:cNvSpPr>
          <p:nvPr/>
        </p:nvSpPr>
        <p:spPr bwMode="auto">
          <a:xfrm>
            <a:off x="708025" y="2363788"/>
            <a:ext cx="10623550"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1000"/>
              </a:spcBef>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  1. </a:t>
            </a:r>
            <a:r>
              <a:rPr lang="zh-CN" altLang="en-US" sz="2400">
                <a:latin typeface="微软雅黑" panose="020B0503020204020204" pitchFamily="34" charset="-122"/>
                <a:ea typeface="微软雅黑" panose="020B0503020204020204" pitchFamily="34" charset="-122"/>
              </a:rPr>
              <a:t>在商品、服务市场：</a:t>
            </a:r>
            <a:endParaRPr lang="zh-CN" altLang="en-US" sz="2400">
              <a:latin typeface="微软雅黑" panose="020B0503020204020204" pitchFamily="34" charset="-122"/>
              <a:ea typeface="微软雅黑" panose="020B0503020204020204" pitchFamily="34" charset="-122"/>
            </a:endParaRPr>
          </a:p>
          <a:p>
            <a:pPr algn="just" eaLnBrk="1" hangingPunct="1">
              <a:lnSpc>
                <a:spcPct val="150000"/>
              </a:lnSpc>
              <a:spcBef>
                <a:spcPts val="1000"/>
              </a:spcBef>
              <a:buClr>
                <a:srgbClr val="990033"/>
              </a:buClr>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市场总供给</a:t>
            </a:r>
            <a:r>
              <a:rPr lang="en-US" altLang="zh-CN" sz="2400">
                <a:latin typeface="微软雅黑" panose="020B0503020204020204" pitchFamily="34" charset="-122"/>
                <a:ea typeface="微软雅黑" panose="020B0503020204020204" pitchFamily="34" charset="-122"/>
              </a:rPr>
              <a:t>AS, </a:t>
            </a:r>
            <a:r>
              <a:rPr lang="zh-CN" altLang="en-US" sz="2400">
                <a:latin typeface="微软雅黑" panose="020B0503020204020204" pitchFamily="34" charset="-122"/>
                <a:ea typeface="微软雅黑" panose="020B0503020204020204" pitchFamily="34" charset="-122"/>
              </a:rPr>
              <a:t>包括消费品供应和生产品供应；</a:t>
            </a:r>
            <a:endParaRPr lang="zh-CN" altLang="en-US" sz="2400">
              <a:latin typeface="微软雅黑" panose="020B0503020204020204" pitchFamily="34" charset="-122"/>
              <a:ea typeface="微软雅黑" panose="020B0503020204020204" pitchFamily="34" charset="-122"/>
            </a:endParaRPr>
          </a:p>
          <a:p>
            <a:pPr algn="just" eaLnBrk="1" hangingPunct="1">
              <a:lnSpc>
                <a:spcPct val="150000"/>
              </a:lnSpc>
              <a:spcBef>
                <a:spcPts val="1000"/>
              </a:spcBef>
              <a:buClr>
                <a:srgbClr val="990033"/>
              </a:buClr>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总需求</a:t>
            </a:r>
            <a:r>
              <a:rPr lang="en-US" altLang="zh-CN" sz="2400">
                <a:latin typeface="微软雅黑" panose="020B0503020204020204" pitchFamily="34" charset="-122"/>
                <a:ea typeface="微软雅黑" panose="020B0503020204020204" pitchFamily="34" charset="-122"/>
              </a:rPr>
              <a:t>AD, </a:t>
            </a:r>
            <a:r>
              <a:rPr lang="zh-CN" altLang="en-US" sz="2400">
                <a:latin typeface="微软雅黑" panose="020B0503020204020204" pitchFamily="34" charset="-122"/>
                <a:ea typeface="微软雅黑" panose="020B0503020204020204" pitchFamily="34" charset="-122"/>
              </a:rPr>
              <a:t>包括消费支出和投资支出</a:t>
            </a:r>
            <a:endParaRPr lang="zh-CN" altLang="en-US" sz="2400">
              <a:latin typeface="微软雅黑" panose="020B0503020204020204" pitchFamily="34" charset="-122"/>
              <a:ea typeface="微软雅黑" panose="020B0503020204020204" pitchFamily="34" charset="-122"/>
            </a:endParaRPr>
          </a:p>
          <a:p>
            <a:pPr algn="just" eaLnBrk="1" hangingPunct="1">
              <a:lnSpc>
                <a:spcPct val="150000"/>
              </a:lnSpc>
              <a:spcBef>
                <a:spcPct val="50000"/>
              </a:spcBef>
              <a:buClr>
                <a:srgbClr val="990033"/>
              </a:buClr>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rPr>
              <a:t>2. </a:t>
            </a:r>
            <a:r>
              <a:rPr lang="zh-CN" altLang="en-US" sz="2400">
                <a:latin typeface="微软雅黑" panose="020B0503020204020204" pitchFamily="34" charset="-122"/>
                <a:ea typeface="微软雅黑" panose="020B0503020204020204" pitchFamily="34" charset="-122"/>
              </a:rPr>
              <a:t>总供求均衡的条件：</a:t>
            </a:r>
            <a:endParaRPr lang="zh-CN" altLang="en-US" sz="2400">
              <a:latin typeface="微软雅黑" panose="020B0503020204020204" pitchFamily="34" charset="-122"/>
              <a:ea typeface="微软雅黑" panose="020B0503020204020204" pitchFamily="34" charset="-122"/>
            </a:endParaRPr>
          </a:p>
          <a:p>
            <a:pPr algn="just" eaLnBrk="1" hangingPunct="1">
              <a:lnSpc>
                <a:spcPct val="150000"/>
              </a:lnSpc>
              <a:spcBef>
                <a:spcPts val="1000"/>
              </a:spcBef>
              <a:buClr>
                <a:srgbClr val="990033"/>
              </a:buClr>
              <a:buFont typeface="Wingdings" panose="05000000000000000000" pitchFamily="2" charset="2"/>
              <a:buNone/>
            </a:pPr>
            <a:r>
              <a:rPr lang="zh-CN" altLang="en-US" sz="2400">
                <a:latin typeface="微软雅黑" panose="020B0503020204020204" pitchFamily="34" charset="-122"/>
                <a:ea typeface="微软雅黑" panose="020B0503020204020204" pitchFamily="34" charset="-122"/>
              </a:rPr>
              <a:t>      消费支出</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投资支出</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消费品供应</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生产品供应</a:t>
            </a:r>
            <a:endParaRPr lang="zh-CN" altLang="en-US" sz="2400">
              <a:latin typeface="微软雅黑" panose="020B0503020204020204" pitchFamily="34" charset="-122"/>
              <a:ea typeface="微软雅黑" panose="020B0503020204020204" pitchFamily="34" charset="-122"/>
            </a:endParaRPr>
          </a:p>
        </p:txBody>
      </p:sp>
      <p:sp>
        <p:nvSpPr>
          <p:cNvPr id="36" name="矩形 35"/>
          <p:cNvSpPr/>
          <p:nvPr/>
        </p:nvSpPr>
        <p:spPr>
          <a:xfrm>
            <a:off x="474663" y="1406525"/>
            <a:ext cx="3570287" cy="5349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（二）市场总供求与均衡</a:t>
            </a:r>
            <a:endParaRPr lang="zh-CN" altLang="en-US" sz="2400" b="1" kern="0" dirty="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816990" y="339080"/>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一、货币</a:t>
            </a:r>
            <a:r>
              <a:rPr lang="zh-CN" altLang="en-US" sz="2400" b="1" dirty="0">
                <a:latin typeface="微软雅黑" panose="020B0503020204020204" pitchFamily="34" charset="-122"/>
                <a:ea typeface="微软雅黑" panose="020B0503020204020204" pitchFamily="34" charset="-122"/>
              </a:rPr>
              <a:t>均衡与市场</a:t>
            </a:r>
            <a:r>
              <a:rPr lang="zh-CN" altLang="en-US" sz="2400" b="1" dirty="0" smtClean="0">
                <a:latin typeface="微软雅黑" panose="020B0503020204020204" pitchFamily="34" charset="-122"/>
                <a:ea typeface="微软雅黑" panose="020B0503020204020204" pitchFamily="34" charset="-122"/>
              </a:rPr>
              <a:t>均衡</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482"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20483"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65138" y="1503363"/>
            <a:ext cx="3570287" cy="5349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（二）市场总供求与均衡</a:t>
            </a:r>
            <a:endParaRPr lang="zh-CN" altLang="en-US" sz="2400" b="1" kern="0" dirty="0">
              <a:latin typeface="微软雅黑" panose="020B0503020204020204" pitchFamily="34" charset="-122"/>
              <a:ea typeface="微软雅黑" panose="020B0503020204020204" pitchFamily="34" charset="-122"/>
            </a:endParaRPr>
          </a:p>
        </p:txBody>
      </p:sp>
      <p:sp>
        <p:nvSpPr>
          <p:cNvPr id="20486" name="Rectangle 3"/>
          <p:cNvSpPr txBox="1">
            <a:spLocks noChangeArrowheads="1"/>
          </p:cNvSpPr>
          <p:nvPr/>
        </p:nvSpPr>
        <p:spPr bwMode="auto">
          <a:xfrm>
            <a:off x="676275" y="2216150"/>
            <a:ext cx="10666413"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90000"/>
              </a:lnSpc>
              <a:spcBef>
                <a:spcPts val="1000"/>
              </a:spcBef>
              <a:buClr>
                <a:srgbClr val="990033"/>
              </a:buClr>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货币供给与市场总需求</a:t>
            </a:r>
            <a:endParaRPr lang="zh-CN" altLang="en-US" sz="2400" dirty="0">
              <a:latin typeface="微软雅黑" panose="020B0503020204020204" pitchFamily="34" charset="-122"/>
              <a:ea typeface="微软雅黑" panose="020B0503020204020204" pitchFamily="34" charset="-122"/>
            </a:endParaRPr>
          </a:p>
          <a:p>
            <a:pPr algn="just" eaLnBrk="1" hangingPunct="1">
              <a:lnSpc>
                <a:spcPct val="90000"/>
              </a:lnSpc>
              <a:spcBef>
                <a:spcPts val="1000"/>
              </a:spcBef>
              <a:buClr>
                <a:srgbClr val="990033"/>
              </a:buClr>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市场总需求</a:t>
            </a:r>
            <a:r>
              <a:rPr lang="en-US" altLang="zh-CN" sz="2400" dirty="0">
                <a:latin typeface="微软雅黑" panose="020B0503020204020204" pitchFamily="34" charset="-122"/>
                <a:ea typeface="微软雅黑" panose="020B0503020204020204" pitchFamily="34" charset="-122"/>
              </a:rPr>
              <a:t>D</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G</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X</a:t>
            </a:r>
            <a:endParaRPr lang="en-US" altLang="zh-CN" sz="2400" dirty="0">
              <a:latin typeface="微软雅黑" panose="020B0503020204020204" pitchFamily="34" charset="-122"/>
              <a:ea typeface="微软雅黑" panose="020B0503020204020204" pitchFamily="34" charset="-122"/>
            </a:endParaRPr>
          </a:p>
          <a:p>
            <a:pPr eaLnBrk="1" hangingPunct="1">
              <a:lnSpc>
                <a:spcPct val="120000"/>
              </a:lnSpc>
              <a:spcBef>
                <a:spcPct val="50000"/>
              </a:spcBef>
              <a:buClr>
                <a:srgbClr val="00B05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总需求的载体是货币供给。如果由货币供给承载的总需求可以保证产出得以出清，说明货币供给是适当的</a:t>
            </a:r>
            <a:endParaRPr lang="zh-CN" altLang="en-US" sz="2400" dirty="0">
              <a:latin typeface="微软雅黑" panose="020B0503020204020204" pitchFamily="34" charset="-122"/>
              <a:ea typeface="微软雅黑" panose="020B0503020204020204" pitchFamily="34" charset="-122"/>
            </a:endParaRPr>
          </a:p>
          <a:p>
            <a:pPr eaLnBrk="1" hangingPunct="1">
              <a:lnSpc>
                <a:spcPct val="120000"/>
              </a:lnSpc>
              <a:spcBef>
                <a:spcPct val="50000"/>
              </a:spcBef>
              <a:buClr>
                <a:srgbClr val="00B05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如果企业与个人有过多的货币积累，不形成当期的需求，而又没有提供相应的补充货币供给，就会形成总需求的不足</a:t>
            </a:r>
            <a:endParaRPr lang="zh-CN" altLang="en-US" sz="2400" dirty="0">
              <a:latin typeface="微软雅黑" panose="020B0503020204020204" pitchFamily="34" charset="-122"/>
              <a:ea typeface="微软雅黑" panose="020B0503020204020204" pitchFamily="34" charset="-122"/>
            </a:endParaRPr>
          </a:p>
          <a:p>
            <a:pPr eaLnBrk="1" hangingPunct="1">
              <a:lnSpc>
                <a:spcPct val="120000"/>
              </a:lnSpc>
              <a:spcBef>
                <a:spcPct val="50000"/>
              </a:spcBef>
              <a:buClr>
                <a:srgbClr val="00B05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扩大投资与提高消费的压力过强，或产生财政赤字，要求银行信用予以弥补，或银行不得不扩大信贷，直接投放过多的货币，造成总需求过旺</a:t>
            </a:r>
            <a:endParaRPr lang="zh-CN" altLang="en-US" sz="2400" dirty="0">
              <a:latin typeface="微软雅黑" panose="020B0503020204020204" pitchFamily="34" charset="-122"/>
              <a:ea typeface="微软雅黑" panose="020B0503020204020204" pitchFamily="34" charset="-122"/>
            </a:endParaRPr>
          </a:p>
          <a:p>
            <a:pPr eaLnBrk="1" hangingPunct="1">
              <a:lnSpc>
                <a:spcPct val="90000"/>
              </a:lnSpc>
              <a:spcBef>
                <a:spcPct val="50000"/>
              </a:spcBef>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816990" y="339080"/>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一、货币</a:t>
            </a:r>
            <a:r>
              <a:rPr lang="zh-CN" altLang="en-US" sz="2400" b="1" dirty="0">
                <a:latin typeface="微软雅黑" panose="020B0503020204020204" pitchFamily="34" charset="-122"/>
                <a:ea typeface="微软雅黑" panose="020B0503020204020204" pitchFamily="34" charset="-122"/>
              </a:rPr>
              <a:t>均衡与市场</a:t>
            </a:r>
            <a:r>
              <a:rPr lang="zh-CN" altLang="en-US" sz="2400" b="1" dirty="0" smtClean="0">
                <a:latin typeface="微软雅黑" panose="020B0503020204020204" pitchFamily="34" charset="-122"/>
                <a:ea typeface="微软雅黑" panose="020B0503020204020204" pitchFamily="34" charset="-122"/>
              </a:rPr>
              <a:t>均衡</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506"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21507"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27038" y="1295400"/>
            <a:ext cx="3570287" cy="5349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（二）市场总供求与均衡</a:t>
            </a:r>
            <a:endParaRPr lang="zh-CN" altLang="en-US" sz="2400" b="1" kern="0" dirty="0">
              <a:latin typeface="微软雅黑" panose="020B0503020204020204" pitchFamily="34" charset="-122"/>
              <a:ea typeface="微软雅黑" panose="020B0503020204020204" pitchFamily="34" charset="-122"/>
            </a:endParaRPr>
          </a:p>
        </p:txBody>
      </p:sp>
      <p:sp>
        <p:nvSpPr>
          <p:cNvPr id="21510" name="Rectangle 3"/>
          <p:cNvSpPr txBox="1">
            <a:spLocks noChangeArrowheads="1"/>
          </p:cNvSpPr>
          <p:nvPr/>
        </p:nvSpPr>
        <p:spPr bwMode="auto">
          <a:xfrm>
            <a:off x="560388" y="2089150"/>
            <a:ext cx="10975975"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5000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总供给与货币需求</a:t>
            </a:r>
            <a:endParaRPr lang="zh-CN" altLang="en-US" sz="2400" dirty="0">
              <a:latin typeface="微软雅黑" panose="020B0503020204020204" pitchFamily="34" charset="-122"/>
              <a:ea typeface="微软雅黑" panose="020B0503020204020204" pitchFamily="34" charset="-122"/>
            </a:endParaRPr>
          </a:p>
          <a:p>
            <a:pPr algn="just" eaLnBrk="1" hangingPunct="1">
              <a:lnSpc>
                <a:spcPct val="120000"/>
              </a:lnSpc>
              <a:spcBef>
                <a:spcPts val="1000"/>
              </a:spcBef>
              <a:buClr>
                <a:srgbClr val="00B05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市场总供给决定货币需求的基本理论出发点：经济体系中需要多少货币，取决于有多少实际资源需要货币实现其流转，完成再生产流程</a:t>
            </a:r>
            <a:endParaRPr lang="zh-CN" altLang="en-US" sz="2400" dirty="0">
              <a:latin typeface="微软雅黑" panose="020B0503020204020204" pitchFamily="34" charset="-122"/>
              <a:ea typeface="微软雅黑" panose="020B0503020204020204" pitchFamily="34" charset="-122"/>
            </a:endParaRPr>
          </a:p>
          <a:p>
            <a:pPr algn="just" eaLnBrk="1" hangingPunct="1">
              <a:lnSpc>
                <a:spcPct val="120000"/>
              </a:lnSpc>
              <a:spcBef>
                <a:spcPts val="1000"/>
              </a:spcBef>
              <a:buClr>
                <a:srgbClr val="00B05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只有微观主体的货币需求才能直接引出货币供给；能否使货币供给为流通所吸纳，也取决于微观主体对货币的需求</a:t>
            </a:r>
            <a:endParaRPr lang="zh-CN" altLang="en-US" sz="2400" dirty="0">
              <a:latin typeface="微软雅黑" panose="020B0503020204020204" pitchFamily="34" charset="-122"/>
              <a:ea typeface="微软雅黑" panose="020B0503020204020204" pitchFamily="34" charset="-122"/>
            </a:endParaRPr>
          </a:p>
          <a:p>
            <a:pPr algn="just" eaLnBrk="1" hangingPunct="1">
              <a:lnSpc>
                <a:spcPct val="120000"/>
              </a:lnSpc>
              <a:spcBef>
                <a:spcPts val="1000"/>
              </a:spcBef>
              <a:buClr>
                <a:srgbClr val="00B05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微观主体的货币需求具有独立性，微观的货币需求总和，并不总等于由市场总供给决定的货币需求量</a:t>
            </a:r>
            <a:endParaRPr lang="zh-CN" altLang="en-US" sz="2400" dirty="0">
              <a:latin typeface="微软雅黑" panose="020B0503020204020204" pitchFamily="34" charset="-122"/>
              <a:ea typeface="微软雅黑" panose="020B0503020204020204" pitchFamily="34" charset="-122"/>
            </a:endParaRPr>
          </a:p>
          <a:p>
            <a:pPr eaLnBrk="1" hangingPunct="1">
              <a:lnSpc>
                <a:spcPct val="90000"/>
              </a:lnSpc>
              <a:spcBef>
                <a:spcPct val="50000"/>
              </a:spcBef>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816990" y="339080"/>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一、货币</a:t>
            </a:r>
            <a:r>
              <a:rPr lang="zh-CN" altLang="en-US" sz="2400" b="1" dirty="0">
                <a:latin typeface="微软雅黑" panose="020B0503020204020204" pitchFamily="34" charset="-122"/>
                <a:ea typeface="微软雅黑" panose="020B0503020204020204" pitchFamily="34" charset="-122"/>
              </a:rPr>
              <a:t>均衡与市场</a:t>
            </a:r>
            <a:r>
              <a:rPr lang="zh-CN" altLang="en-US" sz="2400" b="1" dirty="0" smtClean="0">
                <a:latin typeface="微软雅黑" panose="020B0503020204020204" pitchFamily="34" charset="-122"/>
                <a:ea typeface="微软雅黑" panose="020B0503020204020204" pitchFamily="34" charset="-122"/>
              </a:rPr>
              <a:t>均衡</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530"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22531"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4013" y="1295400"/>
            <a:ext cx="4548187" cy="498475"/>
          </a:xfrm>
          <a:prstGeom prst="rect">
            <a:avLst/>
          </a:prstGeom>
        </p:spPr>
        <p:txBody>
          <a:bodyPr>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（三）货币均衡与市场均衡</a:t>
            </a:r>
            <a:endParaRPr lang="zh-CN" altLang="en-US" sz="2400" b="1" kern="0" dirty="0">
              <a:latin typeface="微软雅黑" panose="020B0503020204020204" pitchFamily="34" charset="-122"/>
              <a:ea typeface="微软雅黑" panose="020B0503020204020204" pitchFamily="34" charset="-122"/>
            </a:endParaRPr>
          </a:p>
        </p:txBody>
      </p:sp>
      <p:sp>
        <p:nvSpPr>
          <p:cNvPr id="22534" name="Rectangle 3"/>
          <p:cNvSpPr txBox="1">
            <a:spLocks noChangeArrowheads="1"/>
          </p:cNvSpPr>
          <p:nvPr/>
        </p:nvSpPr>
        <p:spPr bwMode="auto">
          <a:xfrm>
            <a:off x="560388" y="2098675"/>
            <a:ext cx="10909300" cy="421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5000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货币均衡与市场均衡的关系</a:t>
            </a:r>
            <a:endParaRPr lang="zh-CN" altLang="en-US" sz="2400" dirty="0">
              <a:latin typeface="微软雅黑" panose="020B0503020204020204" pitchFamily="34" charset="-122"/>
              <a:ea typeface="微软雅黑" panose="020B0503020204020204" pitchFamily="34" charset="-122"/>
            </a:endParaRPr>
          </a:p>
          <a:p>
            <a:pPr eaLnBrk="1" hangingPunct="1">
              <a:lnSpc>
                <a:spcPct val="115000"/>
              </a:lnSpc>
              <a:spcBef>
                <a:spcPts val="1000"/>
              </a:spcBef>
              <a:buClr>
                <a:srgbClr val="00B05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总供给决定货币需求，但同等的总供给可有偏大或偏小的货币需求</a:t>
            </a:r>
            <a:endParaRPr lang="zh-CN" altLang="en-US" sz="2400" dirty="0">
              <a:latin typeface="微软雅黑" panose="020B0503020204020204" pitchFamily="34" charset="-122"/>
              <a:ea typeface="微软雅黑" panose="020B0503020204020204" pitchFamily="34" charset="-122"/>
            </a:endParaRPr>
          </a:p>
          <a:p>
            <a:pPr eaLnBrk="1" hangingPunct="1">
              <a:lnSpc>
                <a:spcPct val="115000"/>
              </a:lnSpc>
              <a:spcBef>
                <a:spcPts val="1000"/>
              </a:spcBef>
              <a:buClr>
                <a:srgbClr val="00B05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货币需求引出货币供给，但不是等量的</a:t>
            </a:r>
            <a:endParaRPr lang="zh-CN" altLang="en-US" sz="2400" dirty="0">
              <a:latin typeface="微软雅黑" panose="020B0503020204020204" pitchFamily="34" charset="-122"/>
              <a:ea typeface="微软雅黑" panose="020B0503020204020204" pitchFamily="34" charset="-122"/>
            </a:endParaRPr>
          </a:p>
          <a:p>
            <a:pPr eaLnBrk="1" hangingPunct="1">
              <a:lnSpc>
                <a:spcPct val="115000"/>
              </a:lnSpc>
              <a:spcBef>
                <a:spcPts val="1000"/>
              </a:spcBef>
              <a:buClr>
                <a:srgbClr val="00B05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货币供给成为总需求的载体，同等的货币供给可有偏大或偏小的总需求</a:t>
            </a:r>
            <a:endParaRPr lang="zh-CN" altLang="en-US" sz="2400" dirty="0">
              <a:latin typeface="微软雅黑" panose="020B0503020204020204" pitchFamily="34" charset="-122"/>
              <a:ea typeface="微软雅黑" panose="020B0503020204020204" pitchFamily="34" charset="-122"/>
            </a:endParaRPr>
          </a:p>
          <a:p>
            <a:pPr eaLnBrk="1" hangingPunct="1">
              <a:lnSpc>
                <a:spcPct val="115000"/>
              </a:lnSpc>
              <a:spcBef>
                <a:spcPts val="1000"/>
              </a:spcBef>
              <a:buClr>
                <a:srgbClr val="00B05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总需求的偏大、偏小，对总供给</a:t>
            </a:r>
            <a:r>
              <a:rPr lang="zh-CN" altLang="en-US" sz="2400" dirty="0" smtClean="0">
                <a:latin typeface="微软雅黑" panose="020B0503020204020204" pitchFamily="34" charset="-122"/>
                <a:ea typeface="微软雅黑" panose="020B0503020204020204" pitchFamily="34" charset="-122"/>
              </a:rPr>
              <a:t>产生决定性影响</a:t>
            </a:r>
            <a:endParaRPr lang="zh-CN" altLang="en-US" sz="2400" dirty="0">
              <a:latin typeface="微软雅黑" panose="020B0503020204020204" pitchFamily="34" charset="-122"/>
              <a:ea typeface="微软雅黑" panose="020B0503020204020204" pitchFamily="34" charset="-122"/>
            </a:endParaRPr>
          </a:p>
          <a:p>
            <a:pPr eaLnBrk="1" hangingPunct="1">
              <a:lnSpc>
                <a:spcPct val="115000"/>
              </a:lnSpc>
              <a:spcBef>
                <a:spcPts val="1000"/>
              </a:spcBef>
              <a:buClr>
                <a:srgbClr val="00B050"/>
              </a:buCl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总需求可以通过紧缩或扩张的政策予以调节，但单纯控制需求，难以保证实现均衡</a:t>
            </a:r>
            <a:r>
              <a:rPr lang="zh-CN" altLang="en-US" sz="2400" dirty="0" smtClean="0">
                <a:latin typeface="微软雅黑" panose="020B0503020204020204" pitchFamily="34" charset="-122"/>
                <a:ea typeface="微软雅黑" panose="020B0503020204020204" pitchFamily="34" charset="-122"/>
              </a:rPr>
              <a:t>目标</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15000"/>
              </a:lnSpc>
              <a:spcBef>
                <a:spcPts val="1000"/>
              </a:spcBef>
              <a:buClr>
                <a:srgbClr val="00B050"/>
              </a:buClr>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供给侧结构性改革必要</a:t>
            </a:r>
            <a:endParaRPr lang="zh-CN" altLang="en-US" sz="2400" dirty="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816990" y="339080"/>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一、货币</a:t>
            </a:r>
            <a:r>
              <a:rPr lang="zh-CN" altLang="en-US" sz="2400" b="1" dirty="0">
                <a:latin typeface="微软雅黑" panose="020B0503020204020204" pitchFamily="34" charset="-122"/>
                <a:ea typeface="微软雅黑" panose="020B0503020204020204" pitchFamily="34" charset="-122"/>
              </a:rPr>
              <a:t>均衡与市场</a:t>
            </a:r>
            <a:r>
              <a:rPr lang="zh-CN" altLang="en-US" sz="2400" b="1" dirty="0" smtClean="0">
                <a:latin typeface="微软雅黑" panose="020B0503020204020204" pitchFamily="34" charset="-122"/>
                <a:ea typeface="微软雅黑" panose="020B0503020204020204" pitchFamily="34" charset="-122"/>
              </a:rPr>
              <a:t>均衡</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fld id="{6C7C9F08-F1AD-414B-8BF4-460B8DDC99FD}"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sld>
</file>

<file path=ppt/tags/tag1.xml><?xml version="1.0" encoding="utf-8"?>
<p:tagLst xmlns:p="http://schemas.openxmlformats.org/presentationml/2006/main">
  <p:tag name="KSO_WM_UNIT_TABLE_BEAUTIFY" val="smartTable{0a174da9-6ca5-4520-bee3-3fa70c9e1aeb}"/>
</p:tagLst>
</file>

<file path=ppt/theme/theme1.xml><?xml version="1.0" encoding="utf-8"?>
<a:theme xmlns:a="http://schemas.openxmlformats.org/drawingml/2006/main" name="清风素材 https://12sc.taobao.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3_Office 主题">
  <a:themeElements>
    <a:clrScheme name="1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4_Office 主题">
  <a:themeElements>
    <a:clrScheme name="1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4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5_Office 主题">
  <a:themeElements>
    <a:clrScheme name="1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5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_清风素材 https://12sc.taobao.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清风素材1 https://12sc.taobao.com">
  <a:themeElements>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清风素材2 https://12sc.taobao.com">
  <a:themeElements>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清风素材3 https://12sc.taobao.com">
  <a:themeElements>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7_Office 主题">
  <a:themeElements>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8_Office 主题">
  <a:themeElements>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9_Office 主题">
  <a:themeElements>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0_Office 主题">
  <a:themeElements>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1_Office 主题">
  <a:themeElements>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7529</Words>
  <Application>WPS 演示</Application>
  <PresentationFormat>自定义</PresentationFormat>
  <Paragraphs>710</Paragraphs>
  <Slides>49</Slides>
  <Notes>0</Notes>
  <HiddenSlides>0</HiddenSlides>
  <MMClips>0</MMClips>
  <ScaleCrop>false</ScaleCrop>
  <HeadingPairs>
    <vt:vector size="8" baseType="variant">
      <vt:variant>
        <vt:lpstr>已用的字体</vt:lpstr>
      </vt:variant>
      <vt:variant>
        <vt:i4>10</vt:i4>
      </vt:variant>
      <vt:variant>
        <vt:lpstr>主题</vt:lpstr>
      </vt:variant>
      <vt:variant>
        <vt:i4>14</vt:i4>
      </vt:variant>
      <vt:variant>
        <vt:lpstr>嵌入 OLE 服务器</vt:lpstr>
      </vt:variant>
      <vt:variant>
        <vt:i4>2</vt:i4>
      </vt:variant>
      <vt:variant>
        <vt:lpstr>幻灯片标题</vt:lpstr>
      </vt:variant>
      <vt:variant>
        <vt:i4>49</vt:i4>
      </vt:variant>
    </vt:vector>
  </HeadingPairs>
  <TitlesOfParts>
    <vt:vector size="75" baseType="lpstr">
      <vt:lpstr>Arial</vt:lpstr>
      <vt:lpstr>宋体</vt:lpstr>
      <vt:lpstr>Wingdings</vt:lpstr>
      <vt:lpstr>Calibri</vt:lpstr>
      <vt:lpstr>Calibri Light</vt:lpstr>
      <vt:lpstr>微软雅黑</vt:lpstr>
      <vt:lpstr>Times New Roman</vt:lpstr>
      <vt:lpstr>Arial Unicode MS</vt:lpstr>
      <vt:lpstr>Times New Roman</vt:lpstr>
      <vt:lpstr>Wingdings</vt:lpstr>
      <vt:lpstr>清风素材 https://12sc.taobao.com</vt:lpstr>
      <vt:lpstr>清风素材1 https://12sc.taobao.com</vt:lpstr>
      <vt:lpstr>清风素材2 https://12sc.taobao.com</vt:lpstr>
      <vt:lpstr>清风素材3 https://12sc.taobao.com</vt:lpstr>
      <vt:lpstr>7_Office 主题</vt:lpstr>
      <vt:lpstr>8_Office 主题</vt:lpstr>
      <vt:lpstr>9_Office 主题</vt:lpstr>
      <vt:lpstr>10_Office 主题</vt:lpstr>
      <vt:lpstr>11_Office 主题</vt:lpstr>
      <vt:lpstr>12_Office 主题</vt:lpstr>
      <vt:lpstr>13_Office 主题</vt:lpstr>
      <vt:lpstr>14_Office 主题</vt:lpstr>
      <vt:lpstr>15_Office 主题</vt:lpstr>
      <vt:lpstr>1_清风素材 https://12sc.taobao.com</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清风素材;12sc.taobao.com</dc:creator>
  <cp:keywords>12sc.taobao.com</cp:keywords>
  <dc:description>12sc.taobao.com</dc:description>
  <dc:subject>12sc.taobao.com</dc:subject>
  <cp:category>12sc.taobao.com</cp:category>
  <cp:lastModifiedBy>benz li</cp:lastModifiedBy>
  <cp:revision>178</cp:revision>
  <dcterms:created xsi:type="dcterms:W3CDTF">2021-12-06T12:42:25Z</dcterms:created>
  <dcterms:modified xsi:type="dcterms:W3CDTF">2021-12-06T14:17:38Z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4BB7F447E8DC45038B528D95626A3E3C</vt:lpwstr>
  </property>
  <property fmtid="{D5CDD505-2E9C-101B-9397-08002B2CF9AE}" pid="3" name="KSOProductBuildVer">
    <vt:lpwstr>2052-11.1.0.11115</vt:lpwstr>
  </property>
</Properties>
</file>