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Lst>
  <p:notesMasterIdLst>
    <p:notesMasterId r:id="rId55"/>
  </p:notesMasterIdLst>
  <p:sldIdLst>
    <p:sldId id="906" r:id="rId15"/>
    <p:sldId id="258" r:id="rId16"/>
    <p:sldId id="430" r:id="rId17"/>
    <p:sldId id="747" r:id="rId18"/>
    <p:sldId id="888" r:id="rId19"/>
    <p:sldId id="861" r:id="rId20"/>
    <p:sldId id="862" r:id="rId21"/>
    <p:sldId id="789" r:id="rId22"/>
    <p:sldId id="868" r:id="rId23"/>
    <p:sldId id="867" r:id="rId24"/>
    <p:sldId id="870" r:id="rId25"/>
    <p:sldId id="793" r:id="rId26"/>
    <p:sldId id="871" r:id="rId27"/>
    <p:sldId id="893" r:id="rId28"/>
    <p:sldId id="872" r:id="rId29"/>
    <p:sldId id="894" r:id="rId30"/>
    <p:sldId id="895" r:id="rId31"/>
    <p:sldId id="873" r:id="rId32"/>
    <p:sldId id="874" r:id="rId33"/>
    <p:sldId id="897" r:id="rId34"/>
    <p:sldId id="875" r:id="rId35"/>
    <p:sldId id="876" r:id="rId36"/>
    <p:sldId id="898" r:id="rId37"/>
    <p:sldId id="899" r:id="rId38"/>
    <p:sldId id="877" r:id="rId39"/>
    <p:sldId id="900" r:id="rId40"/>
    <p:sldId id="878" r:id="rId41"/>
    <p:sldId id="879" r:id="rId42"/>
    <p:sldId id="880" r:id="rId43"/>
    <p:sldId id="901" r:id="rId44"/>
    <p:sldId id="890" r:id="rId45"/>
    <p:sldId id="891" r:id="rId46"/>
    <p:sldId id="892" r:id="rId47"/>
    <p:sldId id="903" r:id="rId48"/>
    <p:sldId id="904" r:id="rId49"/>
    <p:sldId id="905" r:id="rId50"/>
    <p:sldId id="902" r:id="rId51"/>
    <p:sldId id="526" r:id="rId52"/>
    <p:sldId id="527" r:id="rId53"/>
    <p:sldId id="907" r:id="rId5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414" autoAdjust="0"/>
  </p:normalViewPr>
  <p:slideViewPr>
    <p:cSldViewPr snapToGrid="0">
      <p:cViewPr>
        <p:scale>
          <a:sx n="98" d="100"/>
          <a:sy n="98" d="100"/>
        </p:scale>
        <p:origin x="-114"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notesMaster" Target="notesMasters/notesMaster1.xml"/><Relationship Id="rId54" Type="http://schemas.openxmlformats.org/officeDocument/2006/relationships/slide" Target="slides/slide40.xml"/><Relationship Id="rId53" Type="http://schemas.openxmlformats.org/officeDocument/2006/relationships/slide" Target="slides/slide39.xml"/><Relationship Id="rId52" Type="http://schemas.openxmlformats.org/officeDocument/2006/relationships/slide" Target="slides/slide38.xml"/><Relationship Id="rId51" Type="http://schemas.openxmlformats.org/officeDocument/2006/relationships/slide" Target="slides/slide37.xml"/><Relationship Id="rId50" Type="http://schemas.openxmlformats.org/officeDocument/2006/relationships/slide" Target="slides/slide36.xml"/><Relationship Id="rId5" Type="http://schemas.openxmlformats.org/officeDocument/2006/relationships/slideMaster" Target="slideMasters/slideMaster4.xml"/><Relationship Id="rId49" Type="http://schemas.openxmlformats.org/officeDocument/2006/relationships/slide" Target="slides/slide35.xml"/><Relationship Id="rId48" Type="http://schemas.openxmlformats.org/officeDocument/2006/relationships/slide" Target="slides/slide34.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ea typeface="宋体" panose="02010600030101010101" pitchFamily="2" charset="-122"/>
              </a:defRPr>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ea typeface="宋体" panose="02010600030101010101" pitchFamily="2" charset="-122"/>
              </a:defRPr>
            </a:lvl1pPr>
          </a:lstStyle>
          <a:p>
            <a:pPr>
              <a:defRPr/>
            </a:pPr>
            <a:fld id="{A4464EFD-2B61-498F-9BD6-960B0ED94455}" type="datetimeFigureOut">
              <a:rPr lang="zh-CN" altLang="en-US"/>
            </a:fld>
            <a:endParaRPr lang="zh-CN" altLang="en-US"/>
          </a:p>
        </p:txBody>
      </p:sp>
      <p:sp>
        <p:nvSpPr>
          <p:cNvPr id="49156"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ea typeface="宋体" panose="02010600030101010101" pitchFamily="2" charset="-122"/>
              </a:defRPr>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E2DC54E5-D2E4-42CE-AF35-6E7936A39D6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1265B0-4C3E-4CBE-8C5F-010FEEB8ECB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8807AB2-96D8-46C4-969D-38908B07A44B}" type="slidenum">
              <a:rPr lang="zh-CN" altLang="en-US"/>
            </a:fld>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ABF17745-6D25-43D3-9215-88B3BCA22A98}"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10F4EBA-7F13-4AE3-85C6-725CF4FC955D}" type="slidenum">
              <a:rPr lang="zh-CN" altLang="en-US"/>
            </a:fld>
            <a:endParaRPr lang="zh-CN" altLang="en-US"/>
          </a:p>
        </p:txBody>
      </p:sp>
    </p:spTree>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FD16A7BD-8660-4446-85AD-109C0E35BE6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EA57B307-AD21-40DC-9824-C9E8D6EC9D6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4CB4986-DE29-4D6A-A3B6-093E25818AB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99768525-DDB8-40EF-8B5B-E710E4357A7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B9F33386-2E19-473A-AE0A-EF14E035D0D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4B96768F-985A-4FA4-B620-46B7C0BE42E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2A59E702-374F-4355-A4E8-85E1AD348F4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C46FFCE7-693C-4EC3-906F-912E0DCBE71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BEE78542-2353-41AE-8747-60730ACAADD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3A1BE339-A8A9-47A9-91C8-D011BFF8072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744E065-8247-41B2-AF66-3691FE452940}"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93C7C5E-12D0-43EC-9163-EFAB8C56798A}" type="slidenum">
              <a:rPr lang="zh-CN" altLang="en-US"/>
            </a:fld>
            <a:endParaRPr lang="zh-CN" altLang="en-US"/>
          </a:p>
        </p:txBody>
      </p:sp>
    </p:spTree>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5EC6AE4-DC6F-46E7-8380-F81E7BE36E4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09EB263-5939-45BE-AD27-E12B6ED43A0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DB3E0BF-202A-48C4-BABB-0278F0B23D9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C1F1790-3A2B-4057-9F6D-0282DF2BE4A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87CA236-3DAE-4956-9B36-88B4B1F1C7A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8A3BCDC3-48F1-42F2-8224-310E776428C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72066EAE-1E8B-48B8-8E40-A109E511FCD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B8009341-AD84-41DD-B5C2-7B0D7B3F2A7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DF6FAA1-D5AE-46CB-89CB-47AD09C2DB2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EA77A13-75A0-4404-83C7-3783A1EB2E2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3CBFAA5-2335-4C3B-92AD-D52EB646A25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8C5A1FD-2D6C-4B7A-9EA3-3BD4511D33C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6504B20-8CFB-4635-8253-308FDE92946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05FC29E-2FA2-4B3D-8043-6E59B1D70EA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64BF6CE-DC20-4E1D-B65D-EA75D500B64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BE6F821-71AF-473F-87B2-F293B8E6CD2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590E3DA-E7F2-470D-9180-E5070A4C5CD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4F8F7FFF-0DEE-4B3E-908E-FCAD677A09E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EA76A60F-916F-477D-B549-FC9255436D1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05B6F98F-A7E7-4F50-870A-482FB34BFE5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424B277-B01F-4ABA-92AF-5D2D492B0EC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58E803C-A885-4AEF-AC85-D80D8780744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9DC083E-8D8C-4977-96ED-5D9C0DDF672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295B0DB-1954-4791-B51E-974C8C39319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79E7F74-A34B-422A-B2D7-9E4F0FF3D52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0A44D018-736B-42C4-870E-2FFD5A351EB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F1954A28-ACD3-4CB7-B73C-7666ED07F68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CACA981F-85F0-46FF-A048-69009A10012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7F6CE1A9-3257-4993-8989-0233F7EB6F9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0FB6E0AB-5547-43F1-A8E7-F0811D0F6A1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BCDC73BF-6173-4C12-855A-C144A99020D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BEDCDB5E-1DBD-40AE-8E93-6D78F4F8EDF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AB4F443-00A2-4447-A453-EFE9D1D1D4A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89699B17-FD3E-4BD7-9B85-7189E7E5A90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30EF8889-FE9D-4083-9C4A-15E4246CF5B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91572223-963D-4F1F-9058-96A674A6682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9C0F1D97-E001-4D92-9045-882C1597161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180D42D-4351-4EDC-AD53-3D29E9E9382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0EA5D88F-0B14-4BB1-9D47-CE6E305446C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2E7DC05-42D6-4B88-A4BD-74DBBDA65E8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E24B00B6-DE1F-4A2C-AA44-6ACE42E23D8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012AA8D-222A-40E1-BA6A-DBFA0DEDCEA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2BD6BFA-DA60-435E-89A9-8EC6182AA61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A8F4864-E249-437F-8C61-6F7B03292A75}" type="slidenum">
              <a:rPr lang="zh-CN" altLang="en-US"/>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77063D1B-762C-4CB9-AA57-8013F8FCF9B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7045A07-060C-4CC8-8491-AC9C72F4796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15D10A6-EAF3-466F-A298-943142B9124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62FE8CC-6ADE-40CA-82EB-C3A45DF135A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9C4DAC9-F0FF-4CFE-B8BF-54ED3A2011F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BA8043C-06FC-4397-9C47-65069868CFF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F137E2D-9CBB-48F2-B382-6456294B52B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E9DB5626-D3B2-47FC-982B-94B1179ADA8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7A111DCF-4B2F-48BE-A76D-5B912B83E4F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33B9E5E3-2E1F-4EC9-BB5B-47863486682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DD8B93E2-C2DE-45F5-814C-2BE19D599A9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29B6162-9B50-4877-98DD-5E63B8FBCF66}" type="slidenum">
              <a:rPr lang="zh-CN" altLang="en-US"/>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102FF4B-47F3-4073-AABF-229467C8AB5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9C650E8-ADB0-4A95-86C0-6E39E12EDC4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ABCC035-570C-4DB1-9B20-C564C8E3CEC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F054311-2388-4077-A805-6E6EFA0164F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401CCEF-197A-4155-B891-54F61085B04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074B49E-EE82-42F2-924A-BE29174F0D8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AEED082-2F59-4C8D-9885-9D221CA0EA5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A65B03E-8533-4AB2-B2D4-288E2B26FAD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A719919-213F-45EB-81B9-B81A47C376D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B1517AF6-4F62-49D0-AC0C-D604D0D3D55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9A3590C0-7094-484A-AD18-6EF8126E3667}"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EB356D6-5463-4FCC-B72C-B6815464B608}" type="slidenum">
              <a:rPr lang="zh-CN" altLang="en-US"/>
            </a:fld>
            <a:endParaRPr lang="zh-CN" altLang="en-US"/>
          </a:p>
        </p:txBody>
      </p:sp>
    </p:spTree>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6ECE0796-C964-4692-AD47-36E427BDEF8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37623DB-C4CE-4333-8017-29A18E7C797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7E8A4E1-9C3E-4BFA-B3DC-2574C8B6725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DA644C1-3245-4CFB-9673-2CA75742B77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CF1DB82-9D02-43EA-A3CA-85FCE45EB38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F77032AF-B5B9-4857-AED5-7C07EE774B6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456F7994-C80A-4D3D-95B1-A2EF4343498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3F51550F-D373-4152-9F5D-1AF98AC98DA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B3F0FD6E-8B3D-4AB3-8C2D-6FB65F21D96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456C5AD7-DE3C-4C1F-80C5-98DF30D1738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AC6D5C9E-4B2D-4485-8888-7AFE6749F6E7}"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B37A6AE1-2F38-48B3-99E0-55FE649A4271}" type="slidenum">
              <a:rPr lang="zh-CN" altLang="en-US"/>
            </a:fld>
            <a:endParaRPr lang="zh-CN" altLang="en-US"/>
          </a:p>
        </p:txBody>
      </p:sp>
    </p:spTree>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EC117724-F57B-41CF-9700-CC740569F15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E129031F-5298-4EFC-9E6C-D8F87B148C3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BBB2AF08-98AD-4755-BF1F-9AC3D222B12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BEC8CC53-D55E-4E84-B12A-B2C31B00DCA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0CC2570-455F-4633-BB80-2AD3C16547C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EEDCD70A-663D-43F3-B8D5-8AB8FB15A7C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A12E5F9B-89C2-4446-9477-1434BBCFD86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5241577E-3103-41A0-9EAE-41360718B68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61014F84-8BC9-4231-A578-2A7B028E76B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4C0BF3AD-B552-43E6-B6C2-EE511A1E1A5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2C1DE4EA-98A7-47A3-8C11-B6281FF2196A}"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0F3C302E-1A35-4982-B80E-E110E0FE4FAB}" type="slidenum">
              <a:rPr lang="zh-CN" altLang="en-US"/>
            </a:fld>
            <a:endParaRPr lang="zh-CN" altLang="en-US"/>
          </a:p>
        </p:txBody>
      </p:sp>
    </p:spTree>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8"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p:txBody>
          <a:bodyPr/>
          <a:lstStyle>
            <a:lvl1pPr>
              <a:defRPr/>
            </a:lvl1pPr>
          </a:lstStyle>
          <a:p>
            <a:pPr>
              <a:defRPr/>
            </a:pPr>
            <a:fld id="{EF0EBC1F-CE7C-4126-9903-C8AC3CC4351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4"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p:txBody>
          <a:bodyPr/>
          <a:lstStyle>
            <a:lvl1pPr>
              <a:defRPr/>
            </a:lvl1pPr>
          </a:lstStyle>
          <a:p>
            <a:pPr>
              <a:defRPr/>
            </a:pPr>
            <a:fld id="{4151FD54-A875-4D11-AC91-51BF0292C3B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3"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p:txBody>
          <a:bodyPr/>
          <a:lstStyle>
            <a:lvl1pPr>
              <a:defRPr/>
            </a:lvl1pPr>
          </a:lstStyle>
          <a:p>
            <a:pPr>
              <a:defRPr/>
            </a:pPr>
            <a:fld id="{C649DDD0-6800-4653-9C61-685780D58B1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49360E84-3BCB-4528-8C8A-CC8B6927F0D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1A3C0222-AEB9-4B91-AF60-6986CBC7F6A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9E8B86FF-735F-441B-BEFA-B6D32DAC846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11CA4E70-C33C-4DC5-92F0-313A0111FCB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7F47064E-803C-458B-AB5B-B42EECDB86C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E331E97C-D822-4CE7-B46D-96B0BF9357F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5ABC92AE-AB1D-456F-9FEC-5642D6A54E4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2DA5DC0-293E-4B2E-9DF9-B19922713D76}"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FD9C1D64-6119-4013-A744-DDAF0AD00C93}" type="slidenum">
              <a:rPr lang="zh-CN" altLang="en-US"/>
            </a:fld>
            <a:endParaRPr lang="zh-CN" altLang="en-US"/>
          </a:p>
        </p:txBody>
      </p:sp>
    </p:spTree>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811182BB-D0B1-49B5-AD62-BA99F66C949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C09A4EE7-41C6-489A-89D0-D1F5C0DE381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B1AAF881-2D97-4FE0-8645-F19872FE1C4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4DB5674F-4DA2-400B-AD99-2B9026D9DEC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BD29E111-216B-4EDD-8D31-09149972588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F6977FBF-1746-44C2-AD3F-43F67D00CF5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72E1A4F8-0308-4EE4-A187-EE3347FEF56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F14F979C-2EEB-4DD9-81F3-2BB50E5D1E3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07B0CD63-F9A3-4637-9662-A0586D80BFF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7B678653-08EF-486A-ACC4-582FE77083D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9B374C01-85DE-4847-AE30-99EEDD24D87F}"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526B605-A32A-4A7A-933B-4E2D35047F6F}" type="slidenum">
              <a:rPr lang="zh-CN" altLang="en-US"/>
            </a:fld>
            <a:endParaRPr lang="zh-CN" altLang="en-US"/>
          </a:p>
        </p:txBody>
      </p:sp>
    </p:spTree>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E5BBE30C-9F8F-44AD-ACC0-CE0EF4D6863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63182FAA-AA95-43CE-9BE6-D87D43EDD3A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9B03C3F9-CA2D-4216-B9DF-D5141CE2E02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A9373AED-EF9D-4E70-BDC4-4BB20B2F583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A30A7286-6648-4E58-BE42-FE081F56CFD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92C87ED5-988E-4CEA-BAA8-F25F392CE9E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04E53262-1074-4245-AA54-80DBC1737E9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0A2F52A7-041D-49BB-AD93-95624A40DE8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00A5E593-ED45-46E5-89D6-BE18C0564C0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19A830AF-F57A-462D-B277-9E9A73F038D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62E270B7-A9CF-4CDB-BCD0-CEA2D76618B9}"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0226B83E-86BA-467A-9DF4-3804C03BD866}" type="slidenum">
              <a:rPr lang="zh-CN" altLang="en-US"/>
            </a:fld>
            <a:endParaRPr lang="zh-CN" altLang="en-US"/>
          </a:p>
        </p:txBody>
      </p:sp>
    </p:spTree>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9CA82C9D-D63F-4AB9-A231-22E2B9C8CBE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EBD74AE1-AFF7-4FB4-98F7-497A7EB69A6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45A2318-CBA2-42B8-BEF8-D8BF1DCA60A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ED3E181B-B9DD-4320-ACA0-0EF681DE0FC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F2A025CA-8192-4754-8A53-BBF44445C52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CCE439B1-728C-4F6D-A83B-91B3D565EAF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14C04B1B-103D-48D4-8C73-27636BADF64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22F75691-F6E6-4ABD-B3EE-7F8049648CF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C3E91FF9-F077-43BA-898A-A81C21AEB4A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D8354F5F-4990-401F-847D-52170291EB61}" type="slidenum">
              <a:rPr lang="zh-CN" altLang="en-US"/>
            </a:fld>
            <a:endParaRPr lang="zh-CN" altLang="en-US" sz="1800">
              <a:solidFill>
                <a:srgbClr val="000000"/>
              </a:solidFill>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3" Type="http://schemas.openxmlformats.org/officeDocument/2006/relationships/theme" Target="../theme/theme10.xml"/><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1.xml"/><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3" Type="http://schemas.openxmlformats.org/officeDocument/2006/relationships/theme" Target="../theme/theme12.xml"/><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3.xml"/><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1B9BEA13-344D-4805-B254-065BD07DA725}"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6BC8A184-F500-4EA8-8C18-B1DF594A536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65E09109-F21B-4F68-9A69-D7D61C852EE1}" type="datetime1">
              <a:rPr lang="zh-CN" altLang="en-US"/>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D97DBA9E-4F50-432B-8DA1-516D4D350CDD}"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C809EA0C-9619-4B00-8850-DFA1D74EC1C3}" type="datetime1">
              <a:rPr lang="zh-CN" altLang="en-US"/>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B72150FC-A523-4538-B92A-187DC93D7B16}"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7E8B9365-F54F-4F53-9BB5-A4411A6A73AA}" type="datetime1">
              <a:rPr lang="zh-CN" altLang="en-US"/>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C085D7F2-BF58-4297-8B7E-BF1143A36C0A}"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CECE4F8F-44F9-4D63-B24F-04E6C3DA8043}" type="datetime1">
              <a:rPr lang="zh-CN" altLang="en-US"/>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9C7544FB-F2C1-4FBF-822A-C50C62CCDFA7}"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C3A77D49-6FC4-4DE6-8981-0E47BCA08D72}" type="datetime1">
              <a:rPr lang="zh-CN" altLang="en-US"/>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latin typeface="Arial" panose="020B0604020202020204" pitchFamily="34" charset="0"/>
              </a:defRPr>
            </a:lvl1pPr>
          </a:lstStyle>
          <a:p>
            <a:pPr>
              <a:defRPr/>
            </a:pPr>
            <a:fld id="{FC61F505-1797-4189-B904-D56EAE34F223}"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4029D01A-5AF9-4379-BE3B-9DB62B7464C6}" type="datetime1">
              <a:rPr lang="zh-CN" altLang="en-US"/>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5D1953EE-6540-4DEE-BF22-EA11B132EAD9}"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526F3183-F4D8-4DED-81E9-C81F6EBF49A1}" type="datetime1">
              <a:rPr lang="zh-CN" altLang="en-US"/>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F52C9669-8129-4945-9A3B-E1C4C4DBA048}"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B7F9E0B5-31DC-47DD-8066-E0D42EFB7ADE}" type="datetime1">
              <a:rPr lang="zh-CN" altLang="en-US"/>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D1C057C7-7AEE-4BE3-9CED-EC11BC436683}"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AEBD3FBB-6C61-47C0-B961-2CF8060FC76A}" type="datetime1">
              <a:rPr lang="zh-CN" altLang="en-US"/>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7D2E70D2-9054-47C9-858C-CE082146D02E}"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668728BC-A982-40CB-84B8-012DD7F21F2B}" type="datetime1">
              <a:rPr lang="zh-CN" altLang="en-US"/>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257D027F-5C38-4018-AA28-62C372AF6C59}"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80BA1DE7-909B-4193-AE0D-0EC926297E7A}" type="datetime1">
              <a:rPr lang="zh-CN" altLang="en-US"/>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D67FB1C0-B6E4-4486-A078-261E26198E04}"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fld id="{6DF84767-8373-4EE0-9D2E-49A57C383EED}" type="datetime1">
              <a:rPr lang="zh-CN" altLang="en-US"/>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52A0372F-F465-4C74-92A2-2664C3199C11}"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image" Target="../media/image19.wmf"/><Relationship Id="rId6" Type="http://schemas.openxmlformats.org/officeDocument/2006/relationships/oleObject" Target="../embeddings/oleObject7.bin"/><Relationship Id="rId5" Type="http://schemas.openxmlformats.org/officeDocument/2006/relationships/image" Target="../media/image18.wmf"/><Relationship Id="rId4" Type="http://schemas.openxmlformats.org/officeDocument/2006/relationships/oleObject" Target="../embeddings/oleObject6.bin"/><Relationship Id="rId3" Type="http://schemas.openxmlformats.org/officeDocument/2006/relationships/image" Target="../media/image17.wmf"/><Relationship Id="rId2" Type="http://schemas.openxmlformats.org/officeDocument/2006/relationships/oleObject" Target="../embeddings/oleObject5.bin"/><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20.wmf"/><Relationship Id="rId2" Type="http://schemas.openxmlformats.org/officeDocument/2006/relationships/oleObject" Target="../embeddings/oleObject8.bin"/><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wmf"/><Relationship Id="rId2" Type="http://schemas.openxmlformats.org/officeDocument/2006/relationships/oleObject" Target="../embeddings/oleObject9.bin"/><Relationship Id="rId10" Type="http://schemas.openxmlformats.org/officeDocument/2006/relationships/vmlDrawing" Target="../drawings/vmlDrawing7.v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emf"/><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8.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jpe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188" y="-2000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solidFill>
                <a:srgbClr val="000000"/>
              </a:solidFill>
            </a:endParaRPr>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1" name="等腰三角形 11"/>
          <p:cNvSpPr/>
          <p:nvPr/>
        </p:nvSpPr>
        <p:spPr bwMode="auto">
          <a:xfrm>
            <a:off x="5964238" y="1628775"/>
            <a:ext cx="5895975" cy="1800225"/>
          </a:xfrm>
          <a:custGeom>
            <a:avLst/>
            <a:gdLst>
              <a:gd name="T0" fmla="*/ 0 w 5895976"/>
              <a:gd name="T1" fmla="*/ 1800225 h 1800225"/>
              <a:gd name="T2" fmla="*/ 3586146 w 5895976"/>
              <a:gd name="T3" fmla="*/ 0 h 1800225"/>
              <a:gd name="T4" fmla="*/ 5895951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solidFill>
                <a:srgbClr val="000000"/>
              </a:solidFill>
            </a:endParaRPr>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第三单元  货币均衡与金融稳定</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panose="020B0604020202020204" pitchFamily="34" charset="0"/>
              <a:buNone/>
            </a:pPr>
            <a:endParaRPr lang="zh-CN" altLang="en-US">
              <a:solidFill>
                <a:srgbClr val="FFFFFF"/>
              </a:solidFill>
            </a:endParaRPr>
          </a:p>
        </p:txBody>
      </p:sp>
      <p:sp>
        <p:nvSpPr>
          <p:cNvPr id="15371" name="Rectangle 3"/>
          <p:cNvSpPr txBox="1">
            <a:spLocks noChangeArrowheads="1"/>
          </p:cNvSpPr>
          <p:nvPr/>
        </p:nvSpPr>
        <p:spPr bwMode="auto">
          <a:xfrm>
            <a:off x="2493168" y="3743325"/>
            <a:ext cx="76374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400" b="1" dirty="0">
                <a:solidFill>
                  <a:srgbClr val="000000"/>
                </a:solidFill>
                <a:latin typeface="微软雅黑" panose="020B0503020204020204" pitchFamily="34" charset="-122"/>
                <a:ea typeface="微软雅黑" panose="020B0503020204020204" pitchFamily="34" charset="-122"/>
              </a:rPr>
              <a:t>第十讲   货币需求  </a:t>
            </a:r>
            <a:endParaRPr lang="en-US" altLang="zh-CN" sz="2400" b="1" dirty="0">
              <a:solidFill>
                <a:srgbClr val="000000"/>
              </a:solidFill>
              <a:latin typeface="微软雅黑" panose="020B0503020204020204" pitchFamily="34" charset="-122"/>
              <a:ea typeface="微软雅黑" panose="020B0503020204020204" pitchFamily="34" charset="-122"/>
            </a:endParaRPr>
          </a:p>
          <a:p>
            <a:pPr eaLnBrk="1" hangingPunct="1">
              <a:defRPr/>
            </a:pPr>
            <a:r>
              <a:rPr lang="zh-CN" altLang="en-US" sz="2400" b="1" dirty="0">
                <a:solidFill>
                  <a:srgbClr val="000000"/>
                </a:solidFill>
                <a:latin typeface="微软雅黑" panose="020B0503020204020204" pitchFamily="34" charset="-122"/>
                <a:ea typeface="微软雅黑" panose="020B0503020204020204" pitchFamily="34" charset="-122"/>
              </a:rPr>
              <a:t>第十一讲   货币供给</a:t>
            </a:r>
            <a:endParaRPr lang="zh-CN" altLang="en-US" sz="2400" b="1" dirty="0">
              <a:solidFill>
                <a:srgbClr val="000000"/>
              </a:solidFill>
              <a:latin typeface="微软雅黑" panose="020B0503020204020204" pitchFamily="34" charset="-122"/>
              <a:ea typeface="微软雅黑" panose="020B0503020204020204" pitchFamily="34" charset="-122"/>
            </a:endParaRPr>
          </a:p>
          <a:p>
            <a:pPr eaLnBrk="1" hangingPunct="1">
              <a:defRPr/>
            </a:pPr>
            <a:r>
              <a:rPr lang="zh-CN" altLang="en-US" sz="2400" b="1" dirty="0">
                <a:solidFill>
                  <a:srgbClr val="000000"/>
                </a:solidFill>
                <a:latin typeface="微软雅黑" panose="020B0503020204020204" pitchFamily="34" charset="-122"/>
                <a:ea typeface="微软雅黑" panose="020B0503020204020204" pitchFamily="34" charset="-122"/>
              </a:rPr>
              <a:t>第十二讲   货币均衡</a:t>
            </a:r>
            <a:endParaRPr lang="zh-CN" altLang="en-US" sz="2400" b="1" dirty="0">
              <a:solidFill>
                <a:srgbClr val="000000"/>
              </a:solidFill>
              <a:latin typeface="微软雅黑" panose="020B0503020204020204" pitchFamily="34" charset="-122"/>
              <a:ea typeface="微软雅黑" panose="020B0503020204020204" pitchFamily="34" charset="-122"/>
            </a:endParaRPr>
          </a:p>
          <a:p>
            <a:pPr eaLnBrk="1" hangingPunct="1">
              <a:defRPr/>
            </a:pPr>
            <a:r>
              <a:rPr lang="zh-CN" altLang="en-US" sz="2400" b="1" dirty="0">
                <a:solidFill>
                  <a:srgbClr val="5B9BD5">
                    <a:lumMod val="50000"/>
                  </a:srgbClr>
                </a:solidFill>
                <a:latin typeface="微软雅黑" panose="020B0503020204020204" pitchFamily="34" charset="-122"/>
                <a:ea typeface="微软雅黑" panose="020B0503020204020204" pitchFamily="34" charset="-122"/>
              </a:rPr>
              <a:t>第十三讲   货币政策</a:t>
            </a:r>
            <a:endParaRPr lang="zh-CN" altLang="en-US" sz="2400" b="1" dirty="0">
              <a:solidFill>
                <a:srgbClr val="5B9BD5">
                  <a:lumMod val="50000"/>
                </a:srgbClr>
              </a:solidFill>
              <a:latin typeface="微软雅黑" panose="020B0503020204020204" pitchFamily="34" charset="-122"/>
              <a:ea typeface="微软雅黑" panose="020B0503020204020204" pitchFamily="34" charset="-122"/>
            </a:endParaRPr>
          </a:p>
          <a:p>
            <a:pPr eaLnBrk="1" hangingPunct="1">
              <a:defRPr/>
            </a:pPr>
            <a:r>
              <a:rPr lang="zh-CN" altLang="en-US" sz="2400" b="1" dirty="0" smtClean="0">
                <a:solidFill>
                  <a:srgbClr val="000000"/>
                </a:solidFill>
                <a:latin typeface="微软雅黑" panose="020B0503020204020204" pitchFamily="34" charset="-122"/>
                <a:ea typeface="微软雅黑" panose="020B0503020204020204" pitchFamily="34" charset="-122"/>
              </a:rPr>
              <a:t>第十四讲   金融监管</a:t>
            </a:r>
            <a:endParaRPr lang="zh-CN" altLang="en-US" sz="2400" b="1" dirty="0" smtClean="0">
              <a:solidFill>
                <a:srgbClr val="000000"/>
              </a:solidFill>
              <a:latin typeface="微软雅黑" panose="020B0503020204020204" pitchFamily="34" charset="-122"/>
              <a:ea typeface="微软雅黑" panose="020B0503020204020204" pitchFamily="34" charset="-122"/>
            </a:endParaRPr>
          </a:p>
          <a:p>
            <a:pPr eaLnBrk="1" hangingPunct="1">
              <a:defRPr/>
            </a:pPr>
            <a:endParaRPr lang="zh-CN" altLang="en-US" sz="2400" b="1" dirty="0" smtClean="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560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560388" y="1325563"/>
            <a:ext cx="11025255"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spcAft>
                <a:spcPts val="0"/>
              </a:spcAft>
              <a:buFont typeface="Wingdings" panose="05000000000000000000" pitchFamily="2" charset="2"/>
              <a:buNone/>
              <a:defRPr/>
            </a:pPr>
            <a:r>
              <a:rPr lang="zh-CN" altLang="en-US" sz="2400" b="1" kern="0" dirty="0" smtClean="0">
                <a:latin typeface="微软雅黑" panose="020B0503020204020204" pitchFamily="34" charset="-122"/>
                <a:ea typeface="微软雅黑" panose="020B0503020204020204" pitchFamily="34" charset="-122"/>
              </a:rPr>
              <a:t>（二）可作为操作指标的金融变量</a:t>
            </a:r>
            <a:endParaRPr lang="en-US" altLang="zh-CN" sz="2400" b="1" kern="0" dirty="0" smtClean="0">
              <a:latin typeface="微软雅黑" panose="020B0503020204020204" pitchFamily="34" charset="-122"/>
              <a:ea typeface="微软雅黑" panose="020B0503020204020204" pitchFamily="34" charset="-122"/>
            </a:endParaRPr>
          </a:p>
          <a:p>
            <a:pPr marL="719455" lvl="2" indent="0" eaLnBrk="1" hangingPunct="1">
              <a:lnSpc>
                <a:spcPct val="150000"/>
              </a:lnSpc>
              <a:spcBef>
                <a:spcPts val="0"/>
              </a:spcBef>
              <a:spcAft>
                <a:spcPts val="0"/>
              </a:spcAft>
              <a:buClr>
                <a:srgbClr val="7030A0"/>
              </a:buClr>
              <a:buSzPct val="150000"/>
              <a:buNone/>
              <a:defRP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、准备金：准备金总额、法定准备金、超额</a:t>
            </a:r>
            <a:r>
              <a:rPr lang="zh-CN" altLang="en-US" dirty="0" smtClean="0">
                <a:latin typeface="微软雅黑" panose="020B0503020204020204" pitchFamily="34" charset="-122"/>
                <a:ea typeface="微软雅黑" panose="020B0503020204020204" pitchFamily="34" charset="-122"/>
              </a:rPr>
              <a:t>准备金（四性强）</a:t>
            </a:r>
            <a:endParaRPr lang="en-US" altLang="zh-CN" dirty="0">
              <a:latin typeface="微软雅黑" panose="020B0503020204020204" pitchFamily="34" charset="-122"/>
              <a:ea typeface="微软雅黑" panose="020B0503020204020204" pitchFamily="34" charset="-122"/>
            </a:endParaRPr>
          </a:p>
          <a:p>
            <a:pPr marL="719455" lvl="2" indent="0" eaLnBrk="1" hangingPunct="1">
              <a:lnSpc>
                <a:spcPct val="150000"/>
              </a:lnSpc>
              <a:spcBef>
                <a:spcPts val="0"/>
              </a:spcBef>
              <a:spcAft>
                <a:spcPts val="0"/>
              </a:spcAft>
              <a:buClr>
                <a:srgbClr val="7030A0"/>
              </a:buClr>
              <a:buSzPct val="150000"/>
              <a:buNone/>
              <a:defRP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、基础货币：现金和商业银行等金融机构在中央银行的存款</a:t>
            </a:r>
            <a:r>
              <a:rPr lang="zh-CN" altLang="en-US" dirty="0" smtClean="0">
                <a:latin typeface="微软雅黑" panose="020B0503020204020204" pitchFamily="34" charset="-122"/>
                <a:ea typeface="微软雅黑" panose="020B0503020204020204" pitchFamily="34" charset="-122"/>
              </a:rPr>
              <a:t>准备金（可测性）</a:t>
            </a:r>
            <a:endParaRPr lang="en-US" altLang="zh-CN" dirty="0">
              <a:latin typeface="微软雅黑" panose="020B0503020204020204" pitchFamily="34" charset="-122"/>
              <a:ea typeface="微软雅黑" panose="020B0503020204020204" pitchFamily="34" charset="-122"/>
            </a:endParaRPr>
          </a:p>
          <a:p>
            <a:pPr marL="719455" lvl="2" indent="0" eaLnBrk="1" hangingPunct="1">
              <a:lnSpc>
                <a:spcPct val="150000"/>
              </a:lnSpc>
              <a:spcBef>
                <a:spcPts val="0"/>
              </a:spcBef>
              <a:spcAft>
                <a:spcPts val="0"/>
              </a:spcAft>
              <a:buClr>
                <a:srgbClr val="7030A0"/>
              </a:buClr>
              <a:buSzPct val="150000"/>
              <a:buNone/>
              <a:defRP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、其它指标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央行控制利率，再贴现率、再贷款利率、准备金存款利率、央行票据利率（可控性、可测性、</a:t>
            </a:r>
            <a:r>
              <a:rPr lang="zh-CN" altLang="en-US" dirty="0" smtClean="0">
                <a:latin typeface="微软雅黑" panose="020B0503020204020204" pitchFamily="34" charset="-122"/>
                <a:ea typeface="微软雅黑" panose="020B0503020204020204" pitchFamily="34" charset="-122"/>
              </a:rPr>
              <a:t>抗干扰性强，相关性弱）</a:t>
            </a:r>
            <a:endParaRPr lang="en-US" altLang="zh-CN" dirty="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Clr>
                <a:srgbClr val="FF3300"/>
              </a:buClr>
              <a:buSzPct val="150000"/>
              <a:buFont typeface="Arial" panose="020B0604020202020204" pitchFamily="34" charset="0"/>
              <a:buNone/>
              <a:defRPr/>
            </a:pPr>
            <a:r>
              <a:rPr lang="zh-CN" altLang="en-US" sz="2400" b="1" kern="0" dirty="0">
                <a:latin typeface="微软雅黑" panose="020B0503020204020204" pitchFamily="34" charset="-122"/>
                <a:ea typeface="微软雅黑" panose="020B0503020204020204" pitchFamily="34" charset="-122"/>
              </a:rPr>
              <a:t> （三）可作为中介指标的金融变量</a:t>
            </a:r>
            <a:endParaRPr lang="en-US" altLang="zh-CN" sz="2400" b="1" kern="0" dirty="0">
              <a:latin typeface="微软雅黑" panose="020B0503020204020204" pitchFamily="34" charset="-122"/>
              <a:ea typeface="微软雅黑" panose="020B0503020204020204" pitchFamily="34" charset="-122"/>
            </a:endParaRPr>
          </a:p>
          <a:p>
            <a:pPr marL="914400" lvl="2" indent="-195580" eaLnBrk="1" hangingPunct="1">
              <a:lnSpc>
                <a:spcPct val="150000"/>
              </a:lnSpc>
              <a:spcBef>
                <a:spcPts val="0"/>
              </a:spcBef>
              <a:spcAft>
                <a:spcPts val="0"/>
              </a:spcAft>
              <a:buClr>
                <a:srgbClr val="7030A0"/>
              </a:buClr>
              <a:buSzPct val="150000"/>
              <a:buNone/>
              <a:defRP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、利率（</a:t>
            </a:r>
            <a:r>
              <a:rPr lang="zh-CN" altLang="en-US" dirty="0" smtClean="0">
                <a:latin typeface="微软雅黑" panose="020B0503020204020204" pitchFamily="34" charset="-122"/>
                <a:ea typeface="微软雅黑" panose="020B0503020204020204" pitchFamily="34" charset="-122"/>
              </a:rPr>
              <a:t>可测性、相关性强）</a:t>
            </a:r>
            <a:endParaRPr lang="en-US" altLang="zh-CN" dirty="0">
              <a:latin typeface="微软雅黑" panose="020B0503020204020204" pitchFamily="34" charset="-122"/>
              <a:ea typeface="微软雅黑" panose="020B0503020204020204" pitchFamily="34" charset="-122"/>
            </a:endParaRPr>
          </a:p>
          <a:p>
            <a:pPr marL="914400" lvl="2" indent="-195580" eaLnBrk="1" hangingPunct="1">
              <a:lnSpc>
                <a:spcPct val="150000"/>
              </a:lnSpc>
              <a:spcBef>
                <a:spcPts val="0"/>
              </a:spcBef>
              <a:spcAft>
                <a:spcPts val="0"/>
              </a:spcAft>
              <a:buClr>
                <a:srgbClr val="7030A0"/>
              </a:buClr>
              <a:buSzPct val="150000"/>
              <a:buNone/>
              <a:defRP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、货币供应量（相关性</a:t>
            </a:r>
            <a:r>
              <a:rPr lang="zh-CN" altLang="en-US" dirty="0" smtClean="0">
                <a:latin typeface="微软雅黑" panose="020B0503020204020204" pitchFamily="34" charset="-122"/>
                <a:ea typeface="微软雅黑" panose="020B0503020204020204" pitchFamily="34" charset="-122"/>
              </a:rPr>
              <a:t>较好，可测性、可控性降低）</a:t>
            </a:r>
            <a:endParaRPr lang="en-US" altLang="zh-CN" dirty="0">
              <a:latin typeface="微软雅黑" panose="020B0503020204020204" pitchFamily="34" charset="-122"/>
              <a:ea typeface="微软雅黑" panose="020B0503020204020204" pitchFamily="34" charset="-122"/>
            </a:endParaRPr>
          </a:p>
          <a:p>
            <a:pPr marL="914400" lvl="2" indent="-195580" eaLnBrk="1" hangingPunct="1">
              <a:lnSpc>
                <a:spcPct val="150000"/>
              </a:lnSpc>
              <a:spcBef>
                <a:spcPts val="0"/>
              </a:spcBef>
              <a:spcAft>
                <a:spcPts val="0"/>
              </a:spcAft>
              <a:buClr>
                <a:srgbClr val="7030A0"/>
              </a:buClr>
              <a:buSzPct val="150000"/>
              <a:buNone/>
              <a:defRP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、其它指标</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贷款规模（相关性、可测性和可控性</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汇率</a:t>
            </a:r>
            <a:r>
              <a:rPr lang="zh-CN" altLang="en-US" dirty="0" smtClean="0">
                <a:latin typeface="微软雅黑" panose="020B0503020204020204" pitchFamily="34" charset="-122"/>
                <a:ea typeface="微软雅黑" panose="020B0503020204020204" pitchFamily="34" charset="-122"/>
              </a:rPr>
              <a:t>（可控性、抗干扰性弱）</a:t>
            </a:r>
            <a:endParaRPr lang="en-US" altLang="zh-CN" sz="2000" dirty="0" smtClean="0">
              <a:latin typeface="微软雅黑" panose="020B0503020204020204" pitchFamily="34" charset="-122"/>
              <a:ea typeface="微软雅黑" panose="020B0503020204020204" pitchFamily="34" charset="-122"/>
            </a:endParaRPr>
          </a:p>
        </p:txBody>
      </p:sp>
      <p:sp>
        <p:nvSpPr>
          <p:cNvPr id="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二、货币</a:t>
            </a:r>
            <a:r>
              <a:rPr lang="zh-CN" altLang="en-US" sz="2400" b="1" dirty="0">
                <a:latin typeface="微软雅黑" panose="020B0503020204020204" pitchFamily="34" charset="-122"/>
                <a:ea typeface="微软雅黑" panose="020B0503020204020204" pitchFamily="34" charset="-122"/>
              </a:rPr>
              <a:t>政策操作指标与中介指标</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560388" y="1111250"/>
            <a:ext cx="1102518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700"/>
              </a:lnSpc>
              <a:spcBef>
                <a:spcPct val="40000"/>
              </a:spcBef>
              <a:buFont typeface="Wingdings" panose="05000000000000000000" pitchFamily="2" charset="2"/>
              <a:buNone/>
              <a:defRPr/>
            </a:pPr>
            <a:r>
              <a:rPr lang="zh-CN" altLang="en-US" sz="2400" b="1" kern="0" dirty="0" smtClean="0">
                <a:latin typeface="微软雅黑" panose="020B0503020204020204" pitchFamily="34" charset="-122"/>
                <a:ea typeface="微软雅黑" panose="020B0503020204020204" pitchFamily="34" charset="-122"/>
              </a:rPr>
              <a:t>（四）我国货币政策的中介指标与操作指标</a:t>
            </a:r>
            <a:endParaRPr lang="en-US" altLang="zh-CN" sz="2400" b="1" kern="0" dirty="0" smtClean="0">
              <a:latin typeface="微软雅黑" panose="020B0503020204020204" pitchFamily="34" charset="-122"/>
              <a:ea typeface="微软雅黑" panose="020B0503020204020204" pitchFamily="34" charset="-122"/>
            </a:endParaRPr>
          </a:p>
          <a:p>
            <a:pPr eaLnBrk="1" hangingPunct="1">
              <a:lnSpc>
                <a:spcPts val="3840"/>
              </a:lnSpc>
              <a:spcBef>
                <a:spcPts val="0"/>
              </a:spcBef>
              <a:spcAft>
                <a:spcPts val="0"/>
              </a:spcAft>
              <a:buClr>
                <a:srgbClr val="00B050"/>
              </a:buClr>
              <a:buFont typeface="Wingdings" panose="05000000000000000000" pitchFamily="2" charset="2"/>
              <a:buChar char="n"/>
              <a:defRPr/>
            </a:pPr>
            <a:r>
              <a:rPr lang="en-US" altLang="zh-CN" sz="2000" dirty="0" smtClean="0">
                <a:latin typeface="微软雅黑" panose="020B0503020204020204" pitchFamily="34" charset="-122"/>
                <a:ea typeface="微软雅黑" panose="020B0503020204020204" pitchFamily="34" charset="-122"/>
              </a:rPr>
              <a:t>20</a:t>
            </a:r>
            <a:r>
              <a:rPr lang="zh-CN" altLang="zh-CN"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80</a:t>
            </a:r>
            <a:r>
              <a:rPr lang="zh-CN" altLang="zh-CN" sz="2000" dirty="0">
                <a:latin typeface="微软雅黑" panose="020B0503020204020204" pitchFamily="34" charset="-122"/>
                <a:ea typeface="微软雅黑" panose="020B0503020204020204" pitchFamily="34" charset="-122"/>
              </a:rPr>
              <a:t>年代，我国选择以</a:t>
            </a:r>
            <a:r>
              <a:rPr lang="zh-CN" altLang="zh-CN" sz="2000" b="1" dirty="0">
                <a:solidFill>
                  <a:schemeClr val="accent6">
                    <a:lumMod val="60000"/>
                    <a:lumOff val="40000"/>
                  </a:schemeClr>
                </a:solidFill>
                <a:latin typeface="微软雅黑" panose="020B0503020204020204" pitchFamily="34" charset="-122"/>
                <a:ea typeface="微软雅黑" panose="020B0503020204020204" pitchFamily="34" charset="-122"/>
              </a:rPr>
              <a:t>贷款规模</a:t>
            </a:r>
            <a:r>
              <a:rPr lang="zh-CN" altLang="zh-CN" sz="2000" dirty="0">
                <a:latin typeface="微软雅黑" panose="020B0503020204020204" pitchFamily="34" charset="-122"/>
                <a:ea typeface="微软雅黑" panose="020B0503020204020204" pitchFamily="34" charset="-122"/>
              </a:rPr>
              <a:t>与现金发行作为货币政策的中介指标。</a:t>
            </a:r>
            <a:endParaRPr lang="zh-CN" altLang="zh-CN" sz="2000" dirty="0">
              <a:latin typeface="微软雅黑" panose="020B0503020204020204" pitchFamily="34" charset="-122"/>
              <a:ea typeface="微软雅黑" panose="020B0503020204020204" pitchFamily="34" charset="-122"/>
            </a:endParaRPr>
          </a:p>
          <a:p>
            <a:pPr eaLnBrk="1" hangingPunct="1">
              <a:lnSpc>
                <a:spcPts val="3840"/>
              </a:lnSpc>
              <a:spcBef>
                <a:spcPts val="0"/>
              </a:spcBef>
              <a:spcAft>
                <a:spcPts val="0"/>
              </a:spcAft>
              <a:buClr>
                <a:srgbClr val="00B050"/>
              </a:buClr>
              <a:buFont typeface="Wingdings" panose="05000000000000000000" pitchFamily="2" charset="2"/>
              <a:buChar char="n"/>
              <a:defRPr/>
            </a:pPr>
            <a:r>
              <a:rPr lang="en-US" altLang="zh-CN" sz="2000" dirty="0" smtClean="0">
                <a:latin typeface="微软雅黑" panose="020B0503020204020204" pitchFamily="34" charset="-122"/>
                <a:ea typeface="微软雅黑" panose="020B0503020204020204" pitchFamily="34" charset="-122"/>
              </a:rPr>
              <a:t>1998</a:t>
            </a:r>
            <a:r>
              <a:rPr lang="zh-CN" altLang="zh-CN" sz="2000" dirty="0">
                <a:latin typeface="微软雅黑" panose="020B0503020204020204" pitchFamily="34" charset="-122"/>
                <a:ea typeface="微软雅黑" panose="020B0503020204020204" pitchFamily="34" charset="-122"/>
              </a:rPr>
              <a:t>年取消了</a:t>
            </a:r>
            <a:r>
              <a:rPr lang="zh-CN" altLang="zh-CN" sz="2000" b="1" dirty="0">
                <a:solidFill>
                  <a:schemeClr val="accent6">
                    <a:lumMod val="60000"/>
                    <a:lumOff val="40000"/>
                  </a:schemeClr>
                </a:solidFill>
                <a:latin typeface="微软雅黑" panose="020B0503020204020204" pitchFamily="34" charset="-122"/>
                <a:ea typeface="微软雅黑" panose="020B0503020204020204" pitchFamily="34" charset="-122"/>
              </a:rPr>
              <a:t>指令性的贷款规模管理</a:t>
            </a:r>
            <a:r>
              <a:rPr lang="zh-CN" altLang="zh-CN" sz="2000" dirty="0">
                <a:latin typeface="微软雅黑" panose="020B0503020204020204" pitchFamily="34" charset="-122"/>
                <a:ea typeface="微软雅黑" panose="020B0503020204020204" pitchFamily="34" charset="-122"/>
              </a:rPr>
              <a:t>，而将其作为一种指导性的变量对其进行统计监测和调节</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840"/>
              </a:lnSpc>
              <a:spcBef>
                <a:spcPts val="0"/>
              </a:spcBef>
              <a:spcAft>
                <a:spcPts val="0"/>
              </a:spcAft>
              <a:buClr>
                <a:srgbClr val="00B050"/>
              </a:buClr>
              <a:buFont typeface="Wingdings" panose="05000000000000000000" pitchFamily="2" charset="2"/>
              <a:buChar char="n"/>
              <a:defRPr/>
            </a:pPr>
            <a:r>
              <a:rPr lang="en-US" altLang="zh-CN" sz="2000" dirty="0" smtClean="0">
                <a:latin typeface="微软雅黑" panose="020B0503020204020204" pitchFamily="34" charset="-122"/>
                <a:ea typeface="微软雅黑" panose="020B0503020204020204" pitchFamily="34" charset="-122"/>
              </a:rPr>
              <a:t>1994</a:t>
            </a:r>
            <a:r>
              <a:rPr lang="zh-CN" altLang="zh-CN" sz="2000" dirty="0">
                <a:latin typeface="微软雅黑" panose="020B0503020204020204" pitchFamily="34" charset="-122"/>
                <a:ea typeface="微软雅黑" panose="020B0503020204020204" pitchFamily="34" charset="-122"/>
              </a:rPr>
              <a:t>年《国务院关于金融体制改革的决定》提出，我国今后货币政策中介指标主要有四个：</a:t>
            </a:r>
            <a:r>
              <a:rPr lang="zh-CN" altLang="zh-CN" sz="2000" b="1" dirty="0">
                <a:solidFill>
                  <a:schemeClr val="accent6">
                    <a:lumMod val="60000"/>
                    <a:lumOff val="40000"/>
                  </a:schemeClr>
                </a:solidFill>
                <a:latin typeface="微软雅黑" panose="020B0503020204020204" pitchFamily="34" charset="-122"/>
                <a:ea typeface="微软雅黑" panose="020B0503020204020204" pitchFamily="34" charset="-122"/>
              </a:rPr>
              <a:t>货币供应量、信用总量、同业拆借利率和银行超额储备金率</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840"/>
              </a:lnSpc>
              <a:spcBef>
                <a:spcPts val="0"/>
              </a:spcBef>
              <a:spcAft>
                <a:spcPts val="0"/>
              </a:spcAft>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实际</a:t>
            </a:r>
            <a:r>
              <a:rPr lang="zh-CN" altLang="en-US" sz="2000" dirty="0">
                <a:latin typeface="微软雅黑" panose="020B0503020204020204" pitchFamily="34" charset="-122"/>
                <a:ea typeface="微软雅黑" panose="020B0503020204020204" pitchFamily="34" charset="-122"/>
              </a:rPr>
              <a:t>操作指标：基础货币、超额准备金、</a:t>
            </a:r>
            <a:r>
              <a:rPr lang="en-US" altLang="zh-CN" sz="2000" dirty="0">
                <a:latin typeface="微软雅黑" panose="020B0503020204020204" pitchFamily="34" charset="-122"/>
                <a:ea typeface="微软雅黑" panose="020B0503020204020204" pitchFamily="34" charset="-122"/>
              </a:rPr>
              <a:t>SHIBOR</a:t>
            </a:r>
            <a:r>
              <a:rPr lang="zh-CN" altLang="en-US" sz="2000" dirty="0">
                <a:latin typeface="微软雅黑" panose="020B0503020204020204" pitchFamily="34" charset="-122"/>
                <a:ea typeface="微软雅黑" panose="020B0503020204020204" pitchFamily="34" charset="-122"/>
              </a:rPr>
              <a:t>、债券回购利率</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840"/>
              </a:lnSpc>
              <a:spcBef>
                <a:spcPts val="0"/>
              </a:spcBef>
              <a:spcAft>
                <a:spcPts val="0"/>
              </a:spcAft>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中介</a:t>
            </a:r>
            <a:r>
              <a:rPr lang="zh-CN" altLang="en-US" sz="2000" dirty="0">
                <a:latin typeface="微软雅黑" panose="020B0503020204020204" pitchFamily="34" charset="-122"/>
                <a:ea typeface="微软雅黑" panose="020B0503020204020204" pitchFamily="34" charset="-122"/>
              </a:rPr>
              <a:t>指标：货币供应量、贷款总量、货币市场交易量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840"/>
              </a:lnSpc>
              <a:spcBef>
                <a:spcPts val="0"/>
              </a:spcBef>
              <a:spcAft>
                <a:spcPts val="0"/>
              </a:spcAft>
              <a:buClr>
                <a:srgbClr val="00B050"/>
              </a:buClr>
              <a:buFont typeface="Wingdings" panose="05000000000000000000" pitchFamily="2" charset="2"/>
              <a:buChar char="n"/>
              <a:defRPr/>
            </a:pP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2012</a:t>
            </a:r>
            <a:r>
              <a:rPr lang="zh-CN" altLang="en-US" sz="2000" dirty="0">
                <a:latin typeface="微软雅黑" panose="020B0503020204020204" pitchFamily="34" charset="-122"/>
                <a:ea typeface="微软雅黑" panose="020B0503020204020204" pitchFamily="34" charset="-122"/>
              </a:rPr>
              <a:t>年推出“社会融资规模”指标</a:t>
            </a:r>
            <a:r>
              <a:rPr lang="zh-CN" altLang="en-US" sz="2000" dirty="0" smtClean="0">
                <a:latin typeface="微软雅黑" panose="020B0503020204020204" pitchFamily="34" charset="-122"/>
                <a:ea typeface="微软雅黑" panose="020B0503020204020204" pitchFamily="34" charset="-122"/>
              </a:rPr>
              <a:t>。</a:t>
            </a:r>
            <a:endParaRPr lang="en-US" altLang="zh-CN" sz="2400" b="1" kern="0" dirty="0" smtClean="0">
              <a:latin typeface="微软雅黑" panose="020B0503020204020204" pitchFamily="34" charset="-122"/>
              <a:ea typeface="微软雅黑" panose="020B0503020204020204" pitchFamily="34" charset="-122"/>
            </a:endParaRPr>
          </a:p>
        </p:txBody>
      </p:sp>
      <p:sp>
        <p:nvSpPr>
          <p:cNvPr id="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二、货币</a:t>
            </a:r>
            <a:r>
              <a:rPr lang="zh-CN" altLang="en-US" sz="2400" b="1" dirty="0">
                <a:latin typeface="微软雅黑" panose="020B0503020204020204" pitchFamily="34" charset="-122"/>
                <a:ea typeface="微软雅黑" panose="020B0503020204020204" pitchFamily="34" charset="-122"/>
              </a:rPr>
              <a:t>政策操作指标与中介指标</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7650"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27651"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a:solidFill>
                  <a:srgbClr val="FFFFFF"/>
                </a:solidFill>
                <a:latin typeface="微软雅黑" panose="020B0503020204020204" pitchFamily="34" charset="-122"/>
                <a:ea typeface="微软雅黑" panose="020B0503020204020204" pitchFamily="34" charset="-122"/>
              </a:rPr>
              <a:t>货币政策</a:t>
            </a:r>
            <a:r>
              <a:rPr lang="zh-CN" altLang="en-US" sz="4800" b="1" dirty="0" smtClean="0">
                <a:solidFill>
                  <a:srgbClr val="FFFFFF"/>
                </a:solidFill>
                <a:latin typeface="微软雅黑" panose="020B0503020204020204" pitchFamily="34" charset="-122"/>
                <a:ea typeface="微软雅黑" panose="020B0503020204020204" pitchFamily="34" charset="-122"/>
              </a:rPr>
              <a:t>工具</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sp>
        <p:nvSpPr>
          <p:cNvPr id="27653"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03</a:t>
            </a:r>
            <a:endParaRPr lang="zh-CN" altLang="en-US" sz="66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三、货币</a:t>
            </a:r>
            <a:r>
              <a:rPr lang="zh-CN" altLang="en-US" sz="2400" b="1" dirty="0">
                <a:latin typeface="微软雅黑" panose="020B0503020204020204" pitchFamily="34" charset="-122"/>
                <a:ea typeface="微软雅黑" panose="020B0503020204020204" pitchFamily="34" charset="-122"/>
              </a:rPr>
              <a:t>政策</a:t>
            </a:r>
            <a:r>
              <a:rPr lang="zh-CN" altLang="en-US" sz="2400" b="1" dirty="0" smtClean="0">
                <a:latin typeface="微软雅黑" panose="020B0503020204020204" pitchFamily="34" charset="-122"/>
                <a:ea typeface="微软雅黑" panose="020B0503020204020204" pitchFamily="34" charset="-122"/>
              </a:rPr>
              <a:t>工具</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8438" name="Rectangle 3"/>
          <p:cNvSpPr txBox="1">
            <a:spLocks noChangeArrowheads="1"/>
          </p:cNvSpPr>
          <p:nvPr/>
        </p:nvSpPr>
        <p:spPr bwMode="auto">
          <a:xfrm>
            <a:off x="428625" y="1257300"/>
            <a:ext cx="11255375" cy="509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40000"/>
              </a:spcBef>
              <a:buNone/>
              <a:defRPr/>
            </a:pPr>
            <a:r>
              <a:rPr lang="zh-CN" altLang="en-US" sz="2400" b="1" kern="0" dirty="0" smtClean="0">
                <a:latin typeface="微软雅黑" panose="020B0503020204020204" pitchFamily="34" charset="-122"/>
                <a:ea typeface="微软雅黑" panose="020B0503020204020204" pitchFamily="34" charset="-122"/>
              </a:rPr>
              <a:t>（一</a:t>
            </a:r>
            <a:r>
              <a:rPr lang="zh-CN" altLang="en-US" sz="2400" b="1" kern="0" dirty="0">
                <a:latin typeface="微软雅黑" panose="020B0503020204020204" pitchFamily="34" charset="-122"/>
                <a:ea typeface="微软雅黑" panose="020B0503020204020204" pitchFamily="34" charset="-122"/>
              </a:rPr>
              <a:t>）一般性政策工具</a:t>
            </a: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、法定存款准备金率</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anose="05000000000000000000" pitchFamily="2" charset="2"/>
              <a:buChar char="n"/>
              <a:defRPr/>
            </a:pP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年代大危机后，各国普遍实行了法定存款准备金制度</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50000"/>
              </a:lnSpc>
              <a:buClr>
                <a:srgbClr val="00B050"/>
              </a:buClr>
              <a:buFont typeface="Wingdings" panose="05000000000000000000" pitchFamily="2" charset="2"/>
              <a:buChar char="n"/>
              <a:defRPr/>
            </a:pPr>
            <a:r>
              <a:rPr lang="zh-CN" altLang="en-US" sz="2400" dirty="0" smtClean="0">
                <a:solidFill>
                  <a:srgbClr val="FF0000"/>
                </a:solidFill>
                <a:latin typeface="微软雅黑" panose="020B0503020204020204" pitchFamily="34" charset="-122"/>
                <a:ea typeface="微软雅黑" panose="020B0503020204020204" pitchFamily="34" charset="-122"/>
              </a:rPr>
              <a:t>效果：</a:t>
            </a:r>
            <a:r>
              <a:rPr lang="zh-CN" altLang="en-US" sz="2400" dirty="0" smtClean="0">
                <a:latin typeface="微软雅黑" panose="020B0503020204020204" pitchFamily="34" charset="-122"/>
                <a:ea typeface="微软雅黑" panose="020B0503020204020204" pitchFamily="34" charset="-122"/>
              </a:rPr>
              <a:t>通过决定和改变乘数来影响货币供应量，其他货币政策工具都以存款准备金为基础</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50000"/>
              </a:lnSpc>
              <a:buClr>
                <a:srgbClr val="00B050"/>
              </a:buClr>
              <a:buFont typeface="Wingdings" panose="05000000000000000000" pitchFamily="2" charset="2"/>
              <a:buChar char="n"/>
              <a:defRPr/>
            </a:pPr>
            <a:r>
              <a:rPr lang="zh-CN" altLang="en-US" sz="2400" dirty="0" smtClean="0">
                <a:solidFill>
                  <a:srgbClr val="FF0000"/>
                </a:solidFill>
                <a:latin typeface="微软雅黑" panose="020B0503020204020204" pitchFamily="34" charset="-122"/>
                <a:ea typeface="微软雅黑" panose="020B0503020204020204" pitchFamily="34" charset="-122"/>
              </a:rPr>
              <a:t>局限性：</a:t>
            </a:r>
            <a:r>
              <a:rPr lang="zh-CN" altLang="en-US" sz="2400" dirty="0" smtClean="0">
                <a:latin typeface="微软雅黑" panose="020B0503020204020204" pitchFamily="34" charset="-122"/>
                <a:ea typeface="微软雅黑" panose="020B0503020204020204" pitchFamily="34" charset="-122"/>
              </a:rPr>
              <a:t>效果强烈，不宜经常使用；由于存款准备金率因金融机构、存款期限不同而不同，政策效果有时不易把握</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ct val="40000"/>
              </a:spcBef>
              <a:buFont typeface="Wingdings" panose="05000000000000000000" pitchFamily="2" charset="2"/>
              <a:buNone/>
              <a:defRPr/>
            </a:pPr>
            <a:endParaRPr lang="en-US" altLang="zh-CN" sz="2400" b="1" kern="0" dirty="0" smtClean="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205" y="1316545"/>
            <a:ext cx="6419684" cy="269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26477" y="4158734"/>
            <a:ext cx="5165197" cy="369332"/>
          </a:xfrm>
          <a:prstGeom prst="rect">
            <a:avLst/>
          </a:prstGeom>
        </p:spPr>
        <p:txBody>
          <a:bodyPr wrap="none">
            <a:spAutoFit/>
          </a:bodyPr>
          <a:lstStyle/>
          <a:p>
            <a:r>
              <a:rPr lang="zh-CN" altLang="zh-CN" b="1" dirty="0" smtClean="0"/>
              <a:t>图</a:t>
            </a:r>
            <a:r>
              <a:rPr lang="zh-CN" altLang="zh-CN" b="1" dirty="0"/>
              <a:t>　1990—2017年中国法定存款准备金率变化图</a:t>
            </a:r>
            <a:endParaRPr lang="zh-CN" altLang="zh-CN" b="1" dirty="0"/>
          </a:p>
        </p:txBody>
      </p:sp>
      <p:sp>
        <p:nvSpPr>
          <p:cNvPr id="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三、货币</a:t>
            </a:r>
            <a:r>
              <a:rPr lang="zh-CN" altLang="en-US" sz="2400" b="1" dirty="0">
                <a:latin typeface="微软雅黑" panose="020B0503020204020204" pitchFamily="34" charset="-122"/>
                <a:ea typeface="微软雅黑" panose="020B0503020204020204" pitchFamily="34" charset="-122"/>
              </a:rPr>
              <a:t>政策</a:t>
            </a:r>
            <a:r>
              <a:rPr lang="zh-CN" altLang="en-US" sz="2400" b="1" dirty="0" smtClean="0">
                <a:latin typeface="微软雅黑" panose="020B0503020204020204" pitchFamily="34" charset="-122"/>
                <a:ea typeface="微软雅黑" panose="020B0503020204020204" pitchFamily="34" charset="-122"/>
              </a:rPr>
              <a:t>工具</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514" y="3236101"/>
            <a:ext cx="4601670" cy="285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969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438150" y="1403350"/>
            <a:ext cx="11245850" cy="516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700"/>
              </a:lnSpc>
              <a:spcBef>
                <a:spcPct val="40000"/>
              </a:spcBef>
              <a:buNone/>
              <a:defRPr/>
            </a:pPr>
            <a:r>
              <a:rPr lang="zh-CN" altLang="en-US" sz="2400" b="1" kern="0" dirty="0" smtClean="0">
                <a:latin typeface="微软雅黑" panose="020B0503020204020204" pitchFamily="34" charset="-122"/>
                <a:ea typeface="微软雅黑" panose="020B0503020204020204" pitchFamily="34" charset="-122"/>
              </a:rPr>
              <a:t>（一</a:t>
            </a:r>
            <a:r>
              <a:rPr lang="zh-CN" altLang="en-US" sz="2400" b="1" kern="0" dirty="0">
                <a:latin typeface="微软雅黑" panose="020B0503020204020204" pitchFamily="34" charset="-122"/>
                <a:ea typeface="微软雅黑" panose="020B0503020204020204" pitchFamily="34" charset="-122"/>
              </a:rPr>
              <a:t>）一般性政策</a:t>
            </a:r>
            <a:r>
              <a:rPr lang="zh-CN" altLang="en-US" sz="2400" b="1" kern="0" dirty="0" smtClean="0">
                <a:latin typeface="微软雅黑" panose="020B0503020204020204" pitchFamily="34" charset="-122"/>
                <a:ea typeface="微软雅黑" panose="020B0503020204020204" pitchFamily="34" charset="-122"/>
              </a:rPr>
              <a:t>工具</a:t>
            </a:r>
            <a:endParaRPr lang="en-US" altLang="zh-CN" sz="2400" b="1" kern="0" dirty="0" smtClean="0">
              <a:latin typeface="微软雅黑" panose="020B0503020204020204" pitchFamily="34" charset="-122"/>
              <a:ea typeface="微软雅黑" panose="020B0503020204020204" pitchFamily="34" charset="-122"/>
            </a:endParaRPr>
          </a:p>
          <a:p>
            <a:pPr eaLnBrk="1" hangingPunct="1">
              <a:lnSpc>
                <a:spcPts val="3700"/>
              </a:lnSpc>
              <a:spcBef>
                <a:spcPct val="40000"/>
              </a:spcBef>
              <a:buNone/>
              <a:defRPr/>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、再贴现政策 </a:t>
            </a:r>
            <a:endParaRPr lang="en-US" altLang="zh-CN" sz="2400" dirty="0" smtClean="0">
              <a:latin typeface="微软雅黑" panose="020B0503020204020204" pitchFamily="34" charset="-122"/>
              <a:ea typeface="微软雅黑" panose="020B0503020204020204" pitchFamily="34" charset="-122"/>
            </a:endParaRPr>
          </a:p>
          <a:p>
            <a:pPr algn="just" eaLnBrk="1" hangingPunct="1">
              <a:lnSpc>
                <a:spcPct val="150000"/>
              </a:lnSpc>
              <a:spcBef>
                <a:spcPct val="0"/>
              </a:spcBef>
              <a:buClr>
                <a:srgbClr val="00B050"/>
              </a:buClr>
              <a:buFont typeface="Wingdings" panose="05000000000000000000" pitchFamily="2" charset="2"/>
              <a:buChar char="n"/>
              <a:defRPr/>
            </a:pPr>
            <a:r>
              <a:rPr lang="zh-CN" altLang="en-US" sz="2400" dirty="0">
                <a:solidFill>
                  <a:srgbClr val="FF0000"/>
                </a:solidFill>
                <a:latin typeface="微软雅黑" panose="020B0503020204020204" pitchFamily="34" charset="-122"/>
                <a:ea typeface="微软雅黑" panose="020B0503020204020204" pitchFamily="34" charset="-122"/>
              </a:rPr>
              <a:t>再贴现政策</a:t>
            </a:r>
            <a:r>
              <a:rPr lang="zh-CN" altLang="en-US" sz="2400" dirty="0">
                <a:latin typeface="微软雅黑" panose="020B0503020204020204" pitchFamily="34" charset="-122"/>
                <a:ea typeface="微软雅黑" panose="020B0503020204020204" pitchFamily="34" charset="-122"/>
              </a:rPr>
              <a:t>是指中央银行对商业银行向中央银行申请再贴现所作的政策性规定。一是再贴现率的确定与调整，二是申请再贴现资格的规定与调整</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50000"/>
              </a:lnSpc>
              <a:spcBef>
                <a:spcPct val="0"/>
              </a:spcBef>
              <a:buClr>
                <a:srgbClr val="00B050"/>
              </a:buClr>
              <a:buFont typeface="Wingdings" panose="05000000000000000000" pitchFamily="2" charset="2"/>
              <a:buChar char="n"/>
              <a:defRPr/>
            </a:pPr>
            <a:r>
              <a:rPr lang="zh-CN" altLang="en-US" sz="2400" dirty="0" smtClean="0">
                <a:solidFill>
                  <a:srgbClr val="FF0000"/>
                </a:solidFill>
                <a:latin typeface="微软雅黑" panose="020B0503020204020204" pitchFamily="34" charset="-122"/>
                <a:ea typeface="微软雅黑" panose="020B0503020204020204" pitchFamily="34" charset="-122"/>
              </a:rPr>
              <a:t>优点：</a:t>
            </a:r>
            <a:r>
              <a:rPr lang="zh-CN" altLang="en-US" sz="2400" dirty="0" smtClean="0">
                <a:latin typeface="微软雅黑" panose="020B0503020204020204" pitchFamily="34" charset="-122"/>
                <a:ea typeface="微软雅黑" panose="020B0503020204020204" pitchFamily="34" charset="-122"/>
              </a:rPr>
              <a:t>能够产生告示效应，调节信用规模有效</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50000"/>
              </a:lnSpc>
              <a:spcBef>
                <a:spcPct val="0"/>
              </a:spcBef>
              <a:buClr>
                <a:srgbClr val="00B050"/>
              </a:buClr>
              <a:buFont typeface="Wingdings" panose="05000000000000000000" pitchFamily="2" charset="2"/>
              <a:buChar char="n"/>
              <a:defRPr/>
            </a:pPr>
            <a:r>
              <a:rPr lang="zh-CN" altLang="en-US" sz="2400" dirty="0" smtClean="0">
                <a:solidFill>
                  <a:srgbClr val="FF0000"/>
                </a:solidFill>
                <a:latin typeface="微软雅黑" panose="020B0503020204020204" pitchFamily="34" charset="-122"/>
                <a:ea typeface="微软雅黑" panose="020B0503020204020204" pitchFamily="34" charset="-122"/>
              </a:rPr>
              <a:t>局限性：</a:t>
            </a:r>
            <a:r>
              <a:rPr lang="zh-CN" altLang="en-US" sz="2400" dirty="0" smtClean="0">
                <a:latin typeface="微软雅黑" panose="020B0503020204020204" pitchFamily="34" charset="-122"/>
                <a:ea typeface="微软雅黑" panose="020B0503020204020204" pitchFamily="34" charset="-122"/>
              </a:rPr>
              <a:t>主动权并非只在中央银行，市场的变化可能违背政策意愿；再贴现率的调节作用是有限度的</a:t>
            </a:r>
            <a:r>
              <a:rPr lang="zh-CN" altLang="en-US" sz="2400" dirty="0">
                <a:latin typeface="微软雅黑" panose="020B0503020204020204" pitchFamily="34" charset="-122"/>
                <a:ea typeface="微软雅黑" panose="020B0503020204020204" pitchFamily="34" charset="-122"/>
              </a:rPr>
              <a:t>；中央银行通过再贴现充当最后贷款人，有可能加大金融机构的道德</a:t>
            </a:r>
            <a:r>
              <a:rPr lang="zh-CN" altLang="en-US" sz="2400" dirty="0" smtClean="0">
                <a:latin typeface="微软雅黑" panose="020B0503020204020204" pitchFamily="34" charset="-122"/>
                <a:ea typeface="微软雅黑" panose="020B0503020204020204" pitchFamily="34" charset="-122"/>
              </a:rPr>
              <a:t>风险</a:t>
            </a:r>
            <a:endParaRPr lang="zh-CN" altLang="en-US" sz="2400" dirty="0" smtClean="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三、货币</a:t>
            </a:r>
            <a:r>
              <a:rPr lang="zh-CN" altLang="en-US" sz="2400" b="1" dirty="0">
                <a:latin typeface="微软雅黑" panose="020B0503020204020204" pitchFamily="34" charset="-122"/>
                <a:ea typeface="微软雅黑" panose="020B0503020204020204" pitchFamily="34" charset="-122"/>
              </a:rPr>
              <a:t>政策</a:t>
            </a:r>
            <a:r>
              <a:rPr lang="zh-CN" altLang="en-US" sz="2400" b="1" dirty="0" smtClean="0">
                <a:latin typeface="微软雅黑" panose="020B0503020204020204" pitchFamily="34" charset="-122"/>
                <a:ea typeface="微软雅黑" panose="020B0503020204020204" pitchFamily="34" charset="-122"/>
              </a:rPr>
              <a:t>工具</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4672" y="1142967"/>
            <a:ext cx="9562289" cy="452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275501" y="5885553"/>
            <a:ext cx="4192173" cy="369332"/>
          </a:xfrm>
          <a:prstGeom prst="rect">
            <a:avLst/>
          </a:prstGeom>
        </p:spPr>
        <p:txBody>
          <a:bodyPr wrap="none">
            <a:spAutoFit/>
          </a:bodyPr>
          <a:lstStyle/>
          <a:p>
            <a:r>
              <a:rPr lang="zh-CN" altLang="zh-CN" dirty="0" smtClean="0"/>
              <a:t>图</a:t>
            </a:r>
            <a:r>
              <a:rPr lang="zh-CN" altLang="zh-CN" dirty="0"/>
              <a:t>　2000-2017年中国再贴现余额变化图</a:t>
            </a:r>
            <a:endParaRPr lang="zh-CN" altLang="en-US" dirty="0"/>
          </a:p>
        </p:txBody>
      </p:sp>
      <p:sp>
        <p:nvSpPr>
          <p:cNvPr id="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三、货币</a:t>
            </a:r>
            <a:r>
              <a:rPr lang="zh-CN" altLang="en-US" sz="2400" b="1" dirty="0">
                <a:latin typeface="微软雅黑" panose="020B0503020204020204" pitchFamily="34" charset="-122"/>
                <a:ea typeface="微软雅黑" panose="020B0503020204020204" pitchFamily="34" charset="-122"/>
              </a:rPr>
              <a:t>政策</a:t>
            </a:r>
            <a:r>
              <a:rPr lang="zh-CN" altLang="en-US" sz="2400" b="1" dirty="0" smtClean="0">
                <a:latin typeface="微软雅黑" panose="020B0503020204020204" pitchFamily="34" charset="-122"/>
                <a:ea typeface="微软雅黑" panose="020B0503020204020204" pitchFamily="34" charset="-122"/>
              </a:rPr>
              <a:t>工具</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969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438150" y="1403350"/>
            <a:ext cx="11245850" cy="516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700"/>
              </a:lnSpc>
              <a:spcBef>
                <a:spcPct val="40000"/>
              </a:spcBef>
              <a:buNone/>
              <a:defRPr/>
            </a:pPr>
            <a:r>
              <a:rPr lang="zh-CN" altLang="en-US" sz="2400" b="1" kern="0" dirty="0" smtClean="0">
                <a:latin typeface="微软雅黑" panose="020B0503020204020204" pitchFamily="34" charset="-122"/>
                <a:ea typeface="微软雅黑" panose="020B0503020204020204" pitchFamily="34" charset="-122"/>
              </a:rPr>
              <a:t>（一</a:t>
            </a:r>
            <a:r>
              <a:rPr lang="zh-CN" altLang="en-US" sz="2400" b="1" kern="0" dirty="0">
                <a:latin typeface="微软雅黑" panose="020B0503020204020204" pitchFamily="34" charset="-122"/>
                <a:ea typeface="微软雅黑" panose="020B0503020204020204" pitchFamily="34" charset="-122"/>
              </a:rPr>
              <a:t>）一般性政策</a:t>
            </a:r>
            <a:r>
              <a:rPr lang="zh-CN" altLang="en-US" sz="2400" b="1" kern="0" dirty="0" smtClean="0">
                <a:latin typeface="微软雅黑" panose="020B0503020204020204" pitchFamily="34" charset="-122"/>
                <a:ea typeface="微软雅黑" panose="020B0503020204020204" pitchFamily="34" charset="-122"/>
              </a:rPr>
              <a:t>工具</a:t>
            </a:r>
            <a:endParaRPr lang="en-US" altLang="zh-CN" sz="2400" b="1" kern="0" dirty="0" smtClean="0">
              <a:latin typeface="微软雅黑" panose="020B0503020204020204" pitchFamily="34" charset="-122"/>
              <a:ea typeface="微软雅黑" panose="020B0503020204020204" pitchFamily="34" charset="-122"/>
            </a:endParaRPr>
          </a:p>
          <a:p>
            <a:pPr eaLnBrk="1" hangingPunct="1">
              <a:lnSpc>
                <a:spcPts val="3700"/>
              </a:lnSpc>
              <a:spcBef>
                <a:spcPct val="40000"/>
              </a:spcBef>
              <a:buNone/>
              <a:defRPr/>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）公开市场业务</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50000"/>
              </a:lnSpc>
              <a:spcBef>
                <a:spcPct val="0"/>
              </a:spcBef>
              <a:buClr>
                <a:srgbClr val="00B05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公开市场业务是指中央银行在金融市场上公开买卖有价证券，以此来调节金融机构的准备金和基础货币，进而影响市场利率和货币量的政策行为。</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ct val="0"/>
              </a:spcBef>
              <a:buClr>
                <a:srgbClr val="00B050"/>
              </a:buClr>
              <a:buFont typeface="Wingdings" panose="05000000000000000000" pitchFamily="2" charset="2"/>
              <a:buChar char="n"/>
              <a:defRPr/>
            </a:pPr>
            <a:r>
              <a:rPr lang="zh-CN" altLang="en-US" sz="2400" dirty="0" smtClean="0">
                <a:solidFill>
                  <a:srgbClr val="FF0000"/>
                </a:solidFill>
                <a:latin typeface="微软雅黑" panose="020B0503020204020204" pitchFamily="34" charset="-122"/>
                <a:ea typeface="微软雅黑" panose="020B0503020204020204" pitchFamily="34" charset="-122"/>
              </a:rPr>
              <a:t>优点：</a:t>
            </a:r>
            <a:r>
              <a:rPr lang="zh-CN" altLang="en-US" sz="2400" dirty="0" smtClean="0">
                <a:latin typeface="微软雅黑" panose="020B0503020204020204" pitchFamily="34" charset="-122"/>
                <a:ea typeface="微软雅黑" panose="020B0503020204020204" pitchFamily="34" charset="-122"/>
              </a:rPr>
              <a:t>主动性、灵活性强；调控效果和缓，震动性</a:t>
            </a:r>
            <a:r>
              <a:rPr lang="zh-CN" altLang="en-US" sz="2400" dirty="0">
                <a:latin typeface="微软雅黑" panose="020B0503020204020204" pitchFamily="34" charset="-122"/>
                <a:ea typeface="微软雅黑" panose="020B0503020204020204" pitchFamily="34" charset="-122"/>
              </a:rPr>
              <a:t>小；具有告示效应，影响范围广</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ct val="0"/>
              </a:spcBef>
              <a:buClr>
                <a:srgbClr val="00B050"/>
              </a:buClr>
              <a:buFont typeface="Wingdings" panose="05000000000000000000" pitchFamily="2" charset="2"/>
              <a:buChar char="n"/>
              <a:defRPr/>
            </a:pPr>
            <a:r>
              <a:rPr lang="zh-CN" altLang="en-US" sz="2400" dirty="0" smtClean="0">
                <a:solidFill>
                  <a:srgbClr val="FF0000"/>
                </a:solidFill>
                <a:latin typeface="微软雅黑" panose="020B0503020204020204" pitchFamily="34" charset="-122"/>
                <a:ea typeface="微软雅黑" panose="020B0503020204020204" pitchFamily="34" charset="-122"/>
              </a:rPr>
              <a:t>局限性：</a:t>
            </a:r>
            <a:r>
              <a:rPr lang="zh-CN" altLang="en-US" sz="2400" dirty="0" smtClean="0">
                <a:latin typeface="微软雅黑" panose="020B0503020204020204" pitchFamily="34" charset="-122"/>
                <a:ea typeface="微软雅黑" panose="020B0503020204020204" pitchFamily="34" charset="-122"/>
              </a:rPr>
              <a:t>中央银行具备强大的干预市场的实力；具有完善、发达的市场体系；需其他政策配合</a:t>
            </a:r>
            <a:endParaRPr lang="en-US" altLang="zh-CN" b="1" kern="0" dirty="0" smtClean="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三、货币</a:t>
            </a:r>
            <a:r>
              <a:rPr lang="zh-CN" altLang="en-US" sz="2400" b="1" dirty="0">
                <a:latin typeface="微软雅黑" panose="020B0503020204020204" pitchFamily="34" charset="-122"/>
                <a:ea typeface="微软雅黑" panose="020B0503020204020204" pitchFamily="34" charset="-122"/>
              </a:rPr>
              <a:t>政策</a:t>
            </a:r>
            <a:r>
              <a:rPr lang="zh-CN" altLang="en-US" sz="2400" b="1" dirty="0" smtClean="0">
                <a:latin typeface="微软雅黑" panose="020B0503020204020204" pitchFamily="34" charset="-122"/>
                <a:ea typeface="微软雅黑" panose="020B0503020204020204" pitchFamily="34" charset="-122"/>
              </a:rPr>
              <a:t>工具</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438150" y="1316037"/>
            <a:ext cx="11361738" cy="516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buFont typeface="Arial" panose="020B0604020202020204" pitchFamily="34" charset="0"/>
              <a:buNone/>
              <a:defRPr/>
            </a:pPr>
            <a:r>
              <a:rPr lang="zh-CN" altLang="en-US" sz="2400" b="1" kern="0" dirty="0" smtClean="0">
                <a:latin typeface="微软雅黑" panose="020B0503020204020204" pitchFamily="34" charset="-122"/>
                <a:ea typeface="微软雅黑" panose="020B0503020204020204" pitchFamily="34" charset="-122"/>
              </a:rPr>
              <a:t>（二）选择性货币政策工具</a:t>
            </a:r>
            <a:endParaRPr lang="zh-CN" altLang="en-US" sz="2400" b="1" kern="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选择性政策工具</a:t>
            </a:r>
            <a:r>
              <a:rPr lang="zh-CN" altLang="en-US" sz="2000" dirty="0" smtClean="0">
                <a:latin typeface="微软雅黑" panose="020B0503020204020204" pitchFamily="34" charset="-122"/>
                <a:ea typeface="微软雅黑" panose="020B0503020204020204" pitchFamily="34" charset="-122"/>
              </a:rPr>
              <a:t>是指中央银行可选择地对某些特殊领域的信用加以调节和影响的措施</a:t>
            </a:r>
            <a:endParaRPr lang="zh-CN" altLang="en-US"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类型</a:t>
            </a:r>
            <a:r>
              <a:rPr lang="zh-CN" altLang="en-US" sz="2000" dirty="0" smtClean="0">
                <a:latin typeface="微软雅黑" panose="020B0503020204020204" pitchFamily="34" charset="-122"/>
                <a:ea typeface="微软雅黑" panose="020B0503020204020204" pitchFamily="34" charset="-122"/>
              </a:rPr>
              <a:t>：消费者信用控制、证券市场信用控制、不动产信用控制、优惠利率、预缴进口保证金等</a:t>
            </a:r>
            <a:endParaRPr lang="zh-CN" altLang="en-US"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None/>
              <a:defRPr/>
            </a:pPr>
            <a:r>
              <a:rPr lang="zh-CN" altLang="en-US" sz="2400" b="1" kern="0" dirty="0">
                <a:latin typeface="微软雅黑" panose="020B0503020204020204" pitchFamily="34" charset="-122"/>
                <a:ea typeface="微软雅黑" panose="020B0503020204020204" pitchFamily="34" charset="-122"/>
              </a:rPr>
              <a:t>（三）其他政策工具</a:t>
            </a:r>
            <a:endParaRPr lang="en-US" altLang="zh-CN" sz="2400" b="1" kern="0" dirty="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直接信用控制</a:t>
            </a:r>
            <a:r>
              <a:rPr lang="zh-CN" altLang="en-US" sz="2000" dirty="0" smtClean="0">
                <a:latin typeface="微软雅黑" panose="020B0503020204020204" pitchFamily="34" charset="-122"/>
                <a:ea typeface="微软雅黑" panose="020B0503020204020204" pitchFamily="34" charset="-122"/>
              </a:rPr>
              <a:t>是指从质和量两个方面，以行政命令或其他方式，直接对金融机构尤其是商业银行的信用活动所进行的控制，包括：利率最高限、信用配额、流动性比率和直接干预等</a:t>
            </a:r>
            <a:endParaRPr lang="zh-CN" altLang="en-US"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间接信用控制</a:t>
            </a:r>
            <a:r>
              <a:rPr lang="zh-CN" altLang="en-US" sz="2000" dirty="0" smtClean="0">
                <a:latin typeface="微软雅黑" panose="020B0503020204020204" pitchFamily="34" charset="-122"/>
                <a:ea typeface="微软雅黑" panose="020B0503020204020204" pitchFamily="34" charset="-122"/>
              </a:rPr>
              <a:t>是指中央银行通过</a:t>
            </a:r>
            <a:r>
              <a:rPr lang="zh-CN" altLang="en-US" sz="2000" dirty="0" smtClean="0">
                <a:solidFill>
                  <a:srgbClr val="FF0000"/>
                </a:solidFill>
                <a:latin typeface="微软雅黑" panose="020B0503020204020204" pitchFamily="34" charset="-122"/>
                <a:ea typeface="微软雅黑" panose="020B0503020204020204" pitchFamily="34" charset="-122"/>
              </a:rPr>
              <a:t>道义劝告、窗口指导</a:t>
            </a:r>
            <a:r>
              <a:rPr lang="zh-CN" altLang="en-US" sz="2000" dirty="0" smtClean="0">
                <a:latin typeface="微软雅黑" panose="020B0503020204020204" pitchFamily="34" charset="-122"/>
                <a:ea typeface="微软雅黑" panose="020B0503020204020204" pitchFamily="34" charset="-122"/>
              </a:rPr>
              <a:t>等办法间接影响商业银行的信用创造</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000" dirty="0">
                <a:solidFill>
                  <a:srgbClr val="FF0000"/>
                </a:solidFill>
                <a:latin typeface="微软雅黑" panose="020B0503020204020204" pitchFamily="34" charset="-122"/>
                <a:ea typeface="微软雅黑" panose="020B0503020204020204" pitchFamily="34" charset="-122"/>
              </a:rPr>
              <a:t>道义劝告</a:t>
            </a:r>
            <a:r>
              <a:rPr lang="zh-CN" altLang="en-US" sz="2000" dirty="0">
                <a:latin typeface="微软雅黑" panose="020B0503020204020204" pitchFamily="34" charset="-122"/>
                <a:ea typeface="微软雅黑" panose="020B0503020204020204" pitchFamily="34" charset="-122"/>
              </a:rPr>
              <a:t>一般包括情况通报、书面文件、指示及与负责人面谈意向</a:t>
            </a:r>
            <a:r>
              <a:rPr lang="zh-CN" altLang="en-US" sz="2000" dirty="0" smtClean="0">
                <a:latin typeface="微软雅黑" panose="020B0503020204020204" pitchFamily="34" charset="-122"/>
                <a:ea typeface="微软雅黑" panose="020B0503020204020204" pitchFamily="34" charset="-122"/>
              </a:rPr>
              <a:t>等</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000" dirty="0">
                <a:solidFill>
                  <a:srgbClr val="FF0000"/>
                </a:solidFill>
                <a:latin typeface="微软雅黑" panose="020B0503020204020204" pitchFamily="34" charset="-122"/>
                <a:ea typeface="微软雅黑" panose="020B0503020204020204" pitchFamily="34" charset="-122"/>
              </a:rPr>
              <a:t>窗口指导</a:t>
            </a:r>
            <a:r>
              <a:rPr lang="zh-CN" altLang="en-US" sz="2000" dirty="0">
                <a:latin typeface="微软雅黑" panose="020B0503020204020204" pitchFamily="34" charset="-122"/>
                <a:ea typeface="微软雅黑" panose="020B0503020204020204" pitchFamily="34" charset="-122"/>
              </a:rPr>
              <a:t>是中央银行在其与商业银行的往来中，对商业银行的季度贷款额度附加规定，否则中央银行便削减甚至停止向商业银行提供再</a:t>
            </a:r>
            <a:r>
              <a:rPr lang="zh-CN" altLang="en-US" sz="2000" dirty="0" smtClean="0">
                <a:latin typeface="微软雅黑" panose="020B0503020204020204" pitchFamily="34" charset="-122"/>
                <a:ea typeface="微软雅黑" panose="020B0503020204020204" pitchFamily="34" charset="-122"/>
              </a:rPr>
              <a:t>贷款</a:t>
            </a:r>
            <a:endParaRPr lang="en-US" altLang="zh-CN" sz="2000" dirty="0" smtClean="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三、货币</a:t>
            </a:r>
            <a:r>
              <a:rPr lang="zh-CN" altLang="en-US" sz="2400" b="1" dirty="0">
                <a:latin typeface="微软雅黑" panose="020B0503020204020204" pitchFamily="34" charset="-122"/>
                <a:ea typeface="微软雅黑" panose="020B0503020204020204" pitchFamily="34" charset="-122"/>
              </a:rPr>
              <a:t>政策</a:t>
            </a:r>
            <a:r>
              <a:rPr lang="zh-CN" altLang="en-US" sz="2400" b="1" dirty="0" smtClean="0">
                <a:latin typeface="微软雅黑" panose="020B0503020204020204" pitchFamily="34" charset="-122"/>
                <a:ea typeface="微软雅黑" panose="020B0503020204020204" pitchFamily="34" charset="-122"/>
              </a:rPr>
              <a:t>工具</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174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内容占位符 6"/>
          <p:cNvGraphicFramePr/>
          <p:nvPr/>
        </p:nvGraphicFramePr>
        <p:xfrm>
          <a:off x="3343275" y="1335088"/>
          <a:ext cx="8496300" cy="4976812"/>
        </p:xfrm>
        <a:graphic>
          <a:graphicData uri="http://schemas.openxmlformats.org/drawingml/2006/table">
            <a:tbl>
              <a:tblPr firstRow="1" bandRow="1">
                <a:tableStyleId>{5C22544A-7EE6-4342-B048-85BDC9FD1C3A}</a:tableStyleId>
              </a:tblPr>
              <a:tblGrid>
                <a:gridCol w="720025"/>
                <a:gridCol w="2448086"/>
                <a:gridCol w="5328189"/>
              </a:tblGrid>
              <a:tr h="336068">
                <a:tc>
                  <a:txBody>
                    <a:bodyPr/>
                    <a:lstStyle/>
                    <a:p>
                      <a:pPr algn="ctr"/>
                      <a:r>
                        <a:rPr lang="zh-CN" altLang="en-US" sz="1400" b="1" dirty="0" smtClean="0">
                          <a:latin typeface="微软雅黑" panose="020B0503020204020204" pitchFamily="34" charset="-122"/>
                          <a:ea typeface="微软雅黑" panose="020B0503020204020204" pitchFamily="34" charset="-122"/>
                        </a:rPr>
                        <a:t>时间</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tc>
                <a:tc>
                  <a:txBody>
                    <a:bodyPr/>
                    <a:lstStyle/>
                    <a:p>
                      <a:pPr algn="ctr"/>
                      <a:r>
                        <a:rPr lang="zh-CN" altLang="en-US" sz="1400" b="1" dirty="0" smtClean="0">
                          <a:latin typeface="微软雅黑" panose="020B0503020204020204" pitchFamily="34" charset="-122"/>
                          <a:ea typeface="微软雅黑" panose="020B0503020204020204" pitchFamily="34" charset="-122"/>
                        </a:rPr>
                        <a:t>名称（缩写）</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tc>
                <a:tc>
                  <a:txBody>
                    <a:bodyPr/>
                    <a:lstStyle/>
                    <a:p>
                      <a:pPr algn="ctr"/>
                      <a:r>
                        <a:rPr lang="zh-CN" altLang="en-US" sz="1400" b="1" dirty="0" smtClean="0">
                          <a:latin typeface="微软雅黑" panose="020B0503020204020204" pitchFamily="34" charset="-122"/>
                          <a:ea typeface="微软雅黑" panose="020B0503020204020204" pitchFamily="34" charset="-122"/>
                        </a:rPr>
                        <a:t>定义与功效</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tc>
              </a:tr>
              <a:tr h="828704">
                <a:tc>
                  <a:txBody>
                    <a:bodyPr/>
                    <a:lstStyle/>
                    <a:p>
                      <a:r>
                        <a:rPr lang="en-US" altLang="zh-CN" sz="1400" b="1" dirty="0" smtClean="0">
                          <a:latin typeface="微软雅黑" panose="020B0503020204020204" pitchFamily="34" charset="-122"/>
                          <a:ea typeface="微软雅黑" panose="020B0503020204020204" pitchFamily="34" charset="-122"/>
                        </a:rPr>
                        <a:t>2015</a:t>
                      </a:r>
                      <a:r>
                        <a:rPr lang="zh-CN" altLang="en-US" sz="1400" b="1" dirty="0" smtClean="0">
                          <a:latin typeface="微软雅黑" panose="020B0503020204020204" pitchFamily="34" charset="-122"/>
                          <a:ea typeface="微软雅黑" panose="020B0503020204020204" pitchFamily="34" charset="-122"/>
                        </a:rPr>
                        <a:t>年</a:t>
                      </a:r>
                      <a:r>
                        <a:rPr lang="en-US" altLang="zh-CN" sz="1400" b="1" dirty="0" smtClean="0">
                          <a:latin typeface="微软雅黑" panose="020B0503020204020204" pitchFamily="34" charset="-122"/>
                          <a:ea typeface="微软雅黑" panose="020B0503020204020204" pitchFamily="34" charset="-122"/>
                        </a:rPr>
                        <a:t>10</a:t>
                      </a:r>
                      <a:r>
                        <a:rPr lang="zh-CN" altLang="en-US" sz="1400" b="1" dirty="0" smtClean="0">
                          <a:latin typeface="微软雅黑" panose="020B0503020204020204" pitchFamily="34" charset="-122"/>
                          <a:ea typeface="微软雅黑" panose="020B0503020204020204" pitchFamily="34" charset="-122"/>
                        </a:rPr>
                        <a:t>月</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solidFill>
                      <a:schemeClr val="accent6">
                        <a:lumMod val="20000"/>
                        <a:lumOff val="80000"/>
                      </a:schemeClr>
                    </a:solidFill>
                  </a:tcPr>
                </a:tc>
                <a:tc>
                  <a:txBody>
                    <a:bodyPr/>
                    <a:lstStyle/>
                    <a:p>
                      <a:r>
                        <a:rPr lang="zh-CN" altLang="en-US" sz="1400" b="1" dirty="0" smtClean="0">
                          <a:latin typeface="微软雅黑" panose="020B0503020204020204" pitchFamily="34" charset="-122"/>
                          <a:ea typeface="微软雅黑" panose="020B0503020204020204" pitchFamily="34" charset="-122"/>
                        </a:rPr>
                        <a:t>信贷资产质押再贷款</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solidFill>
                      <a:schemeClr val="accent6">
                        <a:lumMod val="20000"/>
                        <a:lumOff val="80000"/>
                      </a:schemeClr>
                    </a:solidFill>
                  </a:tcPr>
                </a:tc>
                <a:tc>
                  <a:txBody>
                    <a:bodyPr/>
                    <a:lstStyle/>
                    <a:p>
                      <a:r>
                        <a:rPr lang="zh-CN" altLang="en-US" sz="1400" b="1" dirty="0" smtClean="0">
                          <a:latin typeface="微软雅黑" panose="020B0503020204020204" pitchFamily="34" charset="-122"/>
                          <a:ea typeface="微软雅黑" panose="020B0503020204020204" pitchFamily="34" charset="-122"/>
                        </a:rPr>
                        <a:t>商业银行可以用现有的信贷资产（即已经放出去的贷款），到央行去质押，获得新的资金。降低再贷款风险、降低商业银行成本、盘活信贷存量</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solidFill>
                      <a:schemeClr val="accent6">
                        <a:lumMod val="20000"/>
                        <a:lumOff val="80000"/>
                      </a:schemeClr>
                    </a:solidFill>
                  </a:tcPr>
                </a:tc>
              </a:tr>
              <a:tr h="1077316">
                <a:tc>
                  <a:txBody>
                    <a:bodyPr/>
                    <a:lstStyle/>
                    <a:p>
                      <a:r>
                        <a:rPr lang="en-US" altLang="zh-CN" sz="1400" b="1" dirty="0" smtClean="0">
                          <a:latin typeface="微软雅黑" panose="020B0503020204020204" pitchFamily="34" charset="-122"/>
                          <a:ea typeface="微软雅黑" panose="020B0503020204020204" pitchFamily="34" charset="-122"/>
                        </a:rPr>
                        <a:t>2014</a:t>
                      </a:r>
                      <a:r>
                        <a:rPr lang="zh-CN" altLang="en-US" sz="1400" b="1" dirty="0" smtClean="0">
                          <a:latin typeface="微软雅黑" panose="020B0503020204020204" pitchFamily="34" charset="-122"/>
                          <a:ea typeface="微软雅黑" panose="020B0503020204020204" pitchFamily="34" charset="-122"/>
                        </a:rPr>
                        <a:t>年</a:t>
                      </a:r>
                      <a:r>
                        <a:rPr lang="en-US" altLang="zh-CN" sz="1400" b="1" dirty="0" smtClean="0">
                          <a:latin typeface="微软雅黑" panose="020B0503020204020204" pitchFamily="34" charset="-122"/>
                          <a:ea typeface="微软雅黑" panose="020B0503020204020204" pitchFamily="34" charset="-122"/>
                        </a:rPr>
                        <a:t>4</a:t>
                      </a:r>
                      <a:r>
                        <a:rPr lang="zh-CN" altLang="en-US" sz="1400" b="1" dirty="0" smtClean="0">
                          <a:latin typeface="微软雅黑" panose="020B0503020204020204" pitchFamily="34" charset="-122"/>
                          <a:ea typeface="微软雅黑" panose="020B0503020204020204" pitchFamily="34" charset="-122"/>
                        </a:rPr>
                        <a:t>月</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tc>
                <a:tc>
                  <a:txBody>
                    <a:bodyPr/>
                    <a:lstStyle/>
                    <a:p>
                      <a:r>
                        <a:rPr lang="zh-CN" altLang="en-US" sz="1400" b="1" dirty="0" smtClean="0">
                          <a:latin typeface="微软雅黑" panose="020B0503020204020204" pitchFamily="34" charset="-122"/>
                          <a:ea typeface="微软雅黑" panose="020B0503020204020204" pitchFamily="34" charset="-122"/>
                        </a:rPr>
                        <a:t>抵押补充贷款</a:t>
                      </a:r>
                      <a:r>
                        <a:rPr lang="en-US" altLang="zh-CN" sz="1400" b="1" dirty="0" smtClean="0">
                          <a:latin typeface="微软雅黑" panose="020B0503020204020204" pitchFamily="34" charset="-122"/>
                          <a:ea typeface="微软雅黑" panose="020B0503020204020204" pitchFamily="34" charset="-122"/>
                        </a:rPr>
                        <a:t>--3</a:t>
                      </a:r>
                      <a:r>
                        <a:rPr lang="zh-CN" altLang="en-US" sz="1400" b="1" dirty="0" smtClean="0">
                          <a:latin typeface="微软雅黑" panose="020B0503020204020204" pitchFamily="34" charset="-122"/>
                          <a:ea typeface="微软雅黑" panose="020B0503020204020204" pitchFamily="34" charset="-122"/>
                        </a:rPr>
                        <a:t>年以上，</a:t>
                      </a:r>
                      <a:r>
                        <a:rPr lang="zh-CN" altLang="en-US" sz="1200" b="1" dirty="0" smtClean="0">
                          <a:latin typeface="微软雅黑" panose="020B0503020204020204" pitchFamily="34" charset="-122"/>
                          <a:ea typeface="微软雅黑" panose="020B0503020204020204" pitchFamily="34" charset="-122"/>
                        </a:rPr>
                        <a:t>（</a:t>
                      </a:r>
                      <a:r>
                        <a:rPr lang="en-US" altLang="zh-CN" sz="1200" b="1" dirty="0" smtClean="0">
                          <a:latin typeface="微软雅黑" panose="020B0503020204020204" pitchFamily="34" charset="-122"/>
                          <a:ea typeface="微软雅黑" panose="020B0503020204020204" pitchFamily="34" charset="-122"/>
                        </a:rPr>
                        <a:t>Pledged Supplementary Lending</a:t>
                      </a:r>
                      <a:r>
                        <a:rPr lang="zh-CN" altLang="en-US" sz="1200" b="1" dirty="0" smtClean="0">
                          <a:latin typeface="微软雅黑" panose="020B0503020204020204" pitchFamily="34" charset="-122"/>
                          <a:ea typeface="微软雅黑" panose="020B0503020204020204" pitchFamily="34" charset="-122"/>
                        </a:rPr>
                        <a:t>，</a:t>
                      </a:r>
                      <a:r>
                        <a:rPr lang="en-US" altLang="zh-CN" sz="1200" b="1" dirty="0" smtClean="0">
                          <a:latin typeface="微软雅黑" panose="020B0503020204020204" pitchFamily="34" charset="-122"/>
                          <a:ea typeface="微软雅黑" panose="020B0503020204020204" pitchFamily="34" charset="-122"/>
                        </a:rPr>
                        <a:t>PSL</a:t>
                      </a:r>
                      <a:r>
                        <a:rPr lang="zh-CN" altLang="en-US" sz="1200" b="1" dirty="0" smtClean="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a:txBody>
                  <a:tcPr marL="91433" marR="91433" marT="45707" marB="45707"/>
                </a:tc>
                <a:tc>
                  <a:txBody>
                    <a:bodyPr/>
                    <a:lstStyle/>
                    <a:p>
                      <a:r>
                        <a:rPr lang="zh-CN" altLang="en-US" sz="1400" b="1" dirty="0" smtClean="0">
                          <a:latin typeface="微软雅黑" panose="020B0503020204020204" pitchFamily="34" charset="-122"/>
                          <a:ea typeface="微软雅黑" panose="020B0503020204020204" pitchFamily="34" charset="-122"/>
                        </a:rPr>
                        <a:t>两层含义，从量的角度是基础货币投放的新渠道；从价的角度，通过商业银行抵押资产从央行获得融资的利率，直接为商业银行提供一部分低成本资金，引导中期利率。</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tc>
              </a:tr>
              <a:tr h="828704">
                <a:tc>
                  <a:txBody>
                    <a:bodyPr/>
                    <a:lstStyle/>
                    <a:p>
                      <a:r>
                        <a:rPr lang="en-US" altLang="zh-CN" sz="1400" b="1" dirty="0" smtClean="0">
                          <a:latin typeface="微软雅黑" panose="020B0503020204020204" pitchFamily="34" charset="-122"/>
                          <a:ea typeface="微软雅黑" panose="020B0503020204020204" pitchFamily="34" charset="-122"/>
                        </a:rPr>
                        <a:t>2014</a:t>
                      </a:r>
                      <a:r>
                        <a:rPr lang="zh-CN" altLang="en-US" sz="1400" b="1" dirty="0" smtClean="0">
                          <a:latin typeface="微软雅黑" panose="020B0503020204020204" pitchFamily="34" charset="-122"/>
                          <a:ea typeface="微软雅黑" panose="020B0503020204020204" pitchFamily="34" charset="-122"/>
                        </a:rPr>
                        <a:t>年</a:t>
                      </a:r>
                      <a:r>
                        <a:rPr lang="en-US" altLang="zh-CN" sz="1400" b="1" dirty="0" smtClean="0">
                          <a:latin typeface="微软雅黑" panose="020B0503020204020204" pitchFamily="34" charset="-122"/>
                          <a:ea typeface="微软雅黑" panose="020B0503020204020204" pitchFamily="34" charset="-122"/>
                        </a:rPr>
                        <a:t>9</a:t>
                      </a:r>
                      <a:r>
                        <a:rPr lang="zh-CN" altLang="en-US" sz="1400" b="1" dirty="0" smtClean="0">
                          <a:latin typeface="微软雅黑" panose="020B0503020204020204" pitchFamily="34" charset="-122"/>
                          <a:ea typeface="微软雅黑" panose="020B0503020204020204" pitchFamily="34" charset="-122"/>
                        </a:rPr>
                        <a:t>月</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solidFill>
                      <a:srgbClr val="00CC99"/>
                    </a:solidFill>
                  </a:tcPr>
                </a:tc>
                <a:tc>
                  <a:txBody>
                    <a:bodyPr/>
                    <a:lstStyle/>
                    <a:p>
                      <a:r>
                        <a:rPr lang="zh-CN" altLang="en-US" sz="1400" b="1" dirty="0" smtClean="0">
                          <a:latin typeface="微软雅黑" panose="020B0503020204020204" pitchFamily="34" charset="-122"/>
                          <a:ea typeface="微软雅黑" panose="020B0503020204020204" pitchFamily="34" charset="-122"/>
                        </a:rPr>
                        <a:t>中期借贷便利</a:t>
                      </a:r>
                      <a:r>
                        <a:rPr lang="en-US" altLang="zh-CN" sz="1400" b="1" dirty="0" smtClean="0">
                          <a:latin typeface="微软雅黑" panose="020B0503020204020204" pitchFamily="34" charset="-122"/>
                          <a:ea typeface="微软雅黑" panose="020B0503020204020204" pitchFamily="34" charset="-122"/>
                        </a:rPr>
                        <a:t>--3</a:t>
                      </a:r>
                      <a:r>
                        <a:rPr lang="zh-CN" altLang="en-US" sz="1400" b="1" dirty="0" smtClean="0">
                          <a:latin typeface="微软雅黑" panose="020B0503020204020204" pitchFamily="34" charset="-122"/>
                          <a:ea typeface="微软雅黑" panose="020B0503020204020204" pitchFamily="34" charset="-122"/>
                        </a:rPr>
                        <a:t>个月</a:t>
                      </a:r>
                      <a:r>
                        <a:rPr lang="zh-CN" altLang="en-US" sz="1200" b="1" dirty="0" smtClean="0">
                          <a:latin typeface="微软雅黑" panose="020B0503020204020204" pitchFamily="34" charset="-122"/>
                          <a:ea typeface="微软雅黑" panose="020B0503020204020204" pitchFamily="34" charset="-122"/>
                        </a:rPr>
                        <a:t>（</a:t>
                      </a:r>
                      <a:r>
                        <a:rPr lang="en-US" altLang="zh-CN" sz="1200" b="1" dirty="0" smtClean="0">
                          <a:latin typeface="微软雅黑" panose="020B0503020204020204" pitchFamily="34" charset="-122"/>
                          <a:ea typeface="微软雅黑" panose="020B0503020204020204" pitchFamily="34" charset="-122"/>
                        </a:rPr>
                        <a:t>Medium-term Lending Facility</a:t>
                      </a:r>
                      <a:r>
                        <a:rPr lang="zh-CN" altLang="en-US" sz="1200" b="1" dirty="0" smtClean="0">
                          <a:latin typeface="微软雅黑" panose="020B0503020204020204" pitchFamily="34" charset="-122"/>
                          <a:ea typeface="微软雅黑" panose="020B0503020204020204" pitchFamily="34" charset="-122"/>
                        </a:rPr>
                        <a:t>，</a:t>
                      </a:r>
                      <a:r>
                        <a:rPr lang="en-US" altLang="zh-CN" sz="1200" b="1" dirty="0" smtClean="0">
                          <a:latin typeface="微软雅黑" panose="020B0503020204020204" pitchFamily="34" charset="-122"/>
                          <a:ea typeface="微软雅黑" panose="020B0503020204020204" pitchFamily="34" charset="-122"/>
                        </a:rPr>
                        <a:t>MLF</a:t>
                      </a:r>
                      <a:r>
                        <a:rPr lang="zh-CN" altLang="en-US" sz="1200" b="1" dirty="0" smtClean="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a:txBody>
                  <a:tcPr marL="91433" marR="91433" marT="45707" marB="45707">
                    <a:solidFill>
                      <a:srgbClr val="00CC99"/>
                    </a:solidFill>
                  </a:tcPr>
                </a:tc>
                <a:tc>
                  <a:txBody>
                    <a:bodyPr/>
                    <a:lstStyle/>
                    <a:p>
                      <a:r>
                        <a:rPr lang="zh-CN" altLang="en-US" sz="1400" b="1" dirty="0" smtClean="0">
                          <a:latin typeface="微软雅黑" panose="020B0503020204020204" pitchFamily="34" charset="-122"/>
                          <a:ea typeface="微软雅黑" panose="020B0503020204020204" pitchFamily="34" charset="-122"/>
                        </a:rPr>
                        <a:t>指中央银行采取抵押方式，通过商业银行向市场提供中期基础货币的货币政策工具，起到定向利率引导以及补充流动性缺口作用；投放三农和小微贷款</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solidFill>
                      <a:srgbClr val="00CC99"/>
                    </a:solidFill>
                  </a:tcPr>
                </a:tc>
              </a:tr>
              <a:tr h="1077316">
                <a:tc>
                  <a:txBody>
                    <a:bodyPr/>
                    <a:lstStyle/>
                    <a:p>
                      <a:r>
                        <a:rPr lang="en-US" altLang="zh-CN" sz="1400" b="1" dirty="0" smtClean="0">
                          <a:latin typeface="微软雅黑" panose="020B0503020204020204" pitchFamily="34" charset="-122"/>
                          <a:ea typeface="微软雅黑" panose="020B0503020204020204" pitchFamily="34" charset="-122"/>
                        </a:rPr>
                        <a:t>2013</a:t>
                      </a:r>
                      <a:r>
                        <a:rPr lang="zh-CN" altLang="en-US" sz="1400" b="1" dirty="0" smtClean="0">
                          <a:latin typeface="微软雅黑" panose="020B0503020204020204" pitchFamily="34" charset="-122"/>
                          <a:ea typeface="微软雅黑" panose="020B0503020204020204" pitchFamily="34" charset="-122"/>
                        </a:rPr>
                        <a:t>年</a:t>
                      </a:r>
                      <a:r>
                        <a:rPr lang="en-US" altLang="zh-CN" sz="1400" b="1" dirty="0" smtClean="0">
                          <a:latin typeface="微软雅黑" panose="020B0503020204020204" pitchFamily="34" charset="-122"/>
                          <a:ea typeface="微软雅黑" panose="020B0503020204020204" pitchFamily="34" charset="-122"/>
                        </a:rPr>
                        <a:t>1</a:t>
                      </a:r>
                      <a:r>
                        <a:rPr lang="zh-CN" altLang="en-US" sz="1400" b="1" dirty="0" smtClean="0">
                          <a:latin typeface="微软雅黑" panose="020B0503020204020204" pitchFamily="34" charset="-122"/>
                          <a:ea typeface="微软雅黑" panose="020B0503020204020204" pitchFamily="34" charset="-122"/>
                        </a:rPr>
                        <a:t>月</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solidFill>
                      <a:schemeClr val="accent2">
                        <a:lumMod val="20000"/>
                        <a:lumOff val="80000"/>
                      </a:schemeClr>
                    </a:solidFill>
                  </a:tcPr>
                </a:tc>
                <a:tc>
                  <a:txBody>
                    <a:bodyPr/>
                    <a:lstStyle/>
                    <a:p>
                      <a:r>
                        <a:rPr lang="zh-CN" altLang="en-US" sz="1400" b="1" dirty="0" smtClean="0">
                          <a:latin typeface="微软雅黑" panose="020B0503020204020204" pitchFamily="34" charset="-122"/>
                          <a:ea typeface="微软雅黑" panose="020B0503020204020204" pitchFamily="34" charset="-122"/>
                        </a:rPr>
                        <a:t>常备借贷便利（</a:t>
                      </a:r>
                      <a:r>
                        <a:rPr lang="en-US" altLang="zh-CN" sz="1400" b="1" dirty="0" smtClean="0">
                          <a:latin typeface="微软雅黑" panose="020B0503020204020204" pitchFamily="34" charset="-122"/>
                          <a:ea typeface="微软雅黑" panose="020B0503020204020204" pitchFamily="34" charset="-122"/>
                        </a:rPr>
                        <a:t>1-3</a:t>
                      </a:r>
                      <a:r>
                        <a:rPr lang="zh-CN" altLang="en-US" sz="1400" b="1" dirty="0" smtClean="0">
                          <a:latin typeface="微软雅黑" panose="020B0503020204020204" pitchFamily="34" charset="-122"/>
                          <a:ea typeface="微软雅黑" panose="020B0503020204020204" pitchFamily="34" charset="-122"/>
                        </a:rPr>
                        <a:t>个月融资）</a:t>
                      </a:r>
                      <a:endParaRPr lang="zh-CN" altLang="en-US"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Standing Lending Facility</a:t>
                      </a:r>
                      <a:r>
                        <a:rPr lang="zh-CN" altLang="en-US" sz="1400" b="1" dirty="0" smtClean="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SLF</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txBody>
                  <a:tcPr marL="91433" marR="91433" marT="45707" marB="45707">
                    <a:solidFill>
                      <a:schemeClr val="accent2">
                        <a:lumMod val="20000"/>
                        <a:lumOff val="80000"/>
                      </a:schemeClr>
                    </a:solidFill>
                  </a:tcPr>
                </a:tc>
                <a:tc>
                  <a:txBody>
                    <a:bodyPr/>
                    <a:lstStyle/>
                    <a:p>
                      <a:r>
                        <a:rPr lang="zh-CN" altLang="en-US" sz="1400" b="1" dirty="0" smtClean="0">
                          <a:latin typeface="微软雅黑" panose="020B0503020204020204" pitchFamily="34" charset="-122"/>
                          <a:ea typeface="微软雅黑" panose="020B0503020204020204" pitchFamily="34" charset="-122"/>
                        </a:rPr>
                        <a:t>金融机构通过资产抵押的方式向中央银行申请授信额度的一种更加直接的融资方式，主要是为了满足金融机构期限较长的大额流动性需求。定制化融资和结构化融资，针对性更强，目的是短期利率引导</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solidFill>
                      <a:schemeClr val="accent2">
                        <a:lumMod val="20000"/>
                        <a:lumOff val="80000"/>
                      </a:schemeClr>
                    </a:solidFill>
                  </a:tcPr>
                </a:tc>
              </a:tr>
              <a:tr h="828704">
                <a:tc>
                  <a:txBody>
                    <a:bodyPr/>
                    <a:lstStyle/>
                    <a:p>
                      <a:r>
                        <a:rPr lang="en-US" altLang="zh-CN" sz="1400" b="1" dirty="0" smtClean="0">
                          <a:latin typeface="微软雅黑" panose="020B0503020204020204" pitchFamily="34" charset="-122"/>
                          <a:ea typeface="微软雅黑" panose="020B0503020204020204" pitchFamily="34" charset="-122"/>
                        </a:rPr>
                        <a:t>2014</a:t>
                      </a:r>
                      <a:r>
                        <a:rPr lang="zh-CN" altLang="en-US" sz="1400" b="1" dirty="0" smtClean="0">
                          <a:latin typeface="微软雅黑" panose="020B0503020204020204" pitchFamily="34" charset="-122"/>
                          <a:ea typeface="微软雅黑" panose="020B0503020204020204" pitchFamily="34" charset="-122"/>
                        </a:rPr>
                        <a:t>年</a:t>
                      </a:r>
                      <a:r>
                        <a:rPr lang="en-US" altLang="zh-CN" sz="1400" b="1" dirty="0" smtClean="0">
                          <a:latin typeface="微软雅黑" panose="020B0503020204020204" pitchFamily="34" charset="-122"/>
                          <a:ea typeface="微软雅黑" panose="020B0503020204020204" pitchFamily="34" charset="-122"/>
                        </a:rPr>
                        <a:t>1</a:t>
                      </a:r>
                      <a:r>
                        <a:rPr lang="zh-CN" altLang="en-US" sz="1400" b="1" dirty="0" smtClean="0">
                          <a:latin typeface="微软雅黑" panose="020B0503020204020204" pitchFamily="34" charset="-122"/>
                          <a:ea typeface="微软雅黑" panose="020B0503020204020204" pitchFamily="34" charset="-122"/>
                        </a:rPr>
                        <a:t>月</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tc>
                <a:tc>
                  <a:txBody>
                    <a:bodyPr/>
                    <a:lstStyle/>
                    <a:p>
                      <a:r>
                        <a:rPr lang="zh-CN" altLang="en-US" sz="1400" b="1" dirty="0" smtClean="0">
                          <a:latin typeface="微软雅黑" panose="020B0503020204020204" pitchFamily="34" charset="-122"/>
                          <a:ea typeface="微软雅黑" panose="020B0503020204020204" pitchFamily="34" charset="-122"/>
                        </a:rPr>
                        <a:t>短期流动性调节</a:t>
                      </a:r>
                      <a:r>
                        <a:rPr lang="en-US" altLang="zh-CN" sz="1400" b="1" dirty="0" smtClean="0">
                          <a:latin typeface="微软雅黑" panose="020B0503020204020204" pitchFamily="34" charset="-122"/>
                          <a:ea typeface="微软雅黑" panose="020B0503020204020204" pitchFamily="34" charset="-122"/>
                        </a:rPr>
                        <a:t>-7</a:t>
                      </a:r>
                      <a:r>
                        <a:rPr lang="zh-CN" altLang="en-US" sz="1400" b="1" dirty="0" smtClean="0">
                          <a:latin typeface="微软雅黑" panose="020B0503020204020204" pitchFamily="34" charset="-122"/>
                          <a:ea typeface="微软雅黑" panose="020B0503020204020204" pitchFamily="34" charset="-122"/>
                        </a:rPr>
                        <a:t>天</a:t>
                      </a:r>
                      <a:r>
                        <a:rPr lang="zh-CN" altLang="en-US" sz="1200" b="1" dirty="0" smtClean="0">
                          <a:latin typeface="微软雅黑" panose="020B0503020204020204" pitchFamily="34" charset="-122"/>
                          <a:ea typeface="微软雅黑" panose="020B0503020204020204" pitchFamily="34" charset="-122"/>
                        </a:rPr>
                        <a:t>（</a:t>
                      </a:r>
                      <a:r>
                        <a:rPr lang="en-US" altLang="zh-CN" sz="1200" b="1" dirty="0" smtClean="0">
                          <a:latin typeface="微软雅黑" panose="020B0503020204020204" pitchFamily="34" charset="-122"/>
                          <a:ea typeface="微软雅黑" panose="020B0503020204020204" pitchFamily="34" charset="-122"/>
                        </a:rPr>
                        <a:t>Short-term Liquidity Operations</a:t>
                      </a:r>
                      <a:r>
                        <a:rPr lang="zh-CN" altLang="en-US" sz="1200" b="1" dirty="0" smtClean="0">
                          <a:latin typeface="微软雅黑" panose="020B0503020204020204" pitchFamily="34" charset="-122"/>
                          <a:ea typeface="微软雅黑" panose="020B0503020204020204" pitchFamily="34" charset="-122"/>
                        </a:rPr>
                        <a:t>，</a:t>
                      </a:r>
                      <a:r>
                        <a:rPr lang="en-US" altLang="zh-CN" sz="1200" b="1" dirty="0" smtClean="0">
                          <a:latin typeface="微软雅黑" panose="020B0503020204020204" pitchFamily="34" charset="-122"/>
                          <a:ea typeface="微软雅黑" panose="020B0503020204020204" pitchFamily="34" charset="-122"/>
                        </a:rPr>
                        <a:t>SLO</a:t>
                      </a:r>
                      <a:r>
                        <a:rPr lang="zh-CN" altLang="en-US" sz="1200" b="1" dirty="0" smtClean="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a:txBody>
                  <a:tcPr marL="91433" marR="91433" marT="45707" marB="45707"/>
                </a:tc>
                <a:tc>
                  <a:txBody>
                    <a:bodyPr/>
                    <a:lstStyle/>
                    <a:p>
                      <a:r>
                        <a:rPr lang="zh-CN" altLang="en-US" sz="1400" b="1" dirty="0" smtClean="0">
                          <a:latin typeface="微软雅黑" panose="020B0503020204020204" pitchFamily="34" charset="-122"/>
                          <a:ea typeface="微软雅黑" panose="020B0503020204020204" pitchFamily="34" charset="-122"/>
                        </a:rPr>
                        <a:t>以</a:t>
                      </a:r>
                      <a:r>
                        <a:rPr lang="en-US" altLang="zh-CN" sz="1400" b="1" dirty="0" smtClean="0">
                          <a:latin typeface="微软雅黑" panose="020B0503020204020204" pitchFamily="34" charset="-122"/>
                          <a:ea typeface="微软雅黑" panose="020B0503020204020204" pitchFamily="34" charset="-122"/>
                        </a:rPr>
                        <a:t>7</a:t>
                      </a:r>
                      <a:r>
                        <a:rPr lang="zh-CN" altLang="en-US" sz="1400" b="1" dirty="0" smtClean="0">
                          <a:latin typeface="微软雅黑" panose="020B0503020204020204" pitchFamily="34" charset="-122"/>
                          <a:ea typeface="微软雅黑" panose="020B0503020204020204" pitchFamily="34" charset="-122"/>
                        </a:rPr>
                        <a:t>天期以内短期回购为主，遇节假日可适当延长操作期限，采用市场化利率招标方式开展操作，在银行体系流动性出现临时性波动时相机使用。</a:t>
                      </a:r>
                      <a:endParaRPr lang="zh-CN" altLang="en-US" sz="1400" b="1" dirty="0">
                        <a:latin typeface="微软雅黑" panose="020B0503020204020204" pitchFamily="34" charset="-122"/>
                        <a:ea typeface="微软雅黑" panose="020B0503020204020204" pitchFamily="34" charset="-122"/>
                      </a:endParaRPr>
                    </a:p>
                  </a:txBody>
                  <a:tcPr marL="91433" marR="91433" marT="45707" marB="45707"/>
                </a:tc>
              </a:tr>
            </a:tbl>
          </a:graphicData>
        </a:graphic>
      </p:graphicFrame>
      <p:sp>
        <p:nvSpPr>
          <p:cNvPr id="8" name="Rectangle 3"/>
          <p:cNvSpPr txBox="1">
            <a:spLocks noChangeArrowheads="1"/>
          </p:cNvSpPr>
          <p:nvPr/>
        </p:nvSpPr>
        <p:spPr bwMode="auto">
          <a:xfrm>
            <a:off x="447675" y="1092200"/>
            <a:ext cx="3005138"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700"/>
              </a:lnSpc>
              <a:spcBef>
                <a:spcPct val="40000"/>
              </a:spcBef>
              <a:buFont typeface="Arial" panose="020B0604020202020204" pitchFamily="34" charset="0"/>
              <a:buNone/>
              <a:defRPr/>
            </a:pPr>
            <a:r>
              <a:rPr lang="zh-CN" altLang="en-US" sz="2400" b="1" kern="0" dirty="0" smtClean="0">
                <a:latin typeface="微软雅黑" panose="020B0503020204020204" pitchFamily="34" charset="-122"/>
                <a:ea typeface="微软雅黑" panose="020B0503020204020204" pitchFamily="34" charset="-122"/>
              </a:rPr>
              <a:t>（四）中国货币政策新工具</a:t>
            </a:r>
            <a:endParaRPr lang="zh-CN" altLang="en-US" sz="2400" b="1" kern="0" dirty="0" smtClean="0">
              <a:latin typeface="微软雅黑" panose="020B0503020204020204" pitchFamily="34" charset="-122"/>
              <a:ea typeface="微软雅黑" panose="020B0503020204020204" pitchFamily="34" charset="-122"/>
            </a:endParaRPr>
          </a:p>
        </p:txBody>
      </p:sp>
      <p:sp>
        <p:nvSpPr>
          <p:cNvPr id="31780" name="矩形 1"/>
          <p:cNvSpPr>
            <a:spLocks noChangeArrowheads="1"/>
          </p:cNvSpPr>
          <p:nvPr/>
        </p:nvSpPr>
        <p:spPr bwMode="auto">
          <a:xfrm>
            <a:off x="5716437" y="928688"/>
            <a:ext cx="4945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、中国人民银行货币</a:t>
            </a:r>
            <a:r>
              <a:rPr lang="zh-CN" altLang="en-US" dirty="0" smtClean="0">
                <a:latin typeface="微软雅黑" panose="020B0503020204020204" pitchFamily="34" charset="-122"/>
                <a:ea typeface="微软雅黑" panose="020B0503020204020204" pitchFamily="34" charset="-122"/>
              </a:rPr>
              <a:t>政策工具创新</a:t>
            </a:r>
            <a:endParaRPr lang="zh-CN" altLang="en-US" dirty="0">
              <a:latin typeface="微软雅黑" panose="020B0503020204020204" pitchFamily="34" charset="-122"/>
              <a:ea typeface="微软雅黑" panose="020B0503020204020204" pitchFamily="34" charset="-122"/>
            </a:endParaRPr>
          </a:p>
        </p:txBody>
      </p:sp>
      <p:sp>
        <p:nvSpPr>
          <p:cNvPr id="1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三、货币</a:t>
            </a:r>
            <a:r>
              <a:rPr lang="zh-CN" altLang="en-US" sz="2400" b="1" dirty="0">
                <a:latin typeface="微软雅黑" panose="020B0503020204020204" pitchFamily="34" charset="-122"/>
                <a:ea typeface="微软雅黑" panose="020B0503020204020204" pitchFamily="34" charset="-122"/>
              </a:rPr>
              <a:t>政策</a:t>
            </a:r>
            <a:r>
              <a:rPr lang="zh-CN" altLang="en-US" sz="2400" b="1" dirty="0" smtClean="0">
                <a:latin typeface="微软雅黑" panose="020B0503020204020204" pitchFamily="34" charset="-122"/>
                <a:ea typeface="微软雅黑" panose="020B0503020204020204" pitchFamily="34" charset="-122"/>
              </a:rPr>
              <a:t>工具</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grpSp>
        <p:nvGrpSpPr>
          <p:cNvPr id="15363" name="组合 14"/>
          <p:cNvGrpSpPr/>
          <p:nvPr/>
        </p:nvGrpSpPr>
        <p:grpSpPr bwMode="auto">
          <a:xfrm>
            <a:off x="5254625" y="1970088"/>
            <a:ext cx="4502150" cy="619125"/>
            <a:chOff x="-315225" y="166390"/>
            <a:chExt cx="4500649" cy="619779"/>
          </a:xfrm>
        </p:grpSpPr>
        <p:sp>
          <p:nvSpPr>
            <p:cNvPr id="15366" name="矩形 12"/>
            <p:cNvSpPr>
              <a:spLocks noChangeArrowheads="1"/>
            </p:cNvSpPr>
            <p:nvPr/>
          </p:nvSpPr>
          <p:spPr bwMode="auto">
            <a:xfrm>
              <a:off x="-315225" y="174812"/>
              <a:ext cx="1725149"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 </a:t>
              </a:r>
              <a:r>
                <a:rPr lang="zh-CN" altLang="en-US" sz="2800" b="1" dirty="0" smtClean="0">
                  <a:solidFill>
                    <a:srgbClr val="FFFFFF"/>
                  </a:solidFill>
                  <a:latin typeface="微软雅黑" panose="020B0503020204020204" pitchFamily="34" charset="-122"/>
                  <a:ea typeface="微软雅黑" panose="020B0503020204020204" pitchFamily="34" charset="-122"/>
                </a:rPr>
                <a:t>第十三讲</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5367" name="文本框 13"/>
            <p:cNvSpPr txBox="1">
              <a:spLocks noChangeArrowheads="1"/>
            </p:cNvSpPr>
            <p:nvPr/>
          </p:nvSpPr>
          <p:spPr bwMode="auto">
            <a:xfrm>
              <a:off x="1504003" y="166390"/>
              <a:ext cx="2681421"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404040"/>
                  </a:solidFill>
                  <a:latin typeface="微软雅黑" panose="020B0503020204020204" pitchFamily="34" charset="-122"/>
                  <a:ea typeface="微软雅黑" panose="020B0503020204020204" pitchFamily="34" charset="-122"/>
                </a:rPr>
                <a:t>货币政策</a:t>
              </a:r>
              <a:endParaRPr lang="zh-CN" altLang="en-US" sz="2800" b="1">
                <a:solidFill>
                  <a:srgbClr val="404040"/>
                </a:solidFill>
                <a:latin typeface="微软雅黑" panose="020B0503020204020204" pitchFamily="34" charset="-122"/>
                <a:ea typeface="微软雅黑" panose="020B0503020204020204" pitchFamily="34" charset="-122"/>
              </a:endParaRPr>
            </a:p>
          </p:txBody>
        </p:sp>
      </p:grpSp>
      <p:sp>
        <p:nvSpPr>
          <p:cNvPr id="15364" name="文本框 15"/>
          <p:cNvSpPr txBox="1">
            <a:spLocks noChangeArrowheads="1"/>
          </p:cNvSpPr>
          <p:nvPr/>
        </p:nvSpPr>
        <p:spPr bwMode="auto">
          <a:xfrm>
            <a:off x="5076926" y="3137170"/>
            <a:ext cx="5640387" cy="261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5000"/>
              </a:lnSpc>
              <a:spcBef>
                <a:spcPct val="50000"/>
              </a:spcBef>
              <a:buClr>
                <a:srgbClr val="00B050"/>
              </a:buClr>
              <a:buFont typeface="Wingdings" panose="05000000000000000000" pitchFamily="2" charset="2"/>
              <a:buChar char="Ø"/>
            </a:pPr>
            <a:r>
              <a:rPr lang="zh-CN" altLang="en-US" sz="2400" b="1" dirty="0" smtClean="0">
                <a:latin typeface="微软雅黑" panose="020B0503020204020204" pitchFamily="34" charset="-122"/>
                <a:ea typeface="微软雅黑" panose="020B0503020204020204" pitchFamily="34" charset="-122"/>
              </a:rPr>
              <a:t>  货币</a:t>
            </a:r>
            <a:r>
              <a:rPr lang="zh-CN" altLang="en-US" sz="2400" b="1" dirty="0">
                <a:latin typeface="微软雅黑" panose="020B0503020204020204" pitchFamily="34" charset="-122"/>
                <a:ea typeface="微软雅黑" panose="020B0503020204020204" pitchFamily="34" charset="-122"/>
              </a:rPr>
              <a:t>政策的作用机理</a:t>
            </a:r>
            <a:r>
              <a:rPr lang="zh-CN" altLang="en-US" sz="2400" b="1" dirty="0" smtClean="0">
                <a:latin typeface="微软雅黑" panose="020B0503020204020204" pitchFamily="34" charset="-122"/>
                <a:ea typeface="微软雅黑" panose="020B0503020204020204" pitchFamily="34" charset="-122"/>
              </a:rPr>
              <a:t>与目标</a:t>
            </a:r>
            <a:endParaRPr lang="en-US" altLang="zh-CN" sz="2400" b="1" dirty="0">
              <a:latin typeface="微软雅黑" panose="020B0503020204020204" pitchFamily="34" charset="-122"/>
              <a:ea typeface="微软雅黑" panose="020B0503020204020204" pitchFamily="34" charset="-122"/>
            </a:endParaRPr>
          </a:p>
          <a:p>
            <a:pPr eaLnBrk="1" hangingPunct="1">
              <a:lnSpc>
                <a:spcPct val="110000"/>
              </a:lnSpc>
              <a:spcBef>
                <a:spcPts val="1000"/>
              </a:spcBef>
              <a:buClr>
                <a:srgbClr val="00B050"/>
              </a:buClr>
              <a:buFont typeface="Wingdings" panose="05000000000000000000" pitchFamily="2" charset="2"/>
              <a:buChar char="Ø"/>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货币政策操作指标与中介指标</a:t>
            </a:r>
            <a:endParaRPr lang="zh-CN" altLang="en-US" sz="2400" b="1" dirty="0">
              <a:latin typeface="微软雅黑" panose="020B0503020204020204" pitchFamily="34" charset="-122"/>
              <a:ea typeface="微软雅黑" panose="020B0503020204020204" pitchFamily="34" charset="-122"/>
            </a:endParaRPr>
          </a:p>
          <a:p>
            <a:pPr eaLnBrk="1" hangingPunct="1">
              <a:lnSpc>
                <a:spcPct val="110000"/>
              </a:lnSpc>
              <a:spcBef>
                <a:spcPts val="1000"/>
              </a:spcBef>
              <a:buClr>
                <a:srgbClr val="00B050"/>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  货币政策</a:t>
            </a:r>
            <a:r>
              <a:rPr lang="zh-CN" altLang="en-US" sz="2400" b="1" dirty="0" smtClean="0">
                <a:latin typeface="微软雅黑" panose="020B0503020204020204" pitchFamily="34" charset="-122"/>
                <a:ea typeface="微软雅黑" panose="020B0503020204020204" pitchFamily="34" charset="-122"/>
              </a:rPr>
              <a:t>工具</a:t>
            </a:r>
            <a:endParaRPr lang="en-US" altLang="zh-CN" sz="2400" b="1" dirty="0">
              <a:latin typeface="微软雅黑" panose="020B0503020204020204" pitchFamily="34" charset="-122"/>
              <a:ea typeface="微软雅黑" panose="020B0503020204020204" pitchFamily="34" charset="-122"/>
            </a:endParaRPr>
          </a:p>
          <a:p>
            <a:pPr eaLnBrk="1" hangingPunct="1">
              <a:lnSpc>
                <a:spcPct val="110000"/>
              </a:lnSpc>
              <a:spcBef>
                <a:spcPts val="1000"/>
              </a:spcBef>
              <a:buClr>
                <a:srgbClr val="00B050"/>
              </a:buClr>
              <a:buFont typeface="Wingdings" panose="05000000000000000000" pitchFamily="2" charset="2"/>
              <a:buChar char="Ø"/>
            </a:pPr>
            <a:r>
              <a:rPr lang="zh-CN" altLang="en-US" sz="2400" b="1" dirty="0" smtClean="0">
                <a:latin typeface="微软雅黑" panose="020B0503020204020204" pitchFamily="34" charset="-122"/>
                <a:ea typeface="微软雅黑" panose="020B0503020204020204" pitchFamily="34" charset="-122"/>
              </a:rPr>
              <a:t>  货币</a:t>
            </a:r>
            <a:r>
              <a:rPr lang="zh-CN" altLang="en-US" sz="2400" b="1" dirty="0">
                <a:latin typeface="微软雅黑" panose="020B0503020204020204" pitchFamily="34" charset="-122"/>
                <a:ea typeface="微软雅黑" panose="020B0503020204020204" pitchFamily="34" charset="-122"/>
              </a:rPr>
              <a:t>政策传导</a:t>
            </a:r>
            <a:r>
              <a:rPr lang="zh-CN" altLang="en-US" sz="2400" b="1" dirty="0" smtClean="0">
                <a:latin typeface="微软雅黑" panose="020B0503020204020204" pitchFamily="34" charset="-122"/>
                <a:ea typeface="微软雅黑" panose="020B0503020204020204" pitchFamily="34" charset="-122"/>
              </a:rPr>
              <a:t>机制</a:t>
            </a:r>
            <a:endParaRPr lang="en-US" altLang="zh-CN" sz="2400" b="1" dirty="0" smtClean="0">
              <a:latin typeface="微软雅黑" panose="020B0503020204020204" pitchFamily="34" charset="-122"/>
              <a:ea typeface="微软雅黑" panose="020B0503020204020204" pitchFamily="34" charset="-122"/>
            </a:endParaRPr>
          </a:p>
          <a:p>
            <a:pPr eaLnBrk="1" hangingPunct="1">
              <a:lnSpc>
                <a:spcPct val="110000"/>
              </a:lnSpc>
              <a:spcBef>
                <a:spcPts val="1000"/>
              </a:spcBef>
              <a:buClr>
                <a:srgbClr val="00B050"/>
              </a:buClr>
              <a:buFont typeface="Wingdings" panose="05000000000000000000" pitchFamily="2" charset="2"/>
              <a:buChar char="Ø"/>
            </a:pPr>
            <a:r>
              <a:rPr lang="zh-CN" altLang="en-US" sz="2400" b="1" dirty="0" smtClean="0">
                <a:latin typeface="微软雅黑" panose="020B0503020204020204" pitchFamily="34" charset="-122"/>
                <a:ea typeface="微软雅黑" panose="020B0503020204020204" pitchFamily="34" charset="-122"/>
              </a:rPr>
              <a:t>  货币</a:t>
            </a:r>
            <a:r>
              <a:rPr lang="zh-CN" altLang="en-US" sz="2400" b="1" dirty="0">
                <a:latin typeface="微软雅黑" panose="020B0503020204020204" pitchFamily="34" charset="-122"/>
                <a:ea typeface="微软雅黑" panose="020B0503020204020204" pitchFamily="34" charset="-122"/>
              </a:rPr>
              <a:t>政策理论与实践新进展</a:t>
            </a:r>
            <a:endParaRPr lang="zh-CN" altLang="en-US" sz="2400" b="1" dirty="0">
              <a:latin typeface="微软雅黑" panose="020B0503020204020204" pitchFamily="34" charset="-122"/>
              <a:ea typeface="微软雅黑" panose="020B0503020204020204" pitchFamily="34" charset="-122"/>
            </a:endParaRP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7650"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27651"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a:solidFill>
                  <a:srgbClr val="FFFFFF"/>
                </a:solidFill>
                <a:latin typeface="微软雅黑" panose="020B0503020204020204" pitchFamily="34" charset="-122"/>
                <a:ea typeface="微软雅黑" panose="020B0503020204020204" pitchFamily="34" charset="-122"/>
              </a:rPr>
              <a:t>货币</a:t>
            </a:r>
            <a:r>
              <a:rPr lang="zh-CN" altLang="en-US" sz="4800" b="1" dirty="0" smtClean="0">
                <a:solidFill>
                  <a:srgbClr val="FFFFFF"/>
                </a:solidFill>
                <a:latin typeface="微软雅黑" panose="020B0503020204020204" pitchFamily="34" charset="-122"/>
                <a:ea typeface="微软雅黑" panose="020B0503020204020204" pitchFamily="34" charset="-122"/>
              </a:rPr>
              <a:t>政策传导</a:t>
            </a:r>
            <a:r>
              <a:rPr lang="zh-CN" altLang="en-US" sz="4800" b="1" dirty="0">
                <a:solidFill>
                  <a:srgbClr val="FFFFFF"/>
                </a:solidFill>
                <a:latin typeface="微软雅黑" panose="020B0503020204020204" pitchFamily="34" charset="-122"/>
                <a:ea typeface="微软雅黑" panose="020B0503020204020204" pitchFamily="34" charset="-122"/>
              </a:rPr>
              <a:t>机制</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sp>
        <p:nvSpPr>
          <p:cNvPr id="27653"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dirty="0">
                <a:solidFill>
                  <a:srgbClr val="FFFFFF"/>
                </a:solidFill>
                <a:latin typeface="微软雅黑" panose="020B0503020204020204" pitchFamily="34" charset="-122"/>
                <a:ea typeface="微软雅黑" panose="020B0503020204020204" pitchFamily="34" charset="-122"/>
              </a:rPr>
              <a:t>Part </a:t>
            </a:r>
            <a:r>
              <a:rPr lang="en-US" altLang="zh-CN" sz="6600" b="1" dirty="0" smtClean="0">
                <a:solidFill>
                  <a:srgbClr val="FFFFFF"/>
                </a:solidFill>
                <a:latin typeface="微软雅黑" panose="020B0503020204020204" pitchFamily="34" charset="-122"/>
                <a:ea typeface="微软雅黑" panose="020B0503020204020204" pitchFamily="34" charset="-122"/>
              </a:rPr>
              <a:t>04</a:t>
            </a:r>
            <a:endParaRPr lang="zh-CN" altLang="en-US" sz="6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277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354013" y="1208088"/>
            <a:ext cx="11329987"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700"/>
              </a:lnSpc>
              <a:spcBef>
                <a:spcPct val="40000"/>
              </a:spcBef>
              <a:buFont typeface="Arial" panose="020B0604020202020204" pitchFamily="34" charset="0"/>
              <a:buNone/>
              <a:defRPr/>
            </a:pPr>
            <a:r>
              <a:rPr lang="zh-CN" altLang="en-US" sz="2400" b="1" kern="0" dirty="0" smtClean="0">
                <a:latin typeface="微软雅黑" panose="020B0503020204020204" pitchFamily="34" charset="-122"/>
                <a:ea typeface="微软雅黑" panose="020B0503020204020204" pitchFamily="34" charset="-122"/>
              </a:rPr>
              <a:t>（一）货币政策传导机制理论</a:t>
            </a:r>
            <a:endParaRPr lang="en-US" altLang="zh-CN" sz="2400" b="1" kern="0" dirty="0" smtClean="0">
              <a:latin typeface="微软雅黑" panose="020B0503020204020204" pitchFamily="34" charset="-122"/>
              <a:ea typeface="微软雅黑" panose="020B0503020204020204" pitchFamily="34" charset="-122"/>
            </a:endParaRPr>
          </a:p>
          <a:p>
            <a:pPr eaLnBrk="1" hangingPunct="1">
              <a:lnSpc>
                <a:spcPts val="3700"/>
              </a:lnSpc>
              <a:spcBef>
                <a:spcPct val="40000"/>
              </a:spcBef>
              <a:buClr>
                <a:srgbClr val="00B050"/>
              </a:buClr>
              <a:buFont typeface="Wingdings" panose="05000000000000000000" pitchFamily="2" charset="2"/>
              <a:buChar char="n"/>
              <a:defRPr/>
            </a:pPr>
            <a:r>
              <a:rPr lang="zh-CN" altLang="en-US" sz="2400" dirty="0" smtClean="0">
                <a:solidFill>
                  <a:srgbClr val="FF0000"/>
                </a:solidFill>
                <a:latin typeface="微软雅黑" panose="020B0503020204020204" pitchFamily="34" charset="-122"/>
                <a:ea typeface="微软雅黑" panose="020B0503020204020204" pitchFamily="34" charset="-122"/>
              </a:rPr>
              <a:t>货币</a:t>
            </a:r>
            <a:r>
              <a:rPr lang="zh-CN" altLang="en-US" sz="2400" dirty="0">
                <a:solidFill>
                  <a:srgbClr val="FF0000"/>
                </a:solidFill>
                <a:latin typeface="微软雅黑" panose="020B0503020204020204" pitchFamily="34" charset="-122"/>
                <a:ea typeface="微软雅黑" panose="020B0503020204020204" pitchFamily="34" charset="-122"/>
              </a:rPr>
              <a:t>政策传导机制</a:t>
            </a:r>
            <a:r>
              <a:rPr lang="zh-CN" altLang="zh-CN" sz="2400" dirty="0" smtClean="0">
                <a:latin typeface="微软雅黑" panose="020B0503020204020204" pitchFamily="34" charset="-122"/>
                <a:ea typeface="微软雅黑" panose="020B0503020204020204" pitchFamily="34" charset="-122"/>
              </a:rPr>
              <a:t>中央银行运用</a:t>
            </a:r>
            <a:r>
              <a:rPr lang="zh-CN" altLang="zh-CN" sz="2400" dirty="0">
                <a:latin typeface="微软雅黑" panose="020B0503020204020204" pitchFamily="34" charset="-122"/>
                <a:ea typeface="微软雅黑" panose="020B0503020204020204" pitchFamily="34" charset="-122"/>
              </a:rPr>
              <a:t>货币政策工具作用于操作指标，进而影响中介指标，</a:t>
            </a:r>
            <a:r>
              <a:rPr lang="zh-CN" altLang="en-US" sz="2400" dirty="0">
                <a:latin typeface="微软雅黑" panose="020B0503020204020204" pitchFamily="34" charset="-122"/>
                <a:ea typeface="微软雅黑" panose="020B0503020204020204" pitchFamily="34" charset="-122"/>
              </a:rPr>
              <a:t>最</a:t>
            </a:r>
            <a:r>
              <a:rPr lang="zh-CN" altLang="zh-CN" sz="2400" dirty="0">
                <a:latin typeface="微软雅黑" panose="020B0503020204020204" pitchFamily="34" charset="-122"/>
                <a:ea typeface="微软雅黑" panose="020B0503020204020204" pitchFamily="34" charset="-122"/>
              </a:rPr>
              <a:t>终实现既定政策目标的传导途径与作用机理</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ts val="3700"/>
              </a:lnSpc>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、金融价格传导</a:t>
            </a:r>
            <a:r>
              <a:rPr lang="zh-CN" altLang="en-US" sz="2400" dirty="0" smtClean="0">
                <a:latin typeface="微软雅黑" panose="020B0503020204020204" pitchFamily="34" charset="-122"/>
                <a:ea typeface="微软雅黑" panose="020B0503020204020204" pitchFamily="34" charset="-122"/>
              </a:rPr>
              <a:t>论</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ts val="3700"/>
              </a:lnSpc>
              <a:buFont typeface="Wingdings" panose="05000000000000000000" pitchFamily="2" charset="2"/>
              <a:buNone/>
              <a:defRPr/>
            </a:pP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）凯恩斯</a:t>
            </a:r>
            <a:r>
              <a:rPr lang="zh-CN" altLang="en-US" sz="2400" dirty="0">
                <a:latin typeface="微软雅黑" panose="020B0503020204020204" pitchFamily="34" charset="-122"/>
                <a:ea typeface="微软雅黑" panose="020B0503020204020204" pitchFamily="34" charset="-122"/>
              </a:rPr>
              <a:t>学派的理论观点</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利率传导</a:t>
            </a:r>
            <a:endParaRPr lang="zh-CN" altLang="en-US" sz="2400" dirty="0">
              <a:latin typeface="微软雅黑" panose="020B0503020204020204" pitchFamily="34" charset="-122"/>
              <a:ea typeface="微软雅黑" panose="020B0503020204020204" pitchFamily="34" charset="-122"/>
              <a:sym typeface="Wingdings" panose="05000000000000000000" pitchFamily="2" charset="2"/>
            </a:endParaRPr>
          </a:p>
          <a:p>
            <a:pPr eaLnBrk="1" hangingPunct="1">
              <a:lnSpc>
                <a:spcPts val="3700"/>
              </a:lnSpc>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局部</a:t>
            </a:r>
            <a:r>
              <a:rPr lang="zh-CN" altLang="en-US" sz="2400" dirty="0">
                <a:latin typeface="微软雅黑" panose="020B0503020204020204" pitchFamily="34" charset="-122"/>
                <a:ea typeface="微软雅黑" panose="020B0503020204020204" pitchFamily="34" charset="-122"/>
              </a:rPr>
              <a:t>均衡到一般均衡分析：货币供给</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变化影响利率</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，利率变动影响投资</a:t>
            </a:r>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，进而对</a:t>
            </a:r>
            <a:r>
              <a:rPr lang="zh-CN" altLang="en-US" sz="2400" dirty="0" smtClean="0">
                <a:latin typeface="微软雅黑" panose="020B0503020204020204" pitchFamily="34" charset="-122"/>
                <a:ea typeface="微软雅黑" panose="020B0503020204020204" pitchFamily="34" charset="-122"/>
              </a:rPr>
              <a:t>总</a:t>
            </a:r>
            <a:r>
              <a:rPr lang="zh-CN" altLang="en-US" sz="2400" dirty="0">
                <a:latin typeface="微软雅黑" panose="020B0503020204020204" pitchFamily="34" charset="-122"/>
                <a:ea typeface="微软雅黑" panose="020B0503020204020204" pitchFamily="34" charset="-122"/>
              </a:rPr>
              <a:t>需求</a:t>
            </a:r>
            <a:r>
              <a:rPr lang="en-US" altLang="zh-CN" sz="2400" dirty="0" smtClean="0">
                <a:latin typeface="微软雅黑" panose="020B0503020204020204" pitchFamily="34" charset="-122"/>
                <a:ea typeface="微软雅黑" panose="020B0503020204020204" pitchFamily="34" charset="-122"/>
              </a:rPr>
              <a:t>AD</a:t>
            </a:r>
            <a:r>
              <a:rPr lang="zh-CN" altLang="en-US" sz="2400" dirty="0" smtClean="0">
                <a:latin typeface="微软雅黑" panose="020B0503020204020204" pitchFamily="34" charset="-122"/>
                <a:ea typeface="微软雅黑" panose="020B0503020204020204" pitchFamily="34" charset="-122"/>
              </a:rPr>
              <a:t>和</a:t>
            </a:r>
            <a:r>
              <a:rPr lang="zh-CN" altLang="en-US" sz="2400" dirty="0">
                <a:latin typeface="微软雅黑" panose="020B0503020204020204" pitchFamily="34" charset="-122"/>
                <a:ea typeface="微软雅黑" panose="020B0503020204020204" pitchFamily="34" charset="-122"/>
              </a:rPr>
              <a:t>总收入</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产生影响；</a:t>
            </a:r>
            <a:endParaRPr lang="en-US" altLang="zh-CN" sz="240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四、货币政策传导</a:t>
            </a:r>
            <a:r>
              <a:rPr lang="zh-CN" altLang="en-US" sz="2400" b="1" dirty="0">
                <a:latin typeface="微软雅黑" panose="020B0503020204020204" pitchFamily="34" charset="-122"/>
                <a:ea typeface="微软雅黑" panose="020B0503020204020204" pitchFamily="34" charset="-122"/>
              </a:rPr>
              <a:t>机制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898842" y="5491095"/>
          <a:ext cx="7648255" cy="768485"/>
        </p:xfrm>
        <a:graphic>
          <a:graphicData uri="http://schemas.openxmlformats.org/presentationml/2006/ole">
            <mc:AlternateContent xmlns:mc="http://schemas.openxmlformats.org/markup-compatibility/2006">
              <mc:Choice xmlns:v="urn:schemas-microsoft-com:vml" Requires="v">
                <p:oleObj spid="_x0000_s32805" name="" r:id="rId2" imgW="1993900" imgH="203200" progId="Equation.DSMT4">
                  <p:embed/>
                </p:oleObj>
              </mc:Choice>
              <mc:Fallback>
                <p:oleObj name="" r:id="rId2" imgW="1993900" imgH="203200" progId="Equation.DSMT4">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842" y="5491095"/>
                        <a:ext cx="7648255" cy="768485"/>
                      </a:xfrm>
                      <a:prstGeom prst="rect">
                        <a:avLst/>
                      </a:prstGeom>
                      <a:noFill/>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355600" y="1109663"/>
            <a:ext cx="11329987"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buNone/>
              <a:defRPr/>
            </a:pPr>
            <a:r>
              <a:rPr lang="zh-CN" altLang="en-US" sz="2400" b="1" kern="0" dirty="0">
                <a:latin typeface="微软雅黑" panose="020B0503020204020204" pitchFamily="34" charset="-122"/>
                <a:ea typeface="微软雅黑" panose="020B0503020204020204" pitchFamily="34" charset="-122"/>
              </a:rPr>
              <a:t>（一）货币政策传导机制理论</a:t>
            </a: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）托宾的</a:t>
            </a:r>
            <a:r>
              <a:rPr lang="en-US" altLang="zh-CN" sz="2400" dirty="0" smtClean="0">
                <a:latin typeface="微软雅黑" panose="020B0503020204020204" pitchFamily="34" charset="-122"/>
                <a:ea typeface="微软雅黑" panose="020B0503020204020204" pitchFamily="34" charset="-122"/>
              </a:rPr>
              <a:t>q </a:t>
            </a:r>
            <a:r>
              <a:rPr lang="zh-CN" altLang="en-US" sz="2400" dirty="0" smtClean="0">
                <a:latin typeface="微软雅黑" panose="020B0503020204020204" pitchFamily="34" charset="-122"/>
                <a:ea typeface="微软雅黑" panose="020B0503020204020204" pitchFamily="34" charset="-122"/>
              </a:rPr>
              <a:t>传导机制</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托宾把资产价格，纳入传导机制：沟通货币、金融机构一方与实体经济一方之间的联系，并不是货币数量或利率，而是资产价格以及利率结构等因素</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传导的过程：货币作为起点，直接或间接影响资产价格 </a:t>
            </a:r>
            <a:r>
              <a:rPr lang="en-US" altLang="zh-CN" sz="2400" dirty="0" smtClean="0">
                <a:latin typeface="微软雅黑" panose="020B0503020204020204" pitchFamily="34" charset="-122"/>
                <a:ea typeface="微软雅黑" panose="020B0503020204020204" pitchFamily="34" charset="-122"/>
              </a:rPr>
              <a:t>Ps</a:t>
            </a:r>
            <a:r>
              <a:rPr lang="zh-CN" altLang="en-US" sz="2400" dirty="0" smtClean="0">
                <a:latin typeface="微软雅黑" panose="020B0503020204020204" pitchFamily="34" charset="-122"/>
                <a:ea typeface="微软雅黑" panose="020B0503020204020204" pitchFamily="34" charset="-122"/>
              </a:rPr>
              <a:t>；企业的市场价值与资本重置成本的比值</a:t>
            </a:r>
            <a:r>
              <a:rPr lang="en-US" altLang="zh-CN" sz="2400" dirty="0" smtClean="0">
                <a:latin typeface="微软雅黑" panose="020B0503020204020204" pitchFamily="34" charset="-122"/>
                <a:ea typeface="微软雅黑" panose="020B0503020204020204" pitchFamily="34" charset="-122"/>
              </a:rPr>
              <a:t>q</a:t>
            </a:r>
            <a:r>
              <a:rPr lang="zh-CN" altLang="en-US" sz="2400" dirty="0" smtClean="0">
                <a:latin typeface="微软雅黑" panose="020B0503020204020204" pitchFamily="34" charset="-122"/>
                <a:ea typeface="微软雅黑" panose="020B0503020204020204" pitchFamily="34" charset="-122"/>
              </a:rPr>
              <a:t>变化，将影响厂商的投资行为，这个过程可以表示为：</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Arial" panose="020B0604020202020204" pitchFamily="34" charset="0"/>
              <a:buNone/>
              <a:defRPr/>
            </a:pPr>
            <a:endParaRPr lang="en-US" altLang="zh-CN" sz="2000" dirty="0" smtClean="0">
              <a:latin typeface="微软雅黑" panose="020B0503020204020204" pitchFamily="34" charset="-122"/>
              <a:ea typeface="微软雅黑" panose="020B0503020204020204" pitchFamily="34" charset="-122"/>
            </a:endParaRPr>
          </a:p>
        </p:txBody>
      </p:sp>
      <p:sp>
        <p:nvSpPr>
          <p:cNvPr id="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6"/>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768350" y="4679006"/>
          <a:ext cx="10437432" cy="999754"/>
        </p:xfrm>
        <a:graphic>
          <a:graphicData uri="http://schemas.openxmlformats.org/presentationml/2006/ole">
            <mc:AlternateContent xmlns:mc="http://schemas.openxmlformats.org/markup-compatibility/2006">
              <mc:Choice xmlns:v="urn:schemas-microsoft-com:vml" Requires="v">
                <p:oleObj spid="_x0000_s37919" name="" r:id="rId2" imgW="2489200" imgH="241300" progId="Equation.DSMT4">
                  <p:embed/>
                </p:oleObj>
              </mc:Choice>
              <mc:Fallback>
                <p:oleObj name="" r:id="rId2" imgW="2489200" imgH="2413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4679006"/>
                        <a:ext cx="10437432" cy="999754"/>
                      </a:xfrm>
                      <a:prstGeom prst="rect">
                        <a:avLst/>
                      </a:prstGeom>
                      <a:noFill/>
                    </p:spPr>
                  </p:pic>
                </p:oleObj>
              </mc:Fallback>
            </mc:AlternateContent>
          </a:graphicData>
        </a:graphic>
      </p:graphicFrame>
      <p:sp>
        <p:nvSpPr>
          <p:cNvPr id="13"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四、货币政策传导</a:t>
            </a:r>
            <a:r>
              <a:rPr lang="zh-CN" altLang="en-US" sz="2400" b="1" dirty="0">
                <a:latin typeface="微软雅黑" panose="020B0503020204020204" pitchFamily="34" charset="-122"/>
                <a:ea typeface="微软雅黑" panose="020B0503020204020204" pitchFamily="34" charset="-122"/>
              </a:rPr>
              <a:t>机制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355600" y="1109663"/>
            <a:ext cx="11329987"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buFont typeface="Arial" panose="020B0604020202020204" pitchFamily="34" charset="0"/>
              <a:buNone/>
              <a:defRPr/>
            </a:pPr>
            <a:r>
              <a:rPr lang="zh-CN" altLang="en-US" sz="2400" b="1" kern="0" dirty="0">
                <a:solidFill>
                  <a:srgbClr val="000000"/>
                </a:solidFill>
                <a:latin typeface="微软雅黑" panose="020B0503020204020204" pitchFamily="34" charset="-122"/>
                <a:ea typeface="微软雅黑" panose="020B0503020204020204" pitchFamily="34" charset="-122"/>
              </a:rPr>
              <a:t>（一）货币政策传导机制理论</a:t>
            </a:r>
            <a:endParaRPr lang="zh-CN" altLang="en-US" sz="2400" b="1" kern="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zh-CN" altLang="en-US" sz="2400" dirty="0" smtClean="0">
                <a:solidFill>
                  <a:srgbClr val="000000"/>
                </a:solidFill>
                <a:latin typeface="微软雅黑" panose="020B0503020204020204" pitchFamily="34" charset="-122"/>
                <a:ea typeface="微软雅黑" panose="020B0503020204020204" pitchFamily="34" charset="-122"/>
              </a:rPr>
              <a:t>（</a:t>
            </a:r>
            <a:r>
              <a:rPr lang="en-US" altLang="zh-CN" sz="2400" dirty="0" smtClean="0">
                <a:solidFill>
                  <a:srgbClr val="000000"/>
                </a:solidFill>
                <a:latin typeface="微软雅黑" panose="020B0503020204020204" pitchFamily="34" charset="-122"/>
                <a:ea typeface="微软雅黑" panose="020B0503020204020204" pitchFamily="34" charset="-122"/>
              </a:rPr>
              <a:t>3</a:t>
            </a:r>
            <a:r>
              <a:rPr lang="zh-CN" altLang="en-US" sz="2400" dirty="0" smtClean="0">
                <a:solidFill>
                  <a:srgbClr val="000000"/>
                </a:solidFill>
                <a:latin typeface="微软雅黑" panose="020B0503020204020204" pitchFamily="34" charset="-122"/>
                <a:ea typeface="微软雅黑" panose="020B0503020204020204" pitchFamily="34" charset="-122"/>
              </a:rPr>
              <a:t>）财富</a:t>
            </a:r>
            <a:r>
              <a:rPr lang="zh-CN" altLang="en-US" sz="2400" dirty="0">
                <a:solidFill>
                  <a:srgbClr val="000000"/>
                </a:solidFill>
                <a:latin typeface="微软雅黑" panose="020B0503020204020204" pitchFamily="34" charset="-122"/>
                <a:ea typeface="微软雅黑" panose="020B0503020204020204" pitchFamily="34" charset="-122"/>
              </a:rPr>
              <a:t>效应传导机制</a:t>
            </a:r>
            <a:endParaRPr lang="zh-CN" altLang="en-US"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400" dirty="0">
                <a:solidFill>
                  <a:srgbClr val="000000"/>
                </a:solidFill>
                <a:latin typeface="微软雅黑" panose="020B0503020204020204" pitchFamily="34" charset="-122"/>
                <a:ea typeface="微软雅黑" panose="020B0503020204020204" pitchFamily="34" charset="-122"/>
              </a:rPr>
              <a:t>货币政策通过影响家庭的资产负债表影响家庭的消费决策，从而影响总需求和产出。</a:t>
            </a:r>
            <a:r>
              <a:rPr lang="zh-CN" altLang="en-US" sz="2400" dirty="0" smtClean="0">
                <a:solidFill>
                  <a:srgbClr val="000000"/>
                </a:solidFill>
                <a:latin typeface="微软雅黑" panose="020B0503020204020204" pitchFamily="34" charset="-122"/>
                <a:ea typeface="微软雅黑" panose="020B0503020204020204" pitchFamily="34" charset="-122"/>
              </a:rPr>
              <a:t>莫迪利亚尼</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消费</a:t>
            </a:r>
            <a:r>
              <a:rPr lang="zh-CN" altLang="en-US" sz="2400" dirty="0">
                <a:solidFill>
                  <a:srgbClr val="000000"/>
                </a:solidFill>
                <a:latin typeface="微软雅黑" panose="020B0503020204020204" pitchFamily="34" charset="-122"/>
                <a:ea typeface="微软雅黑" panose="020B0503020204020204" pitchFamily="34" charset="-122"/>
              </a:rPr>
              <a:t>生命周期假说</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400" dirty="0">
                <a:solidFill>
                  <a:srgbClr val="000000"/>
                </a:solidFill>
                <a:latin typeface="微软雅黑" panose="020B0503020204020204" pitchFamily="34" charset="-122"/>
                <a:ea typeface="微软雅黑" panose="020B0503020204020204" pitchFamily="34" charset="-122"/>
              </a:rPr>
              <a:t>股票价格变化会影响家庭持有的金融资产的价值，从而影响消费支出：</a:t>
            </a:r>
            <a:endParaRPr lang="zh-CN" altLang="en-US"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Arial" panose="020B0604020202020204" pitchFamily="34" charset="0"/>
              <a:buNone/>
              <a:defRPr/>
            </a:pPr>
            <a:endParaRPr lang="en-US" altLang="zh-CN" sz="2000" dirty="0" smtClean="0">
              <a:solidFill>
                <a:srgbClr val="000000"/>
              </a:solidFill>
              <a:latin typeface="微软雅黑" panose="020B0503020204020204" pitchFamily="34" charset="-122"/>
              <a:ea typeface="微软雅黑" panose="020B0503020204020204" pitchFamily="34" charset="-122"/>
            </a:endParaRPr>
          </a:p>
        </p:txBody>
      </p:sp>
      <p:sp>
        <p:nvSpPr>
          <p:cNvPr id="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4" name="Rectangle 6"/>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896764" y="4620638"/>
          <a:ext cx="8398471" cy="739302"/>
        </p:xfrm>
        <a:graphic>
          <a:graphicData uri="http://schemas.openxmlformats.org/presentationml/2006/ole">
            <mc:AlternateContent xmlns:mc="http://schemas.openxmlformats.org/markup-compatibility/2006">
              <mc:Choice xmlns:v="urn:schemas-microsoft-com:vml" Requires="v">
                <p:oleObj spid="_x0000_s40985" name="" r:id="rId2" imgW="2705100" imgH="241300" progId="Equation.DSMT4">
                  <p:embed/>
                </p:oleObj>
              </mc:Choice>
              <mc:Fallback>
                <p:oleObj name="" r:id="rId2" imgW="2705100" imgH="2413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764" y="4620638"/>
                        <a:ext cx="8398471" cy="739302"/>
                      </a:xfrm>
                      <a:prstGeom prst="rect">
                        <a:avLst/>
                      </a:prstGeom>
                      <a:noFill/>
                    </p:spPr>
                  </p:pic>
                </p:oleObj>
              </mc:Fallback>
            </mc:AlternateContent>
          </a:graphicData>
        </a:graphic>
      </p:graphicFrame>
      <p:sp>
        <p:nvSpPr>
          <p:cNvPr id="11"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四、货币政策传导</a:t>
            </a:r>
            <a:r>
              <a:rPr lang="zh-CN" altLang="en-US" sz="2400" b="1" dirty="0">
                <a:latin typeface="微软雅黑" panose="020B0503020204020204" pitchFamily="34" charset="-122"/>
                <a:ea typeface="微软雅黑" panose="020B0503020204020204" pitchFamily="34" charset="-122"/>
              </a:rPr>
              <a:t>机制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355600" y="1109663"/>
            <a:ext cx="11329987"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buFont typeface="Arial" panose="020B0604020202020204" pitchFamily="34" charset="0"/>
              <a:buNone/>
              <a:defRPr/>
            </a:pPr>
            <a:r>
              <a:rPr lang="zh-CN" altLang="en-US" sz="2400" b="1" kern="0" dirty="0">
                <a:solidFill>
                  <a:srgbClr val="000000"/>
                </a:solidFill>
                <a:latin typeface="微软雅黑" panose="020B0503020204020204" pitchFamily="34" charset="-122"/>
                <a:ea typeface="微软雅黑" panose="020B0503020204020204" pitchFamily="34" charset="-122"/>
              </a:rPr>
              <a:t>（一）货币政策传导机制理论</a:t>
            </a:r>
            <a:endParaRPr lang="zh-CN" altLang="en-US" sz="2400" b="1" kern="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zh-CN" altLang="en-US" sz="2400" dirty="0" smtClean="0">
                <a:solidFill>
                  <a:srgbClr val="000000"/>
                </a:solidFill>
                <a:latin typeface="微软雅黑" panose="020B0503020204020204" pitchFamily="34" charset="-122"/>
                <a:ea typeface="微软雅黑" panose="020B0503020204020204" pitchFamily="34" charset="-122"/>
              </a:rPr>
              <a:t>（</a:t>
            </a:r>
            <a:r>
              <a:rPr lang="en-US" altLang="zh-CN" sz="2400" dirty="0" smtClean="0">
                <a:solidFill>
                  <a:srgbClr val="000000"/>
                </a:solidFill>
                <a:latin typeface="微软雅黑" panose="020B0503020204020204" pitchFamily="34" charset="-122"/>
                <a:ea typeface="微软雅黑" panose="020B0503020204020204" pitchFamily="34" charset="-122"/>
              </a:rPr>
              <a:t>4</a:t>
            </a:r>
            <a:r>
              <a:rPr lang="zh-CN" altLang="en-US" sz="2400" dirty="0" smtClean="0">
                <a:solidFill>
                  <a:srgbClr val="000000"/>
                </a:solidFill>
                <a:latin typeface="微软雅黑" panose="020B0503020204020204" pitchFamily="34" charset="-122"/>
                <a:ea typeface="微软雅黑" panose="020B0503020204020204" pitchFamily="34" charset="-122"/>
              </a:rPr>
              <a:t>）汇率</a:t>
            </a:r>
            <a:r>
              <a:rPr lang="zh-CN" altLang="en-US" sz="2400" dirty="0">
                <a:solidFill>
                  <a:srgbClr val="000000"/>
                </a:solidFill>
                <a:latin typeface="微软雅黑" panose="020B0503020204020204" pitchFamily="34" charset="-122"/>
                <a:ea typeface="微软雅黑" panose="020B0503020204020204" pitchFamily="34" charset="-122"/>
              </a:rPr>
              <a:t>传导机制</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400" dirty="0">
                <a:solidFill>
                  <a:srgbClr val="000000"/>
                </a:solidFill>
                <a:latin typeface="微软雅黑" panose="020B0503020204020204" pitchFamily="34" charset="-122"/>
                <a:ea typeface="微软雅黑" panose="020B0503020204020204" pitchFamily="34" charset="-122"/>
              </a:rPr>
              <a:t>汇率决定贸易品的相对价格，货币政策通过汇率会影响净出口，从而改变总需求和</a:t>
            </a:r>
            <a:r>
              <a:rPr lang="zh-CN" altLang="en-US" sz="2400" dirty="0" smtClean="0">
                <a:solidFill>
                  <a:srgbClr val="000000"/>
                </a:solidFill>
                <a:latin typeface="微软雅黑" panose="020B0503020204020204" pitchFamily="34" charset="-122"/>
                <a:ea typeface="微软雅黑" panose="020B0503020204020204" pitchFamily="34" charset="-122"/>
              </a:rPr>
              <a:t>产出</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400" dirty="0">
                <a:solidFill>
                  <a:srgbClr val="000000"/>
                </a:solidFill>
                <a:latin typeface="微软雅黑" panose="020B0503020204020204" pitchFamily="34" charset="-122"/>
                <a:ea typeface="微软雅黑" panose="020B0503020204020204" pitchFamily="34" charset="-122"/>
              </a:rPr>
              <a:t>货币扩张引起利率下降</a:t>
            </a:r>
            <a:r>
              <a:rPr lang="zh-CN" altLang="en-US" sz="2400" dirty="0" smtClean="0">
                <a:solidFill>
                  <a:srgbClr val="000000"/>
                </a:solidFill>
                <a:latin typeface="微软雅黑" panose="020B0503020204020204" pitchFamily="34" charset="-122"/>
                <a:ea typeface="微软雅黑" panose="020B0503020204020204" pitchFamily="34" charset="-122"/>
              </a:rPr>
              <a:t>，引起</a:t>
            </a:r>
            <a:r>
              <a:rPr lang="zh-CN" altLang="en-US" sz="2400" dirty="0">
                <a:solidFill>
                  <a:srgbClr val="000000"/>
                </a:solidFill>
                <a:latin typeface="微软雅黑" panose="020B0503020204020204" pitchFamily="34" charset="-122"/>
                <a:ea typeface="微软雅黑" panose="020B0503020204020204" pitchFamily="34" charset="-122"/>
              </a:rPr>
              <a:t>本币</a:t>
            </a:r>
            <a:r>
              <a:rPr lang="zh-CN" altLang="en-US" sz="2400" dirty="0" smtClean="0">
                <a:solidFill>
                  <a:srgbClr val="000000"/>
                </a:solidFill>
                <a:latin typeface="微软雅黑" panose="020B0503020204020204" pitchFamily="34" charset="-122"/>
                <a:ea typeface="微软雅黑" panose="020B0503020204020204" pitchFamily="34" charset="-122"/>
              </a:rPr>
              <a:t>贬值  ，出口</a:t>
            </a:r>
            <a:r>
              <a:rPr lang="zh-CN" altLang="en-US" sz="2400" dirty="0">
                <a:solidFill>
                  <a:srgbClr val="000000"/>
                </a:solidFill>
                <a:latin typeface="微软雅黑" panose="020B0503020204020204" pitchFamily="34" charset="-122"/>
                <a:ea typeface="微软雅黑" panose="020B0503020204020204" pitchFamily="34" charset="-122"/>
              </a:rPr>
              <a:t>增加，进口减少，净出口上升，从而总需求增加，产量上升</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400" dirty="0">
                <a:solidFill>
                  <a:srgbClr val="000000"/>
                </a:solidFill>
                <a:latin typeface="微软雅黑" panose="020B0503020204020204" pitchFamily="34" charset="-122"/>
                <a:ea typeface="微软雅黑" panose="020B0503020204020204" pitchFamily="34" charset="-122"/>
              </a:rPr>
              <a:t>汇率传导机制的大小受到贸易开放度和进出口需求弹性的决定。对于开放度较高、进出口需求弹性较大的经济体来说，汇率传导机制更为重要。汇率还可能通过影响资本流动和资产价格进行传导</a:t>
            </a:r>
            <a:endParaRPr lang="zh-CN" altLang="en-US"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Arial" panose="020B0604020202020204" pitchFamily="34" charset="0"/>
              <a:buNone/>
              <a:defRPr/>
            </a:pPr>
            <a:endParaRPr lang="en-US" altLang="zh-CN" sz="2000" dirty="0" smtClean="0">
              <a:solidFill>
                <a:srgbClr val="000000"/>
              </a:solidFill>
              <a:latin typeface="微软雅黑" panose="020B0503020204020204" pitchFamily="34" charset="-122"/>
              <a:ea typeface="微软雅黑" panose="020B0503020204020204" pitchFamily="34" charset="-122"/>
            </a:endParaRPr>
          </a:p>
        </p:txBody>
      </p:sp>
      <p:sp>
        <p:nvSpPr>
          <p:cNvPr id="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4" name="Rectangle 6"/>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757051" y="6089515"/>
          <a:ext cx="7505194" cy="480244"/>
        </p:xfrm>
        <a:graphic>
          <a:graphicData uri="http://schemas.openxmlformats.org/presentationml/2006/ole">
            <mc:AlternateContent xmlns:mc="http://schemas.openxmlformats.org/markup-compatibility/2006">
              <mc:Choice xmlns:v="urn:schemas-microsoft-com:vml" Requires="v">
                <p:oleObj spid="_x0000_s42010" name="" r:id="rId2" imgW="2565400" imgH="203200" progId="Equation.DSMT4">
                  <p:embed/>
                </p:oleObj>
              </mc:Choice>
              <mc:Fallback>
                <p:oleObj name="" r:id="rId2" imgW="2565400" imgH="203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051" y="6089515"/>
                        <a:ext cx="7505194" cy="480244"/>
                      </a:xfrm>
                      <a:prstGeom prst="rect">
                        <a:avLst/>
                      </a:prstGeom>
                      <a:noFill/>
                    </p:spPr>
                  </p:pic>
                </p:oleObj>
              </mc:Fallback>
            </mc:AlternateContent>
          </a:graphicData>
        </a:graphic>
      </p:graphicFrame>
      <p:pic>
        <p:nvPicPr>
          <p:cNvPr id="419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489295"/>
            <a:ext cx="489055" cy="35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四、货币政策传导</a:t>
            </a:r>
            <a:r>
              <a:rPr lang="zh-CN" altLang="en-US" sz="2400" b="1" dirty="0">
                <a:latin typeface="微软雅黑" panose="020B0503020204020204" pitchFamily="34" charset="-122"/>
                <a:ea typeface="微软雅黑" panose="020B0503020204020204" pitchFamily="34" charset="-122"/>
              </a:rPr>
              <a:t>机制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481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466725" y="1225550"/>
            <a:ext cx="11217275"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700"/>
              </a:lnSpc>
              <a:spcBef>
                <a:spcPct val="40000"/>
              </a:spcBef>
              <a:buNone/>
              <a:defRPr/>
            </a:pPr>
            <a:r>
              <a:rPr lang="zh-CN" altLang="en-US" sz="2400" b="1" kern="0" dirty="0">
                <a:latin typeface="微软雅黑" panose="020B0503020204020204" pitchFamily="34" charset="-122"/>
                <a:ea typeface="微软雅黑" panose="020B0503020204020204" pitchFamily="34" charset="-122"/>
              </a:rPr>
              <a:t>（一）货币政策传导机制理论</a:t>
            </a:r>
            <a:endParaRPr lang="zh-CN" altLang="en-US" sz="2400" b="1" kern="0" dirty="0">
              <a:latin typeface="微软雅黑" panose="020B0503020204020204" pitchFamily="34" charset="-122"/>
              <a:ea typeface="微软雅黑" panose="020B0503020204020204" pitchFamily="34" charset="-122"/>
            </a:endParaRPr>
          </a:p>
          <a:p>
            <a:pPr eaLnBrk="1" hangingPunct="1">
              <a:lnSpc>
                <a:spcPts val="3600"/>
              </a:lnSpc>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、货币传导论</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600"/>
              </a:lnSpc>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货币传导的作用</a:t>
            </a:r>
            <a:r>
              <a:rPr lang="zh-CN" altLang="en-US" sz="2000" dirty="0">
                <a:latin typeface="微软雅黑" panose="020B0503020204020204" pitchFamily="34" charset="-122"/>
                <a:ea typeface="微软雅黑" panose="020B0503020204020204" pitchFamily="34" charset="-122"/>
              </a:rPr>
              <a:t>机制主要是</a:t>
            </a:r>
            <a:r>
              <a:rPr lang="zh-CN" altLang="en-US" sz="2000" dirty="0" smtClean="0">
                <a:latin typeface="微软雅黑" panose="020B0503020204020204" pitchFamily="34" charset="-122"/>
                <a:ea typeface="微软雅黑" panose="020B0503020204020204" pitchFamily="34" charset="-122"/>
              </a:rPr>
              <a:t>“实际余额效应”也称 “皮古效应”</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由于</a:t>
            </a:r>
            <a:r>
              <a:rPr lang="zh-CN" altLang="en-US" sz="2000" dirty="0">
                <a:latin typeface="微软雅黑" panose="020B0503020204020204" pitchFamily="34" charset="-122"/>
                <a:ea typeface="微软雅黑" panose="020B0503020204020204" pitchFamily="34" charset="-122"/>
              </a:rPr>
              <a:t>持有的货币或价格水平变化引起人们持有的实际货币数量发生变化</a:t>
            </a:r>
            <a:r>
              <a:rPr lang="zh-CN" altLang="en-US" sz="2000" dirty="0" smtClean="0">
                <a:latin typeface="微软雅黑" panose="020B0503020204020204" pitchFamily="34" charset="-122"/>
                <a:ea typeface="微软雅黑" panose="020B0503020204020204" pitchFamily="34" charset="-122"/>
              </a:rPr>
              <a:t>，影响</a:t>
            </a:r>
            <a:r>
              <a:rPr lang="zh-CN" altLang="en-US" sz="2000" dirty="0">
                <a:latin typeface="微软雅黑" panose="020B0503020204020204" pitchFamily="34" charset="-122"/>
                <a:ea typeface="微软雅黑" panose="020B0503020204020204" pitchFamily="34" charset="-122"/>
              </a:rPr>
              <a:t>人们的消费决策</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600"/>
              </a:lnSpc>
              <a:buClr>
                <a:srgbClr val="00B050"/>
              </a:buClr>
              <a:buFont typeface="Wingdings" panose="05000000000000000000" pitchFamily="2" charset="2"/>
              <a:buChar char="n"/>
              <a:defRPr/>
            </a:pPr>
            <a:endParaRPr lang="en-US" altLang="zh-CN" sz="2000" dirty="0">
              <a:latin typeface="微软雅黑" panose="020B0503020204020204" pitchFamily="34" charset="-122"/>
              <a:ea typeface="微软雅黑" panose="020B0503020204020204" pitchFamily="34" charset="-122"/>
            </a:endParaRPr>
          </a:p>
          <a:p>
            <a:pPr eaLnBrk="1" hangingPunct="1">
              <a:lnSpc>
                <a:spcPts val="3600"/>
              </a:lnSpc>
              <a:buClr>
                <a:srgbClr val="00B050"/>
              </a:buClr>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表示</a:t>
            </a:r>
            <a:r>
              <a:rPr lang="zh-CN" altLang="en-US" sz="2000" dirty="0">
                <a:latin typeface="微软雅黑" panose="020B0503020204020204" pitchFamily="34" charset="-122"/>
                <a:ea typeface="微软雅黑" panose="020B0503020204020204" pitchFamily="34" charset="-122"/>
              </a:rPr>
              <a:t>人们满意的实际货币余额。</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600"/>
              </a:lnSpc>
              <a:spcBef>
                <a:spcPct val="50000"/>
              </a:spcBef>
              <a:buClr>
                <a:srgbClr val="00B050"/>
              </a:buClr>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货币主义者不认为流动性效应是重要的，在他们的货币需求函数中，利率甚至都消失了。货币对经济能够较直接的产生影响，不需要经过利率这个中间变量。</a:t>
            </a:r>
            <a:endParaRPr lang="en-US" altLang="zh-CN" sz="2000" dirty="0" smtClean="0">
              <a:latin typeface="微软雅黑" panose="020B0503020204020204" pitchFamily="34" charset="-122"/>
              <a:ea typeface="微软雅黑" panose="020B0503020204020204" pitchFamily="34" charset="-122"/>
            </a:endParaRPr>
          </a:p>
        </p:txBody>
      </p:sp>
      <p:pic>
        <p:nvPicPr>
          <p:cNvPr id="399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104" y="3580116"/>
            <a:ext cx="4114416" cy="753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49" y="4124527"/>
            <a:ext cx="970433" cy="41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四、货币政策传导</a:t>
            </a:r>
            <a:r>
              <a:rPr lang="zh-CN" altLang="en-US" sz="2400" b="1" dirty="0">
                <a:latin typeface="微软雅黑" panose="020B0503020204020204" pitchFamily="34" charset="-122"/>
                <a:ea typeface="微软雅黑" panose="020B0503020204020204" pitchFamily="34" charset="-122"/>
              </a:rPr>
              <a:t>机制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481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466725" y="1225550"/>
            <a:ext cx="11217275" cy="544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buNone/>
              <a:defRPr/>
            </a:pPr>
            <a:r>
              <a:rPr lang="zh-CN" altLang="en-US" sz="2400" b="1" kern="0" dirty="0">
                <a:latin typeface="微软雅黑" panose="020B0503020204020204" pitchFamily="34" charset="-122"/>
                <a:ea typeface="微软雅黑" panose="020B0503020204020204" pitchFamily="34" charset="-122"/>
              </a:rPr>
              <a:t>（一）货币政策传导机制理论</a:t>
            </a: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、信贷传导论</a:t>
            </a:r>
            <a:endParaRPr lang="en-US" altLang="zh-CN" sz="2000" dirty="0" smtClean="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defRPr/>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）企业</a:t>
            </a:r>
            <a:r>
              <a:rPr lang="zh-CN" altLang="en-US" sz="2000" dirty="0">
                <a:latin typeface="微软雅黑" panose="020B0503020204020204" pitchFamily="34" charset="-122"/>
                <a:ea typeface="微软雅黑" panose="020B0503020204020204" pitchFamily="34" charset="-122"/>
              </a:rPr>
              <a:t>资产负债表</a:t>
            </a:r>
            <a:r>
              <a:rPr lang="zh-CN" altLang="en-US" sz="2000" dirty="0" smtClean="0">
                <a:latin typeface="微软雅黑" panose="020B0503020204020204" pitchFamily="34" charset="-122"/>
                <a:ea typeface="微软雅黑" panose="020B0503020204020204" pitchFamily="34" charset="-122"/>
              </a:rPr>
              <a:t>渠道</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由于资产价值随着金融市场波动而波动，当货币扩张时，资产价格上升，企业持有的资产价值增加，融资能力上升，投资增加，从而总需求和产出上升</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Clr>
                <a:srgbClr val="00B050"/>
              </a:buClr>
              <a:buNone/>
              <a:defRPr/>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）企业</a:t>
            </a:r>
            <a:r>
              <a:rPr lang="zh-CN" altLang="en-US" sz="2000" dirty="0">
                <a:latin typeface="微软雅黑" panose="020B0503020204020204" pitchFamily="34" charset="-122"/>
                <a:ea typeface="微软雅黑" panose="020B0503020204020204" pitchFamily="34" charset="-122"/>
              </a:rPr>
              <a:t>现金流</a:t>
            </a:r>
            <a:r>
              <a:rPr lang="zh-CN" altLang="en-US" sz="2000" dirty="0" smtClean="0">
                <a:latin typeface="微软雅黑" panose="020B0503020204020204" pitchFamily="34" charset="-122"/>
                <a:ea typeface="微软雅黑" panose="020B0503020204020204" pitchFamily="34" charset="-122"/>
              </a:rPr>
              <a:t>渠道</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名义利率高低影响企业债务支付数量。扩张性的货币</a:t>
            </a:r>
            <a:r>
              <a:rPr lang="zh-CN" altLang="en-US" sz="2000" dirty="0" smtClean="0">
                <a:latin typeface="微软雅黑" panose="020B0503020204020204" pitchFamily="34" charset="-122"/>
                <a:ea typeface="微软雅黑" panose="020B0503020204020204" pitchFamily="34" charset="-122"/>
              </a:rPr>
              <a:t>政策降低</a:t>
            </a:r>
            <a:r>
              <a:rPr lang="zh-CN" altLang="en-US" sz="2000" dirty="0">
                <a:latin typeface="微软雅黑" panose="020B0503020204020204" pitchFamily="34" charset="-122"/>
                <a:ea typeface="微软雅黑" panose="020B0503020204020204" pitchFamily="34" charset="-122"/>
              </a:rPr>
              <a:t>利率水平</a:t>
            </a:r>
            <a:r>
              <a:rPr lang="zh-CN" altLang="en-US" sz="2000" dirty="0" smtClean="0">
                <a:latin typeface="微软雅黑" panose="020B0503020204020204" pitchFamily="34" charset="-122"/>
                <a:ea typeface="微软雅黑" panose="020B0503020204020204" pitchFamily="34" charset="-122"/>
              </a:rPr>
              <a:t>，银行</a:t>
            </a:r>
            <a:r>
              <a:rPr lang="zh-CN" altLang="en-US" sz="2000" dirty="0">
                <a:latin typeface="微软雅黑" panose="020B0503020204020204" pitchFamily="34" charset="-122"/>
                <a:ea typeface="微软雅黑" panose="020B0503020204020204" pitchFamily="34" charset="-122"/>
              </a:rPr>
              <a:t>放贷给低质量贷款人的可能性会更低</a:t>
            </a:r>
            <a:r>
              <a:rPr lang="zh-CN" altLang="en-US" sz="2000" dirty="0" smtClean="0">
                <a:latin typeface="微软雅黑" panose="020B0503020204020204" pitchFamily="34" charset="-122"/>
                <a:ea typeface="微软雅黑" panose="020B0503020204020204" pitchFamily="34" charset="-122"/>
              </a:rPr>
              <a:t>，银行</a:t>
            </a:r>
            <a:r>
              <a:rPr lang="zh-CN" altLang="en-US" sz="2000" dirty="0">
                <a:latin typeface="微软雅黑" panose="020B0503020204020204" pitchFamily="34" charset="-122"/>
                <a:ea typeface="微软雅黑" panose="020B0503020204020204" pitchFamily="34" charset="-122"/>
              </a:rPr>
              <a:t>更加愿意放贷，提高了企业投资</a:t>
            </a:r>
            <a:r>
              <a:rPr lang="zh-CN" altLang="en-US" sz="2000" dirty="0" smtClean="0">
                <a:latin typeface="微软雅黑" panose="020B0503020204020204" pitchFamily="34" charset="-122"/>
                <a:ea typeface="微软雅黑" panose="020B0503020204020204" pitchFamily="34" charset="-122"/>
              </a:rPr>
              <a:t>，增加</a:t>
            </a:r>
            <a:r>
              <a:rPr lang="zh-CN" altLang="en-US" sz="2000" dirty="0">
                <a:latin typeface="微软雅黑" panose="020B0503020204020204" pitchFamily="34" charset="-122"/>
                <a:ea typeface="微软雅黑" panose="020B0503020204020204" pitchFamily="34" charset="-122"/>
              </a:rPr>
              <a:t>总需求和产量。</a:t>
            </a:r>
            <a:endParaRPr lang="en-US" altLang="zh-CN" sz="2000" dirty="0" smtClean="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Clr>
                <a:srgbClr val="00B050"/>
              </a:buClr>
              <a:buNone/>
              <a:defRPr/>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）银行贷款</a:t>
            </a:r>
            <a:r>
              <a:rPr lang="zh-CN" altLang="en-US" sz="2000" dirty="0" smtClean="0">
                <a:latin typeface="微软雅黑" panose="020B0503020204020204" pitchFamily="34" charset="-122"/>
                <a:ea typeface="微软雅黑" panose="020B0503020204020204" pitchFamily="34" charset="-122"/>
              </a:rPr>
              <a:t>渠道</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扩张货币政策，银行</a:t>
            </a:r>
            <a:r>
              <a:rPr lang="zh-CN" altLang="en-US" sz="2000" dirty="0">
                <a:latin typeface="微软雅黑" panose="020B0503020204020204" pitchFamily="34" charset="-122"/>
                <a:ea typeface="微软雅黑" panose="020B0503020204020204" pitchFamily="34" charset="-122"/>
              </a:rPr>
              <a:t>的准备金增加，有更多资金可以放贷，贷款增加，从而投资、总需求和产量上升</a:t>
            </a:r>
            <a:endParaRPr lang="en-US" altLang="zh-CN" sz="2000" dirty="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198497" y="1984443"/>
          <a:ext cx="8212047" cy="362084"/>
        </p:xfrm>
        <a:graphic>
          <a:graphicData uri="http://schemas.openxmlformats.org/presentationml/2006/ole">
            <mc:AlternateContent xmlns:mc="http://schemas.openxmlformats.org/markup-compatibility/2006">
              <mc:Choice xmlns:v="urn:schemas-microsoft-com:vml" Requires="v">
                <p:oleObj spid="_x0000_s43075" name="" r:id="rId2" imgW="5397500" imgH="241300" progId="Equation.DSMT4">
                  <p:embed/>
                </p:oleObj>
              </mc:Choice>
              <mc:Fallback>
                <p:oleObj name="" r:id="rId2" imgW="5397500" imgH="2413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497" y="1984443"/>
                        <a:ext cx="8212047" cy="362084"/>
                      </a:xfrm>
                      <a:prstGeom prst="rect">
                        <a:avLst/>
                      </a:prstGeom>
                      <a:noFill/>
                    </p:spPr>
                  </p:pic>
                </p:oleObj>
              </mc:Fallback>
            </mc:AlternateContent>
          </a:graphicData>
        </a:graphic>
      </p:graphicFrame>
      <p:sp>
        <p:nvSpPr>
          <p:cNvPr id="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201906" y="3779128"/>
          <a:ext cx="8482094" cy="340468"/>
        </p:xfrm>
        <a:graphic>
          <a:graphicData uri="http://schemas.openxmlformats.org/presentationml/2006/ole">
            <mc:AlternateContent xmlns:mc="http://schemas.openxmlformats.org/markup-compatibility/2006">
              <mc:Choice xmlns:v="urn:schemas-microsoft-com:vml" Requires="v">
                <p:oleObj spid="_x0000_s43076" name="" r:id="rId4" imgW="5461000" imgH="215900" progId="Equation.DSMT4">
                  <p:embed/>
                </p:oleObj>
              </mc:Choice>
              <mc:Fallback>
                <p:oleObj name="" r:id="rId4" imgW="5461000" imgH="215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1906" y="3779128"/>
                        <a:ext cx="8482094" cy="340468"/>
                      </a:xfrm>
                      <a:prstGeom prst="rect">
                        <a:avLst/>
                      </a:prstGeom>
                      <a:noFill/>
                    </p:spPr>
                  </p:pic>
                </p:oleObj>
              </mc:Fallback>
            </mc:AlternateContent>
          </a:graphicData>
        </a:graphic>
      </p:graphicFrame>
      <p:sp>
        <p:nvSpPr>
          <p:cNvPr id="6"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385226" y="6059103"/>
          <a:ext cx="7363840" cy="384055"/>
        </p:xfrm>
        <a:graphic>
          <a:graphicData uri="http://schemas.openxmlformats.org/presentationml/2006/ole">
            <mc:AlternateContent xmlns:mc="http://schemas.openxmlformats.org/markup-compatibility/2006">
              <mc:Choice xmlns:v="urn:schemas-microsoft-com:vml" Requires="v">
                <p:oleObj spid="_x0000_s43077" name="" r:id="rId6" imgW="4203700" imgH="215900" progId="Equation.DSMT4">
                  <p:embed/>
                </p:oleObj>
              </mc:Choice>
              <mc:Fallback>
                <p:oleObj name="" r:id="rId6" imgW="4203700" imgH="2159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5226" y="6059103"/>
                        <a:ext cx="7363840" cy="384055"/>
                      </a:xfrm>
                      <a:prstGeom prst="rect">
                        <a:avLst/>
                      </a:prstGeom>
                      <a:noFill/>
                    </p:spPr>
                  </p:pic>
                </p:oleObj>
              </mc:Fallback>
            </mc:AlternateContent>
          </a:graphicData>
        </a:graphic>
      </p:graphicFrame>
      <p:sp>
        <p:nvSpPr>
          <p:cNvPr id="15"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四、货币政策传导</a:t>
            </a:r>
            <a:r>
              <a:rPr lang="zh-CN" altLang="en-US" sz="2400" b="1" dirty="0">
                <a:latin typeface="微软雅黑" panose="020B0503020204020204" pitchFamily="34" charset="-122"/>
                <a:ea typeface="微软雅黑" panose="020B0503020204020204" pitchFamily="34" charset="-122"/>
              </a:rPr>
              <a:t>机制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468313" y="1333500"/>
            <a:ext cx="11215687"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700"/>
              </a:lnSpc>
              <a:spcBef>
                <a:spcPct val="40000"/>
              </a:spcBef>
              <a:buNone/>
              <a:defRPr/>
            </a:pPr>
            <a:r>
              <a:rPr lang="zh-CN" altLang="en-US" sz="2400" b="1" kern="0" dirty="0" smtClean="0">
                <a:latin typeface="微软雅黑" panose="020B0503020204020204" pitchFamily="34" charset="-122"/>
                <a:ea typeface="微软雅黑" panose="020B0503020204020204" pitchFamily="34" charset="-122"/>
              </a:rPr>
              <a:t>（二）货币</a:t>
            </a:r>
            <a:r>
              <a:rPr lang="zh-CN" altLang="en-US" sz="2400" b="1" kern="0" dirty="0">
                <a:latin typeface="微软雅黑" panose="020B0503020204020204" pitchFamily="34" charset="-122"/>
                <a:ea typeface="微软雅黑" panose="020B0503020204020204" pitchFamily="34" charset="-122"/>
              </a:rPr>
              <a:t>政策传导机制的主要环节</a:t>
            </a:r>
            <a:endParaRPr lang="zh-CN" altLang="en-US" sz="2400" b="1" kern="0"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4288839" y="2627014"/>
            <a:ext cx="500066" cy="3786214"/>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eaVert" wrap="none"/>
          <a:lstStyle/>
          <a:p>
            <a:pPr algn="ctr">
              <a:defRPr/>
            </a:pP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中央银行</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bwMode="auto">
          <a:xfrm>
            <a:off x="6217665" y="2627014"/>
            <a:ext cx="571504" cy="3714776"/>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eaVert" wrap="none"/>
          <a:lstStyle/>
          <a:p>
            <a:pPr>
              <a:defRPr/>
            </a:pP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商业银行等金融机构和金融市场</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矩形 8"/>
          <p:cNvSpPr/>
          <p:nvPr/>
        </p:nvSpPr>
        <p:spPr bwMode="auto">
          <a:xfrm>
            <a:off x="8575119" y="2627014"/>
            <a:ext cx="571504" cy="3714776"/>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eaVert" wrap="none"/>
          <a:lstStyle/>
          <a:p>
            <a:pPr algn="ctr">
              <a:defRPr/>
            </a:pP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非金融部门经济行为主体</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10718259" y="2627014"/>
            <a:ext cx="571504" cy="3714776"/>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eaVert" wrap="none"/>
          <a:lstStyle/>
          <a:p>
            <a:pPr algn="ctr">
              <a:defRPr/>
            </a:pP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社会各经济变量</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右箭头 10"/>
          <p:cNvSpPr/>
          <p:nvPr/>
        </p:nvSpPr>
        <p:spPr bwMode="auto">
          <a:xfrm>
            <a:off x="4860343" y="4270088"/>
            <a:ext cx="1357322" cy="285752"/>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 name="右箭头 11"/>
          <p:cNvSpPr/>
          <p:nvPr/>
        </p:nvSpPr>
        <p:spPr bwMode="auto">
          <a:xfrm>
            <a:off x="6860607" y="4341526"/>
            <a:ext cx="1643074" cy="285752"/>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右箭头 12"/>
          <p:cNvSpPr/>
          <p:nvPr/>
        </p:nvSpPr>
        <p:spPr bwMode="auto">
          <a:xfrm>
            <a:off x="9218061" y="4341526"/>
            <a:ext cx="1500198" cy="285752"/>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四、货币政策传导</a:t>
            </a:r>
            <a:r>
              <a:rPr lang="zh-CN" altLang="en-US" sz="2400" b="1" dirty="0">
                <a:latin typeface="微软雅黑" panose="020B0503020204020204" pitchFamily="34" charset="-122"/>
                <a:ea typeface="微软雅黑" panose="020B0503020204020204" pitchFamily="34" charset="-122"/>
              </a:rPr>
              <a:t>机制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1000"/>
                                        <p:tgtEl>
                                          <p:spTgt spid="7"/>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Left)">
                                      <p:cBhvr>
                                        <p:cTn id="11" dur="1000"/>
                                        <p:tgtEl>
                                          <p:spTgt spid="11"/>
                                        </p:tgtEl>
                                      </p:cBhvr>
                                    </p:animEffect>
                                  </p:childTnLst>
                                </p:cTn>
                              </p:par>
                            </p:childTnLst>
                          </p:cTn>
                        </p:par>
                        <p:par>
                          <p:cTn id="12" fill="hold">
                            <p:stCondLst>
                              <p:cond delay="2000"/>
                            </p:stCondLst>
                            <p:childTnLst>
                              <p:par>
                                <p:cTn id="13" presetID="1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1000"/>
                                        <p:tgtEl>
                                          <p:spTgt spid="8"/>
                                        </p:tgtEl>
                                      </p:cBhvr>
                                    </p:animEffect>
                                  </p:childTnLst>
                                </p:cTn>
                              </p:par>
                            </p:childTnLst>
                          </p:cTn>
                        </p:par>
                        <p:par>
                          <p:cTn id="16" fill="hold">
                            <p:stCondLst>
                              <p:cond delay="3000"/>
                            </p:stCondLst>
                            <p:childTnLst>
                              <p:par>
                                <p:cTn id="17" presetID="1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Left)">
                                      <p:cBhvr>
                                        <p:cTn id="19" dur="1000"/>
                                        <p:tgtEl>
                                          <p:spTgt spid="12"/>
                                        </p:tgtEl>
                                      </p:cBhvr>
                                    </p:animEffect>
                                  </p:childTnLst>
                                </p:cTn>
                              </p:par>
                            </p:childTnLst>
                          </p:cTn>
                        </p:par>
                        <p:par>
                          <p:cTn id="20" fill="hold">
                            <p:stCondLst>
                              <p:cond delay="4000"/>
                            </p:stCondLst>
                            <p:childTnLst>
                              <p:par>
                                <p:cTn id="21" presetID="1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lide(fromLeft)">
                                      <p:cBhvr>
                                        <p:cTn id="23" dur="1000"/>
                                        <p:tgtEl>
                                          <p:spTgt spid="9"/>
                                        </p:tgtEl>
                                      </p:cBhvr>
                                    </p:animEffect>
                                  </p:childTnLst>
                                </p:cTn>
                              </p:par>
                            </p:childTnLst>
                          </p:cTn>
                        </p:par>
                        <p:par>
                          <p:cTn id="24" fill="hold">
                            <p:stCondLst>
                              <p:cond delay="5000"/>
                            </p:stCondLst>
                            <p:childTnLst>
                              <p:par>
                                <p:cTn id="25" presetID="1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lide(fromLeft)">
                                      <p:cBhvr>
                                        <p:cTn id="27" dur="1000"/>
                                        <p:tgtEl>
                                          <p:spTgt spid="13"/>
                                        </p:tgtEl>
                                      </p:cBhvr>
                                    </p:animEffect>
                                  </p:childTnLst>
                                </p:cTn>
                              </p:par>
                            </p:childTnLst>
                          </p:cTn>
                        </p:par>
                        <p:par>
                          <p:cTn id="28" fill="hold">
                            <p:stCondLst>
                              <p:cond delay="6000"/>
                            </p:stCondLst>
                            <p:childTnLst>
                              <p:par>
                                <p:cTn id="29" presetID="1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lide(from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789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560388" y="1323975"/>
            <a:ext cx="11123612"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buFont typeface="Arial" panose="020B0604020202020204" pitchFamily="34" charset="0"/>
              <a:buNone/>
              <a:defRPr/>
            </a:pPr>
            <a:r>
              <a:rPr lang="zh-CN" altLang="en-US" sz="2400" b="1" kern="0" dirty="0" smtClean="0">
                <a:latin typeface="微软雅黑" panose="020B0503020204020204" pitchFamily="34" charset="-122"/>
                <a:ea typeface="微软雅黑" panose="020B0503020204020204" pitchFamily="34" charset="-122"/>
              </a:rPr>
              <a:t>（三）货币政策时滞</a:t>
            </a:r>
            <a:endParaRPr lang="zh-CN" altLang="en-US" sz="2400" b="1" kern="0" dirty="0" smtClean="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rPr>
              <a:t>1</a:t>
            </a:r>
            <a:r>
              <a:rPr lang="zh-CN" altLang="en-US" sz="2400" dirty="0" smtClean="0">
                <a:solidFill>
                  <a:srgbClr val="FF0000"/>
                </a:solidFill>
                <a:latin typeface="微软雅黑" panose="020B0503020204020204" pitchFamily="34" charset="-122"/>
                <a:ea typeface="微软雅黑" panose="020B0503020204020204" pitchFamily="34" charset="-122"/>
              </a:rPr>
              <a:t>、货币政策时滞</a:t>
            </a:r>
            <a:r>
              <a:rPr lang="zh-CN" altLang="en-US" sz="2400" dirty="0" smtClean="0">
                <a:latin typeface="微软雅黑" panose="020B0503020204020204" pitchFamily="34" charset="-122"/>
                <a:ea typeface="微软雅黑" panose="020B0503020204020204" pitchFamily="34" charset="-122"/>
              </a:rPr>
              <a:t>是指中央银行从货币政策制定到最终影响各经济变量，实现政策目标所经过的时间</a:t>
            </a:r>
            <a:endParaRPr lang="zh-CN" altLang="en-US" sz="2400" dirty="0" smtClean="0">
              <a:latin typeface="微软雅黑" panose="020B0503020204020204" pitchFamily="34" charset="-122"/>
              <a:ea typeface="微软雅黑" panose="020B0503020204020204" pitchFamily="34" charset="-122"/>
            </a:endParaRPr>
          </a:p>
          <a:p>
            <a:pPr marL="0" indent="0" algn="just" eaLnBrk="1" hangingPunct="1">
              <a:lnSpc>
                <a:spcPct val="150000"/>
              </a:lnSpc>
              <a:spcBef>
                <a:spcPts val="0"/>
              </a:spcBef>
              <a:buNone/>
              <a:defRPr/>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、政策时滞类型：</a:t>
            </a:r>
            <a:endParaRPr lang="en-US" altLang="zh-CN" sz="2400" dirty="0" smtClean="0">
              <a:latin typeface="微软雅黑" panose="020B0503020204020204" pitchFamily="34" charset="-122"/>
              <a:ea typeface="微软雅黑" panose="020B0503020204020204" pitchFamily="34" charset="-122"/>
            </a:endParaRPr>
          </a:p>
          <a:p>
            <a:pPr algn="just" eaLnBrk="1" hangingPunct="1">
              <a:lnSpc>
                <a:spcPct val="150000"/>
              </a:lnSpc>
              <a:spcBef>
                <a:spcPts val="0"/>
              </a:spcBef>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内部时滞，是指中央银行从认识到制定实施政策的必要性，到研究政策措施和采取实际行动所经过的时间，包括认识时滞和行动时滞</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外部时滞，是指从中央银行采取行动到对政策目标产生影响所经过的时间</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Arial" panose="020B0604020202020204" pitchFamily="34" charset="0"/>
              <a:buNone/>
              <a:defRPr/>
            </a:pPr>
            <a:endParaRPr lang="en-US" altLang="zh-CN" sz="2000" dirty="0" smtClean="0">
              <a:latin typeface="微软雅黑" panose="020B0503020204020204" pitchFamily="34" charset="-122"/>
              <a:ea typeface="微软雅黑" panose="020B0503020204020204" pitchFamily="34" charset="-122"/>
            </a:endParaRPr>
          </a:p>
        </p:txBody>
      </p:sp>
      <p:sp>
        <p:nvSpPr>
          <p:cNvPr id="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四、货币政策传导</a:t>
            </a:r>
            <a:r>
              <a:rPr lang="zh-CN" altLang="en-US" sz="2400" b="1" dirty="0">
                <a:latin typeface="微软雅黑" panose="020B0503020204020204" pitchFamily="34" charset="-122"/>
                <a:ea typeface="微软雅黑" panose="020B0503020204020204" pitchFamily="34" charset="-122"/>
              </a:rPr>
              <a:t>机制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891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3"/>
          <p:cNvSpPr txBox="1">
            <a:spLocks noChangeArrowheads="1"/>
          </p:cNvSpPr>
          <p:nvPr/>
        </p:nvSpPr>
        <p:spPr bwMode="auto">
          <a:xfrm>
            <a:off x="560388" y="1393825"/>
            <a:ext cx="11336540" cy="48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7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（三）货币政策时滞</a:t>
            </a:r>
            <a:endParaRPr lang="zh-CN" altLang="en-US" sz="2400" b="1" kern="0" dirty="0">
              <a:latin typeface="微软雅黑" panose="020B0503020204020204" pitchFamily="34" charset="-122"/>
              <a:ea typeface="微软雅黑" panose="020B0503020204020204" pitchFamily="34" charset="-122"/>
            </a:endParaRPr>
          </a:p>
          <a:p>
            <a:pPr eaLnBrk="1" hangingPunct="1">
              <a:lnSpc>
                <a:spcPts val="3700"/>
              </a:lnSpc>
              <a:buFont typeface="Wingdings" panose="05000000000000000000" pitchFamily="2" charset="2"/>
              <a:buNone/>
              <a:defRPr/>
            </a:pPr>
            <a:r>
              <a:rPr lang="en-US" altLang="zh-CN" sz="2400" b="1" kern="0" dirty="0" smtClean="0">
                <a:latin typeface="微软雅黑" panose="020B0503020204020204" pitchFamily="34" charset="-122"/>
                <a:ea typeface="微软雅黑" panose="020B0503020204020204" pitchFamily="34" charset="-122"/>
              </a:rPr>
              <a:t>2</a:t>
            </a:r>
            <a:r>
              <a:rPr lang="zh-CN" altLang="en-US" sz="2400" b="1" kern="0" dirty="0" smtClean="0">
                <a:latin typeface="微软雅黑" panose="020B0503020204020204" pitchFamily="34" charset="-122"/>
                <a:ea typeface="微软雅黑" panose="020B0503020204020204" pitchFamily="34" charset="-122"/>
              </a:rPr>
              <a:t>、影响货币政策有效性的因素</a:t>
            </a:r>
            <a:endParaRPr lang="zh-CN" altLang="en-US" sz="2400" b="1" kern="0" dirty="0" smtClean="0">
              <a:latin typeface="微软雅黑" panose="020B0503020204020204" pitchFamily="34" charset="-122"/>
              <a:ea typeface="微软雅黑" panose="020B0503020204020204" pitchFamily="34" charset="-122"/>
            </a:endParaRPr>
          </a:p>
          <a:p>
            <a:pPr eaLnBrk="1" hangingPunct="1">
              <a:lnSpc>
                <a:spcPts val="3700"/>
              </a:lnSpc>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货币流通速度。货币流通速度减慢，会降低货币政策效果；但对货币流通速度变动的估算，误差较大</a:t>
            </a:r>
            <a:endParaRPr lang="zh-CN" altLang="en-US" sz="2400" dirty="0" smtClean="0">
              <a:latin typeface="微软雅黑" panose="020B0503020204020204" pitchFamily="34" charset="-122"/>
              <a:ea typeface="微软雅黑" panose="020B0503020204020204" pitchFamily="34" charset="-122"/>
            </a:endParaRPr>
          </a:p>
          <a:p>
            <a:pPr eaLnBrk="1" hangingPunct="1">
              <a:lnSpc>
                <a:spcPts val="3700"/>
              </a:lnSpc>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微观主体预期的抵消作用。当一项货币政策提出时，微观经济主体会立即根据可能获得的各种信息进行预测，从而很快地做出对策，可能使货币政策无效</a:t>
            </a:r>
            <a:endParaRPr lang="zh-CN" altLang="en-US" sz="2400" dirty="0" smtClean="0">
              <a:latin typeface="微软雅黑" panose="020B0503020204020204" pitchFamily="34" charset="-122"/>
              <a:ea typeface="微软雅黑" panose="020B0503020204020204" pitchFamily="34" charset="-122"/>
            </a:endParaRPr>
          </a:p>
          <a:p>
            <a:pPr eaLnBrk="1" hangingPunct="1">
              <a:lnSpc>
                <a:spcPts val="3700"/>
              </a:lnSpc>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其他经济政治因素。一项货币政策可能给不同阶层、集团、部门或地方的利益带来一定的影响。当利益受损时，就会强烈反应，并形成政治压力乃至迫使货币政策进行调整</a:t>
            </a:r>
            <a:endParaRPr lang="zh-CN" altLang="en-US" sz="2400" dirty="0" smtClean="0">
              <a:latin typeface="微软雅黑" panose="020B0503020204020204" pitchFamily="34" charset="-122"/>
              <a:ea typeface="微软雅黑" panose="020B0503020204020204" pitchFamily="34" charset="-122"/>
            </a:endParaRPr>
          </a:p>
          <a:p>
            <a:pPr eaLnBrk="1" hangingPunct="1">
              <a:lnSpc>
                <a:spcPts val="3600"/>
              </a:lnSpc>
              <a:buFont typeface="Wingdings" panose="05000000000000000000" pitchFamily="2" charset="2"/>
              <a:buChar char="l"/>
              <a:defRPr/>
            </a:pPr>
            <a:endParaRPr lang="en-US" altLang="zh-CN" sz="2000" dirty="0" smtClean="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四、货币政策传导</a:t>
            </a:r>
            <a:r>
              <a:rPr lang="zh-CN" altLang="en-US" sz="2400" b="1" dirty="0">
                <a:latin typeface="微软雅黑" panose="020B0503020204020204" pitchFamily="34" charset="-122"/>
                <a:ea typeface="微软雅黑" panose="020B0503020204020204" pitchFamily="34" charset="-122"/>
              </a:rPr>
              <a:t>机制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16387"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4188" y="3009900"/>
            <a:ext cx="8912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a:solidFill>
                  <a:srgbClr val="FFFFFF"/>
                </a:solidFill>
                <a:latin typeface="微软雅黑" panose="020B0503020204020204" pitchFamily="34" charset="-122"/>
                <a:ea typeface="微软雅黑" panose="020B0503020204020204" pitchFamily="34" charset="-122"/>
              </a:rPr>
              <a:t>货币政策的作用机理与目标</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01</a:t>
            </a:r>
            <a:endParaRPr lang="zh-CN" altLang="en-US" sz="66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3686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36867"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文本框 25"/>
          <p:cNvSpPr txBox="1">
            <a:spLocks noChangeArrowheads="1"/>
          </p:cNvSpPr>
          <p:nvPr/>
        </p:nvSpPr>
        <p:spPr bwMode="auto">
          <a:xfrm>
            <a:off x="3024188" y="3009900"/>
            <a:ext cx="89122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a:solidFill>
                  <a:srgbClr val="FFFFFF"/>
                </a:solidFill>
                <a:latin typeface="微软雅黑" panose="020B0503020204020204" pitchFamily="34" charset="-122"/>
                <a:ea typeface="微软雅黑" panose="020B0503020204020204" pitchFamily="34" charset="-122"/>
              </a:rPr>
              <a:t>货币政策理论与实践新进展</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sp>
        <p:nvSpPr>
          <p:cNvPr id="3686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dirty="0">
                <a:solidFill>
                  <a:srgbClr val="FFFFFF"/>
                </a:solidFill>
                <a:latin typeface="微软雅黑" panose="020B0503020204020204" pitchFamily="34" charset="-122"/>
                <a:ea typeface="微软雅黑" panose="020B0503020204020204" pitchFamily="34" charset="-122"/>
              </a:rPr>
              <a:t>Part </a:t>
            </a:r>
            <a:r>
              <a:rPr lang="en-US" altLang="zh-CN" sz="6600" b="1" dirty="0" smtClean="0">
                <a:solidFill>
                  <a:srgbClr val="FFFFFF"/>
                </a:solidFill>
                <a:latin typeface="微软雅黑" panose="020B0503020204020204" pitchFamily="34" charset="-122"/>
                <a:ea typeface="微软雅黑" panose="020B0503020204020204" pitchFamily="34" charset="-122"/>
              </a:rPr>
              <a:t>05</a:t>
            </a:r>
            <a:endParaRPr lang="zh-CN" altLang="en-US" sz="6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048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3"/>
          <p:cNvSpPr txBox="1">
            <a:spLocks noChangeArrowheads="1"/>
          </p:cNvSpPr>
          <p:nvPr/>
        </p:nvSpPr>
        <p:spPr bwMode="auto">
          <a:xfrm>
            <a:off x="561181" y="2060945"/>
            <a:ext cx="11123612"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lgn="just" eaLnBrk="1" hangingPunct="1">
              <a:lnSpc>
                <a:spcPct val="150000"/>
              </a:lnSpc>
            </a:pP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、相机</a:t>
            </a:r>
            <a:r>
              <a:rPr lang="zh-CN" altLang="en-US" sz="2400" b="1" dirty="0">
                <a:latin typeface="微软雅黑" panose="020B0503020204020204" pitchFamily="34" charset="-122"/>
                <a:ea typeface="微软雅黑" panose="020B0503020204020204" pitchFamily="34" charset="-122"/>
              </a:rPr>
              <a:t>抉择</a:t>
            </a:r>
            <a:r>
              <a:rPr lang="zh-CN" altLang="en-US" sz="2400" dirty="0">
                <a:latin typeface="微软雅黑" panose="020B0503020204020204" pitchFamily="34" charset="-122"/>
                <a:ea typeface="微软雅黑" panose="020B0503020204020204" pitchFamily="34" charset="-122"/>
              </a:rPr>
              <a:t>的货币政策也称为权衡性货币政策，是指中央银行根据对当前的宏观经济形势的判断，制定与执行权衡性的货币政策措施，实现货币</a:t>
            </a:r>
            <a:r>
              <a:rPr lang="zh-CN" altLang="en-US" sz="2400" dirty="0" smtClean="0">
                <a:latin typeface="微软雅黑" panose="020B0503020204020204" pitchFamily="34" charset="-122"/>
                <a:ea typeface="微软雅黑" panose="020B0503020204020204" pitchFamily="34" charset="-122"/>
              </a:rPr>
              <a:t>政策既定目标</a:t>
            </a:r>
            <a:endParaRPr lang="en-US" altLang="zh-CN" sz="2400" dirty="0" smtClean="0">
              <a:latin typeface="微软雅黑" panose="020B0503020204020204" pitchFamily="34" charset="-122"/>
              <a:ea typeface="微软雅黑" panose="020B0503020204020204" pitchFamily="34" charset="-122"/>
            </a:endParaRPr>
          </a:p>
          <a:p>
            <a:pPr algn="just" eaLnBrk="1" hangingPunct="1">
              <a:lnSpc>
                <a:spcPct val="150000"/>
              </a:lnSpc>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相机抉择的货币政策具有三个</a:t>
            </a:r>
            <a:r>
              <a:rPr lang="zh-CN" altLang="en-US" sz="2400" dirty="0" smtClean="0">
                <a:solidFill>
                  <a:srgbClr val="FF0000"/>
                </a:solidFill>
                <a:latin typeface="微软雅黑" panose="020B0503020204020204" pitchFamily="34" charset="-122"/>
                <a:ea typeface="微软雅黑" panose="020B0503020204020204" pitchFamily="34" charset="-122"/>
              </a:rPr>
              <a:t>特点</a:t>
            </a:r>
            <a:r>
              <a:rPr lang="zh-CN" altLang="en-US" sz="2400" dirty="0" smtClean="0">
                <a:latin typeface="微软雅黑" panose="020B0503020204020204" pitchFamily="34" charset="-122"/>
                <a:ea typeface="微软雅黑" panose="020B0503020204020204" pitchFamily="34" charset="-122"/>
              </a:rPr>
              <a:t>：第一</a:t>
            </a:r>
            <a:r>
              <a:rPr lang="zh-CN" altLang="en-US" sz="2400" dirty="0">
                <a:latin typeface="微软雅黑" panose="020B0503020204020204" pitchFamily="34" charset="-122"/>
                <a:ea typeface="微软雅黑" panose="020B0503020204020204" pitchFamily="34" charset="-122"/>
              </a:rPr>
              <a:t>，它是一种逆周期的宏观经济</a:t>
            </a:r>
            <a:r>
              <a:rPr lang="zh-CN" altLang="en-US" sz="2400" dirty="0" smtClean="0">
                <a:latin typeface="微软雅黑" panose="020B0503020204020204" pitchFamily="34" charset="-122"/>
                <a:ea typeface="微软雅黑" panose="020B0503020204020204" pitchFamily="34" charset="-122"/>
              </a:rPr>
              <a:t>政策；第二</a:t>
            </a:r>
            <a:r>
              <a:rPr lang="zh-CN" altLang="en-US" sz="2400" dirty="0">
                <a:latin typeface="微软雅黑" panose="020B0503020204020204" pitchFamily="34" charset="-122"/>
                <a:ea typeface="微软雅黑" panose="020B0503020204020204" pitchFamily="34" charset="-122"/>
              </a:rPr>
              <a:t>，它是一种灵活性强的宏观经济</a:t>
            </a:r>
            <a:r>
              <a:rPr lang="zh-CN" altLang="en-US" sz="2400" dirty="0" smtClean="0">
                <a:latin typeface="微软雅黑" panose="020B0503020204020204" pitchFamily="34" charset="-122"/>
                <a:ea typeface="微软雅黑" panose="020B0503020204020204" pitchFamily="34" charset="-122"/>
              </a:rPr>
              <a:t>政策；第三</a:t>
            </a:r>
            <a:r>
              <a:rPr lang="zh-CN" altLang="en-US" sz="2400" dirty="0">
                <a:latin typeface="微软雅黑" panose="020B0503020204020204" pitchFamily="34" charset="-122"/>
                <a:ea typeface="微软雅黑" panose="020B0503020204020204" pitchFamily="34" charset="-122"/>
              </a:rPr>
              <a:t>，它是一种静态视角的宏观管理政策</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gn="just" eaLnBrk="1" hangingPunct="1">
              <a:lnSpc>
                <a:spcPct val="150000"/>
              </a:lnSpc>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相机抉择的货币政策会产生一种称为</a:t>
            </a:r>
            <a:r>
              <a:rPr lang="zh-CN" altLang="en-US" sz="2400" dirty="0" smtClean="0">
                <a:latin typeface="微软雅黑" panose="020B0503020204020204" pitchFamily="34" charset="-122"/>
                <a:ea typeface="微软雅黑" panose="020B0503020204020204" pitchFamily="34" charset="-122"/>
              </a:rPr>
              <a:t>“时间不一致”即，</a:t>
            </a:r>
            <a:r>
              <a:rPr lang="zh-CN" altLang="en-US" sz="2400" dirty="0">
                <a:latin typeface="微软雅黑" panose="020B0503020204020204" pitchFamily="34" charset="-122"/>
                <a:ea typeface="微软雅黑" panose="020B0503020204020204" pitchFamily="34" charset="-122"/>
              </a:rPr>
              <a:t>事前中央银行承诺的最优货币措施，到了它实施时发现不再是最优的，从而改变政策措施来实现政策目标</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2" name="矩形 1"/>
          <p:cNvSpPr/>
          <p:nvPr/>
        </p:nvSpPr>
        <p:spPr>
          <a:xfrm>
            <a:off x="354013" y="1281113"/>
            <a:ext cx="3877985"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一）政策规则与相机抉择</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68350" y="44608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五</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货币政策</a:t>
            </a:r>
            <a:r>
              <a:rPr lang="zh-CN" altLang="en-US" sz="2400" b="1" dirty="0" smtClean="0">
                <a:latin typeface="微软雅黑" panose="020B0503020204020204" pitchFamily="34" charset="-122"/>
                <a:ea typeface="微软雅黑" panose="020B0503020204020204" pitchFamily="34" charset="-122"/>
              </a:rPr>
              <a:t>理论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3"/>
          <p:cNvSpPr txBox="1">
            <a:spLocks noChangeArrowheads="1"/>
          </p:cNvSpPr>
          <p:nvPr/>
        </p:nvSpPr>
        <p:spPr bwMode="auto">
          <a:xfrm>
            <a:off x="457994" y="1943099"/>
            <a:ext cx="11123612"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eaLnBrk="1" hangingPunct="1">
              <a:lnSpc>
                <a:spcPts val="4000"/>
              </a:lnSpc>
              <a:spcBef>
                <a:spcPct val="50000"/>
              </a:spcBef>
            </a:pPr>
            <a:r>
              <a:rPr lang="en-US" altLang="zh-CN" sz="2400" b="1" dirty="0"/>
              <a:t>2</a:t>
            </a:r>
            <a:r>
              <a:rPr lang="zh-CN" altLang="en-US" sz="2400" b="1" dirty="0" smtClean="0"/>
              <a:t>、货币</a:t>
            </a:r>
            <a:r>
              <a:rPr lang="zh-CN" altLang="en-US" sz="2400" b="1" dirty="0"/>
              <a:t>政策</a:t>
            </a:r>
            <a:r>
              <a:rPr lang="zh-CN" altLang="en-US" sz="2400" b="1" dirty="0" smtClean="0"/>
              <a:t>规则：</a:t>
            </a:r>
            <a:endParaRPr lang="en-US" altLang="zh-CN" sz="2400" b="1" dirty="0" smtClean="0"/>
          </a:p>
          <a:p>
            <a:pPr eaLnBrk="1" hangingPunct="1">
              <a:lnSpc>
                <a:spcPts val="4000"/>
              </a:lnSpc>
              <a:spcBef>
                <a:spcPct val="50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泰勒规则</a:t>
            </a: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在理论上研究最深入，实践上应用最广泛的货币政策规则</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hangingPunct="1">
              <a:lnSpc>
                <a:spcPts val="4000"/>
              </a:lnSpc>
              <a:spcBef>
                <a:spcPct val="50000"/>
              </a:spcBef>
              <a:buClr>
                <a:srgbClr val="00B050"/>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泰勒规则的</a:t>
            </a:r>
            <a:r>
              <a:rPr lang="zh-CN" altLang="en-US" sz="2400" dirty="0" smtClean="0">
                <a:latin typeface="微软雅黑" panose="020B0503020204020204" pitchFamily="34" charset="-122"/>
                <a:ea typeface="微软雅黑" panose="020B0503020204020204" pitchFamily="34" charset="-122"/>
              </a:rPr>
              <a:t>含义：当</a:t>
            </a:r>
            <a:r>
              <a:rPr lang="zh-CN" altLang="en-US" sz="2400" dirty="0">
                <a:latin typeface="微软雅黑" panose="020B0503020204020204" pitchFamily="34" charset="-122"/>
                <a:ea typeface="微软雅黑" panose="020B0503020204020204" pitchFamily="34" charset="-122"/>
              </a:rPr>
              <a:t>发生通货膨胀或者产量上升时，中央银行应该提高利率；反之，通胀下降或产量下降时，降低利率。 在满足“泰勒原则”的条件下，泰勒规则具有有效稳定经济的效果。</a:t>
            </a:r>
            <a:endParaRPr lang="en-US" altLang="zh-CN" sz="2400" dirty="0" smtClean="0">
              <a:latin typeface="微软雅黑" panose="020B0503020204020204" pitchFamily="34" charset="-122"/>
              <a:ea typeface="微软雅黑" panose="020B0503020204020204" pitchFamily="34" charset="-122"/>
            </a:endParaRPr>
          </a:p>
          <a:p>
            <a:pPr eaLnBrk="1" hangingPunct="1">
              <a:lnSpc>
                <a:spcPts val="4000"/>
              </a:lnSpc>
              <a:spcBef>
                <a:spcPct val="50000"/>
              </a:spcBef>
              <a:buClr>
                <a:srgbClr val="00B050"/>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泰勒</a:t>
            </a:r>
            <a:r>
              <a:rPr lang="zh-CN" altLang="en-US" sz="2400" dirty="0" smtClean="0">
                <a:latin typeface="微软雅黑" panose="020B0503020204020204" pitchFamily="34" charset="-122"/>
                <a:ea typeface="微软雅黑" panose="020B0503020204020204" pitchFamily="34" charset="-122"/>
              </a:rPr>
              <a:t>原则：名义</a:t>
            </a:r>
            <a:r>
              <a:rPr lang="zh-CN" altLang="en-US" sz="2400" dirty="0">
                <a:latin typeface="微软雅黑" panose="020B0503020204020204" pitchFamily="34" charset="-122"/>
                <a:ea typeface="微软雅黑" panose="020B0503020204020204" pitchFamily="34" charset="-122"/>
              </a:rPr>
              <a:t>利率的调整要使得实际利率具有逆周期的特征。</a:t>
            </a:r>
            <a:endParaRPr lang="en-US" altLang="zh-CN" sz="2400" dirty="0">
              <a:latin typeface="微软雅黑" panose="020B0503020204020204" pitchFamily="34" charset="-122"/>
              <a:ea typeface="微软雅黑" panose="020B0503020204020204" pitchFamily="34" charset="-122"/>
            </a:endParaRPr>
          </a:p>
        </p:txBody>
      </p:sp>
      <p:sp>
        <p:nvSpPr>
          <p:cNvPr id="8" name="矩形 7"/>
          <p:cNvSpPr/>
          <p:nvPr/>
        </p:nvSpPr>
        <p:spPr>
          <a:xfrm>
            <a:off x="354013" y="1281113"/>
            <a:ext cx="3877985"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一）政策规则与相机抉择</a:t>
            </a:r>
            <a:endParaRPr lang="zh-CN" altLang="en-US" sz="2400" b="1" kern="0" dirty="0">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7529208" y="1297252"/>
          <a:ext cx="3852154" cy="1038783"/>
        </p:xfrm>
        <a:graphic>
          <a:graphicData uri="http://schemas.openxmlformats.org/presentationml/2006/ole">
            <mc:AlternateContent xmlns:mc="http://schemas.openxmlformats.org/markup-compatibility/2006">
              <mc:Choice xmlns:v="urn:schemas-microsoft-com:vml" Requires="v">
                <p:oleObj spid="_x0000_s44055" name="" r:id="rId2" imgW="850900" imgH="228600" progId="Equation.DSMT4">
                  <p:embed/>
                </p:oleObj>
              </mc:Choice>
              <mc:Fallback>
                <p:oleObj name="" r:id="rId2" imgW="850900" imgH="228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9208" y="1297252"/>
                        <a:ext cx="3852154" cy="1038783"/>
                      </a:xfrm>
                      <a:prstGeom prst="rect">
                        <a:avLst/>
                      </a:prstGeom>
                      <a:noFill/>
                    </p:spPr>
                  </p:pic>
                </p:oleObj>
              </mc:Fallback>
            </mc:AlternateContent>
          </a:graphicData>
        </a:graphic>
      </p:graphicFrame>
      <p:sp>
        <p:nvSpPr>
          <p:cNvPr id="10" name="文本框 12"/>
          <p:cNvSpPr txBox="1">
            <a:spLocks noChangeArrowheads="1"/>
          </p:cNvSpPr>
          <p:nvPr/>
        </p:nvSpPr>
        <p:spPr bwMode="auto">
          <a:xfrm>
            <a:off x="768350" y="44608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五</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货币政策</a:t>
            </a:r>
            <a:r>
              <a:rPr lang="zh-CN" altLang="en-US" sz="2400" b="1" dirty="0" smtClean="0">
                <a:latin typeface="微软雅黑" panose="020B0503020204020204" pitchFamily="34" charset="-122"/>
                <a:ea typeface="微软雅黑" panose="020B0503020204020204" pitchFamily="34" charset="-122"/>
              </a:rPr>
              <a:t>理论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3"/>
          <p:cNvSpPr txBox="1">
            <a:spLocks noChangeArrowheads="1"/>
          </p:cNvSpPr>
          <p:nvPr/>
        </p:nvSpPr>
        <p:spPr bwMode="auto">
          <a:xfrm>
            <a:off x="560388" y="2422187"/>
            <a:ext cx="11123612" cy="4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0100" indent="-342900">
              <a:lnSpc>
                <a:spcPct val="150000"/>
              </a:lnSpc>
              <a:spcAft>
                <a:spcPts val="0"/>
              </a:spcAft>
              <a:buClr>
                <a:srgbClr val="00B050"/>
              </a:buClr>
              <a:buFont typeface="Wingdings" panose="05000000000000000000" pitchFamily="2" charset="2"/>
              <a:buChar char="Ø"/>
            </a:pPr>
            <a:r>
              <a:rPr lang="en-US" altLang="zh-CN" sz="2400" dirty="0" smtClean="0">
                <a:latin typeface="宋体" panose="02010600030101010101" pitchFamily="2" charset="-122"/>
                <a:cs typeface="宋体" panose="02010600030101010101" pitchFamily="2" charset="-122"/>
              </a:rPr>
              <a:t>    </a:t>
            </a:r>
            <a:r>
              <a:rPr lang="zh-CN" altLang="zh-CN" sz="2400" dirty="0" smtClean="0">
                <a:latin typeface="宋体" panose="02010600030101010101" pitchFamily="2" charset="-122"/>
                <a:cs typeface="宋体" panose="02010600030101010101" pitchFamily="2" charset="-122"/>
              </a:rPr>
              <a:t>表示</a:t>
            </a:r>
            <a:r>
              <a:rPr lang="zh-CN" altLang="zh-CN" sz="2400" dirty="0">
                <a:latin typeface="宋体" panose="02010600030101010101" pitchFamily="2" charset="-122"/>
                <a:cs typeface="宋体" panose="02010600030101010101" pitchFamily="2" charset="-122"/>
              </a:rPr>
              <a:t>基础货币的增速， </a:t>
            </a:r>
            <a:r>
              <a:rPr lang="en-US" altLang="zh-CN" sz="2400" dirty="0" smtClean="0">
                <a:latin typeface="宋体" panose="02010600030101010101" pitchFamily="2" charset="-122"/>
                <a:cs typeface="宋体" panose="02010600030101010101" pitchFamily="2" charset="-122"/>
              </a:rPr>
              <a:t>  </a:t>
            </a:r>
            <a:r>
              <a:rPr lang="zh-CN" altLang="zh-CN" sz="2400" dirty="0" smtClean="0">
                <a:latin typeface="宋体" panose="02010600030101010101" pitchFamily="2" charset="-122"/>
                <a:cs typeface="宋体" panose="02010600030101010101" pitchFamily="2" charset="-122"/>
              </a:rPr>
              <a:t>是</a:t>
            </a:r>
            <a:r>
              <a:rPr lang="zh-CN" altLang="zh-CN" sz="2400" dirty="0">
                <a:latin typeface="宋体" panose="02010600030101010101" pitchFamily="2" charset="-122"/>
                <a:cs typeface="宋体" panose="02010600030101010101" pitchFamily="2" charset="-122"/>
              </a:rPr>
              <a:t>名义GDP的目标增长率， </a:t>
            </a:r>
            <a:r>
              <a:rPr lang="en-US" altLang="zh-CN" sz="2400" dirty="0" smtClean="0">
                <a:latin typeface="宋体" panose="02010600030101010101" pitchFamily="2" charset="-122"/>
                <a:cs typeface="宋体" panose="02010600030101010101" pitchFamily="2" charset="-122"/>
              </a:rPr>
              <a:t>   </a:t>
            </a:r>
            <a:r>
              <a:rPr lang="zh-CN" altLang="zh-CN" sz="2400" dirty="0" smtClean="0">
                <a:latin typeface="宋体" panose="02010600030101010101" pitchFamily="2" charset="-122"/>
                <a:cs typeface="宋体" panose="02010600030101010101" pitchFamily="2" charset="-122"/>
              </a:rPr>
              <a:t>是</a:t>
            </a:r>
            <a:r>
              <a:rPr lang="zh-CN" altLang="en-US" sz="2400" dirty="0">
                <a:latin typeface="宋体" panose="02010600030101010101" pitchFamily="2" charset="-122"/>
                <a:cs typeface="宋体" panose="02010600030101010101" pitchFamily="2" charset="-122"/>
              </a:rPr>
              <a:t>现实</a:t>
            </a:r>
            <a:r>
              <a:rPr lang="zh-CN" altLang="zh-CN" sz="2400" dirty="0" smtClean="0">
                <a:latin typeface="宋体" panose="02010600030101010101" pitchFamily="2" charset="-122"/>
                <a:cs typeface="宋体" panose="02010600030101010101" pitchFamily="2" charset="-122"/>
              </a:rPr>
              <a:t>的</a:t>
            </a:r>
            <a:r>
              <a:rPr lang="zh-CN" altLang="zh-CN" sz="2400" dirty="0">
                <a:latin typeface="宋体" panose="02010600030101010101" pitchFamily="2" charset="-122"/>
                <a:cs typeface="宋体" panose="02010600030101010101" pitchFamily="2" charset="-122"/>
              </a:rPr>
              <a:t>名义GDP增长率， </a:t>
            </a:r>
            <a:r>
              <a:rPr lang="en-US" altLang="zh-CN" sz="2400" dirty="0" smtClean="0">
                <a:latin typeface="宋体" panose="02010600030101010101" pitchFamily="2" charset="-122"/>
                <a:cs typeface="宋体" panose="02010600030101010101" pitchFamily="2" charset="-122"/>
              </a:rPr>
              <a:t>  </a:t>
            </a:r>
            <a:r>
              <a:rPr lang="zh-CN" altLang="zh-CN" sz="2400" dirty="0" smtClean="0">
                <a:latin typeface="宋体" panose="02010600030101010101" pitchFamily="2" charset="-122"/>
                <a:cs typeface="宋体" panose="02010600030101010101" pitchFamily="2" charset="-122"/>
              </a:rPr>
              <a:t>是</a:t>
            </a:r>
            <a:r>
              <a:rPr lang="zh-CN" altLang="zh-CN" sz="2400" dirty="0">
                <a:latin typeface="宋体" panose="02010600030101010101" pitchFamily="2" charset="-122"/>
                <a:cs typeface="宋体" panose="02010600030101010101" pitchFamily="2" charset="-122"/>
              </a:rPr>
              <a:t>前16个季度货币流通速度的变量率的均值， 是</a:t>
            </a:r>
            <a:r>
              <a:rPr lang="zh-CN" altLang="zh-CN" sz="2400" dirty="0" smtClean="0">
                <a:latin typeface="宋体" panose="02010600030101010101" pitchFamily="2" charset="-122"/>
                <a:cs typeface="宋体" panose="02010600030101010101" pitchFamily="2" charset="-122"/>
              </a:rPr>
              <a:t>常数</a:t>
            </a:r>
            <a:endParaRPr lang="en-US" altLang="zh-CN" sz="2400" dirty="0">
              <a:latin typeface="宋体" panose="02010600030101010101" pitchFamily="2" charset="-122"/>
              <a:cs typeface="宋体" panose="02010600030101010101" pitchFamily="2" charset="-122"/>
            </a:endParaRPr>
          </a:p>
          <a:p>
            <a:pPr marL="800100" indent="-342900">
              <a:lnSpc>
                <a:spcPct val="150000"/>
              </a:lnSpc>
              <a:spcAft>
                <a:spcPts val="0"/>
              </a:spcAft>
              <a:buClr>
                <a:srgbClr val="00B050"/>
              </a:buClr>
              <a:buFont typeface="Wingdings" panose="05000000000000000000" pitchFamily="2" charset="2"/>
              <a:buChar char="Ø"/>
            </a:pPr>
            <a:r>
              <a:rPr lang="zh-CN" altLang="zh-CN" sz="2400" dirty="0" smtClean="0">
                <a:ea typeface="宋体" panose="02010600030101010101" pitchFamily="2" charset="-122"/>
                <a:cs typeface="宋体" panose="02010600030101010101" pitchFamily="2" charset="-122"/>
              </a:rPr>
              <a:t>以</a:t>
            </a:r>
            <a:r>
              <a:rPr lang="zh-CN" altLang="zh-CN" sz="2400" dirty="0">
                <a:ea typeface="宋体" panose="02010600030101010101" pitchFamily="2" charset="-122"/>
                <a:cs typeface="宋体" panose="02010600030101010101" pitchFamily="2" charset="-122"/>
              </a:rPr>
              <a:t>名义GDP增长率为目标，基础货币根据观察到的名义GDP增长率与目标名义GDP增长率的缺口进行调整。因此，它也被称为“名义收入目标规则”。</a:t>
            </a:r>
            <a:r>
              <a:rPr lang="zh-CN" altLang="zh-CN" sz="2400" dirty="0" smtClean="0">
                <a:ea typeface="宋体" panose="02010600030101010101" pitchFamily="2" charset="-122"/>
                <a:cs typeface="宋体" panose="02010600030101010101" pitchFamily="2" charset="-122"/>
              </a:rPr>
              <a:t>在</a:t>
            </a:r>
            <a:r>
              <a:rPr lang="zh-CN" altLang="en-US" sz="2400" dirty="0" smtClean="0">
                <a:ea typeface="宋体" panose="02010600030101010101" pitchFamily="2" charset="-122"/>
                <a:cs typeface="宋体" panose="02010600030101010101" pitchFamily="2" charset="-122"/>
              </a:rPr>
              <a:t>此</a:t>
            </a:r>
            <a:r>
              <a:rPr lang="zh-CN" altLang="zh-CN" sz="2400" dirty="0" smtClean="0">
                <a:ea typeface="宋体" panose="02010600030101010101" pitchFamily="2" charset="-122"/>
                <a:cs typeface="宋体" panose="02010600030101010101" pitchFamily="2" charset="-122"/>
              </a:rPr>
              <a:t>规则</a:t>
            </a:r>
            <a:r>
              <a:rPr lang="zh-CN" altLang="zh-CN" sz="2400" dirty="0">
                <a:ea typeface="宋体" panose="02010600030101010101" pitchFamily="2" charset="-122"/>
                <a:cs typeface="宋体" panose="02010600030101010101" pitchFamily="2" charset="-122"/>
              </a:rPr>
              <a:t>下，货币政策仍然是逆风向调整的。当名义GDP增速高于目标值时，采取紧缩的货币政策；反之，当名义GDP增速低于目标值时，采取扩张的货币</a:t>
            </a:r>
            <a:r>
              <a:rPr lang="zh-CN" altLang="zh-CN" sz="2400" dirty="0" smtClean="0">
                <a:ea typeface="宋体" panose="02010600030101010101" pitchFamily="2" charset="-122"/>
                <a:cs typeface="宋体" panose="02010600030101010101" pitchFamily="2" charset="-122"/>
              </a:rPr>
              <a:t>政策</a:t>
            </a:r>
            <a:endParaRPr lang="en-US" altLang="zh-CN" sz="2400" dirty="0">
              <a:latin typeface="微软雅黑" panose="020B0503020204020204" pitchFamily="34" charset="-122"/>
              <a:ea typeface="微软雅黑" panose="020B0503020204020204" pitchFamily="34" charset="-122"/>
            </a:endParaRPr>
          </a:p>
        </p:txBody>
      </p:sp>
      <p:sp>
        <p:nvSpPr>
          <p:cNvPr id="2" name="矩形 1"/>
          <p:cNvSpPr/>
          <p:nvPr/>
        </p:nvSpPr>
        <p:spPr>
          <a:xfrm>
            <a:off x="740211" y="1618890"/>
            <a:ext cx="3887281" cy="535531"/>
          </a:xfrm>
          <a:prstGeom prst="rect">
            <a:avLst/>
          </a:prstGeom>
        </p:spPr>
        <p:txBody>
          <a:bodyPr wrap="square">
            <a:spAutoFit/>
          </a:bodyPr>
          <a:lstStyle/>
          <a:p>
            <a:pPr marL="342900" indent="-342900" eaLnBrk="1" hangingPunct="1">
              <a:lnSpc>
                <a:spcPct val="120000"/>
              </a:lnSpc>
              <a:buClr>
                <a:srgbClr val="00B050"/>
              </a:buClr>
              <a:buFont typeface="Wingdings" panose="05000000000000000000" pitchFamily="2" charset="2"/>
              <a:buChar char="n"/>
              <a:defRPr/>
            </a:pPr>
            <a:r>
              <a:rPr lang="zh-CN" altLang="en-US" sz="2400" b="1" kern="0" dirty="0" smtClean="0">
                <a:latin typeface="微软雅黑" panose="020B0503020204020204" pitchFamily="34" charset="-122"/>
                <a:ea typeface="微软雅黑" panose="020B0503020204020204" pitchFamily="34" charset="-122"/>
              </a:rPr>
              <a:t>麦卡勒姆规则</a:t>
            </a:r>
            <a:endParaRPr lang="zh-CN" altLang="en-US" sz="2400" b="1" kern="0" dirty="0">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4542816" y="1489748"/>
          <a:ext cx="5941605" cy="757858"/>
        </p:xfrm>
        <a:graphic>
          <a:graphicData uri="http://schemas.openxmlformats.org/presentationml/2006/ole">
            <mc:AlternateContent xmlns:mc="http://schemas.openxmlformats.org/markup-compatibility/2006">
              <mc:Choice xmlns:v="urn:schemas-microsoft-com:vml" Requires="v">
                <p:oleObj spid="_x0000_s48155" name="" r:id="rId2" imgW="1866900" imgH="241300" progId="Equation.DSMT4">
                  <p:embed/>
                </p:oleObj>
              </mc:Choice>
              <mc:Fallback>
                <p:oleObj name="" r:id="rId2" imgW="1866900" imgH="2413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816" y="1489748"/>
                        <a:ext cx="5941605" cy="757858"/>
                      </a:xfrm>
                      <a:prstGeom prst="rect">
                        <a:avLst/>
                      </a:prstGeom>
                      <a:noFill/>
                    </p:spPr>
                  </p:pic>
                </p:oleObj>
              </mc:Fallback>
            </mc:AlternateContent>
          </a:graphicData>
        </a:graphic>
      </p:graphicFrame>
      <p:pic>
        <p:nvPicPr>
          <p:cNvPr id="48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9922" y="2538657"/>
            <a:ext cx="458346" cy="44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3478" y="2596448"/>
            <a:ext cx="413806" cy="32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4000" y="2550890"/>
            <a:ext cx="445623" cy="428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9210" y="3076654"/>
            <a:ext cx="572084" cy="53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33106" y="3091161"/>
            <a:ext cx="335547" cy="41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本框 12"/>
          <p:cNvSpPr txBox="1">
            <a:spLocks noChangeArrowheads="1"/>
          </p:cNvSpPr>
          <p:nvPr/>
        </p:nvSpPr>
        <p:spPr bwMode="auto">
          <a:xfrm>
            <a:off x="768350" y="44608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五</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货币政策</a:t>
            </a:r>
            <a:r>
              <a:rPr lang="zh-CN" altLang="en-US" sz="2400" b="1" dirty="0" smtClean="0">
                <a:latin typeface="微软雅黑" panose="020B0503020204020204" pitchFamily="34" charset="-122"/>
                <a:ea typeface="微软雅黑" panose="020B0503020204020204" pitchFamily="34" charset="-122"/>
              </a:rPr>
              <a:t>理论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5" name="矩形 14"/>
          <p:cNvSpPr/>
          <p:nvPr/>
        </p:nvSpPr>
        <p:spPr>
          <a:xfrm>
            <a:off x="354012" y="1010919"/>
            <a:ext cx="3877985"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一）政策规则与相机抉择</a:t>
            </a:r>
            <a:endParaRPr lang="zh-CN" altLang="en-US" sz="2400" b="1"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
          <p:cNvSpPr txBox="1">
            <a:spLocks noChangeArrowheads="1"/>
          </p:cNvSpPr>
          <p:nvPr/>
        </p:nvSpPr>
        <p:spPr bwMode="auto">
          <a:xfrm>
            <a:off x="560387" y="1531685"/>
            <a:ext cx="11229535" cy="50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2000" dirty="0" smtClean="0">
                <a:solidFill>
                  <a:srgbClr val="000000"/>
                </a:solidFill>
                <a:latin typeface="微软雅黑" panose="020B0503020204020204" pitchFamily="34" charset="-122"/>
                <a:ea typeface="微软雅黑" panose="020B0503020204020204" pitchFamily="34" charset="-122"/>
              </a:rPr>
              <a:t>1</a:t>
            </a:r>
            <a:r>
              <a:rPr lang="zh-CN" altLang="en-US" sz="2000" dirty="0" smtClean="0">
                <a:solidFill>
                  <a:srgbClr val="000000"/>
                </a:solidFill>
                <a:latin typeface="微软雅黑" panose="020B0503020204020204" pitchFamily="34" charset="-122"/>
                <a:ea typeface="微软雅黑" panose="020B0503020204020204" pitchFamily="34" charset="-122"/>
              </a:rPr>
              <a:t>、通货膨胀</a:t>
            </a:r>
            <a:r>
              <a:rPr lang="zh-CN" altLang="en-US" sz="2000" dirty="0">
                <a:solidFill>
                  <a:srgbClr val="000000"/>
                </a:solidFill>
                <a:latin typeface="微软雅黑" panose="020B0503020204020204" pitchFamily="34" charset="-122"/>
                <a:ea typeface="微软雅黑" panose="020B0503020204020204" pitchFamily="34" charset="-122"/>
              </a:rPr>
              <a:t>目标制（</a:t>
            </a:r>
            <a:r>
              <a:rPr lang="en-US" altLang="zh-CN" sz="2000" dirty="0">
                <a:solidFill>
                  <a:srgbClr val="000000"/>
                </a:solidFill>
                <a:latin typeface="微软雅黑" panose="020B0503020204020204" pitchFamily="34" charset="-122"/>
                <a:ea typeface="微软雅黑" panose="020B0503020204020204" pitchFamily="34" charset="-122"/>
              </a:rPr>
              <a:t>Inflation Targeting</a:t>
            </a:r>
            <a:r>
              <a:rPr lang="zh-CN" altLang="en-US" sz="2000" dirty="0" smtClean="0">
                <a:solidFill>
                  <a:srgbClr val="000000"/>
                </a:solidFill>
                <a:latin typeface="微软雅黑" panose="020B0503020204020204" pitchFamily="34" charset="-122"/>
                <a:ea typeface="微软雅黑" panose="020B0503020204020204" pitchFamily="34" charset="-122"/>
              </a:rPr>
              <a:t>）的</a:t>
            </a:r>
            <a:r>
              <a:rPr lang="zh-CN" altLang="en-US" sz="2000" dirty="0">
                <a:solidFill>
                  <a:srgbClr val="000000"/>
                </a:solidFill>
                <a:latin typeface="微软雅黑" panose="020B0503020204020204" pitchFamily="34" charset="-122"/>
                <a:ea typeface="微软雅黑" panose="020B0503020204020204" pitchFamily="34" charset="-122"/>
              </a:rPr>
              <a:t>含义</a:t>
            </a:r>
            <a:endParaRPr lang="zh-CN" altLang="en-US"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anose="05000000000000000000" pitchFamily="2" charset="2"/>
              <a:buChar char="n"/>
            </a:pPr>
            <a:r>
              <a:rPr lang="zh-CN" altLang="en-US" sz="2000" dirty="0">
                <a:solidFill>
                  <a:srgbClr val="000000"/>
                </a:solidFill>
                <a:latin typeface="微软雅黑" panose="020B0503020204020204" pitchFamily="34" charset="-122"/>
                <a:ea typeface="微软雅黑" panose="020B0503020204020204" pitchFamily="34" charset="-122"/>
              </a:rPr>
              <a:t>货币当局明确以稳定中长期的通货膨胀率为首要目标，并将未来一段时间要达到的目标通货膨胀率向外界公布</a:t>
            </a:r>
            <a:r>
              <a:rPr lang="zh-CN" altLang="en-US" sz="2000" dirty="0" smtClean="0">
                <a:solidFill>
                  <a:srgbClr val="000000"/>
                </a:solidFill>
                <a:latin typeface="微软雅黑" panose="020B0503020204020204" pitchFamily="34" charset="-122"/>
                <a:ea typeface="微软雅黑" panose="020B0503020204020204" pitchFamily="34" charset="-122"/>
              </a:rPr>
              <a:t>；货币</a:t>
            </a:r>
            <a:r>
              <a:rPr lang="zh-CN" altLang="en-US" sz="2000" dirty="0">
                <a:solidFill>
                  <a:srgbClr val="000000"/>
                </a:solidFill>
                <a:latin typeface="微软雅黑" panose="020B0503020204020204" pitchFamily="34" charset="-122"/>
                <a:ea typeface="微软雅黑" panose="020B0503020204020204" pitchFamily="34" charset="-122"/>
              </a:rPr>
              <a:t>当局承担实现既定目标的</a:t>
            </a:r>
            <a:r>
              <a:rPr lang="zh-CN" altLang="en-US" sz="2000" dirty="0" smtClean="0">
                <a:solidFill>
                  <a:srgbClr val="000000"/>
                </a:solidFill>
                <a:latin typeface="微软雅黑" panose="020B0503020204020204" pitchFamily="34" charset="-122"/>
                <a:ea typeface="微软雅黑" panose="020B0503020204020204" pitchFamily="34" charset="-122"/>
              </a:rPr>
              <a:t>责任</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anose="05000000000000000000" pitchFamily="2" charset="2"/>
              <a:buChar char="n"/>
            </a:pPr>
            <a:r>
              <a:rPr lang="en-US" altLang="zh-CN" sz="2000" dirty="0" smtClean="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世纪</a:t>
            </a:r>
            <a:r>
              <a:rPr lang="en-US" altLang="zh-CN" sz="2000" dirty="0">
                <a:solidFill>
                  <a:srgbClr val="000000"/>
                </a:solidFill>
                <a:latin typeface="微软雅黑" panose="020B0503020204020204" pitchFamily="34" charset="-122"/>
                <a:ea typeface="微软雅黑" panose="020B0503020204020204" pitchFamily="34" charset="-122"/>
              </a:rPr>
              <a:t>90</a:t>
            </a:r>
            <a:r>
              <a:rPr lang="zh-CN" altLang="en-US" sz="2000" dirty="0">
                <a:solidFill>
                  <a:srgbClr val="000000"/>
                </a:solidFill>
                <a:latin typeface="微软雅黑" panose="020B0503020204020204" pitchFamily="34" charset="-122"/>
                <a:ea typeface="微软雅黑" panose="020B0503020204020204" pitchFamily="34" charset="-122"/>
              </a:rPr>
              <a:t>年代，美国、新西兰、加拿大、英国、瑞典、芬兰、以色列、澳大利亚，以及欧元</a:t>
            </a:r>
            <a:r>
              <a:rPr lang="zh-CN" altLang="en-US" sz="2000" dirty="0" smtClean="0">
                <a:solidFill>
                  <a:srgbClr val="000000"/>
                </a:solidFill>
                <a:latin typeface="微软雅黑" panose="020B0503020204020204" pitchFamily="34" charset="-122"/>
                <a:ea typeface="微软雅黑" panose="020B0503020204020204" pitchFamily="34" charset="-122"/>
              </a:rPr>
              <a:t>区等先后</a:t>
            </a:r>
            <a:r>
              <a:rPr lang="zh-CN" altLang="en-US" sz="2000" dirty="0">
                <a:solidFill>
                  <a:srgbClr val="000000"/>
                </a:solidFill>
                <a:latin typeface="微软雅黑" panose="020B0503020204020204" pitchFamily="34" charset="-122"/>
                <a:ea typeface="微软雅黑" panose="020B0503020204020204" pitchFamily="34" charset="-122"/>
              </a:rPr>
              <a:t>采取了“通货膨胀目标制”</a:t>
            </a:r>
            <a:endParaRPr lang="zh-CN" altLang="en-US" sz="200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50000"/>
              </a:lnSpc>
            </a:pPr>
            <a:r>
              <a:rPr lang="en-US" altLang="zh-CN" sz="2000" dirty="0" smtClean="0">
                <a:solidFill>
                  <a:srgbClr val="000000"/>
                </a:solidFill>
                <a:latin typeface="微软雅黑" panose="020B0503020204020204" pitchFamily="34" charset="-122"/>
                <a:ea typeface="微软雅黑" panose="020B0503020204020204" pitchFamily="34" charset="-122"/>
              </a:rPr>
              <a:t>2</a:t>
            </a:r>
            <a:r>
              <a:rPr lang="zh-CN" altLang="en-US" sz="2000" dirty="0" smtClean="0">
                <a:solidFill>
                  <a:srgbClr val="000000"/>
                </a:solidFill>
                <a:latin typeface="微软雅黑" panose="020B0503020204020204" pitchFamily="34" charset="-122"/>
                <a:ea typeface="微软雅黑" panose="020B0503020204020204" pitchFamily="34" charset="-122"/>
              </a:rPr>
              <a:t>、实行</a:t>
            </a:r>
            <a:r>
              <a:rPr lang="zh-CN" altLang="en-US" sz="2000" dirty="0">
                <a:solidFill>
                  <a:srgbClr val="000000"/>
                </a:solidFill>
                <a:latin typeface="微软雅黑" panose="020B0503020204020204" pitchFamily="34" charset="-122"/>
                <a:ea typeface="微软雅黑" panose="020B0503020204020204" pitchFamily="34" charset="-122"/>
              </a:rPr>
              <a:t>通货膨胀目标制的</a:t>
            </a:r>
            <a:r>
              <a:rPr lang="zh-CN" altLang="en-US" sz="2000" dirty="0" smtClean="0">
                <a:solidFill>
                  <a:srgbClr val="000000"/>
                </a:solidFill>
                <a:latin typeface="微软雅黑" panose="020B0503020204020204" pitchFamily="34" charset="-122"/>
                <a:ea typeface="微软雅黑" panose="020B0503020204020204" pitchFamily="34" charset="-122"/>
              </a:rPr>
              <a:t>条件</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rgbClr val="00B050"/>
              </a:buClr>
              <a:buFont typeface="Wingdings" panose="05000000000000000000" pitchFamily="2" charset="2"/>
              <a:buChar char="n"/>
            </a:pPr>
            <a:r>
              <a:rPr lang="zh-CN" altLang="en-US" sz="2000" dirty="0" smtClean="0">
                <a:solidFill>
                  <a:srgbClr val="000000"/>
                </a:solidFill>
                <a:latin typeface="微软雅黑" panose="020B0503020204020204" pitchFamily="34" charset="-122"/>
                <a:ea typeface="微软雅黑" panose="020B0503020204020204" pitchFamily="34" charset="-122"/>
              </a:rPr>
              <a:t>三个：要</a:t>
            </a:r>
            <a:r>
              <a:rPr lang="zh-CN" altLang="en-US" sz="2000" dirty="0">
                <a:solidFill>
                  <a:srgbClr val="000000"/>
                </a:solidFill>
                <a:latin typeface="微软雅黑" panose="020B0503020204020204" pitchFamily="34" charset="-122"/>
                <a:ea typeface="微软雅黑" panose="020B0503020204020204" pitchFamily="34" charset="-122"/>
              </a:rPr>
              <a:t>确定合理的通货膨胀目标区间；中央银行要有精确预测通货膨胀率的能力；中央银行要有高度的</a:t>
            </a:r>
            <a:r>
              <a:rPr lang="zh-CN" altLang="en-US" sz="2000" dirty="0" smtClean="0">
                <a:solidFill>
                  <a:srgbClr val="000000"/>
                </a:solidFill>
                <a:latin typeface="微软雅黑" panose="020B0503020204020204" pitchFamily="34" charset="-122"/>
                <a:ea typeface="微软雅黑" panose="020B0503020204020204" pitchFamily="34" charset="-122"/>
              </a:rPr>
              <a:t>独立性</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0" indent="0" eaLnBrk="1" hangingPunct="1">
              <a:lnSpc>
                <a:spcPct val="150000"/>
              </a:lnSpc>
            </a:pPr>
            <a:r>
              <a:rPr lang="en-US" altLang="zh-CN" sz="2000" dirty="0" smtClean="0">
                <a:solidFill>
                  <a:srgbClr val="000000"/>
                </a:solidFill>
                <a:latin typeface="微软雅黑" panose="020B0503020204020204" pitchFamily="34" charset="-122"/>
                <a:ea typeface="微软雅黑" panose="020B0503020204020204" pitchFamily="34" charset="-122"/>
              </a:rPr>
              <a:t>3</a:t>
            </a:r>
            <a:r>
              <a:rPr lang="zh-CN" altLang="en-US" sz="2000" dirty="0" smtClean="0">
                <a:solidFill>
                  <a:srgbClr val="000000"/>
                </a:solidFill>
                <a:latin typeface="微软雅黑" panose="020B0503020204020204" pitchFamily="34" charset="-122"/>
                <a:ea typeface="微软雅黑" panose="020B0503020204020204" pitchFamily="34" charset="-122"/>
              </a:rPr>
              <a:t>、通货膨胀</a:t>
            </a:r>
            <a:r>
              <a:rPr lang="zh-CN" altLang="en-US" sz="2000" dirty="0">
                <a:solidFill>
                  <a:srgbClr val="000000"/>
                </a:solidFill>
                <a:latin typeface="微软雅黑" panose="020B0503020204020204" pitchFamily="34" charset="-122"/>
                <a:ea typeface="微软雅黑" panose="020B0503020204020204" pitchFamily="34" charset="-122"/>
              </a:rPr>
              <a:t>目标制的</a:t>
            </a:r>
            <a:r>
              <a:rPr lang="zh-CN" altLang="en-US" sz="2000" dirty="0" smtClean="0">
                <a:solidFill>
                  <a:srgbClr val="000000"/>
                </a:solidFill>
                <a:latin typeface="微软雅黑" panose="020B0503020204020204" pitchFamily="34" charset="-122"/>
                <a:ea typeface="微软雅黑" panose="020B0503020204020204" pitchFamily="34" charset="-122"/>
              </a:rPr>
              <a:t>优点</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rgbClr val="00B050"/>
              </a:buClr>
              <a:buFont typeface="Wingdings" panose="05000000000000000000" pitchFamily="2" charset="2"/>
              <a:buChar char="n"/>
            </a:pPr>
            <a:r>
              <a:rPr lang="zh-CN" altLang="en-US" sz="2000" dirty="0" smtClean="0">
                <a:solidFill>
                  <a:srgbClr val="000000"/>
                </a:solidFill>
                <a:latin typeface="微软雅黑" panose="020B0503020204020204" pitchFamily="34" charset="-122"/>
                <a:ea typeface="微软雅黑" panose="020B0503020204020204" pitchFamily="34" charset="-122"/>
              </a:rPr>
              <a:t>有助于</a:t>
            </a:r>
            <a:r>
              <a:rPr lang="zh-CN" altLang="en-US" sz="2000" dirty="0">
                <a:solidFill>
                  <a:srgbClr val="000000"/>
                </a:solidFill>
                <a:latin typeface="微软雅黑" panose="020B0503020204020204" pitchFamily="34" charset="-122"/>
                <a:ea typeface="微软雅黑" panose="020B0503020204020204" pitchFamily="34" charset="-122"/>
              </a:rPr>
              <a:t>克服传统货币政策那种单纯盯住某种经济和金融变量的弊端，实现了规则性与灵活性的统一；通货膨胀目标制提高了货币政策的透明度</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2" name="矩形 1"/>
          <p:cNvSpPr/>
          <p:nvPr/>
        </p:nvSpPr>
        <p:spPr>
          <a:xfrm>
            <a:off x="354013" y="996154"/>
            <a:ext cx="6005513" cy="535531"/>
          </a:xfrm>
          <a:prstGeom prst="rect">
            <a:avLst/>
          </a:prstGeom>
        </p:spPr>
        <p:txBody>
          <a:bodyPr>
            <a:spAutoFit/>
          </a:bodyPr>
          <a:lstStyle/>
          <a:p>
            <a:pPr eaLnBrk="1" hangingPunct="1">
              <a:lnSpc>
                <a:spcPct val="120000"/>
              </a:lnSpc>
              <a:defRPr/>
            </a:pPr>
            <a:r>
              <a:rPr lang="zh-CN" altLang="en-US" sz="2400" b="1" kern="0" dirty="0">
                <a:solidFill>
                  <a:srgbClr val="000000"/>
                </a:solidFill>
                <a:latin typeface="微软雅黑" panose="020B0503020204020204" pitchFamily="34" charset="-122"/>
                <a:ea typeface="微软雅黑" panose="020B0503020204020204" pitchFamily="34" charset="-122"/>
              </a:rPr>
              <a:t>（二）通货膨胀目标制</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44608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五</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货币政策</a:t>
            </a:r>
            <a:r>
              <a:rPr lang="zh-CN" altLang="en-US" sz="2400" b="1" dirty="0" smtClean="0">
                <a:latin typeface="微软雅黑" panose="020B0503020204020204" pitchFamily="34" charset="-122"/>
                <a:ea typeface="微软雅黑" panose="020B0503020204020204" pitchFamily="34" charset="-122"/>
              </a:rPr>
              <a:t>理论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
          <p:cNvSpPr txBox="1">
            <a:spLocks noChangeArrowheads="1"/>
          </p:cNvSpPr>
          <p:nvPr/>
        </p:nvSpPr>
        <p:spPr bwMode="auto">
          <a:xfrm>
            <a:off x="560387" y="1531685"/>
            <a:ext cx="11229535" cy="50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2000" dirty="0" smtClean="0">
                <a:solidFill>
                  <a:srgbClr val="000000"/>
                </a:solidFill>
                <a:latin typeface="微软雅黑" panose="020B0503020204020204" pitchFamily="34" charset="-122"/>
                <a:ea typeface="微软雅黑" panose="020B0503020204020204" pitchFamily="34" charset="-122"/>
              </a:rPr>
              <a:t>1</a:t>
            </a:r>
            <a:r>
              <a:rPr lang="zh-CN" altLang="en-US" sz="2000" dirty="0" smtClean="0">
                <a:solidFill>
                  <a:srgbClr val="000000"/>
                </a:solidFill>
                <a:latin typeface="微软雅黑" panose="020B0503020204020204" pitchFamily="34" charset="-122"/>
                <a:ea typeface="微软雅黑" panose="020B0503020204020204" pitchFamily="34" charset="-122"/>
              </a:rPr>
              <a:t>、量化宽松货币政策</a:t>
            </a:r>
            <a:endParaRPr lang="zh-CN" altLang="en-US"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anose="05000000000000000000" pitchFamily="2" charset="2"/>
              <a:buChar char="n"/>
            </a:pPr>
            <a:r>
              <a:rPr lang="zh-CN" altLang="en-US" sz="2000" dirty="0">
                <a:solidFill>
                  <a:srgbClr val="000000"/>
                </a:solidFill>
                <a:latin typeface="微软雅黑" panose="020B0503020204020204" pitchFamily="34" charset="-122"/>
                <a:ea typeface="微软雅黑" panose="020B0503020204020204" pitchFamily="34" charset="-122"/>
              </a:rPr>
              <a:t>量化</a:t>
            </a:r>
            <a:r>
              <a:rPr lang="zh-CN" altLang="en-US" sz="2000" dirty="0" smtClean="0">
                <a:solidFill>
                  <a:srgbClr val="000000"/>
                </a:solidFill>
                <a:latin typeface="微软雅黑" panose="020B0503020204020204" pitchFamily="34" charset="-122"/>
                <a:ea typeface="微软雅黑" panose="020B0503020204020204" pitchFamily="34" charset="-122"/>
              </a:rPr>
              <a:t>宽松特点：中央银行</a:t>
            </a:r>
            <a:r>
              <a:rPr lang="zh-CN" altLang="en-US" sz="2000" dirty="0">
                <a:solidFill>
                  <a:srgbClr val="000000"/>
                </a:solidFill>
                <a:latin typeface="微软雅黑" panose="020B0503020204020204" pitchFamily="34" charset="-122"/>
                <a:ea typeface="微软雅黑" panose="020B0503020204020204" pitchFamily="34" charset="-122"/>
              </a:rPr>
              <a:t>资产负债表的总量扩张；货币政策工具的</a:t>
            </a:r>
            <a:r>
              <a:rPr lang="zh-CN" altLang="en-US" sz="2000" dirty="0" smtClean="0">
                <a:solidFill>
                  <a:srgbClr val="000000"/>
                </a:solidFill>
                <a:latin typeface="微软雅黑" panose="020B0503020204020204" pitchFamily="34" charset="-122"/>
                <a:ea typeface="微软雅黑" panose="020B0503020204020204" pitchFamily="34" charset="-122"/>
              </a:rPr>
              <a:t>创新；扭曲</a:t>
            </a:r>
            <a:r>
              <a:rPr lang="zh-CN" altLang="en-US" sz="2000" dirty="0">
                <a:solidFill>
                  <a:srgbClr val="000000"/>
                </a:solidFill>
                <a:latin typeface="微软雅黑" panose="020B0503020204020204" pitchFamily="34" charset="-122"/>
                <a:ea typeface="微软雅黑" panose="020B0503020204020204" pitchFamily="34" charset="-122"/>
              </a:rPr>
              <a:t>性操作</a:t>
            </a:r>
            <a:endParaRPr lang="zh-CN" altLang="en-US" sz="200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50000"/>
              </a:lnSpc>
              <a:buClr>
                <a:srgbClr val="00B050"/>
              </a:buClr>
            </a:pPr>
            <a:r>
              <a:rPr lang="en-US" altLang="zh-CN" sz="2000" dirty="0" smtClean="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、量化宽松政策的效果和</a:t>
            </a:r>
            <a:r>
              <a:rPr lang="zh-CN" altLang="en-US" sz="2000" dirty="0" smtClean="0">
                <a:solidFill>
                  <a:srgbClr val="000000"/>
                </a:solidFill>
                <a:latin typeface="微软雅黑" panose="020B0503020204020204" pitchFamily="34" charset="-122"/>
                <a:ea typeface="微软雅黑" panose="020B0503020204020204" pitchFamily="34" charset="-122"/>
              </a:rPr>
              <a:t>不足</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rgbClr val="00B050"/>
              </a:buClr>
              <a:buFont typeface="Wingdings" panose="05000000000000000000" pitchFamily="2" charset="2"/>
              <a:buChar char="n"/>
            </a:pPr>
            <a:r>
              <a:rPr lang="zh-CN" altLang="en-US" sz="2000" dirty="0">
                <a:solidFill>
                  <a:srgbClr val="000000"/>
                </a:solidFill>
                <a:latin typeface="微软雅黑" panose="020B0503020204020204" pitchFamily="34" charset="-122"/>
                <a:ea typeface="微软雅黑" panose="020B0503020204020204" pitchFamily="34" charset="-122"/>
              </a:rPr>
              <a:t>量化宽松政策有效稳定了</a:t>
            </a:r>
            <a:r>
              <a:rPr lang="zh-CN" altLang="en-US" sz="2000" dirty="0" smtClean="0">
                <a:solidFill>
                  <a:srgbClr val="000000"/>
                </a:solidFill>
                <a:latin typeface="微软雅黑" panose="020B0503020204020204" pitchFamily="34" charset="-122"/>
                <a:ea typeface="微软雅黑" panose="020B0503020204020204" pitchFamily="34" charset="-122"/>
              </a:rPr>
              <a:t>金融市场</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rgbClr val="00B050"/>
              </a:buClr>
              <a:buFont typeface="Wingdings" panose="05000000000000000000" pitchFamily="2" charset="2"/>
              <a:buChar char="n"/>
            </a:pPr>
            <a:r>
              <a:rPr lang="zh-CN" altLang="en-US" sz="2000" dirty="0">
                <a:solidFill>
                  <a:srgbClr val="000000"/>
                </a:solidFill>
                <a:latin typeface="微软雅黑" panose="020B0503020204020204" pitchFamily="34" charset="-122"/>
                <a:ea typeface="微软雅黑" panose="020B0503020204020204" pitchFamily="34" charset="-122"/>
              </a:rPr>
              <a:t>量化宽松政策缓解了金融危机对实体经济的</a:t>
            </a:r>
            <a:r>
              <a:rPr lang="zh-CN" altLang="en-US" sz="2000" dirty="0" smtClean="0">
                <a:solidFill>
                  <a:srgbClr val="000000"/>
                </a:solidFill>
                <a:latin typeface="微软雅黑" panose="020B0503020204020204" pitchFamily="34" charset="-122"/>
                <a:ea typeface="微软雅黑" panose="020B0503020204020204" pitchFamily="34" charset="-122"/>
              </a:rPr>
              <a:t>影响</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rgbClr val="00B050"/>
              </a:buClr>
              <a:buFont typeface="Wingdings" panose="05000000000000000000" pitchFamily="2" charset="2"/>
              <a:buChar char="n"/>
            </a:pPr>
            <a:r>
              <a:rPr lang="zh-CN" altLang="en-US" sz="2000" dirty="0">
                <a:solidFill>
                  <a:srgbClr val="000000"/>
                </a:solidFill>
                <a:latin typeface="微软雅黑" panose="020B0503020204020204" pitchFamily="34" charset="-122"/>
                <a:ea typeface="微软雅黑" panose="020B0503020204020204" pitchFamily="34" charset="-122"/>
              </a:rPr>
              <a:t>不良</a:t>
            </a:r>
            <a:r>
              <a:rPr lang="zh-CN" altLang="en-US" sz="2000" dirty="0" smtClean="0">
                <a:solidFill>
                  <a:srgbClr val="000000"/>
                </a:solidFill>
                <a:latin typeface="微软雅黑" panose="020B0503020204020204" pitchFamily="34" charset="-122"/>
                <a:ea typeface="微软雅黑" panose="020B0503020204020204" pitchFamily="34" charset="-122"/>
              </a:rPr>
              <a:t>影响：</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rgbClr val="00B050"/>
              </a:buClr>
              <a:buFont typeface="Wingdings" panose="05000000000000000000" pitchFamily="2" charset="2"/>
              <a:buChar char="Ø"/>
            </a:pPr>
            <a:r>
              <a:rPr lang="zh-CN" altLang="en-US" sz="2000" dirty="0" smtClean="0">
                <a:solidFill>
                  <a:srgbClr val="000000"/>
                </a:solidFill>
                <a:latin typeface="微软雅黑" panose="020B0503020204020204" pitchFamily="34" charset="-122"/>
                <a:ea typeface="微软雅黑" panose="020B0503020204020204" pitchFamily="34" charset="-122"/>
              </a:rPr>
              <a:t>量化</a:t>
            </a:r>
            <a:r>
              <a:rPr lang="zh-CN" altLang="en-US" sz="2000" dirty="0">
                <a:solidFill>
                  <a:srgbClr val="000000"/>
                </a:solidFill>
                <a:latin typeface="微软雅黑" panose="020B0503020204020204" pitchFamily="34" charset="-122"/>
                <a:ea typeface="微软雅黑" panose="020B0503020204020204" pitchFamily="34" charset="-122"/>
              </a:rPr>
              <a:t>宽松货币政策本质</a:t>
            </a:r>
            <a:r>
              <a:rPr lang="zh-CN" altLang="en-US" sz="2000" dirty="0" smtClean="0">
                <a:solidFill>
                  <a:srgbClr val="000000"/>
                </a:solidFill>
                <a:latin typeface="微软雅黑" panose="020B0503020204020204" pitchFamily="34" charset="-122"/>
                <a:ea typeface="微软雅黑" panose="020B0503020204020204" pitchFamily="34" charset="-122"/>
              </a:rPr>
              <a:t>上 “最后贷款人”</a:t>
            </a:r>
            <a:r>
              <a:rPr lang="zh-CN" altLang="en-US" sz="2000" dirty="0">
                <a:solidFill>
                  <a:srgbClr val="000000"/>
                </a:solidFill>
                <a:latin typeface="微软雅黑" panose="020B0503020204020204" pitchFamily="34" charset="-122"/>
                <a:ea typeface="微软雅黑" panose="020B0503020204020204" pitchFamily="34" charset="-122"/>
              </a:rPr>
              <a:t>职能的体现，难以</a:t>
            </a:r>
            <a:r>
              <a:rPr lang="zh-CN" altLang="en-US" sz="2000" dirty="0" smtClean="0">
                <a:solidFill>
                  <a:srgbClr val="000000"/>
                </a:solidFill>
                <a:latin typeface="微软雅黑" panose="020B0503020204020204" pitchFamily="34" charset="-122"/>
                <a:ea typeface="微软雅黑" panose="020B0503020204020204" pitchFamily="34" charset="-122"/>
              </a:rPr>
              <a:t>避免 “道德风险”</a:t>
            </a:r>
            <a:r>
              <a:rPr lang="zh-CN" altLang="en-US" sz="2000" dirty="0">
                <a:solidFill>
                  <a:srgbClr val="000000"/>
                </a:solidFill>
                <a:latin typeface="微软雅黑" panose="020B0503020204020204" pitchFamily="34" charset="-122"/>
                <a:ea typeface="微软雅黑" panose="020B0503020204020204" pitchFamily="34" charset="-122"/>
              </a:rPr>
              <a:t>问题</a:t>
            </a:r>
            <a:r>
              <a:rPr lang="zh-CN" altLang="en-US" sz="2000" dirty="0" smtClean="0">
                <a:solidFill>
                  <a:srgbClr val="000000"/>
                </a:solidFill>
                <a:latin typeface="微软雅黑" panose="020B0503020204020204" pitchFamily="34" charset="-122"/>
                <a:ea typeface="微软雅黑" panose="020B0503020204020204" pitchFamily="34" charset="-122"/>
              </a:rPr>
              <a:t>。政策</a:t>
            </a:r>
            <a:r>
              <a:rPr lang="zh-CN" altLang="en-US" sz="2000" dirty="0">
                <a:solidFill>
                  <a:srgbClr val="000000"/>
                </a:solidFill>
                <a:latin typeface="微软雅黑" panose="020B0503020204020204" pitchFamily="34" charset="-122"/>
                <a:ea typeface="微软雅黑" panose="020B0503020204020204" pitchFamily="34" charset="-122"/>
              </a:rPr>
              <a:t>采取过于频繁</a:t>
            </a:r>
            <a:r>
              <a:rPr lang="zh-CN" altLang="en-US" sz="2000" dirty="0" smtClean="0">
                <a:solidFill>
                  <a:srgbClr val="000000"/>
                </a:solidFill>
                <a:latin typeface="微软雅黑" panose="020B0503020204020204" pitchFamily="34" charset="-122"/>
                <a:ea typeface="微软雅黑" panose="020B0503020204020204" pitchFamily="34" charset="-122"/>
              </a:rPr>
              <a:t>，加剧</a:t>
            </a:r>
            <a:r>
              <a:rPr lang="zh-CN" altLang="en-US" sz="2000" dirty="0">
                <a:solidFill>
                  <a:srgbClr val="000000"/>
                </a:solidFill>
                <a:latin typeface="微软雅黑" panose="020B0503020204020204" pitchFamily="34" charset="-122"/>
                <a:ea typeface="微软雅黑" panose="020B0503020204020204" pitchFamily="34" charset="-122"/>
              </a:rPr>
              <a:t>整个金融市场的系统性风险</a:t>
            </a:r>
            <a:r>
              <a:rPr lang="zh-CN" altLang="en-US" sz="2000" dirty="0" smtClean="0">
                <a:solidFill>
                  <a:srgbClr val="000000"/>
                </a:solidFill>
                <a:latin typeface="微软雅黑" panose="020B0503020204020204" pitchFamily="34" charset="-122"/>
                <a:ea typeface="微软雅黑" panose="020B0503020204020204" pitchFamily="34" charset="-122"/>
              </a:rPr>
              <a:t>；</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rgbClr val="00B050"/>
              </a:buClr>
              <a:buFont typeface="Wingdings" panose="05000000000000000000" pitchFamily="2" charset="2"/>
              <a:buChar char="Ø"/>
            </a:pPr>
            <a:r>
              <a:rPr lang="zh-CN" altLang="en-US" sz="2000" dirty="0" smtClean="0">
                <a:solidFill>
                  <a:srgbClr val="000000"/>
                </a:solidFill>
                <a:latin typeface="微软雅黑" panose="020B0503020204020204" pitchFamily="34" charset="-122"/>
                <a:ea typeface="微软雅黑" panose="020B0503020204020204" pitchFamily="34" charset="-122"/>
              </a:rPr>
              <a:t>量化</a:t>
            </a:r>
            <a:r>
              <a:rPr lang="zh-CN" altLang="en-US" sz="2000" dirty="0">
                <a:solidFill>
                  <a:srgbClr val="000000"/>
                </a:solidFill>
                <a:latin typeface="微软雅黑" panose="020B0503020204020204" pitchFamily="34" charset="-122"/>
                <a:ea typeface="微软雅黑" panose="020B0503020204020204" pitchFamily="34" charset="-122"/>
              </a:rPr>
              <a:t>宽松政策面临如何退出的</a:t>
            </a:r>
            <a:r>
              <a:rPr lang="zh-CN" altLang="en-US" sz="2000" dirty="0" smtClean="0">
                <a:solidFill>
                  <a:srgbClr val="000000"/>
                </a:solidFill>
                <a:latin typeface="微软雅黑" panose="020B0503020204020204" pitchFamily="34" charset="-122"/>
                <a:ea typeface="微软雅黑" panose="020B0503020204020204" pitchFamily="34" charset="-122"/>
              </a:rPr>
              <a:t>挑战</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2" name="矩形 1"/>
          <p:cNvSpPr/>
          <p:nvPr/>
        </p:nvSpPr>
        <p:spPr>
          <a:xfrm>
            <a:off x="354013" y="996154"/>
            <a:ext cx="6005513" cy="497957"/>
          </a:xfrm>
          <a:prstGeom prst="rect">
            <a:avLst/>
          </a:prstGeom>
        </p:spPr>
        <p:txBody>
          <a:bodyPr>
            <a:spAutoFit/>
          </a:bodyPr>
          <a:lstStyle/>
          <a:p>
            <a:pPr eaLnBrk="1" hangingPunct="1">
              <a:lnSpc>
                <a:spcPct val="120000"/>
              </a:lnSpc>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a:t>
            </a:r>
            <a:r>
              <a:rPr lang="zh-CN" altLang="en-US" sz="2400" b="1" kern="0" dirty="0">
                <a:solidFill>
                  <a:srgbClr val="000000"/>
                </a:solidFill>
                <a:latin typeface="微软雅黑" panose="020B0503020204020204" pitchFamily="34" charset="-122"/>
                <a:ea typeface="微软雅黑" panose="020B0503020204020204" pitchFamily="34" charset="-122"/>
              </a:rPr>
              <a:t>三）非常规的货币政策</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44608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rPr>
              <a:t>五</a:t>
            </a:r>
            <a:r>
              <a:rPr lang="zh-CN" altLang="en-US"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rPr>
              <a:t>货币政策</a:t>
            </a:r>
            <a:r>
              <a:rPr lang="zh-CN" altLang="en-US" sz="2400" b="1" dirty="0" smtClean="0">
                <a:solidFill>
                  <a:srgbClr val="000000"/>
                </a:solidFill>
                <a:latin typeface="微软雅黑" panose="020B0503020204020204" pitchFamily="34" charset="-122"/>
                <a:ea typeface="微软雅黑" panose="020B0503020204020204" pitchFamily="34" charset="-122"/>
              </a:rPr>
              <a:t>理论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
          <p:cNvSpPr txBox="1">
            <a:spLocks noChangeArrowheads="1"/>
          </p:cNvSpPr>
          <p:nvPr/>
        </p:nvSpPr>
        <p:spPr bwMode="auto">
          <a:xfrm>
            <a:off x="561181" y="1531685"/>
            <a:ext cx="11229535" cy="50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2000" dirty="0" smtClean="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、数量型货币政策框架通常以货币供应量为中介</a:t>
            </a:r>
            <a:r>
              <a:rPr lang="zh-CN" altLang="en-US" sz="2000" dirty="0" smtClean="0">
                <a:solidFill>
                  <a:srgbClr val="000000"/>
                </a:solidFill>
                <a:latin typeface="微软雅黑" panose="020B0503020204020204" pitchFamily="34" charset="-122"/>
                <a:ea typeface="微软雅黑" panose="020B0503020204020204" pitchFamily="34" charset="-122"/>
              </a:rPr>
              <a:t>指标</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en-US" altLang="zh-CN" sz="2000" dirty="0" smtClean="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、价格型货币政策框架通常以利率为中介</a:t>
            </a:r>
            <a:r>
              <a:rPr lang="zh-CN" altLang="en-US" sz="2000" dirty="0" smtClean="0">
                <a:solidFill>
                  <a:srgbClr val="000000"/>
                </a:solidFill>
                <a:latin typeface="微软雅黑" panose="020B0503020204020204" pitchFamily="34" charset="-122"/>
                <a:ea typeface="微软雅黑" panose="020B0503020204020204" pitchFamily="34" charset="-122"/>
              </a:rPr>
              <a:t>指标</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2" name="矩形 1"/>
          <p:cNvSpPr/>
          <p:nvPr/>
        </p:nvSpPr>
        <p:spPr>
          <a:xfrm>
            <a:off x="354013" y="996154"/>
            <a:ext cx="6005513" cy="534035"/>
          </a:xfrm>
          <a:prstGeom prst="rect">
            <a:avLst/>
          </a:prstGeom>
        </p:spPr>
        <p:txBody>
          <a:bodyPr>
            <a:spAutoFit/>
          </a:bodyPr>
          <a:lstStyle/>
          <a:p>
            <a:pPr eaLnBrk="1" hangingPunct="1">
              <a:lnSpc>
                <a:spcPct val="120000"/>
              </a:lnSpc>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（四）数量型与价格型的货币政策框架</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44608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rPr>
              <a:t>五</a:t>
            </a:r>
            <a:r>
              <a:rPr lang="zh-CN" altLang="en-US"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rPr>
              <a:t>货币政策</a:t>
            </a:r>
            <a:r>
              <a:rPr lang="zh-CN" altLang="en-US" sz="2400" b="1" dirty="0" smtClean="0">
                <a:solidFill>
                  <a:srgbClr val="000000"/>
                </a:solidFill>
                <a:latin typeface="微软雅黑" panose="020B0503020204020204" pitchFamily="34" charset="-122"/>
                <a:ea typeface="微软雅黑" panose="020B0503020204020204" pitchFamily="34" charset="-122"/>
              </a:rPr>
              <a:t>理论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pic>
        <p:nvPicPr>
          <p:cNvPr id="4915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389"/>
          <a:stretch>
            <a:fillRect/>
          </a:stretch>
        </p:blipFill>
        <p:spPr bwMode="auto">
          <a:xfrm>
            <a:off x="1167319" y="2645923"/>
            <a:ext cx="9951396" cy="375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46083"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a:solidFill>
                  <a:srgbClr val="FFFFFF"/>
                </a:solidFill>
                <a:latin typeface="微软雅黑" panose="020B0503020204020204" pitchFamily="34" charset="-122"/>
                <a:ea typeface="微软雅黑" panose="020B0503020204020204" pitchFamily="34" charset="-122"/>
              </a:rPr>
              <a:t>本讲</a:t>
            </a:r>
            <a:r>
              <a:rPr lang="zh-CN" altLang="en-US" sz="4800" b="1" dirty="0" smtClean="0">
                <a:solidFill>
                  <a:srgbClr val="FFFFFF"/>
                </a:solidFill>
                <a:latin typeface="微软雅黑" panose="020B0503020204020204" pitchFamily="34" charset="-122"/>
                <a:ea typeface="微软雅黑" panose="020B0503020204020204" pitchFamily="34" charset="-122"/>
              </a:rPr>
              <a:t>讨论</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sp>
        <p:nvSpPr>
          <p:cNvPr id="46085"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dirty="0">
                <a:solidFill>
                  <a:srgbClr val="FFFFFF"/>
                </a:solidFill>
                <a:latin typeface="微软雅黑" panose="020B0503020204020204" pitchFamily="34" charset="-122"/>
                <a:ea typeface="微软雅黑" panose="020B0503020204020204" pitchFamily="34" charset="-122"/>
              </a:rPr>
              <a:t>Part </a:t>
            </a:r>
            <a:r>
              <a:rPr lang="en-US" altLang="zh-CN" sz="6600" b="1" dirty="0" smtClean="0">
                <a:solidFill>
                  <a:srgbClr val="FFFFFF"/>
                </a:solidFill>
                <a:latin typeface="微软雅黑" panose="020B0503020204020204" pitchFamily="34" charset="-122"/>
                <a:ea typeface="微软雅黑" panose="020B0503020204020204" pitchFamily="34" charset="-122"/>
              </a:rPr>
              <a:t>06</a:t>
            </a:r>
            <a:endParaRPr lang="zh-CN" altLang="en-US" sz="6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719888" y="2828925"/>
            <a:ext cx="49641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7107"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7108"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矩形 10"/>
          <p:cNvSpPr>
            <a:spLocks noChangeArrowheads="1"/>
          </p:cNvSpPr>
          <p:nvPr/>
        </p:nvSpPr>
        <p:spPr bwMode="auto">
          <a:xfrm>
            <a:off x="354013" y="1539875"/>
            <a:ext cx="1723549"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一</a:t>
            </a:r>
            <a:r>
              <a:rPr lang="zh-CN" altLang="en-US" sz="2400" b="1" dirty="0" smtClean="0">
                <a:latin typeface="微软雅黑" panose="020B0503020204020204" pitchFamily="34" charset="-122"/>
                <a:ea typeface="微软雅黑" panose="020B0503020204020204" pitchFamily="34" charset="-122"/>
              </a:rPr>
              <a:t>、讨论题</a:t>
            </a:r>
            <a:endParaRPr lang="en-US" altLang="zh-CN" sz="2400" b="1" dirty="0">
              <a:latin typeface="微软雅黑" panose="020B0503020204020204" pitchFamily="34" charset="-122"/>
              <a:ea typeface="微软雅黑" panose="020B0503020204020204" pitchFamily="34" charset="-122"/>
            </a:endParaRPr>
          </a:p>
        </p:txBody>
      </p:sp>
      <p:sp>
        <p:nvSpPr>
          <p:cNvPr id="4711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595959"/>
                </a:solidFill>
                <a:latin typeface="微软雅黑" panose="020B0503020204020204" pitchFamily="34" charset="-122"/>
                <a:ea typeface="微软雅黑" panose="020B0503020204020204" pitchFamily="34" charset="-122"/>
              </a:rPr>
              <a:t>六</a:t>
            </a:r>
            <a:r>
              <a:rPr lang="zh-CN" altLang="en-US" sz="2400" b="1" dirty="0" smtClean="0">
                <a:solidFill>
                  <a:srgbClr val="595959"/>
                </a:solidFill>
                <a:latin typeface="微软雅黑" panose="020B0503020204020204" pitchFamily="34" charset="-122"/>
                <a:ea typeface="微软雅黑" panose="020B0503020204020204" pitchFamily="34" charset="-122"/>
              </a:rPr>
              <a:t>、本讲讨论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7111" name="Rectangle 3"/>
          <p:cNvSpPr txBox="1">
            <a:spLocks noChangeArrowheads="1"/>
          </p:cNvSpPr>
          <p:nvPr/>
        </p:nvSpPr>
        <p:spPr bwMode="auto">
          <a:xfrm>
            <a:off x="560388" y="2679700"/>
            <a:ext cx="866775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1000"/>
              </a:spcBef>
              <a:buFont typeface="Arial" panose="020B0604020202020204" pitchFamily="34" charset="0"/>
              <a:buChar char="•"/>
            </a:pPr>
            <a:endParaRPr lang="zh-CN" altLang="en-US" sz="2000" b="1" dirty="0">
              <a:latin typeface="微软雅黑" panose="020B0503020204020204" pitchFamily="34" charset="-122"/>
              <a:ea typeface="微软雅黑" panose="020B0503020204020204" pitchFamily="34" charset="-122"/>
            </a:endParaRPr>
          </a:p>
          <a:p>
            <a:pPr marL="342900" indent="-342900">
              <a:lnSpc>
                <a:spcPct val="150000"/>
              </a:lnSpc>
              <a:spcBef>
                <a:spcPts val="1000"/>
              </a:spcBef>
              <a:buClr>
                <a:srgbClr val="00B050"/>
              </a:buClr>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中国货币政策工具的有效性分析。</a:t>
            </a:r>
            <a:endParaRPr lang="zh-CN" altLang="en-US" sz="20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813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矩形 10"/>
          <p:cNvSpPr>
            <a:spLocks noChangeArrowheads="1"/>
          </p:cNvSpPr>
          <p:nvPr/>
        </p:nvSpPr>
        <p:spPr bwMode="auto">
          <a:xfrm>
            <a:off x="354013" y="1539875"/>
            <a:ext cx="1723549" cy="47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二</a:t>
            </a:r>
            <a:r>
              <a:rPr lang="zh-CN" altLang="en-US" sz="2400" b="1" dirty="0" smtClean="0">
                <a:latin typeface="微软雅黑" panose="020B0503020204020204" pitchFamily="34" charset="-122"/>
                <a:ea typeface="微软雅黑" panose="020B0503020204020204" pitchFamily="34" charset="-122"/>
              </a:rPr>
              <a:t>、思考题</a:t>
            </a:r>
            <a:endParaRPr lang="en-US" altLang="zh-CN" sz="2400" b="1" dirty="0">
              <a:latin typeface="微软雅黑" panose="020B0503020204020204" pitchFamily="34" charset="-122"/>
              <a:ea typeface="微软雅黑" panose="020B0503020204020204" pitchFamily="34" charset="-122"/>
            </a:endParaRPr>
          </a:p>
        </p:txBody>
      </p:sp>
      <p:sp>
        <p:nvSpPr>
          <p:cNvPr id="48134" name="Rectangle 3"/>
          <p:cNvSpPr txBox="1">
            <a:spLocks noChangeArrowheads="1"/>
          </p:cNvSpPr>
          <p:nvPr/>
        </p:nvSpPr>
        <p:spPr bwMode="auto">
          <a:xfrm>
            <a:off x="560388" y="2441575"/>
            <a:ext cx="8237537"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2000" b="1" dirty="0">
                <a:latin typeface="宋体" panose="02010600030101010101" pitchFamily="2" charset="-122"/>
              </a:rPr>
              <a:t>1</a:t>
            </a:r>
            <a:r>
              <a:rPr lang="zh-CN" altLang="en-US" sz="2000" dirty="0">
                <a:latin typeface="微软雅黑" panose="020B0503020204020204" pitchFamily="34" charset="-122"/>
                <a:ea typeface="微软雅黑" panose="020B0503020204020204" pitchFamily="34" charset="-122"/>
              </a:rPr>
              <a:t>、货币政策工具与传导机制。</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、分析通货膨胀目标制的内涵的与实践。</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、利率和货币供应量作为货币政策中介指标有何利弊？</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、简述货币政策传导机制理论内容。</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en-US" altLang="zh-CN"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、比较数量型与价格型货币政策的异同。</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endParaRPr lang="zh-CN" altLang="en-US" sz="2000" dirty="0">
              <a:latin typeface="微软雅黑" panose="020B0503020204020204" pitchFamily="34" charset="-122"/>
              <a:ea typeface="微软雅黑" panose="020B0503020204020204" pitchFamily="34" charset="-122"/>
            </a:endParaRPr>
          </a:p>
        </p:txBody>
      </p:sp>
      <p:pic>
        <p:nvPicPr>
          <p:cNvPr id="4813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72425" y="3244850"/>
            <a:ext cx="45291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595959"/>
                </a:solidFill>
                <a:latin typeface="微软雅黑" panose="020B0503020204020204" pitchFamily="34" charset="-122"/>
                <a:ea typeface="微软雅黑" panose="020B0503020204020204" pitchFamily="34" charset="-122"/>
              </a:rPr>
              <a:t>六</a:t>
            </a:r>
            <a:r>
              <a:rPr lang="zh-CN" altLang="en-US" sz="2400" b="1" dirty="0" smtClean="0">
                <a:solidFill>
                  <a:srgbClr val="595959"/>
                </a:solidFill>
                <a:latin typeface="微软雅黑" panose="020B0503020204020204" pitchFamily="34" charset="-122"/>
                <a:ea typeface="微软雅黑" panose="020B0503020204020204" pitchFamily="34" charset="-122"/>
              </a:rPr>
              <a:t>、本讲讨论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a:t>
            </a:r>
            <a:r>
              <a:rPr lang="zh-CN" altLang="en-US" sz="2400" b="1" dirty="0">
                <a:latin typeface="微软雅黑" panose="020B0503020204020204" pitchFamily="34" charset="-122"/>
                <a:ea typeface="微软雅黑" panose="020B0503020204020204" pitchFamily="34" charset="-122"/>
              </a:rPr>
              <a:t>、货币政策的作用机理与目标</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7413" name="Rectangle 3"/>
          <p:cNvSpPr txBox="1">
            <a:spLocks noChangeArrowheads="1"/>
          </p:cNvSpPr>
          <p:nvPr/>
        </p:nvSpPr>
        <p:spPr bwMode="auto">
          <a:xfrm>
            <a:off x="541337" y="2196392"/>
            <a:ext cx="10956925"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1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货币</a:t>
            </a:r>
            <a:r>
              <a:rPr lang="zh-CN" altLang="en-US" sz="2000" dirty="0" smtClean="0">
                <a:latin typeface="微软雅黑" panose="020B0503020204020204" pitchFamily="34" charset="-122"/>
                <a:ea typeface="微软雅黑" panose="020B0503020204020204" pitchFamily="34" charset="-122"/>
              </a:rPr>
              <a:t>政策（狭义），</a:t>
            </a:r>
            <a:r>
              <a:rPr lang="zh-CN" altLang="en-US" sz="2000" dirty="0">
                <a:latin typeface="微软雅黑" panose="020B0503020204020204" pitchFamily="34" charset="-122"/>
                <a:ea typeface="微软雅黑" panose="020B0503020204020204" pitchFamily="34" charset="-122"/>
              </a:rPr>
              <a:t>中央银行为实现既定的目标运用各种工具调节货币供求以实现货币均衡，进而影响宏观经济运行的各种方针</a:t>
            </a:r>
            <a:r>
              <a:rPr lang="zh-CN" altLang="en-US" sz="2000" dirty="0" smtClean="0">
                <a:latin typeface="微软雅黑" panose="020B0503020204020204" pitchFamily="34" charset="-122"/>
                <a:ea typeface="微软雅黑" panose="020B0503020204020204" pitchFamily="34" charset="-122"/>
              </a:rPr>
              <a:t>措施</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政策内容：⑴政策目标；⑵政策工具； ⑶预期达到的政策效果</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1000"/>
              </a:spcBef>
              <a:buFont typeface="Wingdings" panose="05000000000000000000" pitchFamily="2" charset="2"/>
              <a:buNone/>
            </a:pPr>
            <a:endParaRPr lang="en-US" altLang="zh-CN" sz="2000" dirty="0">
              <a:latin typeface="微软雅黑" panose="020B0503020204020204" pitchFamily="34" charset="-122"/>
              <a:ea typeface="微软雅黑" panose="020B0503020204020204" pitchFamily="34" charset="-122"/>
            </a:endParaRPr>
          </a:p>
        </p:txBody>
      </p:sp>
      <p:sp>
        <p:nvSpPr>
          <p:cNvPr id="2" name="矩形 1"/>
          <p:cNvSpPr/>
          <p:nvPr/>
        </p:nvSpPr>
        <p:spPr>
          <a:xfrm>
            <a:off x="460375" y="1430338"/>
            <a:ext cx="3570288" cy="9413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（一）货币</a:t>
            </a:r>
            <a:r>
              <a:rPr lang="zh-CN" altLang="en-US" sz="2400" b="1" kern="0" dirty="0" smtClean="0">
                <a:latin typeface="微软雅黑" panose="020B0503020204020204" pitchFamily="34" charset="-122"/>
                <a:ea typeface="微软雅黑" panose="020B0503020204020204" pitchFamily="34" charset="-122"/>
              </a:rPr>
              <a:t>政策及其内容</a:t>
            </a:r>
            <a:endParaRPr lang="zh-CN" altLang="en-US" sz="2400" b="1" kern="0" dirty="0" smtClean="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sp>
        <p:nvSpPr>
          <p:cNvPr id="9" name="矩形 8"/>
          <p:cNvSpPr/>
          <p:nvPr/>
        </p:nvSpPr>
        <p:spPr>
          <a:xfrm>
            <a:off x="561350" y="3915654"/>
            <a:ext cx="2954655" cy="978729"/>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货币</a:t>
            </a:r>
            <a:r>
              <a:rPr lang="zh-CN" altLang="en-US" sz="2400" b="1" kern="0" dirty="0" smtClean="0">
                <a:latin typeface="微软雅黑" panose="020B0503020204020204" pitchFamily="34" charset="-122"/>
                <a:ea typeface="微软雅黑" panose="020B0503020204020204" pitchFamily="34" charset="-122"/>
              </a:rPr>
              <a:t>政策框架</a:t>
            </a: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pic>
        <p:nvPicPr>
          <p:cNvPr id="12" name="图片 11" descr="18-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4725" y="3915654"/>
            <a:ext cx="6776767" cy="2418919"/>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46083"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文本框 2"/>
          <p:cNvSpPr txBox="1">
            <a:spLocks noChangeArrowheads="1"/>
          </p:cNvSpPr>
          <p:nvPr/>
        </p:nvSpPr>
        <p:spPr bwMode="auto">
          <a:xfrm>
            <a:off x="2800452" y="2003425"/>
            <a:ext cx="751086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smtClean="0">
                <a:solidFill>
                  <a:srgbClr val="FFFFFF"/>
                </a:solidFill>
                <a:latin typeface="微软雅黑" panose="020B0503020204020204" pitchFamily="34" charset="-122"/>
                <a:ea typeface="微软雅黑" panose="020B0503020204020204" pitchFamily="34" charset="-122"/>
              </a:rPr>
              <a:t>货币政策是宏观调控在最重要工具之一</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p:cNvSpPr txBox="1">
            <a:spLocks noChangeArrowheads="1"/>
          </p:cNvSpPr>
          <p:nvPr/>
        </p:nvSpPr>
        <p:spPr bwMode="auto">
          <a:xfrm>
            <a:off x="598488" y="2214563"/>
            <a:ext cx="10948987"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1000"/>
              </a:spcBef>
              <a:buFont typeface="Wingdings" panose="05000000000000000000" pitchFamily="2" charset="2"/>
              <a:buNone/>
            </a:pP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、通过调控货币供求追求货币均衡，保持币值</a:t>
            </a:r>
            <a:r>
              <a:rPr lang="zh-CN" altLang="en-US" sz="2400" dirty="0" smtClean="0">
                <a:solidFill>
                  <a:srgbClr val="000000"/>
                </a:solidFill>
                <a:latin typeface="微软雅黑" panose="020B0503020204020204" pitchFamily="34" charset="-122"/>
                <a:ea typeface="微软雅黑" panose="020B0503020204020204" pitchFamily="34" charset="-122"/>
              </a:rPr>
              <a:t>稳定</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algn="just" eaLnBrk="1" hangingPunct="1">
              <a:lnSpc>
                <a:spcPct val="150000"/>
              </a:lnSpc>
              <a:spcBef>
                <a:spcPts val="100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smtClean="0">
                <a:solidFill>
                  <a:srgbClr val="000000"/>
                </a:solidFill>
                <a:latin typeface="微软雅黑" panose="020B0503020204020204" pitchFamily="34" charset="-122"/>
                <a:ea typeface="微软雅黑" panose="020B0503020204020204" pitchFamily="34" charset="-122"/>
              </a:rPr>
              <a:t>、通过</a:t>
            </a:r>
            <a:r>
              <a:rPr lang="zh-CN" altLang="en-US" sz="2400" dirty="0">
                <a:solidFill>
                  <a:srgbClr val="000000"/>
                </a:solidFill>
                <a:latin typeface="微软雅黑" panose="020B0503020204020204" pitchFamily="34" charset="-122"/>
                <a:ea typeface="微软雅黑" panose="020B0503020204020204" pitchFamily="34" charset="-122"/>
              </a:rPr>
              <a:t>调控货币供给追求社会总供求的内外均衡，促进充分就业和经济</a:t>
            </a:r>
            <a:r>
              <a:rPr lang="zh-CN" altLang="en-US" sz="2400" dirty="0" smtClean="0">
                <a:solidFill>
                  <a:srgbClr val="000000"/>
                </a:solidFill>
                <a:latin typeface="微软雅黑" panose="020B0503020204020204" pitchFamily="34" charset="-122"/>
                <a:ea typeface="微软雅黑" panose="020B0503020204020204" pitchFamily="34" charset="-122"/>
              </a:rPr>
              <a:t>增长</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algn="just" eaLnBrk="1" hangingPunct="1">
              <a:lnSpc>
                <a:spcPct val="150000"/>
              </a:lnSpc>
              <a:spcBef>
                <a:spcPts val="100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3</a:t>
            </a:r>
            <a:r>
              <a:rPr lang="zh-CN" altLang="en-US" sz="2400" dirty="0" smtClean="0">
                <a:solidFill>
                  <a:srgbClr val="000000"/>
                </a:solidFill>
                <a:latin typeface="微软雅黑" panose="020B0503020204020204" pitchFamily="34" charset="-122"/>
                <a:ea typeface="微软雅黑" panose="020B0503020204020204" pitchFamily="34" charset="-122"/>
              </a:rPr>
              <a:t>、通过</a:t>
            </a:r>
            <a:r>
              <a:rPr lang="zh-CN" altLang="en-US" sz="2400" dirty="0">
                <a:solidFill>
                  <a:srgbClr val="000000"/>
                </a:solidFill>
                <a:latin typeface="微软雅黑" panose="020B0503020204020204" pitchFamily="34" charset="-122"/>
                <a:ea typeface="微软雅黑" panose="020B0503020204020204" pitchFamily="34" charset="-122"/>
              </a:rPr>
              <a:t>利率和汇率调节消费、储蓄与投资，影响就业、经济增长和国际收支</a:t>
            </a:r>
            <a:endParaRPr lang="en-US" altLang="zh-CN" sz="2400" dirty="0" smtClean="0">
              <a:solidFill>
                <a:srgbClr val="000000"/>
              </a:solidFill>
              <a:latin typeface="微软雅黑" panose="020B0503020204020204" pitchFamily="34" charset="-122"/>
              <a:ea typeface="微软雅黑" panose="020B0503020204020204" pitchFamily="34" charset="-122"/>
            </a:endParaRPr>
          </a:p>
        </p:txBody>
      </p:sp>
      <p:sp>
        <p:nvSpPr>
          <p:cNvPr id="2" name="矩形 1"/>
          <p:cNvSpPr/>
          <p:nvPr/>
        </p:nvSpPr>
        <p:spPr>
          <a:xfrm>
            <a:off x="355600" y="1235075"/>
            <a:ext cx="4493538" cy="535531"/>
          </a:xfrm>
          <a:prstGeom prst="rect">
            <a:avLst/>
          </a:prstGeom>
        </p:spPr>
        <p:txBody>
          <a:bodyPr wrap="none">
            <a:spAutoFit/>
          </a:bodyPr>
          <a:lstStyle/>
          <a:p>
            <a:pPr eaLnBrk="1" hangingPunct="1">
              <a:lnSpc>
                <a:spcPct val="120000"/>
              </a:lnSpc>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a:t>
            </a:r>
            <a:r>
              <a:rPr lang="zh-CN" altLang="en-US" sz="2400" b="1" kern="0" dirty="0">
                <a:solidFill>
                  <a:srgbClr val="000000"/>
                </a:solidFill>
                <a:latin typeface="微软雅黑" panose="020B0503020204020204" pitchFamily="34" charset="-122"/>
                <a:ea typeface="微软雅黑" panose="020B0503020204020204" pitchFamily="34" charset="-122"/>
              </a:rPr>
              <a:t>三）货币政策调控的作用机理</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rgbClr val="000000"/>
                </a:solidFill>
                <a:latin typeface="微软雅黑" panose="020B0503020204020204" pitchFamily="34" charset="-122"/>
                <a:ea typeface="微软雅黑" panose="020B0503020204020204" pitchFamily="34" charset="-122"/>
              </a:rPr>
              <a:t>一</a:t>
            </a:r>
            <a:r>
              <a:rPr lang="zh-CN" altLang="en-US" sz="2400" b="1" dirty="0">
                <a:solidFill>
                  <a:srgbClr val="000000"/>
                </a:solidFill>
                <a:latin typeface="微软雅黑" panose="020B0503020204020204" pitchFamily="34" charset="-122"/>
                <a:ea typeface="微软雅黑" panose="020B0503020204020204" pitchFamily="34" charset="-122"/>
              </a:rPr>
              <a:t>、货币政策的作用机理与目标</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p:cNvSpPr txBox="1">
            <a:spLocks noChangeArrowheads="1"/>
          </p:cNvSpPr>
          <p:nvPr/>
        </p:nvSpPr>
        <p:spPr bwMode="auto">
          <a:xfrm>
            <a:off x="598488" y="2214563"/>
            <a:ext cx="10948987"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1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、政策目标</a:t>
            </a:r>
            <a:endParaRPr lang="en-US" altLang="zh-CN" sz="2000" dirty="0" smtClean="0">
              <a:latin typeface="微软雅黑" panose="020B0503020204020204" pitchFamily="34" charset="-122"/>
              <a:ea typeface="微软雅黑" panose="020B0503020204020204" pitchFamily="34" charset="-122"/>
            </a:endParaRPr>
          </a:p>
          <a:p>
            <a:pPr algn="just" eaLnBrk="1" hangingPunct="1">
              <a:lnSpc>
                <a:spcPct val="150000"/>
              </a:lnSpc>
              <a:spcBef>
                <a:spcPts val="1000"/>
              </a:spcBef>
              <a:buFont typeface="Wingdings" panose="05000000000000000000" pitchFamily="2" charset="2"/>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）稳定物价，</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年代前，各国的政策目标</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1000"/>
              </a:spcBef>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）充分就业，</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年代经济危机后，稳定币值和充分就业成为货币政策目标</a:t>
            </a:r>
            <a:endParaRPr lang="zh-CN" altLang="en-US" sz="2000" dirty="0">
              <a:latin typeface="微软雅黑" panose="020B0503020204020204" pitchFamily="34" charset="-122"/>
              <a:ea typeface="微软雅黑" panose="020B0503020204020204" pitchFamily="34" charset="-122"/>
            </a:endParaRPr>
          </a:p>
          <a:p>
            <a:pPr algn="just" eaLnBrk="1" hangingPunct="1">
              <a:lnSpc>
                <a:spcPct val="150000"/>
              </a:lnSpc>
              <a:spcBef>
                <a:spcPts val="1000"/>
              </a:spcBef>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）经济增长，</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50</a:t>
            </a:r>
            <a:r>
              <a:rPr lang="zh-CN" altLang="en-US" sz="2000" dirty="0">
                <a:latin typeface="微软雅黑" panose="020B0503020204020204" pitchFamily="34" charset="-122"/>
                <a:ea typeface="微软雅黑" panose="020B0503020204020204" pitchFamily="34" charset="-122"/>
              </a:rPr>
              <a:t>年代后成为货币政策的目标</a:t>
            </a:r>
            <a:endParaRPr lang="zh-CN" altLang="en-US" sz="2000" dirty="0">
              <a:latin typeface="微软雅黑" panose="020B0503020204020204" pitchFamily="34" charset="-122"/>
              <a:ea typeface="微软雅黑" panose="020B0503020204020204" pitchFamily="34" charset="-122"/>
            </a:endParaRPr>
          </a:p>
          <a:p>
            <a:pPr algn="just" eaLnBrk="1" hangingPunct="1">
              <a:lnSpc>
                <a:spcPct val="150000"/>
              </a:lnSpc>
              <a:spcBef>
                <a:spcPts val="1000"/>
              </a:spcBef>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）国际收支平衡，</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年代成为货币政策的目标</a:t>
            </a:r>
            <a:endParaRPr lang="zh-CN" altLang="en-US" sz="2000" dirty="0">
              <a:latin typeface="微软雅黑" panose="020B0503020204020204" pitchFamily="34" charset="-122"/>
              <a:ea typeface="微软雅黑" panose="020B0503020204020204" pitchFamily="34" charset="-122"/>
            </a:endParaRPr>
          </a:p>
          <a:p>
            <a:pPr algn="just" eaLnBrk="1" hangingPunct="1">
              <a:lnSpc>
                <a:spcPct val="150000"/>
              </a:lnSpc>
              <a:spcBef>
                <a:spcPts val="1000"/>
              </a:spcBef>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）金融稳定，货币政策操作可以维持利率与汇率的相对稳定，防止银行倒闭，保持本国金融的稳健运行。</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年代以来，成为各国货币政策目标</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1000"/>
              </a:spcBef>
              <a:buFont typeface="Wingdings" panose="05000000000000000000" pitchFamily="2" charset="2"/>
              <a:buNone/>
            </a:pPr>
            <a:endParaRPr lang="en-US" altLang="zh-CN" sz="2000" dirty="0">
              <a:latin typeface="微软雅黑" panose="020B0503020204020204" pitchFamily="34" charset="-122"/>
              <a:ea typeface="微软雅黑" panose="020B0503020204020204" pitchFamily="34" charset="-122"/>
            </a:endParaRPr>
          </a:p>
        </p:txBody>
      </p:sp>
      <p:sp>
        <p:nvSpPr>
          <p:cNvPr id="2" name="矩形 1"/>
          <p:cNvSpPr/>
          <p:nvPr/>
        </p:nvSpPr>
        <p:spPr>
          <a:xfrm>
            <a:off x="355600" y="1235075"/>
            <a:ext cx="3262432" cy="497957"/>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（四）</a:t>
            </a:r>
            <a:r>
              <a:rPr lang="zh-CN" altLang="en-US" sz="2400" b="1" kern="0" dirty="0">
                <a:latin typeface="微软雅黑" panose="020B0503020204020204" pitchFamily="34" charset="-122"/>
                <a:ea typeface="微软雅黑" panose="020B0503020204020204" pitchFamily="34" charset="-122"/>
              </a:rPr>
              <a:t>货币政策的</a:t>
            </a:r>
            <a:r>
              <a:rPr lang="zh-CN" altLang="en-US" sz="2400" b="1" kern="0" dirty="0" smtClean="0">
                <a:latin typeface="微软雅黑" panose="020B0503020204020204" pitchFamily="34" charset="-122"/>
                <a:ea typeface="微软雅黑" panose="020B0503020204020204" pitchFamily="34" charset="-122"/>
              </a:rPr>
              <a:t>目标</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a:t>
            </a:r>
            <a:r>
              <a:rPr lang="zh-CN" altLang="en-US" sz="2400" b="1" dirty="0">
                <a:latin typeface="微软雅黑" panose="020B0503020204020204" pitchFamily="34" charset="-122"/>
                <a:ea typeface="微软雅黑" panose="020B0503020204020204" pitchFamily="34" charset="-122"/>
              </a:rPr>
              <a:t>、货币政策的作用机理与目标</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
          <p:cNvSpPr txBox="1">
            <a:spLocks noChangeArrowheads="1"/>
          </p:cNvSpPr>
          <p:nvPr/>
        </p:nvSpPr>
        <p:spPr bwMode="auto">
          <a:xfrm>
            <a:off x="561181" y="1973263"/>
            <a:ext cx="11015662"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货币政策诸目标的</a:t>
            </a:r>
            <a:r>
              <a:rPr lang="zh-CN" altLang="en-US"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）物价稳定与充分就业的</a:t>
            </a:r>
            <a:r>
              <a:rPr lang="zh-CN" altLang="en-US" sz="2400" dirty="0" smtClean="0">
                <a:latin typeface="微软雅黑" panose="020B0503020204020204" pitchFamily="34" charset="-122"/>
                <a:ea typeface="微软雅黑" panose="020B0503020204020204" pitchFamily="34" charset="-122"/>
              </a:rPr>
              <a:t>矛盾</a:t>
            </a:r>
            <a:endParaRPr lang="zh-CN" altLang="en-US"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）物价稳定与经济增长的</a:t>
            </a:r>
            <a:r>
              <a:rPr lang="zh-CN" altLang="en-US" sz="2400" dirty="0" smtClean="0">
                <a:latin typeface="微软雅黑" panose="020B0503020204020204" pitchFamily="34" charset="-122"/>
                <a:ea typeface="微软雅黑" panose="020B0503020204020204" pitchFamily="34" charset="-122"/>
              </a:rPr>
              <a:t>矛盾</a:t>
            </a:r>
            <a:endParaRPr lang="zh-CN" altLang="en-US"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）物价稳定与国际收支平衡的</a:t>
            </a:r>
            <a:r>
              <a:rPr lang="zh-CN" altLang="en-US" sz="2400" dirty="0" smtClean="0">
                <a:latin typeface="微软雅黑" panose="020B0503020204020204" pitchFamily="34" charset="-122"/>
                <a:ea typeface="微软雅黑" panose="020B0503020204020204" pitchFamily="34" charset="-122"/>
              </a:rPr>
              <a:t>矛盾</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）经济增长与国际收支平衡的矛盾</a:t>
            </a:r>
            <a:endParaRPr lang="en-US" altLang="zh-CN" sz="240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a:t>
            </a:r>
            <a:r>
              <a:rPr lang="zh-CN" altLang="en-US" sz="2400" b="1" dirty="0">
                <a:latin typeface="微软雅黑" panose="020B0503020204020204" pitchFamily="34" charset="-122"/>
                <a:ea typeface="微软雅黑" panose="020B0503020204020204" pitchFamily="34" charset="-122"/>
              </a:rPr>
              <a:t>、货币政策的作用机理与目标</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pic>
        <p:nvPicPr>
          <p:cNvPr id="9" name="图片 8" descr="18-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040" y="2422187"/>
            <a:ext cx="3838096" cy="2908570"/>
          </a:xfrm>
          <a:prstGeom prst="rect">
            <a:avLst/>
          </a:prstGeom>
          <a:noFill/>
          <a:ln>
            <a:noFill/>
          </a:ln>
        </p:spPr>
      </p:pic>
      <p:sp>
        <p:nvSpPr>
          <p:cNvPr id="10" name="矩形 9"/>
          <p:cNvSpPr/>
          <p:nvPr/>
        </p:nvSpPr>
        <p:spPr>
          <a:xfrm>
            <a:off x="355600" y="1235075"/>
            <a:ext cx="3262432" cy="497957"/>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（四）</a:t>
            </a:r>
            <a:r>
              <a:rPr lang="zh-CN" altLang="en-US" sz="2400" b="1" kern="0" dirty="0">
                <a:latin typeface="微软雅黑" panose="020B0503020204020204" pitchFamily="34" charset="-122"/>
                <a:ea typeface="微软雅黑" panose="020B0503020204020204" pitchFamily="34" charset="-122"/>
              </a:rPr>
              <a:t>货币政策的</a:t>
            </a:r>
            <a:r>
              <a:rPr lang="zh-CN" altLang="en-US" sz="2400" b="1" kern="0" dirty="0" smtClean="0">
                <a:latin typeface="微软雅黑" panose="020B0503020204020204" pitchFamily="34" charset="-122"/>
                <a:ea typeface="微软雅黑" panose="020B0503020204020204" pitchFamily="34" charset="-122"/>
              </a:rPr>
              <a:t>目标</a:t>
            </a:r>
            <a:endParaRPr lang="zh-CN" altLang="en-US" sz="2400" b="1"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3554"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23555"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文本框 25"/>
          <p:cNvSpPr txBox="1">
            <a:spLocks noChangeArrowheads="1"/>
          </p:cNvSpPr>
          <p:nvPr/>
        </p:nvSpPr>
        <p:spPr bwMode="auto">
          <a:xfrm>
            <a:off x="3024188" y="3009900"/>
            <a:ext cx="89122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货币政策操作指标与中介指标</a:t>
            </a:r>
            <a:endParaRPr lang="zh-CN" altLang="en-US" sz="4800" b="1">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23557"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02</a:t>
            </a:r>
            <a:endParaRPr lang="zh-CN" altLang="en-US" sz="66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457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二、货币</a:t>
            </a:r>
            <a:r>
              <a:rPr lang="zh-CN" altLang="en-US" sz="2400" b="1" dirty="0">
                <a:latin typeface="微软雅黑" panose="020B0503020204020204" pitchFamily="34" charset="-122"/>
                <a:ea typeface="微软雅黑" panose="020B0503020204020204" pitchFamily="34" charset="-122"/>
              </a:rPr>
              <a:t>政策操作指标与中介指标</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8438" name="Rectangle 3"/>
          <p:cNvSpPr txBox="1">
            <a:spLocks noChangeArrowheads="1"/>
          </p:cNvSpPr>
          <p:nvPr/>
        </p:nvSpPr>
        <p:spPr bwMode="auto">
          <a:xfrm>
            <a:off x="560388" y="2119313"/>
            <a:ext cx="11123612"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spcAft>
                <a:spcPts val="0"/>
              </a:spcAft>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货币政策操作指标（</a:t>
            </a:r>
            <a:r>
              <a:rPr lang="en-US" altLang="zh-CN" sz="2000" dirty="0" smtClean="0">
                <a:latin typeface="微软雅黑" panose="020B0503020204020204" pitchFamily="34" charset="-122"/>
                <a:ea typeface="微软雅黑" panose="020B0503020204020204" pitchFamily="34" charset="-122"/>
              </a:rPr>
              <a:t>Manipulate Targeting</a:t>
            </a:r>
            <a:r>
              <a:rPr lang="zh-CN"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zh-CN"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spcAft>
                <a:spcPts val="0"/>
              </a:spcAft>
              <a:buClr>
                <a:srgbClr val="00B050"/>
              </a:buClr>
              <a:buFont typeface="Wingdings" panose="05000000000000000000" pitchFamily="2" charset="2"/>
              <a:buChar char="n"/>
              <a:defRPr/>
            </a:pPr>
            <a:r>
              <a:rPr lang="zh-CN" altLang="en-US" sz="2000" dirty="0" smtClean="0">
                <a:solidFill>
                  <a:srgbClr val="FF0000"/>
                </a:solidFill>
                <a:latin typeface="微软雅黑" panose="020B0503020204020204" pitchFamily="34" charset="-122"/>
                <a:ea typeface="微软雅黑" panose="020B0503020204020204" pitchFamily="34" charset="-122"/>
              </a:rPr>
              <a:t>操作指标</a:t>
            </a:r>
            <a:r>
              <a:rPr lang="zh-CN" altLang="en-US" sz="2000" dirty="0" smtClean="0">
                <a:latin typeface="微软雅黑" panose="020B0503020204020204" pitchFamily="34" charset="-122"/>
                <a:ea typeface="微软雅黑" panose="020B0503020204020204" pitchFamily="34" charset="-122"/>
              </a:rPr>
              <a:t>是</a:t>
            </a:r>
            <a:r>
              <a:rPr lang="zh-CN" altLang="zh-CN" sz="2000" dirty="0" smtClean="0">
                <a:latin typeface="微软雅黑" panose="020B0503020204020204" pitchFamily="34" charset="-122"/>
                <a:ea typeface="微软雅黑" panose="020B0503020204020204" pitchFamily="34" charset="-122"/>
              </a:rPr>
              <a:t>中央银行通过货币政策工具操作能够有效准确实现的政策变量</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操作指标有直接性</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灵敏性两个特点</a:t>
            </a: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，一般来说，操作指标是在中央银行体系内的可控性指标。</a:t>
            </a:r>
            <a:endParaRPr lang="zh-CN" altLang="zh-CN" sz="2000" dirty="0" smtClean="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Font typeface="Arial" panose="020B0604020202020204" pitchFamily="34" charset="0"/>
              <a:buNone/>
              <a:defRPr/>
            </a:pPr>
            <a:r>
              <a:rPr lang="en-US" altLang="zh-CN" sz="2000" dirty="0" smtClean="0">
                <a:latin typeface="微软雅黑" panose="020B0503020204020204" pitchFamily="34" charset="-122"/>
                <a:ea typeface="微软雅黑" panose="020B0503020204020204" pitchFamily="34" charset="-122"/>
              </a:rPr>
              <a:t> 2</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货币政策中介指标（</a:t>
            </a:r>
            <a:r>
              <a:rPr lang="en-US" altLang="zh-CN" sz="2000" dirty="0" smtClean="0">
                <a:latin typeface="微软雅黑" panose="020B0503020204020204" pitchFamily="34" charset="-122"/>
                <a:ea typeface="微软雅黑" panose="020B0503020204020204" pitchFamily="34" charset="-122"/>
              </a:rPr>
              <a:t>Intermediate Targeting</a:t>
            </a:r>
            <a:r>
              <a:rPr lang="zh-CN"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spcAft>
                <a:spcPts val="0"/>
              </a:spcAft>
              <a:buClr>
                <a:srgbClr val="00B050"/>
              </a:buClr>
              <a:buFont typeface="Wingdings" panose="05000000000000000000" pitchFamily="2" charset="2"/>
              <a:buChar char="n"/>
              <a:defRPr/>
            </a:pPr>
            <a:r>
              <a:rPr lang="zh-CN" altLang="zh-CN" sz="2000" dirty="0" smtClean="0">
                <a:solidFill>
                  <a:srgbClr val="FF0000"/>
                </a:solidFill>
                <a:latin typeface="微软雅黑" panose="020B0503020204020204" pitchFamily="34" charset="-122"/>
                <a:ea typeface="微软雅黑" panose="020B0503020204020204" pitchFamily="34" charset="-122"/>
              </a:rPr>
              <a:t>中介</a:t>
            </a:r>
            <a:r>
              <a:rPr lang="zh-CN" altLang="zh-CN" sz="2000" dirty="0">
                <a:solidFill>
                  <a:srgbClr val="FF0000"/>
                </a:solidFill>
                <a:latin typeface="微软雅黑" panose="020B0503020204020204" pitchFamily="34" charset="-122"/>
                <a:ea typeface="微软雅黑" panose="020B0503020204020204" pitchFamily="34" charset="-122"/>
              </a:rPr>
              <a:t>指标</a:t>
            </a:r>
            <a:r>
              <a:rPr lang="zh-CN" altLang="zh-CN" sz="2000" dirty="0">
                <a:latin typeface="微软雅黑" panose="020B0503020204020204" pitchFamily="34" charset="-122"/>
                <a:ea typeface="微软雅黑" panose="020B0503020204020204" pitchFamily="34" charset="-122"/>
              </a:rPr>
              <a:t>处于最终目标和操作指标之间，是中央银行通过货币政策操作和传导后能够以一定的精确度达到的政策变量</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spcAft>
                <a:spcPts val="0"/>
              </a:spcAft>
              <a:buFont typeface="Wingdings" panose="05000000000000000000" pitchFamily="2" charset="2"/>
              <a:buChar char="Ø"/>
              <a:defRPr/>
            </a:pPr>
            <a:r>
              <a:rPr lang="zh-CN" altLang="zh-CN" sz="2000" dirty="0" smtClean="0">
                <a:latin typeface="微软雅黑" panose="020B0503020204020204" pitchFamily="34" charset="-122"/>
                <a:ea typeface="微软雅黑" panose="020B0503020204020204" pitchFamily="34" charset="-122"/>
              </a:rPr>
              <a:t>通常</a:t>
            </a:r>
            <a:r>
              <a:rPr lang="zh-CN" altLang="zh-CN" sz="2000" dirty="0">
                <a:latin typeface="微软雅黑" panose="020B0503020204020204" pitchFamily="34" charset="-122"/>
                <a:ea typeface="微软雅黑" panose="020B0503020204020204" pitchFamily="34" charset="-122"/>
              </a:rPr>
              <a:t>认为货币政策操作指标和中介指标的选取要兼备可测性</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可控性</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相关性</a:t>
            </a:r>
            <a:r>
              <a:rPr lang="zh-CN" altLang="en-US" sz="2000" dirty="0">
                <a:latin typeface="微软雅黑" panose="020B0503020204020204" pitchFamily="34" charset="-122"/>
                <a:ea typeface="微软雅黑" panose="020B0503020204020204" pitchFamily="34" charset="-122"/>
              </a:rPr>
              <a:t>和</a:t>
            </a:r>
            <a:r>
              <a:rPr lang="zh-CN" altLang="zh-CN" sz="2000" dirty="0">
                <a:latin typeface="微软雅黑" panose="020B0503020204020204" pitchFamily="34" charset="-122"/>
                <a:ea typeface="微软雅黑" panose="020B0503020204020204" pitchFamily="34" charset="-122"/>
              </a:rPr>
              <a:t>抗</a:t>
            </a:r>
            <a:r>
              <a:rPr lang="zh-CN" altLang="en-US" sz="2000" dirty="0">
                <a:latin typeface="微软雅黑" panose="020B0503020204020204" pitchFamily="34" charset="-122"/>
                <a:ea typeface="微软雅黑" panose="020B0503020204020204" pitchFamily="34" charset="-122"/>
              </a:rPr>
              <a:t>干</a:t>
            </a:r>
            <a:r>
              <a:rPr lang="zh-CN" altLang="zh-CN" sz="2000" dirty="0">
                <a:latin typeface="微软雅黑" panose="020B0503020204020204" pitchFamily="34" charset="-122"/>
                <a:ea typeface="微软雅黑" panose="020B0503020204020204" pitchFamily="34" charset="-122"/>
              </a:rPr>
              <a:t>扰性</a:t>
            </a:r>
            <a:r>
              <a:rPr lang="zh-CN" altLang="en-US" sz="2000" dirty="0">
                <a:latin typeface="微软雅黑" panose="020B0503020204020204" pitchFamily="34" charset="-122"/>
                <a:ea typeface="微软雅黑" panose="020B0503020204020204" pitchFamily="34" charset="-122"/>
              </a:rPr>
              <a:t>四个基本要求。</a:t>
            </a:r>
            <a:endParaRPr lang="en-US" altLang="zh-CN" sz="2000" dirty="0">
              <a:latin typeface="微软雅黑" panose="020B0503020204020204" pitchFamily="34" charset="-122"/>
              <a:ea typeface="微软雅黑" panose="020B0503020204020204" pitchFamily="34" charset="-122"/>
            </a:endParaRPr>
          </a:p>
          <a:p>
            <a:pPr algn="just" eaLnBrk="1" hangingPunct="1">
              <a:lnSpc>
                <a:spcPct val="150000"/>
              </a:lnSpc>
              <a:spcBef>
                <a:spcPts val="0"/>
              </a:spcBef>
              <a:spcAft>
                <a:spcPts val="0"/>
              </a:spcAft>
              <a:buFont typeface="Wingdings" panose="05000000000000000000" pitchFamily="2" charset="2"/>
              <a:buNone/>
              <a:defRPr/>
            </a:pP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431800" y="1290638"/>
            <a:ext cx="63404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（一）操作指标和中介指标的作用与基本要求</a:t>
            </a:r>
            <a:endParaRPr lang="en-US" altLang="zh-CN" sz="2400" b="1"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6025</Words>
  <Application>WPS 演示</Application>
  <PresentationFormat>自定义</PresentationFormat>
  <Paragraphs>367</Paragraphs>
  <Slides>40</Slides>
  <Notes>0</Notes>
  <HiddenSlides>0</HiddenSlides>
  <MMClips>0</MMClips>
  <ScaleCrop>false</ScaleCrop>
  <HeadingPairs>
    <vt:vector size="8" baseType="variant">
      <vt:variant>
        <vt:lpstr>已用的字体</vt:lpstr>
      </vt:variant>
      <vt:variant>
        <vt:i4>7</vt:i4>
      </vt:variant>
      <vt:variant>
        <vt:lpstr>主题</vt:lpstr>
      </vt:variant>
      <vt:variant>
        <vt:i4>13</vt:i4>
      </vt:variant>
      <vt:variant>
        <vt:lpstr>嵌入 OLE 服务器</vt:lpstr>
      </vt:variant>
      <vt:variant>
        <vt:i4>9</vt:i4>
      </vt:variant>
      <vt:variant>
        <vt:lpstr>幻灯片标题</vt:lpstr>
      </vt:variant>
      <vt:variant>
        <vt:i4>40</vt:i4>
      </vt:variant>
    </vt:vector>
  </HeadingPairs>
  <TitlesOfParts>
    <vt:vector size="69" baseType="lpstr">
      <vt:lpstr>Arial</vt:lpstr>
      <vt:lpstr>宋体</vt:lpstr>
      <vt:lpstr>Wingdings</vt:lpstr>
      <vt:lpstr>Calibri</vt:lpstr>
      <vt:lpstr>Calibri Light</vt:lpstr>
      <vt:lpstr>微软雅黑</vt:lpstr>
      <vt:lpstr>Arial Unicode MS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benz li</cp:lastModifiedBy>
  <cp:revision>174</cp:revision>
  <dcterms:created xsi:type="dcterms:W3CDTF">2021-12-15T09:04:08Z</dcterms:created>
  <dcterms:modified xsi:type="dcterms:W3CDTF">2021-12-15T14:23:35Z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2EA28846739C4895AC5F732D94DC0F67</vt:lpwstr>
  </property>
  <property fmtid="{D5CDD505-2E9C-101B-9397-08002B2CF9AE}" pid="3" name="KSOProductBuildVer">
    <vt:lpwstr>2052-11.1.0.11115</vt:lpwstr>
  </property>
</Properties>
</file>