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687" r:id="rId4"/>
    <p:sldMasterId id="2147483688" r:id="rId5"/>
    <p:sldMasterId id="2147483689" r:id="rId6"/>
    <p:sldMasterId id="2147483690" r:id="rId7"/>
    <p:sldMasterId id="2147483691" r:id="rId8"/>
    <p:sldMasterId id="2147483692" r:id="rId9"/>
    <p:sldMasterId id="2147483693" r:id="rId10"/>
    <p:sldMasterId id="2147483694" r:id="rId11"/>
    <p:sldMasterId id="2147483695" r:id="rId12"/>
    <p:sldMasterId id="2147483696" r:id="rId13"/>
    <p:sldMasterId id="2147483840" r:id="rId14"/>
    <p:sldMasterId id="2147483852" r:id="rId15"/>
  </p:sldMasterIdLst>
  <p:notesMasterIdLst>
    <p:notesMasterId r:id="rId53"/>
  </p:notesMasterIdLst>
  <p:sldIdLst>
    <p:sldId id="485" r:id="rId16"/>
    <p:sldId id="258" r:id="rId17"/>
    <p:sldId id="430" r:id="rId18"/>
    <p:sldId id="329" r:id="rId19"/>
    <p:sldId id="431" r:id="rId20"/>
    <p:sldId id="432" r:id="rId21"/>
    <p:sldId id="433" r:id="rId22"/>
    <p:sldId id="493" r:id="rId23"/>
    <p:sldId id="495" r:id="rId24"/>
    <p:sldId id="458" r:id="rId25"/>
    <p:sldId id="460" r:id="rId26"/>
    <p:sldId id="475" r:id="rId27"/>
    <p:sldId id="464" r:id="rId28"/>
    <p:sldId id="465" r:id="rId29"/>
    <p:sldId id="496" r:id="rId30"/>
    <p:sldId id="466" r:id="rId31"/>
    <p:sldId id="497" r:id="rId32"/>
    <p:sldId id="482" r:id="rId33"/>
    <p:sldId id="498" r:id="rId34"/>
    <p:sldId id="468" r:id="rId35"/>
    <p:sldId id="469" r:id="rId36"/>
    <p:sldId id="499" r:id="rId37"/>
    <p:sldId id="470" r:id="rId38"/>
    <p:sldId id="487" r:id="rId39"/>
    <p:sldId id="471" r:id="rId40"/>
    <p:sldId id="500" r:id="rId41"/>
    <p:sldId id="472" r:id="rId42"/>
    <p:sldId id="477" r:id="rId43"/>
    <p:sldId id="488" r:id="rId44"/>
    <p:sldId id="501" r:id="rId45"/>
    <p:sldId id="489" r:id="rId46"/>
    <p:sldId id="490" r:id="rId47"/>
    <p:sldId id="491" r:id="rId48"/>
    <p:sldId id="492" r:id="rId49"/>
    <p:sldId id="484" r:id="rId50"/>
    <p:sldId id="480" r:id="rId51"/>
    <p:sldId id="486" r:id="rId5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FD3"/>
    <a:srgbClr val="0C86B6"/>
    <a:srgbClr val="777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414" autoAdjust="0"/>
  </p:normalViewPr>
  <p:slideViewPr>
    <p:cSldViewPr snapToGrid="0">
      <p:cViewPr varScale="1">
        <p:scale>
          <a:sx n="89" d="100"/>
          <a:sy n="89" d="100"/>
        </p:scale>
        <p:origin x="44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slide" Target="slides/slide2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6.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ea typeface="宋体" pitchFamily="2" charset="-122"/>
              </a:defRPr>
            </a:lvl1pPr>
          </a:lstStyle>
          <a:p>
            <a:pPr>
              <a:defRPr/>
            </a:pPr>
            <a:endParaRPr lang="zh-CN" altLang="en-US"/>
          </a:p>
        </p:txBody>
      </p:sp>
      <p:sp>
        <p:nvSpPr>
          <p:cNvPr id="15363"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ea typeface="宋体" pitchFamily="2" charset="-122"/>
              </a:defRPr>
            </a:lvl1pPr>
          </a:lstStyle>
          <a:p>
            <a:pPr>
              <a:defRPr/>
            </a:pPr>
            <a:fld id="{46507959-C443-4DB8-820C-5489C39FF27C}" type="datetimeFigureOut">
              <a:rPr lang="zh-CN" altLang="en-US"/>
              <a:pPr>
                <a:defRPr/>
              </a:pPr>
              <a:t>2023/2/27</a:t>
            </a:fld>
            <a:endParaRPr lang="zh-CN" altLang="en-US"/>
          </a:p>
        </p:txBody>
      </p:sp>
      <p:sp>
        <p:nvSpPr>
          <p:cNvPr id="45060"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ea typeface="宋体" pitchFamily="2" charset="-122"/>
              </a:defRPr>
            </a:lvl1pPr>
          </a:lstStyle>
          <a:p>
            <a:pPr>
              <a:defRPr/>
            </a:pPr>
            <a:endParaRPr lang="zh-CN" altLang="en-US"/>
          </a:p>
        </p:txBody>
      </p:sp>
      <p:sp>
        <p:nvSpPr>
          <p:cNvPr id="15367"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smtClean="0">
                <a:ea typeface="宋体" pitchFamily="2" charset="-122"/>
              </a:defRPr>
            </a:lvl1pPr>
          </a:lstStyle>
          <a:p>
            <a:pPr>
              <a:defRPr/>
            </a:pPr>
            <a:fld id="{7FF55EDD-EF0F-4C4C-A1DA-3B6DC49E6309}" type="slidenum">
              <a:rPr lang="zh-CN" altLang="en-US"/>
              <a:pPr>
                <a:defRPr/>
              </a:pPr>
              <a:t>‹#›</a:t>
            </a:fld>
            <a:endParaRPr lang="zh-CN" altLang="en-US"/>
          </a:p>
        </p:txBody>
      </p:sp>
    </p:spTree>
    <p:extLst>
      <p:ext uri="{BB962C8B-B14F-4D97-AF65-F5344CB8AC3E}">
        <p14:creationId xmlns:p14="http://schemas.microsoft.com/office/powerpoint/2010/main" val="3813538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0171B5E-71BD-4997-8B49-2B9AC5C15191}" type="datetime1">
              <a:rPr lang="zh-CN" altLang="en-US" smtClean="0"/>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D468340-AEF0-427F-B061-86F49ADAA4AA}" type="slidenum">
              <a:rPr lang="zh-CN" altLang="en-US"/>
              <a:pPr>
                <a:defRPr/>
              </a:pPr>
              <a:t>‹#›</a:t>
            </a:fld>
            <a:endParaRPr lang="zh-CN" altLang="en-US"/>
          </a:p>
        </p:txBody>
      </p:sp>
    </p:spTree>
    <p:extLst>
      <p:ext uri="{BB962C8B-B14F-4D97-AF65-F5344CB8AC3E}">
        <p14:creationId xmlns:p14="http://schemas.microsoft.com/office/powerpoint/2010/main" val="347199156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34C209-DE81-45C7-807C-EA7AA6D06D04}" type="datetime1">
              <a:rPr lang="zh-CN" altLang="en-US" smtClean="0"/>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FCB416A-CD40-4741-AE7B-A4EE3F2C5E4F}" type="slidenum">
              <a:rPr lang="zh-CN" altLang="en-US"/>
              <a:pPr>
                <a:defRPr/>
              </a:pPr>
              <a:t>‹#›</a:t>
            </a:fld>
            <a:endParaRPr lang="zh-CN" altLang="en-US"/>
          </a:p>
        </p:txBody>
      </p:sp>
    </p:spTree>
    <p:extLst>
      <p:ext uri="{BB962C8B-B14F-4D97-AF65-F5344CB8AC3E}">
        <p14:creationId xmlns:p14="http://schemas.microsoft.com/office/powerpoint/2010/main" val="3830924333"/>
      </p:ext>
    </p:extLst>
  </p:cSld>
  <p:clrMapOvr>
    <a:masterClrMapping/>
  </p:clrMapOvr>
  <p:transition spd="slow">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2276EEDD-51C7-4652-8218-623256EE41BB}"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358AA12-56A3-42F2-A65A-78B39C53F7B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11583866"/>
      </p:ext>
    </p:extLst>
  </p:cSld>
  <p:clrMapOvr>
    <a:masterClrMapping/>
  </p:clrMapOvr>
  <p:transition spd="slow">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9B37D55B-C5FF-4096-8099-9ACC953E0071}"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65F5099-D9B1-4D9C-B802-40CB38D553F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20545215"/>
      </p:ext>
    </p:extLst>
  </p:cSld>
  <p:clrMapOvr>
    <a:masterClrMapping/>
  </p:clrMapOvr>
  <p:transition spd="slow">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A8BEAD3D-DAEE-43ED-A8A7-F386E9BE4C56}"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FB950EB-9E65-458F-A8C8-550AFE11512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00010882"/>
      </p:ext>
    </p:extLst>
  </p:cSld>
  <p:clrMapOvr>
    <a:masterClrMapping/>
  </p:clrMapOvr>
  <p:transition spd="slow">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1EBC1BED-7E16-47CE-A48D-115922D8B5BB}" type="datetime1">
              <a:rPr lang="zh-CN" altLang="en-US" smtClean="0"/>
              <a:t>2023/2/27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5EC39D9D-36AE-49B1-B561-C1948DF645E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86236710"/>
      </p:ext>
    </p:extLst>
  </p:cSld>
  <p:clrMapOvr>
    <a:masterClrMapping/>
  </p:clrMapOvr>
  <p:transition spd="slow">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750EFD1A-184E-49B1-88D8-527D39B96C14}" type="datetime1">
              <a:rPr lang="zh-CN" altLang="en-US" smtClean="0"/>
              <a:t>2023/2/27</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2E26FAE3-4010-49E7-BF20-F44A9D8E9D2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05622484"/>
      </p:ext>
    </p:extLst>
  </p:cSld>
  <p:clrMapOvr>
    <a:masterClrMapping/>
  </p:clrMapOvr>
  <p:transition spd="slow">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978653D5-AE07-4514-8493-E0C0F82DA5FF}" type="datetime1">
              <a:rPr lang="zh-CN" altLang="en-US" smtClean="0"/>
              <a:t>2023/2/27</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01FCF23C-09AF-4B93-9731-33324E574B4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18494266"/>
      </p:ext>
    </p:extLst>
  </p:cSld>
  <p:clrMapOvr>
    <a:masterClrMapping/>
  </p:clrMapOvr>
  <p:transition spd="slow">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BA4EFD14-F5DA-4133-A5D7-663698CB1C35}" type="datetime1">
              <a:rPr lang="zh-CN" altLang="en-US" smtClean="0"/>
              <a:t>2023/2/27</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E97BA6D1-31B4-47BA-9338-C41DE0FAD57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02536049"/>
      </p:ext>
    </p:extLst>
  </p:cSld>
  <p:clrMapOvr>
    <a:masterClrMapping/>
  </p:clrMapOvr>
  <p:transition spd="slow">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1DD469EC-3B7D-4654-9C2E-B1A2E78328C2}" type="datetime1">
              <a:rPr lang="zh-CN" altLang="en-US" smtClean="0"/>
              <a:t>2023/2/27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38D8F61E-78DD-4F41-A02E-E5219DBB724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18478833"/>
      </p:ext>
    </p:extLst>
  </p:cSld>
  <p:clrMapOvr>
    <a:masterClrMapping/>
  </p:clrMapOvr>
  <p:transition spd="slow">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0FE5538C-1FAE-4B85-AF3B-CF8966BB73EB}" type="datetime1">
              <a:rPr lang="zh-CN" altLang="en-US" smtClean="0"/>
              <a:t>2023/2/27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01A42963-1A4A-4F32-8ACE-787409BC79D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05549655"/>
      </p:ext>
    </p:extLst>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2F940371-1D1D-4BDF-8308-B5E0B9DC0506}"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AA32DD5-EDA3-45A5-8655-D74B9EFB530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67655116"/>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1C29963-9D8E-478A-875A-757E696F4941}" type="datetime1">
              <a:rPr lang="zh-CN" altLang="en-US" smtClean="0"/>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3DE39BE-F305-4198-B884-DCFA8B08EF6C}" type="slidenum">
              <a:rPr lang="zh-CN" altLang="en-US"/>
              <a:pPr>
                <a:defRPr/>
              </a:pPr>
              <a:t>‹#›</a:t>
            </a:fld>
            <a:endParaRPr lang="zh-CN" altLang="en-US"/>
          </a:p>
        </p:txBody>
      </p:sp>
    </p:spTree>
    <p:extLst>
      <p:ext uri="{BB962C8B-B14F-4D97-AF65-F5344CB8AC3E}">
        <p14:creationId xmlns:p14="http://schemas.microsoft.com/office/powerpoint/2010/main" val="2025724141"/>
      </p:ext>
    </p:extLst>
  </p:cSld>
  <p:clrMapOvr>
    <a:masterClrMapping/>
  </p:clrMapOvr>
  <p:transition spd="slow">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77E1B626-C35E-4691-9287-5A0C6173F80D}"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D3B327C-C95F-4B83-B97F-90153F5DDD4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36085984"/>
      </p:ext>
    </p:extLst>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1BEDDED-5538-4681-8DA8-CB214FBBCDFC}"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D2C5D7F-F247-482D-AA57-949FBE1262C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42060701"/>
      </p:ext>
    </p:extLst>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4FE1CA9-05BC-47EB-8B9E-BC013D647070}"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2E66160-27E8-4E9A-9E77-EB5D32AD311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66924665"/>
      </p:ext>
    </p:extLst>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8716182-F5BA-4AB6-B08B-2B545FABAAC9}"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A68B389-843D-4882-9E51-9673F711806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26685608"/>
      </p:ext>
    </p:extLst>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9C4CB32A-9E14-4CCF-809E-BE0C7687627C}"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3EBA5FE-FCF2-4E0C-A4FE-C514A226238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63934828"/>
      </p:ext>
    </p:extLst>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23719ABC-4AA0-4940-8DE7-F982BB46907B}" type="datetime1">
              <a:rPr lang="zh-CN" altLang="en-US" smtClean="0"/>
              <a:t>2023/2/27</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22B0949-4F75-4EF0-8FCC-C255CFFF509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70594460"/>
      </p:ext>
    </p:extLst>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A44D3C0D-EDB2-4700-AE8F-C1FE29397071}" type="datetime1">
              <a:rPr lang="zh-CN" altLang="en-US" smtClean="0"/>
              <a:t>2023/2/27</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382DB63C-2209-4DCA-BAE5-8BD8258111F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85800221"/>
      </p:ext>
    </p:extLst>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171B4C5-95D7-4B7D-A0CD-8C512C965F79}" type="datetime1">
              <a:rPr lang="zh-CN" altLang="en-US" smtClean="0"/>
              <a:t>2023/2/27</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70FA550C-95E1-46E2-9771-F42BBA0EF96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60212633"/>
      </p:ext>
    </p:extLst>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1DB437B-0EB1-47B8-8110-3A4F98D5A7B8}"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C789CB6-C4C9-47F0-8E3D-F185C77CB64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81921121"/>
      </p:ext>
    </p:extLst>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4F303D4-2789-4F84-80FC-18C51868DAAF}"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EE01C06-9F78-4F10-BDE6-57272936AA4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5823293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289A51D-B629-4FA8-928A-169BAD727771}"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4EA8971-E834-4252-9652-E18D8D4F8E0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20165797"/>
      </p:ext>
    </p:extLst>
  </p:cSld>
  <p:clrMapOvr>
    <a:masterClrMapping/>
  </p:clrMapOvr>
  <p:transition spd="slow">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6F34A4B-E761-439A-B693-85BE268D9B63}"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4EEF175-4123-493B-8657-A7867659BE9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20633235"/>
      </p:ext>
    </p:extLst>
  </p:cSld>
  <p:clrMapOvr>
    <a:masterClrMapping/>
  </p:clrMapOvr>
  <p:transition spd="slow">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2D794B4-CB62-4304-A9E4-6D749DC41347}"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288AE56-0AC5-4A22-9E84-CA2E6CCA27A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65079972"/>
      </p:ext>
    </p:extLst>
  </p:cSld>
  <p:clrMapOvr>
    <a:masterClrMapping/>
  </p:clrMapOvr>
  <p:transition spd="slow">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AE25C3D-698A-4EAD-BAFC-100A2EA2B47B}"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4BC7A2C-D246-479C-A462-A6C55F1ED51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68849018"/>
      </p:ext>
    </p:extLst>
  </p:cSld>
  <p:clrMapOvr>
    <a:masterClrMapping/>
  </p:clrMapOvr>
  <p:transition spd="slow">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1E9D0C2-EFF4-49DE-9D41-5325FE4E0B6F}"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F296EFA-4391-412C-AB00-BA2C05DB925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78084224"/>
      </p:ext>
    </p:extLst>
  </p:cSld>
  <p:clrMapOvr>
    <a:masterClrMapping/>
  </p:clrMapOvr>
  <p:transition spd="slow">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5E80388-0561-4E65-9457-365086FB8E51}"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00D3E99-06AB-42B5-A62B-67EE453BEA4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55185260"/>
      </p:ext>
    </p:extLst>
  </p:cSld>
  <p:clrMapOvr>
    <a:masterClrMapping/>
  </p:clrMapOvr>
  <p:transition spd="slow">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3A78B538-9C74-4F97-B723-F8CD885FCDD5}"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E0F8CB4-898F-434B-86FA-52FCD4957A7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26015931"/>
      </p:ext>
    </p:extLst>
  </p:cSld>
  <p:clrMapOvr>
    <a:masterClrMapping/>
  </p:clrMapOvr>
  <p:transition spd="slow">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D22A0BFA-8F05-4BCD-BA5B-A842DAE5101B}" type="datetime1">
              <a:rPr lang="zh-CN" altLang="en-US" smtClean="0"/>
              <a:t>2023/2/27</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26BAC23A-C637-4464-A959-12DFD432202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42369716"/>
      </p:ext>
    </p:extLst>
  </p:cSld>
  <p:clrMapOvr>
    <a:masterClrMapping/>
  </p:clrMapOvr>
  <p:transition spd="slow">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6C0DD834-41FB-411F-BA4C-C3F23BC7E4B0}" type="datetime1">
              <a:rPr lang="zh-CN" altLang="en-US" smtClean="0"/>
              <a:t>2023/2/27</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17C227A-8C68-40F2-AABC-0ADD010DF2C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63975228"/>
      </p:ext>
    </p:extLst>
  </p:cSld>
  <p:clrMapOvr>
    <a:masterClrMapping/>
  </p:clrMapOvr>
  <p:transition spd="slow">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9A28AD3-189E-4C1C-94C8-DD2BCAD659DD}" type="datetime1">
              <a:rPr lang="zh-CN" altLang="en-US" smtClean="0"/>
              <a:t>2023/2/27</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07FB5CD3-F9CB-4DCE-B85C-50D1DD14D6C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3379020"/>
      </p:ext>
    </p:extLst>
  </p:cSld>
  <p:clrMapOvr>
    <a:masterClrMapping/>
  </p:clrMapOvr>
  <p:transition spd="slow">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A703B77-4A87-4B3B-95A2-BA1420F45095}"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C82E2AB-28F1-4550-9FD6-7E298DD3482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56739916"/>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9A9C329-3C81-4194-A9E1-4A7D3D59DC80}"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4970CD5-1213-43B2-9EE2-2F1013B0766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6714239"/>
      </p:ext>
    </p:extLst>
  </p:cSld>
  <p:clrMapOvr>
    <a:masterClrMapping/>
  </p:clrMapOvr>
  <p:transition spd="slow">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F140183-69FC-41B0-89FC-7246C8019805}"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503A485-0F28-4844-97FE-B9E1AB680E4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21072418"/>
      </p:ext>
    </p:extLst>
  </p:cSld>
  <p:clrMapOvr>
    <a:masterClrMapping/>
  </p:clrMapOvr>
  <p:transition spd="slow">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9467F78-EC74-4A27-8404-3FE6A2924869}"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2048008-2539-4F2B-BBF1-12D5A3FFDD1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57766197"/>
      </p:ext>
    </p:extLst>
  </p:cSld>
  <p:clrMapOvr>
    <a:masterClrMapping/>
  </p:clrMapOvr>
  <p:transition spd="slow">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5EA0850-A9BC-4EB4-932C-CE54723B6ABF}"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4F8A902-3CA9-483F-AADD-7ED088AAC60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11208840"/>
      </p:ext>
    </p:extLst>
  </p:cSld>
  <p:clrMapOvr>
    <a:masterClrMapping/>
  </p:clrMapOvr>
  <p:transition spd="slow">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4B9185E4-BFC6-47AE-B497-51149D332C33}" type="datetime1">
              <a:rPr lang="zh-CN" altLang="en-US" smtClean="0"/>
              <a:t>2023/2/27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FE8FE7A2-8910-402F-AC35-4C3E04C0CCF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58571377"/>
      </p:ext>
    </p:extLst>
  </p:cSld>
  <p:clrMapOvr>
    <a:masterClrMapping/>
  </p:clrMapOvr>
  <p:transition spd="slow">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B280D76C-707B-47BC-8E64-A427F8761AB0}" type="datetime1">
              <a:rPr lang="zh-CN" altLang="en-US" smtClean="0"/>
              <a:t>2023/2/27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8A55F2B3-C5F5-4A37-A73F-7063B66BBA5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19343468"/>
      </p:ext>
    </p:extLst>
  </p:cSld>
  <p:clrMapOvr>
    <a:masterClrMapping/>
  </p:clrMapOvr>
  <p:transition spd="slow">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36BD7904-7BFC-4F54-A009-3FD09A97BF28}" type="datetime1">
              <a:rPr lang="zh-CN" altLang="en-US" smtClean="0"/>
              <a:t>2023/2/27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D1D08186-E56D-4E89-8B78-405B717E7AD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55501726"/>
      </p:ext>
    </p:extLst>
  </p:cSld>
  <p:clrMapOvr>
    <a:masterClrMapping/>
  </p:clrMapOvr>
  <p:transition spd="slow">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CD3C6363-4745-4A4F-BAFA-BEF7AE7D6F69}" type="datetime1">
              <a:rPr lang="zh-CN" altLang="en-US" smtClean="0"/>
              <a:t>2023/2/27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4293A290-CB8A-4897-87DF-106E1415E94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5426418"/>
      </p:ext>
    </p:extLst>
  </p:cSld>
  <p:clrMapOvr>
    <a:masterClrMapping/>
  </p:clrMapOvr>
  <p:transition spd="slow">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EC5AA8BD-0CF4-4FA9-B550-8929C781E92E}" type="datetime1">
              <a:rPr lang="zh-CN" altLang="en-US" smtClean="0"/>
              <a:t>2023/2/27</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5AA71F04-6E79-4B52-8B43-EC129E35AEA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24360879"/>
      </p:ext>
    </p:extLst>
  </p:cSld>
  <p:clrMapOvr>
    <a:masterClrMapping/>
  </p:clrMapOvr>
  <p:transition spd="slow">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F38B3A1F-1A4B-4133-BD34-F92A7E06F2B8}" type="datetime1">
              <a:rPr lang="zh-CN" altLang="en-US" smtClean="0"/>
              <a:t>2023/2/27</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BF49DA93-727D-4874-A1F0-B80E93475F6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22842974"/>
      </p:ext>
    </p:extLst>
  </p:cSld>
  <p:clrMapOvr>
    <a:masterClrMapping/>
  </p:clrMapOvr>
  <p:transition spd="slow">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5EFD9B1B-3C50-4D59-953C-85163AD0063E}" type="datetime1">
              <a:rPr lang="zh-CN" altLang="en-US" smtClean="0"/>
              <a:t>2023/2/27</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25E8135B-6885-42EA-ADE8-80FCA0DD541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9120167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33BE1A1-C09F-41D5-9DF6-972FC2179B37}"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C24FE2A-C4F0-43F5-87C6-8D5B02AC5C5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11003432"/>
      </p:ext>
    </p:extLst>
  </p:cSld>
  <p:clrMapOvr>
    <a:masterClrMapping/>
  </p:clrMapOvr>
  <p:transition spd="slow">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87810308-4055-47DA-8CA5-BE2274D3ABE1}" type="datetime1">
              <a:rPr lang="zh-CN" altLang="en-US" smtClean="0"/>
              <a:t>2023/2/27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C5A0EE83-97E4-4905-A31F-4607CADFF51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20523400"/>
      </p:ext>
    </p:extLst>
  </p:cSld>
  <p:clrMapOvr>
    <a:masterClrMapping/>
  </p:clrMapOvr>
  <p:transition spd="slow">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042829AC-DE93-41F1-8239-2DF73BB5E6BF}" type="datetime1">
              <a:rPr lang="zh-CN" altLang="en-US" smtClean="0"/>
              <a:t>2023/2/27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B61F3E07-6DB7-44D8-A8B3-6C12D66A910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66489"/>
      </p:ext>
    </p:extLst>
  </p:cSld>
  <p:clrMapOvr>
    <a:masterClrMapping/>
  </p:clrMapOvr>
  <p:transition spd="slow">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483A85A-7446-4C1B-BCE1-BF2AEDD38DB3}" type="datetime1">
              <a:rPr lang="zh-CN" altLang="en-US" smtClean="0"/>
              <a:t>2023/2/27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60CD409D-A63D-4C90-A4EE-1630EEC4205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47816691"/>
      </p:ext>
    </p:extLst>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5151287A-6A5F-4EC6-AE71-7FA33EF30D97}" type="datetime1">
              <a:rPr lang="zh-CN" altLang="en-US" smtClean="0"/>
              <a:t>2023/2/27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6EF722E4-02AB-4809-8440-1629DA58D84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50327783"/>
      </p:ext>
    </p:extLst>
  </p:cSld>
  <p:clrMapOvr>
    <a:masterClrMapping/>
  </p:clrMapOvr>
  <p:transition spd="slow">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562D944-D898-4F56-BA09-BEF7689E0DA3}" type="datetime1">
              <a:rPr lang="zh-CN" altLang="en-US" smtClean="0"/>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8396F2-52CB-4261-8572-B0495F4254B1}" type="slidenum">
              <a:rPr lang="zh-CN" altLang="en-US"/>
              <a:pPr>
                <a:defRPr/>
              </a:pPr>
              <a:t>‹#›</a:t>
            </a:fld>
            <a:endParaRPr lang="zh-CN" altLang="en-US"/>
          </a:p>
        </p:txBody>
      </p:sp>
    </p:spTree>
    <p:extLst>
      <p:ext uri="{BB962C8B-B14F-4D97-AF65-F5344CB8AC3E}">
        <p14:creationId xmlns:p14="http://schemas.microsoft.com/office/powerpoint/2010/main" val="2868204644"/>
      </p:ext>
    </p:extLst>
  </p:cSld>
  <p:clrMapOvr>
    <a:masterClrMapping/>
  </p:clrMapOvr>
  <p:transition spd="slow">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089FB9-9BD6-4F9B-8D9F-B72DBC469C27}" type="datetime1">
              <a:rPr lang="zh-CN" altLang="en-US" smtClean="0"/>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C34C722-AD4E-47BF-9847-095672A8C77B}" type="slidenum">
              <a:rPr lang="zh-CN" altLang="en-US"/>
              <a:pPr>
                <a:defRPr/>
              </a:pPr>
              <a:t>‹#›</a:t>
            </a:fld>
            <a:endParaRPr lang="zh-CN" altLang="en-US"/>
          </a:p>
        </p:txBody>
      </p:sp>
    </p:spTree>
    <p:extLst>
      <p:ext uri="{BB962C8B-B14F-4D97-AF65-F5344CB8AC3E}">
        <p14:creationId xmlns:p14="http://schemas.microsoft.com/office/powerpoint/2010/main" val="2216200015"/>
      </p:ext>
    </p:extLst>
  </p:cSld>
  <p:clrMapOvr>
    <a:masterClrMapping/>
  </p:clrMapOvr>
  <p:transition spd="slow">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71E07E69-51DD-46C9-A702-0D4B0CA8530B}" type="datetime1">
              <a:rPr lang="zh-CN" altLang="en-US" smtClean="0"/>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62C44F3-3901-49A5-9F7D-5F5EF52CA8E1}" type="slidenum">
              <a:rPr lang="zh-CN" altLang="en-US"/>
              <a:pPr>
                <a:defRPr/>
              </a:pPr>
              <a:t>‹#›</a:t>
            </a:fld>
            <a:endParaRPr lang="zh-CN" altLang="en-US"/>
          </a:p>
        </p:txBody>
      </p:sp>
    </p:spTree>
    <p:extLst>
      <p:ext uri="{BB962C8B-B14F-4D97-AF65-F5344CB8AC3E}">
        <p14:creationId xmlns:p14="http://schemas.microsoft.com/office/powerpoint/2010/main" val="1236333730"/>
      </p:ext>
    </p:extLst>
  </p:cSld>
  <p:clrMapOvr>
    <a:masterClrMapping/>
  </p:clrMapOvr>
  <p:transition spd="slow">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F39D16D1-CD5A-4DE3-A06D-F9A6B0250094}" type="datetime1">
              <a:rPr lang="zh-CN" altLang="en-US" smtClean="0"/>
              <a:t>2023/2/27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1A7CD16-4E7B-4056-9782-161BC907EAAE}" type="slidenum">
              <a:rPr lang="zh-CN" altLang="en-US"/>
              <a:pPr>
                <a:defRPr/>
              </a:pPr>
              <a:t>‹#›</a:t>
            </a:fld>
            <a:endParaRPr lang="zh-CN" altLang="en-US"/>
          </a:p>
        </p:txBody>
      </p:sp>
    </p:spTree>
    <p:extLst>
      <p:ext uri="{BB962C8B-B14F-4D97-AF65-F5344CB8AC3E}">
        <p14:creationId xmlns:p14="http://schemas.microsoft.com/office/powerpoint/2010/main" val="2970958274"/>
      </p:ext>
    </p:extLst>
  </p:cSld>
  <p:clrMapOvr>
    <a:masterClrMapping/>
  </p:clrMapOvr>
  <p:transition spd="slow">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3B11298E-F5B5-47F0-9B75-4DFED39CE165}" type="datetime1">
              <a:rPr lang="zh-CN" altLang="en-US" smtClean="0"/>
              <a:t>2023/2/27</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FEC97F82-805B-4E85-AB83-797C92326500}" type="slidenum">
              <a:rPr lang="zh-CN" altLang="en-US"/>
              <a:pPr>
                <a:defRPr/>
              </a:pPr>
              <a:t>‹#›</a:t>
            </a:fld>
            <a:endParaRPr lang="zh-CN" altLang="en-US"/>
          </a:p>
        </p:txBody>
      </p:sp>
    </p:spTree>
    <p:extLst>
      <p:ext uri="{BB962C8B-B14F-4D97-AF65-F5344CB8AC3E}">
        <p14:creationId xmlns:p14="http://schemas.microsoft.com/office/powerpoint/2010/main" val="3931146891"/>
      </p:ext>
    </p:extLst>
  </p:cSld>
  <p:clrMapOvr>
    <a:masterClrMapping/>
  </p:clrMapOvr>
  <p:transition spd="slow">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7E2E756C-2FDA-42DC-982C-FCD6D9B0CB18}" type="datetime1">
              <a:rPr lang="zh-CN" altLang="en-US" smtClean="0"/>
              <a:t>2023/2/27</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91ABE702-3F54-4A58-9E6A-47A72F350A69}" type="slidenum">
              <a:rPr lang="zh-CN" altLang="en-US"/>
              <a:pPr>
                <a:defRPr/>
              </a:pPr>
              <a:t>‹#›</a:t>
            </a:fld>
            <a:endParaRPr lang="zh-CN" altLang="en-US"/>
          </a:p>
        </p:txBody>
      </p:sp>
    </p:spTree>
    <p:extLst>
      <p:ext uri="{BB962C8B-B14F-4D97-AF65-F5344CB8AC3E}">
        <p14:creationId xmlns:p14="http://schemas.microsoft.com/office/powerpoint/2010/main" val="965599676"/>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81D0F0A0-D420-41E2-9B58-B509A18D3E8B}"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F37BB93-ACF0-4D5B-8A4F-B68FF9CB2FA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78186732"/>
      </p:ext>
    </p:extLst>
  </p:cSld>
  <p:clrMapOvr>
    <a:masterClrMapping/>
  </p:clrMapOvr>
  <p:transition spd="slow">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23E5388D-30A9-4A54-A9E4-11C0610B3B40}" type="datetime1">
              <a:rPr lang="zh-CN" altLang="en-US" smtClean="0"/>
              <a:t>2023/2/27</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8EE4EB95-ECEA-4AD8-B1CE-2555403C6233}" type="slidenum">
              <a:rPr lang="zh-CN" altLang="en-US"/>
              <a:pPr>
                <a:defRPr/>
              </a:pPr>
              <a:t>‹#›</a:t>
            </a:fld>
            <a:endParaRPr lang="zh-CN" altLang="en-US"/>
          </a:p>
        </p:txBody>
      </p:sp>
    </p:spTree>
    <p:extLst>
      <p:ext uri="{BB962C8B-B14F-4D97-AF65-F5344CB8AC3E}">
        <p14:creationId xmlns:p14="http://schemas.microsoft.com/office/powerpoint/2010/main" val="2271915121"/>
      </p:ext>
    </p:extLst>
  </p:cSld>
  <p:clrMapOvr>
    <a:masterClrMapping/>
  </p:clrMapOvr>
  <p:transition spd="slow">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F27B88B-074E-42CB-A33D-8DCE2F76B159}" type="datetime1">
              <a:rPr lang="zh-CN" altLang="en-US" smtClean="0"/>
              <a:t>2023/2/27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4B32E9C-C252-4519-BF60-FA209C688D62}" type="slidenum">
              <a:rPr lang="zh-CN" altLang="en-US"/>
              <a:pPr>
                <a:defRPr/>
              </a:pPr>
              <a:t>‹#›</a:t>
            </a:fld>
            <a:endParaRPr lang="zh-CN" altLang="en-US"/>
          </a:p>
        </p:txBody>
      </p:sp>
    </p:spTree>
    <p:extLst>
      <p:ext uri="{BB962C8B-B14F-4D97-AF65-F5344CB8AC3E}">
        <p14:creationId xmlns:p14="http://schemas.microsoft.com/office/powerpoint/2010/main" val="3121189269"/>
      </p:ext>
    </p:extLst>
  </p:cSld>
  <p:clrMapOvr>
    <a:masterClrMapping/>
  </p:clrMapOvr>
  <p:transition spd="slow">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F69A050-25BC-4FFC-BE7A-E297ECF10356}" type="datetime1">
              <a:rPr lang="zh-CN" altLang="en-US" smtClean="0"/>
              <a:t>2023/2/27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6C32555-8F36-49D3-9EDA-21516736BCA9}" type="slidenum">
              <a:rPr lang="zh-CN" altLang="en-US"/>
              <a:pPr>
                <a:defRPr/>
              </a:pPr>
              <a:t>‹#›</a:t>
            </a:fld>
            <a:endParaRPr lang="zh-CN" altLang="en-US"/>
          </a:p>
        </p:txBody>
      </p:sp>
    </p:spTree>
    <p:extLst>
      <p:ext uri="{BB962C8B-B14F-4D97-AF65-F5344CB8AC3E}">
        <p14:creationId xmlns:p14="http://schemas.microsoft.com/office/powerpoint/2010/main" val="1198635510"/>
      </p:ext>
    </p:extLst>
  </p:cSld>
  <p:clrMapOvr>
    <a:masterClrMapping/>
  </p:clrMapOvr>
  <p:transition spd="slow">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98CA722-AC94-45B7-9DFD-1DFF77EE2046}" type="datetime1">
              <a:rPr lang="zh-CN" altLang="en-US" smtClean="0"/>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F9A06CF-0A2E-4F0B-B53D-9AD3694046D0}" type="slidenum">
              <a:rPr lang="zh-CN" altLang="en-US"/>
              <a:pPr>
                <a:defRPr/>
              </a:pPr>
              <a:t>‹#›</a:t>
            </a:fld>
            <a:endParaRPr lang="zh-CN" altLang="en-US"/>
          </a:p>
        </p:txBody>
      </p:sp>
    </p:spTree>
    <p:extLst>
      <p:ext uri="{BB962C8B-B14F-4D97-AF65-F5344CB8AC3E}">
        <p14:creationId xmlns:p14="http://schemas.microsoft.com/office/powerpoint/2010/main" val="2575175630"/>
      </p:ext>
    </p:extLst>
  </p:cSld>
  <p:clrMapOvr>
    <a:masterClrMapping/>
  </p:clrMapOvr>
  <p:transition spd="slow">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5897AF2-EA67-49AA-8645-1D62C516EB52}" type="datetime1">
              <a:rPr lang="zh-CN" altLang="en-US" smtClean="0"/>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A36F7F9-967D-4745-8FB7-5F032DC6D2B6}" type="slidenum">
              <a:rPr lang="zh-CN" altLang="en-US"/>
              <a:pPr>
                <a:defRPr/>
              </a:pPr>
              <a:t>‹#›</a:t>
            </a:fld>
            <a:endParaRPr lang="zh-CN" altLang="en-US"/>
          </a:p>
        </p:txBody>
      </p:sp>
    </p:spTree>
    <p:extLst>
      <p:ext uri="{BB962C8B-B14F-4D97-AF65-F5344CB8AC3E}">
        <p14:creationId xmlns:p14="http://schemas.microsoft.com/office/powerpoint/2010/main" val="4146609345"/>
      </p:ext>
    </p:extLst>
  </p:cSld>
  <p:clrMapOvr>
    <a:masterClrMapping/>
  </p:clrMapOvr>
  <p:transition spd="slow">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068C85B-4AF6-4AAD-8AB2-54BEAEB36541}" type="datetime1">
              <a:rPr lang="zh-CN" altLang="en-US"/>
              <a:pPr>
                <a:defRPr/>
              </a:pPr>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7F7A347-668B-4CFB-9ACA-7966738BDB4C}" type="slidenum">
              <a:rPr lang="zh-CN" altLang="en-US"/>
              <a:pPr>
                <a:defRPr/>
              </a:pPr>
              <a:t>‹#›</a:t>
            </a:fld>
            <a:endParaRPr lang="zh-CN" altLang="en-US"/>
          </a:p>
        </p:txBody>
      </p:sp>
    </p:spTree>
    <p:extLst>
      <p:ext uri="{BB962C8B-B14F-4D97-AF65-F5344CB8AC3E}">
        <p14:creationId xmlns:p14="http://schemas.microsoft.com/office/powerpoint/2010/main" val="1467470807"/>
      </p:ext>
    </p:extLst>
  </p:cSld>
  <p:clrMapOvr>
    <a:masterClrMapping/>
  </p:clrMapOvr>
  <p:transition spd="slow">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22DF463-7AFB-4572-A16C-41BD2409D561}" type="datetime1">
              <a:rPr lang="zh-CN" altLang="en-US"/>
              <a:pPr>
                <a:defRPr/>
              </a:pPr>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783AB3A-6C8D-45FA-ADC1-27752F7DC9FA}" type="slidenum">
              <a:rPr lang="zh-CN" altLang="en-US"/>
              <a:pPr>
                <a:defRPr/>
              </a:pPr>
              <a:t>‹#›</a:t>
            </a:fld>
            <a:endParaRPr lang="zh-CN" altLang="en-US"/>
          </a:p>
        </p:txBody>
      </p:sp>
    </p:spTree>
    <p:extLst>
      <p:ext uri="{BB962C8B-B14F-4D97-AF65-F5344CB8AC3E}">
        <p14:creationId xmlns:p14="http://schemas.microsoft.com/office/powerpoint/2010/main" val="2601952508"/>
      </p:ext>
    </p:extLst>
  </p:cSld>
  <p:clrMapOvr>
    <a:masterClrMapping/>
  </p:clrMapOvr>
  <p:transition spd="slow">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1D89F8B-A2B5-4D60-B705-44BEBA9F208E}" type="datetime1">
              <a:rPr lang="zh-CN" altLang="en-US"/>
              <a:pPr>
                <a:defRPr/>
              </a:pPr>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682EE4A-F8F8-461A-B76B-5C5E72D9F4B1}" type="slidenum">
              <a:rPr lang="zh-CN" altLang="en-US"/>
              <a:pPr>
                <a:defRPr/>
              </a:pPr>
              <a:t>‹#›</a:t>
            </a:fld>
            <a:endParaRPr lang="zh-CN" altLang="en-US"/>
          </a:p>
        </p:txBody>
      </p:sp>
    </p:spTree>
    <p:extLst>
      <p:ext uri="{BB962C8B-B14F-4D97-AF65-F5344CB8AC3E}">
        <p14:creationId xmlns:p14="http://schemas.microsoft.com/office/powerpoint/2010/main" val="2373865234"/>
      </p:ext>
    </p:extLst>
  </p:cSld>
  <p:clrMapOvr>
    <a:masterClrMapping/>
  </p:clrMapOvr>
  <p:transition spd="slow">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2533FE86-8FB7-49C3-A2D6-D57BE4A3A42D}" type="datetime1">
              <a:rPr lang="zh-CN" altLang="en-US"/>
              <a:pPr>
                <a:defRPr/>
              </a:pPr>
              <a:t>2023/2/27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FDE3F5F-1588-4EF7-B176-3ADA77A0B9D4}" type="slidenum">
              <a:rPr lang="zh-CN" altLang="en-US"/>
              <a:pPr>
                <a:defRPr/>
              </a:pPr>
              <a:t>‹#›</a:t>
            </a:fld>
            <a:endParaRPr lang="zh-CN" altLang="en-US"/>
          </a:p>
        </p:txBody>
      </p:sp>
    </p:spTree>
    <p:extLst>
      <p:ext uri="{BB962C8B-B14F-4D97-AF65-F5344CB8AC3E}">
        <p14:creationId xmlns:p14="http://schemas.microsoft.com/office/powerpoint/2010/main" val="1665358021"/>
      </p:ext>
    </p:extLst>
  </p:cSld>
  <p:clrMapOvr>
    <a:masterClrMapping/>
  </p:clrMapOvr>
  <p:transition spd="slow">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89F53586-8018-49DE-BC51-E3B97D90A42C}" type="datetime1">
              <a:rPr lang="zh-CN" altLang="en-US"/>
              <a:pPr>
                <a:defRPr/>
              </a:pPr>
              <a:t>2023/2/27</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B8BAB491-33A4-4BA3-9C4A-E347A337048A}" type="slidenum">
              <a:rPr lang="zh-CN" altLang="en-US"/>
              <a:pPr>
                <a:defRPr/>
              </a:pPr>
              <a:t>‹#›</a:t>
            </a:fld>
            <a:endParaRPr lang="zh-CN" altLang="en-US"/>
          </a:p>
        </p:txBody>
      </p:sp>
    </p:spTree>
    <p:extLst>
      <p:ext uri="{BB962C8B-B14F-4D97-AF65-F5344CB8AC3E}">
        <p14:creationId xmlns:p14="http://schemas.microsoft.com/office/powerpoint/2010/main" val="811659232"/>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723357F5-0F12-40E3-91B6-16CCABD5C9D1}" type="datetime1">
              <a:rPr lang="zh-CN" altLang="en-US" smtClean="0"/>
              <a:t>2023/2/27</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8D90EC0A-E674-431F-9570-34587DA9FFE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7951610"/>
      </p:ext>
    </p:extLst>
  </p:cSld>
  <p:clrMapOvr>
    <a:masterClrMapping/>
  </p:clrMapOvr>
  <p:transition spd="slow">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E9E168F3-9773-49C9-B024-823819F2C24A}" type="datetime1">
              <a:rPr lang="zh-CN" altLang="en-US"/>
              <a:pPr>
                <a:defRPr/>
              </a:pPr>
              <a:t>2023/2/27</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E79BF2B4-FA62-460D-A141-24F7D6DCA626}" type="slidenum">
              <a:rPr lang="zh-CN" altLang="en-US"/>
              <a:pPr>
                <a:defRPr/>
              </a:pPr>
              <a:t>‹#›</a:t>
            </a:fld>
            <a:endParaRPr lang="zh-CN" altLang="en-US"/>
          </a:p>
        </p:txBody>
      </p:sp>
    </p:spTree>
    <p:extLst>
      <p:ext uri="{BB962C8B-B14F-4D97-AF65-F5344CB8AC3E}">
        <p14:creationId xmlns:p14="http://schemas.microsoft.com/office/powerpoint/2010/main" val="892482151"/>
      </p:ext>
    </p:extLst>
  </p:cSld>
  <p:clrMapOvr>
    <a:masterClrMapping/>
  </p:clrMapOvr>
  <p:transition spd="slow">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71194B6-88A9-4F0C-859F-1034DE60FAD9}" type="datetime1">
              <a:rPr lang="zh-CN" altLang="en-US"/>
              <a:pPr>
                <a:defRPr/>
              </a:pPr>
              <a:t>2023/2/27</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7E6587F-D274-4993-B2F1-541C39E667ED}" type="slidenum">
              <a:rPr lang="zh-CN" altLang="en-US"/>
              <a:pPr>
                <a:defRPr/>
              </a:pPr>
              <a:t>‹#›</a:t>
            </a:fld>
            <a:endParaRPr lang="zh-CN" altLang="en-US"/>
          </a:p>
        </p:txBody>
      </p:sp>
    </p:spTree>
    <p:extLst>
      <p:ext uri="{BB962C8B-B14F-4D97-AF65-F5344CB8AC3E}">
        <p14:creationId xmlns:p14="http://schemas.microsoft.com/office/powerpoint/2010/main" val="2210438221"/>
      </p:ext>
    </p:extLst>
  </p:cSld>
  <p:clrMapOvr>
    <a:masterClrMapping/>
  </p:clrMapOvr>
  <p:transition spd="slow">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671D1A3-798B-4914-9F22-9F86D78DB4B8}" type="datetime1">
              <a:rPr lang="zh-CN" altLang="en-US"/>
              <a:pPr>
                <a:defRPr/>
              </a:pPr>
              <a:t>2023/2/27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4C6B2FB-B009-4C99-9813-1A303E5F767D}" type="slidenum">
              <a:rPr lang="zh-CN" altLang="en-US"/>
              <a:pPr>
                <a:defRPr/>
              </a:pPr>
              <a:t>‹#›</a:t>
            </a:fld>
            <a:endParaRPr lang="zh-CN" altLang="en-US"/>
          </a:p>
        </p:txBody>
      </p:sp>
    </p:spTree>
    <p:extLst>
      <p:ext uri="{BB962C8B-B14F-4D97-AF65-F5344CB8AC3E}">
        <p14:creationId xmlns:p14="http://schemas.microsoft.com/office/powerpoint/2010/main" val="2856234406"/>
      </p:ext>
    </p:extLst>
  </p:cSld>
  <p:clrMapOvr>
    <a:masterClrMapping/>
  </p:clrMapOvr>
  <p:transition spd="slow">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4FF66ED-A013-47CC-BE36-F22DFFDDEDC9}" type="datetime1">
              <a:rPr lang="zh-CN" altLang="en-US"/>
              <a:pPr>
                <a:defRPr/>
              </a:pPr>
              <a:t>2023/2/27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3FE5FCE-A0E2-404D-B26E-78B2C54C08D5}" type="slidenum">
              <a:rPr lang="zh-CN" altLang="en-US"/>
              <a:pPr>
                <a:defRPr/>
              </a:pPr>
              <a:t>‹#›</a:t>
            </a:fld>
            <a:endParaRPr lang="zh-CN" altLang="en-US"/>
          </a:p>
        </p:txBody>
      </p:sp>
    </p:spTree>
    <p:extLst>
      <p:ext uri="{BB962C8B-B14F-4D97-AF65-F5344CB8AC3E}">
        <p14:creationId xmlns:p14="http://schemas.microsoft.com/office/powerpoint/2010/main" val="1475901649"/>
      </p:ext>
    </p:extLst>
  </p:cSld>
  <p:clrMapOvr>
    <a:masterClrMapping/>
  </p:clrMapOvr>
  <p:transition spd="slow">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F70F2E6-697F-4E55-AD4C-2F235AC830BF}" type="datetime1">
              <a:rPr lang="zh-CN" altLang="en-US"/>
              <a:pPr>
                <a:defRPr/>
              </a:pPr>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BB98C5D-E8BC-40C4-A982-EC549FE907E9}" type="slidenum">
              <a:rPr lang="zh-CN" altLang="en-US"/>
              <a:pPr>
                <a:defRPr/>
              </a:pPr>
              <a:t>‹#›</a:t>
            </a:fld>
            <a:endParaRPr lang="zh-CN" altLang="en-US"/>
          </a:p>
        </p:txBody>
      </p:sp>
    </p:spTree>
    <p:extLst>
      <p:ext uri="{BB962C8B-B14F-4D97-AF65-F5344CB8AC3E}">
        <p14:creationId xmlns:p14="http://schemas.microsoft.com/office/powerpoint/2010/main" val="2532100156"/>
      </p:ext>
    </p:extLst>
  </p:cSld>
  <p:clrMapOvr>
    <a:masterClrMapping/>
  </p:clrMapOvr>
  <p:transition spd="slow">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1EF615D-7EA6-47AA-8B92-F4A5C15CA3B9}" type="datetime1">
              <a:rPr lang="zh-CN" altLang="en-US"/>
              <a:pPr>
                <a:defRPr/>
              </a:pPr>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C309B9D-D992-428D-B429-5476B6BF270E}" type="slidenum">
              <a:rPr lang="zh-CN" altLang="en-US"/>
              <a:pPr>
                <a:defRPr/>
              </a:pPr>
              <a:t>‹#›</a:t>
            </a:fld>
            <a:endParaRPr lang="zh-CN" altLang="en-US"/>
          </a:p>
        </p:txBody>
      </p:sp>
    </p:spTree>
    <p:extLst>
      <p:ext uri="{BB962C8B-B14F-4D97-AF65-F5344CB8AC3E}">
        <p14:creationId xmlns:p14="http://schemas.microsoft.com/office/powerpoint/2010/main" val="1752432818"/>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7CC570AE-11F3-4A2B-9745-E6CF8209B793}" type="datetime1">
              <a:rPr lang="zh-CN" altLang="en-US" smtClean="0"/>
              <a:t>2023/2/27</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0B62682A-AF12-4D2D-9F52-F6F5122F27E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36008614"/>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FC0DCE9-29D0-44B5-895B-A0E247D3A01E}" type="datetime1">
              <a:rPr lang="zh-CN" altLang="en-US" smtClean="0"/>
              <a:t>2023/2/27</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5738685-1E3D-4C3B-ADBB-8AFCDB12A5D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14982657"/>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5E1875C-237F-4503-B030-81C673F88423}"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6D3AD78-95F4-429F-B43F-AF994C0A788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4831082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513DE48-042B-406D-AE3D-AFC5329A78EC}" type="datetime1">
              <a:rPr lang="zh-CN" altLang="en-US" smtClean="0"/>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591ABCA-346E-4173-ABE6-8B7F700653D6}" type="slidenum">
              <a:rPr lang="zh-CN" altLang="en-US"/>
              <a:pPr>
                <a:defRPr/>
              </a:pPr>
              <a:t>‹#›</a:t>
            </a:fld>
            <a:endParaRPr lang="zh-CN" altLang="en-US"/>
          </a:p>
        </p:txBody>
      </p:sp>
    </p:spTree>
    <p:extLst>
      <p:ext uri="{BB962C8B-B14F-4D97-AF65-F5344CB8AC3E}">
        <p14:creationId xmlns:p14="http://schemas.microsoft.com/office/powerpoint/2010/main" val="243412195"/>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1A615D4-579E-4E8A-BA83-660BCCCFCF01}"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D5F0B9C-1DA8-45CC-980F-2238FB2CCC8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62816415"/>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026FC5B-966A-4E83-AF35-87C684673116}"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92DE2C8-E72A-4ED8-B127-89E03F8B80F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96753058"/>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B3D7131-6818-4DFD-AFE7-99F2FCBD4E18}"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CB5819D-0F31-4B6C-957D-74A2AE01FF2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92435662"/>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7F97B02-4346-44DC-A37D-73ECF58C9E96}"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94C573F-8B10-494E-B1D5-78AD87262FF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28030564"/>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5667482-3F5E-4F62-A734-512BF2F51A93}"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F39709D-681F-4FDA-988A-B91E9FE1095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04212256"/>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4389AE9-49AD-43C1-A47A-5E73C27263E8}"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CB720E3-BB55-473A-9CE8-9C8AE3C9DDF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34477150"/>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2014B805-C299-4B72-867A-0D4FD3E3A604}"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52A73E2-81D1-41F6-B167-11081C34D86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10522496"/>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B0831446-A120-4F9A-907A-4026D4535764}" type="datetime1">
              <a:rPr lang="zh-CN" altLang="en-US" smtClean="0"/>
              <a:t>2023/2/27</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CE796C85-7364-413A-83F5-4E42158C112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89256013"/>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FFDD6E0F-1AE2-4908-88C2-DAF2FEAAA150}" type="datetime1">
              <a:rPr lang="zh-CN" altLang="en-US" smtClean="0"/>
              <a:t>2023/2/27</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1A10CF7A-827F-423A-B69B-C8C22662426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67655457"/>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DDFC74D1-B760-4F80-98E6-24FB353E0B8A}" type="datetime1">
              <a:rPr lang="zh-CN" altLang="en-US" smtClean="0"/>
              <a:t>2023/2/27</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18FFED33-D483-49B6-934A-E6B8AE76857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78940925"/>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97638760-2D66-4796-A8C2-5733256133E0}" type="datetime1">
              <a:rPr lang="zh-CN" altLang="en-US" smtClean="0"/>
              <a:t>2023/2/27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815C62F-C13D-4CFD-9124-3BF00C265885}" type="slidenum">
              <a:rPr lang="zh-CN" altLang="en-US"/>
              <a:pPr>
                <a:defRPr/>
              </a:pPr>
              <a:t>‹#›</a:t>
            </a:fld>
            <a:endParaRPr lang="zh-CN" altLang="en-US"/>
          </a:p>
        </p:txBody>
      </p:sp>
    </p:spTree>
    <p:extLst>
      <p:ext uri="{BB962C8B-B14F-4D97-AF65-F5344CB8AC3E}">
        <p14:creationId xmlns:p14="http://schemas.microsoft.com/office/powerpoint/2010/main" val="2262930384"/>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69F53F5-5468-481C-BAEF-F1305808956E}"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39C939E-E1EA-49A2-8DB4-B6C8D138D00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7705386"/>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249B27E-D092-4186-9E20-A08C58E48F83}"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5D79625-FFC1-4B5B-8A14-75B45B12570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74060063"/>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C27EB5A-A2C7-430D-809C-EB69F278246B}"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434759E-030E-443F-BD32-CFFBA53DFA3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61621139"/>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A889C6-64D5-4B02-AAF7-C8C10FB25244}"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4A43334-A047-47ED-A034-596F62D2A6E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19877337"/>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D907891-1DC9-4EDA-9676-8626EA511C00}"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1DA742F-1AEB-4394-A4A1-51805BFF954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61352233"/>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C9956B3-A7A3-4638-B19B-C1D60ACEDFB1}"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F076CEE-0471-4B48-A72E-30F6381E33C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31166749"/>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D98A85DE-008E-4670-B0B3-AE7BFD18CC06}"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E391A89-D25D-4753-8906-3369B68E422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87287425"/>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95BD889A-02FB-4C8C-95B9-A12847860117}"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DFD85C8-2639-4156-A9F7-8D74188817C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39386665"/>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D53D289C-5B22-4C4F-B0A6-0B64341E4E81}" type="datetime1">
              <a:rPr lang="zh-CN" altLang="en-US" smtClean="0"/>
              <a:t>2023/2/27</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069426F2-56BB-43DA-8D51-1F34D64D92F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84575982"/>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44ED883D-2062-421D-B3EE-BB87704DB463}" type="datetime1">
              <a:rPr lang="zh-CN" altLang="en-US" smtClean="0"/>
              <a:t>2023/2/27</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2072599-FCE5-4813-84C5-2885B1892C0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2764664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B4E394AE-4BEF-4A1D-A7E0-650499675354}" type="datetime1">
              <a:rPr lang="zh-CN" altLang="en-US" smtClean="0"/>
              <a:t>2023/2/27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A0D7E56-8275-4EFF-AB1D-11ED3F60299D}" type="slidenum">
              <a:rPr lang="zh-CN" altLang="en-US"/>
              <a:pPr>
                <a:defRPr/>
              </a:pPr>
              <a:t>‹#›</a:t>
            </a:fld>
            <a:endParaRPr lang="zh-CN" altLang="en-US"/>
          </a:p>
        </p:txBody>
      </p:sp>
    </p:spTree>
    <p:extLst>
      <p:ext uri="{BB962C8B-B14F-4D97-AF65-F5344CB8AC3E}">
        <p14:creationId xmlns:p14="http://schemas.microsoft.com/office/powerpoint/2010/main" val="850804371"/>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0ED987E-DBBA-4B1A-9509-BD20C26901C4}" type="datetime1">
              <a:rPr lang="zh-CN" altLang="en-US" smtClean="0"/>
              <a:t>2023/2/27</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BC9CBBD7-BAB4-4039-9C7E-BC48A9B6160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14914024"/>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AD3C113-C95E-44BB-9C9B-27EB0A2C688B}"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E6510C3-7384-45D6-82E3-D0C135C3C15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14584782"/>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A52A48B-1942-4277-8446-F0DD1CD4F352}" type="datetime1">
              <a:rPr lang="zh-CN" altLang="en-US" smtClean="0"/>
              <a:t>2023/2/27</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2B5FA7E-BDB0-4B99-8ECC-4BADFABB579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81844577"/>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ECB76A5-8C58-43C7-977B-C500C0D35E26}"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CEE830E-DA06-4DDD-A955-E6E05DFCA14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38962766"/>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D749A98-A0FC-4F43-8F6C-03AAD97D4C96}" type="datetime1">
              <a:rPr lang="zh-CN" altLang="en-US" smtClean="0"/>
              <a:t>2023/2/27</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C2B27FB-4881-4FA0-A2B1-B8C7E28DCEF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41028178"/>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8A9A8489-1EBE-446E-B90C-30E4BA8928EC}"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AF1DBE5-034B-421D-BFE6-730E2E1663F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84239767"/>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88295BAA-6FBD-4731-A882-E41E8B3B9276}"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97B0A205-9412-4D3F-8BD4-9ACC9F25FCA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8911567"/>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0BE01FC6-B60A-4180-8E1D-769B23AA7BEB}"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92C5386-6930-45FA-B463-D6FAB529827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14733402"/>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84BCDA40-42B0-4417-8636-65F327E35404}" type="datetime1">
              <a:rPr lang="zh-CN" altLang="en-US" smtClean="0"/>
              <a:t>2023/2/27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41A09B20-6E18-4F72-9212-B29C9F82F75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70135279"/>
      </p:ext>
    </p:extLst>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83DF9163-74DC-4546-960F-669902C221FC}" type="datetime1">
              <a:rPr lang="zh-CN" altLang="en-US" smtClean="0"/>
              <a:t>2023/2/27</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50054860-CAAB-4AFF-A686-F553CE7C823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4770325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B8FE33E9-235D-40A8-A604-BB232560F93B}" type="datetime1">
              <a:rPr lang="zh-CN" altLang="en-US" smtClean="0"/>
              <a:t>2023/2/27</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DF5992C7-E48B-4744-961D-7A9C85B3450C}" type="slidenum">
              <a:rPr lang="zh-CN" altLang="en-US"/>
              <a:pPr>
                <a:defRPr/>
              </a:pPr>
              <a:t>‹#›</a:t>
            </a:fld>
            <a:endParaRPr lang="zh-CN" altLang="en-US"/>
          </a:p>
        </p:txBody>
      </p:sp>
    </p:spTree>
    <p:extLst>
      <p:ext uri="{BB962C8B-B14F-4D97-AF65-F5344CB8AC3E}">
        <p14:creationId xmlns:p14="http://schemas.microsoft.com/office/powerpoint/2010/main" val="788988644"/>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0271168E-3756-4FB3-8BFE-49B94E2D220C}" type="datetime1">
              <a:rPr lang="zh-CN" altLang="en-US" smtClean="0"/>
              <a:t>2023/2/27</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F3F76DD1-9281-41D4-98DD-C107AFECB3E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90855901"/>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8ADCE0AC-5A5E-4CF3-90FA-EABE41135F66}" type="datetime1">
              <a:rPr lang="zh-CN" altLang="en-US" smtClean="0"/>
              <a:t>2023/2/27</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338DAAA0-2A30-40B8-959F-860AF0D86D2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66774593"/>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429CCEB6-282F-488F-8D1D-C956FB141927}" type="datetime1">
              <a:rPr lang="zh-CN" altLang="en-US" smtClean="0"/>
              <a:t>2023/2/27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354039B-F279-4155-9236-CBE76F8B0E3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45549347"/>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D465ECC4-06CE-4DFF-8739-07B6A62FF9DD}" type="datetime1">
              <a:rPr lang="zh-CN" altLang="en-US" smtClean="0"/>
              <a:t>2023/2/27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0FAC9B8E-FA05-469D-B323-031509A668C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78554790"/>
      </p:ext>
    </p:extLst>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5CC2B3C-0771-4D83-9F8E-CAFF424A20E2}"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4241538-1259-48E1-A94C-2AB86B7D2F3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52404485"/>
      </p:ext>
    </p:extLst>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5C5B55B6-05BA-4328-B091-F94C31F58C14}"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B4BD144-4429-4147-9693-2131254263C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52897628"/>
      </p:ext>
    </p:extLst>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01D18787-9D02-4D39-9672-75123460C043}" type="datetime1">
              <a:rPr lang="zh-CN" altLang="en-US" smtClean="0"/>
              <a:t>2023/2/27</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58A7DB7E-315B-49B6-8CD1-037C049174D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31109145"/>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5FEFAC26-1A19-4D00-88AD-247C3C7796A0}" type="datetime1">
              <a:rPr lang="zh-CN" altLang="en-US" smtClean="0"/>
              <a:t>2023/2/27</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925FBB0C-A1B4-48A8-8FD2-521D5005279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92484075"/>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32CF82E9-CBF6-4B32-9483-A4FFA63E7506}" type="datetime1">
              <a:rPr lang="zh-CN" altLang="en-US" smtClean="0"/>
              <a:t>2023/2/27</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3ED10673-57F0-4450-9F08-69B1170F19C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85601193"/>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530FF45E-478F-4BC1-BF5E-F64CBC32BAB8}" type="datetime1">
              <a:rPr lang="zh-CN" altLang="en-US" smtClean="0"/>
              <a:t>2023/2/27</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1516F338-20E9-409D-8E17-78AE84D6A85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8864611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28A1A05-8D26-4DD7-99B4-D466AAE66A03}" type="datetime1">
              <a:rPr lang="zh-CN" altLang="en-US" smtClean="0"/>
              <a:t>2023/2/27</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A87ED723-41B4-4851-A586-B86786D35DD8}" type="slidenum">
              <a:rPr lang="zh-CN" altLang="en-US"/>
              <a:pPr>
                <a:defRPr/>
              </a:pPr>
              <a:t>‹#›</a:t>
            </a:fld>
            <a:endParaRPr lang="zh-CN" altLang="en-US"/>
          </a:p>
        </p:txBody>
      </p:sp>
    </p:spTree>
    <p:extLst>
      <p:ext uri="{BB962C8B-B14F-4D97-AF65-F5344CB8AC3E}">
        <p14:creationId xmlns:p14="http://schemas.microsoft.com/office/powerpoint/2010/main" val="954428611"/>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43FDA234-D985-4EA4-B90B-76D433D2A9F4}" type="datetime1">
              <a:rPr lang="zh-CN" altLang="en-US" smtClean="0"/>
              <a:t>2023/2/27</a:t>
            </a:fld>
            <a:endParaRPr lang="zh-CN" altLang="en-US" sz="1800">
              <a:solidFill>
                <a:srgbClr val="000000"/>
              </a:solidFill>
            </a:endParaRPr>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9C23DC0A-C229-457E-A299-B1A247FF5B3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27737666"/>
      </p:ext>
    </p:extLst>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6E410101-0465-46CC-A1DD-9E89DFD43BFA}" type="datetime1">
              <a:rPr lang="zh-CN" altLang="en-US" smtClean="0"/>
              <a:t>2023/2/27</a:t>
            </a:fld>
            <a:endParaRPr lang="zh-CN" altLang="en-US" sz="1800">
              <a:solidFill>
                <a:srgbClr val="000000"/>
              </a:solidFill>
            </a:endParaRPr>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346C8EAE-16DA-48EE-8046-8942F9405CF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14157257"/>
      </p:ext>
    </p:extLst>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110715CC-1CFB-44E7-92AE-C540DAB2AC35}" type="datetime1">
              <a:rPr lang="zh-CN" altLang="en-US" smtClean="0"/>
              <a:t>2023/2/27</a:t>
            </a:fld>
            <a:endParaRPr lang="zh-CN" altLang="en-US" sz="1800">
              <a:solidFill>
                <a:srgbClr val="000000"/>
              </a:solidFill>
            </a:endParaRPr>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AD20FDCD-1040-4588-B67B-6264202AE19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01548493"/>
      </p:ext>
    </p:extLst>
  </p:cSld>
  <p:clrMapOvr>
    <a:masterClrMapping/>
  </p:clrMapOvr>
  <p:transition spd="slow">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540AE2A7-5B36-4D86-A7DF-1EEE68E87E46}" type="datetime1">
              <a:rPr lang="zh-CN" altLang="en-US" smtClean="0"/>
              <a:t>2023/2/27</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0CDCA71A-43FF-433A-8814-FF425618373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81227182"/>
      </p:ext>
    </p:extLst>
  </p:cSld>
  <p:clrMapOvr>
    <a:masterClrMapping/>
  </p:clrMapOvr>
  <p:transition spd="slow">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F4C860BB-23E4-4CBF-AD94-A862D984DA6C}" type="datetime1">
              <a:rPr lang="zh-CN" altLang="en-US" smtClean="0"/>
              <a:t>2023/2/27</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FA37A7C8-B241-40FD-92C3-A8D4331126C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02514523"/>
      </p:ext>
    </p:extLst>
  </p:cSld>
  <p:clrMapOvr>
    <a:masterClrMapping/>
  </p:clrMapOvr>
  <p:transition spd="slow">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114D417-0CB7-4527-AD13-E91E04E16660}" type="datetime1">
              <a:rPr lang="zh-CN" altLang="en-US" smtClean="0"/>
              <a:t>2023/2/27</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AF041853-DDAB-48F0-8ADC-8DBA7743158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54569564"/>
      </p:ext>
    </p:extLst>
  </p:cSld>
  <p:clrMapOvr>
    <a:masterClrMapping/>
  </p:clrMapOvr>
  <p:transition spd="slow">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E70A0D51-9FD3-415F-BDD9-41FBC0F1A69C}" type="datetime1">
              <a:rPr lang="zh-CN" altLang="en-US" smtClean="0"/>
              <a:t>2023/2/27</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A092CE46-2C41-4013-A56B-9D8B0A2308E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94999597"/>
      </p:ext>
    </p:extLst>
  </p:cSld>
  <p:clrMapOvr>
    <a:masterClrMapping/>
  </p:clrMapOvr>
  <p:transition spd="slow">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A4440578-B87B-43E2-A49E-CF0EF9747E7C}" type="datetime1">
              <a:rPr lang="zh-CN" altLang="en-US" smtClean="0"/>
              <a:t>2023/2/27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07BE5A28-E786-4288-88FD-6BB5FAE9902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79678415"/>
      </p:ext>
    </p:extLst>
  </p:cSld>
  <p:clrMapOvr>
    <a:masterClrMapping/>
  </p:clrMapOvr>
  <p:transition spd="slow">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0659A67C-90FC-4590-9C68-8540D47A30E0}" type="datetime1">
              <a:rPr lang="zh-CN" altLang="en-US" smtClean="0"/>
              <a:t>2023/2/27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FCF14C2C-C850-483B-9107-CB850BD1673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10323108"/>
      </p:ext>
    </p:extLst>
  </p:cSld>
  <p:clrMapOvr>
    <a:masterClrMapping/>
  </p:clrMapOvr>
  <p:transition spd="slow">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89FA60CA-9D2C-4ECC-9F7B-4679D62933C1}" type="datetime1">
              <a:rPr lang="zh-CN" altLang="en-US" smtClean="0"/>
              <a:t>2023/2/27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45DAFEE-A8E8-488C-9C99-FFE739393B5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3502340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7BCE78D9-C159-4432-A931-587FCD738962}" type="datetime1">
              <a:rPr lang="zh-CN" altLang="en-US" smtClean="0"/>
              <a:t>2023/2/27</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1E09E03-8960-407E-97F9-DA1920C45336}" type="slidenum">
              <a:rPr lang="zh-CN" altLang="en-US"/>
              <a:pPr>
                <a:defRPr/>
              </a:pPr>
              <a:t>‹#›</a:t>
            </a:fld>
            <a:endParaRPr lang="zh-CN" altLang="en-US"/>
          </a:p>
        </p:txBody>
      </p:sp>
    </p:spTree>
    <p:extLst>
      <p:ext uri="{BB962C8B-B14F-4D97-AF65-F5344CB8AC3E}">
        <p14:creationId xmlns:p14="http://schemas.microsoft.com/office/powerpoint/2010/main" val="3463266617"/>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AD272686-0499-4666-B17B-EDAB3FD6F79B}" type="datetime1">
              <a:rPr lang="zh-CN" altLang="en-US" smtClean="0"/>
              <a:t>2023/2/27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A23E0E1B-916B-4786-A715-CD06579E418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56086295"/>
      </p:ext>
    </p:extLst>
  </p:cSld>
  <p:clrMapOvr>
    <a:masterClrMapping/>
  </p:clrMapOvr>
  <p:transition spd="slow">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458DA1B2-FF56-44FF-9F08-365F2B4BF26D}" type="datetime1">
              <a:rPr lang="zh-CN" altLang="en-US" smtClean="0"/>
              <a:t>2023/2/27</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680004E5-8CED-4313-BC4F-1B592C4F9E4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71817466"/>
      </p:ext>
    </p:extLst>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43412E0D-5E50-4B07-B1F8-EB4B3784BD43}" type="datetime1">
              <a:rPr lang="zh-CN" altLang="en-US" smtClean="0"/>
              <a:t>2023/2/27</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18FC95FA-A9FF-4DA8-9EC3-617BDF10D2E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82782144"/>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90A67BA1-53B7-4519-B199-2F79FD6FC457}" type="datetime1">
              <a:rPr lang="zh-CN" altLang="en-US" smtClean="0"/>
              <a:t>2023/2/27</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C329B4F4-4B82-4B49-8603-3E414348E75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41690358"/>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021ADA93-2A94-4B0F-BEC4-1E43B41979EE}" type="datetime1">
              <a:rPr lang="zh-CN" altLang="en-US" smtClean="0"/>
              <a:t>2023/2/27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5FACAEE3-A9F6-4F83-BE8E-AA9A369E414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83193280"/>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EF90B046-B677-440E-9286-7C3201E56A33}" type="datetime1">
              <a:rPr lang="zh-CN" altLang="en-US" smtClean="0"/>
              <a:t>2023/2/27</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C4895031-7656-49EF-A82D-0A9559B8B3D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43627613"/>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4D96707B-69D0-4699-A70A-7E64C29A1748}" type="datetime1">
              <a:rPr lang="zh-CN" altLang="en-US" smtClean="0"/>
              <a:t>2023/2/27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0895808A-6F5E-4B31-8BE8-288C3473EAD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17148735"/>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AC99F18A-DD8D-4CAC-92BD-010DA7C324A3}" type="datetime1">
              <a:rPr lang="zh-CN" altLang="en-US" smtClean="0"/>
              <a:t>2023/2/27</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BFEF9517-C14D-450B-919C-9D6EF7445DD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62988767"/>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D9E9ACFB-0C3C-45EB-98C7-E732596802A1}" type="datetime1">
              <a:rPr lang="zh-CN" altLang="en-US" smtClean="0"/>
              <a:t>2023/2/27</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45AB84AA-AE32-4034-A74C-F7BBA64212E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52097357"/>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12158B47-ADAA-4091-8878-115FDFA58F19}" type="datetime1">
              <a:rPr lang="zh-CN" altLang="en-US" smtClean="0"/>
              <a:t>2023/2/27</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5169346E-DD88-4D2E-AFEC-D82BDE772A6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27238177"/>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C561A7B-5DEF-42AE-9C7D-7D7583F93978}" type="datetime1">
              <a:rPr lang="zh-CN" altLang="en-US" smtClean="0"/>
              <a:t>2023/2/27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9C424C1-02D3-4E7F-942F-FB5EB66EDF43}" type="slidenum">
              <a:rPr lang="zh-CN" altLang="en-US"/>
              <a:pPr>
                <a:defRPr/>
              </a:pPr>
              <a:t>‹#›</a:t>
            </a:fld>
            <a:endParaRPr lang="zh-CN" altLang="en-US"/>
          </a:p>
        </p:txBody>
      </p:sp>
    </p:spTree>
    <p:extLst>
      <p:ext uri="{BB962C8B-B14F-4D97-AF65-F5344CB8AC3E}">
        <p14:creationId xmlns:p14="http://schemas.microsoft.com/office/powerpoint/2010/main" val="1036230184"/>
      </p:ext>
    </p:extLst>
  </p:cSld>
  <p:clrMapOvr>
    <a:masterClrMapping/>
  </p:clrMapOvr>
  <p:transition spd="slow">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E5D5BF5B-556D-47F6-A74D-FE0144EC8655}" type="datetime1">
              <a:rPr lang="zh-CN" altLang="en-US" smtClean="0"/>
              <a:t>2023/2/27</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6E0549C8-8761-4250-831D-DEB6ABB7400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28390319"/>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A7EA9F1C-1EFC-484D-9D91-E406F90700AD}" type="datetime1">
              <a:rPr lang="zh-CN" altLang="en-US" smtClean="0"/>
              <a:t>2023/2/27</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B98F8FB3-BC47-4F9C-BD55-983F5CE06FD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37264905"/>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8A8072F5-C862-4484-84B6-211FEFE3B90A}" type="datetime1">
              <a:rPr lang="zh-CN" altLang="en-US" smtClean="0"/>
              <a:t>2023/2/27</a:t>
            </a:fld>
            <a:endParaRPr lang="zh-CN" altLang="en-US" sz="1800">
              <a:solidFill>
                <a:srgbClr val="000000"/>
              </a:solidFill>
            </a:endParaRPr>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8307B6DA-BB14-4263-950B-AFECB5A32A5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50730260"/>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FEE7B3E8-EAA5-447E-9303-3D52017CFFD4}" type="datetime1">
              <a:rPr lang="zh-CN" altLang="en-US" smtClean="0"/>
              <a:t>2023/2/27</a:t>
            </a:fld>
            <a:endParaRPr lang="zh-CN" altLang="en-US" sz="1800">
              <a:solidFill>
                <a:srgbClr val="000000"/>
              </a:solidFill>
            </a:endParaRPr>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44733D4D-A802-4BD6-A915-9C8F300EB43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43911643"/>
      </p:ext>
    </p:extLst>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860F91FD-6CDB-4670-AFEC-0D3959DB2856}" type="datetime1">
              <a:rPr lang="zh-CN" altLang="en-US" smtClean="0"/>
              <a:t>2023/2/27</a:t>
            </a:fld>
            <a:endParaRPr lang="zh-CN" altLang="en-US" sz="1800">
              <a:solidFill>
                <a:srgbClr val="000000"/>
              </a:solidFill>
            </a:endParaRPr>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4ED3921D-D943-4AF9-8A23-179E570B233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83178237"/>
      </p:ext>
    </p:extLst>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E1EBC0ED-25B0-4583-8B55-302FF495CD91}" type="datetime1">
              <a:rPr lang="zh-CN" altLang="en-US" smtClean="0"/>
              <a:t>2023/2/27</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C8A7EAB6-2B4B-4540-953F-75807E5E22A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72927185"/>
      </p:ext>
    </p:extLst>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5EA71C6F-66B3-4694-874D-90C69378C0E3}" type="datetime1">
              <a:rPr lang="zh-CN" altLang="en-US" smtClean="0"/>
              <a:t>2023/2/27</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CE644C80-D494-47C8-87A5-94C0E3C3582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40283710"/>
      </p:ext>
    </p:extLst>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05793393-0C3B-4676-837D-07C8E15AA9B2}" type="datetime1">
              <a:rPr lang="zh-CN" altLang="en-US" smtClean="0"/>
              <a:t>2023/2/27</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3C2ED3CC-5B80-45D5-BE99-5D515F9E9EC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56515024"/>
      </p:ext>
    </p:extLst>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6E0E330-CF76-4C9F-8DFF-E990798F071C}" type="datetime1">
              <a:rPr lang="zh-CN" altLang="en-US" smtClean="0"/>
              <a:t>2023/2/27</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3E2EEC49-88D6-4358-9CC0-4DF7F8D959F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47206356"/>
      </p:ext>
    </p:extLst>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F0E6CB24-E216-4AB9-8477-EEEA3C386C58}"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A72167C-9A14-4FC3-83D6-DA76BC17C89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1571590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5CAC9EF-60B5-4D95-82D6-7A717F4B4EC7}" type="datetime1">
              <a:rPr lang="zh-CN" altLang="en-US" smtClean="0"/>
              <a:t>2023/2/27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354D057-E630-4341-B3E6-812A0BE64FD2}" type="slidenum">
              <a:rPr lang="zh-CN" altLang="en-US"/>
              <a:pPr>
                <a:defRPr/>
              </a:pPr>
              <a:t>‹#›</a:t>
            </a:fld>
            <a:endParaRPr lang="zh-CN" altLang="en-US"/>
          </a:p>
        </p:txBody>
      </p:sp>
    </p:spTree>
    <p:extLst>
      <p:ext uri="{BB962C8B-B14F-4D97-AF65-F5344CB8AC3E}">
        <p14:creationId xmlns:p14="http://schemas.microsoft.com/office/powerpoint/2010/main" val="4176107584"/>
      </p:ext>
    </p:extLst>
  </p:cSld>
  <p:clrMapOvr>
    <a:masterClrMapping/>
  </p:clrMapOvr>
  <p:transition spd="slow">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A7A5EED8-F996-40DD-B52F-22289B0AE1BE}"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9449DCB5-28D8-4382-9B7B-BE82DCACC06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015882"/>
      </p:ext>
    </p:extLst>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C10956BA-F32B-4B01-B36B-28A891547683}"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AB5FEDA-0B68-48BE-A9DB-556C0872B60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55958592"/>
      </p:ext>
    </p:extLst>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234C241D-8ADD-4C62-82E7-3ACF876ED23A}" type="datetime1">
              <a:rPr lang="zh-CN" altLang="en-US" smtClean="0"/>
              <a:t>2023/2/27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394CEA5D-4999-44FE-85DA-566C5E4944F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85911226"/>
      </p:ext>
    </p:extLst>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052F2060-4162-444B-8846-70EA9B88867C}" type="datetime1">
              <a:rPr lang="zh-CN" altLang="en-US" smtClean="0"/>
              <a:t>2023/2/27</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5B8C29A5-0109-474E-B418-D4B313FE1D1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8899947"/>
      </p:ext>
    </p:extLst>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DE2FF195-56B0-4824-BF7F-D6A7AFBAE371}" type="datetime1">
              <a:rPr lang="zh-CN" altLang="en-US" smtClean="0"/>
              <a:t>2023/2/27</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713D5AE6-B4E3-47F8-9502-C67068FF523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43120386"/>
      </p:ext>
    </p:extLst>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9578A5DE-C9BE-4B1B-950B-B62DA038B646}" type="datetime1">
              <a:rPr lang="zh-CN" altLang="en-US" smtClean="0"/>
              <a:t>2023/2/27</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406DF62A-3A25-4EDD-AC1F-F59E2653704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08846901"/>
      </p:ext>
    </p:extLst>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444D282B-F6EF-4023-A154-408195AA6FEC}" type="datetime1">
              <a:rPr lang="zh-CN" altLang="en-US" smtClean="0"/>
              <a:t>2023/2/27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264AEE75-9A13-4691-A421-06A78BF027A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17440796"/>
      </p:ext>
    </p:extLst>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F263B525-3D3E-43E2-9064-093170159BE5}" type="datetime1">
              <a:rPr lang="zh-CN" altLang="en-US" smtClean="0"/>
              <a:t>2023/2/27</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267EF716-BF7D-47D2-A40C-91E3DFBE0DC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39660759"/>
      </p:ext>
    </p:extLst>
  </p:cSld>
  <p:clrMapOvr>
    <a:masterClrMapping/>
  </p:clrMapOvr>
  <p:transition spd="slow">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7A96F10D-E441-4FEC-9FE7-F487655C90E3}"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4773272-CBEF-42D9-AF82-B80CE1EE028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3696082"/>
      </p:ext>
    </p:extLst>
  </p:cSld>
  <p:clrMapOvr>
    <a:masterClrMapping/>
  </p:clrMapOvr>
  <p:transition spd="slow">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F632EB32-0645-412E-BB76-4FCD528ED7A5}" type="datetime1">
              <a:rPr lang="zh-CN" altLang="en-US" smtClean="0"/>
              <a:t>2023/2/27</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0D83333-D681-49BB-AD0E-7A4D7DAE506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18750546"/>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547BC85F-1009-4E6F-81C9-3A23C73A7E51}" type="datetime1">
              <a:rPr lang="zh-CN" altLang="en-US" smtClean="0"/>
              <a:t>2023/2/27</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ED24A13E-9600-4940-8406-DBFE6D95DC3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fade/>
  </p:transition>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024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126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A0D3BE66-CD66-4783-9AB9-F013E27C2EB3}" type="datetime1">
              <a:rPr lang="zh-CN" altLang="en-US" smtClean="0"/>
              <a:t>2023/2/27</a:t>
            </a:fld>
            <a:endParaRPr lang="zh-CN" altLang="en-US" sz="1800">
              <a:solidFill>
                <a:srgbClr val="000000"/>
              </a:solidFill>
            </a:endParaRPr>
          </a:p>
        </p:txBody>
      </p:sp>
      <p:sp>
        <p:nvSpPr>
          <p:cNvPr id="1126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3066BDE5-74AB-4AB1-838E-8E6B4A2054FF}"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126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229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4BEE3E33-14A9-42E5-AB9D-97C6AE422E52}" type="datetime1">
              <a:rPr lang="zh-CN" altLang="en-US" smtClean="0"/>
              <a:t>2023/2/27</a:t>
            </a:fld>
            <a:endParaRPr lang="zh-CN" altLang="en-US" sz="1800">
              <a:solidFill>
                <a:srgbClr val="000000"/>
              </a:solidFill>
            </a:endParaRPr>
          </a:p>
        </p:txBody>
      </p:sp>
      <p:sp>
        <p:nvSpPr>
          <p:cNvPr id="1229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B73EEDC1-E911-401E-97FD-083996182CC7}"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229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331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578E1782-8955-4296-AED9-7DB2D4159F1D}" type="datetime1">
              <a:rPr lang="zh-CN" altLang="en-US" smtClean="0"/>
              <a:t>2023/2/27</a:t>
            </a:fld>
            <a:endParaRPr lang="zh-CN" altLang="en-US" sz="1800">
              <a:solidFill>
                <a:srgbClr val="000000"/>
              </a:solidFill>
            </a:endParaRPr>
          </a:p>
        </p:txBody>
      </p:sp>
      <p:sp>
        <p:nvSpPr>
          <p:cNvPr id="1331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CEE9CBC8-43A5-495D-834E-0B51F8A00451}"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331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4340"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289805EF-6F0B-4242-B4C0-27823A290D5C}" type="datetime1">
              <a:rPr lang="zh-CN" altLang="en-US" smtClean="0"/>
              <a:t>2023/2/27</a:t>
            </a:fld>
            <a:endParaRPr lang="zh-CN" altLang="en-US" sz="1800">
              <a:solidFill>
                <a:srgbClr val="000000"/>
              </a:solidFill>
            </a:endParaRPr>
          </a:p>
        </p:txBody>
      </p:sp>
      <p:sp>
        <p:nvSpPr>
          <p:cNvPr id="14341"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14342"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1C0102CF-DC6A-4456-8FAF-84157C3C6315}"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7E474065-B714-48B5-A74F-C37D31DC03D0}" type="datetime1">
              <a:rPr lang="zh-CN" altLang="en-US" smtClean="0">
                <a:ea typeface="宋体" pitchFamily="2" charset="-122"/>
              </a:rPr>
              <a:t>2023/2/27</a:t>
            </a:fld>
            <a:endParaRPr lang="zh-CN" altLang="en-US">
              <a:ea typeface="宋体" pitchFamily="2" charset="-122"/>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ea typeface="宋体" pitchFamily="2" charset="-122"/>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defRPr>
            </a:lvl1pPr>
          </a:lstStyle>
          <a:p>
            <a:pPr>
              <a:defRPr/>
            </a:pPr>
            <a:fld id="{FB6CCD12-5BB6-46DB-9E19-BFA19F10D371}" type="slidenum">
              <a:rPr lang="zh-CN" altLang="en-US">
                <a:ea typeface="宋体" pitchFamily="2" charset="-122"/>
              </a:rPr>
              <a:pPr>
                <a:defRPr/>
              </a:pPr>
              <a:t>‹#›</a:t>
            </a:fld>
            <a:endParaRPr lang="zh-CN" altLang="en-US">
              <a:ea typeface="宋体" pitchFamily="2" charset="-122"/>
            </a:endParaRPr>
          </a:p>
        </p:txBody>
      </p:sp>
    </p:spTree>
    <p:extLst>
      <p:ext uri="{BB962C8B-B14F-4D97-AF65-F5344CB8AC3E}">
        <p14:creationId xmlns:p14="http://schemas.microsoft.com/office/powerpoint/2010/main" val="270322811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fade/>
  </p:transition>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anose="02010600030101010101" pitchFamily="2" charset="-122"/>
              </a:defRPr>
            </a:lvl1pPr>
          </a:lstStyle>
          <a:p>
            <a:pPr>
              <a:defRPr/>
            </a:pPr>
            <a:fld id="{0A96737E-9B97-4A60-AF00-00172B1F2EF6}" type="datetime1">
              <a:rPr lang="zh-CN" altLang="en-US"/>
              <a:pPr>
                <a:defRPr/>
              </a:pPr>
              <a:t>2023/2/27</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AC5C6AA3-2AF5-437A-B32E-16F33990EF62}" type="slidenum">
              <a:rPr lang="zh-CN" altLang="en-US"/>
              <a:pPr>
                <a:defRPr/>
              </a:pPr>
              <a:t>‹#›</a:t>
            </a:fld>
            <a:endParaRPr lang="zh-CN" altLang="en-US"/>
          </a:p>
        </p:txBody>
      </p:sp>
    </p:spTree>
    <p:extLst>
      <p:ext uri="{BB962C8B-B14F-4D97-AF65-F5344CB8AC3E}">
        <p14:creationId xmlns:p14="http://schemas.microsoft.com/office/powerpoint/2010/main" val="380936061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spd="slow">
    <p:fade/>
  </p:transition>
  <p:hf hdr="0" ftr="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307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Arial" pitchFamily="34" charset="0"/>
                <a:ea typeface="宋体" pitchFamily="2" charset="-122"/>
              </a:defRPr>
            </a:lvl1pPr>
          </a:lstStyle>
          <a:p>
            <a:pPr>
              <a:defRPr/>
            </a:pPr>
            <a:fld id="{ED14AB83-DFF0-46B5-AFDF-FD315186EEE3}" type="datetime1">
              <a:rPr lang="zh-CN" altLang="en-US" smtClean="0"/>
              <a:t>2023/2/27</a:t>
            </a:fld>
            <a:endParaRPr lang="zh-CN" altLang="en-US" sz="1800">
              <a:solidFill>
                <a:srgbClr val="000000"/>
              </a:solidFill>
            </a:endParaRPr>
          </a:p>
        </p:txBody>
      </p:sp>
      <p:sp>
        <p:nvSpPr>
          <p:cNvPr id="307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Arial" pitchFamily="34" charset="0"/>
                <a:ea typeface="宋体" pitchFamily="2" charset="-122"/>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latin typeface="Arial" pitchFamily="34" charset="0"/>
                <a:ea typeface="宋体" pitchFamily="2" charset="-122"/>
              </a:defRPr>
            </a:lvl1pPr>
          </a:lstStyle>
          <a:p>
            <a:pPr>
              <a:defRPr/>
            </a:pPr>
            <a:fld id="{E735DE16-5624-4B0F-A3CF-FC1429FF88DA}"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307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4100"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9CFAEA2A-3E9A-47A3-82D2-318C43A89120}" type="datetime1">
              <a:rPr lang="zh-CN" altLang="en-US" smtClean="0"/>
              <a:t>2023/2/27</a:t>
            </a:fld>
            <a:endParaRPr lang="zh-CN" altLang="en-US" sz="1800">
              <a:solidFill>
                <a:srgbClr val="000000"/>
              </a:solidFill>
            </a:endParaRPr>
          </a:p>
        </p:txBody>
      </p:sp>
      <p:sp>
        <p:nvSpPr>
          <p:cNvPr id="4101"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B03924F5-1A1D-4E13-B493-CEF501914733}"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409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5124"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8887B1EA-0BE5-4E5E-970A-1647237002B8}" type="datetime1">
              <a:rPr lang="zh-CN" altLang="en-US" smtClean="0"/>
              <a:t>2023/2/27</a:t>
            </a:fld>
            <a:endParaRPr lang="zh-CN" altLang="en-US" sz="1800">
              <a:solidFill>
                <a:srgbClr val="000000"/>
              </a:solidFill>
            </a:endParaRPr>
          </a:p>
        </p:txBody>
      </p:sp>
      <p:sp>
        <p:nvSpPr>
          <p:cNvPr id="5125"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B21A7EA6-84DE-4FCE-BFCD-F922666D7EB4}"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512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614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EBD140AE-E2BD-4120-8E43-6BDC0BEF8B2D}" type="datetime1">
              <a:rPr lang="zh-CN" altLang="en-US" smtClean="0"/>
              <a:t>2023/2/27</a:t>
            </a:fld>
            <a:endParaRPr lang="zh-CN" altLang="en-US" sz="1800">
              <a:solidFill>
                <a:srgbClr val="000000"/>
              </a:solidFill>
            </a:endParaRPr>
          </a:p>
        </p:txBody>
      </p:sp>
      <p:sp>
        <p:nvSpPr>
          <p:cNvPr id="614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F8063A5A-A3E7-4EB0-B401-AA102C1C4125}"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61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7172" name="日期占位符 6"/>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87FD4A82-1756-4B05-8E82-96F3F9F36F67}" type="datetime1">
              <a:rPr lang="zh-CN" altLang="en-US" smtClean="0"/>
              <a:t>2023/2/27</a:t>
            </a:fld>
            <a:endParaRPr lang="zh-CN" altLang="en-US" sz="1800">
              <a:solidFill>
                <a:srgbClr val="000000"/>
              </a:solidFill>
            </a:endParaRPr>
          </a:p>
        </p:txBody>
      </p:sp>
      <p:sp>
        <p:nvSpPr>
          <p:cNvPr id="7173" name="页脚占位符 7"/>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97F155A5-BD8C-4010-92E5-F8198CDA2DAE}"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717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8196"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71E7990F-BCB3-46E7-9489-A625DD996F20}" type="datetime1">
              <a:rPr lang="zh-CN" altLang="en-US" smtClean="0"/>
              <a:t>2023/2/27</a:t>
            </a:fld>
            <a:endParaRPr lang="zh-CN" altLang="en-US" sz="1800">
              <a:solidFill>
                <a:srgbClr val="000000"/>
              </a:solidFill>
            </a:endParaRPr>
          </a:p>
        </p:txBody>
      </p:sp>
      <p:sp>
        <p:nvSpPr>
          <p:cNvPr id="8197"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E19A32F9-3164-403F-A2D4-E10ACAD9EAC0}"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819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9220" name="日期占位符 1"/>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3490A19A-FAC6-4159-8C06-F47DCEED0340}" type="datetime1">
              <a:rPr lang="zh-CN" altLang="en-US" smtClean="0"/>
              <a:t>2023/2/27</a:t>
            </a:fld>
            <a:endParaRPr lang="zh-CN" altLang="en-US" sz="1800">
              <a:solidFill>
                <a:srgbClr val="000000"/>
              </a:solidFill>
            </a:endParaRPr>
          </a:p>
        </p:txBody>
      </p:sp>
      <p:sp>
        <p:nvSpPr>
          <p:cNvPr id="9221" name="页脚占位符 2"/>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1A1AFBE9-B66E-4665-B478-51F7D5EDDE9D}"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921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44"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itchFamily="2" charset="-122"/>
              </a:defRPr>
            </a:lvl1pPr>
          </a:lstStyle>
          <a:p>
            <a:pPr>
              <a:defRPr/>
            </a:pPr>
            <a:fld id="{B83E416D-66B7-41D2-8656-3489AACD05D1}" type="datetime1">
              <a:rPr lang="zh-CN" altLang="en-US" smtClean="0"/>
              <a:t>2023/2/27</a:t>
            </a:fld>
            <a:endParaRPr lang="zh-CN" altLang="en-US" sz="1800">
              <a:solidFill>
                <a:srgbClr val="000000"/>
              </a:solidFill>
            </a:endParaRPr>
          </a:p>
        </p:txBody>
      </p:sp>
      <p:sp>
        <p:nvSpPr>
          <p:cNvPr id="10245"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itchFamily="2" charset="-122"/>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ea typeface="宋体" pitchFamily="2" charset="-122"/>
              </a:defRPr>
            </a:lvl1pPr>
          </a:lstStyle>
          <a:p>
            <a:pPr>
              <a:defRPr/>
            </a:pPr>
            <a:fld id="{49DD3335-9189-48DC-A231-1BE1D8BB2DD7}"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0.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0.emf"/><Relationship Id="rId5" Type="http://schemas.openxmlformats.org/officeDocument/2006/relationships/image" Target="../media/image19.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1.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0.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8"/>
          <p:cNvSpPr>
            <a:spLocks/>
          </p:cNvSpPr>
          <p:nvPr/>
        </p:nvSpPr>
        <p:spPr bwMode="auto">
          <a:xfrm>
            <a:off x="763588" y="1619250"/>
            <a:ext cx="11096625" cy="1819275"/>
          </a:xfrm>
          <a:custGeom>
            <a:avLst/>
            <a:gdLst>
              <a:gd name="T0" fmla="*/ 0 w 6696075"/>
              <a:gd name="T1" fmla="*/ 0 h 1819275"/>
              <a:gd name="T2" fmla="*/ 27862382 w 6696075"/>
              <a:gd name="T3" fmla="*/ 19050 h 1819275"/>
              <a:gd name="T4" fmla="*/ 27862382 w 6696075"/>
              <a:gd name="T5" fmla="*/ 1809750 h 1819275"/>
              <a:gd name="T6" fmla="*/ 4669799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1">
              <a:lumMod val="50000"/>
            </a:schemeClr>
          </a:solidFill>
          <a:ln>
            <a:noFill/>
          </a:ln>
        </p:spPr>
        <p:txBody>
          <a:bodyPr anchor="ctr"/>
          <a:lstStyle/>
          <a:p>
            <a:pPr>
              <a:defRPr/>
            </a:pPr>
            <a:endParaRPr lang="zh-CN" altLang="en-US">
              <a:solidFill>
                <a:srgbClr val="000000"/>
              </a:solidFill>
              <a:ea typeface="宋体" pitchFamily="2" charset="-122"/>
            </a:endParaRPr>
          </a:p>
        </p:txBody>
      </p:sp>
      <p:sp>
        <p:nvSpPr>
          <p:cNvPr id="14340" name="矩形 9"/>
          <p:cNvSpPr>
            <a:spLocks noChangeArrowheads="1"/>
          </p:cNvSpPr>
          <p:nvPr/>
        </p:nvSpPr>
        <p:spPr bwMode="auto">
          <a:xfrm>
            <a:off x="12088813" y="1628775"/>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a typeface="宋体" pitchFamily="2" charset="-122"/>
            </a:endParaRPr>
          </a:p>
        </p:txBody>
      </p:sp>
      <p:sp>
        <p:nvSpPr>
          <p:cNvPr id="14341" name="等腰三角形 11"/>
          <p:cNvSpPr>
            <a:spLocks/>
          </p:cNvSpPr>
          <p:nvPr/>
        </p:nvSpPr>
        <p:spPr bwMode="auto">
          <a:xfrm>
            <a:off x="5964238" y="1628775"/>
            <a:ext cx="5895975" cy="1800225"/>
          </a:xfrm>
          <a:custGeom>
            <a:avLst/>
            <a:gdLst>
              <a:gd name="T0" fmla="*/ 0 w 5895976"/>
              <a:gd name="T1" fmla="*/ 1800225 h 1800225"/>
              <a:gd name="T2" fmla="*/ 3586157 w 5895976"/>
              <a:gd name="T3" fmla="*/ 0 h 1800225"/>
              <a:gd name="T4" fmla="*/ 5895962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solidFill>
                <a:srgbClr val="000000"/>
              </a:solidFill>
              <a:ea typeface="宋体" pitchFamily="2" charset="-122"/>
            </a:endParaRPr>
          </a:p>
        </p:txBody>
      </p:sp>
      <p:sp>
        <p:nvSpPr>
          <p:cNvPr id="14342"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a typeface="宋体" pitchFamily="2" charset="-122"/>
            </a:endParaRPr>
          </a:p>
        </p:txBody>
      </p:sp>
      <p:sp>
        <p:nvSpPr>
          <p:cNvPr id="14343"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a typeface="宋体" pitchFamily="2" charset="-122"/>
            </a:endParaRPr>
          </a:p>
        </p:txBody>
      </p:sp>
      <p:sp>
        <p:nvSpPr>
          <p:cNvPr id="14344"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a typeface="宋体" pitchFamily="2" charset="-122"/>
            </a:endParaRPr>
          </a:p>
        </p:txBody>
      </p:sp>
      <p:sp>
        <p:nvSpPr>
          <p:cNvPr id="14345" name="文本框 24"/>
          <p:cNvSpPr txBox="1">
            <a:spLocks noChangeArrowheads="1"/>
          </p:cNvSpPr>
          <p:nvPr/>
        </p:nvSpPr>
        <p:spPr bwMode="auto">
          <a:xfrm>
            <a:off x="2011363" y="2008188"/>
            <a:ext cx="966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charset="0"/>
              <a:buNone/>
            </a:pPr>
            <a:r>
              <a:rPr lang="zh-CN" altLang="en-US" sz="4800" b="1">
                <a:solidFill>
                  <a:srgbClr val="FFFFFF"/>
                </a:solidFill>
                <a:latin typeface="微软雅黑" pitchFamily="34" charset="-122"/>
                <a:ea typeface="微软雅黑" pitchFamily="34" charset="-122"/>
              </a:rPr>
              <a:t>第一单元  金融基础要素</a:t>
            </a:r>
          </a:p>
        </p:txBody>
      </p:sp>
      <p:sp>
        <p:nvSpPr>
          <p:cNvPr id="14346" name="矩形 25"/>
          <p:cNvSpPr>
            <a:spLocks noChangeArrowheads="1"/>
          </p:cNvSpPr>
          <p:nvPr/>
        </p:nvSpPr>
        <p:spPr bwMode="auto">
          <a:xfrm>
            <a:off x="6958013" y="2820988"/>
            <a:ext cx="438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buFont typeface="Arial" charset="0"/>
              <a:buNone/>
            </a:pPr>
            <a:endParaRPr lang="zh-CN" altLang="en-US">
              <a:solidFill>
                <a:srgbClr val="FFFFFF"/>
              </a:solidFill>
              <a:ea typeface="宋体" pitchFamily="2" charset="-122"/>
            </a:endParaRPr>
          </a:p>
        </p:txBody>
      </p:sp>
      <p:sp>
        <p:nvSpPr>
          <p:cNvPr id="14347" name="Rectangle 3"/>
          <p:cNvSpPr txBox="1">
            <a:spLocks noChangeArrowheads="1"/>
          </p:cNvSpPr>
          <p:nvPr/>
        </p:nvSpPr>
        <p:spPr bwMode="auto">
          <a:xfrm>
            <a:off x="2492375" y="3743325"/>
            <a:ext cx="7637463" cy="229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90000"/>
              </a:lnSpc>
              <a:spcBef>
                <a:spcPts val="1000"/>
              </a:spcBef>
              <a:buFont typeface="Arial" charset="0"/>
              <a:buChar char="•"/>
            </a:pPr>
            <a:r>
              <a:rPr lang="zh-CN" altLang="en-US" sz="2400" b="1" dirty="0">
                <a:solidFill>
                  <a:srgbClr val="000000"/>
                </a:solidFill>
                <a:latin typeface="微软雅黑" pitchFamily="34" charset="-122"/>
                <a:ea typeface="微软雅黑" pitchFamily="34" charset="-122"/>
              </a:rPr>
              <a:t>第一讲   货币与货币制度  </a:t>
            </a:r>
            <a:endParaRPr lang="en-US" altLang="zh-CN" sz="2400" b="1" dirty="0">
              <a:solidFill>
                <a:srgbClr val="000000"/>
              </a:solidFill>
              <a:latin typeface="微软雅黑" pitchFamily="34" charset="-122"/>
              <a:ea typeface="微软雅黑" pitchFamily="34" charset="-122"/>
            </a:endParaRPr>
          </a:p>
          <a:p>
            <a:pPr eaLnBrk="1" hangingPunct="1">
              <a:lnSpc>
                <a:spcPct val="90000"/>
              </a:lnSpc>
              <a:spcBef>
                <a:spcPts val="1000"/>
              </a:spcBef>
              <a:buFont typeface="Arial" charset="0"/>
              <a:buChar char="•"/>
            </a:pPr>
            <a:r>
              <a:rPr lang="zh-CN" altLang="en-US" sz="2400" b="1" dirty="0">
                <a:solidFill>
                  <a:srgbClr val="44546A"/>
                </a:solidFill>
                <a:latin typeface="微软雅黑" pitchFamily="34" charset="-122"/>
                <a:ea typeface="微软雅黑" pitchFamily="34" charset="-122"/>
              </a:rPr>
              <a:t>第二讲   汇率 </a:t>
            </a:r>
          </a:p>
          <a:p>
            <a:pPr eaLnBrk="1" hangingPunct="1">
              <a:lnSpc>
                <a:spcPct val="90000"/>
              </a:lnSpc>
              <a:spcBef>
                <a:spcPts val="1000"/>
              </a:spcBef>
              <a:buFont typeface="Arial" charset="0"/>
              <a:buChar char="•"/>
            </a:pPr>
            <a:r>
              <a:rPr lang="zh-CN" altLang="en-US" sz="2400" b="1" dirty="0" smtClean="0">
                <a:solidFill>
                  <a:srgbClr val="000000"/>
                </a:solidFill>
                <a:latin typeface="微软雅黑" pitchFamily="34" charset="-122"/>
                <a:ea typeface="微软雅黑" pitchFamily="34" charset="-122"/>
              </a:rPr>
              <a:t>第</a:t>
            </a:r>
            <a:r>
              <a:rPr lang="zh-CN" altLang="en-US" sz="2400" b="1" dirty="0">
                <a:solidFill>
                  <a:srgbClr val="000000"/>
                </a:solidFill>
                <a:latin typeface="微软雅黑" pitchFamily="34" charset="-122"/>
                <a:ea typeface="微软雅黑" pitchFamily="34" charset="-122"/>
              </a:rPr>
              <a:t>三</a:t>
            </a:r>
            <a:r>
              <a:rPr lang="zh-CN" altLang="en-US" sz="2400" b="1" dirty="0" smtClean="0">
                <a:solidFill>
                  <a:srgbClr val="000000"/>
                </a:solidFill>
                <a:latin typeface="微软雅黑" pitchFamily="34" charset="-122"/>
                <a:ea typeface="微软雅黑" pitchFamily="34" charset="-122"/>
              </a:rPr>
              <a:t>讲   </a:t>
            </a:r>
            <a:r>
              <a:rPr lang="zh-CN" altLang="en-US" sz="2400" b="1" dirty="0">
                <a:solidFill>
                  <a:srgbClr val="000000"/>
                </a:solidFill>
                <a:latin typeface="微软雅黑" pitchFamily="34" charset="-122"/>
                <a:ea typeface="微软雅黑" pitchFamily="34" charset="-122"/>
              </a:rPr>
              <a:t>信用 </a:t>
            </a:r>
          </a:p>
          <a:p>
            <a:pPr eaLnBrk="1" hangingPunct="1">
              <a:lnSpc>
                <a:spcPct val="90000"/>
              </a:lnSpc>
              <a:spcBef>
                <a:spcPts val="1000"/>
              </a:spcBef>
              <a:buFont typeface="Arial" charset="0"/>
              <a:buChar char="•"/>
            </a:pPr>
            <a:r>
              <a:rPr lang="zh-CN" altLang="en-US" sz="2400" b="1" dirty="0" smtClean="0">
                <a:solidFill>
                  <a:srgbClr val="000000"/>
                </a:solidFill>
                <a:latin typeface="微软雅黑" pitchFamily="34" charset="-122"/>
                <a:ea typeface="微软雅黑" pitchFamily="34" charset="-122"/>
              </a:rPr>
              <a:t>第</a:t>
            </a:r>
            <a:r>
              <a:rPr lang="zh-CN" altLang="en-US" sz="2400" b="1" dirty="0">
                <a:solidFill>
                  <a:srgbClr val="000000"/>
                </a:solidFill>
                <a:latin typeface="微软雅黑" pitchFamily="34" charset="-122"/>
                <a:ea typeface="微软雅黑" pitchFamily="34" charset="-122"/>
              </a:rPr>
              <a:t>四</a:t>
            </a:r>
            <a:r>
              <a:rPr lang="zh-CN" altLang="en-US" sz="2400" b="1" dirty="0" smtClean="0">
                <a:solidFill>
                  <a:srgbClr val="000000"/>
                </a:solidFill>
                <a:latin typeface="微软雅黑" pitchFamily="34" charset="-122"/>
                <a:ea typeface="微软雅黑" pitchFamily="34" charset="-122"/>
              </a:rPr>
              <a:t>讲   </a:t>
            </a:r>
            <a:r>
              <a:rPr lang="zh-CN" altLang="en-US" sz="2400" b="1" dirty="0">
                <a:solidFill>
                  <a:srgbClr val="000000"/>
                </a:solidFill>
                <a:latin typeface="微软雅黑" pitchFamily="34" charset="-122"/>
                <a:ea typeface="微软雅黑" pitchFamily="34" charset="-122"/>
              </a:rPr>
              <a:t>利率 </a:t>
            </a:r>
          </a:p>
          <a:p>
            <a:pPr eaLnBrk="1" hangingPunct="1">
              <a:lnSpc>
                <a:spcPct val="90000"/>
              </a:lnSpc>
              <a:spcBef>
                <a:spcPts val="1000"/>
              </a:spcBef>
              <a:buFont typeface="Arial" charset="0"/>
              <a:buChar char="•"/>
            </a:pPr>
            <a:r>
              <a:rPr lang="zh-CN" altLang="en-US" sz="2400" b="1" dirty="0" smtClean="0">
                <a:solidFill>
                  <a:srgbClr val="000000"/>
                </a:solidFill>
                <a:latin typeface="微软雅黑" pitchFamily="34" charset="-122"/>
                <a:ea typeface="微软雅黑" pitchFamily="34" charset="-122"/>
              </a:rPr>
              <a:t>第</a:t>
            </a:r>
            <a:r>
              <a:rPr lang="zh-CN" altLang="en-US" sz="2400" b="1" dirty="0">
                <a:solidFill>
                  <a:srgbClr val="000000"/>
                </a:solidFill>
                <a:latin typeface="微软雅黑" pitchFamily="34" charset="-122"/>
                <a:ea typeface="微软雅黑" pitchFamily="34" charset="-122"/>
              </a:rPr>
              <a:t>五</a:t>
            </a:r>
            <a:r>
              <a:rPr lang="zh-CN" altLang="en-US" sz="2400" b="1" dirty="0" smtClean="0">
                <a:solidFill>
                  <a:srgbClr val="000000"/>
                </a:solidFill>
                <a:latin typeface="微软雅黑" pitchFamily="34" charset="-122"/>
                <a:ea typeface="微软雅黑" pitchFamily="34" charset="-122"/>
              </a:rPr>
              <a:t>讲   </a:t>
            </a:r>
            <a:r>
              <a:rPr lang="zh-CN" altLang="en-US" sz="2400" b="1" dirty="0">
                <a:solidFill>
                  <a:srgbClr val="000000"/>
                </a:solidFill>
                <a:latin typeface="微软雅黑" pitchFamily="34" charset="-122"/>
                <a:ea typeface="微软雅黑" pitchFamily="34" charset="-122"/>
              </a:rPr>
              <a:t>金融资产 </a:t>
            </a:r>
          </a:p>
        </p:txBody>
      </p:sp>
      <p:sp>
        <p:nvSpPr>
          <p:cNvPr id="2" name="灯片编号占位符 1"/>
          <p:cNvSpPr>
            <a:spLocks noGrp="1"/>
          </p:cNvSpPr>
          <p:nvPr>
            <p:ph type="sldNum" sz="quarter" idx="12"/>
          </p:nvPr>
        </p:nvSpPr>
        <p:spPr/>
        <p:txBody>
          <a:bodyPr/>
          <a:lstStyle/>
          <a:p>
            <a:pPr>
              <a:defRPr/>
            </a:pPr>
            <a:fld id="{8EE4EB95-ECEA-4AD8-B1CE-2555403C6233}" type="slidenum">
              <a:rPr lang="zh-CN" altLang="en-US" smtClean="0"/>
              <a:pPr>
                <a:defRPr/>
              </a:pPr>
              <a:t>1</a:t>
            </a:fld>
            <a:endParaRPr lang="zh-CN" altLang="en-US"/>
          </a:p>
        </p:txBody>
      </p:sp>
    </p:spTree>
    <p:extLst>
      <p:ext uri="{BB962C8B-B14F-4D97-AF65-F5344CB8AC3E}">
        <p14:creationId xmlns:p14="http://schemas.microsoft.com/office/powerpoint/2010/main" val="3940773170"/>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662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355600" y="1153268"/>
            <a:ext cx="6221412" cy="553806"/>
          </a:xfrm>
          <a:prstGeom prst="rect">
            <a:avLst/>
          </a:prstGeom>
        </p:spPr>
        <p:txBody>
          <a:bodyPr>
            <a:spAutoFit/>
          </a:bodyPr>
          <a:lstStyle/>
          <a:p>
            <a:pPr marL="228600" indent="-228600" eaLnBrk="1" hangingPunct="1">
              <a:lnSpc>
                <a:spcPts val="4075"/>
              </a:lnSpc>
              <a:defRPr/>
            </a:pPr>
            <a:r>
              <a:rPr lang="en-US" altLang="zh-CN" sz="2200" b="1" kern="0" dirty="0">
                <a:solidFill>
                  <a:srgbClr val="5B9BD5"/>
                </a:solidFill>
                <a:latin typeface="微软雅黑" panose="020B0503020204020204" pitchFamily="34" charset="-122"/>
                <a:ea typeface="微软雅黑" panose="020B0503020204020204" pitchFamily="34" charset="-122"/>
              </a:rPr>
              <a:t>4</a:t>
            </a:r>
            <a:r>
              <a:rPr lang="zh-CN" altLang="en-US" sz="2200" b="1" kern="0" dirty="0">
                <a:solidFill>
                  <a:srgbClr val="5B9BD5"/>
                </a:solidFill>
                <a:latin typeface="微软雅黑" panose="020B0503020204020204" pitchFamily="34" charset="-122"/>
                <a:ea typeface="微软雅黑" panose="020B0503020204020204" pitchFamily="34" charset="-122"/>
              </a:rPr>
              <a:t>、汇率升贬值的</a:t>
            </a:r>
            <a:r>
              <a:rPr lang="zh-CN" altLang="en-US" sz="2200" b="1" kern="0" dirty="0" smtClean="0">
                <a:solidFill>
                  <a:srgbClr val="5B9BD5"/>
                </a:solidFill>
                <a:latin typeface="微软雅黑" panose="020B0503020204020204" pitchFamily="34" charset="-122"/>
                <a:ea typeface="微软雅黑" panose="020B0503020204020204" pitchFamily="34" charset="-122"/>
              </a:rPr>
              <a:t>效应</a:t>
            </a:r>
            <a:endParaRPr lang="zh-CN" altLang="en-US" sz="2400" b="1" kern="0" dirty="0">
              <a:latin typeface="微软雅黑" panose="020B0503020204020204" pitchFamily="34" charset="-122"/>
              <a:ea typeface="微软雅黑" panose="020B0503020204020204" pitchFamily="34" charset="-122"/>
            </a:endParaRPr>
          </a:p>
        </p:txBody>
      </p:sp>
      <p:sp>
        <p:nvSpPr>
          <p:cNvPr id="21" name="Rectangle 3"/>
          <p:cNvSpPr txBox="1">
            <a:spLocks noChangeArrowheads="1"/>
          </p:cNvSpPr>
          <p:nvPr/>
        </p:nvSpPr>
        <p:spPr>
          <a:xfrm>
            <a:off x="561181" y="1911094"/>
            <a:ext cx="7920667" cy="174650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buFont typeface="Wingdings" panose="05000000000000000000" pitchFamily="2" charset="2"/>
              <a:buNone/>
              <a:defRPr/>
            </a:pP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）升</a:t>
            </a:r>
            <a:r>
              <a:rPr lang="zh-CN" altLang="en-US" sz="2200" dirty="0">
                <a:latin typeface="微软雅黑" panose="020B0503020204020204" pitchFamily="34" charset="-122"/>
                <a:ea typeface="微软雅黑" panose="020B0503020204020204" pitchFamily="34" charset="-122"/>
              </a:rPr>
              <a:t>贬值的计算</a:t>
            </a:r>
          </a:p>
          <a:p>
            <a:pPr eaLnBrk="1" hangingPunct="1">
              <a:buClr>
                <a:srgbClr val="0070C0"/>
              </a:buClr>
              <a:buFont typeface="Wingdings" pitchFamily="2" charset="2"/>
              <a:buChar char="Ø"/>
              <a:defRPr/>
            </a:pPr>
            <a:r>
              <a:rPr lang="zh-CN" altLang="en-US" sz="2200" dirty="0">
                <a:latin typeface="微软雅黑" panose="020B0503020204020204" pitchFamily="34" charset="-122"/>
                <a:ea typeface="微软雅黑" panose="020B0503020204020204" pitchFamily="34" charset="-122"/>
              </a:rPr>
              <a:t>直接标价法</a:t>
            </a:r>
            <a:r>
              <a:rPr lang="zh-CN" altLang="en-US" sz="2200" dirty="0" smtClean="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汇率升贬值率</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（旧汇率</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新汇率</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100</a:t>
            </a:r>
          </a:p>
          <a:p>
            <a:pPr eaLnBrk="1" hangingPunct="1">
              <a:buClr>
                <a:srgbClr val="0070C0"/>
              </a:buClr>
              <a:buFont typeface="Wingdings" pitchFamily="2" charset="2"/>
              <a:buChar char="Ø"/>
              <a:defRPr/>
            </a:pPr>
            <a:r>
              <a:rPr lang="zh-CN" altLang="en-US" sz="2200" dirty="0">
                <a:latin typeface="微软雅黑" panose="020B0503020204020204" pitchFamily="34" charset="-122"/>
                <a:ea typeface="微软雅黑" panose="020B0503020204020204" pitchFamily="34" charset="-122"/>
              </a:rPr>
              <a:t>间接标价法</a:t>
            </a:r>
            <a:r>
              <a:rPr lang="zh-CN" altLang="en-US" sz="2200" dirty="0" smtClean="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汇率升贬值率</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（新汇率</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旧汇率</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100</a:t>
            </a:r>
          </a:p>
          <a:p>
            <a:pPr eaLnBrk="1" hangingPunct="1">
              <a:buFont typeface="Wingdings" panose="05000000000000000000" pitchFamily="2" charset="2"/>
              <a:buNone/>
              <a:defRPr/>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结果</a:t>
            </a:r>
            <a:r>
              <a:rPr lang="zh-CN" altLang="en-US" sz="2200" dirty="0">
                <a:latin typeface="微软雅黑" panose="020B0503020204020204" pitchFamily="34" charset="-122"/>
                <a:ea typeface="微软雅黑" panose="020B0503020204020204" pitchFamily="34" charset="-122"/>
              </a:rPr>
              <a:t>是正值表示本币升值，负值表示本币</a:t>
            </a:r>
            <a:r>
              <a:rPr lang="zh-CN" altLang="en-US" sz="2200" dirty="0" smtClean="0">
                <a:latin typeface="微软雅黑" panose="020B0503020204020204" pitchFamily="34" charset="-122"/>
                <a:ea typeface="微软雅黑" panose="020B0503020204020204" pitchFamily="34" charset="-122"/>
              </a:rPr>
              <a:t>贬值</a:t>
            </a:r>
            <a:endParaRPr lang="zh-CN" altLang="en-US" sz="2000" kern="0" dirty="0">
              <a:latin typeface="微软雅黑" panose="020B0503020204020204" pitchFamily="34" charset="-122"/>
              <a:ea typeface="微软雅黑" panose="020B0503020204020204" pitchFamily="34" charset="-122"/>
            </a:endParaRPr>
          </a:p>
        </p:txBody>
      </p:sp>
      <p:pic>
        <p:nvPicPr>
          <p:cNvPr id="2663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367" y="1038708"/>
            <a:ext cx="2242908" cy="157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10</a:t>
            </a:fld>
            <a:endParaRPr lang="zh-CN" altLang="en-US"/>
          </a:p>
        </p:txBody>
      </p:sp>
      <p:sp>
        <p:nvSpPr>
          <p:cNvPr id="9"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smtClean="0">
                <a:solidFill>
                  <a:srgbClr val="595959"/>
                </a:solidFill>
                <a:latin typeface="微软雅黑" pitchFamily="34" charset="-122"/>
                <a:ea typeface="微软雅黑" pitchFamily="34" charset="-122"/>
              </a:rPr>
              <a:t>一、外汇与汇率</a:t>
            </a:r>
            <a:endParaRPr lang="zh-CN" altLang="en-US" sz="2400" b="1" dirty="0">
              <a:solidFill>
                <a:srgbClr val="595959"/>
              </a:solidFill>
              <a:latin typeface="微软雅黑" pitchFamily="34" charset="-122"/>
              <a:ea typeface="微软雅黑" pitchFamily="34" charset="-122"/>
            </a:endParaRPr>
          </a:p>
        </p:txBody>
      </p:sp>
      <p:sp>
        <p:nvSpPr>
          <p:cNvPr id="10" name="Rectangle 3"/>
          <p:cNvSpPr txBox="1">
            <a:spLocks noChangeArrowheads="1"/>
          </p:cNvSpPr>
          <p:nvPr/>
        </p:nvSpPr>
        <p:spPr>
          <a:xfrm>
            <a:off x="561181" y="3617004"/>
            <a:ext cx="10792619" cy="2521029"/>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Font typeface="Wingdings" panose="05000000000000000000" pitchFamily="2" charset="2"/>
              <a:buNone/>
              <a:defRPr/>
            </a:pP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）本</a:t>
            </a:r>
            <a:r>
              <a:rPr lang="zh-CN" altLang="en-US" sz="2200" dirty="0">
                <a:latin typeface="微软雅黑" panose="020B0503020204020204" pitchFamily="34" charset="-122"/>
                <a:ea typeface="微软雅黑" panose="020B0503020204020204" pitchFamily="34" charset="-122"/>
              </a:rPr>
              <a:t>外币升贬值幅度及其</a:t>
            </a:r>
            <a:r>
              <a:rPr lang="zh-CN" altLang="en-US" sz="2200" dirty="0" smtClean="0">
                <a:latin typeface="微软雅黑" panose="020B0503020204020204" pitchFamily="34" charset="-122"/>
                <a:ea typeface="微软雅黑" panose="020B0503020204020204" pitchFamily="34" charset="-122"/>
              </a:rPr>
              <a:t>效应</a:t>
            </a:r>
            <a:endParaRPr lang="en-US" altLang="zh-CN" sz="22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defRPr/>
            </a:pPr>
            <a:r>
              <a:rPr lang="zh-CN" altLang="en-US" sz="2200" dirty="0" smtClean="0">
                <a:latin typeface="微软雅黑" panose="020B0503020204020204" pitchFamily="34" charset="-122"/>
                <a:ea typeface="微软雅黑" panose="020B0503020204020204" pitchFamily="34" charset="-122"/>
              </a:rPr>
              <a:t>举例： </a:t>
            </a:r>
            <a:r>
              <a:rPr lang="en-US" altLang="zh-CN" sz="2200" dirty="0" smtClean="0">
                <a:latin typeface="微软雅黑" panose="020B0503020204020204" pitchFamily="34" charset="-122"/>
                <a:ea typeface="微软雅黑" panose="020B0503020204020204" pitchFamily="34" charset="-122"/>
              </a:rPr>
              <a:t>2018</a:t>
            </a:r>
            <a:r>
              <a:rPr lang="zh-CN" altLang="en-US" sz="2200" dirty="0" smtClean="0">
                <a:latin typeface="微软雅黑" panose="020B0503020204020204" pitchFamily="34" charset="-122"/>
                <a:ea typeface="微软雅黑" panose="020B0503020204020204" pitchFamily="34" charset="-122"/>
              </a:rPr>
              <a:t>年</a:t>
            </a:r>
            <a:r>
              <a:rPr lang="en-US" altLang="zh-CN" sz="2200" dirty="0">
                <a:latin typeface="微软雅黑" panose="020B0503020204020204" pitchFamily="34" charset="-122"/>
                <a:ea typeface="微软雅黑" panose="020B0503020204020204" pitchFamily="34" charset="-122"/>
              </a:rPr>
              <a:t>8</a:t>
            </a:r>
            <a:r>
              <a:rPr lang="zh-CN" altLang="en-US" sz="2200" dirty="0" smtClean="0">
                <a:latin typeface="微软雅黑" panose="020B0503020204020204" pitchFamily="34" charset="-122"/>
                <a:ea typeface="微软雅黑" panose="020B0503020204020204" pitchFamily="34" charset="-122"/>
              </a:rPr>
              <a:t>月</a:t>
            </a:r>
            <a:r>
              <a:rPr lang="en-US" altLang="zh-CN" sz="2200" dirty="0" smtClean="0">
                <a:latin typeface="微软雅黑" panose="020B0503020204020204" pitchFamily="34" charset="-122"/>
                <a:ea typeface="微软雅黑" panose="020B0503020204020204" pitchFamily="34" charset="-122"/>
              </a:rPr>
              <a:t>31</a:t>
            </a:r>
            <a:r>
              <a:rPr lang="zh-CN" altLang="en-US" sz="2200" dirty="0">
                <a:latin typeface="微软雅黑" panose="020B0503020204020204" pitchFamily="34" charset="-122"/>
                <a:ea typeface="微软雅黑" panose="020B0503020204020204" pitchFamily="34" charset="-122"/>
              </a:rPr>
              <a:t>日人民币汇率</a:t>
            </a:r>
            <a:r>
              <a:rPr lang="zh-CN" altLang="en-US" sz="2200" dirty="0" smtClean="0">
                <a:latin typeface="微软雅黑" panose="020B0503020204020204" pitchFamily="34" charset="-122"/>
                <a:ea typeface="微软雅黑" panose="020B0503020204020204" pitchFamily="34" charset="-122"/>
              </a:rPr>
              <a:t>为</a:t>
            </a:r>
            <a:r>
              <a:rPr lang="en-US" altLang="zh-CN" sz="2200" dirty="0" smtClean="0">
                <a:latin typeface="微软雅黑" panose="020B0503020204020204" pitchFamily="34" charset="-122"/>
                <a:ea typeface="微软雅黑" panose="020B0503020204020204" pitchFamily="34" charset="-122"/>
              </a:rPr>
              <a:t>6.83</a:t>
            </a:r>
            <a:r>
              <a:rPr lang="zh-CN" altLang="en-US" sz="2200" dirty="0" smtClean="0">
                <a:latin typeface="微软雅黑" panose="020B0503020204020204" pitchFamily="34" charset="-122"/>
                <a:ea typeface="微软雅黑" panose="020B0503020204020204" pitchFamily="34" charset="-122"/>
              </a:rPr>
              <a:t>元</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美元</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2019</a:t>
            </a:r>
            <a:r>
              <a:rPr lang="zh-CN" altLang="en-US" sz="2200" dirty="0" smtClean="0">
                <a:latin typeface="微软雅黑" panose="020B0503020204020204" pitchFamily="34" charset="-122"/>
                <a:ea typeface="微软雅黑" panose="020B0503020204020204" pitchFamily="34" charset="-122"/>
              </a:rPr>
              <a:t>年</a:t>
            </a:r>
            <a:r>
              <a:rPr lang="en-US" altLang="zh-CN" sz="2200" dirty="0" smtClean="0">
                <a:latin typeface="微软雅黑" panose="020B0503020204020204" pitchFamily="34" charset="-122"/>
                <a:ea typeface="微软雅黑" panose="020B0503020204020204" pitchFamily="34" charset="-122"/>
              </a:rPr>
              <a:t>8</a:t>
            </a:r>
            <a:r>
              <a:rPr lang="zh-CN" altLang="en-US" sz="2200" dirty="0" smtClean="0">
                <a:latin typeface="微软雅黑" panose="020B0503020204020204" pitchFamily="34" charset="-122"/>
                <a:ea typeface="微软雅黑" panose="020B0503020204020204" pitchFamily="34" charset="-122"/>
              </a:rPr>
              <a:t>月</a:t>
            </a:r>
            <a:r>
              <a:rPr lang="en-US" altLang="zh-CN" sz="2200" dirty="0" smtClean="0">
                <a:latin typeface="微软雅黑" panose="020B0503020204020204" pitchFamily="34" charset="-122"/>
                <a:ea typeface="微软雅黑" panose="020B0503020204020204" pitchFamily="34" charset="-122"/>
              </a:rPr>
              <a:t>31</a:t>
            </a:r>
            <a:r>
              <a:rPr lang="zh-CN" altLang="en-US" sz="2200" dirty="0" smtClean="0">
                <a:latin typeface="微软雅黑" panose="020B0503020204020204" pitchFamily="34" charset="-122"/>
                <a:ea typeface="微软雅黑" panose="020B0503020204020204" pitchFamily="34" charset="-122"/>
              </a:rPr>
              <a:t>日为</a:t>
            </a:r>
            <a:r>
              <a:rPr lang="en-US" altLang="zh-CN" sz="2200" dirty="0" smtClean="0">
                <a:latin typeface="微软雅黑" panose="020B0503020204020204" pitchFamily="34" charset="-122"/>
                <a:ea typeface="微软雅黑" panose="020B0503020204020204" pitchFamily="34" charset="-122"/>
              </a:rPr>
              <a:t>7.15</a:t>
            </a:r>
            <a:r>
              <a:rPr lang="zh-CN" altLang="en-US" sz="2200" dirty="0" smtClean="0">
                <a:latin typeface="微软雅黑" panose="020B0503020204020204" pitchFamily="34" charset="-122"/>
                <a:ea typeface="微软雅黑" panose="020B0503020204020204" pitchFamily="34" charset="-122"/>
              </a:rPr>
              <a:t>元</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美元。</a:t>
            </a:r>
          </a:p>
          <a:p>
            <a:pPr eaLnBrk="1" hangingPunct="1">
              <a:lnSpc>
                <a:spcPct val="150000"/>
              </a:lnSpc>
              <a:spcBef>
                <a:spcPts val="0"/>
              </a:spcBef>
              <a:buClr>
                <a:srgbClr val="00B050"/>
              </a:buClr>
              <a:buFont typeface="Wingdings" panose="05000000000000000000" pitchFamily="2" charset="2"/>
              <a:buChar char="n"/>
              <a:defRPr/>
            </a:pPr>
            <a:r>
              <a:rPr lang="zh-CN" altLang="en-US" sz="2200" dirty="0" smtClean="0">
                <a:latin typeface="微软雅黑" panose="020B0503020204020204" pitchFamily="34" charset="-122"/>
                <a:ea typeface="微软雅黑" panose="020B0503020204020204" pitchFamily="34" charset="-122"/>
              </a:rPr>
              <a:t>人民币对美元贬值率</a:t>
            </a:r>
            <a:r>
              <a:rPr lang="en-US" altLang="zh-CN" sz="2200" dirty="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6.83/ 7.15-1</a:t>
            </a:r>
            <a:r>
              <a:rPr lang="zh-CN" altLang="en-US" sz="2200" dirty="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100 </a:t>
            </a: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-4.48%</a:t>
            </a:r>
            <a:endParaRPr lang="en-US" altLang="zh-CN" sz="22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200" dirty="0" smtClean="0">
                <a:latin typeface="微软雅黑" panose="020B0503020204020204" pitchFamily="34" charset="-122"/>
                <a:ea typeface="微软雅黑" panose="020B0503020204020204" pitchFamily="34" charset="-122"/>
              </a:rPr>
              <a:t>美元</a:t>
            </a:r>
            <a:r>
              <a:rPr lang="zh-CN" altLang="en-US" sz="2200" dirty="0">
                <a:latin typeface="微软雅黑" panose="020B0503020204020204" pitchFamily="34" charset="-122"/>
                <a:ea typeface="微软雅黑" panose="020B0503020204020204" pitchFamily="34" charset="-122"/>
              </a:rPr>
              <a:t>对人民币贬值率</a:t>
            </a:r>
            <a:r>
              <a:rPr lang="en-US" altLang="zh-CN" sz="2200" dirty="0" smtClean="0">
                <a:latin typeface="微软雅黑" panose="020B0503020204020204" pitchFamily="34" charset="-122"/>
                <a:ea typeface="微软雅黑" panose="020B0503020204020204" pitchFamily="34" charset="-122"/>
              </a:rPr>
              <a:t>=(7.15/6.83-1</a:t>
            </a:r>
            <a:r>
              <a:rPr lang="en-US" altLang="zh-CN" sz="2200" dirty="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100 </a:t>
            </a: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4.69%</a:t>
            </a:r>
            <a:endParaRPr lang="en-US" altLang="zh-CN" sz="22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00B050"/>
              </a:buClr>
              <a:buFont typeface="Wingdings" panose="05000000000000000000" pitchFamily="2" charset="2"/>
              <a:buChar char="n"/>
              <a:defRPr/>
            </a:pPr>
            <a:r>
              <a:rPr lang="zh-CN" altLang="en-US" sz="2200" dirty="0" smtClean="0">
                <a:latin typeface="微软雅黑" panose="020B0503020204020204" pitchFamily="34" charset="-122"/>
                <a:ea typeface="微软雅黑" panose="020B0503020204020204" pitchFamily="34" charset="-122"/>
              </a:rPr>
              <a:t>汇率</a:t>
            </a:r>
            <a:r>
              <a:rPr lang="zh-CN" altLang="en-US" sz="2200" dirty="0">
                <a:latin typeface="微软雅黑" panose="020B0503020204020204" pitchFamily="34" charset="-122"/>
                <a:ea typeface="微软雅黑" panose="020B0503020204020204" pitchFamily="34" charset="-122"/>
              </a:rPr>
              <a:t>波动的财富效应： </a:t>
            </a:r>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4.69% -4.48%=0.21%</a:t>
            </a:r>
            <a:endParaRPr lang="zh-CN" altLang="en-US" sz="2000" kern="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867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354013" y="1085175"/>
            <a:ext cx="3356139" cy="1089529"/>
          </a:xfrm>
          <a:prstGeom prst="rect">
            <a:avLst/>
          </a:prstGeom>
        </p:spPr>
        <p:txBody>
          <a:bodyPr wrap="square">
            <a:spAutoFit/>
          </a:bodyPr>
          <a:lstStyle/>
          <a:p>
            <a:pPr eaLnBrk="1" hangingPunct="1">
              <a:lnSpc>
                <a:spcPct val="150000"/>
              </a:lnSpc>
              <a:defRPr/>
            </a:pPr>
            <a:r>
              <a:rPr lang="en-US" altLang="zh-CN" sz="2400" b="1" kern="0" dirty="0">
                <a:solidFill>
                  <a:srgbClr val="0070C0"/>
                </a:solidFill>
                <a:latin typeface="微软雅黑" panose="020B0503020204020204" pitchFamily="34" charset="-122"/>
                <a:ea typeface="微软雅黑" panose="020B0503020204020204" pitchFamily="34" charset="-122"/>
              </a:rPr>
              <a:t>4</a:t>
            </a:r>
            <a:r>
              <a:rPr lang="zh-CN" altLang="en-US" sz="2400" b="1" kern="0" dirty="0" smtClean="0">
                <a:solidFill>
                  <a:srgbClr val="0070C0"/>
                </a:solidFill>
                <a:latin typeface="微软雅黑" panose="020B0503020204020204" pitchFamily="34" charset="-122"/>
                <a:ea typeface="微软雅黑" panose="020B0503020204020204" pitchFamily="34" charset="-122"/>
              </a:rPr>
              <a:t>、汇率</a:t>
            </a:r>
            <a:r>
              <a:rPr lang="zh-CN" altLang="en-US" sz="2400" b="1" kern="0" dirty="0">
                <a:solidFill>
                  <a:srgbClr val="0070C0"/>
                </a:solidFill>
                <a:latin typeface="微软雅黑" panose="020B0503020204020204" pitchFamily="34" charset="-122"/>
                <a:ea typeface="微软雅黑" panose="020B0503020204020204" pitchFamily="34" charset="-122"/>
              </a:rPr>
              <a:t>升贬值的</a:t>
            </a:r>
            <a:r>
              <a:rPr lang="zh-CN" altLang="en-US" sz="2400" b="1" kern="0" dirty="0" smtClean="0">
                <a:solidFill>
                  <a:srgbClr val="0070C0"/>
                </a:solidFill>
                <a:latin typeface="微软雅黑" panose="020B0503020204020204" pitchFamily="34" charset="-122"/>
                <a:ea typeface="微软雅黑" panose="020B0503020204020204" pitchFamily="34" charset="-122"/>
              </a:rPr>
              <a:t>效应</a:t>
            </a:r>
            <a:endParaRPr lang="en-US" altLang="zh-CN" sz="2400" b="1" kern="0" dirty="0" smtClean="0">
              <a:solidFill>
                <a:srgbClr val="0070C0"/>
              </a:solidFill>
              <a:latin typeface="微软雅黑" panose="020B0503020204020204" pitchFamily="34" charset="-122"/>
              <a:ea typeface="微软雅黑" panose="020B0503020204020204" pitchFamily="34" charset="-122"/>
            </a:endParaRPr>
          </a:p>
          <a:p>
            <a:pPr marL="342900" indent="-342900" eaLnBrk="1" hangingPunct="1">
              <a:lnSpc>
                <a:spcPct val="120000"/>
              </a:lnSpc>
              <a:buFont typeface="Wingdings" panose="05000000000000000000" pitchFamily="2" charset="2"/>
              <a:buChar char="Ø"/>
              <a:defRPr/>
            </a:pPr>
            <a:r>
              <a:rPr lang="zh-CN" altLang="en-US" sz="2400" b="1" kern="0" dirty="0" smtClean="0">
                <a:latin typeface="仿宋" panose="02010609060101010101" pitchFamily="49" charset="-122"/>
                <a:ea typeface="仿宋" panose="02010609060101010101" pitchFamily="49" charset="-122"/>
              </a:rPr>
              <a:t>福利效应的应用举例</a:t>
            </a:r>
            <a:endParaRPr lang="zh-CN" altLang="en-US" sz="2400" b="1" kern="0" dirty="0">
              <a:latin typeface="仿宋" panose="02010609060101010101" pitchFamily="49" charset="-122"/>
              <a:ea typeface="仿宋" panose="02010609060101010101" pitchFamily="49" charset="-122"/>
            </a:endParaRPr>
          </a:p>
        </p:txBody>
      </p:sp>
      <p:sp>
        <p:nvSpPr>
          <p:cNvPr id="8" name="Rectangle 3"/>
          <p:cNvSpPr txBox="1">
            <a:spLocks noChangeArrowheads="1"/>
          </p:cNvSpPr>
          <p:nvPr/>
        </p:nvSpPr>
        <p:spPr>
          <a:xfrm>
            <a:off x="4156987" y="1385888"/>
            <a:ext cx="7527013" cy="4876800"/>
          </a:xfrm>
          <a:prstGeom prst="rect">
            <a:avLst/>
          </a:prstGeom>
          <a:ln>
            <a:solidFill>
              <a:schemeClr val="bg2">
                <a:lumMod val="75000"/>
              </a:schemeClr>
            </a:solid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defRPr/>
            </a:pPr>
            <a:r>
              <a:rPr lang="en-US" altLang="zh-CN" sz="2200" kern="0" dirty="0" smtClean="0">
                <a:latin typeface="微软雅黑" panose="020B0503020204020204" pitchFamily="34" charset="-122"/>
                <a:ea typeface="微软雅黑" panose="020B0503020204020204" pitchFamily="34" charset="-122"/>
              </a:rPr>
              <a:t>                        </a:t>
            </a:r>
            <a:r>
              <a:rPr lang="zh-CN" altLang="en-US" sz="2200" kern="0" dirty="0" smtClean="0">
                <a:latin typeface="微软雅黑" panose="020B0503020204020204" pitchFamily="34" charset="-122"/>
                <a:ea typeface="微软雅黑" panose="020B0503020204020204" pitchFamily="34" charset="-122"/>
              </a:rPr>
              <a:t>汇率变动之前   欧元升值   美元升值</a:t>
            </a:r>
          </a:p>
          <a:p>
            <a:pPr eaLnBrk="1" hangingPunct="1">
              <a:defRPr/>
            </a:pPr>
            <a:r>
              <a:rPr lang="zh-CN" altLang="en-US" sz="2200" kern="0" dirty="0" smtClean="0">
                <a:latin typeface="微软雅黑" panose="020B0503020204020204" pitchFamily="34" charset="-122"/>
                <a:ea typeface="微软雅黑" panose="020B0503020204020204" pitchFamily="34" charset="-122"/>
              </a:rPr>
              <a:t>美元</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欧元                 </a:t>
            </a:r>
            <a:r>
              <a:rPr lang="en-US" altLang="zh-CN" sz="2200" kern="0" dirty="0" smtClean="0">
                <a:latin typeface="微软雅黑" panose="020B0503020204020204" pitchFamily="34" charset="-122"/>
                <a:ea typeface="微软雅黑" panose="020B0503020204020204" pitchFamily="34" charset="-122"/>
              </a:rPr>
              <a:t>1.00            1.25           0.80</a:t>
            </a:r>
          </a:p>
          <a:p>
            <a:pPr eaLnBrk="1" hangingPunct="1">
              <a:defRPr/>
            </a:pPr>
            <a:r>
              <a:rPr lang="zh-CN" altLang="en-US" sz="2200" kern="0" dirty="0" smtClean="0">
                <a:latin typeface="微软雅黑" panose="020B0503020204020204" pitchFamily="34" charset="-122"/>
                <a:ea typeface="微软雅黑" panose="020B0503020204020204" pitchFamily="34" charset="-122"/>
              </a:rPr>
              <a:t>欧元</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美元                 </a:t>
            </a:r>
            <a:r>
              <a:rPr lang="en-US" altLang="zh-CN" sz="2200" kern="0" dirty="0" smtClean="0">
                <a:latin typeface="微软雅黑" panose="020B0503020204020204" pitchFamily="34" charset="-122"/>
                <a:ea typeface="微软雅黑" panose="020B0503020204020204" pitchFamily="34" charset="-122"/>
              </a:rPr>
              <a:t>1.00            0.80          1.25</a:t>
            </a:r>
          </a:p>
          <a:p>
            <a:pPr eaLnBrk="1" hangingPunct="1">
              <a:defRPr/>
            </a:pPr>
            <a:r>
              <a:rPr lang="en-US" altLang="zh-CN" sz="2200" kern="0" dirty="0" smtClean="0">
                <a:solidFill>
                  <a:schemeClr val="accent2">
                    <a:lumMod val="60000"/>
                    <a:lumOff val="40000"/>
                  </a:schemeClr>
                </a:solidFill>
                <a:latin typeface="微软雅黑" panose="020B0503020204020204" pitchFamily="34" charset="-122"/>
                <a:ea typeface="微软雅黑" panose="020B0503020204020204" pitchFamily="34" charset="-122"/>
              </a:rPr>
              <a:t>A</a:t>
            </a:r>
            <a:r>
              <a:rPr lang="zh-CN" altLang="en-US" sz="2200" kern="0" dirty="0" smtClean="0">
                <a:solidFill>
                  <a:schemeClr val="accent2">
                    <a:lumMod val="60000"/>
                    <a:lumOff val="40000"/>
                  </a:schemeClr>
                </a:solidFill>
                <a:latin typeface="微软雅黑" panose="020B0503020204020204" pitchFamily="34" charset="-122"/>
                <a:ea typeface="微软雅黑" panose="020B0503020204020204" pitchFamily="34" charset="-122"/>
              </a:rPr>
              <a:t>买酒预算</a:t>
            </a:r>
            <a:r>
              <a:rPr lang="en-US" altLang="zh-CN" sz="2200" kern="0" dirty="0" smtClean="0">
                <a:solidFill>
                  <a:schemeClr val="accent2">
                    <a:lumMod val="60000"/>
                    <a:lumOff val="40000"/>
                  </a:schemeClr>
                </a:solidFill>
                <a:latin typeface="微软雅黑" panose="020B0503020204020204" pitchFamily="34" charset="-122"/>
                <a:ea typeface="微软雅黑" panose="020B0503020204020204" pitchFamily="34" charset="-122"/>
              </a:rPr>
              <a:t>(</a:t>
            </a:r>
            <a:r>
              <a:rPr lang="zh-CN" altLang="en-US" sz="2200" kern="0" dirty="0" smtClean="0">
                <a:solidFill>
                  <a:schemeClr val="accent2">
                    <a:lumMod val="60000"/>
                    <a:lumOff val="40000"/>
                  </a:schemeClr>
                </a:solidFill>
                <a:latin typeface="微软雅黑" panose="020B0503020204020204" pitchFamily="34" charset="-122"/>
                <a:ea typeface="微软雅黑" panose="020B0503020204020204" pitchFamily="34" charset="-122"/>
              </a:rPr>
              <a:t>美元</a:t>
            </a:r>
            <a:r>
              <a:rPr lang="en-US" altLang="zh-CN" sz="2200" kern="0" dirty="0" smtClean="0">
                <a:solidFill>
                  <a:schemeClr val="accent2">
                    <a:lumMod val="60000"/>
                    <a:lumOff val="40000"/>
                  </a:schemeClr>
                </a:solidFill>
                <a:latin typeface="微软雅黑" panose="020B0503020204020204" pitchFamily="34" charset="-122"/>
                <a:ea typeface="微软雅黑" panose="020B0503020204020204" pitchFamily="34" charset="-122"/>
              </a:rPr>
              <a:t>)       7500          7500         7500</a:t>
            </a:r>
          </a:p>
          <a:p>
            <a:pPr eaLnBrk="1" hangingPunct="1">
              <a:defRPr/>
            </a:pPr>
            <a:r>
              <a:rPr lang="en-US" altLang="zh-CN" sz="2200" kern="0" dirty="0" smtClean="0">
                <a:solidFill>
                  <a:schemeClr val="accent2">
                    <a:lumMod val="60000"/>
                    <a:lumOff val="40000"/>
                  </a:schemeClr>
                </a:solidFill>
                <a:latin typeface="微软雅黑" panose="020B0503020204020204" pitchFamily="34" charset="-122"/>
                <a:ea typeface="微软雅黑" panose="020B0503020204020204" pitchFamily="34" charset="-122"/>
              </a:rPr>
              <a:t>E</a:t>
            </a:r>
            <a:r>
              <a:rPr lang="zh-CN" altLang="en-US" sz="2200" kern="0" dirty="0" smtClean="0">
                <a:solidFill>
                  <a:schemeClr val="accent2">
                    <a:lumMod val="60000"/>
                    <a:lumOff val="40000"/>
                  </a:schemeClr>
                </a:solidFill>
                <a:latin typeface="微软雅黑" panose="020B0503020204020204" pitchFamily="34" charset="-122"/>
                <a:ea typeface="微软雅黑" panose="020B0503020204020204" pitchFamily="34" charset="-122"/>
              </a:rPr>
              <a:t>买酒预算</a:t>
            </a:r>
            <a:r>
              <a:rPr lang="en-US" altLang="zh-CN" sz="2200" kern="0" dirty="0" smtClean="0">
                <a:solidFill>
                  <a:schemeClr val="accent2">
                    <a:lumMod val="60000"/>
                    <a:lumOff val="40000"/>
                  </a:schemeClr>
                </a:solidFill>
                <a:latin typeface="微软雅黑" panose="020B0503020204020204" pitchFamily="34" charset="-122"/>
                <a:ea typeface="微软雅黑" panose="020B0503020204020204" pitchFamily="34" charset="-122"/>
              </a:rPr>
              <a:t>(</a:t>
            </a:r>
            <a:r>
              <a:rPr lang="zh-CN" altLang="en-US" sz="2200" kern="0" dirty="0" smtClean="0">
                <a:solidFill>
                  <a:schemeClr val="accent2">
                    <a:lumMod val="60000"/>
                    <a:lumOff val="40000"/>
                  </a:schemeClr>
                </a:solidFill>
                <a:latin typeface="微软雅黑" panose="020B0503020204020204" pitchFamily="34" charset="-122"/>
                <a:ea typeface="微软雅黑" panose="020B0503020204020204" pitchFamily="34" charset="-122"/>
              </a:rPr>
              <a:t>欧元</a:t>
            </a:r>
            <a:r>
              <a:rPr lang="en-US" altLang="zh-CN" sz="2200" kern="0" dirty="0" smtClean="0">
                <a:solidFill>
                  <a:schemeClr val="accent2">
                    <a:lumMod val="60000"/>
                    <a:lumOff val="40000"/>
                  </a:schemeClr>
                </a:solidFill>
                <a:latin typeface="微软雅黑" panose="020B0503020204020204" pitchFamily="34" charset="-122"/>
                <a:ea typeface="微软雅黑" panose="020B0503020204020204" pitchFamily="34" charset="-122"/>
              </a:rPr>
              <a:t>)       7500          7500         7500</a:t>
            </a:r>
          </a:p>
          <a:p>
            <a:pPr eaLnBrk="1" hangingPunct="1">
              <a:defRPr/>
            </a:pPr>
            <a:r>
              <a:rPr lang="en-US" altLang="zh-CN" sz="2200" kern="0" dirty="0" smtClean="0">
                <a:latin typeface="微软雅黑" panose="020B0503020204020204" pitchFamily="34" charset="-122"/>
                <a:ea typeface="微软雅黑" panose="020B0503020204020204" pitchFamily="34" charset="-122"/>
              </a:rPr>
              <a:t>A</a:t>
            </a:r>
            <a:r>
              <a:rPr lang="zh-CN" altLang="en-US" sz="2200" kern="0" dirty="0" smtClean="0">
                <a:latin typeface="微软雅黑" panose="020B0503020204020204" pitchFamily="34" charset="-122"/>
                <a:ea typeface="微软雅黑" panose="020B0503020204020204" pitchFamily="34" charset="-122"/>
              </a:rPr>
              <a:t>买酒预算</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欧元</a:t>
            </a:r>
            <a:r>
              <a:rPr lang="en-US" altLang="zh-CN" sz="2200" kern="0" dirty="0" smtClean="0">
                <a:latin typeface="微软雅黑" panose="020B0503020204020204" pitchFamily="34" charset="-122"/>
                <a:ea typeface="微软雅黑" panose="020B0503020204020204" pitchFamily="34" charset="-122"/>
              </a:rPr>
              <a:t>)       7500          6000         9375</a:t>
            </a:r>
          </a:p>
          <a:p>
            <a:pPr eaLnBrk="1" hangingPunct="1">
              <a:defRPr/>
            </a:pPr>
            <a:r>
              <a:rPr lang="en-US" altLang="zh-CN" sz="2200" kern="0" dirty="0" smtClean="0">
                <a:latin typeface="微软雅黑" panose="020B0503020204020204" pitchFamily="34" charset="-122"/>
                <a:ea typeface="微软雅黑" panose="020B0503020204020204" pitchFamily="34" charset="-122"/>
              </a:rPr>
              <a:t>E</a:t>
            </a:r>
            <a:r>
              <a:rPr lang="zh-CN" altLang="en-US" sz="2200" kern="0" dirty="0" smtClean="0">
                <a:latin typeface="微软雅黑" panose="020B0503020204020204" pitchFamily="34" charset="-122"/>
                <a:ea typeface="微软雅黑" panose="020B0503020204020204" pitchFamily="34" charset="-122"/>
              </a:rPr>
              <a:t>买酒预算</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美元</a:t>
            </a:r>
            <a:r>
              <a:rPr lang="en-US" altLang="zh-CN" sz="2200" kern="0" dirty="0" smtClean="0">
                <a:latin typeface="微软雅黑" panose="020B0503020204020204" pitchFamily="34" charset="-122"/>
                <a:ea typeface="微软雅黑" panose="020B0503020204020204" pitchFamily="34" charset="-122"/>
              </a:rPr>
              <a:t>)       7500          9375         6000</a:t>
            </a:r>
          </a:p>
          <a:p>
            <a:pPr eaLnBrk="1" hangingPunct="1">
              <a:defRPr/>
            </a:pPr>
            <a:r>
              <a:rPr lang="zh-CN" altLang="en-US" sz="2200" kern="0" dirty="0" smtClean="0">
                <a:latin typeface="微软雅黑" panose="020B0503020204020204" pitchFamily="34" charset="-122"/>
                <a:ea typeface="微软雅黑" panose="020B0503020204020204" pitchFamily="34" charset="-122"/>
              </a:rPr>
              <a:t>美国红酒价格</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美元</a:t>
            </a:r>
            <a:r>
              <a:rPr lang="en-US" altLang="zh-CN" sz="2200" kern="0" dirty="0" smtClean="0">
                <a:latin typeface="微软雅黑" panose="020B0503020204020204" pitchFamily="34" charset="-122"/>
                <a:ea typeface="微软雅黑" panose="020B0503020204020204" pitchFamily="34" charset="-122"/>
              </a:rPr>
              <a:t>)       30           30            30</a:t>
            </a:r>
          </a:p>
          <a:p>
            <a:pPr eaLnBrk="1" hangingPunct="1">
              <a:defRPr/>
            </a:pPr>
            <a:r>
              <a:rPr lang="zh-CN" altLang="en-US" sz="2200" kern="0" dirty="0" smtClean="0">
                <a:latin typeface="微软雅黑" panose="020B0503020204020204" pitchFamily="34" charset="-122"/>
                <a:ea typeface="微软雅黑" panose="020B0503020204020204" pitchFamily="34" charset="-122"/>
              </a:rPr>
              <a:t>德国红酒价格</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欧元</a:t>
            </a:r>
            <a:r>
              <a:rPr lang="en-US" altLang="zh-CN" sz="2200" kern="0" dirty="0" smtClean="0">
                <a:latin typeface="微软雅黑" panose="020B0503020204020204" pitchFamily="34" charset="-122"/>
                <a:ea typeface="微软雅黑" panose="020B0503020204020204" pitchFamily="34" charset="-122"/>
              </a:rPr>
              <a:t>)       30           30            30</a:t>
            </a:r>
          </a:p>
          <a:p>
            <a:pPr eaLnBrk="1" hangingPunct="1">
              <a:defRPr/>
            </a:pPr>
            <a:r>
              <a:rPr lang="zh-CN" altLang="en-US" sz="2200" kern="0" dirty="0" smtClean="0">
                <a:latin typeface="微软雅黑" panose="020B0503020204020204" pitchFamily="34" charset="-122"/>
                <a:ea typeface="微软雅黑" panose="020B0503020204020204" pitchFamily="34" charset="-122"/>
              </a:rPr>
              <a:t>不兑换货币买酒</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瓶</a:t>
            </a:r>
            <a:r>
              <a:rPr lang="en-US" altLang="zh-CN" sz="2200" kern="0" dirty="0" smtClean="0">
                <a:latin typeface="微软雅黑" panose="020B0503020204020204" pitchFamily="34" charset="-122"/>
                <a:ea typeface="微软雅黑" panose="020B0503020204020204" pitchFamily="34" charset="-122"/>
              </a:rPr>
              <a:t>)     500           500          500</a:t>
            </a:r>
          </a:p>
          <a:p>
            <a:pPr eaLnBrk="1" hangingPunct="1">
              <a:defRPr/>
            </a:pPr>
            <a:r>
              <a:rPr lang="zh-CN" altLang="en-US" sz="2200" kern="0" dirty="0" smtClean="0">
                <a:latin typeface="微软雅黑" panose="020B0503020204020204" pitchFamily="34" charset="-122"/>
                <a:ea typeface="微软雅黑" panose="020B0503020204020204" pitchFamily="34" charset="-122"/>
              </a:rPr>
              <a:t>兑换货币买酒</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瓶</a:t>
            </a:r>
            <a:r>
              <a:rPr lang="en-US" altLang="zh-CN" sz="2200" kern="0" dirty="0" smtClean="0">
                <a:latin typeface="微软雅黑" panose="020B0503020204020204" pitchFamily="34" charset="-122"/>
                <a:ea typeface="微软雅黑" panose="020B0503020204020204" pitchFamily="34" charset="-122"/>
              </a:rPr>
              <a:t>)         500          512.5      512.5</a:t>
            </a:r>
            <a:endParaRPr lang="en-US" altLang="zh-CN" sz="2200" kern="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11</a:t>
            </a:fld>
            <a:endParaRPr lang="zh-CN" altLang="en-US"/>
          </a:p>
        </p:txBody>
      </p:sp>
      <p:sp>
        <p:nvSpPr>
          <p:cNvPr id="9"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smtClean="0">
                <a:solidFill>
                  <a:srgbClr val="595959"/>
                </a:solidFill>
                <a:latin typeface="微软雅黑" pitchFamily="34" charset="-122"/>
                <a:ea typeface="微软雅黑" pitchFamily="34" charset="-122"/>
              </a:rPr>
              <a:t>一、外汇与汇率</a:t>
            </a:r>
            <a:endParaRPr lang="zh-CN" altLang="en-US" sz="2400" b="1" dirty="0">
              <a:solidFill>
                <a:srgbClr val="595959"/>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768350" y="2993478"/>
            <a:ext cx="2883815" cy="1914853"/>
          </a:xfrm>
          <a:prstGeom prst="rect">
            <a:avLst/>
          </a:prstGeom>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3072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pic>
        <p:nvPicPr>
          <p:cNvPr id="30723"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文本框 25"/>
          <p:cNvSpPr txBox="1">
            <a:spLocks noChangeArrowheads="1"/>
          </p:cNvSpPr>
          <p:nvPr/>
        </p:nvSpPr>
        <p:spPr bwMode="auto">
          <a:xfrm>
            <a:off x="3028950" y="3005138"/>
            <a:ext cx="8912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4800" b="1" dirty="0">
                <a:solidFill>
                  <a:srgbClr val="FFFFFF"/>
                </a:solidFill>
                <a:latin typeface="微软雅黑" pitchFamily="34" charset="-122"/>
                <a:ea typeface="微软雅黑" pitchFamily="34" charset="-122"/>
              </a:rPr>
              <a:t>汇率的</a:t>
            </a:r>
            <a:r>
              <a:rPr lang="zh-CN" altLang="en-US" sz="4800" b="1" dirty="0" smtClean="0">
                <a:solidFill>
                  <a:srgbClr val="FFFFFF"/>
                </a:solidFill>
                <a:latin typeface="微软雅黑" pitchFamily="34" charset="-122"/>
                <a:ea typeface="微软雅黑" pitchFamily="34" charset="-122"/>
              </a:rPr>
              <a:t>决定及其理论</a:t>
            </a:r>
            <a:endParaRPr lang="zh-CN" altLang="en-US" sz="4800" b="1" dirty="0">
              <a:solidFill>
                <a:srgbClr val="FFFFFF"/>
              </a:solidFill>
              <a:latin typeface="微软雅黑" pitchFamily="34" charset="-122"/>
              <a:ea typeface="微软雅黑" pitchFamily="34" charset="-122"/>
            </a:endParaRPr>
          </a:p>
        </p:txBody>
      </p:sp>
      <p:sp>
        <p:nvSpPr>
          <p:cNvPr id="30725"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en-US" altLang="zh-CN" sz="6600" b="1" dirty="0">
                <a:solidFill>
                  <a:srgbClr val="FFFFFF"/>
                </a:solidFill>
                <a:latin typeface="微软雅黑" pitchFamily="34" charset="-122"/>
                <a:ea typeface="微软雅黑" pitchFamily="34" charset="-122"/>
              </a:rPr>
              <a:t>Part </a:t>
            </a:r>
            <a:r>
              <a:rPr lang="en-US" altLang="zh-CN" sz="6600" b="1" dirty="0" smtClean="0">
                <a:solidFill>
                  <a:srgbClr val="FFFFFF"/>
                </a:solidFill>
                <a:latin typeface="微软雅黑" pitchFamily="34" charset="-122"/>
                <a:ea typeface="微软雅黑" pitchFamily="34" charset="-122"/>
              </a:rPr>
              <a:t>02</a:t>
            </a:r>
            <a:endParaRPr lang="zh-CN" altLang="en-US" sz="6600" b="1" dirty="0">
              <a:solidFill>
                <a:srgbClr val="FFFFFF"/>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12</a:t>
            </a:fld>
            <a:endParaRPr lang="zh-CN" altLang="en-US"/>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174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二</a:t>
            </a:r>
            <a:r>
              <a:rPr lang="zh-CN" altLang="en-US" sz="2400" b="1" dirty="0" smtClean="0">
                <a:solidFill>
                  <a:srgbClr val="595959"/>
                </a:solidFill>
                <a:latin typeface="微软雅黑" pitchFamily="34" charset="-122"/>
                <a:ea typeface="微软雅黑" pitchFamily="34" charset="-122"/>
              </a:rPr>
              <a:t>、汇率</a:t>
            </a:r>
            <a:r>
              <a:rPr lang="zh-CN" altLang="en-US" sz="2400" b="1" dirty="0">
                <a:solidFill>
                  <a:srgbClr val="595959"/>
                </a:solidFill>
                <a:latin typeface="微软雅黑" pitchFamily="34" charset="-122"/>
                <a:ea typeface="微软雅黑" pitchFamily="34" charset="-122"/>
              </a:rPr>
              <a:t>的</a:t>
            </a:r>
            <a:r>
              <a:rPr lang="zh-CN" altLang="en-US" sz="2400" b="1" dirty="0" smtClean="0">
                <a:solidFill>
                  <a:srgbClr val="595959"/>
                </a:solidFill>
                <a:latin typeface="微软雅黑" pitchFamily="34" charset="-122"/>
                <a:ea typeface="微软雅黑" pitchFamily="34" charset="-122"/>
              </a:rPr>
              <a:t>决定及其理论</a:t>
            </a:r>
            <a:endParaRPr lang="zh-CN" altLang="en-US" sz="2400" b="1" dirty="0">
              <a:solidFill>
                <a:srgbClr val="595959"/>
              </a:solidFill>
              <a:latin typeface="微软雅黑" pitchFamily="34" charset="-122"/>
              <a:ea typeface="微软雅黑" pitchFamily="34" charset="-122"/>
            </a:endParaRPr>
          </a:p>
        </p:txBody>
      </p:sp>
      <p:sp>
        <p:nvSpPr>
          <p:cNvPr id="27" name="矩形 26"/>
          <p:cNvSpPr/>
          <p:nvPr/>
        </p:nvSpPr>
        <p:spPr>
          <a:xfrm>
            <a:off x="426363" y="1143541"/>
            <a:ext cx="7677150" cy="535531"/>
          </a:xfrm>
          <a:prstGeom prst="rect">
            <a:avLst/>
          </a:prstGeom>
        </p:spPr>
        <p:txBody>
          <a:bodyPr>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（一）汇率的决定：制度视角</a:t>
            </a:r>
            <a:endParaRPr lang="zh-CN" altLang="en-US" sz="2400" b="1" kern="0" dirty="0">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a:xfrm>
            <a:off x="751740" y="1786317"/>
            <a:ext cx="7246632" cy="4593467"/>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chemeClr val="accent2"/>
              </a:buClr>
              <a:buSzPct val="80000"/>
              <a:buFont typeface="Wingdings" panose="05000000000000000000" pitchFamily="2" charset="2"/>
              <a:buNone/>
              <a:defRPr/>
            </a:pPr>
            <a:r>
              <a:rPr lang="en-US" altLang="zh-CN" sz="2200" b="1" dirty="0" smtClean="0">
                <a:latin typeface="微软雅黑" panose="020B0503020204020204" pitchFamily="34" charset="-122"/>
                <a:ea typeface="微软雅黑" panose="020B0503020204020204" pitchFamily="34" charset="-122"/>
              </a:rPr>
              <a:t>1</a:t>
            </a:r>
            <a:r>
              <a:rPr lang="zh-CN" altLang="en-US" sz="2200" b="1" dirty="0" smtClean="0">
                <a:latin typeface="微软雅黑" panose="020B0503020204020204" pitchFamily="34" charset="-122"/>
                <a:ea typeface="微软雅黑" panose="020B0503020204020204" pitchFamily="34" charset="-122"/>
              </a:rPr>
              <a:t>、金币</a:t>
            </a:r>
            <a:r>
              <a:rPr lang="zh-CN" altLang="en-US" sz="2200" b="1" dirty="0">
                <a:latin typeface="微软雅黑" panose="020B0503020204020204" pitchFamily="34" charset="-122"/>
                <a:ea typeface="微软雅黑" panose="020B0503020204020204" pitchFamily="34" charset="-122"/>
              </a:rPr>
              <a:t>本位制：铸币平价</a:t>
            </a:r>
          </a:p>
          <a:p>
            <a:pPr eaLnBrk="1" hangingPunct="1">
              <a:lnSpc>
                <a:spcPct val="150000"/>
              </a:lnSpc>
              <a:spcBef>
                <a:spcPts val="0"/>
              </a:spcBef>
              <a:buClr>
                <a:schemeClr val="accent2"/>
              </a:buClr>
              <a:buSzPct val="80000"/>
              <a:buFont typeface="Wingdings" panose="05000000000000000000" pitchFamily="2" charset="2"/>
              <a:buNone/>
              <a:defRPr/>
            </a:pP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）主要</a:t>
            </a:r>
            <a:r>
              <a:rPr lang="zh-CN" altLang="en-US" sz="2200" dirty="0">
                <a:latin typeface="微软雅黑" panose="020B0503020204020204" pitchFamily="34" charset="-122"/>
                <a:ea typeface="微软雅黑" panose="020B0503020204020204" pitchFamily="34" charset="-122"/>
              </a:rPr>
              <a:t>特征</a:t>
            </a:r>
          </a:p>
          <a:p>
            <a:pPr eaLnBrk="1" hangingPunct="1">
              <a:lnSpc>
                <a:spcPct val="150000"/>
              </a:lnSpc>
              <a:spcBef>
                <a:spcPts val="0"/>
              </a:spcBef>
              <a:buClr>
                <a:srgbClr val="0070C0"/>
              </a:buClr>
              <a:buSzPct val="150000"/>
              <a:buFont typeface="Wingdings" pitchFamily="2" charset="2"/>
              <a:buChar char="Ø"/>
              <a:defRPr/>
            </a:pPr>
            <a:r>
              <a:rPr lang="zh-CN" altLang="en-US" sz="2200" dirty="0">
                <a:latin typeface="微软雅黑" panose="020B0503020204020204" pitchFamily="34" charset="-122"/>
                <a:ea typeface="微软雅黑" panose="020B0503020204020204" pitchFamily="34" charset="-122"/>
              </a:rPr>
              <a:t> 金铸币有一定重量与成色（法定含金量）</a:t>
            </a:r>
          </a:p>
          <a:p>
            <a:pPr eaLnBrk="1" hangingPunct="1">
              <a:lnSpc>
                <a:spcPct val="150000"/>
              </a:lnSpc>
              <a:spcBef>
                <a:spcPts val="0"/>
              </a:spcBef>
              <a:buClr>
                <a:srgbClr val="0070C0"/>
              </a:buClr>
              <a:buSzPct val="150000"/>
              <a:buFont typeface="Wingdings" pitchFamily="2" charset="2"/>
              <a:buChar char="Ø"/>
              <a:defRPr/>
            </a:pPr>
            <a:r>
              <a:rPr lang="zh-CN" altLang="en-US" sz="2200" dirty="0">
                <a:latin typeface="微软雅黑" panose="020B0503020204020204" pitchFamily="34" charset="-122"/>
                <a:ea typeface="微软雅黑" panose="020B0503020204020204" pitchFamily="34" charset="-122"/>
              </a:rPr>
              <a:t> 自由铸造、自由流通、自由输出入，无限清偿</a:t>
            </a:r>
          </a:p>
          <a:p>
            <a:pPr eaLnBrk="1" hangingPunct="1">
              <a:lnSpc>
                <a:spcPct val="150000"/>
              </a:lnSpc>
              <a:spcBef>
                <a:spcPts val="0"/>
              </a:spcBef>
              <a:buClr>
                <a:srgbClr val="0070C0"/>
              </a:buClr>
              <a:buSzPct val="150000"/>
              <a:buFont typeface="Wingdings" pitchFamily="2" charset="2"/>
              <a:buChar char="Ø"/>
              <a:defRPr/>
            </a:pPr>
            <a:r>
              <a:rPr lang="zh-CN" altLang="en-US" sz="2200" dirty="0">
                <a:latin typeface="微软雅黑" panose="020B0503020204020204" pitchFamily="34" charset="-122"/>
                <a:ea typeface="微软雅黑" panose="020B0503020204020204" pitchFamily="34" charset="-122"/>
              </a:rPr>
              <a:t> 辅币和银行券可按其票面值自由兑换金铸币</a:t>
            </a:r>
          </a:p>
          <a:p>
            <a:pPr eaLnBrk="1" hangingPunct="1">
              <a:lnSpc>
                <a:spcPct val="150000"/>
              </a:lnSpc>
              <a:spcBef>
                <a:spcPts val="0"/>
              </a:spcBef>
              <a:buClr>
                <a:schemeClr val="accent2"/>
              </a:buClr>
              <a:buSzPct val="80000"/>
              <a:buFont typeface="Wingdings" panose="05000000000000000000" pitchFamily="2" charset="2"/>
              <a:buNone/>
              <a:defRPr/>
            </a:pPr>
            <a:r>
              <a:rPr lang="zh-CN" altLang="en-US" sz="2200" dirty="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）铸币平价：货币含金量的比值</a:t>
            </a:r>
            <a:endParaRPr lang="zh-CN" altLang="en-US" sz="22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chemeClr val="accent2"/>
              </a:buClr>
              <a:buSzPct val="80000"/>
              <a:buFont typeface="Wingdings" panose="05000000000000000000" pitchFamily="2" charset="2"/>
              <a:buNone/>
              <a:defRPr/>
            </a:pPr>
            <a:r>
              <a:rPr lang="zh-CN" altLang="en-US" sz="2200" dirty="0">
                <a:latin typeface="微软雅黑" panose="020B0503020204020204" pitchFamily="34" charset="-122"/>
                <a:ea typeface="微软雅黑" panose="020B0503020204020204" pitchFamily="34" charset="-122"/>
              </a:rPr>
              <a:t> </a:t>
            </a:r>
            <a:endParaRPr lang="zh-CN" altLang="en-US" sz="2000" kern="0" dirty="0">
              <a:latin typeface="微软雅黑" panose="020B0503020204020204" pitchFamily="34" charset="-122"/>
              <a:ea typeface="微软雅黑" panose="020B0503020204020204" pitchFamily="34" charset="-122"/>
            </a:endParaRPr>
          </a:p>
        </p:txBody>
      </p:sp>
      <p:pic>
        <p:nvPicPr>
          <p:cNvPr id="3175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7255" y="3140495"/>
            <a:ext cx="3293570" cy="193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13</a:t>
            </a:fld>
            <a:endParaRPr lang="zh-CN" altLang="en-US"/>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7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277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561181" y="1222130"/>
            <a:ext cx="9853092" cy="157457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100"/>
              </a:lnSpc>
              <a:spcBef>
                <a:spcPct val="50000"/>
              </a:spcBef>
              <a:buClr>
                <a:schemeClr val="accent2"/>
              </a:buClr>
              <a:buSzPct val="80000"/>
              <a:buNone/>
              <a:defRPr/>
            </a:pPr>
            <a:r>
              <a:rPr lang="en-US" altLang="zh-CN" sz="2400" b="1" kern="0" dirty="0">
                <a:latin typeface="微软雅黑" panose="020B0503020204020204" pitchFamily="34" charset="-122"/>
                <a:ea typeface="微软雅黑" panose="020B0503020204020204" pitchFamily="34" charset="-122"/>
              </a:rPr>
              <a:t>2</a:t>
            </a:r>
            <a:r>
              <a:rPr lang="zh-CN" altLang="en-US" sz="2400" b="1" kern="0" dirty="0">
                <a:latin typeface="微软雅黑" panose="020B0503020204020204" pitchFamily="34" charset="-122"/>
                <a:ea typeface="微软雅黑" panose="020B0503020204020204" pitchFamily="34" charset="-122"/>
              </a:rPr>
              <a:t>、金汇兑本位制与金块本位制</a:t>
            </a:r>
            <a:r>
              <a:rPr lang="en-US" altLang="zh-CN" sz="2400" b="1" kern="0" dirty="0">
                <a:latin typeface="微软雅黑" panose="020B0503020204020204" pitchFamily="34" charset="-122"/>
                <a:ea typeface="微软雅黑" panose="020B0503020204020204" pitchFamily="34" charset="-122"/>
              </a:rPr>
              <a:t>:  </a:t>
            </a:r>
            <a:r>
              <a:rPr lang="zh-CN" altLang="en-US" sz="2400" b="1" kern="0" dirty="0">
                <a:latin typeface="微软雅黑" panose="020B0503020204020204" pitchFamily="34" charset="-122"/>
                <a:ea typeface="微软雅黑" panose="020B0503020204020204" pitchFamily="34" charset="-122"/>
              </a:rPr>
              <a:t>黄金平价</a:t>
            </a:r>
          </a:p>
          <a:p>
            <a:pPr eaLnBrk="1" hangingPunct="1">
              <a:lnSpc>
                <a:spcPts val="3100"/>
              </a:lnSpc>
              <a:spcBef>
                <a:spcPct val="50000"/>
              </a:spcBef>
              <a:buClr>
                <a:schemeClr val="accent2"/>
              </a:buClr>
              <a:buSzPct val="80000"/>
              <a:buFont typeface="Wingdings" panose="05000000000000000000" pitchFamily="2" charset="2"/>
              <a:buNone/>
              <a:defRPr/>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金币不再自由铸造、自由</a:t>
            </a:r>
            <a:r>
              <a:rPr lang="zh-CN" altLang="en-US" sz="2400" dirty="0" smtClean="0">
                <a:latin typeface="微软雅黑" panose="020B0503020204020204" pitchFamily="34" charset="-122"/>
                <a:ea typeface="微软雅黑" panose="020B0503020204020204" pitchFamily="34" charset="-122"/>
              </a:rPr>
              <a:t>流通</a:t>
            </a:r>
            <a:r>
              <a:rPr lang="zh-CN" altLang="en-US" sz="2400" dirty="0">
                <a:latin typeface="微软雅黑" panose="020B0503020204020204" pitchFamily="34" charset="-122"/>
                <a:ea typeface="微软雅黑" panose="020B0503020204020204" pitchFamily="34" charset="-122"/>
              </a:rPr>
              <a:t>，只流通  </a:t>
            </a:r>
            <a:r>
              <a:rPr lang="zh-CN" altLang="en-US" sz="2400" dirty="0">
                <a:solidFill>
                  <a:schemeClr val="tx2"/>
                </a:solidFill>
                <a:latin typeface="微软雅黑" panose="020B0503020204020204" pitchFamily="34" charset="-122"/>
                <a:ea typeface="微软雅黑" panose="020B0503020204020204" pitchFamily="34" charset="-122"/>
              </a:rPr>
              <a:t>银行券</a:t>
            </a:r>
          </a:p>
          <a:p>
            <a:pPr eaLnBrk="1" hangingPunct="1">
              <a:lnSpc>
                <a:spcPts val="3100"/>
              </a:lnSpc>
              <a:buClr>
                <a:schemeClr val="tx2"/>
              </a:buClr>
              <a:buFont typeface="Wingdings" panose="05000000000000000000" pitchFamily="2" charset="2"/>
              <a:buNone/>
              <a:defRPr/>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）平价：单位</a:t>
            </a:r>
            <a:r>
              <a:rPr lang="zh-CN" altLang="en-US" sz="2400" dirty="0">
                <a:latin typeface="微软雅黑" panose="020B0503020204020204" pitchFamily="34" charset="-122"/>
                <a:ea typeface="微软雅黑" panose="020B0503020204020204" pitchFamily="34" charset="-122"/>
              </a:rPr>
              <a:t>货币</a:t>
            </a:r>
            <a:r>
              <a:rPr lang="zh-CN" altLang="en-US" sz="2400" dirty="0">
                <a:solidFill>
                  <a:schemeClr val="tx2"/>
                </a:solidFill>
                <a:latin typeface="微软雅黑" panose="020B0503020204020204" pitchFamily="34" charset="-122"/>
                <a:ea typeface="微软雅黑" panose="020B0503020204020204" pitchFamily="34" charset="-122"/>
              </a:rPr>
              <a:t>所代表的</a:t>
            </a:r>
            <a:r>
              <a:rPr lang="zh-CN" altLang="en-US" sz="2400" dirty="0" smtClean="0">
                <a:solidFill>
                  <a:schemeClr val="tx2"/>
                </a:solidFill>
                <a:latin typeface="微软雅黑" panose="020B0503020204020204" pitchFamily="34" charset="-122"/>
                <a:ea typeface="微软雅黑" panose="020B0503020204020204" pitchFamily="34" charset="-122"/>
              </a:rPr>
              <a:t>金量，法定含金量之比（黄金平价）</a:t>
            </a:r>
            <a:endParaRPr lang="zh-CN" altLang="en-US" sz="2400" kern="0" dirty="0">
              <a:latin typeface="微软雅黑" panose="020B0503020204020204" pitchFamily="34" charset="-122"/>
              <a:ea typeface="微软雅黑" panose="020B0503020204020204" pitchFamily="34" charset="-122"/>
            </a:endParaRPr>
          </a:p>
        </p:txBody>
      </p:sp>
      <p:sp>
        <p:nvSpPr>
          <p:cNvPr id="10" name="矩形 9"/>
          <p:cNvSpPr/>
          <p:nvPr/>
        </p:nvSpPr>
        <p:spPr>
          <a:xfrm>
            <a:off x="561181" y="3094525"/>
            <a:ext cx="10827966" cy="1477328"/>
          </a:xfrm>
          <a:prstGeom prst="rect">
            <a:avLst/>
          </a:prstGeom>
        </p:spPr>
        <p:txBody>
          <a:bodyPr wrap="square">
            <a:spAutoFit/>
          </a:bodyPr>
          <a:lstStyle/>
          <a:p>
            <a:pPr eaLnBrk="1" hangingPunct="1">
              <a:lnSpc>
                <a:spcPts val="3600"/>
              </a:lnSpc>
              <a:defRPr/>
            </a:pPr>
            <a:r>
              <a:rPr lang="en-US" altLang="zh-CN" sz="2400" b="1" kern="0" dirty="0" smtClean="0">
                <a:latin typeface="微软雅黑" panose="020B0503020204020204" pitchFamily="34" charset="-122"/>
                <a:ea typeface="微软雅黑" panose="020B0503020204020204" pitchFamily="34" charset="-122"/>
              </a:rPr>
              <a:t>3</a:t>
            </a:r>
            <a:r>
              <a:rPr lang="zh-CN" altLang="en-US" sz="2400" b="1" kern="0" dirty="0" smtClean="0">
                <a:latin typeface="微软雅黑" panose="020B0503020204020204" pitchFamily="34" charset="-122"/>
                <a:ea typeface="微软雅黑" panose="020B0503020204020204" pitchFamily="34" charset="-122"/>
              </a:rPr>
              <a:t>、布雷</a:t>
            </a:r>
            <a:r>
              <a:rPr lang="zh-CN" altLang="en-US" sz="2400" b="1" kern="0" dirty="0">
                <a:latin typeface="微软雅黑" panose="020B0503020204020204" pitchFamily="34" charset="-122"/>
                <a:ea typeface="微软雅黑" panose="020B0503020204020204" pitchFamily="34" charset="-122"/>
              </a:rPr>
              <a:t>顿森林体系下：黄金</a:t>
            </a:r>
            <a:r>
              <a:rPr lang="zh-CN" altLang="en-US" sz="2400" b="1" kern="0" dirty="0" smtClean="0">
                <a:latin typeface="微软雅黑" panose="020B0503020204020204" pitchFamily="34" charset="-122"/>
                <a:ea typeface="微软雅黑" panose="020B0503020204020204" pitchFamily="34" charset="-122"/>
              </a:rPr>
              <a:t>平价</a:t>
            </a:r>
            <a:endParaRPr lang="en-US" altLang="zh-CN" sz="2400" b="1" kern="0" dirty="0" smtClean="0">
              <a:latin typeface="微软雅黑" panose="020B0503020204020204" pitchFamily="34" charset="-122"/>
              <a:ea typeface="微软雅黑" panose="020B0503020204020204" pitchFamily="34" charset="-122"/>
            </a:endParaRPr>
          </a:p>
          <a:p>
            <a:pPr marL="342900" indent="-342900" eaLnBrk="1" hangingPunct="1">
              <a:lnSpc>
                <a:spcPts val="3600"/>
              </a:lnSpc>
              <a:buFont typeface="Wingdings" pitchFamily="2" charset="2"/>
              <a:buChar char="Ø"/>
              <a:defRPr/>
            </a:pPr>
            <a:r>
              <a:rPr lang="zh-CN" altLang="en-US" sz="2400" dirty="0" smtClean="0">
                <a:latin typeface="微软雅黑" panose="020B0503020204020204" pitchFamily="34" charset="-122"/>
                <a:ea typeface="微软雅黑" panose="020B0503020204020204" pitchFamily="34" charset="-122"/>
              </a:rPr>
              <a:t>黄金</a:t>
            </a:r>
            <a:r>
              <a:rPr lang="zh-CN" altLang="en-US" sz="2400" dirty="0">
                <a:latin typeface="微软雅黑" panose="020B0503020204020204" pitchFamily="34" charset="-122"/>
                <a:ea typeface="微软雅黑" panose="020B0503020204020204" pitchFamily="34" charset="-122"/>
              </a:rPr>
              <a:t>美元本位制、固定汇率制</a:t>
            </a:r>
          </a:p>
          <a:p>
            <a:pPr marL="342900" indent="-342900" eaLnBrk="1" hangingPunct="1">
              <a:lnSpc>
                <a:spcPts val="3600"/>
              </a:lnSpc>
              <a:buClr>
                <a:schemeClr val="tx2"/>
              </a:buClr>
              <a:buFont typeface="Wingdings" pitchFamily="2" charset="2"/>
              <a:buChar char="Ø"/>
              <a:defRPr/>
            </a:pPr>
            <a:r>
              <a:rPr lang="zh-CN" altLang="en-US" sz="2400" dirty="0">
                <a:latin typeface="微软雅黑" panose="020B0503020204020204" pitchFamily="34" charset="-122"/>
                <a:ea typeface="微软雅黑" panose="020B0503020204020204" pitchFamily="34" charset="-122"/>
              </a:rPr>
              <a:t>双挂钩   </a:t>
            </a: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美元</a:t>
            </a:r>
            <a:r>
              <a:rPr lang="en-US" altLang="zh-CN" sz="2400" dirty="0">
                <a:latin typeface="微软雅黑" panose="020B0503020204020204" pitchFamily="34" charset="-122"/>
                <a:ea typeface="微软雅黑" panose="020B0503020204020204" pitchFamily="34" charset="-122"/>
              </a:rPr>
              <a:t>= 0.888671</a:t>
            </a:r>
            <a:r>
              <a:rPr lang="zh-CN" altLang="en-US" sz="2400" dirty="0">
                <a:latin typeface="微软雅黑" panose="020B0503020204020204" pitchFamily="34" charset="-122"/>
                <a:ea typeface="微软雅黑" panose="020B0503020204020204" pitchFamily="34" charset="-122"/>
              </a:rPr>
              <a:t>克纯金</a:t>
            </a:r>
            <a:r>
              <a:rPr lang="en-US" altLang="zh-CN" sz="2400" dirty="0">
                <a:latin typeface="微软雅黑" panose="020B0503020204020204" pitchFamily="34" charset="-122"/>
                <a:ea typeface="微软雅黑" panose="020B0503020204020204" pitchFamily="34" charset="-122"/>
              </a:rPr>
              <a:t>=1/35</a:t>
            </a:r>
            <a:r>
              <a:rPr lang="zh-CN" altLang="en-US" sz="2400" dirty="0" smtClean="0">
                <a:latin typeface="微软雅黑" panose="020B0503020204020204" pitchFamily="34" charset="-122"/>
                <a:ea typeface="微软雅黑" panose="020B0503020204020204" pitchFamily="34" charset="-122"/>
              </a:rPr>
              <a:t>盎司</a:t>
            </a:r>
            <a:endParaRPr lang="zh-CN" altLang="en-US" sz="2800" b="1" kern="0" dirty="0">
              <a:latin typeface="微软雅黑" panose="020B0503020204020204" pitchFamily="34" charset="-122"/>
              <a:ea typeface="微软雅黑" panose="020B0503020204020204" pitchFamily="34" charset="-122"/>
            </a:endParaRPr>
          </a:p>
        </p:txBody>
      </p:sp>
      <p:pic>
        <p:nvPicPr>
          <p:cNvPr id="12" name="Picture 4" descr="BS00125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6438" y="5403850"/>
            <a:ext cx="16700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BS0004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7238" y="5175250"/>
            <a:ext cx="160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BS02055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0838" y="5022850"/>
            <a:ext cx="1304925" cy="1662113"/>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BS02055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15238" y="5022850"/>
            <a:ext cx="1304925" cy="1662113"/>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BS02055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53438" y="4946650"/>
            <a:ext cx="1304925" cy="1662113"/>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Line 9"/>
          <p:cNvSpPr>
            <a:spLocks noChangeShapeType="1"/>
          </p:cNvSpPr>
          <p:nvPr/>
        </p:nvSpPr>
        <p:spPr bwMode="auto">
          <a:xfrm>
            <a:off x="3805238" y="6013450"/>
            <a:ext cx="685800" cy="0"/>
          </a:xfrm>
          <a:prstGeom prst="line">
            <a:avLst/>
          </a:prstGeom>
          <a:noFill/>
          <a:ln w="38100">
            <a:solidFill>
              <a:schemeClr val="tx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0"/>
          <p:cNvSpPr>
            <a:spLocks noChangeShapeType="1"/>
          </p:cNvSpPr>
          <p:nvPr/>
        </p:nvSpPr>
        <p:spPr bwMode="auto">
          <a:xfrm>
            <a:off x="6243638" y="6013450"/>
            <a:ext cx="685800" cy="0"/>
          </a:xfrm>
          <a:prstGeom prst="line">
            <a:avLst/>
          </a:prstGeom>
          <a:noFill/>
          <a:ln w="38100">
            <a:solidFill>
              <a:schemeClr val="tx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14</a:t>
            </a:fld>
            <a:endParaRPr lang="zh-CN" altLang="en-US"/>
          </a:p>
        </p:txBody>
      </p:sp>
      <p:sp>
        <p:nvSpPr>
          <p:cNvPr id="21"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二</a:t>
            </a:r>
            <a:r>
              <a:rPr lang="zh-CN" altLang="en-US" sz="2400" b="1" dirty="0" smtClean="0">
                <a:solidFill>
                  <a:srgbClr val="595959"/>
                </a:solidFill>
                <a:latin typeface="微软雅黑" pitchFamily="34" charset="-122"/>
                <a:ea typeface="微软雅黑" pitchFamily="34" charset="-122"/>
              </a:rPr>
              <a:t>、汇率</a:t>
            </a:r>
            <a:r>
              <a:rPr lang="zh-CN" altLang="en-US" sz="2400" b="1" dirty="0">
                <a:solidFill>
                  <a:srgbClr val="595959"/>
                </a:solidFill>
                <a:latin typeface="微软雅黑" pitchFamily="34" charset="-122"/>
                <a:ea typeface="微软雅黑" pitchFamily="34" charset="-122"/>
              </a:rPr>
              <a:t>的</a:t>
            </a:r>
            <a:r>
              <a:rPr lang="zh-CN" altLang="en-US" sz="2400" b="1" dirty="0" smtClean="0">
                <a:solidFill>
                  <a:srgbClr val="595959"/>
                </a:solidFill>
                <a:latin typeface="微软雅黑" pitchFamily="34" charset="-122"/>
                <a:ea typeface="微软雅黑" pitchFamily="34" charset="-122"/>
              </a:rPr>
              <a:t>决定及其理论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vertic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Vertic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ppt_x</p:attrName>
                                        </p:attrNameLst>
                                      </p:cBhvr>
                                      <p:tavLst>
                                        <p:tav tm="0">
                                          <p:val>
                                            <p:strVal val="#ppt_x-#ppt_w/2"/>
                                          </p:val>
                                        </p:tav>
                                        <p:tav tm="100000">
                                          <p:val>
                                            <p:strVal val="#ppt_x"/>
                                          </p:val>
                                        </p:tav>
                                      </p:tavLst>
                                    </p:anim>
                                    <p:anim calcmode="lin" valueType="num">
                                      <p:cBhvr>
                                        <p:cTn id="18" dur="500" fill="hold"/>
                                        <p:tgtEl>
                                          <p:spTgt spid="18"/>
                                        </p:tgtEl>
                                        <p:attrNameLst>
                                          <p:attrName>ppt_y</p:attrName>
                                        </p:attrNameLst>
                                      </p:cBhvr>
                                      <p:tavLst>
                                        <p:tav tm="0">
                                          <p:val>
                                            <p:strVal val="#ppt_y"/>
                                          </p:val>
                                        </p:tav>
                                        <p:tav tm="100000">
                                          <p:val>
                                            <p:strVal val="#ppt_y"/>
                                          </p:val>
                                        </p:tav>
                                      </p:tavLst>
                                    </p:anim>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1+#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1+#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174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2400" b="1" i="0" u="none" strike="noStrike" kern="1200" cap="none" spc="0" normalizeH="0" baseline="0" noProof="0" dirty="0">
                <a:ln>
                  <a:noFill/>
                </a:ln>
                <a:solidFill>
                  <a:srgbClr val="595959"/>
                </a:solidFill>
                <a:effectLst/>
                <a:uLnTx/>
                <a:uFillTx/>
                <a:latin typeface="微软雅黑" pitchFamily="34" charset="-122"/>
                <a:ea typeface="微软雅黑" pitchFamily="34" charset="-122"/>
                <a:cs typeface="+mn-cs"/>
              </a:rPr>
              <a:t>二</a:t>
            </a:r>
            <a:r>
              <a:rPr kumimoji="0" lang="zh-CN" altLang="en-US" sz="2400" b="1" i="0" u="none" strike="noStrike" kern="1200" cap="none" spc="0" normalizeH="0" baseline="0" noProof="0" dirty="0" smtClean="0">
                <a:ln>
                  <a:noFill/>
                </a:ln>
                <a:solidFill>
                  <a:srgbClr val="595959"/>
                </a:solidFill>
                <a:effectLst/>
                <a:uLnTx/>
                <a:uFillTx/>
                <a:latin typeface="微软雅黑" pitchFamily="34" charset="-122"/>
                <a:ea typeface="微软雅黑" pitchFamily="34" charset="-122"/>
                <a:cs typeface="+mn-cs"/>
              </a:rPr>
              <a:t>、汇率</a:t>
            </a:r>
            <a:r>
              <a:rPr kumimoji="0" lang="zh-CN" altLang="en-US" sz="2400" b="1" i="0" u="none" strike="noStrike" kern="1200" cap="none" spc="0" normalizeH="0" baseline="0" noProof="0" dirty="0">
                <a:ln>
                  <a:noFill/>
                </a:ln>
                <a:solidFill>
                  <a:srgbClr val="595959"/>
                </a:solidFill>
                <a:effectLst/>
                <a:uLnTx/>
                <a:uFillTx/>
                <a:latin typeface="微软雅黑" pitchFamily="34" charset="-122"/>
                <a:ea typeface="微软雅黑" pitchFamily="34" charset="-122"/>
                <a:cs typeface="+mn-cs"/>
              </a:rPr>
              <a:t>的</a:t>
            </a:r>
            <a:r>
              <a:rPr kumimoji="0" lang="zh-CN" altLang="en-US" sz="2400" b="1" i="0" u="none" strike="noStrike" kern="1200" cap="none" spc="0" normalizeH="0" baseline="0" noProof="0" dirty="0" smtClean="0">
                <a:ln>
                  <a:noFill/>
                </a:ln>
                <a:solidFill>
                  <a:srgbClr val="595959"/>
                </a:solidFill>
                <a:effectLst/>
                <a:uLnTx/>
                <a:uFillTx/>
                <a:latin typeface="微软雅黑" pitchFamily="34" charset="-122"/>
                <a:ea typeface="微软雅黑" pitchFamily="34" charset="-122"/>
                <a:cs typeface="+mn-cs"/>
              </a:rPr>
              <a:t>决定及其理论</a:t>
            </a:r>
            <a:endParaRPr kumimoji="0" lang="zh-CN" altLang="en-US" sz="2400" b="1" i="0" u="none" strike="noStrike" kern="1200" cap="none" spc="0" normalizeH="0" baseline="0" noProof="0" dirty="0">
              <a:ln>
                <a:noFill/>
              </a:ln>
              <a:solidFill>
                <a:srgbClr val="595959"/>
              </a:solidFill>
              <a:effectLst/>
              <a:uLnTx/>
              <a:uFillTx/>
              <a:latin typeface="微软雅黑" pitchFamily="34" charset="-122"/>
              <a:ea typeface="微软雅黑" pitchFamily="34" charset="-122"/>
              <a:cs typeface="+mn-cs"/>
            </a:endParaRPr>
          </a:p>
        </p:txBody>
      </p:sp>
      <p:sp>
        <p:nvSpPr>
          <p:cNvPr id="9" name="Rectangle 3"/>
          <p:cNvSpPr txBox="1">
            <a:spLocks noChangeArrowheads="1"/>
          </p:cNvSpPr>
          <p:nvPr/>
        </p:nvSpPr>
        <p:spPr>
          <a:xfrm>
            <a:off x="768349" y="1079501"/>
            <a:ext cx="10772009" cy="546844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228600" marR="0" lvl="0" indent="-228600" algn="l" defTabSz="914400" rtl="0" eaLnBrk="1" fontAlgn="base" latinLnBrk="0" hangingPunct="1">
              <a:lnSpc>
                <a:spcPct val="100000"/>
              </a:lnSpc>
              <a:spcBef>
                <a:spcPts val="600"/>
              </a:spcBef>
              <a:spcAft>
                <a:spcPts val="600"/>
              </a:spcAft>
              <a:buClr>
                <a:srgbClr val="ED7D31"/>
              </a:buClr>
              <a:buSzPct val="80000"/>
              <a:buFont typeface="Wingdings" panose="05000000000000000000" pitchFamily="2" charset="2"/>
              <a:buNone/>
              <a:tabLst/>
              <a:defRPr/>
            </a:pPr>
            <a:r>
              <a:rPr kumimoji="0" lang="en-US" altLang="zh-CN" sz="22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4</a:t>
            </a:r>
            <a:r>
              <a:rPr kumimoji="0" lang="zh-CN" altLang="en-US" sz="22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、现代信用货币制度下：多元定价</a:t>
            </a:r>
            <a:endPar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0000"/>
              </a:lnSpc>
              <a:spcBef>
                <a:spcPts val="600"/>
              </a:spcBef>
              <a:spcAft>
                <a:spcPts val="600"/>
              </a:spcAft>
              <a:buClr>
                <a:srgbClr val="ED7D31"/>
              </a:buClr>
              <a:buSzPct val="80000"/>
              <a:buFont typeface="Wingdings" panose="05000000000000000000" pitchFamily="2" charset="2"/>
              <a:buNone/>
              <a:tabLst/>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）法定比价</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0000"/>
              </a:lnSpc>
              <a:spcBef>
                <a:spcPts val="600"/>
              </a:spcBef>
              <a:spcAft>
                <a:spcPts val="600"/>
              </a:spcAft>
              <a:buClr>
                <a:srgbClr val="0070C0"/>
              </a:buClr>
              <a:buSzPct val="150000"/>
              <a:buFont typeface="Wingdings" pitchFamily="2" charset="2"/>
              <a:buChar char="Ø"/>
              <a:tabLst/>
              <a:defRPr/>
            </a:pPr>
            <a:r>
              <a:rPr lang="zh-CN" altLang="en-US" sz="2200" dirty="0" smtClean="0">
                <a:solidFill>
                  <a:srgbClr val="000000"/>
                </a:solidFill>
                <a:latin typeface="微软雅黑" panose="020B0503020204020204" pitchFamily="34" charset="-122"/>
                <a:ea typeface="微软雅黑" panose="020B0503020204020204" pitchFamily="34" charset="-122"/>
              </a:rPr>
              <a:t>政府通过法律设</a:t>
            </a:r>
            <a:r>
              <a:rPr lang="zh-CN" altLang="en-US" sz="2200" dirty="0" smtClean="0">
                <a:solidFill>
                  <a:srgbClr val="000000"/>
                </a:solidFill>
                <a:latin typeface="微软雅黑" panose="020B0503020204020204" pitchFamily="34" charset="-122"/>
                <a:ea typeface="微软雅黑" panose="020B0503020204020204" pitchFamily="34" charset="-122"/>
              </a:rPr>
              <a:t>定</a:t>
            </a:r>
            <a:r>
              <a:rPr lang="zh-CN" altLang="en-US" sz="2200" dirty="0">
                <a:solidFill>
                  <a:srgbClr val="000000"/>
                </a:solidFill>
                <a:latin typeface="微软雅黑" panose="020B0503020204020204" pitchFamily="34" charset="-122"/>
                <a:ea typeface="微软雅黑" panose="020B0503020204020204" pitchFamily="34" charset="-122"/>
              </a:rPr>
              <a:t>本币</a:t>
            </a:r>
            <a:r>
              <a:rPr lang="zh-CN" altLang="en-US" sz="2200" dirty="0" smtClean="0">
                <a:solidFill>
                  <a:srgbClr val="000000"/>
                </a:solidFill>
                <a:latin typeface="微软雅黑" panose="020B0503020204020204" pitchFamily="34" charset="-122"/>
                <a:ea typeface="微软雅黑" panose="020B0503020204020204" pitchFamily="34" charset="-122"/>
              </a:rPr>
              <a:t>与</a:t>
            </a:r>
            <a:r>
              <a:rPr lang="zh-CN" altLang="en-US" sz="2200" dirty="0" smtClean="0">
                <a:solidFill>
                  <a:srgbClr val="000000"/>
                </a:solidFill>
                <a:latin typeface="微软雅黑" panose="020B0503020204020204" pitchFamily="34" charset="-122"/>
                <a:ea typeface="微软雅黑" panose="020B0503020204020204" pitchFamily="34" charset="-122"/>
              </a:rPr>
              <a:t>主要外币的比价</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0000"/>
              </a:lnSpc>
              <a:spcBef>
                <a:spcPts val="600"/>
              </a:spcBef>
              <a:spcAft>
                <a:spcPts val="600"/>
              </a:spcAft>
              <a:buClr>
                <a:srgbClr val="0070C0"/>
              </a:buClr>
              <a:buSzPct val="150000"/>
              <a:buFont typeface="Wingdings" pitchFamily="2" charset="2"/>
              <a:buChar char="Ø"/>
              <a:tabLst/>
              <a:defRPr/>
            </a:pPr>
            <a:r>
              <a:rPr lang="zh-CN" altLang="en-US" sz="2200" dirty="0" smtClean="0">
                <a:solidFill>
                  <a:srgbClr val="000000"/>
                </a:solidFill>
                <a:latin typeface="微软雅黑" panose="020B0503020204020204" pitchFamily="34" charset="-122"/>
                <a:ea typeface="微软雅黑" panose="020B0503020204020204" pitchFamily="34" charset="-122"/>
              </a:rPr>
              <a:t>调整程序比较严格</a:t>
            </a:r>
            <a:endParaRPr lang="en-US" altLang="zh-CN" sz="2200" dirty="0" smtClean="0">
              <a:solidFill>
                <a:srgbClr val="000000"/>
              </a:solidFill>
              <a:latin typeface="微软雅黑" panose="020B0503020204020204" pitchFamily="34" charset="-122"/>
              <a:ea typeface="微软雅黑" panose="020B0503020204020204" pitchFamily="34" charset="-122"/>
            </a:endParaRPr>
          </a:p>
          <a:p>
            <a:pPr marL="228600" marR="0" lvl="0" indent="-228600" algn="l" defTabSz="914400" rtl="0" eaLnBrk="1" fontAlgn="base" latinLnBrk="0" hangingPunct="1">
              <a:lnSpc>
                <a:spcPct val="100000"/>
              </a:lnSpc>
              <a:spcBef>
                <a:spcPts val="600"/>
              </a:spcBef>
              <a:spcAft>
                <a:spcPts val="600"/>
              </a:spcAft>
              <a:buClr>
                <a:srgbClr val="0070C0"/>
              </a:buClr>
              <a:buSzPct val="150000"/>
              <a:buFont typeface="Wingdings" pitchFamily="2" charset="2"/>
              <a:buChar char="Ø"/>
              <a:tabLst/>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货币政策有管理汇率的目标</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0000"/>
              </a:lnSpc>
              <a:spcBef>
                <a:spcPts val="600"/>
              </a:spcBef>
              <a:spcAft>
                <a:spcPts val="600"/>
              </a:spcAft>
              <a:buClr>
                <a:srgbClr val="ED7D31"/>
              </a:buClr>
              <a:buSzPct val="80000"/>
              <a:buFont typeface="Wingdings" panose="05000000000000000000" pitchFamily="2" charset="2"/>
              <a:buNone/>
              <a:tabLst/>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）市场交易决定</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eaLnBrk="1" hangingPunct="1">
              <a:lnSpc>
                <a:spcPct val="100000"/>
              </a:lnSpc>
              <a:spcBef>
                <a:spcPts val="600"/>
              </a:spcBef>
              <a:spcAft>
                <a:spcPts val="600"/>
              </a:spcAft>
              <a:buClr>
                <a:srgbClr val="0070C0"/>
              </a:buClr>
              <a:buSzPct val="150000"/>
              <a:buFont typeface="Wingdings" pitchFamily="2" charset="2"/>
              <a:buChar char="Ø"/>
              <a:defRPr/>
            </a:pPr>
            <a:r>
              <a:rPr lang="zh-CN" altLang="en-US" sz="2200" dirty="0">
                <a:solidFill>
                  <a:srgbClr val="000000"/>
                </a:solidFill>
                <a:latin typeface="微软雅黑" panose="020B0503020204020204" pitchFamily="34" charset="-122"/>
                <a:ea typeface="微软雅黑" panose="020B0503020204020204" pitchFamily="34" charset="-122"/>
              </a:rPr>
              <a:t>大型开放经济体</a:t>
            </a:r>
            <a:endParaRPr lang="en-US" altLang="zh-CN" sz="2200" dirty="0">
              <a:solidFill>
                <a:srgbClr val="000000"/>
              </a:solidFill>
              <a:latin typeface="微软雅黑" panose="020B0503020204020204" pitchFamily="34" charset="-122"/>
              <a:ea typeface="微软雅黑" panose="020B0503020204020204" pitchFamily="34" charset="-122"/>
            </a:endParaRPr>
          </a:p>
          <a:p>
            <a:pPr eaLnBrk="1" hangingPunct="1">
              <a:lnSpc>
                <a:spcPct val="100000"/>
              </a:lnSpc>
              <a:spcBef>
                <a:spcPts val="600"/>
              </a:spcBef>
              <a:spcAft>
                <a:spcPts val="600"/>
              </a:spcAft>
              <a:buClr>
                <a:srgbClr val="0070C0"/>
              </a:buClr>
              <a:buSzPct val="150000"/>
              <a:buFont typeface="Wingdings" pitchFamily="2" charset="2"/>
              <a:buChar char="Ø"/>
              <a:defRPr/>
            </a:pPr>
            <a:r>
              <a:rPr lang="zh-CN" altLang="en-US" sz="2200" dirty="0">
                <a:solidFill>
                  <a:srgbClr val="000000"/>
                </a:solidFill>
                <a:latin typeface="微软雅黑" panose="020B0503020204020204" pitchFamily="34" charset="-122"/>
                <a:ea typeface="微软雅黑" panose="020B0503020204020204" pitchFamily="34" charset="-122"/>
              </a:rPr>
              <a:t>外汇市场发达</a:t>
            </a:r>
          </a:p>
          <a:p>
            <a:pPr marL="228600" marR="0" lvl="0" indent="-228600" algn="l" defTabSz="914400" rtl="0" eaLnBrk="1" fontAlgn="base" latinLnBrk="0" hangingPunct="1">
              <a:lnSpc>
                <a:spcPct val="100000"/>
              </a:lnSpc>
              <a:spcBef>
                <a:spcPts val="600"/>
              </a:spcBef>
              <a:spcAft>
                <a:spcPts val="600"/>
              </a:spcAft>
              <a:buClr>
                <a:srgbClr val="ED7D31"/>
              </a:buClr>
              <a:buSzPct val="80000"/>
              <a:buFont typeface="Wingdings" panose="05000000000000000000" pitchFamily="2" charset="2"/>
              <a:buNone/>
              <a:tabLst/>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）购买力平价</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0000"/>
              </a:lnSpc>
              <a:spcBef>
                <a:spcPts val="600"/>
              </a:spcBef>
              <a:spcAft>
                <a:spcPts val="600"/>
              </a:spcAft>
              <a:buClr>
                <a:srgbClr val="0070C0"/>
              </a:buClr>
              <a:buSzPct val="150000"/>
              <a:buFont typeface="Wingdings" pitchFamily="2" charset="2"/>
              <a:buChar char="Ø"/>
              <a:tabLst/>
              <a:defRPr/>
            </a:pPr>
            <a:r>
              <a:rPr lang="zh-CN" altLang="en-US" sz="2200" dirty="0" smtClean="0">
                <a:solidFill>
                  <a:srgbClr val="000000"/>
                </a:solidFill>
                <a:latin typeface="微软雅黑" panose="020B0503020204020204" pitchFamily="34" charset="-122"/>
                <a:ea typeface="微软雅黑" panose="020B0503020204020204" pitchFamily="34" charset="-122"/>
              </a:rPr>
              <a:t>开放小国</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0000"/>
              </a:lnSpc>
              <a:spcBef>
                <a:spcPts val="600"/>
              </a:spcBef>
              <a:spcAft>
                <a:spcPts val="600"/>
              </a:spcAft>
              <a:buClr>
                <a:srgbClr val="0070C0"/>
              </a:buClr>
              <a:buSzPct val="150000"/>
              <a:buFont typeface="Wingdings" pitchFamily="2" charset="2"/>
              <a:buChar char="Ø"/>
              <a:tabLst/>
              <a:defRPr/>
            </a:pP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通胀水平稳定</a:t>
            </a:r>
            <a:endPar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E1E09E03-8960-407E-97F9-DA1920C45336}"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15</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pic>
        <p:nvPicPr>
          <p:cNvPr id="3" name="图片 2"/>
          <p:cNvPicPr>
            <a:picLocks noChangeAspect="1"/>
          </p:cNvPicPr>
          <p:nvPr/>
        </p:nvPicPr>
        <p:blipFill>
          <a:blip r:embed="rId3"/>
          <a:stretch>
            <a:fillRect/>
          </a:stretch>
        </p:blipFill>
        <p:spPr>
          <a:xfrm>
            <a:off x="6530345" y="3403598"/>
            <a:ext cx="4160510" cy="2779221"/>
          </a:xfrm>
          <a:prstGeom prst="rect">
            <a:avLst/>
          </a:prstGeom>
        </p:spPr>
      </p:pic>
    </p:spTree>
    <p:extLst>
      <p:ext uri="{BB962C8B-B14F-4D97-AF65-F5344CB8AC3E}">
        <p14:creationId xmlns:p14="http://schemas.microsoft.com/office/powerpoint/2010/main" val="1945215921"/>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355600" y="1084904"/>
            <a:ext cx="7675563" cy="535531"/>
          </a:xfrm>
          <a:prstGeom prst="rect">
            <a:avLst/>
          </a:prstGeom>
        </p:spPr>
        <p:txBody>
          <a:bodyPr>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（二）</a:t>
            </a:r>
            <a:r>
              <a:rPr lang="zh-CN" altLang="en-US" sz="2400" b="1" kern="0" dirty="0">
                <a:latin typeface="微软雅黑" panose="020B0503020204020204" pitchFamily="34" charset="-122"/>
                <a:ea typeface="微软雅黑" panose="020B0503020204020204" pitchFamily="34" charset="-122"/>
              </a:rPr>
              <a:t>汇率决定</a:t>
            </a:r>
            <a:r>
              <a:rPr lang="zh-CN" altLang="en-US" sz="2400" b="1" kern="0" dirty="0" smtClean="0">
                <a:latin typeface="微软雅黑" panose="020B0503020204020204" pitchFamily="34" charset="-122"/>
                <a:ea typeface="微软雅黑" panose="020B0503020204020204" pitchFamily="34" charset="-122"/>
              </a:rPr>
              <a:t>理论</a:t>
            </a:r>
            <a:endParaRPr lang="zh-CN" altLang="en-US" sz="2400" b="1" kern="0" dirty="0">
              <a:latin typeface="微软雅黑" panose="020B0503020204020204" pitchFamily="34" charset="-122"/>
              <a:ea typeface="微软雅黑" panose="020B0503020204020204" pitchFamily="34" charset="-122"/>
            </a:endParaRPr>
          </a:p>
        </p:txBody>
      </p:sp>
      <p:sp>
        <p:nvSpPr>
          <p:cNvPr id="33797" name="Rectangle 3"/>
          <p:cNvSpPr txBox="1">
            <a:spLocks noChangeArrowheads="1"/>
          </p:cNvSpPr>
          <p:nvPr/>
        </p:nvSpPr>
        <p:spPr bwMode="auto">
          <a:xfrm>
            <a:off x="768349" y="1755775"/>
            <a:ext cx="10488229" cy="419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ts val="3500"/>
              </a:lnSpc>
              <a:spcBef>
                <a:spcPts val="0"/>
              </a:spcBef>
              <a:buFont typeface="Arial" charset="0"/>
              <a:buNone/>
            </a:pPr>
            <a:r>
              <a:rPr lang="en-US" altLang="zh-CN" sz="2400" b="1" dirty="0">
                <a:solidFill>
                  <a:schemeClr val="accent1"/>
                </a:solidFill>
                <a:latin typeface="微软雅黑" pitchFamily="34" charset="-122"/>
                <a:ea typeface="微软雅黑" pitchFamily="34" charset="-122"/>
              </a:rPr>
              <a:t>1</a:t>
            </a:r>
            <a:r>
              <a:rPr lang="zh-CN" altLang="en-US" sz="2400" b="1" dirty="0">
                <a:solidFill>
                  <a:schemeClr val="accent1"/>
                </a:solidFill>
                <a:latin typeface="微软雅黑" pitchFamily="34" charset="-122"/>
                <a:ea typeface="微软雅黑" pitchFamily="34" charset="-122"/>
              </a:rPr>
              <a:t>、国际借贷说（国际收支说）</a:t>
            </a:r>
          </a:p>
          <a:p>
            <a:pPr marL="342900" indent="-342900" eaLnBrk="1" hangingPunct="1">
              <a:lnSpc>
                <a:spcPts val="3500"/>
              </a:lnSpc>
              <a:spcBef>
                <a:spcPts val="0"/>
              </a:spcBef>
              <a:buClr>
                <a:srgbClr val="0070C0"/>
              </a:buClr>
              <a:buFont typeface="Wingdings" panose="05000000000000000000" pitchFamily="2" charset="2"/>
              <a:buChar char="n"/>
            </a:pPr>
            <a:r>
              <a:rPr lang="zh-CN" altLang="en-US" sz="2400" dirty="0">
                <a:latin typeface="微软雅黑" pitchFamily="34" charset="-122"/>
                <a:ea typeface="微软雅黑" pitchFamily="34" charset="-122"/>
              </a:rPr>
              <a:t>英国经济学家戈申</a:t>
            </a:r>
            <a:r>
              <a:rPr lang="en-US" altLang="zh-CN" sz="2400" dirty="0">
                <a:latin typeface="微软雅黑" pitchFamily="34" charset="-122"/>
                <a:ea typeface="微软雅黑" pitchFamily="34" charset="-122"/>
              </a:rPr>
              <a:t>1861</a:t>
            </a:r>
            <a:r>
              <a:rPr lang="zh-CN" altLang="en-US" sz="2400" dirty="0">
                <a:latin typeface="微软雅黑" pitchFamily="34" charset="-122"/>
                <a:ea typeface="微软雅黑" pitchFamily="34" charset="-122"/>
              </a:rPr>
              <a:t>年</a:t>
            </a:r>
            <a:r>
              <a:rPr lang="zh-CN" altLang="en-US" sz="2400" dirty="0" smtClean="0">
                <a:latin typeface="微软雅黑" pitchFamily="34" charset="-122"/>
                <a:ea typeface="微软雅黑" pitchFamily="34" charset="-122"/>
              </a:rPr>
              <a:t>提出，解释</a:t>
            </a:r>
            <a:r>
              <a:rPr lang="zh-CN" altLang="en-US" sz="2400" dirty="0">
                <a:latin typeface="微软雅黑" pitchFamily="34" charset="-122"/>
                <a:ea typeface="微软雅黑" pitchFamily="34" charset="-122"/>
              </a:rPr>
              <a:t>金本位制度下汇率变动的</a:t>
            </a:r>
            <a:r>
              <a:rPr lang="zh-CN" altLang="en-US" sz="2400" dirty="0" smtClean="0">
                <a:latin typeface="微软雅黑" pitchFamily="34" charset="-122"/>
                <a:ea typeface="微软雅黑" pitchFamily="34" charset="-122"/>
              </a:rPr>
              <a:t>原因</a:t>
            </a:r>
            <a:endParaRPr lang="en-US" altLang="zh-CN" sz="2400" dirty="0" smtClean="0">
              <a:latin typeface="微软雅黑" pitchFamily="34" charset="-122"/>
              <a:ea typeface="微软雅黑" pitchFamily="34" charset="-122"/>
            </a:endParaRPr>
          </a:p>
          <a:p>
            <a:pPr marL="342900" indent="-342900" eaLnBrk="1" hangingPunct="1">
              <a:lnSpc>
                <a:spcPts val="3500"/>
              </a:lnSpc>
              <a:spcBef>
                <a:spcPts val="0"/>
              </a:spcBef>
              <a:buClr>
                <a:srgbClr val="0070C0"/>
              </a:buClr>
              <a:buFont typeface="Wingdings" pitchFamily="2" charset="2"/>
              <a:buChar char="Ø"/>
            </a:pPr>
            <a:r>
              <a:rPr lang="zh-CN" altLang="en-US" sz="2400" dirty="0">
                <a:latin typeface="微软雅黑" pitchFamily="34" charset="-122"/>
                <a:ea typeface="微软雅黑" pitchFamily="34" charset="-122"/>
              </a:rPr>
              <a:t>汇率变动由外汇供给与需求的对比变动所引起，而外汇供求状况又取决于由国际贸易往来和跨境资金流动所引起的债权债务关系</a:t>
            </a:r>
          </a:p>
          <a:p>
            <a:pPr marL="342900" indent="-342900" eaLnBrk="1" hangingPunct="1">
              <a:lnSpc>
                <a:spcPts val="3500"/>
              </a:lnSpc>
              <a:spcBef>
                <a:spcPts val="0"/>
              </a:spcBef>
              <a:buClr>
                <a:srgbClr val="0070C0"/>
              </a:buClr>
              <a:buFont typeface="Wingdings" pitchFamily="2" charset="2"/>
              <a:buChar char="Ø"/>
            </a:pPr>
            <a:r>
              <a:rPr lang="zh-CN" altLang="en-US" sz="2400" dirty="0">
                <a:latin typeface="微软雅黑" pitchFamily="34" charset="-122"/>
                <a:ea typeface="微软雅黑" pitchFamily="34" charset="-122"/>
              </a:rPr>
              <a:t>流动债权大于流动债务，外汇供给大于</a:t>
            </a:r>
            <a:r>
              <a:rPr lang="zh-CN" altLang="en-US" sz="2400" dirty="0" smtClean="0">
                <a:latin typeface="微软雅黑" pitchFamily="34" charset="-122"/>
                <a:ea typeface="微软雅黑" pitchFamily="34" charset="-122"/>
              </a:rPr>
              <a:t>需求，外币汇率</a:t>
            </a:r>
            <a:r>
              <a:rPr lang="zh-CN" altLang="en-US" sz="2400" dirty="0">
                <a:latin typeface="微软雅黑" pitchFamily="34" charset="-122"/>
                <a:ea typeface="微软雅黑" pitchFamily="34" charset="-122"/>
              </a:rPr>
              <a:t>下跌</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342900" indent="-342900" eaLnBrk="1" hangingPunct="1">
              <a:lnSpc>
                <a:spcPts val="3500"/>
              </a:lnSpc>
              <a:spcBef>
                <a:spcPts val="0"/>
              </a:spcBef>
              <a:buClr>
                <a:srgbClr val="0070C0"/>
              </a:buClr>
              <a:buFont typeface="Wingdings" pitchFamily="2" charset="2"/>
              <a:buChar char="Ø"/>
            </a:pPr>
            <a:r>
              <a:rPr lang="zh-CN" altLang="en-US" sz="2400" dirty="0" smtClean="0">
                <a:latin typeface="微软雅黑" pitchFamily="34" charset="-122"/>
                <a:ea typeface="微软雅黑" pitchFamily="34" charset="-122"/>
              </a:rPr>
              <a:t>流动</a:t>
            </a:r>
            <a:r>
              <a:rPr lang="zh-CN" altLang="en-US" sz="2400" dirty="0">
                <a:latin typeface="微软雅黑" pitchFamily="34" charset="-122"/>
                <a:ea typeface="微软雅黑" pitchFamily="34" charset="-122"/>
              </a:rPr>
              <a:t>债权小于流动债务；外汇</a:t>
            </a:r>
            <a:r>
              <a:rPr lang="zh-CN" altLang="en-US" sz="2400" dirty="0" smtClean="0">
                <a:latin typeface="微软雅黑" pitchFamily="34" charset="-122"/>
                <a:ea typeface="微软雅黑" pitchFamily="34" charset="-122"/>
              </a:rPr>
              <a:t>供给小于需求，外币汇率上升。</a:t>
            </a:r>
            <a:endParaRPr lang="en-US" altLang="zh-CN" sz="2400" dirty="0" smtClean="0">
              <a:latin typeface="微软雅黑" pitchFamily="34" charset="-122"/>
              <a:ea typeface="微软雅黑" pitchFamily="34" charset="-122"/>
            </a:endParaRPr>
          </a:p>
          <a:p>
            <a:pPr marL="342900" indent="-342900" eaLnBrk="1" hangingPunct="1">
              <a:lnSpc>
                <a:spcPts val="3500"/>
              </a:lnSpc>
              <a:spcBef>
                <a:spcPts val="0"/>
              </a:spcBef>
              <a:buClr>
                <a:srgbClr val="0070C0"/>
              </a:buClr>
              <a:buFont typeface="Wingdings" panose="05000000000000000000" pitchFamily="2" charset="2"/>
              <a:buChar char="n"/>
            </a:pPr>
            <a:r>
              <a:rPr lang="zh-CN" altLang="en-US" sz="2400" dirty="0" smtClean="0">
                <a:latin typeface="微软雅黑" pitchFamily="34" charset="-122"/>
                <a:ea typeface="微软雅黑" pitchFamily="34" charset="-122"/>
              </a:rPr>
              <a:t>缺陷：外汇供求决定因素分析不够</a:t>
            </a:r>
            <a:endParaRPr lang="en-US" altLang="zh-CN" sz="2400" dirty="0" smtClean="0">
              <a:latin typeface="微软雅黑" pitchFamily="34" charset="-122"/>
              <a:ea typeface="微软雅黑" pitchFamily="34" charset="-122"/>
            </a:endParaRPr>
          </a:p>
          <a:p>
            <a:pPr marL="342900" indent="-342900" eaLnBrk="1" hangingPunct="1">
              <a:lnSpc>
                <a:spcPts val="3500"/>
              </a:lnSpc>
              <a:spcBef>
                <a:spcPts val="0"/>
              </a:spcBef>
              <a:buClr>
                <a:srgbClr val="0070C0"/>
              </a:buClr>
              <a:buFont typeface="Wingdings" panose="05000000000000000000" pitchFamily="2" charset="2"/>
              <a:buChar char="n"/>
            </a:pPr>
            <a:r>
              <a:rPr lang="zh-CN" altLang="en-US" sz="2400" dirty="0" smtClean="0">
                <a:latin typeface="微软雅黑" pitchFamily="34" charset="-122"/>
                <a:ea typeface="微软雅黑" pitchFamily="34" charset="-122"/>
              </a:rPr>
              <a:t>扩展：当</a:t>
            </a:r>
            <a:r>
              <a:rPr lang="zh-CN" altLang="en-US" sz="2400" dirty="0">
                <a:latin typeface="微软雅黑" pitchFamily="34" charset="-122"/>
                <a:ea typeface="微软雅黑" pitchFamily="34" charset="-122"/>
              </a:rPr>
              <a:t>某一经济体出现持续一段时期的、较大幅度的国际收支逆差时，在供求定律作用下，其货币的汇率趋于贬值</a:t>
            </a:r>
            <a:r>
              <a:rPr lang="zh-CN" altLang="en-US" sz="2400" dirty="0" smtClean="0">
                <a:latin typeface="微软雅黑" pitchFamily="34" charset="-122"/>
                <a:ea typeface="微软雅黑" pitchFamily="34" charset="-122"/>
              </a:rPr>
              <a:t>；反之，则本币趋于</a:t>
            </a:r>
            <a:r>
              <a:rPr lang="zh-CN" altLang="en-US" sz="2400" dirty="0">
                <a:latin typeface="微软雅黑" pitchFamily="34" charset="-122"/>
                <a:ea typeface="微软雅黑" pitchFamily="34" charset="-122"/>
              </a:rPr>
              <a:t>升值。</a:t>
            </a: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16</a:t>
            </a:fld>
            <a:endParaRPr lang="zh-CN" altLang="en-US"/>
          </a:p>
        </p:txBody>
      </p:sp>
      <p:sp>
        <p:nvSpPr>
          <p:cNvPr id="13"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二</a:t>
            </a:r>
            <a:r>
              <a:rPr lang="zh-CN" altLang="en-US" sz="2400" b="1" dirty="0" smtClean="0">
                <a:solidFill>
                  <a:srgbClr val="595959"/>
                </a:solidFill>
                <a:latin typeface="微软雅黑" pitchFamily="34" charset="-122"/>
                <a:ea typeface="微软雅黑" pitchFamily="34" charset="-122"/>
              </a:rPr>
              <a:t>、汇率</a:t>
            </a:r>
            <a:r>
              <a:rPr lang="zh-CN" altLang="en-US" sz="2400" b="1" dirty="0">
                <a:solidFill>
                  <a:srgbClr val="595959"/>
                </a:solidFill>
                <a:latin typeface="微软雅黑" pitchFamily="34" charset="-122"/>
                <a:ea typeface="微软雅黑" pitchFamily="34" charset="-122"/>
              </a:rPr>
              <a:t>的</a:t>
            </a:r>
            <a:r>
              <a:rPr lang="zh-CN" altLang="en-US" sz="2400" b="1" dirty="0" smtClean="0">
                <a:solidFill>
                  <a:srgbClr val="595959"/>
                </a:solidFill>
                <a:latin typeface="微软雅黑" pitchFamily="34" charset="-122"/>
                <a:ea typeface="微软雅黑" pitchFamily="34" charset="-122"/>
              </a:rPr>
              <a:t>决定及其理论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355600" y="1084904"/>
            <a:ext cx="7675563" cy="535531"/>
          </a:xfrm>
          <a:prstGeom prst="rect">
            <a:avLst/>
          </a:prstGeom>
        </p:spPr>
        <p:txBody>
          <a:bodyPr>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（二）</a:t>
            </a:r>
            <a:r>
              <a:rPr lang="zh-CN" altLang="en-US" sz="2400" b="1" kern="0" dirty="0">
                <a:latin typeface="微软雅黑" panose="020B0503020204020204" pitchFamily="34" charset="-122"/>
                <a:ea typeface="微软雅黑" panose="020B0503020204020204" pitchFamily="34" charset="-122"/>
              </a:rPr>
              <a:t>汇率决定</a:t>
            </a:r>
            <a:r>
              <a:rPr lang="zh-CN" altLang="en-US" sz="2400" b="1" kern="0" dirty="0" smtClean="0">
                <a:latin typeface="微软雅黑" panose="020B0503020204020204" pitchFamily="34" charset="-122"/>
                <a:ea typeface="微软雅黑" panose="020B0503020204020204" pitchFamily="34" charset="-122"/>
              </a:rPr>
              <a:t>理论</a:t>
            </a:r>
            <a:endParaRPr lang="zh-CN" altLang="en-US" sz="2400" b="1" kern="0" dirty="0">
              <a:latin typeface="微软雅黑" panose="020B0503020204020204" pitchFamily="34" charset="-122"/>
              <a:ea typeface="微软雅黑" panose="020B0503020204020204" pitchFamily="34" charset="-122"/>
            </a:endParaRPr>
          </a:p>
        </p:txBody>
      </p:sp>
      <p:sp>
        <p:nvSpPr>
          <p:cNvPr id="33799" name="矩形 1"/>
          <p:cNvSpPr>
            <a:spLocks noChangeArrowheads="1"/>
          </p:cNvSpPr>
          <p:nvPr/>
        </p:nvSpPr>
        <p:spPr bwMode="auto">
          <a:xfrm>
            <a:off x="520733" y="2234008"/>
            <a:ext cx="11248198" cy="4580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lnSpc>
                <a:spcPts val="3500"/>
              </a:lnSpc>
              <a:buClr>
                <a:srgbClr val="0070C0"/>
              </a:buClr>
              <a:buFont typeface="Wingdings" panose="05000000000000000000" pitchFamily="2" charset="2"/>
              <a:buChar char="n"/>
            </a:pPr>
            <a:r>
              <a:rPr lang="zh-CN" altLang="en-US" sz="2400" dirty="0" smtClean="0">
                <a:latin typeface="微软雅黑" pitchFamily="34" charset="-122"/>
                <a:ea typeface="微软雅黑" pitchFamily="34" charset="-122"/>
              </a:rPr>
              <a:t>英国经济学家桑顿</a:t>
            </a:r>
            <a:r>
              <a:rPr lang="en-US" altLang="zh-CN" sz="2400" dirty="0" smtClean="0">
                <a:latin typeface="微软雅黑" pitchFamily="34" charset="-122"/>
                <a:ea typeface="微软雅黑" pitchFamily="34" charset="-122"/>
              </a:rPr>
              <a:t>1802</a:t>
            </a:r>
            <a:r>
              <a:rPr lang="zh-CN" altLang="en-US" sz="2400" dirty="0" smtClean="0">
                <a:latin typeface="微软雅黑" pitchFamily="34" charset="-122"/>
                <a:ea typeface="微软雅黑" pitchFamily="34" charset="-122"/>
              </a:rPr>
              <a:t>；李嘉图的古典经济原理中也有</a:t>
            </a:r>
            <a:r>
              <a:rPr lang="en-US" altLang="zh-CN" sz="2400" dirty="0" smtClean="0">
                <a:latin typeface="微软雅黑" pitchFamily="34" charset="-122"/>
                <a:ea typeface="微软雅黑" pitchFamily="34" charset="-122"/>
              </a:rPr>
              <a:t>PPP</a:t>
            </a:r>
            <a:r>
              <a:rPr lang="zh-CN" altLang="en-US" sz="2400" dirty="0" smtClean="0">
                <a:latin typeface="微软雅黑" pitchFamily="34" charset="-122"/>
                <a:ea typeface="微软雅黑" pitchFamily="34" charset="-122"/>
              </a:rPr>
              <a:t>思想；</a:t>
            </a:r>
            <a:endParaRPr lang="en-US" altLang="zh-CN" sz="2400" dirty="0" smtClean="0">
              <a:latin typeface="微软雅黑" pitchFamily="34" charset="-122"/>
              <a:ea typeface="微软雅黑" pitchFamily="34" charset="-122"/>
            </a:endParaRPr>
          </a:p>
          <a:p>
            <a:pPr marL="342900" indent="-342900" eaLnBrk="1" hangingPunct="1">
              <a:lnSpc>
                <a:spcPts val="3500"/>
              </a:lnSpc>
              <a:buClr>
                <a:srgbClr val="0070C0"/>
              </a:buClr>
              <a:buFont typeface="Wingdings" panose="05000000000000000000" pitchFamily="2" charset="2"/>
              <a:buChar char="n"/>
            </a:pPr>
            <a:r>
              <a:rPr lang="zh-CN" altLang="en-US" sz="2400" dirty="0" smtClean="0">
                <a:latin typeface="微软雅黑" pitchFamily="34" charset="-122"/>
                <a:ea typeface="微软雅黑" pitchFamily="34" charset="-122"/>
              </a:rPr>
              <a:t>瑞典</a:t>
            </a:r>
            <a:r>
              <a:rPr lang="zh-CN" altLang="en-US" sz="2400" dirty="0">
                <a:latin typeface="微软雅黑" pitchFamily="34" charset="-122"/>
                <a:ea typeface="微软雅黑" pitchFamily="34" charset="-122"/>
              </a:rPr>
              <a:t>经济学家</a:t>
            </a:r>
            <a:r>
              <a:rPr lang="zh-CN" altLang="en-US" sz="2400" dirty="0" smtClean="0">
                <a:latin typeface="微软雅黑" pitchFamily="34" charset="-122"/>
                <a:ea typeface="微软雅黑" pitchFamily="34" charset="-122"/>
              </a:rPr>
              <a:t>卡塞尔</a:t>
            </a:r>
            <a:r>
              <a:rPr lang="en-US" altLang="zh-CN" sz="2400" dirty="0">
                <a:latin typeface="微软雅黑" pitchFamily="34" charset="-122"/>
                <a:ea typeface="微软雅黑" pitchFamily="34" charset="-122"/>
              </a:rPr>
              <a:t>1922</a:t>
            </a:r>
            <a:r>
              <a:rPr lang="zh-CN" altLang="en-US" sz="2400" dirty="0">
                <a:latin typeface="微软雅黑" pitchFamily="34" charset="-122"/>
                <a:ea typeface="微软雅黑" pitchFamily="34" charset="-122"/>
              </a:rPr>
              <a:t>年出版的</a:t>
            </a:r>
            <a:r>
              <a:rPr lang="en-US" altLang="zh-CN" sz="2400" dirty="0">
                <a:latin typeface="微软雅黑" pitchFamily="34" charset="-122"/>
                <a:ea typeface="微软雅黑" pitchFamily="34" charset="-122"/>
              </a:rPr>
              <a:t>《1914 </a:t>
            </a:r>
            <a:r>
              <a:rPr lang="zh-CN" altLang="en-US" sz="2400" dirty="0">
                <a:latin typeface="微软雅黑" pitchFamily="34" charset="-122"/>
                <a:ea typeface="微软雅黑" pitchFamily="34" charset="-122"/>
              </a:rPr>
              <a:t>年以后的货币与外汇</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342900" indent="-342900" eaLnBrk="1" hangingPunct="1">
              <a:lnSpc>
                <a:spcPts val="3500"/>
              </a:lnSpc>
              <a:buClr>
                <a:srgbClr val="0070C0"/>
              </a:buClr>
              <a:buFont typeface="Wingdings" panose="05000000000000000000" pitchFamily="2" charset="2"/>
              <a:buChar char="n"/>
            </a:pPr>
            <a:r>
              <a:rPr lang="zh-CN" altLang="en-US" sz="2400" dirty="0">
                <a:latin typeface="微软雅黑" pitchFamily="34" charset="-122"/>
                <a:ea typeface="微软雅黑" pitchFamily="34" charset="-122"/>
              </a:rPr>
              <a:t>理论前提：一价定律（</a:t>
            </a:r>
            <a:r>
              <a:rPr lang="en-US" altLang="zh-CN" sz="2400" dirty="0">
                <a:latin typeface="微软雅黑" pitchFamily="34" charset="-122"/>
                <a:ea typeface="微软雅黑" pitchFamily="34" charset="-122"/>
              </a:rPr>
              <a:t>Law </a:t>
            </a:r>
            <a:r>
              <a:rPr lang="en-US" altLang="zh-CN" sz="2400" dirty="0" smtClean="0">
                <a:latin typeface="微软雅黑" pitchFamily="34" charset="-122"/>
                <a:ea typeface="微软雅黑" pitchFamily="34" charset="-122"/>
              </a:rPr>
              <a:t>of </a:t>
            </a:r>
            <a:r>
              <a:rPr lang="en-US" altLang="zh-CN" sz="2400" dirty="0">
                <a:latin typeface="微软雅黑" pitchFamily="34" charset="-122"/>
                <a:ea typeface="微软雅黑" pitchFamily="34" charset="-122"/>
              </a:rPr>
              <a:t>One Price</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LOOP</a:t>
            </a:r>
            <a:r>
              <a:rPr lang="zh-CN" altLang="en-US" sz="2400" dirty="0">
                <a:latin typeface="微软雅黑" pitchFamily="34" charset="-122"/>
                <a:ea typeface="微软雅黑" pitchFamily="34" charset="-122"/>
              </a:rPr>
              <a:t>）是指当贸易开放且交易费用为零时，同样的货物无论在何地销售，用同一货币来表示的货物价格都相同</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342900" indent="-342900" eaLnBrk="1" hangingPunct="1">
              <a:lnSpc>
                <a:spcPts val="3500"/>
              </a:lnSpc>
              <a:buClr>
                <a:srgbClr val="0070C0"/>
              </a:buClr>
              <a:buFont typeface="Wingdings" panose="05000000000000000000" pitchFamily="2" charset="2"/>
              <a:buChar char="n"/>
            </a:pPr>
            <a:r>
              <a:rPr lang="zh-CN" altLang="en-US" sz="2400" dirty="0" smtClean="0">
                <a:latin typeface="微软雅黑" pitchFamily="34" charset="-122"/>
                <a:ea typeface="微软雅黑" pitchFamily="34" charset="-122"/>
              </a:rPr>
              <a:t>理论内容：</a:t>
            </a:r>
            <a:endParaRPr lang="zh-CN" altLang="en-US" sz="2400" dirty="0">
              <a:latin typeface="微软雅黑" pitchFamily="34" charset="-122"/>
              <a:ea typeface="微软雅黑" pitchFamily="34" charset="-122"/>
            </a:endParaRPr>
          </a:p>
          <a:p>
            <a:pPr marL="342900" indent="-342900" eaLnBrk="1" hangingPunct="1">
              <a:lnSpc>
                <a:spcPts val="3500"/>
              </a:lnSpc>
              <a:buClr>
                <a:srgbClr val="0070C0"/>
              </a:buClr>
              <a:buFont typeface="Wingdings" pitchFamily="2" charset="2"/>
              <a:buChar char="Ø"/>
            </a:pPr>
            <a:r>
              <a:rPr lang="zh-CN" altLang="en-US" sz="2400" dirty="0">
                <a:latin typeface="微软雅黑" pitchFamily="34" charset="-122"/>
                <a:ea typeface="微软雅黑" pitchFamily="34" charset="-122"/>
              </a:rPr>
              <a:t>绝对购买力平价： </a:t>
            </a:r>
            <a:r>
              <a:rPr lang="en-US" altLang="zh-CN" sz="2400" dirty="0" smtClean="0">
                <a:latin typeface="微软雅黑" pitchFamily="34" charset="-122"/>
                <a:ea typeface="微软雅黑" pitchFamily="34" charset="-122"/>
              </a:rPr>
              <a:t>E= P</a:t>
            </a:r>
            <a:r>
              <a:rPr lang="en-US" altLang="zh-CN" sz="1600" dirty="0" smtClean="0">
                <a:latin typeface="微软雅黑" pitchFamily="34" charset="-122"/>
                <a:ea typeface="微软雅黑" pitchFamily="34" charset="-122"/>
              </a:rPr>
              <a:t>A</a:t>
            </a:r>
            <a:r>
              <a:rPr lang="en-US" altLang="zh-CN" sz="2400" dirty="0" smtClean="0">
                <a:latin typeface="微软雅黑" pitchFamily="34" charset="-122"/>
                <a:ea typeface="微软雅黑" pitchFamily="34" charset="-122"/>
              </a:rPr>
              <a:t>/P</a:t>
            </a:r>
            <a:r>
              <a:rPr lang="en-US" altLang="zh-CN" sz="1400" dirty="0" smtClean="0">
                <a:latin typeface="微软雅黑" pitchFamily="34" charset="-122"/>
                <a:ea typeface="微软雅黑" pitchFamily="34" charset="-122"/>
              </a:rPr>
              <a:t>B</a:t>
            </a:r>
            <a:endParaRPr lang="en-US" altLang="zh-CN" sz="2400" dirty="0">
              <a:latin typeface="微软雅黑" pitchFamily="34" charset="-122"/>
              <a:ea typeface="微软雅黑" pitchFamily="34" charset="-122"/>
            </a:endParaRPr>
          </a:p>
          <a:p>
            <a:pPr marL="342900" indent="-342900" eaLnBrk="1" hangingPunct="1">
              <a:lnSpc>
                <a:spcPts val="3500"/>
              </a:lnSpc>
              <a:buClr>
                <a:srgbClr val="0070C0"/>
              </a:buClr>
              <a:buFont typeface="Wingdings" pitchFamily="2" charset="2"/>
              <a:buChar char="Ø"/>
            </a:pPr>
            <a:r>
              <a:rPr lang="zh-CN" altLang="en-US" sz="2400" dirty="0">
                <a:latin typeface="微软雅黑" pitchFamily="34" charset="-122"/>
                <a:ea typeface="微软雅黑" pitchFamily="34" charset="-122"/>
              </a:rPr>
              <a:t>相对购买力平价：若本国的通货膨胀率持续地高于外国，则本币汇率趋于</a:t>
            </a:r>
            <a:r>
              <a:rPr lang="zh-CN" altLang="en-US" sz="2400" dirty="0" smtClean="0">
                <a:latin typeface="微软雅黑" pitchFamily="34" charset="-122"/>
                <a:ea typeface="微软雅黑" pitchFamily="34" charset="-122"/>
              </a:rPr>
              <a:t>贬值；反之，本币汇率趋于升值</a:t>
            </a:r>
            <a:endParaRPr lang="en-US" altLang="zh-CN" sz="2400" dirty="0" smtClean="0">
              <a:latin typeface="微软雅黑" pitchFamily="34" charset="-122"/>
              <a:ea typeface="微软雅黑" pitchFamily="34" charset="-122"/>
            </a:endParaRPr>
          </a:p>
          <a:p>
            <a:pPr marL="342900" indent="-342900" eaLnBrk="1" hangingPunct="1">
              <a:lnSpc>
                <a:spcPts val="3500"/>
              </a:lnSpc>
              <a:buClr>
                <a:srgbClr val="0070C0"/>
              </a:buClr>
              <a:buFont typeface="Wingdings" pitchFamily="2" charset="2"/>
              <a:buChar char="Ø"/>
            </a:pPr>
            <a:endParaRPr lang="en-US" altLang="zh-CN" sz="2400" dirty="0" smtClean="0">
              <a:latin typeface="微软雅黑" pitchFamily="34" charset="-122"/>
              <a:ea typeface="微软雅黑" pitchFamily="34" charset="-122"/>
            </a:endParaRPr>
          </a:p>
          <a:p>
            <a:pPr marL="342900" indent="-342900" eaLnBrk="1" hangingPunct="1">
              <a:lnSpc>
                <a:spcPts val="3500"/>
              </a:lnSpc>
              <a:buClr>
                <a:srgbClr val="0070C0"/>
              </a:buClr>
              <a:buFont typeface="Wingdings" pitchFamily="2" charset="2"/>
              <a:buChar char="Ø"/>
            </a:pPr>
            <a:endParaRPr lang="zh-CN" altLang="en-US" sz="2400" dirty="0">
              <a:latin typeface="微软雅黑" pitchFamily="34" charset="-122"/>
              <a:ea typeface="微软雅黑" pitchFamily="34" charset="-122"/>
            </a:endParaRPr>
          </a:p>
        </p:txBody>
      </p:sp>
      <p:pic>
        <p:nvPicPr>
          <p:cNvPr id="3380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4306" y="920648"/>
            <a:ext cx="14446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1" name="Rectangle 6"/>
          <p:cNvSpPr>
            <a:spLocks noChangeArrowheads="1"/>
          </p:cNvSpPr>
          <p:nvPr/>
        </p:nvSpPr>
        <p:spPr bwMode="auto">
          <a:xfrm>
            <a:off x="10409238" y="2903929"/>
            <a:ext cx="12747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en-US" altLang="zh-CN" sz="1200" b="1" dirty="0">
                <a:latin typeface="Arial" charset="0"/>
              </a:rPr>
              <a:t>Gustav Cassel </a:t>
            </a: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17</a:t>
            </a:fld>
            <a:endParaRPr lang="zh-CN" altLang="en-US"/>
          </a:p>
        </p:txBody>
      </p:sp>
      <p:sp>
        <p:nvSpPr>
          <p:cNvPr id="13"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二</a:t>
            </a:r>
            <a:r>
              <a:rPr lang="zh-CN" altLang="en-US" sz="2400" b="1" dirty="0" smtClean="0">
                <a:solidFill>
                  <a:srgbClr val="595959"/>
                </a:solidFill>
                <a:latin typeface="微软雅黑" pitchFamily="34" charset="-122"/>
                <a:ea typeface="微软雅黑" pitchFamily="34" charset="-122"/>
              </a:rPr>
              <a:t>、汇率</a:t>
            </a:r>
            <a:r>
              <a:rPr lang="zh-CN" altLang="en-US" sz="2400" b="1" dirty="0">
                <a:solidFill>
                  <a:srgbClr val="595959"/>
                </a:solidFill>
                <a:latin typeface="微软雅黑" pitchFamily="34" charset="-122"/>
                <a:ea typeface="微软雅黑" pitchFamily="34" charset="-122"/>
              </a:rPr>
              <a:t>的</a:t>
            </a:r>
            <a:r>
              <a:rPr lang="zh-CN" altLang="en-US" sz="2400" b="1" dirty="0" smtClean="0">
                <a:solidFill>
                  <a:srgbClr val="595959"/>
                </a:solidFill>
                <a:latin typeface="微软雅黑" pitchFamily="34" charset="-122"/>
                <a:ea typeface="微软雅黑" pitchFamily="34" charset="-122"/>
              </a:rPr>
              <a:t>决定及其理论</a:t>
            </a:r>
            <a:endParaRPr lang="zh-CN" altLang="en-US" sz="2400" b="1" dirty="0">
              <a:solidFill>
                <a:srgbClr val="595959"/>
              </a:solidFill>
              <a:latin typeface="微软雅黑" pitchFamily="34" charset="-122"/>
              <a:ea typeface="微软雅黑" pitchFamily="34" charset="-122"/>
            </a:endParaRPr>
          </a:p>
        </p:txBody>
      </p:sp>
      <p:sp>
        <p:nvSpPr>
          <p:cNvPr id="4" name="Rectangle 2"/>
          <p:cNvSpPr>
            <a:spLocks noChangeArrowheads="1"/>
          </p:cNvSpPr>
          <p:nvPr/>
        </p:nvSpPr>
        <p:spPr bwMode="auto">
          <a:xfrm>
            <a:off x="258762"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21304414"/>
              </p:ext>
            </p:extLst>
          </p:nvPr>
        </p:nvGraphicFramePr>
        <p:xfrm>
          <a:off x="5866880" y="5544715"/>
          <a:ext cx="2363980" cy="994197"/>
        </p:xfrm>
        <a:graphic>
          <a:graphicData uri="http://schemas.openxmlformats.org/presentationml/2006/ole">
            <mc:AlternateContent xmlns:mc="http://schemas.openxmlformats.org/markup-compatibility/2006">
              <mc:Choice xmlns:v="urn:schemas-microsoft-com:vml" Requires="v">
                <p:oleObj spid="_x0000_s37905" r:id="rId5" imgW="1028700" imgH="431800" progId="Equation.DSMT4">
                  <p:embed/>
                </p:oleObj>
              </mc:Choice>
              <mc:Fallback>
                <p:oleObj r:id="rId5" imgW="1028700" imgH="4318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6880" y="5544715"/>
                        <a:ext cx="2363980" cy="994197"/>
                      </a:xfrm>
                      <a:prstGeom prst="rect">
                        <a:avLst/>
                      </a:prstGeom>
                      <a:noFill/>
                    </p:spPr>
                  </p:pic>
                </p:oleObj>
              </mc:Fallback>
            </mc:AlternateContent>
          </a:graphicData>
        </a:graphic>
      </p:graphicFrame>
      <p:sp>
        <p:nvSpPr>
          <p:cNvPr id="6" name="矩形 5"/>
          <p:cNvSpPr/>
          <p:nvPr/>
        </p:nvSpPr>
        <p:spPr>
          <a:xfrm>
            <a:off x="520733" y="1809664"/>
            <a:ext cx="7641964" cy="377155"/>
          </a:xfrm>
          <a:prstGeom prst="rect">
            <a:avLst/>
          </a:prstGeom>
        </p:spPr>
        <p:txBody>
          <a:bodyPr wrap="none">
            <a:spAutoFit/>
          </a:bodyPr>
          <a:lstStyle/>
          <a:p>
            <a:pPr eaLnBrk="1" hangingPunct="1">
              <a:lnSpc>
                <a:spcPts val="2200"/>
              </a:lnSpc>
            </a:pPr>
            <a:r>
              <a:rPr lang="en-US" altLang="zh-CN" sz="2400" b="1" dirty="0">
                <a:solidFill>
                  <a:schemeClr val="accent1"/>
                </a:solidFill>
                <a:latin typeface="微软雅黑" pitchFamily="34" charset="-122"/>
                <a:ea typeface="微软雅黑" pitchFamily="34" charset="-122"/>
              </a:rPr>
              <a:t>2</a:t>
            </a:r>
            <a:r>
              <a:rPr lang="zh-CN" altLang="en-US" sz="2400" b="1" dirty="0">
                <a:solidFill>
                  <a:schemeClr val="accent1"/>
                </a:solidFill>
                <a:latin typeface="微软雅黑" pitchFamily="34" charset="-122"/>
                <a:ea typeface="微软雅黑" pitchFamily="34" charset="-122"/>
              </a:rPr>
              <a:t>、购买力平价说（</a:t>
            </a:r>
            <a:r>
              <a:rPr lang="en-US" altLang="zh-CN" sz="2400" b="1" dirty="0">
                <a:solidFill>
                  <a:schemeClr val="accent1"/>
                </a:solidFill>
                <a:latin typeface="微软雅黑" pitchFamily="34" charset="-122"/>
                <a:ea typeface="微软雅黑" pitchFamily="34" charset="-122"/>
              </a:rPr>
              <a:t>Purchasing Power Parity-PPP</a:t>
            </a:r>
            <a:r>
              <a:rPr lang="zh-CN" altLang="en-US" sz="2400" b="1" dirty="0">
                <a:solidFill>
                  <a:schemeClr val="accent1"/>
                </a:solidFill>
                <a:latin typeface="微软雅黑" pitchFamily="34" charset="-122"/>
                <a:ea typeface="微软雅黑" pitchFamily="34" charset="-122"/>
              </a:rPr>
              <a:t>）</a:t>
            </a:r>
            <a:endParaRPr lang="en-US" altLang="zh-CN" sz="2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197820823"/>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355600" y="1084904"/>
            <a:ext cx="7675563" cy="535531"/>
          </a:xfrm>
          <a:prstGeom prst="rect">
            <a:avLst/>
          </a:prstGeom>
        </p:spPr>
        <p:txBody>
          <a:bodyPr>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（二）</a:t>
            </a:r>
            <a:r>
              <a:rPr lang="zh-CN" altLang="en-US" sz="2400" b="1" kern="0" dirty="0">
                <a:latin typeface="微软雅黑" panose="020B0503020204020204" pitchFamily="34" charset="-122"/>
                <a:ea typeface="微软雅黑" panose="020B0503020204020204" pitchFamily="34" charset="-122"/>
              </a:rPr>
              <a:t>汇率决定</a:t>
            </a:r>
            <a:r>
              <a:rPr lang="zh-CN" altLang="en-US" sz="2400" b="1" kern="0" dirty="0" smtClean="0">
                <a:latin typeface="微软雅黑" panose="020B0503020204020204" pitchFamily="34" charset="-122"/>
                <a:ea typeface="微软雅黑" panose="020B0503020204020204" pitchFamily="34" charset="-122"/>
              </a:rPr>
              <a:t>理论</a:t>
            </a:r>
            <a:endParaRPr lang="zh-CN" altLang="en-US" sz="2400" b="1" kern="0" dirty="0">
              <a:latin typeface="微软雅黑" panose="020B0503020204020204" pitchFamily="34" charset="-122"/>
              <a:ea typeface="微软雅黑" panose="020B0503020204020204" pitchFamily="34" charset="-122"/>
            </a:endParaRPr>
          </a:p>
        </p:txBody>
      </p:sp>
      <p:sp>
        <p:nvSpPr>
          <p:cNvPr id="10" name="矩形 9"/>
          <p:cNvSpPr/>
          <p:nvPr/>
        </p:nvSpPr>
        <p:spPr>
          <a:xfrm>
            <a:off x="768350" y="2425869"/>
            <a:ext cx="10585450" cy="3683060"/>
          </a:xfrm>
          <a:prstGeom prst="rect">
            <a:avLst/>
          </a:prstGeom>
        </p:spPr>
        <p:txBody>
          <a:bodyPr wrap="square">
            <a:spAutoFit/>
          </a:bodyPr>
          <a:lstStyle/>
          <a:p>
            <a:pPr marL="342900" indent="-342900" eaLnBrk="1" hangingPunct="1">
              <a:lnSpc>
                <a:spcPts val="3500"/>
              </a:lnSpc>
              <a:buClr>
                <a:srgbClr val="0070C0"/>
              </a:buClr>
              <a:buFont typeface="Wingdings" panose="05000000000000000000" pitchFamily="2" charset="2"/>
              <a:buChar char="n"/>
            </a:pPr>
            <a:r>
              <a:rPr lang="zh-CN" altLang="en-US" sz="2400" dirty="0" smtClean="0">
                <a:latin typeface="微软雅黑" pitchFamily="34" charset="-122"/>
                <a:ea typeface="微软雅黑" pitchFamily="34" charset="-122"/>
              </a:rPr>
              <a:t>理论的评价：</a:t>
            </a:r>
            <a:endParaRPr lang="en-US" altLang="zh-CN" sz="2400" dirty="0" smtClean="0">
              <a:latin typeface="微软雅黑" pitchFamily="34" charset="-122"/>
              <a:ea typeface="微软雅黑" pitchFamily="34" charset="-122"/>
            </a:endParaRPr>
          </a:p>
          <a:p>
            <a:pPr marL="342900" indent="-342900" eaLnBrk="1" hangingPunct="1">
              <a:lnSpc>
                <a:spcPts val="3500"/>
              </a:lnSpc>
              <a:buClr>
                <a:srgbClr val="0070C0"/>
              </a:buClr>
              <a:buFont typeface="Wingdings" panose="05000000000000000000" pitchFamily="2" charset="2"/>
              <a:buChar char="Ø"/>
            </a:pPr>
            <a:r>
              <a:rPr lang="zh-CN" altLang="en-US" sz="2400" dirty="0">
                <a:latin typeface="微软雅黑" pitchFamily="34" charset="-122"/>
                <a:ea typeface="微软雅黑" pitchFamily="34" charset="-122"/>
              </a:rPr>
              <a:t>对长期汇率决定的分析和政策</a:t>
            </a:r>
            <a:r>
              <a:rPr lang="zh-CN" altLang="en-US" sz="2400" dirty="0" smtClean="0">
                <a:latin typeface="微软雅黑" pitchFamily="34" charset="-122"/>
                <a:ea typeface="微软雅黑" pitchFamily="34" charset="-122"/>
              </a:rPr>
              <a:t>研究</a:t>
            </a:r>
            <a:endParaRPr lang="en-US" altLang="zh-CN" sz="2400" dirty="0" smtClean="0">
              <a:latin typeface="微软雅黑" pitchFamily="34" charset="-122"/>
              <a:ea typeface="微软雅黑" pitchFamily="34" charset="-122"/>
            </a:endParaRPr>
          </a:p>
          <a:p>
            <a:pPr marL="342900" indent="-342900" eaLnBrk="1" hangingPunct="1">
              <a:lnSpc>
                <a:spcPts val="3500"/>
              </a:lnSpc>
              <a:buClr>
                <a:srgbClr val="0070C0"/>
              </a:buClr>
              <a:buFont typeface="Wingdings" panose="05000000000000000000" pitchFamily="2" charset="2"/>
              <a:buChar char="Ø"/>
            </a:pPr>
            <a:r>
              <a:rPr lang="zh-CN" altLang="en-US" sz="2400" dirty="0" smtClean="0">
                <a:latin typeface="微软雅黑" pitchFamily="34" charset="-122"/>
                <a:ea typeface="微软雅黑" pitchFamily="34" charset="-122"/>
              </a:rPr>
              <a:t>相对购买力平价对短期汇率变化有较好的解释力</a:t>
            </a:r>
          </a:p>
          <a:p>
            <a:pPr marL="342900" indent="-342900" eaLnBrk="1" hangingPunct="1">
              <a:lnSpc>
                <a:spcPts val="3500"/>
              </a:lnSpc>
              <a:buClr>
                <a:srgbClr val="0070C0"/>
              </a:buClr>
              <a:buFont typeface="Wingdings" panose="05000000000000000000" pitchFamily="2" charset="2"/>
              <a:buChar char="Ø"/>
            </a:pPr>
            <a:r>
              <a:rPr lang="zh-CN" altLang="en-US" sz="2400" dirty="0" smtClean="0">
                <a:latin typeface="微软雅黑" pitchFamily="34" charset="-122"/>
                <a:ea typeface="微软雅黑" pitchFamily="34" charset="-122"/>
              </a:rPr>
              <a:t>前提条件严格：两国具备相同或相似的生产结构、消费结构、价格体系，</a:t>
            </a:r>
            <a:endParaRPr lang="en-US" altLang="zh-CN" sz="2400" dirty="0" smtClean="0">
              <a:latin typeface="微软雅黑" pitchFamily="34" charset="-122"/>
              <a:ea typeface="微软雅黑" pitchFamily="34" charset="-122"/>
            </a:endParaRPr>
          </a:p>
          <a:p>
            <a:pPr marL="342900" indent="-342900" eaLnBrk="1" hangingPunct="1">
              <a:lnSpc>
                <a:spcPts val="3500"/>
              </a:lnSpc>
              <a:buClr>
                <a:srgbClr val="0070C0"/>
              </a:buClr>
              <a:buFont typeface="Wingdings" panose="05000000000000000000" pitchFamily="2" charset="2"/>
              <a:buChar char="Ø"/>
            </a:pPr>
            <a:r>
              <a:rPr lang="zh-CN" altLang="en-US" sz="2400" dirty="0" smtClean="0">
                <a:latin typeface="微软雅黑" pitchFamily="34" charset="-122"/>
                <a:ea typeface="微软雅黑" pitchFamily="34" charset="-122"/>
              </a:rPr>
              <a:t>存在局限性：</a:t>
            </a:r>
          </a:p>
          <a:p>
            <a:pPr marL="342900" indent="-342900" eaLnBrk="1" hangingPunct="1">
              <a:lnSpc>
                <a:spcPts val="3500"/>
              </a:lnSpc>
              <a:buClr>
                <a:srgbClr val="0070C0"/>
              </a:buClr>
              <a:buFont typeface="Arial" pitchFamily="34" charset="0"/>
              <a:buChar char="•"/>
            </a:pPr>
            <a:r>
              <a:rPr lang="en-US" altLang="zh-CN" sz="2400" dirty="0" smtClean="0">
                <a:latin typeface="微软雅黑" pitchFamily="34" charset="-122"/>
                <a:ea typeface="微软雅黑" pitchFamily="34" charset="-122"/>
              </a:rPr>
              <a:t>A  </a:t>
            </a:r>
            <a:r>
              <a:rPr lang="zh-CN" altLang="en-US" sz="2400" dirty="0" smtClean="0">
                <a:latin typeface="微软雅黑" pitchFamily="34" charset="-122"/>
                <a:ea typeface="微软雅黑" pitchFamily="34" charset="-122"/>
              </a:rPr>
              <a:t>计量检验中存在技术上的困难</a:t>
            </a:r>
          </a:p>
          <a:p>
            <a:pPr marL="342900" indent="-342900" eaLnBrk="1" hangingPunct="1">
              <a:lnSpc>
                <a:spcPts val="3500"/>
              </a:lnSpc>
              <a:buClr>
                <a:srgbClr val="0070C0"/>
              </a:buClr>
              <a:buFont typeface="Arial" pitchFamily="34" charset="0"/>
              <a:buChar char="•"/>
            </a:pPr>
            <a:r>
              <a:rPr lang="en-US" altLang="zh-CN" sz="2400" dirty="0" smtClean="0">
                <a:latin typeface="微软雅黑" pitchFamily="34" charset="-122"/>
                <a:ea typeface="微软雅黑" pitchFamily="34" charset="-122"/>
              </a:rPr>
              <a:t>B  </a:t>
            </a:r>
            <a:r>
              <a:rPr lang="zh-CN" altLang="en-US" sz="2400" dirty="0" smtClean="0">
                <a:latin typeface="微软雅黑" pitchFamily="34" charset="-122"/>
                <a:ea typeface="微软雅黑" pitchFamily="34" charset="-122"/>
              </a:rPr>
              <a:t>短期看，汇率会暂时偏离购买力平价</a:t>
            </a:r>
          </a:p>
          <a:p>
            <a:pPr marL="342900" indent="-342900" eaLnBrk="1" hangingPunct="1">
              <a:lnSpc>
                <a:spcPts val="3500"/>
              </a:lnSpc>
              <a:buClr>
                <a:srgbClr val="0070C0"/>
              </a:buClr>
              <a:buFont typeface="Arial" pitchFamily="34" charset="0"/>
              <a:buChar char="•"/>
            </a:pPr>
            <a:r>
              <a:rPr lang="en-US" altLang="zh-CN" sz="2400" dirty="0" smtClean="0">
                <a:latin typeface="微软雅黑" pitchFamily="34" charset="-122"/>
                <a:ea typeface="微软雅黑" pitchFamily="34" charset="-122"/>
              </a:rPr>
              <a:t>C  </a:t>
            </a:r>
            <a:r>
              <a:rPr lang="zh-CN" altLang="en-US" sz="2400" dirty="0" smtClean="0">
                <a:latin typeface="微软雅黑" pitchFamily="34" charset="-122"/>
                <a:ea typeface="微软雅黑" pitchFamily="34" charset="-122"/>
              </a:rPr>
              <a:t>长期看，实际经济因素变动使名义汇率与购买力平价产生永久性偏离</a:t>
            </a:r>
            <a:endParaRPr lang="zh-CN" altLang="en-US" sz="2400"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18</a:t>
            </a:fld>
            <a:endParaRPr lang="zh-CN" altLang="en-US"/>
          </a:p>
        </p:txBody>
      </p:sp>
      <p:sp>
        <p:nvSpPr>
          <p:cNvPr id="12"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二</a:t>
            </a:r>
            <a:r>
              <a:rPr lang="zh-CN" altLang="en-US" sz="2400" b="1" dirty="0" smtClean="0">
                <a:solidFill>
                  <a:srgbClr val="595959"/>
                </a:solidFill>
                <a:latin typeface="微软雅黑" pitchFamily="34" charset="-122"/>
                <a:ea typeface="微软雅黑" pitchFamily="34" charset="-122"/>
              </a:rPr>
              <a:t>、汇率</a:t>
            </a:r>
            <a:r>
              <a:rPr lang="zh-CN" altLang="en-US" sz="2400" b="1" dirty="0">
                <a:solidFill>
                  <a:srgbClr val="595959"/>
                </a:solidFill>
                <a:latin typeface="微软雅黑" pitchFamily="34" charset="-122"/>
                <a:ea typeface="微软雅黑" pitchFamily="34" charset="-122"/>
              </a:rPr>
              <a:t>的</a:t>
            </a:r>
            <a:r>
              <a:rPr lang="zh-CN" altLang="en-US" sz="2400" b="1" dirty="0" smtClean="0">
                <a:solidFill>
                  <a:srgbClr val="595959"/>
                </a:solidFill>
                <a:latin typeface="微软雅黑" pitchFamily="34" charset="-122"/>
                <a:ea typeface="微软雅黑" pitchFamily="34" charset="-122"/>
              </a:rPr>
              <a:t>决定及其理论</a:t>
            </a:r>
            <a:endParaRPr lang="zh-CN" altLang="en-US" sz="2400" b="1" dirty="0">
              <a:solidFill>
                <a:srgbClr val="595959"/>
              </a:solidFill>
              <a:latin typeface="微软雅黑" pitchFamily="34" charset="-122"/>
              <a:ea typeface="微软雅黑" pitchFamily="34" charset="-122"/>
            </a:endParaRPr>
          </a:p>
        </p:txBody>
      </p:sp>
      <p:sp>
        <p:nvSpPr>
          <p:cNvPr id="13" name="矩形 12"/>
          <p:cNvSpPr/>
          <p:nvPr/>
        </p:nvSpPr>
        <p:spPr>
          <a:xfrm>
            <a:off x="520733" y="1809664"/>
            <a:ext cx="7641964" cy="377155"/>
          </a:xfrm>
          <a:prstGeom prst="rect">
            <a:avLst/>
          </a:prstGeom>
        </p:spPr>
        <p:txBody>
          <a:bodyPr wrap="none">
            <a:spAutoFit/>
          </a:bodyPr>
          <a:lstStyle/>
          <a:p>
            <a:pPr eaLnBrk="1" hangingPunct="1">
              <a:lnSpc>
                <a:spcPts val="2200"/>
              </a:lnSpc>
            </a:pPr>
            <a:r>
              <a:rPr lang="en-US" altLang="zh-CN" sz="2400" b="1" dirty="0">
                <a:solidFill>
                  <a:schemeClr val="accent1"/>
                </a:solidFill>
                <a:latin typeface="微软雅黑" pitchFamily="34" charset="-122"/>
                <a:ea typeface="微软雅黑" pitchFamily="34" charset="-122"/>
              </a:rPr>
              <a:t>2</a:t>
            </a:r>
            <a:r>
              <a:rPr lang="zh-CN" altLang="en-US" sz="2400" b="1" dirty="0">
                <a:solidFill>
                  <a:schemeClr val="accent1"/>
                </a:solidFill>
                <a:latin typeface="微软雅黑" pitchFamily="34" charset="-122"/>
                <a:ea typeface="微软雅黑" pitchFamily="34" charset="-122"/>
              </a:rPr>
              <a:t>、购买力平价说（</a:t>
            </a:r>
            <a:r>
              <a:rPr lang="en-US" altLang="zh-CN" sz="2400" b="1" dirty="0">
                <a:solidFill>
                  <a:schemeClr val="accent1"/>
                </a:solidFill>
                <a:latin typeface="微软雅黑" pitchFamily="34" charset="-122"/>
                <a:ea typeface="微软雅黑" pitchFamily="34" charset="-122"/>
              </a:rPr>
              <a:t>Purchasing Power Parity-PPP</a:t>
            </a:r>
            <a:r>
              <a:rPr lang="zh-CN" altLang="en-US" sz="2400" b="1" dirty="0">
                <a:solidFill>
                  <a:schemeClr val="accent1"/>
                </a:solidFill>
                <a:latin typeface="微软雅黑" pitchFamily="34" charset="-122"/>
                <a:ea typeface="微软雅黑" pitchFamily="34" charset="-122"/>
              </a:rPr>
              <a:t>）</a:t>
            </a:r>
            <a:endParaRPr lang="en-US" altLang="zh-CN" sz="24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186131706"/>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481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355600" y="1227914"/>
            <a:ext cx="7675563" cy="535531"/>
          </a:xfrm>
          <a:prstGeom prst="rect">
            <a:avLst/>
          </a:prstGeom>
        </p:spPr>
        <p:txBody>
          <a:bodyPr>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（二）</a:t>
            </a:r>
            <a:r>
              <a:rPr lang="zh-CN" altLang="en-US" sz="2400" b="1" kern="0" dirty="0">
                <a:latin typeface="微软雅黑" panose="020B0503020204020204" pitchFamily="34" charset="-122"/>
                <a:ea typeface="微软雅黑" panose="020B0503020204020204" pitchFamily="34" charset="-122"/>
              </a:rPr>
              <a:t>汇率决定</a:t>
            </a:r>
            <a:r>
              <a:rPr lang="zh-CN" altLang="en-US" sz="2400" b="1" kern="0" dirty="0" smtClean="0">
                <a:latin typeface="微软雅黑" panose="020B0503020204020204" pitchFamily="34" charset="-122"/>
                <a:ea typeface="微软雅黑" panose="020B0503020204020204" pitchFamily="34" charset="-122"/>
              </a:rPr>
              <a:t>理论</a:t>
            </a:r>
            <a:endParaRPr lang="zh-CN" altLang="en-US" sz="2400" b="1" kern="0" dirty="0">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a:xfrm>
            <a:off x="768350" y="1823462"/>
            <a:ext cx="10585450" cy="4431422"/>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a:buNone/>
              <a:defRPr/>
            </a:pPr>
            <a:r>
              <a:rPr lang="en-US" altLang="zh-CN" sz="2400" b="1" dirty="0" smtClean="0">
                <a:solidFill>
                  <a:schemeClr val="accent1"/>
                </a:solidFill>
              </a:rPr>
              <a:t>3</a:t>
            </a:r>
            <a:r>
              <a:rPr lang="zh-CN" altLang="en-US" sz="2400" b="1" dirty="0">
                <a:solidFill>
                  <a:schemeClr val="accent1"/>
                </a:solidFill>
                <a:latin typeface="微软雅黑" panose="020B0503020204020204" pitchFamily="34" charset="-122"/>
                <a:ea typeface="微软雅黑" panose="020B0503020204020204" pitchFamily="34" charset="-122"/>
              </a:rPr>
              <a:t>、汇兑心理</a:t>
            </a:r>
            <a:r>
              <a:rPr lang="zh-CN" altLang="en-US" sz="2400" b="1" dirty="0" smtClean="0">
                <a:solidFill>
                  <a:schemeClr val="accent1"/>
                </a:solidFill>
                <a:latin typeface="微软雅黑" panose="020B0503020204020204" pitchFamily="34" charset="-122"/>
                <a:ea typeface="微软雅黑" panose="020B0503020204020204" pitchFamily="34" charset="-122"/>
              </a:rPr>
              <a:t>说（</a:t>
            </a:r>
            <a:r>
              <a:rPr lang="en-US" altLang="zh-CN" sz="2400" b="1" dirty="0">
                <a:solidFill>
                  <a:schemeClr val="accent1"/>
                </a:solidFill>
                <a:latin typeface="微软雅黑" panose="020B0503020204020204" pitchFamily="34" charset="-122"/>
                <a:ea typeface="微软雅黑" panose="020B0503020204020204" pitchFamily="34" charset="-122"/>
              </a:rPr>
              <a:t>Psychology Theory of Exchange</a:t>
            </a:r>
            <a:r>
              <a:rPr lang="zh-CN" altLang="en-US" sz="2400" b="1" dirty="0" smtClean="0">
                <a:solidFill>
                  <a:schemeClr val="accent1"/>
                </a:solidFill>
                <a:latin typeface="微软雅黑" panose="020B0503020204020204" pitchFamily="34" charset="-122"/>
                <a:ea typeface="微软雅黑" panose="020B0503020204020204" pitchFamily="34" charset="-122"/>
              </a:rPr>
              <a:t>）</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法国经济学家</a:t>
            </a:r>
            <a:r>
              <a:rPr lang="en-US" altLang="zh-CN" sz="2000" dirty="0" err="1">
                <a:latin typeface="微软雅黑" panose="020B0503020204020204" pitchFamily="34" charset="-122"/>
                <a:ea typeface="微软雅黑" panose="020B0503020204020204" pitchFamily="34" charset="-122"/>
              </a:rPr>
              <a:t>A.Aftalion</a:t>
            </a:r>
            <a:r>
              <a:rPr lang="zh-CN" altLang="en-US" sz="2000" dirty="0">
                <a:latin typeface="微软雅黑" panose="020B0503020204020204" pitchFamily="34" charset="-122"/>
                <a:ea typeface="微软雅黑" panose="020B0503020204020204" pitchFamily="34" charset="-122"/>
              </a:rPr>
              <a:t>于</a:t>
            </a:r>
            <a:r>
              <a:rPr lang="en-US" altLang="zh-CN" sz="2000" dirty="0">
                <a:latin typeface="微软雅黑" panose="020B0503020204020204" pitchFamily="34" charset="-122"/>
                <a:ea typeface="微软雅黑" panose="020B0503020204020204" pitchFamily="34" charset="-122"/>
              </a:rPr>
              <a:t>1927 </a:t>
            </a:r>
            <a:r>
              <a:rPr lang="zh-CN" altLang="en-US" sz="2000" dirty="0">
                <a:latin typeface="微软雅黑" panose="020B0503020204020204" pitchFamily="34" charset="-122"/>
                <a:ea typeface="微软雅黑" panose="020B0503020204020204" pitchFamily="34" charset="-122"/>
              </a:rPr>
              <a:t>年</a:t>
            </a:r>
            <a:r>
              <a:rPr lang="zh-CN" altLang="en-US" sz="2000" dirty="0" smtClean="0">
                <a:latin typeface="微软雅黑" panose="020B0503020204020204" pitchFamily="34" charset="-122"/>
                <a:ea typeface="微软雅黑" panose="020B0503020204020204" pitchFamily="34" charset="-122"/>
              </a:rPr>
              <a:t>提出</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主要内容：</a:t>
            </a:r>
            <a:endParaRPr lang="zh-CN" altLang="en-US" sz="2000" dirty="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汇率取决于外汇的供给与</a:t>
            </a:r>
            <a:r>
              <a:rPr lang="zh-CN" altLang="en-US" sz="2000" dirty="0" smtClean="0">
                <a:latin typeface="微软雅黑" panose="020B0503020204020204" pitchFamily="34" charset="-122"/>
                <a:ea typeface="微软雅黑" panose="020B0503020204020204" pitchFamily="34" charset="-122"/>
              </a:rPr>
              <a:t>需求</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人们对外汇的需求是为了满足某种欲望或获得效用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欲望</a:t>
            </a:r>
            <a:r>
              <a:rPr lang="zh-CN" altLang="en-US" sz="2000" dirty="0">
                <a:latin typeface="微软雅黑" panose="020B0503020204020204" pitchFamily="34" charset="-122"/>
                <a:ea typeface="微软雅黑" panose="020B0503020204020204" pitchFamily="34" charset="-122"/>
              </a:rPr>
              <a:t>或效用是由人们的主观评价决定</a:t>
            </a:r>
            <a:r>
              <a:rPr lang="zh-CN" altLang="en-US" sz="2000" dirty="0" smtClean="0">
                <a:latin typeface="微软雅黑" panose="020B0503020204020204" pitchFamily="34" charset="-122"/>
                <a:ea typeface="微软雅黑" panose="020B0503020204020204" pitchFamily="34" charset="-122"/>
              </a:rPr>
              <a:t>的；</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人们评价的综合即为市场评价，人们需求的综合即市场</a:t>
            </a:r>
            <a:r>
              <a:rPr lang="zh-CN" altLang="en-US" sz="2000" dirty="0" smtClean="0">
                <a:latin typeface="微软雅黑" panose="020B0503020204020204" pitchFamily="34" charset="-122"/>
                <a:ea typeface="微软雅黑" panose="020B0503020204020204" pitchFamily="34" charset="-122"/>
              </a:rPr>
              <a:t>需求；</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外汇的价值是由供求双方对外汇边际效用所作出的主观评价所决定</a:t>
            </a:r>
            <a:r>
              <a:rPr lang="zh-CN" altLang="en-US" sz="2000" dirty="0" smtClean="0">
                <a:latin typeface="微软雅黑" panose="020B0503020204020204" pitchFamily="34" charset="-122"/>
                <a:ea typeface="微软雅黑" panose="020B0503020204020204" pitchFamily="34" charset="-122"/>
              </a:rPr>
              <a:t>的。</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评价：</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对短期汇率变化有较好的解释力</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心理因素对汇率的影响有限</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4000"/>
              </a:lnSpc>
              <a:buFont typeface="Arial" panose="020B0604020202020204" pitchFamily="34" charset="0"/>
              <a:buNone/>
              <a:defRPr/>
            </a:pP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19</a:t>
            </a:fld>
            <a:endParaRPr lang="zh-CN" altLang="en-US"/>
          </a:p>
        </p:txBody>
      </p:sp>
      <p:sp>
        <p:nvSpPr>
          <p:cNvPr id="11"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二</a:t>
            </a:r>
            <a:r>
              <a:rPr lang="zh-CN" altLang="en-US" sz="2400" b="1" dirty="0" smtClean="0">
                <a:solidFill>
                  <a:srgbClr val="595959"/>
                </a:solidFill>
                <a:latin typeface="微软雅黑" pitchFamily="34" charset="-122"/>
                <a:ea typeface="微软雅黑" pitchFamily="34" charset="-122"/>
              </a:rPr>
              <a:t>、汇率</a:t>
            </a:r>
            <a:r>
              <a:rPr lang="zh-CN" altLang="en-US" sz="2400" b="1" dirty="0">
                <a:solidFill>
                  <a:srgbClr val="595959"/>
                </a:solidFill>
                <a:latin typeface="微软雅黑" pitchFamily="34" charset="-122"/>
                <a:ea typeface="微软雅黑" pitchFamily="34" charset="-122"/>
              </a:rPr>
              <a:t>的</a:t>
            </a:r>
            <a:r>
              <a:rPr lang="zh-CN" altLang="en-US" sz="2400" b="1" dirty="0" smtClean="0">
                <a:solidFill>
                  <a:srgbClr val="595959"/>
                </a:solidFill>
                <a:latin typeface="微软雅黑" pitchFamily="34" charset="-122"/>
                <a:ea typeface="微软雅黑" pitchFamily="34" charset="-122"/>
              </a:rPr>
              <a:t>决定及其理论</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1374591690"/>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3"/>
          <p:cNvSpPr>
            <a:spLocks noChangeArrowheads="1"/>
          </p:cNvSpPr>
          <p:nvPr/>
        </p:nvSpPr>
        <p:spPr bwMode="auto">
          <a:xfrm>
            <a:off x="0" y="0"/>
            <a:ext cx="4470400" cy="6858000"/>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grpSp>
        <p:nvGrpSpPr>
          <p:cNvPr id="15363" name="组合 14"/>
          <p:cNvGrpSpPr>
            <a:grpSpLocks/>
          </p:cNvGrpSpPr>
          <p:nvPr/>
        </p:nvGrpSpPr>
        <p:grpSpPr bwMode="auto">
          <a:xfrm>
            <a:off x="5254625" y="1978025"/>
            <a:ext cx="4105275" cy="611188"/>
            <a:chOff x="-315225" y="174812"/>
            <a:chExt cx="4103906" cy="611357"/>
          </a:xfrm>
        </p:grpSpPr>
        <p:sp>
          <p:nvSpPr>
            <p:cNvPr id="15366" name="矩形 12"/>
            <p:cNvSpPr>
              <a:spLocks noChangeArrowheads="1"/>
            </p:cNvSpPr>
            <p:nvPr/>
          </p:nvSpPr>
          <p:spPr bwMode="auto">
            <a:xfrm>
              <a:off x="-315225" y="174812"/>
              <a:ext cx="1422484" cy="611357"/>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r>
                <a:rPr lang="en-US" altLang="zh-CN" sz="2800" b="1">
                  <a:solidFill>
                    <a:srgbClr val="FFFFFF"/>
                  </a:solidFill>
                  <a:latin typeface="微软雅黑" pitchFamily="34" charset="-122"/>
                  <a:ea typeface="微软雅黑" pitchFamily="34" charset="-122"/>
                </a:rPr>
                <a:t> </a:t>
              </a:r>
              <a:r>
                <a:rPr lang="zh-CN" altLang="en-US" sz="2800" b="1">
                  <a:solidFill>
                    <a:srgbClr val="FFFFFF"/>
                  </a:solidFill>
                  <a:latin typeface="微软雅黑" pitchFamily="34" charset="-122"/>
                  <a:ea typeface="微软雅黑" pitchFamily="34" charset="-122"/>
                </a:rPr>
                <a:t>第二讲</a:t>
              </a:r>
            </a:p>
          </p:txBody>
        </p:sp>
        <p:sp>
          <p:nvSpPr>
            <p:cNvPr id="15367" name="文本框 13"/>
            <p:cNvSpPr txBox="1">
              <a:spLocks noChangeArrowheads="1"/>
            </p:cNvSpPr>
            <p:nvPr/>
          </p:nvSpPr>
          <p:spPr bwMode="auto">
            <a:xfrm>
              <a:off x="1107260" y="200927"/>
              <a:ext cx="2681421" cy="5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800" b="1" dirty="0" smtClean="0">
                  <a:solidFill>
                    <a:srgbClr val="404040"/>
                  </a:solidFill>
                  <a:latin typeface="微软雅黑" pitchFamily="34" charset="-122"/>
                  <a:ea typeface="微软雅黑" pitchFamily="34" charset="-122"/>
                </a:rPr>
                <a:t>汇率</a:t>
              </a:r>
              <a:endParaRPr lang="zh-CN" altLang="en-US" sz="2800" b="1" dirty="0">
                <a:solidFill>
                  <a:srgbClr val="404040"/>
                </a:solidFill>
                <a:latin typeface="微软雅黑" pitchFamily="34" charset="-122"/>
                <a:ea typeface="微软雅黑" pitchFamily="34" charset="-122"/>
              </a:endParaRPr>
            </a:p>
          </p:txBody>
        </p:sp>
      </p:grpSp>
      <p:sp>
        <p:nvSpPr>
          <p:cNvPr id="15364" name="文本框 15"/>
          <p:cNvSpPr txBox="1">
            <a:spLocks noChangeArrowheads="1"/>
          </p:cNvSpPr>
          <p:nvPr/>
        </p:nvSpPr>
        <p:spPr bwMode="auto">
          <a:xfrm>
            <a:off x="5254625" y="3721100"/>
            <a:ext cx="5640388"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90000"/>
              </a:lnSpc>
              <a:spcBef>
                <a:spcPts val="1000"/>
              </a:spcBef>
              <a:buFont typeface="Wingdings" pitchFamily="2" charset="2"/>
              <a:buChar char="Ø"/>
            </a:pPr>
            <a:r>
              <a:rPr lang="zh-CN" altLang="en-US" sz="2400" b="1" dirty="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P1  </a:t>
            </a:r>
            <a:r>
              <a:rPr lang="zh-CN" altLang="en-US" sz="2400" b="1" dirty="0" smtClean="0">
                <a:latin typeface="微软雅黑" pitchFamily="34" charset="-122"/>
                <a:ea typeface="微软雅黑" pitchFamily="34" charset="-122"/>
              </a:rPr>
              <a:t>外汇与汇率</a:t>
            </a:r>
            <a:endParaRPr lang="zh-CN" altLang="en-US" sz="2400" b="1" dirty="0">
              <a:latin typeface="微软雅黑" pitchFamily="34" charset="-122"/>
              <a:ea typeface="微软雅黑" pitchFamily="34" charset="-122"/>
            </a:endParaRPr>
          </a:p>
          <a:p>
            <a:pPr eaLnBrk="1" hangingPunct="1">
              <a:lnSpc>
                <a:spcPct val="90000"/>
              </a:lnSpc>
              <a:spcBef>
                <a:spcPts val="1000"/>
              </a:spcBef>
              <a:buClr>
                <a:schemeClr val="tx1"/>
              </a:buClr>
              <a:buFont typeface="Wingdings" pitchFamily="2" charset="2"/>
              <a:buChar char="Ø"/>
            </a:pPr>
            <a:r>
              <a:rPr lang="zh-CN" altLang="en-US"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P2  </a:t>
            </a:r>
            <a:r>
              <a:rPr lang="zh-CN" altLang="en-US" sz="2400" b="1" dirty="0" smtClean="0">
                <a:latin typeface="微软雅黑" pitchFamily="34" charset="-122"/>
                <a:ea typeface="微软雅黑" pitchFamily="34" charset="-122"/>
              </a:rPr>
              <a:t>汇率的决定及其理论</a:t>
            </a:r>
            <a:endParaRPr lang="zh-CN" altLang="en-US" sz="2400" b="1" dirty="0">
              <a:latin typeface="微软雅黑" pitchFamily="34" charset="-122"/>
              <a:ea typeface="微软雅黑" pitchFamily="34" charset="-122"/>
            </a:endParaRPr>
          </a:p>
          <a:p>
            <a:pPr eaLnBrk="1" hangingPunct="1">
              <a:lnSpc>
                <a:spcPct val="90000"/>
              </a:lnSpc>
              <a:spcBef>
                <a:spcPts val="1000"/>
              </a:spcBef>
              <a:buClr>
                <a:schemeClr val="tx1"/>
              </a:buClr>
              <a:buFont typeface="Wingdings" pitchFamily="2" charset="2"/>
              <a:buChar char="Ø"/>
            </a:pPr>
            <a:r>
              <a:rPr lang="zh-CN" altLang="en-US"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P3  </a:t>
            </a:r>
            <a:r>
              <a:rPr lang="zh-CN" altLang="en-US" sz="2400" b="1" dirty="0" smtClean="0">
                <a:latin typeface="微软雅黑" pitchFamily="34" charset="-122"/>
                <a:ea typeface="微软雅黑" pitchFamily="34" charset="-122"/>
              </a:rPr>
              <a:t>汇率的影响与汇率风险</a:t>
            </a:r>
            <a:endParaRPr lang="zh-CN" altLang="en-US" sz="2400" b="1" dirty="0">
              <a:latin typeface="微软雅黑" pitchFamily="34" charset="-122"/>
              <a:ea typeface="微软雅黑" pitchFamily="34" charset="-122"/>
            </a:endParaRPr>
          </a:p>
          <a:p>
            <a:pPr eaLnBrk="1" hangingPunct="1">
              <a:lnSpc>
                <a:spcPct val="90000"/>
              </a:lnSpc>
              <a:spcBef>
                <a:spcPts val="1000"/>
              </a:spcBef>
              <a:buClr>
                <a:schemeClr val="tx1"/>
              </a:buClr>
              <a:buFont typeface="Wingdings" pitchFamily="2" charset="2"/>
              <a:buChar char="Ø"/>
            </a:pPr>
            <a:r>
              <a:rPr lang="zh-CN" altLang="en-US"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P4  </a:t>
            </a:r>
            <a:r>
              <a:rPr lang="zh-CN" altLang="en-US" sz="2400" b="1" dirty="0" smtClean="0">
                <a:latin typeface="微软雅黑" pitchFamily="34" charset="-122"/>
                <a:ea typeface="微软雅黑" pitchFamily="34" charset="-122"/>
              </a:rPr>
              <a:t>汇率制度的演进与安排</a:t>
            </a:r>
            <a:endParaRPr lang="zh-CN" altLang="en-US" sz="2400" b="1" dirty="0">
              <a:latin typeface="微软雅黑" pitchFamily="34" charset="-122"/>
              <a:ea typeface="微软雅黑" pitchFamily="34" charset="-122"/>
            </a:endParaRPr>
          </a:p>
        </p:txBody>
      </p:sp>
      <p:cxnSp>
        <p:nvCxnSpPr>
          <p:cNvPr id="15365" name="直接连接符 22"/>
          <p:cNvCxnSpPr>
            <a:cxnSpLocks noChangeShapeType="1"/>
          </p:cNvCxnSpPr>
          <p:nvPr/>
        </p:nvCxnSpPr>
        <p:spPr bwMode="auto">
          <a:xfrm>
            <a:off x="5570538" y="2651125"/>
            <a:ext cx="4186237"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2</a:t>
            </a:fld>
            <a:endParaRPr lang="zh-CN" altLang="en-US"/>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481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355600" y="1112304"/>
            <a:ext cx="7675563" cy="535531"/>
          </a:xfrm>
          <a:prstGeom prst="rect">
            <a:avLst/>
          </a:prstGeom>
        </p:spPr>
        <p:txBody>
          <a:bodyPr>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（二）</a:t>
            </a:r>
            <a:r>
              <a:rPr lang="zh-CN" altLang="en-US" sz="2400" b="1" kern="0" dirty="0">
                <a:latin typeface="微软雅黑" panose="020B0503020204020204" pitchFamily="34" charset="-122"/>
                <a:ea typeface="微软雅黑" panose="020B0503020204020204" pitchFamily="34" charset="-122"/>
              </a:rPr>
              <a:t>汇率决定</a:t>
            </a:r>
            <a:r>
              <a:rPr lang="zh-CN" altLang="en-US" sz="2400" b="1" kern="0" dirty="0" smtClean="0">
                <a:latin typeface="微软雅黑" panose="020B0503020204020204" pitchFamily="34" charset="-122"/>
                <a:ea typeface="微软雅黑" panose="020B0503020204020204" pitchFamily="34" charset="-122"/>
              </a:rPr>
              <a:t>理论</a:t>
            </a:r>
            <a:endParaRPr lang="zh-CN" altLang="en-US" sz="2400" b="1" kern="0" dirty="0">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a:xfrm>
            <a:off x="768350" y="1735747"/>
            <a:ext cx="11122819" cy="4796547"/>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a:buNone/>
              <a:defRPr/>
            </a:pPr>
            <a:r>
              <a:rPr lang="en-US" altLang="zh-CN" sz="2400" b="1" dirty="0" smtClean="0">
                <a:solidFill>
                  <a:schemeClr val="accent1"/>
                </a:solidFill>
                <a:latin typeface="微软雅黑" panose="020B0503020204020204" pitchFamily="34" charset="-122"/>
                <a:ea typeface="微软雅黑" panose="020B0503020204020204" pitchFamily="34" charset="-122"/>
              </a:rPr>
              <a:t>4</a:t>
            </a:r>
            <a:r>
              <a:rPr lang="zh-CN" altLang="en-US" sz="2400" b="1" dirty="0" smtClean="0">
                <a:solidFill>
                  <a:schemeClr val="accent1"/>
                </a:solidFill>
                <a:latin typeface="微软雅黑" panose="020B0503020204020204" pitchFamily="34" charset="-122"/>
                <a:ea typeface="微软雅黑" panose="020B0503020204020204" pitchFamily="34" charset="-122"/>
              </a:rPr>
              <a:t>、利率平价理论（</a:t>
            </a:r>
            <a:r>
              <a:rPr lang="en-US" altLang="zh-CN" sz="2400" b="1" dirty="0">
                <a:solidFill>
                  <a:schemeClr val="accent1"/>
                </a:solidFill>
                <a:latin typeface="微软雅黑" panose="020B0503020204020204" pitchFamily="34" charset="-122"/>
                <a:ea typeface="微软雅黑" panose="020B0503020204020204" pitchFamily="34" charset="-122"/>
              </a:rPr>
              <a:t>Theory of Interest Rate Parity</a:t>
            </a:r>
            <a:r>
              <a:rPr lang="zh-CN" altLang="en-US" sz="2400" b="1" dirty="0" smtClean="0">
                <a:solidFill>
                  <a:schemeClr val="accent1"/>
                </a:solidFill>
                <a:latin typeface="微软雅黑" panose="020B0503020204020204" pitchFamily="34" charset="-122"/>
                <a:ea typeface="微软雅黑" panose="020B0503020204020204" pitchFamily="34" charset="-122"/>
              </a:rPr>
              <a:t>）</a:t>
            </a:r>
            <a:endParaRPr lang="en-US" altLang="zh-CN" sz="2400" b="1" dirty="0" smtClean="0">
              <a:solidFill>
                <a:schemeClr val="accent1"/>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凯恩斯</a:t>
            </a:r>
            <a:r>
              <a:rPr lang="en-US" altLang="zh-CN" sz="2000" dirty="0" smtClean="0">
                <a:latin typeface="微软雅黑" panose="020B0503020204020204" pitchFamily="34" charset="-122"/>
                <a:ea typeface="微软雅黑" panose="020B0503020204020204" pitchFamily="34" charset="-122"/>
              </a:rPr>
              <a:t>1923</a:t>
            </a:r>
            <a:r>
              <a:rPr lang="zh-CN" altLang="en-US" sz="2000" dirty="0" smtClean="0">
                <a:latin typeface="微软雅黑" panose="020B0503020204020204" pitchFamily="34" charset="-122"/>
                <a:ea typeface="微软雅黑" panose="020B0503020204020204" pitchFamily="34" charset="-122"/>
              </a:rPr>
              <a:t>年提出，</a:t>
            </a:r>
            <a:r>
              <a:rPr lang="zh-CN" altLang="de-DE" sz="2000" dirty="0" smtClean="0">
                <a:latin typeface="微软雅黑" panose="020B0503020204020204" pitchFamily="34" charset="-122"/>
                <a:ea typeface="微软雅黑" panose="020B0503020204020204" pitchFamily="34" charset="-122"/>
              </a:rPr>
              <a:t>艾因其格</a:t>
            </a:r>
            <a:r>
              <a:rPr lang="zh-CN" altLang="de-DE" sz="2000" dirty="0">
                <a:latin typeface="微软雅黑" panose="020B0503020204020204" pitchFamily="34" charset="-122"/>
                <a:ea typeface="微软雅黑" panose="020B0503020204020204" pitchFamily="34" charset="-122"/>
              </a:rPr>
              <a:t>（</a:t>
            </a:r>
            <a:r>
              <a:rPr lang="de-DE" altLang="zh-CN" sz="2000" dirty="0">
                <a:latin typeface="微软雅黑" panose="020B0503020204020204" pitchFamily="34" charset="-122"/>
                <a:ea typeface="微软雅黑" panose="020B0503020204020204" pitchFamily="34" charset="-122"/>
              </a:rPr>
              <a:t>Einzig</a:t>
            </a:r>
            <a:r>
              <a:rPr lang="zh-CN" altLang="de-DE"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进行了发展</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内容：核心就是用抛</a:t>
            </a:r>
            <a:r>
              <a:rPr lang="zh-CN" altLang="en-US" sz="2000" dirty="0">
                <a:latin typeface="微软雅黑" panose="020B0503020204020204" pitchFamily="34" charset="-122"/>
                <a:ea typeface="微软雅黑" panose="020B0503020204020204" pitchFamily="34" charset="-122"/>
              </a:rPr>
              <a:t>补</a:t>
            </a:r>
            <a:r>
              <a:rPr lang="zh-CN" altLang="en-US" sz="2000" dirty="0" smtClean="0">
                <a:latin typeface="微软雅黑" panose="020B0503020204020204" pitchFamily="34" charset="-122"/>
                <a:ea typeface="微软雅黑" panose="020B0503020204020204" pitchFamily="34" charset="-122"/>
              </a:rPr>
              <a:t>套利解释远期汇率的决定</a:t>
            </a:r>
            <a:endParaRPr lang="en-US" altLang="zh-CN" sz="2000" dirty="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en-US" altLang="zh-CN" sz="2000" dirty="0">
                <a:latin typeface="微软雅黑" panose="020B0503020204020204" pitchFamily="34" charset="-122"/>
                <a:ea typeface="微软雅黑" panose="020B0503020204020204" pitchFamily="34" charset="-122"/>
              </a:rPr>
              <a:t>(1+i)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(1+i</a:t>
            </a:r>
            <a:r>
              <a:rPr lang="en-US" altLang="zh-CN" sz="2000" dirty="0" smtClean="0">
                <a:latin typeface="微软雅黑" panose="020B0503020204020204" pitchFamily="34" charset="-122"/>
                <a:ea typeface="微软雅黑" panose="020B0503020204020204" pitchFamily="34" charset="-122"/>
              </a:rPr>
              <a:t>*)/S×F</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en-US" altLang="zh-CN" sz="2000" dirty="0">
                <a:latin typeface="微软雅黑" panose="020B0503020204020204" pitchFamily="34" charset="-122"/>
                <a:ea typeface="微软雅黑" panose="020B0503020204020204" pitchFamily="34" charset="-122"/>
              </a:rPr>
              <a:t>(F-S)/S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i-i</a:t>
            </a:r>
            <a:r>
              <a:rPr lang="en-US" altLang="zh-CN" sz="2000" dirty="0">
                <a:latin typeface="微软雅黑" panose="020B0503020204020204" pitchFamily="34" charset="-122"/>
                <a:ea typeface="微软雅黑" panose="020B0503020204020204" pitchFamily="34" charset="-122"/>
              </a:rPr>
              <a:t>*)/(1+i*)</a:t>
            </a:r>
            <a:r>
              <a:rPr lang="zh-CN" altLang="en-US" sz="2000" dirty="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本币升贴水率等于外国与本国的利差</a:t>
            </a:r>
            <a:r>
              <a:rPr lang="en-US" altLang="zh-CN" sz="2000" dirty="0" smtClean="0">
                <a:latin typeface="微软雅黑" panose="020B0503020204020204" pitchFamily="34" charset="-122"/>
                <a:ea typeface="微软雅黑" panose="020B0503020204020204" pitchFamily="34" charset="-122"/>
              </a:rPr>
              <a:t>;</a:t>
            </a:r>
          </a:p>
          <a:p>
            <a:pPr>
              <a:buClr>
                <a:srgbClr val="0070C0"/>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动态</a:t>
            </a:r>
            <a:r>
              <a:rPr lang="zh-CN" altLang="en-US" sz="2000" dirty="0">
                <a:latin typeface="微软雅黑" panose="020B0503020204020204" pitchFamily="34" charset="-122"/>
                <a:ea typeface="微软雅黑" panose="020B0503020204020204" pitchFamily="34" charset="-122"/>
              </a:rPr>
              <a:t>的利率平价理论（</a:t>
            </a:r>
            <a:r>
              <a:rPr lang="en-US" altLang="zh-CN" sz="2000" dirty="0" err="1">
                <a:latin typeface="微软雅黑" panose="020B0503020204020204" pitchFamily="34" charset="-122"/>
                <a:ea typeface="微软雅黑" panose="020B0503020204020204" pitchFamily="34" charset="-122"/>
              </a:rPr>
              <a:t>Einzig</a:t>
            </a:r>
            <a:r>
              <a:rPr lang="zh-CN" altLang="en-US" sz="2000" dirty="0">
                <a:latin typeface="微软雅黑" panose="020B0503020204020204" pitchFamily="34" charset="-122"/>
                <a:ea typeface="微软雅黑" panose="020B0503020204020204" pitchFamily="34" charset="-122"/>
              </a:rPr>
              <a:t>），认为远期汇率与利率等变量之间存在相互影响</a:t>
            </a:r>
            <a:r>
              <a:rPr lang="zh-CN" altLang="en-US" sz="2000" dirty="0" smtClean="0">
                <a:latin typeface="微软雅黑" panose="020B0503020204020204" pitchFamily="34" charset="-122"/>
                <a:ea typeface="微软雅黑" panose="020B0503020204020204" pitchFamily="34" charset="-122"/>
              </a:rPr>
              <a:t>关系</a:t>
            </a:r>
            <a:r>
              <a:rPr lang="en-US" altLang="zh-CN" sz="2000" dirty="0" smtClean="0">
                <a:latin typeface="微软雅黑" panose="020B0503020204020204" pitchFamily="34" charset="-122"/>
                <a:ea typeface="微软雅黑" panose="020B0503020204020204" pitchFamily="34" charset="-122"/>
              </a:rPr>
              <a:t>.</a:t>
            </a:r>
          </a:p>
          <a:p>
            <a:pPr>
              <a:buClr>
                <a:srgbClr val="0070C0"/>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利率与汇率的关系是：高利率经济体的货币汇率在远期外汇市场上贴水，低利率经济体的货币汇率在远期外汇市场上升水</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评价</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较好地解释了即期利率与远期汇率之间的互动关系</a:t>
            </a:r>
            <a:endParaRPr lang="en-US" altLang="zh-CN" sz="2000" dirty="0" smtClean="0">
              <a:latin typeface="微软雅黑" panose="020B0503020204020204" pitchFamily="34" charset="-122"/>
              <a:ea typeface="微软雅黑" panose="020B0503020204020204" pitchFamily="34" charset="-122"/>
            </a:endParaRPr>
          </a:p>
          <a:p>
            <a:pPr>
              <a:buClr>
                <a:srgbClr val="0070C0"/>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利率与汇率之间的影响不是单向的，存在相互影响</a:t>
            </a:r>
            <a:endParaRPr lang="en-US" altLang="zh-CN" sz="2000"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20</a:t>
            </a:fld>
            <a:endParaRPr lang="zh-CN" altLang="en-US"/>
          </a:p>
        </p:txBody>
      </p:sp>
      <p:sp>
        <p:nvSpPr>
          <p:cNvPr id="11"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二</a:t>
            </a:r>
            <a:r>
              <a:rPr lang="zh-CN" altLang="en-US" sz="2400" b="1" dirty="0" smtClean="0">
                <a:solidFill>
                  <a:srgbClr val="595959"/>
                </a:solidFill>
                <a:latin typeface="微软雅黑" pitchFamily="34" charset="-122"/>
                <a:ea typeface="微软雅黑" pitchFamily="34" charset="-122"/>
              </a:rPr>
              <a:t>、汇率</a:t>
            </a:r>
            <a:r>
              <a:rPr lang="zh-CN" altLang="en-US" sz="2400" b="1" dirty="0">
                <a:solidFill>
                  <a:srgbClr val="595959"/>
                </a:solidFill>
                <a:latin typeface="微软雅黑" pitchFamily="34" charset="-122"/>
                <a:ea typeface="微软雅黑" pitchFamily="34" charset="-122"/>
              </a:rPr>
              <a:t>的</a:t>
            </a:r>
            <a:r>
              <a:rPr lang="zh-CN" altLang="en-US" sz="2400" b="1" dirty="0" smtClean="0">
                <a:solidFill>
                  <a:srgbClr val="595959"/>
                </a:solidFill>
                <a:latin typeface="微软雅黑" pitchFamily="34" charset="-122"/>
                <a:ea typeface="微软雅黑" pitchFamily="34" charset="-122"/>
              </a:rPr>
              <a:t>决定及其理论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355600" y="1051635"/>
            <a:ext cx="5969000" cy="535531"/>
          </a:xfrm>
          <a:prstGeom prst="rect">
            <a:avLst/>
          </a:prstGeom>
        </p:spPr>
        <p:txBody>
          <a:bodyPr>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（二）</a:t>
            </a:r>
            <a:r>
              <a:rPr lang="zh-CN" altLang="en-US" sz="2400" b="1" kern="0" dirty="0">
                <a:latin typeface="微软雅黑" panose="020B0503020204020204" pitchFamily="34" charset="-122"/>
                <a:ea typeface="微软雅黑" panose="020B0503020204020204" pitchFamily="34" charset="-122"/>
              </a:rPr>
              <a:t>汇率决定</a:t>
            </a:r>
            <a:r>
              <a:rPr lang="zh-CN" altLang="en-US" sz="2400" b="1" kern="0" dirty="0" smtClean="0">
                <a:latin typeface="微软雅黑" panose="020B0503020204020204" pitchFamily="34" charset="-122"/>
                <a:ea typeface="微软雅黑" panose="020B0503020204020204" pitchFamily="34" charset="-122"/>
              </a:rPr>
              <a:t>理论</a:t>
            </a:r>
            <a:endParaRPr lang="zh-CN" altLang="en-US" sz="2400" b="1" kern="0" dirty="0">
              <a:latin typeface="微软雅黑" panose="020B0503020204020204" pitchFamily="34" charset="-122"/>
              <a:ea typeface="微软雅黑" panose="020B0503020204020204" pitchFamily="34" charset="-122"/>
            </a:endParaRPr>
          </a:p>
        </p:txBody>
      </p:sp>
      <p:sp>
        <p:nvSpPr>
          <p:cNvPr id="35847" name="矩形 1"/>
          <p:cNvSpPr>
            <a:spLocks noChangeArrowheads="1"/>
          </p:cNvSpPr>
          <p:nvPr/>
        </p:nvSpPr>
        <p:spPr bwMode="auto">
          <a:xfrm>
            <a:off x="5009232" y="3340620"/>
            <a:ext cx="694103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20000"/>
              </a:lnSpc>
              <a:spcBef>
                <a:spcPct val="20000"/>
              </a:spcBef>
            </a:pPr>
            <a:r>
              <a:rPr lang="zh-CN" altLang="en-US" sz="2000" dirty="0" smtClean="0">
                <a:latin typeface="微软雅黑" pitchFamily="34" charset="-122"/>
                <a:ea typeface="微软雅黑" pitchFamily="34" charset="-122"/>
              </a:rPr>
              <a:t>其中</a:t>
            </a:r>
            <a:r>
              <a:rPr lang="zh-CN" altLang="en-US" sz="2000" dirty="0">
                <a:latin typeface="微软雅黑" pitchFamily="34" charset="-122"/>
                <a:ea typeface="微软雅黑" pitchFamily="34" charset="-122"/>
              </a:rPr>
              <a:t>，</a:t>
            </a:r>
            <a:r>
              <a:rPr lang="en-US" altLang="zh-CN" sz="2000" i="1" dirty="0">
                <a:latin typeface="微软雅黑" pitchFamily="34" charset="-122"/>
                <a:ea typeface="微软雅黑" pitchFamily="34" charset="-122"/>
              </a:rPr>
              <a:t>e</a:t>
            </a:r>
            <a:r>
              <a:rPr lang="en-US" altLang="zh-CN" sz="2000" i="1" baseline="-25000" dirty="0">
                <a:latin typeface="微软雅黑" pitchFamily="34" charset="-122"/>
                <a:ea typeface="微软雅黑" pitchFamily="34" charset="-122"/>
              </a:rPr>
              <a:t>t</a:t>
            </a:r>
            <a:r>
              <a:rPr lang="zh-CN" altLang="en-US" sz="2000" dirty="0">
                <a:latin typeface="微软雅黑" pitchFamily="34" charset="-122"/>
                <a:ea typeface="微软雅黑" pitchFamily="34" charset="-122"/>
              </a:rPr>
              <a:t>是</a:t>
            </a:r>
            <a:r>
              <a:rPr lang="zh-CN" altLang="en-US" sz="2000" dirty="0" smtClean="0">
                <a:latin typeface="微软雅黑" pitchFamily="34" charset="-122"/>
                <a:ea typeface="微软雅黑" pitchFamily="34" charset="-122"/>
              </a:rPr>
              <a:t>以直接</a:t>
            </a:r>
            <a:r>
              <a:rPr lang="zh-CN" altLang="en-US" sz="2000" dirty="0">
                <a:latin typeface="微软雅黑" pitchFamily="34" charset="-122"/>
                <a:ea typeface="微软雅黑" pitchFamily="34" charset="-122"/>
              </a:rPr>
              <a:t>标价法表示的本币汇率</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p>
            <a:pPr eaLnBrk="1" hangingPunct="1">
              <a:lnSpc>
                <a:spcPct val="120000"/>
              </a:lnSpc>
              <a:spcBef>
                <a:spcPct val="20000"/>
              </a:spcBef>
            </a:pPr>
            <a:r>
              <a:rPr lang="zh-CN" altLang="en-US" sz="2000" dirty="0" smtClean="0">
                <a:latin typeface="微软雅黑" pitchFamily="34" charset="-122"/>
                <a:ea typeface="微软雅黑" pitchFamily="34" charset="-122"/>
              </a:rPr>
              <a:t>分别</a:t>
            </a:r>
            <a:r>
              <a:rPr lang="zh-CN" altLang="en-US" sz="2000" dirty="0">
                <a:latin typeface="微软雅黑" pitchFamily="34" charset="-122"/>
                <a:ea typeface="微软雅黑" pitchFamily="34" charset="-122"/>
              </a:rPr>
              <a:t>代表外国与本国的货币供给变动率</a:t>
            </a:r>
            <a:r>
              <a:rPr lang="zh-CN" altLang="en-US" sz="2000" dirty="0" smtClean="0">
                <a:latin typeface="微软雅黑" pitchFamily="34" charset="-122"/>
                <a:ea typeface="微软雅黑" pitchFamily="34" charset="-122"/>
              </a:rPr>
              <a:t>、国民收入</a:t>
            </a:r>
            <a:r>
              <a:rPr lang="zh-CN" altLang="en-US" sz="2000" dirty="0">
                <a:latin typeface="微软雅黑" pitchFamily="34" charset="-122"/>
                <a:ea typeface="微软雅黑" pitchFamily="34" charset="-122"/>
              </a:rPr>
              <a:t>变动率和利率水平 </a:t>
            </a:r>
          </a:p>
        </p:txBody>
      </p:sp>
      <p:sp>
        <p:nvSpPr>
          <p:cNvPr id="15" name="Rectangle 2"/>
          <p:cNvSpPr txBox="1">
            <a:spLocks noChangeArrowheads="1"/>
          </p:cNvSpPr>
          <p:nvPr/>
        </p:nvSpPr>
        <p:spPr>
          <a:xfrm>
            <a:off x="768350" y="1723755"/>
            <a:ext cx="9100864" cy="471488"/>
          </a:xfrm>
          <a:prstGeom prst="rect">
            <a:avLst/>
          </a:prstGeom>
        </p:spPr>
        <p:txBody>
          <a:bodyPr/>
          <a:lst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pPr eaLnBrk="1" hangingPunct="1">
              <a:defRPr/>
            </a:pPr>
            <a:r>
              <a:rPr lang="en-US" altLang="zh-CN" sz="2400" b="1" kern="0" dirty="0">
                <a:solidFill>
                  <a:schemeClr val="accent1"/>
                </a:solidFill>
                <a:latin typeface="微软雅黑" panose="020B0503020204020204" pitchFamily="34" charset="-122"/>
                <a:ea typeface="微软雅黑" panose="020B0503020204020204" pitchFamily="34" charset="-122"/>
              </a:rPr>
              <a:t>5</a:t>
            </a:r>
            <a:r>
              <a:rPr lang="zh-CN" altLang="en-US" sz="2400" b="1" kern="0" dirty="0" smtClean="0">
                <a:solidFill>
                  <a:schemeClr val="accent1"/>
                </a:solidFill>
                <a:latin typeface="微软雅黑" panose="020B0503020204020204" pitchFamily="34" charset="-122"/>
                <a:ea typeface="微软雅黑" panose="020B0503020204020204" pitchFamily="34" charset="-122"/>
              </a:rPr>
              <a:t>、货币分析说（</a:t>
            </a:r>
            <a:r>
              <a:rPr lang="en-US" altLang="zh-CN" sz="2400" b="1" kern="0" dirty="0">
                <a:solidFill>
                  <a:schemeClr val="accent1"/>
                </a:solidFill>
                <a:latin typeface="微软雅黑" panose="020B0503020204020204" pitchFamily="34" charset="-122"/>
                <a:ea typeface="微软雅黑" panose="020B0503020204020204" pitchFamily="34" charset="-122"/>
              </a:rPr>
              <a:t>Monetary Approach to Exchange Rate</a:t>
            </a:r>
            <a:r>
              <a:rPr lang="zh-CN" altLang="en-US" sz="2400" b="1" kern="0" dirty="0" smtClean="0">
                <a:solidFill>
                  <a:schemeClr val="accent1"/>
                </a:solidFill>
                <a:latin typeface="微软雅黑" panose="020B0503020204020204" pitchFamily="34" charset="-122"/>
                <a:ea typeface="微软雅黑" panose="020B0503020204020204" pitchFamily="34" charset="-122"/>
              </a:rPr>
              <a:t>）</a:t>
            </a:r>
            <a:endParaRPr lang="zh-CN" altLang="en-US" sz="2400" b="1" kern="0"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768350" y="2220647"/>
            <a:ext cx="10843392" cy="1200329"/>
          </a:xfrm>
          <a:prstGeom prst="rect">
            <a:avLst/>
          </a:prstGeom>
        </p:spPr>
        <p:txBody>
          <a:bodyPr wrap="square">
            <a:spAutoFit/>
          </a:bodyPr>
          <a:lstStyle/>
          <a:p>
            <a:pPr marL="342900" indent="-342900" eaLnBrk="1" hangingPunct="1">
              <a:lnSpc>
                <a:spcPct val="120000"/>
              </a:lnSpc>
              <a:buClr>
                <a:srgbClr val="0070C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内容：通过</a:t>
            </a:r>
            <a:r>
              <a:rPr lang="zh-CN" altLang="en-US" sz="2000" dirty="0">
                <a:latin typeface="微软雅黑" panose="020B0503020204020204" pitchFamily="34" charset="-122"/>
                <a:ea typeface="微软雅黑" panose="020B0503020204020204" pitchFamily="34" charset="-122"/>
              </a:rPr>
              <a:t>建立货币模型分析汇率的决定因素，汇率要受两国货币供给量的制约，从而把汇率与货币政策联系起来。基本的货币模型</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1" hangingPunct="1">
              <a:lnSpc>
                <a:spcPct val="120000"/>
              </a:lnSpc>
              <a:buClr>
                <a:srgbClr val="0070C0"/>
              </a:buClr>
              <a:buFont typeface="Wingdings" pitchFamily="2" charset="2"/>
              <a:buChar char="Ø"/>
              <a:defRPr/>
            </a:pPr>
            <a:endParaRPr lang="zh-CN" altLang="en-US" sz="2000" b="1" dirty="0">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10477163"/>
              </p:ext>
            </p:extLst>
          </p:nvPr>
        </p:nvGraphicFramePr>
        <p:xfrm>
          <a:off x="9701049" y="3321117"/>
          <a:ext cx="2159000" cy="446088"/>
        </p:xfrm>
        <a:graphic>
          <a:graphicData uri="http://schemas.openxmlformats.org/presentationml/2006/ole">
            <mc:AlternateContent xmlns:mc="http://schemas.openxmlformats.org/markup-compatibility/2006">
              <mc:Choice xmlns:v="urn:schemas-microsoft-com:vml" Requires="v">
                <p:oleObj spid="_x0000_s35932" name="Equation" r:id="rId4" imgW="1168400" imgH="241300" progId="Equation.DSMT4">
                  <p:embed/>
                </p:oleObj>
              </mc:Choice>
              <mc:Fallback>
                <p:oleObj name="Equation" r:id="rId4" imgW="1168400" imgH="241300" progId="Equation.DSMT4">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1049" y="3321117"/>
                        <a:ext cx="2159000" cy="446088"/>
                      </a:xfrm>
                      <a:prstGeom prst="rect">
                        <a:avLst/>
                      </a:prstGeom>
                      <a:noFill/>
                      <a:ln>
                        <a:noFill/>
                      </a:ln>
                      <a:effectLs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E1E09E03-8960-407E-97F9-DA1920C45336}" type="slidenum">
              <a:rPr lang="zh-CN" altLang="en-US" smtClean="0"/>
              <a:pPr>
                <a:defRPr/>
              </a:pPr>
              <a:t>21</a:t>
            </a:fld>
            <a:endParaRPr lang="zh-CN" altLang="en-US"/>
          </a:p>
        </p:txBody>
      </p:sp>
      <p:sp>
        <p:nvSpPr>
          <p:cNvPr id="14"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二</a:t>
            </a:r>
            <a:r>
              <a:rPr lang="zh-CN" altLang="en-US" sz="2400" b="1" dirty="0" smtClean="0">
                <a:solidFill>
                  <a:srgbClr val="595959"/>
                </a:solidFill>
                <a:latin typeface="微软雅黑" pitchFamily="34" charset="-122"/>
                <a:ea typeface="微软雅黑" pitchFamily="34" charset="-122"/>
              </a:rPr>
              <a:t>、汇率</a:t>
            </a:r>
            <a:r>
              <a:rPr lang="zh-CN" altLang="en-US" sz="2400" b="1" dirty="0">
                <a:solidFill>
                  <a:srgbClr val="595959"/>
                </a:solidFill>
                <a:latin typeface="微软雅黑" pitchFamily="34" charset="-122"/>
                <a:ea typeface="微软雅黑" pitchFamily="34" charset="-122"/>
              </a:rPr>
              <a:t>的</a:t>
            </a:r>
            <a:r>
              <a:rPr lang="zh-CN" altLang="en-US" sz="2400" b="1" dirty="0" smtClean="0">
                <a:solidFill>
                  <a:srgbClr val="595959"/>
                </a:solidFill>
                <a:latin typeface="微软雅黑" pitchFamily="34" charset="-122"/>
                <a:ea typeface="微软雅黑" pitchFamily="34" charset="-122"/>
              </a:rPr>
              <a:t>决定及其理论</a:t>
            </a:r>
            <a:endParaRPr lang="zh-CN" altLang="en-US" sz="2400" b="1" dirty="0">
              <a:solidFill>
                <a:srgbClr val="595959"/>
              </a:solidFill>
              <a:latin typeface="微软雅黑" pitchFamily="34" charset="-122"/>
              <a:ea typeface="微软雅黑" pitchFamily="34" charset="-122"/>
            </a:endParaRPr>
          </a:p>
        </p:txBody>
      </p:sp>
      <p:pic>
        <p:nvPicPr>
          <p:cNvPr id="5" name="图片 4"/>
          <p:cNvPicPr>
            <a:picLocks noChangeAspect="1"/>
          </p:cNvPicPr>
          <p:nvPr/>
        </p:nvPicPr>
        <p:blipFill rotWithShape="1">
          <a:blip r:embed="rId6"/>
          <a:srcRect r="50021"/>
          <a:stretch/>
        </p:blipFill>
        <p:spPr>
          <a:xfrm>
            <a:off x="429830" y="3322560"/>
            <a:ext cx="5151163" cy="672202"/>
          </a:xfrm>
          <a:prstGeom prst="rect">
            <a:avLst/>
          </a:prstGeom>
        </p:spPr>
      </p:pic>
      <p:sp>
        <p:nvSpPr>
          <p:cNvPr id="6" name="矩形 5"/>
          <p:cNvSpPr/>
          <p:nvPr/>
        </p:nvSpPr>
        <p:spPr>
          <a:xfrm>
            <a:off x="808202" y="4789400"/>
            <a:ext cx="10803540" cy="1400383"/>
          </a:xfrm>
          <a:prstGeom prst="rect">
            <a:avLst/>
          </a:prstGeom>
        </p:spPr>
        <p:txBody>
          <a:bodyPr wrap="square">
            <a:spAutoFit/>
          </a:bodyPr>
          <a:lstStyle/>
          <a:p>
            <a:pPr marL="342900" indent="-342900">
              <a:spcBef>
                <a:spcPts val="600"/>
              </a:spcBef>
              <a:buClr>
                <a:srgbClr val="0070C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若本国货币</a:t>
            </a:r>
            <a:r>
              <a:rPr lang="zh-CN" altLang="en-US" sz="2000" dirty="0" smtClean="0">
                <a:latin typeface="微软雅黑" panose="020B0503020204020204" pitchFamily="34" charset="-122"/>
                <a:ea typeface="微软雅黑" panose="020B0503020204020204" pitchFamily="34" charset="-122"/>
              </a:rPr>
              <a:t>供应量增长率</a:t>
            </a:r>
            <a:r>
              <a:rPr lang="zh-CN" altLang="en-US" sz="2000" dirty="0">
                <a:latin typeface="微软雅黑" panose="020B0503020204020204" pitchFamily="34" charset="-122"/>
                <a:ea typeface="微软雅黑" panose="020B0503020204020204" pitchFamily="34" charset="-122"/>
              </a:rPr>
              <a:t>高于外国</a:t>
            </a:r>
            <a:r>
              <a:rPr lang="zh-CN" altLang="en-US" sz="2000" dirty="0" smtClean="0">
                <a:latin typeface="微软雅黑" panose="020B0503020204020204" pitchFamily="34" charset="-122"/>
                <a:ea typeface="微软雅黑" panose="020B0503020204020204" pitchFamily="34" charset="-122"/>
              </a:rPr>
              <a:t>，本币</a:t>
            </a:r>
            <a:r>
              <a:rPr lang="zh-CN" altLang="en-US" sz="2000" dirty="0">
                <a:latin typeface="微软雅黑" panose="020B0503020204020204" pitchFamily="34" charset="-122"/>
                <a:ea typeface="微软雅黑" panose="020B0503020204020204" pitchFamily="34" charset="-122"/>
              </a:rPr>
              <a:t>汇率贬值</a:t>
            </a:r>
            <a:r>
              <a:rPr lang="zh-CN" altLang="en-US" sz="2000" dirty="0" smtClean="0">
                <a:latin typeface="微软雅黑" panose="020B0503020204020204" pitchFamily="34" charset="-122"/>
                <a:ea typeface="微软雅黑" panose="020B0503020204020204" pitchFamily="34" charset="-122"/>
              </a:rPr>
              <a:t>；本国</a:t>
            </a:r>
            <a:r>
              <a:rPr lang="zh-CN" altLang="en-US" sz="2000" dirty="0">
                <a:latin typeface="微软雅黑" panose="020B0503020204020204" pitchFamily="34" charset="-122"/>
                <a:ea typeface="微软雅黑" panose="020B0503020204020204" pitchFamily="34" charset="-122"/>
              </a:rPr>
              <a:t>国民总收入的增长率高于外国</a:t>
            </a:r>
            <a:r>
              <a:rPr lang="zh-CN" altLang="en-US" sz="2000" dirty="0" smtClean="0">
                <a:latin typeface="微软雅黑" panose="020B0503020204020204" pitchFamily="34" charset="-122"/>
                <a:ea typeface="微软雅黑" panose="020B0503020204020204" pitchFamily="34" charset="-122"/>
              </a:rPr>
              <a:t>，引致</a:t>
            </a:r>
            <a:r>
              <a:rPr lang="zh-CN" altLang="en-US" sz="2000" dirty="0">
                <a:latin typeface="微软雅黑" panose="020B0503020204020204" pitchFamily="34" charset="-122"/>
                <a:ea typeface="微软雅黑" panose="020B0503020204020204" pitchFamily="34" charset="-122"/>
              </a:rPr>
              <a:t>本币升值</a:t>
            </a:r>
            <a:r>
              <a:rPr lang="zh-CN" altLang="en-US" sz="2000" dirty="0" smtClean="0">
                <a:latin typeface="微软雅黑" panose="020B0503020204020204" pitchFamily="34" charset="-122"/>
                <a:ea typeface="微软雅黑" panose="020B0503020204020204" pitchFamily="34" charset="-122"/>
              </a:rPr>
              <a:t>；本国</a:t>
            </a:r>
            <a:r>
              <a:rPr lang="zh-CN" altLang="en-US" sz="2000" dirty="0">
                <a:latin typeface="微软雅黑" panose="020B0503020204020204" pitchFamily="34" charset="-122"/>
                <a:ea typeface="微软雅黑" panose="020B0503020204020204" pitchFamily="34" charset="-122"/>
              </a:rPr>
              <a:t>名义利率高于外国</a:t>
            </a:r>
            <a:r>
              <a:rPr lang="zh-CN" altLang="en-US" sz="2000" dirty="0" smtClean="0">
                <a:latin typeface="微软雅黑" panose="020B0503020204020204" pitchFamily="34" charset="-122"/>
                <a:ea typeface="微软雅黑" panose="020B0503020204020204" pitchFamily="34" charset="-122"/>
              </a:rPr>
              <a:t>，引致</a:t>
            </a:r>
            <a:r>
              <a:rPr lang="zh-CN" altLang="en-US" sz="2000" dirty="0">
                <a:latin typeface="微软雅黑" panose="020B0503020204020204" pitchFamily="34" charset="-122"/>
                <a:ea typeface="微软雅黑" panose="020B0503020204020204" pitchFamily="34" charset="-122"/>
              </a:rPr>
              <a:t>本币贬值</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spcBef>
                <a:spcPts val="600"/>
              </a:spcBef>
              <a:buClr>
                <a:srgbClr val="0070C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评价：阐明了汇率受两国货币供应量的制约，从而把汇率与货币政策联系起来；缺陷在于过分依赖货币数量论</a:t>
            </a: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481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355600" y="1227914"/>
            <a:ext cx="7675563" cy="535531"/>
          </a:xfrm>
          <a:prstGeom prst="rect">
            <a:avLst/>
          </a:prstGeom>
        </p:spPr>
        <p:txBody>
          <a:bodyPr>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（二）</a:t>
            </a:r>
            <a:r>
              <a:rPr lang="zh-CN" altLang="en-US" sz="2400" b="1" kern="0" dirty="0">
                <a:latin typeface="微软雅黑" panose="020B0503020204020204" pitchFamily="34" charset="-122"/>
                <a:ea typeface="微软雅黑" panose="020B0503020204020204" pitchFamily="34" charset="-122"/>
              </a:rPr>
              <a:t>汇率决定</a:t>
            </a:r>
            <a:r>
              <a:rPr lang="zh-CN" altLang="en-US" sz="2400" b="1" kern="0" dirty="0" smtClean="0">
                <a:latin typeface="微软雅黑" panose="020B0503020204020204" pitchFamily="34" charset="-122"/>
                <a:ea typeface="微软雅黑" panose="020B0503020204020204" pitchFamily="34" charset="-122"/>
              </a:rPr>
              <a:t>理论</a:t>
            </a:r>
            <a:endParaRPr lang="zh-CN" altLang="en-US" sz="2400" b="1" kern="0" dirty="0">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a:xfrm>
            <a:off x="561181" y="1823462"/>
            <a:ext cx="11122819" cy="4431422"/>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a:lnSpc>
                <a:spcPct val="100000"/>
              </a:lnSpc>
              <a:buNone/>
              <a:defRPr/>
            </a:pPr>
            <a:r>
              <a:rPr lang="en-US" altLang="zh-CN" sz="2400" b="1" dirty="0">
                <a:solidFill>
                  <a:schemeClr val="accent1"/>
                </a:solidFill>
                <a:latin typeface="微软雅黑" panose="020B0503020204020204" pitchFamily="34" charset="-122"/>
                <a:ea typeface="微软雅黑" panose="020B0503020204020204" pitchFamily="34" charset="-122"/>
              </a:rPr>
              <a:t>6</a:t>
            </a:r>
            <a:r>
              <a:rPr lang="zh-CN" altLang="en-US" sz="2400" b="1" dirty="0" smtClean="0">
                <a:solidFill>
                  <a:schemeClr val="accent1"/>
                </a:solidFill>
                <a:latin typeface="微软雅黑" panose="020B0503020204020204" pitchFamily="34" charset="-122"/>
                <a:ea typeface="微软雅黑" panose="020B0503020204020204" pitchFamily="34" charset="-122"/>
              </a:rPr>
              <a:t>、</a:t>
            </a:r>
            <a:r>
              <a:rPr lang="zh-CN" altLang="en-US" sz="2400" b="1" dirty="0">
                <a:solidFill>
                  <a:schemeClr val="accent1"/>
                </a:solidFill>
                <a:latin typeface="微软雅黑" panose="020B0503020204020204" pitchFamily="34" charset="-122"/>
                <a:ea typeface="微软雅黑" panose="020B0503020204020204" pitchFamily="34" charset="-122"/>
              </a:rPr>
              <a:t>资产组合分析法</a:t>
            </a:r>
            <a:r>
              <a:rPr lang="zh-CN" altLang="en-US" sz="2400" b="1" dirty="0" smtClean="0">
                <a:solidFill>
                  <a:schemeClr val="accent1"/>
                </a:solidFill>
                <a:latin typeface="微软雅黑" panose="020B0503020204020204" pitchFamily="34" charset="-122"/>
                <a:ea typeface="微软雅黑" panose="020B0503020204020204" pitchFamily="34" charset="-122"/>
              </a:rPr>
              <a:t>（</a:t>
            </a:r>
            <a:r>
              <a:rPr lang="en-US" altLang="zh-CN" sz="2400" b="1" dirty="0" smtClean="0">
                <a:solidFill>
                  <a:schemeClr val="accent1"/>
                </a:solidFill>
                <a:latin typeface="微软雅黑" panose="020B0503020204020204" pitchFamily="34" charset="-122"/>
                <a:ea typeface="微软雅黑" panose="020B0503020204020204" pitchFamily="34" charset="-122"/>
              </a:rPr>
              <a:t>Portfolio </a:t>
            </a:r>
            <a:r>
              <a:rPr lang="en-US" altLang="zh-CN" sz="2400" b="1" dirty="0">
                <a:solidFill>
                  <a:schemeClr val="accent1"/>
                </a:solidFill>
                <a:latin typeface="微软雅黑" panose="020B0503020204020204" pitchFamily="34" charset="-122"/>
                <a:ea typeface="微软雅黑" panose="020B0503020204020204" pitchFamily="34" charset="-122"/>
              </a:rPr>
              <a:t>Balance Theory of Exchange Rate </a:t>
            </a:r>
            <a:r>
              <a:rPr lang="en-US" altLang="zh-CN" sz="2400" b="1" dirty="0" smtClean="0">
                <a:solidFill>
                  <a:schemeClr val="accent1"/>
                </a:solidFill>
                <a:latin typeface="微软雅黑" panose="020B0503020204020204" pitchFamily="34" charset="-122"/>
                <a:ea typeface="微软雅黑" panose="020B0503020204020204" pitchFamily="34" charset="-122"/>
              </a:rPr>
              <a:t>Determination</a:t>
            </a:r>
            <a:r>
              <a:rPr lang="zh-CN" altLang="en-US" sz="2400" b="1" dirty="0" smtClean="0">
                <a:solidFill>
                  <a:schemeClr val="accent1"/>
                </a:solidFill>
                <a:latin typeface="微软雅黑" panose="020B0503020204020204" pitchFamily="34" charset="-122"/>
                <a:ea typeface="微软雅黑" panose="020B0503020204020204" pitchFamily="34" charset="-122"/>
              </a:rPr>
              <a:t>）</a:t>
            </a:r>
            <a:endParaRPr lang="en-US" altLang="zh-CN" sz="2400" b="1" dirty="0">
              <a:solidFill>
                <a:schemeClr val="accent1"/>
              </a:solidFill>
              <a:latin typeface="微软雅黑" panose="020B0503020204020204" pitchFamily="34" charset="-122"/>
              <a:ea typeface="微软雅黑" panose="020B0503020204020204" pitchFamily="34" charset="-122"/>
            </a:endParaRPr>
          </a:p>
          <a:p>
            <a:pPr>
              <a:lnSpc>
                <a:spcPct val="100000"/>
              </a:lnSpc>
              <a:buClr>
                <a:srgbClr val="0070C0"/>
              </a:buClr>
              <a:buFont typeface="Wingdings" panose="05000000000000000000" pitchFamily="2" charset="2"/>
              <a:buChar char="n"/>
              <a:defRPr/>
            </a:pP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世界</a:t>
            </a:r>
            <a:r>
              <a:rPr lang="en-US" altLang="zh-CN" sz="2000" dirty="0">
                <a:latin typeface="微软雅黑" panose="020B0503020204020204" pitchFamily="34" charset="-122"/>
                <a:ea typeface="微软雅黑" panose="020B0503020204020204" pitchFamily="34" charset="-122"/>
              </a:rPr>
              <a:t>70</a:t>
            </a:r>
            <a:r>
              <a:rPr lang="zh-CN" altLang="en-US" sz="2000" dirty="0">
                <a:latin typeface="微软雅黑" panose="020B0503020204020204" pitchFamily="34" charset="-122"/>
                <a:ea typeface="微软雅黑" panose="020B0503020204020204" pitchFamily="34" charset="-122"/>
              </a:rPr>
              <a:t>年代</a:t>
            </a:r>
            <a:r>
              <a:rPr lang="zh-CN" altLang="en-US" sz="2000" dirty="0" smtClean="0">
                <a:latin typeface="微软雅黑" panose="020B0503020204020204" pitchFamily="34" charset="-122"/>
                <a:ea typeface="微软雅黑" panose="020B0503020204020204" pitchFamily="34" charset="-122"/>
              </a:rPr>
              <a:t>产生，主要内容：</a:t>
            </a:r>
            <a:endParaRPr lang="en-US" altLang="zh-CN" sz="2000" dirty="0" smtClean="0">
              <a:latin typeface="微软雅黑" panose="020B0503020204020204" pitchFamily="34" charset="-122"/>
              <a:ea typeface="微软雅黑" panose="020B0503020204020204" pitchFamily="34" charset="-122"/>
            </a:endParaRPr>
          </a:p>
          <a:p>
            <a:pPr>
              <a:lnSpc>
                <a:spcPct val="100000"/>
              </a:lnSpc>
              <a:buClr>
                <a:srgbClr val="0070C0"/>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只是人们可以持有的一系列金融资产中的一类，人们将根据对各种资产收益和风险的权衡，将财富配置于各种可选择的国内外</a:t>
            </a:r>
            <a:r>
              <a:rPr lang="zh-CN" altLang="en-US" sz="2000" dirty="0" smtClean="0">
                <a:latin typeface="微软雅黑" panose="020B0503020204020204" pitchFamily="34" charset="-122"/>
                <a:ea typeface="微软雅黑" panose="020B0503020204020204" pitchFamily="34" charset="-122"/>
              </a:rPr>
              <a:t>金融资产</a:t>
            </a:r>
            <a:endParaRPr lang="en-US" altLang="zh-CN" sz="2000" dirty="0" smtClean="0">
              <a:latin typeface="微软雅黑" panose="020B0503020204020204" pitchFamily="34" charset="-122"/>
              <a:ea typeface="微软雅黑" panose="020B0503020204020204" pitchFamily="34" charset="-122"/>
            </a:endParaRPr>
          </a:p>
          <a:p>
            <a:pPr>
              <a:lnSpc>
                <a:spcPct val="100000"/>
              </a:lnSpc>
              <a:buClr>
                <a:srgbClr val="0070C0"/>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资产组合的调整实际上是对财富这一存量的结构调整，长期来看，一国财富的规模总量也会发生变动</a:t>
            </a:r>
            <a:r>
              <a:rPr lang="zh-CN" altLang="en-US" sz="2000" dirty="0" smtClean="0">
                <a:latin typeface="微软雅黑" panose="020B0503020204020204" pitchFamily="34" charset="-122"/>
                <a:ea typeface="微软雅黑" panose="020B0503020204020204" pitchFamily="34" charset="-122"/>
              </a:rPr>
              <a:t>，总量和结构都影响汇率</a:t>
            </a:r>
            <a:endParaRPr lang="en-US" altLang="zh-CN" sz="2000" dirty="0">
              <a:latin typeface="微软雅黑" panose="020B0503020204020204" pitchFamily="34" charset="-122"/>
              <a:ea typeface="微软雅黑" panose="020B0503020204020204" pitchFamily="34" charset="-122"/>
            </a:endParaRPr>
          </a:p>
          <a:p>
            <a:pPr>
              <a:lnSpc>
                <a:spcPct val="100000"/>
              </a:lnSpc>
              <a:buClr>
                <a:srgbClr val="0070C0"/>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在开放经济条件下，投资者的资产组合中国内金融资产比重提高，则本币汇率升值；资产组合中，国外金融资产比重提高，则本币汇率</a:t>
            </a:r>
            <a:r>
              <a:rPr lang="zh-CN" altLang="en-US" sz="2000" dirty="0" smtClean="0">
                <a:latin typeface="微软雅黑" panose="020B0503020204020204" pitchFamily="34" charset="-122"/>
                <a:ea typeface="微软雅黑" panose="020B0503020204020204" pitchFamily="34" charset="-122"/>
              </a:rPr>
              <a:t>贬值</a:t>
            </a:r>
            <a:endParaRPr lang="en-US" altLang="zh-CN" sz="2000" dirty="0" smtClean="0">
              <a:latin typeface="微软雅黑" panose="020B0503020204020204" pitchFamily="34" charset="-122"/>
              <a:ea typeface="微软雅黑" panose="020B0503020204020204" pitchFamily="34" charset="-122"/>
            </a:endParaRPr>
          </a:p>
          <a:p>
            <a:pPr>
              <a:lnSpc>
                <a:spcPct val="100000"/>
              </a:lnSpc>
              <a:buClr>
                <a:srgbClr val="0070C0"/>
              </a:buClr>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评价：较好反映了</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70</a:t>
            </a:r>
            <a:r>
              <a:rPr lang="zh-CN" altLang="en-US" sz="2000" dirty="0">
                <a:latin typeface="微软雅黑" panose="020B0503020204020204" pitchFamily="34" charset="-122"/>
                <a:ea typeface="微软雅黑" panose="020B0503020204020204" pitchFamily="34" charset="-122"/>
              </a:rPr>
              <a:t>年代之后各国货币金融性资产快速增长、流动加快的客观</a:t>
            </a:r>
            <a:r>
              <a:rPr lang="zh-CN" altLang="en-US" sz="2000" dirty="0" smtClean="0">
                <a:latin typeface="微软雅黑" panose="020B0503020204020204" pitchFamily="34" charset="-122"/>
                <a:ea typeface="微软雅黑" panose="020B0503020204020204" pitchFamily="34" charset="-122"/>
              </a:rPr>
              <a:t>现实；但忽略</a:t>
            </a:r>
            <a:r>
              <a:rPr lang="zh-CN" altLang="en-US" sz="2000" dirty="0">
                <a:latin typeface="微软雅黑" panose="020B0503020204020204" pitchFamily="34" charset="-122"/>
                <a:ea typeface="微软雅黑" panose="020B0503020204020204" pitchFamily="34" charset="-122"/>
              </a:rPr>
              <a:t>了实际经济因素对汇率变动的影响</a:t>
            </a:r>
          </a:p>
          <a:p>
            <a:pPr eaLnBrk="1" hangingPunct="1">
              <a:lnSpc>
                <a:spcPct val="100000"/>
              </a:lnSpc>
              <a:buFont typeface="Arial" panose="020B0604020202020204" pitchFamily="34" charset="0"/>
              <a:buNone/>
              <a:defRPr/>
            </a:pP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22</a:t>
            </a:fld>
            <a:endParaRPr lang="zh-CN" altLang="en-US"/>
          </a:p>
        </p:txBody>
      </p:sp>
      <p:sp>
        <p:nvSpPr>
          <p:cNvPr id="11"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二</a:t>
            </a:r>
            <a:r>
              <a:rPr lang="zh-CN" altLang="en-US" sz="2400" b="1" dirty="0" smtClean="0">
                <a:solidFill>
                  <a:srgbClr val="595959"/>
                </a:solidFill>
                <a:latin typeface="微软雅黑" pitchFamily="34" charset="-122"/>
                <a:ea typeface="微软雅黑" pitchFamily="34" charset="-122"/>
              </a:rPr>
              <a:t>、汇率</a:t>
            </a:r>
            <a:r>
              <a:rPr lang="zh-CN" altLang="en-US" sz="2400" b="1" dirty="0">
                <a:solidFill>
                  <a:srgbClr val="595959"/>
                </a:solidFill>
                <a:latin typeface="微软雅黑" pitchFamily="34" charset="-122"/>
                <a:ea typeface="微软雅黑" pitchFamily="34" charset="-122"/>
              </a:rPr>
              <a:t>的</a:t>
            </a:r>
            <a:r>
              <a:rPr lang="zh-CN" altLang="en-US" sz="2400" b="1" dirty="0" smtClean="0">
                <a:solidFill>
                  <a:srgbClr val="595959"/>
                </a:solidFill>
                <a:latin typeface="微软雅黑" pitchFamily="34" charset="-122"/>
                <a:ea typeface="微软雅黑" pitchFamily="34" charset="-122"/>
              </a:rPr>
              <a:t>决定及其理论</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1465128060"/>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86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6867"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txBox="1">
            <a:spLocks noChangeArrowheads="1"/>
          </p:cNvSpPr>
          <p:nvPr/>
        </p:nvSpPr>
        <p:spPr>
          <a:xfrm>
            <a:off x="513471" y="1642658"/>
            <a:ext cx="2589179" cy="471487"/>
          </a:xfrm>
          <a:prstGeom prst="rect">
            <a:avLst/>
          </a:prstGeom>
        </p:spPr>
        <p:txBody>
          <a:bodyPr/>
          <a:lst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pPr eaLnBrk="1" hangingPunct="1">
              <a:defRPr/>
            </a:pPr>
            <a:r>
              <a:rPr lang="en-US" altLang="zh-CN" sz="2400" b="1" kern="0" dirty="0" smtClean="0">
                <a:solidFill>
                  <a:schemeClr val="accent1"/>
                </a:solidFill>
                <a:latin typeface="微软雅黑" panose="020B0503020204020204" pitchFamily="34" charset="-122"/>
                <a:ea typeface="微软雅黑" panose="020B0503020204020204" pitchFamily="34" charset="-122"/>
              </a:rPr>
              <a:t>7</a:t>
            </a:r>
            <a:r>
              <a:rPr lang="zh-CN" altLang="en-US" sz="2400" b="1" kern="0" dirty="0" smtClean="0">
                <a:solidFill>
                  <a:schemeClr val="accent1"/>
                </a:solidFill>
                <a:latin typeface="微软雅黑" panose="020B0503020204020204" pitchFamily="34" charset="-122"/>
                <a:ea typeface="微软雅黑" panose="020B0503020204020204" pitchFamily="34" charset="-122"/>
              </a:rPr>
              <a:t>、换汇成本说</a:t>
            </a:r>
            <a:endParaRPr lang="zh-CN" altLang="en-US" sz="2400" b="1" kern="0" dirty="0">
              <a:solidFill>
                <a:schemeClr val="accent1"/>
              </a:solidFill>
              <a:latin typeface="微软雅黑" panose="020B0503020204020204" pitchFamily="34" charset="-122"/>
              <a:ea typeface="微软雅黑" panose="020B0503020204020204" pitchFamily="34" charset="-122"/>
            </a:endParaRPr>
          </a:p>
        </p:txBody>
      </p:sp>
      <p:sp>
        <p:nvSpPr>
          <p:cNvPr id="13" name="Rectangle 3"/>
          <p:cNvSpPr txBox="1">
            <a:spLocks noChangeArrowheads="1"/>
          </p:cNvSpPr>
          <p:nvPr/>
        </p:nvSpPr>
        <p:spPr>
          <a:xfrm>
            <a:off x="513471" y="5395138"/>
            <a:ext cx="11328400" cy="923330"/>
          </a:xfrm>
          <a:prstGeom prst="rect">
            <a:avLst/>
          </a:prstGeom>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spcBef>
                <a:spcPct val="50000"/>
              </a:spcBef>
              <a:buClr>
                <a:srgbClr val="0C86B6"/>
              </a:buClr>
              <a:buFont typeface="Wingdings" pitchFamily="2" charset="2"/>
              <a:buChar char="Ø"/>
              <a:defRPr/>
            </a:pPr>
            <a:r>
              <a:rPr lang="zh-CN" altLang="en-US" sz="2000" kern="0" dirty="0">
                <a:latin typeface="微软雅黑" panose="020B0503020204020204" pitchFamily="34" charset="-122"/>
                <a:ea typeface="微软雅黑" panose="020B0503020204020204" pitchFamily="34" charset="-122"/>
              </a:rPr>
              <a:t>评价</a:t>
            </a:r>
            <a:r>
              <a:rPr lang="zh-CN" altLang="en-US" sz="2000" kern="0" dirty="0" smtClean="0">
                <a:latin typeface="微软雅黑" panose="020B0503020204020204" pitchFamily="34" charset="-122"/>
                <a:ea typeface="微软雅黑" panose="020B0503020204020204" pitchFamily="34" charset="-122"/>
              </a:rPr>
              <a:t>：立足于购买力评价，但假设</a:t>
            </a:r>
            <a:r>
              <a:rPr lang="zh-CN" altLang="en-US" sz="2000" kern="0" dirty="0">
                <a:latin typeface="微软雅黑" panose="020B0503020204020204" pitchFamily="34" charset="-122"/>
                <a:ea typeface="微软雅黑" panose="020B0503020204020204" pitchFamily="34" charset="-122"/>
              </a:rPr>
              <a:t>前提不同（商品价格还是可贸易品价格遵循一价</a:t>
            </a:r>
            <a:r>
              <a:rPr lang="zh-CN" altLang="en-US" sz="2000" kern="0" dirty="0" smtClean="0">
                <a:latin typeface="微软雅黑" panose="020B0503020204020204" pitchFamily="34" charset="-122"/>
                <a:ea typeface="微软雅黑" panose="020B0503020204020204" pitchFamily="34" charset="-122"/>
              </a:rPr>
              <a:t>定律）</a:t>
            </a:r>
            <a:r>
              <a:rPr lang="zh-CN" altLang="en-US" sz="2000" kern="0" dirty="0">
                <a:latin typeface="微软雅黑" panose="020B0503020204020204" pitchFamily="34" charset="-122"/>
                <a:ea typeface="微软雅黑" panose="020B0503020204020204" pitchFamily="34" charset="-122"/>
              </a:rPr>
              <a:t>、决定基础不同（货币数量与劳动生产率）；将购买力平价说中的非贸易品剔除，而只考虑贸易品的价格对比如何决定汇率及其变动</a:t>
            </a:r>
          </a:p>
        </p:txBody>
      </p:sp>
      <p:sp>
        <p:nvSpPr>
          <p:cNvPr id="17" name="矩形 16"/>
          <p:cNvSpPr/>
          <p:nvPr/>
        </p:nvSpPr>
        <p:spPr>
          <a:xfrm>
            <a:off x="248764" y="1101455"/>
            <a:ext cx="7675563" cy="535531"/>
          </a:xfrm>
          <a:prstGeom prst="rect">
            <a:avLst/>
          </a:prstGeom>
        </p:spPr>
        <p:txBody>
          <a:bodyPr>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（二）</a:t>
            </a:r>
            <a:r>
              <a:rPr lang="zh-CN" altLang="en-US" sz="2400" b="1" kern="0" dirty="0">
                <a:latin typeface="微软雅黑" panose="020B0503020204020204" pitchFamily="34" charset="-122"/>
                <a:ea typeface="微软雅黑" panose="020B0503020204020204" pitchFamily="34" charset="-122"/>
              </a:rPr>
              <a:t>汇率决定理论</a:t>
            </a:r>
          </a:p>
        </p:txBody>
      </p:sp>
      <p:graphicFrame>
        <p:nvGraphicFramePr>
          <p:cNvPr id="36872" name="Object 4"/>
          <p:cNvGraphicFramePr>
            <a:graphicFrameLocks noChangeAspect="1"/>
          </p:cNvGraphicFramePr>
          <p:nvPr>
            <p:extLst>
              <p:ext uri="{D42A27DB-BD31-4B8C-83A1-F6EECF244321}">
                <p14:modId xmlns:p14="http://schemas.microsoft.com/office/powerpoint/2010/main" val="2898688747"/>
              </p:ext>
            </p:extLst>
          </p:nvPr>
        </p:nvGraphicFramePr>
        <p:xfrm>
          <a:off x="7205527" y="4387239"/>
          <a:ext cx="2212187" cy="836514"/>
        </p:xfrm>
        <a:graphic>
          <a:graphicData uri="http://schemas.openxmlformats.org/presentationml/2006/ole">
            <mc:AlternateContent xmlns:mc="http://schemas.openxmlformats.org/markup-compatibility/2006">
              <mc:Choice xmlns:v="urn:schemas-microsoft-com:vml" Requires="v">
                <p:oleObj spid="_x0000_s36956" name="Equation" r:id="rId4" imgW="926698" imgH="393529" progId="Equation.DSMT4">
                  <p:embed/>
                </p:oleObj>
              </mc:Choice>
              <mc:Fallback>
                <p:oleObj name="Equation" r:id="rId4" imgW="926698" imgH="393529"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5527" y="4387239"/>
                        <a:ext cx="2212187" cy="836514"/>
                      </a:xfrm>
                      <a:prstGeom prst="rect">
                        <a:avLst/>
                      </a:prstGeom>
                      <a:noFill/>
                      <a:ln>
                        <a:noFill/>
                      </a:ln>
                      <a:effectLst/>
                    </p:spPr>
                  </p:pic>
                </p:oleObj>
              </mc:Fallback>
            </mc:AlternateContent>
          </a:graphicData>
        </a:graphic>
      </p:graphicFrame>
      <p:sp>
        <p:nvSpPr>
          <p:cNvPr id="10" name="Rectangle 3"/>
          <p:cNvSpPr txBox="1">
            <a:spLocks noChangeArrowheads="1"/>
          </p:cNvSpPr>
          <p:nvPr/>
        </p:nvSpPr>
        <p:spPr>
          <a:xfrm>
            <a:off x="455578" y="2073648"/>
            <a:ext cx="11228422" cy="2092881"/>
          </a:xfrm>
          <a:prstGeom prst="rect">
            <a:avLst/>
          </a:prstGeom>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ct val="50000"/>
              </a:spcBef>
              <a:buFontTx/>
              <a:buNone/>
              <a:defRPr/>
            </a:pPr>
            <a:r>
              <a:rPr lang="zh-CN" altLang="en-US" sz="2000" kern="0" dirty="0" smtClean="0">
                <a:latin typeface="微软雅黑" panose="020B0503020204020204" pitchFamily="34" charset="-122"/>
                <a:ea typeface="微软雅黑" panose="020B0503020204020204" pitchFamily="34" charset="-122"/>
              </a:rPr>
              <a:t>内容：（</a:t>
            </a:r>
            <a:r>
              <a:rPr lang="en-US" altLang="zh-CN" sz="2000" kern="0" dirty="0" smtClean="0">
                <a:latin typeface="微软雅黑" panose="020B0503020204020204" pitchFamily="34" charset="-122"/>
                <a:ea typeface="微软雅黑" panose="020B0503020204020204" pitchFamily="34" charset="-122"/>
              </a:rPr>
              <a:t>1</a:t>
            </a:r>
            <a:r>
              <a:rPr lang="zh-CN" altLang="en-US" sz="2000" kern="0" dirty="0" smtClean="0">
                <a:latin typeface="微软雅黑" panose="020B0503020204020204" pitchFamily="34" charset="-122"/>
                <a:ea typeface="微软雅黑" panose="020B0503020204020204" pitchFamily="34" charset="-122"/>
              </a:rPr>
              <a:t>）出口换汇成本：其中，</a:t>
            </a:r>
            <a:r>
              <a:rPr lang="en-US" altLang="zh-CN" sz="2000" i="1" kern="0" dirty="0" err="1" smtClean="0">
                <a:latin typeface="微软雅黑" panose="020B0503020204020204" pitchFamily="34" charset="-122"/>
                <a:ea typeface="微软雅黑" panose="020B0503020204020204" pitchFamily="34" charset="-122"/>
              </a:rPr>
              <a:t>ExC</a:t>
            </a:r>
            <a:r>
              <a:rPr lang="en-US" altLang="zh-CN" sz="2000" i="1" kern="0" dirty="0" smtClean="0">
                <a:latin typeface="微软雅黑" panose="020B0503020204020204" pitchFamily="34" charset="-122"/>
                <a:ea typeface="微软雅黑" panose="020B0503020204020204" pitchFamily="34" charset="-122"/>
              </a:rPr>
              <a:t> </a:t>
            </a:r>
            <a:r>
              <a:rPr lang="zh-CN" altLang="en-US" sz="2000" kern="0" dirty="0" smtClean="0">
                <a:latin typeface="微软雅黑" panose="020B0503020204020204" pitchFamily="34" charset="-122"/>
                <a:ea typeface="微软雅黑" panose="020B0503020204020204" pitchFamily="34" charset="-122"/>
              </a:rPr>
              <a:t>为出口换汇成本，</a:t>
            </a:r>
            <a:r>
              <a:rPr lang="en-US" altLang="zh-CN" sz="2000" i="1" kern="0" dirty="0" err="1" smtClean="0">
                <a:latin typeface="微软雅黑" panose="020B0503020204020204" pitchFamily="34" charset="-122"/>
                <a:ea typeface="微软雅黑" panose="020B0503020204020204" pitchFamily="34" charset="-122"/>
              </a:rPr>
              <a:t>P</a:t>
            </a:r>
            <a:r>
              <a:rPr lang="en-US" altLang="zh-CN" sz="2000" i="1" kern="0" baseline="-25000" dirty="0" err="1" smtClean="0">
                <a:latin typeface="微软雅黑" panose="020B0503020204020204" pitchFamily="34" charset="-122"/>
                <a:ea typeface="微软雅黑" panose="020B0503020204020204" pitchFamily="34" charset="-122"/>
              </a:rPr>
              <a:t>e</a:t>
            </a:r>
            <a:r>
              <a:rPr lang="en-US" altLang="zh-CN" sz="2000" i="1" kern="0" baseline="-25000" dirty="0" smtClean="0">
                <a:latin typeface="微软雅黑" panose="020B0503020204020204" pitchFamily="34" charset="-122"/>
                <a:ea typeface="微软雅黑" panose="020B0503020204020204" pitchFamily="34" charset="-122"/>
              </a:rPr>
              <a:t> </a:t>
            </a:r>
            <a:r>
              <a:rPr lang="zh-CN" altLang="en-US" sz="2000" kern="0" dirty="0" smtClean="0">
                <a:latin typeface="微软雅黑" panose="020B0503020204020204" pitchFamily="34" charset="-122"/>
                <a:ea typeface="微软雅黑" panose="020B0503020204020204" pitchFamily="34" charset="-122"/>
              </a:rPr>
              <a:t>为预期利润率，</a:t>
            </a:r>
            <a:r>
              <a:rPr lang="en-US" altLang="zh-CN" sz="2000" i="1" kern="0" dirty="0" err="1" smtClean="0">
                <a:latin typeface="微软雅黑" panose="020B0503020204020204" pitchFamily="34" charset="-122"/>
                <a:ea typeface="微软雅黑" panose="020B0503020204020204" pitchFamily="34" charset="-122"/>
              </a:rPr>
              <a:t>ExC</a:t>
            </a:r>
            <a:r>
              <a:rPr lang="en-US" altLang="zh-CN" sz="2000" i="1" kern="0" baseline="-25000" dirty="0" err="1" smtClean="0">
                <a:latin typeface="微软雅黑" panose="020B0503020204020204" pitchFamily="34" charset="-122"/>
                <a:ea typeface="微软雅黑" panose="020B0503020204020204" pitchFamily="34" charset="-122"/>
              </a:rPr>
              <a:t>RMB</a:t>
            </a:r>
            <a:r>
              <a:rPr lang="zh-CN" altLang="en-US" sz="2000" kern="0" dirty="0" smtClean="0">
                <a:latin typeface="微软雅黑" panose="020B0503020204020204" pitchFamily="34" charset="-122"/>
                <a:ea typeface="微软雅黑" panose="020B0503020204020204" pitchFamily="34" charset="-122"/>
              </a:rPr>
              <a:t>为一定时期内以人民币计算的出口总成本，</a:t>
            </a:r>
            <a:r>
              <a:rPr lang="en-US" altLang="zh-CN" sz="2000" i="1" kern="0" dirty="0" smtClean="0">
                <a:latin typeface="微软雅黑" panose="020B0503020204020204" pitchFamily="34" charset="-122"/>
                <a:ea typeface="微软雅黑" panose="020B0503020204020204" pitchFamily="34" charset="-122"/>
              </a:rPr>
              <a:t>ER</a:t>
            </a:r>
            <a:r>
              <a:rPr lang="en-US" altLang="zh-CN" sz="2000" i="1" kern="0" baseline="-25000" dirty="0" smtClean="0">
                <a:latin typeface="微软雅黑" panose="020B0503020204020204" pitchFamily="34" charset="-122"/>
                <a:ea typeface="微软雅黑" panose="020B0503020204020204" pitchFamily="34" charset="-122"/>
              </a:rPr>
              <a:t>USD</a:t>
            </a:r>
            <a:r>
              <a:rPr lang="zh-CN" altLang="en-US" sz="2000" kern="0" dirty="0" smtClean="0">
                <a:latin typeface="微软雅黑" panose="020B0503020204020204" pitchFamily="34" charset="-122"/>
                <a:ea typeface="微软雅黑" panose="020B0503020204020204" pitchFamily="34" charset="-122"/>
              </a:rPr>
              <a:t>为一定时期内以美元衡量的出口总收入</a:t>
            </a:r>
            <a:endParaRPr lang="en-US" altLang="zh-CN" sz="2000" kern="0" dirty="0" smtClean="0">
              <a:latin typeface="微软雅黑" panose="020B0503020204020204" pitchFamily="34" charset="-122"/>
              <a:ea typeface="微软雅黑" panose="020B0503020204020204" pitchFamily="34" charset="-122"/>
            </a:endParaRPr>
          </a:p>
          <a:p>
            <a:pPr eaLnBrk="1" hangingPunct="1">
              <a:lnSpc>
                <a:spcPct val="150000"/>
              </a:lnSpc>
              <a:spcBef>
                <a:spcPct val="50000"/>
              </a:spcBef>
              <a:buNone/>
              <a:defRPr/>
            </a:pPr>
            <a:r>
              <a:rPr lang="zh-CN" altLang="en-US" sz="2000" kern="0" dirty="0" smtClean="0">
                <a:latin typeface="微软雅黑" panose="020B0503020204020204" pitchFamily="34" charset="-122"/>
                <a:ea typeface="微软雅黑" panose="020B0503020204020204" pitchFamily="34" charset="-122"/>
              </a:rPr>
              <a:t>（</a:t>
            </a:r>
            <a:r>
              <a:rPr lang="en-US" altLang="zh-CN" sz="2000" kern="0" dirty="0">
                <a:latin typeface="微软雅黑" panose="020B0503020204020204" pitchFamily="34" charset="-122"/>
                <a:ea typeface="微软雅黑" panose="020B0503020204020204" pitchFamily="34" charset="-122"/>
              </a:rPr>
              <a:t>2</a:t>
            </a:r>
            <a:r>
              <a:rPr lang="zh-CN" altLang="en-US" sz="2000" kern="0" dirty="0">
                <a:latin typeface="微软雅黑" panose="020B0503020204020204" pitchFamily="34" charset="-122"/>
                <a:ea typeface="微软雅黑" panose="020B0503020204020204" pitchFamily="34" charset="-122"/>
              </a:rPr>
              <a:t>）进口换汇成本：其中，</a:t>
            </a:r>
            <a:r>
              <a:rPr lang="en-US" altLang="zh-CN" sz="2000" kern="0" dirty="0">
                <a:latin typeface="微软雅黑" panose="020B0503020204020204" pitchFamily="34" charset="-122"/>
                <a:ea typeface="微软雅黑" panose="020B0503020204020204" pitchFamily="34" charset="-122"/>
              </a:rPr>
              <a:t>IMC</a:t>
            </a:r>
            <a:r>
              <a:rPr lang="zh-CN" altLang="en-US" sz="2000" kern="0" dirty="0">
                <a:latin typeface="微软雅黑" panose="020B0503020204020204" pitchFamily="34" charset="-122"/>
                <a:ea typeface="微软雅黑" panose="020B0503020204020204" pitchFamily="34" charset="-122"/>
              </a:rPr>
              <a:t>为进口换汇</a:t>
            </a:r>
            <a:r>
              <a:rPr lang="zh-CN" altLang="en-US" sz="2000" kern="0" dirty="0" smtClean="0">
                <a:latin typeface="微软雅黑" panose="020B0503020204020204" pitchFamily="34" charset="-122"/>
                <a:ea typeface="微软雅黑" panose="020B0503020204020204" pitchFamily="34" charset="-122"/>
              </a:rPr>
              <a:t>成本，</a:t>
            </a:r>
            <a:r>
              <a:rPr lang="en-US" altLang="zh-CN" sz="2000" i="1" kern="0" dirty="0">
                <a:latin typeface="微软雅黑" panose="020B0503020204020204" pitchFamily="34" charset="-122"/>
                <a:ea typeface="微软雅黑" panose="020B0503020204020204" pitchFamily="34" charset="-122"/>
              </a:rPr>
              <a:t>TSR</a:t>
            </a:r>
            <a:r>
              <a:rPr lang="en-US" altLang="zh-CN" sz="1200" i="1" kern="0" dirty="0">
                <a:latin typeface="微软雅黑" panose="020B0503020204020204" pitchFamily="34" charset="-122"/>
                <a:ea typeface="微软雅黑" panose="020B0503020204020204" pitchFamily="34" charset="-122"/>
              </a:rPr>
              <a:t>RMB</a:t>
            </a:r>
            <a:r>
              <a:rPr lang="zh-CN" altLang="en-US" sz="2000" kern="0" dirty="0">
                <a:latin typeface="微软雅黑" panose="020B0503020204020204" pitchFamily="34" charset="-122"/>
                <a:ea typeface="微软雅黑" panose="020B0503020204020204" pitchFamily="34" charset="-122"/>
              </a:rPr>
              <a:t>为一定时期内中国进口商品在国内市场的人民币销售总收入，</a:t>
            </a:r>
            <a:r>
              <a:rPr lang="en-US" altLang="zh-CN" sz="2000" kern="0" dirty="0">
                <a:latin typeface="微软雅黑" panose="020B0503020204020204" pitchFamily="34" charset="-122"/>
                <a:ea typeface="微软雅黑" panose="020B0503020204020204" pitchFamily="34" charset="-122"/>
              </a:rPr>
              <a:t>IM</a:t>
            </a:r>
            <a:r>
              <a:rPr lang="en-US" altLang="zh-CN" sz="1100" i="1" kern="0" dirty="0">
                <a:latin typeface="微软雅黑" panose="020B0503020204020204" pitchFamily="34" charset="-122"/>
                <a:ea typeface="微软雅黑" panose="020B0503020204020204" pitchFamily="34" charset="-122"/>
              </a:rPr>
              <a:t>USD</a:t>
            </a:r>
            <a:r>
              <a:rPr lang="zh-CN" altLang="en-US" sz="2000" kern="0" dirty="0">
                <a:latin typeface="微软雅黑" panose="020B0503020204020204" pitchFamily="34" charset="-122"/>
                <a:ea typeface="微软雅黑" panose="020B0503020204020204" pitchFamily="34" charset="-122"/>
              </a:rPr>
              <a:t>为一定时期内以美元表示的进口商品总值 </a:t>
            </a:r>
          </a:p>
        </p:txBody>
      </p:sp>
      <p:graphicFrame>
        <p:nvGraphicFramePr>
          <p:cNvPr id="2" name="对象 1"/>
          <p:cNvGraphicFramePr>
            <a:graphicFrameLocks noChangeAspect="1"/>
          </p:cNvGraphicFramePr>
          <p:nvPr>
            <p:extLst>
              <p:ext uri="{D42A27DB-BD31-4B8C-83A1-F6EECF244321}">
                <p14:modId xmlns:p14="http://schemas.microsoft.com/office/powerpoint/2010/main" val="153160336"/>
              </p:ext>
            </p:extLst>
          </p:nvPr>
        </p:nvGraphicFramePr>
        <p:xfrm>
          <a:off x="3537237" y="4387239"/>
          <a:ext cx="2390284" cy="843412"/>
        </p:xfrm>
        <a:graphic>
          <a:graphicData uri="http://schemas.openxmlformats.org/presentationml/2006/ole">
            <mc:AlternateContent xmlns:mc="http://schemas.openxmlformats.org/markup-compatibility/2006">
              <mc:Choice xmlns:v="urn:schemas-microsoft-com:vml" Requires="v">
                <p:oleObj spid="_x0000_s36957" name="Equation" r:id="rId6" imgW="1447800" imgH="431800" progId="Equation.DSMT4">
                  <p:embed/>
                </p:oleObj>
              </mc:Choice>
              <mc:Fallback>
                <p:oleObj name="Equation" r:id="rId6" imgW="1447800" imgH="4318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7237" y="4387239"/>
                        <a:ext cx="2390284" cy="843412"/>
                      </a:xfrm>
                      <a:prstGeom prst="rect">
                        <a:avLst/>
                      </a:prstGeom>
                      <a:noFill/>
                      <a:ln>
                        <a:noFill/>
                      </a:ln>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E1E09E03-8960-407E-97F9-DA1920C45336}" type="slidenum">
              <a:rPr lang="zh-CN" altLang="en-US" smtClean="0"/>
              <a:pPr>
                <a:defRPr/>
              </a:pPr>
              <a:t>23</a:t>
            </a:fld>
            <a:endParaRPr lang="zh-CN" altLang="en-US"/>
          </a:p>
        </p:txBody>
      </p:sp>
      <p:sp>
        <p:nvSpPr>
          <p:cNvPr id="16"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二</a:t>
            </a:r>
            <a:r>
              <a:rPr lang="zh-CN" altLang="en-US" sz="2400" b="1" dirty="0" smtClean="0">
                <a:solidFill>
                  <a:srgbClr val="595959"/>
                </a:solidFill>
                <a:latin typeface="微软雅黑" pitchFamily="34" charset="-122"/>
                <a:ea typeface="微软雅黑" pitchFamily="34" charset="-122"/>
              </a:rPr>
              <a:t>、汇率</a:t>
            </a:r>
            <a:r>
              <a:rPr lang="zh-CN" altLang="en-US" sz="2400" b="1" dirty="0">
                <a:solidFill>
                  <a:srgbClr val="595959"/>
                </a:solidFill>
                <a:latin typeface="微软雅黑" pitchFamily="34" charset="-122"/>
                <a:ea typeface="微软雅黑" pitchFamily="34" charset="-122"/>
              </a:rPr>
              <a:t>的</a:t>
            </a:r>
            <a:r>
              <a:rPr lang="zh-CN" altLang="en-US" sz="2400" b="1" dirty="0" smtClean="0">
                <a:solidFill>
                  <a:srgbClr val="595959"/>
                </a:solidFill>
                <a:latin typeface="微软雅黑" pitchFamily="34" charset="-122"/>
                <a:ea typeface="微软雅黑" pitchFamily="34" charset="-122"/>
              </a:rPr>
              <a:t>决定及其理论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04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charset="-122"/>
              <a:cs typeface="+mn-cs"/>
            </a:endParaRPr>
          </a:p>
        </p:txBody>
      </p:sp>
      <p:pic>
        <p:nvPicPr>
          <p:cNvPr id="20483"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文本框 25"/>
          <p:cNvSpPr txBox="1">
            <a:spLocks noChangeArrowheads="1"/>
          </p:cNvSpPr>
          <p:nvPr/>
        </p:nvSpPr>
        <p:spPr bwMode="auto">
          <a:xfrm>
            <a:off x="3028950" y="3005138"/>
            <a:ext cx="8912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48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汇率的影响与汇率风险</a:t>
            </a:r>
            <a:endParaRPr kumimoji="0" lang="zh-CN" altLang="en-US" sz="4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0485"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6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Part </a:t>
            </a:r>
            <a:r>
              <a:rPr kumimoji="0" lang="en-US" altLang="zh-CN" sz="6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03</a:t>
            </a:r>
            <a:endParaRPr kumimoji="0" lang="zh-CN" altLang="en-US" sz="6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E1E09E03-8960-407E-97F9-DA1920C45336}"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540938904"/>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891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
          <p:cNvSpPr txBox="1">
            <a:spLocks noChangeArrowheads="1"/>
          </p:cNvSpPr>
          <p:nvPr/>
        </p:nvSpPr>
        <p:spPr>
          <a:xfrm>
            <a:off x="645264" y="1807398"/>
            <a:ext cx="11122819" cy="4580741"/>
          </a:xfrm>
          <a:prstGeom prst="rect">
            <a:avLst/>
          </a:prstGeom>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180000" eaLnBrk="1" hangingPunct="1">
              <a:lnSpc>
                <a:spcPts val="3500"/>
              </a:lnSpc>
              <a:spcBef>
                <a:spcPts val="0"/>
              </a:spcBef>
              <a:buFontTx/>
              <a:buNone/>
              <a:defRPr/>
            </a:pPr>
            <a:r>
              <a:rPr lang="en-US" altLang="zh-CN" sz="2400" b="1" kern="0" dirty="0" smtClean="0">
                <a:latin typeface="微软雅黑" panose="020B0503020204020204" pitchFamily="34" charset="-122"/>
                <a:ea typeface="微软雅黑" panose="020B0503020204020204" pitchFamily="34" charset="-122"/>
              </a:rPr>
              <a:t>1</a:t>
            </a:r>
            <a:r>
              <a:rPr lang="en-US" altLang="zh-CN" sz="2400" b="1" kern="0" dirty="0">
                <a:latin typeface="微软雅黑" panose="020B0503020204020204" pitchFamily="34" charset="-122"/>
                <a:ea typeface="微软雅黑" panose="020B0503020204020204" pitchFamily="34" charset="-122"/>
              </a:rPr>
              <a:t>.</a:t>
            </a:r>
            <a:r>
              <a:rPr lang="zh-CN" altLang="en-US" sz="2400" b="1" kern="0" dirty="0" smtClean="0">
                <a:latin typeface="微软雅黑" panose="020B0503020204020204" pitchFamily="34" charset="-122"/>
                <a:ea typeface="微软雅黑" panose="020B0503020204020204" pitchFamily="34" charset="-122"/>
              </a:rPr>
              <a:t>汇率对进出口的影响</a:t>
            </a:r>
            <a:endParaRPr lang="zh-CN" altLang="en-US" sz="2400" b="1" kern="0" dirty="0">
              <a:latin typeface="微软雅黑" panose="020B0503020204020204" pitchFamily="34" charset="-122"/>
              <a:ea typeface="微软雅黑" panose="020B0503020204020204" pitchFamily="34" charset="-122"/>
            </a:endParaRPr>
          </a:p>
          <a:p>
            <a:pPr marL="294300" indent="-342900" eaLnBrk="1" hangingPunct="1">
              <a:lnSpc>
                <a:spcPts val="3500"/>
              </a:lnSpc>
              <a:spcBef>
                <a:spcPts val="0"/>
              </a:spcBef>
              <a:buClr>
                <a:srgbClr val="0070C0"/>
              </a:buClr>
              <a:buFont typeface="Wingdings" pitchFamily="2" charset="2"/>
              <a:buChar char="Ø"/>
              <a:defRPr/>
            </a:pPr>
            <a:r>
              <a:rPr lang="zh-CN" altLang="en-US" sz="2000" kern="0" dirty="0" smtClean="0">
                <a:latin typeface="微软雅黑" panose="020B0503020204020204" pitchFamily="34" charset="-122"/>
                <a:ea typeface="微软雅黑" panose="020B0503020204020204" pitchFamily="34" charset="-122"/>
              </a:rPr>
              <a:t>本币</a:t>
            </a:r>
            <a:r>
              <a:rPr lang="zh-CN" altLang="en-US" sz="2000" kern="0" dirty="0">
                <a:latin typeface="微软雅黑" panose="020B0503020204020204" pitchFamily="34" charset="-122"/>
                <a:ea typeface="微软雅黑" panose="020B0503020204020204" pitchFamily="34" charset="-122"/>
              </a:rPr>
              <a:t>汇率下降可以起到抑制进口、刺激出口的作用，改善贸易状况。反之，不利于贸易</a:t>
            </a:r>
            <a:r>
              <a:rPr lang="zh-CN" altLang="en-US" sz="2000" kern="0" dirty="0" smtClean="0">
                <a:latin typeface="微软雅黑" panose="020B0503020204020204" pitchFamily="34" charset="-122"/>
                <a:ea typeface="微软雅黑" panose="020B0503020204020204" pitchFamily="34" charset="-122"/>
              </a:rPr>
              <a:t>平衡</a:t>
            </a:r>
            <a:endParaRPr lang="en-US" altLang="zh-CN" sz="2000" kern="0" dirty="0" smtClean="0">
              <a:latin typeface="微软雅黑" panose="020B0503020204020204" pitchFamily="34" charset="-122"/>
              <a:ea typeface="微软雅黑" panose="020B0503020204020204" pitchFamily="34" charset="-122"/>
            </a:endParaRPr>
          </a:p>
          <a:p>
            <a:pPr marL="294300" indent="-342900" eaLnBrk="1" hangingPunct="1">
              <a:lnSpc>
                <a:spcPts val="3500"/>
              </a:lnSpc>
              <a:spcBef>
                <a:spcPts val="0"/>
              </a:spcBef>
              <a:buClr>
                <a:srgbClr val="0070C0"/>
              </a:buClr>
              <a:buFont typeface="Wingdings" pitchFamily="2" charset="2"/>
              <a:buChar char="Ø"/>
              <a:defRPr/>
            </a:pPr>
            <a:r>
              <a:rPr lang="zh-CN" altLang="en-US" sz="2000" kern="0" dirty="0" smtClean="0">
                <a:latin typeface="微软雅黑" panose="020B0503020204020204" pitchFamily="34" charset="-122"/>
                <a:ea typeface="微软雅黑" panose="020B0503020204020204" pitchFamily="34" charset="-122"/>
              </a:rPr>
              <a:t>伴随条件：进出口</a:t>
            </a:r>
            <a:r>
              <a:rPr lang="zh-CN" altLang="en-US" sz="2000" kern="0" dirty="0">
                <a:latin typeface="微软雅黑" panose="020B0503020204020204" pitchFamily="34" charset="-122"/>
                <a:ea typeface="微软雅黑" panose="020B0503020204020204" pitchFamily="34" charset="-122"/>
              </a:rPr>
              <a:t>需求有价格弹性</a:t>
            </a:r>
            <a:r>
              <a:rPr lang="en-US" altLang="zh-CN" sz="2000" kern="0" dirty="0">
                <a:latin typeface="微软雅黑" panose="020B0503020204020204" pitchFamily="34" charset="-122"/>
                <a:ea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rPr>
              <a:t>进出口品价格的变动对需求会有所影响</a:t>
            </a:r>
          </a:p>
          <a:p>
            <a:pPr marL="180000" eaLnBrk="1" hangingPunct="1">
              <a:lnSpc>
                <a:spcPts val="3500"/>
              </a:lnSpc>
              <a:spcBef>
                <a:spcPts val="0"/>
              </a:spcBef>
              <a:buFont typeface="Wingdings" panose="05000000000000000000" pitchFamily="2" charset="2"/>
              <a:buNone/>
              <a:defRPr/>
            </a:pPr>
            <a:r>
              <a:rPr lang="en-US" altLang="zh-CN" sz="2400" b="1" kern="0" dirty="0">
                <a:latin typeface="微软雅黑" panose="020B0503020204020204" pitchFamily="34" charset="-122"/>
                <a:ea typeface="微软雅黑" panose="020B0503020204020204" pitchFamily="34" charset="-122"/>
              </a:rPr>
              <a:t>2.</a:t>
            </a:r>
            <a:r>
              <a:rPr lang="zh-CN" altLang="en-US" sz="2400" b="1" kern="0" dirty="0" smtClean="0">
                <a:latin typeface="微软雅黑" panose="020B0503020204020204" pitchFamily="34" charset="-122"/>
                <a:ea typeface="微软雅黑" panose="020B0503020204020204" pitchFamily="34" charset="-122"/>
              </a:rPr>
              <a:t>汇率对物价的影响</a:t>
            </a:r>
            <a:endParaRPr lang="zh-CN" altLang="en-US" sz="2400" b="1" kern="0" dirty="0">
              <a:latin typeface="微软雅黑" panose="020B0503020204020204" pitchFamily="34" charset="-122"/>
              <a:ea typeface="微软雅黑" panose="020B0503020204020204" pitchFamily="34" charset="-122"/>
            </a:endParaRPr>
          </a:p>
          <a:p>
            <a:pPr marL="294300" indent="-342900" eaLnBrk="1" hangingPunct="1">
              <a:lnSpc>
                <a:spcPts val="3500"/>
              </a:lnSpc>
              <a:spcBef>
                <a:spcPts val="0"/>
              </a:spcBef>
              <a:buClr>
                <a:srgbClr val="0070C0"/>
              </a:buClr>
              <a:buFont typeface="Wingdings" pitchFamily="2" charset="2"/>
              <a:buChar char="Ø"/>
              <a:defRPr/>
            </a:pPr>
            <a:r>
              <a:rPr lang="zh-CN" altLang="en-US" sz="2000" kern="0" dirty="0" smtClean="0">
                <a:latin typeface="微软雅黑" panose="020B0503020204020204" pitchFamily="34" charset="-122"/>
                <a:ea typeface="微软雅黑" panose="020B0503020204020204" pitchFamily="34" charset="-122"/>
              </a:rPr>
              <a:t>本币</a:t>
            </a:r>
            <a:r>
              <a:rPr lang="zh-CN" altLang="en-US" sz="2000" kern="0" dirty="0">
                <a:latin typeface="微软雅黑" panose="020B0503020204020204" pitchFamily="34" charset="-122"/>
                <a:ea typeface="微软雅黑" panose="020B0503020204020204" pitchFamily="34" charset="-122"/>
              </a:rPr>
              <a:t>汇率下降引起国内进口消费品和原材料价格的上涨，对其他商品的价格上涨起到拉动作用。汇率上升，有助于抑制国内物价</a:t>
            </a:r>
            <a:r>
              <a:rPr lang="zh-CN" altLang="en-US" sz="2000" kern="0" dirty="0" smtClean="0">
                <a:latin typeface="微软雅黑" panose="020B0503020204020204" pitchFamily="34" charset="-122"/>
                <a:ea typeface="微软雅黑" panose="020B0503020204020204" pitchFamily="34" charset="-122"/>
              </a:rPr>
              <a:t>上涨</a:t>
            </a:r>
            <a:endParaRPr lang="en-US" altLang="zh-CN" sz="2000" kern="0" dirty="0" smtClean="0">
              <a:latin typeface="微软雅黑" panose="020B0503020204020204" pitchFamily="34" charset="-122"/>
              <a:ea typeface="微软雅黑" panose="020B0503020204020204" pitchFamily="34" charset="-122"/>
            </a:endParaRPr>
          </a:p>
          <a:p>
            <a:pPr marL="180000" eaLnBrk="1" hangingPunct="1">
              <a:lnSpc>
                <a:spcPts val="3500"/>
              </a:lnSpc>
              <a:spcBef>
                <a:spcPts val="0"/>
              </a:spcBef>
              <a:buFont typeface="Wingdings" panose="05000000000000000000" pitchFamily="2" charset="2"/>
              <a:buNone/>
              <a:defRPr/>
            </a:pPr>
            <a:r>
              <a:rPr lang="en-US" altLang="zh-CN" sz="2400" b="1" dirty="0" smtClean="0">
                <a:latin typeface="宋体" panose="02010600030101010101" pitchFamily="2" charset="-122"/>
              </a:rPr>
              <a:t>3.</a:t>
            </a:r>
            <a:r>
              <a:rPr lang="zh-CN" altLang="en-US" sz="2400" b="1" kern="0" dirty="0" smtClean="0">
                <a:latin typeface="微软雅黑" panose="020B0503020204020204" pitchFamily="34" charset="-122"/>
                <a:ea typeface="微软雅黑" panose="020B0503020204020204" pitchFamily="34" charset="-122"/>
              </a:rPr>
              <a:t>汇率</a:t>
            </a:r>
            <a:r>
              <a:rPr lang="zh-CN" altLang="en-US" sz="2400" b="1" kern="0" dirty="0">
                <a:latin typeface="微软雅黑" panose="020B0503020204020204" pitchFamily="34" charset="-122"/>
                <a:ea typeface="微软雅黑" panose="020B0503020204020204" pitchFamily="34" charset="-122"/>
              </a:rPr>
              <a:t>对</a:t>
            </a:r>
            <a:r>
              <a:rPr lang="zh-CN" altLang="en-US" sz="2400" b="1" kern="0" dirty="0" smtClean="0">
                <a:latin typeface="微软雅黑" panose="020B0503020204020204" pitchFamily="34" charset="-122"/>
                <a:ea typeface="微软雅黑" panose="020B0503020204020204" pitchFamily="34" charset="-122"/>
              </a:rPr>
              <a:t>跨境资金流动的影响</a:t>
            </a:r>
            <a:endParaRPr lang="zh-CN" altLang="en-US" sz="2400" b="1" kern="0" dirty="0">
              <a:latin typeface="微软雅黑" panose="020B0503020204020204" pitchFamily="34" charset="-122"/>
              <a:ea typeface="微软雅黑" panose="020B0503020204020204" pitchFamily="34" charset="-122"/>
            </a:endParaRPr>
          </a:p>
          <a:p>
            <a:pPr marL="294300" indent="-342900" eaLnBrk="1" hangingPunct="1">
              <a:lnSpc>
                <a:spcPts val="3500"/>
              </a:lnSpc>
              <a:spcBef>
                <a:spcPts val="0"/>
              </a:spcBef>
              <a:buClr>
                <a:srgbClr val="0070C0"/>
              </a:buClr>
              <a:buFont typeface="Wingdings" pitchFamily="2" charset="2"/>
              <a:buChar char="Ø"/>
              <a:defRPr/>
            </a:pPr>
            <a:r>
              <a:rPr lang="zh-CN" altLang="en-US" sz="2000" kern="0" dirty="0">
                <a:latin typeface="微软雅黑" panose="020B0503020204020204" pitchFamily="34" charset="-122"/>
                <a:ea typeface="微软雅黑" panose="020B0503020204020204" pitchFamily="34" charset="-122"/>
              </a:rPr>
              <a:t>汇率变动对长期资本流动的影响较小，长期资本主要受利润和风险影响。</a:t>
            </a:r>
          </a:p>
          <a:p>
            <a:pPr marL="294300" indent="-342900" eaLnBrk="1" hangingPunct="1">
              <a:lnSpc>
                <a:spcPts val="3500"/>
              </a:lnSpc>
              <a:spcBef>
                <a:spcPts val="0"/>
              </a:spcBef>
              <a:buClr>
                <a:srgbClr val="0070C0"/>
              </a:buClr>
              <a:buFont typeface="Wingdings" pitchFamily="2" charset="2"/>
              <a:buChar char="Ø"/>
              <a:defRPr/>
            </a:pPr>
            <a:r>
              <a:rPr lang="zh-CN" altLang="en-US" sz="2000" kern="0" dirty="0">
                <a:latin typeface="微软雅黑" panose="020B0503020204020204" pitchFamily="34" charset="-122"/>
                <a:ea typeface="微软雅黑" panose="020B0503020204020204" pitchFamily="34" charset="-122"/>
              </a:rPr>
              <a:t>汇率变化对短期资本流动的影响较大，本币汇率下降可能引起短期资本外流，从而进一步加剧本币汇率的</a:t>
            </a:r>
            <a:r>
              <a:rPr lang="zh-CN" altLang="en-US" sz="2000" kern="0" dirty="0" smtClean="0">
                <a:latin typeface="微软雅黑" panose="020B0503020204020204" pitchFamily="34" charset="-122"/>
                <a:ea typeface="微软雅黑" panose="020B0503020204020204" pitchFamily="34" charset="-122"/>
              </a:rPr>
              <a:t>下跌</a:t>
            </a:r>
            <a:endParaRPr lang="zh-CN" altLang="en-US" sz="2000" kern="0" dirty="0">
              <a:latin typeface="微软雅黑" panose="020B0503020204020204" pitchFamily="34" charset="-122"/>
              <a:ea typeface="微软雅黑" panose="020B0503020204020204" pitchFamily="34" charset="-122"/>
            </a:endParaRPr>
          </a:p>
        </p:txBody>
      </p:sp>
      <p:sp>
        <p:nvSpPr>
          <p:cNvPr id="17" name="矩形 16"/>
          <p:cNvSpPr/>
          <p:nvPr/>
        </p:nvSpPr>
        <p:spPr>
          <a:xfrm>
            <a:off x="355600" y="1218187"/>
            <a:ext cx="7675563" cy="535531"/>
          </a:xfrm>
          <a:prstGeom prst="rect">
            <a:avLst/>
          </a:prstGeom>
        </p:spPr>
        <p:txBody>
          <a:bodyPr>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（一）汇率</a:t>
            </a:r>
            <a:r>
              <a:rPr lang="zh-CN" altLang="en-US" sz="2400" b="1" kern="0" dirty="0" smtClean="0">
                <a:latin typeface="微软雅黑" panose="020B0503020204020204" pitchFamily="34" charset="-122"/>
                <a:ea typeface="微软雅黑" panose="020B0503020204020204" pitchFamily="34" charset="-122"/>
              </a:rPr>
              <a:t>变化对经济的影响 </a:t>
            </a:r>
            <a:endParaRPr lang="zh-CN" altLang="en-US" sz="2400" b="1" kern="0" dirty="0">
              <a:latin typeface="微软雅黑" panose="020B0503020204020204" pitchFamily="34" charset="-122"/>
              <a:ea typeface="微软雅黑" panose="020B0503020204020204" pitchFamily="34" charset="-122"/>
            </a:endParaRPr>
          </a:p>
        </p:txBody>
      </p:sp>
      <p:sp>
        <p:nvSpPr>
          <p:cNvPr id="38919"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三</a:t>
            </a:r>
            <a:r>
              <a:rPr lang="zh-CN" altLang="en-US" sz="2400" b="1" dirty="0" smtClean="0">
                <a:solidFill>
                  <a:srgbClr val="595959"/>
                </a:solidFill>
                <a:latin typeface="微软雅黑" pitchFamily="34" charset="-122"/>
                <a:ea typeface="微软雅黑" pitchFamily="34" charset="-122"/>
              </a:rPr>
              <a:t>、</a:t>
            </a:r>
            <a:r>
              <a:rPr lang="zh-CN" altLang="en-US" sz="2400" b="1" dirty="0">
                <a:solidFill>
                  <a:srgbClr val="595959"/>
                </a:solidFill>
                <a:latin typeface="微软雅黑" pitchFamily="34" charset="-122"/>
                <a:ea typeface="微软雅黑" pitchFamily="34" charset="-122"/>
              </a:rPr>
              <a:t>汇率的影响与汇率风险</a:t>
            </a: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25</a:t>
            </a:fld>
            <a:endParaRPr lang="zh-CN" altLang="en-US"/>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891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
          <p:cNvSpPr txBox="1">
            <a:spLocks noChangeArrowheads="1"/>
          </p:cNvSpPr>
          <p:nvPr/>
        </p:nvSpPr>
        <p:spPr>
          <a:xfrm>
            <a:off x="561181" y="2015180"/>
            <a:ext cx="11122819" cy="4580741"/>
          </a:xfrm>
          <a:prstGeom prst="rect">
            <a:avLst/>
          </a:prstGeom>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180000" lvl="0" eaLnBrk="1" hangingPunct="1">
              <a:lnSpc>
                <a:spcPts val="3500"/>
              </a:lnSpc>
              <a:spcBef>
                <a:spcPts val="0"/>
              </a:spcBef>
              <a:buNone/>
              <a:defRPr/>
            </a:pPr>
            <a:r>
              <a:rPr lang="en-US" altLang="zh-CN" sz="2400" b="1" kern="0" dirty="0">
                <a:solidFill>
                  <a:srgbClr val="000000"/>
                </a:solidFill>
                <a:latin typeface="微软雅黑" panose="020B0503020204020204" pitchFamily="34" charset="-122"/>
                <a:ea typeface="微软雅黑" panose="020B0503020204020204" pitchFamily="34" charset="-122"/>
              </a:rPr>
              <a:t>4</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a:t>
            </a:r>
            <a:r>
              <a:rPr lang="zh-CN" altLang="en-US" sz="2400" b="1" kern="0" dirty="0" smtClean="0">
                <a:solidFill>
                  <a:srgbClr val="000000"/>
                </a:solidFill>
                <a:latin typeface="微软雅黑" panose="020B0503020204020204" pitchFamily="34" charset="-122"/>
                <a:ea typeface="微软雅黑" panose="020B0503020204020204" pitchFamily="34" charset="-122"/>
              </a:rPr>
              <a:t>汇率对金融资产</a:t>
            </a:r>
            <a:r>
              <a:rPr lang="zh-CN" altLang="en-US" sz="2400" b="1" kern="0" dirty="0">
                <a:solidFill>
                  <a:srgbClr val="000000"/>
                </a:solidFill>
                <a:latin typeface="微软雅黑" panose="020B0503020204020204" pitchFamily="34" charset="-122"/>
                <a:ea typeface="微软雅黑" panose="020B0503020204020204" pitchFamily="34" charset="-122"/>
              </a:rPr>
              <a:t>选择</a:t>
            </a:r>
            <a:endPar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294300" lvl="0" indent="-342900" eaLnBrk="1" hangingPunct="1">
              <a:lnSpc>
                <a:spcPts val="3500"/>
              </a:lnSpc>
              <a:spcBef>
                <a:spcPts val="0"/>
              </a:spcBef>
              <a:buClr>
                <a:srgbClr val="0070C0"/>
              </a:buClr>
              <a:buFont typeface="Wingdings" pitchFamily="2" charset="2"/>
              <a:buChar char="Ø"/>
              <a:defRPr/>
            </a:pPr>
            <a:r>
              <a:rPr lang="zh-CN" altLang="en-US" sz="2000" kern="0" dirty="0">
                <a:solidFill>
                  <a:srgbClr val="000000"/>
                </a:solidFill>
                <a:latin typeface="微软雅黑" panose="020B0503020204020204" pitchFamily="34" charset="-122"/>
                <a:ea typeface="微软雅黑" panose="020B0503020204020204" pitchFamily="34" charset="-122"/>
              </a:rPr>
              <a:t>本币升值，将促使投资者更加倾向于持有本币资产；相反，外币升值，则会导致投资者将本币资产转换为外币</a:t>
            </a:r>
            <a:r>
              <a:rPr lang="zh-CN" altLang="en-US" sz="2000" kern="0" dirty="0" smtClean="0">
                <a:solidFill>
                  <a:srgbClr val="000000"/>
                </a:solidFill>
                <a:latin typeface="微软雅黑" panose="020B0503020204020204" pitchFamily="34" charset="-122"/>
                <a:ea typeface="微软雅黑" panose="020B0503020204020204" pitchFamily="34" charset="-122"/>
              </a:rPr>
              <a:t>资产</a:t>
            </a:r>
            <a:endParaRPr lang="en-US" altLang="zh-CN" sz="2000" kern="0" dirty="0" smtClean="0">
              <a:solidFill>
                <a:srgbClr val="000000"/>
              </a:solidFill>
              <a:latin typeface="微软雅黑" panose="020B0503020204020204" pitchFamily="34" charset="-122"/>
              <a:ea typeface="微软雅黑" panose="020B0503020204020204" pitchFamily="34" charset="-122"/>
            </a:endParaRPr>
          </a:p>
          <a:p>
            <a:pPr marL="294300" lvl="0" indent="-342900" eaLnBrk="1" hangingPunct="1">
              <a:lnSpc>
                <a:spcPts val="3500"/>
              </a:lnSpc>
              <a:spcBef>
                <a:spcPts val="0"/>
              </a:spcBef>
              <a:buClr>
                <a:srgbClr val="0070C0"/>
              </a:buClr>
              <a:buFont typeface="Wingdings" pitchFamily="2" charset="2"/>
              <a:buChar char="Ø"/>
              <a:defRPr/>
            </a:pPr>
            <a:r>
              <a:rPr lang="zh-CN" altLang="en-US" sz="2000" kern="0" dirty="0">
                <a:solidFill>
                  <a:srgbClr val="000000"/>
                </a:solidFill>
                <a:latin typeface="微软雅黑" panose="020B0503020204020204" pitchFamily="34" charset="-122"/>
                <a:ea typeface="微软雅黑" panose="020B0503020204020204" pitchFamily="34" charset="-122"/>
              </a:rPr>
              <a:t>市场上预期某种货币升值，投资者持有该货币计值的资产的意愿就会增加，就会将其中一部分以其他货币计值的资产转换成该货币计值的资产，以期获得更高的未来收益；当市场上的这种投资行为普遍发生时，将促使该种货币如期升值</a:t>
            </a:r>
            <a:endParaRPr lang="en-US" altLang="zh-CN" sz="2000" kern="0" dirty="0" smtClean="0">
              <a:solidFill>
                <a:srgbClr val="000000"/>
              </a:solidFill>
              <a:latin typeface="微软雅黑" panose="020B0503020204020204" pitchFamily="34" charset="-122"/>
              <a:ea typeface="微软雅黑" panose="020B0503020204020204" pitchFamily="34" charset="-122"/>
            </a:endParaRPr>
          </a:p>
          <a:p>
            <a:pPr marL="0" lvl="0" indent="0" eaLnBrk="1" hangingPunct="1">
              <a:lnSpc>
                <a:spcPts val="3500"/>
              </a:lnSpc>
              <a:spcBef>
                <a:spcPts val="0"/>
              </a:spcBef>
              <a:buClr>
                <a:srgbClr val="0070C0"/>
              </a:buClr>
              <a:buNone/>
              <a:defRPr/>
            </a:pPr>
            <a:r>
              <a:rPr kumimoji="0" lang="en-US" altLang="zh-CN" sz="2400" b="1" i="0" u="none" strike="noStrike" kern="1200" cap="none" spc="0" normalizeH="0" baseline="0" noProof="0" dirty="0" smtClean="0">
                <a:ln>
                  <a:noFill/>
                </a:ln>
                <a:solidFill>
                  <a:srgbClr val="000000"/>
                </a:solidFill>
                <a:effectLst/>
                <a:uLnTx/>
                <a:uFillTx/>
                <a:latin typeface="宋体" panose="02010600030101010101" pitchFamily="2" charset="-122"/>
                <a:ea typeface="宋体"/>
              </a:rPr>
              <a:t>5.</a:t>
            </a:r>
            <a:r>
              <a:rPr lang="zh-CN" altLang="en-US" sz="2400" b="1" kern="0" dirty="0" smtClean="0">
                <a:solidFill>
                  <a:srgbClr val="000000"/>
                </a:solidFill>
                <a:latin typeface="微软雅黑" panose="020B0503020204020204" pitchFamily="34" charset="-122"/>
                <a:ea typeface="微软雅黑" panose="020B0503020204020204" pitchFamily="34" charset="-122"/>
              </a:rPr>
              <a:t>汇率对利率的影响</a:t>
            </a:r>
            <a:endPar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294300" lvl="0" indent="-342900" eaLnBrk="1" hangingPunct="1">
              <a:lnSpc>
                <a:spcPts val="3500"/>
              </a:lnSpc>
              <a:spcBef>
                <a:spcPts val="0"/>
              </a:spcBef>
              <a:buClr>
                <a:srgbClr val="0070C0"/>
              </a:buClr>
              <a:buFont typeface="Wingdings" pitchFamily="2" charset="2"/>
              <a:buChar char="Ø"/>
              <a:defRPr/>
            </a:pPr>
            <a:r>
              <a:rPr lang="zh-CN" altLang="en-US" sz="2000" kern="0" dirty="0" smtClean="0">
                <a:solidFill>
                  <a:srgbClr val="000000"/>
                </a:solidFill>
                <a:latin typeface="微软雅黑" panose="020B0503020204020204" pitchFamily="34" charset="-122"/>
                <a:ea typeface="微软雅黑" panose="020B0503020204020204" pitchFamily="34" charset="-122"/>
              </a:rPr>
              <a:t>影响渠道</a:t>
            </a:r>
            <a:r>
              <a:rPr lang="en-US" altLang="zh-CN" sz="2000" kern="0" dirty="0" smtClean="0">
                <a:solidFill>
                  <a:srgbClr val="000000"/>
                </a:solidFill>
                <a:latin typeface="微软雅黑" panose="020B0503020204020204" pitchFamily="34" charset="-122"/>
                <a:ea typeface="微软雅黑" panose="020B0503020204020204" pitchFamily="34" charset="-122"/>
              </a:rPr>
              <a:t>:</a:t>
            </a:r>
            <a:r>
              <a:rPr lang="zh-CN" altLang="en-US" sz="2000" kern="0" dirty="0">
                <a:solidFill>
                  <a:srgbClr val="000000"/>
                </a:solidFill>
                <a:latin typeface="微软雅黑" panose="020B0503020204020204" pitchFamily="34" charset="-122"/>
                <a:ea typeface="微软雅黑" panose="020B0503020204020204" pitchFamily="34" charset="-122"/>
              </a:rPr>
              <a:t>一是通过影响国内物价水平引起实际利率的变化；二是通过改变公众预期影响短期资本流动，进而改变国内资金供求对利率产生影响；三是通过改变该国的贸易条件进而影响外汇储备并改变国内资金供应，进而影响</a:t>
            </a:r>
            <a:r>
              <a:rPr lang="zh-CN" altLang="en-US" sz="2000" kern="0" dirty="0" smtClean="0">
                <a:solidFill>
                  <a:srgbClr val="000000"/>
                </a:solidFill>
                <a:latin typeface="微软雅黑" panose="020B0503020204020204" pitchFamily="34" charset="-122"/>
                <a:ea typeface="微软雅黑" panose="020B0503020204020204" pitchFamily="34" charset="-122"/>
              </a:rPr>
              <a:t>利率</a:t>
            </a:r>
            <a:endPar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355600" y="1218187"/>
            <a:ext cx="7675563" cy="535531"/>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（一）汇率</a:t>
            </a: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变化对经济的影响 </a:t>
            </a:r>
            <a:endPar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E1E09E03-8960-407E-97F9-DA1920C45336}"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26</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三</a:t>
            </a:r>
            <a:r>
              <a:rPr lang="zh-CN" altLang="en-US" sz="2400" b="1" dirty="0" smtClean="0">
                <a:solidFill>
                  <a:srgbClr val="595959"/>
                </a:solidFill>
                <a:latin typeface="微软雅黑" pitchFamily="34" charset="-122"/>
                <a:ea typeface="微软雅黑" pitchFamily="34" charset="-122"/>
              </a:rPr>
              <a:t>、</a:t>
            </a:r>
            <a:r>
              <a:rPr lang="zh-CN" altLang="en-US" sz="2400" b="1" dirty="0">
                <a:solidFill>
                  <a:srgbClr val="595959"/>
                </a:solidFill>
                <a:latin typeface="微软雅黑" pitchFamily="34" charset="-122"/>
                <a:ea typeface="微软雅黑" pitchFamily="34" charset="-122"/>
              </a:rPr>
              <a:t>汇率的影响与汇率风险</a:t>
            </a:r>
          </a:p>
        </p:txBody>
      </p:sp>
    </p:spTree>
    <p:extLst>
      <p:ext uri="{BB962C8B-B14F-4D97-AF65-F5344CB8AC3E}">
        <p14:creationId xmlns:p14="http://schemas.microsoft.com/office/powerpoint/2010/main" val="2787811615"/>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993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23694" y="1237642"/>
            <a:ext cx="7675563" cy="534988"/>
          </a:xfrm>
          <a:prstGeom prst="rect">
            <a:avLst/>
          </a:prstGeom>
        </p:spPr>
        <p:txBody>
          <a:bodyPr>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（二）汇率发挥作用的条件</a:t>
            </a:r>
          </a:p>
        </p:txBody>
      </p:sp>
      <p:grpSp>
        <p:nvGrpSpPr>
          <p:cNvPr id="39942" name="组合 18"/>
          <p:cNvGrpSpPr>
            <a:grpSpLocks/>
          </p:cNvGrpSpPr>
          <p:nvPr/>
        </p:nvGrpSpPr>
        <p:grpSpPr bwMode="auto">
          <a:xfrm>
            <a:off x="657225" y="2058342"/>
            <a:ext cx="9666288" cy="2032000"/>
            <a:chOff x="0" y="0"/>
            <a:chExt cx="9666514" cy="2032000"/>
          </a:xfrm>
        </p:grpSpPr>
        <p:cxnSp>
          <p:nvCxnSpPr>
            <p:cNvPr id="39947" name="直接连接符 19"/>
            <p:cNvCxnSpPr>
              <a:cxnSpLocks noChangeShapeType="1"/>
            </p:cNvCxnSpPr>
            <p:nvPr/>
          </p:nvCxnSpPr>
          <p:spPr bwMode="auto">
            <a:xfrm>
              <a:off x="769257" y="983472"/>
              <a:ext cx="8258629" cy="0"/>
            </a:xfrm>
            <a:prstGeom prst="line">
              <a:avLst/>
            </a:prstGeom>
            <a:noFill/>
            <a:ln w="6350">
              <a:solidFill>
                <a:srgbClr val="2B7BDA"/>
              </a:solidFill>
              <a:round/>
              <a:headEnd/>
              <a:tailEnd/>
            </a:ln>
            <a:extLst>
              <a:ext uri="{909E8E84-426E-40DD-AFC4-6F175D3DCCD1}">
                <a14:hiddenFill xmlns:a14="http://schemas.microsoft.com/office/drawing/2010/main">
                  <a:noFill/>
                </a14:hiddenFill>
              </a:ext>
            </a:extLst>
          </p:spPr>
        </p:cxnSp>
        <p:sp>
          <p:nvSpPr>
            <p:cNvPr id="39948" name="椭圆 20"/>
            <p:cNvSpPr>
              <a:spLocks noChangeArrowheads="1"/>
            </p:cNvSpPr>
            <p:nvPr/>
          </p:nvSpPr>
          <p:spPr bwMode="auto">
            <a:xfrm>
              <a:off x="0" y="246743"/>
              <a:ext cx="1538514" cy="1538514"/>
            </a:xfrm>
            <a:prstGeom prst="ellipse">
              <a:avLst/>
            </a:prstGeom>
            <a:solidFill>
              <a:schemeClr val="bg1"/>
            </a:solidFill>
            <a:ln w="12700">
              <a:solidFill>
                <a:srgbClr val="0C86B6"/>
              </a:solidFill>
              <a:round/>
              <a:headEnd/>
              <a:tailEnd/>
            </a:ln>
          </p:spPr>
          <p:txBody>
            <a:bodyPr anchor="ctr"/>
            <a:lstStyle/>
            <a:p>
              <a:pPr algn="ctr" eaLnBrk="1" hangingPunct="1">
                <a:buFont typeface="Arial" charset="0"/>
                <a:buNone/>
              </a:pPr>
              <a:endParaRPr lang="zh-CN" altLang="en-US">
                <a:solidFill>
                  <a:srgbClr val="FFFFFF"/>
                </a:solidFill>
              </a:endParaRPr>
            </a:p>
          </p:txBody>
        </p:sp>
        <p:sp>
          <p:nvSpPr>
            <p:cNvPr id="39949" name="椭圆 22"/>
            <p:cNvSpPr>
              <a:spLocks noChangeArrowheads="1"/>
            </p:cNvSpPr>
            <p:nvPr/>
          </p:nvSpPr>
          <p:spPr bwMode="auto">
            <a:xfrm>
              <a:off x="3817256" y="0"/>
              <a:ext cx="2032000" cy="2032000"/>
            </a:xfrm>
            <a:prstGeom prst="ellipse">
              <a:avLst/>
            </a:prstGeom>
            <a:solidFill>
              <a:schemeClr val="bg1"/>
            </a:solidFill>
            <a:ln w="28575">
              <a:solidFill>
                <a:srgbClr val="0C86B6"/>
              </a:solidFill>
              <a:round/>
              <a:headEnd/>
              <a:tailEnd/>
            </a:ln>
          </p:spPr>
          <p:txBody>
            <a:bodyPr anchor="ctr"/>
            <a:lstStyle/>
            <a:p>
              <a:pPr algn="ctr" eaLnBrk="1" hangingPunct="1">
                <a:buFont typeface="Arial" charset="0"/>
                <a:buNone/>
              </a:pPr>
              <a:endParaRPr lang="zh-CN" altLang="en-US">
                <a:solidFill>
                  <a:srgbClr val="FFFFFF"/>
                </a:solidFill>
              </a:endParaRPr>
            </a:p>
          </p:txBody>
        </p:sp>
        <p:sp>
          <p:nvSpPr>
            <p:cNvPr id="39950" name="椭圆 24"/>
            <p:cNvSpPr>
              <a:spLocks noChangeArrowheads="1"/>
            </p:cNvSpPr>
            <p:nvPr/>
          </p:nvSpPr>
          <p:spPr bwMode="auto">
            <a:xfrm>
              <a:off x="8128000" y="246743"/>
              <a:ext cx="1538514" cy="1538514"/>
            </a:xfrm>
            <a:prstGeom prst="ellipse">
              <a:avLst/>
            </a:prstGeom>
            <a:solidFill>
              <a:schemeClr val="bg1"/>
            </a:solidFill>
            <a:ln w="12700">
              <a:solidFill>
                <a:srgbClr val="0C86B6"/>
              </a:solidFill>
              <a:round/>
              <a:headEnd/>
              <a:tailEnd/>
            </a:ln>
          </p:spPr>
          <p:txBody>
            <a:bodyPr anchor="ctr"/>
            <a:lstStyle/>
            <a:p>
              <a:pPr algn="ctr" eaLnBrk="1" hangingPunct="1">
                <a:buFont typeface="Arial" charset="0"/>
                <a:buNone/>
              </a:pPr>
              <a:endParaRPr lang="zh-CN" altLang="en-US">
                <a:solidFill>
                  <a:srgbClr val="FFFFFF"/>
                </a:solidFill>
              </a:endParaRPr>
            </a:p>
          </p:txBody>
        </p:sp>
        <p:sp>
          <p:nvSpPr>
            <p:cNvPr id="39951" name="文本框 25"/>
            <p:cNvSpPr txBox="1">
              <a:spLocks noChangeArrowheads="1"/>
            </p:cNvSpPr>
            <p:nvPr/>
          </p:nvSpPr>
          <p:spPr bwMode="auto">
            <a:xfrm>
              <a:off x="261256" y="785167"/>
              <a:ext cx="10160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buFont typeface="Arial" charset="0"/>
                <a:buNone/>
              </a:pPr>
              <a:r>
                <a:rPr lang="zh-CN" altLang="en-US" sz="2400" b="1">
                  <a:solidFill>
                    <a:srgbClr val="000000"/>
                  </a:solidFill>
                  <a:latin typeface="微软雅黑" pitchFamily="34" charset="-122"/>
                  <a:ea typeface="微软雅黑" pitchFamily="34" charset="-122"/>
                </a:rPr>
                <a:t>第一</a:t>
              </a:r>
            </a:p>
          </p:txBody>
        </p:sp>
        <p:sp>
          <p:nvSpPr>
            <p:cNvPr id="39952" name="文本框 27"/>
            <p:cNvSpPr txBox="1">
              <a:spLocks noChangeArrowheads="1"/>
            </p:cNvSpPr>
            <p:nvPr/>
          </p:nvSpPr>
          <p:spPr bwMode="auto">
            <a:xfrm>
              <a:off x="3940630" y="723611"/>
              <a:ext cx="17852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buFont typeface="Arial" charset="0"/>
                <a:buNone/>
              </a:pPr>
              <a:r>
                <a:rPr lang="zh-CN" altLang="en-US" sz="2800" b="1" dirty="0">
                  <a:solidFill>
                    <a:srgbClr val="000000"/>
                  </a:solidFill>
                  <a:latin typeface="微软雅黑" pitchFamily="34" charset="-122"/>
                  <a:ea typeface="微软雅黑" pitchFamily="34" charset="-122"/>
                </a:rPr>
                <a:t>第二</a:t>
              </a:r>
            </a:p>
          </p:txBody>
        </p:sp>
        <p:sp>
          <p:nvSpPr>
            <p:cNvPr id="39953" name="文本框 29"/>
            <p:cNvSpPr txBox="1">
              <a:spLocks noChangeArrowheads="1"/>
            </p:cNvSpPr>
            <p:nvPr/>
          </p:nvSpPr>
          <p:spPr bwMode="auto">
            <a:xfrm>
              <a:off x="8389256" y="785167"/>
              <a:ext cx="10160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buFont typeface="Arial" charset="0"/>
                <a:buNone/>
              </a:pPr>
              <a:r>
                <a:rPr lang="zh-CN" altLang="en-US" sz="2400" b="1">
                  <a:solidFill>
                    <a:srgbClr val="000000"/>
                  </a:solidFill>
                  <a:latin typeface="微软雅黑" pitchFamily="34" charset="-122"/>
                  <a:ea typeface="微软雅黑" pitchFamily="34" charset="-122"/>
                </a:rPr>
                <a:t>第三</a:t>
              </a:r>
            </a:p>
          </p:txBody>
        </p:sp>
      </p:grpSp>
      <p:sp>
        <p:nvSpPr>
          <p:cNvPr id="39943" name="矩形 1"/>
          <p:cNvSpPr>
            <a:spLocks noChangeArrowheads="1"/>
          </p:cNvSpPr>
          <p:nvPr/>
        </p:nvSpPr>
        <p:spPr bwMode="auto">
          <a:xfrm>
            <a:off x="423694" y="4090342"/>
            <a:ext cx="4032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20000"/>
              </a:lnSpc>
              <a:buFont typeface="Wingdings" pitchFamily="2" charset="2"/>
              <a:buNone/>
            </a:pPr>
            <a:r>
              <a:rPr lang="zh-CN" altLang="en-US" sz="2000" b="1">
                <a:latin typeface="微软雅黑" pitchFamily="34" charset="-122"/>
                <a:ea typeface="微软雅黑" pitchFamily="34" charset="-122"/>
              </a:rPr>
              <a:t>进出口商品的需求弹性、供给弹性</a:t>
            </a:r>
          </a:p>
        </p:txBody>
      </p:sp>
      <p:sp>
        <p:nvSpPr>
          <p:cNvPr id="39944" name="矩形 2"/>
          <p:cNvSpPr>
            <a:spLocks noChangeArrowheads="1"/>
          </p:cNvSpPr>
          <p:nvPr/>
        </p:nvSpPr>
        <p:spPr bwMode="auto">
          <a:xfrm>
            <a:off x="3994622" y="4897436"/>
            <a:ext cx="4314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20000"/>
              </a:lnSpc>
              <a:buFont typeface="Wingdings" pitchFamily="2" charset="2"/>
              <a:buNone/>
            </a:pPr>
            <a:r>
              <a:rPr lang="zh-CN" altLang="en-US" sz="2000" b="1" dirty="0">
                <a:latin typeface="微软雅黑" pitchFamily="34" charset="-122"/>
                <a:ea typeface="微软雅黑" pitchFamily="34" charset="-122"/>
              </a:rPr>
              <a:t>市场体系与市场调节机制的发育程度</a:t>
            </a:r>
          </a:p>
        </p:txBody>
      </p:sp>
      <p:sp>
        <p:nvSpPr>
          <p:cNvPr id="39945" name="矩形 3"/>
          <p:cNvSpPr>
            <a:spLocks noChangeArrowheads="1"/>
          </p:cNvSpPr>
          <p:nvPr/>
        </p:nvSpPr>
        <p:spPr bwMode="auto">
          <a:xfrm>
            <a:off x="8420662" y="4320783"/>
            <a:ext cx="249299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20000"/>
              </a:lnSpc>
              <a:buFont typeface="Wingdings" pitchFamily="2" charset="2"/>
              <a:buNone/>
            </a:pPr>
            <a:r>
              <a:rPr lang="zh-CN" altLang="en-US" sz="2000" b="1" dirty="0">
                <a:latin typeface="微软雅黑" pitchFamily="34" charset="-122"/>
                <a:ea typeface="微软雅黑" pitchFamily="34" charset="-122"/>
              </a:rPr>
              <a:t>汇率制度的安排</a:t>
            </a:r>
            <a:r>
              <a:rPr lang="zh-CN" altLang="en-US" sz="2000" b="1" dirty="0" smtClean="0">
                <a:latin typeface="微软雅黑" pitchFamily="34" charset="-122"/>
                <a:ea typeface="微软雅黑" pitchFamily="34" charset="-122"/>
              </a:rPr>
              <a:t>选择</a:t>
            </a:r>
            <a:endParaRPr lang="zh-CN" altLang="en-US" sz="2000" b="1"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27</a:t>
            </a:fld>
            <a:endParaRPr lang="zh-CN" altLang="en-US"/>
          </a:p>
        </p:txBody>
      </p:sp>
      <p:sp>
        <p:nvSpPr>
          <p:cNvPr id="1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三</a:t>
            </a:r>
            <a:r>
              <a:rPr lang="zh-CN" altLang="en-US" sz="2400" b="1" dirty="0" smtClean="0">
                <a:solidFill>
                  <a:srgbClr val="595959"/>
                </a:solidFill>
                <a:latin typeface="微软雅黑" pitchFamily="34" charset="-122"/>
                <a:ea typeface="微软雅黑" pitchFamily="34" charset="-122"/>
              </a:rPr>
              <a:t>、</a:t>
            </a:r>
            <a:r>
              <a:rPr lang="zh-CN" altLang="en-US" sz="2400" b="1" dirty="0">
                <a:solidFill>
                  <a:srgbClr val="595959"/>
                </a:solidFill>
                <a:latin typeface="微软雅黑" pitchFamily="34" charset="-122"/>
                <a:ea typeface="微软雅黑" pitchFamily="34" charset="-122"/>
              </a:rPr>
              <a:t>汇率的影响与汇率风险</a:t>
            </a: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096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33589" y="995572"/>
            <a:ext cx="7675563" cy="534988"/>
          </a:xfrm>
          <a:prstGeom prst="rect">
            <a:avLst/>
          </a:prstGeom>
        </p:spPr>
        <p:txBody>
          <a:bodyPr>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（三）汇率</a:t>
            </a:r>
            <a:r>
              <a:rPr lang="zh-CN" altLang="en-US" sz="2400" b="1" kern="0" dirty="0" smtClean="0">
                <a:latin typeface="微软雅黑" panose="020B0503020204020204" pitchFamily="34" charset="-122"/>
                <a:ea typeface="微软雅黑" panose="020B0503020204020204" pitchFamily="34" charset="-122"/>
              </a:rPr>
              <a:t>风险与规避</a:t>
            </a:r>
            <a:endParaRPr lang="zh-CN" altLang="en-US" sz="2400" b="1" kern="0" dirty="0">
              <a:latin typeface="微软雅黑" panose="020B0503020204020204" pitchFamily="34" charset="-122"/>
              <a:ea typeface="微软雅黑" panose="020B0503020204020204" pitchFamily="34" charset="-122"/>
            </a:endParaRPr>
          </a:p>
        </p:txBody>
      </p:sp>
      <p:sp>
        <p:nvSpPr>
          <p:cNvPr id="40967" name="矩形 4"/>
          <p:cNvSpPr>
            <a:spLocks noChangeArrowheads="1"/>
          </p:cNvSpPr>
          <p:nvPr/>
        </p:nvSpPr>
        <p:spPr bwMode="auto">
          <a:xfrm>
            <a:off x="561181" y="1526942"/>
            <a:ext cx="11017250" cy="502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3500"/>
              </a:lnSpc>
              <a:buFont typeface="Wingdings" pitchFamily="2" charset="2"/>
              <a:buNone/>
            </a:pPr>
            <a:r>
              <a:rPr lang="en-US" altLang="zh-CN" sz="2200" b="1" dirty="0">
                <a:latin typeface="微软雅黑" pitchFamily="34" charset="-122"/>
                <a:ea typeface="微软雅黑" pitchFamily="34" charset="-122"/>
              </a:rPr>
              <a:t>1</a:t>
            </a:r>
            <a:r>
              <a:rPr lang="zh-CN" altLang="en-US" sz="2200" b="1" dirty="0">
                <a:latin typeface="微软雅黑" pitchFamily="34" charset="-122"/>
                <a:ea typeface="微软雅黑" pitchFamily="34" charset="-122"/>
              </a:rPr>
              <a:t>、风险类别</a:t>
            </a:r>
          </a:p>
          <a:p>
            <a:pPr marL="342900" indent="-342900" eaLnBrk="1" hangingPunct="1">
              <a:lnSpc>
                <a:spcPts val="3500"/>
              </a:lnSpc>
              <a:buClr>
                <a:srgbClr val="0070C0"/>
              </a:buClr>
              <a:buFont typeface="Wingdings" pitchFamily="2" charset="2"/>
              <a:buChar char="Ø"/>
            </a:pPr>
            <a:r>
              <a:rPr lang="zh-CN" altLang="en-US" sz="2200" dirty="0">
                <a:latin typeface="微软雅黑" pitchFamily="34" charset="-122"/>
                <a:ea typeface="微软雅黑" pitchFamily="34" charset="-122"/>
              </a:rPr>
              <a:t>交易汇率</a:t>
            </a:r>
            <a:r>
              <a:rPr lang="zh-CN" altLang="en-US" sz="2200" dirty="0" smtClean="0">
                <a:latin typeface="微软雅黑" pitchFamily="34" charset="-122"/>
                <a:ea typeface="微软雅黑" pitchFamily="34" charset="-122"/>
              </a:rPr>
              <a:t>风险（净出口贸易、债权债务）：</a:t>
            </a:r>
            <a:r>
              <a:rPr lang="zh-CN" altLang="en-US" sz="2200" dirty="0">
                <a:latin typeface="微软雅黑" pitchFamily="34" charset="-122"/>
                <a:ea typeface="微软雅黑" pitchFamily="34" charset="-122"/>
              </a:rPr>
              <a:t>涉外经济活动中发生</a:t>
            </a:r>
          </a:p>
          <a:p>
            <a:pPr marL="342900" indent="-342900" eaLnBrk="1" hangingPunct="1">
              <a:lnSpc>
                <a:spcPts val="3500"/>
              </a:lnSpc>
              <a:buClr>
                <a:srgbClr val="0070C0"/>
              </a:buClr>
              <a:buFont typeface="Wingdings" pitchFamily="2" charset="2"/>
              <a:buChar char="Ø"/>
            </a:pPr>
            <a:r>
              <a:rPr lang="zh-CN" altLang="en-US" sz="2200" dirty="0">
                <a:latin typeface="微软雅黑" pitchFamily="34" charset="-122"/>
                <a:ea typeface="微软雅黑" pitchFamily="34" charset="-122"/>
              </a:rPr>
              <a:t>折算汇率</a:t>
            </a:r>
            <a:r>
              <a:rPr lang="zh-CN" altLang="en-US" sz="2200" dirty="0" smtClean="0">
                <a:latin typeface="微软雅黑" pitchFamily="34" charset="-122"/>
                <a:ea typeface="微软雅黑" pitchFamily="34" charset="-122"/>
              </a:rPr>
              <a:t>风险（账务处理）：</a:t>
            </a:r>
            <a:r>
              <a:rPr lang="zh-CN" altLang="en-US" sz="2200" dirty="0">
                <a:latin typeface="微软雅黑" pitchFamily="34" charset="-122"/>
                <a:ea typeface="微软雅黑" pitchFamily="34" charset="-122"/>
              </a:rPr>
              <a:t>跨国公司会计核算时发生</a:t>
            </a:r>
          </a:p>
          <a:p>
            <a:pPr marL="342900" indent="-342900" eaLnBrk="1" hangingPunct="1">
              <a:lnSpc>
                <a:spcPts val="3500"/>
              </a:lnSpc>
              <a:buClr>
                <a:srgbClr val="0070C0"/>
              </a:buClr>
              <a:buFont typeface="Wingdings" pitchFamily="2" charset="2"/>
              <a:buChar char="Ø"/>
            </a:pPr>
            <a:r>
              <a:rPr lang="zh-CN" altLang="en-US" sz="2200" dirty="0">
                <a:latin typeface="微软雅黑" pitchFamily="34" charset="-122"/>
                <a:ea typeface="微软雅黑" pitchFamily="34" charset="-122"/>
              </a:rPr>
              <a:t>经济汇率</a:t>
            </a:r>
            <a:r>
              <a:rPr lang="zh-CN" altLang="en-US" sz="2200" dirty="0" smtClean="0">
                <a:latin typeface="微软雅黑" pitchFamily="34" charset="-122"/>
                <a:ea typeface="微软雅黑" pitchFamily="34" charset="-122"/>
              </a:rPr>
              <a:t>风险（实际经济影响）：</a:t>
            </a:r>
            <a:r>
              <a:rPr lang="zh-CN" altLang="en-US" sz="2200" dirty="0">
                <a:latin typeface="微软雅黑" pitchFamily="34" charset="-122"/>
                <a:ea typeface="微软雅黑" pitchFamily="34" charset="-122"/>
              </a:rPr>
              <a:t>对经济长期发展产生影响</a:t>
            </a:r>
          </a:p>
          <a:p>
            <a:pPr eaLnBrk="1" hangingPunct="1">
              <a:lnSpc>
                <a:spcPts val="3500"/>
              </a:lnSpc>
              <a:buFont typeface="Wingdings" pitchFamily="2" charset="2"/>
              <a:buNone/>
            </a:pPr>
            <a:r>
              <a:rPr lang="en-US" altLang="zh-CN" sz="2200" b="1" dirty="0">
                <a:latin typeface="微软雅黑" pitchFamily="34" charset="-122"/>
                <a:ea typeface="微软雅黑" pitchFamily="34" charset="-122"/>
              </a:rPr>
              <a:t>2</a:t>
            </a:r>
            <a:r>
              <a:rPr lang="zh-CN" altLang="en-US" sz="2200" b="1" dirty="0">
                <a:latin typeface="微软雅黑" pitchFamily="34" charset="-122"/>
                <a:ea typeface="微软雅黑" pitchFamily="34" charset="-122"/>
              </a:rPr>
              <a:t>、影响领域</a:t>
            </a:r>
          </a:p>
          <a:p>
            <a:pPr marL="342900" indent="-342900" eaLnBrk="1" hangingPunct="1">
              <a:lnSpc>
                <a:spcPts val="3500"/>
              </a:lnSpc>
              <a:buClr>
                <a:srgbClr val="0070C0"/>
              </a:buClr>
              <a:buFont typeface="Wingdings" pitchFamily="2" charset="2"/>
              <a:buChar char="Ø"/>
            </a:pPr>
            <a:r>
              <a:rPr lang="zh-CN" altLang="en-US" sz="2200" dirty="0">
                <a:latin typeface="微软雅黑" pitchFamily="34" charset="-122"/>
                <a:ea typeface="微软雅黑" pitchFamily="34" charset="-122"/>
              </a:rPr>
              <a:t>进出口贸易：外贸企业承担的由于支付时间差产生的风险</a:t>
            </a:r>
          </a:p>
          <a:p>
            <a:pPr marL="342900" indent="-342900" eaLnBrk="1" hangingPunct="1">
              <a:lnSpc>
                <a:spcPts val="3500"/>
              </a:lnSpc>
              <a:buClr>
                <a:srgbClr val="0070C0"/>
              </a:buClr>
              <a:buFont typeface="Wingdings" pitchFamily="2" charset="2"/>
              <a:buChar char="Ø"/>
            </a:pPr>
            <a:r>
              <a:rPr lang="zh-CN" altLang="en-US" sz="2200" dirty="0">
                <a:latin typeface="微软雅黑" pitchFamily="34" charset="-122"/>
                <a:ea typeface="微软雅黑" pitchFamily="34" charset="-122"/>
              </a:rPr>
              <a:t>外汇储备：货币当局承担的储备资产结构不合理产生的风险</a:t>
            </a:r>
          </a:p>
          <a:p>
            <a:pPr marL="342900" indent="-342900" eaLnBrk="1" hangingPunct="1">
              <a:lnSpc>
                <a:spcPts val="3500"/>
              </a:lnSpc>
              <a:buClr>
                <a:srgbClr val="0070C0"/>
              </a:buClr>
              <a:buFont typeface="Wingdings" pitchFamily="2" charset="2"/>
              <a:buChar char="Ø"/>
            </a:pPr>
            <a:r>
              <a:rPr lang="zh-CN" altLang="en-US" sz="2200" dirty="0">
                <a:latin typeface="微软雅黑" pitchFamily="34" charset="-122"/>
                <a:ea typeface="微软雅黑" pitchFamily="34" charset="-122"/>
              </a:rPr>
              <a:t>外债负担：本国政府、企业等经济主体承担的债务货币升值带来的</a:t>
            </a:r>
            <a:r>
              <a:rPr lang="zh-CN" altLang="en-US" sz="2200" dirty="0" smtClean="0">
                <a:latin typeface="微软雅黑" pitchFamily="34" charset="-122"/>
                <a:ea typeface="微软雅黑" pitchFamily="34" charset="-122"/>
              </a:rPr>
              <a:t>负担</a:t>
            </a:r>
            <a:endParaRPr lang="en-US" altLang="zh-CN" sz="2200" dirty="0" smtClean="0">
              <a:latin typeface="微软雅黑" pitchFamily="34" charset="-122"/>
              <a:ea typeface="微软雅黑" pitchFamily="34" charset="-122"/>
            </a:endParaRPr>
          </a:p>
          <a:p>
            <a:pPr eaLnBrk="1" hangingPunct="1">
              <a:lnSpc>
                <a:spcPts val="3500"/>
              </a:lnSpc>
              <a:buClr>
                <a:srgbClr val="0070C0"/>
              </a:buClr>
            </a:pPr>
            <a:r>
              <a:rPr lang="en-US" altLang="zh-CN" sz="2200" b="1" dirty="0" smtClean="0">
                <a:latin typeface="微软雅黑" pitchFamily="34" charset="-122"/>
                <a:ea typeface="微软雅黑" pitchFamily="34" charset="-122"/>
              </a:rPr>
              <a:t>3</a:t>
            </a:r>
            <a:r>
              <a:rPr lang="zh-CN" altLang="en-US" sz="2200" b="1" dirty="0" smtClean="0">
                <a:latin typeface="微软雅黑" pitchFamily="34" charset="-122"/>
                <a:ea typeface="微软雅黑" pitchFamily="34" charset="-122"/>
              </a:rPr>
              <a:t>、规避办法</a:t>
            </a:r>
            <a:endParaRPr lang="en-US" altLang="zh-CN" sz="2200" b="1" dirty="0">
              <a:latin typeface="微软雅黑" pitchFamily="34" charset="-122"/>
              <a:ea typeface="微软雅黑" pitchFamily="34" charset="-122"/>
            </a:endParaRPr>
          </a:p>
          <a:p>
            <a:pPr marL="342900" indent="-342900" eaLnBrk="1" hangingPunct="1">
              <a:lnSpc>
                <a:spcPts val="3500"/>
              </a:lnSpc>
              <a:buClr>
                <a:srgbClr val="0070C0"/>
              </a:buClr>
              <a:buFont typeface="Wingdings" pitchFamily="2" charset="2"/>
              <a:buChar char="Ø"/>
            </a:pPr>
            <a:r>
              <a:rPr lang="zh-CN" altLang="en-US" sz="2200" dirty="0" smtClean="0">
                <a:latin typeface="微软雅黑" pitchFamily="34" charset="-122"/>
                <a:ea typeface="微软雅黑" pitchFamily="34" charset="-122"/>
              </a:rPr>
              <a:t>货币选择：不同交易选择相应的计价结算货币</a:t>
            </a:r>
            <a:endParaRPr lang="en-US" altLang="zh-CN" sz="2200" dirty="0" smtClean="0">
              <a:latin typeface="微软雅黑" pitchFamily="34" charset="-122"/>
              <a:ea typeface="微软雅黑" pitchFamily="34" charset="-122"/>
            </a:endParaRPr>
          </a:p>
          <a:p>
            <a:pPr marL="342900" indent="-342900" eaLnBrk="1" hangingPunct="1">
              <a:lnSpc>
                <a:spcPts val="3500"/>
              </a:lnSpc>
              <a:buClr>
                <a:srgbClr val="0070C0"/>
              </a:buClr>
              <a:buFont typeface="Wingdings" pitchFamily="2" charset="2"/>
              <a:buChar char="Ø"/>
            </a:pPr>
            <a:r>
              <a:rPr lang="zh-CN" altLang="en-US" sz="2200" dirty="0" smtClean="0">
                <a:latin typeface="微软雅黑" pitchFamily="34" charset="-122"/>
                <a:ea typeface="微软雅黑" pitchFamily="34" charset="-122"/>
              </a:rPr>
              <a:t>衍生工具防范：远期、期货、期权等工具使用防范远期汇率风险</a:t>
            </a:r>
            <a:endParaRPr lang="zh-CN" altLang="en-US" sz="2200"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28</a:t>
            </a:fld>
            <a:endParaRPr lang="zh-CN" altLang="en-US"/>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a:solidFill>
                  <a:srgbClr val="595959"/>
                </a:solidFill>
                <a:latin typeface="微软雅黑" pitchFamily="34" charset="-122"/>
                <a:ea typeface="微软雅黑" pitchFamily="34" charset="-122"/>
              </a:rPr>
              <a:t>三</a:t>
            </a:r>
            <a:r>
              <a:rPr lang="zh-CN" altLang="en-US" sz="2400" b="1" dirty="0" smtClean="0">
                <a:solidFill>
                  <a:srgbClr val="595959"/>
                </a:solidFill>
                <a:latin typeface="微软雅黑" pitchFamily="34" charset="-122"/>
                <a:ea typeface="微软雅黑" pitchFamily="34" charset="-122"/>
              </a:rPr>
              <a:t>、</a:t>
            </a:r>
            <a:r>
              <a:rPr lang="zh-CN" altLang="en-US" sz="2400" b="1" dirty="0">
                <a:solidFill>
                  <a:srgbClr val="595959"/>
                </a:solidFill>
                <a:latin typeface="微软雅黑" pitchFamily="34" charset="-122"/>
                <a:ea typeface="微软雅黑" pitchFamily="34" charset="-122"/>
              </a:rPr>
              <a:t>汇率的影响与汇率风险</a:t>
            </a: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04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charset="-122"/>
              <a:cs typeface="+mn-cs"/>
            </a:endParaRPr>
          </a:p>
        </p:txBody>
      </p:sp>
      <p:pic>
        <p:nvPicPr>
          <p:cNvPr id="20483"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文本框 25"/>
          <p:cNvSpPr txBox="1">
            <a:spLocks noChangeArrowheads="1"/>
          </p:cNvSpPr>
          <p:nvPr/>
        </p:nvSpPr>
        <p:spPr bwMode="auto">
          <a:xfrm>
            <a:off x="3028950" y="3005138"/>
            <a:ext cx="8912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48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汇率制度的演进与安排</a:t>
            </a:r>
            <a:endParaRPr kumimoji="0" lang="zh-CN" altLang="en-US" sz="4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0485"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altLang="zh-CN" sz="6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Part </a:t>
            </a:r>
            <a:r>
              <a:rPr kumimoji="0" lang="en-US" altLang="zh-CN" sz="6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04</a:t>
            </a:r>
            <a:endParaRPr kumimoji="0" lang="zh-CN" altLang="en-US" sz="6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E1E09E03-8960-407E-97F9-DA1920C45336}"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29</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359073905"/>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63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pic>
        <p:nvPicPr>
          <p:cNvPr id="1638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文本框 25"/>
          <p:cNvSpPr txBox="1">
            <a:spLocks noChangeArrowheads="1"/>
          </p:cNvSpPr>
          <p:nvPr/>
        </p:nvSpPr>
        <p:spPr bwMode="auto">
          <a:xfrm>
            <a:off x="3028950" y="3005138"/>
            <a:ext cx="8912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4800" b="1" dirty="0" smtClean="0">
                <a:solidFill>
                  <a:srgbClr val="FFFFFF"/>
                </a:solidFill>
                <a:latin typeface="微软雅黑" pitchFamily="34" charset="-122"/>
                <a:ea typeface="微软雅黑" pitchFamily="34" charset="-122"/>
              </a:rPr>
              <a:t>外汇与汇率</a:t>
            </a:r>
            <a:endParaRPr lang="zh-CN" altLang="en-US" sz="4800" b="1" dirty="0">
              <a:solidFill>
                <a:srgbClr val="FFFFFF"/>
              </a:solidFill>
              <a:latin typeface="微软雅黑" pitchFamily="34" charset="-122"/>
              <a:ea typeface="微软雅黑" pitchFamily="34" charset="-122"/>
            </a:endParaRPr>
          </a:p>
        </p:txBody>
      </p:sp>
      <p:sp>
        <p:nvSpPr>
          <p:cNvPr id="163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en-US" altLang="zh-CN" sz="6600" b="1">
                <a:solidFill>
                  <a:srgbClr val="FFFFFF"/>
                </a:solidFill>
                <a:latin typeface="微软雅黑" pitchFamily="34" charset="-122"/>
                <a:ea typeface="微软雅黑" pitchFamily="34" charset="-122"/>
              </a:rPr>
              <a:t>Part 01</a:t>
            </a:r>
            <a:endParaRPr lang="zh-CN" altLang="en-US" sz="6600" b="1">
              <a:solidFill>
                <a:srgbClr val="FFFFFF"/>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3</a:t>
            </a:fld>
            <a:endParaRPr lang="zh-CN" altLang="en-US"/>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768350" y="1668789"/>
            <a:ext cx="10915650" cy="4603506"/>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lvl="0" eaLnBrk="1" hangingPunct="1">
              <a:lnSpc>
                <a:spcPct val="150000"/>
              </a:lnSpc>
              <a:spcBef>
                <a:spcPts val="0"/>
              </a:spcBef>
              <a:buNone/>
              <a:defRPr/>
            </a:pPr>
            <a:r>
              <a:rPr kumimoji="0" lang="en-US" altLang="zh-CN" sz="2400" b="1" i="0" u="none" strike="noStrike" kern="1200" cap="none" spc="0" normalizeH="0" baseline="0" noProof="0" dirty="0" smtClean="0">
                <a:ln>
                  <a:noFill/>
                </a:ln>
                <a:solidFill>
                  <a:srgbClr val="000000"/>
                </a:solidFill>
                <a:effectLst/>
                <a:uLnTx/>
                <a:uFillTx/>
                <a:latin typeface="Calibri"/>
                <a:ea typeface="宋体"/>
              </a:rPr>
              <a:t>1</a:t>
            </a:r>
            <a:r>
              <a:rPr lang="zh-CN" altLang="en-US" sz="2200" b="1" kern="0" dirty="0">
                <a:solidFill>
                  <a:srgbClr val="000000"/>
                </a:solidFill>
                <a:latin typeface="微软雅黑" panose="020B0503020204020204" pitchFamily="34" charset="-122"/>
                <a:ea typeface="微软雅黑" panose="020B0503020204020204" pitchFamily="34" charset="-122"/>
              </a:rPr>
              <a:t>、国际金本位制下的</a:t>
            </a:r>
            <a:r>
              <a:rPr lang="zh-CN" altLang="en-US" sz="2200" b="1" kern="0" dirty="0" smtClean="0">
                <a:solidFill>
                  <a:srgbClr val="000000"/>
                </a:solidFill>
                <a:latin typeface="微软雅黑" panose="020B0503020204020204" pitchFamily="34" charset="-122"/>
                <a:ea typeface="微软雅黑" panose="020B0503020204020204" pitchFamily="34" charset="-122"/>
              </a:rPr>
              <a:t>汇率制度</a:t>
            </a:r>
            <a:endParaRPr lang="en-US" altLang="zh-CN" sz="2200" b="1" kern="0" dirty="0" smtClean="0">
              <a:solidFill>
                <a:srgbClr val="000000"/>
              </a:solidFill>
              <a:latin typeface="微软雅黑" panose="020B0503020204020204" pitchFamily="34" charset="-122"/>
              <a:ea typeface="微软雅黑" panose="020B0503020204020204" pitchFamily="34" charset="-122"/>
            </a:endParaRPr>
          </a:p>
          <a:p>
            <a:pPr lvl="0" eaLnBrk="1" hangingPunct="1">
              <a:lnSpc>
                <a:spcPct val="150000"/>
              </a:lnSpc>
              <a:spcBef>
                <a:spcPts val="0"/>
              </a:spcBef>
              <a:buClr>
                <a:srgbClr val="0070C0"/>
              </a:buClr>
              <a:buFont typeface="Wingdings" panose="05000000000000000000" pitchFamily="2" charset="2"/>
              <a:buChar char="Ø"/>
              <a:defRPr/>
            </a:pPr>
            <a:r>
              <a:rPr lang="zh-CN" altLang="en-US" sz="2200" kern="0" dirty="0" smtClean="0">
                <a:solidFill>
                  <a:srgbClr val="000000"/>
                </a:solidFill>
                <a:latin typeface="微软雅黑" panose="020B0503020204020204" pitchFamily="34" charset="-122"/>
                <a:ea typeface="微软雅黑" panose="020B0503020204020204" pitchFamily="34" charset="-122"/>
              </a:rPr>
              <a:t>固定汇率</a:t>
            </a:r>
            <a:r>
              <a:rPr kumimoji="0"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金本位，含金量比值作为基准；黄金输送点为边界</a:t>
            </a:r>
            <a:endParaRPr kumimoji="0"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eaLnBrk="1" hangingPunct="1">
              <a:lnSpc>
                <a:spcPct val="150000"/>
              </a:lnSpc>
              <a:spcBef>
                <a:spcPts val="0"/>
              </a:spcBef>
              <a:buNone/>
              <a:defRPr/>
            </a:pP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2</a:t>
            </a:r>
            <a:r>
              <a:rPr lang="zh-CN" altLang="en-US" sz="2200" b="1" kern="0" dirty="0">
                <a:solidFill>
                  <a:srgbClr val="000000"/>
                </a:solidFill>
                <a:latin typeface="微软雅黑" panose="020B0503020204020204" pitchFamily="34" charset="-122"/>
                <a:ea typeface="微软雅黑" panose="020B0503020204020204" pitchFamily="34" charset="-122"/>
              </a:rPr>
              <a:t>、布雷顿森林体系下的</a:t>
            </a:r>
            <a:r>
              <a:rPr lang="zh-CN" altLang="en-US" sz="2200" b="1" kern="0" dirty="0" smtClean="0">
                <a:solidFill>
                  <a:srgbClr val="000000"/>
                </a:solidFill>
                <a:latin typeface="微软雅黑" panose="020B0503020204020204" pitchFamily="34" charset="-122"/>
                <a:ea typeface="微软雅黑" panose="020B0503020204020204" pitchFamily="34" charset="-122"/>
              </a:rPr>
              <a:t>汇率制度</a:t>
            </a:r>
            <a:endParaRPr lang="en-US" altLang="zh-CN" sz="2200" b="1" kern="0" dirty="0" smtClean="0">
              <a:solidFill>
                <a:srgbClr val="000000"/>
              </a:solidFill>
              <a:latin typeface="微软雅黑" panose="020B0503020204020204" pitchFamily="34" charset="-122"/>
              <a:ea typeface="微软雅黑" panose="020B0503020204020204" pitchFamily="34" charset="-122"/>
            </a:endParaRPr>
          </a:p>
          <a:p>
            <a:pPr lvl="0" eaLnBrk="1" hangingPunct="1">
              <a:lnSpc>
                <a:spcPct val="150000"/>
              </a:lnSpc>
              <a:spcBef>
                <a:spcPts val="0"/>
              </a:spcBef>
              <a:buNone/>
              <a:defRPr/>
            </a:pPr>
            <a:r>
              <a:rPr lang="zh-CN" altLang="en-US" sz="2200" kern="0" dirty="0">
                <a:solidFill>
                  <a:srgbClr val="000000"/>
                </a:solidFill>
                <a:latin typeface="微软雅黑" panose="020B0503020204020204" pitchFamily="34" charset="-122"/>
                <a:ea typeface="微软雅黑" panose="020B0503020204020204" pitchFamily="34" charset="-122"/>
              </a:rPr>
              <a:t>以黄金</a:t>
            </a:r>
            <a:r>
              <a:rPr lang="en-US" altLang="zh-CN" sz="2200" kern="0" dirty="0">
                <a:solidFill>
                  <a:srgbClr val="000000"/>
                </a:solidFill>
                <a:latin typeface="微软雅黑" panose="020B0503020204020204" pitchFamily="34" charset="-122"/>
                <a:ea typeface="微软雅黑" panose="020B0503020204020204" pitchFamily="34" charset="-122"/>
              </a:rPr>
              <a:t>—</a:t>
            </a:r>
            <a:r>
              <a:rPr lang="zh-CN" altLang="en-US" sz="2200" kern="0" dirty="0">
                <a:solidFill>
                  <a:srgbClr val="000000"/>
                </a:solidFill>
                <a:latin typeface="微软雅黑" panose="020B0503020204020204" pitchFamily="34" charset="-122"/>
                <a:ea typeface="微软雅黑" panose="020B0503020204020204" pitchFamily="34" charset="-122"/>
              </a:rPr>
              <a:t>美元为基础的、可调整的固定汇率</a:t>
            </a:r>
            <a:r>
              <a:rPr lang="zh-CN" altLang="en-US" sz="2200" kern="0" dirty="0" smtClean="0">
                <a:solidFill>
                  <a:srgbClr val="000000"/>
                </a:solidFill>
                <a:latin typeface="微软雅黑" panose="020B0503020204020204" pitchFamily="34" charset="-122"/>
                <a:ea typeface="微软雅黑" panose="020B0503020204020204" pitchFamily="34" charset="-122"/>
              </a:rPr>
              <a:t>制；双挂钩、一固定</a:t>
            </a:r>
            <a:endParaRPr kumimoji="0"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lvl="0" indent="0" eaLnBrk="1" hangingPunct="1">
              <a:lnSpc>
                <a:spcPct val="150000"/>
              </a:lnSpc>
              <a:spcBef>
                <a:spcPts val="0"/>
              </a:spcBef>
              <a:buClr>
                <a:srgbClr val="000000"/>
              </a:buClr>
              <a:buNone/>
              <a:defRPr/>
            </a:pP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3</a:t>
            </a:r>
            <a:r>
              <a:rPr lang="zh-CN" altLang="en-US" sz="2200" b="1" kern="0" dirty="0">
                <a:solidFill>
                  <a:srgbClr val="000000"/>
                </a:solidFill>
                <a:latin typeface="微软雅黑" panose="020B0503020204020204" pitchFamily="34" charset="-122"/>
                <a:ea typeface="微软雅黑" panose="020B0503020204020204" pitchFamily="34" charset="-122"/>
              </a:rPr>
              <a:t>、牙买加体系下的汇率制度</a:t>
            </a:r>
            <a:endParaRPr kumimoji="0" lang="zh-CN"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lvl="0" eaLnBrk="1" hangingPunct="1">
              <a:lnSpc>
                <a:spcPct val="150000"/>
              </a:lnSpc>
              <a:spcBef>
                <a:spcPts val="0"/>
              </a:spcBef>
              <a:buClr>
                <a:srgbClr val="0070C0"/>
              </a:buClr>
              <a:buFont typeface="Wingdings" pitchFamily="2" charset="2"/>
              <a:buChar char="Ø"/>
              <a:defRPr/>
            </a:pPr>
            <a:r>
              <a:rPr lang="zh-CN" altLang="en-US" sz="2200" kern="0" dirty="0" smtClean="0">
                <a:solidFill>
                  <a:srgbClr val="000000"/>
                </a:solidFill>
                <a:latin typeface="微软雅黑" panose="020B0503020204020204" pitchFamily="34" charset="-122"/>
                <a:ea typeface="微软雅黑" panose="020B0503020204020204" pitchFamily="34" charset="-122"/>
              </a:rPr>
              <a:t>浮动汇率合法化：浮动汇率</a:t>
            </a:r>
            <a:r>
              <a:rPr lang="zh-CN" altLang="en-US" sz="2200" kern="0" dirty="0">
                <a:solidFill>
                  <a:srgbClr val="000000"/>
                </a:solidFill>
                <a:latin typeface="微软雅黑" panose="020B0503020204020204" pitchFamily="34" charset="-122"/>
                <a:ea typeface="微软雅黑" panose="020B0503020204020204" pitchFamily="34" charset="-122"/>
              </a:rPr>
              <a:t>制为</a:t>
            </a:r>
            <a:r>
              <a:rPr lang="zh-CN" altLang="en-US" sz="2200" kern="0" dirty="0" smtClean="0">
                <a:solidFill>
                  <a:srgbClr val="000000"/>
                </a:solidFill>
                <a:latin typeface="微软雅黑" panose="020B0503020204020204" pitchFamily="34" charset="-122"/>
                <a:ea typeface="微软雅黑" panose="020B0503020204020204" pitchFamily="34" charset="-122"/>
              </a:rPr>
              <a:t>主导，钉住浮动与管理</a:t>
            </a:r>
            <a:r>
              <a:rPr kumimoji="0" lang="zh-CN" altLang="en-US" sz="2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浮动汇率并存，央行</a:t>
            </a:r>
            <a:r>
              <a:rPr kumimoji="0"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通过直接或间接方式对汇 率进行适度调节 </a:t>
            </a:r>
            <a:endParaRPr kumimoji="0" lang="en-US" altLang="zh-CN" sz="2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eaLnBrk="1" hangingPunct="1">
              <a:lnSpc>
                <a:spcPct val="150000"/>
              </a:lnSpc>
              <a:spcBef>
                <a:spcPts val="0"/>
              </a:spcBef>
              <a:buClr>
                <a:srgbClr val="0070C0"/>
              </a:buClr>
              <a:buFont typeface="Wingdings" pitchFamily="2" charset="2"/>
              <a:buChar char="Ø"/>
              <a:defRPr/>
            </a:pPr>
            <a:r>
              <a:rPr lang="zh-CN" altLang="en-US" sz="2200" kern="0" dirty="0" smtClean="0">
                <a:solidFill>
                  <a:srgbClr val="000000"/>
                </a:solidFill>
                <a:latin typeface="微软雅黑" panose="020B0503020204020204" pitchFamily="34" charset="-122"/>
                <a:ea typeface="微软雅黑" panose="020B0503020204020204" pitchFamily="34" charset="-122"/>
              </a:rPr>
              <a:t>黄金非货币化，信用货币汇率由市场供求等因素决定</a:t>
            </a:r>
            <a:endParaRPr lang="en-US" altLang="zh-CN" sz="2200" kern="0" dirty="0" smtClean="0">
              <a:solidFill>
                <a:srgbClr val="000000"/>
              </a:solidFill>
              <a:latin typeface="微软雅黑" panose="020B0503020204020204" pitchFamily="34" charset="-122"/>
              <a:ea typeface="微软雅黑" panose="020B0503020204020204" pitchFamily="34" charset="-122"/>
            </a:endParaRPr>
          </a:p>
          <a:p>
            <a:pPr lvl="0" eaLnBrk="1" hangingPunct="1">
              <a:lnSpc>
                <a:spcPct val="150000"/>
              </a:lnSpc>
              <a:spcBef>
                <a:spcPts val="0"/>
              </a:spcBef>
              <a:buClr>
                <a:srgbClr val="0070C0"/>
              </a:buClr>
              <a:buFont typeface="Wingdings" pitchFamily="2" charset="2"/>
              <a:buChar char="Ø"/>
              <a:defRPr/>
            </a:pPr>
            <a:r>
              <a:rPr lang="en-US" altLang="zh-CN" sz="2200" kern="0" dirty="0" smtClean="0">
                <a:solidFill>
                  <a:srgbClr val="000000"/>
                </a:solidFill>
                <a:latin typeface="微软雅黑" panose="020B0503020204020204" pitchFamily="34" charset="-122"/>
                <a:ea typeface="微软雅黑" panose="020B0503020204020204" pitchFamily="34" charset="-122"/>
              </a:rPr>
              <a:t>IMF</a:t>
            </a:r>
            <a:r>
              <a:rPr lang="zh-CN" altLang="en-US" sz="2200" kern="0" dirty="0" smtClean="0">
                <a:solidFill>
                  <a:srgbClr val="000000"/>
                </a:solidFill>
                <a:latin typeface="微软雅黑" panose="020B0503020204020204" pitchFamily="34" charset="-122"/>
                <a:ea typeface="微软雅黑" panose="020B0503020204020204" pitchFamily="34" charset="-122"/>
              </a:rPr>
              <a:t>成员国</a:t>
            </a:r>
            <a:r>
              <a:rPr lang="zh-CN" altLang="en-US" sz="2200" kern="0" dirty="0">
                <a:solidFill>
                  <a:srgbClr val="000000"/>
                </a:solidFill>
                <a:latin typeface="微软雅黑" panose="020B0503020204020204" pitchFamily="34" charset="-122"/>
                <a:ea typeface="微软雅黑" panose="020B0503020204020204" pitchFamily="34" charset="-122"/>
              </a:rPr>
              <a:t>均可自主决定其汇率制度的安排</a:t>
            </a:r>
            <a:endParaRPr kumimoji="0"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426363" y="1114358"/>
            <a:ext cx="6221412" cy="535531"/>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（一）汇率制度的演进</a:t>
            </a:r>
            <a:endPar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535"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lvl="0" eaLnBrk="1" hangingPunct="1"/>
            <a:r>
              <a:rPr lang="zh-CN" altLang="en-US" sz="2400" b="1" dirty="0">
                <a:solidFill>
                  <a:srgbClr val="595959"/>
                </a:solidFill>
                <a:latin typeface="微软雅黑" pitchFamily="34" charset="-122"/>
                <a:ea typeface="微软雅黑" pitchFamily="34" charset="-122"/>
              </a:rPr>
              <a:t>四、汇率制度的演进与安排</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E1E09E03-8960-407E-97F9-DA1920C45336}"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30</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56154030"/>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768350" y="1916348"/>
            <a:ext cx="10915650" cy="426071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228600" marR="0" lvl="0" indent="-228600" algn="l" defTabSz="914400" rtl="0" eaLnBrk="1" fontAlgn="base" latinLnBrk="0" hangingPunct="1">
              <a:lnSpc>
                <a:spcPts val="4075"/>
              </a:lnSpc>
              <a:spcBef>
                <a:spcPct val="0"/>
              </a:spcBef>
              <a:spcAft>
                <a:spcPct val="0"/>
              </a:spcAft>
              <a:buClrTx/>
              <a:buSzTx/>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000000"/>
                </a:solidFill>
                <a:effectLst/>
                <a:uLnTx/>
                <a:uFillTx/>
                <a:latin typeface="Calibri"/>
                <a:ea typeface="宋体"/>
                <a:cs typeface="+mn-cs"/>
              </a:rPr>
              <a:t>1</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、货币</a:t>
            </a:r>
            <a:r>
              <a:rPr kumimoji="0" lang="zh-CN"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局</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制度，</a:t>
            </a:r>
            <a:r>
              <a:rPr kumimoji="0" lang="zh-CN" altLang="en-US" sz="2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钉住单一货币，与其他货币之间是随着被钉住货币的变化而变化的</a:t>
            </a:r>
            <a:endParaRPr kumimoji="0"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ts val="3600"/>
              </a:lnSpc>
              <a:spcBef>
                <a:spcPts val="1000"/>
              </a:spcBef>
              <a:spcAft>
                <a:spcPct val="0"/>
              </a:spcAft>
              <a:buClrTx/>
              <a:buSzTx/>
              <a:buFont typeface="Wingdings" panose="05000000000000000000" pitchFamily="2" charset="2"/>
              <a:buNone/>
              <a:tabLst/>
              <a:defRPr/>
            </a:pP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、浮动汇率</a:t>
            </a:r>
            <a:r>
              <a:rPr kumimoji="0"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单独</a:t>
            </a:r>
            <a:r>
              <a:rPr kumimoji="0" lang="zh-CN" altLang="en-US" sz="2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浮动，干净的浮动，多由市场供求决定</a:t>
            </a:r>
            <a:endParaRPr kumimoji="0"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600"/>
              </a:lnSpc>
              <a:spcBef>
                <a:spcPts val="1000"/>
              </a:spcBef>
              <a:spcAft>
                <a:spcPct val="0"/>
              </a:spcAft>
              <a:buClr>
                <a:srgbClr val="000000"/>
              </a:buClr>
              <a:buSzTx/>
              <a:buFont typeface="Wingdings" panose="05000000000000000000" pitchFamily="2" charset="2"/>
              <a:buNone/>
              <a:tabLst/>
              <a:defRPr/>
            </a:pP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zh-CN"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、中间</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汇率制度，</a:t>
            </a:r>
            <a:r>
              <a:rPr kumimoji="0" lang="zh-CN" altLang="en-US" sz="2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介于钉住汇率与浮动汇率之间的过渡型汇率安排</a:t>
            </a:r>
            <a:endParaRPr kumimoji="0"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ts val="3600"/>
              </a:lnSpc>
              <a:spcBef>
                <a:spcPts val="1000"/>
              </a:spcBef>
              <a:spcAft>
                <a:spcPct val="0"/>
              </a:spcAft>
              <a:buClr>
                <a:srgbClr val="0070C0"/>
              </a:buClr>
              <a:buSzTx/>
              <a:buFont typeface="Wingdings" pitchFamily="2" charset="2"/>
              <a:buChar char="Ø"/>
              <a:tabLst/>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管理浮动汇率，央行通过直接或间接方式对汇 率进行适度调节 </a:t>
            </a:r>
          </a:p>
          <a:p>
            <a:pPr marL="228600" marR="0" lvl="0" indent="-228600" algn="l" defTabSz="914400" rtl="0" eaLnBrk="1" fontAlgn="base" latinLnBrk="0" hangingPunct="1">
              <a:lnSpc>
                <a:spcPts val="3600"/>
              </a:lnSpc>
              <a:spcBef>
                <a:spcPts val="1000"/>
              </a:spcBef>
              <a:spcAft>
                <a:spcPct val="0"/>
              </a:spcAft>
              <a:buClr>
                <a:srgbClr val="0070C0"/>
              </a:buClr>
              <a:buSzTx/>
              <a:buFont typeface="Wingdings" pitchFamily="2" charset="2"/>
              <a:buChar char="Ø"/>
              <a:tabLst/>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盯住汇率制：本币与主要贸易伙伴的货币确定一个固定的比价，而对其他经济体的货币则随该货币锚浮动而</a:t>
            </a:r>
            <a:r>
              <a:rPr kumimoji="0" lang="zh-CN" altLang="en-US" sz="2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浮动</a:t>
            </a:r>
            <a:endParaRPr kumimoji="0" lang="zh-CN" altLang="en-US" sz="2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426363" y="1114358"/>
            <a:ext cx="6221412" cy="534988"/>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（二）</a:t>
            </a: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汇率制度安排</a:t>
            </a:r>
            <a:endPar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535"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lvl="0" eaLnBrk="1" hangingPunct="1"/>
            <a:r>
              <a:rPr lang="zh-CN" altLang="en-US" sz="2400" b="1" dirty="0">
                <a:solidFill>
                  <a:srgbClr val="595959"/>
                </a:solidFill>
                <a:latin typeface="微软雅黑" pitchFamily="34" charset="-122"/>
                <a:ea typeface="微软雅黑" pitchFamily="34" charset="-122"/>
              </a:rPr>
              <a:t>四、汇率制度的演进与安排</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E1E09E03-8960-407E-97F9-DA1920C45336}"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31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110312721"/>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355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58"/>
          <p:cNvGraphicFramePr>
            <a:graphicFrameLocks/>
          </p:cNvGraphicFramePr>
          <p:nvPr>
            <p:extLst>
              <p:ext uri="{D42A27DB-BD31-4B8C-83A1-F6EECF244321}">
                <p14:modId xmlns:p14="http://schemas.microsoft.com/office/powerpoint/2010/main" val="3627895541"/>
              </p:ext>
            </p:extLst>
          </p:nvPr>
        </p:nvGraphicFramePr>
        <p:xfrm>
          <a:off x="855898" y="1571525"/>
          <a:ext cx="10574102" cy="4853189"/>
        </p:xfrm>
        <a:graphic>
          <a:graphicData uri="http://schemas.openxmlformats.org/drawingml/2006/table">
            <a:tbl>
              <a:tblPr/>
              <a:tblGrid>
                <a:gridCol w="2918434">
                  <a:extLst>
                    <a:ext uri="{9D8B030D-6E8A-4147-A177-3AD203B41FA5}">
                      <a16:colId xmlns:a16="http://schemas.microsoft.com/office/drawing/2014/main" xmlns="" val="20000"/>
                    </a:ext>
                  </a:extLst>
                </a:gridCol>
                <a:gridCol w="7655668">
                  <a:extLst>
                    <a:ext uri="{9D8B030D-6E8A-4147-A177-3AD203B41FA5}">
                      <a16:colId xmlns:a16="http://schemas.microsoft.com/office/drawing/2014/main" xmlns="" val="20001"/>
                    </a:ext>
                  </a:extLst>
                </a:gridCol>
              </a:tblGrid>
              <a:tr h="3987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大类</a:t>
                      </a:r>
                    </a:p>
                  </a:txBody>
                  <a:tcPr marL="90000" marR="90000" marT="17990" marB="467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IMF</a:t>
                      </a:r>
                      <a:r>
                        <a:rPr kumimoji="0" lang="zh-CN" altLang="en-US"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新的汇率制度分类（</a:t>
                      </a:r>
                      <a:r>
                        <a:rPr kumimoji="0" lang="en-US" altLang="zh-CN"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2016</a:t>
                      </a:r>
                      <a:r>
                        <a:rPr kumimoji="0" lang="zh-CN" altLang="en-US"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a:t>
                      </a:r>
                    </a:p>
                  </a:txBody>
                  <a:tcPr marL="90000" marR="90000" marT="17990" marB="467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xmlns="" val="10000"/>
                  </a:ext>
                </a:extLst>
              </a:tr>
              <a:tr h="40862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硬钉住汇率制（</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Hard pegs</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p>
                  </a:txBody>
                  <a:tcPr marL="90000" marR="90000" marT="17990" marB="467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无独立法定货币的汇率安排</a:t>
                      </a: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(exchange arrangement with no separate legal tender )</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7990" marB="467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4231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货币局制度</a:t>
                      </a: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(currency board arrangement)</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7990" marB="467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592894">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软钉住汇率制</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Soft pegs</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p>
                  </a:txBody>
                  <a:tcPr marL="90000" marR="90000" marT="17990" marB="467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传统的钉住安排</a:t>
                      </a: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(conventional pegged arrangement)</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7990" marB="467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42161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区间钉住汇率制</a:t>
                      </a: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(pegged exchange rate with horizontal bands)</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7990" marB="467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42161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稳定化安排</a:t>
                      </a: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(stablized arrangement)</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7990" marB="467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4231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爬行钉住</a:t>
                      </a: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(crawling peg)</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7990" marB="467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45881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类似爬行的安排</a:t>
                      </a: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(crawling arrangement)</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7990" marB="467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3371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浮动汇率制</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(floating regimes)</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7990" marB="467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浮动制（</a:t>
                      </a: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floating )</a:t>
                      </a:r>
                    </a:p>
                  </a:txBody>
                  <a:tcPr marL="90000" marR="90000" marT="17990" marB="467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r h="33718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自由浮动</a:t>
                      </a: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(free floating)</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7990" marB="467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3055553622"/>
                  </a:ext>
                </a:extLst>
              </a:tr>
              <a:tr h="4216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其他</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(residual)</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7990" marB="467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其他的管理安排</a:t>
                      </a: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(other managed arrangements)</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17990" marB="467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9"/>
                  </a:ext>
                </a:extLst>
              </a:tr>
            </a:tbl>
          </a:graphicData>
        </a:graphic>
      </p:graphicFrame>
      <p:sp>
        <p:nvSpPr>
          <p:cNvPr id="10" name="矩形 9"/>
          <p:cNvSpPr/>
          <p:nvPr/>
        </p:nvSpPr>
        <p:spPr>
          <a:xfrm>
            <a:off x="3032243" y="1025785"/>
            <a:ext cx="6221412" cy="497957"/>
          </a:xfrm>
          <a:prstGeom prst="rect">
            <a:avLst/>
          </a:prstGeom>
        </p:spPr>
        <p:txBody>
          <a:bodyPr>
            <a:spAutoFit/>
          </a:body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基金组织对成员国</a:t>
            </a: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汇率制度的分类</a:t>
            </a:r>
            <a:endPar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E1E09E03-8960-407E-97F9-DA1920C45336}"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32</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9"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lvl="0" eaLnBrk="1" hangingPunct="1"/>
            <a:r>
              <a:rPr lang="zh-CN" altLang="en-US" sz="2400" b="1" dirty="0">
                <a:solidFill>
                  <a:srgbClr val="595959"/>
                </a:solidFill>
                <a:latin typeface="微软雅黑" pitchFamily="34" charset="-122"/>
                <a:ea typeface="微软雅黑" pitchFamily="34" charset="-122"/>
              </a:rPr>
              <a:t>四、汇率制度的演进与安排</a:t>
            </a:r>
          </a:p>
        </p:txBody>
      </p:sp>
    </p:spTree>
    <p:extLst>
      <p:ext uri="{BB962C8B-B14F-4D97-AF65-F5344CB8AC3E}">
        <p14:creationId xmlns:p14="http://schemas.microsoft.com/office/powerpoint/2010/main" val="3322319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457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521494" y="1865887"/>
            <a:ext cx="11345862" cy="50292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marR="0" lvl="0" indent="0" algn="l" defTabSz="914400" rtl="0" eaLnBrk="0" fontAlgn="base" latinLnBrk="0" hangingPunct="0">
              <a:lnSpc>
                <a:spcPts val="3500"/>
              </a:lnSpc>
              <a:spcBef>
                <a:spcPts val="1000"/>
              </a:spcBef>
              <a:spcAft>
                <a:spcPct val="0"/>
              </a:spcAft>
              <a:buClrTx/>
              <a:buSzTx/>
              <a:buFont typeface="Wingdings" panose="05000000000000000000" pitchFamily="2" charset="2"/>
              <a:buNone/>
              <a:tabLst/>
              <a:defRPr/>
            </a:pPr>
            <a:r>
              <a:rPr kumimoji="0" lang="en-US" altLang="zh-CN" sz="2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4</a:t>
            </a:r>
            <a:r>
              <a:rPr kumimoji="0"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、固定汇率制度与浮动汇率制度的利弊</a:t>
            </a:r>
            <a:endParaRPr kumimoji="0"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20000"/>
              </a:lnSpc>
              <a:spcBef>
                <a:spcPts val="1000"/>
              </a:spcBef>
              <a:spcAft>
                <a:spcPct val="0"/>
              </a:spcAft>
              <a:buClrTx/>
              <a:buSzTx/>
              <a:buFont typeface="Wingdings" panose="05000000000000000000" pitchFamily="2" charset="2"/>
              <a:buNone/>
              <a:tabLst/>
              <a:defRPr/>
            </a:pPr>
            <a:endParaRPr kumimoji="0" lang="zh-CN" altLang="en-US" sz="2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24581" name="组合 18"/>
          <p:cNvGrpSpPr>
            <a:grpSpLocks/>
          </p:cNvGrpSpPr>
          <p:nvPr/>
        </p:nvGrpSpPr>
        <p:grpSpPr bwMode="auto">
          <a:xfrm>
            <a:off x="217554" y="3048709"/>
            <a:ext cx="2079625" cy="2081212"/>
            <a:chOff x="0" y="0"/>
            <a:chExt cx="2016000" cy="2016000"/>
          </a:xfrm>
        </p:grpSpPr>
        <p:sp>
          <p:nvSpPr>
            <p:cNvPr id="24593" name="灰色圆形背景"/>
            <p:cNvSpPr>
              <a:spLocks noChangeArrowheads="1"/>
            </p:cNvSpPr>
            <p:nvPr/>
          </p:nvSpPr>
          <p:spPr bwMode="auto">
            <a:xfrm>
              <a:off x="0" y="0"/>
              <a:ext cx="2016000" cy="201600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4800" b="0" i="0" u="none" strike="noStrike" kern="1200" cap="none" spc="0" normalizeH="0" baseline="0" noProof="0">
                <a:ln>
                  <a:noFill/>
                </a:ln>
                <a:solidFill>
                  <a:srgbClr val="FFFFFF"/>
                </a:solidFill>
                <a:effectLst/>
                <a:uLnTx/>
                <a:uFillTx/>
                <a:latin typeface="Calibri" pitchFamily="34" charset="0"/>
                <a:ea typeface="宋体" charset="-122"/>
                <a:cs typeface="+mn-cs"/>
              </a:endParaRPr>
            </a:p>
          </p:txBody>
        </p:sp>
        <p:sp>
          <p:nvSpPr>
            <p:cNvPr id="24594" name="空心弧 20"/>
            <p:cNvSpPr>
              <a:spLocks/>
            </p:cNvSpPr>
            <p:nvPr/>
          </p:nvSpPr>
          <p:spPr bwMode="auto">
            <a:xfrm>
              <a:off x="77539" y="77539"/>
              <a:ext cx="1860923" cy="1860923"/>
            </a:xfrm>
            <a:custGeom>
              <a:avLst/>
              <a:gdLst>
                <a:gd name="T0" fmla="*/ 936455 w 1860923"/>
                <a:gd name="T1" fmla="*/ 1860904 h 1860923"/>
                <a:gd name="T2" fmla="*/ 39 w 1860923"/>
                <a:gd name="T3" fmla="*/ 939031 h 1860923"/>
                <a:gd name="T4" fmla="*/ 919315 w 1860923"/>
                <a:gd name="T5" fmla="*/ 66 h 1860923"/>
                <a:gd name="T6" fmla="*/ 923667 w 1860923"/>
                <a:gd name="T7" fmla="*/ 363349 h 1860923"/>
                <a:gd name="T8" fmla="*/ 363332 w 1860923"/>
                <a:gd name="T9" fmla="*/ 935686 h 1860923"/>
                <a:gd name="T10" fmla="*/ 934115 w 1860923"/>
                <a:gd name="T11" fmla="*/ 1497604 h 1860923"/>
                <a:gd name="T12" fmla="*/ 936455 w 1860923"/>
                <a:gd name="T13" fmla="*/ 1860904 h 18609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60923" h="1860923">
                  <a:moveTo>
                    <a:pt x="936455" y="1860904"/>
                  </a:moveTo>
                  <a:cubicBezTo>
                    <a:pt x="423592" y="1864208"/>
                    <a:pt x="4763" y="1451884"/>
                    <a:pt x="39" y="939031"/>
                  </a:cubicBezTo>
                  <a:cubicBezTo>
                    <a:pt x="-4685" y="426179"/>
                    <a:pt x="406478" y="6210"/>
                    <a:pt x="919315" y="66"/>
                  </a:cubicBezTo>
                  <a:cubicBezTo>
                    <a:pt x="920766" y="121160"/>
                    <a:pt x="922216" y="242255"/>
                    <a:pt x="923667" y="363349"/>
                  </a:cubicBezTo>
                  <a:cubicBezTo>
                    <a:pt x="611072" y="367094"/>
                    <a:pt x="360452" y="623082"/>
                    <a:pt x="363332" y="935686"/>
                  </a:cubicBezTo>
                  <a:cubicBezTo>
                    <a:pt x="366211" y="1248290"/>
                    <a:pt x="621504" y="1499618"/>
                    <a:pt x="934115" y="1497604"/>
                  </a:cubicBezTo>
                  <a:lnTo>
                    <a:pt x="936455" y="1860904"/>
                  </a:lnTo>
                  <a:close/>
                </a:path>
              </a:pathLst>
            </a:custGeom>
            <a:solidFill>
              <a:srgbClr val="269F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itchFamily="34" charset="0"/>
                <a:ea typeface="宋体" charset="-122"/>
                <a:cs typeface="+mn-cs"/>
              </a:endParaRPr>
            </a:p>
          </p:txBody>
        </p:sp>
        <p:sp>
          <p:nvSpPr>
            <p:cNvPr id="24595" name="椭圆 46"/>
            <p:cNvSpPr>
              <a:spLocks/>
            </p:cNvSpPr>
            <p:nvPr/>
          </p:nvSpPr>
          <p:spPr bwMode="auto">
            <a:xfrm>
              <a:off x="279139" y="279139"/>
              <a:ext cx="1457723" cy="1457723"/>
            </a:xfrm>
            <a:custGeom>
              <a:avLst/>
              <a:gdLst>
                <a:gd name="T0" fmla="*/ 221229 w 1692000"/>
                <a:gd name="T1" fmla="*/ 28457 h 1692000"/>
                <a:gd name="T2" fmla="*/ 414001 w 1692000"/>
                <a:gd name="T3" fmla="*/ 221229 h 1692000"/>
                <a:gd name="T4" fmla="*/ 221229 w 1692000"/>
                <a:gd name="T5" fmla="*/ 414001 h 1692000"/>
                <a:gd name="T6" fmla="*/ 28457 w 1692000"/>
                <a:gd name="T7" fmla="*/ 221229 h 1692000"/>
                <a:gd name="T8" fmla="*/ 221229 w 1692000"/>
                <a:gd name="T9" fmla="*/ 28457 h 1692000"/>
                <a:gd name="T10" fmla="*/ 221229 w 1692000"/>
                <a:gd name="T11" fmla="*/ 14121 h 1692000"/>
                <a:gd name="T12" fmla="*/ 14121 w 1692000"/>
                <a:gd name="T13" fmla="*/ 221229 h 1692000"/>
                <a:gd name="T14" fmla="*/ 221229 w 1692000"/>
                <a:gd name="T15" fmla="*/ 428337 h 1692000"/>
                <a:gd name="T16" fmla="*/ 428337 w 1692000"/>
                <a:gd name="T17" fmla="*/ 221229 h 1692000"/>
                <a:gd name="T18" fmla="*/ 221229 w 1692000"/>
                <a:gd name="T19" fmla="*/ 14121 h 1692000"/>
                <a:gd name="T20" fmla="*/ 221229 w 1692000"/>
                <a:gd name="T21" fmla="*/ 0 h 1692000"/>
                <a:gd name="T22" fmla="*/ 442458 w 1692000"/>
                <a:gd name="T23" fmla="*/ 221229 h 1692000"/>
                <a:gd name="T24" fmla="*/ 221229 w 1692000"/>
                <a:gd name="T25" fmla="*/ 442458 h 1692000"/>
                <a:gd name="T26" fmla="*/ 0 w 1692000"/>
                <a:gd name="T27" fmla="*/ 221229 h 1692000"/>
                <a:gd name="T28" fmla="*/ 221229 w 1692000"/>
                <a:gd name="T29" fmla="*/ 0 h 1692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92000" h="1692000">
                  <a:moveTo>
                    <a:pt x="846000" y="108822"/>
                  </a:moveTo>
                  <a:cubicBezTo>
                    <a:pt x="1253132" y="108822"/>
                    <a:pt x="1583178" y="438868"/>
                    <a:pt x="1583178" y="846000"/>
                  </a:cubicBezTo>
                  <a:cubicBezTo>
                    <a:pt x="1583178" y="1253132"/>
                    <a:pt x="1253132" y="1583178"/>
                    <a:pt x="846000" y="1583178"/>
                  </a:cubicBezTo>
                  <a:cubicBezTo>
                    <a:pt x="438868" y="1583178"/>
                    <a:pt x="108822" y="1253132"/>
                    <a:pt x="108822" y="846000"/>
                  </a:cubicBezTo>
                  <a:cubicBezTo>
                    <a:pt x="108822" y="438868"/>
                    <a:pt x="438868" y="108822"/>
                    <a:pt x="846000" y="108822"/>
                  </a:cubicBezTo>
                  <a:close/>
                  <a:moveTo>
                    <a:pt x="846000" y="54000"/>
                  </a:moveTo>
                  <a:cubicBezTo>
                    <a:pt x="408590" y="54000"/>
                    <a:pt x="54000" y="408590"/>
                    <a:pt x="54000" y="846000"/>
                  </a:cubicBezTo>
                  <a:cubicBezTo>
                    <a:pt x="54000" y="1283410"/>
                    <a:pt x="408590" y="1638000"/>
                    <a:pt x="846000" y="1638000"/>
                  </a:cubicBezTo>
                  <a:cubicBezTo>
                    <a:pt x="1283410" y="1638000"/>
                    <a:pt x="1638000" y="1283410"/>
                    <a:pt x="1638000" y="846000"/>
                  </a:cubicBezTo>
                  <a:cubicBezTo>
                    <a:pt x="1638000" y="408590"/>
                    <a:pt x="1283410" y="54000"/>
                    <a:pt x="846000" y="54000"/>
                  </a:cubicBezTo>
                  <a:close/>
                  <a:moveTo>
                    <a:pt x="846000" y="0"/>
                  </a:moveTo>
                  <a:cubicBezTo>
                    <a:pt x="1313233" y="0"/>
                    <a:pt x="1692000" y="378767"/>
                    <a:pt x="1692000" y="846000"/>
                  </a:cubicBezTo>
                  <a:cubicBezTo>
                    <a:pt x="1692000" y="1313233"/>
                    <a:pt x="1313233" y="1692000"/>
                    <a:pt x="846000" y="1692000"/>
                  </a:cubicBezTo>
                  <a:cubicBezTo>
                    <a:pt x="378767" y="1692000"/>
                    <a:pt x="0" y="1313233"/>
                    <a:pt x="0" y="846000"/>
                  </a:cubicBezTo>
                  <a:cubicBezTo>
                    <a:pt x="0" y="378767"/>
                    <a:pt x="378767" y="0"/>
                    <a:pt x="8460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itchFamily="34" charset="0"/>
                <a:ea typeface="宋体" charset="-122"/>
                <a:cs typeface="+mn-cs"/>
              </a:endParaRPr>
            </a:p>
          </p:txBody>
        </p:sp>
      </p:grpSp>
      <p:sp>
        <p:nvSpPr>
          <p:cNvPr id="15" name="文本框 33"/>
          <p:cNvSpPr txBox="1">
            <a:spLocks noChangeArrowheads="1"/>
          </p:cNvSpPr>
          <p:nvPr/>
        </p:nvSpPr>
        <p:spPr bwMode="auto">
          <a:xfrm>
            <a:off x="2333625" y="2960688"/>
            <a:ext cx="3571064"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ts val="3500"/>
              </a:lnSpc>
              <a:spcBef>
                <a:spcPct val="0"/>
              </a:spcBef>
              <a:spcAft>
                <a:spcPct val="0"/>
              </a:spcAft>
              <a:buClrTx/>
              <a:buSzTx/>
              <a:buFont typeface="Wingdings" panose="05000000000000000000" pitchFamily="2" charset="2"/>
              <a:buChar char="n"/>
              <a:tabLst/>
              <a:defRPr/>
            </a:pPr>
            <a:r>
              <a:rPr kumimoji="0" lang="zh-CN" altLang="en-US"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有助于发挥汇率对国际收支的自动调节作用</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500"/>
              </a:lnSpc>
              <a:spcBef>
                <a:spcPct val="0"/>
              </a:spcBef>
              <a:spcAft>
                <a:spcPct val="0"/>
              </a:spcAft>
              <a:buClrTx/>
              <a:buSzTx/>
              <a:buFont typeface="Wingdings" panose="05000000000000000000" pitchFamily="2" charset="2"/>
              <a:buChar char="n"/>
              <a:tabLst/>
              <a:defRPr/>
            </a:pPr>
            <a:r>
              <a:rPr kumimoji="0" lang="zh-CN" altLang="en-US"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减少国际游资的冲击，减少国际储备需求</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500"/>
              </a:lnSpc>
              <a:spcBef>
                <a:spcPct val="0"/>
              </a:spcBef>
              <a:spcAft>
                <a:spcPct val="0"/>
              </a:spcAft>
              <a:buClrTx/>
              <a:buSzTx/>
              <a:buFont typeface="Wingdings" panose="05000000000000000000" pitchFamily="2" charset="2"/>
              <a:buChar char="n"/>
              <a:tabLst/>
              <a:defRPr/>
            </a:pPr>
            <a:r>
              <a:rPr kumimoji="0" lang="zh-CN" altLang="en-US"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内外均衡易于协调 </a:t>
            </a: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395355" y="3633788"/>
            <a:ext cx="1724025" cy="990600"/>
          </a:xfrm>
          <a:prstGeom prst="rect">
            <a:avLst/>
          </a:prstGeom>
        </p:spPr>
        <p:txBody>
          <a:bodyPr wrap="none">
            <a:spAutoFit/>
          </a:bodyPr>
          <a:lstStyle/>
          <a:p>
            <a:pPr marL="0" marR="0" lvl="0" indent="0" algn="l" defTabSz="914400" rtl="0" eaLnBrk="0" fontAlgn="base" latinLnBrk="0" hangingPunct="0">
              <a:lnSpc>
                <a:spcPts val="3500"/>
              </a:lnSpc>
              <a:spcBef>
                <a:spcPct val="0"/>
              </a:spcBef>
              <a:spcAft>
                <a:spcPct val="0"/>
              </a:spcAft>
              <a:buClrTx/>
              <a:buSzTx/>
              <a:buFont typeface="Wingdings" panose="05000000000000000000"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浮动汇率制度</a:t>
            </a:r>
            <a:endParaRPr kumimoji="0"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ts val="3500"/>
              </a:lnSpc>
              <a:spcBef>
                <a:spcPct val="0"/>
              </a:spcBef>
              <a:spcAft>
                <a:spcPct val="0"/>
              </a:spcAft>
              <a:buClrTx/>
              <a:buSzTx/>
              <a:buFont typeface="Wingdings" panose="05000000000000000000"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利处</a:t>
            </a:r>
          </a:p>
        </p:txBody>
      </p:sp>
      <p:sp>
        <p:nvSpPr>
          <p:cNvPr id="20" name="文本框 33"/>
          <p:cNvSpPr txBox="1">
            <a:spLocks noChangeArrowheads="1"/>
          </p:cNvSpPr>
          <p:nvPr/>
        </p:nvSpPr>
        <p:spPr bwMode="auto">
          <a:xfrm>
            <a:off x="8373268" y="2862026"/>
            <a:ext cx="3310732" cy="23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ts val="3500"/>
              </a:lnSpc>
              <a:spcBef>
                <a:spcPct val="0"/>
              </a:spcBef>
              <a:spcAft>
                <a:spcPct val="0"/>
              </a:spcAft>
              <a:buClrTx/>
              <a:buSzTx/>
              <a:buFont typeface="Wingdings" panose="05000000000000000000" pitchFamily="2" charset="2"/>
              <a:buChar char="n"/>
              <a:tabLst/>
              <a:defRPr/>
            </a:pPr>
            <a:r>
              <a:rPr kumimoji="0" lang="zh-CN" altLang="en-US"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不利于国际贸易和投资的稳定</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500"/>
              </a:lnSpc>
              <a:spcBef>
                <a:spcPct val="0"/>
              </a:spcBef>
              <a:spcAft>
                <a:spcPct val="0"/>
              </a:spcAft>
              <a:buClrTx/>
              <a:buSzTx/>
              <a:buFont typeface="Wingdings" panose="05000000000000000000" pitchFamily="2" charset="2"/>
              <a:buChar char="n"/>
              <a:tabLst/>
              <a:defRPr/>
            </a:pPr>
            <a:r>
              <a:rPr kumimoji="0" lang="zh-CN" altLang="en-US"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助长国际金融市场上的投机活动  </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500"/>
              </a:lnSpc>
              <a:spcBef>
                <a:spcPct val="0"/>
              </a:spcBef>
              <a:spcAft>
                <a:spcPct val="0"/>
              </a:spcAft>
              <a:buClrTx/>
              <a:buSzTx/>
              <a:buFont typeface="Wingdings" panose="05000000000000000000" pitchFamily="2" charset="2"/>
              <a:buChar char="n"/>
              <a:tabLst/>
              <a:defRPr/>
            </a:pPr>
            <a:r>
              <a:rPr kumimoji="0" lang="zh-CN" altLang="en-US"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可能引发货币之间竞相贬值 </a:t>
            </a:r>
            <a:endParaRPr kumimoji="0" lang="en-US" altLang="zh-CN"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ts val="3500"/>
              </a:lnSpc>
              <a:spcBef>
                <a:spcPct val="0"/>
              </a:spcBef>
              <a:spcAft>
                <a:spcPct val="0"/>
              </a:spcAft>
              <a:buClrTx/>
              <a:buSzTx/>
              <a:buFont typeface="Wingdings" panose="05000000000000000000" pitchFamily="2" charset="2"/>
              <a:buChar char="n"/>
              <a:tabLst/>
              <a:defRPr/>
            </a:pPr>
            <a:r>
              <a:rPr kumimoji="0" lang="zh-CN" altLang="en-US" sz="1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可能诱发通货膨胀 </a:t>
            </a: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24585" name="组合 18"/>
          <p:cNvGrpSpPr>
            <a:grpSpLocks/>
          </p:cNvGrpSpPr>
          <p:nvPr/>
        </p:nvGrpSpPr>
        <p:grpSpPr bwMode="auto">
          <a:xfrm>
            <a:off x="6293643" y="2968662"/>
            <a:ext cx="2079625" cy="2081213"/>
            <a:chOff x="0" y="0"/>
            <a:chExt cx="2016000" cy="2016000"/>
          </a:xfrm>
        </p:grpSpPr>
        <p:sp>
          <p:nvSpPr>
            <p:cNvPr id="24590" name="灰色圆形背景"/>
            <p:cNvSpPr>
              <a:spLocks noChangeArrowheads="1"/>
            </p:cNvSpPr>
            <p:nvPr/>
          </p:nvSpPr>
          <p:spPr bwMode="auto">
            <a:xfrm>
              <a:off x="0" y="0"/>
              <a:ext cx="2016000" cy="201600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4800" b="0" i="0" u="none" strike="noStrike" kern="1200" cap="none" spc="0" normalizeH="0" baseline="0" noProof="0">
                <a:ln>
                  <a:noFill/>
                </a:ln>
                <a:solidFill>
                  <a:srgbClr val="FFFFFF"/>
                </a:solidFill>
                <a:effectLst/>
                <a:uLnTx/>
                <a:uFillTx/>
                <a:latin typeface="Calibri" pitchFamily="34" charset="0"/>
                <a:ea typeface="宋体" charset="-122"/>
                <a:cs typeface="+mn-cs"/>
              </a:endParaRPr>
            </a:p>
          </p:txBody>
        </p:sp>
        <p:sp>
          <p:nvSpPr>
            <p:cNvPr id="24591" name="空心弧 20"/>
            <p:cNvSpPr>
              <a:spLocks/>
            </p:cNvSpPr>
            <p:nvPr/>
          </p:nvSpPr>
          <p:spPr bwMode="auto">
            <a:xfrm>
              <a:off x="77539" y="77539"/>
              <a:ext cx="1860923" cy="1860923"/>
            </a:xfrm>
            <a:custGeom>
              <a:avLst/>
              <a:gdLst>
                <a:gd name="T0" fmla="*/ 936455 w 1860923"/>
                <a:gd name="T1" fmla="*/ 1860904 h 1860923"/>
                <a:gd name="T2" fmla="*/ 39 w 1860923"/>
                <a:gd name="T3" fmla="*/ 939031 h 1860923"/>
                <a:gd name="T4" fmla="*/ 919315 w 1860923"/>
                <a:gd name="T5" fmla="*/ 66 h 1860923"/>
                <a:gd name="T6" fmla="*/ 923667 w 1860923"/>
                <a:gd name="T7" fmla="*/ 363349 h 1860923"/>
                <a:gd name="T8" fmla="*/ 363332 w 1860923"/>
                <a:gd name="T9" fmla="*/ 935686 h 1860923"/>
                <a:gd name="T10" fmla="*/ 934115 w 1860923"/>
                <a:gd name="T11" fmla="*/ 1497604 h 1860923"/>
                <a:gd name="T12" fmla="*/ 936455 w 1860923"/>
                <a:gd name="T13" fmla="*/ 1860904 h 18609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60923" h="1860923">
                  <a:moveTo>
                    <a:pt x="936455" y="1860904"/>
                  </a:moveTo>
                  <a:cubicBezTo>
                    <a:pt x="423592" y="1864208"/>
                    <a:pt x="4763" y="1451884"/>
                    <a:pt x="39" y="939031"/>
                  </a:cubicBezTo>
                  <a:cubicBezTo>
                    <a:pt x="-4685" y="426179"/>
                    <a:pt x="406478" y="6210"/>
                    <a:pt x="919315" y="66"/>
                  </a:cubicBezTo>
                  <a:cubicBezTo>
                    <a:pt x="920766" y="121160"/>
                    <a:pt x="922216" y="242255"/>
                    <a:pt x="923667" y="363349"/>
                  </a:cubicBezTo>
                  <a:cubicBezTo>
                    <a:pt x="611072" y="367094"/>
                    <a:pt x="360452" y="623082"/>
                    <a:pt x="363332" y="935686"/>
                  </a:cubicBezTo>
                  <a:cubicBezTo>
                    <a:pt x="366211" y="1248290"/>
                    <a:pt x="621504" y="1499618"/>
                    <a:pt x="934115" y="1497604"/>
                  </a:cubicBezTo>
                  <a:lnTo>
                    <a:pt x="936455" y="1860904"/>
                  </a:lnTo>
                  <a:close/>
                </a:path>
              </a:pathLst>
            </a:custGeom>
            <a:solidFill>
              <a:srgbClr val="269F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itchFamily="34" charset="0"/>
                <a:ea typeface="宋体" charset="-122"/>
                <a:cs typeface="+mn-cs"/>
              </a:endParaRPr>
            </a:p>
          </p:txBody>
        </p:sp>
        <p:sp>
          <p:nvSpPr>
            <p:cNvPr id="24592" name="椭圆 46"/>
            <p:cNvSpPr>
              <a:spLocks/>
            </p:cNvSpPr>
            <p:nvPr/>
          </p:nvSpPr>
          <p:spPr bwMode="auto">
            <a:xfrm>
              <a:off x="279139" y="279139"/>
              <a:ext cx="1457723" cy="1457723"/>
            </a:xfrm>
            <a:custGeom>
              <a:avLst/>
              <a:gdLst>
                <a:gd name="T0" fmla="*/ 221229 w 1692000"/>
                <a:gd name="T1" fmla="*/ 28457 h 1692000"/>
                <a:gd name="T2" fmla="*/ 414001 w 1692000"/>
                <a:gd name="T3" fmla="*/ 221229 h 1692000"/>
                <a:gd name="T4" fmla="*/ 221229 w 1692000"/>
                <a:gd name="T5" fmla="*/ 414001 h 1692000"/>
                <a:gd name="T6" fmla="*/ 28457 w 1692000"/>
                <a:gd name="T7" fmla="*/ 221229 h 1692000"/>
                <a:gd name="T8" fmla="*/ 221229 w 1692000"/>
                <a:gd name="T9" fmla="*/ 28457 h 1692000"/>
                <a:gd name="T10" fmla="*/ 221229 w 1692000"/>
                <a:gd name="T11" fmla="*/ 14121 h 1692000"/>
                <a:gd name="T12" fmla="*/ 14121 w 1692000"/>
                <a:gd name="T13" fmla="*/ 221229 h 1692000"/>
                <a:gd name="T14" fmla="*/ 221229 w 1692000"/>
                <a:gd name="T15" fmla="*/ 428337 h 1692000"/>
                <a:gd name="T16" fmla="*/ 428337 w 1692000"/>
                <a:gd name="T17" fmla="*/ 221229 h 1692000"/>
                <a:gd name="T18" fmla="*/ 221229 w 1692000"/>
                <a:gd name="T19" fmla="*/ 14121 h 1692000"/>
                <a:gd name="T20" fmla="*/ 221229 w 1692000"/>
                <a:gd name="T21" fmla="*/ 0 h 1692000"/>
                <a:gd name="T22" fmla="*/ 442458 w 1692000"/>
                <a:gd name="T23" fmla="*/ 221229 h 1692000"/>
                <a:gd name="T24" fmla="*/ 221229 w 1692000"/>
                <a:gd name="T25" fmla="*/ 442458 h 1692000"/>
                <a:gd name="T26" fmla="*/ 0 w 1692000"/>
                <a:gd name="T27" fmla="*/ 221229 h 1692000"/>
                <a:gd name="T28" fmla="*/ 221229 w 1692000"/>
                <a:gd name="T29" fmla="*/ 0 h 1692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92000" h="1692000">
                  <a:moveTo>
                    <a:pt x="846000" y="108822"/>
                  </a:moveTo>
                  <a:cubicBezTo>
                    <a:pt x="1253132" y="108822"/>
                    <a:pt x="1583178" y="438868"/>
                    <a:pt x="1583178" y="846000"/>
                  </a:cubicBezTo>
                  <a:cubicBezTo>
                    <a:pt x="1583178" y="1253132"/>
                    <a:pt x="1253132" y="1583178"/>
                    <a:pt x="846000" y="1583178"/>
                  </a:cubicBezTo>
                  <a:cubicBezTo>
                    <a:pt x="438868" y="1583178"/>
                    <a:pt x="108822" y="1253132"/>
                    <a:pt x="108822" y="846000"/>
                  </a:cubicBezTo>
                  <a:cubicBezTo>
                    <a:pt x="108822" y="438868"/>
                    <a:pt x="438868" y="108822"/>
                    <a:pt x="846000" y="108822"/>
                  </a:cubicBezTo>
                  <a:close/>
                  <a:moveTo>
                    <a:pt x="846000" y="54000"/>
                  </a:moveTo>
                  <a:cubicBezTo>
                    <a:pt x="408590" y="54000"/>
                    <a:pt x="54000" y="408590"/>
                    <a:pt x="54000" y="846000"/>
                  </a:cubicBezTo>
                  <a:cubicBezTo>
                    <a:pt x="54000" y="1283410"/>
                    <a:pt x="408590" y="1638000"/>
                    <a:pt x="846000" y="1638000"/>
                  </a:cubicBezTo>
                  <a:cubicBezTo>
                    <a:pt x="1283410" y="1638000"/>
                    <a:pt x="1638000" y="1283410"/>
                    <a:pt x="1638000" y="846000"/>
                  </a:cubicBezTo>
                  <a:cubicBezTo>
                    <a:pt x="1638000" y="408590"/>
                    <a:pt x="1283410" y="54000"/>
                    <a:pt x="846000" y="54000"/>
                  </a:cubicBezTo>
                  <a:close/>
                  <a:moveTo>
                    <a:pt x="846000" y="0"/>
                  </a:moveTo>
                  <a:cubicBezTo>
                    <a:pt x="1313233" y="0"/>
                    <a:pt x="1692000" y="378767"/>
                    <a:pt x="1692000" y="846000"/>
                  </a:cubicBezTo>
                  <a:cubicBezTo>
                    <a:pt x="1692000" y="1313233"/>
                    <a:pt x="1313233" y="1692000"/>
                    <a:pt x="846000" y="1692000"/>
                  </a:cubicBezTo>
                  <a:cubicBezTo>
                    <a:pt x="378767" y="1692000"/>
                    <a:pt x="0" y="1313233"/>
                    <a:pt x="0" y="846000"/>
                  </a:cubicBezTo>
                  <a:cubicBezTo>
                    <a:pt x="0" y="378767"/>
                    <a:pt x="378767" y="0"/>
                    <a:pt x="8460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itchFamily="34" charset="0"/>
                <a:ea typeface="宋体" charset="-122"/>
                <a:cs typeface="+mn-cs"/>
              </a:endParaRPr>
            </a:p>
          </p:txBody>
        </p:sp>
      </p:grpSp>
      <p:sp>
        <p:nvSpPr>
          <p:cNvPr id="26" name="矩形 25"/>
          <p:cNvSpPr/>
          <p:nvPr/>
        </p:nvSpPr>
        <p:spPr>
          <a:xfrm>
            <a:off x="6472238" y="3513969"/>
            <a:ext cx="1722437" cy="990600"/>
          </a:xfrm>
          <a:prstGeom prst="rect">
            <a:avLst/>
          </a:prstGeom>
        </p:spPr>
        <p:txBody>
          <a:bodyPr wrap="none">
            <a:spAutoFit/>
          </a:bodyPr>
          <a:lstStyle/>
          <a:p>
            <a:pPr marL="0" marR="0" lvl="0" indent="0" algn="l" defTabSz="914400" rtl="0" eaLnBrk="0" fontAlgn="base" latinLnBrk="0" hangingPunct="0">
              <a:lnSpc>
                <a:spcPts val="3500"/>
              </a:lnSpc>
              <a:spcBef>
                <a:spcPct val="0"/>
              </a:spcBef>
              <a:spcAft>
                <a:spcPct val="0"/>
              </a:spcAft>
              <a:buClrTx/>
              <a:buSzTx/>
              <a:buFont typeface="Wingdings" panose="05000000000000000000"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浮动汇率制度</a:t>
            </a:r>
            <a:endParaRPr kumimoji="0"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ts val="3500"/>
              </a:lnSpc>
              <a:spcBef>
                <a:spcPct val="0"/>
              </a:spcBef>
              <a:spcAft>
                <a:spcPct val="0"/>
              </a:spcAft>
              <a:buClrTx/>
              <a:buSzTx/>
              <a:buFont typeface="Wingdings" panose="05000000000000000000" pitchFamily="2" charset="2"/>
              <a:buNone/>
              <a:tabLst/>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弊端</a:t>
            </a: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E1E09E03-8960-407E-97F9-DA1920C45336}"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33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21"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lvl="0" eaLnBrk="1" hangingPunct="1"/>
            <a:r>
              <a:rPr lang="zh-CN" altLang="en-US" sz="2400" b="1" dirty="0">
                <a:solidFill>
                  <a:srgbClr val="595959"/>
                </a:solidFill>
                <a:latin typeface="微软雅黑" pitchFamily="34" charset="-122"/>
                <a:ea typeface="微软雅黑" pitchFamily="34" charset="-122"/>
              </a:rPr>
              <a:t>四、汇率制度的演进与安排</a:t>
            </a:r>
          </a:p>
        </p:txBody>
      </p:sp>
      <p:sp>
        <p:nvSpPr>
          <p:cNvPr id="22" name="矩形 21"/>
          <p:cNvSpPr/>
          <p:nvPr/>
        </p:nvSpPr>
        <p:spPr>
          <a:xfrm>
            <a:off x="426363" y="1114358"/>
            <a:ext cx="6221412" cy="534988"/>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（二）</a:t>
            </a: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汇率制度安排</a:t>
            </a:r>
            <a:endPar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19935701"/>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560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455545" y="1167927"/>
            <a:ext cx="6221412" cy="496888"/>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（三）人民币汇率制度</a:t>
            </a:r>
          </a:p>
        </p:txBody>
      </p:sp>
      <p:sp>
        <p:nvSpPr>
          <p:cNvPr id="21" name="Rectangle 3"/>
          <p:cNvSpPr txBox="1">
            <a:spLocks noChangeArrowheads="1"/>
          </p:cNvSpPr>
          <p:nvPr/>
        </p:nvSpPr>
        <p:spPr>
          <a:xfrm>
            <a:off x="561181" y="1930232"/>
            <a:ext cx="11248198" cy="428137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228600" marR="0" lvl="0" indent="-228600" algn="l" defTabSz="914400" rtl="0" eaLnBrk="1" fontAlgn="base" latinLnBrk="0" hangingPunct="1">
              <a:lnSpc>
                <a:spcPts val="2400"/>
              </a:lnSpc>
              <a:spcBef>
                <a:spcPct val="0"/>
              </a:spcBef>
              <a:spcAft>
                <a:spcPct val="0"/>
              </a:spcAft>
              <a:buClrTx/>
              <a:buSzTx/>
              <a:buFont typeface="Wingdings" panose="05000000000000000000" pitchFamily="2" charset="2"/>
              <a:buNone/>
              <a:tabLst/>
              <a:defRPr/>
            </a:pP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、经济转轨阶段的汇率制度</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1981-1993</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a:t>
            </a:r>
          </a:p>
          <a:p>
            <a:pPr marL="228600" marR="0" lvl="0" indent="-228600" algn="l" defTabSz="914400" rtl="0" eaLnBrk="1" fontAlgn="base" latinLnBrk="0" hangingPunct="1">
              <a:lnSpc>
                <a:spcPts val="2400"/>
              </a:lnSpc>
              <a:spcBef>
                <a:spcPts val="1000"/>
              </a:spcBef>
              <a:spcAft>
                <a:spcPct val="0"/>
              </a:spcAft>
              <a:buClrTx/>
              <a:buSzTx/>
              <a:buFont typeface="Wingdings" pitchFamily="2" charset="2"/>
              <a:buChar char="Ø"/>
              <a:tabLst/>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内部</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结算价与</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官方</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汇率并存阶段</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(1981-1984</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228600" marR="0" lvl="0" indent="-228600" algn="l" defTabSz="914400" rtl="0" eaLnBrk="1" fontAlgn="base" latinLnBrk="0" hangingPunct="1">
              <a:lnSpc>
                <a:spcPts val="2400"/>
              </a:lnSpc>
              <a:spcBef>
                <a:spcPts val="100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外汇</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调剂市场汇率与官方汇率并存阶段（</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1985-1993</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ts val="2400"/>
              </a:lnSpc>
              <a:spcBef>
                <a:spcPts val="1000"/>
              </a:spcBef>
              <a:spcAft>
                <a:spcPct val="0"/>
              </a:spcAft>
              <a:buClrTx/>
              <a:buSzTx/>
              <a:buFont typeface="Wingdings" panose="05000000000000000000" pitchFamily="2" charset="2"/>
              <a:buNone/>
              <a:tabLst/>
              <a:defRPr/>
            </a:pP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、社会主义市场经济时期的汇率制度</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1994</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年至今）</a:t>
            </a:r>
          </a:p>
          <a:p>
            <a:pPr marL="228600" marR="0" lvl="0" indent="-228600" algn="l" defTabSz="914400" rtl="0" eaLnBrk="1" fontAlgn="base" latinLnBrk="0" hangingPunct="1">
              <a:lnSpc>
                <a:spcPts val="2400"/>
              </a:lnSpc>
              <a:spcBef>
                <a:spcPts val="1000"/>
              </a:spcBef>
              <a:spcAft>
                <a:spcPct val="0"/>
              </a:spcAft>
              <a:buClrTx/>
              <a:buSzTx/>
              <a:buFont typeface="Wingdings" pitchFamily="2" charset="2"/>
              <a:buChar char="Ø"/>
              <a:tabLst/>
              <a:defRPr/>
            </a:pP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有</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管理浮动汇率制时期（</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1994-1997</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）：盯住单一货币的管理浮动</a:t>
            </a:r>
            <a:endPar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ts val="2400"/>
              </a:lnSpc>
              <a:spcBef>
                <a:spcPts val="1000"/>
              </a:spcBef>
              <a:spcAft>
                <a:spcPct val="0"/>
              </a:spcAft>
              <a:buClrTx/>
              <a:buSzTx/>
              <a:buFont typeface="Wingdings" pitchFamily="2" charset="2"/>
              <a:buChar char="Ø"/>
              <a:tabLst/>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钉</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住汇率制时期（</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1998-2005</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7</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月</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）：事实上钉住美元的相对固定的汇率</a:t>
            </a:r>
            <a:endPar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ts val="2400"/>
              </a:lnSpc>
              <a:spcBef>
                <a:spcPts val="1000"/>
              </a:spcBef>
              <a:spcAft>
                <a:spcPct val="0"/>
              </a:spcAft>
              <a:buClrTx/>
              <a:buSzTx/>
              <a:buFont typeface="Wingdings" pitchFamily="2" charset="2"/>
              <a:buChar char="Ø"/>
              <a:tabLst/>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回归</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有管理浮动汇率制</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(2005</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7</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月</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21</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日</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至</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2015</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年</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8</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月</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：以市场供求为基础，参考一篮子货币进行调节，有管理的浮动汇率</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制度</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eaLnBrk="1" hangingPunct="1">
              <a:lnSpc>
                <a:spcPts val="2400"/>
              </a:lnSpc>
              <a:buFont typeface="Wingdings" pitchFamily="2" charset="2"/>
              <a:buChar char="Ø"/>
              <a:defRPr/>
            </a:pPr>
            <a:r>
              <a:rPr lang="zh-CN" altLang="en-US" sz="2000" kern="0" dirty="0" smtClean="0">
                <a:solidFill>
                  <a:srgbClr val="000000"/>
                </a:solidFill>
                <a:latin typeface="微软雅黑" panose="020B0503020204020204" pitchFamily="34" charset="-122"/>
                <a:ea typeface="微软雅黑" panose="020B0503020204020204" pitchFamily="34" charset="-122"/>
              </a:rPr>
              <a:t>进一步完善人民币汇率市场形成机制（</a:t>
            </a:r>
            <a:r>
              <a:rPr lang="en-US" altLang="zh-CN" sz="2000" kern="0" dirty="0" smtClean="0">
                <a:solidFill>
                  <a:srgbClr val="000000"/>
                </a:solidFill>
                <a:latin typeface="微软雅黑" panose="020B0503020204020204" pitchFamily="34" charset="-122"/>
                <a:ea typeface="微软雅黑" panose="020B0503020204020204" pitchFamily="34" charset="-122"/>
              </a:rPr>
              <a:t>2015</a:t>
            </a:r>
            <a:r>
              <a:rPr lang="zh-CN" altLang="en-US" sz="2000" kern="0" dirty="0" smtClean="0">
                <a:solidFill>
                  <a:srgbClr val="000000"/>
                </a:solidFill>
                <a:latin typeface="微软雅黑" panose="020B0503020204020204" pitchFamily="34" charset="-122"/>
                <a:ea typeface="微软雅黑" panose="020B0503020204020204" pitchFamily="34" charset="-122"/>
              </a:rPr>
              <a:t>年</a:t>
            </a:r>
            <a:r>
              <a:rPr lang="en-US" altLang="zh-CN" sz="2000" kern="0" dirty="0" smtClean="0">
                <a:solidFill>
                  <a:srgbClr val="000000"/>
                </a:solidFill>
                <a:latin typeface="微软雅黑" panose="020B0503020204020204" pitchFamily="34" charset="-122"/>
                <a:ea typeface="微软雅黑" panose="020B0503020204020204" pitchFamily="34" charset="-122"/>
              </a:rPr>
              <a:t>8</a:t>
            </a:r>
            <a:r>
              <a:rPr lang="zh-CN" altLang="en-US" sz="2000" kern="0" dirty="0" smtClean="0">
                <a:solidFill>
                  <a:srgbClr val="000000"/>
                </a:solidFill>
                <a:latin typeface="微软雅黑" panose="020B0503020204020204" pitchFamily="34" charset="-122"/>
                <a:ea typeface="微软雅黑" panose="020B0503020204020204" pitchFamily="34" charset="-122"/>
              </a:rPr>
              <a:t>月</a:t>
            </a:r>
            <a:r>
              <a:rPr lang="en-US" altLang="zh-CN" sz="2000" kern="0" dirty="0" smtClean="0">
                <a:solidFill>
                  <a:srgbClr val="000000"/>
                </a:solidFill>
                <a:latin typeface="微软雅黑" panose="020B0503020204020204" pitchFamily="34" charset="-122"/>
                <a:ea typeface="微软雅黑" panose="020B0503020204020204" pitchFamily="34" charset="-122"/>
              </a:rPr>
              <a:t>11</a:t>
            </a:r>
            <a:r>
              <a:rPr lang="zh-CN" altLang="en-US" sz="2000" kern="0" dirty="0" smtClean="0">
                <a:solidFill>
                  <a:srgbClr val="000000"/>
                </a:solidFill>
                <a:latin typeface="微软雅黑" panose="020B0503020204020204" pitchFamily="34" charset="-122"/>
                <a:ea typeface="微软雅黑" panose="020B0503020204020204" pitchFamily="34" charset="-122"/>
              </a:rPr>
              <a:t>日</a:t>
            </a:r>
            <a:r>
              <a:rPr lang="zh-CN" altLang="en-US" sz="2000" kern="0" dirty="0">
                <a:solidFill>
                  <a:srgbClr val="000000"/>
                </a:solidFill>
                <a:latin typeface="微软雅黑" panose="020B0503020204020204" pitchFamily="34" charset="-122"/>
                <a:ea typeface="微软雅黑" panose="020B0503020204020204" pitchFamily="34" charset="-122"/>
              </a:rPr>
              <a:t>至今）</a:t>
            </a:r>
            <a:r>
              <a:rPr lang="zh-CN" altLang="en-US" sz="2000" kern="0" dirty="0" smtClean="0">
                <a:solidFill>
                  <a:srgbClr val="000000"/>
                </a:solidFill>
                <a:latin typeface="微软雅黑" panose="020B0503020204020204" pitchFamily="34" charset="-122"/>
                <a:ea typeface="微软雅黑" panose="020B0503020204020204" pitchFamily="34" charset="-122"/>
              </a:rPr>
              <a:t>：央行宣布人民币对美元的报价机制：做市商参考上一交易日银行间外汇市场做市场收盘汇率向中国外汇交易中心报价</a:t>
            </a:r>
            <a:endPar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E1E09E03-8960-407E-97F9-DA1920C45336}"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34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lvl="0" eaLnBrk="1" hangingPunct="1"/>
            <a:r>
              <a:rPr lang="zh-CN" altLang="en-US" sz="2400" b="1" dirty="0">
                <a:solidFill>
                  <a:srgbClr val="595959"/>
                </a:solidFill>
                <a:latin typeface="微软雅黑" pitchFamily="34" charset="-122"/>
                <a:ea typeface="微软雅黑" pitchFamily="34" charset="-122"/>
              </a:rPr>
              <a:t>四、汇率制度的演进与安排</a:t>
            </a:r>
          </a:p>
        </p:txBody>
      </p:sp>
    </p:spTree>
    <p:extLst>
      <p:ext uri="{BB962C8B-B14F-4D97-AF65-F5344CB8AC3E}">
        <p14:creationId xmlns:p14="http://schemas.microsoft.com/office/powerpoint/2010/main" val="2187589260"/>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325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61181" y="1212157"/>
            <a:ext cx="11025543" cy="4979092"/>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buClr>
                <a:srgbClr val="00B050"/>
              </a:buClr>
              <a:buFont typeface="Wingdings" pitchFamily="2" charset="2"/>
              <a:buChar char="u"/>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外汇与汇率：</a:t>
            </a:r>
            <a:r>
              <a:rPr lang="zh-CN" altLang="en-US" sz="2000" kern="0" dirty="0" smtClean="0">
                <a:solidFill>
                  <a:srgbClr val="000000"/>
                </a:solidFill>
                <a:latin typeface="微软雅黑" panose="020B0503020204020204" pitchFamily="34" charset="-122"/>
                <a:ea typeface="微软雅黑" panose="020B0503020204020204" pitchFamily="34" charset="-122"/>
              </a:rPr>
              <a:t>外汇的定义、外汇三要素、外汇范围；货币兑换性与</a:t>
            </a:r>
            <a:r>
              <a:rPr lang="zh-CN" altLang="en-US" sz="2000" kern="0" dirty="0">
                <a:solidFill>
                  <a:srgbClr val="000000"/>
                </a:solidFill>
                <a:latin typeface="微软雅黑" panose="020B0503020204020204" pitchFamily="34" charset="-122"/>
                <a:ea typeface="微软雅黑" panose="020B0503020204020204" pitchFamily="34" charset="-122"/>
              </a:rPr>
              <a:t>层次；汇率标价法、汇率种类、汇率升贬值程度与</a:t>
            </a:r>
            <a:r>
              <a:rPr lang="zh-CN" altLang="en-US" sz="2000" kern="0" dirty="0" smtClean="0">
                <a:solidFill>
                  <a:srgbClr val="000000"/>
                </a:solidFill>
                <a:latin typeface="微软雅黑" panose="020B0503020204020204" pitchFamily="34" charset="-122"/>
                <a:ea typeface="微软雅黑" panose="020B0503020204020204" pitchFamily="34" charset="-122"/>
              </a:rPr>
              <a:t>效应</a:t>
            </a:r>
            <a:endParaRPr lang="zh-CN" altLang="en-US" sz="2000" kern="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buClr>
                <a:srgbClr val="00B050"/>
              </a:buClr>
              <a:buFont typeface="Wingdings" pitchFamily="2" charset="2"/>
              <a:buChar char="u"/>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汇率决定及其理论：</a:t>
            </a:r>
            <a:r>
              <a:rPr lang="zh-CN" altLang="en-US" sz="2000" b="1" kern="0" dirty="0" smtClean="0">
                <a:solidFill>
                  <a:srgbClr val="000000"/>
                </a:solidFill>
                <a:latin typeface="+mj-ea"/>
                <a:ea typeface="+mj-ea"/>
              </a:rPr>
              <a:t>不同</a:t>
            </a:r>
            <a:r>
              <a:rPr lang="zh-CN" altLang="en-US" sz="2000" kern="0" dirty="0" smtClean="0">
                <a:solidFill>
                  <a:srgbClr val="000000"/>
                </a:solidFill>
                <a:latin typeface="微软雅黑" panose="020B0503020204020204" pitchFamily="34" charset="-122"/>
                <a:ea typeface="微软雅黑" panose="020B0503020204020204" pitchFamily="34" charset="-122"/>
              </a:rPr>
              <a:t>汇率制度下汇率决定的基础不同；汇率决定理论从不同角度解释汇率的形成与波动原因。</a:t>
            </a:r>
            <a:endParaRPr lang="en-US" altLang="zh-CN" sz="2000" kern="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buClr>
                <a:srgbClr val="00B050"/>
              </a:buClr>
              <a:buFont typeface="Wingdings" pitchFamily="2" charset="2"/>
              <a:buChar char="u"/>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汇率的影响与汇率风险</a:t>
            </a:r>
            <a:r>
              <a:rPr lang="zh-CN" altLang="en-US" sz="2400" kern="0" dirty="0" smtClean="0">
                <a:solidFill>
                  <a:srgbClr val="000000"/>
                </a:solidFill>
                <a:latin typeface="微软雅黑" panose="020B0503020204020204" pitchFamily="34" charset="-122"/>
                <a:ea typeface="微软雅黑" panose="020B0503020204020204" pitchFamily="34" charset="-122"/>
              </a:rPr>
              <a:t>：</a:t>
            </a:r>
            <a:r>
              <a:rPr lang="zh-CN" altLang="en-US" sz="2000" kern="0" dirty="0" smtClean="0">
                <a:solidFill>
                  <a:srgbClr val="000000"/>
                </a:solidFill>
                <a:latin typeface="微软雅黑" panose="020B0503020204020204" pitchFamily="34" charset="-122"/>
                <a:ea typeface="微软雅黑" panose="020B0503020204020204" pitchFamily="34" charset="-122"/>
              </a:rPr>
              <a:t>汇率变化对经济的影响；汇率发挥作用的条件；汇率风险</a:t>
            </a:r>
            <a:endParaRPr lang="en-US" altLang="zh-CN" sz="2000" kern="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buClr>
                <a:srgbClr val="00B050"/>
              </a:buClr>
              <a:buFont typeface="Wingdings" pitchFamily="2" charset="2"/>
              <a:buChar char="u"/>
              <a:defRPr/>
            </a:pPr>
            <a:r>
              <a:rPr lang="zh-CN" altLang="en-US" sz="2400" b="1" kern="0" dirty="0">
                <a:solidFill>
                  <a:srgbClr val="000000"/>
                </a:solidFill>
                <a:latin typeface="微软雅黑" panose="020B0503020204020204" pitchFamily="34" charset="-122"/>
                <a:ea typeface="微软雅黑" panose="020B0503020204020204" pitchFamily="34" charset="-122"/>
              </a:rPr>
              <a:t>汇率制度演进与安排：</a:t>
            </a:r>
            <a:r>
              <a:rPr lang="zh-CN" altLang="en-US" sz="2000" kern="0" dirty="0" smtClean="0">
                <a:solidFill>
                  <a:srgbClr val="000000"/>
                </a:solidFill>
                <a:latin typeface="微软雅黑" panose="020B0503020204020204" pitchFamily="34" charset="-122"/>
                <a:ea typeface="微软雅黑" panose="020B0503020204020204" pitchFamily="34" charset="-122"/>
              </a:rPr>
              <a:t>按照国际货币体系演进的三个阶段分析汇率制度演进；国际货币基金组织对现代汇率制度做了细分；人民币汇率制度在不断完善中</a:t>
            </a:r>
            <a:endParaRPr lang="zh-CN" altLang="en-US" sz="2000" kern="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buClr>
                <a:srgbClr val="00B050"/>
              </a:buClr>
              <a:buFont typeface="Wingdings" pitchFamily="2" charset="2"/>
              <a:buChar char="u"/>
              <a:defRPr/>
            </a:pPr>
            <a:endParaRPr lang="en-US" altLang="zh-CN" sz="2400" kern="0" dirty="0">
              <a:solidFill>
                <a:srgbClr val="000000"/>
              </a:solidFill>
              <a:latin typeface="微软雅黑" panose="020B0503020204020204" pitchFamily="34" charset="-122"/>
              <a:ea typeface="微软雅黑" panose="020B0503020204020204" pitchFamily="34" charset="-122"/>
            </a:endParaRPr>
          </a:p>
        </p:txBody>
      </p:sp>
      <p:sp>
        <p:nvSpPr>
          <p:cNvPr id="5325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smtClean="0">
                <a:solidFill>
                  <a:srgbClr val="595959"/>
                </a:solidFill>
                <a:latin typeface="微软雅黑" pitchFamily="34" charset="-122"/>
                <a:ea typeface="微软雅黑" pitchFamily="34" charset="-122"/>
              </a:rPr>
              <a:t>本讲小结</a:t>
            </a:r>
            <a:endParaRPr lang="zh-CN" altLang="en-US" sz="2400" b="1" dirty="0">
              <a:solidFill>
                <a:srgbClr val="595959"/>
              </a:solidFill>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8EE4EB95-ECEA-4AD8-B1CE-2555403C6233}" type="slidenum">
              <a:rPr lang="zh-CN" altLang="en-US" smtClean="0"/>
              <a:pPr>
                <a:defRPr/>
              </a:pPr>
              <a:t>35</a:t>
            </a:fld>
            <a:endParaRPr lang="zh-CN" altLang="en-US"/>
          </a:p>
        </p:txBody>
      </p:sp>
    </p:spTree>
    <p:extLst>
      <p:ext uri="{BB962C8B-B14F-4D97-AF65-F5344CB8AC3E}">
        <p14:creationId xmlns:p14="http://schemas.microsoft.com/office/powerpoint/2010/main" val="2353280823"/>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0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40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文本框 12"/>
          <p:cNvSpPr txBox="1">
            <a:spLocks noChangeArrowheads="1"/>
          </p:cNvSpPr>
          <p:nvPr/>
        </p:nvSpPr>
        <p:spPr bwMode="auto">
          <a:xfrm>
            <a:off x="768350" y="434976"/>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smtClean="0">
                <a:solidFill>
                  <a:srgbClr val="595959"/>
                </a:solidFill>
                <a:latin typeface="微软雅黑" pitchFamily="34" charset="-122"/>
                <a:ea typeface="微软雅黑" pitchFamily="34" charset="-122"/>
              </a:rPr>
              <a:t>本讲思考题</a:t>
            </a:r>
            <a:endParaRPr lang="zh-CN" altLang="en-US" sz="2400" b="1" dirty="0">
              <a:solidFill>
                <a:srgbClr val="595959"/>
              </a:solidFill>
              <a:latin typeface="微软雅黑" pitchFamily="34" charset="-122"/>
              <a:ea typeface="微软雅黑" pitchFamily="34" charset="-122"/>
            </a:endParaRPr>
          </a:p>
        </p:txBody>
      </p:sp>
      <p:sp>
        <p:nvSpPr>
          <p:cNvPr id="9" name="内容占位符 2"/>
          <p:cNvSpPr txBox="1">
            <a:spLocks/>
          </p:cNvSpPr>
          <p:nvPr/>
        </p:nvSpPr>
        <p:spPr>
          <a:xfrm>
            <a:off x="768350" y="1538964"/>
            <a:ext cx="10515600" cy="4351337"/>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20000"/>
              </a:lnSpc>
              <a:buFont typeface="Wingdings" panose="05000000000000000000" pitchFamily="2" charset="2"/>
              <a:buNone/>
              <a:defRPr/>
            </a:pPr>
            <a:r>
              <a:rPr lang="en-US" altLang="zh-CN" sz="2000" kern="0" dirty="0" smtClean="0">
                <a:latin typeface="微软雅黑" panose="020B0503020204020204" pitchFamily="34" charset="-122"/>
                <a:ea typeface="微软雅黑" panose="020B0503020204020204" pitchFamily="34" charset="-122"/>
              </a:rPr>
              <a:t>1</a:t>
            </a:r>
            <a:r>
              <a:rPr lang="zh-CN" altLang="en-US" sz="2000" kern="0" dirty="0" smtClean="0">
                <a:latin typeface="微软雅黑" panose="020B0503020204020204" pitchFamily="34" charset="-122"/>
                <a:ea typeface="微软雅黑" panose="020B0503020204020204" pitchFamily="34" charset="-122"/>
              </a:rPr>
              <a:t>、如何理解外汇？一种货币成为外汇需要具备哪些条件？</a:t>
            </a:r>
            <a:endParaRPr lang="zh-CN" altLang="en-US" sz="2000" kern="0" dirty="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defRPr/>
            </a:pPr>
            <a:r>
              <a:rPr lang="en-US" altLang="zh-CN" sz="2000" kern="0" dirty="0">
                <a:latin typeface="微软雅黑" panose="020B0503020204020204" pitchFamily="34" charset="-122"/>
                <a:ea typeface="微软雅黑" panose="020B0503020204020204" pitchFamily="34" charset="-122"/>
              </a:rPr>
              <a:t>2</a:t>
            </a:r>
            <a:r>
              <a:rPr lang="zh-CN" altLang="en-US" sz="2000" kern="0" dirty="0" smtClean="0">
                <a:latin typeface="微软雅黑" panose="020B0503020204020204" pitchFamily="34" charset="-122"/>
                <a:ea typeface="微软雅黑" panose="020B0503020204020204" pitchFamily="34" charset="-122"/>
              </a:rPr>
              <a:t>、简述汇率决定理论的发展。</a:t>
            </a:r>
            <a:endParaRPr lang="en-US" altLang="zh-CN" sz="2000" kern="0" dirty="0" smtClean="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defRPr/>
            </a:pPr>
            <a:r>
              <a:rPr lang="en-US" altLang="zh-CN" sz="2000" kern="0" dirty="0">
                <a:latin typeface="微软雅黑" panose="020B0503020204020204" pitchFamily="34" charset="-122"/>
                <a:ea typeface="微软雅黑" panose="020B0503020204020204" pitchFamily="34" charset="-122"/>
              </a:rPr>
              <a:t>3</a:t>
            </a:r>
            <a:r>
              <a:rPr lang="zh-CN" altLang="en-US" sz="2000" kern="0" dirty="0" smtClean="0">
                <a:latin typeface="微软雅黑" panose="020B0503020204020204" pitchFamily="34" charset="-122"/>
                <a:ea typeface="微软雅黑" panose="020B0503020204020204" pitchFamily="34" charset="-122"/>
              </a:rPr>
              <a:t>、评述购买力平价理论的贡献与局限性</a:t>
            </a:r>
            <a:r>
              <a:rPr lang="zh-CN" altLang="en-US" sz="2000" kern="0" dirty="0">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defRPr/>
            </a:pPr>
            <a:r>
              <a:rPr lang="en-US" altLang="zh-CN" sz="2000" kern="0" dirty="0">
                <a:latin typeface="微软雅黑" panose="020B0503020204020204" pitchFamily="34" charset="-122"/>
                <a:ea typeface="微软雅黑" panose="020B0503020204020204" pitchFamily="34" charset="-122"/>
              </a:rPr>
              <a:t>4</a:t>
            </a:r>
            <a:r>
              <a:rPr lang="zh-CN" altLang="en-US" sz="2000" kern="0" dirty="0" smtClean="0">
                <a:latin typeface="微软雅黑" panose="020B0503020204020204" pitchFamily="34" charset="-122"/>
                <a:ea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rPr>
              <a:t>汇率变化对经济影响的机制是什么</a:t>
            </a:r>
            <a:r>
              <a:rPr lang="zh-CN" altLang="en-US" sz="2000" kern="0" dirty="0" smtClean="0">
                <a:latin typeface="微软雅黑" panose="020B0503020204020204" pitchFamily="34" charset="-122"/>
                <a:ea typeface="微软雅黑" panose="020B0503020204020204" pitchFamily="34" charset="-122"/>
              </a:rPr>
              <a:t>？</a:t>
            </a:r>
            <a:endParaRPr lang="en-US" altLang="zh-CN" sz="2000" kern="0" dirty="0" smtClean="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defRPr/>
            </a:pPr>
            <a:r>
              <a:rPr lang="en-US" altLang="zh-CN" sz="2000" kern="0" dirty="0">
                <a:latin typeface="微软雅黑" panose="020B0503020204020204" pitchFamily="34" charset="-122"/>
                <a:ea typeface="微软雅黑" panose="020B0503020204020204" pitchFamily="34" charset="-122"/>
              </a:rPr>
              <a:t>5</a:t>
            </a:r>
            <a:r>
              <a:rPr lang="zh-CN" altLang="en-US" sz="2000" kern="0" dirty="0" smtClean="0">
                <a:latin typeface="微软雅黑" panose="020B0503020204020204" pitchFamily="34" charset="-122"/>
                <a:ea typeface="微软雅黑" panose="020B0503020204020204" pitchFamily="34" charset="-122"/>
              </a:rPr>
              <a:t>、汇率风险有哪些？对外贸易企业如何防范汇率风险？国家外汇管理和外债管理如何规避汇率引起的损失？</a:t>
            </a:r>
            <a:endParaRPr lang="en-US" altLang="zh-CN" sz="2000" kern="0" dirty="0" smtClean="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defRPr/>
            </a:pPr>
            <a:r>
              <a:rPr lang="en-US" altLang="zh-CN" sz="2000" kern="0" dirty="0" smtClean="0">
                <a:latin typeface="微软雅黑" panose="020B0503020204020204" pitchFamily="34" charset="-122"/>
                <a:ea typeface="微软雅黑" panose="020B0503020204020204" pitchFamily="34" charset="-122"/>
              </a:rPr>
              <a:t>6</a:t>
            </a:r>
            <a:r>
              <a:rPr lang="zh-CN" altLang="en-US" sz="2000" kern="0" dirty="0" smtClean="0">
                <a:latin typeface="微软雅黑" panose="020B0503020204020204" pitchFamily="34" charset="-122"/>
                <a:ea typeface="微软雅黑" panose="020B0503020204020204" pitchFamily="34" charset="-122"/>
              </a:rPr>
              <a:t>、人民币汇率制度安排与对外经济贸易发展是否协调？人民币汇率形成机制还存在哪些问题？如何改革加以完善？</a:t>
            </a:r>
            <a:endParaRPr lang="en-US" altLang="zh-CN" sz="2000" kern="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36</a:t>
            </a:fld>
            <a:endParaRPr lang="zh-CN" altLang="en-US"/>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60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a typeface="宋体" pitchFamily="2" charset="-122"/>
            </a:endParaRPr>
          </a:p>
        </p:txBody>
      </p:sp>
      <p:pic>
        <p:nvPicPr>
          <p:cNvPr id="46083"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文本框 2"/>
          <p:cNvSpPr txBox="1">
            <a:spLocks noChangeArrowheads="1"/>
          </p:cNvSpPr>
          <p:nvPr/>
        </p:nvSpPr>
        <p:spPr bwMode="auto">
          <a:xfrm>
            <a:off x="2839362" y="2085837"/>
            <a:ext cx="767623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3600" b="1" dirty="0" smtClean="0">
                <a:solidFill>
                  <a:srgbClr val="FFFFFF"/>
                </a:solidFill>
                <a:latin typeface="微软雅黑" pitchFamily="34" charset="-122"/>
                <a:ea typeface="微软雅黑" pitchFamily="34" charset="-122"/>
              </a:rPr>
              <a:t>外汇是以</a:t>
            </a:r>
            <a:r>
              <a:rPr lang="zh-CN" altLang="en-US" sz="3600" b="1" dirty="0">
                <a:solidFill>
                  <a:srgbClr val="FFFFFF"/>
                </a:solidFill>
                <a:latin typeface="微软雅黑" pitchFamily="34" charset="-122"/>
                <a:ea typeface="微软雅黑" pitchFamily="34" charset="-122"/>
              </a:rPr>
              <a:t>外币表示的金融资产</a:t>
            </a:r>
            <a:r>
              <a:rPr lang="zh-CN" altLang="en-US" sz="3600" b="1" dirty="0" smtClean="0">
                <a:solidFill>
                  <a:srgbClr val="FFFFFF"/>
                </a:solidFill>
                <a:latin typeface="微软雅黑" pitchFamily="34" charset="-122"/>
                <a:ea typeface="微软雅黑" pitchFamily="34" charset="-122"/>
              </a:rPr>
              <a:t>，是可用</a:t>
            </a:r>
            <a:r>
              <a:rPr lang="zh-CN" altLang="en-US" sz="3600" b="1" dirty="0">
                <a:solidFill>
                  <a:srgbClr val="FFFFFF"/>
                </a:solidFill>
                <a:latin typeface="微软雅黑" pitchFamily="34" charset="-122"/>
                <a:ea typeface="微软雅黑" pitchFamily="34" charset="-122"/>
              </a:rPr>
              <a:t>于国际结算的</a:t>
            </a:r>
            <a:r>
              <a:rPr lang="zh-CN" altLang="en-US" sz="3600" b="1" dirty="0" smtClean="0">
                <a:solidFill>
                  <a:srgbClr val="FFFFFF"/>
                </a:solidFill>
                <a:latin typeface="微软雅黑" pitchFamily="34" charset="-122"/>
                <a:ea typeface="微软雅黑" pitchFamily="34" charset="-122"/>
              </a:rPr>
              <a:t>债权；汇率变化直接影响宏微观经济均衡的实现</a:t>
            </a:r>
            <a:endParaRPr lang="zh-CN" altLang="en-US" sz="3600" b="1" dirty="0">
              <a:solidFill>
                <a:srgbClr val="FFFFFF"/>
              </a:solidFill>
              <a:latin typeface="微软雅黑" pitchFamily="34" charset="-122"/>
              <a:ea typeface="微软雅黑" pitchFamily="34" charset="-122"/>
            </a:endParaRPr>
          </a:p>
        </p:txBody>
      </p:sp>
      <p:sp>
        <p:nvSpPr>
          <p:cNvPr id="46085" name="日期占位符 1"/>
          <p:cNvSpPr>
            <a:spLocks noGrp="1"/>
          </p:cNvSpPr>
          <p:nvPr>
            <p:ph type="dt" sz="quarter" idx="10"/>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1E669E1-FF26-45FC-B177-A0A7247CF869}" type="datetime1">
              <a:rPr lang="zh-CN" altLang="en-US" smtClean="0">
                <a:solidFill>
                  <a:srgbClr val="898989"/>
                </a:solidFill>
              </a:rPr>
              <a:pPr/>
              <a:t>2023/2/27</a:t>
            </a:fld>
            <a:endParaRPr lang="zh-CN" altLang="en-US" smtClean="0">
              <a:solidFill>
                <a:srgbClr val="898989"/>
              </a:solidFill>
            </a:endParaRPr>
          </a:p>
        </p:txBody>
      </p:sp>
      <p:sp>
        <p:nvSpPr>
          <p:cNvPr id="46086"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Arial" pitchFamily="34" charset="0"/>
              <a:buNone/>
            </a:pPr>
            <a:fld id="{FD687659-6576-40E5-A6A8-1605F8641AB1}" type="slidenum">
              <a:rPr lang="zh-CN" altLang="en-US" smtClean="0">
                <a:solidFill>
                  <a:srgbClr val="898989"/>
                </a:solidFill>
              </a:rPr>
              <a:pPr>
                <a:buFont typeface="Arial" pitchFamily="34" charset="0"/>
                <a:buNone/>
              </a:pPr>
              <a:t>37</a:t>
            </a:fld>
            <a:endParaRPr lang="zh-CN" altLang="en-US" smtClean="0">
              <a:solidFill>
                <a:srgbClr val="898989"/>
              </a:solidFill>
            </a:endParaRPr>
          </a:p>
        </p:txBody>
      </p:sp>
    </p:spTree>
    <p:extLst>
      <p:ext uri="{BB962C8B-B14F-4D97-AF65-F5344CB8AC3E}">
        <p14:creationId xmlns:p14="http://schemas.microsoft.com/office/powerpoint/2010/main" val="3636763127"/>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741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smtClean="0">
                <a:solidFill>
                  <a:srgbClr val="595959"/>
                </a:solidFill>
                <a:latin typeface="微软雅黑" pitchFamily="34" charset="-122"/>
                <a:ea typeface="微软雅黑" pitchFamily="34" charset="-122"/>
              </a:rPr>
              <a:t>一、外汇与汇率</a:t>
            </a:r>
            <a:endParaRPr lang="zh-CN" altLang="en-US" sz="2400" b="1" dirty="0">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768350" y="1659074"/>
            <a:ext cx="10720016" cy="50292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algn="just" eaLnBrk="1" hangingPunct="1">
              <a:lnSpc>
                <a:spcPct val="120000"/>
              </a:lnSpc>
              <a:buClr>
                <a:schemeClr val="tx2"/>
              </a:buClr>
              <a:buFont typeface="Wingdings" panose="05000000000000000000" pitchFamily="2" charset="2"/>
              <a:buNone/>
              <a:defRPr/>
            </a:pPr>
            <a:r>
              <a:rPr lang="en-US" altLang="zh-CN" sz="2200" b="1" dirty="0" smtClean="0">
                <a:latin typeface="宋体" panose="02010600030101010101" pitchFamily="2" charset="-122"/>
              </a:rPr>
              <a:t>1</a:t>
            </a:r>
            <a:r>
              <a:rPr lang="zh-CN" altLang="en-US" sz="2200" b="1" kern="0" dirty="0" smtClean="0">
                <a:latin typeface="微软雅黑" panose="020B0503020204020204" pitchFamily="34" charset="-122"/>
                <a:ea typeface="微软雅黑" panose="020B0503020204020204" pitchFamily="34" charset="-122"/>
              </a:rPr>
              <a:t>．外汇的界定</a:t>
            </a:r>
            <a:endParaRPr lang="en-US" altLang="zh-CN" sz="2200" b="1" kern="0" dirty="0" smtClean="0">
              <a:latin typeface="微软雅黑" panose="020B0503020204020204" pitchFamily="34" charset="-122"/>
              <a:ea typeface="微软雅黑" panose="020B0503020204020204" pitchFamily="34" charset="-122"/>
            </a:endParaRPr>
          </a:p>
          <a:p>
            <a:pPr algn="just" eaLnBrk="1" hangingPunct="1">
              <a:lnSpc>
                <a:spcPct val="120000"/>
              </a:lnSpc>
              <a:buClr>
                <a:schemeClr val="tx2"/>
              </a:buClr>
              <a:buFont typeface="Wingdings" pitchFamily="2" charset="2"/>
              <a:buChar char="n"/>
              <a:defRPr/>
            </a:pPr>
            <a:r>
              <a:rPr lang="zh-CN" altLang="en-US" sz="2200" kern="0" dirty="0">
                <a:latin typeface="微软雅黑" panose="020B0503020204020204" pitchFamily="34" charset="-122"/>
                <a:ea typeface="微软雅黑" panose="020B0503020204020204" pitchFamily="34" charset="-122"/>
              </a:rPr>
              <a:t>广义静态</a:t>
            </a:r>
            <a:r>
              <a:rPr lang="zh-CN" altLang="en-US" sz="2200" kern="0" dirty="0" smtClean="0">
                <a:latin typeface="微软雅黑" panose="020B0503020204020204" pitchFamily="34" charset="-122"/>
                <a:ea typeface="微软雅黑" panose="020B0503020204020204" pitchFamily="34" charset="-122"/>
              </a:rPr>
              <a:t>外汇是以外币表示的金融资产，包括外国货币、外币有价证券、外币支付凭证等一切可以用于国际结算的债权</a:t>
            </a:r>
            <a:endParaRPr lang="en-US" altLang="zh-CN" sz="2200" kern="0" dirty="0" smtClean="0">
              <a:latin typeface="微软雅黑" panose="020B0503020204020204" pitchFamily="34" charset="-122"/>
              <a:ea typeface="微软雅黑" panose="020B0503020204020204" pitchFamily="34" charset="-122"/>
            </a:endParaRPr>
          </a:p>
          <a:p>
            <a:pPr algn="just" eaLnBrk="1" hangingPunct="1">
              <a:lnSpc>
                <a:spcPct val="120000"/>
              </a:lnSpc>
              <a:buClr>
                <a:schemeClr val="tx2"/>
              </a:buClr>
              <a:buFont typeface="Wingdings" pitchFamily="2" charset="2"/>
              <a:buChar char="n"/>
              <a:defRPr/>
            </a:pPr>
            <a:r>
              <a:rPr lang="zh-CN" altLang="en-US" sz="2200" kern="0" dirty="0" smtClean="0">
                <a:latin typeface="微软雅黑" panose="020B0503020204020204" pitchFamily="34" charset="-122"/>
                <a:ea typeface="微软雅黑" panose="020B0503020204020204" pitchFamily="34" charset="-122"/>
              </a:rPr>
              <a:t>外汇</a:t>
            </a:r>
            <a:r>
              <a:rPr lang="zh-CN" altLang="en-US" sz="2200" kern="0" dirty="0">
                <a:latin typeface="微软雅黑" panose="020B0503020204020204" pitchFamily="34" charset="-122"/>
                <a:ea typeface="微软雅黑" panose="020B0503020204020204" pitchFamily="34" charset="-122"/>
              </a:rPr>
              <a:t>的三要素：</a:t>
            </a:r>
          </a:p>
          <a:p>
            <a:pPr algn="just" eaLnBrk="1" hangingPunct="1">
              <a:lnSpc>
                <a:spcPct val="120000"/>
              </a:lnSpc>
              <a:buClr>
                <a:schemeClr val="tx2"/>
              </a:buClr>
              <a:buFont typeface="Wingdings" pitchFamily="2" charset="2"/>
              <a:buChar char="Ø"/>
              <a:defRPr/>
            </a:pPr>
            <a:r>
              <a:rPr lang="zh-CN" altLang="en-US" sz="2200" kern="0" dirty="0">
                <a:latin typeface="微软雅黑" panose="020B0503020204020204" pitchFamily="34" charset="-122"/>
                <a:ea typeface="微软雅黑" panose="020B0503020204020204" pitchFamily="34" charset="-122"/>
              </a:rPr>
              <a:t>以外币表示</a:t>
            </a:r>
            <a:r>
              <a:rPr lang="zh-CN" altLang="en-US" sz="2200" kern="0" dirty="0" smtClean="0">
                <a:latin typeface="微软雅黑" panose="020B0503020204020204" pitchFamily="34" charset="-122"/>
                <a:ea typeface="微软雅黑" panose="020B0503020204020204" pitchFamily="34" charset="-122"/>
              </a:rPr>
              <a:t>的、国际收支中被广泛接受的国际结算支付</a:t>
            </a:r>
            <a:r>
              <a:rPr lang="zh-CN" altLang="en-US" sz="2200" kern="0" dirty="0">
                <a:latin typeface="微软雅黑" panose="020B0503020204020204" pitchFamily="34" charset="-122"/>
                <a:ea typeface="微软雅黑" panose="020B0503020204020204" pitchFamily="34" charset="-122"/>
              </a:rPr>
              <a:t>手段</a:t>
            </a:r>
          </a:p>
          <a:p>
            <a:pPr algn="just" eaLnBrk="1" hangingPunct="1">
              <a:lnSpc>
                <a:spcPct val="120000"/>
              </a:lnSpc>
              <a:buClr>
                <a:schemeClr val="tx2"/>
              </a:buClr>
              <a:buFont typeface="Wingdings" pitchFamily="2" charset="2"/>
              <a:buChar char="Ø"/>
              <a:defRPr/>
            </a:pPr>
            <a:r>
              <a:rPr lang="zh-CN" altLang="en-US" sz="2200" kern="0" dirty="0" smtClean="0">
                <a:latin typeface="微软雅黑" panose="020B0503020204020204" pitchFamily="34" charset="-122"/>
                <a:ea typeface="微软雅黑" panose="020B0503020204020204" pitchFamily="34" charset="-122"/>
              </a:rPr>
              <a:t>可自由输出、输入国境</a:t>
            </a:r>
            <a:endParaRPr lang="en-US" altLang="zh-CN" sz="2200" kern="0" dirty="0" smtClean="0">
              <a:latin typeface="微软雅黑" panose="020B0503020204020204" pitchFamily="34" charset="-122"/>
              <a:ea typeface="微软雅黑" panose="020B0503020204020204" pitchFamily="34" charset="-122"/>
            </a:endParaRPr>
          </a:p>
          <a:p>
            <a:pPr algn="just" eaLnBrk="1" hangingPunct="1">
              <a:lnSpc>
                <a:spcPct val="120000"/>
              </a:lnSpc>
              <a:buClr>
                <a:schemeClr val="tx2"/>
              </a:buClr>
              <a:buFont typeface="Wingdings" pitchFamily="2" charset="2"/>
              <a:buChar char="Ø"/>
              <a:defRPr/>
            </a:pPr>
            <a:r>
              <a:rPr lang="zh-CN" altLang="en-US" sz="2200" kern="0" dirty="0" smtClean="0">
                <a:latin typeface="微软雅黑" panose="020B0503020204020204" pitchFamily="34" charset="-122"/>
                <a:ea typeface="微软雅黑" panose="020B0503020204020204" pitchFamily="34" charset="-122"/>
              </a:rPr>
              <a:t>具有充分</a:t>
            </a:r>
            <a:r>
              <a:rPr lang="zh-CN" altLang="en-US" sz="2200" kern="0" dirty="0">
                <a:latin typeface="微软雅黑" panose="020B0503020204020204" pitchFamily="34" charset="-122"/>
                <a:ea typeface="微软雅黑" panose="020B0503020204020204" pitchFamily="34" charset="-122"/>
              </a:rPr>
              <a:t>可兑换</a:t>
            </a:r>
            <a:r>
              <a:rPr lang="zh-CN" altLang="en-US" sz="2200" kern="0" dirty="0" smtClean="0">
                <a:latin typeface="微软雅黑" panose="020B0503020204020204" pitchFamily="34" charset="-122"/>
                <a:ea typeface="微软雅黑" panose="020B0503020204020204" pitchFamily="34" charset="-122"/>
              </a:rPr>
              <a:t>性</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自由兑换买卖</a:t>
            </a:r>
            <a:endParaRPr lang="zh-CN" altLang="en-US" sz="2200" kern="0" dirty="0">
              <a:latin typeface="微软雅黑" panose="020B0503020204020204" pitchFamily="34" charset="-122"/>
              <a:ea typeface="微软雅黑" panose="020B0503020204020204" pitchFamily="34" charset="-122"/>
            </a:endParaRPr>
          </a:p>
          <a:p>
            <a:pPr algn="just" eaLnBrk="1" hangingPunct="1">
              <a:lnSpc>
                <a:spcPct val="120000"/>
              </a:lnSpc>
              <a:buClr>
                <a:schemeClr val="tx2"/>
              </a:buClr>
              <a:buFont typeface="Wingdings" panose="05000000000000000000" pitchFamily="2" charset="2"/>
              <a:buNone/>
              <a:defRPr/>
            </a:pPr>
            <a:r>
              <a:rPr lang="en-US" altLang="zh-CN" sz="2200" b="1" kern="0" dirty="0">
                <a:latin typeface="微软雅黑" panose="020B0503020204020204" pitchFamily="34" charset="-122"/>
                <a:ea typeface="微软雅黑" panose="020B0503020204020204" pitchFamily="34" charset="-122"/>
              </a:rPr>
              <a:t>2.  </a:t>
            </a:r>
            <a:r>
              <a:rPr lang="zh-CN" altLang="en-US" sz="2200" b="1" kern="0" dirty="0" smtClean="0">
                <a:latin typeface="微软雅黑" panose="020B0503020204020204" pitchFamily="34" charset="-122"/>
                <a:ea typeface="微软雅黑" panose="020B0503020204020204" pitchFamily="34" charset="-122"/>
              </a:rPr>
              <a:t>我国对外汇的</a:t>
            </a:r>
            <a:r>
              <a:rPr lang="zh-CN" altLang="en-US" sz="2200" b="1" kern="0" dirty="0">
                <a:latin typeface="微软雅黑" panose="020B0503020204020204" pitchFamily="34" charset="-122"/>
                <a:ea typeface="微软雅黑" panose="020B0503020204020204" pitchFamily="34" charset="-122"/>
              </a:rPr>
              <a:t>规定：</a:t>
            </a:r>
          </a:p>
          <a:p>
            <a:pPr algn="just" eaLnBrk="1" hangingPunct="1">
              <a:lnSpc>
                <a:spcPct val="120000"/>
              </a:lnSpc>
              <a:buClr>
                <a:schemeClr val="tx2"/>
              </a:buClr>
              <a:buFont typeface="Wingdings" panose="05000000000000000000" pitchFamily="2" charset="2"/>
              <a:buNone/>
              <a:defRPr/>
            </a:pPr>
            <a:r>
              <a:rPr lang="zh-CN" altLang="en-US" sz="2200" kern="0" dirty="0">
                <a:latin typeface="微软雅黑" panose="020B0503020204020204" pitchFamily="34" charset="-122"/>
                <a:ea typeface="微软雅黑" panose="020B0503020204020204" pitchFamily="34" charset="-122"/>
              </a:rPr>
              <a:t>（</a:t>
            </a:r>
            <a:r>
              <a:rPr lang="en-US" altLang="zh-CN" sz="2200" kern="0" dirty="0">
                <a:latin typeface="微软雅黑" panose="020B0503020204020204" pitchFamily="34" charset="-122"/>
                <a:ea typeface="微软雅黑" panose="020B0503020204020204" pitchFamily="34" charset="-122"/>
              </a:rPr>
              <a:t>1</a:t>
            </a:r>
            <a:r>
              <a:rPr lang="zh-CN" altLang="en-US" sz="2200" kern="0" dirty="0">
                <a:latin typeface="微软雅黑" panose="020B0503020204020204" pitchFamily="34" charset="-122"/>
                <a:ea typeface="微软雅黑" panose="020B0503020204020204" pitchFamily="34" charset="-122"/>
              </a:rPr>
              <a:t>）外国货币；（</a:t>
            </a:r>
            <a:r>
              <a:rPr lang="en-US" altLang="zh-CN" sz="2200" kern="0" dirty="0">
                <a:latin typeface="微软雅黑" panose="020B0503020204020204" pitchFamily="34" charset="-122"/>
                <a:ea typeface="微软雅黑" panose="020B0503020204020204" pitchFamily="34" charset="-122"/>
              </a:rPr>
              <a:t>2</a:t>
            </a:r>
            <a:r>
              <a:rPr lang="zh-CN" altLang="en-US" sz="2200" kern="0" dirty="0">
                <a:latin typeface="微软雅黑" panose="020B0503020204020204" pitchFamily="34" charset="-122"/>
                <a:ea typeface="微软雅黑" panose="020B0503020204020204" pitchFamily="34" charset="-122"/>
              </a:rPr>
              <a:t>）外币支付凭证；（</a:t>
            </a:r>
            <a:r>
              <a:rPr lang="en-US" altLang="zh-CN" sz="2200" kern="0" dirty="0">
                <a:latin typeface="微软雅黑" panose="020B0503020204020204" pitchFamily="34" charset="-122"/>
                <a:ea typeface="微软雅黑" panose="020B0503020204020204" pitchFamily="34" charset="-122"/>
              </a:rPr>
              <a:t>3</a:t>
            </a:r>
            <a:r>
              <a:rPr lang="zh-CN" altLang="en-US" sz="2200" kern="0" dirty="0">
                <a:latin typeface="微软雅黑" panose="020B0503020204020204" pitchFamily="34" charset="-122"/>
                <a:ea typeface="微软雅黑" panose="020B0503020204020204" pitchFamily="34" charset="-122"/>
              </a:rPr>
              <a:t>）外币有价证券；（</a:t>
            </a:r>
            <a:r>
              <a:rPr lang="en-US" altLang="zh-CN" sz="2200" kern="0" dirty="0">
                <a:latin typeface="微软雅黑" panose="020B0503020204020204" pitchFamily="34" charset="-122"/>
                <a:ea typeface="微软雅黑" panose="020B0503020204020204" pitchFamily="34" charset="-122"/>
              </a:rPr>
              <a:t>4</a:t>
            </a:r>
            <a:r>
              <a:rPr lang="zh-CN" altLang="en-US" sz="2200" kern="0" dirty="0">
                <a:latin typeface="微软雅黑" panose="020B0503020204020204" pitchFamily="34" charset="-122"/>
                <a:ea typeface="微软雅黑" panose="020B0503020204020204" pitchFamily="34" charset="-122"/>
              </a:rPr>
              <a:t>）</a:t>
            </a:r>
            <a:r>
              <a:rPr lang="en-US" altLang="zh-CN" sz="2200" kern="0" dirty="0">
                <a:latin typeface="微软雅黑" panose="020B0503020204020204" pitchFamily="34" charset="-122"/>
                <a:ea typeface="微软雅黑" panose="020B0503020204020204" pitchFamily="34" charset="-122"/>
              </a:rPr>
              <a:t>SDRS</a:t>
            </a:r>
            <a:r>
              <a:rPr lang="zh-CN" altLang="en-US" sz="2200" kern="0" dirty="0">
                <a:latin typeface="微软雅黑" panose="020B0503020204020204" pitchFamily="34" charset="-122"/>
                <a:ea typeface="微软雅黑" panose="020B0503020204020204" pitchFamily="34" charset="-122"/>
              </a:rPr>
              <a:t>；（</a:t>
            </a:r>
            <a:r>
              <a:rPr lang="en-US" altLang="zh-CN" sz="2200" kern="0" dirty="0">
                <a:latin typeface="微软雅黑" panose="020B0503020204020204" pitchFamily="34" charset="-122"/>
                <a:ea typeface="微软雅黑" panose="020B0503020204020204" pitchFamily="34" charset="-122"/>
              </a:rPr>
              <a:t>5</a:t>
            </a:r>
            <a:r>
              <a:rPr lang="zh-CN" altLang="en-US" sz="2200" kern="0" dirty="0">
                <a:latin typeface="微软雅黑" panose="020B0503020204020204" pitchFamily="34" charset="-122"/>
                <a:ea typeface="微软雅黑" panose="020B0503020204020204" pitchFamily="34" charset="-122"/>
              </a:rPr>
              <a:t>）其他外汇</a:t>
            </a:r>
            <a:r>
              <a:rPr lang="zh-CN" altLang="en-US" sz="2200" kern="0" dirty="0" smtClean="0">
                <a:latin typeface="微软雅黑" panose="020B0503020204020204" pitchFamily="34" charset="-122"/>
                <a:ea typeface="微软雅黑" panose="020B0503020204020204" pitchFamily="34" charset="-122"/>
              </a:rPr>
              <a:t>资产</a:t>
            </a:r>
            <a:r>
              <a:rPr lang="en-US" altLang="zh-CN" sz="2200" kern="0" dirty="0" smtClean="0">
                <a:latin typeface="微软雅黑" panose="020B0503020204020204" pitchFamily="34" charset="-122"/>
                <a:ea typeface="微软雅黑" panose="020B0503020204020204" pitchFamily="34" charset="-122"/>
              </a:rPr>
              <a:t>3</a:t>
            </a:r>
            <a:endParaRPr lang="zh-CN" altLang="en-US" sz="2400" kern="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561181" y="1124086"/>
            <a:ext cx="3262432" cy="535531"/>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a:t>
            </a:r>
            <a:r>
              <a:rPr lang="zh-CN" altLang="en-US" sz="2400" b="1" kern="0" dirty="0" smtClean="0">
                <a:latin typeface="微软雅黑" panose="020B0503020204020204" pitchFamily="34" charset="-122"/>
                <a:ea typeface="微软雅黑" panose="020B0503020204020204" pitchFamily="34" charset="-122"/>
              </a:rPr>
              <a:t>外汇与外汇管理</a:t>
            </a:r>
            <a:endParaRPr lang="zh-CN" altLang="en-US" sz="2400" b="1" kern="0" dirty="0">
              <a:latin typeface="微软雅黑" panose="020B0503020204020204" pitchFamily="34" charset="-122"/>
              <a:ea typeface="微软雅黑" panose="020B0503020204020204" pitchFamily="34" charset="-122"/>
            </a:endParaRPr>
          </a:p>
        </p:txBody>
      </p:sp>
      <p:pic>
        <p:nvPicPr>
          <p:cNvPr id="17417"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67498" y="3587954"/>
            <a:ext cx="2406679" cy="154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E1E09E03-8960-407E-97F9-DA1920C45336}" type="slidenum">
              <a:rPr lang="zh-CN" altLang="en-US" smtClean="0"/>
              <a:pPr>
                <a:defRPr/>
              </a:pPr>
              <a:t>4</a:t>
            </a:fld>
            <a:endParaRPr lang="zh-CN" altLang="en-US"/>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679280" y="1846431"/>
            <a:ext cx="10911057" cy="4700284"/>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600"/>
              </a:lnSpc>
              <a:buClr>
                <a:srgbClr val="00B050"/>
              </a:buClr>
              <a:buFont typeface="Wingdings" panose="05000000000000000000" pitchFamily="2" charset="2"/>
              <a:buChar char="n"/>
              <a:defRPr/>
            </a:pPr>
            <a:r>
              <a:rPr lang="zh-CN" altLang="en-US" sz="2200" kern="0" dirty="0" smtClean="0">
                <a:latin typeface="微软雅黑" panose="020B0503020204020204" pitchFamily="34" charset="-122"/>
                <a:ea typeface="微软雅黑" panose="020B0503020204020204" pitchFamily="34" charset="-122"/>
              </a:rPr>
              <a:t>外汇管理</a:t>
            </a:r>
            <a:r>
              <a:rPr lang="zh-CN" altLang="en-US" sz="2200" kern="0" dirty="0">
                <a:latin typeface="微软雅黑" panose="020B0503020204020204" pitchFamily="34" charset="-122"/>
                <a:ea typeface="微软雅黑" panose="020B0503020204020204" pitchFamily="34" charset="-122"/>
              </a:rPr>
              <a:t>：政府对外汇收、支、存、兑进行的管理</a:t>
            </a:r>
          </a:p>
          <a:p>
            <a:pPr eaLnBrk="1" hangingPunct="1">
              <a:lnSpc>
                <a:spcPts val="3600"/>
              </a:lnSpc>
              <a:buClr>
                <a:srgbClr val="00B050"/>
              </a:buClr>
              <a:buFont typeface="Wingdings" panose="05000000000000000000" pitchFamily="2" charset="2"/>
              <a:buChar char="n"/>
              <a:defRPr/>
            </a:pPr>
            <a:r>
              <a:rPr lang="zh-CN" altLang="en-US" sz="2200" kern="0" dirty="0" smtClean="0">
                <a:latin typeface="微软雅黑" panose="020B0503020204020204" pitchFamily="34" charset="-122"/>
                <a:ea typeface="微软雅黑" panose="020B0503020204020204" pitchFamily="34" charset="-122"/>
              </a:rPr>
              <a:t>外汇管制</a:t>
            </a:r>
            <a:r>
              <a:rPr lang="zh-CN" altLang="en-US" sz="2200" kern="0" dirty="0">
                <a:latin typeface="微软雅黑" panose="020B0503020204020204" pitchFamily="34" charset="-122"/>
                <a:ea typeface="微软雅黑" panose="020B0503020204020204" pitchFamily="34" charset="-122"/>
              </a:rPr>
              <a:t>：政府对各经济主体取得、支用、携带、保管外汇等行为实施严格</a:t>
            </a:r>
            <a:r>
              <a:rPr lang="zh-CN" altLang="en-US" sz="2200" kern="0" dirty="0" smtClean="0">
                <a:latin typeface="微软雅黑" panose="020B0503020204020204" pitchFamily="34" charset="-122"/>
                <a:ea typeface="微软雅黑" panose="020B0503020204020204" pitchFamily="34" charset="-122"/>
              </a:rPr>
              <a:t>限制  </a:t>
            </a:r>
            <a:endParaRPr lang="en-US" altLang="zh-CN" sz="2200" kern="0" dirty="0" smtClean="0">
              <a:latin typeface="微软雅黑" panose="020B0503020204020204" pitchFamily="34" charset="-122"/>
              <a:ea typeface="微软雅黑" panose="020B0503020204020204" pitchFamily="34" charset="-122"/>
            </a:endParaRPr>
          </a:p>
          <a:p>
            <a:pPr eaLnBrk="1" hangingPunct="1">
              <a:lnSpc>
                <a:spcPts val="3600"/>
              </a:lnSpc>
              <a:buClr>
                <a:srgbClr val="00B050"/>
              </a:buClr>
              <a:buFont typeface="Wingdings" panose="05000000000000000000" pitchFamily="2" charset="2"/>
              <a:buChar char="n"/>
              <a:defRPr/>
            </a:pPr>
            <a:r>
              <a:rPr lang="zh-CN" altLang="en-US" sz="2200" kern="0" dirty="0" smtClean="0">
                <a:latin typeface="微软雅黑" panose="020B0503020204020204" pitchFamily="34" charset="-122"/>
                <a:ea typeface="微软雅黑" panose="020B0503020204020204" pitchFamily="34" charset="-122"/>
              </a:rPr>
              <a:t>国家外汇管理局的翻译：</a:t>
            </a:r>
            <a:endParaRPr lang="en-US" altLang="zh-CN" sz="2200" kern="0" dirty="0" smtClean="0">
              <a:latin typeface="微软雅黑" panose="020B0503020204020204" pitchFamily="34" charset="-122"/>
              <a:ea typeface="微软雅黑" panose="020B0503020204020204" pitchFamily="34" charset="-122"/>
            </a:endParaRPr>
          </a:p>
          <a:p>
            <a:pPr marL="0" indent="0" eaLnBrk="1" hangingPunct="1">
              <a:lnSpc>
                <a:spcPts val="3600"/>
              </a:lnSpc>
              <a:buClr>
                <a:srgbClr val="00B050"/>
              </a:buClr>
              <a:buNone/>
              <a:defRPr/>
            </a:pPr>
            <a:r>
              <a:rPr lang="zh-CN" altLang="en-US" sz="2200" kern="0" dirty="0" smtClean="0">
                <a:latin typeface="微软雅黑" panose="020B0503020204020204" pitchFamily="34" charset="-122"/>
                <a:ea typeface="微软雅黑" panose="020B0503020204020204" pitchFamily="34" charset="-122"/>
              </a:rPr>
              <a:t> 早期的翻译：</a:t>
            </a:r>
            <a:r>
              <a:rPr lang="en-US" altLang="zh-CN" sz="2200" kern="0" dirty="0" smtClean="0">
                <a:latin typeface="微软雅黑" panose="020B0503020204020204" pitchFamily="34" charset="-122"/>
                <a:ea typeface="微软雅黑" panose="020B0503020204020204" pitchFamily="34" charset="-122"/>
              </a:rPr>
              <a:t>State </a:t>
            </a:r>
            <a:r>
              <a:rPr lang="en-US" altLang="zh-CN" sz="2200" kern="0" dirty="0">
                <a:latin typeface="微软雅黑" panose="020B0503020204020204" pitchFamily="34" charset="-122"/>
                <a:ea typeface="微软雅黑" panose="020B0503020204020204" pitchFamily="34" charset="-122"/>
              </a:rPr>
              <a:t>Administration of Exchange Control </a:t>
            </a:r>
            <a:endParaRPr lang="en-US" altLang="zh-CN" sz="2200" kern="0" dirty="0" smtClean="0">
              <a:latin typeface="微软雅黑" panose="020B0503020204020204" pitchFamily="34" charset="-122"/>
              <a:ea typeface="微软雅黑" panose="020B0503020204020204" pitchFamily="34" charset="-122"/>
            </a:endParaRPr>
          </a:p>
          <a:p>
            <a:pPr marL="0" indent="0" eaLnBrk="1" hangingPunct="1">
              <a:lnSpc>
                <a:spcPts val="3600"/>
              </a:lnSpc>
              <a:buClr>
                <a:srgbClr val="00B050"/>
              </a:buClr>
              <a:buNone/>
              <a:defRPr/>
            </a:pPr>
            <a:r>
              <a:rPr lang="en-US" altLang="zh-CN" sz="2200" kern="0" dirty="0" smtClean="0">
                <a:latin typeface="微软雅黑" panose="020B0503020204020204" pitchFamily="34" charset="-122"/>
                <a:ea typeface="微软雅黑" panose="020B0503020204020204" pitchFamily="34" charset="-122"/>
              </a:rPr>
              <a:t> </a:t>
            </a:r>
            <a:r>
              <a:rPr lang="zh-CN" altLang="en-US" sz="2200" kern="0" dirty="0" smtClean="0">
                <a:latin typeface="微软雅黑" panose="020B0503020204020204" pitchFamily="34" charset="-122"/>
                <a:ea typeface="微软雅黑" panose="020B0503020204020204" pitchFamily="34" charset="-122"/>
              </a:rPr>
              <a:t>现在的翻译：</a:t>
            </a:r>
            <a:r>
              <a:rPr lang="en-US" altLang="zh-CN" sz="2200" kern="0" dirty="0" smtClean="0">
                <a:latin typeface="微软雅黑" panose="020B0503020204020204" pitchFamily="34" charset="-122"/>
                <a:ea typeface="微软雅黑" panose="020B0503020204020204" pitchFamily="34" charset="-122"/>
              </a:rPr>
              <a:t>SAFE</a:t>
            </a:r>
            <a:endParaRPr lang="zh-CN" altLang="en-US" sz="2200" kern="0" dirty="0">
              <a:latin typeface="微软雅黑" panose="020B0503020204020204" pitchFamily="34" charset="-122"/>
              <a:ea typeface="微软雅黑" panose="020B0503020204020204" pitchFamily="34" charset="-122"/>
            </a:endParaRPr>
          </a:p>
          <a:p>
            <a:pPr eaLnBrk="1" hangingPunct="1">
              <a:lnSpc>
                <a:spcPct val="120000"/>
              </a:lnSpc>
              <a:buClr>
                <a:srgbClr val="00B050"/>
              </a:buClr>
              <a:buFont typeface="Wingdings" panose="05000000000000000000" pitchFamily="2" charset="2"/>
              <a:buChar char="n"/>
              <a:defRPr/>
            </a:pPr>
            <a:endParaRPr lang="zh-CN" altLang="en-US" sz="2400" kern="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65919" y="1104630"/>
            <a:ext cx="3143809" cy="535531"/>
          </a:xfrm>
          <a:prstGeom prst="rect">
            <a:avLst/>
          </a:prstGeom>
        </p:spPr>
        <p:txBody>
          <a:bodyPr wrap="none">
            <a:spAutoFit/>
          </a:bodyPr>
          <a:lstStyle/>
          <a:p>
            <a:pPr eaLnBrk="1" hangingPunct="1">
              <a:lnSpc>
                <a:spcPct val="120000"/>
              </a:lnSpc>
              <a:defRPr/>
            </a:pPr>
            <a:r>
              <a:rPr lang="en-US" altLang="zh-CN" sz="2400" b="1" kern="0" dirty="0" smtClean="0">
                <a:latin typeface="微软雅黑" panose="020B0503020204020204" pitchFamily="34" charset="-122"/>
                <a:ea typeface="微软雅黑" panose="020B0503020204020204" pitchFamily="34" charset="-122"/>
              </a:rPr>
              <a:t>3</a:t>
            </a:r>
            <a:r>
              <a:rPr lang="zh-CN" altLang="en-US" sz="2400" b="1" kern="0" dirty="0" smtClean="0">
                <a:latin typeface="微软雅黑" panose="020B0503020204020204" pitchFamily="34" charset="-122"/>
                <a:ea typeface="微软雅黑" panose="020B0503020204020204" pitchFamily="34" charset="-122"/>
              </a:rPr>
              <a:t>、外汇管理</a:t>
            </a:r>
            <a:r>
              <a:rPr lang="zh-CN" altLang="en-US" sz="2400" b="1" kern="0" dirty="0">
                <a:latin typeface="微软雅黑" panose="020B0503020204020204" pitchFamily="34" charset="-122"/>
                <a:ea typeface="微软雅黑" panose="020B0503020204020204" pitchFamily="34" charset="-122"/>
              </a:rPr>
              <a:t>（管制</a:t>
            </a:r>
            <a:r>
              <a:rPr lang="zh-CN" altLang="en-US" sz="2400" b="1" kern="0" dirty="0" smtClean="0">
                <a:latin typeface="微软雅黑" panose="020B0503020204020204" pitchFamily="34" charset="-122"/>
                <a:ea typeface="微软雅黑" panose="020B0503020204020204" pitchFamily="34" charset="-122"/>
              </a:rPr>
              <a:t>）</a:t>
            </a:r>
            <a:endParaRPr lang="zh-CN" altLang="en-US" sz="2400" b="1" kern="0" dirty="0">
              <a:latin typeface="微软雅黑" panose="020B0503020204020204" pitchFamily="34" charset="-122"/>
              <a:ea typeface="微软雅黑" panose="020B0503020204020204" pitchFamily="34" charset="-122"/>
            </a:endParaRPr>
          </a:p>
        </p:txBody>
      </p:sp>
      <p:pic>
        <p:nvPicPr>
          <p:cNvPr id="18440" name="Picture 8"/>
          <p:cNvPicPr>
            <a:picLocks noChangeAspect="1" noChangeArrowheads="1"/>
          </p:cNvPicPr>
          <p:nvPr/>
        </p:nvPicPr>
        <p:blipFill>
          <a:blip r:embed="rId3">
            <a:extLst>
              <a:ext uri="{28A0092B-C50C-407E-A947-70E740481C1C}">
                <a14:useLocalDpi xmlns:a14="http://schemas.microsoft.com/office/drawing/2010/main" val="0"/>
              </a:ext>
            </a:extLst>
          </a:blip>
          <a:srcRect l="18063" t="17136" r="20000" b="62326"/>
          <a:stretch>
            <a:fillRect/>
          </a:stretch>
        </p:blipFill>
        <p:spPr bwMode="auto">
          <a:xfrm>
            <a:off x="2266545" y="4732385"/>
            <a:ext cx="8168382" cy="152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pPr>
              <a:defRPr/>
            </a:pPr>
            <a:fld id="{E1E09E03-8960-407E-97F9-DA1920C45336}" type="slidenum">
              <a:rPr lang="zh-CN" altLang="en-US" smtClean="0"/>
              <a:pPr>
                <a:defRPr/>
              </a:pPr>
              <a:t>5</a:t>
            </a:fld>
            <a:endParaRPr lang="zh-CN" altLang="en-US"/>
          </a:p>
        </p:txBody>
      </p:sp>
      <p:sp>
        <p:nvSpPr>
          <p:cNvPr id="10"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smtClean="0">
                <a:solidFill>
                  <a:srgbClr val="595959"/>
                </a:solidFill>
                <a:latin typeface="微软雅黑" pitchFamily="34" charset="-122"/>
                <a:ea typeface="微软雅黑" pitchFamily="34" charset="-122"/>
              </a:rPr>
              <a:t>一、外汇与汇率</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768350" y="1825151"/>
            <a:ext cx="8386762" cy="435336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600"/>
              </a:lnSpc>
              <a:buFont typeface="Wingdings" panose="05000000000000000000" pitchFamily="2" charset="2"/>
              <a:buNone/>
              <a:defRPr/>
            </a:pPr>
            <a:r>
              <a:rPr lang="zh-CN" altLang="en-US" sz="2200" kern="0" dirty="0" smtClean="0">
                <a:latin typeface="微软雅黑" panose="020B0503020204020204" pitchFamily="34" charset="-122"/>
                <a:ea typeface="微软雅黑" panose="020B0503020204020204" pitchFamily="34" charset="-122"/>
              </a:rPr>
              <a:t>（</a:t>
            </a:r>
            <a:r>
              <a:rPr lang="en-US" altLang="zh-CN" sz="2200" kern="0" dirty="0" smtClean="0">
                <a:latin typeface="微软雅黑" panose="020B0503020204020204" pitchFamily="34" charset="-122"/>
                <a:ea typeface="微软雅黑" panose="020B0503020204020204" pitchFamily="34" charset="-122"/>
              </a:rPr>
              <a:t>1</a:t>
            </a:r>
            <a:r>
              <a:rPr lang="zh-CN" altLang="en-US" sz="2200" kern="0" dirty="0" smtClean="0">
                <a:latin typeface="微软雅黑" panose="020B0503020204020204" pitchFamily="34" charset="-122"/>
                <a:ea typeface="微软雅黑" panose="020B0503020204020204" pitchFamily="34" charset="-122"/>
              </a:rPr>
              <a:t>）完全</a:t>
            </a:r>
            <a:r>
              <a:rPr lang="zh-CN" altLang="en-US" sz="2200" kern="0" dirty="0">
                <a:latin typeface="微软雅黑" panose="020B0503020204020204" pitchFamily="34" charset="-122"/>
                <a:ea typeface="微软雅黑" panose="020B0503020204020204" pitchFamily="34" charset="-122"/>
              </a:rPr>
              <a:t>可兑换（自由兑换）</a:t>
            </a:r>
          </a:p>
          <a:p>
            <a:pPr eaLnBrk="1" hangingPunct="1">
              <a:lnSpc>
                <a:spcPts val="3600"/>
              </a:lnSpc>
              <a:buClr>
                <a:schemeClr val="tx1"/>
              </a:buClr>
              <a:buFont typeface="Wingdings" pitchFamily="2" charset="2"/>
              <a:buChar char="Ø"/>
              <a:defRPr/>
            </a:pPr>
            <a:r>
              <a:rPr lang="zh-CN" altLang="en-US" sz="2200" kern="0" dirty="0">
                <a:latin typeface="微软雅黑" panose="020B0503020204020204" pitchFamily="34" charset="-122"/>
                <a:ea typeface="微软雅黑" panose="020B0503020204020204" pitchFamily="34" charset="-122"/>
              </a:rPr>
              <a:t> 本外币自由兑换，自由出入境</a:t>
            </a:r>
          </a:p>
          <a:p>
            <a:pPr eaLnBrk="1" hangingPunct="1">
              <a:lnSpc>
                <a:spcPts val="3600"/>
              </a:lnSpc>
              <a:buClr>
                <a:schemeClr val="tx1"/>
              </a:buClr>
              <a:buFont typeface="Wingdings" pitchFamily="2" charset="2"/>
              <a:buChar char="Ø"/>
              <a:defRPr/>
            </a:pPr>
            <a:r>
              <a:rPr lang="zh-CN" altLang="en-US" sz="2200" kern="0" dirty="0">
                <a:latin typeface="微软雅黑" panose="020B0503020204020204" pitchFamily="34" charset="-122"/>
                <a:ea typeface="微软雅黑" panose="020B0503020204020204" pitchFamily="34" charset="-122"/>
              </a:rPr>
              <a:t> 居民与非居民均可持有外汇，彼此支付无限制</a:t>
            </a:r>
          </a:p>
          <a:p>
            <a:pPr eaLnBrk="1" hangingPunct="1">
              <a:lnSpc>
                <a:spcPts val="3600"/>
              </a:lnSpc>
              <a:buFont typeface="Wingdings" panose="05000000000000000000" pitchFamily="2" charset="2"/>
              <a:buNone/>
              <a:defRPr/>
            </a:pPr>
            <a:r>
              <a:rPr lang="zh-CN" altLang="en-US" sz="2200" kern="0" dirty="0" smtClean="0">
                <a:latin typeface="微软雅黑" panose="020B0503020204020204" pitchFamily="34" charset="-122"/>
                <a:ea typeface="微软雅黑" panose="020B0503020204020204" pitchFamily="34" charset="-122"/>
              </a:rPr>
              <a:t>（</a:t>
            </a:r>
            <a:r>
              <a:rPr lang="en-US" altLang="zh-CN" sz="2200" kern="0" dirty="0" smtClean="0">
                <a:latin typeface="微软雅黑" panose="020B0503020204020204" pitchFamily="34" charset="-122"/>
                <a:ea typeface="微软雅黑" panose="020B0503020204020204" pitchFamily="34" charset="-122"/>
              </a:rPr>
              <a:t>2</a:t>
            </a:r>
            <a:r>
              <a:rPr lang="zh-CN" altLang="en-US" sz="2200" kern="0" dirty="0" smtClean="0">
                <a:latin typeface="微软雅黑" panose="020B0503020204020204" pitchFamily="34" charset="-122"/>
                <a:ea typeface="微软雅黑" panose="020B0503020204020204" pitchFamily="34" charset="-122"/>
              </a:rPr>
              <a:t>）不完全</a:t>
            </a:r>
            <a:r>
              <a:rPr lang="zh-CN" altLang="en-US" sz="2200" kern="0" dirty="0">
                <a:latin typeface="微软雅黑" panose="020B0503020204020204" pitchFamily="34" charset="-122"/>
                <a:ea typeface="微软雅黑" panose="020B0503020204020204" pitchFamily="34" charset="-122"/>
              </a:rPr>
              <a:t>可兑换</a:t>
            </a:r>
          </a:p>
          <a:p>
            <a:pPr eaLnBrk="1" hangingPunct="1">
              <a:lnSpc>
                <a:spcPts val="3600"/>
              </a:lnSpc>
              <a:buClr>
                <a:schemeClr val="tx1"/>
              </a:buClr>
              <a:buFont typeface="Wingdings" pitchFamily="2" charset="2"/>
              <a:buChar char="Ø"/>
              <a:defRPr/>
            </a:pPr>
            <a:r>
              <a:rPr lang="zh-CN" altLang="en-US" sz="2200" kern="0" dirty="0">
                <a:latin typeface="微软雅黑" panose="020B0503020204020204" pitchFamily="34" charset="-122"/>
                <a:ea typeface="微软雅黑" panose="020B0503020204020204" pitchFamily="34" charset="-122"/>
              </a:rPr>
              <a:t> 经常项目可兑换，</a:t>
            </a:r>
            <a:r>
              <a:rPr lang="zh-CN" altLang="en-US" sz="2200" kern="0" dirty="0" smtClean="0">
                <a:latin typeface="微软雅黑" panose="020B0503020204020204" pitchFamily="34" charset="-122"/>
                <a:ea typeface="微软雅黑" panose="020B0503020204020204" pitchFamily="34" charset="-122"/>
              </a:rPr>
              <a:t>资本与金融项目</a:t>
            </a:r>
            <a:r>
              <a:rPr lang="zh-CN" altLang="en-US" sz="2200" kern="0" dirty="0">
                <a:latin typeface="微软雅黑" panose="020B0503020204020204" pitchFamily="34" charset="-122"/>
                <a:ea typeface="微软雅黑" panose="020B0503020204020204" pitchFamily="34" charset="-122"/>
              </a:rPr>
              <a:t>不可兑换</a:t>
            </a:r>
          </a:p>
          <a:p>
            <a:pPr eaLnBrk="1" hangingPunct="1">
              <a:lnSpc>
                <a:spcPts val="3600"/>
              </a:lnSpc>
              <a:buFont typeface="Wingdings" panose="05000000000000000000" pitchFamily="2" charset="2"/>
              <a:buNone/>
              <a:defRPr/>
            </a:pPr>
            <a:r>
              <a:rPr lang="zh-CN" altLang="en-US" sz="2200" kern="0" dirty="0" smtClean="0">
                <a:latin typeface="微软雅黑" panose="020B0503020204020204" pitchFamily="34" charset="-122"/>
                <a:ea typeface="微软雅黑" panose="020B0503020204020204" pitchFamily="34" charset="-122"/>
              </a:rPr>
              <a:t>（</a:t>
            </a:r>
            <a:r>
              <a:rPr lang="en-US" altLang="zh-CN" sz="2200" kern="0" dirty="0" smtClean="0">
                <a:latin typeface="微软雅黑" panose="020B0503020204020204" pitchFamily="34" charset="-122"/>
                <a:ea typeface="微软雅黑" panose="020B0503020204020204" pitchFamily="34" charset="-122"/>
              </a:rPr>
              <a:t>3</a:t>
            </a:r>
            <a:r>
              <a:rPr lang="zh-CN" altLang="en-US" sz="2200" kern="0" dirty="0" smtClean="0">
                <a:latin typeface="微软雅黑" panose="020B0503020204020204" pitchFamily="34" charset="-122"/>
                <a:ea typeface="微软雅黑" panose="020B0503020204020204" pitchFamily="34" charset="-122"/>
              </a:rPr>
              <a:t>）完全</a:t>
            </a:r>
            <a:r>
              <a:rPr lang="zh-CN" altLang="en-US" sz="2200" kern="0" dirty="0">
                <a:latin typeface="微软雅黑" panose="020B0503020204020204" pitchFamily="34" charset="-122"/>
                <a:ea typeface="微软雅黑" panose="020B0503020204020204" pitchFamily="34" charset="-122"/>
              </a:rPr>
              <a:t>不可</a:t>
            </a:r>
            <a:r>
              <a:rPr lang="zh-CN" altLang="en-US" sz="2200" kern="0" dirty="0" smtClean="0">
                <a:latin typeface="微软雅黑" panose="020B0503020204020204" pitchFamily="34" charset="-122"/>
                <a:ea typeface="微软雅黑" panose="020B0503020204020204" pitchFamily="34" charset="-122"/>
              </a:rPr>
              <a:t>兑换</a:t>
            </a:r>
            <a:endParaRPr lang="en-US" altLang="zh-CN" sz="2200" kern="0" dirty="0" smtClean="0">
              <a:latin typeface="微软雅黑" panose="020B0503020204020204" pitchFamily="34" charset="-122"/>
              <a:ea typeface="微软雅黑" panose="020B0503020204020204" pitchFamily="34" charset="-122"/>
            </a:endParaRPr>
          </a:p>
          <a:p>
            <a:pPr eaLnBrk="1" hangingPunct="1">
              <a:lnSpc>
                <a:spcPts val="3600"/>
              </a:lnSpc>
              <a:buFont typeface="Wingdings" pitchFamily="2" charset="2"/>
              <a:buChar char="Ø"/>
              <a:defRPr/>
            </a:pPr>
            <a:r>
              <a:rPr lang="zh-CN" altLang="en-US" sz="2200" kern="0" dirty="0" smtClean="0">
                <a:latin typeface="微软雅黑" panose="020B0503020204020204" pitchFamily="34" charset="-122"/>
                <a:ea typeface="微软雅黑" panose="020B0503020204020204" pitchFamily="34" charset="-122"/>
              </a:rPr>
              <a:t>经常项目、资本与金融项目均不可兑换</a:t>
            </a:r>
            <a:endParaRPr lang="zh-CN" altLang="en-US" sz="2400" kern="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561181" y="1111250"/>
            <a:ext cx="2528256" cy="535531"/>
          </a:xfrm>
          <a:prstGeom prst="rect">
            <a:avLst/>
          </a:prstGeom>
        </p:spPr>
        <p:txBody>
          <a:bodyPr wrap="none">
            <a:spAutoFit/>
          </a:bodyPr>
          <a:lstStyle/>
          <a:p>
            <a:pPr eaLnBrk="1" hangingPunct="1">
              <a:lnSpc>
                <a:spcPct val="120000"/>
              </a:lnSpc>
              <a:defRPr/>
            </a:pPr>
            <a:r>
              <a:rPr lang="en-US" altLang="zh-CN" sz="2400" b="1" kern="0" dirty="0" smtClean="0">
                <a:latin typeface="微软雅黑" panose="020B0503020204020204" pitchFamily="34" charset="-122"/>
                <a:ea typeface="微软雅黑" panose="020B0503020204020204" pitchFamily="34" charset="-122"/>
              </a:rPr>
              <a:t>4</a:t>
            </a:r>
            <a:r>
              <a:rPr lang="zh-CN" altLang="en-US" sz="2400" b="1" kern="0" dirty="0" smtClean="0">
                <a:latin typeface="微软雅黑" panose="020B0503020204020204" pitchFamily="34" charset="-122"/>
                <a:ea typeface="微软雅黑" panose="020B0503020204020204" pitchFamily="34" charset="-122"/>
              </a:rPr>
              <a:t>、货币</a:t>
            </a:r>
            <a:r>
              <a:rPr lang="zh-CN" altLang="en-US" sz="2400" b="1" kern="0" dirty="0">
                <a:latin typeface="微软雅黑" panose="020B0503020204020204" pitchFamily="34" charset="-122"/>
                <a:ea typeface="微软雅黑" panose="020B0503020204020204" pitchFamily="34" charset="-122"/>
              </a:rPr>
              <a:t>兑换</a:t>
            </a:r>
            <a:r>
              <a:rPr lang="zh-CN" altLang="en-US" sz="2400" b="1" kern="0" dirty="0" smtClean="0">
                <a:latin typeface="微软雅黑" panose="020B0503020204020204" pitchFamily="34" charset="-122"/>
                <a:ea typeface="微软雅黑" panose="020B0503020204020204" pitchFamily="34" charset="-122"/>
              </a:rPr>
              <a:t>问题</a:t>
            </a:r>
            <a:endParaRPr lang="zh-CN" altLang="en-US" sz="2400" b="1" kern="0" dirty="0">
              <a:latin typeface="微软雅黑" panose="020B0503020204020204" pitchFamily="34" charset="-122"/>
              <a:ea typeface="微软雅黑" panose="020B0503020204020204" pitchFamily="34" charset="-122"/>
            </a:endParaRPr>
          </a:p>
        </p:txBody>
      </p:sp>
      <p:pic>
        <p:nvPicPr>
          <p:cNvPr id="1946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26766" y="1817248"/>
            <a:ext cx="3087688"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42350" y="3993930"/>
            <a:ext cx="323215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E1E09E03-8960-407E-97F9-DA1920C45336}" type="slidenum">
              <a:rPr lang="zh-CN" altLang="en-US" smtClean="0"/>
              <a:pPr>
                <a:defRPr/>
              </a:pPr>
              <a:t>6</a:t>
            </a:fld>
            <a:endParaRPr lang="zh-CN" altLang="en-US"/>
          </a:p>
        </p:txBody>
      </p:sp>
      <p:sp>
        <p:nvSpPr>
          <p:cNvPr id="10"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smtClean="0">
                <a:solidFill>
                  <a:srgbClr val="595959"/>
                </a:solidFill>
                <a:latin typeface="微软雅黑" pitchFamily="34" charset="-122"/>
                <a:ea typeface="微软雅黑" pitchFamily="34" charset="-122"/>
              </a:rPr>
              <a:t>一、外汇与汇率</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0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150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768352" y="1863994"/>
            <a:ext cx="9017905" cy="4768034"/>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4075"/>
              </a:lnSpc>
              <a:spcBef>
                <a:spcPct val="0"/>
              </a:spcBef>
              <a:buFont typeface="Wingdings" panose="05000000000000000000" pitchFamily="2" charset="2"/>
              <a:buNone/>
              <a:defRPr/>
            </a:pPr>
            <a:r>
              <a:rPr lang="en-US" altLang="zh-CN" sz="2200" b="1" kern="0" dirty="0" smtClean="0">
                <a:solidFill>
                  <a:schemeClr val="accent1"/>
                </a:solidFill>
                <a:latin typeface="微软雅黑" panose="020B0503020204020204" pitchFamily="34" charset="-122"/>
                <a:ea typeface="微软雅黑" panose="020B0503020204020204" pitchFamily="34" charset="-122"/>
              </a:rPr>
              <a:t>1</a:t>
            </a:r>
            <a:r>
              <a:rPr lang="zh-CN" altLang="en-US" sz="2200" b="1" kern="0" dirty="0">
                <a:solidFill>
                  <a:schemeClr val="accent1"/>
                </a:solidFill>
                <a:latin typeface="微软雅黑" panose="020B0503020204020204" pitchFamily="34" charset="-122"/>
                <a:ea typeface="微软雅黑" panose="020B0503020204020204" pitchFamily="34" charset="-122"/>
              </a:rPr>
              <a:t>、</a:t>
            </a:r>
            <a:r>
              <a:rPr lang="zh-CN" altLang="en-US" sz="2200" b="1" kern="0" dirty="0" smtClean="0">
                <a:solidFill>
                  <a:schemeClr val="accent1"/>
                </a:solidFill>
                <a:latin typeface="微软雅黑" panose="020B0503020204020204" pitchFamily="34" charset="-122"/>
                <a:ea typeface="微软雅黑" panose="020B0503020204020204" pitchFamily="34" charset="-122"/>
              </a:rPr>
              <a:t>汇率</a:t>
            </a:r>
            <a:endParaRPr lang="zh-CN" altLang="en-US" sz="2200" b="1" kern="0" dirty="0">
              <a:solidFill>
                <a:schemeClr val="accent1"/>
              </a:solidFill>
              <a:latin typeface="微软雅黑" panose="020B0503020204020204" pitchFamily="34" charset="-122"/>
              <a:ea typeface="微软雅黑" panose="020B0503020204020204" pitchFamily="34" charset="-122"/>
            </a:endParaRPr>
          </a:p>
          <a:p>
            <a:pPr eaLnBrk="1" hangingPunct="1">
              <a:lnSpc>
                <a:spcPts val="4075"/>
              </a:lnSpc>
              <a:spcBef>
                <a:spcPct val="0"/>
              </a:spcBef>
              <a:buFont typeface="Wingdings" panose="05000000000000000000" pitchFamily="2" charset="2"/>
              <a:buNone/>
              <a:defRPr/>
            </a:pPr>
            <a:r>
              <a:rPr lang="zh-CN" altLang="en-US" sz="2200" kern="0" dirty="0">
                <a:latin typeface="微软雅黑" panose="020B0503020204020204" pitchFamily="34" charset="-122"/>
                <a:ea typeface="微软雅黑" panose="020B0503020204020204" pitchFamily="34" charset="-122"/>
              </a:rPr>
              <a:t>   一国货币折算为他国货币的比率，也称汇价或兑换率</a:t>
            </a:r>
          </a:p>
          <a:p>
            <a:pPr eaLnBrk="1" hangingPunct="1">
              <a:lnSpc>
                <a:spcPts val="4075"/>
              </a:lnSpc>
              <a:spcBef>
                <a:spcPct val="0"/>
              </a:spcBef>
              <a:buFont typeface="Arial" panose="020B0604020202020204" pitchFamily="34" charset="0"/>
              <a:buNone/>
              <a:defRPr/>
            </a:pPr>
            <a:r>
              <a:rPr lang="en-US" altLang="zh-CN" sz="2200" b="1" kern="0" dirty="0">
                <a:solidFill>
                  <a:schemeClr val="accent1"/>
                </a:solidFill>
                <a:latin typeface="微软雅黑" panose="020B0503020204020204" pitchFamily="34" charset="-122"/>
                <a:ea typeface="微软雅黑" panose="020B0503020204020204" pitchFamily="34" charset="-122"/>
              </a:rPr>
              <a:t>2</a:t>
            </a:r>
            <a:r>
              <a:rPr lang="zh-CN" altLang="en-US" sz="2200" b="1" kern="0" dirty="0">
                <a:solidFill>
                  <a:schemeClr val="accent1"/>
                </a:solidFill>
                <a:latin typeface="微软雅黑" panose="020B0503020204020204" pitchFamily="34" charset="-122"/>
                <a:ea typeface="微软雅黑" panose="020B0503020204020204" pitchFamily="34" charset="-122"/>
              </a:rPr>
              <a:t>、标价法</a:t>
            </a:r>
          </a:p>
          <a:p>
            <a:pPr eaLnBrk="1" hangingPunct="1">
              <a:lnSpc>
                <a:spcPts val="4075"/>
              </a:lnSpc>
              <a:spcBef>
                <a:spcPct val="0"/>
              </a:spcBef>
              <a:buClr>
                <a:schemeClr val="hlink"/>
              </a:buClr>
              <a:buSzPct val="60000"/>
              <a:buFont typeface="Wingdings" pitchFamily="2" charset="2"/>
              <a:buChar char="Ø"/>
              <a:defRPr/>
            </a:pPr>
            <a:r>
              <a:rPr lang="zh-CN" altLang="en-US" sz="2200" kern="0" dirty="0">
                <a:latin typeface="微软雅黑" panose="020B0503020204020204" pitchFamily="34" charset="-122"/>
                <a:ea typeface="微软雅黑" panose="020B0503020204020204" pitchFamily="34" charset="-122"/>
              </a:rPr>
              <a:t>直接标价法 ：本币为标价货币，本币标明单位外币</a:t>
            </a:r>
            <a:r>
              <a:rPr lang="zh-CN" altLang="en-US" sz="2200" kern="0" dirty="0" smtClean="0">
                <a:latin typeface="微软雅黑" panose="020B0503020204020204" pitchFamily="34" charset="-122"/>
                <a:ea typeface="微软雅黑" panose="020B0503020204020204" pitchFamily="34" charset="-122"/>
              </a:rPr>
              <a:t>价格；本币</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外币；外币</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汇率</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本币     </a:t>
            </a:r>
          </a:p>
          <a:p>
            <a:pPr eaLnBrk="1" hangingPunct="1">
              <a:lnSpc>
                <a:spcPts val="4075"/>
              </a:lnSpc>
              <a:spcBef>
                <a:spcPct val="0"/>
              </a:spcBef>
              <a:buClr>
                <a:schemeClr val="hlink"/>
              </a:buClr>
              <a:buSzPct val="60000"/>
              <a:buFont typeface="Wingdings" pitchFamily="2" charset="2"/>
              <a:buChar char="Ø"/>
              <a:defRPr/>
            </a:pPr>
            <a:r>
              <a:rPr lang="zh-CN" altLang="en-US" sz="2200" kern="0" dirty="0" smtClean="0">
                <a:latin typeface="微软雅黑" panose="020B0503020204020204" pitchFamily="34" charset="-122"/>
                <a:ea typeface="微软雅黑" panose="020B0503020204020204" pitchFamily="34" charset="-122"/>
              </a:rPr>
              <a:t>间接</a:t>
            </a:r>
            <a:r>
              <a:rPr lang="zh-CN" altLang="en-US" sz="2200" kern="0" dirty="0">
                <a:latin typeface="微软雅黑" panose="020B0503020204020204" pitchFamily="34" charset="-122"/>
                <a:ea typeface="微软雅黑" panose="020B0503020204020204" pitchFamily="34" charset="-122"/>
              </a:rPr>
              <a:t>标价法 </a:t>
            </a:r>
            <a:r>
              <a:rPr lang="zh-CN" altLang="en-US" sz="2200" kern="0" dirty="0" smtClean="0">
                <a:latin typeface="微软雅黑" panose="020B0503020204020204" pitchFamily="34" charset="-122"/>
                <a:ea typeface="微软雅黑" panose="020B0503020204020204" pitchFamily="34" charset="-122"/>
              </a:rPr>
              <a:t>：外币为标价货币</a:t>
            </a:r>
            <a:r>
              <a:rPr lang="zh-CN" altLang="en-US" sz="2200" kern="0" dirty="0">
                <a:latin typeface="微软雅黑" panose="020B0503020204020204" pitchFamily="34" charset="-122"/>
                <a:ea typeface="微软雅黑" panose="020B0503020204020204" pitchFamily="34" charset="-122"/>
              </a:rPr>
              <a:t>，外币标明单位本币</a:t>
            </a:r>
            <a:r>
              <a:rPr lang="zh-CN" altLang="en-US" sz="2200" kern="0" dirty="0" smtClean="0">
                <a:latin typeface="微软雅黑" panose="020B0503020204020204" pitchFamily="34" charset="-122"/>
                <a:ea typeface="微软雅黑" panose="020B0503020204020204" pitchFamily="34" charset="-122"/>
              </a:rPr>
              <a:t>价格；外币</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本币；外币</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汇率</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本币</a:t>
            </a:r>
          </a:p>
          <a:p>
            <a:pPr eaLnBrk="1" hangingPunct="1">
              <a:lnSpc>
                <a:spcPts val="4075"/>
              </a:lnSpc>
              <a:spcBef>
                <a:spcPct val="0"/>
              </a:spcBef>
              <a:buClr>
                <a:schemeClr val="hlink"/>
              </a:buClr>
              <a:buSzPct val="60000"/>
              <a:buFont typeface="Wingdings" pitchFamily="2" charset="2"/>
              <a:buChar char="Ø"/>
              <a:defRPr/>
            </a:pPr>
            <a:r>
              <a:rPr lang="zh-CN" altLang="en-US" sz="2200" kern="0" dirty="0" smtClean="0">
                <a:latin typeface="微软雅黑" panose="020B0503020204020204" pitchFamily="34" charset="-122"/>
                <a:ea typeface="微软雅黑" panose="020B0503020204020204" pitchFamily="34" charset="-122"/>
              </a:rPr>
              <a:t>美元</a:t>
            </a:r>
            <a:r>
              <a:rPr lang="zh-CN" altLang="en-US" sz="2200" kern="0" dirty="0">
                <a:latin typeface="微软雅黑" panose="020B0503020204020204" pitchFamily="34" charset="-122"/>
                <a:ea typeface="微软雅黑" panose="020B0503020204020204" pitchFamily="34" charset="-122"/>
              </a:rPr>
              <a:t>标价法：其他货币</a:t>
            </a:r>
            <a:r>
              <a:rPr lang="en-US" altLang="zh-CN" sz="2200" kern="0" dirty="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美元，离岸市场汇率报价使用的标价法</a:t>
            </a:r>
            <a:endParaRPr lang="zh-CN" altLang="en-US" sz="2400" kern="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54013" y="1162995"/>
            <a:ext cx="6221412" cy="535531"/>
          </a:xfrm>
          <a:prstGeom prst="rect">
            <a:avLst/>
          </a:prstGeom>
        </p:spPr>
        <p:txBody>
          <a:bodyPr>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（二）汇率及其标价法</a:t>
            </a:r>
            <a:endParaRPr lang="zh-CN" altLang="en-US" sz="2400" b="1" kern="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E1E09E03-8960-407E-97F9-DA1920C45336}" type="slidenum">
              <a:rPr lang="zh-CN" altLang="en-US" smtClean="0"/>
              <a:pPr>
                <a:defRPr/>
              </a:pPr>
              <a:t>7</a:t>
            </a:fld>
            <a:endParaRPr lang="zh-CN" altLang="en-US"/>
          </a:p>
        </p:txBody>
      </p:sp>
      <p:sp>
        <p:nvSpPr>
          <p:cNvPr id="8"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buFont typeface="Arial" charset="0"/>
              <a:buNone/>
            </a:pPr>
            <a:r>
              <a:rPr lang="zh-CN" altLang="en-US" sz="2400" b="1" dirty="0" smtClean="0">
                <a:solidFill>
                  <a:srgbClr val="595959"/>
                </a:solidFill>
                <a:latin typeface="微软雅黑" pitchFamily="34" charset="-122"/>
                <a:ea typeface="微软雅黑" pitchFamily="34" charset="-122"/>
              </a:rPr>
              <a:t>一、外汇与汇率</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1E09E03-8960-407E-97F9-DA1920C45336}" type="slidenum">
              <a:rPr lang="zh-CN" altLang="en-US" smtClean="0"/>
              <a:pPr>
                <a:defRPr/>
              </a:pPr>
              <a:t>8</a:t>
            </a:fld>
            <a:endParaRPr lang="zh-CN" altLang="en-US"/>
          </a:p>
        </p:txBody>
      </p:sp>
      <p:pic>
        <p:nvPicPr>
          <p:cNvPr id="3" name="图片 2"/>
          <p:cNvPicPr>
            <a:picLocks noChangeAspect="1"/>
          </p:cNvPicPr>
          <p:nvPr/>
        </p:nvPicPr>
        <p:blipFill rotWithShape="1">
          <a:blip r:embed="rId2"/>
          <a:srcRect l="10103" t="10059" r="11720" b="5606"/>
          <a:stretch/>
        </p:blipFill>
        <p:spPr>
          <a:xfrm>
            <a:off x="751114" y="377528"/>
            <a:ext cx="10461171" cy="6074298"/>
          </a:xfrm>
          <a:prstGeom prst="rect">
            <a:avLst/>
          </a:prstGeom>
        </p:spPr>
      </p:pic>
    </p:spTree>
    <p:extLst>
      <p:ext uri="{BB962C8B-B14F-4D97-AF65-F5344CB8AC3E}">
        <p14:creationId xmlns:p14="http://schemas.microsoft.com/office/powerpoint/2010/main" val="277462354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0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150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768352" y="1013805"/>
            <a:ext cx="10729965" cy="5565671"/>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228600" marR="0" lvl="0" indent="-228600" algn="l" defTabSz="914400" rtl="0" eaLnBrk="1" fontAlgn="base" latinLnBrk="0" hangingPunct="1">
              <a:lnSpc>
                <a:spcPts val="4075"/>
              </a:lnSpc>
              <a:spcBef>
                <a:spcPct val="0"/>
              </a:spcBef>
              <a:spcAft>
                <a:spcPct val="0"/>
              </a:spcAft>
              <a:buClrTx/>
              <a:buSzTx/>
              <a:buFont typeface="Wingdings" panose="05000000000000000000" pitchFamily="2" charset="2"/>
              <a:buNone/>
              <a:tabLst/>
              <a:defRPr/>
            </a:pPr>
            <a:r>
              <a:rPr lang="en-US" altLang="zh-CN" sz="2200" b="1" kern="0" dirty="0">
                <a:solidFill>
                  <a:srgbClr val="5B9BD5"/>
                </a:solidFill>
                <a:latin typeface="微软雅黑" panose="020B0503020204020204" pitchFamily="34" charset="-122"/>
                <a:ea typeface="微软雅黑" panose="020B0503020204020204" pitchFamily="34" charset="-122"/>
              </a:rPr>
              <a:t>3</a:t>
            </a:r>
            <a:r>
              <a:rPr kumimoji="0" lang="zh-CN" altLang="en-US" sz="2200" b="1" i="0" u="none" strike="noStrike" kern="0" cap="none" spc="0" normalizeH="0" baseline="0" noProof="0" dirty="0" smtClean="0">
                <a:ln>
                  <a:noFill/>
                </a:ln>
                <a:solidFill>
                  <a:srgbClr val="5B9BD5"/>
                </a:solidFill>
                <a:effectLst/>
                <a:uLnTx/>
                <a:uFillTx/>
                <a:latin typeface="微软雅黑" panose="020B0503020204020204" pitchFamily="34" charset="-122"/>
                <a:ea typeface="微软雅黑" panose="020B0503020204020204" pitchFamily="34" charset="-122"/>
                <a:cs typeface="+mn-cs"/>
              </a:rPr>
              <a:t>、汇率的分类</a:t>
            </a:r>
            <a:endParaRPr kumimoji="0" lang="en-US" altLang="zh-CN" sz="2200" b="1" i="0" u="none" strike="noStrike" kern="0" cap="none" spc="0" normalizeH="0" baseline="0" noProof="0" dirty="0" smtClean="0">
              <a:ln>
                <a:noFill/>
              </a:ln>
              <a:solidFill>
                <a:srgbClr val="5B9BD5"/>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ts val="4075"/>
              </a:lnSpc>
              <a:spcBef>
                <a:spcPct val="0"/>
              </a:spcBef>
              <a:spcAft>
                <a:spcPct val="0"/>
              </a:spcAft>
              <a:buClrTx/>
              <a:buSzTx/>
              <a:buFont typeface="Wingdings" panose="05000000000000000000" pitchFamily="2" charset="2"/>
              <a:buNone/>
              <a:tabLst/>
              <a:defRPr/>
            </a:pPr>
            <a:r>
              <a:rPr lang="zh-CN" altLang="en-US" sz="2200" b="1" kern="0" dirty="0" smtClean="0">
                <a:latin typeface="华文宋体" panose="02010600040101010101" pitchFamily="2" charset="-122"/>
                <a:ea typeface="华文宋体" panose="02010600040101010101" pitchFamily="2" charset="-122"/>
              </a:rPr>
              <a:t>（</a:t>
            </a:r>
            <a:r>
              <a:rPr lang="en-US" altLang="zh-CN" sz="2200" b="1" kern="0" dirty="0" smtClean="0">
                <a:latin typeface="华文宋体" panose="02010600040101010101" pitchFamily="2" charset="-122"/>
                <a:ea typeface="华文宋体" panose="02010600040101010101" pitchFamily="2" charset="-122"/>
              </a:rPr>
              <a:t>1</a:t>
            </a:r>
            <a:r>
              <a:rPr lang="zh-CN" altLang="en-US" sz="2200" b="1" kern="0" dirty="0" smtClean="0">
                <a:latin typeface="华文宋体" panose="02010600040101010101" pitchFamily="2" charset="-122"/>
                <a:ea typeface="华文宋体" panose="02010600040101010101" pitchFamily="2" charset="-122"/>
              </a:rPr>
              <a:t>）外币重要性角度：基准汇率（主要货币的汇率），套算汇率（其他）</a:t>
            </a:r>
            <a:endParaRPr lang="en-US" altLang="zh-CN" sz="2200" b="1" kern="0" dirty="0" smtClean="0">
              <a:latin typeface="华文宋体" panose="02010600040101010101" pitchFamily="2" charset="-122"/>
              <a:ea typeface="华文宋体" panose="02010600040101010101" pitchFamily="2" charset="-122"/>
            </a:endParaRPr>
          </a:p>
          <a:p>
            <a:pPr marL="228600" marR="0" lvl="0" indent="-228600" algn="l" defTabSz="914400" rtl="0" eaLnBrk="1" fontAlgn="base" latinLnBrk="0" hangingPunct="1">
              <a:lnSpc>
                <a:spcPts val="4075"/>
              </a:lnSpc>
              <a:spcBef>
                <a:spcPct val="0"/>
              </a:spcBef>
              <a:spcAft>
                <a:spcPct val="0"/>
              </a:spcAft>
              <a:buClrTx/>
              <a:buSzTx/>
              <a:buFont typeface="Wingdings" panose="05000000000000000000" pitchFamily="2" charset="2"/>
              <a:buNone/>
              <a:tabLst/>
              <a:defRPr/>
            </a:pPr>
            <a:r>
              <a:rPr kumimoji="0" lang="zh-CN" altLang="en-US"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rPr>
              <a:t>（</a:t>
            </a:r>
            <a:r>
              <a:rPr kumimoji="0" lang="en-US" altLang="zh-CN"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rPr>
              <a:t>2</a:t>
            </a:r>
            <a:r>
              <a:rPr kumimoji="0" lang="zh-CN" altLang="en-US"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rPr>
              <a:t>）银行买卖角度：买入汇率、卖出汇率、中间汇率；又可以细分为钞买价、钞卖价</a:t>
            </a:r>
            <a:endParaRPr kumimoji="0" lang="en-US" altLang="zh-CN"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endParaRPr>
          </a:p>
          <a:p>
            <a:pPr marL="228600" marR="0" lvl="0" indent="-228600" algn="l" defTabSz="914400" rtl="0" eaLnBrk="1" fontAlgn="base" latinLnBrk="0" hangingPunct="1">
              <a:lnSpc>
                <a:spcPts val="4075"/>
              </a:lnSpc>
              <a:spcBef>
                <a:spcPct val="0"/>
              </a:spcBef>
              <a:spcAft>
                <a:spcPct val="0"/>
              </a:spcAft>
              <a:buClrTx/>
              <a:buSzTx/>
              <a:buFont typeface="Wingdings" panose="05000000000000000000" pitchFamily="2" charset="2"/>
              <a:buNone/>
              <a:tabLst/>
              <a:defRPr/>
            </a:pPr>
            <a:r>
              <a:rPr lang="zh-CN" altLang="en-US" sz="2200" b="1" kern="0" dirty="0" smtClean="0">
                <a:latin typeface="华文宋体" panose="02010600040101010101" pitchFamily="2" charset="-122"/>
                <a:ea typeface="华文宋体" panose="02010600040101010101" pitchFamily="2" charset="-122"/>
              </a:rPr>
              <a:t>（</a:t>
            </a:r>
            <a:r>
              <a:rPr lang="en-US" altLang="zh-CN" sz="2200" b="1" kern="0" dirty="0" smtClean="0">
                <a:latin typeface="华文宋体" panose="02010600040101010101" pitchFamily="2" charset="-122"/>
                <a:ea typeface="华文宋体" panose="02010600040101010101" pitchFamily="2" charset="-122"/>
              </a:rPr>
              <a:t>3</a:t>
            </a:r>
            <a:r>
              <a:rPr lang="zh-CN" altLang="en-US" sz="2200" b="1" kern="0" dirty="0" smtClean="0">
                <a:latin typeface="华文宋体" panose="02010600040101010101" pitchFamily="2" charset="-122"/>
                <a:ea typeface="华文宋体" panose="02010600040101010101" pitchFamily="2" charset="-122"/>
              </a:rPr>
              <a:t>）外汇交易交割时间的角度：即期汇率（现汇汇率）、远期汇率；远期汇率与即期汇率之间的差价为升贴水，直接标价法下，外汇远期汇率大于即期汇率为外币升水，反之为贴水</a:t>
            </a:r>
            <a:endParaRPr lang="en-US" altLang="zh-CN" sz="2200" b="1" kern="0" dirty="0" smtClean="0">
              <a:latin typeface="华文宋体" panose="02010600040101010101" pitchFamily="2" charset="-122"/>
              <a:ea typeface="华文宋体" panose="02010600040101010101" pitchFamily="2" charset="-122"/>
            </a:endParaRPr>
          </a:p>
          <a:p>
            <a:pPr marL="228600" marR="0" lvl="0" indent="-228600" algn="l" defTabSz="914400" rtl="0" eaLnBrk="1" fontAlgn="base" latinLnBrk="0" hangingPunct="1">
              <a:lnSpc>
                <a:spcPts val="4075"/>
              </a:lnSpc>
              <a:spcBef>
                <a:spcPct val="0"/>
              </a:spcBef>
              <a:spcAft>
                <a:spcPct val="0"/>
              </a:spcAft>
              <a:buClrTx/>
              <a:buSzTx/>
              <a:buFont typeface="Wingdings" panose="05000000000000000000" pitchFamily="2" charset="2"/>
              <a:buNone/>
              <a:tabLst/>
              <a:defRPr/>
            </a:pPr>
            <a:r>
              <a:rPr kumimoji="0" lang="zh-CN" altLang="en-US"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rPr>
              <a:t>（</a:t>
            </a:r>
            <a:r>
              <a:rPr kumimoji="0" lang="en-US" altLang="zh-CN"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rPr>
              <a:t>4</a:t>
            </a:r>
            <a:r>
              <a:rPr kumimoji="0" lang="zh-CN" altLang="en-US"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rPr>
              <a:t>）汇率制度视角：固定汇率、浮动汇率</a:t>
            </a:r>
            <a:endParaRPr kumimoji="0" lang="en-US" altLang="zh-CN"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endParaRPr>
          </a:p>
          <a:p>
            <a:pPr marL="228600" marR="0" lvl="0" indent="-228600" algn="l" defTabSz="914400" rtl="0" eaLnBrk="1" fontAlgn="base" latinLnBrk="0" hangingPunct="1">
              <a:lnSpc>
                <a:spcPts val="4075"/>
              </a:lnSpc>
              <a:spcBef>
                <a:spcPct val="0"/>
              </a:spcBef>
              <a:spcAft>
                <a:spcPct val="0"/>
              </a:spcAft>
              <a:buClrTx/>
              <a:buSzTx/>
              <a:buFont typeface="Wingdings" panose="05000000000000000000" pitchFamily="2" charset="2"/>
              <a:buNone/>
              <a:tabLst/>
              <a:defRPr/>
            </a:pPr>
            <a:r>
              <a:rPr lang="zh-CN" altLang="en-US" sz="2200" b="1" kern="0" dirty="0" smtClean="0">
                <a:latin typeface="华文宋体" panose="02010600040101010101" pitchFamily="2" charset="-122"/>
                <a:ea typeface="华文宋体" panose="02010600040101010101" pitchFamily="2" charset="-122"/>
              </a:rPr>
              <a:t>（</a:t>
            </a:r>
            <a:r>
              <a:rPr lang="en-US" altLang="zh-CN" sz="2200" b="1" kern="0" dirty="0" smtClean="0">
                <a:latin typeface="华文宋体" panose="02010600040101010101" pitchFamily="2" charset="-122"/>
                <a:ea typeface="华文宋体" panose="02010600040101010101" pitchFamily="2" charset="-122"/>
              </a:rPr>
              <a:t>5</a:t>
            </a:r>
            <a:r>
              <a:rPr lang="zh-CN" altLang="en-US" sz="2200" b="1" kern="0" dirty="0" smtClean="0">
                <a:latin typeface="华文宋体" panose="02010600040101010101" pitchFamily="2" charset="-122"/>
                <a:ea typeface="华文宋体" panose="02010600040101010101" pitchFamily="2" charset="-122"/>
              </a:rPr>
              <a:t>）考虑物价因素的研究分析视角：名义汇率、实际汇率</a:t>
            </a:r>
            <a:endParaRPr lang="en-US" altLang="zh-CN" sz="2200" b="1" kern="0" dirty="0" smtClean="0">
              <a:latin typeface="华文宋体" panose="02010600040101010101" pitchFamily="2" charset="-122"/>
              <a:ea typeface="华文宋体" panose="02010600040101010101" pitchFamily="2" charset="-122"/>
            </a:endParaRPr>
          </a:p>
          <a:p>
            <a:pPr marL="228600" marR="0" lvl="0" indent="-228600" algn="l" defTabSz="914400" rtl="0" eaLnBrk="1" fontAlgn="base" latinLnBrk="0" hangingPunct="1">
              <a:lnSpc>
                <a:spcPts val="4075"/>
              </a:lnSpc>
              <a:spcBef>
                <a:spcPct val="0"/>
              </a:spcBef>
              <a:spcAft>
                <a:spcPct val="0"/>
              </a:spcAft>
              <a:buClrTx/>
              <a:buSzTx/>
              <a:buFont typeface="Wingdings" panose="05000000000000000000" pitchFamily="2" charset="2"/>
              <a:buNone/>
              <a:tabLst/>
              <a:defRPr/>
            </a:pPr>
            <a:r>
              <a:rPr kumimoji="0" lang="zh-CN" altLang="en-US"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rPr>
              <a:t>（</a:t>
            </a:r>
            <a:r>
              <a:rPr kumimoji="0" lang="en-US" altLang="zh-CN"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rPr>
              <a:t>6</a:t>
            </a:r>
            <a:r>
              <a:rPr kumimoji="0" lang="zh-CN" altLang="en-US"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rPr>
              <a:t>）从汇率管理的角度：官定汇率、市场汇率</a:t>
            </a:r>
            <a:endParaRPr kumimoji="0" lang="en-US" altLang="zh-CN" sz="2200" b="1" i="0" u="none" strike="noStrike" kern="0" cap="none" spc="0" normalizeH="0" baseline="0" noProof="0" dirty="0" smtClean="0">
              <a:ln>
                <a:noFill/>
              </a:ln>
              <a:effectLst/>
              <a:uLnTx/>
              <a:uFillTx/>
              <a:latin typeface="华文宋体" panose="02010600040101010101" pitchFamily="2" charset="-122"/>
              <a:ea typeface="华文宋体" panose="02010600040101010101" pitchFamily="2" charset="-122"/>
            </a:endParaRPr>
          </a:p>
          <a:p>
            <a:pPr marL="228600" marR="0" lvl="0" indent="-228600" algn="l" defTabSz="914400" rtl="0" eaLnBrk="1" fontAlgn="base" latinLnBrk="0" hangingPunct="1">
              <a:lnSpc>
                <a:spcPts val="4075"/>
              </a:lnSpc>
              <a:spcBef>
                <a:spcPct val="0"/>
              </a:spcBef>
              <a:spcAft>
                <a:spcPct val="0"/>
              </a:spcAft>
              <a:buClrTx/>
              <a:buSzTx/>
              <a:buFont typeface="Wingdings" panose="05000000000000000000" pitchFamily="2" charset="2"/>
              <a:buNone/>
              <a:tabLst/>
              <a:defRPr/>
            </a:pPr>
            <a:r>
              <a:rPr lang="zh-CN" altLang="en-US" sz="2200" b="1" kern="0" dirty="0" smtClean="0">
                <a:latin typeface="华文宋体" panose="02010600040101010101" pitchFamily="2" charset="-122"/>
                <a:ea typeface="华文宋体" panose="02010600040101010101" pitchFamily="2" charset="-122"/>
              </a:rPr>
              <a:t>（</a:t>
            </a:r>
            <a:r>
              <a:rPr lang="en-US" altLang="zh-CN" sz="2200" b="1" kern="0" dirty="0" smtClean="0">
                <a:latin typeface="华文宋体" panose="02010600040101010101" pitchFamily="2" charset="-122"/>
                <a:ea typeface="华文宋体" panose="02010600040101010101" pitchFamily="2" charset="-122"/>
              </a:rPr>
              <a:t>7</a:t>
            </a:r>
            <a:r>
              <a:rPr lang="zh-CN" altLang="en-US" sz="2200" b="1" kern="0" dirty="0" smtClean="0">
                <a:latin typeface="华文宋体" panose="02010600040101010101" pitchFamily="2" charset="-122"/>
                <a:ea typeface="华文宋体" panose="02010600040101010101" pitchFamily="2" charset="-122"/>
              </a:rPr>
              <a:t>）外汇交易的角度：开盘汇率、收盘汇率</a:t>
            </a:r>
            <a:endParaRPr kumimoji="0" lang="zh-CN" altLang="en-US" sz="2200" b="1" i="0" u="none" strike="noStrike" kern="0" cap="none" spc="0" normalizeH="0" baseline="0" noProof="0" dirty="0">
              <a:ln>
                <a:noFill/>
              </a:ln>
              <a:effectLst/>
              <a:uLnTx/>
              <a:uFillTx/>
              <a:latin typeface="华文宋体" panose="02010600040101010101" pitchFamily="2" charset="-122"/>
              <a:ea typeface="华文宋体" panose="02010600040101010101" pitchFamily="2"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E1E09E03-8960-407E-97F9-DA1920C45336}" type="slidenum">
              <a:rPr kumimoji="0" lang="zh-CN" altLang="en-US" sz="1200" b="0" i="0" u="none" strike="noStrike" kern="1200" cap="none" spc="0" normalizeH="0" baseline="0" noProof="0" smtClean="0">
                <a:ln>
                  <a:noFill/>
                </a:ln>
                <a:solidFill>
                  <a:srgbClr val="898989"/>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9</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zh-CN" altLang="en-US" sz="2400" b="1" i="0" u="none" strike="noStrike" kern="1200" cap="none" spc="0" normalizeH="0" baseline="0" noProof="0" dirty="0" smtClean="0">
                <a:ln>
                  <a:noFill/>
                </a:ln>
                <a:solidFill>
                  <a:srgbClr val="595959"/>
                </a:solidFill>
                <a:effectLst/>
                <a:uLnTx/>
                <a:uFillTx/>
                <a:latin typeface="微软雅黑" pitchFamily="34" charset="-122"/>
                <a:ea typeface="微软雅黑" pitchFamily="34" charset="-122"/>
                <a:cs typeface="+mn-cs"/>
              </a:rPr>
              <a:t>一、外汇与汇率</a:t>
            </a:r>
            <a:endParaRPr kumimoji="0" lang="zh-CN" altLang="en-US" sz="2400" b="1" i="0" u="none" strike="noStrike" kern="1200" cap="none" spc="0" normalizeH="0" baseline="0" noProof="0" dirty="0">
              <a:ln>
                <a:noFill/>
              </a:ln>
              <a:solidFill>
                <a:srgbClr val="595959"/>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149260863"/>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_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2_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清风素材1 https://12sc.taobao.com">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清风素材2 https://12sc.taobao.com">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清风素材3 https://12sc.taobao.com">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3379</TotalTime>
  <Words>5931</Words>
  <Application>Microsoft Office PowerPoint</Application>
  <PresentationFormat>Widescreen</PresentationFormat>
  <Paragraphs>343</Paragraphs>
  <Slides>37</Slides>
  <Notes>0</Notes>
  <HiddenSlides>0</HiddenSlides>
  <MMClips>0</MMClips>
  <ScaleCrop>false</ScaleCrop>
  <HeadingPairs>
    <vt:vector size="8" baseType="variant">
      <vt:variant>
        <vt:lpstr>Fonts Used</vt:lpstr>
      </vt:variant>
      <vt:variant>
        <vt:i4>8</vt:i4>
      </vt:variant>
      <vt:variant>
        <vt:lpstr>Theme</vt:lpstr>
      </vt:variant>
      <vt:variant>
        <vt:i4>15</vt:i4>
      </vt:variant>
      <vt:variant>
        <vt:lpstr>Embedded OLE Servers</vt:lpstr>
      </vt:variant>
      <vt:variant>
        <vt:i4>2</vt:i4>
      </vt:variant>
      <vt:variant>
        <vt:lpstr>Slide Titles</vt:lpstr>
      </vt:variant>
      <vt:variant>
        <vt:i4>37</vt:i4>
      </vt:variant>
    </vt:vector>
  </HeadingPairs>
  <TitlesOfParts>
    <vt:vector size="62" baseType="lpstr">
      <vt:lpstr>仿宋</vt:lpstr>
      <vt:lpstr>华文宋体</vt:lpstr>
      <vt:lpstr>宋体</vt:lpstr>
      <vt:lpstr>微软雅黑</vt:lpstr>
      <vt:lpstr>Arial</vt:lpstr>
      <vt:lpstr>Calibri</vt:lpstr>
      <vt:lpstr>Calibri Light</vt:lpstr>
      <vt:lpstr>Wingdings</vt:lpstr>
      <vt:lpstr>清风素材 https://12sc.taobao.com</vt:lpstr>
      <vt:lpstr>清风素材1 https://12sc.taobao.com</vt:lpstr>
      <vt:lpstr>清风素材2 https://12sc.taobao.com</vt:lpstr>
      <vt:lpstr>清风素材3 https://12sc.taobao.com</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1_清风素材 https://12sc.taobao.com</vt:lpstr>
      <vt:lpstr>2_清风素材 https://12sc.taobao.com</vt:lpstr>
      <vt:lpstr>MathType 6.0 Equation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Huancheng Du</cp:lastModifiedBy>
  <cp:revision>117</cp:revision>
  <dcterms:modified xsi:type="dcterms:W3CDTF">2023-02-27T23:35:37Z</dcterms:modified>
  <cp:category>12sc.taobao.com</cp:category>
  <cp:contentStatus>12sc.taobao.com</cp:contentStatus>
</cp:coreProperties>
</file>