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687" r:id="rId4"/>
    <p:sldMasterId id="2147483688" r:id="rId5"/>
    <p:sldMasterId id="2147483689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840" r:id="rId14"/>
  </p:sldMasterIdLst>
  <p:notesMasterIdLst>
    <p:notesMasterId r:id="rId43"/>
  </p:notesMasterIdLst>
  <p:sldIdLst>
    <p:sldId id="257" r:id="rId15"/>
    <p:sldId id="258" r:id="rId16"/>
    <p:sldId id="430" r:id="rId17"/>
    <p:sldId id="329" r:id="rId18"/>
    <p:sldId id="482" r:id="rId19"/>
    <p:sldId id="481" r:id="rId20"/>
    <p:sldId id="503" r:id="rId21"/>
    <p:sldId id="504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7" r:id="rId41"/>
    <p:sldId id="528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9FD3"/>
    <a:srgbClr val="0C86B6"/>
    <a:srgbClr val="7773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414" autoAdjust="0"/>
  </p:normalViewPr>
  <p:slideViewPr>
    <p:cSldViewPr snapToGrid="0">
      <p:cViewPr varScale="1">
        <p:scale>
          <a:sx n="85" d="100"/>
          <a:sy n="85" d="100"/>
        </p:scale>
        <p:origin x="56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86032B-F4C4-4C1B-9386-5A20603E362B}" type="datetimeFigureOut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403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ea typeface="宋体" charset="-122"/>
              </a:defRPr>
            </a:lvl1pPr>
          </a:lstStyle>
          <a:p>
            <a:pPr>
              <a:defRPr/>
            </a:pPr>
            <a:fld id="{B4323A08-8405-4066-A924-5535394DE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9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1F3B-593E-4A9A-9557-9AB55707FADC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F75C1-CD2A-4A8A-B53E-19186F1B6E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30239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1BBBB-3ACA-4A76-8653-33A67AFDDB83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A9147-2D13-4EFF-8D0E-20CF89BE65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63712"/>
      </p:ext>
    </p:extLst>
  </p:cSld>
  <p:clrMapOvr>
    <a:masterClrMapping/>
  </p:clrMapOvr>
  <p:transition spd="slow"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A37C-6190-4D99-9CD6-F33EB2D5303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EF532-BB4A-4824-A0DD-A697B4534B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013348"/>
      </p:ext>
    </p:extLst>
  </p:cSld>
  <p:clrMapOvr>
    <a:masterClrMapping/>
  </p:clrMapOvr>
  <p:transition spd="slow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4BEC9-EBA8-4D62-BFC5-DB119256FCB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6A64C-6991-4FEF-9915-C0E503DF9E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97455"/>
      </p:ext>
    </p:extLst>
  </p:cSld>
  <p:clrMapOvr>
    <a:masterClrMapping/>
  </p:clrMapOvr>
  <p:transition spd="slow"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9A32-F419-47C4-B1DF-831B9EB6051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7C80E-5CB9-4ECB-9AF2-D60A051089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10379"/>
      </p:ext>
    </p:extLst>
  </p:cSld>
  <p:clrMapOvr>
    <a:masterClrMapping/>
  </p:clrMapOvr>
  <p:transition spd="slow"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A9507B-1FBC-44BB-8FC9-CF9C9DBAB1F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2BC88-E02B-4CA6-84E9-BCE6B0A3C2E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558253"/>
      </p:ext>
    </p:extLst>
  </p:cSld>
  <p:clrMapOvr>
    <a:masterClrMapping/>
  </p:clrMapOvr>
  <p:transition spd="slow"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5E022-1B65-41AA-A659-6E924C9162E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CF9A3-343D-4A1E-AB70-30F3987E041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869068"/>
      </p:ext>
    </p:extLst>
  </p:cSld>
  <p:clrMapOvr>
    <a:masterClrMapping/>
  </p:clrMapOvr>
  <p:transition spd="slow"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E4675-CB36-459C-B496-8C530C515AF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CCFFC-C7AB-4F7B-88B2-13AC01FAFCA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375351"/>
      </p:ext>
    </p:extLst>
  </p:cSld>
  <p:clrMapOvr>
    <a:masterClrMapping/>
  </p:clrMapOvr>
  <p:transition spd="slow"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0AE4A-FCB8-4ADD-85E2-8BB88D9D071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00431-88A9-417C-935C-473373B5D68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66629"/>
      </p:ext>
    </p:extLst>
  </p:cSld>
  <p:clrMapOvr>
    <a:masterClrMapping/>
  </p:clrMapOvr>
  <p:transition spd="slow"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45EC-4AEE-4A66-B712-BF7C69F5926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2558-9649-4F71-8494-37EB631E71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69147"/>
      </p:ext>
    </p:extLst>
  </p:cSld>
  <p:clrMapOvr>
    <a:masterClrMapping/>
  </p:clrMapOvr>
  <p:transition spd="slow"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D6A5-1573-46A3-A9F8-1263FE0FC24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F267CA-3968-46A8-B3CC-15B75C8B195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38236"/>
      </p:ext>
    </p:extLst>
  </p:cSld>
  <p:clrMapOvr>
    <a:masterClrMapping/>
  </p:clrMapOvr>
  <p:transition spd="slow"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AD94D-9F0E-4302-95D5-90880A50C0D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1FE-4CA0-4FD9-92D5-A3AF75C454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2227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4A21E-2852-490D-B4AD-52D66CD5869D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D9DA7-2F5E-4A93-94AA-632F171C6F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55596"/>
      </p:ext>
    </p:extLst>
  </p:cSld>
  <p:clrMapOvr>
    <a:masterClrMapping/>
  </p:clrMapOvr>
  <p:transition spd="slow"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FC3FE-45BF-4983-A1CD-B015392301C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23DBD-E1B7-44F8-A07D-8BB1A1678C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36004"/>
      </p:ext>
    </p:extLst>
  </p:cSld>
  <p:clrMapOvr>
    <a:masterClrMapping/>
  </p:clrMapOvr>
  <p:transition spd="slow"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F875D-462D-4F20-BDEE-BC0EEB67964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AD04-4B28-4814-AC21-E90219CE2E4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84778"/>
      </p:ext>
    </p:extLst>
  </p:cSld>
  <p:clrMapOvr>
    <a:masterClrMapping/>
  </p:clrMapOvr>
  <p:transition spd="slow"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57565-78DF-459D-9F7E-D3682732D01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AF579-D83E-4022-A0A3-F63081A017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88425"/>
      </p:ext>
    </p:extLst>
  </p:cSld>
  <p:clrMapOvr>
    <a:masterClrMapping/>
  </p:clrMapOvr>
  <p:transition spd="slow"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82521-BBA8-4112-89EB-0B7F33A2FAD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1A7C6-4FAE-45B8-AF27-66E6C6F8045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30434"/>
      </p:ext>
    </p:extLst>
  </p:cSld>
  <p:clrMapOvr>
    <a:masterClrMapping/>
  </p:clrMapOvr>
  <p:transition spd="slow"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3DDE-652A-447C-995F-0125790765E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31BD7-E1D8-4753-B811-3FBA78CC715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0226"/>
      </p:ext>
    </p:extLst>
  </p:cSld>
  <p:clrMapOvr>
    <a:masterClrMapping/>
  </p:clrMapOvr>
  <p:transition spd="slow"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A91A6-9CFC-4FFF-9BE9-F479CC29A90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E7CA-1879-4A63-876E-8C6CB00EBBC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83720"/>
      </p:ext>
    </p:extLst>
  </p:cSld>
  <p:clrMapOvr>
    <a:masterClrMapping/>
  </p:clrMapOvr>
  <p:transition spd="slow"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44BF5-BA3E-48BC-8B34-43C8697A78F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645EA-B5BF-458F-BC1D-1CF486C4BD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142159"/>
      </p:ext>
    </p:extLst>
  </p:cSld>
  <p:clrMapOvr>
    <a:masterClrMapping/>
  </p:clrMapOvr>
  <p:transition spd="slow"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F3777-62A7-4B2D-8088-D3945CD9FE4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F002-BC2D-4DD1-85E8-12F69547C8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40785"/>
      </p:ext>
    </p:extLst>
  </p:cSld>
  <p:clrMapOvr>
    <a:masterClrMapping/>
  </p:clrMapOvr>
  <p:transition spd="slow"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ADD26-E2D9-4BC0-802A-780A560813A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44210-0978-4FA4-9811-C11448ABD77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756318"/>
      </p:ext>
    </p:extLst>
  </p:cSld>
  <p:clrMapOvr>
    <a:masterClrMapping/>
  </p:clrMapOvr>
  <p:transition spd="slow"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9BA92-510D-459B-81EC-D2228E4AFF4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6A9B0-86D3-4D22-A67F-C4D0DE007D7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9738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BA364-412A-407E-A7A3-88EC9248D1F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2C9B5-9F0A-489F-9A2C-C8AEF9B93C0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63271"/>
      </p:ext>
    </p:extLst>
  </p:cSld>
  <p:clrMapOvr>
    <a:masterClrMapping/>
  </p:clrMapOvr>
  <p:transition spd="slow"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4EF5D-B9C4-4703-B157-C8783E82839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043AA-80DF-4632-9FFD-94475FB400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21891"/>
      </p:ext>
    </p:extLst>
  </p:cSld>
  <p:clrMapOvr>
    <a:masterClrMapping/>
  </p:clrMapOvr>
  <p:transition spd="slow"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307C3-4510-44E5-A9AF-6168CB7EE99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724D7-F7A7-4B59-941A-7A071196A2C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688912"/>
      </p:ext>
    </p:extLst>
  </p:cSld>
  <p:clrMapOvr>
    <a:masterClrMapping/>
  </p:clrMapOvr>
  <p:transition spd="slow"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4BFB3-6AD2-4AA3-8739-5071EC1FDD2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45E21-C5A9-4E25-A597-C44D877EC21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91600"/>
      </p:ext>
    </p:extLst>
  </p:cSld>
  <p:clrMapOvr>
    <a:masterClrMapping/>
  </p:clrMapOvr>
  <p:transition spd="slow"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65E7-D773-4D83-A33E-D1BD6CADEEC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E6E33-BC07-49EE-8DA9-F1F33E491B7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727619"/>
      </p:ext>
    </p:extLst>
  </p:cSld>
  <p:clrMapOvr>
    <a:masterClrMapping/>
  </p:clrMapOvr>
  <p:transition spd="slow"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BEC6A-7FD6-4EB4-AA40-9ABD01757C5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0E9CFE-09E0-48DE-A32E-9CDBC53EDCD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97384"/>
      </p:ext>
    </p:extLst>
  </p:cSld>
  <p:clrMapOvr>
    <a:masterClrMapping/>
  </p:clrMapOvr>
  <p:transition spd="slow"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DA01-070F-4249-A9B5-149E033EB3C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BC4BF-B611-4769-88BC-3B81CB72E76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78464"/>
      </p:ext>
    </p:extLst>
  </p:cSld>
  <p:clrMapOvr>
    <a:masterClrMapping/>
  </p:clrMapOvr>
  <p:transition spd="slow"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62030E-3BE9-44CB-BF86-BBB4E37F008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E99FB-A9A0-4248-A545-98518AE367F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969404"/>
      </p:ext>
    </p:extLst>
  </p:cSld>
  <p:clrMapOvr>
    <a:masterClrMapping/>
  </p:clrMapOvr>
  <p:transition spd="slow"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96BB4-3E3B-42AC-A57C-0B2F1F166E5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66440-8962-43E0-81CC-81B91E0450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8261"/>
      </p:ext>
    </p:extLst>
  </p:cSld>
  <p:clrMapOvr>
    <a:masterClrMapping/>
  </p:clrMapOvr>
  <p:transition spd="slow"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63175-CC70-4A8E-A631-BDDE3597C6A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53819-3352-4D75-B38D-55C3678570E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81005"/>
      </p:ext>
    </p:extLst>
  </p:cSld>
  <p:clrMapOvr>
    <a:masterClrMapping/>
  </p:clrMapOvr>
  <p:transition spd="slow"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20CA8-9DBA-48B5-8E97-E138C3F1702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AD86E-244A-4981-8C81-927545D3EAD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351181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AA7A5-8A89-4071-BCC9-A414615609C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1076-DC97-4AB2-B968-703C9D9030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79609"/>
      </p:ext>
    </p:extLst>
  </p:cSld>
  <p:clrMapOvr>
    <a:masterClrMapping/>
  </p:clrMapOvr>
  <p:transition spd="slow"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F4D0D-6534-4C8A-81EE-697881718BC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9FF0D-7DE6-42AB-ADF1-D9C00B4D1C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912790"/>
      </p:ext>
    </p:extLst>
  </p:cSld>
  <p:clrMapOvr>
    <a:masterClrMapping/>
  </p:clrMapOvr>
  <p:transition spd="slow"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CEBD0-2533-481E-B212-431902DEBB7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51CF1-41CA-49A6-80AB-FE8B2F089DF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30676"/>
      </p:ext>
    </p:extLst>
  </p:cSld>
  <p:clrMapOvr>
    <a:masterClrMapping/>
  </p:clrMapOvr>
  <p:transition spd="slow"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3C6DB-83D7-4410-845B-54395EC9946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719B1-1A21-44CA-B865-1E655B9929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82387"/>
      </p:ext>
    </p:extLst>
  </p:cSld>
  <p:clrMapOvr>
    <a:masterClrMapping/>
  </p:clrMapOvr>
  <p:transition spd="slow"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F80D8-917F-4943-BB79-350278006B1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1D5F-AF77-436B-BC06-681B91BBE39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508621"/>
      </p:ext>
    </p:extLst>
  </p:cSld>
  <p:clrMapOvr>
    <a:masterClrMapping/>
  </p:clrMapOvr>
  <p:transition spd="slow"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84707-9B4E-4143-B544-C1AE882B59A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6C835-73DC-4EC6-BA98-8A7E8C74D4B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191824"/>
      </p:ext>
    </p:extLst>
  </p:cSld>
  <p:clrMapOvr>
    <a:masterClrMapping/>
  </p:clrMapOvr>
  <p:transition spd="slow"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34E28D-5F14-44B3-BDAB-A2E49303239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A1BE2-3721-4300-94AF-C6655F269A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321583"/>
      </p:ext>
    </p:extLst>
  </p:cSld>
  <p:clrMapOvr>
    <a:masterClrMapping/>
  </p:clrMapOvr>
  <p:transition spd="slow"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9B6AC-EA2F-4BEC-8B14-8513AD861F2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E35B4-FC1A-42ED-8968-0CAAF1F33B4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071817"/>
      </p:ext>
    </p:extLst>
  </p:cSld>
  <p:clrMapOvr>
    <a:masterClrMapping/>
  </p:clrMapOvr>
  <p:transition spd="slow"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46146-87B3-4863-AC7C-DD46363B6EE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CD639-C404-43C7-AC62-836FB4ABEA0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991492"/>
      </p:ext>
    </p:extLst>
  </p:cSld>
  <p:clrMapOvr>
    <a:masterClrMapping/>
  </p:clrMapOvr>
  <p:transition spd="slow"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76736-952B-48A9-9317-A72DBE26B4B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BADA4-108C-4DB8-9953-B2C979D367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319804"/>
      </p:ext>
    </p:extLst>
  </p:cSld>
  <p:clrMapOvr>
    <a:masterClrMapping/>
  </p:clrMapOvr>
  <p:transition spd="slow"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6035D-F23E-450E-9F69-305B7C0BC59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D1FDB-1F49-47B0-9BD3-48C014DEF23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60954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B5C00-7C71-46C4-B7A3-98ABED9C87A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6AEF7-174E-4A2D-B3BF-39C9EBE9CA6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75860"/>
      </p:ext>
    </p:extLst>
  </p:cSld>
  <p:clrMapOvr>
    <a:masterClrMapping/>
  </p:clrMapOvr>
  <p:transition spd="slow"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57CAB-00B1-436E-94F2-0C392A9BB9A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4243-A3E9-42ED-ACE0-5C7989B5E78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15406"/>
      </p:ext>
    </p:extLst>
  </p:cSld>
  <p:clrMapOvr>
    <a:masterClrMapping/>
  </p:clrMapOvr>
  <p:transition spd="slow"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7DBC20-F57D-44DC-BD1B-F10C4993391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6E712-4DE0-465B-A38B-64374107F21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394372"/>
      </p:ext>
    </p:extLst>
  </p:cSld>
  <p:clrMapOvr>
    <a:masterClrMapping/>
  </p:clrMapOvr>
  <p:transition spd="slow"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7BB6E-81AA-47AB-8AC4-B1813CBC3AE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F3FD2-34E6-407C-B0A2-4F6C8BC5EFD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834902"/>
      </p:ext>
    </p:extLst>
  </p:cSld>
  <p:clrMapOvr>
    <a:masterClrMapping/>
  </p:clrMapOvr>
  <p:transition spd="slow"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F8913-70E9-43C2-9222-6885B147651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7D2E2-A749-4BF3-AF4E-FF8039A4016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51579"/>
      </p:ext>
    </p:extLst>
  </p:cSld>
  <p:clrMapOvr>
    <a:masterClrMapping/>
  </p:clrMapOvr>
  <p:transition spd="slow"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8C85B-4AF6-4AAD-8AB2-54BEAEB36541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7A347-668B-4CFB-9ACA-7966738BDB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70807"/>
      </p:ext>
    </p:extLst>
  </p:cSld>
  <p:clrMapOvr>
    <a:masterClrMapping/>
  </p:clrMapOvr>
  <p:transition spd="slow"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F463-7AFB-4572-A16C-41BD2409D561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3AB3A-6C8D-45FA-ADC1-27752F7DC9F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52508"/>
      </p:ext>
    </p:extLst>
  </p:cSld>
  <p:clrMapOvr>
    <a:masterClrMapping/>
  </p:clrMapOvr>
  <p:transition spd="slow"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89F8B-A2B5-4D60-B705-44BEBA9F208E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EE4A-F8F8-461A-B76B-5C5E72D9F4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865234"/>
      </p:ext>
    </p:extLst>
  </p:cSld>
  <p:clrMapOvr>
    <a:masterClrMapping/>
  </p:clrMapOvr>
  <p:transition spd="slow"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3FE86-8FB7-49C3-A2D6-D57BE4A3A42D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E3F5F-1588-4EF7-B176-3ADA77A0B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358021"/>
      </p:ext>
    </p:extLst>
  </p:cSld>
  <p:clrMapOvr>
    <a:masterClrMapping/>
  </p:clrMapOvr>
  <p:transition spd="slow"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53586-8018-49DE-BC51-E3B97D90A42C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AB491-33A4-4BA3-9C4A-E347A33704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9232"/>
      </p:ext>
    </p:extLst>
  </p:cSld>
  <p:clrMapOvr>
    <a:masterClrMapping/>
  </p:clrMapOvr>
  <p:transition spd="slow"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168F3-9773-49C9-B024-823819F2C24A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BF2B4-FA62-460D-A141-24F7D6DCA6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48215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72285-6B44-49D2-A72D-0771F1F200A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EDD4E-E2B4-40D7-997C-6C8AF1CD8E1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810198"/>
      </p:ext>
    </p:extLst>
  </p:cSld>
  <p:clrMapOvr>
    <a:masterClrMapping/>
  </p:clrMapOvr>
  <p:transition spd="slow"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194B6-88A9-4F0C-859F-1034DE60FAD9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6587F-D274-4993-B2F1-541C39E667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38221"/>
      </p:ext>
    </p:extLst>
  </p:cSld>
  <p:clrMapOvr>
    <a:masterClrMapping/>
  </p:clrMapOvr>
  <p:transition spd="slow"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1D1A3-798B-4914-9F22-9F86D78DB4B8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6B2FB-B009-4C99-9813-1A303E5F7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34406"/>
      </p:ext>
    </p:extLst>
  </p:cSld>
  <p:clrMapOvr>
    <a:masterClrMapping/>
  </p:clrMapOvr>
  <p:transition spd="slow"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F66ED-A013-47CC-BE36-F22DFFDDEDC9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E5FCE-A0E2-404D-B26E-78B2C54C0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901649"/>
      </p:ext>
    </p:extLst>
  </p:cSld>
  <p:clrMapOvr>
    <a:masterClrMapping/>
  </p:clrMapOvr>
  <p:transition spd="slow"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0F2E6-697F-4E55-AD4C-2F235AC830BF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98C5D-E8BC-40C4-A982-EC549FE907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0156"/>
      </p:ext>
    </p:extLst>
  </p:cSld>
  <p:clrMapOvr>
    <a:masterClrMapping/>
  </p:clrMapOvr>
  <p:transition spd="slow"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F615D-7EA6-47AA-8B92-F4A5C15CA3B9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09B9D-D992-428D-B429-5476B6BF2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32818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52D2C-A381-4912-BA21-C06F8447230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1524E-79FC-4750-9197-CCF55D6BAD8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83097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F574D-51E6-431E-A6C3-1CB8169D1EE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44409-E9B1-4ADB-99E2-3A995CCE08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66096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AC449-CD39-4CE8-85C0-278C44437B1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91C1A-27D5-4867-8D6E-55FDC8F0E1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97709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3774-A12D-49C9-A5AC-968B9F247F7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700BA-A8B2-49CD-AF70-7237B1000E0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09095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1E74A-77ED-474D-967E-0885AEEF4A04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71C01-90ED-4FC9-B296-F2F418B910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13431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5D863-04D7-4783-8694-988B45BAFF6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F04064-E256-4519-B53B-54C9EAE8F5D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68899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00850-2EFF-4833-84EF-FDF329B8CA0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5627-E90C-4B4E-9580-5ECD4EFC85A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05228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9B42A-6F20-4D4D-815F-864E4B5DF9B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85E39-1986-456B-986E-2437206562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04557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133AD-DF3E-4B93-B8CF-5BA6A0A74E4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952730-4C50-4F1D-B9BC-56B2735ACC6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823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4B4C-402B-4F98-8E4F-9FE0DFF3315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86788-B19C-4748-9286-1EBCF16826B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17609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5B84A-B26D-4543-88F4-79AB946058A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2AD78-178B-41CB-B449-84280931B76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10819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58451-F680-470F-94F6-479BC388870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09A5B4-C266-44A6-B836-61F727FED20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73748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621B0-0FA0-43AC-8939-3C3D1FBD43C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0A8E6-307B-49DA-9F0D-1788D97BE3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22947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0F1A3-1AF1-465F-9DE3-E657FE5E244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4B4DF-A5AD-4E0C-9205-BEA8623B97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287451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7C67E-1EFE-47CC-97F4-93D12AE2370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CAD93-0CF5-4B44-B556-5372F68CF9B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5454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923094-D8F3-4F28-9483-8206479AF981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B7EBF-09D1-4A1C-BF75-19A67DE5BC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59804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1F2856-39EC-48D7-A07E-72C9D17D5CC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041C35-8BFC-49B7-A3AC-26FB9FF1699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36784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E094A-59DD-4414-988E-CEB18242B35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6FB80-83E1-4ED2-B740-423570F676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74161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304CC-06EB-4116-8E21-F5CF4CD4395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5C409-1FFB-4B68-9371-6FA834EAC15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360170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2AD1-4993-474D-B4C3-5F4B197095F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79A18-C89E-4562-A2BB-21F9FFD9F7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77681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D0A0A-0C53-45E9-8892-92002D3BDE8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B821-729B-44A5-A944-41E67B4D729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74876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0C971-5B5C-44E8-A8B5-BCB3F18314A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82A0A-C57E-4CFA-8D50-2606F51BE84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001661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B96566-F6C6-4CC3-9E7C-C1292F235C4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4DEB9-8D6F-4F2B-A782-9F486388ABF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557852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A8DB1-C1C7-40CF-8F32-78B8D763B52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28713-A3E0-4A30-91DA-B908ED35647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07967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E326-E694-4471-BACE-C2C5A10260D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7FED-D91A-4AD7-8258-A0F6BC682E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03855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6DD85-FF57-4B5C-822C-F1C21691981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C63B3-68BF-4852-B24B-3078A3874A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8095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7ABC1-88FF-439F-B9F6-84D1CA1C6AC7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3D5EE-046D-4157-A27A-97FC946622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36648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F8189-2127-4FB6-9499-D2241BA738C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02BA3-EAB6-4A25-8450-169F606FFB5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836679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604B6-0D39-41D8-88FE-5CBD45DA20C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AE335-7FFE-4892-8740-0B6DBF7329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1976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6665F-FE35-44CD-88E7-D85710A60A1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4615D-0F53-4DAF-909F-6572E4F664D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602932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37B54-5669-44E3-8885-5A40CEA0761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A1A5D-6D8F-4041-9C41-EE6F62A7FD8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87989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14992-029A-449E-99D9-625034D9BC9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0410-3E2D-49A6-898F-EEEF3C159C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14577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2FF0E-D86E-4DF9-A2A2-F20D514AC5D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D7A0-9E75-45D3-9496-D9D2DE22029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393331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5B997-92FC-430C-9361-0088395D0FE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7FAB4-85A9-4854-9DA6-430A34638A9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58136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15289-8264-4FBE-8325-1AA2B424CCB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8C82B-C7C5-46D4-A0F0-D73AE263008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371012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07F19-ACE5-470E-80EC-D826B238296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12450-759C-4C5E-9E29-D212EE44431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509174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97F5-3F10-4D08-BCAE-DFB1C829BFA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BFAFC-9514-449B-AD88-7B2FDEB5FF4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6543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3AE8B-91DD-4626-8009-C133D4535983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F727-BD1E-4221-AC7F-AB218251A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870226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2671F-5E0B-4F09-A005-16F656B06E6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072C3-8461-4674-B67F-21FB182E3CB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84106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EF395-2822-4E02-9B15-0C3DA2BBCD8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1EC48-F431-4F20-93D2-6E27576DD03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51893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F17C0-5551-4790-8016-19234C85F17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F5682-47FD-44A0-975E-4BF59D35D2F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431638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1E61F-DC4F-4108-B796-83D4B33A5FE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C049-3E8A-45A5-82CF-EC3598D52B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98759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4F536-E83C-4C95-98D0-9130C20594B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8F53A-A137-4C47-9ED5-7848CEBCDA5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351828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307C4-1433-40E3-B9B0-F6065F5232F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A5262-A2E3-417C-A1FD-C0D4B0C52F5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964092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D425E-B487-4DE8-9EED-4F04B582352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86242-E31E-4507-A6A5-0201B09E7AE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27782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03738-405A-458C-9F68-66C8566663E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0B6813-41BE-4E50-9CC7-ED1EEED52B9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20529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65EA2-968D-4EE6-93A4-544F83D1CD4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0452C9-9E5C-4BB7-AB0B-F67DB4D5DEA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926862"/>
      </p:ext>
    </p:extLst>
  </p:cSld>
  <p:clrMapOvr>
    <a:masterClrMapping/>
  </p:clrMapOvr>
  <p:transition spd="slow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2AC46-5F2B-43EA-A766-5BDCC6EBAF1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FB25-13AA-46B4-8ADE-7E8E8E5AB97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4833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1D0A4-FC91-4655-964B-8D38ABDAB718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FDC6C-211D-467A-8FE8-E94E8F4A2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135358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21820-961C-43E2-8631-E0844B3834A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5DBF0-53FB-46BD-B7C4-1725000A7E0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498614"/>
      </p:ext>
    </p:extLst>
  </p:cSld>
  <p:clrMapOvr>
    <a:masterClrMapping/>
  </p:clrMapOvr>
  <p:transition spd="slow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C0192-AA93-4B02-879B-B3B6082C414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D4BB9-5485-4DF9-A9A0-E8E20AC3D2B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35869"/>
      </p:ext>
    </p:extLst>
  </p:cSld>
  <p:clrMapOvr>
    <a:masterClrMapping/>
  </p:clrMapOvr>
  <p:transition spd="slow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B5108-0A89-46B8-A4BD-4776BED35C1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433F7-A5E0-48F9-BEED-F33CA74374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21061"/>
      </p:ext>
    </p:extLst>
  </p:cSld>
  <p:clrMapOvr>
    <a:masterClrMapping/>
  </p:clrMapOvr>
  <p:transition spd="slow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BEFE6-AB4F-4E5D-AFD5-5D668F93E16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C5CFB-0781-4934-8E78-836CDDE4CE7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19396"/>
      </p:ext>
    </p:extLst>
  </p:cSld>
  <p:clrMapOvr>
    <a:masterClrMapping/>
  </p:clrMapOvr>
  <p:transition spd="slow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733A9-AD7A-486D-920D-F716B6D3639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F9015-0AE7-4297-A9CC-A2D1B61379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528573"/>
      </p:ext>
    </p:extLst>
  </p:cSld>
  <p:clrMapOvr>
    <a:masterClrMapping/>
  </p:clrMapOvr>
  <p:transition spd="slow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20942-FEDA-457A-800F-30DCC913B74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8CB3E-D0AA-400D-A154-68E7D4DDF5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818517"/>
      </p:ext>
    </p:extLst>
  </p:cSld>
  <p:clrMapOvr>
    <a:masterClrMapping/>
  </p:clrMapOvr>
  <p:transition spd="slow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6F778-8520-44D1-B4F9-FA7BD479317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B77BE9-A40C-45B1-B7AE-639BF6638F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63742"/>
      </p:ext>
    </p:extLst>
  </p:cSld>
  <p:clrMapOvr>
    <a:masterClrMapping/>
  </p:clrMapOvr>
  <p:transition spd="slow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28835-CCA4-46A7-ADC7-A7EA70C1CFB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57F49-BAD3-4E3C-A964-E9E045F3A8C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59840"/>
      </p:ext>
    </p:extLst>
  </p:cSld>
  <p:clrMapOvr>
    <a:masterClrMapping/>
  </p:clrMapOvr>
  <p:transition spd="slow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1349-2E91-4C36-9FAB-EE724CFFDE0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95770-DE22-4B0C-BDDD-2096E9662B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578760"/>
      </p:ext>
    </p:extLst>
  </p:cSld>
  <p:clrMapOvr>
    <a:masterClrMapping/>
  </p:clrMapOvr>
  <p:transition spd="slow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8BBC-C8BC-45FC-96FD-F8533AAEAA2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C45C-CAE0-43C7-BC28-40C8E5375B3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14100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B0C39-54B7-429B-87DE-EE503DF31F61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FBE58-F191-4D04-8DD1-005A2D66058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35581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02C00-BC8A-4F89-BAD2-37BFB604131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E094B-F485-4711-821F-8B8EA8A50B1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53467"/>
      </p:ext>
    </p:extLst>
  </p:cSld>
  <p:clrMapOvr>
    <a:masterClrMapping/>
  </p:clrMapOvr>
  <p:transition spd="slow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DCA-88B9-4E63-BAD5-B7A25E15D6A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E7DD8-3DD5-4E7B-B726-9EADC4E34D2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308645"/>
      </p:ext>
    </p:extLst>
  </p:cSld>
  <p:clrMapOvr>
    <a:masterClrMapping/>
  </p:clrMapOvr>
  <p:transition spd="slow"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5CB18-3BB7-4D35-B2A6-C00C6493FD1E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0F6A6-48BF-4B07-A857-D43349AF01A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46125"/>
      </p:ext>
    </p:extLst>
  </p:cSld>
  <p:clrMapOvr>
    <a:masterClrMapping/>
  </p:clrMapOvr>
  <p:transition spd="slow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E35C9-8274-4345-8C6C-5BBA7EC3D4F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09F70-0C6D-4F70-91BB-2313B754172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242859"/>
      </p:ext>
    </p:extLst>
  </p:cSld>
  <p:clrMapOvr>
    <a:masterClrMapping/>
  </p:clrMapOvr>
  <p:transition spd="slow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E3996-BD48-4733-AF19-C959427BDFF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5CEE4-F90F-4198-9E0A-998A91AC927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72537"/>
      </p:ext>
    </p:extLst>
  </p:cSld>
  <p:clrMapOvr>
    <a:masterClrMapping/>
  </p:clrMapOvr>
  <p:transition spd="slow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EF342-45E3-489C-87BD-45AD7FF7918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EFABC-9FF0-4147-AADA-1473576CA83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6328"/>
      </p:ext>
    </p:extLst>
  </p:cSld>
  <p:clrMapOvr>
    <a:masterClrMapping/>
  </p:clrMapOvr>
  <p:transition spd="slow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2A123-E9EE-45E6-82DA-9C78CA1EB87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8C546-220C-4511-926D-2C275A102DB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17179"/>
      </p:ext>
    </p:extLst>
  </p:cSld>
  <p:clrMapOvr>
    <a:masterClrMapping/>
  </p:clrMapOvr>
  <p:transition spd="slow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58505-1AFB-42E7-AD78-0F157261587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DF55D-3C43-447D-8878-78CA166DD96F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789587"/>
      </p:ext>
    </p:extLst>
  </p:cSld>
  <p:clrMapOvr>
    <a:masterClrMapping/>
  </p:clrMapOvr>
  <p:transition spd="slow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22847-77D3-4B6D-A933-696A321F846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FDA65-21B8-4B06-AF6E-A25E5DAD8CD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32283"/>
      </p:ext>
    </p:extLst>
  </p:cSld>
  <p:clrMapOvr>
    <a:masterClrMapping/>
  </p:clrMapOvr>
  <p:transition spd="slow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55FB1E-6660-40D8-989C-1D44C9B4DB0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CF8D5-531D-44E4-B15F-622407BB6B4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41086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77AC2-D1D3-430E-A117-0E3149A0BF58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57EBF-6BC3-4ECC-A141-B5CAD2EC9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52935"/>
      </p:ext>
    </p:extLst>
  </p:cSld>
  <p:clrMapOvr>
    <a:masterClrMapping/>
  </p:clrMapOvr>
  <p:transition spd="slow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093E9-2598-4D3C-A7CF-B0A22B2E189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30635-3352-4BE2-AD83-E4026825A25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198890"/>
      </p:ext>
    </p:extLst>
  </p:cSld>
  <p:clrMapOvr>
    <a:masterClrMapping/>
  </p:clrMapOvr>
  <p:transition spd="slow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D97FB-622B-4D80-B086-816D657D4FD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92C1E-D492-4710-95B5-B552BC59FEE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96240"/>
      </p:ext>
    </p:extLst>
  </p:cSld>
  <p:clrMapOvr>
    <a:masterClrMapping/>
  </p:clrMapOvr>
  <p:transition spd="slow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C7062-8CE6-4E71-8A62-92FD081F114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EC07B-DFF7-468B-9E4F-E84D5D5541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11961"/>
      </p:ext>
    </p:extLst>
  </p:cSld>
  <p:clrMapOvr>
    <a:masterClrMapping/>
  </p:clrMapOvr>
  <p:transition spd="slow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6A52F-3EBD-4952-8040-1F4573C438D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D6191-9AF5-40AE-AD86-2FEB5BB077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226811"/>
      </p:ext>
    </p:extLst>
  </p:cSld>
  <p:clrMapOvr>
    <a:masterClrMapping/>
  </p:clrMapOvr>
  <p:transition spd="slow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00443-FBCF-4DC5-ADC3-43D2C2945D9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AD2C9-B282-4787-BAE7-3E5E4B1AE04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009114"/>
      </p:ext>
    </p:extLst>
  </p:cSld>
  <p:clrMapOvr>
    <a:masterClrMapping/>
  </p:clrMapOvr>
  <p:transition spd="slow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FC72-2B90-4D67-8459-575A27A7D69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B6E48-4F44-45E7-88D8-573F7A5F125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00271"/>
      </p:ext>
    </p:extLst>
  </p:cSld>
  <p:clrMapOvr>
    <a:masterClrMapping/>
  </p:clrMapOvr>
  <p:transition spd="slow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815F-A305-4346-B342-01FFC278AC8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4B47B-A490-4258-8BF6-BDEFD4F68A8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494708"/>
      </p:ext>
    </p:extLst>
  </p:cSld>
  <p:clrMapOvr>
    <a:masterClrMapping/>
  </p:clrMapOvr>
  <p:transition spd="slow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E83FB-6C45-4D7E-9CB4-8FAC28C36BF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8177-E54E-4D9D-B0B7-D6396B967319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60610"/>
      </p:ext>
    </p:extLst>
  </p:cSld>
  <p:clrMapOvr>
    <a:masterClrMapping/>
  </p:clrMapOvr>
  <p:transition spd="slow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6E72-3791-426F-A584-4696474394CF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F092A-E351-41D5-B635-D67182B4C19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31150"/>
      </p:ext>
    </p:extLst>
  </p:cSld>
  <p:clrMapOvr>
    <a:masterClrMapping/>
  </p:clrMapOvr>
  <p:transition spd="slow"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967A0-670B-4B39-8813-F0084D1080C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2D74B-E56A-4315-9C22-2FDFDFF4CC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3494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C43CE-A315-4E84-BC8C-698F1F0586A5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B42F0-84F4-470B-A9CE-AE794972B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424638"/>
      </p:ext>
    </p:extLst>
  </p:cSld>
  <p:clrMapOvr>
    <a:masterClrMapping/>
  </p:clrMapOvr>
  <p:transition spd="slow"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7B8CDA-00E1-4E38-AE8B-B9D793B4FA53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E5F87-A68E-4826-833E-12788ABB8A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92073"/>
      </p:ext>
    </p:extLst>
  </p:cSld>
  <p:clrMapOvr>
    <a:masterClrMapping/>
  </p:clrMapOvr>
  <p:transition spd="slow"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6554A-B7E8-4CB8-8C23-84F48E332D3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AB16A-21FC-4738-A1CA-300BA362E9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93086"/>
      </p:ext>
    </p:extLst>
  </p:cSld>
  <p:clrMapOvr>
    <a:masterClrMapping/>
  </p:clrMapOvr>
  <p:transition spd="slow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16E9B-AEC8-4070-A7CB-FD7C2C3BA8B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EBECB-E97E-4908-8AC9-C5DAC660D0C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897316"/>
      </p:ext>
    </p:extLst>
  </p:cSld>
  <p:clrMapOvr>
    <a:masterClrMapping/>
  </p:clrMapOvr>
  <p:transition spd="slow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465DB-F12E-4BC6-9FA7-B48839B33B18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C6B1F-0C41-4945-8E83-F2C0FB86904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4507"/>
      </p:ext>
    </p:extLst>
  </p:cSld>
  <p:clrMapOvr>
    <a:masterClrMapping/>
  </p:clrMapOvr>
  <p:transition spd="slow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8AF8D-AC7E-4FED-AF80-02C66399BF99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51A33-68F6-4F98-8F8B-2A0C43E433C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5358"/>
      </p:ext>
    </p:extLst>
  </p:cSld>
  <p:clrMapOvr>
    <a:masterClrMapping/>
  </p:clrMapOvr>
  <p:transition spd="slow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96A87-7E9F-4F07-A533-35C9946BDBA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DC136-F9CA-4C69-AC4F-4B8496494DCA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64599"/>
      </p:ext>
    </p:extLst>
  </p:cSld>
  <p:clrMapOvr>
    <a:masterClrMapping/>
  </p:clrMapOvr>
  <p:transition spd="slow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AAFE4-9B0C-4A18-A671-EA098FEBD32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8A8E2-C99D-43C5-BE42-FBDE5D3FB1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492772"/>
      </p:ext>
    </p:extLst>
  </p:cSld>
  <p:clrMapOvr>
    <a:masterClrMapping/>
  </p:clrMapOvr>
  <p:transition spd="slow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BAC7-2843-4A47-89F9-9941D9DBCEFD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F9D0B-EA75-4058-88A2-B8A15B1C44F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231152"/>
      </p:ext>
    </p:extLst>
  </p:cSld>
  <p:clrMapOvr>
    <a:masterClrMapping/>
  </p:clrMapOvr>
  <p:transition spd="slow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4E62-9887-4F01-A711-F8FF330D2281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E506B-F989-4BE2-97A8-590DB01B4B0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864673"/>
      </p:ext>
    </p:extLst>
  </p:cSld>
  <p:clrMapOvr>
    <a:masterClrMapping/>
  </p:clrMapOvr>
  <p:transition spd="slow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99272-38DF-4BA4-9725-3E565C94C60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ADAD8-74C6-4CA6-AEC8-F4836BCB505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559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D806D87-0B7A-4F50-93B7-F2F6DBEFCA8D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8C76D8CD-486A-42C7-8751-045E8FBB9C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fade/>
  </p:transition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4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126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CBBBF1-9B67-4F87-8124-4C6C63B027C7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126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7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F523346F-D7D5-44AA-97A3-279DAB46B3D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126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2292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AF9C58D-0565-4FA9-AA9B-9D848CA9AB25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229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2F21B2CD-EE54-4064-9AAD-C645FD7BEA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229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331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C8241AB-0C15-4F6E-A64D-2C661376EDAC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331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F0727109-2087-495A-8F46-963E3495370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331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4340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DBAA55A-8003-44F5-AB29-4BB02A4597F6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4341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2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CC94A1B5-2D7B-4F1B-A8F6-CEE0412629F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A96737E-9B97-4A60-AF00-00172B1F2EF6}" type="datetime1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AC5C6AA3-2AF5-437A-B32E-16F33990EF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6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 spd="slow">
    <p:fade/>
  </p:transition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205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3076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83E2C6B-99AD-4ACC-AB2A-E798DA2A962B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77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latin typeface="Arial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0BA5BF2-692A-44C3-93E7-8FB3C8894E0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4100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D90A6B-A6F4-42B9-AFDD-CA221864F8E0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10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DCAF959A-F62D-44A8-8AB5-D7023CDDB52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409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512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C607BF-4FAA-4DAA-B8BC-9DF700E47484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512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A466618E-5D00-4414-8D48-AC0FF79799F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51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6148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58FC60A-B2FA-48A0-8665-17F6D78761A2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6149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0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07A3C1F4-5984-4E0A-A130-7A834DB2B36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614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7172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37EE9-C6FD-4C67-8EA6-BCB1137541A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7173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4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8A27DEA4-AAF7-4CA2-85D0-1EF771A06D4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7171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8196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60E07C-65BD-42F6-B626-8E5C512A2F8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8197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8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5A141562-4CF4-4889-B39F-4BDDACE8809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9220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B9370-F42A-4ED5-B76E-F66006338C7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2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58EC6A80-805D-408E-988E-4906E67FCE4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9219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  <p:sp>
        <p:nvSpPr>
          <p:cNvPr id="10244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2576BE-E2B3-404E-840A-6C4D8140096A}" type="datetime1">
              <a:rPr lang="zh-CN" altLang="en-US"/>
              <a:pPr>
                <a:defRPr/>
              </a:pPr>
              <a:t>2023/3/6</a:t>
            </a:fld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0245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6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charset="0"/>
              <a:buNone/>
              <a:defRPr sz="1200">
                <a:solidFill>
                  <a:srgbClr val="898989"/>
                </a:solidFill>
                <a:ea typeface="宋体" charset="-122"/>
              </a:defRPr>
            </a:lvl1pPr>
          </a:lstStyle>
          <a:p>
            <a:pPr>
              <a:defRPr/>
            </a:pPr>
            <a:fld id="{FF38AF7B-B25A-4022-B405-0EBE3542E6C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spd="slow">
    <p:fade/>
  </p:transition>
  <p:hf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88" y="-200025"/>
            <a:ext cx="1219200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8"/>
          <p:cNvSpPr>
            <a:spLocks/>
          </p:cNvSpPr>
          <p:nvPr/>
        </p:nvSpPr>
        <p:spPr bwMode="auto">
          <a:xfrm>
            <a:off x="763588" y="1619250"/>
            <a:ext cx="11096625" cy="1819275"/>
          </a:xfrm>
          <a:custGeom>
            <a:avLst/>
            <a:gdLst>
              <a:gd name="T0" fmla="*/ 0 w 6696075"/>
              <a:gd name="T1" fmla="*/ 0 h 1819275"/>
              <a:gd name="T2" fmla="*/ 27862382 w 6696075"/>
              <a:gd name="T3" fmla="*/ 19050 h 1819275"/>
              <a:gd name="T4" fmla="*/ 27862382 w 6696075"/>
              <a:gd name="T5" fmla="*/ 1809750 h 1819275"/>
              <a:gd name="T6" fmla="*/ 4669799 w 6696075"/>
              <a:gd name="T7" fmla="*/ 1819275 h 1819275"/>
              <a:gd name="T8" fmla="*/ 0 w 6696075"/>
              <a:gd name="T9" fmla="*/ 0 h 1819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696075" h="1819275">
                <a:moveTo>
                  <a:pt x="0" y="0"/>
                </a:moveTo>
                <a:lnTo>
                  <a:pt x="6696075" y="19050"/>
                </a:lnTo>
                <a:lnTo>
                  <a:pt x="6696075" y="1809750"/>
                </a:lnTo>
                <a:lnTo>
                  <a:pt x="1122277" y="18192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4340" name="矩形 9"/>
          <p:cNvSpPr>
            <a:spLocks noChangeArrowheads="1"/>
          </p:cNvSpPr>
          <p:nvPr/>
        </p:nvSpPr>
        <p:spPr bwMode="auto">
          <a:xfrm>
            <a:off x="12088813" y="1628775"/>
            <a:ext cx="171450" cy="1800225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1" name="等腰三角形 11"/>
          <p:cNvSpPr>
            <a:spLocks/>
          </p:cNvSpPr>
          <p:nvPr/>
        </p:nvSpPr>
        <p:spPr bwMode="auto">
          <a:xfrm>
            <a:off x="5964238" y="1628775"/>
            <a:ext cx="5895975" cy="1800225"/>
          </a:xfrm>
          <a:custGeom>
            <a:avLst/>
            <a:gdLst>
              <a:gd name="T0" fmla="*/ 0 w 5895976"/>
              <a:gd name="T1" fmla="*/ 1800225 h 1800225"/>
              <a:gd name="T2" fmla="*/ 3586153 w 5895976"/>
              <a:gd name="T3" fmla="*/ 0 h 1800225"/>
              <a:gd name="T4" fmla="*/ 5895958 w 5895976"/>
              <a:gd name="T5" fmla="*/ 1800225 h 1800225"/>
              <a:gd name="T6" fmla="*/ 0 w 5895976"/>
              <a:gd name="T7" fmla="*/ 1800225 h 18002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895976" h="1800225">
                <a:moveTo>
                  <a:pt x="0" y="1800225"/>
                </a:moveTo>
                <a:lnTo>
                  <a:pt x="3586171" y="0"/>
                </a:lnTo>
                <a:lnTo>
                  <a:pt x="5895976" y="1800225"/>
                </a:lnTo>
                <a:lnTo>
                  <a:pt x="0" y="1800225"/>
                </a:lnTo>
                <a:close/>
              </a:path>
            </a:pathLst>
          </a:cu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矩形 14"/>
          <p:cNvSpPr>
            <a:spLocks noChangeArrowheads="1"/>
          </p:cNvSpPr>
          <p:nvPr/>
        </p:nvSpPr>
        <p:spPr bwMode="auto">
          <a:xfrm>
            <a:off x="0" y="6448425"/>
            <a:ext cx="12192000" cy="419100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3" name="矩形 17"/>
          <p:cNvSpPr>
            <a:spLocks noChangeArrowheads="1"/>
          </p:cNvSpPr>
          <p:nvPr/>
        </p:nvSpPr>
        <p:spPr bwMode="auto">
          <a:xfrm>
            <a:off x="9271000" y="6448425"/>
            <a:ext cx="2921000" cy="422275"/>
          </a:xfrm>
          <a:prstGeom prst="rect">
            <a:avLst/>
          </a:prstGeom>
          <a:solidFill>
            <a:srgbClr val="7773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4" name="直角三角形 15"/>
          <p:cNvSpPr>
            <a:spLocks noChangeArrowheads="1"/>
          </p:cNvSpPr>
          <p:nvPr/>
        </p:nvSpPr>
        <p:spPr bwMode="auto">
          <a:xfrm rot="-2482782">
            <a:off x="9013825" y="6180138"/>
            <a:ext cx="622300" cy="544512"/>
          </a:xfrm>
          <a:prstGeom prst="rtTriangle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345" name="文本框 24"/>
          <p:cNvSpPr txBox="1">
            <a:spLocks noChangeArrowheads="1"/>
          </p:cNvSpPr>
          <p:nvPr/>
        </p:nvSpPr>
        <p:spPr bwMode="auto">
          <a:xfrm>
            <a:off x="2011363" y="2008188"/>
            <a:ext cx="9664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buFont typeface="Arial" charset="0"/>
              <a:buNone/>
            </a:pPr>
            <a:r>
              <a:rPr lang="zh-CN" altLang="en-US" sz="4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第一单元  金融基础要素</a:t>
            </a:r>
          </a:p>
        </p:txBody>
      </p:sp>
      <p:sp>
        <p:nvSpPr>
          <p:cNvPr id="14346" name="矩形 25"/>
          <p:cNvSpPr>
            <a:spLocks noChangeArrowheads="1"/>
          </p:cNvSpPr>
          <p:nvPr/>
        </p:nvSpPr>
        <p:spPr bwMode="auto">
          <a:xfrm>
            <a:off x="6958013" y="2820988"/>
            <a:ext cx="43878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dist" eaLnBrk="1" hangingPunct="1">
              <a:buFont typeface="Arial" charset="0"/>
              <a:buNone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347" name="Rectangle 3"/>
          <p:cNvSpPr txBox="1">
            <a:spLocks noChangeArrowheads="1"/>
          </p:cNvSpPr>
          <p:nvPr/>
        </p:nvSpPr>
        <p:spPr bwMode="auto">
          <a:xfrm>
            <a:off x="2492375" y="3743325"/>
            <a:ext cx="7637463" cy="229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第一讲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货币与货币制度  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第二讲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汇率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第三讲   </a:t>
            </a: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信用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第四讲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利率 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第五讲  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金融资产 </a:t>
            </a:r>
          </a:p>
        </p:txBody>
      </p:sp>
      <p:sp>
        <p:nvSpPr>
          <p:cNvPr id="1434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AA85D22D-0B6F-4BC2-A448-6247698094D3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434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81E61C1C-E57A-4B21-BBD0-F1EE95365F47}" type="slidenum">
              <a:rPr lang="zh-CN" altLang="en-US" smtClean="0">
                <a:solidFill>
                  <a:srgbClr val="898989"/>
                </a:solidFill>
              </a:rPr>
              <a:pPr/>
              <a:t>1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54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555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465138" y="1328738"/>
            <a:ext cx="4210050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（三）最古老的信用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高利贷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71513" y="2106613"/>
            <a:ext cx="10696575" cy="60959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反对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高利贷的斗争</a:t>
            </a:r>
          </a:p>
        </p:txBody>
      </p:sp>
      <p:sp>
        <p:nvSpPr>
          <p:cNvPr id="23559" name="矩形 2"/>
          <p:cNvSpPr>
            <a:spLocks noChangeArrowheads="1"/>
          </p:cNvSpPr>
          <p:nvPr/>
        </p:nvSpPr>
        <p:spPr bwMode="auto">
          <a:xfrm>
            <a:off x="561181" y="2716212"/>
            <a:ext cx="11615737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高利贷阻碍了生产力的发展，破坏了原有的生产方式，但它又不创造新的生产方式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促使资本主义生产方式形成；积累了大量的货币财富；高利贷资本向产业资本转移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高利贷使广大农民和手工业者破产，使雇佣工人的队伍形成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高利贷丧失垄断地位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资本主义信用制度建立 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560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FC1694BE-7332-4D22-9834-A3FDB9E614F5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356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7BB08F04-4C79-4EFE-BE81-6B5888537690}" type="slidenum">
              <a:rPr lang="zh-CN" altLang="en-US" smtClean="0">
                <a:solidFill>
                  <a:srgbClr val="898989"/>
                </a:solidFill>
              </a:rPr>
              <a:pPr/>
              <a:t>10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01075" y="4621213"/>
            <a:ext cx="2360613" cy="16716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71513" y="4905877"/>
            <a:ext cx="10696575" cy="129431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中国的高利贷问题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25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为什么在现代市场经济下还存在高利贷</a:t>
            </a:r>
            <a:endParaRPr lang="zh-CN" altLang="en-US" b="1" kern="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57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191943"/>
            <a:ext cx="38779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（四）现代信用活动的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90563" y="1831097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赤字、盈余与债务：五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部门经济中的信用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zh-CN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3" name="矩形 2"/>
          <p:cNvSpPr>
            <a:spLocks noChangeArrowheads="1"/>
          </p:cNvSpPr>
          <p:nvPr/>
        </p:nvSpPr>
        <p:spPr bwMode="auto">
          <a:xfrm>
            <a:off x="561181" y="2519939"/>
            <a:ext cx="109728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800100" lvl="1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居民个人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（住户），可支配收入减去消费与投资，多为资金盈余，是货币资金的主要供应者</a:t>
            </a:r>
          </a:p>
          <a:p>
            <a:pPr marL="800100" lvl="1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企业，内部余缺调剂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，更多依靠金融中介调剂，多为资金短缺，是货币资金的主要需求者</a:t>
            </a:r>
          </a:p>
          <a:p>
            <a:pPr marL="800100" lvl="1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2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政府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，中央、地方各级财政收支赤字需要通过信用方式弥补，一般是货币资金的需求者 </a:t>
            </a:r>
          </a:p>
          <a:p>
            <a:pPr marL="800100" lvl="1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国际收支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，本国与他国的货币收支，盈余提供对外融资，赤字需要从国外借入资金弥补</a:t>
            </a:r>
          </a:p>
        </p:txBody>
      </p:sp>
      <p:sp>
        <p:nvSpPr>
          <p:cNvPr id="2458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B72A47C1-0878-40AC-94B1-3F65CE222721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458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B74E0A15-052B-47E1-95F3-9216A149A45C}" type="slidenum">
              <a:rPr lang="zh-CN" altLang="en-US" smtClean="0">
                <a:solidFill>
                  <a:srgbClr val="898989"/>
                </a:solidFill>
              </a:rPr>
              <a:pPr/>
              <a:t>11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03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354013" y="1204913"/>
            <a:ext cx="3878262" cy="97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（四）现代信用活动的基础</a:t>
            </a:r>
            <a:b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60388" y="2079625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赤字、盈余与债务：五部门经济中的信用关系</a:t>
            </a:r>
          </a:p>
        </p:txBody>
      </p:sp>
      <p:sp>
        <p:nvSpPr>
          <p:cNvPr id="3" name="矩形 2"/>
          <p:cNvSpPr/>
          <p:nvPr/>
        </p:nvSpPr>
        <p:spPr>
          <a:xfrm>
            <a:off x="768350" y="2923025"/>
            <a:ext cx="10563157" cy="2632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金融机构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，自身的经营收入和日常经营支出对比可能是盈余也可能是赤字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资金流量分析基础：</a:t>
            </a:r>
            <a:endParaRPr lang="en-US" altLang="zh-CN" sz="2200" dirty="0">
              <a:solidFill>
                <a:srgbClr val="CC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4487" lvl="1" eaLnBrk="1" hangingPunct="1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Y=C+I+X-M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Y-C-I-X+M=0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国有企业在国外归入政府部门，在我国归入非金融企业部门（工商企业）</a:t>
            </a:r>
          </a:p>
          <a:p>
            <a:pPr marL="800100" lvl="1" indent="-342900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资金流量分析不考虑部门内部的资金调剂</a:t>
            </a:r>
          </a:p>
        </p:txBody>
      </p:sp>
      <p:sp>
        <p:nvSpPr>
          <p:cNvPr id="25608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E985141-416D-4837-A4B3-88DF7A584C57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5609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12A6435B-1C21-4FD9-92AB-9892F3833A40}" type="slidenum">
              <a:rPr lang="zh-CN" altLang="en-US" smtClean="0">
                <a:solidFill>
                  <a:srgbClr val="898989"/>
                </a:solidFill>
              </a:rPr>
              <a:pPr/>
              <a:t>12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26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6627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560388" y="1319213"/>
            <a:ext cx="3878262" cy="97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（四）现代信用活动的基础</a:t>
            </a:r>
            <a:b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68350" y="1982788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直接融资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与间接融资</a:t>
            </a: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endParaRPr lang="zh-CN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2" name="矩形 2"/>
          <p:cNvSpPr>
            <a:spLocks noChangeArrowheads="1"/>
          </p:cNvSpPr>
          <p:nvPr/>
        </p:nvSpPr>
        <p:spPr bwMode="auto">
          <a:xfrm>
            <a:off x="560388" y="2724893"/>
            <a:ext cx="1112361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1" algn="just" eaLnBrk="1" hangingPunct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概念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直接融资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是指公司企业等经济主体在金融市场上通过发行股票、债券方式，从资金所有者那里直接融通货币资金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间接融资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是指货币资金需求者通过向银行等金融机构借款的方式融通资金，而不与资金所有者发生直接联系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5DE8D3FA-CE67-4A1B-9865-F20C1753D2FB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663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5D9A6583-B1F9-4C1E-BDCD-A1FBD130C173}" type="slidenum">
              <a:rPr lang="zh-CN" altLang="en-US" smtClean="0">
                <a:solidFill>
                  <a:srgbClr val="898989"/>
                </a:solidFill>
              </a:rPr>
              <a:pPr/>
              <a:t>13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5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765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文本框 12"/>
          <p:cNvSpPr txBox="1">
            <a:spLocks noChangeArrowheads="1"/>
          </p:cNvSpPr>
          <p:nvPr/>
        </p:nvSpPr>
        <p:spPr bwMode="auto">
          <a:xfrm>
            <a:off x="768350" y="334963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271463" y="1036469"/>
            <a:ext cx="38779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（四）现代信用活动的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5" name="矩形 2"/>
          <p:cNvSpPr>
            <a:spLocks noChangeArrowheads="1"/>
          </p:cNvSpPr>
          <p:nvPr/>
        </p:nvSpPr>
        <p:spPr bwMode="auto">
          <a:xfrm>
            <a:off x="2867819" y="1659206"/>
            <a:ext cx="6303962" cy="51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1" eaLnBrk="1" hangingPunct="1"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200" b="1" dirty="0">
                <a:latin typeface="微软雅黑" pitchFamily="34" charset="-122"/>
                <a:ea typeface="微软雅黑" pitchFamily="34" charset="-122"/>
              </a:rPr>
              <a:t>2)</a:t>
            </a:r>
            <a:r>
              <a:rPr lang="zh-CN" altLang="en-US" sz="2200" b="1" dirty="0">
                <a:latin typeface="微软雅黑" pitchFamily="34" charset="-122"/>
                <a:ea typeface="微软雅黑" pitchFamily="34" charset="-122"/>
              </a:rPr>
              <a:t>信用活动的两种基本融资形式优缺点比较</a:t>
            </a:r>
          </a:p>
        </p:txBody>
      </p:sp>
      <p:graphicFrame>
        <p:nvGraphicFramePr>
          <p:cNvPr id="9" name="Group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586226"/>
              </p:ext>
            </p:extLst>
          </p:nvPr>
        </p:nvGraphicFramePr>
        <p:xfrm>
          <a:off x="768350" y="2349693"/>
          <a:ext cx="10817157" cy="3622322"/>
        </p:xfrm>
        <a:graphic>
          <a:graphicData uri="http://schemas.openxmlformats.org/drawingml/2006/table">
            <a:tbl>
              <a:tblPr/>
              <a:tblGrid>
                <a:gridCol w="5933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502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735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7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直接融资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间接融资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10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资金供求双方联系紧密，利于资金快速合理配置和提高效益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灵活便利，规模经济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2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筹资成本低，投资效益高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安全性高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6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利于实现资金的顺利流通和优化配置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无需信息披露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82356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在数量、期限、利率方面受限多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割断了资金供求双方的直接联系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85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便利程度及融资工具的流动性受金融市场发达程度制约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筹资成本高，投资效益较低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23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投资风险大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较难同时满足资金供求双方各自不同要求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768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935729FD-4C72-4D4A-B090-FC525FEA555F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768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AE657F3D-5EF6-44CC-A798-DE886DC0F72C}" type="slidenum">
              <a:rPr lang="zh-CN" altLang="en-US" smtClean="0">
                <a:solidFill>
                  <a:srgbClr val="898989"/>
                </a:solidFill>
              </a:rPr>
              <a:pPr/>
              <a:t>14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8675" name="组合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文本框 25"/>
          <p:cNvSpPr txBox="1">
            <a:spLocks noChangeArrowheads="1"/>
          </p:cNvSpPr>
          <p:nvPr/>
        </p:nvSpPr>
        <p:spPr bwMode="auto">
          <a:xfrm>
            <a:off x="3024188" y="3009900"/>
            <a:ext cx="8912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4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现代信用形式</a:t>
            </a:r>
          </a:p>
        </p:txBody>
      </p:sp>
      <p:sp>
        <p:nvSpPr>
          <p:cNvPr id="28677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6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6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8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C6763254-3200-4A2C-8C6F-07206EEDF503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8679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4A6D0937-BDB8-4BD9-A3DF-F4AB5B1025FD}" type="slidenum">
              <a:rPr lang="zh-CN" altLang="en-US" smtClean="0">
                <a:solidFill>
                  <a:srgbClr val="898989"/>
                </a:solidFill>
              </a:rPr>
              <a:pPr/>
              <a:t>15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98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969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560388" y="1281113"/>
            <a:ext cx="2338387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（一）商业信用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914400" y="2010552"/>
            <a:ext cx="10612877" cy="428324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algn="just" eaLnBrk="1" hangingPunct="1">
              <a:lnSpc>
                <a:spcPct val="125000"/>
              </a:lnSpc>
              <a:buFont typeface="Arial" panose="020B0604020202020204" pitchFamily="34" charset="0"/>
              <a:buAutoNum type="arabicPeriod"/>
              <a:defRPr/>
            </a:pP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商业信用</a:t>
            </a:r>
            <a:endParaRPr lang="en-US" altLang="zh-CN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工商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企业之间买卖商品时以商品形式提供的信用，包括商品买卖行为和借贷行为。借贷行为以买卖行为为基础，是企业之间的直接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商业票据和票据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流通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商业票据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包括本票和汇票。票据流通转让是在企业与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金融机构、或有经常往来、相互了解信任的企业之间进行，采取背书转让和贴现形式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商业信用的作用：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润滑生产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流通，加速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资本周转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商业信用的局限性：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金额、方向和期限的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3C1FF460-5D16-4F2F-8B16-414C83CA0D8E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970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997B8A95-26D2-463E-A1A4-B9325CCE58F2}" type="slidenum">
              <a:rPr lang="zh-CN" altLang="en-US" smtClean="0">
                <a:solidFill>
                  <a:srgbClr val="898989"/>
                </a:solidFill>
              </a:rPr>
              <a:pPr/>
              <a:t>16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435" y="4509768"/>
            <a:ext cx="2894842" cy="165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23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698500" y="1289050"/>
            <a:ext cx="2338388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（二）银行信用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885217" y="2131675"/>
            <a:ext cx="10447508" cy="3237993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银行信用</a:t>
            </a: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银行或其他金融机构以货币形态提供的信用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银行信用的特点：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金融机构作为信用媒介，是一种间接信用；借贷对象是处于货币形态的资金</a:t>
            </a:r>
            <a:endParaRPr lang="en-US" altLang="zh-CN" sz="22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银行信用与商业信用的关系：</a:t>
            </a:r>
            <a:r>
              <a:rPr lang="zh-CN" altLang="en-US" sz="22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在商业信用广泛发展的基础上产生了银行信用，银行信用的出现又使商业信用进一步得到</a:t>
            </a:r>
            <a:r>
              <a:rPr lang="zh-CN" altLang="en-US" sz="2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650B7D83-5F37-4DE5-9B93-9686F2185C9C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072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454FA185-93BA-4D6E-8864-8A11D5E6D486}" type="slidenum">
              <a:rPr lang="zh-CN" altLang="en-US" smtClean="0">
                <a:solidFill>
                  <a:srgbClr val="898989"/>
                </a:solidFill>
              </a:rPr>
              <a:pPr/>
              <a:t>17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746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1747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768350" y="1172723"/>
            <a:ext cx="2338387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（三）国家信用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61181" y="2013626"/>
            <a:ext cx="11122819" cy="2996119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39788" lvl="1" indent="-49530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国家信用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国家作为债权人或债务人的信用，主要是债务人</a:t>
            </a:r>
          </a:p>
          <a:p>
            <a:pPr marL="839788" lvl="1" indent="-49530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国家信用的形式：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内债和外债 </a:t>
            </a:r>
          </a:p>
          <a:p>
            <a:pPr marL="839788" lvl="1" indent="-49530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我国国家信用的发展</a:t>
            </a:r>
          </a:p>
          <a:p>
            <a:pPr marL="839788" lvl="1" indent="-495300"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国家信用成为财政政策的重要工具，对于调节我国的经济总量与经济结构具有重要作用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1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4B27E33D-82A1-4F17-A35E-7B2F8F947A47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175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84EE4FBC-C383-4541-B370-78841E223384}" type="slidenum">
              <a:rPr lang="zh-CN" altLang="en-US" smtClean="0">
                <a:solidFill>
                  <a:srgbClr val="898989"/>
                </a:solidFill>
              </a:rPr>
              <a:pPr/>
              <a:t>18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506" y="4189582"/>
            <a:ext cx="392430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6" t="10362" r="3398" b="9298"/>
          <a:stretch/>
        </p:blipFill>
        <p:spPr bwMode="auto">
          <a:xfrm>
            <a:off x="6254884" y="4189582"/>
            <a:ext cx="4551413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7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277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474663" y="1200150"/>
            <a:ext cx="2338387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（三）国家信用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295275" y="1909763"/>
            <a:ext cx="11655425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39788" lvl="1" indent="-495300" algn="just" eaLnBrk="1" hangingPunct="1">
              <a:lnSpc>
                <a:spcPts val="3300"/>
              </a:lnSpc>
              <a:spcBef>
                <a:spcPct val="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国家信用的形式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Text Box 14"/>
          <p:cNvSpPr txBox="1">
            <a:spLocks noChangeArrowheads="1"/>
          </p:cNvSpPr>
          <p:nvPr/>
        </p:nvSpPr>
        <p:spPr bwMode="auto">
          <a:xfrm>
            <a:off x="2708275" y="3295650"/>
            <a:ext cx="461963" cy="1768475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政府信用</a:t>
            </a:r>
          </a:p>
        </p:txBody>
      </p:sp>
      <p:sp>
        <p:nvSpPr>
          <p:cNvPr id="32776" name="Text Box 16"/>
          <p:cNvSpPr txBox="1">
            <a:spLocks noChangeArrowheads="1"/>
          </p:cNvSpPr>
          <p:nvPr/>
        </p:nvSpPr>
        <p:spPr bwMode="auto">
          <a:xfrm>
            <a:off x="3719513" y="2319338"/>
            <a:ext cx="2808287" cy="3698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中央政府债券（国债）</a:t>
            </a:r>
          </a:p>
        </p:txBody>
      </p:sp>
      <p:sp>
        <p:nvSpPr>
          <p:cNvPr id="32777" name="Text Box 17"/>
          <p:cNvSpPr txBox="1">
            <a:spLocks noChangeArrowheads="1"/>
          </p:cNvSpPr>
          <p:nvPr/>
        </p:nvSpPr>
        <p:spPr bwMode="auto">
          <a:xfrm>
            <a:off x="3792538" y="3927475"/>
            <a:ext cx="2808287" cy="369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地方政府债券</a:t>
            </a:r>
          </a:p>
        </p:txBody>
      </p:sp>
      <p:sp>
        <p:nvSpPr>
          <p:cNvPr id="32778" name="Text Box 18"/>
          <p:cNvSpPr txBox="1">
            <a:spLocks noChangeArrowheads="1"/>
          </p:cNvSpPr>
          <p:nvPr/>
        </p:nvSpPr>
        <p:spPr bwMode="auto">
          <a:xfrm>
            <a:off x="3792538" y="5087938"/>
            <a:ext cx="2808287" cy="3698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政府担保债权</a:t>
            </a:r>
          </a:p>
        </p:txBody>
      </p:sp>
      <p:sp>
        <p:nvSpPr>
          <p:cNvPr id="32779" name="Text Box 20"/>
          <p:cNvSpPr txBox="1">
            <a:spLocks noChangeArrowheads="1"/>
          </p:cNvSpPr>
          <p:nvPr/>
        </p:nvSpPr>
        <p:spPr bwMode="auto">
          <a:xfrm>
            <a:off x="7391400" y="1927225"/>
            <a:ext cx="2520950" cy="369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短期国债</a:t>
            </a:r>
          </a:p>
        </p:txBody>
      </p:sp>
      <p:sp>
        <p:nvSpPr>
          <p:cNvPr id="32780" name="Text Box 21"/>
          <p:cNvSpPr txBox="1">
            <a:spLocks noChangeArrowheads="1"/>
          </p:cNvSpPr>
          <p:nvPr/>
        </p:nvSpPr>
        <p:spPr bwMode="auto">
          <a:xfrm>
            <a:off x="7391400" y="2430463"/>
            <a:ext cx="2520950" cy="3698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中期国债</a:t>
            </a:r>
          </a:p>
        </p:txBody>
      </p:sp>
      <p:sp>
        <p:nvSpPr>
          <p:cNvPr id="32781" name="Text Box 22"/>
          <p:cNvSpPr txBox="1">
            <a:spLocks noChangeArrowheads="1"/>
          </p:cNvSpPr>
          <p:nvPr/>
        </p:nvSpPr>
        <p:spPr bwMode="auto">
          <a:xfrm>
            <a:off x="7391400" y="2935288"/>
            <a:ext cx="2520950" cy="3698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长期国债</a:t>
            </a:r>
          </a:p>
        </p:txBody>
      </p:sp>
      <p:sp>
        <p:nvSpPr>
          <p:cNvPr id="32782" name="Text Box 24"/>
          <p:cNvSpPr txBox="1">
            <a:spLocks noChangeArrowheads="1"/>
          </p:cNvSpPr>
          <p:nvPr/>
        </p:nvSpPr>
        <p:spPr bwMode="auto">
          <a:xfrm>
            <a:off x="7391400" y="3690938"/>
            <a:ext cx="2592388" cy="369887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一般义务债券</a:t>
            </a:r>
          </a:p>
        </p:txBody>
      </p:sp>
      <p:sp>
        <p:nvSpPr>
          <p:cNvPr id="32783" name="Text Box 25"/>
          <p:cNvSpPr txBox="1">
            <a:spLocks noChangeArrowheads="1"/>
          </p:cNvSpPr>
          <p:nvPr/>
        </p:nvSpPr>
        <p:spPr bwMode="auto">
          <a:xfrm>
            <a:off x="7392988" y="4267200"/>
            <a:ext cx="2590800" cy="369888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收 益 债 券</a:t>
            </a:r>
          </a:p>
        </p:txBody>
      </p:sp>
      <p:sp>
        <p:nvSpPr>
          <p:cNvPr id="32784" name="Line 26"/>
          <p:cNvSpPr>
            <a:spLocks noChangeShapeType="1"/>
          </p:cNvSpPr>
          <p:nvPr/>
        </p:nvSpPr>
        <p:spPr bwMode="auto">
          <a:xfrm>
            <a:off x="3432175" y="2719388"/>
            <a:ext cx="0" cy="2598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Line 42"/>
          <p:cNvSpPr>
            <a:spLocks noChangeShapeType="1"/>
          </p:cNvSpPr>
          <p:nvPr/>
        </p:nvSpPr>
        <p:spPr bwMode="auto">
          <a:xfrm>
            <a:off x="7032625" y="2071688"/>
            <a:ext cx="0" cy="1152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47"/>
          <p:cNvSpPr>
            <a:spLocks noChangeShapeType="1"/>
          </p:cNvSpPr>
          <p:nvPr/>
        </p:nvSpPr>
        <p:spPr bwMode="auto">
          <a:xfrm>
            <a:off x="7032625" y="3871913"/>
            <a:ext cx="0" cy="6143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38"/>
          <p:cNvSpPr>
            <a:spLocks noChangeShapeType="1"/>
          </p:cNvSpPr>
          <p:nvPr/>
        </p:nvSpPr>
        <p:spPr bwMode="auto">
          <a:xfrm>
            <a:off x="3143250" y="423068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39"/>
          <p:cNvSpPr>
            <a:spLocks noChangeShapeType="1"/>
          </p:cNvSpPr>
          <p:nvPr/>
        </p:nvSpPr>
        <p:spPr bwMode="auto">
          <a:xfrm>
            <a:off x="3432175" y="42306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40"/>
          <p:cNvSpPr>
            <a:spLocks noChangeShapeType="1"/>
          </p:cNvSpPr>
          <p:nvPr/>
        </p:nvSpPr>
        <p:spPr bwMode="auto">
          <a:xfrm>
            <a:off x="3432175" y="5311775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Line 41"/>
          <p:cNvSpPr>
            <a:spLocks noChangeShapeType="1"/>
          </p:cNvSpPr>
          <p:nvPr/>
        </p:nvSpPr>
        <p:spPr bwMode="auto">
          <a:xfrm flipV="1">
            <a:off x="3432175" y="2719388"/>
            <a:ext cx="287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Line 42"/>
          <p:cNvSpPr>
            <a:spLocks noChangeShapeType="1"/>
          </p:cNvSpPr>
          <p:nvPr/>
        </p:nvSpPr>
        <p:spPr bwMode="auto">
          <a:xfrm>
            <a:off x="6527800" y="264636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43"/>
          <p:cNvSpPr>
            <a:spLocks noChangeShapeType="1"/>
          </p:cNvSpPr>
          <p:nvPr/>
        </p:nvSpPr>
        <p:spPr bwMode="auto">
          <a:xfrm>
            <a:off x="7032625" y="20716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Line 44"/>
          <p:cNvSpPr>
            <a:spLocks noChangeShapeType="1"/>
          </p:cNvSpPr>
          <p:nvPr/>
        </p:nvSpPr>
        <p:spPr bwMode="auto">
          <a:xfrm>
            <a:off x="7032625" y="2646363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Line 45"/>
          <p:cNvSpPr>
            <a:spLocks noChangeShapeType="1"/>
          </p:cNvSpPr>
          <p:nvPr/>
        </p:nvSpPr>
        <p:spPr bwMode="auto">
          <a:xfrm>
            <a:off x="7032625" y="3151188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Line 46"/>
          <p:cNvSpPr>
            <a:spLocks noChangeShapeType="1"/>
          </p:cNvSpPr>
          <p:nvPr/>
        </p:nvSpPr>
        <p:spPr bwMode="auto">
          <a:xfrm>
            <a:off x="7032625" y="3871913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Line 47"/>
          <p:cNvSpPr>
            <a:spLocks noChangeShapeType="1"/>
          </p:cNvSpPr>
          <p:nvPr/>
        </p:nvSpPr>
        <p:spPr bwMode="auto">
          <a:xfrm>
            <a:off x="7032625" y="4446588"/>
            <a:ext cx="358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Line 48"/>
          <p:cNvSpPr>
            <a:spLocks noChangeShapeType="1"/>
          </p:cNvSpPr>
          <p:nvPr/>
        </p:nvSpPr>
        <p:spPr bwMode="auto">
          <a:xfrm>
            <a:off x="6600825" y="4159250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8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C58BBCFC-98B7-4ADE-B097-2C74DA277CAE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279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75B7E9A1-CCBA-47C3-BE63-CEB186761E35}" type="slidenum">
              <a:rPr lang="zh-CN" altLang="en-US" smtClean="0">
                <a:solidFill>
                  <a:srgbClr val="898989"/>
                </a:solidFill>
              </a:rPr>
              <a:pPr/>
              <a:t>19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" t="6937" r="3097" b="7722"/>
          <a:stretch/>
        </p:blipFill>
        <p:spPr bwMode="auto">
          <a:xfrm>
            <a:off x="7515062" y="910545"/>
            <a:ext cx="2307739" cy="1000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72" b="17343"/>
          <a:stretch/>
        </p:blipFill>
        <p:spPr bwMode="auto">
          <a:xfrm>
            <a:off x="7515062" y="4705050"/>
            <a:ext cx="2307739" cy="149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3"/>
          <p:cNvSpPr>
            <a:spLocks noChangeArrowheads="1"/>
          </p:cNvSpPr>
          <p:nvPr/>
        </p:nvSpPr>
        <p:spPr bwMode="auto">
          <a:xfrm>
            <a:off x="0" y="0"/>
            <a:ext cx="4470400" cy="6858000"/>
          </a:xfrm>
          <a:prstGeom prst="rect">
            <a:avLst/>
          </a:prstGeom>
          <a:solidFill>
            <a:srgbClr val="0C86B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15363" name="组合 14"/>
          <p:cNvGrpSpPr>
            <a:grpSpLocks/>
          </p:cNvGrpSpPr>
          <p:nvPr/>
        </p:nvGrpSpPr>
        <p:grpSpPr bwMode="auto">
          <a:xfrm>
            <a:off x="5254625" y="1978025"/>
            <a:ext cx="4105275" cy="611188"/>
            <a:chOff x="-315225" y="174812"/>
            <a:chExt cx="4103906" cy="611357"/>
          </a:xfrm>
        </p:grpSpPr>
        <p:sp>
          <p:nvSpPr>
            <p:cNvPr id="15368" name="矩形 12"/>
            <p:cNvSpPr>
              <a:spLocks noChangeArrowheads="1"/>
            </p:cNvSpPr>
            <p:nvPr/>
          </p:nvSpPr>
          <p:spPr bwMode="auto">
            <a:xfrm>
              <a:off x="-315225" y="174812"/>
              <a:ext cx="1422484" cy="611357"/>
            </a:xfrm>
            <a:prstGeom prst="rect">
              <a:avLst/>
            </a:prstGeom>
            <a:solidFill>
              <a:srgbClr val="0C8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>
                <a:buFont typeface="Arial" charset="0"/>
                <a:buNone/>
              </a:pPr>
              <a:r>
                <a:rPr lang="en-US" altLang="zh-CN" sz="28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800" b="1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第三讲</a:t>
              </a:r>
              <a:endParaRPr lang="zh-CN" altLang="en-US" sz="2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69" name="文本框 13"/>
            <p:cNvSpPr txBox="1">
              <a:spLocks noChangeArrowheads="1"/>
            </p:cNvSpPr>
            <p:nvPr/>
          </p:nvSpPr>
          <p:spPr bwMode="auto">
            <a:xfrm>
              <a:off x="1107260" y="200927"/>
              <a:ext cx="2681421" cy="523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2800" b="1">
                  <a:solidFill>
                    <a:srgbClr val="404040"/>
                  </a:solidFill>
                  <a:latin typeface="微软雅黑" pitchFamily="34" charset="-122"/>
                  <a:ea typeface="微软雅黑" pitchFamily="34" charset="-122"/>
                </a:rPr>
                <a:t>信用</a:t>
              </a:r>
            </a:p>
          </p:txBody>
        </p:sp>
      </p:grpSp>
      <p:sp>
        <p:nvSpPr>
          <p:cNvPr id="15364" name="文本框 15"/>
          <p:cNvSpPr txBox="1">
            <a:spLocks noChangeArrowheads="1"/>
          </p:cNvSpPr>
          <p:nvPr/>
        </p:nvSpPr>
        <p:spPr bwMode="auto">
          <a:xfrm>
            <a:off x="5254625" y="3721100"/>
            <a:ext cx="5640388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信用的产生与发展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现代信用形式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Ø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信用体系</a:t>
            </a:r>
          </a:p>
        </p:txBody>
      </p:sp>
      <p:cxnSp>
        <p:nvCxnSpPr>
          <p:cNvPr id="15365" name="直接连接符 22"/>
          <p:cNvCxnSpPr>
            <a:cxnSpLocks noChangeShapeType="1"/>
          </p:cNvCxnSpPr>
          <p:nvPr/>
        </p:nvCxnSpPr>
        <p:spPr bwMode="auto">
          <a:xfrm>
            <a:off x="5570538" y="2651125"/>
            <a:ext cx="4186237" cy="0"/>
          </a:xfrm>
          <a:prstGeom prst="line">
            <a:avLst/>
          </a:prstGeom>
          <a:noFill/>
          <a:ln w="6350">
            <a:solidFill>
              <a:srgbClr val="7F7F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D43A247-1A86-4533-A4A2-159735693A35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536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71B9996E-9620-4A14-A976-301094E20ED9}" type="slidenum">
              <a:rPr lang="zh-CN" altLang="en-US" smtClean="0">
                <a:solidFill>
                  <a:srgbClr val="898989"/>
                </a:solidFill>
              </a:rPr>
              <a:pPr/>
              <a:t>2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3795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560388" y="1260475"/>
            <a:ext cx="2338387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（四）消费信用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60388" y="1995691"/>
            <a:ext cx="11123038" cy="4093824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企业、银行和其他金融机构向消费者个人提供的直接用于生活消费的信用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信用的形式：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赊销、分期付款、消费信贷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信用的作用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积极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☆宏观层面对经济总量和结构的调节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☆微观层面利于实现生命周期内的财务安排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Wingdings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消极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作用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☆盲目地过度发展消费信用会对经济生活有不利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9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36A3BB6A-2F86-4011-AD7C-47A498A9A263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38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4900F8F1-2D3A-4904-B2AD-7BB7694EA5EA}" type="slidenum">
              <a:rPr lang="zh-CN" altLang="en-US" smtClean="0">
                <a:solidFill>
                  <a:srgbClr val="898989"/>
                </a:solidFill>
              </a:rPr>
              <a:pPr/>
              <a:t>20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18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481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二、现代信用形式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220788"/>
            <a:ext cx="2338388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（五）国际信用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354013" y="1976438"/>
            <a:ext cx="11655425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39788" lvl="1" indent="-495300" algn="just" eaLnBrk="1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商业性借贷</a:t>
            </a: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通过借贷契约形成的国际信用关系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9788" lvl="1" indent="-495300" algn="just" eaLnBrk="1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国外直接投资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股权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直接新建企业</a:t>
            </a:r>
          </a:p>
          <a:p>
            <a:pPr marL="839788" lvl="1" indent="-495300" algn="just" eaLnBrk="1" hangingPunct="1">
              <a:lnSpc>
                <a:spcPts val="3363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Group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755726"/>
              </p:ext>
            </p:extLst>
          </p:nvPr>
        </p:nvGraphicFramePr>
        <p:xfrm>
          <a:off x="1182030" y="2982913"/>
          <a:ext cx="10283283" cy="3429004"/>
        </p:xfrm>
        <a:graphic>
          <a:graphicData uri="http://schemas.openxmlformats.org/drawingml/2006/table">
            <a:tbl>
              <a:tblPr/>
              <a:tblGrid>
                <a:gridCol w="6753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53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3251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际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</a:t>
                      </a:r>
                    </a:p>
                  </a:txBody>
                  <a:tcPr marL="91431" marR="91431"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借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出口信贷（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Export Credit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国际商业银行贷款（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Commercial Bank Loan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1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外国政府贷款（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Foreign Government Loan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01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国际金融机构贷款（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Financial 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Institution Loan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01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国际资本市场融资（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Financing at International Capital Markets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国际融资租赁（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International Financial Leasing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014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国外直接投资（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FDI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------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kumimoji="0" lang="en-US" altLang="zh-CN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Foreign Direct Investment</a:t>
                      </a:r>
                      <a:r>
                        <a:rPr kumimoji="0" lang="zh-CN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91431" marR="91431"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34845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C92B4D6C-8F55-4663-A145-EDF691012491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48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D9446CF1-A60C-4A70-BC73-17E9D53D7AA3}" type="slidenum">
              <a:rPr lang="zh-CN" altLang="en-US" smtClean="0">
                <a:solidFill>
                  <a:srgbClr val="898989"/>
                </a:solidFill>
              </a:rPr>
              <a:pPr/>
              <a:t>21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35843" name="组合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文本框 25"/>
          <p:cNvSpPr txBox="1">
            <a:spLocks noChangeArrowheads="1"/>
          </p:cNvSpPr>
          <p:nvPr/>
        </p:nvSpPr>
        <p:spPr bwMode="auto">
          <a:xfrm>
            <a:off x="3024188" y="3009900"/>
            <a:ext cx="8912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48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信用体系</a:t>
            </a:r>
          </a:p>
        </p:txBody>
      </p:sp>
      <p:sp>
        <p:nvSpPr>
          <p:cNvPr id="35845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6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6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494A445E-D6A4-42DA-B357-E019219496DF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584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9BF85907-1A3A-4719-9C54-02711B9A8B13}" type="slidenum">
              <a:rPr lang="zh-CN" altLang="en-US" smtClean="0">
                <a:solidFill>
                  <a:srgbClr val="898989"/>
                </a:solidFill>
              </a:rPr>
              <a:pPr/>
              <a:t>22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66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6867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三、信用体系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193800"/>
            <a:ext cx="3877985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）市场经济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与信用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秩序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61181" y="1857983"/>
            <a:ext cx="11147425" cy="4416357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64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在现代市场经济中，信用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债权债务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关系是一种最普遍的经济关系</a:t>
            </a:r>
          </a:p>
          <a:p>
            <a:pPr eaLnBrk="1" hangingPunct="1">
              <a:lnSpc>
                <a:spcPts val="264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信用需要：生产者提高竞争力的投资；消费者进行高档消费，需要弥补其收入的不足</a:t>
            </a:r>
          </a:p>
          <a:p>
            <a:pPr eaLnBrk="1" hangingPunct="1">
              <a:lnSpc>
                <a:spcPts val="264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信用货币是流通中最基本的货币形式</a:t>
            </a:r>
          </a:p>
          <a:p>
            <a:pPr eaLnBrk="1" hangingPunct="1">
              <a:lnSpc>
                <a:spcPts val="264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信用货币在信用的基础上产生</a:t>
            </a:r>
          </a:p>
          <a:p>
            <a:pPr eaLnBrk="1" hangingPunct="1">
              <a:lnSpc>
                <a:spcPts val="264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信用货币流动本身也是一种信用活动</a:t>
            </a:r>
          </a:p>
          <a:p>
            <a:pPr marL="0" indent="0" eaLnBrk="1" hangingPunct="1">
              <a:lnSpc>
                <a:spcPts val="2640"/>
              </a:lnSpc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市场经济的基础：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诚信与信用秩序。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4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诚信是一种美德，是信用秩序的基础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64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良好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的信用秩序，可以降低市场运行的成本，也是经济良性运转的基础性保障</a:t>
            </a:r>
          </a:p>
          <a:p>
            <a:pPr eaLnBrk="1" hangingPunct="1">
              <a:lnSpc>
                <a:spcPts val="264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信用秩序的维系：信用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体系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71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E7FC2B9E-891A-41E4-892B-73A50677E0F3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68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26F53E72-128A-4CD3-A50D-80339666729A}" type="slidenum">
              <a:rPr lang="zh-CN" altLang="en-US" smtClean="0">
                <a:solidFill>
                  <a:srgbClr val="898989"/>
                </a:solidFill>
              </a:rPr>
              <a:pPr/>
              <a:t>23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9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789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三、信用体系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451289" y="1201704"/>
            <a:ext cx="3878262" cy="498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（二）现代信用体系的构建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72763" y="1835657"/>
            <a:ext cx="10932335" cy="409821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 smtClean="0"/>
              <a:t>1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信用制度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信用制度是规范和约束社会信用活动和信用关系的行为规则。</a:t>
            </a:r>
            <a:endParaRPr lang="en-US" altLang="zh-CN" sz="2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狭义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的信用制度：国家管理信用活动的规章制度和行为规范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广义的信用制度：由相互联系、相互制约的信用形式、信用工具及其流通方式、信用机构和信用管理体制形成的统一体</a:t>
            </a:r>
          </a:p>
          <a:p>
            <a:pPr marL="0" indent="0" eaLnBrk="1" hangingPunct="1">
              <a:lnSpc>
                <a:spcPts val="37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基础保障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道德规范仍然是信用体系构建的重要</a:t>
            </a:r>
            <a:r>
              <a:rPr lang="zh-CN" altLang="en-US" sz="2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高效率的征信系统防止同一主体多次出现失信行为的利器</a:t>
            </a:r>
          </a:p>
          <a:p>
            <a:pPr eaLnBrk="1" hangingPunct="1">
              <a:lnSpc>
                <a:spcPts val="37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法律规范对失信行为的严厉制裁，是完备信用体系的终极制度保障</a:t>
            </a:r>
          </a:p>
        </p:txBody>
      </p:sp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991" y="3969833"/>
            <a:ext cx="2312107" cy="164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A5C00"/>
                  </a:outerShdw>
                </a:effectLst>
              </a14:hiddenEffects>
            </a:ext>
          </a:extLst>
        </p:spPr>
      </p:pic>
      <p:sp>
        <p:nvSpPr>
          <p:cNvPr id="3789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8841ED8E-6A80-4359-BD5A-AE0EDD465817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dirty="0" smtClean="0">
              <a:solidFill>
                <a:srgbClr val="898989"/>
              </a:solidFill>
            </a:endParaRPr>
          </a:p>
        </p:txBody>
      </p:sp>
      <p:sp>
        <p:nvSpPr>
          <p:cNvPr id="3789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FD3778AB-5A7A-4C29-BFB4-55560ED224F6}" type="slidenum">
              <a:rPr lang="zh-CN" altLang="en-US" smtClean="0">
                <a:solidFill>
                  <a:srgbClr val="898989"/>
                </a:solidFill>
              </a:rPr>
              <a:pPr/>
              <a:t>24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914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915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三、信用体系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163638"/>
            <a:ext cx="3878263" cy="496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（二）现代信用体系的构建</a:t>
            </a:r>
          </a:p>
        </p:txBody>
      </p:sp>
      <p:sp>
        <p:nvSpPr>
          <p:cNvPr id="38919" name="Rectangle 3"/>
          <p:cNvSpPr txBox="1">
            <a:spLocks noChangeArrowheads="1"/>
          </p:cNvSpPr>
          <p:nvPr/>
        </p:nvSpPr>
        <p:spPr bwMode="auto">
          <a:xfrm>
            <a:off x="768350" y="1669307"/>
            <a:ext cx="10348136" cy="254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信用机构体系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信用中介机构：银行等金融中介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信用服务机构：咨询、征信、评估机构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信用管理机构：政府监管机构、行业自律机构</a:t>
            </a:r>
          </a:p>
        </p:txBody>
      </p:sp>
      <p:sp>
        <p:nvSpPr>
          <p:cNvPr id="38920" name="矩形 2"/>
          <p:cNvSpPr>
            <a:spLocks noChangeArrowheads="1"/>
          </p:cNvSpPr>
          <p:nvPr/>
        </p:nvSpPr>
        <p:spPr bwMode="auto">
          <a:xfrm>
            <a:off x="7044193" y="3310157"/>
            <a:ext cx="47144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征信系统</a:t>
            </a: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信息档案系统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个人系统；企业系统</a:t>
            </a: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信息调查系统</a:t>
            </a: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信息评估系统</a:t>
            </a: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信息查询系统</a:t>
            </a: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失信公示系统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7101" y="1464222"/>
            <a:ext cx="3360536" cy="119815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B3D0DF22-A902-4F55-A799-7F43B34FA899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89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7AB90FDA-69F5-46B6-99D3-7FF2F0484D4E}" type="slidenum">
              <a:rPr lang="zh-CN" altLang="en-US" smtClean="0">
                <a:solidFill>
                  <a:srgbClr val="898989"/>
                </a:solidFill>
              </a:rPr>
              <a:pPr/>
              <a:t>25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678" y="1464222"/>
            <a:ext cx="1901003" cy="1150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676663" y="3855666"/>
            <a:ext cx="513064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ts val="3600"/>
              </a:lnSpc>
              <a:defRPr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4</a:t>
            </a:r>
            <a:r>
              <a:rPr lang="en-US" altLang="zh-CN" sz="2200" dirty="0" smtClean="0"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社会信用体系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公共信用体系即政府信用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体系（公信力的构建）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企业信用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体系（促进公平竞争）</a:t>
            </a:r>
            <a:endParaRPr lang="en-US" altLang="zh-CN" sz="22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ts val="36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个人信用</a:t>
            </a:r>
            <a:r>
              <a:rPr lang="zh-CN" altLang="en-US" sz="2200" dirty="0" smtClean="0">
                <a:latin typeface="微软雅黑" pitchFamily="34" charset="-122"/>
                <a:ea typeface="微软雅黑" pitchFamily="34" charset="-122"/>
              </a:rPr>
              <a:t>体系（社会信用的基石）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938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993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三、信用体系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192213"/>
            <a:ext cx="3878263" cy="498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（二）现代信用体系的构建</a:t>
            </a:r>
          </a:p>
        </p:txBody>
      </p:sp>
      <p:sp>
        <p:nvSpPr>
          <p:cNvPr id="39942" name="Rectangle 3"/>
          <p:cNvSpPr txBox="1">
            <a:spLocks noChangeArrowheads="1"/>
          </p:cNvSpPr>
          <p:nvPr/>
        </p:nvSpPr>
        <p:spPr bwMode="auto">
          <a:xfrm>
            <a:off x="538878" y="1768798"/>
            <a:ext cx="11376025" cy="469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中国社会征信系统建设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）社会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征信系统包括两大系统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企业、公司为主体的法人组织的系统征信 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与公民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个人经济和社会活动相关的系统征信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）中国人民银行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个人征信系统征集的信息：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身份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识别信息：姓名、身份证号码、住址等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商业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信用记录：放贷银行、期限、还款方式、还贷记录等；信用卡信息：发卡银行、授信额度、还款记录等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公共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信息：个人结算账户信息、非银行信用信息、税务等公共信息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特别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记录：民事、刑事、行政诉讼和处罚等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记录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9943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1480427"/>
            <a:ext cx="3741737" cy="291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BC8E0158-D70D-4A41-A475-B06536E74BBE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3994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64F2F80A-61DD-429C-BAFD-B16110D69519}" type="slidenum">
              <a:rPr lang="zh-CN" altLang="en-US" smtClean="0">
                <a:solidFill>
                  <a:srgbClr val="898989"/>
                </a:solidFill>
              </a:rPr>
              <a:pPr/>
              <a:t>26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1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301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矩形 10"/>
          <p:cNvSpPr>
            <a:spLocks noChangeArrowheads="1"/>
          </p:cNvSpPr>
          <p:nvPr/>
        </p:nvSpPr>
        <p:spPr bwMode="auto">
          <a:xfrm>
            <a:off x="894809" y="334963"/>
            <a:ext cx="17240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本讲思考题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4" name="Rectangle 3"/>
          <p:cNvSpPr txBox="1">
            <a:spLocks noChangeArrowheads="1"/>
          </p:cNvSpPr>
          <p:nvPr/>
        </p:nvSpPr>
        <p:spPr bwMode="auto">
          <a:xfrm>
            <a:off x="894809" y="1486507"/>
            <a:ext cx="8389228" cy="439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简述商业信用的作用与局限性。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简述直接融资的优点与局限性。</a:t>
            </a: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简述现代信用体系的结构与演变。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个人征信系统收集的信息包括哪些？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构建信用中国的意义有哪些？居民个人应该如何做？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讨论题：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中国社会信用体系建设还存在那些可以改进的地方？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ts val="1000"/>
              </a:spcBef>
              <a:buFont typeface="Wingdings" pitchFamily="2" charset="2"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作为当代大学生，应该如何建设好个人信用体系？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015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326" y="1981386"/>
            <a:ext cx="4529137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6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0E55ACE-C7E3-49EE-85F8-BF4D7987D796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43017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67184874-30F4-42A8-9FE6-030D933554CD}" type="slidenum">
              <a:rPr lang="zh-CN" altLang="en-US" smtClean="0">
                <a:solidFill>
                  <a:srgbClr val="898989"/>
                </a:solidFill>
              </a:rPr>
              <a:pPr/>
              <a:t>27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itchFamily="34" charset="0"/>
              <a:buNone/>
            </a:pPr>
            <a:endParaRPr lang="zh-CN" altLang="en-US">
              <a:solidFill>
                <a:srgbClr val="FFFFFF"/>
              </a:solidFill>
              <a:ea typeface="宋体" pitchFamily="2" charset="-122"/>
            </a:endParaRPr>
          </a:p>
        </p:txBody>
      </p:sp>
      <p:pic>
        <p:nvPicPr>
          <p:cNvPr id="46083" name="组合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文本框 2"/>
          <p:cNvSpPr txBox="1">
            <a:spLocks noChangeArrowheads="1"/>
          </p:cNvSpPr>
          <p:nvPr/>
        </p:nvSpPr>
        <p:spPr bwMode="auto">
          <a:xfrm>
            <a:off x="2839362" y="2085837"/>
            <a:ext cx="76762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itchFamily="34" charset="0"/>
              <a:buNone/>
            </a:pP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信用</a:t>
            </a:r>
            <a:r>
              <a:rPr lang="zh-CN" altLang="en-US" sz="36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是一种以偿还和支付利息为条件的借贷</a:t>
            </a:r>
            <a:r>
              <a:rPr lang="zh-CN" altLang="en-US" sz="3600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行为，也是社会关系中最普遍的经济关系 </a:t>
            </a:r>
            <a:endParaRPr lang="zh-CN" altLang="en-US" sz="3600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085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61E669E1-FF26-45FC-B177-A0A7247CF869}" type="datetime1">
              <a:rPr lang="zh-CN" altLang="en-US" smtClean="0">
                <a:solidFill>
                  <a:srgbClr val="898989"/>
                </a:solidFill>
              </a:rPr>
              <a:pPr/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46086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buFont typeface="Arial" pitchFamily="34" charset="0"/>
              <a:buNone/>
            </a:pPr>
            <a:fld id="{FD687659-6576-40E5-A6A8-1605F8641AB1}" type="slidenum">
              <a:rPr lang="zh-CN" altLang="en-US" smtClean="0">
                <a:solidFill>
                  <a:srgbClr val="898989"/>
                </a:solidFill>
              </a:rPr>
              <a:pPr>
                <a:buFont typeface="Arial" pitchFamily="34" charset="0"/>
                <a:buNone/>
              </a:pPr>
              <a:t>28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631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C86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3"/>
          <p:cNvSpPr>
            <a:spLocks noChangeArrowheads="1"/>
          </p:cNvSpPr>
          <p:nvPr/>
        </p:nvSpPr>
        <p:spPr bwMode="auto">
          <a:xfrm>
            <a:off x="0" y="2003425"/>
            <a:ext cx="2647950" cy="2459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6387" name="组合 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6209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25"/>
          <p:cNvSpPr txBox="1">
            <a:spLocks noChangeArrowheads="1"/>
          </p:cNvSpPr>
          <p:nvPr/>
        </p:nvSpPr>
        <p:spPr bwMode="auto">
          <a:xfrm>
            <a:off x="3024188" y="3009900"/>
            <a:ext cx="8912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4800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信用的产生与发展</a:t>
            </a:r>
          </a:p>
        </p:txBody>
      </p:sp>
      <p:sp>
        <p:nvSpPr>
          <p:cNvPr id="16389" name="文本框 2"/>
          <p:cNvSpPr txBox="1">
            <a:spLocks noChangeArrowheads="1"/>
          </p:cNvSpPr>
          <p:nvPr/>
        </p:nvSpPr>
        <p:spPr bwMode="auto">
          <a:xfrm>
            <a:off x="3024188" y="2008188"/>
            <a:ext cx="536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6600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6600" b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90" name="日期占位符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798FFF86-C7D5-40C0-A519-C0EED83A9B6A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6391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4D5DB610-DADF-4EF9-B1A0-A6B708890CBD}" type="slidenum">
              <a:rPr lang="zh-CN" altLang="en-US" smtClean="0">
                <a:solidFill>
                  <a:srgbClr val="898989"/>
                </a:solidFill>
              </a:rPr>
              <a:pPr/>
              <a:t>3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1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741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68350" y="2206625"/>
            <a:ext cx="8386763" cy="4149725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．信用</a:t>
            </a:r>
            <a:endParaRPr lang="zh-CN" altLang="en-US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道德范畴的信用：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诚信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民无信而不立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孔子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“仁义礼智信”，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孟子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告子上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“诚信生神，夸诞生惑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荀子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经济范畴的信用：借贷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0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是一种以偿还和支付利息为条件的借贷行为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600" y="1397000"/>
            <a:ext cx="2338388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（一）信用范畴</a:t>
            </a:r>
          </a:p>
        </p:txBody>
      </p:sp>
      <p:pic>
        <p:nvPicPr>
          <p:cNvPr id="17415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738" y="2846388"/>
            <a:ext cx="3417887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8ABDBE42-42E3-445F-8582-9025BC3DEAC1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741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B19D32F8-96D6-40DD-A803-A31490A2CD9D}" type="slidenum">
              <a:rPr lang="zh-CN" altLang="en-US" smtClean="0">
                <a:solidFill>
                  <a:srgbClr val="898989"/>
                </a:solidFill>
              </a:rPr>
              <a:pPr/>
              <a:t>4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34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435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47713" y="2362200"/>
            <a:ext cx="8386762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信用范畴的联系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1163" y="1512888"/>
            <a:ext cx="2336800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（一）信用范畴</a:t>
            </a:r>
          </a:p>
        </p:txBody>
      </p:sp>
      <p:pic>
        <p:nvPicPr>
          <p:cNvPr id="18439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75" y="2362200"/>
            <a:ext cx="1825625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79563" y="3606800"/>
            <a:ext cx="2230437" cy="647700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经济范畴的信用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395913" y="3535363"/>
            <a:ext cx="2376487" cy="647700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价值单方面让渡</a:t>
            </a:r>
          </a:p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未来还本付息的承诺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579563" y="4903788"/>
            <a:ext cx="2230437" cy="649287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道德范畴的信用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394325" y="4975225"/>
            <a:ext cx="2376488" cy="5762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具有信守承诺的意愿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954463" y="3895725"/>
            <a:ext cx="1295400" cy="73025"/>
          </a:xfrm>
          <a:prstGeom prst="leftRightArrow">
            <a:avLst>
              <a:gd name="adj1" fmla="val 50000"/>
              <a:gd name="adj2" fmla="val 354783"/>
            </a:avLst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6546850" y="4327525"/>
            <a:ext cx="71438" cy="504825"/>
          </a:xfrm>
          <a:prstGeom prst="upArrow">
            <a:avLst>
              <a:gd name="adj1" fmla="val 50000"/>
              <a:gd name="adj2" fmla="val 176665"/>
            </a:avLst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2732088" y="4327525"/>
            <a:ext cx="73025" cy="504825"/>
          </a:xfrm>
          <a:prstGeom prst="upDownArrow">
            <a:avLst>
              <a:gd name="adj1" fmla="val 50000"/>
              <a:gd name="adj2" fmla="val 138261"/>
            </a:avLst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>
            <a:off x="3883025" y="5221288"/>
            <a:ext cx="1439863" cy="73025"/>
          </a:xfrm>
          <a:prstGeom prst="rightArrow">
            <a:avLst>
              <a:gd name="adj1" fmla="val 50000"/>
              <a:gd name="adj2" fmla="val 492935"/>
            </a:avLst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endParaRPr lang="zh-CN" altLang="en-US" sz="20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48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1426185A-B561-4F71-A702-E45D6B288D21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844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C5EA71EE-AC37-4D8A-BF41-C798490E815F}" type="slidenum">
              <a:rPr lang="zh-CN" altLang="en-US" smtClean="0">
                <a:solidFill>
                  <a:srgbClr val="898989"/>
                </a:solidFill>
              </a:rPr>
              <a:pPr/>
              <a:t>5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8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59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436563" y="1444625"/>
            <a:ext cx="2338387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（一）信用范畴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68350" y="2147888"/>
            <a:ext cx="10213975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．信用的基本形态</a:t>
            </a:r>
            <a:r>
              <a:rPr lang="zh-CN" altLang="en-US" sz="22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</a:t>
            </a:r>
            <a:r>
              <a:rPr lang="zh-CN" altLang="en-US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形态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实物借贷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以实物为对象（本金、利息）的借贷活动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在自然经济社会中占有主导地位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货币借贷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以货币为对象（本金、利息）的借贷活动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商品经济是货币借贷存在的基础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信用心态的发展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：随着经济发展和社会分工的专业化，货币借贷逐渐成为居于主导地位的信用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endParaRPr lang="zh-CN" altLang="en-US" sz="24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3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306EF61A-7B36-416B-8D71-154EFD746902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194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2603E09D-7DDF-4EB1-9278-B12DABD14842}" type="slidenum">
              <a:rPr lang="zh-CN" altLang="en-US" smtClean="0">
                <a:solidFill>
                  <a:srgbClr val="898989"/>
                </a:solidFill>
              </a:rPr>
              <a:pPr/>
              <a:t>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4030" y="4662488"/>
            <a:ext cx="2160588" cy="14001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80298" y="4662488"/>
            <a:ext cx="2058987" cy="1371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82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3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560388" y="1328738"/>
            <a:ext cx="4186237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（二）信用：产生与发展规律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596900" y="1928813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/>
              <a:t>1</a:t>
            </a: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信用产生的逻辑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信用产生的经济条件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私有制：与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货币同源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但不是互为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因果，是信用产生的基础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产权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制度：是信用发展的基础，也是信用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体系与信用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秩序形成的基础，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货币、信用与银行：金融范畴的形成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古代相对独立的货币与信用范畴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现代银行的出 现使货币流通和信用活动融为一体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90000"/>
              <a:buFont typeface="Wingdings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货币范畴与信用范畴相互渗透、相互融合而形成的新范畴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2786063" y="2566988"/>
            <a:ext cx="1108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私有财产</a:t>
            </a:r>
          </a:p>
        </p:txBody>
      </p:sp>
      <p:sp>
        <p:nvSpPr>
          <p:cNvPr id="20488" name="AutoShape 5"/>
          <p:cNvSpPr>
            <a:spLocks noChangeArrowheads="1"/>
          </p:cNvSpPr>
          <p:nvPr/>
        </p:nvSpPr>
        <p:spPr bwMode="auto">
          <a:xfrm>
            <a:off x="4029075" y="2644775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89" name="Rectangle 6"/>
          <p:cNvSpPr>
            <a:spLocks noChangeArrowheads="1"/>
          </p:cNvSpPr>
          <p:nvPr/>
        </p:nvSpPr>
        <p:spPr bwMode="auto">
          <a:xfrm>
            <a:off x="4562475" y="2568575"/>
            <a:ext cx="990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剩余</a:t>
            </a:r>
          </a:p>
        </p:txBody>
      </p:sp>
      <p:sp>
        <p:nvSpPr>
          <p:cNvPr id="20490" name="AutoShape 7"/>
          <p:cNvSpPr>
            <a:spLocks noChangeArrowheads="1"/>
          </p:cNvSpPr>
          <p:nvPr/>
        </p:nvSpPr>
        <p:spPr bwMode="auto">
          <a:xfrm>
            <a:off x="5438775" y="2584450"/>
            <a:ext cx="685800" cy="381000"/>
          </a:xfrm>
          <a:prstGeom prst="leftRightArrow">
            <a:avLst>
              <a:gd name="adj1" fmla="val 50000"/>
              <a:gd name="adj2" fmla="val 36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1" name="Rectangle 8"/>
          <p:cNvSpPr>
            <a:spLocks noChangeArrowheads="1"/>
          </p:cNvSpPr>
          <p:nvPr/>
        </p:nvSpPr>
        <p:spPr bwMode="auto">
          <a:xfrm>
            <a:off x="6335713" y="2601913"/>
            <a:ext cx="9906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短缺</a:t>
            </a:r>
          </a:p>
        </p:txBody>
      </p:sp>
      <p:sp>
        <p:nvSpPr>
          <p:cNvPr id="20492" name="AutoShape 9"/>
          <p:cNvSpPr>
            <a:spLocks noChangeArrowheads="1"/>
          </p:cNvSpPr>
          <p:nvPr/>
        </p:nvSpPr>
        <p:spPr bwMode="auto">
          <a:xfrm>
            <a:off x="7326313" y="2598738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493" name="Rectangle 10"/>
          <p:cNvSpPr>
            <a:spLocks noChangeArrowheads="1"/>
          </p:cNvSpPr>
          <p:nvPr/>
        </p:nvSpPr>
        <p:spPr bwMode="auto">
          <a:xfrm>
            <a:off x="8283575" y="2566988"/>
            <a:ext cx="1066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b="1">
                <a:latin typeface="微软雅黑" pitchFamily="34" charset="-122"/>
                <a:ea typeface="微软雅黑" pitchFamily="34" charset="-122"/>
              </a:rPr>
              <a:t>借贷</a:t>
            </a:r>
          </a:p>
        </p:txBody>
      </p:sp>
      <p:sp>
        <p:nvSpPr>
          <p:cNvPr id="20494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BE9B787D-88F4-4805-ACBE-9749CD1FA5A4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049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1EC56047-5CAA-4B05-B325-11F967F0DCA4}" type="slidenum">
              <a:rPr lang="zh-CN" altLang="en-US" smtClean="0">
                <a:solidFill>
                  <a:srgbClr val="898989"/>
                </a:solidFill>
              </a:rPr>
              <a:pPr/>
              <a:t>7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06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07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455613" y="1493838"/>
            <a:ext cx="4210050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（三）最古老的信用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高利贷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01675" y="2211388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400" b="1" dirty="0"/>
              <a:t>1</a:t>
            </a:r>
            <a:r>
              <a:rPr lang="en-US" altLang="zh-CN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高利贷的特点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11" name="图片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4632325"/>
            <a:ext cx="215265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2" name="组合 15"/>
          <p:cNvGrpSpPr>
            <a:grpSpLocks/>
          </p:cNvGrpSpPr>
          <p:nvPr/>
        </p:nvGrpSpPr>
        <p:grpSpPr bwMode="auto">
          <a:xfrm>
            <a:off x="3657600" y="4648200"/>
            <a:ext cx="2535238" cy="1739900"/>
            <a:chOff x="-58463" y="14225"/>
            <a:chExt cx="2534789" cy="1740529"/>
          </a:xfrm>
        </p:grpSpPr>
        <p:grpSp>
          <p:nvGrpSpPr>
            <p:cNvPr id="21525" name="组合 16"/>
            <p:cNvGrpSpPr>
              <a:grpSpLocks/>
            </p:cNvGrpSpPr>
            <p:nvPr/>
          </p:nvGrpSpPr>
          <p:grpSpPr bwMode="auto">
            <a:xfrm>
              <a:off x="20079" y="14225"/>
              <a:ext cx="2456247" cy="1740529"/>
              <a:chOff x="20079" y="14225"/>
              <a:chExt cx="2456247" cy="1740529"/>
            </a:xfrm>
          </p:grpSpPr>
          <p:sp>
            <p:nvSpPr>
              <p:cNvPr id="21527" name="矩形 19"/>
              <p:cNvSpPr>
                <a:spLocks noChangeArrowheads="1"/>
              </p:cNvSpPr>
              <p:nvPr/>
            </p:nvSpPr>
            <p:spPr bwMode="auto">
              <a:xfrm>
                <a:off x="20079" y="14225"/>
                <a:ext cx="2173693" cy="1740529"/>
              </a:xfrm>
              <a:prstGeom prst="rect">
                <a:avLst/>
              </a:prstGeom>
              <a:solidFill>
                <a:srgbClr val="0C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28" name="等腰三角形 20"/>
              <p:cNvSpPr>
                <a:spLocks noChangeArrowheads="1"/>
              </p:cNvSpPr>
              <p:nvPr/>
            </p:nvSpPr>
            <p:spPr bwMode="auto">
              <a:xfrm rot="5400000">
                <a:off x="2143476" y="746503"/>
                <a:ext cx="357505" cy="308194"/>
              </a:xfrm>
              <a:prstGeom prst="triangle">
                <a:avLst>
                  <a:gd name="adj" fmla="val 50000"/>
                </a:avLst>
              </a:prstGeom>
              <a:solidFill>
                <a:srgbClr val="0C86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5" name="文本框 18"/>
            <p:cNvSpPr txBox="1">
              <a:spLocks noChangeArrowheads="1"/>
            </p:cNvSpPr>
            <p:nvPr/>
          </p:nvSpPr>
          <p:spPr bwMode="auto">
            <a:xfrm>
              <a:off x="-58463" y="92041"/>
              <a:ext cx="2193536" cy="1200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Blip>
                  <a:blip r:embed="rId4"/>
                </a:buBlip>
                <a:defRPr/>
              </a:pPr>
              <a:r>
                <a:rPr kumimoji="1"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</a:t>
              </a:r>
              <a:r>
                <a:rPr kumimoji="1" lang="zh-CN" altLang="en-US" sz="16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，利率不稳定且差异极大</a:t>
              </a:r>
              <a:endParaRPr kumimoji="1" lang="zh-CN" altLang="en-US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513" name="组合 21"/>
          <p:cNvGrpSpPr>
            <a:grpSpLocks/>
          </p:cNvGrpSpPr>
          <p:nvPr/>
        </p:nvGrpSpPr>
        <p:grpSpPr bwMode="auto">
          <a:xfrm>
            <a:off x="5383213" y="2876550"/>
            <a:ext cx="2655887" cy="1757363"/>
            <a:chOff x="-199531" y="0"/>
            <a:chExt cx="2656531" cy="1756777"/>
          </a:xfrm>
        </p:grpSpPr>
        <p:grpSp>
          <p:nvGrpSpPr>
            <p:cNvPr id="21521" name="组合 22"/>
            <p:cNvGrpSpPr>
              <a:grpSpLocks/>
            </p:cNvGrpSpPr>
            <p:nvPr/>
          </p:nvGrpSpPr>
          <p:grpSpPr bwMode="auto">
            <a:xfrm>
              <a:off x="0" y="0"/>
              <a:ext cx="2457000" cy="1756777"/>
              <a:chOff x="0" y="0"/>
              <a:chExt cx="2457000" cy="1756777"/>
            </a:xfrm>
          </p:grpSpPr>
          <p:sp>
            <p:nvSpPr>
              <p:cNvPr id="21523" name="矩形 25"/>
              <p:cNvSpPr>
                <a:spLocks noChangeArrowheads="1"/>
              </p:cNvSpPr>
              <p:nvPr/>
            </p:nvSpPr>
            <p:spPr bwMode="auto">
              <a:xfrm>
                <a:off x="296760" y="0"/>
                <a:ext cx="2160240" cy="1756777"/>
              </a:xfrm>
              <a:prstGeom prst="rect">
                <a:avLst/>
              </a:prstGeom>
              <a:solidFill>
                <a:srgbClr val="777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1524" name="等腰三角形 26"/>
              <p:cNvSpPr>
                <a:spLocks noChangeArrowheads="1"/>
              </p:cNvSpPr>
              <p:nvPr/>
            </p:nvSpPr>
            <p:spPr bwMode="auto">
              <a:xfrm rot="-5400000">
                <a:off x="-24656" y="738199"/>
                <a:ext cx="357505" cy="308194"/>
              </a:xfrm>
              <a:prstGeom prst="triangle">
                <a:avLst>
                  <a:gd name="adj" fmla="val 50000"/>
                </a:avLst>
              </a:prstGeom>
              <a:solidFill>
                <a:srgbClr val="77737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>
                  <a:buFont typeface="Arial" charset="0"/>
                  <a:buNone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30" name="文本框 23"/>
            <p:cNvSpPr txBox="1">
              <a:spLocks noChangeArrowheads="1"/>
            </p:cNvSpPr>
            <p:nvPr/>
          </p:nvSpPr>
          <p:spPr bwMode="auto">
            <a:xfrm>
              <a:off x="-199531" y="196784"/>
              <a:ext cx="2656531" cy="119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50000"/>
                </a:lnSpc>
                <a:spcBef>
                  <a:spcPts val="0"/>
                </a:spcBef>
                <a:buFont typeface="Wingdings" panose="05000000000000000000" pitchFamily="2" charset="2"/>
                <a:buBlip>
                  <a:blip r:embed="rId4"/>
                </a:buBlip>
                <a:defRPr/>
              </a:pPr>
              <a:r>
                <a:rPr kumimoji="1" lang="zh-CN" altLang="en-US" sz="1600" b="1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第一，利率极高，实物借贷利率高于货币借贷利率</a:t>
              </a:r>
            </a:p>
          </p:txBody>
        </p:sp>
      </p:grpSp>
      <p:sp>
        <p:nvSpPr>
          <p:cNvPr id="21514" name="矩形 28"/>
          <p:cNvSpPr>
            <a:spLocks noChangeArrowheads="1"/>
          </p:cNvSpPr>
          <p:nvPr/>
        </p:nvSpPr>
        <p:spPr bwMode="auto">
          <a:xfrm>
            <a:off x="8056563" y="4660900"/>
            <a:ext cx="2184400" cy="1757363"/>
          </a:xfrm>
          <a:prstGeom prst="rect">
            <a:avLst/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18"/>
          <p:cNvSpPr txBox="1">
            <a:spLocks noChangeArrowheads="1"/>
          </p:cNvSpPr>
          <p:nvPr/>
        </p:nvSpPr>
        <p:spPr bwMode="auto">
          <a:xfrm>
            <a:off x="7802563" y="4718050"/>
            <a:ext cx="243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Blip>
                <a:blip r:embed="rId4"/>
              </a:buBlip>
              <a:defRPr/>
            </a:pPr>
            <a:r>
              <a:rPr kumimoji="1" lang="zh-CN" altLang="en-US" sz="1600" b="1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第三，随意性大，借贷双方话语权不同</a:t>
            </a:r>
          </a:p>
        </p:txBody>
      </p:sp>
      <p:sp>
        <p:nvSpPr>
          <p:cNvPr id="21516" name="AutoShape 4"/>
          <p:cNvSpPr>
            <a:spLocks noChangeArrowheads="1"/>
          </p:cNvSpPr>
          <p:nvPr/>
        </p:nvSpPr>
        <p:spPr bwMode="auto">
          <a:xfrm>
            <a:off x="2119313" y="3819525"/>
            <a:ext cx="1025525" cy="1657350"/>
          </a:xfrm>
          <a:prstGeom prst="wedgeRoundRectCallout">
            <a:avLst>
              <a:gd name="adj1" fmla="val -139620"/>
              <a:gd name="adj2" fmla="val -108157"/>
              <a:gd name="adj3" fmla="val 16667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rgbClr val="3D5C0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春借一斗，秋还三斗</a:t>
            </a:r>
          </a:p>
        </p:txBody>
      </p:sp>
      <p:pic>
        <p:nvPicPr>
          <p:cNvPr id="21517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463" y="2760663"/>
            <a:ext cx="2209800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2725738"/>
            <a:ext cx="2197100" cy="182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9" name="日期占位符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6365CE06-2A5F-4E40-9FE8-373D1189F1F4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152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7D50D1D1-36C8-40E4-8D29-3C96D4051F0E}" type="slidenum">
              <a:rPr lang="zh-CN" altLang="en-US" smtClean="0">
                <a:solidFill>
                  <a:srgbClr val="898989"/>
                </a:solidFill>
              </a:rPr>
              <a:pPr/>
              <a:t>8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30" name="直接连接符 4"/>
          <p:cNvCxnSpPr>
            <a:cxnSpLocks noChangeShapeType="1"/>
          </p:cNvCxnSpPr>
          <p:nvPr/>
        </p:nvCxnSpPr>
        <p:spPr bwMode="auto">
          <a:xfrm>
            <a:off x="355600" y="914400"/>
            <a:ext cx="11328400" cy="0"/>
          </a:xfrm>
          <a:prstGeom prst="line">
            <a:avLst/>
          </a:prstGeom>
          <a:noFill/>
          <a:ln w="28575">
            <a:solidFill>
              <a:srgbClr val="A6A6A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531" name="组合 9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334963"/>
            <a:ext cx="414337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文本框 12"/>
          <p:cNvSpPr txBox="1">
            <a:spLocks noChangeArrowheads="1"/>
          </p:cNvSpPr>
          <p:nvPr/>
        </p:nvSpPr>
        <p:spPr bwMode="auto">
          <a:xfrm>
            <a:off x="768350" y="446088"/>
            <a:ext cx="6102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zh-CN" altLang="en-US" sz="2400" b="1">
                <a:solidFill>
                  <a:srgbClr val="595959"/>
                </a:solidFill>
                <a:latin typeface="微软雅黑" pitchFamily="34" charset="-122"/>
                <a:ea typeface="微软雅黑" pitchFamily="34" charset="-122"/>
              </a:rPr>
              <a:t>一、信用的产生与发展</a:t>
            </a:r>
          </a:p>
        </p:txBody>
      </p:sp>
      <p:sp>
        <p:nvSpPr>
          <p:cNvPr id="2" name="矩形 1"/>
          <p:cNvSpPr/>
          <p:nvPr/>
        </p:nvSpPr>
        <p:spPr>
          <a:xfrm>
            <a:off x="355600" y="1376363"/>
            <a:ext cx="4210050" cy="534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（三）最古老的信用</a:t>
            </a:r>
            <a:r>
              <a:rPr lang="en-US" altLang="zh-CN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高利贷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768350" y="1957623"/>
            <a:ext cx="10071100" cy="502920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b="1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200" b="1" kern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高利贷“高利”的原因（经济基础）</a:t>
            </a:r>
            <a:endParaRPr lang="en-US" altLang="zh-CN" sz="2200" b="1" kern="0" dirty="0" smtClean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5" name="矩形 1"/>
          <p:cNvSpPr>
            <a:spLocks noChangeArrowheads="1"/>
          </p:cNvSpPr>
          <p:nvPr/>
        </p:nvSpPr>
        <p:spPr bwMode="auto">
          <a:xfrm>
            <a:off x="992460" y="2830281"/>
            <a:ext cx="10526750" cy="1602741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6" name="圆角矩形 42"/>
          <p:cNvSpPr>
            <a:spLocks noChangeArrowheads="1"/>
          </p:cNvSpPr>
          <p:nvPr/>
        </p:nvSpPr>
        <p:spPr bwMode="auto">
          <a:xfrm>
            <a:off x="1197790" y="2536358"/>
            <a:ext cx="1584104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经济原因</a:t>
            </a:r>
          </a:p>
        </p:txBody>
      </p:sp>
      <p:sp>
        <p:nvSpPr>
          <p:cNvPr id="34" name="矩形 43"/>
          <p:cNvSpPr>
            <a:spLocks noChangeArrowheads="1"/>
          </p:cNvSpPr>
          <p:nvPr/>
        </p:nvSpPr>
        <p:spPr bwMode="auto">
          <a:xfrm>
            <a:off x="1092820" y="2955694"/>
            <a:ext cx="1054214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借贷资金的供求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状况：</a:t>
            </a:r>
            <a:r>
              <a:rPr lang="zh-CN" altLang="zh-CN" sz="2000" dirty="0"/>
              <a:t>自然经济占主导地位，生产力水平低下，商品货币关系</a:t>
            </a:r>
            <a:r>
              <a:rPr lang="zh-CN" altLang="zh-CN" sz="2000" dirty="0" smtClean="0"/>
              <a:t>不发达</a:t>
            </a:r>
            <a:endParaRPr lang="en-US" altLang="zh-CN" sz="2000" dirty="0" smtClean="0"/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自然灾害或意外变故：</a:t>
            </a:r>
            <a:r>
              <a:rPr lang="zh-CN" altLang="en-US" sz="2000" dirty="0"/>
              <a:t>借贷需求普遍且具有刚性，借贷资财严重的供不应求，必然导致极高的利率</a:t>
            </a:r>
          </a:p>
        </p:txBody>
      </p:sp>
      <p:sp>
        <p:nvSpPr>
          <p:cNvPr id="22538" name="矩形 44"/>
          <p:cNvSpPr>
            <a:spLocks noChangeArrowheads="1"/>
          </p:cNvSpPr>
          <p:nvPr/>
        </p:nvSpPr>
        <p:spPr bwMode="auto">
          <a:xfrm>
            <a:off x="992460" y="4930927"/>
            <a:ext cx="10526750" cy="1504950"/>
          </a:xfrm>
          <a:prstGeom prst="rect">
            <a:avLst/>
          </a:prstGeom>
          <a:noFill/>
          <a:ln w="12700">
            <a:solidFill>
              <a:srgbClr val="A6A6A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2539" name="圆角矩形 45"/>
          <p:cNvSpPr>
            <a:spLocks noChangeArrowheads="1"/>
          </p:cNvSpPr>
          <p:nvPr/>
        </p:nvSpPr>
        <p:spPr bwMode="auto">
          <a:xfrm>
            <a:off x="1299169" y="4725943"/>
            <a:ext cx="1482725" cy="495300"/>
          </a:xfrm>
          <a:prstGeom prst="roundRect">
            <a:avLst>
              <a:gd name="adj" fmla="val 16667"/>
            </a:avLst>
          </a:prstGeom>
          <a:solidFill>
            <a:srgbClr val="269F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r>
              <a:rPr lang="en-US" altLang="zh-CN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借贷关系</a:t>
            </a:r>
          </a:p>
        </p:txBody>
      </p:sp>
      <p:sp>
        <p:nvSpPr>
          <p:cNvPr id="38" name="矩形 46"/>
          <p:cNvSpPr>
            <a:spLocks noChangeArrowheads="1"/>
          </p:cNvSpPr>
          <p:nvPr/>
        </p:nvSpPr>
        <p:spPr bwMode="auto">
          <a:xfrm>
            <a:off x="1092820" y="5175402"/>
            <a:ext cx="1042639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贷者的垄断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地位，索取高额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利息：</a:t>
            </a:r>
            <a:r>
              <a:rPr lang="zh-CN" altLang="en-US" sz="2000" kern="0" dirty="0">
                <a:latin typeface="宋体" panose="02010600030101010101" pitchFamily="2" charset="-122"/>
              </a:rPr>
              <a:t>借贷资财的供给数量有限且主体高度集中</a:t>
            </a:r>
            <a:endParaRPr lang="en-US" altLang="zh-CN" sz="2000" kern="0" dirty="0" smtClean="0">
              <a:latin typeface="宋体" panose="02010600030101010101" pitchFamily="2" charset="-122"/>
            </a:endParaRPr>
          </a:p>
          <a:p>
            <a:pPr marL="800100" lvl="1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0B05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贷者</a:t>
            </a:r>
            <a:r>
              <a:rPr lang="zh-CN" altLang="en-US" sz="20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风险与成本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补偿：</a:t>
            </a:r>
            <a:r>
              <a:rPr lang="zh-CN" altLang="en-US" sz="2000" kern="0" dirty="0">
                <a:latin typeface="宋体" panose="02010600030101010101" pitchFamily="2" charset="-122"/>
              </a:rPr>
              <a:t>贷方都要面临着极高的本金无法偿还的风险，只有高利率才能补偿这种风险损失并有所盈利</a:t>
            </a:r>
          </a:p>
        </p:txBody>
      </p:sp>
      <p:sp>
        <p:nvSpPr>
          <p:cNvPr id="22541" name="日期占位符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</a:pPr>
            <a:fld id="{06D2EBF0-E36B-4932-ABDF-27C8D1150A3C}" type="datetime1">
              <a:rPr lang="zh-CN" altLang="en-US" smtClean="0">
                <a:solidFill>
                  <a:srgbClr val="898989"/>
                </a:solidFill>
              </a:rPr>
              <a:pPr>
                <a:buFont typeface="Arial" charset="0"/>
                <a:buNone/>
              </a:pPr>
              <a:t>2023/3/6</a:t>
            </a:fld>
            <a:endParaRPr lang="zh-CN" altLang="en-US" smtClean="0">
              <a:solidFill>
                <a:srgbClr val="898989"/>
              </a:solidFill>
            </a:endParaRPr>
          </a:p>
        </p:txBody>
      </p:sp>
      <p:sp>
        <p:nvSpPr>
          <p:cNvPr id="2254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EC4D9612-AF65-42BE-B50C-DD02757905A3}" type="slidenum">
              <a:rPr lang="zh-CN" altLang="en-US" smtClean="0">
                <a:solidFill>
                  <a:srgbClr val="898989"/>
                </a:solidFill>
              </a:rPr>
              <a:pPr/>
              <a:t>9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2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3_Office 主题">
  <a:themeElements>
    <a:clrScheme name="1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4_Office 主题">
  <a:themeElements>
    <a:clrScheme name="1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5_Office 主题">
  <a:themeElements>
    <a:clrScheme name="15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5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5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清风素材 https://12sc.taobao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清风素材1 https://12sc.taobao.com">
  <a:themeElements>
    <a:clrScheme name="3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清风素材2 https://12sc.taobao.com">
  <a:themeElements>
    <a:clrScheme name="4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清风素材3 https://12sc.taobao.com">
  <a:themeElements>
    <a:clrScheme name="6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6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6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7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8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9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0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Office 主题">
  <a:themeElements>
    <a:clrScheme name="11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1_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1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3208</TotalTime>
  <Words>3672</Words>
  <Application>Microsoft Office PowerPoint</Application>
  <PresentationFormat>Widescreen</PresentationFormat>
  <Paragraphs>302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28</vt:i4>
      </vt:variant>
    </vt:vector>
  </HeadingPairs>
  <TitlesOfParts>
    <vt:vector size="51" baseType="lpstr">
      <vt:lpstr>仿宋</vt:lpstr>
      <vt:lpstr>宋体</vt:lpstr>
      <vt:lpstr>微软雅黑</vt:lpstr>
      <vt:lpstr>黑体</vt:lpstr>
      <vt:lpstr>Arial</vt:lpstr>
      <vt:lpstr>Calibri</vt:lpstr>
      <vt:lpstr>Calibri Light</vt:lpstr>
      <vt:lpstr>Symbol</vt:lpstr>
      <vt:lpstr>Wingdings</vt:lpstr>
      <vt:lpstr>清风素材 https://12sc.taobao.com</vt:lpstr>
      <vt:lpstr>清风素材1 https://12sc.taobao.com</vt:lpstr>
      <vt:lpstr>清风素材2 https://12sc.taobao.com</vt:lpstr>
      <vt:lpstr>清风素材3 https://12sc.taobao.com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1_清风素材 https://12sc.taobao.com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Huancheng Du</cp:lastModifiedBy>
  <cp:revision>92</cp:revision>
  <dcterms:modified xsi:type="dcterms:W3CDTF">2023-03-06T18:18:03Z</dcterms:modified>
  <cp:category>12sc.taobao.com</cp:category>
  <cp:contentStatus>12sc.taobao.com</cp:contentStatus>
</cp:coreProperties>
</file>