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5" r:id="rId3"/>
    <p:sldMasterId id="2147483687" r:id="rId4"/>
    <p:sldMasterId id="2147483688" r:id="rId5"/>
    <p:sldMasterId id="2147483689" r:id="rId6"/>
    <p:sldMasterId id="2147483690" r:id="rId7"/>
    <p:sldMasterId id="2147483691" r:id="rId8"/>
    <p:sldMasterId id="2147483692" r:id="rId9"/>
    <p:sldMasterId id="2147483693" r:id="rId10"/>
    <p:sldMasterId id="2147483694" r:id="rId11"/>
    <p:sldMasterId id="2147483695" r:id="rId12"/>
    <p:sldMasterId id="2147483696" r:id="rId13"/>
    <p:sldMasterId id="2147483840" r:id="rId14"/>
  </p:sldMasterIdLst>
  <p:notesMasterIdLst>
    <p:notesMasterId r:id="rId53"/>
  </p:notesMasterIdLst>
  <p:sldIdLst>
    <p:sldId id="257" r:id="rId15"/>
    <p:sldId id="258" r:id="rId16"/>
    <p:sldId id="430" r:id="rId17"/>
    <p:sldId id="329" r:id="rId18"/>
    <p:sldId id="551" r:id="rId19"/>
    <p:sldId id="581" r:id="rId20"/>
    <p:sldId id="552" r:id="rId21"/>
    <p:sldId id="555" r:id="rId22"/>
    <p:sldId id="556" r:id="rId23"/>
    <p:sldId id="557" r:id="rId24"/>
    <p:sldId id="558" r:id="rId25"/>
    <p:sldId id="559" r:id="rId26"/>
    <p:sldId id="560" r:id="rId27"/>
    <p:sldId id="561" r:id="rId28"/>
    <p:sldId id="562" r:id="rId29"/>
    <p:sldId id="563" r:id="rId30"/>
    <p:sldId id="564" r:id="rId31"/>
    <p:sldId id="565" r:id="rId32"/>
    <p:sldId id="566" r:id="rId33"/>
    <p:sldId id="567" r:id="rId34"/>
    <p:sldId id="569" r:id="rId35"/>
    <p:sldId id="570" r:id="rId36"/>
    <p:sldId id="582" r:id="rId37"/>
    <p:sldId id="577" r:id="rId38"/>
    <p:sldId id="578" r:id="rId39"/>
    <p:sldId id="584" r:id="rId40"/>
    <p:sldId id="583" r:id="rId41"/>
    <p:sldId id="571" r:id="rId42"/>
    <p:sldId id="573" r:id="rId43"/>
    <p:sldId id="572" r:id="rId44"/>
    <p:sldId id="585" r:id="rId45"/>
    <p:sldId id="574" r:id="rId46"/>
    <p:sldId id="575" r:id="rId47"/>
    <p:sldId id="576" r:id="rId48"/>
    <p:sldId id="580" r:id="rId49"/>
    <p:sldId id="526" r:id="rId50"/>
    <p:sldId id="527" r:id="rId51"/>
    <p:sldId id="579" r:id="rId52"/>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9FD3"/>
    <a:srgbClr val="0C86B6"/>
    <a:srgbClr val="7773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414" autoAdjust="0"/>
  </p:normalViewPr>
  <p:slideViewPr>
    <p:cSldViewPr snapToGrid="0">
      <p:cViewPr varScale="1">
        <p:scale>
          <a:sx n="89" d="100"/>
          <a:sy n="89" d="100"/>
        </p:scale>
        <p:origin x="442"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41" Type="http://schemas.openxmlformats.org/officeDocument/2006/relationships/slide" Target="slides/slide27.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7.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ea typeface="宋体" panose="02010600030101010101" pitchFamily="2" charset="-122"/>
              </a:defRPr>
            </a:lvl1pPr>
          </a:lstStyle>
          <a:p>
            <a:pPr>
              <a:defRPr/>
            </a:pPr>
            <a:endParaRPr lang="zh-CN" altLang="en-US"/>
          </a:p>
        </p:txBody>
      </p:sp>
      <p:sp>
        <p:nvSpPr>
          <p:cNvPr id="15363"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ea typeface="宋体" panose="02010600030101010101" pitchFamily="2" charset="-122"/>
              </a:defRPr>
            </a:lvl1pPr>
          </a:lstStyle>
          <a:p>
            <a:pPr>
              <a:defRPr/>
            </a:pPr>
            <a:fld id="{6E543920-CF69-452E-BF19-038A36BD6BA3}" type="datetimeFigureOut">
              <a:rPr lang="zh-CN" altLang="en-US"/>
              <a:pPr>
                <a:defRPr/>
              </a:pPr>
              <a:t>2023/3/20</a:t>
            </a:fld>
            <a:endParaRPr lang="zh-CN" altLang="en-US"/>
          </a:p>
        </p:txBody>
      </p:sp>
      <p:sp>
        <p:nvSpPr>
          <p:cNvPr id="46084"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15365"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366"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ea typeface="宋体" panose="02010600030101010101" pitchFamily="2" charset="-122"/>
              </a:defRPr>
            </a:lvl1pPr>
          </a:lstStyle>
          <a:p>
            <a:pPr>
              <a:defRPr/>
            </a:pPr>
            <a:endParaRPr lang="zh-CN" altLang="en-US"/>
          </a:p>
        </p:txBody>
      </p:sp>
      <p:sp>
        <p:nvSpPr>
          <p:cNvPr id="15367"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charset="0"/>
              <a:buNone/>
              <a:defRPr sz="1200">
                <a:ea typeface="宋体" charset="-122"/>
              </a:defRPr>
            </a:lvl1pPr>
          </a:lstStyle>
          <a:p>
            <a:pPr>
              <a:defRPr/>
            </a:pPr>
            <a:fld id="{C8FB0BD1-3F7F-4D26-ADFF-59001C461EE7}" type="slidenum">
              <a:rPr lang="zh-CN" altLang="en-US"/>
              <a:pPr>
                <a:defRPr/>
              </a:pPr>
              <a:t>‹#›</a:t>
            </a:fld>
            <a:endParaRPr lang="zh-CN" altLang="en-US"/>
          </a:p>
        </p:txBody>
      </p:sp>
    </p:spTree>
    <p:extLst>
      <p:ext uri="{BB962C8B-B14F-4D97-AF65-F5344CB8AC3E}">
        <p14:creationId xmlns:p14="http://schemas.microsoft.com/office/powerpoint/2010/main" val="3790831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28E25E4-C2D8-4C75-BC8F-B9BB5598ABB8}" type="datetime1">
              <a:rPr lang="zh-CN" altLang="en-US"/>
              <a:pPr>
                <a:defRPr/>
              </a:pPr>
              <a:t>2023/3/20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2519F5A-FF86-4E93-B7E2-316C2149D147}" type="slidenum">
              <a:rPr lang="zh-CN" altLang="en-US"/>
              <a:pPr>
                <a:defRPr/>
              </a:pPr>
              <a:t>‹#›</a:t>
            </a:fld>
            <a:endParaRPr lang="zh-CN" altLang="en-US"/>
          </a:p>
        </p:txBody>
      </p:sp>
    </p:spTree>
    <p:extLst>
      <p:ext uri="{BB962C8B-B14F-4D97-AF65-F5344CB8AC3E}">
        <p14:creationId xmlns:p14="http://schemas.microsoft.com/office/powerpoint/2010/main" val="3473072657"/>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D72B148-03F5-4774-AC96-F2FF26CB2B5D}" type="datetime1">
              <a:rPr lang="zh-CN" altLang="en-US"/>
              <a:pPr>
                <a:defRPr/>
              </a:pPr>
              <a:t>2023/3/20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DEF86005-F3DD-449F-8686-99687D997314}" type="slidenum">
              <a:rPr lang="zh-CN" altLang="en-US"/>
              <a:pPr>
                <a:defRPr/>
              </a:pPr>
              <a:t>‹#›</a:t>
            </a:fld>
            <a:endParaRPr lang="zh-CN" altLang="en-US"/>
          </a:p>
        </p:txBody>
      </p:sp>
    </p:spTree>
    <p:extLst>
      <p:ext uri="{BB962C8B-B14F-4D97-AF65-F5344CB8AC3E}">
        <p14:creationId xmlns:p14="http://schemas.microsoft.com/office/powerpoint/2010/main" val="224406716"/>
      </p:ext>
    </p:extLst>
  </p:cSld>
  <p:clrMapOvr>
    <a:masterClrMapping/>
  </p:clrMapOvr>
  <p:transition spd="slow">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0EF5DC3B-00E8-4D1E-8508-F89ADB3B2608}" type="datetime1">
              <a:rPr lang="zh-CN" altLang="en-US"/>
              <a:pPr>
                <a:defRPr/>
              </a:pPr>
              <a:t>2023/3/20</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71DE4C75-D01A-4906-88D9-EA31799A453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06001695"/>
      </p:ext>
    </p:extLst>
  </p:cSld>
  <p:clrMapOvr>
    <a:masterClrMapping/>
  </p:clrMapOvr>
  <p:transition spd="slow">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A6695DD3-E404-44F9-A37B-6AC9654CC7E2}" type="datetime1">
              <a:rPr lang="zh-CN" altLang="en-US"/>
              <a:pPr>
                <a:defRPr/>
              </a:pPr>
              <a:t>2023/3/20</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53EB2D49-465E-45DF-BF7E-0B4CA5B488D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11790994"/>
      </p:ext>
    </p:extLst>
  </p:cSld>
  <p:clrMapOvr>
    <a:masterClrMapping/>
  </p:clrMapOvr>
  <p:transition spd="slow">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FA255E46-17B2-43A3-B71C-1EF3BF34C9D8}" type="datetime1">
              <a:rPr lang="zh-CN" altLang="en-US"/>
              <a:pPr>
                <a:defRPr/>
              </a:pPr>
              <a:t>2023/3/20</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28272C09-71CB-420F-A8F3-029A718024F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07384462"/>
      </p:ext>
    </p:extLst>
  </p:cSld>
  <p:clrMapOvr>
    <a:masterClrMapping/>
  </p:clrMapOvr>
  <p:transition spd="slow">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03E8CC6D-7A87-42A6-8566-684CE1B6A14E}" type="datetime1">
              <a:rPr lang="zh-CN" altLang="en-US"/>
              <a:pPr>
                <a:defRPr/>
              </a:pPr>
              <a:t>2023/3/20</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9BC0B3A4-4AB6-4FE2-AE13-5505EF22BF0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22296172"/>
      </p:ext>
    </p:extLst>
  </p:cSld>
  <p:clrMapOvr>
    <a:masterClrMapping/>
  </p:clrMapOvr>
  <p:transition spd="slow">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59A38600-8303-46B1-A10E-226671903B5D}" type="datetime1">
              <a:rPr lang="zh-CN" altLang="en-US"/>
              <a:pPr>
                <a:defRPr/>
              </a:pPr>
              <a:t>2023/3/20</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E4B87E59-A052-4F7A-A01C-52F4FF57C69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73135108"/>
      </p:ext>
    </p:extLst>
  </p:cSld>
  <p:clrMapOvr>
    <a:masterClrMapping/>
  </p:clrMapOvr>
  <p:transition spd="slow">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CD546B9A-8019-4D33-BBC7-229D14BED139}" type="datetime1">
              <a:rPr lang="zh-CN" altLang="en-US"/>
              <a:pPr>
                <a:defRPr/>
              </a:pPr>
              <a:t>2023/3/20</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839737B1-2689-48F1-A139-137BAA0A1EA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52789420"/>
      </p:ext>
    </p:extLst>
  </p:cSld>
  <p:clrMapOvr>
    <a:masterClrMapping/>
  </p:clrMapOvr>
  <p:transition spd="slow">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610CC84B-B4F4-4FE6-8DAF-181F1353665C}" type="datetime1">
              <a:rPr lang="zh-CN" altLang="en-US"/>
              <a:pPr>
                <a:defRPr/>
              </a:pPr>
              <a:t>2023/3/20</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8D0D5232-7072-47B3-BFAA-CEF98CCB80D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52212539"/>
      </p:ext>
    </p:extLst>
  </p:cSld>
  <p:clrMapOvr>
    <a:masterClrMapping/>
  </p:clrMapOvr>
  <p:transition spd="slow">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AC8261D0-0662-43A7-BBD5-FBF74B300A17}" type="datetime1">
              <a:rPr lang="zh-CN" altLang="en-US"/>
              <a:pPr>
                <a:defRPr/>
              </a:pPr>
              <a:t>2023/3/20</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CBBDED5E-EA85-4721-919D-1394B519434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81284007"/>
      </p:ext>
    </p:extLst>
  </p:cSld>
  <p:clrMapOvr>
    <a:masterClrMapping/>
  </p:clrMapOvr>
  <p:transition spd="slow">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58EE5E6C-BD25-41CC-BE01-4526B921C25E}" type="datetime1">
              <a:rPr lang="zh-CN" altLang="en-US"/>
              <a:pPr>
                <a:defRPr/>
              </a:pPr>
              <a:t>2023/3/20</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BD507EAE-2EB8-406F-BDF8-6AF319CE421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15861913"/>
      </p:ext>
    </p:extLst>
  </p:cSld>
  <p:clrMapOvr>
    <a:masterClrMapping/>
  </p:clrMapOvr>
  <p:transition spd="slow">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BD753F7C-E8D2-41EE-B53A-60EFF91080FA}" type="datetime1">
              <a:rPr lang="zh-CN" altLang="en-US"/>
              <a:pPr>
                <a:defRPr/>
              </a:pPr>
              <a:t>2023/3/20</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9B379C5C-6E24-42E6-A06C-2C7011C4745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97670146"/>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C417A4C-4FF5-4CA9-B745-11F4DF856949}" type="datetime1">
              <a:rPr lang="zh-CN" altLang="en-US"/>
              <a:pPr>
                <a:defRPr/>
              </a:pPr>
              <a:t>2023/3/20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D31E879D-16D3-4800-9A67-42155A0B5509}" type="slidenum">
              <a:rPr lang="zh-CN" altLang="en-US"/>
              <a:pPr>
                <a:defRPr/>
              </a:pPr>
              <a:t>‹#›</a:t>
            </a:fld>
            <a:endParaRPr lang="zh-CN" altLang="en-US"/>
          </a:p>
        </p:txBody>
      </p:sp>
    </p:spTree>
    <p:extLst>
      <p:ext uri="{BB962C8B-B14F-4D97-AF65-F5344CB8AC3E}">
        <p14:creationId xmlns:p14="http://schemas.microsoft.com/office/powerpoint/2010/main" val="505650220"/>
      </p:ext>
    </p:extLst>
  </p:cSld>
  <p:clrMapOvr>
    <a:masterClrMapping/>
  </p:clrMapOvr>
  <p:transition spd="slow">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EF1698EB-065F-4930-9C89-92979ED1311B}" type="datetime1">
              <a:rPr lang="zh-CN" altLang="en-US"/>
              <a:pPr>
                <a:defRPr/>
              </a:pPr>
              <a:t>2023/3/20</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BCA43FF4-7A3C-4E2D-B951-DE5E1269471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7631179"/>
      </p:ext>
    </p:extLst>
  </p:cSld>
  <p:clrMapOvr>
    <a:masterClrMapping/>
  </p:clrMapOvr>
  <p:transition spd="slow">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7C010DA-FB50-45BB-8D26-354B26FFEB40}"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6C15CCC-2FA9-40DE-9ECF-093616528DF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04136124"/>
      </p:ext>
    </p:extLst>
  </p:cSld>
  <p:clrMapOvr>
    <a:masterClrMapping/>
  </p:clrMapOvr>
  <p:transition spd="slow">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869D6FC-5092-4F33-8CF4-FA98CD0390C2}"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B3D150B-EE31-4DA7-85C6-9588E94FCFB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13373608"/>
      </p:ext>
    </p:extLst>
  </p:cSld>
  <p:clrMapOvr>
    <a:masterClrMapping/>
  </p:clrMapOvr>
  <p:transition spd="slow">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67CCAE05-9DED-4CCD-9752-367F3F289875}"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4885D77-075B-4C15-B921-974DC31DDC3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03615668"/>
      </p:ext>
    </p:extLst>
  </p:cSld>
  <p:clrMapOvr>
    <a:masterClrMapping/>
  </p:clrMapOvr>
  <p:transition spd="slow">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BB78CDE8-E4D5-4E93-BCA4-F6894380985A}" type="datetime1">
              <a:rPr lang="zh-CN" altLang="en-US"/>
              <a:pPr>
                <a:defRPr/>
              </a:pPr>
              <a:t>2023/3/20</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598654E1-B416-4B49-BA89-22FF58A174E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24398668"/>
      </p:ext>
    </p:extLst>
  </p:cSld>
  <p:clrMapOvr>
    <a:masterClrMapping/>
  </p:clrMapOvr>
  <p:transition spd="slow">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F2529DAE-43AC-4FA9-AAEC-BBB7C5C69A8D}" type="datetime1">
              <a:rPr lang="zh-CN" altLang="en-US"/>
              <a:pPr>
                <a:defRPr/>
              </a:pPr>
              <a:t>2023/3/20</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AA214696-52B2-455C-9481-CDA3C20981D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06892094"/>
      </p:ext>
    </p:extLst>
  </p:cSld>
  <p:clrMapOvr>
    <a:masterClrMapping/>
  </p:clrMapOvr>
  <p:transition spd="slow">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88F1CF0C-6E96-42C5-99DB-9C3AE57AF5B6}" type="datetime1">
              <a:rPr lang="zh-CN" altLang="en-US"/>
              <a:pPr>
                <a:defRPr/>
              </a:pPr>
              <a:t>2023/3/20</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549AB519-3616-4961-B8AC-02B0C741C20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09328895"/>
      </p:ext>
    </p:extLst>
  </p:cSld>
  <p:clrMapOvr>
    <a:masterClrMapping/>
  </p:clrMapOvr>
  <p:transition spd="slow">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880B796-C139-4ABB-A66C-35149935FA30}" type="datetime1">
              <a:rPr lang="zh-CN" altLang="en-US"/>
              <a:pPr>
                <a:defRPr/>
              </a:pPr>
              <a:t>2023/3/20</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0AE5942C-2310-45C8-A426-7AFEBD3DC53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743962182"/>
      </p:ext>
    </p:extLst>
  </p:cSld>
  <p:clrMapOvr>
    <a:masterClrMapping/>
  </p:clrMapOvr>
  <p:transition spd="slow">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CE2C199-E053-4124-B05B-013C1BDB36D5}" type="datetime1">
              <a:rPr lang="zh-CN" altLang="en-US"/>
              <a:pPr>
                <a:defRPr/>
              </a:pPr>
              <a:t>2023/3/20</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EBD5A171-5BA9-4FCD-9492-940AF95D5A8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93428742"/>
      </p:ext>
    </p:extLst>
  </p:cSld>
  <p:clrMapOvr>
    <a:masterClrMapping/>
  </p:clrMapOvr>
  <p:transition spd="slow">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B8E0055-E1D9-4FB6-B6F0-1962DFC1AF38}" type="datetime1">
              <a:rPr lang="zh-CN" altLang="en-US"/>
              <a:pPr>
                <a:defRPr/>
              </a:pPr>
              <a:t>2023/3/20</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04CBE61-6620-4266-BAFF-601F9668FBA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49240405"/>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E22D88E-14C6-442F-BF06-D4A97B40FA12}"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8CD9C22-B2D2-4B89-9288-B3C3B6F5C2D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738759009"/>
      </p:ext>
    </p:extLst>
  </p:cSld>
  <p:clrMapOvr>
    <a:masterClrMapping/>
  </p:clrMapOvr>
  <p:transition spd="slow">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B4BE49F-4296-473E-B0E9-BE4E5D0A38E5}"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54BAAE4-FF4E-4C7A-8A94-ACB8AB5B826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77347995"/>
      </p:ext>
    </p:extLst>
  </p:cSld>
  <p:clrMapOvr>
    <a:masterClrMapping/>
  </p:clrMapOvr>
  <p:transition spd="slow">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F5222DC-C1E8-4545-BBF8-11324603FEA9}"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A07861B-BAD1-47D2-97F4-242F7197E04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87330288"/>
      </p:ext>
    </p:extLst>
  </p:cSld>
  <p:clrMapOvr>
    <a:masterClrMapping/>
  </p:clrMapOvr>
  <p:transition spd="slow">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8D190556-15A9-4153-9314-8643D22343E2}"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0398DEF-FF0A-4D41-AD38-F78957DBFF3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36467328"/>
      </p:ext>
    </p:extLst>
  </p:cSld>
  <p:clrMapOvr>
    <a:masterClrMapping/>
  </p:clrMapOvr>
  <p:transition spd="slow">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492CF53-A85B-4BED-A21B-F5E4C773BCCB}"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93F4226-D596-497D-B38A-88FA65778BC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66116566"/>
      </p:ext>
    </p:extLst>
  </p:cSld>
  <p:clrMapOvr>
    <a:masterClrMapping/>
  </p:clrMapOvr>
  <p:transition spd="slow">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2E8B8234-D7DD-46FF-A088-5F9CBEE97240}"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B9326F9-1513-4050-A28E-BD6BB7E17AC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76142522"/>
      </p:ext>
    </p:extLst>
  </p:cSld>
  <p:clrMapOvr>
    <a:masterClrMapping/>
  </p:clrMapOvr>
  <p:transition spd="slow">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A934B877-6C0B-459C-BAF0-68BC77293E0F}" type="datetime1">
              <a:rPr lang="zh-CN" altLang="en-US"/>
              <a:pPr>
                <a:defRPr/>
              </a:pPr>
              <a:t>2023/3/20</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5751DA9E-69BD-4592-804E-A312FBFF734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90479509"/>
      </p:ext>
    </p:extLst>
  </p:cSld>
  <p:clrMapOvr>
    <a:masterClrMapping/>
  </p:clrMapOvr>
  <p:transition spd="slow">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64631852-13B6-41F8-87DD-592DDAF66BA2}" type="datetime1">
              <a:rPr lang="zh-CN" altLang="en-US"/>
              <a:pPr>
                <a:defRPr/>
              </a:pPr>
              <a:t>2023/3/20</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C7A26E64-2D7E-4FB8-AA77-FD8A828A2E5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83305862"/>
      </p:ext>
    </p:extLst>
  </p:cSld>
  <p:clrMapOvr>
    <a:masterClrMapping/>
  </p:clrMapOvr>
  <p:transition spd="slow">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621FA31B-C6DC-4EA4-8998-D7E768E93EA7}" type="datetime1">
              <a:rPr lang="zh-CN" altLang="en-US"/>
              <a:pPr>
                <a:defRPr/>
              </a:pPr>
              <a:t>2023/3/20</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3C9471A4-4CB5-46CF-8AE4-CA45F66BC8B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55239712"/>
      </p:ext>
    </p:extLst>
  </p:cSld>
  <p:clrMapOvr>
    <a:masterClrMapping/>
  </p:clrMapOvr>
  <p:transition spd="slow">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A5604BAB-439E-4187-9EC7-9C84A4BF0FCF}" type="datetime1">
              <a:rPr lang="zh-CN" altLang="en-US"/>
              <a:pPr>
                <a:defRPr/>
              </a:pPr>
              <a:t>2023/3/20</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DB478D1C-63CF-4A08-B6B4-9CE4E7E989A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777410642"/>
      </p:ext>
    </p:extLst>
  </p:cSld>
  <p:clrMapOvr>
    <a:masterClrMapping/>
  </p:clrMapOvr>
  <p:transition spd="slow">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B0A68F7B-EF35-4159-9C10-0AE0DFDC1065}" type="datetime1">
              <a:rPr lang="zh-CN" altLang="en-US"/>
              <a:pPr>
                <a:defRPr/>
              </a:pPr>
              <a:t>2023/3/20</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9C7BA68-6C78-4C83-AAF7-D3AC4AB413E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06223717"/>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2209124-B19A-48F2-8969-74082D32CD7F}"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F11C10D-00F7-4896-A815-FDEE6733B76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52209604"/>
      </p:ext>
    </p:extLst>
  </p:cSld>
  <p:clrMapOvr>
    <a:masterClrMapping/>
  </p:clrMapOvr>
  <p:transition spd="slow">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EB371822-958B-4AAB-972F-7EC962F9F6AC}" type="datetime1">
              <a:rPr lang="zh-CN" altLang="en-US"/>
              <a:pPr>
                <a:defRPr/>
              </a:pPr>
              <a:t>2023/3/20</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CBDAF9F-14DD-42C2-AC30-51889255D9F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61275272"/>
      </p:ext>
    </p:extLst>
  </p:cSld>
  <p:clrMapOvr>
    <a:masterClrMapping/>
  </p:clrMapOvr>
  <p:transition spd="slow">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2402889-32E9-4107-A97E-7A706B6245B1}"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00BC518-6AEF-4A67-B7D1-6FFA94473EB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04819620"/>
      </p:ext>
    </p:extLst>
  </p:cSld>
  <p:clrMapOvr>
    <a:masterClrMapping/>
  </p:clrMapOvr>
  <p:transition spd="slow">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8F24E28-C100-45E4-9980-4E091195C25F}"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B2F39C2-9751-467C-9DC1-4C83844D0C0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06799819"/>
      </p:ext>
    </p:extLst>
  </p:cSld>
  <p:clrMapOvr>
    <a:masterClrMapping/>
  </p:clrMapOvr>
  <p:transition spd="slow">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BFCB579F-363E-44F4-975D-DD1C16875105}" type="datetime1">
              <a:rPr lang="zh-CN" altLang="en-US"/>
              <a:pPr>
                <a:defRPr/>
              </a:pPr>
              <a:t>2023/3/20</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759F49A4-E600-423A-AE06-A85B383EAB7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25273774"/>
      </p:ext>
    </p:extLst>
  </p:cSld>
  <p:clrMapOvr>
    <a:masterClrMapping/>
  </p:clrMapOvr>
  <p:transition spd="slow">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DB2ED8E7-88FC-4627-9E27-F5FEB3BC7418}" type="datetime1">
              <a:rPr lang="zh-CN" altLang="en-US"/>
              <a:pPr>
                <a:defRPr/>
              </a:pPr>
              <a:t>2023/3/20</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25CBE157-8027-4D72-A0DA-E468B05CD54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0088174"/>
      </p:ext>
    </p:extLst>
  </p:cSld>
  <p:clrMapOvr>
    <a:masterClrMapping/>
  </p:clrMapOvr>
  <p:transition spd="slow">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901723D0-92D1-436F-9542-0C30E2EC0E36}" type="datetime1">
              <a:rPr lang="zh-CN" altLang="en-US"/>
              <a:pPr>
                <a:defRPr/>
              </a:pPr>
              <a:t>2023/3/20</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141048CD-49CE-4701-9B6F-701B433D3F6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03009041"/>
      </p:ext>
    </p:extLst>
  </p:cSld>
  <p:clrMapOvr>
    <a:masterClrMapping/>
  </p:clrMapOvr>
  <p:transition spd="slow">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
          <p:cNvSpPr>
            <a:spLocks noGrp="1" noChangeArrowheads="1"/>
          </p:cNvSpPr>
          <p:nvPr>
            <p:ph type="dt" sz="half" idx="10"/>
          </p:nvPr>
        </p:nvSpPr>
        <p:spPr>
          <a:ln/>
        </p:spPr>
        <p:txBody>
          <a:bodyPr/>
          <a:lstStyle>
            <a:lvl1pPr>
              <a:defRPr/>
            </a:lvl1pPr>
          </a:lstStyle>
          <a:p>
            <a:pPr>
              <a:defRPr/>
            </a:pPr>
            <a:fld id="{8D5FE7B3-642F-422F-B0A5-333966A52B32}" type="datetime1">
              <a:rPr lang="zh-CN" altLang="en-US"/>
              <a:pPr>
                <a:defRPr/>
              </a:pPr>
              <a:t>2023/3/20</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FEDAE963-A2E3-495D-8C93-8CBC1801276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38946202"/>
      </p:ext>
    </p:extLst>
  </p:cSld>
  <p:clrMapOvr>
    <a:masterClrMapping/>
  </p:clrMapOvr>
  <p:transition spd="slow">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
          <p:cNvSpPr>
            <a:spLocks noGrp="1" noChangeArrowheads="1"/>
          </p:cNvSpPr>
          <p:nvPr>
            <p:ph type="dt" sz="half" idx="10"/>
          </p:nvPr>
        </p:nvSpPr>
        <p:spPr>
          <a:ln/>
        </p:spPr>
        <p:txBody>
          <a:bodyPr/>
          <a:lstStyle>
            <a:lvl1pPr>
              <a:defRPr/>
            </a:lvl1pPr>
          </a:lstStyle>
          <a:p>
            <a:pPr>
              <a:defRPr/>
            </a:pPr>
            <a:fld id="{C16EE616-C00A-4888-895F-81A8B8AA5FD5}" type="datetime1">
              <a:rPr lang="zh-CN" altLang="en-US"/>
              <a:pPr>
                <a:defRPr/>
              </a:pPr>
              <a:t>2023/3/20</a:t>
            </a:fld>
            <a:endParaRPr lang="zh-CN" altLang="en-US" sz="1800">
              <a:solidFill>
                <a:srgbClr val="000000"/>
              </a:solidFill>
            </a:endParaRPr>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171F4B7B-9264-4FCD-B9A4-882B0281B85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779365833"/>
      </p:ext>
    </p:extLst>
  </p:cSld>
  <p:clrMapOvr>
    <a:masterClrMapping/>
  </p:clrMapOvr>
  <p:transition spd="slow">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a:ln/>
        </p:spPr>
        <p:txBody>
          <a:bodyPr/>
          <a:lstStyle>
            <a:lvl1pPr>
              <a:defRPr/>
            </a:lvl1pPr>
          </a:lstStyle>
          <a:p>
            <a:pPr>
              <a:defRPr/>
            </a:pPr>
            <a:fld id="{3E257F95-A3DD-4C20-B033-699A0FB2EE0B}" type="datetime1">
              <a:rPr lang="zh-CN" altLang="en-US"/>
              <a:pPr>
                <a:defRPr/>
              </a:pPr>
              <a:t>2023/3/20</a:t>
            </a:fld>
            <a:endParaRPr lang="zh-CN" altLang="en-US" sz="1800">
              <a:solidFill>
                <a:srgbClr val="000000"/>
              </a:solidFill>
            </a:endParaRPr>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2DBD2BD2-87E9-4265-A9A3-EE89AEB1125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6706451"/>
      </p:ext>
    </p:extLst>
  </p:cSld>
  <p:clrMapOvr>
    <a:masterClrMapping/>
  </p:clrMapOvr>
  <p:transition spd="slow">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3C4475C2-E1B1-41FA-B719-608767F8A916}" type="datetime1">
              <a:rPr lang="zh-CN" altLang="en-US"/>
              <a:pPr>
                <a:defRPr/>
              </a:pPr>
              <a:t>2023/3/20</a:t>
            </a:fld>
            <a:endParaRPr lang="zh-CN" altLang="en-US" sz="1800">
              <a:solidFill>
                <a:srgbClr val="000000"/>
              </a:solidFill>
            </a:endParaRPr>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4657A08D-3797-464A-AA86-E6736D03EE2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04545545"/>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DF205771-D006-4E13-B8A4-1A903FB2C2D2}"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B5DA08C-F6FB-4A4A-A691-1F0AE2B555A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90129880"/>
      </p:ext>
    </p:extLst>
  </p:cSld>
  <p:clrMapOvr>
    <a:masterClrMapping/>
  </p:clrMapOvr>
  <p:transition spd="slow">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35EC4A53-C160-4267-A06F-F59547830399}" type="datetime1">
              <a:rPr lang="zh-CN" altLang="en-US"/>
              <a:pPr>
                <a:defRPr/>
              </a:pPr>
              <a:t>2023/3/20</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EA639E6E-B9C3-48CD-BD69-97B0C6A6EC6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33924148"/>
      </p:ext>
    </p:extLst>
  </p:cSld>
  <p:clrMapOvr>
    <a:masterClrMapping/>
  </p:clrMapOvr>
  <p:transition spd="slow">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41B24F80-0360-417B-BEA1-82008317D089}" type="datetime1">
              <a:rPr lang="zh-CN" altLang="en-US"/>
              <a:pPr>
                <a:defRPr/>
              </a:pPr>
              <a:t>2023/3/20</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9DFE26B2-727D-42E6-9462-E97AA138500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48084122"/>
      </p:ext>
    </p:extLst>
  </p:cSld>
  <p:clrMapOvr>
    <a:masterClrMapping/>
  </p:clrMapOvr>
  <p:transition spd="slow">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927875A0-449C-43EC-B07B-B27AB0BB24FA}" type="datetime1">
              <a:rPr lang="zh-CN" altLang="en-US"/>
              <a:pPr>
                <a:defRPr/>
              </a:pPr>
              <a:t>2023/3/20</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37612125-CFFA-4DF9-A10A-001F344C3B9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92152832"/>
      </p:ext>
    </p:extLst>
  </p:cSld>
  <p:clrMapOvr>
    <a:masterClrMapping/>
  </p:clrMapOvr>
  <p:transition spd="slow">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01C92FAB-990E-40E7-8D9D-7D775C40125F}" type="datetime1">
              <a:rPr lang="zh-CN" altLang="en-US"/>
              <a:pPr>
                <a:defRPr/>
              </a:pPr>
              <a:t>2023/3/20</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15FDD0F6-443E-4A84-BBBA-9E77F992DFC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221630772"/>
      </p:ext>
    </p:extLst>
  </p:cSld>
  <p:clrMapOvr>
    <a:masterClrMapping/>
  </p:clrMapOvr>
  <p:transition spd="slow">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068C85B-4AF6-4AAD-8AB2-54BEAEB36541}" type="datetime1">
              <a:rPr lang="zh-CN" altLang="en-US"/>
              <a:pPr>
                <a:defRPr/>
              </a:pPr>
              <a:t>2023/3/20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7F7A347-668B-4CFB-9ACA-7966738BDB4C}" type="slidenum">
              <a:rPr lang="zh-CN" altLang="en-US"/>
              <a:pPr>
                <a:defRPr/>
              </a:pPr>
              <a:t>‹#›</a:t>
            </a:fld>
            <a:endParaRPr lang="zh-CN" altLang="en-US"/>
          </a:p>
        </p:txBody>
      </p:sp>
    </p:spTree>
    <p:extLst>
      <p:ext uri="{BB962C8B-B14F-4D97-AF65-F5344CB8AC3E}">
        <p14:creationId xmlns:p14="http://schemas.microsoft.com/office/powerpoint/2010/main" val="3717100965"/>
      </p:ext>
    </p:extLst>
  </p:cSld>
  <p:clrMapOvr>
    <a:masterClrMapping/>
  </p:clrMapOvr>
  <p:transition spd="slow">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22DF463-7AFB-4572-A16C-41BD2409D561}" type="datetime1">
              <a:rPr lang="zh-CN" altLang="en-US"/>
              <a:pPr>
                <a:defRPr/>
              </a:pPr>
              <a:t>2023/3/20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783AB3A-6C8D-45FA-ADC1-27752F7DC9FA}" type="slidenum">
              <a:rPr lang="zh-CN" altLang="en-US"/>
              <a:pPr>
                <a:defRPr/>
              </a:pPr>
              <a:t>‹#›</a:t>
            </a:fld>
            <a:endParaRPr lang="zh-CN" altLang="en-US"/>
          </a:p>
        </p:txBody>
      </p:sp>
    </p:spTree>
    <p:extLst>
      <p:ext uri="{BB962C8B-B14F-4D97-AF65-F5344CB8AC3E}">
        <p14:creationId xmlns:p14="http://schemas.microsoft.com/office/powerpoint/2010/main" val="4182547397"/>
      </p:ext>
    </p:extLst>
  </p:cSld>
  <p:clrMapOvr>
    <a:masterClrMapping/>
  </p:clrMapOvr>
  <p:transition spd="slow">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01D89F8B-A2B5-4D60-B705-44BEBA9F208E}" type="datetime1">
              <a:rPr lang="zh-CN" altLang="en-US"/>
              <a:pPr>
                <a:defRPr/>
              </a:pPr>
              <a:t>2023/3/20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682EE4A-F8F8-461A-B76B-5C5E72D9F4B1}" type="slidenum">
              <a:rPr lang="zh-CN" altLang="en-US"/>
              <a:pPr>
                <a:defRPr/>
              </a:pPr>
              <a:t>‹#›</a:t>
            </a:fld>
            <a:endParaRPr lang="zh-CN" altLang="en-US"/>
          </a:p>
        </p:txBody>
      </p:sp>
    </p:spTree>
    <p:extLst>
      <p:ext uri="{BB962C8B-B14F-4D97-AF65-F5344CB8AC3E}">
        <p14:creationId xmlns:p14="http://schemas.microsoft.com/office/powerpoint/2010/main" val="3052117773"/>
      </p:ext>
    </p:extLst>
  </p:cSld>
  <p:clrMapOvr>
    <a:masterClrMapping/>
  </p:clrMapOvr>
  <p:transition spd="slow">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2533FE86-8FB7-49C3-A2D6-D57BE4A3A42D}" type="datetime1">
              <a:rPr lang="zh-CN" altLang="en-US"/>
              <a:pPr>
                <a:defRPr/>
              </a:pPr>
              <a:t>2023/3/20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FDE3F5F-1588-4EF7-B176-3ADA77A0B9D4}" type="slidenum">
              <a:rPr lang="zh-CN" altLang="en-US"/>
              <a:pPr>
                <a:defRPr/>
              </a:pPr>
              <a:t>‹#›</a:t>
            </a:fld>
            <a:endParaRPr lang="zh-CN" altLang="en-US"/>
          </a:p>
        </p:txBody>
      </p:sp>
    </p:spTree>
    <p:extLst>
      <p:ext uri="{BB962C8B-B14F-4D97-AF65-F5344CB8AC3E}">
        <p14:creationId xmlns:p14="http://schemas.microsoft.com/office/powerpoint/2010/main" val="1825224666"/>
      </p:ext>
    </p:extLst>
  </p:cSld>
  <p:clrMapOvr>
    <a:masterClrMapping/>
  </p:clrMapOvr>
  <p:transition spd="slow">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89F53586-8018-49DE-BC51-E3B97D90A42C}" type="datetime1">
              <a:rPr lang="zh-CN" altLang="en-US"/>
              <a:pPr>
                <a:defRPr/>
              </a:pPr>
              <a:t>2023/3/20</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B8BAB491-33A4-4BA3-9C4A-E347A337048A}" type="slidenum">
              <a:rPr lang="zh-CN" altLang="en-US"/>
              <a:pPr>
                <a:defRPr/>
              </a:pPr>
              <a:t>‹#›</a:t>
            </a:fld>
            <a:endParaRPr lang="zh-CN" altLang="en-US"/>
          </a:p>
        </p:txBody>
      </p:sp>
    </p:spTree>
    <p:extLst>
      <p:ext uri="{BB962C8B-B14F-4D97-AF65-F5344CB8AC3E}">
        <p14:creationId xmlns:p14="http://schemas.microsoft.com/office/powerpoint/2010/main" val="1405792438"/>
      </p:ext>
    </p:extLst>
  </p:cSld>
  <p:clrMapOvr>
    <a:masterClrMapping/>
  </p:clrMapOvr>
  <p:transition spd="slow">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E9E168F3-9773-49C9-B024-823819F2C24A}" type="datetime1">
              <a:rPr lang="zh-CN" altLang="en-US"/>
              <a:pPr>
                <a:defRPr/>
              </a:pPr>
              <a:t>2023/3/20</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E79BF2B4-FA62-460D-A141-24F7D6DCA626}" type="slidenum">
              <a:rPr lang="zh-CN" altLang="en-US"/>
              <a:pPr>
                <a:defRPr/>
              </a:pPr>
              <a:t>‹#›</a:t>
            </a:fld>
            <a:endParaRPr lang="zh-CN" altLang="en-US"/>
          </a:p>
        </p:txBody>
      </p:sp>
    </p:spTree>
    <p:extLst>
      <p:ext uri="{BB962C8B-B14F-4D97-AF65-F5344CB8AC3E}">
        <p14:creationId xmlns:p14="http://schemas.microsoft.com/office/powerpoint/2010/main" val="2045265500"/>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B0978AC7-E002-41EC-B209-EAD723C86E77}" type="datetime1">
              <a:rPr lang="zh-CN" altLang="en-US"/>
              <a:pPr>
                <a:defRPr/>
              </a:pPr>
              <a:t>2023/3/20</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AD361A6-9D14-4A34-84DB-2EC939D84F0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42838613"/>
      </p:ext>
    </p:extLst>
  </p:cSld>
  <p:clrMapOvr>
    <a:masterClrMapping/>
  </p:clrMapOvr>
  <p:transition spd="slow">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871194B6-88A9-4F0C-859F-1034DE60FAD9}" type="datetime1">
              <a:rPr lang="zh-CN" altLang="en-US"/>
              <a:pPr>
                <a:defRPr/>
              </a:pPr>
              <a:t>2023/3/20</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E7E6587F-D274-4993-B2F1-541C39E667ED}" type="slidenum">
              <a:rPr lang="zh-CN" altLang="en-US"/>
              <a:pPr>
                <a:defRPr/>
              </a:pPr>
              <a:t>‹#›</a:t>
            </a:fld>
            <a:endParaRPr lang="zh-CN" altLang="en-US"/>
          </a:p>
        </p:txBody>
      </p:sp>
    </p:spTree>
    <p:extLst>
      <p:ext uri="{BB962C8B-B14F-4D97-AF65-F5344CB8AC3E}">
        <p14:creationId xmlns:p14="http://schemas.microsoft.com/office/powerpoint/2010/main" val="2660471351"/>
      </p:ext>
    </p:extLst>
  </p:cSld>
  <p:clrMapOvr>
    <a:masterClrMapping/>
  </p:clrMapOvr>
  <p:transition spd="slow">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A671D1A3-798B-4914-9F22-9F86D78DB4B8}" type="datetime1">
              <a:rPr lang="zh-CN" altLang="en-US"/>
              <a:pPr>
                <a:defRPr/>
              </a:pPr>
              <a:t>2023/3/20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4C6B2FB-B009-4C99-9813-1A303E5F767D}" type="slidenum">
              <a:rPr lang="zh-CN" altLang="en-US"/>
              <a:pPr>
                <a:defRPr/>
              </a:pPr>
              <a:t>‹#›</a:t>
            </a:fld>
            <a:endParaRPr lang="zh-CN" altLang="en-US"/>
          </a:p>
        </p:txBody>
      </p:sp>
    </p:spTree>
    <p:extLst>
      <p:ext uri="{BB962C8B-B14F-4D97-AF65-F5344CB8AC3E}">
        <p14:creationId xmlns:p14="http://schemas.microsoft.com/office/powerpoint/2010/main" val="1759635302"/>
      </p:ext>
    </p:extLst>
  </p:cSld>
  <p:clrMapOvr>
    <a:masterClrMapping/>
  </p:clrMapOvr>
  <p:transition spd="slow">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4FF66ED-A013-47CC-BE36-F22DFFDDEDC9}" type="datetime1">
              <a:rPr lang="zh-CN" altLang="en-US"/>
              <a:pPr>
                <a:defRPr/>
              </a:pPr>
              <a:t>2023/3/20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3FE5FCE-A0E2-404D-B26E-78B2C54C08D5}" type="slidenum">
              <a:rPr lang="zh-CN" altLang="en-US"/>
              <a:pPr>
                <a:defRPr/>
              </a:pPr>
              <a:t>‹#›</a:t>
            </a:fld>
            <a:endParaRPr lang="zh-CN" altLang="en-US"/>
          </a:p>
        </p:txBody>
      </p:sp>
    </p:spTree>
    <p:extLst>
      <p:ext uri="{BB962C8B-B14F-4D97-AF65-F5344CB8AC3E}">
        <p14:creationId xmlns:p14="http://schemas.microsoft.com/office/powerpoint/2010/main" val="2836430132"/>
      </p:ext>
    </p:extLst>
  </p:cSld>
  <p:clrMapOvr>
    <a:masterClrMapping/>
  </p:clrMapOvr>
  <p:transition spd="slow">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F70F2E6-697F-4E55-AD4C-2F235AC830BF}" type="datetime1">
              <a:rPr lang="zh-CN" altLang="en-US"/>
              <a:pPr>
                <a:defRPr/>
              </a:pPr>
              <a:t>2023/3/20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BB98C5D-E8BC-40C4-A982-EC549FE907E9}" type="slidenum">
              <a:rPr lang="zh-CN" altLang="en-US"/>
              <a:pPr>
                <a:defRPr/>
              </a:pPr>
              <a:t>‹#›</a:t>
            </a:fld>
            <a:endParaRPr lang="zh-CN" altLang="en-US"/>
          </a:p>
        </p:txBody>
      </p:sp>
    </p:spTree>
    <p:extLst>
      <p:ext uri="{BB962C8B-B14F-4D97-AF65-F5344CB8AC3E}">
        <p14:creationId xmlns:p14="http://schemas.microsoft.com/office/powerpoint/2010/main" val="2534298001"/>
      </p:ext>
    </p:extLst>
  </p:cSld>
  <p:clrMapOvr>
    <a:masterClrMapping/>
  </p:clrMapOvr>
  <p:transition spd="slow">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31EF615D-7EA6-47AA-8B92-F4A5C15CA3B9}" type="datetime1">
              <a:rPr lang="zh-CN" altLang="en-US"/>
              <a:pPr>
                <a:defRPr/>
              </a:pPr>
              <a:t>2023/3/20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C309B9D-D992-428D-B429-5476B6BF270E}" type="slidenum">
              <a:rPr lang="zh-CN" altLang="en-US"/>
              <a:pPr>
                <a:defRPr/>
              </a:pPr>
              <a:t>‹#›</a:t>
            </a:fld>
            <a:endParaRPr lang="zh-CN" altLang="en-US"/>
          </a:p>
        </p:txBody>
      </p:sp>
    </p:spTree>
    <p:extLst>
      <p:ext uri="{BB962C8B-B14F-4D97-AF65-F5344CB8AC3E}">
        <p14:creationId xmlns:p14="http://schemas.microsoft.com/office/powerpoint/2010/main" val="589864971"/>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AAA8424A-35BA-4644-8080-B4BDCACACC7F}" type="datetime1">
              <a:rPr lang="zh-CN" altLang="en-US"/>
              <a:pPr>
                <a:defRPr/>
              </a:pPr>
              <a:t>2023/3/20</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C02EBA8F-146B-4534-B680-84F213CA887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53823057"/>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8D7F24C3-96C6-44AE-A479-45B46576F8D1}" type="datetime1">
              <a:rPr lang="zh-CN" altLang="en-US"/>
              <a:pPr>
                <a:defRPr/>
              </a:pPr>
              <a:t>2023/3/20</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8819A20B-C9F6-4F3A-9A63-F9EE65AF0A9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21730041"/>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63305674-BD76-4BF4-812D-437E5FB0321E}" type="datetime1">
              <a:rPr lang="zh-CN" altLang="en-US"/>
              <a:pPr>
                <a:defRPr/>
              </a:pPr>
              <a:t>2023/3/20</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A140B9EE-AE26-4BFD-8791-D3A909C1112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231591013"/>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66EDEEA1-E252-4524-9A1F-22E55669E70C}" type="datetime1">
              <a:rPr lang="zh-CN" altLang="en-US"/>
              <a:pPr>
                <a:defRPr/>
              </a:pPr>
              <a:t>2023/3/20</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D345335-D4E0-488F-8AED-9DBD6E2BB12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5690535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4D63C61-EA6D-4E94-B61F-9A448BB8A00D}" type="datetime1">
              <a:rPr lang="zh-CN" altLang="en-US"/>
              <a:pPr>
                <a:defRPr/>
              </a:pPr>
              <a:t>2023/3/20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F01BA50-B5FA-4005-9F38-AAFEE7E17212}" type="slidenum">
              <a:rPr lang="zh-CN" altLang="en-US"/>
              <a:pPr>
                <a:defRPr/>
              </a:pPr>
              <a:t>‹#›</a:t>
            </a:fld>
            <a:endParaRPr lang="zh-CN" altLang="en-US"/>
          </a:p>
        </p:txBody>
      </p:sp>
    </p:spTree>
    <p:extLst>
      <p:ext uri="{BB962C8B-B14F-4D97-AF65-F5344CB8AC3E}">
        <p14:creationId xmlns:p14="http://schemas.microsoft.com/office/powerpoint/2010/main" val="836264296"/>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1FE0A3F0-39BB-409D-9A70-AE6E55E13E7D}" type="datetime1">
              <a:rPr lang="zh-CN" altLang="en-US"/>
              <a:pPr>
                <a:defRPr/>
              </a:pPr>
              <a:t>2023/3/20</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A9EAD7F8-A745-4646-A0FA-402493C7A5F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84383295"/>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9C9D8146-E0C3-40C1-881B-A0C3DA94A3D7}"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DE886307-67B7-4313-851F-F7D3729ED12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64197107"/>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3F071FA-0735-4F77-8882-47A221847533}"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AEC485B-B3D4-4221-882B-9DD53D72E30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98325263"/>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0553B6C6-35C5-4E48-B094-FF5B19B6E779}"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6BDC05C-CE1C-4598-8B11-2891DCC7F90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98181194"/>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3D621AB-E56F-4C1E-8F14-D94C1416C28C}"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D1C108C-6A65-494E-A1A7-09194514A0A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28542379"/>
      </p:ext>
    </p:extLst>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0C8F6C13-41BD-4619-B149-B4793CB251A0}"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DE6DA24-A2BE-4B75-86EA-1DED10537D6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22353156"/>
      </p:ext>
    </p:extLst>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FE8006EE-592C-4B1F-9962-3291447CECCE}" type="datetime1">
              <a:rPr lang="zh-CN" altLang="en-US"/>
              <a:pPr>
                <a:defRPr/>
              </a:pPr>
              <a:t>2023/3/20</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48394BB-6A44-468C-9B61-1E8BA1BFBE5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46908064"/>
      </p:ext>
    </p:extLst>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86B276A6-E64F-4BE9-B889-2070E91DEA92}" type="datetime1">
              <a:rPr lang="zh-CN" altLang="en-US"/>
              <a:pPr>
                <a:defRPr/>
              </a:pPr>
              <a:t>2023/3/20</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262E75A4-C5FE-4B21-A14F-C5DCC9012D4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78466828"/>
      </p:ext>
    </p:extLst>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DFBF3083-7682-4588-9802-787D3FE5B29C}" type="datetime1">
              <a:rPr lang="zh-CN" altLang="en-US"/>
              <a:pPr>
                <a:defRPr/>
              </a:pPr>
              <a:t>2023/3/20</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DE21EDBF-F771-4334-ABCE-8BBB9A8F8A1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10260032"/>
      </p:ext>
    </p:extLst>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6DFAD67D-3D64-4992-93BF-47F51DF5595E}" type="datetime1">
              <a:rPr lang="zh-CN" altLang="en-US"/>
              <a:pPr>
                <a:defRPr/>
              </a:pPr>
              <a:t>2023/3/20</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43D0A9B2-D169-471E-95A5-6E89CC6DDFA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91965219"/>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82610A2C-E4FC-400E-BB48-4F83F3467F1A}" type="datetime1">
              <a:rPr lang="zh-CN" altLang="en-US"/>
              <a:pPr>
                <a:defRPr/>
              </a:pPr>
              <a:t>2023/3/20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5ADE490-0A67-4DEC-A2F0-769ADDB0A374}" type="slidenum">
              <a:rPr lang="zh-CN" altLang="en-US"/>
              <a:pPr>
                <a:defRPr/>
              </a:pPr>
              <a:t>‹#›</a:t>
            </a:fld>
            <a:endParaRPr lang="zh-CN" altLang="en-US"/>
          </a:p>
        </p:txBody>
      </p:sp>
    </p:spTree>
    <p:extLst>
      <p:ext uri="{BB962C8B-B14F-4D97-AF65-F5344CB8AC3E}">
        <p14:creationId xmlns:p14="http://schemas.microsoft.com/office/powerpoint/2010/main" val="3152162026"/>
      </p:ext>
    </p:extLst>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36E44075-437F-44A9-AD68-4436EDAE82DD}" type="datetime1">
              <a:rPr lang="zh-CN" altLang="en-US"/>
              <a:pPr>
                <a:defRPr/>
              </a:pPr>
              <a:t>2023/3/20</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82118CDC-9983-4AF0-AB21-AF8E02C91D3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266775208"/>
      </p:ext>
    </p:extLst>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0758590C-D4C2-4BB0-91F2-445A21292F51}" type="datetime1">
              <a:rPr lang="zh-CN" altLang="en-US"/>
              <a:pPr>
                <a:defRPr/>
              </a:pPr>
              <a:t>2023/3/20</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E35E76F9-D30D-42D6-854E-552BD07244C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08418591"/>
      </p:ext>
    </p:extLst>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9F3459E2-A07A-47A4-BB0F-8C09BC18E1D9}"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C3A16E5-8E07-4666-8ACC-0F854D47C98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08847659"/>
      </p:ext>
    </p:extLst>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51E03F5-594B-4C3F-B3E4-E1F59508342C}"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FF1EEBF-8FE7-4FC0-92B7-6ACBF05907F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75519993"/>
      </p:ext>
    </p:extLst>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276D9BD-A6C1-403B-BC08-9AB96994DC7B}"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178316F-5A1E-4B36-AD15-1AB2AF36BF5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00295624"/>
      </p:ext>
    </p:extLst>
  </p:cSld>
  <p:clrMapOvr>
    <a:masterClrMapping/>
  </p:clrMapOvr>
  <p:transition spd="slow">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4EAE892-5953-400B-B8BF-A2BDF1E580A9}"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D373446-D8D0-4C41-987B-8AC8A5ED42C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00996629"/>
      </p:ext>
    </p:extLst>
  </p:cSld>
  <p:clrMapOvr>
    <a:masterClrMapping/>
  </p:clrMapOvr>
  <p:transition spd="slow">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9452EF35-E0A5-4979-ADD7-655E705A6CCE}"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6B31212-ED2D-4DC0-ACF2-4B5E9D71261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68430113"/>
      </p:ext>
    </p:extLst>
  </p:cSld>
  <p:clrMapOvr>
    <a:masterClrMapping/>
  </p:clrMapOvr>
  <p:transition spd="slow">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A71A4B50-B495-4531-8850-AFEF095BBB50}" type="datetime1">
              <a:rPr lang="zh-CN" altLang="en-US"/>
              <a:pPr>
                <a:defRPr/>
              </a:pPr>
              <a:t>2023/3/20</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CFE4742-CA08-43E5-9C60-51F30E27A0F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40411617"/>
      </p:ext>
    </p:extLst>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00FEBB1F-F21E-4647-912E-8DCDC2161B3D}" type="datetime1">
              <a:rPr lang="zh-CN" altLang="en-US"/>
              <a:pPr>
                <a:defRPr/>
              </a:pPr>
              <a:t>2023/3/20</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F4A4D0CA-CB6D-4084-B2AD-77D1B6A200B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46686166"/>
      </p:ext>
    </p:extLst>
  </p:cSld>
  <p:clrMapOvr>
    <a:masterClrMapping/>
  </p:clrMapOvr>
  <p:transition spd="slow">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57377D35-CDD6-458F-9AFE-C1368A5BCD92}" type="datetime1">
              <a:rPr lang="zh-CN" altLang="en-US"/>
              <a:pPr>
                <a:defRPr/>
              </a:pPr>
              <a:t>2023/3/20</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AFEF19F0-CEBA-4898-8E27-A59809EA97F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77733796"/>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78AB783D-8C66-4EE8-8FF6-FDB1CED38E1B}" type="datetime1">
              <a:rPr lang="zh-CN" altLang="en-US"/>
              <a:pPr>
                <a:defRPr/>
              </a:pPr>
              <a:t>2023/3/20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2FCC802-10FF-486E-AD79-97C435371074}" type="slidenum">
              <a:rPr lang="zh-CN" altLang="en-US"/>
              <a:pPr>
                <a:defRPr/>
              </a:pPr>
              <a:t>‹#›</a:t>
            </a:fld>
            <a:endParaRPr lang="zh-CN" altLang="en-US"/>
          </a:p>
        </p:txBody>
      </p:sp>
    </p:spTree>
    <p:extLst>
      <p:ext uri="{BB962C8B-B14F-4D97-AF65-F5344CB8AC3E}">
        <p14:creationId xmlns:p14="http://schemas.microsoft.com/office/powerpoint/2010/main" val="2916178803"/>
      </p:ext>
    </p:extLst>
  </p:cSld>
  <p:clrMapOvr>
    <a:masterClrMapping/>
  </p:clrMapOvr>
  <p:transition spd="slow">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B272D72F-B020-42AF-A70B-418B6B5300EE}" type="datetime1">
              <a:rPr lang="zh-CN" altLang="en-US"/>
              <a:pPr>
                <a:defRPr/>
              </a:pPr>
              <a:t>2023/3/20</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D77F1AE2-BCBF-435C-BCCF-5E1C7403232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6218435"/>
      </p:ext>
    </p:extLst>
  </p:cSld>
  <p:clrMapOvr>
    <a:masterClrMapping/>
  </p:clrMapOvr>
  <p:transition spd="slow">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47CA7DEC-F7E4-446D-A884-66972F423ABA}" type="datetime1">
              <a:rPr lang="zh-CN" altLang="en-US"/>
              <a:pPr>
                <a:defRPr/>
              </a:pPr>
              <a:t>2023/3/20</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2B3D246-1DD0-48FB-B201-E431AEC16B7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49609378"/>
      </p:ext>
    </p:extLst>
  </p:cSld>
  <p:clrMapOvr>
    <a:masterClrMapping/>
  </p:clrMapOvr>
  <p:transition spd="slow">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A125D34-2FA1-4DB0-A36A-683D59A6D50A}" type="datetime1">
              <a:rPr lang="zh-CN" altLang="en-US"/>
              <a:pPr>
                <a:defRPr/>
              </a:pPr>
              <a:t>2023/3/20</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6CA8945-4D61-4252-8432-1EAC0D3A475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01037109"/>
      </p:ext>
    </p:extLst>
  </p:cSld>
  <p:clrMapOvr>
    <a:masterClrMapping/>
  </p:clrMapOvr>
  <p:transition spd="slow">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0C75E0D2-D7A0-4187-B37D-CE192577E625}"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6AC8A81-FA5C-4A96-99B5-74AAA930E40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16618407"/>
      </p:ext>
    </p:extLst>
  </p:cSld>
  <p:clrMapOvr>
    <a:masterClrMapping/>
  </p:clrMapOvr>
  <p:transitio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93FEB058-1D04-49EA-87D0-0524AA6C1E6C}" type="datetime1">
              <a:rPr lang="zh-CN" altLang="en-US"/>
              <a:pPr>
                <a:defRPr/>
              </a:pPr>
              <a:t>2023/3/20</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0AFB7F7-D992-4C78-A002-83ECF7E7085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835423362"/>
      </p:ext>
    </p:extLst>
  </p:cSld>
  <p:clrMapOvr>
    <a:masterClrMapping/>
  </p:clrMapOvr>
  <p:transition spd="slow">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5AF3952E-1261-46F9-895A-EB17F95B7BF1}" type="datetime1">
              <a:rPr lang="zh-CN" altLang="en-US"/>
              <a:pPr>
                <a:defRPr/>
              </a:pPr>
              <a:t>2023/3/20</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BE1714D9-79B5-4CE7-BD90-2B4C33330AE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48697099"/>
      </p:ext>
    </p:extLst>
  </p:cSld>
  <p:clrMapOvr>
    <a:masterClrMapping/>
  </p:clrMapOvr>
  <p:transition spd="slow">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71B249F6-9491-47A0-8A01-755C2E17226A}" type="datetime1">
              <a:rPr lang="zh-CN" altLang="en-US"/>
              <a:pPr>
                <a:defRPr/>
              </a:pPr>
              <a:t>2023/3/20</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D2903BBD-C6A3-4FA1-BC5A-C3E23D98D55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76826012"/>
      </p:ext>
    </p:extLst>
  </p:cSld>
  <p:clrMapOvr>
    <a:masterClrMapping/>
  </p:clrMapOvr>
  <p:transition spd="slow">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F7338D07-32E7-4F5D-B316-75501FBBA378}" type="datetime1">
              <a:rPr lang="zh-CN" altLang="en-US"/>
              <a:pPr>
                <a:defRPr/>
              </a:pPr>
              <a:t>2023/3/20</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C217BF18-87A4-4947-BD0E-17EF9068471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197684253"/>
      </p:ext>
    </p:extLst>
  </p:cSld>
  <p:clrMapOvr>
    <a:masterClrMapping/>
  </p:clrMapOvr>
  <p:transition spd="slow">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000A9601-5C9B-4E69-8A16-8E0AE14DB16B}" type="datetime1">
              <a:rPr lang="zh-CN" altLang="en-US"/>
              <a:pPr>
                <a:defRPr/>
              </a:pPr>
              <a:t>2023/3/20</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C03A0FCD-8729-457D-A12E-595C9FD1010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15517827"/>
      </p:ext>
    </p:extLst>
  </p:cSld>
  <p:clrMapOvr>
    <a:masterClrMapping/>
  </p:clrMapOvr>
  <p:transition spd="slow">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6F5ED923-8F46-480D-A945-B3530A494BDF}" type="datetime1">
              <a:rPr lang="zh-CN" altLang="en-US"/>
              <a:pPr>
                <a:defRPr/>
              </a:pPr>
              <a:t>2023/3/20</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957963C3-48F4-466B-8DF8-948E8BFCB6E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706939226"/>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A0E5DE9F-29A4-42EA-9050-5D057E1774BF}" type="datetime1">
              <a:rPr lang="zh-CN" altLang="en-US"/>
              <a:pPr>
                <a:defRPr/>
              </a:pPr>
              <a:t>2023/3/20</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5042CD77-10B5-40C2-A4E3-6B6F191E0661}" type="slidenum">
              <a:rPr lang="zh-CN" altLang="en-US"/>
              <a:pPr>
                <a:defRPr/>
              </a:pPr>
              <a:t>‹#›</a:t>
            </a:fld>
            <a:endParaRPr lang="zh-CN" altLang="en-US"/>
          </a:p>
        </p:txBody>
      </p:sp>
    </p:spTree>
    <p:extLst>
      <p:ext uri="{BB962C8B-B14F-4D97-AF65-F5344CB8AC3E}">
        <p14:creationId xmlns:p14="http://schemas.microsoft.com/office/powerpoint/2010/main" val="4005492875"/>
      </p:ext>
    </p:extLst>
  </p:cSld>
  <p:clrMapOvr>
    <a:masterClrMapping/>
  </p:clrMapOvr>
  <p:transition spd="slow">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B97031E9-F9FA-4AFE-AB36-839B1A4FC2A7}" type="datetime1">
              <a:rPr lang="zh-CN" altLang="en-US"/>
              <a:pPr>
                <a:defRPr/>
              </a:pPr>
              <a:t>2023/3/20</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1AE077B1-5056-43E3-B089-2259EB206CB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05670932"/>
      </p:ext>
    </p:extLst>
  </p:cSld>
  <p:clrMapOvr>
    <a:masterClrMapping/>
  </p:clrMapOvr>
  <p:transition spd="slow">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1D72D0DA-B40E-4DD4-B47E-9A4D9F386E53}" type="datetime1">
              <a:rPr lang="zh-CN" altLang="en-US"/>
              <a:pPr>
                <a:defRPr/>
              </a:pPr>
              <a:t>2023/3/20</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AF2B3BFB-1AC4-4465-9734-545AEA10BD5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734480134"/>
      </p:ext>
    </p:extLst>
  </p:cSld>
  <p:clrMapOvr>
    <a:masterClrMapping/>
  </p:clrMapOvr>
  <p:transition spd="slow">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C6E233AE-FE91-4504-951A-A1517BBB09AC}" type="datetime1">
              <a:rPr lang="zh-CN" altLang="en-US"/>
              <a:pPr>
                <a:defRPr/>
              </a:pPr>
              <a:t>2023/3/20</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3B1AD6B0-0479-4F73-B57E-9AE70E3564B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1708081"/>
      </p:ext>
    </p:extLst>
  </p:cSld>
  <p:clrMapOvr>
    <a:masterClrMapping/>
  </p:clrMapOvr>
  <p:transition spd="slow">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69B253CC-EFF5-4F75-92D1-B3907D9B7412}" type="datetime1">
              <a:rPr lang="zh-CN" altLang="en-US"/>
              <a:pPr>
                <a:defRPr/>
              </a:pPr>
              <a:t>2023/3/20</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461DCF54-0685-4D98-A930-9942416CDF5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82739623"/>
      </p:ext>
    </p:extLst>
  </p:cSld>
  <p:clrMapOvr>
    <a:masterClrMapping/>
  </p:clrMapOvr>
  <p:transition spd="slow">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A7F4C1BD-17F9-438A-B1C0-F88EC7015391}" type="datetime1">
              <a:rPr lang="zh-CN" altLang="en-US"/>
              <a:pPr>
                <a:defRPr/>
              </a:pPr>
              <a:t>2023/3/20</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41079B64-2D35-4543-B01E-0FBFE0A47E1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86241222"/>
      </p:ext>
    </p:extLst>
  </p:cSld>
  <p:clrMapOvr>
    <a:masterClrMapping/>
  </p:clrMapOvr>
  <p:transition spd="slow">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88753A6D-A81D-4BFD-933A-40E9668C4133}" type="datetime1">
              <a:rPr lang="zh-CN" altLang="en-US"/>
              <a:pPr>
                <a:defRPr/>
              </a:pPr>
              <a:t>2023/3/20</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54C51688-D43B-4D02-ABE9-08C0BCE6B76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40217461"/>
      </p:ext>
    </p:extLst>
  </p:cSld>
  <p:clrMapOvr>
    <a:masterClrMapping/>
  </p:clrMapOvr>
  <p:transition spd="slow">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96AA68CD-C100-45E2-ACB5-DF79F8D309F3}" type="datetime1">
              <a:rPr lang="zh-CN" altLang="en-US"/>
              <a:pPr>
                <a:defRPr/>
              </a:pPr>
              <a:t>2023/3/20</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50A8A6EA-5C11-407C-AF18-A071956F7BC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40391370"/>
      </p:ext>
    </p:extLst>
  </p:cSld>
  <p:clrMapOvr>
    <a:masterClrMapping/>
  </p:clrMapOvr>
  <p:transition spd="slow">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CB3EE06C-337E-4326-B2AE-9836C365B7F8}" type="datetime1">
              <a:rPr lang="zh-CN" altLang="en-US"/>
              <a:pPr>
                <a:defRPr/>
              </a:pPr>
              <a:t>2023/3/20</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64AFEB04-6C96-4698-8246-AFEEE820B65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63075920"/>
      </p:ext>
    </p:extLst>
  </p:cSld>
  <p:clrMapOvr>
    <a:masterClrMapping/>
  </p:clrMapOvr>
  <p:transition spd="slow">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6"/>
          <p:cNvSpPr>
            <a:spLocks noGrp="1" noChangeArrowheads="1"/>
          </p:cNvSpPr>
          <p:nvPr>
            <p:ph type="dt" sz="half" idx="10"/>
          </p:nvPr>
        </p:nvSpPr>
        <p:spPr>
          <a:ln/>
        </p:spPr>
        <p:txBody>
          <a:bodyPr/>
          <a:lstStyle>
            <a:lvl1pPr>
              <a:defRPr/>
            </a:lvl1pPr>
          </a:lstStyle>
          <a:p>
            <a:pPr>
              <a:defRPr/>
            </a:pPr>
            <a:fld id="{6878024C-227E-4D03-BDC2-A5837BBDA12C}" type="datetime1">
              <a:rPr lang="zh-CN" altLang="en-US"/>
              <a:pPr>
                <a:defRPr/>
              </a:pPr>
              <a:t>2023/3/20</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C3564D8F-7025-44E4-9351-5FCDD52AA58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36261512"/>
      </p:ext>
    </p:extLst>
  </p:cSld>
  <p:clrMapOvr>
    <a:masterClrMapping/>
  </p:clrMapOvr>
  <p:transition spd="slow">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6"/>
          <p:cNvSpPr>
            <a:spLocks noGrp="1" noChangeArrowheads="1"/>
          </p:cNvSpPr>
          <p:nvPr>
            <p:ph type="dt" sz="half" idx="10"/>
          </p:nvPr>
        </p:nvSpPr>
        <p:spPr>
          <a:ln/>
        </p:spPr>
        <p:txBody>
          <a:bodyPr/>
          <a:lstStyle>
            <a:lvl1pPr>
              <a:defRPr/>
            </a:lvl1pPr>
          </a:lstStyle>
          <a:p>
            <a:pPr>
              <a:defRPr/>
            </a:pPr>
            <a:fld id="{AF5C1F2B-44FE-410A-815E-2295CDBB6BC0}" type="datetime1">
              <a:rPr lang="zh-CN" altLang="en-US"/>
              <a:pPr>
                <a:defRPr/>
              </a:pPr>
              <a:t>2023/3/20</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B75EDDF7-0AE9-4007-81BA-E2A1E6144B9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24553280"/>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6D87729A-DEFB-4E1F-B06A-DF7CCF902FEE}" type="datetime1">
              <a:rPr lang="zh-CN" altLang="en-US"/>
              <a:pPr>
                <a:defRPr/>
              </a:pPr>
              <a:t>2023/3/20</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7D6F4E9A-B399-4E40-B0C6-CE04B123A84B}" type="slidenum">
              <a:rPr lang="zh-CN" altLang="en-US"/>
              <a:pPr>
                <a:defRPr/>
              </a:pPr>
              <a:t>‹#›</a:t>
            </a:fld>
            <a:endParaRPr lang="zh-CN" altLang="en-US"/>
          </a:p>
        </p:txBody>
      </p:sp>
    </p:spTree>
    <p:extLst>
      <p:ext uri="{BB962C8B-B14F-4D97-AF65-F5344CB8AC3E}">
        <p14:creationId xmlns:p14="http://schemas.microsoft.com/office/powerpoint/2010/main" val="667283294"/>
      </p:ext>
    </p:extLst>
  </p:cSld>
  <p:clrMapOvr>
    <a:masterClrMapping/>
  </p:clrMapOvr>
  <p:transition spd="slow">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noChangeArrowheads="1"/>
          </p:cNvSpPr>
          <p:nvPr>
            <p:ph type="dt" sz="half" idx="10"/>
          </p:nvPr>
        </p:nvSpPr>
        <p:spPr>
          <a:ln/>
        </p:spPr>
        <p:txBody>
          <a:bodyPr/>
          <a:lstStyle>
            <a:lvl1pPr>
              <a:defRPr/>
            </a:lvl1pPr>
          </a:lstStyle>
          <a:p>
            <a:pPr>
              <a:defRPr/>
            </a:pPr>
            <a:fld id="{085DDFBB-C5E1-4B8E-9AE0-E0BCFEFED363}" type="datetime1">
              <a:rPr lang="zh-CN" altLang="en-US"/>
              <a:pPr>
                <a:defRPr/>
              </a:pPr>
              <a:t>2023/3/20</a:t>
            </a:fld>
            <a:endParaRPr lang="zh-CN" altLang="en-US" sz="1800">
              <a:solidFill>
                <a:srgbClr val="000000"/>
              </a:solidFill>
            </a:endParaRPr>
          </a:p>
        </p:txBody>
      </p:sp>
      <p:sp>
        <p:nvSpPr>
          <p:cNvPr id="8"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a:ln/>
        </p:spPr>
        <p:txBody>
          <a:bodyPr/>
          <a:lstStyle>
            <a:lvl1pPr>
              <a:defRPr/>
            </a:lvl1pPr>
          </a:lstStyle>
          <a:p>
            <a:pPr>
              <a:defRPr/>
            </a:pPr>
            <a:fld id="{3C4D9980-B1E1-4AF6-BA1B-945843575FD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48318241"/>
      </p:ext>
    </p:extLst>
  </p:cSld>
  <p:clrMapOvr>
    <a:masterClrMapping/>
  </p:clrMapOvr>
  <p:transition spd="slow">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6"/>
          <p:cNvSpPr>
            <a:spLocks noGrp="1" noChangeArrowheads="1"/>
          </p:cNvSpPr>
          <p:nvPr>
            <p:ph type="dt" sz="half" idx="10"/>
          </p:nvPr>
        </p:nvSpPr>
        <p:spPr>
          <a:ln/>
        </p:spPr>
        <p:txBody>
          <a:bodyPr/>
          <a:lstStyle>
            <a:lvl1pPr>
              <a:defRPr/>
            </a:lvl1pPr>
          </a:lstStyle>
          <a:p>
            <a:pPr>
              <a:defRPr/>
            </a:pPr>
            <a:fld id="{EEDCDF5D-A8C6-4F42-A6F7-C176044560C2}" type="datetime1">
              <a:rPr lang="zh-CN" altLang="en-US"/>
              <a:pPr>
                <a:defRPr/>
              </a:pPr>
              <a:t>2023/3/20</a:t>
            </a:fld>
            <a:endParaRPr lang="zh-CN" altLang="en-US" sz="1800">
              <a:solidFill>
                <a:srgbClr val="000000"/>
              </a:solidFill>
            </a:endParaRPr>
          </a:p>
        </p:txBody>
      </p:sp>
      <p:sp>
        <p:nvSpPr>
          <p:cNvPr id="4"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a:ln/>
        </p:spPr>
        <p:txBody>
          <a:bodyPr/>
          <a:lstStyle>
            <a:lvl1pPr>
              <a:defRPr/>
            </a:lvl1pPr>
          </a:lstStyle>
          <a:p>
            <a:pPr>
              <a:defRPr/>
            </a:pPr>
            <a:fld id="{D9F9869C-7D8A-44DB-8838-FDBCF1E27BB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64005679"/>
      </p:ext>
    </p:extLst>
  </p:cSld>
  <p:clrMapOvr>
    <a:masterClrMapping/>
  </p:clrMapOvr>
  <p:transition spd="slow">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a:ln/>
        </p:spPr>
        <p:txBody>
          <a:bodyPr/>
          <a:lstStyle>
            <a:lvl1pPr>
              <a:defRPr/>
            </a:lvl1pPr>
          </a:lstStyle>
          <a:p>
            <a:pPr>
              <a:defRPr/>
            </a:pPr>
            <a:fld id="{E2ACF4D8-EE47-4F27-8447-4D79D63E20F9}" type="datetime1">
              <a:rPr lang="zh-CN" altLang="en-US"/>
              <a:pPr>
                <a:defRPr/>
              </a:pPr>
              <a:t>2023/3/20</a:t>
            </a:fld>
            <a:endParaRPr lang="zh-CN" altLang="en-US" sz="1800">
              <a:solidFill>
                <a:srgbClr val="000000"/>
              </a:solidFill>
            </a:endParaRPr>
          </a:p>
        </p:txBody>
      </p:sp>
      <p:sp>
        <p:nvSpPr>
          <p:cNvPr id="3"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a:ln/>
        </p:spPr>
        <p:txBody>
          <a:bodyPr/>
          <a:lstStyle>
            <a:lvl1pPr>
              <a:defRPr/>
            </a:lvl1pPr>
          </a:lstStyle>
          <a:p>
            <a:pPr>
              <a:defRPr/>
            </a:pPr>
            <a:fld id="{B32AAA31-CA92-4C3D-A835-E2FDBB176CF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88643046"/>
      </p:ext>
    </p:extLst>
  </p:cSld>
  <p:clrMapOvr>
    <a:masterClrMapping/>
  </p:clrMapOvr>
  <p:transition spd="slow">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BAFD9382-6DEE-4FB2-BD30-576A58D5CBFF}" type="datetime1">
              <a:rPr lang="zh-CN" altLang="en-US"/>
              <a:pPr>
                <a:defRPr/>
              </a:pPr>
              <a:t>2023/3/20</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CA794308-C872-4CEA-9A78-6BAFDA3CA3F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48297291"/>
      </p:ext>
    </p:extLst>
  </p:cSld>
  <p:clrMapOvr>
    <a:masterClrMapping/>
  </p:clrMapOvr>
  <p:transition spd="slow">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C43888A8-CBFF-4943-A536-68BAFC1F996C}" type="datetime1">
              <a:rPr lang="zh-CN" altLang="en-US"/>
              <a:pPr>
                <a:defRPr/>
              </a:pPr>
              <a:t>2023/3/20</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FB5AF4F9-2A41-4478-929B-5601CD98F14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59449257"/>
      </p:ext>
    </p:extLst>
  </p:cSld>
  <p:clrMapOvr>
    <a:masterClrMapping/>
  </p:clrMapOvr>
  <p:transition spd="slow">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CD84927F-08A2-4AF2-B8B0-E92C7C5EB98D}" type="datetime1">
              <a:rPr lang="zh-CN" altLang="en-US"/>
              <a:pPr>
                <a:defRPr/>
              </a:pPr>
              <a:t>2023/3/20</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905A9E06-5A9D-4078-A4D9-D4AEC98836D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40935547"/>
      </p:ext>
    </p:extLst>
  </p:cSld>
  <p:clrMapOvr>
    <a:masterClrMapping/>
  </p:clrMapOvr>
  <p:transition spd="slow">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6C22D9B5-1AE5-4C39-A964-F6AF96865633}" type="datetime1">
              <a:rPr lang="zh-CN" altLang="en-US"/>
              <a:pPr>
                <a:defRPr/>
              </a:pPr>
              <a:t>2023/3/20</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62E77FAA-D8AF-4932-A534-5C9FB5CB177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65872482"/>
      </p:ext>
    </p:extLst>
  </p:cSld>
  <p:clrMapOvr>
    <a:masterClrMapping/>
  </p:clrMapOvr>
  <p:transition spd="slow">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2DBEB289-45D4-4790-88C7-9AD99FFD631E}" type="datetime1">
              <a:rPr lang="zh-CN" altLang="en-US"/>
              <a:pPr>
                <a:defRPr/>
              </a:pPr>
              <a:t>2023/3/20</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8E954183-E80C-4796-8BB6-D2071E29BE7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4242715"/>
      </p:ext>
    </p:extLst>
  </p:cSld>
  <p:clrMapOvr>
    <a:masterClrMapping/>
  </p:clrMapOvr>
  <p:transition spd="slow">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07812A0C-9C00-4DA6-85E2-C05633448E5C}" type="datetime1">
              <a:rPr lang="zh-CN" altLang="en-US"/>
              <a:pPr>
                <a:defRPr/>
              </a:pPr>
              <a:t>2023/3/20</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76C13887-5D2B-4D22-B6D2-28E5740CED9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05092391"/>
      </p:ext>
    </p:extLst>
  </p:cSld>
  <p:clrMapOvr>
    <a:masterClrMapping/>
  </p:clrMapOvr>
  <p:transition spd="slow">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246D469D-6DA1-4E29-B284-ABC2C3E123A1}" type="datetime1">
              <a:rPr lang="zh-CN" altLang="en-US"/>
              <a:pPr>
                <a:defRPr/>
              </a:pPr>
              <a:t>2023/3/20</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3E74AEDD-9212-4E9E-BA1C-6208C0DE234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77993599"/>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01F2CD4A-ACF8-4BB1-8B75-F215A68B0406}" type="datetime1">
              <a:rPr lang="zh-CN" altLang="en-US"/>
              <a:pPr>
                <a:defRPr/>
              </a:pPr>
              <a:t>2023/3/20</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AAD7C4B6-E6D4-4F51-BBC1-293AE4B2C41C}" type="slidenum">
              <a:rPr lang="zh-CN" altLang="en-US"/>
              <a:pPr>
                <a:defRPr/>
              </a:pPr>
              <a:t>‹#›</a:t>
            </a:fld>
            <a:endParaRPr lang="zh-CN" altLang="en-US"/>
          </a:p>
        </p:txBody>
      </p:sp>
    </p:spTree>
    <p:extLst>
      <p:ext uri="{BB962C8B-B14F-4D97-AF65-F5344CB8AC3E}">
        <p14:creationId xmlns:p14="http://schemas.microsoft.com/office/powerpoint/2010/main" val="41054039"/>
      </p:ext>
    </p:extLst>
  </p:cSld>
  <p:clrMapOvr>
    <a:masterClrMapping/>
  </p:clrMapOvr>
  <p:transition spd="slow">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
          <p:cNvSpPr>
            <a:spLocks noGrp="1" noChangeArrowheads="1"/>
          </p:cNvSpPr>
          <p:nvPr>
            <p:ph type="dt" sz="half" idx="10"/>
          </p:nvPr>
        </p:nvSpPr>
        <p:spPr>
          <a:ln/>
        </p:spPr>
        <p:txBody>
          <a:bodyPr/>
          <a:lstStyle>
            <a:lvl1pPr>
              <a:defRPr/>
            </a:lvl1pPr>
          </a:lstStyle>
          <a:p>
            <a:pPr>
              <a:defRPr/>
            </a:pPr>
            <a:fld id="{EB9899C6-1004-4AF8-87C0-E2D80F59D2E6}" type="datetime1">
              <a:rPr lang="zh-CN" altLang="en-US"/>
              <a:pPr>
                <a:defRPr/>
              </a:pPr>
              <a:t>2023/3/20</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66448BCE-58FF-4386-913F-17F7F7573E9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94832175"/>
      </p:ext>
    </p:extLst>
  </p:cSld>
  <p:clrMapOvr>
    <a:masterClrMapping/>
  </p:clrMapOvr>
  <p:transition spd="slow">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
          <p:cNvSpPr>
            <a:spLocks noGrp="1" noChangeArrowheads="1"/>
          </p:cNvSpPr>
          <p:nvPr>
            <p:ph type="dt" sz="half" idx="10"/>
          </p:nvPr>
        </p:nvSpPr>
        <p:spPr>
          <a:ln/>
        </p:spPr>
        <p:txBody>
          <a:bodyPr/>
          <a:lstStyle>
            <a:lvl1pPr>
              <a:defRPr/>
            </a:lvl1pPr>
          </a:lstStyle>
          <a:p>
            <a:pPr>
              <a:defRPr/>
            </a:pPr>
            <a:fld id="{16E1956C-6481-47D7-96E6-DFB14BF0ED05}" type="datetime1">
              <a:rPr lang="zh-CN" altLang="en-US"/>
              <a:pPr>
                <a:defRPr/>
              </a:pPr>
              <a:t>2023/3/20</a:t>
            </a:fld>
            <a:endParaRPr lang="zh-CN" altLang="en-US" sz="1800">
              <a:solidFill>
                <a:srgbClr val="000000"/>
              </a:solidFill>
            </a:endParaRPr>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64432672-572B-440C-A266-6DD7B4CC6D7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46948736"/>
      </p:ext>
    </p:extLst>
  </p:cSld>
  <p:clrMapOvr>
    <a:masterClrMapping/>
  </p:clrMapOvr>
  <p:transition spd="slow">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a:ln/>
        </p:spPr>
        <p:txBody>
          <a:bodyPr/>
          <a:lstStyle>
            <a:lvl1pPr>
              <a:defRPr/>
            </a:lvl1pPr>
          </a:lstStyle>
          <a:p>
            <a:pPr>
              <a:defRPr/>
            </a:pPr>
            <a:fld id="{7E07A104-975A-4783-A2A6-C9E46ADAD7A1}" type="datetime1">
              <a:rPr lang="zh-CN" altLang="en-US"/>
              <a:pPr>
                <a:defRPr/>
              </a:pPr>
              <a:t>2023/3/20</a:t>
            </a:fld>
            <a:endParaRPr lang="zh-CN" altLang="en-US" sz="1800">
              <a:solidFill>
                <a:srgbClr val="000000"/>
              </a:solidFill>
            </a:endParaRPr>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98DA8E60-A07F-4299-8503-ADA72DDC90A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01360212"/>
      </p:ext>
    </p:extLst>
  </p:cSld>
  <p:clrMapOvr>
    <a:masterClrMapping/>
  </p:clrMapOvr>
  <p:transition spd="slow">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55569B3C-25AE-45F5-9B5D-0936D640C912}" type="datetime1">
              <a:rPr lang="zh-CN" altLang="en-US"/>
              <a:pPr>
                <a:defRPr/>
              </a:pPr>
              <a:t>2023/3/20</a:t>
            </a:fld>
            <a:endParaRPr lang="zh-CN" altLang="en-US" sz="1800">
              <a:solidFill>
                <a:srgbClr val="000000"/>
              </a:solidFill>
            </a:endParaRPr>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4A8DA8BD-2D78-48F4-B294-276DBB174BB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94779990"/>
      </p:ext>
    </p:extLst>
  </p:cSld>
  <p:clrMapOvr>
    <a:masterClrMapping/>
  </p:clrMapOvr>
  <p:transition spd="slow">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12033BB3-4115-4F8E-A575-E9AE0CB29B72}" type="datetime1">
              <a:rPr lang="zh-CN" altLang="en-US"/>
              <a:pPr>
                <a:defRPr/>
              </a:pPr>
              <a:t>2023/3/20</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E15766DA-AF19-463C-86EB-F6CE86D229E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63634159"/>
      </p:ext>
    </p:extLst>
  </p:cSld>
  <p:clrMapOvr>
    <a:masterClrMapping/>
  </p:clrMapOvr>
  <p:transition spd="slow">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B2B0B40E-B416-4DA1-8487-6D7B353CBB17}" type="datetime1">
              <a:rPr lang="zh-CN" altLang="en-US"/>
              <a:pPr>
                <a:defRPr/>
              </a:pPr>
              <a:t>2023/3/20</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C290AACE-5E59-4E1A-A74A-773D5B9FA43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94214431"/>
      </p:ext>
    </p:extLst>
  </p:cSld>
  <p:clrMapOvr>
    <a:masterClrMapping/>
  </p:clrMapOvr>
  <p:transition spd="slow">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CE29CB54-32FE-466E-BBDF-688F332BD0A8}" type="datetime1">
              <a:rPr lang="zh-CN" altLang="en-US"/>
              <a:pPr>
                <a:defRPr/>
              </a:pPr>
              <a:t>2023/3/20</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1B78D189-E227-4379-833B-F1381ACEFE3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58383670"/>
      </p:ext>
    </p:extLst>
  </p:cSld>
  <p:clrMapOvr>
    <a:masterClrMapping/>
  </p:clrMapOvr>
  <p:transition spd="slow">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B279C21C-94E7-4598-8B3A-BBCF679453E2}" type="datetime1">
              <a:rPr lang="zh-CN" altLang="en-US"/>
              <a:pPr>
                <a:defRPr/>
              </a:pPr>
              <a:t>2023/3/20</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E43531A7-0B14-428A-A3E8-792E3CE7D28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45234071"/>
      </p:ext>
    </p:extLst>
  </p:cSld>
  <p:clrMapOvr>
    <a:masterClrMapping/>
  </p:clrMapOvr>
  <p:transition spd="slow">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2758A188-A041-4A8D-B9F8-3FD5C9059A7A}" type="datetime1">
              <a:rPr lang="zh-CN" altLang="en-US"/>
              <a:pPr>
                <a:defRPr/>
              </a:pPr>
              <a:t>2023/3/20</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BC634467-F563-4554-B1A4-3E43C1FDA69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10338981"/>
      </p:ext>
    </p:extLst>
  </p:cSld>
  <p:clrMapOvr>
    <a:masterClrMapping/>
  </p:clrMapOvr>
  <p:transition spd="slow">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721E5783-E164-4322-A09E-F16E9C4EE760}" type="datetime1">
              <a:rPr lang="zh-CN" altLang="en-US"/>
              <a:pPr>
                <a:defRPr/>
              </a:pPr>
              <a:t>2023/3/20</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DA9FABFD-B107-4D6F-8FA4-BE3068DD867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3202779"/>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7D7C526-3033-4174-81F6-468ED9CE7EBE}" type="datetime1">
              <a:rPr lang="zh-CN" altLang="en-US"/>
              <a:pPr>
                <a:defRPr/>
              </a:pPr>
              <a:t>2023/3/20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55D5978C-6DF9-42CC-A6E2-12B0601F7AEC}" type="slidenum">
              <a:rPr lang="zh-CN" altLang="en-US"/>
              <a:pPr>
                <a:defRPr/>
              </a:pPr>
              <a:t>‹#›</a:t>
            </a:fld>
            <a:endParaRPr lang="zh-CN" altLang="en-US"/>
          </a:p>
        </p:txBody>
      </p:sp>
    </p:spTree>
    <p:extLst>
      <p:ext uri="{BB962C8B-B14F-4D97-AF65-F5344CB8AC3E}">
        <p14:creationId xmlns:p14="http://schemas.microsoft.com/office/powerpoint/2010/main" val="685544950"/>
      </p:ext>
    </p:extLst>
  </p:cSld>
  <p:clrMapOvr>
    <a:masterClrMapping/>
  </p:clrMapOvr>
  <p:transition spd="slow">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
          <p:cNvSpPr>
            <a:spLocks noGrp="1" noChangeArrowheads="1"/>
          </p:cNvSpPr>
          <p:nvPr>
            <p:ph type="dt" sz="half" idx="10"/>
          </p:nvPr>
        </p:nvSpPr>
        <p:spPr>
          <a:ln/>
        </p:spPr>
        <p:txBody>
          <a:bodyPr/>
          <a:lstStyle>
            <a:lvl1pPr>
              <a:defRPr/>
            </a:lvl1pPr>
          </a:lstStyle>
          <a:p>
            <a:pPr>
              <a:defRPr/>
            </a:pPr>
            <a:fld id="{EE8C05A8-C3AE-4B76-9B3D-61D7DF98D473}" type="datetime1">
              <a:rPr lang="zh-CN" altLang="en-US"/>
              <a:pPr>
                <a:defRPr/>
              </a:pPr>
              <a:t>2023/3/20</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14F81B67-7411-4C72-9366-695C4425164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32631013"/>
      </p:ext>
    </p:extLst>
  </p:cSld>
  <p:clrMapOvr>
    <a:masterClrMapping/>
  </p:clrMapOvr>
  <p:transition spd="slow">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
          <p:cNvSpPr>
            <a:spLocks noGrp="1" noChangeArrowheads="1"/>
          </p:cNvSpPr>
          <p:nvPr>
            <p:ph type="dt" sz="half" idx="10"/>
          </p:nvPr>
        </p:nvSpPr>
        <p:spPr>
          <a:ln/>
        </p:spPr>
        <p:txBody>
          <a:bodyPr/>
          <a:lstStyle>
            <a:lvl1pPr>
              <a:defRPr/>
            </a:lvl1pPr>
          </a:lstStyle>
          <a:p>
            <a:pPr>
              <a:defRPr/>
            </a:pPr>
            <a:fld id="{87AFA5FA-1E37-4EB2-B60E-3A7257239577}" type="datetime1">
              <a:rPr lang="zh-CN" altLang="en-US"/>
              <a:pPr>
                <a:defRPr/>
              </a:pPr>
              <a:t>2023/3/20</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E17AFE75-6F88-437B-B52F-EC0FD0EB1A0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76984537"/>
      </p:ext>
    </p:extLst>
  </p:cSld>
  <p:clrMapOvr>
    <a:masterClrMapping/>
  </p:clrMapOvr>
  <p:transition spd="slow">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noChangeArrowheads="1"/>
          </p:cNvSpPr>
          <p:nvPr>
            <p:ph type="dt" sz="half" idx="10"/>
          </p:nvPr>
        </p:nvSpPr>
        <p:spPr>
          <a:ln/>
        </p:spPr>
        <p:txBody>
          <a:bodyPr/>
          <a:lstStyle>
            <a:lvl1pPr>
              <a:defRPr/>
            </a:lvl1pPr>
          </a:lstStyle>
          <a:p>
            <a:pPr>
              <a:defRPr/>
            </a:pPr>
            <a:fld id="{FC2858E1-E9DE-40D9-A442-34C0F7DFADE4}" type="datetime1">
              <a:rPr lang="zh-CN" altLang="en-US"/>
              <a:pPr>
                <a:defRPr/>
              </a:pPr>
              <a:t>2023/3/20</a:t>
            </a:fld>
            <a:endParaRPr lang="zh-CN" altLang="en-US" sz="1800">
              <a:solidFill>
                <a:srgbClr val="000000"/>
              </a:solidFill>
            </a:endParaRPr>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a:ln/>
        </p:spPr>
        <p:txBody>
          <a:bodyPr/>
          <a:lstStyle>
            <a:lvl1pPr>
              <a:defRPr/>
            </a:lvl1pPr>
          </a:lstStyle>
          <a:p>
            <a:pPr>
              <a:defRPr/>
            </a:pPr>
            <a:fld id="{890DDBAA-5ECF-43D2-915C-1A9F5597E7D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06129772"/>
      </p:ext>
    </p:extLst>
  </p:cSld>
  <p:clrMapOvr>
    <a:masterClrMapping/>
  </p:clrMapOvr>
  <p:transition spd="slow">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
          <p:cNvSpPr>
            <a:spLocks noGrp="1" noChangeArrowheads="1"/>
          </p:cNvSpPr>
          <p:nvPr>
            <p:ph type="dt" sz="half" idx="10"/>
          </p:nvPr>
        </p:nvSpPr>
        <p:spPr>
          <a:ln/>
        </p:spPr>
        <p:txBody>
          <a:bodyPr/>
          <a:lstStyle>
            <a:lvl1pPr>
              <a:defRPr/>
            </a:lvl1pPr>
          </a:lstStyle>
          <a:p>
            <a:pPr>
              <a:defRPr/>
            </a:pPr>
            <a:fld id="{1141913F-BB86-4845-B68F-92C6584BFDD8}" type="datetime1">
              <a:rPr lang="zh-CN" altLang="en-US"/>
              <a:pPr>
                <a:defRPr/>
              </a:pPr>
              <a:t>2023/3/20</a:t>
            </a:fld>
            <a:endParaRPr lang="zh-CN" altLang="en-US" sz="1800">
              <a:solidFill>
                <a:srgbClr val="000000"/>
              </a:solidFill>
            </a:endParaRPr>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a:ln/>
        </p:spPr>
        <p:txBody>
          <a:bodyPr/>
          <a:lstStyle>
            <a:lvl1pPr>
              <a:defRPr/>
            </a:lvl1pPr>
          </a:lstStyle>
          <a:p>
            <a:pPr>
              <a:defRPr/>
            </a:pPr>
            <a:fld id="{5FA6E5F2-70D5-4F82-A172-8E1CBD5AC4A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37752525"/>
      </p:ext>
    </p:extLst>
  </p:cSld>
  <p:clrMapOvr>
    <a:masterClrMapping/>
  </p:clrMapOvr>
  <p:transition spd="slow">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a:ln/>
        </p:spPr>
        <p:txBody>
          <a:bodyPr/>
          <a:lstStyle>
            <a:lvl1pPr>
              <a:defRPr/>
            </a:lvl1pPr>
          </a:lstStyle>
          <a:p>
            <a:pPr>
              <a:defRPr/>
            </a:pPr>
            <a:fld id="{A5BEE8DF-069E-4C0D-9E65-97C53B50F51F}" type="datetime1">
              <a:rPr lang="zh-CN" altLang="en-US"/>
              <a:pPr>
                <a:defRPr/>
              </a:pPr>
              <a:t>2023/3/20</a:t>
            </a:fld>
            <a:endParaRPr lang="zh-CN" altLang="en-US" sz="1800">
              <a:solidFill>
                <a:srgbClr val="000000"/>
              </a:solidFill>
            </a:endParaRPr>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a:ln/>
        </p:spPr>
        <p:txBody>
          <a:bodyPr/>
          <a:lstStyle>
            <a:lvl1pPr>
              <a:defRPr/>
            </a:lvl1pPr>
          </a:lstStyle>
          <a:p>
            <a:pPr>
              <a:defRPr/>
            </a:pPr>
            <a:fld id="{02ECED46-3FD5-4518-98B6-827B6FBBFE8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31070567"/>
      </p:ext>
    </p:extLst>
  </p:cSld>
  <p:clrMapOvr>
    <a:masterClrMapping/>
  </p:clrMapOvr>
  <p:transition spd="slow">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E29FF89A-4F4F-4C23-BDCA-D3F34AAC60DF}" type="datetime1">
              <a:rPr lang="zh-CN" altLang="en-US"/>
              <a:pPr>
                <a:defRPr/>
              </a:pPr>
              <a:t>2023/3/20</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C5CF7E7E-B6C1-4944-A6A3-34FB7084C16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32574072"/>
      </p:ext>
    </p:extLst>
  </p:cSld>
  <p:clrMapOvr>
    <a:masterClrMapping/>
  </p:clrMapOvr>
  <p:transition spd="slow">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36722833-6598-469C-9FC3-5DA077E65F19}" type="datetime1">
              <a:rPr lang="zh-CN" altLang="en-US"/>
              <a:pPr>
                <a:defRPr/>
              </a:pPr>
              <a:t>2023/3/20</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BA275CCC-5149-4BF7-96E9-E1C59E2B4A5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07096213"/>
      </p:ext>
    </p:extLst>
  </p:cSld>
  <p:clrMapOvr>
    <a:masterClrMapping/>
  </p:clrMapOvr>
  <p:transition spd="slow">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714F45DD-E482-4F8B-89AE-A63E5B4ECEEA}" type="datetime1">
              <a:rPr lang="zh-CN" altLang="en-US"/>
              <a:pPr>
                <a:defRPr/>
              </a:pPr>
              <a:t>2023/3/20</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C31DDE02-1F37-4FAB-9E14-689FC8E216D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8882905"/>
      </p:ext>
    </p:extLst>
  </p:cSld>
  <p:clrMapOvr>
    <a:masterClrMapping/>
  </p:clrMapOvr>
  <p:transition spd="slow">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CCBEBC5A-E763-461B-8FAE-C4DA142F5D62}" type="datetime1">
              <a:rPr lang="zh-CN" altLang="en-US"/>
              <a:pPr>
                <a:defRPr/>
              </a:pPr>
              <a:t>2023/3/20</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0934BCC9-F40C-48D9-A15C-4A2E03BF18C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70420188"/>
      </p:ext>
    </p:extLst>
  </p:cSld>
  <p:clrMapOvr>
    <a:masterClrMapping/>
  </p:clrMapOvr>
  <p:transition spd="slow">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051182F5-779C-470C-B138-519AFA2D834C}" type="datetime1">
              <a:rPr lang="zh-CN" altLang="en-US"/>
              <a:pPr>
                <a:defRPr/>
              </a:pPr>
              <a:t>2023/3/20</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E104FA5-6335-4CFD-A932-69D496DB4C2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49612605"/>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BBF6D4A-7E24-461E-8DC1-C0E14AB9E9C4}" type="datetime1">
              <a:rPr lang="zh-CN" altLang="en-US"/>
              <a:pPr>
                <a:defRPr/>
              </a:pPr>
              <a:t>2023/3/20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52F654A-7EE7-4CD5-9FDF-250EA79C9169}" type="slidenum">
              <a:rPr lang="zh-CN" altLang="en-US"/>
              <a:pPr>
                <a:defRPr/>
              </a:pPr>
              <a:t>‹#›</a:t>
            </a:fld>
            <a:endParaRPr lang="zh-CN" altLang="en-US"/>
          </a:p>
        </p:txBody>
      </p:sp>
    </p:spTree>
    <p:extLst>
      <p:ext uri="{BB962C8B-B14F-4D97-AF65-F5344CB8AC3E}">
        <p14:creationId xmlns:p14="http://schemas.microsoft.com/office/powerpoint/2010/main" val="1915819704"/>
      </p:ext>
    </p:extLst>
  </p:cSld>
  <p:clrMapOvr>
    <a:masterClrMapping/>
  </p:clrMapOvr>
  <p:transition spd="slow">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E854ACF8-1C3C-4B98-92EC-DF09D7FB53B6}" type="datetime1">
              <a:rPr lang="zh-CN" altLang="en-US"/>
              <a:pPr>
                <a:defRPr/>
              </a:pPr>
              <a:t>2023/3/20</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6E10EF8F-D20F-4BF2-8AFB-EFE64ADF147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1171899"/>
      </p:ext>
    </p:extLst>
  </p:cSld>
  <p:clrMapOvr>
    <a:masterClrMapping/>
  </p:clrMapOvr>
  <p:transition spd="slow">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D2A29328-3A98-4277-A7E5-88113B23D4E5}" type="datetime1">
              <a:rPr lang="zh-CN" altLang="en-US"/>
              <a:pPr>
                <a:defRPr/>
              </a:pPr>
              <a:t>2023/3/20</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6DB63557-C45C-4CBC-8AD2-4B8344A7DFA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773900780"/>
      </p:ext>
    </p:extLst>
  </p:cSld>
  <p:clrMapOvr>
    <a:masterClrMapping/>
  </p:clrMapOvr>
  <p:transition spd="slow">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91E954CE-B329-4436-80F2-97E895837FC7}" type="datetime1">
              <a:rPr lang="zh-CN" altLang="en-US"/>
              <a:pPr>
                <a:defRPr/>
              </a:pPr>
              <a:t>2023/3/20</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027136F4-7F14-43DB-9E22-91B326903A6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70815282"/>
      </p:ext>
    </p:extLst>
  </p:cSld>
  <p:clrMapOvr>
    <a:masterClrMapping/>
  </p:clrMapOvr>
  <p:transition spd="slow">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6FAD2B94-9A8E-441F-AA50-C766A0D3E761}" type="datetime1">
              <a:rPr lang="zh-CN" altLang="en-US"/>
              <a:pPr>
                <a:defRPr/>
              </a:pPr>
              <a:t>2023/3/20</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9FC3AB60-A028-4DB1-9CA6-5DC82E3D849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187609531"/>
      </p:ext>
    </p:extLst>
  </p:cSld>
  <p:clrMapOvr>
    <a:masterClrMapping/>
  </p:clrMapOvr>
  <p:transition spd="slow">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EFA9417E-1FF9-4C5D-9840-910794395B58}" type="datetime1">
              <a:rPr lang="zh-CN" altLang="en-US"/>
              <a:pPr>
                <a:defRPr/>
              </a:pPr>
              <a:t>2023/3/20</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16372342-8E66-472A-87D9-599BC38EC6A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59900893"/>
      </p:ext>
    </p:extLst>
  </p:cSld>
  <p:clrMapOvr>
    <a:masterClrMapping/>
  </p:clrMapOvr>
  <p:transition spd="slow">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FD6AB3FB-A52B-4587-B8FA-9B555C172A76}" type="datetime1">
              <a:rPr lang="zh-CN" altLang="en-US"/>
              <a:pPr>
                <a:defRPr/>
              </a:pPr>
              <a:t>2023/3/20</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005FF06D-198E-42D9-A119-335D263265C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17391211"/>
      </p:ext>
    </p:extLst>
  </p:cSld>
  <p:clrMapOvr>
    <a:masterClrMapping/>
  </p:clrMapOvr>
  <p:transition spd="slow">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DBBF992A-7E00-4EBB-AF67-2FFA15A8CD87}" type="datetime1">
              <a:rPr lang="zh-CN" altLang="en-US"/>
              <a:pPr>
                <a:defRPr/>
              </a:pPr>
              <a:t>2023/3/20</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378B372A-3924-4A1A-9B51-545F2BAA491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06177024"/>
      </p:ext>
    </p:extLst>
  </p:cSld>
  <p:clrMapOvr>
    <a:masterClrMapping/>
  </p:clrMapOvr>
  <p:transition spd="slow">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41F45934-D38B-47C1-9C1B-A524DA85D830}" type="datetime1">
              <a:rPr lang="zh-CN" altLang="en-US"/>
              <a:pPr>
                <a:defRPr/>
              </a:pPr>
              <a:t>2023/3/20</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90D6663A-BA55-412D-86AC-47563897723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78495116"/>
      </p:ext>
    </p:extLst>
  </p:cSld>
  <p:clrMapOvr>
    <a:masterClrMapping/>
  </p:clrMapOvr>
  <p:transition spd="slow">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E0B85C20-7D97-46E7-8801-44AE9FF0C468}" type="datetime1">
              <a:rPr lang="zh-CN" altLang="en-US"/>
              <a:pPr>
                <a:defRPr/>
              </a:pPr>
              <a:t>2023/3/20</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DD74441-1546-4B09-835A-61C316E4DCC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2868202"/>
      </p:ext>
    </p:extLst>
  </p:cSld>
  <p:clrMapOvr>
    <a:masterClrMapping/>
  </p:clrMapOvr>
  <p:transition spd="slow">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9B9DE4C6-D2E0-4A4E-A787-074A87FA9795}" type="datetime1">
              <a:rPr lang="zh-CN" altLang="en-US"/>
              <a:pPr>
                <a:defRPr/>
              </a:pPr>
              <a:t>2023/3/20</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C7FC65CF-C349-4C15-80ED-168511D63F1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108245353"/>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smtClean="0">
                <a:solidFill>
                  <a:srgbClr val="898989"/>
                </a:solidFill>
                <a:ea typeface="宋体" panose="02010600030101010101" pitchFamily="2" charset="-122"/>
              </a:defRPr>
            </a:lvl1pPr>
          </a:lstStyle>
          <a:p>
            <a:pPr>
              <a:defRPr/>
            </a:pPr>
            <a:fld id="{93C0B241-79C0-4794-9492-28A7C2B5F2B6}" type="datetime1">
              <a:rPr lang="zh-CN" altLang="en-US"/>
              <a:pPr>
                <a:defRPr/>
              </a:pPr>
              <a:t>2023/3/20</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anose="02010600030101010101" pitchFamily="2" charset="-122"/>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a:solidFill>
                  <a:srgbClr val="898989"/>
                </a:solidFill>
                <a:ea typeface="宋体" charset="-122"/>
              </a:defRPr>
            </a:lvl1pPr>
          </a:lstStyle>
          <a:p>
            <a:pPr>
              <a:defRPr/>
            </a:pPr>
            <a:fld id="{85C25DB0-10C1-41AB-8296-3B7CFB3CB33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fade/>
  </p:transition>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42"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0243"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1268"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smtClean="0">
                <a:solidFill>
                  <a:srgbClr val="898989"/>
                </a:solidFill>
                <a:ea typeface="宋体" panose="02010600030101010101" pitchFamily="2" charset="-122"/>
              </a:defRPr>
            </a:lvl1pPr>
          </a:lstStyle>
          <a:p>
            <a:pPr>
              <a:defRPr/>
            </a:pPr>
            <a:fld id="{EE6848A3-9BAA-46AD-B02A-6E87330913C4}" type="datetime1">
              <a:rPr lang="zh-CN" altLang="en-US"/>
              <a:pPr>
                <a:defRPr/>
              </a:pPr>
              <a:t>2023/3/20</a:t>
            </a:fld>
            <a:endParaRPr lang="zh-CN" altLang="en-US" sz="1800">
              <a:solidFill>
                <a:srgbClr val="000000"/>
              </a:solidFill>
            </a:endParaRPr>
          </a:p>
        </p:txBody>
      </p:sp>
      <p:sp>
        <p:nvSpPr>
          <p:cNvPr id="11269"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anose="02010600030101010101" pitchFamily="2" charset="-122"/>
              </a:defRPr>
            </a:lvl1pPr>
          </a:lstStyle>
          <a:p>
            <a:pPr>
              <a:defRPr/>
            </a:pPr>
            <a:endParaRPr lang="zh-CN" altLang="en-US"/>
          </a:p>
        </p:txBody>
      </p:sp>
      <p:sp>
        <p:nvSpPr>
          <p:cNvPr id="11270"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a:solidFill>
                  <a:srgbClr val="898989"/>
                </a:solidFill>
                <a:ea typeface="宋体" charset="-122"/>
              </a:defRPr>
            </a:lvl1pPr>
          </a:lstStyle>
          <a:p>
            <a:pPr>
              <a:defRPr/>
            </a:pPr>
            <a:fld id="{094FFEBD-D389-43EC-8B53-5115964FC67D}"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26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126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2292"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smtClean="0">
                <a:solidFill>
                  <a:srgbClr val="898989"/>
                </a:solidFill>
                <a:ea typeface="宋体" panose="02010600030101010101" pitchFamily="2" charset="-122"/>
              </a:defRPr>
            </a:lvl1pPr>
          </a:lstStyle>
          <a:p>
            <a:pPr>
              <a:defRPr/>
            </a:pPr>
            <a:fld id="{DEB3B23D-1F9A-4851-B905-F98329BC8F64}" type="datetime1">
              <a:rPr lang="zh-CN" altLang="en-US"/>
              <a:pPr>
                <a:defRPr/>
              </a:pPr>
              <a:t>2023/3/20</a:t>
            </a:fld>
            <a:endParaRPr lang="zh-CN" altLang="en-US" sz="1800">
              <a:solidFill>
                <a:srgbClr val="000000"/>
              </a:solidFill>
            </a:endParaRPr>
          </a:p>
        </p:txBody>
      </p:sp>
      <p:sp>
        <p:nvSpPr>
          <p:cNvPr id="12293"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anose="02010600030101010101" pitchFamily="2" charset="-122"/>
              </a:defRPr>
            </a:lvl1pPr>
          </a:lstStyle>
          <a:p>
            <a:pPr>
              <a:defRPr/>
            </a:pPr>
            <a:endParaRPr lang="zh-CN" altLang="en-US"/>
          </a:p>
        </p:txBody>
      </p:sp>
      <p:sp>
        <p:nvSpPr>
          <p:cNvPr id="12294"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a:solidFill>
                  <a:srgbClr val="898989"/>
                </a:solidFill>
                <a:ea typeface="宋体" charset="-122"/>
              </a:defRPr>
            </a:lvl1pPr>
          </a:lstStyle>
          <a:p>
            <a:pPr>
              <a:defRPr/>
            </a:pPr>
            <a:fld id="{95AFC297-97AD-49CA-B655-5337757FB1A5}"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229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3316"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smtClean="0">
                <a:solidFill>
                  <a:srgbClr val="898989"/>
                </a:solidFill>
                <a:ea typeface="宋体" panose="02010600030101010101" pitchFamily="2" charset="-122"/>
              </a:defRPr>
            </a:lvl1pPr>
          </a:lstStyle>
          <a:p>
            <a:pPr>
              <a:defRPr/>
            </a:pPr>
            <a:fld id="{9AF7F052-8686-4920-9F0B-F03329B55D2B}" type="datetime1">
              <a:rPr lang="zh-CN" altLang="en-US"/>
              <a:pPr>
                <a:defRPr/>
              </a:pPr>
              <a:t>2023/3/20</a:t>
            </a:fld>
            <a:endParaRPr lang="zh-CN" altLang="en-US" sz="1800">
              <a:solidFill>
                <a:srgbClr val="000000"/>
              </a:solidFill>
            </a:endParaRPr>
          </a:p>
        </p:txBody>
      </p:sp>
      <p:sp>
        <p:nvSpPr>
          <p:cNvPr id="13317"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anose="02010600030101010101" pitchFamily="2" charset="-122"/>
              </a:defRPr>
            </a:lvl1pPr>
          </a:lstStyle>
          <a:p>
            <a:pPr>
              <a:defRPr/>
            </a:pPr>
            <a:endParaRPr lang="zh-CN" altLang="en-US"/>
          </a:p>
        </p:txBody>
      </p:sp>
      <p:sp>
        <p:nvSpPr>
          <p:cNvPr id="13318"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a:solidFill>
                  <a:srgbClr val="898989"/>
                </a:solidFill>
                <a:ea typeface="宋体" charset="-122"/>
              </a:defRPr>
            </a:lvl1pPr>
          </a:lstStyle>
          <a:p>
            <a:pPr>
              <a:defRPr/>
            </a:pPr>
            <a:fld id="{59ADCE4F-682D-495A-BA83-9C9AEB0A383A}"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331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4340" name="日期占位符 2"/>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smtClean="0">
                <a:solidFill>
                  <a:srgbClr val="898989"/>
                </a:solidFill>
                <a:ea typeface="宋体" panose="02010600030101010101" pitchFamily="2" charset="-122"/>
              </a:defRPr>
            </a:lvl1pPr>
          </a:lstStyle>
          <a:p>
            <a:pPr>
              <a:defRPr/>
            </a:pPr>
            <a:fld id="{E3DCA610-F73E-426A-B4C9-15392AEB058B}" type="datetime1">
              <a:rPr lang="zh-CN" altLang="en-US"/>
              <a:pPr>
                <a:defRPr/>
              </a:pPr>
              <a:t>2023/3/20</a:t>
            </a:fld>
            <a:endParaRPr lang="zh-CN" altLang="en-US" sz="1800">
              <a:solidFill>
                <a:srgbClr val="000000"/>
              </a:solidFill>
            </a:endParaRPr>
          </a:p>
        </p:txBody>
      </p:sp>
      <p:sp>
        <p:nvSpPr>
          <p:cNvPr id="14341" name="页脚占位符 3"/>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anose="02010600030101010101" pitchFamily="2" charset="-122"/>
              </a:defRPr>
            </a:lvl1pPr>
          </a:lstStyle>
          <a:p>
            <a:pPr>
              <a:defRPr/>
            </a:pPr>
            <a:endParaRPr lang="zh-CN" altLang="en-US"/>
          </a:p>
        </p:txBody>
      </p:sp>
      <p:sp>
        <p:nvSpPr>
          <p:cNvPr id="14342" name="灯片编号占位符 4"/>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a:solidFill>
                  <a:srgbClr val="898989"/>
                </a:solidFill>
                <a:ea typeface="宋体" charset="-122"/>
              </a:defRPr>
            </a:lvl1pPr>
          </a:lstStyle>
          <a:p>
            <a:pPr>
              <a:defRPr/>
            </a:pPr>
            <a:fld id="{D98725A9-8044-4278-94C9-67494CB28834}"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ea typeface="宋体" panose="02010600030101010101" pitchFamily="2" charset="-122"/>
              </a:defRPr>
            </a:lvl1pPr>
          </a:lstStyle>
          <a:p>
            <a:pPr>
              <a:defRPr/>
            </a:pPr>
            <a:fld id="{0A96737E-9B97-4A60-AF00-00172B1F2EF6}" type="datetime1">
              <a:rPr lang="zh-CN" altLang="en-US"/>
              <a:pPr>
                <a:defRPr/>
              </a:pPr>
              <a:t>2023/3/20</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anose="02010600030101010101" pitchFamily="2" charset="-122"/>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a:solidFill>
                  <a:srgbClr val="898989"/>
                </a:solidFill>
                <a:ea typeface="宋体" charset="-122"/>
              </a:defRPr>
            </a:lvl1pPr>
          </a:lstStyle>
          <a:p>
            <a:pPr>
              <a:defRPr/>
            </a:pPr>
            <a:fld id="{AC5C6AA3-2AF5-437A-B32E-16F33990EF62}" type="slidenum">
              <a:rPr lang="zh-CN" altLang="en-US"/>
              <a:pPr>
                <a:defRPr/>
              </a:pPr>
              <a:t>‹#›</a:t>
            </a:fld>
            <a:endParaRPr lang="zh-CN" altLang="en-US"/>
          </a:p>
        </p:txBody>
      </p:sp>
    </p:spTree>
    <p:extLst>
      <p:ext uri="{BB962C8B-B14F-4D97-AF65-F5344CB8AC3E}">
        <p14:creationId xmlns:p14="http://schemas.microsoft.com/office/powerpoint/2010/main" val="1704258400"/>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spd="slow">
    <p:fade/>
  </p:transition>
  <p:hf hdr="0" ftr="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205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3076"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smtClean="0">
                <a:solidFill>
                  <a:srgbClr val="898989"/>
                </a:solidFill>
                <a:latin typeface="Arial" pitchFamily="34" charset="0"/>
                <a:ea typeface="宋体" panose="02010600030101010101" pitchFamily="2" charset="-122"/>
              </a:defRPr>
            </a:lvl1pPr>
          </a:lstStyle>
          <a:p>
            <a:pPr>
              <a:defRPr/>
            </a:pPr>
            <a:fld id="{B9731AA4-BF48-4A33-A3F2-BF4B45ED32CD}" type="datetime1">
              <a:rPr lang="zh-CN" altLang="en-US"/>
              <a:pPr>
                <a:defRPr/>
              </a:pPr>
              <a:t>2023/3/20</a:t>
            </a:fld>
            <a:endParaRPr lang="zh-CN" altLang="en-US" sz="1800">
              <a:solidFill>
                <a:srgbClr val="000000"/>
              </a:solidFill>
            </a:endParaRPr>
          </a:p>
        </p:txBody>
      </p:sp>
      <p:sp>
        <p:nvSpPr>
          <p:cNvPr id="3077"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latin typeface="Arial" pitchFamily="34" charset="0"/>
                <a:ea typeface="宋体" panose="02010600030101010101" pitchFamily="2" charset="-122"/>
              </a:defRPr>
            </a:lvl1pPr>
          </a:lstStyle>
          <a:p>
            <a:pPr>
              <a:defRPr/>
            </a:pPr>
            <a:endParaRPr lang="zh-CN" altLang="en-US"/>
          </a:p>
        </p:txBody>
      </p:sp>
      <p:sp>
        <p:nvSpPr>
          <p:cNvPr id="3078"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a:solidFill>
                  <a:srgbClr val="898989"/>
                </a:solidFill>
                <a:latin typeface="Arial" charset="0"/>
                <a:ea typeface="宋体" charset="-122"/>
              </a:defRPr>
            </a:lvl1pPr>
          </a:lstStyle>
          <a:p>
            <a:pPr>
              <a:defRPr/>
            </a:pPr>
            <a:fld id="{8A48F96D-3112-4F07-9684-FA5F377DE442}"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307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4100"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smtClean="0">
                <a:solidFill>
                  <a:srgbClr val="898989"/>
                </a:solidFill>
                <a:ea typeface="宋体" panose="02010600030101010101" pitchFamily="2" charset="-122"/>
              </a:defRPr>
            </a:lvl1pPr>
          </a:lstStyle>
          <a:p>
            <a:pPr>
              <a:defRPr/>
            </a:pPr>
            <a:fld id="{4C9A1343-9260-4CF9-9AFF-92235FB4093A}" type="datetime1">
              <a:rPr lang="zh-CN" altLang="en-US"/>
              <a:pPr>
                <a:defRPr/>
              </a:pPr>
              <a:t>2023/3/20</a:t>
            </a:fld>
            <a:endParaRPr lang="zh-CN" altLang="en-US" sz="1800">
              <a:solidFill>
                <a:srgbClr val="000000"/>
              </a:solidFill>
            </a:endParaRPr>
          </a:p>
        </p:txBody>
      </p:sp>
      <p:sp>
        <p:nvSpPr>
          <p:cNvPr id="4101"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anose="02010600030101010101" pitchFamily="2" charset="-122"/>
              </a:defRPr>
            </a:lvl1pPr>
          </a:lstStyle>
          <a:p>
            <a:pPr>
              <a:defRPr/>
            </a:pPr>
            <a:endParaRPr lang="zh-CN" altLang="en-US"/>
          </a:p>
        </p:txBody>
      </p:sp>
      <p:sp>
        <p:nvSpPr>
          <p:cNvPr id="4102"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a:solidFill>
                  <a:srgbClr val="898989"/>
                </a:solidFill>
                <a:ea typeface="宋体" charset="-122"/>
              </a:defRPr>
            </a:lvl1pPr>
          </a:lstStyle>
          <a:p>
            <a:pPr>
              <a:defRPr/>
            </a:pPr>
            <a:fld id="{4F2CE6C9-8F5D-477E-8F31-502C00121A0D}"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409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5124"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smtClean="0">
                <a:solidFill>
                  <a:srgbClr val="898989"/>
                </a:solidFill>
                <a:ea typeface="宋体" panose="02010600030101010101" pitchFamily="2" charset="-122"/>
              </a:defRPr>
            </a:lvl1pPr>
          </a:lstStyle>
          <a:p>
            <a:pPr>
              <a:defRPr/>
            </a:pPr>
            <a:fld id="{F00CFDCB-F91D-4378-A692-857A0A377310}" type="datetime1">
              <a:rPr lang="zh-CN" altLang="en-US"/>
              <a:pPr>
                <a:defRPr/>
              </a:pPr>
              <a:t>2023/3/20</a:t>
            </a:fld>
            <a:endParaRPr lang="zh-CN" altLang="en-US" sz="1800">
              <a:solidFill>
                <a:srgbClr val="000000"/>
              </a:solidFill>
            </a:endParaRPr>
          </a:p>
        </p:txBody>
      </p:sp>
      <p:sp>
        <p:nvSpPr>
          <p:cNvPr id="5125"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anose="02010600030101010101" pitchFamily="2" charset="-122"/>
              </a:defRPr>
            </a:lvl1pPr>
          </a:lstStyle>
          <a:p>
            <a:pPr>
              <a:defRPr/>
            </a:pPr>
            <a:endParaRPr lang="zh-CN" altLang="en-US"/>
          </a:p>
        </p:txBody>
      </p:sp>
      <p:sp>
        <p:nvSpPr>
          <p:cNvPr id="5126"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a:solidFill>
                  <a:srgbClr val="898989"/>
                </a:solidFill>
                <a:ea typeface="宋体" charset="-122"/>
              </a:defRPr>
            </a:lvl1pPr>
          </a:lstStyle>
          <a:p>
            <a:pPr>
              <a:defRPr/>
            </a:pPr>
            <a:fld id="{3DA7F813-653A-43E5-9E2A-B9F8E8935352}"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122"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5123"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6148"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smtClean="0">
                <a:solidFill>
                  <a:srgbClr val="898989"/>
                </a:solidFill>
                <a:ea typeface="宋体" panose="02010600030101010101" pitchFamily="2" charset="-122"/>
              </a:defRPr>
            </a:lvl1pPr>
          </a:lstStyle>
          <a:p>
            <a:pPr>
              <a:defRPr/>
            </a:pPr>
            <a:fld id="{F2092E27-6708-459D-BB98-8D917E0666BB}" type="datetime1">
              <a:rPr lang="zh-CN" altLang="en-US"/>
              <a:pPr>
                <a:defRPr/>
              </a:pPr>
              <a:t>2023/3/20</a:t>
            </a:fld>
            <a:endParaRPr lang="zh-CN" altLang="en-US" sz="1800">
              <a:solidFill>
                <a:srgbClr val="000000"/>
              </a:solidFill>
            </a:endParaRPr>
          </a:p>
        </p:txBody>
      </p:sp>
      <p:sp>
        <p:nvSpPr>
          <p:cNvPr id="6149"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anose="02010600030101010101" pitchFamily="2" charset="-122"/>
              </a:defRPr>
            </a:lvl1pPr>
          </a:lstStyle>
          <a:p>
            <a:pPr>
              <a:defRPr/>
            </a:pPr>
            <a:endParaRPr lang="zh-CN" altLang="en-US"/>
          </a:p>
        </p:txBody>
      </p:sp>
      <p:sp>
        <p:nvSpPr>
          <p:cNvPr id="6150"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a:solidFill>
                  <a:srgbClr val="898989"/>
                </a:solidFill>
                <a:ea typeface="宋体" charset="-122"/>
              </a:defRPr>
            </a:lvl1pPr>
          </a:lstStyle>
          <a:p>
            <a:pPr>
              <a:defRPr/>
            </a:pPr>
            <a:fld id="{53BAE59D-B177-4525-8CDC-83A4750B4A35}"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614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7172" name="日期占位符 6"/>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smtClean="0">
                <a:solidFill>
                  <a:srgbClr val="898989"/>
                </a:solidFill>
                <a:ea typeface="宋体" panose="02010600030101010101" pitchFamily="2" charset="-122"/>
              </a:defRPr>
            </a:lvl1pPr>
          </a:lstStyle>
          <a:p>
            <a:pPr>
              <a:defRPr/>
            </a:pPr>
            <a:fld id="{6B94D067-754A-4998-89EA-1C1FA46E8B40}" type="datetime1">
              <a:rPr lang="zh-CN" altLang="en-US"/>
              <a:pPr>
                <a:defRPr/>
              </a:pPr>
              <a:t>2023/3/20</a:t>
            </a:fld>
            <a:endParaRPr lang="zh-CN" altLang="en-US" sz="1800">
              <a:solidFill>
                <a:srgbClr val="000000"/>
              </a:solidFill>
            </a:endParaRPr>
          </a:p>
        </p:txBody>
      </p:sp>
      <p:sp>
        <p:nvSpPr>
          <p:cNvPr id="7173" name="页脚占位符 7"/>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anose="02010600030101010101" pitchFamily="2" charset="-122"/>
              </a:defRPr>
            </a:lvl1pPr>
          </a:lstStyle>
          <a:p>
            <a:pPr>
              <a:defRPr/>
            </a:pPr>
            <a:endParaRPr lang="zh-CN" altLang="en-US"/>
          </a:p>
        </p:txBody>
      </p:sp>
      <p:sp>
        <p:nvSpPr>
          <p:cNvPr id="7174" name="灯片编号占位符 8"/>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a:solidFill>
                  <a:srgbClr val="898989"/>
                </a:solidFill>
                <a:ea typeface="宋体" charset="-122"/>
              </a:defRPr>
            </a:lvl1pPr>
          </a:lstStyle>
          <a:p>
            <a:pPr>
              <a:defRPr/>
            </a:pPr>
            <a:fld id="{0642937B-1CFC-40F9-A3D9-473B144543DC}"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17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717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8196" name="日期占位符 2"/>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smtClean="0">
                <a:solidFill>
                  <a:srgbClr val="898989"/>
                </a:solidFill>
                <a:ea typeface="宋体" panose="02010600030101010101" pitchFamily="2" charset="-122"/>
              </a:defRPr>
            </a:lvl1pPr>
          </a:lstStyle>
          <a:p>
            <a:pPr>
              <a:defRPr/>
            </a:pPr>
            <a:fld id="{AEBF7209-549C-4E8C-835E-A1FE25A728C8}" type="datetime1">
              <a:rPr lang="zh-CN" altLang="en-US"/>
              <a:pPr>
                <a:defRPr/>
              </a:pPr>
              <a:t>2023/3/20</a:t>
            </a:fld>
            <a:endParaRPr lang="zh-CN" altLang="en-US" sz="1800">
              <a:solidFill>
                <a:srgbClr val="000000"/>
              </a:solidFill>
            </a:endParaRPr>
          </a:p>
        </p:txBody>
      </p:sp>
      <p:sp>
        <p:nvSpPr>
          <p:cNvPr id="8197" name="页脚占位符 3"/>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anose="02010600030101010101" pitchFamily="2" charset="-122"/>
              </a:defRPr>
            </a:lvl1pPr>
          </a:lstStyle>
          <a:p>
            <a:pPr>
              <a:defRPr/>
            </a:pPr>
            <a:endParaRPr lang="zh-CN" altLang="en-US"/>
          </a:p>
        </p:txBody>
      </p:sp>
      <p:sp>
        <p:nvSpPr>
          <p:cNvPr id="8198" name="灯片编号占位符 4"/>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a:solidFill>
                  <a:srgbClr val="898989"/>
                </a:solidFill>
                <a:ea typeface="宋体" charset="-122"/>
              </a:defRPr>
            </a:lvl1pPr>
          </a:lstStyle>
          <a:p>
            <a:pPr>
              <a:defRPr/>
            </a:pPr>
            <a:fld id="{83720DF8-A231-4174-9477-365C4B5384A5}"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9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819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9220" name="日期占位符 1"/>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smtClean="0">
                <a:solidFill>
                  <a:srgbClr val="898989"/>
                </a:solidFill>
                <a:ea typeface="宋体" panose="02010600030101010101" pitchFamily="2" charset="-122"/>
              </a:defRPr>
            </a:lvl1pPr>
          </a:lstStyle>
          <a:p>
            <a:pPr>
              <a:defRPr/>
            </a:pPr>
            <a:fld id="{E42D55F8-9E03-4664-A36B-1066BA5CD4BF}" type="datetime1">
              <a:rPr lang="zh-CN" altLang="en-US"/>
              <a:pPr>
                <a:defRPr/>
              </a:pPr>
              <a:t>2023/3/20</a:t>
            </a:fld>
            <a:endParaRPr lang="zh-CN" altLang="en-US" sz="1800">
              <a:solidFill>
                <a:srgbClr val="000000"/>
              </a:solidFill>
            </a:endParaRPr>
          </a:p>
        </p:txBody>
      </p:sp>
      <p:sp>
        <p:nvSpPr>
          <p:cNvPr id="9221" name="页脚占位符 2"/>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anose="02010600030101010101" pitchFamily="2" charset="-122"/>
              </a:defRPr>
            </a:lvl1pPr>
          </a:lstStyle>
          <a:p>
            <a:pPr>
              <a:defRPr/>
            </a:pPr>
            <a:endParaRPr lang="zh-CN" altLang="en-US"/>
          </a:p>
        </p:txBody>
      </p:sp>
      <p:sp>
        <p:nvSpPr>
          <p:cNvPr id="9222" name="灯片编号占位符 3"/>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a:solidFill>
                  <a:srgbClr val="898989"/>
                </a:solidFill>
                <a:ea typeface="宋体" charset="-122"/>
              </a:defRPr>
            </a:lvl1pPr>
          </a:lstStyle>
          <a:p>
            <a:pPr>
              <a:defRPr/>
            </a:pPr>
            <a:fld id="{9C2230B2-8894-47FE-884A-9E2813D9534D}"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218"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921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0244"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smtClean="0">
                <a:solidFill>
                  <a:srgbClr val="898989"/>
                </a:solidFill>
                <a:ea typeface="宋体" panose="02010600030101010101" pitchFamily="2" charset="-122"/>
              </a:defRPr>
            </a:lvl1pPr>
          </a:lstStyle>
          <a:p>
            <a:pPr>
              <a:defRPr/>
            </a:pPr>
            <a:fld id="{212D6383-EAA8-49E7-BECF-F5E8A4222818}" type="datetime1">
              <a:rPr lang="zh-CN" altLang="en-US"/>
              <a:pPr>
                <a:defRPr/>
              </a:pPr>
              <a:t>2023/3/20</a:t>
            </a:fld>
            <a:endParaRPr lang="zh-CN" altLang="en-US" sz="1800">
              <a:solidFill>
                <a:srgbClr val="000000"/>
              </a:solidFill>
            </a:endParaRPr>
          </a:p>
        </p:txBody>
      </p:sp>
      <p:sp>
        <p:nvSpPr>
          <p:cNvPr id="10245"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ea typeface="宋体" panose="02010600030101010101" pitchFamily="2" charset="-122"/>
              </a:defRPr>
            </a:lvl1pPr>
          </a:lstStyle>
          <a:p>
            <a:pPr>
              <a:defRPr/>
            </a:pPr>
            <a:endParaRPr lang="zh-CN" altLang="en-US"/>
          </a:p>
        </p:txBody>
      </p:sp>
      <p:sp>
        <p:nvSpPr>
          <p:cNvPr id="10246"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a:solidFill>
                  <a:srgbClr val="898989"/>
                </a:solidFill>
                <a:ea typeface="宋体" charset="-122"/>
              </a:defRPr>
            </a:lvl1pPr>
          </a:lstStyle>
          <a:p>
            <a:pPr>
              <a:defRPr/>
            </a:pPr>
            <a:fld id="{DB75A1CA-157A-416C-8FB2-C5D8DC4537A6}"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spd="slow">
    <p:fade/>
  </p:transition>
  <p:hf hdr="0" ftr="0" dt="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4.png"/><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3.wmf"/><Relationship Id="rId4" Type="http://schemas.openxmlformats.org/officeDocument/2006/relationships/oleObject" Target="../embeddings/oleObject4.bin"/><Relationship Id="rId9" Type="http://schemas.openxmlformats.org/officeDocument/2006/relationships/image" Target="../media/image15.wmf"/></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8" y="-200025"/>
            <a:ext cx="1219200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矩形 8"/>
          <p:cNvSpPr>
            <a:spLocks/>
          </p:cNvSpPr>
          <p:nvPr/>
        </p:nvSpPr>
        <p:spPr bwMode="auto">
          <a:xfrm>
            <a:off x="763588" y="1619250"/>
            <a:ext cx="11096625" cy="1819275"/>
          </a:xfrm>
          <a:custGeom>
            <a:avLst/>
            <a:gdLst>
              <a:gd name="T0" fmla="*/ 0 w 6696075"/>
              <a:gd name="T1" fmla="*/ 0 h 1819275"/>
              <a:gd name="T2" fmla="*/ 27862382 w 6696075"/>
              <a:gd name="T3" fmla="*/ 19050 h 1819275"/>
              <a:gd name="T4" fmla="*/ 27862382 w 6696075"/>
              <a:gd name="T5" fmla="*/ 1809750 h 1819275"/>
              <a:gd name="T6" fmla="*/ 4669799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chemeClr val="accent1">
              <a:lumMod val="50000"/>
            </a:schemeClr>
          </a:solidFill>
          <a:ln>
            <a:noFill/>
          </a:ln>
        </p:spPr>
        <p:txBody>
          <a:bodyPr anchor="ctr"/>
          <a:lstStyle/>
          <a:p>
            <a:pPr>
              <a:defRPr/>
            </a:pPr>
            <a:endParaRPr lang="zh-CN" altLang="en-US"/>
          </a:p>
        </p:txBody>
      </p:sp>
      <p:sp>
        <p:nvSpPr>
          <p:cNvPr id="14340" name="矩形 9"/>
          <p:cNvSpPr>
            <a:spLocks noChangeArrowheads="1"/>
          </p:cNvSpPr>
          <p:nvPr/>
        </p:nvSpPr>
        <p:spPr bwMode="auto">
          <a:xfrm>
            <a:off x="12088813" y="1628775"/>
            <a:ext cx="171450" cy="1800225"/>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endParaRPr>
          </a:p>
        </p:txBody>
      </p:sp>
      <p:sp>
        <p:nvSpPr>
          <p:cNvPr id="14341" name="等腰三角形 11"/>
          <p:cNvSpPr>
            <a:spLocks/>
          </p:cNvSpPr>
          <p:nvPr/>
        </p:nvSpPr>
        <p:spPr bwMode="auto">
          <a:xfrm>
            <a:off x="5964238" y="1628775"/>
            <a:ext cx="5895975" cy="1800225"/>
          </a:xfrm>
          <a:custGeom>
            <a:avLst/>
            <a:gdLst>
              <a:gd name="T0" fmla="*/ 0 w 5895976"/>
              <a:gd name="T1" fmla="*/ 1800225 h 1800225"/>
              <a:gd name="T2" fmla="*/ 3586152 w 5895976"/>
              <a:gd name="T3" fmla="*/ 0 h 1800225"/>
              <a:gd name="T4" fmla="*/ 5895957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rgbClr val="0C8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4342" name="矩形 14"/>
          <p:cNvSpPr>
            <a:spLocks noChangeArrowheads="1"/>
          </p:cNvSpPr>
          <p:nvPr/>
        </p:nvSpPr>
        <p:spPr bwMode="auto">
          <a:xfrm>
            <a:off x="0" y="6448425"/>
            <a:ext cx="12192000" cy="419100"/>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endParaRPr>
          </a:p>
        </p:txBody>
      </p:sp>
      <p:sp>
        <p:nvSpPr>
          <p:cNvPr id="14343" name="矩形 17"/>
          <p:cNvSpPr>
            <a:spLocks noChangeArrowheads="1"/>
          </p:cNvSpPr>
          <p:nvPr/>
        </p:nvSpPr>
        <p:spPr bwMode="auto">
          <a:xfrm>
            <a:off x="9271000" y="6448425"/>
            <a:ext cx="2921000" cy="422275"/>
          </a:xfrm>
          <a:prstGeom prst="rect">
            <a:avLst/>
          </a:prstGeom>
          <a:solidFill>
            <a:srgbClr val="7773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endParaRPr>
          </a:p>
        </p:txBody>
      </p:sp>
      <p:sp>
        <p:nvSpPr>
          <p:cNvPr id="14344" name="直角三角形 15"/>
          <p:cNvSpPr>
            <a:spLocks noChangeArrowheads="1"/>
          </p:cNvSpPr>
          <p:nvPr/>
        </p:nvSpPr>
        <p:spPr bwMode="auto">
          <a:xfrm rot="-2482782">
            <a:off x="9013825" y="6180138"/>
            <a:ext cx="622300" cy="544512"/>
          </a:xfrm>
          <a:prstGeom prst="rtTriangle">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endParaRPr>
          </a:p>
        </p:txBody>
      </p:sp>
      <p:sp>
        <p:nvSpPr>
          <p:cNvPr id="14345" name="文本框 24"/>
          <p:cNvSpPr txBox="1">
            <a:spLocks noChangeArrowheads="1"/>
          </p:cNvSpPr>
          <p:nvPr/>
        </p:nvSpPr>
        <p:spPr bwMode="auto">
          <a:xfrm>
            <a:off x="2011363" y="2008188"/>
            <a:ext cx="96647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charset="0"/>
              <a:buNone/>
            </a:pPr>
            <a:r>
              <a:rPr lang="zh-CN" altLang="en-US" sz="4800" b="1">
                <a:solidFill>
                  <a:schemeClr val="bg1"/>
                </a:solidFill>
                <a:latin typeface="微软雅黑" pitchFamily="34" charset="-122"/>
                <a:ea typeface="微软雅黑" pitchFamily="34" charset="-122"/>
              </a:rPr>
              <a:t>第一单元  金融基础要素</a:t>
            </a:r>
          </a:p>
        </p:txBody>
      </p:sp>
      <p:sp>
        <p:nvSpPr>
          <p:cNvPr id="14346" name="矩形 25"/>
          <p:cNvSpPr>
            <a:spLocks noChangeArrowheads="1"/>
          </p:cNvSpPr>
          <p:nvPr/>
        </p:nvSpPr>
        <p:spPr bwMode="auto">
          <a:xfrm>
            <a:off x="6958013" y="2820988"/>
            <a:ext cx="438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eaLnBrk="1" hangingPunct="1">
              <a:buFont typeface="Arial" charset="0"/>
              <a:buNone/>
            </a:pPr>
            <a:endParaRPr lang="zh-CN" altLang="en-US">
              <a:solidFill>
                <a:schemeClr val="bg1"/>
              </a:solidFill>
            </a:endParaRPr>
          </a:p>
        </p:txBody>
      </p:sp>
      <p:sp>
        <p:nvSpPr>
          <p:cNvPr id="14348" name="灯片编号占位符 1"/>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86D27C2D-2EE0-4D41-A9F4-8E4A822DA91E}" type="slidenum">
              <a:rPr lang="zh-CN" altLang="en-US" smtClean="0">
                <a:solidFill>
                  <a:srgbClr val="898989"/>
                </a:solidFill>
              </a:rPr>
              <a:pPr/>
              <a:t>1</a:t>
            </a:fld>
            <a:endParaRPr lang="zh-CN" altLang="en-US" smtClean="0">
              <a:solidFill>
                <a:srgbClr val="898989"/>
              </a:solidFill>
            </a:endParaRPr>
          </a:p>
        </p:txBody>
      </p:sp>
      <p:sp>
        <p:nvSpPr>
          <p:cNvPr id="13" name="Rectangle 3"/>
          <p:cNvSpPr txBox="1">
            <a:spLocks noChangeArrowheads="1"/>
          </p:cNvSpPr>
          <p:nvPr/>
        </p:nvSpPr>
        <p:spPr bwMode="auto">
          <a:xfrm>
            <a:off x="2492375" y="3743325"/>
            <a:ext cx="7637463" cy="229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lnSpc>
                <a:spcPct val="90000"/>
              </a:lnSpc>
              <a:spcBef>
                <a:spcPts val="1000"/>
              </a:spcBef>
              <a:buFont typeface="Arial" charset="0"/>
              <a:buChar char="•"/>
            </a:pPr>
            <a:r>
              <a:rPr lang="zh-CN" altLang="en-US" sz="2400" b="1" dirty="0" smtClean="0">
                <a:latin typeface="微软雅黑" pitchFamily="34" charset="-122"/>
                <a:ea typeface="微软雅黑" pitchFamily="34" charset="-122"/>
              </a:rPr>
              <a:t>第一讲   </a:t>
            </a:r>
            <a:r>
              <a:rPr lang="zh-CN" altLang="en-US" sz="2400" b="1" dirty="0">
                <a:latin typeface="微软雅黑" pitchFamily="34" charset="-122"/>
                <a:ea typeface="微软雅黑" pitchFamily="34" charset="-122"/>
              </a:rPr>
              <a:t>货币与货币制度  </a:t>
            </a:r>
            <a:endParaRPr lang="en-US" altLang="zh-CN" sz="2400" b="1" dirty="0">
              <a:latin typeface="微软雅黑" pitchFamily="34" charset="-122"/>
              <a:ea typeface="微软雅黑" pitchFamily="34" charset="-122"/>
            </a:endParaRPr>
          </a:p>
          <a:p>
            <a:pPr eaLnBrk="1" hangingPunct="1">
              <a:lnSpc>
                <a:spcPct val="90000"/>
              </a:lnSpc>
              <a:spcBef>
                <a:spcPts val="1000"/>
              </a:spcBef>
              <a:buFont typeface="Arial" charset="0"/>
              <a:buChar char="•"/>
            </a:pPr>
            <a:r>
              <a:rPr lang="zh-CN" altLang="en-US" sz="2400" b="1" dirty="0" smtClean="0">
                <a:latin typeface="微软雅黑" pitchFamily="34" charset="-122"/>
                <a:ea typeface="微软雅黑" pitchFamily="34" charset="-122"/>
              </a:rPr>
              <a:t>第二讲   </a:t>
            </a:r>
            <a:r>
              <a:rPr lang="zh-CN" altLang="en-US" sz="2400" b="1" dirty="0">
                <a:latin typeface="微软雅黑" pitchFamily="34" charset="-122"/>
                <a:ea typeface="微软雅黑" pitchFamily="34" charset="-122"/>
              </a:rPr>
              <a:t>汇率 </a:t>
            </a:r>
          </a:p>
          <a:p>
            <a:pPr eaLnBrk="1" hangingPunct="1">
              <a:lnSpc>
                <a:spcPct val="90000"/>
              </a:lnSpc>
              <a:spcBef>
                <a:spcPts val="1000"/>
              </a:spcBef>
              <a:buFont typeface="Arial" charset="0"/>
              <a:buChar char="•"/>
            </a:pPr>
            <a:r>
              <a:rPr lang="zh-CN" altLang="en-US" sz="2400" b="1" dirty="0">
                <a:latin typeface="微软雅黑" pitchFamily="34" charset="-122"/>
                <a:ea typeface="微软雅黑" pitchFamily="34" charset="-122"/>
              </a:rPr>
              <a:t>第三讲   信用 </a:t>
            </a:r>
          </a:p>
          <a:p>
            <a:pPr eaLnBrk="1" hangingPunct="1">
              <a:lnSpc>
                <a:spcPct val="90000"/>
              </a:lnSpc>
              <a:spcBef>
                <a:spcPts val="1000"/>
              </a:spcBef>
              <a:buFont typeface="Arial" charset="0"/>
              <a:buChar char="•"/>
            </a:pPr>
            <a:r>
              <a:rPr lang="zh-CN" altLang="en-US" sz="2400" b="1" dirty="0">
                <a:solidFill>
                  <a:schemeClr val="tx2"/>
                </a:solidFill>
                <a:latin typeface="微软雅黑" pitchFamily="34" charset="-122"/>
                <a:ea typeface="微软雅黑" pitchFamily="34" charset="-122"/>
              </a:rPr>
              <a:t>第四讲   利率 </a:t>
            </a:r>
          </a:p>
          <a:p>
            <a:pPr eaLnBrk="1" hangingPunct="1">
              <a:lnSpc>
                <a:spcPct val="90000"/>
              </a:lnSpc>
              <a:spcBef>
                <a:spcPts val="1000"/>
              </a:spcBef>
              <a:buFont typeface="Arial" charset="0"/>
              <a:buChar char="•"/>
            </a:pPr>
            <a:r>
              <a:rPr lang="zh-CN" altLang="en-US" sz="2400" b="1" dirty="0" smtClean="0">
                <a:latin typeface="微软雅黑" pitchFamily="34" charset="-122"/>
                <a:ea typeface="微软雅黑" pitchFamily="34" charset="-122"/>
              </a:rPr>
              <a:t>第五讲   </a:t>
            </a:r>
            <a:r>
              <a:rPr lang="zh-CN" altLang="en-US" sz="2400" b="1" dirty="0">
                <a:latin typeface="微软雅黑" pitchFamily="34" charset="-122"/>
                <a:ea typeface="微软雅黑" pitchFamily="34" charset="-122"/>
              </a:rPr>
              <a:t>金融资产 </a:t>
            </a: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555"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3556"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文本框 12"/>
          <p:cNvSpPr txBox="1">
            <a:spLocks noChangeArrowheads="1"/>
          </p:cNvSpPr>
          <p:nvPr/>
        </p:nvSpPr>
        <p:spPr bwMode="auto">
          <a:xfrm>
            <a:off x="768350" y="446088"/>
            <a:ext cx="61023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a:latin typeface="微软雅黑" pitchFamily="34" charset="-122"/>
                <a:ea typeface="微软雅黑" pitchFamily="34" charset="-122"/>
              </a:rPr>
              <a:t>一、货币的时间价值与利息</a:t>
            </a:r>
          </a:p>
          <a:p>
            <a:pPr eaLnBrk="1" hangingPunct="1">
              <a:buFont typeface="Arial" charset="0"/>
              <a:buNone/>
            </a:pP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684213" y="1990725"/>
            <a:ext cx="11887200" cy="502920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buFont typeface="Wingdings" panose="05000000000000000000" pitchFamily="2" charset="2"/>
              <a:buNone/>
              <a:defRPr/>
            </a:pPr>
            <a:r>
              <a:rPr lang="en-US" altLang="zh-CN" sz="2400" b="1" kern="0" dirty="0">
                <a:latin typeface="微软雅黑" panose="020B0503020204020204" pitchFamily="34" charset="-122"/>
                <a:ea typeface="微软雅黑" panose="020B0503020204020204" pitchFamily="34" charset="-122"/>
              </a:rPr>
              <a:t>5</a:t>
            </a:r>
            <a:r>
              <a:rPr lang="en-US" altLang="zh-CN" sz="2400" b="1" kern="0" dirty="0" smtClean="0">
                <a:latin typeface="微软雅黑" panose="020B0503020204020204" pitchFamily="34" charset="-122"/>
                <a:ea typeface="微软雅黑" panose="020B0503020204020204" pitchFamily="34" charset="-122"/>
              </a:rPr>
              <a:t>. </a:t>
            </a:r>
            <a:r>
              <a:rPr lang="zh-CN" altLang="en-US" sz="2400" b="1" kern="0" dirty="0" smtClean="0">
                <a:latin typeface="微软雅黑" panose="020B0503020204020204" pitchFamily="34" charset="-122"/>
                <a:ea typeface="微软雅黑" panose="020B0503020204020204" pitchFamily="34" charset="-122"/>
              </a:rPr>
              <a:t>案例分析</a:t>
            </a:r>
            <a:endParaRPr lang="zh-CN" altLang="en-US" sz="2400" b="1" kern="0"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endParaRPr lang="en-US" altLang="zh-CN" sz="2400" b="1" dirty="0" smtClean="0">
              <a:latin typeface="微软雅黑" panose="020B0503020204020204" pitchFamily="34" charset="-122"/>
              <a:ea typeface="微软雅黑" panose="020B0503020204020204" pitchFamily="34" charset="-122"/>
            </a:endParaRPr>
          </a:p>
        </p:txBody>
      </p:sp>
      <p:sp>
        <p:nvSpPr>
          <p:cNvPr id="2" name="矩形 1"/>
          <p:cNvSpPr/>
          <p:nvPr/>
        </p:nvSpPr>
        <p:spPr>
          <a:xfrm>
            <a:off x="474663" y="1281113"/>
            <a:ext cx="6153150" cy="498475"/>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四）金融交易与货币的时间价值：利息计算</a:t>
            </a:r>
          </a:p>
        </p:txBody>
      </p:sp>
      <p:sp>
        <p:nvSpPr>
          <p:cNvPr id="23560"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EB638B02-1BB1-48EE-8723-A2DCDB2DA295}" type="slidenum">
              <a:rPr lang="zh-CN" altLang="en-US" smtClean="0">
                <a:solidFill>
                  <a:srgbClr val="898989"/>
                </a:solidFill>
              </a:rPr>
              <a:pPr/>
              <a:t>10</a:t>
            </a:fld>
            <a:endParaRPr lang="zh-CN" altLang="en-US" smtClean="0">
              <a:solidFill>
                <a:srgbClr val="898989"/>
              </a:solidFill>
            </a:endParaRPr>
          </a:p>
        </p:txBody>
      </p:sp>
      <p:pic>
        <p:nvPicPr>
          <p:cNvPr id="10" name="图片 9" descr="X:\38636-00zp\38636-00\38636-00\“文前+1-6章”文件夹\Links\31.tif"/>
          <p:cNvPicPr/>
          <p:nvPr/>
        </p:nvPicPr>
        <p:blipFill>
          <a:blip r:embed="rId3" cstate="print">
            <a:extLst>
              <a:ext uri="{28A0092B-C50C-407E-A947-70E740481C1C}">
                <a14:useLocalDpi xmlns:a14="http://schemas.microsoft.com/office/drawing/2010/main" val="0"/>
              </a:ext>
            </a:extLst>
          </a:blip>
          <a:srcRect l="-830" t="27100" r="45410" b="55022"/>
          <a:stretch>
            <a:fillRect/>
          </a:stretch>
        </p:blipFill>
        <p:spPr bwMode="auto">
          <a:xfrm>
            <a:off x="5847944" y="2617139"/>
            <a:ext cx="5507477" cy="3006659"/>
          </a:xfrm>
          <a:prstGeom prst="rect">
            <a:avLst/>
          </a:prstGeom>
          <a:noFill/>
          <a:ln>
            <a:noFill/>
          </a:ln>
        </p:spPr>
      </p:pic>
      <p:sp>
        <p:nvSpPr>
          <p:cNvPr id="3" name="矩形 2"/>
          <p:cNvSpPr/>
          <p:nvPr/>
        </p:nvSpPr>
        <p:spPr>
          <a:xfrm>
            <a:off x="774700" y="2617139"/>
            <a:ext cx="4925709" cy="3693319"/>
          </a:xfrm>
          <a:prstGeom prst="rect">
            <a:avLst/>
          </a:prstGeom>
        </p:spPr>
        <p:txBody>
          <a:bodyPr wrap="square">
            <a:spAutoFit/>
          </a:bodyPr>
          <a:lstStyle/>
          <a:p>
            <a:pPr>
              <a:lnSpc>
                <a:spcPct val="150000"/>
              </a:lnSpc>
            </a:pPr>
            <a:r>
              <a:rPr lang="zh-CN" altLang="zh-CN" dirty="0"/>
              <a:t>某投资项目A的初始投资为900万元，项目要求的投资收益率为10%，该项目每个年度的现金流入和流出情况</a:t>
            </a:r>
            <a:r>
              <a:rPr lang="zh-CN" altLang="zh-CN" dirty="0" smtClean="0"/>
              <a:t>如</a:t>
            </a:r>
            <a:r>
              <a:rPr lang="zh-CN" altLang="en-US" dirty="0" smtClean="0"/>
              <a:t>图</a:t>
            </a:r>
            <a:r>
              <a:rPr lang="zh-CN" altLang="zh-CN" dirty="0" smtClean="0"/>
              <a:t>所</a:t>
            </a:r>
            <a:r>
              <a:rPr lang="zh-CN" altLang="zh-CN" dirty="0"/>
              <a:t>示，试分析该项目是否值得</a:t>
            </a:r>
            <a:r>
              <a:rPr lang="zh-CN" altLang="zh-CN" dirty="0" smtClean="0"/>
              <a:t>投资</a:t>
            </a:r>
            <a:endParaRPr lang="en-US" altLang="zh-CN" dirty="0" smtClean="0"/>
          </a:p>
          <a:p>
            <a:pPr>
              <a:lnSpc>
                <a:spcPct val="150000"/>
              </a:lnSpc>
            </a:pPr>
            <a:r>
              <a:rPr lang="en-US" altLang="zh-CN" dirty="0"/>
              <a:t>NPV=PV</a:t>
            </a:r>
            <a:r>
              <a:rPr lang="en-US" altLang="zh-CN" sz="1100" dirty="0"/>
              <a:t>0</a:t>
            </a:r>
            <a:r>
              <a:rPr lang="en-US" altLang="zh-CN" dirty="0"/>
              <a:t>(CFs)-</a:t>
            </a:r>
            <a:r>
              <a:rPr lang="en-US" altLang="zh-CN" dirty="0" smtClean="0"/>
              <a:t>C</a:t>
            </a:r>
            <a:r>
              <a:rPr lang="en-US" altLang="zh-CN" sz="1100" dirty="0" smtClean="0"/>
              <a:t>0</a:t>
            </a:r>
          </a:p>
          <a:p>
            <a:pPr>
              <a:lnSpc>
                <a:spcPct val="150000"/>
              </a:lnSpc>
            </a:pPr>
            <a:endParaRPr lang="en-US" altLang="zh-CN" sz="1100" dirty="0"/>
          </a:p>
          <a:p>
            <a:pPr>
              <a:lnSpc>
                <a:spcPct val="150000"/>
              </a:lnSpc>
            </a:pPr>
            <a:endParaRPr lang="en-US" altLang="zh-CN" sz="1100" dirty="0" smtClean="0"/>
          </a:p>
          <a:p>
            <a:pPr>
              <a:lnSpc>
                <a:spcPct val="150000"/>
              </a:lnSpc>
            </a:pPr>
            <a:endParaRPr lang="en-US" altLang="zh-CN" sz="1100" dirty="0"/>
          </a:p>
          <a:p>
            <a:pPr>
              <a:lnSpc>
                <a:spcPct val="150000"/>
              </a:lnSpc>
            </a:pPr>
            <a:endParaRPr lang="en-US" altLang="zh-CN" sz="1100" dirty="0" smtClean="0"/>
          </a:p>
          <a:p>
            <a:pPr>
              <a:lnSpc>
                <a:spcPct val="150000"/>
              </a:lnSpc>
            </a:pPr>
            <a:endParaRPr lang="en-US" altLang="zh-CN" sz="1100" dirty="0"/>
          </a:p>
          <a:p>
            <a:pPr>
              <a:lnSpc>
                <a:spcPct val="150000"/>
              </a:lnSpc>
            </a:pPr>
            <a:r>
              <a:rPr lang="en-US" altLang="zh-CN" sz="1100" dirty="0"/>
              <a:t> </a:t>
            </a:r>
            <a:endParaRPr lang="zh-CN" altLang="en-US" dirty="0"/>
          </a:p>
        </p:txBody>
      </p:sp>
      <p:pic>
        <p:nvPicPr>
          <p:cNvPr id="4" name="图片 3"/>
          <p:cNvPicPr>
            <a:picLocks noChangeAspect="1"/>
          </p:cNvPicPr>
          <p:nvPr/>
        </p:nvPicPr>
        <p:blipFill>
          <a:blip r:embed="rId4"/>
          <a:stretch>
            <a:fillRect/>
          </a:stretch>
        </p:blipFill>
        <p:spPr>
          <a:xfrm>
            <a:off x="1246655" y="4805118"/>
            <a:ext cx="2832970" cy="1147716"/>
          </a:xfrm>
          <a:prstGeom prst="rect">
            <a:avLst/>
          </a:prstGeom>
        </p:spPr>
      </p:pic>
      <p:pic>
        <p:nvPicPr>
          <p:cNvPr id="5" name="图片 4"/>
          <p:cNvPicPr>
            <a:picLocks noChangeAspect="1"/>
          </p:cNvPicPr>
          <p:nvPr/>
        </p:nvPicPr>
        <p:blipFill rotWithShape="1">
          <a:blip r:embed="rId5"/>
          <a:srcRect r="75134" b="-2439"/>
          <a:stretch/>
        </p:blipFill>
        <p:spPr>
          <a:xfrm>
            <a:off x="627165" y="6096000"/>
            <a:ext cx="2890932" cy="425595"/>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24578"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endParaRPr>
          </a:p>
        </p:txBody>
      </p:sp>
      <p:pic>
        <p:nvPicPr>
          <p:cNvPr id="24579"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4800" b="1" dirty="0">
                <a:solidFill>
                  <a:srgbClr val="FFFFFF"/>
                </a:solidFill>
                <a:latin typeface="微软雅黑" pitchFamily="34" charset="-122"/>
                <a:ea typeface="微软雅黑" pitchFamily="34" charset="-122"/>
              </a:rPr>
              <a:t>利率与</a:t>
            </a:r>
            <a:r>
              <a:rPr lang="zh-CN" altLang="en-US" sz="4800" b="1" dirty="0" smtClean="0">
                <a:solidFill>
                  <a:srgbClr val="FFFFFF"/>
                </a:solidFill>
                <a:latin typeface="微软雅黑" pitchFamily="34" charset="-122"/>
                <a:ea typeface="微软雅黑" pitchFamily="34" charset="-122"/>
              </a:rPr>
              <a:t>收益率</a:t>
            </a:r>
            <a:endParaRPr lang="zh-CN" altLang="en-US" sz="4800" b="1" dirty="0">
              <a:solidFill>
                <a:srgbClr val="FFFFFF"/>
              </a:solidFill>
              <a:latin typeface="微软雅黑" pitchFamily="34" charset="-122"/>
              <a:ea typeface="微软雅黑" pitchFamily="34" charset="-122"/>
            </a:endParaRPr>
          </a:p>
        </p:txBody>
      </p:sp>
      <p:sp>
        <p:nvSpPr>
          <p:cNvPr id="24581" name="文本框 2"/>
          <p:cNvSpPr txBox="1">
            <a:spLocks noChangeArrowheads="1"/>
          </p:cNvSpPr>
          <p:nvPr/>
        </p:nvSpPr>
        <p:spPr bwMode="auto">
          <a:xfrm>
            <a:off x="3024188" y="1895475"/>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en-US" altLang="zh-CN" sz="6600" b="1">
                <a:solidFill>
                  <a:srgbClr val="FFFFFF"/>
                </a:solidFill>
                <a:latin typeface="微软雅黑" pitchFamily="34" charset="-122"/>
                <a:ea typeface="微软雅黑" pitchFamily="34" charset="-122"/>
              </a:rPr>
              <a:t>Part 02</a:t>
            </a:r>
            <a:endParaRPr lang="zh-CN" altLang="en-US" sz="6600" b="1">
              <a:solidFill>
                <a:srgbClr val="FFFFFF"/>
              </a:solidFill>
              <a:latin typeface="微软雅黑" pitchFamily="34" charset="-122"/>
              <a:ea typeface="微软雅黑" pitchFamily="34" charset="-122"/>
            </a:endParaRPr>
          </a:p>
        </p:txBody>
      </p:sp>
      <p:sp>
        <p:nvSpPr>
          <p:cNvPr id="24582" name="灯片编号占位符 1"/>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E53D0091-9BF6-4B5A-8BC5-96F74B5D6CD7}" type="slidenum">
              <a:rPr lang="zh-CN" altLang="en-US" smtClean="0">
                <a:solidFill>
                  <a:srgbClr val="898989"/>
                </a:solidFill>
              </a:rPr>
              <a:pPr/>
              <a:t>11</a:t>
            </a:fld>
            <a:endParaRPr lang="zh-CN" altLang="en-US" smtClean="0">
              <a:solidFill>
                <a:srgbClr val="898989"/>
              </a:solidFill>
            </a:endParaRP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60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560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a:latin typeface="微软雅黑" pitchFamily="34" charset="-122"/>
                <a:ea typeface="微软雅黑" pitchFamily="34" charset="-122"/>
              </a:rPr>
              <a:t>二、利率与收益率</a:t>
            </a:r>
            <a:endParaRPr lang="zh-CN" altLang="en-US" sz="2400" b="1">
              <a:solidFill>
                <a:srgbClr val="595959"/>
              </a:solidFill>
              <a:latin typeface="微软雅黑" pitchFamily="34" charset="-122"/>
              <a:ea typeface="微软雅黑" pitchFamily="34" charset="-122"/>
            </a:endParaRPr>
          </a:p>
        </p:txBody>
      </p:sp>
      <p:sp>
        <p:nvSpPr>
          <p:cNvPr id="2" name="矩形 1"/>
          <p:cNvSpPr/>
          <p:nvPr/>
        </p:nvSpPr>
        <p:spPr>
          <a:xfrm>
            <a:off x="560388" y="1230313"/>
            <a:ext cx="1536700" cy="534987"/>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一）利率</a:t>
            </a:r>
          </a:p>
        </p:txBody>
      </p:sp>
      <p:sp>
        <p:nvSpPr>
          <p:cNvPr id="25606" name="矩形 2"/>
          <p:cNvSpPr>
            <a:spLocks noChangeArrowheads="1"/>
          </p:cNvSpPr>
          <p:nvPr/>
        </p:nvSpPr>
        <p:spPr bwMode="auto">
          <a:xfrm>
            <a:off x="781389" y="1847590"/>
            <a:ext cx="10476824" cy="467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gn="just" eaLnBrk="1" hangingPunct="1">
              <a:lnSpc>
                <a:spcPts val="3200"/>
              </a:lnSpc>
            </a:pPr>
            <a:r>
              <a:rPr lang="zh-CN" altLang="en-US" sz="2200" dirty="0" smtClean="0">
                <a:latin typeface="微软雅黑" pitchFamily="34" charset="-122"/>
                <a:ea typeface="微软雅黑" pitchFamily="34" charset="-122"/>
              </a:rPr>
              <a:t>利率</a:t>
            </a:r>
            <a:r>
              <a:rPr lang="zh-CN" altLang="en-US" sz="2200" dirty="0">
                <a:latin typeface="微软雅黑" pitchFamily="34" charset="-122"/>
                <a:ea typeface="微软雅黑" pitchFamily="34" charset="-122"/>
              </a:rPr>
              <a:t>是一定时期内利息额与贷出资本额的</a:t>
            </a:r>
            <a:r>
              <a:rPr lang="zh-CN" altLang="en-US" sz="2200" dirty="0" smtClean="0">
                <a:latin typeface="微软雅黑" pitchFamily="34" charset="-122"/>
                <a:ea typeface="微软雅黑" pitchFamily="34" charset="-122"/>
              </a:rPr>
              <a:t>比率</a:t>
            </a:r>
            <a:endParaRPr lang="zh-CN" altLang="en-US" sz="2200" dirty="0">
              <a:latin typeface="微软雅黑" pitchFamily="34" charset="-122"/>
              <a:ea typeface="微软雅黑" pitchFamily="34" charset="-122"/>
            </a:endParaRPr>
          </a:p>
        </p:txBody>
      </p:sp>
      <p:sp>
        <p:nvSpPr>
          <p:cNvPr id="10" name="矩形 9"/>
          <p:cNvSpPr/>
          <p:nvPr/>
        </p:nvSpPr>
        <p:spPr>
          <a:xfrm>
            <a:off x="465931" y="2512210"/>
            <a:ext cx="2151551" cy="535531"/>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二）</a:t>
            </a:r>
            <a:r>
              <a:rPr lang="zh-CN" altLang="en-US" sz="2400" b="1" kern="0" dirty="0" smtClean="0">
                <a:latin typeface="微软雅黑" panose="020B0503020204020204" pitchFamily="34" charset="-122"/>
                <a:ea typeface="微软雅黑" panose="020B0503020204020204" pitchFamily="34" charset="-122"/>
              </a:rPr>
              <a:t>利率分类</a:t>
            </a:r>
            <a:endParaRPr lang="zh-CN" altLang="en-US" sz="2400" b="1" kern="0" dirty="0">
              <a:latin typeface="微软雅黑" panose="020B0503020204020204" pitchFamily="34" charset="-122"/>
              <a:ea typeface="微软雅黑" panose="020B0503020204020204" pitchFamily="34" charset="-122"/>
            </a:endParaRPr>
          </a:p>
        </p:txBody>
      </p:sp>
      <p:sp>
        <p:nvSpPr>
          <p:cNvPr id="25608" name="矩形 4"/>
          <p:cNvSpPr>
            <a:spLocks noChangeArrowheads="1"/>
          </p:cNvSpPr>
          <p:nvPr/>
        </p:nvSpPr>
        <p:spPr bwMode="auto">
          <a:xfrm>
            <a:off x="781388" y="3226335"/>
            <a:ext cx="10902611" cy="337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ts val="3200"/>
              </a:lnSpc>
            </a:pPr>
            <a:r>
              <a:rPr lang="en-US" altLang="zh-CN" sz="2200" dirty="0" smtClean="0">
                <a:latin typeface="微软雅黑" pitchFamily="34" charset="-122"/>
                <a:ea typeface="微软雅黑" pitchFamily="34" charset="-122"/>
              </a:rPr>
              <a:t>1</a:t>
            </a:r>
            <a:r>
              <a:rPr lang="zh-CN" altLang="en-US" sz="2200" dirty="0">
                <a:latin typeface="微软雅黑" pitchFamily="34" charset="-122"/>
                <a:ea typeface="微软雅黑" pitchFamily="34" charset="-122"/>
              </a:rPr>
              <a:t>、按计息</a:t>
            </a:r>
            <a:r>
              <a:rPr lang="zh-CN" altLang="en-US" sz="2200" dirty="0" smtClean="0">
                <a:latin typeface="微软雅黑" pitchFamily="34" charset="-122"/>
                <a:ea typeface="微软雅黑" pitchFamily="34" charset="-122"/>
              </a:rPr>
              <a:t>时间：利率分为年利率</a:t>
            </a:r>
            <a:r>
              <a:rPr lang="zh-CN" altLang="en-US" sz="2200" dirty="0">
                <a:latin typeface="微软雅黑" pitchFamily="34" charset="-122"/>
                <a:ea typeface="微软雅黑" pitchFamily="34" charset="-122"/>
              </a:rPr>
              <a:t>（</a:t>
            </a:r>
            <a:r>
              <a:rPr lang="en-US" altLang="zh-CN" sz="2200" dirty="0">
                <a:latin typeface="微软雅黑" pitchFamily="34" charset="-122"/>
                <a:ea typeface="微软雅黑" pitchFamily="34" charset="-122"/>
              </a:rPr>
              <a:t>Annual Interest Rate</a:t>
            </a:r>
            <a:r>
              <a:rPr lang="zh-CN" altLang="en-US" sz="2200" dirty="0">
                <a:latin typeface="微软雅黑" pitchFamily="34" charset="-122"/>
                <a:ea typeface="微软雅黑" pitchFamily="34" charset="-122"/>
              </a:rPr>
              <a:t>）、月利率</a:t>
            </a:r>
            <a:r>
              <a:rPr lang="en-US" altLang="zh-CN" sz="2200" dirty="0">
                <a:latin typeface="微软雅黑" pitchFamily="34" charset="-122"/>
                <a:ea typeface="微软雅黑" pitchFamily="34" charset="-122"/>
              </a:rPr>
              <a:t>Monthly Interest Rate</a:t>
            </a:r>
            <a:r>
              <a:rPr lang="zh-CN" altLang="en-US" sz="2200" dirty="0">
                <a:latin typeface="微软雅黑" pitchFamily="34" charset="-122"/>
                <a:ea typeface="微软雅黑" pitchFamily="34" charset="-122"/>
              </a:rPr>
              <a:t>）、日利率（</a:t>
            </a:r>
            <a:r>
              <a:rPr lang="en-US" altLang="zh-CN" sz="2200" dirty="0">
                <a:latin typeface="微软雅黑" pitchFamily="34" charset="-122"/>
                <a:ea typeface="微软雅黑" pitchFamily="34" charset="-122"/>
              </a:rPr>
              <a:t>Daily Interest Rate</a:t>
            </a:r>
            <a:r>
              <a:rPr lang="zh-CN" altLang="en-US" sz="2200" dirty="0">
                <a:latin typeface="微软雅黑" pitchFamily="34" charset="-122"/>
                <a:ea typeface="微软雅黑" pitchFamily="34" charset="-122"/>
              </a:rPr>
              <a:t>）； 厘，年</a:t>
            </a:r>
            <a:r>
              <a:rPr lang="en-US" altLang="zh-CN" sz="2200" dirty="0">
                <a:latin typeface="微软雅黑" pitchFamily="34" charset="-122"/>
                <a:ea typeface="微软雅黑" pitchFamily="34" charset="-122"/>
              </a:rPr>
              <a:t>1%</a:t>
            </a:r>
            <a:r>
              <a:rPr lang="zh-CN" altLang="en-US" sz="2200" dirty="0">
                <a:latin typeface="微软雅黑" pitchFamily="34" charset="-122"/>
                <a:ea typeface="微软雅黑" pitchFamily="34" charset="-122"/>
              </a:rPr>
              <a:t>、月</a:t>
            </a:r>
            <a:r>
              <a:rPr lang="en-US" altLang="zh-CN" sz="2200" dirty="0">
                <a:latin typeface="微软雅黑" pitchFamily="34" charset="-122"/>
                <a:ea typeface="微软雅黑" pitchFamily="34" charset="-122"/>
              </a:rPr>
              <a:t>0.1%</a:t>
            </a:r>
            <a:r>
              <a:rPr lang="zh-CN" altLang="en-US" sz="2200" dirty="0">
                <a:latin typeface="微软雅黑" pitchFamily="34" charset="-122"/>
                <a:ea typeface="微软雅黑" pitchFamily="34" charset="-122"/>
              </a:rPr>
              <a:t>，日</a:t>
            </a:r>
            <a:r>
              <a:rPr lang="en-US" altLang="zh-CN" sz="2200" dirty="0">
                <a:latin typeface="微软雅黑" pitchFamily="34" charset="-122"/>
                <a:ea typeface="微软雅黑" pitchFamily="34" charset="-122"/>
              </a:rPr>
              <a:t>0.01</a:t>
            </a:r>
            <a:r>
              <a:rPr lang="en-US" altLang="zh-CN" sz="2200" dirty="0" smtClean="0">
                <a:latin typeface="微软雅黑" pitchFamily="34" charset="-122"/>
                <a:ea typeface="微软雅黑" pitchFamily="34" charset="-122"/>
              </a:rPr>
              <a:t>%  </a:t>
            </a:r>
          </a:p>
          <a:p>
            <a:pPr eaLnBrk="1" hangingPunct="1">
              <a:lnSpc>
                <a:spcPts val="3200"/>
              </a:lnSpc>
            </a:pPr>
            <a:r>
              <a:rPr lang="en-US" altLang="zh-CN" sz="2200" dirty="0" smtClean="0">
                <a:latin typeface="微软雅黑" pitchFamily="34" charset="-122"/>
                <a:ea typeface="微软雅黑" pitchFamily="34" charset="-122"/>
              </a:rPr>
              <a:t>2.</a:t>
            </a:r>
            <a:r>
              <a:rPr lang="zh-CN" altLang="en-US" sz="2200" dirty="0">
                <a:latin typeface="微软雅黑" pitchFamily="34" charset="-122"/>
                <a:ea typeface="微软雅黑" pitchFamily="34" charset="-122"/>
              </a:rPr>
              <a:t>决定方式</a:t>
            </a:r>
            <a:r>
              <a:rPr lang="zh-CN" altLang="en-US" sz="2200" dirty="0" smtClean="0">
                <a:latin typeface="微软雅黑" pitchFamily="34" charset="-122"/>
                <a:ea typeface="微软雅黑" pitchFamily="34" charset="-122"/>
              </a:rPr>
              <a:t>：</a:t>
            </a:r>
            <a:endParaRPr lang="en-US" altLang="zh-CN" sz="2200" dirty="0" smtClean="0">
              <a:latin typeface="微软雅黑" pitchFamily="34" charset="-122"/>
              <a:ea typeface="微软雅黑" pitchFamily="34" charset="-122"/>
            </a:endParaRPr>
          </a:p>
          <a:p>
            <a:pPr marL="342900" indent="-342900" eaLnBrk="1" hangingPunct="1">
              <a:lnSpc>
                <a:spcPts val="3200"/>
              </a:lnSpc>
              <a:buClr>
                <a:srgbClr val="0070C0"/>
              </a:buClr>
              <a:buFont typeface="Wingdings" panose="05000000000000000000" pitchFamily="2" charset="2"/>
              <a:buChar char="Ø"/>
            </a:pPr>
            <a:r>
              <a:rPr lang="zh-CN" altLang="en-US" sz="2200" dirty="0" smtClean="0">
                <a:latin typeface="微软雅黑" pitchFamily="34" charset="-122"/>
                <a:ea typeface="微软雅黑" pitchFamily="34" charset="-122"/>
              </a:rPr>
              <a:t>官</a:t>
            </a:r>
            <a:r>
              <a:rPr lang="zh-CN" altLang="en-US" sz="2200" dirty="0">
                <a:latin typeface="微软雅黑" pitchFamily="34" charset="-122"/>
                <a:ea typeface="微软雅黑" pitchFamily="34" charset="-122"/>
              </a:rPr>
              <a:t>定利率（</a:t>
            </a:r>
            <a:r>
              <a:rPr lang="en-US" altLang="zh-CN" sz="2200" dirty="0">
                <a:latin typeface="微软雅黑" pitchFamily="34" charset="-122"/>
                <a:ea typeface="微软雅黑" pitchFamily="34" charset="-122"/>
              </a:rPr>
              <a:t>Official Interest Rate</a:t>
            </a:r>
            <a:r>
              <a:rPr lang="zh-CN" altLang="en-US" sz="2200" dirty="0" smtClean="0">
                <a:latin typeface="微软雅黑" pitchFamily="34" charset="-122"/>
                <a:ea typeface="微软雅黑" pitchFamily="34" charset="-122"/>
              </a:rPr>
              <a:t>），一</a:t>
            </a:r>
            <a:r>
              <a:rPr lang="zh-CN" altLang="en-US" sz="2200" dirty="0">
                <a:latin typeface="微软雅黑" pitchFamily="34" charset="-122"/>
                <a:ea typeface="微软雅黑" pitchFamily="34" charset="-122"/>
              </a:rPr>
              <a:t>国货币管理部门或者中央银行所规定的</a:t>
            </a:r>
            <a:r>
              <a:rPr lang="zh-CN" altLang="en-US" sz="2200" dirty="0" smtClean="0">
                <a:latin typeface="微软雅黑" pitchFamily="34" charset="-122"/>
                <a:ea typeface="微软雅黑" pitchFamily="34" charset="-122"/>
              </a:rPr>
              <a:t>利率</a:t>
            </a:r>
            <a:endParaRPr lang="en-US" altLang="zh-CN" sz="2200" dirty="0" smtClean="0">
              <a:latin typeface="微软雅黑" pitchFamily="34" charset="-122"/>
              <a:ea typeface="微软雅黑" pitchFamily="34" charset="-122"/>
            </a:endParaRPr>
          </a:p>
          <a:p>
            <a:pPr marL="342900" indent="-342900" eaLnBrk="1" hangingPunct="1">
              <a:lnSpc>
                <a:spcPts val="3200"/>
              </a:lnSpc>
              <a:buClr>
                <a:srgbClr val="0070C0"/>
              </a:buClr>
              <a:buFont typeface="Wingdings" panose="05000000000000000000" pitchFamily="2" charset="2"/>
              <a:buChar char="Ø"/>
            </a:pPr>
            <a:r>
              <a:rPr lang="zh-CN" altLang="en-US" sz="2200" dirty="0" smtClean="0">
                <a:latin typeface="微软雅黑" pitchFamily="34" charset="-122"/>
                <a:ea typeface="微软雅黑" pitchFamily="34" charset="-122"/>
              </a:rPr>
              <a:t>公</a:t>
            </a:r>
            <a:r>
              <a:rPr lang="zh-CN" altLang="en-US" sz="2200" dirty="0">
                <a:latin typeface="微软雅黑" pitchFamily="34" charset="-122"/>
                <a:ea typeface="微软雅黑" pitchFamily="34" charset="-122"/>
              </a:rPr>
              <a:t>定利率（</a:t>
            </a:r>
            <a:r>
              <a:rPr lang="en-US" altLang="zh-CN" sz="2200" dirty="0">
                <a:latin typeface="微软雅黑" pitchFamily="34" charset="-122"/>
                <a:ea typeface="微软雅黑" pitchFamily="34" charset="-122"/>
              </a:rPr>
              <a:t>Trade-regulated Interest Rate</a:t>
            </a:r>
            <a:r>
              <a:rPr lang="zh-CN" altLang="en-US" sz="2200" dirty="0">
                <a:latin typeface="微软雅黑" pitchFamily="34" charset="-122"/>
                <a:ea typeface="微软雅黑" pitchFamily="34" charset="-122"/>
              </a:rPr>
              <a:t>），非政府部门的民间组织，如银行公会、行业协会等，为了维护公平竞争所确定的属于行业自律性质的利率</a:t>
            </a:r>
            <a:endParaRPr lang="en-US" altLang="zh-CN" sz="2200" dirty="0" smtClean="0">
              <a:latin typeface="微软雅黑" pitchFamily="34" charset="-122"/>
              <a:ea typeface="微软雅黑" pitchFamily="34" charset="-122"/>
            </a:endParaRPr>
          </a:p>
          <a:p>
            <a:pPr marL="342900" indent="-342900" eaLnBrk="1" hangingPunct="1">
              <a:lnSpc>
                <a:spcPts val="3200"/>
              </a:lnSpc>
              <a:buClr>
                <a:srgbClr val="0070C0"/>
              </a:buClr>
              <a:buFont typeface="Wingdings" panose="05000000000000000000" pitchFamily="2" charset="2"/>
              <a:buChar char="Ø"/>
            </a:pPr>
            <a:r>
              <a:rPr lang="zh-CN" altLang="en-US" sz="2200" dirty="0" smtClean="0">
                <a:latin typeface="微软雅黑" pitchFamily="34" charset="-122"/>
                <a:ea typeface="微软雅黑" pitchFamily="34" charset="-122"/>
              </a:rPr>
              <a:t>市场</a:t>
            </a:r>
            <a:r>
              <a:rPr lang="zh-CN" altLang="en-US" sz="2200" dirty="0">
                <a:latin typeface="微软雅黑" pitchFamily="34" charset="-122"/>
                <a:ea typeface="微软雅黑" pitchFamily="34" charset="-122"/>
              </a:rPr>
              <a:t>利率（</a:t>
            </a:r>
            <a:r>
              <a:rPr lang="en-US" altLang="zh-CN" sz="2200" dirty="0">
                <a:latin typeface="微软雅黑" pitchFamily="34" charset="-122"/>
                <a:ea typeface="微软雅黑" pitchFamily="34" charset="-122"/>
              </a:rPr>
              <a:t>Market Interest Rate</a:t>
            </a:r>
            <a:r>
              <a:rPr lang="zh-CN" altLang="en-US" sz="2200" dirty="0" smtClean="0">
                <a:latin typeface="微软雅黑" pitchFamily="34" charset="-122"/>
                <a:ea typeface="微软雅黑" pitchFamily="34" charset="-122"/>
              </a:rPr>
              <a:t>），由</a:t>
            </a:r>
            <a:r>
              <a:rPr lang="zh-CN" altLang="en-US" sz="2200" dirty="0">
                <a:latin typeface="微软雅黑" pitchFamily="34" charset="-122"/>
                <a:ea typeface="微软雅黑" pitchFamily="34" charset="-122"/>
              </a:rPr>
              <a:t>借贷资本的供求关系决定并由借贷双方自由议定的利率</a:t>
            </a:r>
          </a:p>
        </p:txBody>
      </p:sp>
      <p:sp>
        <p:nvSpPr>
          <p:cNvPr id="25609"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D3DEDD84-0D87-4818-A530-3CF7AA43867A}" type="slidenum">
              <a:rPr lang="zh-CN" altLang="en-US" smtClean="0">
                <a:solidFill>
                  <a:srgbClr val="898989"/>
                </a:solidFill>
              </a:rPr>
              <a:pPr/>
              <a:t>12</a:t>
            </a:fld>
            <a:endParaRPr lang="zh-CN" altLang="en-US" smtClean="0">
              <a:solidFill>
                <a:srgbClr val="898989"/>
              </a:solidFill>
            </a:endParaRP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2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662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a:latin typeface="微软雅黑" pitchFamily="34" charset="-122"/>
                <a:ea typeface="微软雅黑" pitchFamily="34" charset="-122"/>
              </a:rPr>
              <a:t>二、利率与收益率</a:t>
            </a:r>
            <a:endParaRPr lang="zh-CN" altLang="en-US" sz="2400" b="1">
              <a:solidFill>
                <a:srgbClr val="595959"/>
              </a:solidFill>
              <a:latin typeface="微软雅黑" pitchFamily="34" charset="-122"/>
              <a:ea typeface="微软雅黑" pitchFamily="34" charset="-122"/>
            </a:endParaRPr>
          </a:p>
        </p:txBody>
      </p:sp>
      <p:sp>
        <p:nvSpPr>
          <p:cNvPr id="2" name="矩形 1"/>
          <p:cNvSpPr/>
          <p:nvPr/>
        </p:nvSpPr>
        <p:spPr>
          <a:xfrm>
            <a:off x="446088" y="1192145"/>
            <a:ext cx="2459037" cy="534987"/>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二）利率的种类</a:t>
            </a:r>
          </a:p>
        </p:txBody>
      </p:sp>
      <p:sp>
        <p:nvSpPr>
          <p:cNvPr id="26630" name="矩形 2"/>
          <p:cNvSpPr>
            <a:spLocks noChangeArrowheads="1"/>
          </p:cNvSpPr>
          <p:nvPr/>
        </p:nvSpPr>
        <p:spPr bwMode="auto">
          <a:xfrm>
            <a:off x="733425" y="1858828"/>
            <a:ext cx="10950576" cy="4704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3300"/>
              </a:lnSpc>
              <a:spcBef>
                <a:spcPts val="0"/>
              </a:spcBef>
            </a:pPr>
            <a:r>
              <a:rPr lang="en-US" altLang="zh-CN" sz="2000" b="1" dirty="0" smtClean="0"/>
              <a:t>2.</a:t>
            </a:r>
            <a:r>
              <a:rPr lang="zh-CN" altLang="en-US" sz="2000" b="1" dirty="0"/>
              <a:t>是否可变：</a:t>
            </a:r>
            <a:r>
              <a:rPr lang="zh-CN" altLang="en-US" sz="2000" dirty="0"/>
              <a:t>固定利率（</a:t>
            </a:r>
            <a:r>
              <a:rPr lang="en-US" altLang="zh-CN" sz="2000" dirty="0"/>
              <a:t>Fixed Interest Rate</a:t>
            </a:r>
            <a:r>
              <a:rPr lang="zh-CN" altLang="en-US" sz="2000" dirty="0"/>
              <a:t>）和浮动利率（</a:t>
            </a:r>
            <a:r>
              <a:rPr lang="en-US" altLang="zh-CN" sz="2000" dirty="0"/>
              <a:t>Floating Interest Rate</a:t>
            </a:r>
            <a:r>
              <a:rPr lang="zh-CN" altLang="en-US" sz="2000" dirty="0"/>
              <a:t>）</a:t>
            </a:r>
          </a:p>
          <a:p>
            <a:pPr>
              <a:lnSpc>
                <a:spcPts val="3300"/>
              </a:lnSpc>
              <a:spcBef>
                <a:spcPts val="0"/>
              </a:spcBef>
            </a:pPr>
            <a:r>
              <a:rPr lang="en-US" altLang="zh-CN" sz="2000" b="1" dirty="0"/>
              <a:t>3.</a:t>
            </a:r>
            <a:r>
              <a:rPr lang="zh-CN" altLang="en-US" sz="2000" b="1" dirty="0"/>
              <a:t>币值变化：名义利率（</a:t>
            </a:r>
            <a:r>
              <a:rPr lang="en-US" altLang="zh-CN" sz="2000" b="1" dirty="0"/>
              <a:t>Nominal Interest Rate</a:t>
            </a:r>
            <a:r>
              <a:rPr lang="zh-CN" altLang="en-US" sz="2000" b="1" dirty="0"/>
              <a:t>）与实际利率（</a:t>
            </a:r>
            <a:r>
              <a:rPr lang="en-US" altLang="zh-CN" sz="2000" b="1" dirty="0"/>
              <a:t>Real Interest Rate</a:t>
            </a:r>
            <a:r>
              <a:rPr lang="zh-CN" altLang="en-US" sz="2000" b="1" dirty="0"/>
              <a:t>） </a:t>
            </a:r>
            <a:endParaRPr lang="en-US" altLang="zh-CN" sz="2000" b="1" dirty="0" smtClean="0"/>
          </a:p>
          <a:p>
            <a:pPr>
              <a:lnSpc>
                <a:spcPts val="3300"/>
              </a:lnSpc>
              <a:spcBef>
                <a:spcPts val="0"/>
              </a:spcBef>
            </a:pPr>
            <a:r>
              <a:rPr lang="en-US" altLang="zh-CN" sz="2000" b="1" dirty="0" smtClean="0"/>
              <a:t>4</a:t>
            </a:r>
            <a:r>
              <a:rPr lang="en-US" altLang="zh-CN" sz="2000" b="1" dirty="0"/>
              <a:t>.</a:t>
            </a:r>
            <a:r>
              <a:rPr lang="zh-CN" altLang="en-US" sz="2000" b="1" dirty="0"/>
              <a:t>期限标准：</a:t>
            </a:r>
            <a:r>
              <a:rPr lang="zh-CN" altLang="en-US" sz="2000" dirty="0"/>
              <a:t>短期利率（</a:t>
            </a:r>
            <a:r>
              <a:rPr lang="en-US" altLang="zh-CN" sz="2000" dirty="0"/>
              <a:t>Short-term Interest Rate</a:t>
            </a:r>
            <a:r>
              <a:rPr lang="zh-CN" altLang="en-US" sz="2000" dirty="0"/>
              <a:t>）与长期利率（</a:t>
            </a:r>
            <a:r>
              <a:rPr lang="en-US" altLang="zh-CN" sz="2000" dirty="0"/>
              <a:t>Long-term Interest Rate</a:t>
            </a:r>
            <a:r>
              <a:rPr lang="zh-CN" altLang="en-US" sz="2000" dirty="0"/>
              <a:t>）</a:t>
            </a:r>
          </a:p>
          <a:p>
            <a:pPr>
              <a:lnSpc>
                <a:spcPts val="3300"/>
              </a:lnSpc>
              <a:spcBef>
                <a:spcPts val="0"/>
              </a:spcBef>
            </a:pPr>
            <a:r>
              <a:rPr lang="en-US" altLang="zh-CN" sz="2000" b="1" dirty="0" smtClean="0"/>
              <a:t>5. </a:t>
            </a:r>
            <a:r>
              <a:rPr lang="zh-CN" altLang="en-US" sz="2000" b="1" dirty="0"/>
              <a:t>地位与作用：基准利率和一般利率</a:t>
            </a:r>
          </a:p>
          <a:p>
            <a:pPr marL="342900" indent="-342900">
              <a:lnSpc>
                <a:spcPts val="3300"/>
              </a:lnSpc>
              <a:spcBef>
                <a:spcPts val="0"/>
              </a:spcBef>
              <a:buClr>
                <a:schemeClr val="accent1"/>
              </a:buClr>
              <a:buFont typeface="Wingdings" panose="05000000000000000000" pitchFamily="2" charset="2"/>
              <a:buChar char="Ø"/>
            </a:pPr>
            <a:r>
              <a:rPr lang="zh-CN" altLang="en-US" sz="2000" b="1" dirty="0"/>
              <a:t>基准利率（</a:t>
            </a:r>
            <a:r>
              <a:rPr lang="en-US" altLang="zh-CN" sz="2000" b="1" dirty="0"/>
              <a:t>Benchmark Interest Rate</a:t>
            </a:r>
            <a:r>
              <a:rPr lang="zh-CN" altLang="en-US" sz="2000" b="1" dirty="0" smtClean="0"/>
              <a:t>），多种利率并存的情况下，对</a:t>
            </a:r>
            <a:r>
              <a:rPr lang="zh-CN" altLang="en-US" sz="2000" b="1" dirty="0"/>
              <a:t>其他利率波动起决定作用，在市场经济中是无风险</a:t>
            </a:r>
            <a:r>
              <a:rPr lang="zh-CN" altLang="en-US" sz="2000" b="1" dirty="0" smtClean="0"/>
              <a:t>利率，如：</a:t>
            </a:r>
            <a:r>
              <a:rPr lang="en-US" altLang="zh-CN" sz="2000" b="1" dirty="0" smtClean="0"/>
              <a:t>LIBOR,SHIBOR</a:t>
            </a:r>
            <a:endParaRPr lang="zh-CN" altLang="en-US" sz="2000" b="1" dirty="0"/>
          </a:p>
          <a:p>
            <a:pPr marL="342900" indent="-342900">
              <a:lnSpc>
                <a:spcPts val="3300"/>
              </a:lnSpc>
              <a:spcBef>
                <a:spcPts val="0"/>
              </a:spcBef>
              <a:buClr>
                <a:schemeClr val="accent1"/>
              </a:buClr>
              <a:buFont typeface="Wingdings" panose="05000000000000000000" pitchFamily="2" charset="2"/>
              <a:buChar char="Ø"/>
            </a:pPr>
            <a:r>
              <a:rPr lang="zh-CN" altLang="en-US" sz="2000" b="1" dirty="0"/>
              <a:t>一般利率（</a:t>
            </a:r>
            <a:r>
              <a:rPr lang="en-US" altLang="zh-CN" sz="2000" b="1" dirty="0"/>
              <a:t>General Interest Rate</a:t>
            </a:r>
            <a:r>
              <a:rPr lang="zh-CN" altLang="en-US" sz="2000" b="1" dirty="0"/>
              <a:t>）是基准利率以外的其他各种利率 </a:t>
            </a:r>
          </a:p>
          <a:p>
            <a:pPr>
              <a:lnSpc>
                <a:spcPts val="3300"/>
              </a:lnSpc>
              <a:spcBef>
                <a:spcPts val="0"/>
              </a:spcBef>
            </a:pPr>
            <a:r>
              <a:rPr lang="en-US" altLang="zh-CN" sz="2000" b="1" dirty="0" smtClean="0"/>
              <a:t>6</a:t>
            </a:r>
            <a:r>
              <a:rPr lang="en-US" altLang="zh-CN" sz="2000" b="1" dirty="0"/>
              <a:t>.</a:t>
            </a:r>
            <a:r>
              <a:rPr lang="zh-CN" altLang="en-US" sz="2000" b="1" dirty="0"/>
              <a:t>市场交易</a:t>
            </a:r>
            <a:r>
              <a:rPr lang="en-US" altLang="zh-CN" sz="2000" b="1" dirty="0"/>
              <a:t>: </a:t>
            </a:r>
            <a:r>
              <a:rPr lang="zh-CN" altLang="en-US" sz="2000" dirty="0"/>
              <a:t>即期利率（</a:t>
            </a:r>
            <a:r>
              <a:rPr lang="en-US" altLang="zh-CN" sz="2000" dirty="0"/>
              <a:t>Spot Interest Rate</a:t>
            </a:r>
            <a:r>
              <a:rPr lang="zh-CN" altLang="en-US" sz="2000" dirty="0"/>
              <a:t>）与远期利率（</a:t>
            </a:r>
            <a:r>
              <a:rPr lang="en-US" altLang="zh-CN" sz="2000" dirty="0"/>
              <a:t>Forward Interest Rate</a:t>
            </a:r>
            <a:r>
              <a:rPr lang="zh-CN" altLang="en-US" sz="2000" dirty="0" smtClean="0"/>
              <a:t>）</a:t>
            </a:r>
            <a:endParaRPr lang="en-US" altLang="zh-CN" sz="2000" dirty="0" smtClean="0"/>
          </a:p>
          <a:p>
            <a:pPr marL="342900" indent="-342900">
              <a:lnSpc>
                <a:spcPts val="3300"/>
              </a:lnSpc>
              <a:spcBef>
                <a:spcPts val="0"/>
              </a:spcBef>
              <a:buClr>
                <a:schemeClr val="accent1"/>
              </a:buClr>
              <a:buFont typeface="Wingdings" panose="05000000000000000000" pitchFamily="2" charset="2"/>
              <a:buChar char="Ø"/>
            </a:pPr>
            <a:r>
              <a:rPr lang="zh-CN" altLang="en-US" sz="2000" dirty="0"/>
              <a:t>即期</a:t>
            </a:r>
            <a:r>
              <a:rPr lang="zh-CN" altLang="en-US" sz="2000" dirty="0" smtClean="0"/>
              <a:t>利率是</a:t>
            </a:r>
            <a:r>
              <a:rPr lang="zh-CN" altLang="en-US" sz="2000" dirty="0"/>
              <a:t>指对不同期限的金融工具以复利形式标示的利率，即在持有到期之前不支付利息、到期一次性还本付息</a:t>
            </a:r>
            <a:r>
              <a:rPr lang="zh-CN" altLang="en-US" sz="2000" dirty="0" smtClean="0"/>
              <a:t>时适用的利率</a:t>
            </a:r>
            <a:r>
              <a:rPr lang="zh-CN" altLang="en-US" sz="2000" dirty="0"/>
              <a:t>。</a:t>
            </a:r>
            <a:endParaRPr lang="en-US" altLang="zh-CN" sz="2000" dirty="0"/>
          </a:p>
          <a:p>
            <a:pPr marL="342900" indent="-342900">
              <a:lnSpc>
                <a:spcPts val="3300"/>
              </a:lnSpc>
              <a:spcBef>
                <a:spcPts val="0"/>
              </a:spcBef>
              <a:buClr>
                <a:schemeClr val="accent1"/>
              </a:buClr>
              <a:buFont typeface="Wingdings" panose="05000000000000000000" pitchFamily="2" charset="2"/>
              <a:buChar char="Ø"/>
            </a:pPr>
            <a:r>
              <a:rPr lang="zh-CN" altLang="en-US" sz="2000" dirty="0" smtClean="0"/>
              <a:t>远期</a:t>
            </a:r>
            <a:r>
              <a:rPr lang="zh-CN" altLang="en-US" sz="2000" dirty="0"/>
              <a:t>利率</a:t>
            </a:r>
            <a:r>
              <a:rPr lang="en-US" altLang="zh-CN" sz="2000" dirty="0"/>
              <a:t>----</a:t>
            </a:r>
            <a:r>
              <a:rPr lang="zh-CN" altLang="en-US" sz="2000" dirty="0"/>
              <a:t>隐含在给定的即期利率中的从未来某一时点到另一时点的利率</a:t>
            </a:r>
            <a:r>
              <a:rPr lang="en-US" altLang="zh-CN" sz="2000" dirty="0" smtClean="0"/>
              <a:t>.</a:t>
            </a:r>
          </a:p>
        </p:txBody>
      </p:sp>
      <p:sp>
        <p:nvSpPr>
          <p:cNvPr id="26631"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216FF918-24CD-4200-A28A-10DF9FC9EACD}" type="slidenum">
              <a:rPr lang="zh-CN" altLang="en-US" smtClean="0">
                <a:solidFill>
                  <a:srgbClr val="898989"/>
                </a:solidFill>
              </a:rPr>
              <a:pPr/>
              <a:t>13</a:t>
            </a:fld>
            <a:endParaRPr lang="zh-CN" altLang="en-US" smtClean="0">
              <a:solidFill>
                <a:srgbClr val="898989"/>
              </a:solidFill>
            </a:endParaRP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65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7651"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文本框 12"/>
          <p:cNvSpPr txBox="1">
            <a:spLocks noChangeArrowheads="1"/>
          </p:cNvSpPr>
          <p:nvPr/>
        </p:nvSpPr>
        <p:spPr bwMode="auto">
          <a:xfrm>
            <a:off x="758622" y="416905"/>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a:latin typeface="微软雅黑" pitchFamily="34" charset="-122"/>
                <a:ea typeface="微软雅黑" pitchFamily="34" charset="-122"/>
              </a:rPr>
              <a:t>二、利率与收益率</a:t>
            </a:r>
            <a:endParaRPr lang="zh-CN" altLang="en-US" sz="2400" b="1">
              <a:solidFill>
                <a:srgbClr val="595959"/>
              </a:solidFill>
              <a:latin typeface="微软雅黑" pitchFamily="34" charset="-122"/>
              <a:ea typeface="微软雅黑" pitchFamily="34" charset="-122"/>
            </a:endParaRPr>
          </a:p>
        </p:txBody>
      </p:sp>
      <p:sp>
        <p:nvSpPr>
          <p:cNvPr id="27655" name="矩形 3"/>
          <p:cNvSpPr>
            <a:spLocks noChangeArrowheads="1"/>
          </p:cNvSpPr>
          <p:nvPr/>
        </p:nvSpPr>
        <p:spPr bwMode="auto">
          <a:xfrm>
            <a:off x="560388" y="3687763"/>
            <a:ext cx="118237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100"/>
              </a:lnSpc>
            </a:pPr>
            <a:r>
              <a:rPr lang="zh-CN" altLang="en-US" sz="2200" dirty="0">
                <a:latin typeface="微软雅黑" pitchFamily="34" charset="-122"/>
                <a:ea typeface="微软雅黑" pitchFamily="34" charset="-122"/>
              </a:rPr>
              <a:t>例</a:t>
            </a:r>
            <a:r>
              <a:rPr lang="en-US" altLang="zh-CN" sz="2200" dirty="0">
                <a:latin typeface="微软雅黑" pitchFamily="34" charset="-122"/>
                <a:ea typeface="微软雅黑" pitchFamily="34" charset="-122"/>
              </a:rPr>
              <a:t>:  1</a:t>
            </a:r>
            <a:r>
              <a:rPr lang="zh-CN" altLang="en-US" sz="2200" dirty="0">
                <a:latin typeface="微软雅黑" pitchFamily="34" charset="-122"/>
                <a:ea typeface="微软雅黑" pitchFamily="34" charset="-122"/>
              </a:rPr>
              <a:t>年期和</a:t>
            </a:r>
            <a:r>
              <a:rPr lang="en-US" altLang="zh-CN" sz="2200" dirty="0">
                <a:latin typeface="微软雅黑" pitchFamily="34" charset="-122"/>
                <a:ea typeface="微软雅黑" pitchFamily="34" charset="-122"/>
              </a:rPr>
              <a:t>2</a:t>
            </a:r>
            <a:r>
              <a:rPr lang="zh-CN" altLang="en-US" sz="2200" dirty="0">
                <a:latin typeface="微软雅黑" pitchFamily="34" charset="-122"/>
                <a:ea typeface="微软雅黑" pitchFamily="34" charset="-122"/>
              </a:rPr>
              <a:t>年期存款利率分别是</a:t>
            </a:r>
            <a:r>
              <a:rPr lang="en-US" altLang="zh-CN" sz="2200" dirty="0">
                <a:latin typeface="微软雅黑" pitchFamily="34" charset="-122"/>
                <a:ea typeface="微软雅黑" pitchFamily="34" charset="-122"/>
              </a:rPr>
              <a:t>2.25%</a:t>
            </a:r>
            <a:r>
              <a:rPr lang="zh-CN" altLang="en-US" sz="2200" dirty="0">
                <a:latin typeface="微软雅黑" pitchFamily="34" charset="-122"/>
                <a:ea typeface="微软雅黑" pitchFamily="34" charset="-122"/>
              </a:rPr>
              <a:t>和</a:t>
            </a:r>
            <a:r>
              <a:rPr lang="en-US" altLang="zh-CN" sz="2200" dirty="0">
                <a:latin typeface="微软雅黑" pitchFamily="34" charset="-122"/>
                <a:ea typeface="微软雅黑" pitchFamily="34" charset="-122"/>
              </a:rPr>
              <a:t>2.4%, </a:t>
            </a:r>
            <a:r>
              <a:rPr lang="zh-CN" altLang="en-US" sz="2200" dirty="0">
                <a:latin typeface="微软雅黑" pitchFamily="34" charset="-122"/>
                <a:ea typeface="微软雅黑" pitchFamily="34" charset="-122"/>
              </a:rPr>
              <a:t>计算第</a:t>
            </a:r>
            <a:r>
              <a:rPr lang="en-US" altLang="zh-CN" sz="2200" dirty="0">
                <a:latin typeface="微软雅黑" pitchFamily="34" charset="-122"/>
                <a:ea typeface="微软雅黑" pitchFamily="34" charset="-122"/>
              </a:rPr>
              <a:t>2</a:t>
            </a:r>
            <a:r>
              <a:rPr lang="zh-CN" altLang="en-US" sz="2200" dirty="0">
                <a:latin typeface="微软雅黑" pitchFamily="34" charset="-122"/>
                <a:ea typeface="微软雅黑" pitchFamily="34" charset="-122"/>
              </a:rPr>
              <a:t>年开始的隐含利率</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本金</a:t>
            </a:r>
            <a:r>
              <a:rPr lang="en-US" altLang="zh-CN" sz="2200" dirty="0">
                <a:latin typeface="微软雅黑" pitchFamily="34" charset="-122"/>
                <a:ea typeface="微软雅黑" pitchFamily="34" charset="-122"/>
              </a:rPr>
              <a:t>100</a:t>
            </a:r>
            <a:r>
              <a:rPr lang="zh-CN" altLang="en-US" sz="2200" dirty="0">
                <a:latin typeface="微软雅黑" pitchFamily="34" charset="-122"/>
                <a:ea typeface="微软雅黑" pitchFamily="34" charset="-122"/>
              </a:rPr>
              <a:t>万</a:t>
            </a:r>
            <a:r>
              <a:rPr lang="en-US" altLang="zh-CN" sz="2200" dirty="0">
                <a:latin typeface="微软雅黑" pitchFamily="34" charset="-122"/>
                <a:ea typeface="微软雅黑" pitchFamily="34" charset="-122"/>
              </a:rPr>
              <a:t>).</a:t>
            </a:r>
          </a:p>
          <a:p>
            <a:pPr>
              <a:lnSpc>
                <a:spcPts val="3100"/>
              </a:lnSpc>
              <a:buFont typeface="Wingdings" pitchFamily="2" charset="2"/>
              <a:buNone/>
            </a:pPr>
            <a:r>
              <a:rPr lang="en-US" altLang="zh-CN" sz="2200" dirty="0">
                <a:latin typeface="微软雅黑" pitchFamily="34" charset="-122"/>
                <a:ea typeface="微软雅黑" pitchFamily="34" charset="-122"/>
              </a:rPr>
              <a:t>       </a:t>
            </a:r>
            <a:r>
              <a:rPr lang="en-US" altLang="zh-CN" sz="2200" dirty="0" smtClean="0">
                <a:latin typeface="微软雅黑" pitchFamily="34" charset="-122"/>
                <a:ea typeface="微软雅黑" pitchFamily="34" charset="-122"/>
              </a:rPr>
              <a:t>   1000000(1+2.4</a:t>
            </a:r>
            <a:r>
              <a:rPr lang="en-US" altLang="zh-CN" sz="2200" dirty="0">
                <a:latin typeface="微软雅黑" pitchFamily="34" charset="-122"/>
                <a:ea typeface="微软雅黑" pitchFamily="34" charset="-122"/>
              </a:rPr>
              <a:t>%)(1+2.4%)=1048600</a:t>
            </a:r>
          </a:p>
          <a:p>
            <a:pPr>
              <a:lnSpc>
                <a:spcPts val="3100"/>
              </a:lnSpc>
              <a:buFont typeface="Wingdings" pitchFamily="2" charset="2"/>
              <a:buNone/>
            </a:pPr>
            <a:r>
              <a:rPr lang="en-US" altLang="zh-CN" sz="2200" dirty="0">
                <a:latin typeface="微软雅黑" pitchFamily="34" charset="-122"/>
                <a:ea typeface="微软雅黑" pitchFamily="34" charset="-122"/>
              </a:rPr>
              <a:t>        </a:t>
            </a:r>
            <a:r>
              <a:rPr lang="en-US" altLang="zh-CN" sz="2200" dirty="0" smtClean="0">
                <a:latin typeface="微软雅黑" pitchFamily="34" charset="-122"/>
                <a:ea typeface="微软雅黑" pitchFamily="34" charset="-122"/>
              </a:rPr>
              <a:t>  1000000(1+2.25</a:t>
            </a:r>
            <a:r>
              <a:rPr lang="en-US" altLang="zh-CN" sz="2200" dirty="0">
                <a:latin typeface="微软雅黑" pitchFamily="34" charset="-122"/>
                <a:ea typeface="微软雅黑" pitchFamily="34" charset="-122"/>
              </a:rPr>
              <a:t>%)=1022500</a:t>
            </a:r>
          </a:p>
          <a:p>
            <a:pPr>
              <a:lnSpc>
                <a:spcPts val="3100"/>
              </a:lnSpc>
              <a:buFont typeface="Wingdings" pitchFamily="2" charset="2"/>
              <a:buNone/>
            </a:pPr>
            <a:r>
              <a:rPr lang="en-US" altLang="zh-CN" sz="2200" dirty="0">
                <a:latin typeface="微软雅黑" pitchFamily="34" charset="-122"/>
                <a:ea typeface="微软雅黑" pitchFamily="34" charset="-122"/>
              </a:rPr>
              <a:t>         </a:t>
            </a:r>
            <a:r>
              <a:rPr lang="en-US" altLang="zh-CN" sz="2200" dirty="0" smtClean="0">
                <a:latin typeface="微软雅黑" pitchFamily="34" charset="-122"/>
                <a:ea typeface="微软雅黑" pitchFamily="34" charset="-122"/>
              </a:rPr>
              <a:t> 1022500(1+r</a:t>
            </a:r>
            <a:r>
              <a:rPr lang="en-US" altLang="zh-CN" sz="1200" dirty="0" smtClean="0">
                <a:latin typeface="微软雅黑" pitchFamily="34" charset="-122"/>
                <a:ea typeface="微软雅黑" pitchFamily="34" charset="-122"/>
              </a:rPr>
              <a:t>2</a:t>
            </a:r>
            <a:r>
              <a:rPr lang="en-US" altLang="zh-CN" sz="2200" dirty="0">
                <a:latin typeface="微软雅黑" pitchFamily="34" charset="-122"/>
                <a:ea typeface="微软雅黑" pitchFamily="34" charset="-122"/>
              </a:rPr>
              <a:t>)=1048600</a:t>
            </a:r>
          </a:p>
          <a:p>
            <a:pPr>
              <a:lnSpc>
                <a:spcPts val="3100"/>
              </a:lnSpc>
              <a:buFont typeface="Wingdings" pitchFamily="2" charset="2"/>
              <a:buNone/>
            </a:pPr>
            <a:r>
              <a:rPr lang="en-US" altLang="zh-CN" sz="2200" dirty="0">
                <a:latin typeface="微软雅黑" pitchFamily="34" charset="-122"/>
                <a:ea typeface="微软雅黑" pitchFamily="34" charset="-122"/>
              </a:rPr>
              <a:t>          r</a:t>
            </a:r>
            <a:r>
              <a:rPr lang="en-US" altLang="zh-CN" sz="1200" dirty="0">
                <a:latin typeface="微软雅黑" pitchFamily="34" charset="-122"/>
                <a:ea typeface="微软雅黑" pitchFamily="34" charset="-122"/>
              </a:rPr>
              <a:t>2</a:t>
            </a:r>
            <a:r>
              <a:rPr lang="en-US" altLang="zh-CN" sz="2200" dirty="0">
                <a:latin typeface="微软雅黑" pitchFamily="34" charset="-122"/>
                <a:ea typeface="微软雅黑" pitchFamily="34" charset="-122"/>
              </a:rPr>
              <a:t>=2.55%</a:t>
            </a:r>
            <a:endParaRPr lang="zh-CN" altLang="en-US" sz="2200" dirty="0">
              <a:latin typeface="微软雅黑" pitchFamily="34" charset="-122"/>
              <a:ea typeface="微软雅黑" pitchFamily="34" charset="-122"/>
            </a:endParaRPr>
          </a:p>
        </p:txBody>
      </p:sp>
      <p:sp>
        <p:nvSpPr>
          <p:cNvPr id="27656"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DC9A55A2-2BB0-4C92-95F3-FDDB2FCC4D11}" type="slidenum">
              <a:rPr lang="zh-CN" altLang="en-US" smtClean="0">
                <a:solidFill>
                  <a:srgbClr val="898989"/>
                </a:solidFill>
              </a:rPr>
              <a:pPr/>
              <a:t>14</a:t>
            </a:fld>
            <a:endParaRPr lang="zh-CN" altLang="en-US" smtClean="0">
              <a:solidFill>
                <a:srgbClr val="898989"/>
              </a:solidFill>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p:cNvSpPr/>
          <p:nvPr/>
        </p:nvSpPr>
        <p:spPr>
          <a:xfrm>
            <a:off x="561181" y="1343125"/>
            <a:ext cx="2685351" cy="485005"/>
          </a:xfrm>
          <a:prstGeom prst="rect">
            <a:avLst/>
          </a:prstGeom>
        </p:spPr>
        <p:txBody>
          <a:bodyPr wrap="none">
            <a:spAutoFit/>
          </a:bodyPr>
          <a:lstStyle/>
          <a:p>
            <a:pPr marL="342900" indent="-342900">
              <a:lnSpc>
                <a:spcPts val="3300"/>
              </a:lnSpc>
              <a:spcBef>
                <a:spcPts val="600"/>
              </a:spcBef>
              <a:buClr>
                <a:srgbClr val="0070C0"/>
              </a:buClr>
              <a:buFont typeface="Wingdings" pitchFamily="2" charset="2"/>
              <a:buChar char="n"/>
            </a:pPr>
            <a:r>
              <a:rPr lang="zh-CN" altLang="en-US" sz="2400" dirty="0"/>
              <a:t>远期利率的计算</a:t>
            </a:r>
            <a:endParaRPr lang="en-US" altLang="zh-CN" sz="2400" dirty="0"/>
          </a:p>
        </p:txBody>
      </p:sp>
      <p:sp>
        <p:nvSpPr>
          <p:cNvPr id="6" name="Rectangle 2"/>
          <p:cNvSpPr>
            <a:spLocks noChangeArrowheads="1"/>
          </p:cNvSpPr>
          <p:nvPr/>
        </p:nvSpPr>
        <p:spPr bwMode="auto">
          <a:xfrm>
            <a:off x="1752600" y="19384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236933505"/>
              </p:ext>
            </p:extLst>
          </p:nvPr>
        </p:nvGraphicFramePr>
        <p:xfrm>
          <a:off x="1752599" y="1938460"/>
          <a:ext cx="7422561" cy="689707"/>
        </p:xfrm>
        <a:graphic>
          <a:graphicData uri="http://schemas.openxmlformats.org/presentationml/2006/ole">
            <mc:AlternateContent xmlns:mc="http://schemas.openxmlformats.org/markup-compatibility/2006">
              <mc:Choice xmlns:v="urn:schemas-microsoft-com:vml" Requires="v">
                <p:oleObj spid="_x0000_s40977" r:id="rId4" imgW="4305300" imgH="393700" progId="Equation.DSMT4">
                  <p:embed/>
                </p:oleObj>
              </mc:Choice>
              <mc:Fallback>
                <p:oleObj r:id="rId4" imgW="4305300" imgH="3937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599" y="1938460"/>
                        <a:ext cx="7422561" cy="689707"/>
                      </a:xfrm>
                      <a:prstGeom prst="rect">
                        <a:avLst/>
                      </a:prstGeom>
                      <a:noFill/>
                    </p:spPr>
                  </p:pic>
                </p:oleObj>
              </mc:Fallback>
            </mc:AlternateContent>
          </a:graphicData>
        </a:graphic>
      </p:graphicFrame>
      <p:sp>
        <p:nvSpPr>
          <p:cNvPr id="8" name="Rectangle 4"/>
          <p:cNvSpPr>
            <a:spLocks noChangeArrowheads="1"/>
          </p:cNvSpPr>
          <p:nvPr/>
        </p:nvSpPr>
        <p:spPr bwMode="auto">
          <a:xfrm>
            <a:off x="3619500" y="27634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983330092"/>
              </p:ext>
            </p:extLst>
          </p:nvPr>
        </p:nvGraphicFramePr>
        <p:xfrm>
          <a:off x="4105275" y="2628167"/>
          <a:ext cx="1847850" cy="846931"/>
        </p:xfrm>
        <a:graphic>
          <a:graphicData uri="http://schemas.openxmlformats.org/presentationml/2006/ole">
            <mc:AlternateContent xmlns:mc="http://schemas.openxmlformats.org/markup-compatibility/2006">
              <mc:Choice xmlns:v="urn:schemas-microsoft-com:vml" Requires="v">
                <p:oleObj spid="_x0000_s40978" r:id="rId6" imgW="927100" imgH="419100" progId="Equation.DSMT4">
                  <p:embed/>
                </p:oleObj>
              </mc:Choice>
              <mc:Fallback>
                <p:oleObj r:id="rId6" imgW="927100" imgH="4191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5275" y="2628167"/>
                        <a:ext cx="1847850" cy="846931"/>
                      </a:xfrm>
                      <a:prstGeom prst="rect">
                        <a:avLst/>
                      </a:prstGeom>
                      <a:noFill/>
                    </p:spPr>
                  </p:pic>
                </p:oleObj>
              </mc:Fallback>
            </mc:AlternateContent>
          </a:graphicData>
        </a:graphic>
      </p:graphicFrame>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8675"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a:latin typeface="微软雅黑" pitchFamily="34" charset="-122"/>
                <a:ea typeface="微软雅黑" pitchFamily="34" charset="-122"/>
              </a:rPr>
              <a:t>二、利率与收益率</a:t>
            </a:r>
            <a:endParaRPr lang="zh-CN" altLang="en-US" sz="2400" b="1">
              <a:solidFill>
                <a:srgbClr val="595959"/>
              </a:solidFill>
              <a:latin typeface="微软雅黑" pitchFamily="34" charset="-122"/>
              <a:ea typeface="微软雅黑" pitchFamily="34" charset="-122"/>
            </a:endParaRPr>
          </a:p>
        </p:txBody>
      </p:sp>
      <p:sp>
        <p:nvSpPr>
          <p:cNvPr id="2" name="矩形 1"/>
          <p:cNvSpPr/>
          <p:nvPr/>
        </p:nvSpPr>
        <p:spPr>
          <a:xfrm>
            <a:off x="443149" y="1211196"/>
            <a:ext cx="2767013" cy="534987"/>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三）利率与收益率</a:t>
            </a:r>
          </a:p>
        </p:txBody>
      </p:sp>
      <p:sp>
        <p:nvSpPr>
          <p:cNvPr id="28678" name="矩形 3"/>
          <p:cNvSpPr>
            <a:spLocks noChangeArrowheads="1"/>
          </p:cNvSpPr>
          <p:nvPr/>
        </p:nvSpPr>
        <p:spPr bwMode="auto">
          <a:xfrm>
            <a:off x="636824" y="1907872"/>
            <a:ext cx="11047176" cy="4196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ts val="3200"/>
              </a:lnSpc>
              <a:buFont typeface="Wingdings" pitchFamily="2" charset="2"/>
              <a:buNone/>
            </a:pPr>
            <a:r>
              <a:rPr lang="en-US" altLang="zh-CN" sz="2200" dirty="0" smtClean="0">
                <a:latin typeface="微软雅黑" pitchFamily="34" charset="-122"/>
                <a:ea typeface="微软雅黑" pitchFamily="34" charset="-122"/>
              </a:rPr>
              <a:t>1. </a:t>
            </a:r>
            <a:r>
              <a:rPr lang="zh-CN" altLang="en-US" sz="2200" dirty="0" smtClean="0">
                <a:latin typeface="微软雅黑" pitchFamily="34" charset="-122"/>
                <a:ea typeface="微软雅黑" pitchFamily="34" charset="-122"/>
              </a:rPr>
              <a:t>收益率</a:t>
            </a:r>
            <a:r>
              <a:rPr lang="zh-CN" altLang="en-US" sz="2200" dirty="0">
                <a:latin typeface="微软雅黑" pitchFamily="34" charset="-122"/>
                <a:ea typeface="微软雅黑" pitchFamily="34" charset="-122"/>
              </a:rPr>
              <a:t>的计算</a:t>
            </a:r>
            <a:endParaRPr lang="en-US" altLang="zh-CN" sz="2200" dirty="0" smtClean="0">
              <a:latin typeface="微软雅黑" pitchFamily="34" charset="-122"/>
              <a:ea typeface="微软雅黑" pitchFamily="34" charset="-122"/>
            </a:endParaRPr>
          </a:p>
          <a:p>
            <a:pPr eaLnBrk="1" hangingPunct="1">
              <a:lnSpc>
                <a:spcPts val="3200"/>
              </a:lnSpc>
              <a:buFont typeface="Wingdings" pitchFamily="2" charset="2"/>
              <a:buNone/>
            </a:pPr>
            <a:endParaRPr lang="en-US" altLang="zh-CN" sz="2200" dirty="0">
              <a:latin typeface="微软雅黑" pitchFamily="34" charset="-122"/>
              <a:ea typeface="微软雅黑" pitchFamily="34" charset="-122"/>
            </a:endParaRPr>
          </a:p>
          <a:p>
            <a:pPr eaLnBrk="1" hangingPunct="1">
              <a:lnSpc>
                <a:spcPts val="3200"/>
              </a:lnSpc>
              <a:buFont typeface="Wingdings" pitchFamily="2" charset="2"/>
              <a:buNone/>
            </a:pPr>
            <a:r>
              <a:rPr lang="en-US" altLang="zh-CN" sz="2200" dirty="0">
                <a:latin typeface="微软雅黑" pitchFamily="34" charset="-122"/>
                <a:ea typeface="微软雅黑" pitchFamily="34" charset="-122"/>
              </a:rPr>
              <a:t>2</a:t>
            </a:r>
            <a:r>
              <a:rPr lang="en-US" altLang="zh-CN" sz="2200" dirty="0" smtClean="0">
                <a:latin typeface="微软雅黑" pitchFamily="34" charset="-122"/>
                <a:ea typeface="微软雅黑" pitchFamily="34" charset="-122"/>
              </a:rPr>
              <a:t>. </a:t>
            </a:r>
            <a:r>
              <a:rPr lang="zh-CN" altLang="en-US" sz="2200" dirty="0">
                <a:latin typeface="微软雅黑" pitchFamily="34" charset="-122"/>
                <a:ea typeface="微软雅黑" pitchFamily="34" charset="-122"/>
              </a:rPr>
              <a:t>债券到期收益率与收益率曲线</a:t>
            </a:r>
          </a:p>
          <a:p>
            <a:pPr marL="342900" indent="-342900" eaLnBrk="1" hangingPunct="1">
              <a:lnSpc>
                <a:spcPts val="3200"/>
              </a:lnSpc>
              <a:buClr>
                <a:srgbClr val="0070C0"/>
              </a:buClr>
              <a:buFont typeface="Wingdings" pitchFamily="2" charset="2"/>
              <a:buChar char="n"/>
            </a:pPr>
            <a:r>
              <a:rPr lang="zh-CN" altLang="en-US" sz="2200" dirty="0">
                <a:latin typeface="微软雅黑" pitchFamily="34" charset="-122"/>
                <a:ea typeface="微软雅黑" pitchFamily="34" charset="-122"/>
              </a:rPr>
              <a:t>到期收益率</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到期前分期支付的利息和到期归还本金的现值与债券市价相等时的折现率</a:t>
            </a:r>
          </a:p>
          <a:p>
            <a:pPr marL="342900" indent="-342900" eaLnBrk="1" hangingPunct="1">
              <a:lnSpc>
                <a:spcPts val="3200"/>
              </a:lnSpc>
              <a:buClr>
                <a:srgbClr val="0070C0"/>
              </a:buClr>
              <a:buFont typeface="Wingdings" pitchFamily="2" charset="2"/>
              <a:buChar char="n"/>
            </a:pPr>
            <a:r>
              <a:rPr lang="zh-CN" altLang="en-US" sz="2200" dirty="0">
                <a:latin typeface="微软雅黑" pitchFamily="34" charset="-122"/>
                <a:ea typeface="微软雅黑" pitchFamily="34" charset="-122"/>
              </a:rPr>
              <a:t>计算：</a:t>
            </a:r>
          </a:p>
          <a:p>
            <a:pPr eaLnBrk="1" hangingPunct="1">
              <a:lnSpc>
                <a:spcPts val="3200"/>
              </a:lnSpc>
              <a:buClr>
                <a:srgbClr val="CC0000"/>
              </a:buClr>
              <a:buFont typeface="Wingdings" pitchFamily="2" charset="2"/>
              <a:buChar char="l"/>
            </a:pPr>
            <a:endParaRPr lang="zh-CN" altLang="en-US" sz="2200" dirty="0">
              <a:latin typeface="微软雅黑" pitchFamily="34" charset="-122"/>
              <a:ea typeface="微软雅黑" pitchFamily="34" charset="-122"/>
            </a:endParaRPr>
          </a:p>
          <a:p>
            <a:pPr eaLnBrk="1" hangingPunct="1">
              <a:lnSpc>
                <a:spcPts val="3200"/>
              </a:lnSpc>
              <a:buClr>
                <a:srgbClr val="CC0000"/>
              </a:buClr>
              <a:buFont typeface="Wingdings" pitchFamily="2" charset="2"/>
              <a:buNone/>
            </a:pPr>
            <a:r>
              <a:rPr lang="en-US" altLang="zh-CN" sz="2200" dirty="0">
                <a:latin typeface="微软雅黑" pitchFamily="34" charset="-122"/>
                <a:ea typeface="微软雅黑" pitchFamily="34" charset="-122"/>
              </a:rPr>
              <a:t>3</a:t>
            </a:r>
            <a:r>
              <a:rPr lang="en-US" altLang="zh-CN" sz="2200" dirty="0" smtClean="0">
                <a:latin typeface="微软雅黑" pitchFamily="34" charset="-122"/>
                <a:ea typeface="微软雅黑" pitchFamily="34" charset="-122"/>
              </a:rPr>
              <a:t>. </a:t>
            </a:r>
            <a:r>
              <a:rPr lang="zh-CN" altLang="en-US" sz="2200" dirty="0">
                <a:latin typeface="微软雅黑" pitchFamily="34" charset="-122"/>
                <a:ea typeface="微软雅黑" pitchFamily="34" charset="-122"/>
              </a:rPr>
              <a:t>持有期收益率</a:t>
            </a:r>
          </a:p>
          <a:p>
            <a:pPr marL="342900" indent="-342900" eaLnBrk="1" hangingPunct="1">
              <a:lnSpc>
                <a:spcPts val="3200"/>
              </a:lnSpc>
              <a:buClr>
                <a:srgbClr val="0070C0"/>
              </a:buClr>
              <a:buFont typeface="Wingdings" pitchFamily="2" charset="2"/>
              <a:buChar char="n"/>
            </a:pPr>
            <a:r>
              <a:rPr lang="zh-CN" altLang="en-US" sz="2200" dirty="0">
                <a:latin typeface="微软雅黑" pitchFamily="34" charset="-122"/>
                <a:ea typeface="微软雅黑" pitchFamily="34" charset="-122"/>
              </a:rPr>
              <a:t>指现在买进某一证券，持有一段时间后，然后以某个价格卖出该证券，在整个持有期，该证券所提供的平均回报率。</a:t>
            </a:r>
          </a:p>
          <a:p>
            <a:pPr marL="342900" indent="-342900" eaLnBrk="1" hangingPunct="1">
              <a:lnSpc>
                <a:spcPts val="3200"/>
              </a:lnSpc>
              <a:buClr>
                <a:srgbClr val="0070C0"/>
              </a:buClr>
              <a:buFont typeface="Wingdings" pitchFamily="2" charset="2"/>
              <a:buChar char="n"/>
            </a:pPr>
            <a:r>
              <a:rPr lang="zh-CN" altLang="en-US" sz="2200" dirty="0">
                <a:latin typeface="微软雅黑" pitchFamily="34" charset="-122"/>
                <a:ea typeface="微软雅黑" pitchFamily="34" charset="-122"/>
              </a:rPr>
              <a:t>计算：</a:t>
            </a:r>
          </a:p>
        </p:txBody>
      </p:sp>
      <p:graphicFrame>
        <p:nvGraphicFramePr>
          <p:cNvPr id="28679" name="Object 14"/>
          <p:cNvGraphicFramePr>
            <a:graphicFrameLocks noChangeAspect="1"/>
          </p:cNvGraphicFramePr>
          <p:nvPr>
            <p:extLst>
              <p:ext uri="{D42A27DB-BD31-4B8C-83A1-F6EECF244321}">
                <p14:modId xmlns:p14="http://schemas.microsoft.com/office/powerpoint/2010/main" val="540567046"/>
              </p:ext>
            </p:extLst>
          </p:nvPr>
        </p:nvGraphicFramePr>
        <p:xfrm>
          <a:off x="4314723" y="3677668"/>
          <a:ext cx="3657600" cy="762000"/>
        </p:xfrm>
        <a:graphic>
          <a:graphicData uri="http://schemas.openxmlformats.org/presentationml/2006/ole">
            <mc:AlternateContent xmlns:mc="http://schemas.openxmlformats.org/markup-compatibility/2006">
              <mc:Choice xmlns:v="urn:schemas-microsoft-com:vml" Requires="v">
                <p:oleObj spid="_x0000_s28749" name="公式" r:id="rId4" imgW="2133600" imgH="444500" progId="Equation.3">
                  <p:embed/>
                </p:oleObj>
              </mc:Choice>
              <mc:Fallback>
                <p:oleObj name="公式" r:id="rId4" imgW="2133600" imgH="44450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4723" y="3677668"/>
                        <a:ext cx="36576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20"/>
          <p:cNvGraphicFramePr>
            <a:graphicFrameLocks noChangeAspect="1"/>
          </p:cNvGraphicFramePr>
          <p:nvPr>
            <p:extLst>
              <p:ext uri="{D42A27DB-BD31-4B8C-83A1-F6EECF244321}">
                <p14:modId xmlns:p14="http://schemas.microsoft.com/office/powerpoint/2010/main" val="1534767945"/>
              </p:ext>
            </p:extLst>
          </p:nvPr>
        </p:nvGraphicFramePr>
        <p:xfrm>
          <a:off x="4390923" y="5776992"/>
          <a:ext cx="3581400" cy="755650"/>
        </p:xfrm>
        <a:graphic>
          <a:graphicData uri="http://schemas.openxmlformats.org/presentationml/2006/ole">
            <mc:AlternateContent xmlns:mc="http://schemas.openxmlformats.org/markup-compatibility/2006">
              <mc:Choice xmlns:v="urn:schemas-microsoft-com:vml" Requires="v">
                <p:oleObj spid="_x0000_s28750" name="公式" r:id="rId6" imgW="2108200" imgH="444500" progId="Equation.3">
                  <p:embed/>
                </p:oleObj>
              </mc:Choice>
              <mc:Fallback>
                <p:oleObj name="公式" r:id="rId6" imgW="2108200" imgH="444500"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90923" y="5776992"/>
                        <a:ext cx="3581400"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1"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261CED8C-128F-41AD-93EB-9606302A97A6}" type="slidenum">
              <a:rPr lang="zh-CN" altLang="en-US" smtClean="0">
                <a:solidFill>
                  <a:srgbClr val="898989"/>
                </a:solidFill>
              </a:rPr>
              <a:pPr/>
              <a:t>15</a:t>
            </a:fld>
            <a:endParaRPr lang="zh-CN" altLang="en-US" smtClean="0">
              <a:solidFill>
                <a:srgbClr val="898989"/>
              </a:solidFill>
            </a:endParaRPr>
          </a:p>
        </p:txBody>
      </p:sp>
      <p:sp>
        <p:nvSpPr>
          <p:cNvPr id="3" name="Rectangle 61"/>
          <p:cNvSpPr>
            <a:spLocks noChangeArrowheads="1"/>
          </p:cNvSpPr>
          <p:nvPr/>
        </p:nvSpPr>
        <p:spPr bwMode="auto">
          <a:xfrm>
            <a:off x="3964765" y="26552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260943897"/>
              </p:ext>
            </p:extLst>
          </p:nvPr>
        </p:nvGraphicFramePr>
        <p:xfrm>
          <a:off x="4314723" y="1936787"/>
          <a:ext cx="3576890" cy="747410"/>
        </p:xfrm>
        <a:graphic>
          <a:graphicData uri="http://schemas.openxmlformats.org/presentationml/2006/ole">
            <mc:AlternateContent xmlns:mc="http://schemas.openxmlformats.org/markup-compatibility/2006">
              <mc:Choice xmlns:v="urn:schemas-microsoft-com:vml" Requires="v">
                <p:oleObj spid="_x0000_s28751" r:id="rId8" imgW="1916868" imgH="393529" progId="Equation.DSMT4">
                  <p:embed/>
                </p:oleObj>
              </mc:Choice>
              <mc:Fallback>
                <p:oleObj r:id="rId8" imgW="1916868" imgH="393529" progId="Equation.DSMT4">
                  <p:embed/>
                  <p:pic>
                    <p:nvPicPr>
                      <p:cNvPr id="0" name="Object 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14723" y="1936787"/>
                        <a:ext cx="3576890" cy="747410"/>
                      </a:xfrm>
                      <a:prstGeom prst="rect">
                        <a:avLst/>
                      </a:prstGeom>
                      <a:noFill/>
                    </p:spPr>
                  </p:pic>
                </p:oleObj>
              </mc:Fallback>
            </mc:AlternateContent>
          </a:graphicData>
        </a:graphic>
      </p:graphicFrame>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29698"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endParaRPr>
          </a:p>
        </p:txBody>
      </p:sp>
      <p:pic>
        <p:nvPicPr>
          <p:cNvPr id="29699"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4800" b="1" dirty="0">
                <a:solidFill>
                  <a:srgbClr val="FFFFFF"/>
                </a:solidFill>
                <a:latin typeface="微软雅黑" pitchFamily="34" charset="-122"/>
                <a:ea typeface="微软雅黑" pitchFamily="34" charset="-122"/>
              </a:rPr>
              <a:t>利率的决定及其影响因素</a:t>
            </a:r>
          </a:p>
        </p:txBody>
      </p:sp>
      <p:sp>
        <p:nvSpPr>
          <p:cNvPr id="29701" name="文本框 2"/>
          <p:cNvSpPr txBox="1">
            <a:spLocks noChangeArrowheads="1"/>
          </p:cNvSpPr>
          <p:nvPr/>
        </p:nvSpPr>
        <p:spPr bwMode="auto">
          <a:xfrm>
            <a:off x="3024188" y="1895475"/>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en-US" altLang="zh-CN" sz="6600" b="1">
                <a:solidFill>
                  <a:srgbClr val="FFFFFF"/>
                </a:solidFill>
                <a:latin typeface="微软雅黑" pitchFamily="34" charset="-122"/>
                <a:ea typeface="微软雅黑" pitchFamily="34" charset="-122"/>
              </a:rPr>
              <a:t>Part 03</a:t>
            </a:r>
            <a:endParaRPr lang="zh-CN" altLang="en-US" sz="6600" b="1">
              <a:solidFill>
                <a:srgbClr val="FFFFFF"/>
              </a:solidFill>
              <a:latin typeface="微软雅黑" pitchFamily="34" charset="-122"/>
              <a:ea typeface="微软雅黑" pitchFamily="34" charset="-122"/>
            </a:endParaRPr>
          </a:p>
        </p:txBody>
      </p:sp>
      <p:sp>
        <p:nvSpPr>
          <p:cNvPr id="29702" name="灯片编号占位符 1"/>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A119D42F-CE97-4AC7-BD0E-392AD1A835A3}" type="slidenum">
              <a:rPr lang="zh-CN" altLang="en-US" smtClean="0">
                <a:solidFill>
                  <a:srgbClr val="898989"/>
                </a:solidFill>
              </a:rPr>
              <a:pPr/>
              <a:t>16</a:t>
            </a:fld>
            <a:endParaRPr lang="zh-CN" altLang="en-US" smtClean="0">
              <a:solidFill>
                <a:srgbClr val="898989"/>
              </a:solidFill>
            </a:endParaRP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2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072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dirty="0">
                <a:latin typeface="微软雅黑" pitchFamily="34" charset="-122"/>
                <a:ea typeface="微软雅黑" pitchFamily="34" charset="-122"/>
              </a:rPr>
              <a:t>三、利率的</a:t>
            </a:r>
            <a:r>
              <a:rPr lang="zh-CN" altLang="en-US" sz="2400" b="1" dirty="0" smtClean="0">
                <a:latin typeface="微软雅黑" pitchFamily="34" charset="-122"/>
                <a:ea typeface="微软雅黑" pitchFamily="34" charset="-122"/>
              </a:rPr>
              <a:t>决定及其影响因素</a:t>
            </a:r>
            <a:endParaRPr lang="zh-CN" altLang="en-US" sz="2400" b="1" dirty="0">
              <a:solidFill>
                <a:srgbClr val="595959"/>
              </a:solidFill>
              <a:latin typeface="微软雅黑" pitchFamily="34" charset="-122"/>
              <a:ea typeface="微软雅黑" pitchFamily="34" charset="-122"/>
            </a:endParaRPr>
          </a:p>
        </p:txBody>
      </p:sp>
      <p:sp>
        <p:nvSpPr>
          <p:cNvPr id="2" name="矩形 1"/>
          <p:cNvSpPr/>
          <p:nvPr/>
        </p:nvSpPr>
        <p:spPr>
          <a:xfrm>
            <a:off x="465138" y="1328738"/>
            <a:ext cx="2767012" cy="534987"/>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一）利率决定理论</a:t>
            </a:r>
          </a:p>
        </p:txBody>
      </p:sp>
      <p:sp>
        <p:nvSpPr>
          <p:cNvPr id="30726" name="矩形 3"/>
          <p:cNvSpPr>
            <a:spLocks noChangeArrowheads="1"/>
          </p:cNvSpPr>
          <p:nvPr/>
        </p:nvSpPr>
        <p:spPr bwMode="auto">
          <a:xfrm>
            <a:off x="768350" y="2181225"/>
            <a:ext cx="10385425" cy="429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buFont typeface="Wingdings" pitchFamily="2" charset="2"/>
              <a:buNone/>
            </a:pPr>
            <a:r>
              <a:rPr lang="en-US" altLang="zh-CN" sz="2200" b="1" dirty="0"/>
              <a:t>1</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马克思的利率决定观</a:t>
            </a:r>
          </a:p>
          <a:p>
            <a:pPr marL="800100" lvl="1" indent="-342900" eaLnBrk="1" hangingPunct="1">
              <a:lnSpc>
                <a:spcPct val="150000"/>
              </a:lnSpc>
              <a:buClr>
                <a:srgbClr val="0070C0"/>
              </a:buClr>
              <a:buFont typeface="Wingdings" pitchFamily="2" charset="2"/>
              <a:buChar char="n"/>
            </a:pPr>
            <a:r>
              <a:rPr lang="zh-CN" altLang="en-US" sz="2200" dirty="0" smtClean="0">
                <a:latin typeface="微软雅黑" pitchFamily="34" charset="-122"/>
                <a:ea typeface="微软雅黑" pitchFamily="34" charset="-122"/>
              </a:rPr>
              <a:t>“</a:t>
            </a:r>
            <a:r>
              <a:rPr lang="zh-CN" altLang="en-US" sz="2200" dirty="0">
                <a:latin typeface="微软雅黑" pitchFamily="34" charset="-122"/>
                <a:ea typeface="微软雅黑" pitchFamily="34" charset="-122"/>
              </a:rPr>
              <a:t>因为利息只是利润的一部分，所以利润本身就成为利息的最高界限，达到这个最高界限，归职能资本家的部分就会等于零。</a:t>
            </a:r>
            <a:r>
              <a:rPr lang="zh-CN" altLang="en-US" sz="2200" dirty="0" smtClean="0">
                <a:latin typeface="微软雅黑" pitchFamily="34" charset="-122"/>
                <a:ea typeface="微软雅黑" pitchFamily="34" charset="-122"/>
              </a:rPr>
              <a:t>”</a:t>
            </a:r>
            <a:endParaRPr lang="en-US" altLang="zh-CN" sz="2200" dirty="0" smtClean="0">
              <a:latin typeface="微软雅黑" pitchFamily="34" charset="-122"/>
              <a:ea typeface="微软雅黑" pitchFamily="34" charset="-122"/>
            </a:endParaRPr>
          </a:p>
          <a:p>
            <a:pPr marL="800100" lvl="1" indent="-342900" eaLnBrk="1" hangingPunct="1">
              <a:lnSpc>
                <a:spcPct val="150000"/>
              </a:lnSpc>
              <a:buClr>
                <a:srgbClr val="0070C0"/>
              </a:buClr>
              <a:buFont typeface="Wingdings" pitchFamily="2" charset="2"/>
              <a:buChar char="n"/>
            </a:pPr>
            <a:r>
              <a:rPr lang="zh-CN" altLang="en-US" sz="2200" dirty="0">
                <a:latin typeface="微软雅黑" pitchFamily="34" charset="-122"/>
                <a:ea typeface="微软雅黑" pitchFamily="34" charset="-122"/>
              </a:rPr>
              <a:t>在平均利润率与零之间，利息率的高低取决于两个因素：一是利润率，二是总利润在贷款人和借款人之间进行分配的比例</a:t>
            </a:r>
            <a:r>
              <a:rPr lang="zh-CN" altLang="en-US" sz="2200" dirty="0" smtClean="0">
                <a:latin typeface="微软雅黑" pitchFamily="34" charset="-122"/>
                <a:ea typeface="微软雅黑" pitchFamily="34" charset="-122"/>
              </a:rPr>
              <a:t>。</a:t>
            </a:r>
            <a:endParaRPr lang="en-US" altLang="zh-CN" sz="2200" dirty="0">
              <a:latin typeface="微软雅黑" pitchFamily="34" charset="-122"/>
              <a:ea typeface="微软雅黑" pitchFamily="34" charset="-122"/>
            </a:endParaRPr>
          </a:p>
          <a:p>
            <a:pPr marL="800100" lvl="1" indent="-342900" eaLnBrk="1" hangingPunct="1">
              <a:lnSpc>
                <a:spcPct val="150000"/>
              </a:lnSpc>
              <a:buClr>
                <a:srgbClr val="0070C0"/>
              </a:buClr>
              <a:buFont typeface="Wingdings" pitchFamily="2" charset="2"/>
              <a:buChar char="n"/>
            </a:pPr>
            <a:r>
              <a:rPr lang="zh-CN" altLang="en-US" sz="2200" dirty="0" smtClean="0">
                <a:latin typeface="微软雅黑" pitchFamily="34" charset="-122"/>
                <a:ea typeface="微软雅黑" pitchFamily="34" charset="-122"/>
              </a:rPr>
              <a:t>利率还受到法律</a:t>
            </a:r>
            <a:r>
              <a:rPr lang="zh-CN" altLang="en-US" sz="2200" dirty="0">
                <a:latin typeface="微软雅黑" pitchFamily="34" charset="-122"/>
                <a:ea typeface="微软雅黑" pitchFamily="34" charset="-122"/>
              </a:rPr>
              <a:t>、习惯等的影响。</a:t>
            </a:r>
            <a:endParaRPr lang="en-US" altLang="zh-CN" sz="2200" dirty="0">
              <a:latin typeface="微软雅黑" pitchFamily="34" charset="-122"/>
              <a:ea typeface="微软雅黑" pitchFamily="34" charset="-122"/>
            </a:endParaRPr>
          </a:p>
          <a:p>
            <a:pPr marL="800100" lvl="1" indent="-342900" eaLnBrk="1" hangingPunct="1">
              <a:lnSpc>
                <a:spcPct val="150000"/>
              </a:lnSpc>
              <a:buClr>
                <a:srgbClr val="0070C0"/>
              </a:buClr>
              <a:buFont typeface="Wingdings" pitchFamily="2" charset="2"/>
              <a:buChar char="n"/>
            </a:pPr>
            <a:r>
              <a:rPr lang="zh-CN" altLang="en-US" sz="2200" dirty="0">
                <a:latin typeface="微软雅黑" pitchFamily="34" charset="-122"/>
                <a:ea typeface="微软雅黑" pitchFamily="34" charset="-122"/>
              </a:rPr>
              <a:t>利率具有三个特点：长期内平均利润率处于下降趋势，利率出现相同的趋势；利润率下降缓慢，利率比较稳定；利率决定有一定的偶然性</a:t>
            </a:r>
          </a:p>
        </p:txBody>
      </p:sp>
      <p:sp>
        <p:nvSpPr>
          <p:cNvPr id="30727"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FB32F416-CA8A-4F1B-A624-A550BAAE0075}" type="slidenum">
              <a:rPr lang="zh-CN" altLang="en-US" smtClean="0">
                <a:solidFill>
                  <a:srgbClr val="898989"/>
                </a:solidFill>
              </a:rPr>
              <a:pPr/>
              <a:t>17</a:t>
            </a:fld>
            <a:endParaRPr lang="zh-CN" altLang="en-US" smtClean="0">
              <a:solidFill>
                <a:srgbClr val="898989"/>
              </a:solidFill>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10263" y="4040188"/>
            <a:ext cx="4610100" cy="268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1747"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1748"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60388" y="1298575"/>
            <a:ext cx="2767012" cy="534988"/>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一）利率决定理论</a:t>
            </a:r>
          </a:p>
        </p:txBody>
      </p:sp>
      <p:sp>
        <p:nvSpPr>
          <p:cNvPr id="31751" name="矩形 3"/>
          <p:cNvSpPr>
            <a:spLocks noChangeArrowheads="1"/>
          </p:cNvSpPr>
          <p:nvPr/>
        </p:nvSpPr>
        <p:spPr bwMode="auto">
          <a:xfrm>
            <a:off x="609600" y="1986639"/>
            <a:ext cx="11109325"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buFont typeface="Wingdings" pitchFamily="2" charset="2"/>
              <a:buNone/>
            </a:pPr>
            <a:r>
              <a:rPr lang="en-US" altLang="zh-CN" sz="2200" b="1" dirty="0"/>
              <a:t>2</a:t>
            </a:r>
            <a:r>
              <a:rPr lang="en-US" altLang="zh-CN" sz="2200" b="1" dirty="0" smtClean="0"/>
              <a:t>.</a:t>
            </a:r>
            <a:r>
              <a:rPr lang="zh-CN" altLang="en-US" sz="2200" dirty="0">
                <a:latin typeface="微软雅黑" pitchFamily="34" charset="-122"/>
                <a:ea typeface="微软雅黑" pitchFamily="34" charset="-122"/>
              </a:rPr>
              <a:t>古典学派：实际利率理论</a:t>
            </a:r>
            <a:endParaRPr lang="en-US" altLang="zh-CN" sz="2200" dirty="0">
              <a:latin typeface="微软雅黑" pitchFamily="34" charset="-122"/>
              <a:ea typeface="微软雅黑" pitchFamily="34" charset="-122"/>
            </a:endParaRPr>
          </a:p>
          <a:p>
            <a:pPr marL="342900" indent="-342900" eaLnBrk="1" hangingPunct="1">
              <a:lnSpc>
                <a:spcPct val="150000"/>
              </a:lnSpc>
              <a:buClr>
                <a:srgbClr val="0070C0"/>
              </a:buClr>
              <a:buFont typeface="Wingdings" pitchFamily="2" charset="2"/>
              <a:buChar char="n"/>
            </a:pPr>
            <a:r>
              <a:rPr lang="zh-CN" altLang="en-US" sz="2200" dirty="0" smtClean="0">
                <a:latin typeface="微软雅黑" pitchFamily="34" charset="-122"/>
                <a:ea typeface="微软雅黑" pitchFamily="34" charset="-122"/>
              </a:rPr>
              <a:t>强调</a:t>
            </a:r>
            <a:r>
              <a:rPr lang="zh-CN" altLang="en-US" sz="2200" dirty="0">
                <a:latin typeface="微软雅黑" pitchFamily="34" charset="-122"/>
                <a:ea typeface="微软雅黑" pitchFamily="34" charset="-122"/>
              </a:rPr>
              <a:t>非货币实际因素，如生产率（投资流量）与节约（储蓄流量）对利率的决定</a:t>
            </a:r>
            <a:r>
              <a:rPr lang="zh-CN" altLang="en-US" sz="2200" dirty="0" smtClean="0">
                <a:latin typeface="微软雅黑" pitchFamily="34" charset="-122"/>
                <a:ea typeface="微软雅黑" pitchFamily="34" charset="-122"/>
              </a:rPr>
              <a:t>作用</a:t>
            </a:r>
            <a:endParaRPr lang="en-US" altLang="zh-CN" sz="2200" dirty="0" smtClean="0">
              <a:latin typeface="微软雅黑" pitchFamily="34" charset="-122"/>
              <a:ea typeface="微软雅黑" pitchFamily="34" charset="-122"/>
            </a:endParaRPr>
          </a:p>
          <a:p>
            <a:pPr marL="342900" indent="-342900" eaLnBrk="1" hangingPunct="1">
              <a:lnSpc>
                <a:spcPct val="150000"/>
              </a:lnSpc>
              <a:buClr>
                <a:srgbClr val="0070C0"/>
              </a:buClr>
              <a:buFont typeface="Wingdings" pitchFamily="2" charset="2"/>
              <a:buChar char="n"/>
            </a:pPr>
            <a:r>
              <a:rPr lang="zh-CN" altLang="en-US" sz="2200" dirty="0">
                <a:latin typeface="微软雅黑" pitchFamily="34" charset="-122"/>
                <a:ea typeface="微软雅黑" pitchFamily="34" charset="-122"/>
              </a:rPr>
              <a:t>投资流量导致的资金需求是利率的减函数，储蓄流量导致的资金供给则是利率的增函数，而利率的变化则取决于投资流量与储蓄流量的均衡。</a:t>
            </a:r>
          </a:p>
        </p:txBody>
      </p:sp>
      <p:sp>
        <p:nvSpPr>
          <p:cNvPr id="31752"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20DC9EAF-E10E-4894-A23D-97AA3A2DCF7A}" type="slidenum">
              <a:rPr lang="zh-CN" altLang="en-US" smtClean="0">
                <a:solidFill>
                  <a:srgbClr val="898989"/>
                </a:solidFill>
              </a:rPr>
              <a:pPr/>
              <a:t>18</a:t>
            </a:fld>
            <a:endParaRPr lang="zh-CN" altLang="en-US" smtClean="0">
              <a:solidFill>
                <a:srgbClr val="898989"/>
              </a:solidFill>
            </a:endParaRPr>
          </a:p>
        </p:txBody>
      </p:sp>
      <p:sp>
        <p:nvSpPr>
          <p:cNvPr id="9"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dirty="0">
                <a:latin typeface="微软雅黑" pitchFamily="34" charset="-122"/>
                <a:ea typeface="微软雅黑" pitchFamily="34" charset="-122"/>
              </a:rPr>
              <a:t>三、利率的</a:t>
            </a:r>
            <a:r>
              <a:rPr lang="zh-CN" altLang="en-US" sz="2400" b="1" dirty="0" smtClean="0">
                <a:latin typeface="微软雅黑" pitchFamily="34" charset="-122"/>
                <a:ea typeface="微软雅黑" pitchFamily="34" charset="-122"/>
              </a:rPr>
              <a:t>决定及其影响因素</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771"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2772"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61181" y="1073150"/>
            <a:ext cx="2767012" cy="534987"/>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一）利率决定理论</a:t>
            </a:r>
          </a:p>
        </p:txBody>
      </p:sp>
      <p:sp>
        <p:nvSpPr>
          <p:cNvPr id="32775" name="矩形 3"/>
          <p:cNvSpPr>
            <a:spLocks noChangeArrowheads="1"/>
          </p:cNvSpPr>
          <p:nvPr/>
        </p:nvSpPr>
        <p:spPr bwMode="auto">
          <a:xfrm>
            <a:off x="676275" y="1704717"/>
            <a:ext cx="7050051"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73050" lvl="1" indent="-184150" eaLnBrk="1" hangingPunct="1">
              <a:lnSpc>
                <a:spcPts val="3200"/>
              </a:lnSpc>
              <a:buClr>
                <a:schemeClr val="tx1"/>
              </a:buClr>
            </a:pPr>
            <a:r>
              <a:rPr lang="en-US" altLang="zh-CN" sz="2000" dirty="0">
                <a:latin typeface="微软雅黑" pitchFamily="34" charset="-122"/>
                <a:ea typeface="微软雅黑" pitchFamily="34" charset="-122"/>
              </a:rPr>
              <a:t>3. </a:t>
            </a:r>
            <a:r>
              <a:rPr lang="zh-CN" altLang="en-US" sz="2000" dirty="0">
                <a:latin typeface="微软雅黑" pitchFamily="34" charset="-122"/>
                <a:ea typeface="微软雅黑" pitchFamily="34" charset="-122"/>
              </a:rPr>
              <a:t>凯恩斯的货币供求均衡</a:t>
            </a:r>
            <a:r>
              <a:rPr lang="zh-CN" altLang="en-US" sz="2000" dirty="0" smtClean="0">
                <a:latin typeface="微软雅黑" pitchFamily="34" charset="-122"/>
                <a:ea typeface="微软雅黑" pitchFamily="34" charset="-122"/>
              </a:rPr>
              <a:t>理论：流动性偏好</a:t>
            </a:r>
            <a:endParaRPr lang="zh-CN" altLang="en-US" sz="2000" dirty="0">
              <a:latin typeface="微软雅黑" pitchFamily="34" charset="-122"/>
              <a:ea typeface="微软雅黑" pitchFamily="34" charset="-122"/>
            </a:endParaRPr>
          </a:p>
          <a:p>
            <a:pPr marL="800100" lvl="1" indent="-342900" eaLnBrk="1" hangingPunct="1">
              <a:lnSpc>
                <a:spcPts val="3200"/>
              </a:lnSpc>
              <a:buClr>
                <a:srgbClr val="0070C0"/>
              </a:buClr>
              <a:buFont typeface="Wingdings" pitchFamily="2" charset="2"/>
              <a:buChar char="n"/>
            </a:pPr>
            <a:r>
              <a:rPr lang="zh-CN" altLang="en-US" sz="2000" dirty="0">
                <a:latin typeface="微软雅黑" pitchFamily="34" charset="-122"/>
                <a:ea typeface="微软雅黑" pitchFamily="34" charset="-122"/>
              </a:rPr>
              <a:t>利率取决于货币供求数量的对比，货币供给量由货币当局决定，而货币需求取决于人们的流动性偏好</a:t>
            </a:r>
            <a:endParaRPr lang="en-US" altLang="zh-CN" sz="2000" dirty="0" smtClean="0">
              <a:latin typeface="微软雅黑" pitchFamily="34" charset="-122"/>
              <a:ea typeface="微软雅黑" pitchFamily="34" charset="-122"/>
            </a:endParaRPr>
          </a:p>
          <a:p>
            <a:pPr marL="800100" lvl="1" indent="-342900" eaLnBrk="1" hangingPunct="1">
              <a:lnSpc>
                <a:spcPts val="3200"/>
              </a:lnSpc>
              <a:buClr>
                <a:srgbClr val="0070C0"/>
              </a:buClr>
              <a:buFont typeface="Wingdings" pitchFamily="2" charset="2"/>
              <a:buChar char="n"/>
            </a:pPr>
            <a:r>
              <a:rPr lang="zh-CN" altLang="en-US" sz="2000" dirty="0">
                <a:latin typeface="微软雅黑" pitchFamily="34" charset="-122"/>
                <a:ea typeface="微软雅黑" pitchFamily="34" charset="-122"/>
              </a:rPr>
              <a:t>在货币供给不变的情况下，人们的流动性偏好增强，意愿持有的货币数量（即货币需求）随之上升，利率也会随之走高；反之</a:t>
            </a:r>
            <a:r>
              <a:rPr lang="zh-CN" altLang="en-US" sz="2000" dirty="0" smtClean="0">
                <a:latin typeface="微软雅黑" pitchFamily="34" charset="-122"/>
                <a:ea typeface="微软雅黑" pitchFamily="34" charset="-122"/>
              </a:rPr>
              <a:t>，利率走低</a:t>
            </a:r>
            <a:endParaRPr lang="en-US" altLang="zh-CN" sz="2000" dirty="0" smtClean="0">
              <a:latin typeface="微软雅黑" pitchFamily="34" charset="-122"/>
              <a:ea typeface="微软雅黑" pitchFamily="34" charset="-122"/>
            </a:endParaRPr>
          </a:p>
          <a:p>
            <a:pPr marL="800100" lvl="1" indent="-342900" eaLnBrk="1" hangingPunct="1">
              <a:lnSpc>
                <a:spcPts val="3200"/>
              </a:lnSpc>
              <a:buClr>
                <a:srgbClr val="0070C0"/>
              </a:buClr>
              <a:buFont typeface="Wingdings" pitchFamily="2" charset="2"/>
              <a:buChar char="n"/>
            </a:pPr>
            <a:r>
              <a:rPr lang="zh-CN" altLang="en-US" sz="2000" dirty="0" smtClean="0">
                <a:latin typeface="微软雅黑" pitchFamily="34" charset="-122"/>
                <a:ea typeface="微软雅黑" pitchFamily="34" charset="-122"/>
              </a:rPr>
              <a:t>流动性</a:t>
            </a:r>
            <a:r>
              <a:rPr lang="zh-CN" altLang="en-US" sz="2000" dirty="0">
                <a:latin typeface="微软雅黑" pitchFamily="34" charset="-122"/>
                <a:ea typeface="微软雅黑" pitchFamily="34" charset="-122"/>
              </a:rPr>
              <a:t>陷阱</a:t>
            </a:r>
            <a:r>
              <a:rPr lang="zh-CN" altLang="en-US" sz="2000" dirty="0" smtClean="0">
                <a:latin typeface="微软雅黑" pitchFamily="34" charset="-122"/>
                <a:ea typeface="微软雅黑" pitchFamily="34" charset="-122"/>
              </a:rPr>
              <a:t>：货币当局通过买入债券压低利率，利率</a:t>
            </a:r>
            <a:r>
              <a:rPr lang="zh-CN" altLang="en-US" sz="2000" dirty="0">
                <a:latin typeface="微软雅黑" pitchFamily="34" charset="-122"/>
                <a:ea typeface="微软雅黑" pitchFamily="34" charset="-122"/>
              </a:rPr>
              <a:t>不断下降至非常低的位置，不可能再下降时，人们就会产生利率将会上升、债券价格将会下跌的预期，对流动性的偏好就会趋于无穷，货币需求的利率弹性也会变得无限大，此时无论增加多少货币供给，都会被人们储存</a:t>
            </a:r>
            <a:r>
              <a:rPr lang="zh-CN" altLang="en-US" sz="2000" dirty="0" smtClean="0">
                <a:latin typeface="微软雅黑" pitchFamily="34" charset="-122"/>
                <a:ea typeface="微软雅黑" pitchFamily="34" charset="-122"/>
              </a:rPr>
              <a:t>起来</a:t>
            </a:r>
            <a:endParaRPr lang="zh-CN" altLang="en-US" sz="2000" dirty="0">
              <a:latin typeface="微软雅黑" pitchFamily="34" charset="-122"/>
              <a:ea typeface="微软雅黑" pitchFamily="34" charset="-122"/>
            </a:endParaRPr>
          </a:p>
        </p:txBody>
      </p:sp>
      <p:sp>
        <p:nvSpPr>
          <p:cNvPr id="32776"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7D1F40F4-4061-4205-B61D-CFA7AAD134D3}" type="slidenum">
              <a:rPr lang="zh-CN" altLang="en-US" smtClean="0">
                <a:solidFill>
                  <a:srgbClr val="898989"/>
                </a:solidFill>
              </a:rPr>
              <a:pPr/>
              <a:t>19</a:t>
            </a:fld>
            <a:endParaRPr lang="zh-CN" altLang="en-US" smtClean="0">
              <a:solidFill>
                <a:srgbClr val="898989"/>
              </a:solidFill>
            </a:endParaRPr>
          </a:p>
        </p:txBody>
      </p:sp>
      <p:pic>
        <p:nvPicPr>
          <p:cNvPr id="9" name="图片 8" descr="X:\38636-00zp\38636-00\38636-00\“文前+1-6章”文件夹\Links\31.tif"/>
          <p:cNvPicPr/>
          <p:nvPr/>
        </p:nvPicPr>
        <p:blipFill>
          <a:blip r:embed="rId3" cstate="print">
            <a:extLst>
              <a:ext uri="{28A0092B-C50C-407E-A947-70E740481C1C}">
                <a14:useLocalDpi xmlns:a14="http://schemas.microsoft.com/office/drawing/2010/main" val="0"/>
              </a:ext>
            </a:extLst>
          </a:blip>
          <a:srcRect l="63527" t="54366" r="4648" b="31544"/>
          <a:stretch>
            <a:fillRect/>
          </a:stretch>
        </p:blipFill>
        <p:spPr bwMode="auto">
          <a:xfrm>
            <a:off x="8085408" y="2226282"/>
            <a:ext cx="3793584" cy="3285449"/>
          </a:xfrm>
          <a:prstGeom prst="rect">
            <a:avLst/>
          </a:prstGeom>
          <a:noFill/>
          <a:ln>
            <a:noFill/>
          </a:ln>
        </p:spPr>
      </p:pic>
      <p:sp>
        <p:nvSpPr>
          <p:cNvPr id="3" name="矩形 2"/>
          <p:cNvSpPr/>
          <p:nvPr/>
        </p:nvSpPr>
        <p:spPr>
          <a:xfrm>
            <a:off x="8389456" y="5564708"/>
            <a:ext cx="3185487" cy="369332"/>
          </a:xfrm>
          <a:prstGeom prst="rect">
            <a:avLst/>
          </a:prstGeom>
        </p:spPr>
        <p:txBody>
          <a:bodyPr wrap="none">
            <a:spAutoFit/>
          </a:bodyPr>
          <a:lstStyle/>
          <a:p>
            <a:r>
              <a:rPr lang="zh-CN" altLang="zh-CN" dirty="0"/>
              <a:t>凯恩斯的“流动性偏好理论”</a:t>
            </a:r>
            <a:endParaRPr lang="zh-CN" altLang="en-US" dirty="0"/>
          </a:p>
        </p:txBody>
      </p:sp>
      <p:sp>
        <p:nvSpPr>
          <p:cNvPr id="11"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dirty="0">
                <a:latin typeface="微软雅黑" pitchFamily="34" charset="-122"/>
                <a:ea typeface="微软雅黑" pitchFamily="34" charset="-122"/>
              </a:rPr>
              <a:t>三、利率的</a:t>
            </a:r>
            <a:r>
              <a:rPr lang="zh-CN" altLang="en-US" sz="2400" b="1" dirty="0" smtClean="0">
                <a:latin typeface="微软雅黑" pitchFamily="34" charset="-122"/>
                <a:ea typeface="微软雅黑" pitchFamily="34" charset="-122"/>
              </a:rPr>
              <a:t>决定及其影响因素</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3"/>
          <p:cNvSpPr>
            <a:spLocks noChangeArrowheads="1"/>
          </p:cNvSpPr>
          <p:nvPr/>
        </p:nvSpPr>
        <p:spPr bwMode="auto">
          <a:xfrm>
            <a:off x="0" y="0"/>
            <a:ext cx="4470400" cy="6858000"/>
          </a:xfrm>
          <a:prstGeom prst="rect">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endParaRPr>
          </a:p>
        </p:txBody>
      </p:sp>
      <p:grpSp>
        <p:nvGrpSpPr>
          <p:cNvPr id="15363" name="组合 14"/>
          <p:cNvGrpSpPr>
            <a:grpSpLocks/>
          </p:cNvGrpSpPr>
          <p:nvPr/>
        </p:nvGrpSpPr>
        <p:grpSpPr bwMode="auto">
          <a:xfrm>
            <a:off x="5254625" y="1978025"/>
            <a:ext cx="4105275" cy="611188"/>
            <a:chOff x="-315225" y="174812"/>
            <a:chExt cx="4103906" cy="611357"/>
          </a:xfrm>
        </p:grpSpPr>
        <p:sp>
          <p:nvSpPr>
            <p:cNvPr id="15367" name="矩形 12"/>
            <p:cNvSpPr>
              <a:spLocks noChangeArrowheads="1"/>
            </p:cNvSpPr>
            <p:nvPr/>
          </p:nvSpPr>
          <p:spPr bwMode="auto">
            <a:xfrm>
              <a:off x="-315225" y="174812"/>
              <a:ext cx="1422484" cy="611357"/>
            </a:xfrm>
            <a:prstGeom prst="rect">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r>
                <a:rPr lang="en-US" altLang="zh-CN" sz="2800" b="1" dirty="0">
                  <a:solidFill>
                    <a:srgbClr val="FFFFFF"/>
                  </a:solidFill>
                  <a:latin typeface="微软雅黑" pitchFamily="34" charset="-122"/>
                  <a:ea typeface="微软雅黑" pitchFamily="34" charset="-122"/>
                </a:rPr>
                <a:t> </a:t>
              </a:r>
              <a:r>
                <a:rPr lang="zh-CN" altLang="en-US" sz="2800" b="1" dirty="0" smtClean="0">
                  <a:solidFill>
                    <a:srgbClr val="FFFFFF"/>
                  </a:solidFill>
                  <a:latin typeface="微软雅黑" pitchFamily="34" charset="-122"/>
                  <a:ea typeface="微软雅黑" pitchFamily="34" charset="-122"/>
                </a:rPr>
                <a:t>第四讲</a:t>
              </a:r>
              <a:endParaRPr lang="zh-CN" altLang="en-US" sz="2800" b="1" dirty="0">
                <a:solidFill>
                  <a:srgbClr val="FFFFFF"/>
                </a:solidFill>
                <a:latin typeface="微软雅黑" pitchFamily="34" charset="-122"/>
                <a:ea typeface="微软雅黑" pitchFamily="34" charset="-122"/>
              </a:endParaRPr>
            </a:p>
          </p:txBody>
        </p:sp>
        <p:sp>
          <p:nvSpPr>
            <p:cNvPr id="15368" name="文本框 13"/>
            <p:cNvSpPr txBox="1">
              <a:spLocks noChangeArrowheads="1"/>
            </p:cNvSpPr>
            <p:nvPr/>
          </p:nvSpPr>
          <p:spPr bwMode="auto">
            <a:xfrm>
              <a:off x="1107260" y="200927"/>
              <a:ext cx="2681421" cy="523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800" b="1">
                  <a:solidFill>
                    <a:srgbClr val="404040"/>
                  </a:solidFill>
                  <a:latin typeface="微软雅黑" pitchFamily="34" charset="-122"/>
                  <a:ea typeface="微软雅黑" pitchFamily="34" charset="-122"/>
                </a:rPr>
                <a:t>利率</a:t>
              </a:r>
            </a:p>
          </p:txBody>
        </p:sp>
      </p:grpSp>
      <p:sp>
        <p:nvSpPr>
          <p:cNvPr id="15364" name="文本框 15"/>
          <p:cNvSpPr txBox="1">
            <a:spLocks noChangeArrowheads="1"/>
          </p:cNvSpPr>
          <p:nvPr/>
        </p:nvSpPr>
        <p:spPr bwMode="auto">
          <a:xfrm>
            <a:off x="5199063" y="3308350"/>
            <a:ext cx="5640387"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90000"/>
              </a:lnSpc>
              <a:spcBef>
                <a:spcPts val="1000"/>
              </a:spcBef>
              <a:buFont typeface="Wingdings" pitchFamily="2" charset="2"/>
              <a:buChar char="Ø"/>
            </a:pPr>
            <a:r>
              <a:rPr lang="zh-CN" altLang="en-US" sz="2400" b="1" dirty="0">
                <a:latin typeface="微软雅黑" pitchFamily="34" charset="-122"/>
                <a:ea typeface="微软雅黑" pitchFamily="34" charset="-122"/>
              </a:rPr>
              <a:t>    货币的时间价值与利息</a:t>
            </a:r>
          </a:p>
          <a:p>
            <a:pPr eaLnBrk="1" hangingPunct="1">
              <a:lnSpc>
                <a:spcPct val="90000"/>
              </a:lnSpc>
              <a:spcBef>
                <a:spcPts val="1000"/>
              </a:spcBef>
              <a:buFont typeface="Wingdings" pitchFamily="2" charset="2"/>
              <a:buChar char="Ø"/>
            </a:pPr>
            <a:r>
              <a:rPr lang="zh-CN" altLang="en-US" sz="2400" b="1" dirty="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利率与收益率</a:t>
            </a:r>
            <a:endParaRPr lang="zh-CN" altLang="en-US" sz="2400" b="1" dirty="0">
              <a:latin typeface="微软雅黑" pitchFamily="34" charset="-122"/>
              <a:ea typeface="微软雅黑" pitchFamily="34" charset="-122"/>
            </a:endParaRPr>
          </a:p>
          <a:p>
            <a:pPr eaLnBrk="1" hangingPunct="1">
              <a:lnSpc>
                <a:spcPct val="90000"/>
              </a:lnSpc>
              <a:spcBef>
                <a:spcPts val="1000"/>
              </a:spcBef>
              <a:buFont typeface="Wingdings" pitchFamily="2" charset="2"/>
              <a:buChar char="Ø"/>
            </a:pPr>
            <a:r>
              <a:rPr lang="zh-CN" altLang="en-US" sz="2400" b="1" dirty="0">
                <a:latin typeface="微软雅黑" pitchFamily="34" charset="-122"/>
                <a:ea typeface="微软雅黑" pitchFamily="34" charset="-122"/>
              </a:rPr>
              <a:t>    利率的</a:t>
            </a:r>
            <a:r>
              <a:rPr lang="zh-CN" altLang="en-US" sz="2400" b="1" dirty="0" smtClean="0">
                <a:latin typeface="微软雅黑" pitchFamily="34" charset="-122"/>
                <a:ea typeface="微软雅黑" pitchFamily="34" charset="-122"/>
              </a:rPr>
              <a:t>决定及其影响因素</a:t>
            </a:r>
            <a:endParaRPr lang="zh-CN" altLang="en-US" sz="2400" b="1" dirty="0">
              <a:latin typeface="微软雅黑" pitchFamily="34" charset="-122"/>
              <a:ea typeface="微软雅黑" pitchFamily="34" charset="-122"/>
            </a:endParaRPr>
          </a:p>
          <a:p>
            <a:pPr eaLnBrk="1" hangingPunct="1">
              <a:lnSpc>
                <a:spcPct val="90000"/>
              </a:lnSpc>
              <a:spcBef>
                <a:spcPts val="1000"/>
              </a:spcBef>
              <a:buFont typeface="Wingdings" pitchFamily="2" charset="2"/>
              <a:buChar char="Ø"/>
            </a:pPr>
            <a:r>
              <a:rPr lang="zh-CN" altLang="en-US" sz="2400" b="1" dirty="0">
                <a:latin typeface="微软雅黑" pitchFamily="34" charset="-122"/>
                <a:ea typeface="微软雅黑" pitchFamily="34" charset="-122"/>
              </a:rPr>
              <a:t>    利率的</a:t>
            </a:r>
            <a:r>
              <a:rPr lang="zh-CN" altLang="en-US" sz="2400" b="1" dirty="0" smtClean="0">
                <a:latin typeface="微软雅黑" pitchFamily="34" charset="-122"/>
                <a:ea typeface="微软雅黑" pitchFamily="34" charset="-122"/>
              </a:rPr>
              <a:t>作用及其发挥条件</a:t>
            </a:r>
            <a:endParaRPr lang="zh-CN" altLang="en-US" sz="2400" b="1" dirty="0">
              <a:latin typeface="微软雅黑" pitchFamily="34" charset="-122"/>
              <a:ea typeface="微软雅黑" pitchFamily="34" charset="-122"/>
            </a:endParaRPr>
          </a:p>
        </p:txBody>
      </p:sp>
      <p:cxnSp>
        <p:nvCxnSpPr>
          <p:cNvPr id="15365" name="直接连接符 22"/>
          <p:cNvCxnSpPr>
            <a:cxnSpLocks noChangeShapeType="1"/>
          </p:cNvCxnSpPr>
          <p:nvPr/>
        </p:nvCxnSpPr>
        <p:spPr bwMode="auto">
          <a:xfrm>
            <a:off x="5570538" y="2651125"/>
            <a:ext cx="4186237"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sp>
        <p:nvSpPr>
          <p:cNvPr id="15366" name="灯片编号占位符 1"/>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031EDA59-4A28-4FC0-BD63-3BD70CBDDE94}" type="slidenum">
              <a:rPr lang="zh-CN" altLang="en-US" smtClean="0">
                <a:solidFill>
                  <a:srgbClr val="898989"/>
                </a:solidFill>
              </a:rPr>
              <a:pPr/>
              <a:t>2</a:t>
            </a:fld>
            <a:endParaRPr lang="zh-CN" altLang="en-US" smtClean="0">
              <a:solidFill>
                <a:srgbClr val="898989"/>
              </a:solidFill>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图片 2"/>
          <p:cNvPicPr>
            <a:picLocks noChangeAspect="1"/>
          </p:cNvPicPr>
          <p:nvPr/>
        </p:nvPicPr>
        <p:blipFill rotWithShape="1">
          <a:blip r:embed="rId2">
            <a:extLst>
              <a:ext uri="{28A0092B-C50C-407E-A947-70E740481C1C}">
                <a14:useLocalDpi xmlns:a14="http://schemas.microsoft.com/office/drawing/2010/main" val="0"/>
              </a:ext>
            </a:extLst>
          </a:blip>
          <a:srcRect l="6613" t="14285" r="4850"/>
          <a:stretch/>
        </p:blipFill>
        <p:spPr bwMode="auto">
          <a:xfrm>
            <a:off x="2939129" y="4574263"/>
            <a:ext cx="6527260" cy="214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795"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3796"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41350" y="1073150"/>
            <a:ext cx="2767013" cy="534987"/>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一）利率决定理论</a:t>
            </a:r>
          </a:p>
        </p:txBody>
      </p:sp>
      <p:sp>
        <p:nvSpPr>
          <p:cNvPr id="33799" name="矩形 3"/>
          <p:cNvSpPr>
            <a:spLocks noChangeArrowheads="1"/>
          </p:cNvSpPr>
          <p:nvPr/>
        </p:nvSpPr>
        <p:spPr bwMode="auto">
          <a:xfrm>
            <a:off x="641350" y="1608137"/>
            <a:ext cx="11122819" cy="292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73050" lvl="1" indent="-96838" eaLnBrk="1" hangingPunct="1">
              <a:lnSpc>
                <a:spcPts val="3200"/>
              </a:lnSpc>
              <a:buClr>
                <a:schemeClr val="tx1"/>
              </a:buClr>
              <a:buFont typeface="Wingdings" pitchFamily="2" charset="2"/>
              <a:buNone/>
              <a:tabLst>
                <a:tab pos="534988" algn="l"/>
              </a:tabLst>
            </a:pPr>
            <a:r>
              <a:rPr lang="en-US" altLang="zh-CN" sz="2200" dirty="0">
                <a:latin typeface="微软雅黑" pitchFamily="34" charset="-122"/>
                <a:ea typeface="微软雅黑" pitchFamily="34" charset="-122"/>
              </a:rPr>
              <a:t>4. </a:t>
            </a:r>
            <a:r>
              <a:rPr lang="zh-CN" altLang="en-US" sz="2200" dirty="0">
                <a:latin typeface="微软雅黑" pitchFamily="34" charset="-122"/>
                <a:ea typeface="微软雅黑" pitchFamily="34" charset="-122"/>
              </a:rPr>
              <a:t>新剑桥学派：罗宾逊、俄林的可贷资金论</a:t>
            </a:r>
          </a:p>
          <a:p>
            <a:pPr marL="800100" lvl="1" indent="-342900" eaLnBrk="1" hangingPunct="1">
              <a:lnSpc>
                <a:spcPts val="3200"/>
              </a:lnSpc>
              <a:buClr>
                <a:srgbClr val="0070C0"/>
              </a:buClr>
              <a:buFont typeface="Wingdings" panose="05000000000000000000" pitchFamily="2" charset="2"/>
              <a:buChar char="n"/>
            </a:pPr>
            <a:r>
              <a:rPr lang="zh-CN" altLang="en-US" sz="2200" dirty="0">
                <a:latin typeface="微软雅黑" pitchFamily="34" charset="-122"/>
                <a:ea typeface="微软雅黑" pitchFamily="34" charset="-122"/>
              </a:rPr>
              <a:t>在投资流量和储蓄流量这对实际因素保持稳定的情况下，货币供求力量的对比变化将会导致利率的</a:t>
            </a:r>
            <a:r>
              <a:rPr lang="zh-CN" altLang="en-US" sz="2200" dirty="0" smtClean="0">
                <a:latin typeface="微软雅黑" pitchFamily="34" charset="-122"/>
                <a:ea typeface="微软雅黑" pitchFamily="34" charset="-122"/>
              </a:rPr>
              <a:t>变动</a:t>
            </a:r>
            <a:endParaRPr lang="en-US" altLang="zh-CN" sz="2200" dirty="0" smtClean="0">
              <a:latin typeface="微软雅黑" pitchFamily="34" charset="-122"/>
              <a:ea typeface="微软雅黑" pitchFamily="34" charset="-122"/>
            </a:endParaRPr>
          </a:p>
          <a:p>
            <a:pPr marL="800100" lvl="1" indent="-342900" eaLnBrk="1" hangingPunct="1">
              <a:lnSpc>
                <a:spcPts val="3200"/>
              </a:lnSpc>
              <a:buClr>
                <a:srgbClr val="0070C0"/>
              </a:buClr>
              <a:buFont typeface="Wingdings" panose="05000000000000000000" pitchFamily="2" charset="2"/>
              <a:buChar char="n"/>
            </a:pPr>
            <a:r>
              <a:rPr lang="zh-CN" altLang="en-US" sz="2200" dirty="0" smtClean="0">
                <a:latin typeface="微软雅黑" pitchFamily="34" charset="-122"/>
                <a:ea typeface="微软雅黑" pitchFamily="34" charset="-122"/>
              </a:rPr>
              <a:t>利率</a:t>
            </a:r>
            <a:r>
              <a:rPr lang="zh-CN" altLang="en-US" sz="2200" dirty="0">
                <a:latin typeface="微软雅黑" pitchFamily="34" charset="-122"/>
                <a:ea typeface="微软雅黑" pitchFamily="34" charset="-122"/>
              </a:rPr>
              <a:t>由储蓄、投资、货币供求变化等因素综合决定的：</a:t>
            </a:r>
          </a:p>
          <a:p>
            <a:pPr marL="800100" lvl="1" indent="-342900" eaLnBrk="1" hangingPunct="1">
              <a:lnSpc>
                <a:spcPts val="3200"/>
              </a:lnSpc>
              <a:buClr>
                <a:srgbClr val="0070C0"/>
              </a:buClr>
              <a:buFont typeface="Wingdings" panose="05000000000000000000" pitchFamily="2" charset="2"/>
              <a:buChar char="Ø"/>
            </a:pPr>
            <a:r>
              <a:rPr lang="zh-CN" altLang="en-US" sz="2200" dirty="0" smtClean="0">
                <a:latin typeface="微软雅黑" pitchFamily="34" charset="-122"/>
                <a:ea typeface="微软雅黑" pitchFamily="34" charset="-122"/>
              </a:rPr>
              <a:t>借贷</a:t>
            </a:r>
            <a:r>
              <a:rPr lang="zh-CN" altLang="en-US" sz="2200" dirty="0">
                <a:latin typeface="微软雅黑" pitchFamily="34" charset="-122"/>
                <a:ea typeface="微软雅黑" pitchFamily="34" charset="-122"/>
              </a:rPr>
              <a:t>资金</a:t>
            </a:r>
            <a:r>
              <a:rPr lang="zh-CN" altLang="en-US" sz="2200" dirty="0" smtClean="0">
                <a:latin typeface="微软雅黑" pitchFamily="34" charset="-122"/>
                <a:ea typeface="微软雅黑" pitchFamily="34" charset="-122"/>
              </a:rPr>
              <a:t>需求</a:t>
            </a:r>
            <a:r>
              <a:rPr lang="zh-CN" altLang="en-US" sz="2200" dirty="0">
                <a:latin typeface="微软雅黑" pitchFamily="34" charset="-122"/>
                <a:ea typeface="微软雅黑" pitchFamily="34" charset="-122"/>
              </a:rPr>
              <a:t>：</a:t>
            </a:r>
            <a:r>
              <a:rPr lang="en-US" altLang="zh-CN" sz="2200" dirty="0" err="1" smtClean="0">
                <a:latin typeface="微软雅黑" pitchFamily="34" charset="-122"/>
                <a:ea typeface="微软雅黑" pitchFamily="34" charset="-122"/>
              </a:rPr>
              <a:t>F</a:t>
            </a:r>
            <a:r>
              <a:rPr lang="en-US" altLang="zh-CN" sz="2000" dirty="0" err="1" smtClean="0">
                <a:latin typeface="微软雅黑" pitchFamily="34" charset="-122"/>
                <a:ea typeface="微软雅黑" pitchFamily="34" charset="-122"/>
              </a:rPr>
              <a:t>d</a:t>
            </a:r>
            <a:r>
              <a:rPr lang="en-US" altLang="zh-CN" sz="2200" dirty="0" smtClean="0">
                <a:latin typeface="微软雅黑" pitchFamily="34" charset="-122"/>
                <a:ea typeface="微软雅黑" pitchFamily="34" charset="-122"/>
              </a:rPr>
              <a:t>=I</a:t>
            </a:r>
            <a:r>
              <a:rPr lang="en-US" altLang="zh-CN" sz="2200" dirty="0">
                <a:latin typeface="微软雅黑" pitchFamily="34" charset="-122"/>
                <a:ea typeface="微软雅黑" pitchFamily="34" charset="-122"/>
              </a:rPr>
              <a:t>+⊿</a:t>
            </a:r>
            <a:r>
              <a:rPr lang="en-US" altLang="zh-CN" sz="2200" dirty="0" err="1" smtClean="0">
                <a:latin typeface="微软雅黑" pitchFamily="34" charset="-122"/>
                <a:ea typeface="微软雅黑" pitchFamily="34" charset="-122"/>
              </a:rPr>
              <a:t>Md</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a:t>
            </a:r>
            <a:endParaRPr lang="zh-CN" altLang="en-US" sz="2200" dirty="0">
              <a:latin typeface="微软雅黑" pitchFamily="34" charset="-122"/>
              <a:ea typeface="微软雅黑" pitchFamily="34" charset="-122"/>
            </a:endParaRPr>
          </a:p>
          <a:p>
            <a:pPr marL="800100" lvl="1" indent="-342900" eaLnBrk="1" hangingPunct="1">
              <a:lnSpc>
                <a:spcPts val="3200"/>
              </a:lnSpc>
              <a:buClr>
                <a:srgbClr val="0070C0"/>
              </a:buClr>
              <a:buFont typeface="Wingdings" panose="05000000000000000000" pitchFamily="2" charset="2"/>
              <a:buChar char="Ø"/>
            </a:pPr>
            <a:r>
              <a:rPr lang="zh-CN" altLang="en-US" sz="2200" dirty="0" smtClean="0">
                <a:latin typeface="微软雅黑" pitchFamily="34" charset="-122"/>
                <a:ea typeface="微软雅黑" pitchFamily="34" charset="-122"/>
              </a:rPr>
              <a:t>借贷</a:t>
            </a:r>
            <a:r>
              <a:rPr lang="zh-CN" altLang="en-US" sz="2200" dirty="0">
                <a:latin typeface="微软雅黑" pitchFamily="34" charset="-122"/>
                <a:ea typeface="微软雅黑" pitchFamily="34" charset="-122"/>
              </a:rPr>
              <a:t>资金</a:t>
            </a:r>
            <a:r>
              <a:rPr lang="zh-CN" altLang="en-US" sz="2200" dirty="0" smtClean="0">
                <a:latin typeface="微软雅黑" pitchFamily="34" charset="-122"/>
                <a:ea typeface="微软雅黑" pitchFamily="34" charset="-122"/>
              </a:rPr>
              <a:t>供给</a:t>
            </a:r>
            <a:r>
              <a:rPr lang="zh-CN" altLang="en-US" sz="2200" dirty="0">
                <a:latin typeface="微软雅黑" pitchFamily="34" charset="-122"/>
                <a:ea typeface="微软雅黑" pitchFamily="34" charset="-122"/>
              </a:rPr>
              <a:t>：</a:t>
            </a:r>
            <a:r>
              <a:rPr lang="en-US" altLang="zh-CN" sz="2200" dirty="0" err="1" smtClean="0">
                <a:latin typeface="微软雅黑" pitchFamily="34" charset="-122"/>
                <a:ea typeface="微软雅黑" pitchFamily="34" charset="-122"/>
              </a:rPr>
              <a:t>F</a:t>
            </a:r>
            <a:r>
              <a:rPr lang="en-US" altLang="zh-CN" sz="2000" dirty="0" err="1" smtClean="0">
                <a:latin typeface="微软雅黑" pitchFamily="34" charset="-122"/>
                <a:ea typeface="微软雅黑" pitchFamily="34" charset="-122"/>
              </a:rPr>
              <a:t>s</a:t>
            </a:r>
            <a:r>
              <a:rPr lang="en-US" altLang="zh-CN" sz="2200" dirty="0" smtClean="0">
                <a:latin typeface="微软雅黑" pitchFamily="34" charset="-122"/>
                <a:ea typeface="微软雅黑" pitchFamily="34" charset="-122"/>
              </a:rPr>
              <a:t>=S</a:t>
            </a:r>
            <a:r>
              <a:rPr lang="en-US" altLang="zh-CN" sz="2200" dirty="0">
                <a:latin typeface="微软雅黑" pitchFamily="34" charset="-122"/>
                <a:ea typeface="微软雅黑" pitchFamily="34" charset="-122"/>
              </a:rPr>
              <a:t>+ ⊿</a:t>
            </a:r>
            <a:r>
              <a:rPr lang="en-US" altLang="zh-CN" sz="2200" dirty="0" err="1" smtClean="0">
                <a:latin typeface="微软雅黑" pitchFamily="34" charset="-122"/>
                <a:ea typeface="微软雅黑" pitchFamily="34" charset="-122"/>
              </a:rPr>
              <a:t>Ms</a:t>
            </a:r>
            <a:r>
              <a:rPr lang="zh-CN" altLang="en-US" sz="2200" dirty="0" smtClean="0">
                <a:latin typeface="微软雅黑" pitchFamily="34" charset="-122"/>
                <a:ea typeface="微软雅黑" pitchFamily="34" charset="-122"/>
              </a:rPr>
              <a:t>；</a:t>
            </a:r>
            <a:endParaRPr lang="zh-CN" altLang="en-US" sz="2200" dirty="0">
              <a:latin typeface="微软雅黑" pitchFamily="34" charset="-122"/>
              <a:ea typeface="微软雅黑" pitchFamily="34" charset="-122"/>
            </a:endParaRPr>
          </a:p>
          <a:p>
            <a:pPr marL="800100" lvl="1" indent="-342900" eaLnBrk="1" hangingPunct="1">
              <a:lnSpc>
                <a:spcPts val="3200"/>
              </a:lnSpc>
              <a:buClr>
                <a:srgbClr val="0070C0"/>
              </a:buClr>
              <a:buFont typeface="Wingdings" panose="05000000000000000000" pitchFamily="2" charset="2"/>
              <a:buChar char="Ø"/>
            </a:pPr>
            <a:r>
              <a:rPr lang="zh-CN" altLang="en-US" sz="2200" dirty="0" smtClean="0">
                <a:latin typeface="微软雅黑" pitchFamily="34" charset="-122"/>
                <a:ea typeface="微软雅黑" pitchFamily="34" charset="-122"/>
              </a:rPr>
              <a:t>均衡</a:t>
            </a:r>
            <a:r>
              <a:rPr lang="zh-CN" altLang="en-US" sz="2200" dirty="0">
                <a:latin typeface="微软雅黑" pitchFamily="34" charset="-122"/>
                <a:ea typeface="微软雅黑" pitchFamily="34" charset="-122"/>
              </a:rPr>
              <a:t>利率条件</a:t>
            </a:r>
            <a:r>
              <a:rPr lang="zh-CN" altLang="en-US" sz="2200" dirty="0" smtClean="0">
                <a:latin typeface="微软雅黑" pitchFamily="34" charset="-122"/>
                <a:ea typeface="微软雅黑" pitchFamily="34" charset="-122"/>
              </a:rPr>
              <a:t>：</a:t>
            </a:r>
            <a:r>
              <a:rPr lang="en-US" altLang="zh-CN" sz="2200" dirty="0" smtClean="0">
                <a:latin typeface="微软雅黑" pitchFamily="34" charset="-122"/>
                <a:ea typeface="微软雅黑" pitchFamily="34" charset="-122"/>
              </a:rPr>
              <a:t>I</a:t>
            </a:r>
            <a:r>
              <a:rPr lang="en-US" altLang="zh-CN" sz="2200" dirty="0">
                <a:latin typeface="微软雅黑" pitchFamily="34" charset="-122"/>
                <a:ea typeface="微软雅黑" pitchFamily="34" charset="-122"/>
              </a:rPr>
              <a:t>+⊿MD = S+ ⊿MS </a:t>
            </a:r>
          </a:p>
        </p:txBody>
      </p:sp>
      <p:sp>
        <p:nvSpPr>
          <p:cNvPr id="33800"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790F2A76-C1F5-423D-8D7B-EE83E7DEB2AD}" type="slidenum">
              <a:rPr lang="zh-CN" altLang="en-US" smtClean="0">
                <a:solidFill>
                  <a:srgbClr val="898989"/>
                </a:solidFill>
              </a:rPr>
              <a:pPr/>
              <a:t>20</a:t>
            </a:fld>
            <a:endParaRPr lang="zh-CN" altLang="en-US" smtClean="0">
              <a:solidFill>
                <a:srgbClr val="898989"/>
              </a:solidFill>
            </a:endParaRPr>
          </a:p>
        </p:txBody>
      </p:sp>
      <p:sp>
        <p:nvSpPr>
          <p:cNvPr id="9"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dirty="0">
                <a:latin typeface="微软雅黑" pitchFamily="34" charset="-122"/>
                <a:ea typeface="微软雅黑" pitchFamily="34" charset="-122"/>
              </a:rPr>
              <a:t>三、利率的</a:t>
            </a:r>
            <a:r>
              <a:rPr lang="zh-CN" altLang="en-US" sz="2400" b="1" dirty="0" smtClean="0">
                <a:latin typeface="微软雅黑" pitchFamily="34" charset="-122"/>
                <a:ea typeface="微软雅黑" pitchFamily="34" charset="-122"/>
              </a:rPr>
              <a:t>决定及其影响因素</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819"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4820"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61181" y="1197904"/>
            <a:ext cx="2767012" cy="534987"/>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一）利率决定理论</a:t>
            </a:r>
          </a:p>
        </p:txBody>
      </p:sp>
      <p:sp>
        <p:nvSpPr>
          <p:cNvPr id="34823" name="矩形 3"/>
          <p:cNvSpPr>
            <a:spLocks noChangeArrowheads="1"/>
          </p:cNvSpPr>
          <p:nvPr/>
        </p:nvSpPr>
        <p:spPr bwMode="auto">
          <a:xfrm>
            <a:off x="768350" y="1732891"/>
            <a:ext cx="10915650" cy="318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50000"/>
              </a:lnSpc>
              <a:buClr>
                <a:schemeClr val="tx1"/>
              </a:buClr>
              <a:buFont typeface="Wingdings" pitchFamily="2" charset="2"/>
              <a:buNone/>
            </a:pPr>
            <a:r>
              <a:rPr lang="en-US" altLang="zh-CN" sz="2400" b="1" dirty="0"/>
              <a:t>5</a:t>
            </a:r>
            <a:r>
              <a:rPr lang="en-US" altLang="zh-CN" sz="2200" dirty="0">
                <a:latin typeface="微软雅黑" pitchFamily="34" charset="-122"/>
                <a:ea typeface="微软雅黑" pitchFamily="34" charset="-122"/>
              </a:rPr>
              <a:t>. IS-LM</a:t>
            </a:r>
            <a:r>
              <a:rPr lang="zh-CN" altLang="en-US" sz="2200" dirty="0">
                <a:latin typeface="微软雅黑" pitchFamily="34" charset="-122"/>
                <a:ea typeface="微软雅黑" pitchFamily="34" charset="-122"/>
              </a:rPr>
              <a:t>模型与利率决定（希克斯</a:t>
            </a:r>
            <a:r>
              <a:rPr lang="en-US" altLang="zh-CN" sz="2200" dirty="0">
                <a:latin typeface="微软雅黑" pitchFamily="34" charset="-122"/>
                <a:ea typeface="微软雅黑" pitchFamily="34" charset="-122"/>
              </a:rPr>
              <a:t>-</a:t>
            </a:r>
            <a:r>
              <a:rPr lang="zh-CN" altLang="en-US" sz="2200" dirty="0">
                <a:latin typeface="微软雅黑" pitchFamily="34" charset="-122"/>
                <a:ea typeface="微软雅黑" pitchFamily="34" charset="-122"/>
              </a:rPr>
              <a:t>汉森模型）</a:t>
            </a:r>
            <a:endParaRPr lang="en-US" altLang="zh-CN" sz="2200" dirty="0" smtClean="0">
              <a:latin typeface="微软雅黑" pitchFamily="34" charset="-122"/>
              <a:ea typeface="微软雅黑" pitchFamily="34" charset="-122"/>
            </a:endParaRPr>
          </a:p>
          <a:p>
            <a:pPr marL="342900" indent="-342900" eaLnBrk="1" hangingPunct="1">
              <a:lnSpc>
                <a:spcPct val="150000"/>
              </a:lnSpc>
              <a:buClr>
                <a:srgbClr val="0070C0"/>
              </a:buClr>
              <a:buFont typeface="Wingdings" pitchFamily="2" charset="2"/>
              <a:buChar char="n"/>
            </a:pPr>
            <a:r>
              <a:rPr lang="zh-CN" altLang="en-US" sz="2200" dirty="0" smtClean="0">
                <a:latin typeface="微软雅黑" pitchFamily="34" charset="-122"/>
                <a:ea typeface="微软雅黑" pitchFamily="34" charset="-122"/>
              </a:rPr>
              <a:t>利率</a:t>
            </a:r>
            <a:r>
              <a:rPr lang="zh-CN" altLang="en-US" sz="2200" dirty="0">
                <a:latin typeface="微软雅黑" pitchFamily="34" charset="-122"/>
                <a:ea typeface="微软雅黑" pitchFamily="34" charset="-122"/>
              </a:rPr>
              <a:t>是在既定的国民收入下由商品市场和货币市场共同决定</a:t>
            </a:r>
            <a:r>
              <a:rPr lang="zh-CN" altLang="en-US" sz="2200" dirty="0" smtClean="0">
                <a:latin typeface="微软雅黑" pitchFamily="34" charset="-122"/>
                <a:ea typeface="微软雅黑" pitchFamily="34" charset="-122"/>
              </a:rPr>
              <a:t>的</a:t>
            </a:r>
            <a:endParaRPr lang="en-US" altLang="zh-CN" sz="2200" dirty="0" smtClean="0">
              <a:latin typeface="微软雅黑" pitchFamily="34" charset="-122"/>
              <a:ea typeface="微软雅黑" pitchFamily="34" charset="-122"/>
            </a:endParaRPr>
          </a:p>
          <a:p>
            <a:pPr marL="342900" indent="-342900" eaLnBrk="1" hangingPunct="1">
              <a:lnSpc>
                <a:spcPct val="150000"/>
              </a:lnSpc>
              <a:buClr>
                <a:srgbClr val="0070C0"/>
              </a:buClr>
              <a:buFont typeface="Wingdings" pitchFamily="2" charset="2"/>
              <a:buChar char="n"/>
            </a:pPr>
            <a:r>
              <a:rPr lang="zh-CN" altLang="en-US" sz="2200" dirty="0" smtClean="0">
                <a:latin typeface="微软雅黑" pitchFamily="34" charset="-122"/>
                <a:ea typeface="微软雅黑" pitchFamily="34" charset="-122"/>
              </a:rPr>
              <a:t>当</a:t>
            </a:r>
            <a:r>
              <a:rPr lang="en-US" altLang="zh-CN" sz="2200" dirty="0">
                <a:latin typeface="微软雅黑" pitchFamily="34" charset="-122"/>
                <a:ea typeface="微软雅黑" pitchFamily="34" charset="-122"/>
              </a:rPr>
              <a:t>IS</a:t>
            </a:r>
            <a:r>
              <a:rPr lang="zh-CN" altLang="en-US" sz="2200" dirty="0">
                <a:latin typeface="微软雅黑" pitchFamily="34" charset="-122"/>
                <a:ea typeface="微软雅黑" pitchFamily="34" charset="-122"/>
              </a:rPr>
              <a:t>曲线和</a:t>
            </a:r>
            <a:r>
              <a:rPr lang="en-US" altLang="zh-CN" sz="2200" dirty="0">
                <a:latin typeface="微软雅黑" pitchFamily="34" charset="-122"/>
                <a:ea typeface="微软雅黑" pitchFamily="34" charset="-122"/>
              </a:rPr>
              <a:t>LM</a:t>
            </a:r>
            <a:r>
              <a:rPr lang="zh-CN" altLang="en-US" sz="2200" dirty="0">
                <a:latin typeface="微软雅黑" pitchFamily="34" charset="-122"/>
                <a:ea typeface="微软雅黑" pitchFamily="34" charset="-122"/>
              </a:rPr>
              <a:t>曲线发生移动时，均衡利率也必然会发生变动</a:t>
            </a:r>
            <a:r>
              <a:rPr lang="zh-CN" altLang="en-US" sz="2200" dirty="0" smtClean="0">
                <a:latin typeface="微软雅黑" pitchFamily="34" charset="-122"/>
                <a:ea typeface="微软雅黑" pitchFamily="34" charset="-122"/>
              </a:rPr>
              <a:t>。</a:t>
            </a:r>
            <a:endParaRPr lang="en-US" altLang="zh-CN" sz="2200" dirty="0" smtClean="0">
              <a:latin typeface="微软雅黑" pitchFamily="34" charset="-122"/>
              <a:ea typeface="微软雅黑" pitchFamily="34" charset="-122"/>
            </a:endParaRPr>
          </a:p>
          <a:p>
            <a:pPr marL="342900" indent="-342900" eaLnBrk="1" hangingPunct="1">
              <a:lnSpc>
                <a:spcPct val="150000"/>
              </a:lnSpc>
              <a:buClr>
                <a:srgbClr val="0070C0"/>
              </a:buClr>
              <a:buFont typeface="Wingdings" pitchFamily="2" charset="2"/>
              <a:buChar char="n"/>
            </a:pPr>
            <a:r>
              <a:rPr lang="zh-CN" altLang="en-US" sz="2200" dirty="0" smtClean="0">
                <a:latin typeface="微软雅黑" pitchFamily="34" charset="-122"/>
                <a:ea typeface="微软雅黑" pitchFamily="34" charset="-122"/>
              </a:rPr>
              <a:t>新</a:t>
            </a:r>
            <a:r>
              <a:rPr lang="zh-CN" altLang="en-US" sz="2200" dirty="0">
                <a:latin typeface="微软雅黑" pitchFamily="34" charset="-122"/>
                <a:ea typeface="微软雅黑" pitchFamily="34" charset="-122"/>
              </a:rPr>
              <a:t>古典综合学派的利率</a:t>
            </a:r>
            <a:r>
              <a:rPr lang="zh-CN" altLang="en-US" sz="2200" dirty="0" smtClean="0">
                <a:latin typeface="微软雅黑" pitchFamily="34" charset="-122"/>
                <a:ea typeface="微软雅黑" pitchFamily="34" charset="-122"/>
              </a:rPr>
              <a:t>决定论：</a:t>
            </a:r>
            <a:r>
              <a:rPr lang="en-US" altLang="zh-CN" sz="2200" dirty="0">
                <a:latin typeface="微软雅黑" pitchFamily="34" charset="-122"/>
                <a:ea typeface="微软雅黑" pitchFamily="34" charset="-122"/>
              </a:rPr>
              <a:t>IS</a:t>
            </a:r>
            <a:r>
              <a:rPr lang="zh-CN" altLang="en-US" sz="2200" dirty="0">
                <a:latin typeface="微软雅黑" pitchFamily="34" charset="-122"/>
                <a:ea typeface="微软雅黑" pitchFamily="34" charset="-122"/>
              </a:rPr>
              <a:t>曲线的移动是由投资和储蓄变动引起的，</a:t>
            </a:r>
            <a:r>
              <a:rPr lang="en-US" altLang="zh-CN" sz="2200" dirty="0">
                <a:latin typeface="微软雅黑" pitchFamily="34" charset="-122"/>
                <a:ea typeface="微软雅黑" pitchFamily="34" charset="-122"/>
              </a:rPr>
              <a:t>LM</a:t>
            </a:r>
            <a:r>
              <a:rPr lang="zh-CN" altLang="en-US" sz="2200" dirty="0">
                <a:latin typeface="微软雅黑" pitchFamily="34" charset="-122"/>
                <a:ea typeface="微软雅黑" pitchFamily="34" charset="-122"/>
              </a:rPr>
              <a:t>曲线的移动是由货币供求的变化引起的，因此这些变量的变动都将改变均衡利率的位置，并引起均衡收入的变化</a:t>
            </a:r>
          </a:p>
        </p:txBody>
      </p:sp>
      <p:sp>
        <p:nvSpPr>
          <p:cNvPr id="34824"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D8FBA6AA-6C44-4328-9211-A6EEE5B0A1D3}" type="slidenum">
              <a:rPr lang="zh-CN" altLang="en-US" smtClean="0">
                <a:solidFill>
                  <a:srgbClr val="898989"/>
                </a:solidFill>
              </a:rPr>
              <a:pPr/>
              <a:t>21</a:t>
            </a:fld>
            <a:endParaRPr lang="zh-CN" altLang="en-US" smtClean="0">
              <a:solidFill>
                <a:srgbClr val="898989"/>
              </a:solidFill>
            </a:endParaRPr>
          </a:p>
        </p:txBody>
      </p:sp>
      <p:pic>
        <p:nvPicPr>
          <p:cNvPr id="9" name="图片 8" descr="X:\38636-00zp\38636-00\38636-00\“文前+1-6章”文件夹\Links\3.tif"/>
          <p:cNvPicPr/>
          <p:nvPr/>
        </p:nvPicPr>
        <p:blipFill>
          <a:blip r:embed="rId3" cstate="print">
            <a:extLst>
              <a:ext uri="{28A0092B-C50C-407E-A947-70E740481C1C}">
                <a14:useLocalDpi xmlns:a14="http://schemas.microsoft.com/office/drawing/2010/main" val="0"/>
              </a:ext>
            </a:extLst>
          </a:blip>
          <a:srcRect t="78256" r="61737" b="6671"/>
          <a:stretch>
            <a:fillRect/>
          </a:stretch>
        </p:blipFill>
        <p:spPr bwMode="auto">
          <a:xfrm>
            <a:off x="4429125" y="4587158"/>
            <a:ext cx="3905250" cy="2156185"/>
          </a:xfrm>
          <a:prstGeom prst="rect">
            <a:avLst/>
          </a:prstGeom>
          <a:noFill/>
          <a:ln>
            <a:noFill/>
          </a:ln>
        </p:spPr>
      </p:pic>
      <p:sp>
        <p:nvSpPr>
          <p:cNvPr id="10"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dirty="0">
                <a:latin typeface="微软雅黑" pitchFamily="34" charset="-122"/>
                <a:ea typeface="微软雅黑" pitchFamily="34" charset="-122"/>
              </a:rPr>
              <a:t>三、利率的</a:t>
            </a:r>
            <a:r>
              <a:rPr lang="zh-CN" altLang="en-US" sz="2400" b="1" dirty="0" smtClean="0">
                <a:latin typeface="微软雅黑" pitchFamily="34" charset="-122"/>
                <a:ea typeface="微软雅黑" pitchFamily="34" charset="-122"/>
              </a:rPr>
              <a:t>决定及其影响因素</a:t>
            </a:r>
            <a:endParaRPr lang="zh-CN" altLang="en-US" sz="2400" b="1" dirty="0">
              <a:solidFill>
                <a:srgbClr val="595959"/>
              </a:solidFill>
              <a:latin typeface="微软雅黑" pitchFamily="34" charset="-122"/>
              <a:ea typeface="微软雅黑" pitchFamily="34" charset="-122"/>
            </a:endParaRPr>
          </a:p>
        </p:txBody>
      </p:sp>
      <p:pic>
        <p:nvPicPr>
          <p:cNvPr id="41986" name="Picture 2" descr="https://iknow-pic.cdn.bcebos.com/279759ee3d6d55fbda44fd5f62224f4a21a4ddc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513" t="5822" r="6728" b="6030"/>
          <a:stretch/>
        </p:blipFill>
        <p:spPr bwMode="auto">
          <a:xfrm>
            <a:off x="9077772" y="1079501"/>
            <a:ext cx="2606228" cy="1985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584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23863" y="1189038"/>
            <a:ext cx="3690937" cy="941387"/>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二）影响利率的其他因素</a:t>
            </a:r>
          </a:p>
          <a:p>
            <a:pPr eaLnBrk="1" hangingPunct="1">
              <a:lnSpc>
                <a:spcPct val="120000"/>
              </a:lnSpc>
              <a:defRPr/>
            </a:pPr>
            <a:endParaRPr lang="zh-CN" altLang="en-US" sz="2400" b="1" kern="0" dirty="0">
              <a:latin typeface="微软雅黑" panose="020B0503020204020204" pitchFamily="34" charset="-122"/>
              <a:ea typeface="微软雅黑" panose="020B0503020204020204" pitchFamily="34" charset="-122"/>
            </a:endParaRPr>
          </a:p>
        </p:txBody>
      </p:sp>
      <p:sp>
        <p:nvSpPr>
          <p:cNvPr id="35846" name="矩形 3"/>
          <p:cNvSpPr>
            <a:spLocks noChangeArrowheads="1"/>
          </p:cNvSpPr>
          <p:nvPr/>
        </p:nvSpPr>
        <p:spPr bwMode="auto">
          <a:xfrm>
            <a:off x="355600" y="1834914"/>
            <a:ext cx="11122820" cy="4747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gn="just" eaLnBrk="1" hangingPunct="1">
              <a:lnSpc>
                <a:spcPts val="3700"/>
              </a:lnSpc>
              <a:buClr>
                <a:schemeClr val="tx1"/>
              </a:buClr>
            </a:pPr>
            <a:r>
              <a:rPr lang="en-US" altLang="zh-CN" sz="2200" dirty="0">
                <a:latin typeface="微软雅黑" pitchFamily="34" charset="-122"/>
                <a:ea typeface="微软雅黑" pitchFamily="34" charset="-122"/>
              </a:rPr>
              <a:t>1</a:t>
            </a:r>
            <a:r>
              <a:rPr lang="zh-CN" altLang="en-US" sz="2200" dirty="0">
                <a:latin typeface="微软雅黑" pitchFamily="34" charset="-122"/>
                <a:ea typeface="微软雅黑" pitchFamily="34" charset="-122"/>
              </a:rPr>
              <a:t>、宏观经济因素</a:t>
            </a:r>
            <a:r>
              <a:rPr lang="zh-CN" altLang="en-US" sz="2200" dirty="0" smtClean="0">
                <a:latin typeface="微软雅黑" pitchFamily="34" charset="-122"/>
                <a:ea typeface="微软雅黑" pitchFamily="34" charset="-122"/>
              </a:rPr>
              <a:t>：经济</a:t>
            </a:r>
            <a:r>
              <a:rPr lang="zh-CN" altLang="en-US" sz="2200" dirty="0">
                <a:latin typeface="微软雅黑" pitchFamily="34" charset="-122"/>
                <a:ea typeface="微软雅黑" pitchFamily="34" charset="-122"/>
              </a:rPr>
              <a:t>周期不同阶段</a:t>
            </a:r>
            <a:r>
              <a:rPr lang="zh-CN" altLang="en-US" sz="2200" dirty="0" smtClean="0">
                <a:latin typeface="微软雅黑" pitchFamily="34" charset="-122"/>
                <a:ea typeface="微软雅黑" pitchFamily="34" charset="-122"/>
              </a:rPr>
              <a:t>，经济状况不同，财政</a:t>
            </a:r>
            <a:r>
              <a:rPr lang="zh-CN" altLang="en-US" sz="2200" dirty="0">
                <a:latin typeface="微软雅黑" pitchFamily="34" charset="-122"/>
                <a:ea typeface="微软雅黑" pitchFamily="34" charset="-122"/>
              </a:rPr>
              <a:t>货币政策调节使利率水平不断变化，世界利率</a:t>
            </a:r>
            <a:r>
              <a:rPr lang="zh-CN" altLang="en-US" sz="2200" dirty="0" smtClean="0">
                <a:latin typeface="微软雅黑" pitchFamily="34" charset="-122"/>
                <a:ea typeface="微软雅黑" pitchFamily="34" charset="-122"/>
              </a:rPr>
              <a:t>水平对本国利率也</a:t>
            </a:r>
            <a:r>
              <a:rPr lang="zh-CN" altLang="en-US" sz="2200" dirty="0">
                <a:latin typeface="微软雅黑" pitchFamily="34" charset="-122"/>
                <a:ea typeface="微软雅黑" pitchFamily="34" charset="-122"/>
              </a:rPr>
              <a:t>有影响</a:t>
            </a:r>
          </a:p>
          <a:p>
            <a:pPr lvl="1" algn="just" eaLnBrk="1" hangingPunct="1">
              <a:lnSpc>
                <a:spcPts val="3700"/>
              </a:lnSpc>
              <a:buClr>
                <a:schemeClr val="tx1"/>
              </a:buClr>
            </a:pPr>
            <a:r>
              <a:rPr lang="en-US" altLang="zh-CN" sz="2200" dirty="0">
                <a:latin typeface="微软雅黑" pitchFamily="34" charset="-122"/>
                <a:ea typeface="微软雅黑" pitchFamily="34" charset="-122"/>
              </a:rPr>
              <a:t>2</a:t>
            </a:r>
            <a:r>
              <a:rPr lang="zh-CN" altLang="en-US" sz="2200" dirty="0">
                <a:latin typeface="微软雅黑" pitchFamily="34" charset="-122"/>
                <a:ea typeface="微软雅黑" pitchFamily="34" charset="-122"/>
              </a:rPr>
              <a:t>、风险因素：利率的风险</a:t>
            </a:r>
            <a:r>
              <a:rPr lang="zh-CN" altLang="en-US" sz="2200" dirty="0" smtClean="0">
                <a:latin typeface="微软雅黑" pitchFamily="34" charset="-122"/>
                <a:ea typeface="微软雅黑" pitchFamily="34" charset="-122"/>
              </a:rPr>
              <a:t>结构。</a:t>
            </a:r>
            <a:endParaRPr lang="en-US" altLang="zh-CN" sz="2200" dirty="0" smtClean="0">
              <a:latin typeface="微软雅黑" pitchFamily="34" charset="-122"/>
              <a:ea typeface="微软雅黑" pitchFamily="34" charset="-122"/>
            </a:endParaRPr>
          </a:p>
          <a:p>
            <a:pPr marL="800100" lvl="1" indent="-342900" algn="just" eaLnBrk="1" hangingPunct="1">
              <a:lnSpc>
                <a:spcPts val="2800"/>
              </a:lnSpc>
              <a:buClr>
                <a:srgbClr val="00B050"/>
              </a:buClr>
              <a:buFont typeface="Wingdings" panose="05000000000000000000" pitchFamily="2" charset="2"/>
              <a:buChar char="n"/>
            </a:pPr>
            <a:r>
              <a:rPr lang="zh-CN" altLang="en-US" sz="2000" dirty="0" smtClean="0">
                <a:latin typeface="微软雅黑" pitchFamily="34" charset="-122"/>
                <a:ea typeface="微软雅黑" pitchFamily="34" charset="-122"/>
              </a:rPr>
              <a:t>违约风险</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Default Risk</a:t>
            </a:r>
            <a:r>
              <a:rPr lang="zh-CN" altLang="en-US" sz="2000" dirty="0" smtClean="0">
                <a:latin typeface="微软雅黑" pitchFamily="34" charset="-122"/>
                <a:ea typeface="微软雅黑" pitchFamily="34" charset="-122"/>
              </a:rPr>
              <a:t>）：违约</a:t>
            </a:r>
            <a:r>
              <a:rPr lang="zh-CN" altLang="en-US" sz="2000" dirty="0">
                <a:latin typeface="微软雅黑" pitchFamily="34" charset="-122"/>
                <a:ea typeface="微软雅黑" pitchFamily="34" charset="-122"/>
              </a:rPr>
              <a:t>风险低的债务，其利率也较低，违约风险高的债务其利率也相对较高。有违约风险的债务与无违约风险的债务之间的利率之差，称为违约风险溢</a:t>
            </a:r>
            <a:r>
              <a:rPr lang="zh-CN" altLang="en-US" sz="2000" dirty="0" smtClean="0">
                <a:latin typeface="微软雅黑" pitchFamily="34" charset="-122"/>
                <a:ea typeface="微软雅黑" pitchFamily="34" charset="-122"/>
              </a:rPr>
              <a:t>价</a:t>
            </a:r>
            <a:endParaRPr lang="en-US" altLang="zh-CN" sz="2000" dirty="0" smtClean="0">
              <a:latin typeface="微软雅黑" pitchFamily="34" charset="-122"/>
              <a:ea typeface="微软雅黑" pitchFamily="34" charset="-122"/>
            </a:endParaRPr>
          </a:p>
          <a:p>
            <a:pPr marL="800100" lvl="1" indent="-342900" algn="just" eaLnBrk="1" hangingPunct="1">
              <a:lnSpc>
                <a:spcPts val="2800"/>
              </a:lnSpc>
              <a:buClr>
                <a:srgbClr val="00B050"/>
              </a:buClr>
              <a:buFont typeface="Wingdings" panose="05000000000000000000" pitchFamily="2" charset="2"/>
              <a:buChar char="n"/>
            </a:pPr>
            <a:r>
              <a:rPr lang="zh-CN" altLang="en-US" sz="2000" dirty="0" smtClean="0">
                <a:latin typeface="微软雅黑" pitchFamily="34" charset="-122"/>
                <a:ea typeface="微软雅黑" pitchFamily="34" charset="-122"/>
              </a:rPr>
              <a:t>流动性</a:t>
            </a:r>
            <a:r>
              <a:rPr lang="zh-CN" altLang="en-US" sz="2000" dirty="0">
                <a:latin typeface="微软雅黑" pitchFamily="34" charset="-122"/>
                <a:ea typeface="微软雅黑" pitchFamily="34" charset="-122"/>
              </a:rPr>
              <a:t>风险（</a:t>
            </a:r>
            <a:r>
              <a:rPr lang="en-US" altLang="zh-CN" sz="2000" dirty="0">
                <a:latin typeface="微软雅黑" pitchFamily="34" charset="-122"/>
                <a:ea typeface="微软雅黑" pitchFamily="34" charset="-122"/>
              </a:rPr>
              <a:t>Liquidity Risk</a:t>
            </a:r>
            <a:r>
              <a:rPr lang="zh-CN" altLang="en-US" sz="2000" dirty="0">
                <a:latin typeface="微软雅黑" pitchFamily="34" charset="-122"/>
                <a:ea typeface="微软雅黑" pitchFamily="34" charset="-122"/>
              </a:rPr>
              <a:t>）：金融工具的利率会与流动性风险同方向变化，即流动性风险越大，利率也会越高</a:t>
            </a:r>
            <a:endParaRPr lang="en-US" altLang="zh-CN" sz="2000" dirty="0" smtClean="0">
              <a:latin typeface="微软雅黑" pitchFamily="34" charset="-122"/>
              <a:ea typeface="微软雅黑" pitchFamily="34" charset="-122"/>
            </a:endParaRPr>
          </a:p>
          <a:p>
            <a:pPr marL="800100" lvl="1" indent="-342900" algn="just" eaLnBrk="1" hangingPunct="1">
              <a:lnSpc>
                <a:spcPts val="2800"/>
              </a:lnSpc>
              <a:buClr>
                <a:srgbClr val="00B050"/>
              </a:buClr>
              <a:buFont typeface="Wingdings" panose="05000000000000000000" pitchFamily="2" charset="2"/>
              <a:buChar char="n"/>
            </a:pPr>
            <a:r>
              <a:rPr lang="zh-CN" altLang="en-US" sz="2000" dirty="0" smtClean="0">
                <a:latin typeface="微软雅黑" pitchFamily="34" charset="-122"/>
                <a:ea typeface="微软雅黑" pitchFamily="34" charset="-122"/>
              </a:rPr>
              <a:t>税收风险</a:t>
            </a:r>
            <a:r>
              <a:rPr lang="zh-CN" altLang="en-US" sz="2000" dirty="0">
                <a:latin typeface="微软雅黑" pitchFamily="34" charset="-122"/>
                <a:ea typeface="微软雅黑" pitchFamily="34" charset="-122"/>
              </a:rPr>
              <a:t>：税率越高的债券，其税前利率也应该越高，而低税率或者免税债券的利率支付则可以相对低些</a:t>
            </a:r>
            <a:endParaRPr lang="en-US" altLang="zh-CN" sz="2000" dirty="0" smtClean="0">
              <a:latin typeface="微软雅黑" pitchFamily="34" charset="-122"/>
              <a:ea typeface="微软雅黑" pitchFamily="34" charset="-122"/>
            </a:endParaRPr>
          </a:p>
          <a:p>
            <a:pPr marL="800100" lvl="1" indent="-342900" algn="just" eaLnBrk="1" hangingPunct="1">
              <a:lnSpc>
                <a:spcPts val="2800"/>
              </a:lnSpc>
              <a:buClr>
                <a:srgbClr val="00B050"/>
              </a:buClr>
              <a:buFont typeface="Wingdings" panose="05000000000000000000" pitchFamily="2" charset="2"/>
              <a:buChar char="n"/>
            </a:pPr>
            <a:r>
              <a:rPr lang="zh-CN" altLang="en-US" sz="2000" dirty="0" smtClean="0">
                <a:latin typeface="微软雅黑" pitchFamily="34" charset="-122"/>
                <a:ea typeface="微软雅黑" pitchFamily="34" charset="-122"/>
              </a:rPr>
              <a:t>购买力风险与</a:t>
            </a:r>
            <a:r>
              <a:rPr lang="zh-CN" altLang="en-US" sz="2000" dirty="0" smtClean="0">
                <a:solidFill>
                  <a:srgbClr val="FF0000"/>
                </a:solidFill>
                <a:latin typeface="微软雅黑" pitchFamily="34" charset="-122"/>
                <a:ea typeface="微软雅黑" pitchFamily="34" charset="-122"/>
              </a:rPr>
              <a:t>费雪效应（</a:t>
            </a:r>
            <a:r>
              <a:rPr lang="en-US" altLang="zh-CN" sz="2000" dirty="0" smtClean="0">
                <a:latin typeface="微软雅黑" pitchFamily="34" charset="-122"/>
                <a:ea typeface="微软雅黑" pitchFamily="34" charset="-122"/>
              </a:rPr>
              <a:t>Fisher Effect</a:t>
            </a:r>
            <a:r>
              <a:rPr lang="zh-CN" altLang="en-US" sz="2000" dirty="0">
                <a:latin typeface="微软雅黑" pitchFamily="34" charset="-122"/>
                <a:ea typeface="微软雅黑" pitchFamily="34" charset="-122"/>
              </a:rPr>
              <a:t>）：当预期通货膨胀率上升时，利率也将上升</a:t>
            </a:r>
            <a:endParaRPr lang="en-US" altLang="zh-CN" sz="2000" dirty="0" smtClean="0">
              <a:latin typeface="微软雅黑" pitchFamily="34" charset="-122"/>
              <a:ea typeface="微软雅黑" pitchFamily="34" charset="-122"/>
            </a:endParaRPr>
          </a:p>
          <a:p>
            <a:pPr marL="800100" lvl="1" indent="-342900" algn="just" eaLnBrk="1" hangingPunct="1">
              <a:lnSpc>
                <a:spcPts val="2800"/>
              </a:lnSpc>
              <a:buClr>
                <a:srgbClr val="00B050"/>
              </a:buClr>
              <a:buFont typeface="Wingdings" panose="05000000000000000000" pitchFamily="2" charset="2"/>
              <a:buChar char="n"/>
            </a:pPr>
            <a:r>
              <a:rPr lang="zh-CN" altLang="en-US" sz="2000" dirty="0" smtClean="0">
                <a:latin typeface="微软雅黑" pitchFamily="34" charset="-122"/>
                <a:ea typeface="微软雅黑" pitchFamily="34" charset="-122"/>
              </a:rPr>
              <a:t>汇率</a:t>
            </a:r>
            <a:r>
              <a:rPr lang="zh-CN" altLang="en-US" sz="2000" dirty="0">
                <a:latin typeface="微软雅黑" pitchFamily="34" charset="-122"/>
                <a:ea typeface="微软雅黑" pitchFamily="34" charset="-122"/>
              </a:rPr>
              <a:t>变动的风险与利差：汇率变动风险越大，预期的汇兑损失越大，套利活动需要的利差也越大；反之</a:t>
            </a:r>
            <a:r>
              <a:rPr lang="zh-CN" altLang="en-US" sz="2000" dirty="0" smtClean="0">
                <a:latin typeface="微软雅黑" pitchFamily="34" charset="-122"/>
                <a:ea typeface="微软雅黑" pitchFamily="34" charset="-122"/>
              </a:rPr>
              <a:t>，套利</a:t>
            </a:r>
            <a:r>
              <a:rPr lang="zh-CN" altLang="en-US" sz="2000" dirty="0">
                <a:latin typeface="微软雅黑" pitchFamily="34" charset="-122"/>
                <a:ea typeface="微软雅黑" pitchFamily="34" charset="-122"/>
              </a:rPr>
              <a:t>活动所需要的利差也就越</a:t>
            </a:r>
            <a:r>
              <a:rPr lang="zh-CN" altLang="en-US" sz="2000" dirty="0" smtClean="0">
                <a:latin typeface="微软雅黑" pitchFamily="34" charset="-122"/>
                <a:ea typeface="微软雅黑" pitchFamily="34" charset="-122"/>
              </a:rPr>
              <a:t>小</a:t>
            </a:r>
            <a:endParaRPr lang="zh-CN" altLang="en-US" sz="2200" dirty="0">
              <a:latin typeface="微软雅黑" pitchFamily="34" charset="-122"/>
              <a:ea typeface="微软雅黑" pitchFamily="34" charset="-122"/>
            </a:endParaRPr>
          </a:p>
        </p:txBody>
      </p:sp>
      <p:sp>
        <p:nvSpPr>
          <p:cNvPr id="35847"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41C9AC89-5B47-40B3-BC1C-09D1DD0DD73F}" type="slidenum">
              <a:rPr lang="zh-CN" altLang="en-US" smtClean="0">
                <a:solidFill>
                  <a:srgbClr val="898989"/>
                </a:solidFill>
              </a:rPr>
              <a:pPr/>
              <a:t>22</a:t>
            </a:fld>
            <a:endParaRPr lang="zh-CN" altLang="en-US" smtClean="0">
              <a:solidFill>
                <a:srgbClr val="898989"/>
              </a:solidFill>
            </a:endParaRPr>
          </a:p>
        </p:txBody>
      </p:sp>
      <p:sp>
        <p:nvSpPr>
          <p:cNvPr id="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dirty="0">
                <a:latin typeface="微软雅黑" pitchFamily="34" charset="-122"/>
                <a:ea typeface="微软雅黑" pitchFamily="34" charset="-122"/>
              </a:rPr>
              <a:t>三、利率的</a:t>
            </a:r>
            <a:r>
              <a:rPr lang="zh-CN" altLang="en-US" sz="2400" b="1" dirty="0" smtClean="0">
                <a:latin typeface="微软雅黑" pitchFamily="34" charset="-122"/>
                <a:ea typeface="微软雅黑" pitchFamily="34" charset="-122"/>
              </a:rPr>
              <a:t>决定及其影响因素</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584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23863" y="1189038"/>
            <a:ext cx="3690937" cy="941387"/>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二）影响利率的其他因素</a:t>
            </a:r>
          </a:p>
          <a:p>
            <a:pPr eaLnBrk="1" hangingPunct="1">
              <a:lnSpc>
                <a:spcPct val="120000"/>
              </a:lnSpc>
              <a:defRPr/>
            </a:pPr>
            <a:endParaRPr lang="zh-CN" altLang="en-US" sz="2400" b="1" kern="0" dirty="0">
              <a:latin typeface="微软雅黑" panose="020B0503020204020204" pitchFamily="34" charset="-122"/>
              <a:ea typeface="微软雅黑" panose="020B0503020204020204" pitchFamily="34" charset="-122"/>
            </a:endParaRPr>
          </a:p>
        </p:txBody>
      </p:sp>
      <p:sp>
        <p:nvSpPr>
          <p:cNvPr id="35846" name="矩形 3"/>
          <p:cNvSpPr>
            <a:spLocks noChangeArrowheads="1"/>
          </p:cNvSpPr>
          <p:nvPr/>
        </p:nvSpPr>
        <p:spPr bwMode="auto">
          <a:xfrm>
            <a:off x="355600" y="1777764"/>
            <a:ext cx="11122820" cy="483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gn="just" eaLnBrk="1" hangingPunct="1">
              <a:lnSpc>
                <a:spcPts val="3700"/>
              </a:lnSpc>
              <a:buClr>
                <a:schemeClr val="tx1"/>
              </a:buClr>
            </a:pPr>
            <a:r>
              <a:rPr lang="en-US" altLang="zh-CN" sz="2200" dirty="0" smtClean="0">
                <a:latin typeface="微软雅黑" pitchFamily="34" charset="-122"/>
                <a:ea typeface="微软雅黑" pitchFamily="34" charset="-122"/>
              </a:rPr>
              <a:t>3</a:t>
            </a:r>
            <a:r>
              <a:rPr lang="zh-CN" altLang="en-US" sz="2200" dirty="0">
                <a:latin typeface="微软雅黑" pitchFamily="34" charset="-122"/>
                <a:ea typeface="微软雅黑" pitchFamily="34" charset="-122"/>
              </a:rPr>
              <a:t>、期限风险</a:t>
            </a:r>
            <a:r>
              <a:rPr lang="zh-CN" altLang="en-US" sz="2200" dirty="0" smtClean="0">
                <a:latin typeface="微软雅黑" pitchFamily="34" charset="-122"/>
                <a:ea typeface="微软雅黑" pitchFamily="34" charset="-122"/>
              </a:rPr>
              <a:t>：</a:t>
            </a:r>
            <a:endParaRPr lang="en-US" altLang="zh-CN" sz="2200" dirty="0" smtClean="0">
              <a:latin typeface="微软雅黑" pitchFamily="34" charset="-122"/>
              <a:ea typeface="微软雅黑" pitchFamily="34" charset="-122"/>
            </a:endParaRPr>
          </a:p>
          <a:p>
            <a:pPr marL="800100" lvl="1" indent="-342900" algn="just" eaLnBrk="1" hangingPunct="1">
              <a:lnSpc>
                <a:spcPts val="3700"/>
              </a:lnSpc>
              <a:buClr>
                <a:srgbClr val="00B050"/>
              </a:buClr>
              <a:buFont typeface="Wingdings" panose="05000000000000000000" pitchFamily="2" charset="2"/>
              <a:buChar char="n"/>
            </a:pPr>
            <a:r>
              <a:rPr lang="zh-CN" altLang="en-US" sz="2200" dirty="0" smtClean="0">
                <a:latin typeface="微软雅黑" pitchFamily="34" charset="-122"/>
                <a:ea typeface="微软雅黑" pitchFamily="34" charset="-122"/>
              </a:rPr>
              <a:t>期限</a:t>
            </a:r>
            <a:r>
              <a:rPr lang="zh-CN" altLang="en-US" sz="2200" dirty="0">
                <a:latin typeface="微软雅黑" pitchFamily="34" charset="-122"/>
                <a:ea typeface="微软雅黑" pitchFamily="34" charset="-122"/>
              </a:rPr>
              <a:t>结构，同一</a:t>
            </a:r>
            <a:r>
              <a:rPr lang="zh-CN" altLang="en-US" sz="2200" dirty="0" smtClean="0">
                <a:latin typeface="微软雅黑" pitchFamily="34" charset="-122"/>
                <a:ea typeface="微软雅黑" pitchFamily="34" charset="-122"/>
              </a:rPr>
              <a:t>种债务的利率</a:t>
            </a:r>
            <a:r>
              <a:rPr lang="zh-CN" altLang="en-US" sz="2200" dirty="0">
                <a:latin typeface="微软雅黑" pitchFamily="34" charset="-122"/>
                <a:ea typeface="微软雅黑" pitchFamily="34" charset="-122"/>
              </a:rPr>
              <a:t>在某一时间对应不同的期限，不同期限的利率存在高低差异，形成了利率的期限</a:t>
            </a:r>
            <a:r>
              <a:rPr lang="zh-CN" altLang="en-US" sz="2200" dirty="0" smtClean="0">
                <a:latin typeface="微软雅黑" pitchFamily="34" charset="-122"/>
                <a:ea typeface="微软雅黑" pitchFamily="34" charset="-122"/>
              </a:rPr>
              <a:t>结构</a:t>
            </a:r>
            <a:endParaRPr lang="en-US" altLang="zh-CN" sz="2200" dirty="0" smtClean="0">
              <a:latin typeface="微软雅黑" pitchFamily="34" charset="-122"/>
              <a:ea typeface="微软雅黑" pitchFamily="34" charset="-122"/>
            </a:endParaRPr>
          </a:p>
          <a:p>
            <a:pPr marL="800100" lvl="1" indent="-342900" algn="just" eaLnBrk="1" hangingPunct="1">
              <a:lnSpc>
                <a:spcPts val="3700"/>
              </a:lnSpc>
              <a:buClr>
                <a:srgbClr val="00B050"/>
              </a:buClr>
              <a:buFont typeface="Wingdings" panose="05000000000000000000" pitchFamily="2" charset="2"/>
              <a:buChar char="n"/>
            </a:pPr>
            <a:r>
              <a:rPr lang="zh-CN" altLang="en-US" sz="2200" dirty="0">
                <a:latin typeface="微软雅黑" pitchFamily="34" charset="-122"/>
                <a:ea typeface="微软雅黑" pitchFamily="34" charset="-122"/>
              </a:rPr>
              <a:t>利率高低主要取决于金融工具的到期收益率与到期期限之间的</a:t>
            </a:r>
            <a:r>
              <a:rPr lang="zh-CN" altLang="en-US" sz="2200" dirty="0" smtClean="0">
                <a:latin typeface="微软雅黑" pitchFamily="34" charset="-122"/>
                <a:ea typeface="微软雅黑" pitchFamily="34" charset="-122"/>
              </a:rPr>
              <a:t>关系</a:t>
            </a:r>
            <a:endParaRPr lang="en-US" altLang="zh-CN" sz="2200" dirty="0" smtClean="0">
              <a:latin typeface="微软雅黑" pitchFamily="34" charset="-122"/>
              <a:ea typeface="微软雅黑" pitchFamily="34" charset="-122"/>
            </a:endParaRPr>
          </a:p>
          <a:p>
            <a:pPr marL="800100" lvl="1" indent="-342900" algn="just" eaLnBrk="1" hangingPunct="1">
              <a:lnSpc>
                <a:spcPts val="3700"/>
              </a:lnSpc>
              <a:buClr>
                <a:srgbClr val="00B050"/>
              </a:buClr>
              <a:buFont typeface="Wingdings" panose="05000000000000000000" pitchFamily="2" charset="2"/>
              <a:buChar char="n"/>
            </a:pPr>
            <a:r>
              <a:rPr lang="zh-CN" altLang="en-US" sz="2200" dirty="0" smtClean="0">
                <a:latin typeface="微软雅黑" pitchFamily="34" charset="-122"/>
                <a:ea typeface="微软雅黑" pitchFamily="34" charset="-122"/>
              </a:rPr>
              <a:t>利率或收益率的</a:t>
            </a:r>
            <a:r>
              <a:rPr lang="zh-CN" altLang="en-US" sz="2200" dirty="0">
                <a:latin typeface="微软雅黑" pitchFamily="34" charset="-122"/>
                <a:ea typeface="微软雅黑" pitchFamily="34" charset="-122"/>
              </a:rPr>
              <a:t>期限结构</a:t>
            </a:r>
            <a:r>
              <a:rPr lang="zh-CN" altLang="en-US" sz="2200" dirty="0" smtClean="0">
                <a:latin typeface="微软雅黑" pitchFamily="34" charset="-122"/>
                <a:ea typeface="微软雅黑" pitchFamily="34" charset="-122"/>
              </a:rPr>
              <a:t>曲线是在</a:t>
            </a:r>
            <a:r>
              <a:rPr lang="zh-CN" altLang="en-US" sz="2200" dirty="0">
                <a:latin typeface="微软雅黑" pitchFamily="34" charset="-122"/>
                <a:ea typeface="微软雅黑" pitchFamily="34" charset="-122"/>
              </a:rPr>
              <a:t>某一时点以同类金融工具的不同到期期限为横坐标，不同到期期限的同类金融工具的到期收益率为纵坐标而画出的一条</a:t>
            </a:r>
            <a:r>
              <a:rPr lang="zh-CN" altLang="en-US" sz="2200" dirty="0" smtClean="0">
                <a:latin typeface="微软雅黑" pitchFamily="34" charset="-122"/>
                <a:ea typeface="微软雅黑" pitchFamily="34" charset="-122"/>
              </a:rPr>
              <a:t>曲线</a:t>
            </a:r>
            <a:endParaRPr lang="en-US" altLang="zh-CN" sz="2200" dirty="0" smtClean="0">
              <a:latin typeface="微软雅黑" pitchFamily="34" charset="-122"/>
              <a:ea typeface="微软雅黑" pitchFamily="34" charset="-122"/>
            </a:endParaRPr>
          </a:p>
          <a:p>
            <a:pPr marL="800100" lvl="1" indent="-342900" algn="just" eaLnBrk="1" hangingPunct="1">
              <a:lnSpc>
                <a:spcPts val="3700"/>
              </a:lnSpc>
              <a:buClr>
                <a:srgbClr val="00B050"/>
              </a:buClr>
              <a:buFont typeface="Wingdings" panose="05000000000000000000" pitchFamily="2" charset="2"/>
              <a:buChar char="n"/>
            </a:pPr>
            <a:r>
              <a:rPr lang="zh-CN" altLang="en-US" sz="2200" dirty="0">
                <a:latin typeface="微软雅黑" pitchFamily="34" charset="-122"/>
                <a:ea typeface="微软雅黑" pitchFamily="34" charset="-122"/>
              </a:rPr>
              <a:t>利率期限结构的理论主要解释如下的三个经验事实：①不同期限的债券，其利率随时间变化同向波动。②短期利率低，收益率曲线更倾向于向上倾斜；如果短期利率高，收益率曲线可能向下倾斜。③收益率曲线通常是向上倾斜的</a:t>
            </a:r>
            <a:r>
              <a:rPr lang="zh-CN" altLang="en-US" sz="2200" dirty="0" smtClean="0">
                <a:latin typeface="微软雅黑" pitchFamily="34" charset="-122"/>
                <a:ea typeface="微软雅黑" pitchFamily="34" charset="-122"/>
              </a:rPr>
              <a:t>。</a:t>
            </a:r>
            <a:endParaRPr lang="en-US" altLang="zh-CN" sz="2200" dirty="0" smtClean="0">
              <a:latin typeface="微软雅黑" pitchFamily="34" charset="-122"/>
              <a:ea typeface="微软雅黑" pitchFamily="34" charset="-122"/>
            </a:endParaRPr>
          </a:p>
          <a:p>
            <a:pPr marL="800100" lvl="1" indent="-342900" algn="just" eaLnBrk="1" hangingPunct="1">
              <a:lnSpc>
                <a:spcPts val="3700"/>
              </a:lnSpc>
              <a:buClr>
                <a:srgbClr val="00B050"/>
              </a:buClr>
              <a:buFont typeface="Wingdings" panose="05000000000000000000" pitchFamily="2" charset="2"/>
              <a:buChar char="n"/>
            </a:pPr>
            <a:r>
              <a:rPr lang="zh-CN" altLang="en-US" sz="2200" dirty="0">
                <a:latin typeface="微软雅黑" pitchFamily="34" charset="-122"/>
                <a:ea typeface="微软雅黑" pitchFamily="34" charset="-122"/>
              </a:rPr>
              <a:t>三种理论解释长短期利率的关系</a:t>
            </a:r>
            <a:r>
              <a:rPr lang="zh-CN" altLang="en-US" sz="2200" dirty="0" smtClean="0">
                <a:latin typeface="微软雅黑" pitchFamily="34" charset="-122"/>
                <a:ea typeface="微软雅黑" pitchFamily="34" charset="-122"/>
              </a:rPr>
              <a:t>：</a:t>
            </a:r>
            <a:endParaRPr lang="zh-CN" altLang="en-US" sz="2200" dirty="0">
              <a:latin typeface="微软雅黑" pitchFamily="34" charset="-122"/>
              <a:ea typeface="微软雅黑" pitchFamily="34" charset="-122"/>
            </a:endParaRPr>
          </a:p>
        </p:txBody>
      </p:sp>
      <p:sp>
        <p:nvSpPr>
          <p:cNvPr id="35847"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41C9AC89-5B47-40B3-BC1C-09D1DD0DD73F}" type="slidenum">
              <a:rPr lang="zh-CN" altLang="en-US" smtClean="0">
                <a:solidFill>
                  <a:srgbClr val="898989"/>
                </a:solidFill>
              </a:rPr>
              <a:pPr/>
              <a:t>23</a:t>
            </a:fld>
            <a:endParaRPr lang="zh-CN" altLang="en-US" smtClean="0">
              <a:solidFill>
                <a:srgbClr val="898989"/>
              </a:solidFill>
            </a:endParaRPr>
          </a:p>
        </p:txBody>
      </p:sp>
      <p:sp>
        <p:nvSpPr>
          <p:cNvPr id="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dirty="0">
                <a:latin typeface="微软雅黑" pitchFamily="34" charset="-122"/>
                <a:ea typeface="微软雅黑" pitchFamily="34" charset="-122"/>
              </a:rPr>
              <a:t>三、利率的</a:t>
            </a:r>
            <a:r>
              <a:rPr lang="zh-CN" altLang="en-US" sz="2400" b="1" dirty="0" smtClean="0">
                <a:latin typeface="微软雅黑" pitchFamily="34" charset="-122"/>
                <a:ea typeface="微软雅黑" pitchFamily="34" charset="-122"/>
              </a:rPr>
              <a:t>决定及其影响因素</a:t>
            </a:r>
            <a:endParaRPr lang="zh-CN" altLang="en-US" sz="2400" b="1" dirty="0">
              <a:solidFill>
                <a:srgbClr val="595959"/>
              </a:solidFill>
              <a:latin typeface="微软雅黑" pitchFamily="34" charset="-122"/>
              <a:ea typeface="微软雅黑" pitchFamily="34" charset="-122"/>
            </a:endParaRPr>
          </a:p>
        </p:txBody>
      </p:sp>
    </p:spTree>
    <p:extLst>
      <p:ext uri="{BB962C8B-B14F-4D97-AF65-F5344CB8AC3E}">
        <p14:creationId xmlns:p14="http://schemas.microsoft.com/office/powerpoint/2010/main" val="4249964283"/>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584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23863" y="1189038"/>
            <a:ext cx="3690434" cy="497957"/>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二）影响利率的其他</a:t>
            </a:r>
            <a:r>
              <a:rPr lang="zh-CN" altLang="en-US" sz="2400" b="1" kern="0" dirty="0" smtClean="0">
                <a:latin typeface="微软雅黑" panose="020B0503020204020204" pitchFamily="34" charset="-122"/>
                <a:ea typeface="微软雅黑" panose="020B0503020204020204" pitchFamily="34" charset="-122"/>
              </a:rPr>
              <a:t>因素</a:t>
            </a:r>
            <a:endParaRPr lang="zh-CN" altLang="en-US" sz="2400" b="1" kern="0" dirty="0">
              <a:latin typeface="微软雅黑" panose="020B0503020204020204" pitchFamily="34" charset="-122"/>
              <a:ea typeface="微软雅黑" panose="020B0503020204020204" pitchFamily="34" charset="-122"/>
            </a:endParaRPr>
          </a:p>
        </p:txBody>
      </p:sp>
      <p:sp>
        <p:nvSpPr>
          <p:cNvPr id="35846" name="矩形 3"/>
          <p:cNvSpPr>
            <a:spLocks noChangeArrowheads="1"/>
          </p:cNvSpPr>
          <p:nvPr/>
        </p:nvSpPr>
        <p:spPr bwMode="auto">
          <a:xfrm>
            <a:off x="115887" y="1750655"/>
            <a:ext cx="7914499" cy="483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gn="just" eaLnBrk="1" hangingPunct="1">
              <a:lnSpc>
                <a:spcPts val="3700"/>
              </a:lnSpc>
              <a:buClr>
                <a:schemeClr val="tx1"/>
              </a:buClr>
            </a:pP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）预期假说：</a:t>
            </a:r>
            <a:endParaRPr lang="en-US" altLang="zh-CN" sz="2000" dirty="0" smtClean="0">
              <a:latin typeface="微软雅黑" pitchFamily="34" charset="-122"/>
              <a:ea typeface="微软雅黑" pitchFamily="34" charset="-122"/>
            </a:endParaRPr>
          </a:p>
          <a:p>
            <a:pPr marL="800100" lvl="1" indent="-342900" algn="just" eaLnBrk="1" hangingPunct="1">
              <a:lnSpc>
                <a:spcPts val="3700"/>
              </a:lnSpc>
              <a:buClr>
                <a:srgbClr val="269FD3"/>
              </a:buClr>
              <a:buFont typeface="Wingdings" pitchFamily="2" charset="2"/>
              <a:buChar char="n"/>
            </a:pPr>
            <a:r>
              <a:rPr lang="zh-CN" altLang="en-US" sz="2000" dirty="0">
                <a:latin typeface="微软雅黑" pitchFamily="34" charset="-122"/>
                <a:ea typeface="微软雅黑" pitchFamily="34" charset="-122"/>
              </a:rPr>
              <a:t>不同债券完全可</a:t>
            </a:r>
            <a:r>
              <a:rPr lang="zh-CN" altLang="en-US" sz="2000" dirty="0" smtClean="0">
                <a:latin typeface="微软雅黑" pitchFamily="34" charset="-122"/>
                <a:ea typeface="微软雅黑" pitchFamily="34" charset="-122"/>
              </a:rPr>
              <a:t>替代，投资者对债券无偏好，其根据</a:t>
            </a:r>
            <a:r>
              <a:rPr lang="zh-CN" altLang="en-US" sz="2000" dirty="0">
                <a:latin typeface="微软雅黑" pitchFamily="34" charset="-122"/>
                <a:ea typeface="微软雅黑" pitchFamily="34" charset="-122"/>
              </a:rPr>
              <a:t>不同债券收益率的差异在不同期限的债券之间进行套利，从而使得不同期限的债券价格具有相互影响、同升同降的</a:t>
            </a:r>
            <a:r>
              <a:rPr lang="zh-CN" altLang="en-US" sz="2000" dirty="0" smtClean="0">
                <a:latin typeface="微软雅黑" pitchFamily="34" charset="-122"/>
                <a:ea typeface="微软雅黑" pitchFamily="34" charset="-122"/>
              </a:rPr>
              <a:t>特性</a:t>
            </a:r>
            <a:r>
              <a:rPr lang="zh-CN" altLang="en-US" sz="2000" dirty="0">
                <a:latin typeface="微软雅黑" pitchFamily="34" charset="-122"/>
                <a:ea typeface="微软雅黑" pitchFamily="34" charset="-122"/>
              </a:rPr>
              <a:t>（解释</a:t>
            </a:r>
            <a:r>
              <a:rPr lang="zh-CN" altLang="en-US" sz="2000" dirty="0" smtClean="0">
                <a:latin typeface="微软雅黑" pitchFamily="34" charset="-122"/>
                <a:ea typeface="微软雅黑" pitchFamily="34" charset="-122"/>
              </a:rPr>
              <a:t>经验</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800100" lvl="1" indent="-342900" algn="just" eaLnBrk="1" hangingPunct="1">
              <a:lnSpc>
                <a:spcPts val="3700"/>
              </a:lnSpc>
              <a:buClr>
                <a:srgbClr val="269FD3"/>
              </a:buClr>
              <a:buFont typeface="Wingdings" pitchFamily="2" charset="2"/>
              <a:buChar char="n"/>
            </a:pPr>
            <a:r>
              <a:rPr lang="zh-CN" altLang="en-US" sz="2000" dirty="0">
                <a:latin typeface="微软雅黑" pitchFamily="34" charset="-122"/>
                <a:ea typeface="微软雅黑" pitchFamily="34" charset="-122"/>
              </a:rPr>
              <a:t>长期债券的到期收益率</a:t>
            </a:r>
            <a:r>
              <a:rPr lang="en-US" altLang="zh-CN" sz="2000" dirty="0" err="1">
                <a:latin typeface="微软雅黑" pitchFamily="34" charset="-122"/>
                <a:ea typeface="微软雅黑" pitchFamily="34" charset="-122"/>
              </a:rPr>
              <a:t>r</a:t>
            </a:r>
            <a:r>
              <a:rPr lang="en-US" altLang="zh-CN" sz="1600" dirty="0" err="1">
                <a:latin typeface="微软雅黑" pitchFamily="34" charset="-122"/>
                <a:ea typeface="微软雅黑" pitchFamily="34" charset="-122"/>
              </a:rPr>
              <a:t>n</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1+r</a:t>
            </a:r>
            <a:r>
              <a:rPr lang="en-US" altLang="zh-CN" sz="1600" dirty="0">
                <a:latin typeface="微软雅黑" pitchFamily="34" charset="-122"/>
                <a:ea typeface="微软雅黑" pitchFamily="34" charset="-122"/>
              </a:rPr>
              <a:t>n</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^n=</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1+r</a:t>
            </a:r>
            <a:r>
              <a:rPr lang="en-US" altLang="zh-CN" sz="16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1+f</a:t>
            </a:r>
            <a:r>
              <a:rPr lang="en-US" altLang="zh-CN" sz="1600" dirty="0">
                <a:latin typeface="微软雅黑" pitchFamily="34" charset="-122"/>
                <a:ea typeface="微软雅黑" pitchFamily="34" charset="-122"/>
              </a:rPr>
              <a:t>2</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1+f</a:t>
            </a:r>
            <a:r>
              <a:rPr lang="en-US" altLang="zh-CN" sz="1600" dirty="0">
                <a:latin typeface="微软雅黑" pitchFamily="34" charset="-122"/>
                <a:ea typeface="微软雅黑" pitchFamily="34" charset="-122"/>
              </a:rPr>
              <a:t>3</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1+f</a:t>
            </a:r>
            <a:r>
              <a:rPr lang="en-US" altLang="zh-CN" sz="1600" dirty="0">
                <a:latin typeface="微软雅黑" pitchFamily="34" charset="-122"/>
                <a:ea typeface="微软雅黑" pitchFamily="34" charset="-122"/>
              </a:rPr>
              <a:t>n</a:t>
            </a:r>
            <a:r>
              <a:rPr lang="zh-CN" altLang="en-US" sz="2000" dirty="0" smtClean="0">
                <a:latin typeface="微软雅黑" pitchFamily="34" charset="-122"/>
                <a:ea typeface="微软雅黑" pitchFamily="34" charset="-122"/>
              </a:rPr>
              <a:t>）；</a:t>
            </a:r>
            <a:r>
              <a:rPr lang="en-US" altLang="zh-CN" sz="2000" dirty="0" err="1" smtClean="0">
                <a:latin typeface="微软雅黑" pitchFamily="34" charset="-122"/>
                <a:ea typeface="微软雅黑" pitchFamily="34" charset="-122"/>
              </a:rPr>
              <a:t>r</a:t>
            </a:r>
            <a:r>
              <a:rPr lang="en-US" altLang="zh-CN" sz="1400" dirty="0" err="1" smtClean="0">
                <a:latin typeface="微软雅黑" pitchFamily="34" charset="-122"/>
                <a:ea typeface="微软雅黑" pitchFamily="34" charset="-122"/>
              </a:rPr>
              <a:t>n</a:t>
            </a:r>
            <a:r>
              <a:rPr lang="zh-CN" altLang="en-US" sz="2000" dirty="0" smtClean="0">
                <a:latin typeface="微软雅黑" pitchFamily="34" charset="-122"/>
                <a:ea typeface="微软雅黑" pitchFamily="34" charset="-122"/>
              </a:rPr>
              <a:t>为短期利率，</a:t>
            </a:r>
            <a:r>
              <a:rPr lang="en-US" altLang="zh-CN" sz="2000" dirty="0" err="1" smtClean="0">
                <a:latin typeface="微软雅黑" pitchFamily="34" charset="-122"/>
                <a:ea typeface="微软雅黑" pitchFamily="34" charset="-122"/>
              </a:rPr>
              <a:t>f</a:t>
            </a:r>
            <a:r>
              <a:rPr lang="en-US" altLang="zh-CN" sz="1400" dirty="0" err="1" smtClean="0">
                <a:latin typeface="微软雅黑" pitchFamily="34" charset="-122"/>
                <a:ea typeface="微软雅黑" pitchFamily="34" charset="-122"/>
              </a:rPr>
              <a:t>n</a:t>
            </a:r>
            <a:r>
              <a:rPr lang="zh-CN" altLang="en-US" sz="2000" dirty="0" smtClean="0">
                <a:latin typeface="微软雅黑" pitchFamily="34" charset="-122"/>
                <a:ea typeface="微软雅黑" pitchFamily="34" charset="-122"/>
              </a:rPr>
              <a:t>为远期利率</a:t>
            </a:r>
            <a:endParaRPr lang="zh-CN" altLang="en-US" sz="2000" dirty="0">
              <a:latin typeface="微软雅黑" pitchFamily="34" charset="-122"/>
              <a:ea typeface="微软雅黑" pitchFamily="34" charset="-122"/>
            </a:endParaRPr>
          </a:p>
          <a:p>
            <a:pPr marL="800100" lvl="1" indent="-342900" algn="just" eaLnBrk="1" hangingPunct="1">
              <a:lnSpc>
                <a:spcPts val="3700"/>
              </a:lnSpc>
              <a:buClr>
                <a:srgbClr val="269FD3"/>
              </a:buClr>
              <a:buFont typeface="Wingdings" pitchFamily="2" charset="2"/>
              <a:buChar char="n"/>
            </a:pPr>
            <a:r>
              <a:rPr lang="zh-CN" altLang="en-US" sz="2000" dirty="0">
                <a:latin typeface="微软雅黑" pitchFamily="34" charset="-122"/>
                <a:ea typeface="微软雅黑" pitchFamily="34" charset="-122"/>
              </a:rPr>
              <a:t>如果短期利率处于高位，则远期利率下降的可能性要远高于上升的可能性，收益率曲线向下倾斜；如果短期利率处于低位，则远期利率上升的可能性要远高于下降的可能性，收益率曲线向上倾斜（解释经验</a:t>
            </a:r>
            <a:r>
              <a:rPr lang="en-US" altLang="zh-CN" sz="2000" dirty="0">
                <a:latin typeface="微软雅黑" pitchFamily="34" charset="-122"/>
                <a:ea typeface="微软雅黑" pitchFamily="34" charset="-122"/>
              </a:rPr>
              <a:t>2</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p:txBody>
      </p:sp>
      <p:sp>
        <p:nvSpPr>
          <p:cNvPr id="35847"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41C9AC89-5B47-40B3-BC1C-09D1DD0DD73F}" type="slidenum">
              <a:rPr lang="zh-CN" altLang="en-US" smtClean="0">
                <a:solidFill>
                  <a:srgbClr val="898989"/>
                </a:solidFill>
              </a:rPr>
              <a:pPr/>
              <a:t>24</a:t>
            </a:fld>
            <a:endParaRPr lang="zh-CN" altLang="en-US" smtClean="0">
              <a:solidFill>
                <a:srgbClr val="898989"/>
              </a:solidFill>
            </a:endParaRPr>
          </a:p>
        </p:txBody>
      </p:sp>
      <p:pic>
        <p:nvPicPr>
          <p:cNvPr id="8" name="图片 7" descr="D:\SZX\改\1\5-9.ti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68511" y="1052001"/>
            <a:ext cx="3543300" cy="2051050"/>
          </a:xfrm>
          <a:prstGeom prst="rect">
            <a:avLst/>
          </a:prstGeom>
          <a:noFill/>
          <a:ln>
            <a:noFill/>
          </a:ln>
        </p:spPr>
      </p:pic>
      <p:sp>
        <p:nvSpPr>
          <p:cNvPr id="3" name="矩形 2"/>
          <p:cNvSpPr/>
          <p:nvPr/>
        </p:nvSpPr>
        <p:spPr>
          <a:xfrm>
            <a:off x="8719544" y="3216636"/>
            <a:ext cx="2634256" cy="646331"/>
          </a:xfrm>
          <a:prstGeom prst="rect">
            <a:avLst/>
          </a:prstGeom>
        </p:spPr>
        <p:txBody>
          <a:bodyPr wrap="square">
            <a:spAutoFit/>
          </a:bodyPr>
          <a:lstStyle/>
          <a:p>
            <a:r>
              <a:rPr lang="zh-CN" altLang="zh-CN" dirty="0">
                <a:latin typeface="黑体" pitchFamily="49" charset="-122"/>
                <a:ea typeface="黑体" pitchFamily="49" charset="-122"/>
              </a:rPr>
              <a:t>不同时点银行间市场国债收益率曲线变化情况</a:t>
            </a:r>
            <a:endParaRPr lang="zh-CN" altLang="en-US" dirty="0">
              <a:latin typeface="黑体" pitchFamily="49" charset="-122"/>
              <a:ea typeface="黑体" pitchFamily="49" charset="-122"/>
            </a:endParaRPr>
          </a:p>
        </p:txBody>
      </p:sp>
      <p:sp>
        <p:nvSpPr>
          <p:cNvPr id="10"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dirty="0">
                <a:latin typeface="微软雅黑" pitchFamily="34" charset="-122"/>
                <a:ea typeface="微软雅黑" pitchFamily="34" charset="-122"/>
              </a:rPr>
              <a:t>三、利率的</a:t>
            </a:r>
            <a:r>
              <a:rPr lang="zh-CN" altLang="en-US" sz="2400" b="1" dirty="0" smtClean="0">
                <a:latin typeface="微软雅黑" pitchFamily="34" charset="-122"/>
                <a:ea typeface="微软雅黑" pitchFamily="34" charset="-122"/>
              </a:rPr>
              <a:t>决定及其影响因素</a:t>
            </a:r>
            <a:endParaRPr lang="zh-CN" altLang="en-US" sz="2400" b="1" dirty="0">
              <a:solidFill>
                <a:srgbClr val="595959"/>
              </a:solidFill>
              <a:latin typeface="微软雅黑" pitchFamily="34" charset="-122"/>
              <a:ea typeface="微软雅黑" pitchFamily="34" charset="-122"/>
            </a:endParaRPr>
          </a:p>
        </p:txBody>
      </p:sp>
      <p:pic>
        <p:nvPicPr>
          <p:cNvPr id="11" name="图片 10"/>
          <p:cNvPicPr>
            <a:picLocks noChangeAspect="1"/>
          </p:cNvPicPr>
          <p:nvPr/>
        </p:nvPicPr>
        <p:blipFill rotWithShape="1">
          <a:blip r:embed="rId4"/>
          <a:srcRect l="32347" t="24954" r="17948" b="12632"/>
          <a:stretch/>
        </p:blipFill>
        <p:spPr>
          <a:xfrm>
            <a:off x="8450906" y="3981426"/>
            <a:ext cx="3360905" cy="2373972"/>
          </a:xfrm>
          <a:prstGeom prst="rect">
            <a:avLst/>
          </a:prstGeom>
        </p:spPr>
      </p:pic>
      <p:sp>
        <p:nvSpPr>
          <p:cNvPr id="12" name="矩形 11"/>
          <p:cNvSpPr/>
          <p:nvPr/>
        </p:nvSpPr>
        <p:spPr>
          <a:xfrm>
            <a:off x="8534400" y="6352143"/>
            <a:ext cx="3352236" cy="369332"/>
          </a:xfrm>
          <a:prstGeom prst="rect">
            <a:avLst/>
          </a:prstGeom>
        </p:spPr>
        <p:txBody>
          <a:bodyPr wrap="square">
            <a:spAutoFit/>
          </a:bodyPr>
          <a:lstStyle/>
          <a:p>
            <a:r>
              <a:rPr lang="en-US" altLang="zh-CN" dirty="0" smtClean="0">
                <a:latin typeface="黑体" pitchFamily="49" charset="-122"/>
                <a:ea typeface="黑体" pitchFamily="49" charset="-122"/>
              </a:rPr>
              <a:t>2021</a:t>
            </a:r>
            <a:r>
              <a:rPr lang="zh-CN" altLang="en-US" dirty="0" smtClean="0">
                <a:latin typeface="黑体" pitchFamily="49" charset="-122"/>
                <a:ea typeface="黑体" pitchFamily="49" charset="-122"/>
              </a:rPr>
              <a:t>年</a:t>
            </a:r>
            <a:r>
              <a:rPr lang="en-US" altLang="zh-CN" dirty="0" smtClean="0">
                <a:latin typeface="黑体" pitchFamily="49" charset="-122"/>
                <a:ea typeface="黑体" pitchFamily="49" charset="-122"/>
              </a:rPr>
              <a:t>10</a:t>
            </a:r>
            <a:r>
              <a:rPr lang="zh-CN" altLang="en-US" dirty="0" smtClean="0">
                <a:latin typeface="黑体" pitchFamily="49" charset="-122"/>
                <a:ea typeface="黑体" pitchFamily="49" charset="-122"/>
              </a:rPr>
              <a:t>月</a:t>
            </a:r>
            <a:r>
              <a:rPr lang="en-US" altLang="zh-CN" dirty="0" smtClean="0">
                <a:latin typeface="黑体" pitchFamily="49" charset="-122"/>
                <a:ea typeface="黑体" pitchFamily="49" charset="-122"/>
              </a:rPr>
              <a:t>8</a:t>
            </a:r>
            <a:r>
              <a:rPr lang="zh-CN" altLang="en-US" dirty="0" smtClean="0">
                <a:latin typeface="黑体" pitchFamily="49" charset="-122"/>
                <a:ea typeface="黑体" pitchFamily="49" charset="-122"/>
              </a:rPr>
              <a:t>日中债收益率曲线</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569856927"/>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584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23863" y="1189038"/>
            <a:ext cx="3690434" cy="497957"/>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二）影响利率的其他</a:t>
            </a:r>
            <a:r>
              <a:rPr lang="zh-CN" altLang="en-US" sz="2400" b="1" kern="0" dirty="0" smtClean="0">
                <a:latin typeface="微软雅黑" panose="020B0503020204020204" pitchFamily="34" charset="-122"/>
                <a:ea typeface="微软雅黑" panose="020B0503020204020204" pitchFamily="34" charset="-122"/>
              </a:rPr>
              <a:t>因素</a:t>
            </a:r>
            <a:endParaRPr lang="zh-CN" altLang="en-US" sz="2400" b="1" kern="0" dirty="0">
              <a:latin typeface="微软雅黑" panose="020B0503020204020204" pitchFamily="34" charset="-122"/>
              <a:ea typeface="微软雅黑" panose="020B0503020204020204" pitchFamily="34" charset="-122"/>
            </a:endParaRPr>
          </a:p>
        </p:txBody>
      </p:sp>
      <p:sp>
        <p:nvSpPr>
          <p:cNvPr id="35846" name="矩形 3"/>
          <p:cNvSpPr>
            <a:spLocks noChangeArrowheads="1"/>
          </p:cNvSpPr>
          <p:nvPr/>
        </p:nvSpPr>
        <p:spPr bwMode="auto">
          <a:xfrm>
            <a:off x="458390" y="1961632"/>
            <a:ext cx="11122820" cy="4362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gn="just" eaLnBrk="1" hangingPunct="1">
              <a:lnSpc>
                <a:spcPts val="3700"/>
              </a:lnSpc>
              <a:buClr>
                <a:schemeClr val="tx1"/>
              </a:buClr>
            </a:pPr>
            <a:r>
              <a:rPr lang="zh-CN" altLang="en-US" sz="2200" dirty="0" smtClean="0">
                <a:latin typeface="微软雅黑" pitchFamily="34" charset="-122"/>
                <a:ea typeface="微软雅黑" pitchFamily="34" charset="-122"/>
              </a:rPr>
              <a:t>（</a:t>
            </a:r>
            <a:r>
              <a:rPr lang="en-US" altLang="zh-CN" sz="2200" dirty="0" smtClean="0">
                <a:latin typeface="微软雅黑" pitchFamily="34" charset="-122"/>
                <a:ea typeface="微软雅黑" pitchFamily="34" charset="-122"/>
              </a:rPr>
              <a:t>2</a:t>
            </a:r>
            <a:r>
              <a:rPr lang="zh-CN" altLang="en-US" sz="2200" dirty="0" smtClean="0">
                <a:latin typeface="微软雅黑" pitchFamily="34" charset="-122"/>
                <a:ea typeface="微软雅黑" pitchFamily="34" charset="-122"/>
              </a:rPr>
              <a:t>）市场</a:t>
            </a:r>
            <a:r>
              <a:rPr lang="zh-CN" altLang="en-US" sz="2200" dirty="0">
                <a:latin typeface="微软雅黑" pitchFamily="34" charset="-122"/>
                <a:ea typeface="微软雅黑" pitchFamily="34" charset="-122"/>
              </a:rPr>
              <a:t>分割</a:t>
            </a:r>
            <a:r>
              <a:rPr lang="zh-CN" altLang="en-US" sz="2200" dirty="0" smtClean="0">
                <a:latin typeface="微软雅黑" pitchFamily="34" charset="-122"/>
                <a:ea typeface="微软雅黑" pitchFamily="34" charset="-122"/>
              </a:rPr>
              <a:t>理论</a:t>
            </a:r>
            <a:endParaRPr lang="en-US" altLang="zh-CN" sz="2200" dirty="0" smtClean="0">
              <a:latin typeface="微软雅黑" pitchFamily="34" charset="-122"/>
              <a:ea typeface="微软雅黑" pitchFamily="34" charset="-122"/>
            </a:endParaRPr>
          </a:p>
          <a:p>
            <a:pPr marL="800100" lvl="1" indent="-342900" algn="just" eaLnBrk="1" hangingPunct="1">
              <a:lnSpc>
                <a:spcPts val="3700"/>
              </a:lnSpc>
              <a:buClr>
                <a:srgbClr val="0070C0"/>
              </a:buClr>
              <a:buFont typeface="Wingdings" pitchFamily="2" charset="2"/>
              <a:buChar char="n"/>
            </a:pPr>
            <a:r>
              <a:rPr lang="zh-CN" altLang="en-US" sz="2200" dirty="0">
                <a:latin typeface="微软雅黑" pitchFamily="34" charset="-122"/>
                <a:ea typeface="微软雅黑" pitchFamily="34" charset="-122"/>
              </a:rPr>
              <a:t>市场分割理论（</a:t>
            </a:r>
            <a:r>
              <a:rPr lang="en-US" altLang="zh-CN" sz="2200" dirty="0">
                <a:latin typeface="微软雅黑" pitchFamily="34" charset="-122"/>
                <a:ea typeface="微软雅黑" pitchFamily="34" charset="-122"/>
              </a:rPr>
              <a:t>Market Segmentation Theory</a:t>
            </a:r>
            <a:r>
              <a:rPr lang="zh-CN" altLang="en-US" sz="2200" dirty="0">
                <a:latin typeface="微软雅黑" pitchFamily="34" charset="-122"/>
                <a:ea typeface="微软雅黑" pitchFamily="34" charset="-122"/>
              </a:rPr>
              <a:t>）又称期限偏好理论，其假设前提是：不同期限的债券不是替代品，不同投资者会对不同期限的债券具有特殊</a:t>
            </a:r>
            <a:r>
              <a:rPr lang="zh-CN" altLang="en-US" sz="2200" dirty="0" smtClean="0">
                <a:latin typeface="微软雅黑" pitchFamily="34" charset="-122"/>
                <a:ea typeface="微软雅黑" pitchFamily="34" charset="-122"/>
              </a:rPr>
              <a:t>偏好</a:t>
            </a:r>
            <a:endParaRPr lang="en-US" altLang="zh-CN" sz="2200" dirty="0" smtClean="0">
              <a:latin typeface="微软雅黑" pitchFamily="34" charset="-122"/>
              <a:ea typeface="微软雅黑" pitchFamily="34" charset="-122"/>
            </a:endParaRPr>
          </a:p>
          <a:p>
            <a:pPr marL="800100" lvl="1" indent="-342900" algn="just" eaLnBrk="1" hangingPunct="1">
              <a:lnSpc>
                <a:spcPts val="3700"/>
              </a:lnSpc>
              <a:buClr>
                <a:srgbClr val="0070C0"/>
              </a:buClr>
              <a:buFont typeface="Wingdings" pitchFamily="2" charset="2"/>
              <a:buChar char="n"/>
            </a:pPr>
            <a:r>
              <a:rPr lang="zh-CN" altLang="en-US" sz="2200" dirty="0" smtClean="0">
                <a:latin typeface="微软雅黑" pitchFamily="34" charset="-122"/>
                <a:ea typeface="微软雅黑" pitchFamily="34" charset="-122"/>
              </a:rPr>
              <a:t>人们会</a:t>
            </a:r>
            <a:r>
              <a:rPr lang="zh-CN" altLang="en-US" sz="2200" dirty="0">
                <a:latin typeface="微软雅黑" pitchFamily="34" charset="-122"/>
                <a:ea typeface="微软雅黑" pitchFamily="34" charset="-122"/>
              </a:rPr>
              <a:t>偏好期限较短、利率风险较小</a:t>
            </a:r>
            <a:r>
              <a:rPr lang="zh-CN" altLang="en-US" sz="2200" dirty="0" smtClean="0">
                <a:latin typeface="微软雅黑" pitchFamily="34" charset="-122"/>
                <a:ea typeface="微软雅黑" pitchFamily="34" charset="-122"/>
              </a:rPr>
              <a:t>的债券。要</a:t>
            </a:r>
            <a:r>
              <a:rPr lang="zh-CN" altLang="en-US" sz="2200" dirty="0">
                <a:latin typeface="微软雅黑" pitchFamily="34" charset="-122"/>
                <a:ea typeface="微软雅黑" pitchFamily="34" charset="-122"/>
              </a:rPr>
              <a:t>使得投资者放弃其希望持有利率风险较小的短期证券这个一般偏好，</a:t>
            </a:r>
            <a:r>
              <a:rPr lang="zh-CN" altLang="en-US" sz="2200" dirty="0" smtClean="0">
                <a:latin typeface="微软雅黑" pitchFamily="34" charset="-122"/>
                <a:ea typeface="微软雅黑" pitchFamily="34" charset="-122"/>
              </a:rPr>
              <a:t>长期债券提供</a:t>
            </a:r>
            <a:r>
              <a:rPr lang="zh-CN" altLang="en-US" sz="2200" dirty="0">
                <a:latin typeface="微软雅黑" pitchFamily="34" charset="-122"/>
                <a:ea typeface="微软雅黑" pitchFamily="34" charset="-122"/>
              </a:rPr>
              <a:t>更高的收益率才能促使投资者去</a:t>
            </a:r>
            <a:r>
              <a:rPr lang="zh-CN" altLang="en-US" sz="2200" dirty="0" smtClean="0">
                <a:latin typeface="微软雅黑" pitchFamily="34" charset="-122"/>
                <a:ea typeface="微软雅黑" pitchFamily="34" charset="-122"/>
              </a:rPr>
              <a:t>持有。（解释经验</a:t>
            </a:r>
            <a:r>
              <a:rPr lang="en-US" altLang="zh-CN" sz="2200" dirty="0" smtClean="0">
                <a:latin typeface="微软雅黑" pitchFamily="34" charset="-122"/>
                <a:ea typeface="微软雅黑" pitchFamily="34" charset="-122"/>
              </a:rPr>
              <a:t>3</a:t>
            </a:r>
            <a:r>
              <a:rPr lang="zh-CN" altLang="en-US" sz="2200" dirty="0" smtClean="0">
                <a:latin typeface="微软雅黑" pitchFamily="34" charset="-122"/>
                <a:ea typeface="微软雅黑" pitchFamily="34" charset="-122"/>
              </a:rPr>
              <a:t>）</a:t>
            </a:r>
            <a:endParaRPr lang="en-US" altLang="zh-CN" sz="2200" dirty="0" smtClean="0">
              <a:latin typeface="微软雅黑" pitchFamily="34" charset="-122"/>
              <a:ea typeface="微软雅黑" pitchFamily="34" charset="-122"/>
            </a:endParaRPr>
          </a:p>
          <a:p>
            <a:pPr marL="800100" lvl="1" indent="-342900" algn="just" eaLnBrk="1" hangingPunct="1">
              <a:lnSpc>
                <a:spcPts val="3700"/>
              </a:lnSpc>
              <a:buClr>
                <a:srgbClr val="0070C0"/>
              </a:buClr>
              <a:buFont typeface="Wingdings" pitchFamily="2" charset="2"/>
              <a:buChar char="n"/>
            </a:pPr>
            <a:r>
              <a:rPr lang="zh-CN" altLang="en-US" sz="2200" dirty="0">
                <a:latin typeface="微软雅黑" pitchFamily="34" charset="-122"/>
                <a:ea typeface="微软雅黑" pitchFamily="34" charset="-122"/>
              </a:rPr>
              <a:t>该理论假设过于极端，认为不同期限的债券根本不可替代，长、短期债券也就处于相互不受影响的分割状态，无法解释长、短期债券收益率会相互影响的第</a:t>
            </a:r>
            <a:r>
              <a:rPr lang="en-US" altLang="zh-CN" sz="2200" dirty="0">
                <a:latin typeface="微软雅黑" pitchFamily="34" charset="-122"/>
                <a:ea typeface="微软雅黑" pitchFamily="34" charset="-122"/>
              </a:rPr>
              <a:t>1</a:t>
            </a:r>
            <a:r>
              <a:rPr lang="zh-CN" altLang="en-US" sz="2200" dirty="0">
                <a:latin typeface="微软雅黑" pitchFamily="34" charset="-122"/>
                <a:ea typeface="微软雅黑" pitchFamily="34" charset="-122"/>
              </a:rPr>
              <a:t>个和第</a:t>
            </a:r>
            <a:r>
              <a:rPr lang="en-US" altLang="zh-CN" sz="2200" dirty="0">
                <a:latin typeface="微软雅黑" pitchFamily="34" charset="-122"/>
                <a:ea typeface="微软雅黑" pitchFamily="34" charset="-122"/>
              </a:rPr>
              <a:t>2</a:t>
            </a:r>
            <a:r>
              <a:rPr lang="zh-CN" altLang="en-US" sz="2200" dirty="0">
                <a:latin typeface="微软雅黑" pitchFamily="34" charset="-122"/>
                <a:ea typeface="微软雅黑" pitchFamily="34" charset="-122"/>
              </a:rPr>
              <a:t>个经验事实。</a:t>
            </a:r>
            <a:endParaRPr lang="en-US" altLang="zh-CN" sz="2200" dirty="0" smtClean="0">
              <a:latin typeface="微软雅黑" pitchFamily="34" charset="-122"/>
              <a:ea typeface="微软雅黑" pitchFamily="34" charset="-122"/>
            </a:endParaRPr>
          </a:p>
        </p:txBody>
      </p:sp>
      <p:sp>
        <p:nvSpPr>
          <p:cNvPr id="35847"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41C9AC89-5B47-40B3-BC1C-09D1DD0DD73F}" type="slidenum">
              <a:rPr lang="zh-CN" altLang="en-US" smtClean="0">
                <a:solidFill>
                  <a:srgbClr val="898989"/>
                </a:solidFill>
              </a:rPr>
              <a:pPr/>
              <a:t>25</a:t>
            </a:fld>
            <a:endParaRPr lang="zh-CN" altLang="en-US" smtClean="0">
              <a:solidFill>
                <a:srgbClr val="898989"/>
              </a:solidFill>
            </a:endParaRPr>
          </a:p>
        </p:txBody>
      </p:sp>
      <p:sp>
        <p:nvSpPr>
          <p:cNvPr id="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dirty="0">
                <a:latin typeface="微软雅黑" pitchFamily="34" charset="-122"/>
                <a:ea typeface="微软雅黑" pitchFamily="34" charset="-122"/>
              </a:rPr>
              <a:t>三、利率的</a:t>
            </a:r>
            <a:r>
              <a:rPr lang="zh-CN" altLang="en-US" sz="2400" b="1" dirty="0" smtClean="0">
                <a:latin typeface="微软雅黑" pitchFamily="34" charset="-122"/>
                <a:ea typeface="微软雅黑" pitchFamily="34" charset="-122"/>
              </a:rPr>
              <a:t>决定及其影响因素</a:t>
            </a:r>
            <a:endParaRPr lang="zh-CN" altLang="en-US" sz="2400" b="1" dirty="0">
              <a:solidFill>
                <a:srgbClr val="595959"/>
              </a:solidFill>
              <a:latin typeface="微软雅黑" pitchFamily="34" charset="-122"/>
              <a:ea typeface="微软雅黑" pitchFamily="34" charset="-122"/>
            </a:endParaRPr>
          </a:p>
        </p:txBody>
      </p:sp>
    </p:spTree>
    <p:extLst>
      <p:ext uri="{BB962C8B-B14F-4D97-AF65-F5344CB8AC3E}">
        <p14:creationId xmlns:p14="http://schemas.microsoft.com/office/powerpoint/2010/main" val="2836340112"/>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584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23863" y="1189038"/>
            <a:ext cx="3690434" cy="497957"/>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二）影响利率的其他</a:t>
            </a:r>
            <a:r>
              <a:rPr lang="zh-CN" altLang="en-US" sz="2400" b="1" kern="0" dirty="0" smtClean="0">
                <a:latin typeface="微软雅黑" panose="020B0503020204020204" pitchFamily="34" charset="-122"/>
                <a:ea typeface="微软雅黑" panose="020B0503020204020204" pitchFamily="34" charset="-122"/>
              </a:rPr>
              <a:t>因素</a:t>
            </a:r>
            <a:endParaRPr lang="zh-CN" altLang="en-US" sz="2400" b="1" kern="0" dirty="0">
              <a:latin typeface="微软雅黑" panose="020B0503020204020204" pitchFamily="34" charset="-122"/>
              <a:ea typeface="微软雅黑" panose="020B0503020204020204" pitchFamily="34" charset="-122"/>
            </a:endParaRPr>
          </a:p>
        </p:txBody>
      </p:sp>
      <p:sp>
        <p:nvSpPr>
          <p:cNvPr id="35846" name="矩形 3"/>
          <p:cNvSpPr>
            <a:spLocks noChangeArrowheads="1"/>
          </p:cNvSpPr>
          <p:nvPr/>
        </p:nvSpPr>
        <p:spPr bwMode="auto">
          <a:xfrm>
            <a:off x="354013" y="1739518"/>
            <a:ext cx="11122820" cy="483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gn="just" eaLnBrk="1" hangingPunct="1">
              <a:lnSpc>
                <a:spcPts val="3700"/>
              </a:lnSpc>
              <a:buClr>
                <a:srgbClr val="0070C0"/>
              </a:buClr>
            </a:pPr>
            <a:r>
              <a:rPr lang="zh-CN" altLang="en-US" sz="2000" dirty="0" smtClean="0">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3</a:t>
            </a:r>
            <a:r>
              <a:rPr lang="zh-CN" altLang="en-US" sz="2000" dirty="0">
                <a:latin typeface="微软雅黑" pitchFamily="34" charset="-122"/>
                <a:ea typeface="微软雅黑" pitchFamily="34" charset="-122"/>
              </a:rPr>
              <a:t>）期限选择与流动性升水</a:t>
            </a:r>
            <a:r>
              <a:rPr lang="zh-CN" altLang="en-US" sz="2000" dirty="0" smtClean="0">
                <a:latin typeface="微软雅黑" pitchFamily="34" charset="-122"/>
                <a:ea typeface="微软雅黑" pitchFamily="34" charset="-122"/>
              </a:rPr>
              <a:t>理论</a:t>
            </a:r>
            <a:endParaRPr lang="en-US" altLang="zh-CN" sz="2000" dirty="0" smtClean="0">
              <a:latin typeface="微软雅黑" pitchFamily="34" charset="-122"/>
              <a:ea typeface="微软雅黑" pitchFamily="34" charset="-122"/>
            </a:endParaRPr>
          </a:p>
          <a:p>
            <a:pPr marL="800100" lvl="1" indent="-342900" algn="just" eaLnBrk="1" hangingPunct="1">
              <a:lnSpc>
                <a:spcPts val="3700"/>
              </a:lnSpc>
              <a:buClr>
                <a:srgbClr val="0070C0"/>
              </a:buClr>
              <a:buFont typeface="Wingdings" panose="05000000000000000000" pitchFamily="2" charset="2"/>
              <a:buChar char="n"/>
            </a:pPr>
            <a:r>
              <a:rPr lang="zh-CN" altLang="en-US" sz="2200" dirty="0">
                <a:latin typeface="微软雅黑" pitchFamily="34" charset="-122"/>
                <a:ea typeface="微软雅黑" pitchFamily="34" charset="-122"/>
              </a:rPr>
              <a:t>认为不同期限的债券是替代品，但并不完全可替代，投资者通常会更加偏好流动性更高、风险更小的短期债券，要让投资者持有流动性更低、风险较大的长期债券，必须向其支付流动性升水以补偿其增加的</a:t>
            </a:r>
            <a:r>
              <a:rPr lang="zh-CN" altLang="en-US" sz="2200" dirty="0" smtClean="0">
                <a:latin typeface="微软雅黑" pitchFamily="34" charset="-122"/>
                <a:ea typeface="微软雅黑" pitchFamily="34" charset="-122"/>
              </a:rPr>
              <a:t>风险</a:t>
            </a:r>
            <a:endParaRPr lang="en-US" altLang="zh-CN" sz="2200" dirty="0" smtClean="0">
              <a:latin typeface="微软雅黑" pitchFamily="34" charset="-122"/>
              <a:ea typeface="微软雅黑" pitchFamily="34" charset="-122"/>
            </a:endParaRPr>
          </a:p>
          <a:p>
            <a:pPr marL="800100" lvl="1" indent="-342900" algn="just" eaLnBrk="1" hangingPunct="1">
              <a:lnSpc>
                <a:spcPts val="3700"/>
              </a:lnSpc>
              <a:buClr>
                <a:srgbClr val="0070C0"/>
              </a:buClr>
              <a:buFont typeface="Wingdings" panose="05000000000000000000" pitchFamily="2" charset="2"/>
              <a:buChar char="n"/>
            </a:pPr>
            <a:r>
              <a:rPr lang="zh-CN" altLang="en-US" sz="2200" dirty="0">
                <a:latin typeface="微软雅黑" pitchFamily="34" charset="-122"/>
                <a:ea typeface="微软雅黑" pitchFamily="34" charset="-122"/>
              </a:rPr>
              <a:t>由于不同期限的债券是替代品，使得长、短期债券的收益率可以出现联动，预期因素也能够实现长、短期利率之间的关联和传递，从而能够解释第</a:t>
            </a:r>
            <a:r>
              <a:rPr lang="en-US" altLang="zh-CN" sz="2200" dirty="0">
                <a:latin typeface="微软雅黑" pitchFamily="34" charset="-122"/>
                <a:ea typeface="微软雅黑" pitchFamily="34" charset="-122"/>
              </a:rPr>
              <a:t>1</a:t>
            </a:r>
            <a:r>
              <a:rPr lang="zh-CN" altLang="en-US" sz="2200" dirty="0">
                <a:latin typeface="微软雅黑" pitchFamily="34" charset="-122"/>
                <a:ea typeface="微软雅黑" pitchFamily="34" charset="-122"/>
              </a:rPr>
              <a:t>个和第</a:t>
            </a:r>
            <a:r>
              <a:rPr lang="en-US" altLang="zh-CN" sz="2200" dirty="0">
                <a:latin typeface="微软雅黑" pitchFamily="34" charset="-122"/>
                <a:ea typeface="微软雅黑" pitchFamily="34" charset="-122"/>
              </a:rPr>
              <a:t>2</a:t>
            </a:r>
            <a:r>
              <a:rPr lang="zh-CN" altLang="en-US" sz="2200" dirty="0">
                <a:latin typeface="微软雅黑" pitchFamily="34" charset="-122"/>
                <a:ea typeface="微软雅黑" pitchFamily="34" charset="-122"/>
              </a:rPr>
              <a:t>个经验事实</a:t>
            </a:r>
            <a:r>
              <a:rPr lang="zh-CN" altLang="en-US" sz="2200" dirty="0" smtClean="0">
                <a:latin typeface="微软雅黑" pitchFamily="34" charset="-122"/>
                <a:ea typeface="微软雅黑" pitchFamily="34" charset="-122"/>
              </a:rPr>
              <a:t>。</a:t>
            </a:r>
            <a:endParaRPr lang="en-US" altLang="zh-CN" sz="2200" dirty="0" smtClean="0">
              <a:latin typeface="微软雅黑" pitchFamily="34" charset="-122"/>
              <a:ea typeface="微软雅黑" pitchFamily="34" charset="-122"/>
            </a:endParaRPr>
          </a:p>
          <a:p>
            <a:pPr marL="800100" lvl="1" indent="-342900" algn="just" eaLnBrk="1" hangingPunct="1">
              <a:lnSpc>
                <a:spcPts val="3700"/>
              </a:lnSpc>
              <a:buClr>
                <a:srgbClr val="0070C0"/>
              </a:buClr>
              <a:buFont typeface="Wingdings" panose="05000000000000000000" pitchFamily="2" charset="2"/>
              <a:buChar char="n"/>
            </a:pPr>
            <a:r>
              <a:rPr lang="zh-CN" altLang="en-US" sz="2200" dirty="0">
                <a:latin typeface="微软雅黑" pitchFamily="34" charset="-122"/>
                <a:ea typeface="微软雅黑" pitchFamily="34" charset="-122"/>
              </a:rPr>
              <a:t>当考虑期限选择和流动性升水因素时，收益率曲线向下倾斜的概率会大大降低，向上倾斜的概率则会大为增加，亦即收益率曲线通常会表现为向上倾斜</a:t>
            </a:r>
            <a:r>
              <a:rPr lang="zh-CN" altLang="en-US" sz="2200" dirty="0" smtClean="0">
                <a:latin typeface="微软雅黑" pitchFamily="34" charset="-122"/>
                <a:ea typeface="微软雅黑" pitchFamily="34" charset="-122"/>
              </a:rPr>
              <a:t>。解释了</a:t>
            </a:r>
            <a:r>
              <a:rPr lang="en-US" altLang="zh-CN" sz="2200" dirty="0" smtClean="0">
                <a:latin typeface="微软雅黑" pitchFamily="34" charset="-122"/>
                <a:ea typeface="微软雅黑" pitchFamily="34" charset="-122"/>
              </a:rPr>
              <a:t>3</a:t>
            </a:r>
            <a:r>
              <a:rPr lang="zh-CN" altLang="en-US" sz="2200" dirty="0">
                <a:latin typeface="微软雅黑" pitchFamily="34" charset="-122"/>
                <a:ea typeface="微软雅黑" pitchFamily="34" charset="-122"/>
              </a:rPr>
              <a:t>个经验事实</a:t>
            </a:r>
          </a:p>
        </p:txBody>
      </p:sp>
      <p:sp>
        <p:nvSpPr>
          <p:cNvPr id="35847"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41C9AC89-5B47-40B3-BC1C-09D1DD0DD73F}" type="slidenum">
              <a:rPr lang="zh-CN" altLang="en-US" smtClean="0">
                <a:solidFill>
                  <a:srgbClr val="898989"/>
                </a:solidFill>
              </a:rPr>
              <a:pPr/>
              <a:t>26</a:t>
            </a:fld>
            <a:endParaRPr lang="zh-CN" altLang="en-US" smtClean="0">
              <a:solidFill>
                <a:srgbClr val="898989"/>
              </a:solidFill>
            </a:endParaRPr>
          </a:p>
        </p:txBody>
      </p:sp>
      <p:sp>
        <p:nvSpPr>
          <p:cNvPr id="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dirty="0">
                <a:latin typeface="微软雅黑" pitchFamily="34" charset="-122"/>
                <a:ea typeface="微软雅黑" pitchFamily="34" charset="-122"/>
              </a:rPr>
              <a:t>三、利率的</a:t>
            </a:r>
            <a:r>
              <a:rPr lang="zh-CN" altLang="en-US" sz="2400" b="1" dirty="0" smtClean="0">
                <a:latin typeface="微软雅黑" pitchFamily="34" charset="-122"/>
                <a:ea typeface="微软雅黑" pitchFamily="34" charset="-122"/>
              </a:rPr>
              <a:t>决定及其影响因素</a:t>
            </a:r>
            <a:endParaRPr lang="zh-CN" altLang="en-US" sz="2400" b="1" dirty="0">
              <a:solidFill>
                <a:srgbClr val="595959"/>
              </a:solidFill>
              <a:latin typeface="微软雅黑" pitchFamily="34" charset="-122"/>
              <a:ea typeface="微软雅黑" pitchFamily="34" charset="-122"/>
            </a:endParaRPr>
          </a:p>
        </p:txBody>
      </p:sp>
    </p:spTree>
    <p:extLst>
      <p:ext uri="{BB962C8B-B14F-4D97-AF65-F5344CB8AC3E}">
        <p14:creationId xmlns:p14="http://schemas.microsoft.com/office/powerpoint/2010/main" val="1781994901"/>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584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23863" y="1189038"/>
            <a:ext cx="3690937" cy="941387"/>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二）影响利率的其他因素</a:t>
            </a:r>
          </a:p>
          <a:p>
            <a:pPr eaLnBrk="1" hangingPunct="1">
              <a:lnSpc>
                <a:spcPct val="120000"/>
              </a:lnSpc>
              <a:defRPr/>
            </a:pPr>
            <a:endParaRPr lang="zh-CN" altLang="en-US" sz="2400" b="1" kern="0" dirty="0">
              <a:latin typeface="微软雅黑" panose="020B0503020204020204" pitchFamily="34" charset="-122"/>
              <a:ea typeface="微软雅黑" panose="020B0503020204020204" pitchFamily="34" charset="-122"/>
            </a:endParaRPr>
          </a:p>
        </p:txBody>
      </p:sp>
      <p:sp>
        <p:nvSpPr>
          <p:cNvPr id="35846" name="矩形 3"/>
          <p:cNvSpPr>
            <a:spLocks noChangeArrowheads="1"/>
          </p:cNvSpPr>
          <p:nvPr/>
        </p:nvSpPr>
        <p:spPr bwMode="auto">
          <a:xfrm>
            <a:off x="355600" y="1939689"/>
            <a:ext cx="11122820" cy="2939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gn="just" eaLnBrk="1" hangingPunct="1">
              <a:lnSpc>
                <a:spcPts val="3700"/>
              </a:lnSpc>
              <a:buClr>
                <a:schemeClr val="tx1"/>
              </a:buClr>
            </a:pPr>
            <a:r>
              <a:rPr lang="en-US" altLang="zh-CN" sz="2200" dirty="0" smtClean="0">
                <a:latin typeface="微软雅黑" pitchFamily="34" charset="-122"/>
                <a:ea typeface="微软雅黑" pitchFamily="34" charset="-122"/>
              </a:rPr>
              <a:t>4</a:t>
            </a:r>
            <a:r>
              <a:rPr lang="zh-CN" altLang="en-US" sz="2200" dirty="0" smtClean="0">
                <a:latin typeface="微软雅黑" pitchFamily="34" charset="-122"/>
                <a:ea typeface="微软雅黑" pitchFamily="34" charset="-122"/>
              </a:rPr>
              <a:t>、制度因素：利率管制</a:t>
            </a:r>
            <a:endParaRPr lang="en-US" altLang="zh-CN" sz="2200" dirty="0" smtClean="0">
              <a:latin typeface="微软雅黑" pitchFamily="34" charset="-122"/>
              <a:ea typeface="微软雅黑" pitchFamily="34" charset="-122"/>
            </a:endParaRPr>
          </a:p>
          <a:p>
            <a:pPr marL="800100" lvl="1" indent="-342900" algn="just" eaLnBrk="1" hangingPunct="1">
              <a:lnSpc>
                <a:spcPts val="3700"/>
              </a:lnSpc>
              <a:buClr>
                <a:srgbClr val="00B050"/>
              </a:buClr>
              <a:buFont typeface="Wingdings" panose="05000000000000000000" pitchFamily="2" charset="2"/>
              <a:buChar char="n"/>
            </a:pPr>
            <a:r>
              <a:rPr lang="zh-CN" altLang="en-US" sz="2200" dirty="0">
                <a:latin typeface="微软雅黑" pitchFamily="34" charset="-122"/>
                <a:ea typeface="微软雅黑" pitchFamily="34" charset="-122"/>
              </a:rPr>
              <a:t>政府有关部门或中央银行直接制定利率或规定利率的</a:t>
            </a:r>
            <a:r>
              <a:rPr lang="zh-CN" altLang="en-US" sz="2200" dirty="0" smtClean="0">
                <a:latin typeface="微软雅黑" pitchFamily="34" charset="-122"/>
                <a:ea typeface="微软雅黑" pitchFamily="34" charset="-122"/>
              </a:rPr>
              <a:t>上下限</a:t>
            </a:r>
            <a:endParaRPr lang="en-US" altLang="zh-CN" sz="2200" dirty="0" smtClean="0">
              <a:latin typeface="微软雅黑" pitchFamily="34" charset="-122"/>
              <a:ea typeface="微软雅黑" pitchFamily="34" charset="-122"/>
            </a:endParaRPr>
          </a:p>
          <a:p>
            <a:pPr marL="800100" lvl="1" indent="-342900" algn="just" eaLnBrk="1" hangingPunct="1">
              <a:lnSpc>
                <a:spcPts val="3700"/>
              </a:lnSpc>
              <a:buClr>
                <a:srgbClr val="00B050"/>
              </a:buClr>
              <a:buFont typeface="Wingdings" panose="05000000000000000000" pitchFamily="2" charset="2"/>
              <a:buChar char="n"/>
            </a:pPr>
            <a:r>
              <a:rPr lang="zh-CN" altLang="en-US" sz="2200" dirty="0">
                <a:latin typeface="微软雅黑" pitchFamily="34" charset="-122"/>
                <a:ea typeface="微软雅黑" pitchFamily="34" charset="-122"/>
              </a:rPr>
              <a:t>管制利率具有高度的行政干预力和很强的法律约束力，会弱化甚至排斥各类经济因素对利率决定和变动的影响，能够直接决定利率水平与</a:t>
            </a:r>
            <a:r>
              <a:rPr lang="zh-CN" altLang="en-US" sz="2200" dirty="0" smtClean="0">
                <a:latin typeface="微软雅黑" pitchFamily="34" charset="-122"/>
                <a:ea typeface="微软雅黑" pitchFamily="34" charset="-122"/>
              </a:rPr>
              <a:t>结构</a:t>
            </a:r>
            <a:endParaRPr lang="en-US" altLang="zh-CN" sz="2200" dirty="0" smtClean="0">
              <a:latin typeface="微软雅黑" pitchFamily="34" charset="-122"/>
              <a:ea typeface="微软雅黑" pitchFamily="34" charset="-122"/>
            </a:endParaRPr>
          </a:p>
          <a:p>
            <a:pPr marL="800100" lvl="1" indent="-342900" algn="just" eaLnBrk="1" hangingPunct="1">
              <a:lnSpc>
                <a:spcPts val="3700"/>
              </a:lnSpc>
              <a:buClr>
                <a:srgbClr val="00B050"/>
              </a:buClr>
              <a:buFont typeface="Wingdings" panose="05000000000000000000" pitchFamily="2" charset="2"/>
              <a:buChar char="n"/>
            </a:pPr>
            <a:r>
              <a:rPr lang="zh-CN" altLang="en-US" sz="2200" dirty="0" smtClean="0">
                <a:latin typeface="微软雅黑" pitchFamily="34" charset="-122"/>
                <a:ea typeface="微软雅黑" pitchFamily="34" charset="-122"/>
              </a:rPr>
              <a:t>不同国家实施利率管制的政策目标有所不同，多为非常时期或特定发展阶段的特殊政策</a:t>
            </a:r>
            <a:endParaRPr lang="zh-CN" altLang="en-US" sz="2200" dirty="0">
              <a:latin typeface="微软雅黑" pitchFamily="34" charset="-122"/>
              <a:ea typeface="微软雅黑" pitchFamily="34" charset="-122"/>
            </a:endParaRPr>
          </a:p>
        </p:txBody>
      </p:sp>
      <p:sp>
        <p:nvSpPr>
          <p:cNvPr id="35847"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41C9AC89-5B47-40B3-BC1C-09D1DD0DD73F}" type="slidenum">
              <a:rPr lang="zh-CN" altLang="en-US" smtClean="0">
                <a:solidFill>
                  <a:srgbClr val="898989"/>
                </a:solidFill>
              </a:rPr>
              <a:pPr/>
              <a:t>27</a:t>
            </a:fld>
            <a:endParaRPr lang="zh-CN" altLang="en-US" smtClean="0">
              <a:solidFill>
                <a:srgbClr val="898989"/>
              </a:solidFill>
            </a:endParaRPr>
          </a:p>
        </p:txBody>
      </p:sp>
      <p:sp>
        <p:nvSpPr>
          <p:cNvPr id="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dirty="0">
                <a:latin typeface="微软雅黑" pitchFamily="34" charset="-122"/>
                <a:ea typeface="微软雅黑" pitchFamily="34" charset="-122"/>
              </a:rPr>
              <a:t>三、利率的</a:t>
            </a:r>
            <a:r>
              <a:rPr lang="zh-CN" altLang="en-US" sz="2400" b="1" dirty="0" smtClean="0">
                <a:latin typeface="微软雅黑" pitchFamily="34" charset="-122"/>
                <a:ea typeface="微软雅黑" pitchFamily="34" charset="-122"/>
              </a:rPr>
              <a:t>决定及其影响因素</a:t>
            </a:r>
            <a:endParaRPr lang="zh-CN" altLang="en-US" sz="2400" b="1" dirty="0">
              <a:solidFill>
                <a:srgbClr val="595959"/>
              </a:solidFill>
              <a:latin typeface="微软雅黑" pitchFamily="34" charset="-122"/>
              <a:ea typeface="微软雅黑" pitchFamily="34" charset="-122"/>
            </a:endParaRPr>
          </a:p>
        </p:txBody>
      </p:sp>
    </p:spTree>
    <p:extLst>
      <p:ext uri="{BB962C8B-B14F-4D97-AF65-F5344CB8AC3E}">
        <p14:creationId xmlns:p14="http://schemas.microsoft.com/office/powerpoint/2010/main" val="4097381807"/>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36866"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endParaRPr>
          </a:p>
        </p:txBody>
      </p:sp>
      <p:pic>
        <p:nvPicPr>
          <p:cNvPr id="36867"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文本框 25"/>
          <p:cNvSpPr txBox="1">
            <a:spLocks noChangeArrowheads="1"/>
          </p:cNvSpPr>
          <p:nvPr/>
        </p:nvSpPr>
        <p:spPr bwMode="auto">
          <a:xfrm>
            <a:off x="3024188" y="3009900"/>
            <a:ext cx="89122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4800" b="1" dirty="0" smtClean="0">
                <a:solidFill>
                  <a:srgbClr val="FFFFFF"/>
                </a:solidFill>
                <a:latin typeface="微软雅黑" pitchFamily="34" charset="-122"/>
                <a:ea typeface="微软雅黑" pitchFamily="34" charset="-122"/>
              </a:rPr>
              <a:t>利率的作用及其发挥条件</a:t>
            </a:r>
            <a:endParaRPr lang="zh-CN" altLang="en-US" sz="4800" b="1" dirty="0">
              <a:solidFill>
                <a:srgbClr val="FFFFFF"/>
              </a:solidFill>
              <a:latin typeface="微软雅黑" pitchFamily="34" charset="-122"/>
              <a:ea typeface="微软雅黑" pitchFamily="34" charset="-122"/>
            </a:endParaRPr>
          </a:p>
        </p:txBody>
      </p:sp>
      <p:sp>
        <p:nvSpPr>
          <p:cNvPr id="36869" name="文本框 2"/>
          <p:cNvSpPr txBox="1">
            <a:spLocks noChangeArrowheads="1"/>
          </p:cNvSpPr>
          <p:nvPr/>
        </p:nvSpPr>
        <p:spPr bwMode="auto">
          <a:xfrm>
            <a:off x="3024188" y="1895475"/>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en-US" altLang="zh-CN" sz="6600" b="1">
                <a:solidFill>
                  <a:srgbClr val="FFFFFF"/>
                </a:solidFill>
                <a:latin typeface="微软雅黑" pitchFamily="34" charset="-122"/>
                <a:ea typeface="微软雅黑" pitchFamily="34" charset="-122"/>
              </a:rPr>
              <a:t>Part 04</a:t>
            </a:r>
            <a:endParaRPr lang="zh-CN" altLang="en-US" sz="6600" b="1">
              <a:solidFill>
                <a:srgbClr val="FFFFFF"/>
              </a:solidFill>
              <a:latin typeface="微软雅黑" pitchFamily="34" charset="-122"/>
              <a:ea typeface="微软雅黑" pitchFamily="34" charset="-122"/>
            </a:endParaRPr>
          </a:p>
        </p:txBody>
      </p:sp>
      <p:sp>
        <p:nvSpPr>
          <p:cNvPr id="36870" name="灯片编号占位符 1"/>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229D91E7-238C-485E-8506-BF2C2984B741}" type="slidenum">
              <a:rPr lang="zh-CN" altLang="en-US" smtClean="0">
                <a:solidFill>
                  <a:srgbClr val="898989"/>
                </a:solidFill>
              </a:rPr>
              <a:pPr/>
              <a:t>28</a:t>
            </a:fld>
            <a:endParaRPr lang="zh-CN" altLang="en-US" smtClean="0">
              <a:solidFill>
                <a:srgbClr val="898989"/>
              </a:solidFill>
            </a:endParaRPr>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91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891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dirty="0">
                <a:latin typeface="微软雅黑" pitchFamily="34" charset="-122"/>
                <a:ea typeface="微软雅黑" pitchFamily="34" charset="-122"/>
              </a:rPr>
              <a:t>四、利率的</a:t>
            </a:r>
            <a:r>
              <a:rPr lang="zh-CN" altLang="en-US" sz="2400" b="1" dirty="0" smtClean="0">
                <a:latin typeface="微软雅黑" pitchFamily="34" charset="-122"/>
                <a:ea typeface="微软雅黑" pitchFamily="34" charset="-122"/>
              </a:rPr>
              <a:t>作用及其发挥条件</a:t>
            </a:r>
            <a:endParaRPr lang="zh-CN" altLang="en-US" sz="2400" b="1" dirty="0">
              <a:solidFill>
                <a:srgbClr val="595959"/>
              </a:solidFill>
              <a:latin typeface="微软雅黑" pitchFamily="34" charset="-122"/>
              <a:ea typeface="微软雅黑" pitchFamily="34" charset="-122"/>
            </a:endParaRPr>
          </a:p>
        </p:txBody>
      </p:sp>
      <p:sp>
        <p:nvSpPr>
          <p:cNvPr id="2" name="矩形 1"/>
          <p:cNvSpPr/>
          <p:nvPr/>
        </p:nvSpPr>
        <p:spPr>
          <a:xfrm>
            <a:off x="667392" y="1230598"/>
            <a:ext cx="3074881" cy="497957"/>
          </a:xfrm>
          <a:prstGeom prst="rect">
            <a:avLst/>
          </a:prstGeom>
        </p:spPr>
        <p:txBody>
          <a:bodyPr wrap="none">
            <a:spAutoFit/>
          </a:bodyPr>
          <a:lstStyle/>
          <a:p>
            <a:pPr eaLnBrk="1" hangingPunct="1">
              <a:lnSpc>
                <a:spcPct val="120000"/>
              </a:lnSpc>
              <a:defRPr/>
            </a:pPr>
            <a:r>
              <a:rPr lang="en-US" altLang="zh-CN" sz="2400" b="1" kern="0" dirty="0" smtClean="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一</a:t>
            </a:r>
            <a:r>
              <a:rPr lang="zh-CN" altLang="en-US" sz="2400" b="1" kern="0" dirty="0" smtClean="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利率</a:t>
            </a:r>
            <a:r>
              <a:rPr lang="zh-CN" altLang="en-US" sz="2400" b="1" kern="0" dirty="0" smtClean="0">
                <a:latin typeface="微软雅黑" panose="020B0503020204020204" pitchFamily="34" charset="-122"/>
                <a:ea typeface="微软雅黑" panose="020B0503020204020204" pitchFamily="34" charset="-122"/>
              </a:rPr>
              <a:t>的一般作用</a:t>
            </a:r>
            <a:endParaRPr lang="zh-CN" altLang="en-US" sz="2400" b="1" kern="0" dirty="0">
              <a:latin typeface="微软雅黑" panose="020B0503020204020204" pitchFamily="34" charset="-122"/>
              <a:ea typeface="微软雅黑" panose="020B0503020204020204" pitchFamily="34" charset="-122"/>
            </a:endParaRPr>
          </a:p>
        </p:txBody>
      </p:sp>
      <p:sp>
        <p:nvSpPr>
          <p:cNvPr id="38918" name="矩形 3"/>
          <p:cNvSpPr>
            <a:spLocks noChangeArrowheads="1"/>
          </p:cNvSpPr>
          <p:nvPr/>
        </p:nvSpPr>
        <p:spPr bwMode="auto">
          <a:xfrm>
            <a:off x="561181" y="1822638"/>
            <a:ext cx="11005006" cy="4535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gn="just" eaLnBrk="1" hangingPunct="1">
              <a:lnSpc>
                <a:spcPts val="3500"/>
              </a:lnSpc>
              <a:buClr>
                <a:schemeClr val="tx1"/>
              </a:buClr>
              <a:buFont typeface="Wingdings" pitchFamily="2" charset="2"/>
              <a:buNone/>
            </a:pPr>
            <a:r>
              <a:rPr lang="en-US" altLang="zh-CN" sz="2200" dirty="0">
                <a:latin typeface="微软雅黑" pitchFamily="34" charset="-122"/>
                <a:ea typeface="微软雅黑" pitchFamily="34" charset="-122"/>
              </a:rPr>
              <a:t>1</a:t>
            </a:r>
            <a:r>
              <a:rPr lang="en-US" altLang="zh-CN" sz="2200" dirty="0" smtClean="0">
                <a:latin typeface="微软雅黑" pitchFamily="34" charset="-122"/>
                <a:ea typeface="微软雅黑" pitchFamily="34" charset="-122"/>
              </a:rPr>
              <a:t>. </a:t>
            </a:r>
            <a:r>
              <a:rPr lang="zh-CN" altLang="en-US" sz="2200" dirty="0" smtClean="0">
                <a:latin typeface="微软雅黑" pitchFamily="34" charset="-122"/>
                <a:ea typeface="微软雅黑" pitchFamily="34" charset="-122"/>
              </a:rPr>
              <a:t>利率</a:t>
            </a:r>
            <a:r>
              <a:rPr lang="zh-CN" altLang="en-US" sz="2200" dirty="0">
                <a:latin typeface="微软雅黑" pitchFamily="34" charset="-122"/>
                <a:ea typeface="微软雅黑" pitchFamily="34" charset="-122"/>
              </a:rPr>
              <a:t>对</a:t>
            </a:r>
            <a:r>
              <a:rPr lang="zh-CN" altLang="en-US" sz="2200" dirty="0">
                <a:solidFill>
                  <a:srgbClr val="00B0F0"/>
                </a:solidFill>
                <a:latin typeface="微软雅黑" pitchFamily="34" charset="-122"/>
                <a:ea typeface="微软雅黑" pitchFamily="34" charset="-122"/>
              </a:rPr>
              <a:t>储蓄和投资</a:t>
            </a:r>
            <a:r>
              <a:rPr lang="zh-CN" altLang="en-US" sz="2200" dirty="0">
                <a:latin typeface="微软雅黑" pitchFamily="34" charset="-122"/>
                <a:ea typeface="微软雅黑" pitchFamily="34" charset="-122"/>
              </a:rPr>
              <a:t>的</a:t>
            </a:r>
            <a:r>
              <a:rPr lang="zh-CN" altLang="en-US" sz="2200" dirty="0" smtClean="0">
                <a:latin typeface="微软雅黑" pitchFamily="34" charset="-122"/>
                <a:ea typeface="微软雅黑" pitchFamily="34" charset="-122"/>
              </a:rPr>
              <a:t>影响：利率直接影响居民储蓄意愿、企业投资规模与结构</a:t>
            </a:r>
            <a:endParaRPr lang="en-US" altLang="zh-CN" sz="2200" dirty="0" smtClean="0">
              <a:latin typeface="微软雅黑" pitchFamily="34" charset="-122"/>
              <a:ea typeface="微软雅黑" pitchFamily="34" charset="-122"/>
            </a:endParaRPr>
          </a:p>
          <a:p>
            <a:pPr lvl="1" algn="just" eaLnBrk="1" hangingPunct="1">
              <a:lnSpc>
                <a:spcPts val="3500"/>
              </a:lnSpc>
              <a:buClr>
                <a:schemeClr val="tx1"/>
              </a:buClr>
              <a:buFont typeface="Wingdings" pitchFamily="2" charset="2"/>
              <a:buNone/>
            </a:pPr>
            <a:r>
              <a:rPr lang="en-US" altLang="zh-CN" sz="2200" dirty="0" smtClean="0">
                <a:latin typeface="微软雅黑" pitchFamily="34" charset="-122"/>
                <a:ea typeface="微软雅黑" pitchFamily="34" charset="-122"/>
              </a:rPr>
              <a:t>2. </a:t>
            </a:r>
            <a:r>
              <a:rPr lang="zh-CN" altLang="en-US" sz="2200" dirty="0" smtClean="0">
                <a:latin typeface="微软雅黑" pitchFamily="34" charset="-122"/>
                <a:ea typeface="微软雅黑" pitchFamily="34" charset="-122"/>
              </a:rPr>
              <a:t>利率</a:t>
            </a:r>
            <a:r>
              <a:rPr lang="zh-CN" altLang="en-US" sz="2200" dirty="0">
                <a:latin typeface="微软雅黑" pitchFamily="34" charset="-122"/>
                <a:ea typeface="微软雅黑" pitchFamily="34" charset="-122"/>
              </a:rPr>
              <a:t>与</a:t>
            </a:r>
            <a:r>
              <a:rPr lang="zh-CN" altLang="en-US" sz="2200" dirty="0">
                <a:solidFill>
                  <a:srgbClr val="00B0F0"/>
                </a:solidFill>
                <a:latin typeface="微软雅黑" pitchFamily="34" charset="-122"/>
                <a:ea typeface="微软雅黑" pitchFamily="34" charset="-122"/>
              </a:rPr>
              <a:t>借贷资金</a:t>
            </a:r>
            <a:r>
              <a:rPr lang="zh-CN" altLang="en-US" sz="2200" dirty="0" smtClean="0">
                <a:latin typeface="微软雅黑" pitchFamily="34" charset="-122"/>
                <a:ea typeface="微软雅黑" pitchFamily="34" charset="-122"/>
              </a:rPr>
              <a:t>供求：利率变化对借贷资金供求反向影响</a:t>
            </a:r>
            <a:endParaRPr lang="en-US" altLang="zh-CN" sz="2200" dirty="0" smtClean="0">
              <a:latin typeface="微软雅黑" pitchFamily="34" charset="-122"/>
              <a:ea typeface="微软雅黑" pitchFamily="34" charset="-122"/>
            </a:endParaRPr>
          </a:p>
          <a:p>
            <a:pPr lvl="1" algn="just" eaLnBrk="1" hangingPunct="1">
              <a:lnSpc>
                <a:spcPts val="3500"/>
              </a:lnSpc>
              <a:buClr>
                <a:schemeClr val="tx1"/>
              </a:buClr>
              <a:buFont typeface="Wingdings" pitchFamily="2" charset="2"/>
              <a:buNone/>
            </a:pPr>
            <a:r>
              <a:rPr lang="en-US" altLang="zh-CN" sz="2200" dirty="0" smtClean="0">
                <a:latin typeface="微软雅黑" pitchFamily="34" charset="-122"/>
                <a:ea typeface="微软雅黑" pitchFamily="34" charset="-122"/>
              </a:rPr>
              <a:t>3. </a:t>
            </a:r>
            <a:r>
              <a:rPr lang="zh-CN" altLang="en-US" sz="2200" dirty="0" smtClean="0">
                <a:latin typeface="微软雅黑" pitchFamily="34" charset="-122"/>
                <a:ea typeface="微软雅黑" pitchFamily="34" charset="-122"/>
              </a:rPr>
              <a:t>利率</a:t>
            </a:r>
            <a:r>
              <a:rPr lang="zh-CN" altLang="en-US" sz="2200" dirty="0">
                <a:latin typeface="微软雅黑" pitchFamily="34" charset="-122"/>
                <a:ea typeface="微软雅黑" pitchFamily="34" charset="-122"/>
              </a:rPr>
              <a:t>与</a:t>
            </a:r>
            <a:r>
              <a:rPr lang="zh-CN" altLang="en-US" sz="2200" dirty="0">
                <a:solidFill>
                  <a:srgbClr val="00B0F0"/>
                </a:solidFill>
                <a:latin typeface="微软雅黑" pitchFamily="34" charset="-122"/>
                <a:ea typeface="微软雅黑" pitchFamily="34" charset="-122"/>
              </a:rPr>
              <a:t>资产价格</a:t>
            </a:r>
            <a:r>
              <a:rPr lang="zh-CN" altLang="en-US" sz="2200" dirty="0">
                <a:latin typeface="微软雅黑" pitchFamily="34" charset="-122"/>
                <a:ea typeface="微软雅黑" pitchFamily="34" charset="-122"/>
              </a:rPr>
              <a:t>：资产价格等于该项资产未来现金流或收益的</a:t>
            </a:r>
            <a:r>
              <a:rPr lang="zh-CN" altLang="en-US" sz="2200" dirty="0" smtClean="0">
                <a:latin typeface="微软雅黑" pitchFamily="34" charset="-122"/>
                <a:ea typeface="微软雅黑" pitchFamily="34" charset="-122"/>
              </a:rPr>
              <a:t>贴现，利率影响未来现金流和贴现率</a:t>
            </a:r>
            <a:endParaRPr lang="en-US" altLang="zh-CN" sz="2200" dirty="0" smtClean="0">
              <a:latin typeface="微软雅黑" pitchFamily="34" charset="-122"/>
              <a:ea typeface="微软雅黑" pitchFamily="34" charset="-122"/>
            </a:endParaRPr>
          </a:p>
          <a:p>
            <a:pPr lvl="1" algn="just" eaLnBrk="1" hangingPunct="1">
              <a:lnSpc>
                <a:spcPts val="3500"/>
              </a:lnSpc>
              <a:buClr>
                <a:schemeClr val="tx1"/>
              </a:buClr>
              <a:buFont typeface="Wingdings" pitchFamily="2" charset="2"/>
              <a:buNone/>
            </a:pPr>
            <a:r>
              <a:rPr lang="en-US" altLang="zh-CN" sz="2200" dirty="0" smtClean="0">
                <a:latin typeface="微软雅黑" pitchFamily="34" charset="-122"/>
                <a:ea typeface="微软雅黑" pitchFamily="34" charset="-122"/>
              </a:rPr>
              <a:t>4. </a:t>
            </a:r>
            <a:r>
              <a:rPr lang="zh-CN" altLang="en-US" sz="2200" dirty="0" smtClean="0">
                <a:latin typeface="微软雅黑" pitchFamily="34" charset="-122"/>
                <a:ea typeface="微软雅黑" pitchFamily="34" charset="-122"/>
              </a:rPr>
              <a:t>利率</a:t>
            </a:r>
            <a:r>
              <a:rPr lang="zh-CN" altLang="en-US" sz="2200" dirty="0">
                <a:latin typeface="微软雅黑" pitchFamily="34" charset="-122"/>
                <a:ea typeface="微软雅黑" pitchFamily="34" charset="-122"/>
              </a:rPr>
              <a:t>与</a:t>
            </a:r>
            <a:r>
              <a:rPr lang="zh-CN" altLang="en-US" sz="2200" dirty="0">
                <a:solidFill>
                  <a:srgbClr val="00B0F0"/>
                </a:solidFill>
                <a:latin typeface="微软雅黑" pitchFamily="34" charset="-122"/>
                <a:ea typeface="微软雅黑" pitchFamily="34" charset="-122"/>
              </a:rPr>
              <a:t>社会总供求</a:t>
            </a:r>
            <a:r>
              <a:rPr lang="zh-CN" altLang="en-US" sz="2200" dirty="0">
                <a:latin typeface="微软雅黑" pitchFamily="34" charset="-122"/>
                <a:ea typeface="微软雅黑" pitchFamily="34" charset="-122"/>
              </a:rPr>
              <a:t>的</a:t>
            </a:r>
            <a:r>
              <a:rPr lang="zh-CN" altLang="en-US" sz="2200" dirty="0" smtClean="0">
                <a:latin typeface="微软雅黑" pitchFamily="34" charset="-122"/>
                <a:ea typeface="微软雅黑" pitchFamily="34" charset="-122"/>
              </a:rPr>
              <a:t>调节：短期</a:t>
            </a:r>
            <a:r>
              <a:rPr lang="zh-CN" altLang="en-US" sz="2200" dirty="0">
                <a:latin typeface="微软雅黑" pitchFamily="34" charset="-122"/>
                <a:ea typeface="微软雅黑" pitchFamily="34" charset="-122"/>
              </a:rPr>
              <a:t>内易于调节的总需求，居民的消费需求和企业的投资</a:t>
            </a:r>
            <a:r>
              <a:rPr lang="zh-CN" altLang="en-US" sz="2200" dirty="0" smtClean="0">
                <a:latin typeface="微软雅黑" pitchFamily="34" charset="-122"/>
                <a:ea typeface="微软雅黑" pitchFamily="34" charset="-122"/>
              </a:rPr>
              <a:t>需求</a:t>
            </a:r>
            <a:endParaRPr lang="en-US" altLang="zh-CN" sz="2200" dirty="0" smtClean="0">
              <a:latin typeface="微软雅黑" pitchFamily="34" charset="-122"/>
              <a:ea typeface="微软雅黑" pitchFamily="34" charset="-122"/>
            </a:endParaRPr>
          </a:p>
          <a:p>
            <a:pPr lvl="1" algn="just" eaLnBrk="1" hangingPunct="1">
              <a:lnSpc>
                <a:spcPts val="3500"/>
              </a:lnSpc>
              <a:buClr>
                <a:schemeClr val="tx1"/>
              </a:buClr>
              <a:buFont typeface="Wingdings" pitchFamily="2" charset="2"/>
              <a:buNone/>
            </a:pPr>
            <a:r>
              <a:rPr lang="en-US" altLang="zh-CN" sz="2200" dirty="0" smtClean="0">
                <a:latin typeface="微软雅黑" pitchFamily="34" charset="-122"/>
                <a:ea typeface="微软雅黑" pitchFamily="34" charset="-122"/>
              </a:rPr>
              <a:t>5. </a:t>
            </a:r>
            <a:r>
              <a:rPr lang="zh-CN" altLang="en-US" sz="2200" dirty="0" smtClean="0">
                <a:latin typeface="微软雅黑" pitchFamily="34" charset="-122"/>
                <a:ea typeface="微软雅黑" pitchFamily="34" charset="-122"/>
              </a:rPr>
              <a:t>利率</a:t>
            </a:r>
            <a:r>
              <a:rPr lang="zh-CN" altLang="en-US" sz="2200" dirty="0">
                <a:latin typeface="微软雅黑" pitchFamily="34" charset="-122"/>
                <a:ea typeface="微软雅黑" pitchFamily="34" charset="-122"/>
              </a:rPr>
              <a:t>水平与</a:t>
            </a:r>
            <a:r>
              <a:rPr lang="zh-CN" altLang="en-US" sz="2200" dirty="0">
                <a:solidFill>
                  <a:srgbClr val="00B0F0"/>
                </a:solidFill>
                <a:latin typeface="微软雅黑" pitchFamily="34" charset="-122"/>
                <a:ea typeface="微软雅黑" pitchFamily="34" charset="-122"/>
              </a:rPr>
              <a:t>资源配置</a:t>
            </a:r>
            <a:r>
              <a:rPr lang="zh-CN" altLang="en-US" sz="2200" dirty="0" smtClean="0">
                <a:latin typeface="微软雅黑" pitchFamily="34" charset="-122"/>
                <a:ea typeface="微软雅黑" pitchFamily="34" charset="-122"/>
              </a:rPr>
              <a:t>效率：利息</a:t>
            </a:r>
            <a:r>
              <a:rPr lang="zh-CN" altLang="en-US" sz="2200" dirty="0">
                <a:latin typeface="微软雅黑" pitchFamily="34" charset="-122"/>
                <a:ea typeface="微软雅黑" pitchFamily="34" charset="-122"/>
              </a:rPr>
              <a:t>成本支付是企业盈利的最低界限，利率水平高低也就会直接影响企业的盈利能力，从而影响企业的投资决策</a:t>
            </a:r>
            <a:endParaRPr lang="en-US" altLang="zh-CN" sz="2200" dirty="0" smtClean="0">
              <a:latin typeface="微软雅黑" pitchFamily="34" charset="-122"/>
              <a:ea typeface="微软雅黑" pitchFamily="34" charset="-122"/>
            </a:endParaRPr>
          </a:p>
          <a:p>
            <a:pPr lvl="1" algn="just" eaLnBrk="1" hangingPunct="1">
              <a:lnSpc>
                <a:spcPts val="3500"/>
              </a:lnSpc>
              <a:buClr>
                <a:schemeClr val="tx1"/>
              </a:buClr>
              <a:buFont typeface="Wingdings" pitchFamily="2" charset="2"/>
              <a:buNone/>
            </a:pPr>
            <a:r>
              <a:rPr lang="en-US" altLang="zh-CN" sz="2200" dirty="0" smtClean="0">
                <a:latin typeface="微软雅黑" pitchFamily="34" charset="-122"/>
                <a:ea typeface="微软雅黑" pitchFamily="34" charset="-122"/>
              </a:rPr>
              <a:t>6. </a:t>
            </a:r>
            <a:r>
              <a:rPr lang="zh-CN" altLang="en-US" sz="2200" dirty="0" smtClean="0">
                <a:latin typeface="微软雅黑" pitchFamily="34" charset="-122"/>
                <a:ea typeface="微软雅黑" pitchFamily="34" charset="-122"/>
              </a:rPr>
              <a:t>利率</a:t>
            </a:r>
            <a:r>
              <a:rPr lang="zh-CN" altLang="en-US" sz="2200" dirty="0">
                <a:latin typeface="微软雅黑" pitchFamily="34" charset="-122"/>
                <a:ea typeface="微软雅黑" pitchFamily="34" charset="-122"/>
              </a:rPr>
              <a:t>与</a:t>
            </a:r>
            <a:r>
              <a:rPr lang="zh-CN" altLang="en-US" sz="2200" dirty="0" smtClean="0">
                <a:solidFill>
                  <a:srgbClr val="00B0F0"/>
                </a:solidFill>
                <a:latin typeface="微软雅黑" pitchFamily="34" charset="-122"/>
                <a:ea typeface="微软雅黑" pitchFamily="34" charset="-122"/>
              </a:rPr>
              <a:t>金融市场</a:t>
            </a:r>
            <a:r>
              <a:rPr lang="zh-CN" altLang="en-US" sz="2200" dirty="0" smtClean="0">
                <a:latin typeface="微软雅黑" pitchFamily="34" charset="-122"/>
                <a:ea typeface="微软雅黑" pitchFamily="34" charset="-122"/>
              </a:rPr>
              <a:t>：利率</a:t>
            </a:r>
            <a:r>
              <a:rPr lang="zh-CN" altLang="en-US" sz="2200" dirty="0">
                <a:latin typeface="微软雅黑" pitchFamily="34" charset="-122"/>
                <a:ea typeface="微软雅黑" pitchFamily="34" charset="-122"/>
              </a:rPr>
              <a:t>是金融工具定价的基本要素，利率水平合理与否，将直接决定金融工具的定价是否合理，以及通过该金融工具导致的资金流动是否合理</a:t>
            </a:r>
          </a:p>
        </p:txBody>
      </p:sp>
      <p:sp>
        <p:nvSpPr>
          <p:cNvPr id="38920"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25B13CF1-F472-4378-9F90-450CD5F4337B}" type="slidenum">
              <a:rPr lang="zh-CN" altLang="en-US" smtClean="0">
                <a:solidFill>
                  <a:srgbClr val="898989"/>
                </a:solidFill>
              </a:rPr>
              <a:pPr/>
              <a:t>29</a:t>
            </a:fld>
            <a:endParaRPr lang="zh-CN" altLang="en-US" smtClean="0">
              <a:solidFill>
                <a:srgbClr val="898989"/>
              </a:solidFill>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16386"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charset="0"/>
              <a:buNone/>
            </a:pPr>
            <a:endParaRPr lang="zh-CN" altLang="en-US">
              <a:solidFill>
                <a:srgbClr val="FFFFFF"/>
              </a:solidFill>
            </a:endParaRPr>
          </a:p>
        </p:txBody>
      </p:sp>
      <p:pic>
        <p:nvPicPr>
          <p:cNvPr id="16387"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文本框 25"/>
          <p:cNvSpPr txBox="1">
            <a:spLocks noChangeArrowheads="1"/>
          </p:cNvSpPr>
          <p:nvPr/>
        </p:nvSpPr>
        <p:spPr bwMode="auto">
          <a:xfrm>
            <a:off x="3024188" y="3009900"/>
            <a:ext cx="89122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4800" b="1">
                <a:solidFill>
                  <a:srgbClr val="FFFFFF"/>
                </a:solidFill>
                <a:latin typeface="微软雅黑" pitchFamily="34" charset="-122"/>
                <a:ea typeface="微软雅黑" pitchFamily="34" charset="-122"/>
              </a:rPr>
              <a:t>货币的时间价值与利息</a:t>
            </a:r>
          </a:p>
          <a:p>
            <a:pPr eaLnBrk="1" hangingPunct="1">
              <a:buFont typeface="Arial" charset="0"/>
              <a:buNone/>
            </a:pPr>
            <a:endParaRPr lang="zh-CN" altLang="en-US" sz="4800" b="1">
              <a:solidFill>
                <a:srgbClr val="FFFFFF"/>
              </a:solidFill>
              <a:latin typeface="微软雅黑" pitchFamily="34" charset="-122"/>
              <a:ea typeface="微软雅黑" pitchFamily="34" charset="-122"/>
            </a:endParaRPr>
          </a:p>
        </p:txBody>
      </p:sp>
      <p:sp>
        <p:nvSpPr>
          <p:cNvPr id="16389"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en-US" altLang="zh-CN" sz="6600" b="1">
                <a:solidFill>
                  <a:srgbClr val="FFFFFF"/>
                </a:solidFill>
                <a:latin typeface="微软雅黑" pitchFamily="34" charset="-122"/>
                <a:ea typeface="微软雅黑" pitchFamily="34" charset="-122"/>
              </a:rPr>
              <a:t>Part 01</a:t>
            </a:r>
            <a:endParaRPr lang="zh-CN" altLang="en-US" sz="6600" b="1">
              <a:solidFill>
                <a:srgbClr val="FFFFFF"/>
              </a:solidFill>
              <a:latin typeface="微软雅黑" pitchFamily="34" charset="-122"/>
              <a:ea typeface="微软雅黑" pitchFamily="34" charset="-122"/>
            </a:endParaRPr>
          </a:p>
        </p:txBody>
      </p:sp>
      <p:sp>
        <p:nvSpPr>
          <p:cNvPr id="16390" name="灯片编号占位符 1"/>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DE26FB4-BA55-4355-91AE-ED8A4F753F01}" type="slidenum">
              <a:rPr lang="zh-CN" altLang="en-US" smtClean="0">
                <a:solidFill>
                  <a:srgbClr val="898989"/>
                </a:solidFill>
              </a:rPr>
              <a:pPr/>
              <a:t>3</a:t>
            </a:fld>
            <a:endParaRPr lang="zh-CN" altLang="en-US" smtClean="0">
              <a:solidFill>
                <a:srgbClr val="898989"/>
              </a:solidFill>
            </a:endParaRPr>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89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789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216025"/>
            <a:ext cx="4305987" cy="535531"/>
          </a:xfrm>
          <a:prstGeom prst="rect">
            <a:avLst/>
          </a:prstGeom>
        </p:spPr>
        <p:txBody>
          <a:bodyPr wrap="none">
            <a:spAutoFit/>
          </a:bodyPr>
          <a:lstStyle/>
          <a:p>
            <a:pPr eaLnBrk="1" hangingPunct="1">
              <a:lnSpc>
                <a:spcPct val="120000"/>
              </a:lnSpc>
              <a:defRPr/>
            </a:pPr>
            <a:r>
              <a:rPr lang="en-US" altLang="zh-CN" sz="2400" b="1" kern="0" dirty="0" smtClean="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二</a:t>
            </a:r>
            <a:r>
              <a:rPr lang="zh-CN" altLang="en-US" sz="2400" b="1" kern="0" dirty="0" smtClean="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利率发挥作用的</a:t>
            </a:r>
            <a:r>
              <a:rPr lang="zh-CN" altLang="en-US" sz="2400" b="1" kern="0" dirty="0" smtClean="0">
                <a:latin typeface="微软雅黑" panose="020B0503020204020204" pitchFamily="34" charset="-122"/>
                <a:ea typeface="微软雅黑" panose="020B0503020204020204" pitchFamily="34" charset="-122"/>
              </a:rPr>
              <a:t>环境条件</a:t>
            </a:r>
            <a:endParaRPr lang="zh-CN" altLang="en-US" sz="2400" b="1" kern="0" dirty="0">
              <a:latin typeface="微软雅黑" panose="020B0503020204020204" pitchFamily="34" charset="-122"/>
              <a:ea typeface="微软雅黑" panose="020B0503020204020204" pitchFamily="34" charset="-122"/>
            </a:endParaRPr>
          </a:p>
        </p:txBody>
      </p:sp>
      <p:sp>
        <p:nvSpPr>
          <p:cNvPr id="37894" name="矩形 3"/>
          <p:cNvSpPr>
            <a:spLocks noChangeArrowheads="1"/>
          </p:cNvSpPr>
          <p:nvPr/>
        </p:nvSpPr>
        <p:spPr bwMode="auto">
          <a:xfrm>
            <a:off x="490166" y="1721854"/>
            <a:ext cx="10784192"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eaLnBrk="1" hangingPunct="1">
              <a:lnSpc>
                <a:spcPct val="150000"/>
              </a:lnSpc>
              <a:buClr>
                <a:schemeClr val="tx1"/>
              </a:buClr>
              <a:buFont typeface="Wingdings" pitchFamily="2" charset="2"/>
              <a:buNone/>
            </a:pPr>
            <a:r>
              <a:rPr lang="en-US" altLang="zh-CN" sz="2200" dirty="0">
                <a:latin typeface="微软雅黑" pitchFamily="34" charset="-122"/>
                <a:ea typeface="微软雅黑" pitchFamily="34" charset="-122"/>
              </a:rPr>
              <a:t>1.</a:t>
            </a:r>
            <a:r>
              <a:rPr lang="zh-CN" altLang="en-US" sz="2200" dirty="0">
                <a:latin typeface="微软雅黑" pitchFamily="34" charset="-122"/>
                <a:ea typeface="微软雅黑" pitchFamily="34" charset="-122"/>
              </a:rPr>
              <a:t>基础条件</a:t>
            </a:r>
          </a:p>
          <a:p>
            <a:pPr marL="800100" lvl="1" indent="-342900" eaLnBrk="1" hangingPunct="1">
              <a:lnSpc>
                <a:spcPct val="150000"/>
              </a:lnSpc>
              <a:buClr>
                <a:srgbClr val="0070C0"/>
              </a:buClr>
              <a:buFont typeface="Wingdings" pitchFamily="2" charset="2"/>
              <a:buChar char="n"/>
            </a:pPr>
            <a:r>
              <a:rPr lang="zh-CN" altLang="en-US" sz="2200" dirty="0">
                <a:latin typeface="微软雅黑" pitchFamily="34" charset="-122"/>
                <a:ea typeface="微软雅黑" pitchFamily="34" charset="-122"/>
              </a:rPr>
              <a:t>独立的市场决策</a:t>
            </a:r>
            <a:r>
              <a:rPr lang="zh-CN" altLang="en-US" sz="2200" dirty="0" smtClean="0">
                <a:latin typeface="微软雅黑" pitchFamily="34" charset="-122"/>
                <a:ea typeface="微软雅黑" pitchFamily="34" charset="-122"/>
              </a:rPr>
              <a:t>主体：消费者、厂商、要素提供者、政府，激励约束，利率影响</a:t>
            </a:r>
            <a:endParaRPr lang="zh-CN" altLang="en-US" sz="2200" dirty="0">
              <a:latin typeface="微软雅黑" pitchFamily="34" charset="-122"/>
              <a:ea typeface="微软雅黑" pitchFamily="34" charset="-122"/>
            </a:endParaRPr>
          </a:p>
          <a:p>
            <a:pPr marL="800100" lvl="1" indent="-342900" eaLnBrk="1" hangingPunct="1">
              <a:lnSpc>
                <a:spcPct val="150000"/>
              </a:lnSpc>
              <a:buClr>
                <a:srgbClr val="0070C0"/>
              </a:buClr>
              <a:buFont typeface="Wingdings" pitchFamily="2" charset="2"/>
              <a:buChar char="n"/>
            </a:pPr>
            <a:r>
              <a:rPr lang="zh-CN" altLang="en-US" sz="2200" dirty="0">
                <a:latin typeface="微软雅黑" pitchFamily="34" charset="-122"/>
                <a:ea typeface="微软雅黑" pitchFamily="34" charset="-122"/>
              </a:rPr>
              <a:t>市场化利率决定机制，</a:t>
            </a:r>
            <a:r>
              <a:rPr lang="zh-CN" altLang="en-US" sz="2200" dirty="0" smtClean="0">
                <a:latin typeface="微软雅黑" pitchFamily="34" charset="-122"/>
                <a:ea typeface="微软雅黑" pitchFamily="34" charset="-122"/>
              </a:rPr>
              <a:t>利率由供求决定，利率变动调节</a:t>
            </a:r>
            <a:r>
              <a:rPr lang="zh-CN" altLang="en-US" sz="2200" dirty="0">
                <a:latin typeface="微软雅黑" pitchFamily="34" charset="-122"/>
                <a:ea typeface="微软雅黑" pitchFamily="34" charset="-122"/>
              </a:rPr>
              <a:t>资金</a:t>
            </a:r>
            <a:r>
              <a:rPr lang="zh-CN" altLang="en-US" sz="2200" dirty="0" smtClean="0">
                <a:latin typeface="微软雅黑" pitchFamily="34" charset="-122"/>
                <a:ea typeface="微软雅黑" pitchFamily="34" charset="-122"/>
              </a:rPr>
              <a:t>供求；影响企业投资决策（如右下图所示）；</a:t>
            </a:r>
            <a:endParaRPr lang="zh-CN" altLang="en-US" sz="2200" dirty="0">
              <a:latin typeface="微软雅黑" pitchFamily="34" charset="-122"/>
              <a:ea typeface="微软雅黑" pitchFamily="34" charset="-122"/>
            </a:endParaRPr>
          </a:p>
          <a:p>
            <a:pPr marL="800100" lvl="1" indent="-342900" eaLnBrk="1" hangingPunct="1">
              <a:lnSpc>
                <a:spcPct val="150000"/>
              </a:lnSpc>
              <a:buClr>
                <a:srgbClr val="0070C0"/>
              </a:buClr>
              <a:buFont typeface="Wingdings" pitchFamily="2" charset="2"/>
              <a:buChar char="n"/>
            </a:pPr>
            <a:r>
              <a:rPr lang="zh-CN" altLang="en-US" sz="2200" dirty="0">
                <a:latin typeface="微软雅黑" pitchFamily="34" charset="-122"/>
                <a:ea typeface="微软雅黑" pitchFamily="34" charset="-122"/>
              </a:rPr>
              <a:t>合理的利率弹性，经济变量对利率变化的敏感程度，弹性大则作用明显，反之则作用</a:t>
            </a:r>
            <a:r>
              <a:rPr lang="zh-CN" altLang="en-US" sz="2200" dirty="0" smtClean="0">
                <a:latin typeface="微软雅黑" pitchFamily="34" charset="-122"/>
                <a:ea typeface="微软雅黑" pitchFamily="34" charset="-122"/>
              </a:rPr>
              <a:t>微弱</a:t>
            </a:r>
            <a:endParaRPr lang="zh-CN" altLang="en-US" sz="2200" dirty="0">
              <a:latin typeface="微软雅黑" pitchFamily="34" charset="-122"/>
              <a:ea typeface="微软雅黑" pitchFamily="34" charset="-122"/>
            </a:endParaRPr>
          </a:p>
        </p:txBody>
      </p:sp>
      <p:sp>
        <p:nvSpPr>
          <p:cNvPr id="37895"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4165F58-F71A-42D7-9CB7-2B355BE7168B}" type="slidenum">
              <a:rPr lang="zh-CN" altLang="en-US" smtClean="0">
                <a:solidFill>
                  <a:srgbClr val="898989"/>
                </a:solidFill>
              </a:rPr>
              <a:pPr/>
              <a:t>30</a:t>
            </a:fld>
            <a:endParaRPr lang="zh-CN" altLang="en-US" smtClean="0">
              <a:solidFill>
                <a:srgbClr val="898989"/>
              </a:solidFill>
            </a:endParaRPr>
          </a:p>
        </p:txBody>
      </p:sp>
      <p:sp>
        <p:nvSpPr>
          <p:cNvPr id="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dirty="0">
                <a:latin typeface="微软雅黑" pitchFamily="34" charset="-122"/>
                <a:ea typeface="微软雅黑" pitchFamily="34" charset="-122"/>
              </a:rPr>
              <a:t>四、利率的</a:t>
            </a:r>
            <a:r>
              <a:rPr lang="zh-CN" altLang="en-US" sz="2400" b="1" dirty="0" smtClean="0">
                <a:latin typeface="微软雅黑" pitchFamily="34" charset="-122"/>
                <a:ea typeface="微软雅黑" pitchFamily="34" charset="-122"/>
              </a:rPr>
              <a:t>作用及其发挥条件</a:t>
            </a:r>
            <a:endParaRPr lang="zh-CN" altLang="en-US" sz="2400" b="1" dirty="0">
              <a:solidFill>
                <a:srgbClr val="595959"/>
              </a:solidFill>
              <a:latin typeface="微软雅黑" pitchFamily="34" charset="-122"/>
              <a:ea typeface="微软雅黑" pitchFamily="34" charset="-122"/>
            </a:endParaRPr>
          </a:p>
        </p:txBody>
      </p:sp>
      <p:pic>
        <p:nvPicPr>
          <p:cNvPr id="9" name="图片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1062" y="4348278"/>
            <a:ext cx="4067063" cy="2066809"/>
          </a:xfrm>
          <a:prstGeom prst="rect">
            <a:avLst/>
          </a:prstGeom>
          <a:noFill/>
          <a:ln>
            <a:noFill/>
          </a:ln>
        </p:spPr>
      </p:pic>
      <p:sp>
        <p:nvSpPr>
          <p:cNvPr id="3" name="矩形 2"/>
          <p:cNvSpPr/>
          <p:nvPr/>
        </p:nvSpPr>
        <p:spPr>
          <a:xfrm>
            <a:off x="4743450" y="6334323"/>
            <a:ext cx="2877711" cy="307777"/>
          </a:xfrm>
          <a:prstGeom prst="rect">
            <a:avLst/>
          </a:prstGeom>
        </p:spPr>
        <p:txBody>
          <a:bodyPr wrap="none">
            <a:spAutoFit/>
          </a:bodyPr>
          <a:lstStyle/>
          <a:p>
            <a:r>
              <a:rPr lang="zh-CN" altLang="zh-CN" sz="1400" dirty="0">
                <a:cs typeface="宋体" panose="02010600030101010101" pitchFamily="2" charset="-122"/>
              </a:rPr>
              <a:t>市场化利率背景下的企业投资决策</a:t>
            </a:r>
            <a:endParaRPr lang="zh-CN" altLang="en-US" sz="1400" dirty="0"/>
          </a:p>
        </p:txBody>
      </p: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89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789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216025"/>
            <a:ext cx="4305987" cy="535531"/>
          </a:xfrm>
          <a:prstGeom prst="rect">
            <a:avLst/>
          </a:prstGeom>
        </p:spPr>
        <p:txBody>
          <a:bodyPr wrap="none">
            <a:spAutoFit/>
          </a:bodyPr>
          <a:lstStyle/>
          <a:p>
            <a:pPr eaLnBrk="1" hangingPunct="1">
              <a:lnSpc>
                <a:spcPct val="120000"/>
              </a:lnSpc>
              <a:defRPr/>
            </a:pPr>
            <a:r>
              <a:rPr lang="en-US" altLang="zh-CN" sz="2400" b="1" kern="0" dirty="0" smtClean="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二</a:t>
            </a:r>
            <a:r>
              <a:rPr lang="zh-CN" altLang="en-US" sz="2400" b="1" kern="0" dirty="0" smtClean="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利率发挥作用的</a:t>
            </a:r>
            <a:r>
              <a:rPr lang="zh-CN" altLang="en-US" sz="2400" b="1" kern="0" dirty="0" smtClean="0">
                <a:latin typeface="微软雅黑" panose="020B0503020204020204" pitchFamily="34" charset="-122"/>
                <a:ea typeface="微软雅黑" panose="020B0503020204020204" pitchFamily="34" charset="-122"/>
              </a:rPr>
              <a:t>环境条件</a:t>
            </a:r>
            <a:endParaRPr lang="zh-CN" altLang="en-US" sz="2400" b="1" kern="0" dirty="0">
              <a:latin typeface="微软雅黑" panose="020B0503020204020204" pitchFamily="34" charset="-122"/>
              <a:ea typeface="微软雅黑" panose="020B0503020204020204" pitchFamily="34" charset="-122"/>
            </a:endParaRPr>
          </a:p>
        </p:txBody>
      </p:sp>
      <p:sp>
        <p:nvSpPr>
          <p:cNvPr id="37894" name="矩形 3"/>
          <p:cNvSpPr>
            <a:spLocks noChangeArrowheads="1"/>
          </p:cNvSpPr>
          <p:nvPr/>
        </p:nvSpPr>
        <p:spPr bwMode="auto">
          <a:xfrm>
            <a:off x="354013" y="2036265"/>
            <a:ext cx="10882684"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eaLnBrk="1" hangingPunct="1">
              <a:lnSpc>
                <a:spcPct val="150000"/>
              </a:lnSpc>
              <a:buClr>
                <a:schemeClr val="tx1"/>
              </a:buClr>
              <a:buFont typeface="Wingdings" pitchFamily="2" charset="2"/>
              <a:buNone/>
            </a:pPr>
            <a:r>
              <a:rPr lang="en-US" altLang="zh-CN" sz="2200" dirty="0" smtClean="0">
                <a:latin typeface="微软雅黑" pitchFamily="34" charset="-122"/>
                <a:ea typeface="微软雅黑" pitchFamily="34" charset="-122"/>
              </a:rPr>
              <a:t>2</a:t>
            </a: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制度与</a:t>
            </a:r>
            <a:r>
              <a:rPr lang="zh-CN" altLang="en-US" sz="2200" dirty="0" smtClean="0">
                <a:latin typeface="微软雅黑" pitchFamily="34" charset="-122"/>
                <a:ea typeface="微软雅黑" pitchFamily="34" charset="-122"/>
              </a:rPr>
              <a:t>环境对利率发挥作用的影响</a:t>
            </a:r>
            <a:endParaRPr lang="zh-CN" altLang="en-US" sz="2200" dirty="0">
              <a:latin typeface="微软雅黑" pitchFamily="34" charset="-122"/>
              <a:ea typeface="微软雅黑" pitchFamily="34" charset="-122"/>
            </a:endParaRPr>
          </a:p>
          <a:p>
            <a:pPr marL="800100" lvl="1" indent="-342900" eaLnBrk="1" hangingPunct="1">
              <a:lnSpc>
                <a:spcPct val="150000"/>
              </a:lnSpc>
              <a:buClr>
                <a:srgbClr val="0070C0"/>
              </a:buClr>
              <a:buFont typeface="Wingdings" pitchFamily="2" charset="2"/>
              <a:buChar char="n"/>
            </a:pPr>
            <a:r>
              <a:rPr lang="zh-CN" altLang="en-US" sz="2200" dirty="0">
                <a:latin typeface="微软雅黑" pitchFamily="34" charset="-122"/>
                <a:ea typeface="微软雅黑" pitchFamily="34" charset="-122"/>
              </a:rPr>
              <a:t>市场化改革，企业成为独立的经济</a:t>
            </a:r>
            <a:r>
              <a:rPr lang="zh-CN" altLang="en-US" sz="2200" dirty="0" smtClean="0">
                <a:latin typeface="微软雅黑" pitchFamily="34" charset="-122"/>
                <a:ea typeface="微软雅黑" pitchFamily="34" charset="-122"/>
              </a:rPr>
              <a:t>主体，利率作用</a:t>
            </a:r>
            <a:r>
              <a:rPr lang="zh-CN" altLang="en-US" sz="2200" dirty="0">
                <a:latin typeface="微软雅黑" pitchFamily="34" charset="-122"/>
                <a:ea typeface="微软雅黑" pitchFamily="34" charset="-122"/>
              </a:rPr>
              <a:t>增强；利率在资金配置和资源配置中的杠杆</a:t>
            </a:r>
            <a:r>
              <a:rPr lang="zh-CN" altLang="en-US" sz="2200" dirty="0" smtClean="0">
                <a:latin typeface="微软雅黑" pitchFamily="34" charset="-122"/>
                <a:ea typeface="微软雅黑" pitchFamily="34" charset="-122"/>
              </a:rPr>
              <a:t>作用逐步</a:t>
            </a:r>
            <a:r>
              <a:rPr lang="zh-CN" altLang="en-US" sz="2200" dirty="0">
                <a:latin typeface="微软雅黑" pitchFamily="34" charset="-122"/>
                <a:ea typeface="微软雅黑" pitchFamily="34" charset="-122"/>
              </a:rPr>
              <a:t>得到强化</a:t>
            </a:r>
          </a:p>
          <a:p>
            <a:pPr marL="800100" lvl="1" indent="-342900" eaLnBrk="1" hangingPunct="1">
              <a:lnSpc>
                <a:spcPct val="150000"/>
              </a:lnSpc>
              <a:buClr>
                <a:srgbClr val="0070C0"/>
              </a:buClr>
              <a:buFont typeface="Wingdings" pitchFamily="2" charset="2"/>
              <a:buChar char="n"/>
            </a:pPr>
            <a:r>
              <a:rPr lang="zh-CN" altLang="en-US" sz="2200" dirty="0" smtClean="0">
                <a:latin typeface="微软雅黑" pitchFamily="34" charset="-122"/>
                <a:ea typeface="微软雅黑" pitchFamily="34" charset="-122"/>
              </a:rPr>
              <a:t>市场投资机会与资金可</a:t>
            </a:r>
            <a:r>
              <a:rPr lang="zh-CN" altLang="en-US" sz="2200" dirty="0">
                <a:latin typeface="微软雅黑" pitchFamily="34" charset="-122"/>
                <a:ea typeface="微软雅黑" pitchFamily="34" charset="-122"/>
              </a:rPr>
              <a:t>得性，市场充分竞争导致的投资机会减少和盈利空间收窄，使得利息成本成为制约企业投资及其利润状况的重要影响因素，利率的</a:t>
            </a:r>
            <a:r>
              <a:rPr lang="zh-CN" altLang="en-US" sz="2200" dirty="0" smtClean="0">
                <a:latin typeface="微软雅黑" pitchFamily="34" charset="-122"/>
                <a:ea typeface="微软雅黑" pitchFamily="34" charset="-122"/>
              </a:rPr>
              <a:t>升降直接</a:t>
            </a:r>
            <a:r>
              <a:rPr lang="zh-CN" altLang="en-US" sz="2200" dirty="0">
                <a:latin typeface="微软雅黑" pitchFamily="34" charset="-122"/>
                <a:ea typeface="微软雅黑" pitchFamily="34" charset="-122"/>
              </a:rPr>
              <a:t>影响企业的投资决策</a:t>
            </a:r>
          </a:p>
          <a:p>
            <a:pPr marL="800100" lvl="1" indent="-342900" eaLnBrk="1" hangingPunct="1">
              <a:lnSpc>
                <a:spcPct val="150000"/>
              </a:lnSpc>
              <a:buClr>
                <a:srgbClr val="0070C0"/>
              </a:buClr>
              <a:buFont typeface="Wingdings" pitchFamily="2" charset="2"/>
              <a:buChar char="n"/>
            </a:pPr>
            <a:r>
              <a:rPr lang="zh-CN" altLang="en-US" sz="2200" dirty="0">
                <a:latin typeface="微软雅黑" pitchFamily="34" charset="-122"/>
                <a:ea typeface="微软雅黑" pitchFamily="34" charset="-122"/>
              </a:rPr>
              <a:t>产权制度，制度</a:t>
            </a:r>
            <a:r>
              <a:rPr lang="zh-CN" altLang="en-US" sz="2200" dirty="0" smtClean="0">
                <a:latin typeface="微软雅黑" pitchFamily="34" charset="-122"/>
                <a:ea typeface="微软雅黑" pitchFamily="34" charset="-122"/>
              </a:rPr>
              <a:t>设计强化了公有产权</a:t>
            </a:r>
            <a:r>
              <a:rPr lang="zh-CN" altLang="en-US" sz="2200" dirty="0">
                <a:latin typeface="微软雅黑" pitchFamily="34" charset="-122"/>
                <a:ea typeface="微软雅黑" pitchFamily="34" charset="-122"/>
              </a:rPr>
              <a:t>背景下的激励和约束，微观行为主体的逐利动机明显增强，其对利率变化的敏感性也自然会随之提高</a:t>
            </a:r>
          </a:p>
        </p:txBody>
      </p:sp>
      <p:sp>
        <p:nvSpPr>
          <p:cNvPr id="37895"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34165F58-F71A-42D7-9CB7-2B355BE7168B}" type="slidenum">
              <a:rPr lang="zh-CN" altLang="en-US" smtClean="0">
                <a:solidFill>
                  <a:srgbClr val="898989"/>
                </a:solidFill>
              </a:rPr>
              <a:pPr/>
              <a:t>31</a:t>
            </a:fld>
            <a:endParaRPr lang="zh-CN" altLang="en-US" smtClean="0">
              <a:solidFill>
                <a:srgbClr val="898989"/>
              </a:solidFill>
            </a:endParaRPr>
          </a:p>
        </p:txBody>
      </p:sp>
      <p:sp>
        <p:nvSpPr>
          <p:cNvPr id="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dirty="0">
                <a:latin typeface="微软雅黑" pitchFamily="34" charset="-122"/>
                <a:ea typeface="微软雅黑" pitchFamily="34" charset="-122"/>
              </a:rPr>
              <a:t>四、利率的</a:t>
            </a:r>
            <a:r>
              <a:rPr lang="zh-CN" altLang="en-US" sz="2400" b="1" dirty="0" smtClean="0">
                <a:latin typeface="微软雅黑" pitchFamily="34" charset="-122"/>
                <a:ea typeface="微软雅黑" pitchFamily="34" charset="-122"/>
              </a:rPr>
              <a:t>作用及其发挥条件</a:t>
            </a:r>
            <a:endParaRPr lang="zh-CN" altLang="en-US" sz="2400" b="1" dirty="0">
              <a:solidFill>
                <a:srgbClr val="595959"/>
              </a:solidFill>
              <a:latin typeface="微软雅黑" pitchFamily="34" charset="-122"/>
              <a:ea typeface="微软雅黑" pitchFamily="34" charset="-122"/>
            </a:endParaRPr>
          </a:p>
        </p:txBody>
      </p:sp>
    </p:spTree>
    <p:extLst>
      <p:ext uri="{BB962C8B-B14F-4D97-AF65-F5344CB8AC3E}">
        <p14:creationId xmlns:p14="http://schemas.microsoft.com/office/powerpoint/2010/main" val="4147782153"/>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93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993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61181" y="1182062"/>
            <a:ext cx="3998913" cy="534988"/>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三）我国的利率市场化改革</a:t>
            </a:r>
          </a:p>
        </p:txBody>
      </p:sp>
      <p:sp>
        <p:nvSpPr>
          <p:cNvPr id="39942" name="矩形 3"/>
          <p:cNvSpPr>
            <a:spLocks noChangeArrowheads="1"/>
          </p:cNvSpPr>
          <p:nvPr/>
        </p:nvSpPr>
        <p:spPr bwMode="auto">
          <a:xfrm>
            <a:off x="768350" y="1907972"/>
            <a:ext cx="10553700" cy="364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200" dirty="0" smtClean="0">
                <a:latin typeface="微软雅黑" pitchFamily="34" charset="-122"/>
                <a:ea typeface="微软雅黑" pitchFamily="34" charset="-122"/>
              </a:rPr>
              <a:t>1. </a:t>
            </a:r>
            <a:r>
              <a:rPr lang="zh-CN" altLang="en-US" sz="2200" dirty="0" smtClean="0">
                <a:latin typeface="微软雅黑" pitchFamily="34" charset="-122"/>
                <a:ea typeface="微软雅黑" pitchFamily="34" charset="-122"/>
              </a:rPr>
              <a:t>利率</a:t>
            </a:r>
            <a:r>
              <a:rPr lang="zh-CN" altLang="en-US" sz="2200" dirty="0">
                <a:latin typeface="微软雅黑" pitchFamily="34" charset="-122"/>
                <a:ea typeface="微软雅黑" pitchFamily="34" charset="-122"/>
              </a:rPr>
              <a:t>市场化（</a:t>
            </a:r>
            <a:r>
              <a:rPr lang="en-US" altLang="zh-CN" sz="2200" dirty="0">
                <a:latin typeface="微软雅黑" pitchFamily="34" charset="-122"/>
                <a:ea typeface="微软雅黑" pitchFamily="34" charset="-122"/>
              </a:rPr>
              <a:t>Interest Rate Liberalization</a:t>
            </a:r>
            <a:r>
              <a:rPr lang="zh-CN" altLang="en-US" sz="2200" dirty="0">
                <a:latin typeface="微软雅黑" pitchFamily="34" charset="-122"/>
                <a:ea typeface="微软雅黑" pitchFamily="34" charset="-122"/>
              </a:rPr>
              <a:t>）：通过市场和价值规律，在某一时点上由供求关系决定利率的运行机制。它是价值规律作用的结果 </a:t>
            </a:r>
            <a:endParaRPr lang="en-US" altLang="zh-CN" sz="2200" dirty="0">
              <a:latin typeface="微软雅黑" pitchFamily="34" charset="-122"/>
              <a:ea typeface="微软雅黑" pitchFamily="34" charset="-122"/>
            </a:endParaRPr>
          </a:p>
          <a:p>
            <a:pPr>
              <a:lnSpc>
                <a:spcPct val="150000"/>
              </a:lnSpc>
            </a:pPr>
            <a:r>
              <a:rPr lang="en-US" altLang="zh-CN" sz="2200" dirty="0" smtClean="0">
                <a:latin typeface="微软雅黑" pitchFamily="34" charset="-122"/>
                <a:ea typeface="微软雅黑" pitchFamily="34" charset="-122"/>
              </a:rPr>
              <a:t>2. </a:t>
            </a:r>
            <a:r>
              <a:rPr lang="zh-CN" altLang="en-US" sz="2200" dirty="0" smtClean="0">
                <a:latin typeface="微软雅黑" pitchFamily="34" charset="-122"/>
                <a:ea typeface="微软雅黑" pitchFamily="34" charset="-122"/>
              </a:rPr>
              <a:t>利率</a:t>
            </a:r>
            <a:r>
              <a:rPr lang="zh-CN" altLang="en-US" sz="2200" dirty="0">
                <a:latin typeface="微软雅黑" pitchFamily="34" charset="-122"/>
                <a:ea typeface="微软雅黑" pitchFamily="34" charset="-122"/>
              </a:rPr>
              <a:t>市场化的目标</a:t>
            </a:r>
            <a:r>
              <a:rPr lang="zh-CN" altLang="en-US" sz="2200" dirty="0" smtClean="0">
                <a:latin typeface="微软雅黑" pitchFamily="34" charset="-122"/>
                <a:ea typeface="微软雅黑" pitchFamily="34" charset="-122"/>
              </a:rPr>
              <a:t>：最终形成“中央银行</a:t>
            </a:r>
            <a:r>
              <a:rPr lang="zh-CN" altLang="en-US" sz="2200" dirty="0">
                <a:latin typeface="微软雅黑" pitchFamily="34" charset="-122"/>
                <a:ea typeface="微软雅黑" pitchFamily="34" charset="-122"/>
              </a:rPr>
              <a:t>基准利率为基础，以货币市场利率为中介，由市场供求决定金融机构存贷款利率和金融市场利率的市场化利率形成机制和市场化利率</a:t>
            </a:r>
            <a:r>
              <a:rPr lang="zh-CN" altLang="en-US" sz="2200" dirty="0" smtClean="0">
                <a:latin typeface="微软雅黑" pitchFamily="34" charset="-122"/>
                <a:ea typeface="微软雅黑" pitchFamily="34" charset="-122"/>
              </a:rPr>
              <a:t>体系“</a:t>
            </a:r>
            <a:endParaRPr lang="en-US" altLang="zh-CN" sz="2200" dirty="0">
              <a:latin typeface="微软雅黑" pitchFamily="34" charset="-122"/>
              <a:ea typeface="微软雅黑" pitchFamily="34" charset="-122"/>
            </a:endParaRPr>
          </a:p>
          <a:p>
            <a:pPr>
              <a:lnSpc>
                <a:spcPct val="150000"/>
              </a:lnSpc>
            </a:pPr>
            <a:r>
              <a:rPr lang="en-US" altLang="zh-CN" sz="2200" dirty="0" smtClean="0">
                <a:latin typeface="微软雅黑" pitchFamily="34" charset="-122"/>
                <a:ea typeface="微软雅黑" pitchFamily="34" charset="-122"/>
              </a:rPr>
              <a:t>3. </a:t>
            </a:r>
            <a:r>
              <a:rPr lang="zh-CN" altLang="en-US" sz="2200" dirty="0" smtClean="0">
                <a:latin typeface="微软雅黑" pitchFamily="34" charset="-122"/>
                <a:ea typeface="微软雅黑" pitchFamily="34" charset="-122"/>
              </a:rPr>
              <a:t>中国</a:t>
            </a:r>
            <a:r>
              <a:rPr lang="zh-CN" altLang="en-US" sz="2200" dirty="0">
                <a:latin typeface="微软雅黑" pitchFamily="34" charset="-122"/>
                <a:ea typeface="微软雅黑" pitchFamily="34" charset="-122"/>
              </a:rPr>
              <a:t>的利率市场化的基本步骤：“先外币，后本币；先贷款，后存款；存款先长期大额，后短期小额；先农村，后城市</a:t>
            </a:r>
            <a:r>
              <a:rPr lang="zh-CN" altLang="en-US" sz="2200" dirty="0" smtClean="0">
                <a:latin typeface="微软雅黑" pitchFamily="34" charset="-122"/>
                <a:ea typeface="微软雅黑" pitchFamily="34" charset="-122"/>
              </a:rPr>
              <a:t>”</a:t>
            </a:r>
            <a:endParaRPr lang="zh-CN" altLang="en-US" sz="2200" dirty="0">
              <a:latin typeface="微软雅黑" pitchFamily="34" charset="-122"/>
              <a:ea typeface="微软雅黑" pitchFamily="34" charset="-122"/>
            </a:endParaRPr>
          </a:p>
        </p:txBody>
      </p:sp>
      <p:sp>
        <p:nvSpPr>
          <p:cNvPr id="39944"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98F8CBB8-05B1-4835-9636-D60E2205638A}" type="slidenum">
              <a:rPr lang="zh-CN" altLang="en-US" smtClean="0">
                <a:solidFill>
                  <a:srgbClr val="898989"/>
                </a:solidFill>
              </a:rPr>
              <a:pPr/>
              <a:t>32</a:t>
            </a:fld>
            <a:endParaRPr lang="zh-CN" altLang="en-US" smtClean="0">
              <a:solidFill>
                <a:srgbClr val="898989"/>
              </a:solidFill>
            </a:endParaRPr>
          </a:p>
        </p:txBody>
      </p:sp>
      <p:sp>
        <p:nvSpPr>
          <p:cNvPr id="9"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dirty="0">
                <a:latin typeface="微软雅黑" pitchFamily="34" charset="-122"/>
                <a:ea typeface="微软雅黑" pitchFamily="34" charset="-122"/>
              </a:rPr>
              <a:t>四、利率的</a:t>
            </a:r>
            <a:r>
              <a:rPr lang="zh-CN" altLang="en-US" sz="2400" b="1" dirty="0" smtClean="0">
                <a:latin typeface="微软雅黑" pitchFamily="34" charset="-122"/>
                <a:ea typeface="微软雅黑" pitchFamily="34" charset="-122"/>
              </a:rPr>
              <a:t>作用及其发挥条件</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96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096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6538" y="1296988"/>
            <a:ext cx="3998912" cy="534987"/>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三）我国的利率市场化改革</a:t>
            </a:r>
          </a:p>
        </p:txBody>
      </p:sp>
      <p:sp>
        <p:nvSpPr>
          <p:cNvPr id="40966" name="矩形 11"/>
          <p:cNvSpPr>
            <a:spLocks noChangeArrowheads="1"/>
          </p:cNvSpPr>
          <p:nvPr/>
        </p:nvSpPr>
        <p:spPr bwMode="auto">
          <a:xfrm>
            <a:off x="658461" y="1923608"/>
            <a:ext cx="11228739"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eaLnBrk="1" hangingPunct="1">
              <a:lnSpc>
                <a:spcPts val="2800"/>
              </a:lnSpc>
              <a:buFont typeface="Wingdings" pitchFamily="2" charset="2"/>
              <a:buChar char="Ø"/>
            </a:pPr>
            <a:r>
              <a:rPr lang="en-US" altLang="zh-CN" dirty="0">
                <a:latin typeface="微软雅黑" pitchFamily="34" charset="-122"/>
                <a:ea typeface="微软雅黑" pitchFamily="34" charset="-122"/>
              </a:rPr>
              <a:t>1996 </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6 </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1 </a:t>
            </a:r>
            <a:r>
              <a:rPr lang="zh-CN" altLang="en-US" dirty="0">
                <a:latin typeface="微软雅黑" pitchFamily="34" charset="-122"/>
                <a:ea typeface="微软雅黑" pitchFamily="34" charset="-122"/>
              </a:rPr>
              <a:t>日，人民银行</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关于取消同业拆借利率上限管理的通知</a:t>
            </a:r>
            <a:r>
              <a:rPr lang="en-US" altLang="zh-CN" dirty="0">
                <a:latin typeface="微软雅黑" pitchFamily="34" charset="-122"/>
                <a:ea typeface="微软雅黑" pitchFamily="34" charset="-122"/>
              </a:rPr>
              <a:t>》</a:t>
            </a:r>
          </a:p>
          <a:p>
            <a:pPr marL="285750" indent="-285750" eaLnBrk="1" hangingPunct="1">
              <a:lnSpc>
                <a:spcPts val="2800"/>
              </a:lnSpc>
              <a:buFont typeface="Wingdings" pitchFamily="2" charset="2"/>
              <a:buChar char="Ø"/>
            </a:pPr>
            <a:r>
              <a:rPr lang="en-US" altLang="zh-CN" dirty="0">
                <a:latin typeface="微软雅黑" pitchFamily="34" charset="-122"/>
                <a:ea typeface="微软雅黑" pitchFamily="34" charset="-122"/>
              </a:rPr>
              <a:t>1997 </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6 </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5 </a:t>
            </a:r>
            <a:r>
              <a:rPr lang="zh-CN" altLang="en-US" dirty="0">
                <a:latin typeface="微软雅黑" pitchFamily="34" charset="-122"/>
                <a:ea typeface="微软雅黑" pitchFamily="34" charset="-122"/>
              </a:rPr>
              <a:t>日，人民银行下发了</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关于银行间债券回购业务有关问题的通知</a:t>
            </a:r>
            <a:r>
              <a:rPr lang="en-US" altLang="zh-CN" dirty="0">
                <a:latin typeface="微软雅黑" pitchFamily="34" charset="-122"/>
                <a:ea typeface="微软雅黑" pitchFamily="34" charset="-122"/>
              </a:rPr>
              <a:t>》</a:t>
            </a:r>
          </a:p>
          <a:p>
            <a:pPr marL="285750" indent="-285750" eaLnBrk="1" hangingPunct="1">
              <a:lnSpc>
                <a:spcPts val="2800"/>
              </a:lnSpc>
              <a:buFont typeface="Wingdings" pitchFamily="2" charset="2"/>
              <a:buChar char="Ø"/>
            </a:pPr>
            <a:r>
              <a:rPr lang="en-US" altLang="zh-CN" dirty="0">
                <a:latin typeface="微软雅黑" pitchFamily="34" charset="-122"/>
                <a:ea typeface="微软雅黑" pitchFamily="34" charset="-122"/>
              </a:rPr>
              <a:t>1998</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9 </a:t>
            </a:r>
            <a:r>
              <a:rPr lang="zh-CN" altLang="en-US" dirty="0">
                <a:latin typeface="微软雅黑" pitchFamily="34" charset="-122"/>
                <a:ea typeface="微软雅黑" pitchFamily="34" charset="-122"/>
              </a:rPr>
              <a:t>月，国家开发银行首次通过人民银行债券发行系统以公开招标方式发行了金融债券</a:t>
            </a:r>
            <a:endParaRPr lang="en-US" altLang="zh-CN" dirty="0">
              <a:latin typeface="微软雅黑" pitchFamily="34" charset="-122"/>
              <a:ea typeface="微软雅黑" pitchFamily="34" charset="-122"/>
            </a:endParaRPr>
          </a:p>
          <a:p>
            <a:pPr marL="285750" indent="-285750" eaLnBrk="1" hangingPunct="1">
              <a:lnSpc>
                <a:spcPts val="2800"/>
              </a:lnSpc>
              <a:buFont typeface="Wingdings" pitchFamily="2" charset="2"/>
              <a:buChar char="Ø"/>
            </a:pPr>
            <a:r>
              <a:rPr lang="en-US" altLang="zh-CN" dirty="0">
                <a:latin typeface="微软雅黑" pitchFamily="34" charset="-122"/>
                <a:ea typeface="微软雅黑" pitchFamily="34" charset="-122"/>
              </a:rPr>
              <a:t>1999 </a:t>
            </a:r>
            <a:r>
              <a:rPr lang="zh-CN" altLang="en-US" dirty="0">
                <a:latin typeface="微软雅黑" pitchFamily="34" charset="-122"/>
                <a:ea typeface="微软雅黑" pitchFamily="34" charset="-122"/>
              </a:rPr>
              <a:t>年，财政部首次在银行间债券市场实现以利率招标的方式发行国债</a:t>
            </a:r>
            <a:endParaRPr lang="en-US" altLang="zh-CN" dirty="0">
              <a:latin typeface="微软雅黑" pitchFamily="34" charset="-122"/>
              <a:ea typeface="微软雅黑" pitchFamily="34" charset="-122"/>
            </a:endParaRPr>
          </a:p>
          <a:p>
            <a:pPr marL="285750" indent="-285750" eaLnBrk="1" hangingPunct="1">
              <a:lnSpc>
                <a:spcPts val="2800"/>
              </a:lnSpc>
              <a:buFont typeface="Wingdings" pitchFamily="2" charset="2"/>
              <a:buChar char="Ø"/>
            </a:pPr>
            <a:r>
              <a:rPr lang="en-US" altLang="zh-CN" dirty="0">
                <a:latin typeface="微软雅黑" pitchFamily="34" charset="-122"/>
                <a:ea typeface="微软雅黑" pitchFamily="34" charset="-122"/>
              </a:rPr>
              <a:t>2000 </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9 </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21 </a:t>
            </a:r>
            <a:r>
              <a:rPr lang="zh-CN" altLang="en-US" dirty="0">
                <a:latin typeface="微软雅黑" pitchFamily="34" charset="-122"/>
                <a:ea typeface="微软雅黑" pitchFamily="34" charset="-122"/>
              </a:rPr>
              <a:t>日，人民银行放开外币贷款利率与大额外币存款利率</a:t>
            </a:r>
            <a:endParaRPr lang="en-US" altLang="zh-CN" dirty="0">
              <a:latin typeface="微软雅黑" pitchFamily="34" charset="-122"/>
              <a:ea typeface="微软雅黑" pitchFamily="34" charset="-122"/>
            </a:endParaRPr>
          </a:p>
          <a:p>
            <a:pPr marL="285750" indent="-285750" eaLnBrk="1" hangingPunct="1">
              <a:lnSpc>
                <a:spcPts val="2800"/>
              </a:lnSpc>
              <a:buFont typeface="Wingdings" pitchFamily="2" charset="2"/>
              <a:buChar char="Ø"/>
            </a:pPr>
            <a:r>
              <a:rPr lang="en-US" altLang="zh-CN" dirty="0">
                <a:latin typeface="微软雅黑" pitchFamily="34" charset="-122"/>
                <a:ea typeface="微软雅黑" pitchFamily="34" charset="-122"/>
              </a:rPr>
              <a:t>2002 </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3 </a:t>
            </a:r>
            <a:r>
              <a:rPr lang="zh-CN" altLang="en-US" dirty="0">
                <a:latin typeface="微软雅黑" pitchFamily="34" charset="-122"/>
                <a:ea typeface="微软雅黑" pitchFamily="34" charset="-122"/>
              </a:rPr>
              <a:t>月，人民银行将境内外资金融机构对境内中国居民的小额外币存款，统一纳入境内小额外币存款利率管理范围</a:t>
            </a:r>
            <a:endParaRPr lang="en-US" altLang="zh-CN" dirty="0">
              <a:latin typeface="微软雅黑" pitchFamily="34" charset="-122"/>
              <a:ea typeface="微软雅黑" pitchFamily="34" charset="-122"/>
            </a:endParaRPr>
          </a:p>
          <a:p>
            <a:pPr marL="285750" indent="-285750" eaLnBrk="1" hangingPunct="1">
              <a:lnSpc>
                <a:spcPts val="2800"/>
              </a:lnSpc>
              <a:buFont typeface="Wingdings" pitchFamily="2" charset="2"/>
              <a:buChar char="Ø"/>
            </a:pPr>
            <a:r>
              <a:rPr lang="en-US" altLang="zh-CN" dirty="0">
                <a:latin typeface="微软雅黑" pitchFamily="34" charset="-122"/>
                <a:ea typeface="微软雅黑" pitchFamily="34" charset="-122"/>
              </a:rPr>
              <a:t>2003 </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7 </a:t>
            </a:r>
            <a:r>
              <a:rPr lang="zh-CN" altLang="en-US" dirty="0">
                <a:latin typeface="微软雅黑" pitchFamily="34" charset="-122"/>
                <a:ea typeface="微软雅黑" pitchFamily="34" charset="-122"/>
              </a:rPr>
              <a:t>月，境内英镑、瑞士法郎、加拿大元的小额存款利率放开，</a:t>
            </a:r>
            <a:r>
              <a:rPr lang="en-US" altLang="zh-CN" dirty="0">
                <a:latin typeface="微软雅黑" pitchFamily="34" charset="-122"/>
                <a:ea typeface="微软雅黑" pitchFamily="34" charset="-122"/>
              </a:rPr>
              <a:t>11 </a:t>
            </a:r>
            <a:r>
              <a:rPr lang="zh-CN" altLang="en-US" dirty="0">
                <a:latin typeface="微软雅黑" pitchFamily="34" charset="-122"/>
                <a:ea typeface="微软雅黑" pitchFamily="34" charset="-122"/>
              </a:rPr>
              <a:t>月，小额外币存款利率下限放开</a:t>
            </a:r>
            <a:endParaRPr lang="en-US" altLang="zh-CN" dirty="0">
              <a:latin typeface="微软雅黑" pitchFamily="34" charset="-122"/>
              <a:ea typeface="微软雅黑" pitchFamily="34" charset="-122"/>
            </a:endParaRPr>
          </a:p>
          <a:p>
            <a:pPr marL="285750" indent="-285750" eaLnBrk="1" hangingPunct="1">
              <a:lnSpc>
                <a:spcPts val="2800"/>
              </a:lnSpc>
              <a:buFont typeface="Wingdings" pitchFamily="2" charset="2"/>
              <a:buChar char="Ø"/>
            </a:pPr>
            <a:r>
              <a:rPr lang="en-US" altLang="zh-CN" dirty="0">
                <a:latin typeface="微软雅黑" pitchFamily="34" charset="-122"/>
                <a:ea typeface="微软雅黑" pitchFamily="34" charset="-122"/>
              </a:rPr>
              <a:t>2003 </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8 </a:t>
            </a:r>
            <a:r>
              <a:rPr lang="zh-CN" altLang="en-US" dirty="0">
                <a:latin typeface="微软雅黑" pitchFamily="34" charset="-122"/>
                <a:ea typeface="微软雅黑" pitchFamily="34" charset="-122"/>
              </a:rPr>
              <a:t>月，人民银行允许试点地区农村信用社的贷款利率上浮不超过贷款基准利率的</a:t>
            </a:r>
            <a:r>
              <a:rPr lang="en-US" altLang="zh-CN" dirty="0">
                <a:latin typeface="微软雅黑" pitchFamily="34" charset="-122"/>
                <a:ea typeface="微软雅黑" pitchFamily="34" charset="-122"/>
              </a:rPr>
              <a:t>2 </a:t>
            </a:r>
            <a:r>
              <a:rPr lang="zh-CN" altLang="en-US" dirty="0" smtClean="0">
                <a:latin typeface="微软雅黑" pitchFamily="34" charset="-122"/>
                <a:ea typeface="微软雅黑" pitchFamily="34" charset="-122"/>
              </a:rPr>
              <a:t>倍</a:t>
            </a:r>
            <a:endParaRPr lang="en-US" altLang="zh-CN" dirty="0" smtClean="0">
              <a:latin typeface="微软雅黑" pitchFamily="34" charset="-122"/>
              <a:ea typeface="微软雅黑" pitchFamily="34" charset="-122"/>
            </a:endParaRPr>
          </a:p>
          <a:p>
            <a:pPr marL="285750" indent="-285750" eaLnBrk="1" hangingPunct="1">
              <a:lnSpc>
                <a:spcPts val="2800"/>
              </a:lnSpc>
              <a:buFont typeface="Wingdings" pitchFamily="2" charset="2"/>
              <a:buChar char="Ø"/>
            </a:pPr>
            <a:r>
              <a:rPr lang="en-US" altLang="zh-CN" dirty="0">
                <a:latin typeface="微软雅黑" pitchFamily="34" charset="-122"/>
                <a:ea typeface="微软雅黑" pitchFamily="34" charset="-122"/>
              </a:rPr>
              <a:t>2004 </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1 </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1 </a:t>
            </a:r>
            <a:r>
              <a:rPr lang="zh-CN" altLang="en-US" dirty="0">
                <a:latin typeface="微软雅黑" pitchFamily="34" charset="-122"/>
                <a:ea typeface="微软雅黑" pitchFamily="34" charset="-122"/>
              </a:rPr>
              <a:t>日，人民银行决定将商业银行、城市信用社的贷款利率浮动区间上限扩大到基准利率的</a:t>
            </a:r>
            <a:r>
              <a:rPr lang="en-US" altLang="zh-CN" dirty="0">
                <a:latin typeface="微软雅黑" pitchFamily="34" charset="-122"/>
                <a:ea typeface="微软雅黑" pitchFamily="34" charset="-122"/>
              </a:rPr>
              <a:t>1.7</a:t>
            </a:r>
            <a:r>
              <a:rPr lang="zh-CN" altLang="en-US" dirty="0">
                <a:latin typeface="微软雅黑" pitchFamily="34" charset="-122"/>
                <a:ea typeface="微软雅黑" pitchFamily="34" charset="-122"/>
              </a:rPr>
              <a:t>倍，农村信用社贷款利率上限扩大到贷款基准利率的</a:t>
            </a:r>
            <a:r>
              <a:rPr lang="en-US" altLang="zh-CN" dirty="0">
                <a:latin typeface="微软雅黑" pitchFamily="34" charset="-122"/>
                <a:ea typeface="微软雅黑" pitchFamily="34" charset="-122"/>
              </a:rPr>
              <a:t>2 </a:t>
            </a:r>
            <a:r>
              <a:rPr lang="zh-CN" altLang="en-US" dirty="0">
                <a:latin typeface="微软雅黑" pitchFamily="34" charset="-122"/>
                <a:ea typeface="微软雅黑" pitchFamily="34" charset="-122"/>
              </a:rPr>
              <a:t>倍，</a:t>
            </a:r>
            <a:r>
              <a:rPr lang="en-US" altLang="zh-CN" dirty="0">
                <a:latin typeface="微软雅黑" pitchFamily="34" charset="-122"/>
                <a:ea typeface="微软雅黑" pitchFamily="34" charset="-122"/>
              </a:rPr>
              <a:t>2004 </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10 </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29 </a:t>
            </a:r>
            <a:r>
              <a:rPr lang="zh-CN" altLang="en-US" dirty="0">
                <a:latin typeface="微软雅黑" pitchFamily="34" charset="-122"/>
                <a:ea typeface="微软雅黑" pitchFamily="34" charset="-122"/>
              </a:rPr>
              <a:t>日，人民银行决定不再设定金融机构</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不含城乡信用社</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人民币贷款利率上限；</a:t>
            </a:r>
            <a:r>
              <a:rPr lang="en-US" altLang="zh-CN" dirty="0">
                <a:latin typeface="微软雅黑" pitchFamily="34" charset="-122"/>
                <a:ea typeface="微软雅黑" pitchFamily="34" charset="-122"/>
              </a:rPr>
              <a:t>2004 </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11 </a:t>
            </a:r>
            <a:r>
              <a:rPr lang="zh-CN" altLang="en-US" dirty="0">
                <a:latin typeface="微软雅黑" pitchFamily="34" charset="-122"/>
                <a:ea typeface="微软雅黑" pitchFamily="34" charset="-122"/>
              </a:rPr>
              <a:t>月，人民银行放开</a:t>
            </a:r>
            <a:r>
              <a:rPr lang="en-US" altLang="zh-CN" dirty="0">
                <a:latin typeface="微软雅黑" pitchFamily="34" charset="-122"/>
                <a:ea typeface="微软雅黑" pitchFamily="34" charset="-122"/>
              </a:rPr>
              <a:t>1 </a:t>
            </a:r>
            <a:r>
              <a:rPr lang="zh-CN" altLang="en-US" dirty="0">
                <a:latin typeface="微软雅黑" pitchFamily="34" charset="-122"/>
                <a:ea typeface="微软雅黑" pitchFamily="34" charset="-122"/>
              </a:rPr>
              <a:t>年期以上小额外币存款利率</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
        <p:nvSpPr>
          <p:cNvPr id="40967"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F8742333-94DD-406C-BEF5-BFB2942DA86A}" type="slidenum">
              <a:rPr lang="zh-CN" altLang="en-US" smtClean="0">
                <a:solidFill>
                  <a:srgbClr val="898989"/>
                </a:solidFill>
              </a:rPr>
              <a:pPr/>
              <a:t>33</a:t>
            </a:fld>
            <a:endParaRPr lang="zh-CN" altLang="en-US" smtClean="0">
              <a:solidFill>
                <a:srgbClr val="898989"/>
              </a:solidFill>
            </a:endParaRPr>
          </a:p>
        </p:txBody>
      </p:sp>
      <p:sp>
        <p:nvSpPr>
          <p:cNvPr id="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dirty="0">
                <a:latin typeface="微软雅黑" pitchFamily="34" charset="-122"/>
                <a:ea typeface="微软雅黑" pitchFamily="34" charset="-122"/>
              </a:rPr>
              <a:t>四、利率的</a:t>
            </a:r>
            <a:r>
              <a:rPr lang="zh-CN" altLang="en-US" sz="2400" b="1" dirty="0" smtClean="0">
                <a:latin typeface="微软雅黑" pitchFamily="34" charset="-122"/>
                <a:ea typeface="微软雅黑" pitchFamily="34" charset="-122"/>
              </a:rPr>
              <a:t>作用及其发挥条件</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98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198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307603"/>
            <a:ext cx="3998913" cy="534988"/>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三）我国的利率市场化改革</a:t>
            </a:r>
          </a:p>
        </p:txBody>
      </p:sp>
      <p:sp>
        <p:nvSpPr>
          <p:cNvPr id="41990" name="矩形 11"/>
          <p:cNvSpPr>
            <a:spLocks noChangeArrowheads="1"/>
          </p:cNvSpPr>
          <p:nvPr/>
        </p:nvSpPr>
        <p:spPr bwMode="auto">
          <a:xfrm>
            <a:off x="603147" y="2128809"/>
            <a:ext cx="11080853" cy="38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eaLnBrk="1" hangingPunct="1">
              <a:lnSpc>
                <a:spcPct val="150000"/>
              </a:lnSpc>
              <a:buFont typeface="Wingdings" pitchFamily="2" charset="2"/>
              <a:buChar char="Ø"/>
            </a:pPr>
            <a:r>
              <a:rPr lang="en-US" altLang="zh-CN" dirty="0" smtClean="0">
                <a:latin typeface="微软雅黑" pitchFamily="34" charset="-122"/>
                <a:ea typeface="微软雅黑" pitchFamily="34" charset="-122"/>
              </a:rPr>
              <a:t>2012</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6</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7</a:t>
            </a:r>
            <a:r>
              <a:rPr lang="zh-CN" altLang="en-US" dirty="0">
                <a:latin typeface="微软雅黑" pitchFamily="34" charset="-122"/>
                <a:ea typeface="微软雅黑" pitchFamily="34" charset="-122"/>
              </a:rPr>
              <a:t>日，中国人民银行决定将金融机构存款利率浮动区间的上限调整为基准利率的</a:t>
            </a:r>
            <a:r>
              <a:rPr lang="en-US" altLang="zh-CN" dirty="0">
                <a:latin typeface="微软雅黑" pitchFamily="34" charset="-122"/>
                <a:ea typeface="微软雅黑" pitchFamily="34" charset="-122"/>
              </a:rPr>
              <a:t>1.1</a:t>
            </a:r>
            <a:r>
              <a:rPr lang="zh-CN" altLang="en-US" dirty="0">
                <a:latin typeface="微软雅黑" pitchFamily="34" charset="-122"/>
                <a:ea typeface="微软雅黑" pitchFamily="34" charset="-122"/>
              </a:rPr>
              <a:t>倍，贷款利率浮动区间的下限调整为基准利率的</a:t>
            </a:r>
            <a:r>
              <a:rPr lang="en-US" altLang="zh-CN" dirty="0">
                <a:latin typeface="微软雅黑" pitchFamily="34" charset="-122"/>
                <a:ea typeface="微软雅黑" pitchFamily="34" charset="-122"/>
              </a:rPr>
              <a:t>0.8</a:t>
            </a:r>
            <a:r>
              <a:rPr lang="zh-CN" altLang="en-US" dirty="0">
                <a:latin typeface="微软雅黑" pitchFamily="34" charset="-122"/>
                <a:ea typeface="微软雅黑" pitchFamily="34" charset="-122"/>
              </a:rPr>
              <a:t>倍，</a:t>
            </a:r>
            <a:r>
              <a:rPr lang="en-US" altLang="zh-CN" dirty="0">
                <a:latin typeface="微软雅黑" pitchFamily="34" charset="-122"/>
                <a:ea typeface="微软雅黑" pitchFamily="34" charset="-122"/>
              </a:rPr>
              <a:t>7</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日，贷款利率浮动区间的下限调整为基准利率的</a:t>
            </a:r>
            <a:r>
              <a:rPr lang="en-US" altLang="zh-CN" dirty="0">
                <a:latin typeface="微软雅黑" pitchFamily="34" charset="-122"/>
                <a:ea typeface="微软雅黑" pitchFamily="34" charset="-122"/>
              </a:rPr>
              <a:t>0.7</a:t>
            </a:r>
            <a:r>
              <a:rPr lang="zh-CN" altLang="en-US" dirty="0">
                <a:latin typeface="微软雅黑" pitchFamily="34" charset="-122"/>
                <a:ea typeface="微软雅黑" pitchFamily="34" charset="-122"/>
              </a:rPr>
              <a:t>倍</a:t>
            </a:r>
            <a:endParaRPr lang="en-US" altLang="zh-CN" dirty="0">
              <a:latin typeface="微软雅黑" pitchFamily="34" charset="-122"/>
              <a:ea typeface="微软雅黑" pitchFamily="34" charset="-122"/>
            </a:endParaRPr>
          </a:p>
          <a:p>
            <a:pPr marL="285750" indent="-285750" eaLnBrk="1" hangingPunct="1">
              <a:lnSpc>
                <a:spcPct val="150000"/>
              </a:lnSpc>
              <a:buFont typeface="Wingdings" pitchFamily="2" charset="2"/>
              <a:buChar char="Ø"/>
            </a:pPr>
            <a:r>
              <a:rPr lang="en-US" altLang="zh-CN" dirty="0">
                <a:latin typeface="微软雅黑" pitchFamily="34" charset="-122"/>
                <a:ea typeface="微软雅黑" pitchFamily="34" charset="-122"/>
              </a:rPr>
              <a:t>2013</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7</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19</a:t>
            </a:r>
            <a:r>
              <a:rPr lang="zh-CN" altLang="en-US" dirty="0">
                <a:latin typeface="微软雅黑" pitchFamily="34" charset="-122"/>
                <a:ea typeface="微软雅黑" pitchFamily="34" charset="-122"/>
              </a:rPr>
              <a:t>日，央行宣布取消贷款利率</a:t>
            </a:r>
            <a:r>
              <a:rPr lang="en-US" altLang="zh-CN" dirty="0">
                <a:latin typeface="微软雅黑" pitchFamily="34" charset="-122"/>
                <a:ea typeface="微软雅黑" pitchFamily="34" charset="-122"/>
              </a:rPr>
              <a:t>0.7</a:t>
            </a:r>
            <a:r>
              <a:rPr lang="zh-CN" altLang="en-US" dirty="0">
                <a:latin typeface="微软雅黑" pitchFamily="34" charset="-122"/>
                <a:ea typeface="微软雅黑" pitchFamily="34" charset="-122"/>
              </a:rPr>
              <a:t>倍下限</a:t>
            </a:r>
            <a:endParaRPr lang="en-US" altLang="zh-CN" dirty="0">
              <a:latin typeface="微软雅黑" pitchFamily="34" charset="-122"/>
              <a:ea typeface="微软雅黑" pitchFamily="34" charset="-122"/>
            </a:endParaRPr>
          </a:p>
          <a:p>
            <a:pPr marL="285750" indent="-285750" eaLnBrk="1" hangingPunct="1">
              <a:lnSpc>
                <a:spcPct val="150000"/>
              </a:lnSpc>
              <a:buFont typeface="Wingdings" pitchFamily="2" charset="2"/>
              <a:buChar char="Ø"/>
            </a:pPr>
            <a:r>
              <a:rPr lang="en-US" altLang="zh-CN" dirty="0">
                <a:latin typeface="微软雅黑" pitchFamily="34" charset="-122"/>
                <a:ea typeface="微软雅黑" pitchFamily="34" charset="-122"/>
              </a:rPr>
              <a:t>2015</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8</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26</a:t>
            </a:r>
            <a:r>
              <a:rPr lang="zh-CN" altLang="en-US" dirty="0">
                <a:latin typeface="微软雅黑" pitchFamily="34" charset="-122"/>
                <a:ea typeface="微软雅黑" pitchFamily="34" charset="-122"/>
              </a:rPr>
              <a:t>日，央行宣布放开一年期以上定期存款利率</a:t>
            </a:r>
            <a:r>
              <a:rPr lang="zh-CN" altLang="en-US" dirty="0" smtClean="0">
                <a:latin typeface="微软雅黑" pitchFamily="34" charset="-122"/>
                <a:ea typeface="微软雅黑" pitchFamily="34" charset="-122"/>
              </a:rPr>
              <a:t>上限</a:t>
            </a:r>
            <a:endParaRPr lang="en-US" altLang="zh-CN" dirty="0" smtClean="0">
              <a:latin typeface="微软雅黑" pitchFamily="34" charset="-122"/>
              <a:ea typeface="微软雅黑" pitchFamily="34" charset="-122"/>
            </a:endParaRPr>
          </a:p>
          <a:p>
            <a:pPr marL="285750" indent="-285750" eaLnBrk="1" hangingPunct="1">
              <a:lnSpc>
                <a:spcPct val="150000"/>
              </a:lnSpc>
              <a:buFont typeface="Wingdings" pitchFamily="2" charset="2"/>
              <a:buChar char="Ø"/>
            </a:pPr>
            <a:r>
              <a:rPr lang="en-US" altLang="zh-CN" dirty="0" smtClean="0">
                <a:latin typeface="微软雅黑" pitchFamily="34" charset="-122"/>
                <a:ea typeface="微软雅黑" pitchFamily="34" charset="-122"/>
              </a:rPr>
              <a:t>2019</a:t>
            </a:r>
            <a:r>
              <a:rPr lang="zh-CN" altLang="en-US" dirty="0" smtClean="0">
                <a:latin typeface="微软雅黑" pitchFamily="34" charset="-122"/>
                <a:ea typeface="微软雅黑" pitchFamily="34" charset="-122"/>
              </a:rPr>
              <a:t>年</a:t>
            </a:r>
            <a:r>
              <a:rPr lang="en-US" altLang="zh-CN" dirty="0">
                <a:latin typeface="微软雅黑" pitchFamily="34" charset="-122"/>
                <a:ea typeface="微软雅黑" pitchFamily="34" charset="-122"/>
              </a:rPr>
              <a:t>8</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17</a:t>
            </a:r>
            <a:r>
              <a:rPr lang="zh-CN" altLang="en-US" dirty="0">
                <a:latin typeface="微软雅黑" pitchFamily="34" charset="-122"/>
                <a:ea typeface="微软雅黑" pitchFamily="34" charset="-122"/>
              </a:rPr>
              <a:t>日，中国人民银行发布公告，宣布改革完善贷款市场报价利率形成</a:t>
            </a:r>
            <a:r>
              <a:rPr lang="zh-CN" altLang="en-US" dirty="0" smtClean="0">
                <a:latin typeface="微软雅黑" pitchFamily="34" charset="-122"/>
                <a:ea typeface="微软雅黑" pitchFamily="34" charset="-122"/>
              </a:rPr>
              <a:t>机制</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在报价原则、形成方式、期限品种、报价行、报价频率和运用要求等六个方面对</a:t>
            </a:r>
            <a:r>
              <a:rPr lang="en-US" altLang="zh-CN" dirty="0">
                <a:latin typeface="微软雅黑" pitchFamily="34" charset="-122"/>
                <a:ea typeface="微软雅黑" pitchFamily="34" charset="-122"/>
              </a:rPr>
              <a:t>LPR</a:t>
            </a:r>
            <a:r>
              <a:rPr lang="zh-CN" altLang="en-US" dirty="0">
                <a:latin typeface="微软雅黑" pitchFamily="34" charset="-122"/>
                <a:ea typeface="微软雅黑" pitchFamily="34" charset="-122"/>
              </a:rPr>
              <a:t>进行改革，同时将贷款基础利率中文名更改为贷款市场报价利率，英文名</a:t>
            </a:r>
            <a:r>
              <a:rPr lang="en-US" altLang="zh-CN" dirty="0">
                <a:latin typeface="微软雅黑" pitchFamily="34" charset="-122"/>
                <a:ea typeface="微软雅黑" pitchFamily="34" charset="-122"/>
              </a:rPr>
              <a:t>LPR</a:t>
            </a:r>
            <a:r>
              <a:rPr lang="zh-CN" altLang="en-US" dirty="0">
                <a:latin typeface="微软雅黑" pitchFamily="34" charset="-122"/>
                <a:ea typeface="微软雅黑" pitchFamily="34" charset="-122"/>
              </a:rPr>
              <a:t>保持不变</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285750" indent="-285750" eaLnBrk="1" hangingPunct="1">
              <a:lnSpc>
                <a:spcPct val="150000"/>
              </a:lnSpc>
              <a:buFont typeface="Wingdings" pitchFamily="2" charset="2"/>
              <a:buChar char="Ø"/>
            </a:pPr>
            <a:r>
              <a:rPr lang="en-US" altLang="zh-CN" dirty="0">
                <a:latin typeface="微软雅黑" pitchFamily="34" charset="-122"/>
                <a:ea typeface="微软雅黑" pitchFamily="34" charset="-122"/>
              </a:rPr>
              <a:t>2019</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8</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25</a:t>
            </a:r>
            <a:r>
              <a:rPr lang="zh-CN" altLang="en-US" dirty="0">
                <a:latin typeface="微软雅黑" pitchFamily="34" charset="-122"/>
                <a:ea typeface="微软雅黑" pitchFamily="34" charset="-122"/>
              </a:rPr>
              <a:t>日，人民银行发布公告，要求自</a:t>
            </a:r>
            <a:r>
              <a:rPr lang="en-US" altLang="zh-CN" dirty="0">
                <a:latin typeface="微软雅黑" pitchFamily="34" charset="-122"/>
                <a:ea typeface="微软雅黑" pitchFamily="34" charset="-122"/>
              </a:rPr>
              <a:t>2019</a:t>
            </a:r>
            <a:r>
              <a:rPr lang="zh-CN" altLang="en-US" dirty="0">
                <a:latin typeface="微软雅黑" pitchFamily="34" charset="-122"/>
                <a:ea typeface="微软雅黑" pitchFamily="34" charset="-122"/>
              </a:rPr>
              <a:t>年</a:t>
            </a:r>
            <a:r>
              <a:rPr lang="en-US" altLang="zh-CN" dirty="0">
                <a:latin typeface="微软雅黑" pitchFamily="34" charset="-122"/>
                <a:ea typeface="微软雅黑" pitchFamily="34" charset="-122"/>
              </a:rPr>
              <a:t>10</a:t>
            </a:r>
            <a:r>
              <a:rPr lang="zh-CN" altLang="en-US" dirty="0">
                <a:latin typeface="微软雅黑" pitchFamily="34" charset="-122"/>
                <a:ea typeface="微软雅黑" pitchFamily="34" charset="-122"/>
              </a:rPr>
              <a:t>月</a:t>
            </a:r>
            <a:r>
              <a:rPr lang="en-US" altLang="zh-CN" dirty="0">
                <a:latin typeface="微软雅黑" pitchFamily="34" charset="-122"/>
                <a:ea typeface="微软雅黑" pitchFamily="34" charset="-122"/>
              </a:rPr>
              <a:t>8</a:t>
            </a:r>
            <a:r>
              <a:rPr lang="zh-CN" altLang="en-US" dirty="0">
                <a:latin typeface="微软雅黑" pitchFamily="34" charset="-122"/>
                <a:ea typeface="微软雅黑" pitchFamily="34" charset="-122"/>
              </a:rPr>
              <a:t>日起，新发放商业性个人住房贷款利率以最近一个月相应期限的贷款市场报价利率为定价基准加点形成</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p:txBody>
      </p:sp>
      <p:sp>
        <p:nvSpPr>
          <p:cNvPr id="41991"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2980E3AA-7F68-4771-8891-D43AD2CB42F3}" type="slidenum">
              <a:rPr lang="zh-CN" altLang="en-US" smtClean="0">
                <a:solidFill>
                  <a:srgbClr val="898989"/>
                </a:solidFill>
              </a:rPr>
              <a:pPr/>
              <a:t>34</a:t>
            </a:fld>
            <a:endParaRPr lang="zh-CN" altLang="en-US" smtClean="0">
              <a:solidFill>
                <a:srgbClr val="898989"/>
              </a:solidFill>
            </a:endParaRPr>
          </a:p>
        </p:txBody>
      </p:sp>
      <p:sp>
        <p:nvSpPr>
          <p:cNvPr id="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dirty="0">
                <a:latin typeface="微软雅黑" pitchFamily="34" charset="-122"/>
                <a:ea typeface="微软雅黑" pitchFamily="34" charset="-122"/>
              </a:rPr>
              <a:t>四、利率的</a:t>
            </a:r>
            <a:r>
              <a:rPr lang="zh-CN" altLang="en-US" sz="2400" b="1" dirty="0" smtClean="0">
                <a:latin typeface="微软雅黑" pitchFamily="34" charset="-122"/>
                <a:ea typeface="微软雅黑" pitchFamily="34" charset="-122"/>
              </a:rPr>
              <a:t>作用及其发挥条件</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98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198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600" y="1190867"/>
            <a:ext cx="3998913" cy="534988"/>
          </a:xfrm>
          <a:prstGeom prst="rect">
            <a:avLst/>
          </a:prstGeom>
        </p:spPr>
        <p:txBody>
          <a:bodyPr wrap="none">
            <a:spAutoFit/>
          </a:bodyPr>
          <a:lstStyle/>
          <a:p>
            <a:pPr eaLnBrk="1" hangingPunct="1">
              <a:lnSpc>
                <a:spcPct val="120000"/>
              </a:lnSpc>
              <a:defRPr/>
            </a:pPr>
            <a:r>
              <a:rPr lang="en-US" altLang="zh-CN" sz="2400" b="1" kern="0" dirty="0">
                <a:solidFill>
                  <a:srgbClr val="000000"/>
                </a:solidFill>
                <a:latin typeface="微软雅黑" panose="020B0503020204020204" pitchFamily="34" charset="-122"/>
                <a:ea typeface="微软雅黑" panose="020B0503020204020204" pitchFamily="34" charset="-122"/>
              </a:rPr>
              <a:t>(</a:t>
            </a:r>
            <a:r>
              <a:rPr lang="zh-CN" altLang="en-US" sz="2400" b="1" kern="0" dirty="0">
                <a:solidFill>
                  <a:srgbClr val="000000"/>
                </a:solidFill>
                <a:latin typeface="微软雅黑" panose="020B0503020204020204" pitchFamily="34" charset="-122"/>
                <a:ea typeface="微软雅黑" panose="020B0503020204020204" pitchFamily="34" charset="-122"/>
              </a:rPr>
              <a:t>三）我国的利率市场化改革</a:t>
            </a:r>
          </a:p>
        </p:txBody>
      </p:sp>
      <p:sp>
        <p:nvSpPr>
          <p:cNvPr id="41990" name="矩形 11"/>
          <p:cNvSpPr>
            <a:spLocks noChangeArrowheads="1"/>
          </p:cNvSpPr>
          <p:nvPr/>
        </p:nvSpPr>
        <p:spPr bwMode="auto">
          <a:xfrm>
            <a:off x="603147" y="2012073"/>
            <a:ext cx="11080853" cy="38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eaLnBrk="1" hangingPunct="1">
              <a:lnSpc>
                <a:spcPct val="150000"/>
              </a:lnSpc>
              <a:buFont typeface="Wingdings" pitchFamily="2" charset="2"/>
              <a:buChar char="Ø"/>
            </a:pPr>
            <a:r>
              <a:rPr lang="en-US" altLang="zh-CN" dirty="0" smtClean="0">
                <a:solidFill>
                  <a:srgbClr val="000000"/>
                </a:solidFill>
                <a:latin typeface="微软雅黑" pitchFamily="34" charset="-122"/>
                <a:ea typeface="微软雅黑" pitchFamily="34" charset="-122"/>
              </a:rPr>
              <a:t>2019</a:t>
            </a:r>
            <a:r>
              <a:rPr lang="zh-CN" altLang="en-US" dirty="0">
                <a:solidFill>
                  <a:srgbClr val="000000"/>
                </a:solidFill>
                <a:latin typeface="微软雅黑" pitchFamily="34" charset="-122"/>
                <a:ea typeface="微软雅黑" pitchFamily="34" charset="-122"/>
              </a:rPr>
              <a:t>年</a:t>
            </a:r>
            <a:r>
              <a:rPr lang="en-US" altLang="zh-CN" dirty="0">
                <a:solidFill>
                  <a:srgbClr val="000000"/>
                </a:solidFill>
                <a:latin typeface="微软雅黑" pitchFamily="34" charset="-122"/>
                <a:ea typeface="微软雅黑" pitchFamily="34" charset="-122"/>
              </a:rPr>
              <a:t>10</a:t>
            </a:r>
            <a:r>
              <a:rPr lang="zh-CN" altLang="en-US" dirty="0">
                <a:solidFill>
                  <a:srgbClr val="000000"/>
                </a:solidFill>
                <a:latin typeface="微软雅黑" pitchFamily="34" charset="-122"/>
                <a:ea typeface="微软雅黑" pitchFamily="34" charset="-122"/>
              </a:rPr>
              <a:t>月</a:t>
            </a:r>
            <a:r>
              <a:rPr lang="en-US" altLang="zh-CN" dirty="0">
                <a:solidFill>
                  <a:srgbClr val="000000"/>
                </a:solidFill>
                <a:latin typeface="微软雅黑" pitchFamily="34" charset="-122"/>
                <a:ea typeface="微软雅黑" pitchFamily="34" charset="-122"/>
              </a:rPr>
              <a:t>28</a:t>
            </a:r>
            <a:r>
              <a:rPr lang="zh-CN" altLang="en-US" dirty="0">
                <a:solidFill>
                  <a:srgbClr val="000000"/>
                </a:solidFill>
                <a:latin typeface="微软雅黑" pitchFamily="34" charset="-122"/>
                <a:ea typeface="微软雅黑" pitchFamily="34" charset="-122"/>
              </a:rPr>
              <a:t>日，人民银行发布公告，要求自</a:t>
            </a:r>
            <a:r>
              <a:rPr lang="en-US" altLang="zh-CN" dirty="0">
                <a:solidFill>
                  <a:srgbClr val="000000"/>
                </a:solidFill>
                <a:latin typeface="微软雅黑" pitchFamily="34" charset="-122"/>
                <a:ea typeface="微软雅黑" pitchFamily="34" charset="-122"/>
              </a:rPr>
              <a:t>2020</a:t>
            </a:r>
            <a:r>
              <a:rPr lang="zh-CN" altLang="en-US" dirty="0">
                <a:solidFill>
                  <a:srgbClr val="000000"/>
                </a:solidFill>
                <a:latin typeface="微软雅黑" pitchFamily="34" charset="-122"/>
                <a:ea typeface="微软雅黑" pitchFamily="34" charset="-122"/>
              </a:rPr>
              <a:t>年</a:t>
            </a:r>
            <a:r>
              <a:rPr lang="en-US" altLang="zh-CN" dirty="0">
                <a:solidFill>
                  <a:srgbClr val="000000"/>
                </a:solidFill>
                <a:latin typeface="微软雅黑" pitchFamily="34" charset="-122"/>
                <a:ea typeface="微软雅黑" pitchFamily="34" charset="-122"/>
              </a:rPr>
              <a:t>1</a:t>
            </a:r>
            <a:r>
              <a:rPr lang="zh-CN" altLang="en-US" dirty="0">
                <a:solidFill>
                  <a:srgbClr val="000000"/>
                </a:solidFill>
                <a:latin typeface="微软雅黑" pitchFamily="34" charset="-122"/>
                <a:ea typeface="微软雅黑" pitchFamily="34" charset="-122"/>
              </a:rPr>
              <a:t>月</a:t>
            </a:r>
            <a:r>
              <a:rPr lang="en-US" altLang="zh-CN" dirty="0">
                <a:solidFill>
                  <a:srgbClr val="000000"/>
                </a:solidFill>
                <a:latin typeface="微软雅黑" pitchFamily="34" charset="-122"/>
                <a:ea typeface="微软雅黑" pitchFamily="34" charset="-122"/>
              </a:rPr>
              <a:t>1</a:t>
            </a:r>
            <a:r>
              <a:rPr lang="zh-CN" altLang="en-US" dirty="0">
                <a:solidFill>
                  <a:srgbClr val="000000"/>
                </a:solidFill>
                <a:latin typeface="微软雅黑" pitchFamily="34" charset="-122"/>
                <a:ea typeface="微软雅黑" pitchFamily="34" charset="-122"/>
              </a:rPr>
              <a:t>日起，各金融机构不得签订参考贷款基准利率定价的浮动利率贷款合同。自</a:t>
            </a:r>
            <a:r>
              <a:rPr lang="en-US" altLang="zh-CN" dirty="0">
                <a:solidFill>
                  <a:srgbClr val="000000"/>
                </a:solidFill>
                <a:latin typeface="微软雅黑" pitchFamily="34" charset="-122"/>
                <a:ea typeface="微软雅黑" pitchFamily="34" charset="-122"/>
              </a:rPr>
              <a:t>2020</a:t>
            </a:r>
            <a:r>
              <a:rPr lang="zh-CN" altLang="en-US" dirty="0">
                <a:solidFill>
                  <a:srgbClr val="000000"/>
                </a:solidFill>
                <a:latin typeface="微软雅黑" pitchFamily="34" charset="-122"/>
                <a:ea typeface="微软雅黑" pitchFamily="34" charset="-122"/>
              </a:rPr>
              <a:t>年</a:t>
            </a:r>
            <a:r>
              <a:rPr lang="en-US" altLang="zh-CN" dirty="0">
                <a:solidFill>
                  <a:srgbClr val="000000"/>
                </a:solidFill>
                <a:latin typeface="微软雅黑" pitchFamily="34" charset="-122"/>
                <a:ea typeface="微软雅黑" pitchFamily="34" charset="-122"/>
              </a:rPr>
              <a:t>3</a:t>
            </a:r>
            <a:r>
              <a:rPr lang="zh-CN" altLang="en-US" dirty="0">
                <a:solidFill>
                  <a:srgbClr val="000000"/>
                </a:solidFill>
                <a:latin typeface="微软雅黑" pitchFamily="34" charset="-122"/>
                <a:ea typeface="微软雅黑" pitchFamily="34" charset="-122"/>
              </a:rPr>
              <a:t>月</a:t>
            </a:r>
            <a:r>
              <a:rPr lang="en-US" altLang="zh-CN" dirty="0">
                <a:solidFill>
                  <a:srgbClr val="000000"/>
                </a:solidFill>
                <a:latin typeface="微软雅黑" pitchFamily="34" charset="-122"/>
                <a:ea typeface="微软雅黑" pitchFamily="34" charset="-122"/>
              </a:rPr>
              <a:t>1</a:t>
            </a:r>
            <a:r>
              <a:rPr lang="zh-CN" altLang="en-US" dirty="0">
                <a:solidFill>
                  <a:srgbClr val="000000"/>
                </a:solidFill>
                <a:latin typeface="微软雅黑" pitchFamily="34" charset="-122"/>
                <a:ea typeface="微软雅黑" pitchFamily="34" charset="-122"/>
              </a:rPr>
              <a:t>日起，金融机构应与存量浮动利率贷款客户就定价基准转换条款进行协商，将原合同约定的利率定价方式转换为以</a:t>
            </a:r>
            <a:r>
              <a:rPr lang="en-US" altLang="zh-CN" dirty="0">
                <a:solidFill>
                  <a:srgbClr val="000000"/>
                </a:solidFill>
                <a:latin typeface="微软雅黑" pitchFamily="34" charset="-122"/>
                <a:ea typeface="微软雅黑" pitchFamily="34" charset="-122"/>
              </a:rPr>
              <a:t>LPR</a:t>
            </a:r>
            <a:r>
              <a:rPr lang="zh-CN" altLang="en-US" dirty="0">
                <a:solidFill>
                  <a:srgbClr val="000000"/>
                </a:solidFill>
                <a:latin typeface="微软雅黑" pitchFamily="34" charset="-122"/>
                <a:ea typeface="微软雅黑" pitchFamily="34" charset="-122"/>
              </a:rPr>
              <a:t>为定价基准加点形成（加点可为负值），加点数值在合同剩余期限内固定不变；也可转换为固定利率</a:t>
            </a:r>
            <a:r>
              <a:rPr lang="zh-CN" altLang="en-US" dirty="0" smtClean="0">
                <a:solidFill>
                  <a:srgbClr val="000000"/>
                </a:solidFill>
                <a:latin typeface="微软雅黑" pitchFamily="34" charset="-122"/>
                <a:ea typeface="微软雅黑" pitchFamily="34" charset="-122"/>
              </a:rPr>
              <a:t>。</a:t>
            </a:r>
            <a:endParaRPr lang="en-US" altLang="zh-CN" dirty="0" smtClean="0">
              <a:solidFill>
                <a:srgbClr val="000000"/>
              </a:solidFill>
              <a:latin typeface="微软雅黑" pitchFamily="34" charset="-122"/>
              <a:ea typeface="微软雅黑" pitchFamily="34" charset="-122"/>
            </a:endParaRPr>
          </a:p>
          <a:p>
            <a:pPr marL="285750" indent="-285750" eaLnBrk="1" hangingPunct="1">
              <a:lnSpc>
                <a:spcPct val="150000"/>
              </a:lnSpc>
              <a:buFont typeface="Wingdings" pitchFamily="2" charset="2"/>
              <a:buChar char="Ø"/>
            </a:pPr>
            <a:r>
              <a:rPr lang="en-US" altLang="zh-CN" dirty="0">
                <a:solidFill>
                  <a:srgbClr val="000000"/>
                </a:solidFill>
                <a:latin typeface="微软雅黑" pitchFamily="34" charset="-122"/>
                <a:ea typeface="微软雅黑" pitchFamily="34" charset="-122"/>
              </a:rPr>
              <a:t>2020</a:t>
            </a:r>
            <a:r>
              <a:rPr lang="zh-CN" altLang="en-US" dirty="0">
                <a:solidFill>
                  <a:srgbClr val="000000"/>
                </a:solidFill>
                <a:latin typeface="微软雅黑" pitchFamily="34" charset="-122"/>
                <a:ea typeface="微软雅黑" pitchFamily="34" charset="-122"/>
              </a:rPr>
              <a:t>年</a:t>
            </a:r>
            <a:r>
              <a:rPr lang="en-US" altLang="zh-CN" dirty="0">
                <a:solidFill>
                  <a:srgbClr val="000000"/>
                </a:solidFill>
                <a:latin typeface="微软雅黑" pitchFamily="34" charset="-122"/>
                <a:ea typeface="微软雅黑" pitchFamily="34" charset="-122"/>
              </a:rPr>
              <a:t>4</a:t>
            </a:r>
            <a:r>
              <a:rPr lang="zh-CN" altLang="en-US" dirty="0">
                <a:solidFill>
                  <a:srgbClr val="000000"/>
                </a:solidFill>
                <a:latin typeface="微软雅黑" pitchFamily="34" charset="-122"/>
                <a:ea typeface="微软雅黑" pitchFamily="34" charset="-122"/>
              </a:rPr>
              <a:t>月</a:t>
            </a:r>
            <a:r>
              <a:rPr lang="en-US" altLang="zh-CN" dirty="0">
                <a:solidFill>
                  <a:srgbClr val="000000"/>
                </a:solidFill>
                <a:latin typeface="微软雅黑" pitchFamily="34" charset="-122"/>
                <a:ea typeface="微软雅黑" pitchFamily="34" charset="-122"/>
              </a:rPr>
              <a:t>20</a:t>
            </a:r>
            <a:r>
              <a:rPr lang="zh-CN" altLang="en-US" dirty="0">
                <a:solidFill>
                  <a:srgbClr val="000000"/>
                </a:solidFill>
                <a:latin typeface="微软雅黑" pitchFamily="34" charset="-122"/>
                <a:ea typeface="微软雅黑" pitchFamily="34" charset="-122"/>
              </a:rPr>
              <a:t>日，中国人民银行授权全国银行间同业拆借中心公布，</a:t>
            </a:r>
            <a:r>
              <a:rPr lang="en-US" altLang="zh-CN" dirty="0">
                <a:solidFill>
                  <a:srgbClr val="000000"/>
                </a:solidFill>
                <a:latin typeface="微软雅黑" pitchFamily="34" charset="-122"/>
                <a:ea typeface="微软雅黑" pitchFamily="34" charset="-122"/>
              </a:rPr>
              <a:t>2020</a:t>
            </a:r>
            <a:r>
              <a:rPr lang="zh-CN" altLang="en-US" dirty="0">
                <a:solidFill>
                  <a:srgbClr val="000000"/>
                </a:solidFill>
                <a:latin typeface="微软雅黑" pitchFamily="34" charset="-122"/>
                <a:ea typeface="微软雅黑" pitchFamily="34" charset="-122"/>
              </a:rPr>
              <a:t>年</a:t>
            </a:r>
            <a:r>
              <a:rPr lang="en-US" altLang="zh-CN" dirty="0">
                <a:solidFill>
                  <a:srgbClr val="000000"/>
                </a:solidFill>
                <a:latin typeface="微软雅黑" pitchFamily="34" charset="-122"/>
                <a:ea typeface="微软雅黑" pitchFamily="34" charset="-122"/>
              </a:rPr>
              <a:t>4</a:t>
            </a:r>
            <a:r>
              <a:rPr lang="zh-CN" altLang="en-US" dirty="0">
                <a:solidFill>
                  <a:srgbClr val="000000"/>
                </a:solidFill>
                <a:latin typeface="微软雅黑" pitchFamily="34" charset="-122"/>
                <a:ea typeface="微软雅黑" pitchFamily="34" charset="-122"/>
              </a:rPr>
              <a:t>月</a:t>
            </a:r>
            <a:r>
              <a:rPr lang="en-US" altLang="zh-CN" dirty="0">
                <a:solidFill>
                  <a:srgbClr val="000000"/>
                </a:solidFill>
                <a:latin typeface="微软雅黑" pitchFamily="34" charset="-122"/>
                <a:ea typeface="微软雅黑" pitchFamily="34" charset="-122"/>
              </a:rPr>
              <a:t>20</a:t>
            </a:r>
            <a:r>
              <a:rPr lang="zh-CN" altLang="en-US" dirty="0">
                <a:solidFill>
                  <a:srgbClr val="000000"/>
                </a:solidFill>
                <a:latin typeface="微软雅黑" pitchFamily="34" charset="-122"/>
                <a:ea typeface="微软雅黑" pitchFamily="34" charset="-122"/>
              </a:rPr>
              <a:t>日贷款市场报价利率</a:t>
            </a:r>
            <a:r>
              <a:rPr lang="en-US" altLang="zh-CN" dirty="0">
                <a:solidFill>
                  <a:srgbClr val="000000"/>
                </a:solidFill>
                <a:latin typeface="微软雅黑" pitchFamily="34" charset="-122"/>
                <a:ea typeface="微软雅黑" pitchFamily="34" charset="-122"/>
              </a:rPr>
              <a:t>(LPR)</a:t>
            </a:r>
            <a:r>
              <a:rPr lang="zh-CN" altLang="en-US" dirty="0">
                <a:solidFill>
                  <a:srgbClr val="000000"/>
                </a:solidFill>
                <a:latin typeface="微软雅黑" pitchFamily="34" charset="-122"/>
                <a:ea typeface="微软雅黑" pitchFamily="34" charset="-122"/>
              </a:rPr>
              <a:t>为：</a:t>
            </a:r>
            <a:r>
              <a:rPr lang="en-US" altLang="zh-CN" dirty="0">
                <a:solidFill>
                  <a:srgbClr val="000000"/>
                </a:solidFill>
                <a:latin typeface="微软雅黑" pitchFamily="34" charset="-122"/>
                <a:ea typeface="微软雅黑" pitchFamily="34" charset="-122"/>
              </a:rPr>
              <a:t>1</a:t>
            </a:r>
            <a:r>
              <a:rPr lang="zh-CN" altLang="en-US" dirty="0">
                <a:solidFill>
                  <a:srgbClr val="000000"/>
                </a:solidFill>
                <a:latin typeface="微软雅黑" pitchFamily="34" charset="-122"/>
                <a:ea typeface="微软雅黑" pitchFamily="34" charset="-122"/>
              </a:rPr>
              <a:t>年期</a:t>
            </a:r>
            <a:r>
              <a:rPr lang="en-US" altLang="zh-CN" dirty="0">
                <a:solidFill>
                  <a:srgbClr val="000000"/>
                </a:solidFill>
                <a:latin typeface="微软雅黑" pitchFamily="34" charset="-122"/>
                <a:ea typeface="微软雅黑" pitchFamily="34" charset="-122"/>
              </a:rPr>
              <a:t>LPR</a:t>
            </a:r>
            <a:r>
              <a:rPr lang="zh-CN" altLang="en-US" dirty="0">
                <a:solidFill>
                  <a:srgbClr val="000000"/>
                </a:solidFill>
                <a:latin typeface="微软雅黑" pitchFamily="34" charset="-122"/>
                <a:ea typeface="微软雅黑" pitchFamily="34" charset="-122"/>
              </a:rPr>
              <a:t>为</a:t>
            </a:r>
            <a:r>
              <a:rPr lang="en-US" altLang="zh-CN" dirty="0">
                <a:solidFill>
                  <a:srgbClr val="000000"/>
                </a:solidFill>
                <a:latin typeface="微软雅黑" pitchFamily="34" charset="-122"/>
                <a:ea typeface="微软雅黑" pitchFamily="34" charset="-122"/>
              </a:rPr>
              <a:t>3.85%</a:t>
            </a:r>
            <a:r>
              <a:rPr lang="zh-CN" altLang="en-US" dirty="0">
                <a:solidFill>
                  <a:srgbClr val="000000"/>
                </a:solidFill>
                <a:latin typeface="微软雅黑" pitchFamily="34" charset="-122"/>
                <a:ea typeface="微软雅黑" pitchFamily="34" charset="-122"/>
              </a:rPr>
              <a:t>，较上一期下降</a:t>
            </a:r>
            <a:r>
              <a:rPr lang="en-US" altLang="zh-CN" dirty="0">
                <a:solidFill>
                  <a:srgbClr val="000000"/>
                </a:solidFill>
                <a:latin typeface="微软雅黑" pitchFamily="34" charset="-122"/>
                <a:ea typeface="微软雅黑" pitchFamily="34" charset="-122"/>
              </a:rPr>
              <a:t>20</a:t>
            </a:r>
            <a:r>
              <a:rPr lang="zh-CN" altLang="en-US" dirty="0">
                <a:solidFill>
                  <a:srgbClr val="000000"/>
                </a:solidFill>
                <a:latin typeface="微软雅黑" pitchFamily="34" charset="-122"/>
                <a:ea typeface="微软雅黑" pitchFamily="34" charset="-122"/>
              </a:rPr>
              <a:t>个基点，是自</a:t>
            </a:r>
            <a:r>
              <a:rPr lang="en-US" altLang="zh-CN" dirty="0">
                <a:solidFill>
                  <a:srgbClr val="000000"/>
                </a:solidFill>
                <a:latin typeface="微软雅黑" pitchFamily="34" charset="-122"/>
                <a:ea typeface="微软雅黑" pitchFamily="34" charset="-122"/>
              </a:rPr>
              <a:t>2019</a:t>
            </a:r>
            <a:r>
              <a:rPr lang="zh-CN" altLang="en-US" dirty="0">
                <a:solidFill>
                  <a:srgbClr val="000000"/>
                </a:solidFill>
                <a:latin typeface="微软雅黑" pitchFamily="34" charset="-122"/>
                <a:ea typeface="微软雅黑" pitchFamily="34" charset="-122"/>
              </a:rPr>
              <a:t>年</a:t>
            </a:r>
            <a:r>
              <a:rPr lang="en-US" altLang="zh-CN" dirty="0">
                <a:solidFill>
                  <a:srgbClr val="000000"/>
                </a:solidFill>
                <a:latin typeface="微软雅黑" pitchFamily="34" charset="-122"/>
                <a:ea typeface="微软雅黑" pitchFamily="34" charset="-122"/>
              </a:rPr>
              <a:t>8</a:t>
            </a:r>
            <a:r>
              <a:rPr lang="zh-CN" altLang="en-US" dirty="0">
                <a:solidFill>
                  <a:srgbClr val="000000"/>
                </a:solidFill>
                <a:latin typeface="微软雅黑" pitchFamily="34" charset="-122"/>
                <a:ea typeface="微软雅黑" pitchFamily="34" charset="-122"/>
              </a:rPr>
              <a:t>月</a:t>
            </a:r>
            <a:r>
              <a:rPr lang="en-US" altLang="zh-CN" dirty="0">
                <a:solidFill>
                  <a:srgbClr val="000000"/>
                </a:solidFill>
                <a:latin typeface="微软雅黑" pitchFamily="34" charset="-122"/>
                <a:ea typeface="微软雅黑" pitchFamily="34" charset="-122"/>
              </a:rPr>
              <a:t>LPR</a:t>
            </a:r>
            <a:r>
              <a:rPr lang="zh-CN" altLang="en-US" dirty="0">
                <a:solidFill>
                  <a:srgbClr val="000000"/>
                </a:solidFill>
                <a:latin typeface="微软雅黑" pitchFamily="34" charset="-122"/>
                <a:ea typeface="微软雅黑" pitchFamily="34" charset="-122"/>
              </a:rPr>
              <a:t>改革以来，降息幅度最大的一次；</a:t>
            </a:r>
            <a:r>
              <a:rPr lang="en-US" altLang="zh-CN" dirty="0">
                <a:solidFill>
                  <a:srgbClr val="000000"/>
                </a:solidFill>
                <a:latin typeface="微软雅黑" pitchFamily="34" charset="-122"/>
                <a:ea typeface="微软雅黑" pitchFamily="34" charset="-122"/>
              </a:rPr>
              <a:t>5</a:t>
            </a:r>
            <a:r>
              <a:rPr lang="zh-CN" altLang="en-US" dirty="0">
                <a:solidFill>
                  <a:srgbClr val="000000"/>
                </a:solidFill>
                <a:latin typeface="微软雅黑" pitchFamily="34" charset="-122"/>
                <a:ea typeface="微软雅黑" pitchFamily="34" charset="-122"/>
              </a:rPr>
              <a:t>年期以上</a:t>
            </a:r>
            <a:r>
              <a:rPr lang="en-US" altLang="zh-CN" dirty="0">
                <a:solidFill>
                  <a:srgbClr val="000000"/>
                </a:solidFill>
                <a:latin typeface="微软雅黑" pitchFamily="34" charset="-122"/>
                <a:ea typeface="微软雅黑" pitchFamily="34" charset="-122"/>
              </a:rPr>
              <a:t>LPR</a:t>
            </a:r>
            <a:r>
              <a:rPr lang="zh-CN" altLang="en-US" dirty="0">
                <a:solidFill>
                  <a:srgbClr val="000000"/>
                </a:solidFill>
                <a:latin typeface="微软雅黑" pitchFamily="34" charset="-122"/>
                <a:ea typeface="微软雅黑" pitchFamily="34" charset="-122"/>
              </a:rPr>
              <a:t>为</a:t>
            </a:r>
            <a:r>
              <a:rPr lang="en-US" altLang="zh-CN" dirty="0">
                <a:solidFill>
                  <a:srgbClr val="000000"/>
                </a:solidFill>
                <a:latin typeface="微软雅黑" pitchFamily="34" charset="-122"/>
                <a:ea typeface="微软雅黑" pitchFamily="34" charset="-122"/>
              </a:rPr>
              <a:t>4.65%</a:t>
            </a:r>
            <a:r>
              <a:rPr lang="zh-CN" altLang="en-US" dirty="0">
                <a:solidFill>
                  <a:srgbClr val="000000"/>
                </a:solidFill>
                <a:latin typeface="微软雅黑" pitchFamily="34" charset="-122"/>
                <a:ea typeface="微软雅黑" pitchFamily="34" charset="-122"/>
              </a:rPr>
              <a:t>，较上一期下降</a:t>
            </a:r>
            <a:r>
              <a:rPr lang="en-US" altLang="zh-CN" dirty="0">
                <a:solidFill>
                  <a:srgbClr val="000000"/>
                </a:solidFill>
                <a:latin typeface="微软雅黑" pitchFamily="34" charset="-122"/>
                <a:ea typeface="微软雅黑" pitchFamily="34" charset="-122"/>
              </a:rPr>
              <a:t>10</a:t>
            </a:r>
            <a:r>
              <a:rPr lang="zh-CN" altLang="en-US" dirty="0">
                <a:solidFill>
                  <a:srgbClr val="000000"/>
                </a:solidFill>
                <a:latin typeface="微软雅黑" pitchFamily="34" charset="-122"/>
                <a:ea typeface="微软雅黑" pitchFamily="34" charset="-122"/>
              </a:rPr>
              <a:t>个基点</a:t>
            </a:r>
            <a:r>
              <a:rPr lang="zh-CN" altLang="en-US" dirty="0" smtClean="0">
                <a:solidFill>
                  <a:srgbClr val="000000"/>
                </a:solidFill>
                <a:latin typeface="微软雅黑" pitchFamily="34" charset="-122"/>
                <a:ea typeface="微软雅黑" pitchFamily="34" charset="-122"/>
              </a:rPr>
              <a:t>。</a:t>
            </a:r>
            <a:endParaRPr lang="en-US" altLang="zh-CN" dirty="0" smtClean="0">
              <a:solidFill>
                <a:srgbClr val="000000"/>
              </a:solidFill>
              <a:latin typeface="微软雅黑" pitchFamily="34" charset="-122"/>
              <a:ea typeface="微软雅黑" pitchFamily="34" charset="-122"/>
            </a:endParaRPr>
          </a:p>
          <a:p>
            <a:pPr marL="285750" indent="-285750" eaLnBrk="1" hangingPunct="1">
              <a:lnSpc>
                <a:spcPct val="150000"/>
              </a:lnSpc>
              <a:buFont typeface="Wingdings" pitchFamily="2" charset="2"/>
              <a:buChar char="Ø"/>
            </a:pPr>
            <a:r>
              <a:rPr lang="en-US" altLang="zh-CN" dirty="0">
                <a:solidFill>
                  <a:srgbClr val="000000"/>
                </a:solidFill>
                <a:latin typeface="微软雅黑" pitchFamily="34" charset="-122"/>
                <a:ea typeface="微软雅黑" pitchFamily="34" charset="-122"/>
              </a:rPr>
              <a:t>2020</a:t>
            </a:r>
            <a:r>
              <a:rPr lang="zh-CN" altLang="en-US" dirty="0">
                <a:solidFill>
                  <a:srgbClr val="000000"/>
                </a:solidFill>
                <a:latin typeface="微软雅黑" pitchFamily="34" charset="-122"/>
                <a:ea typeface="微软雅黑" pitchFamily="34" charset="-122"/>
              </a:rPr>
              <a:t>年</a:t>
            </a:r>
            <a:r>
              <a:rPr lang="en-US" altLang="zh-CN" dirty="0">
                <a:solidFill>
                  <a:srgbClr val="000000"/>
                </a:solidFill>
                <a:latin typeface="微软雅黑" pitchFamily="34" charset="-122"/>
                <a:ea typeface="微软雅黑" pitchFamily="34" charset="-122"/>
              </a:rPr>
              <a:t>8</a:t>
            </a:r>
            <a:r>
              <a:rPr lang="zh-CN" altLang="en-US" dirty="0">
                <a:solidFill>
                  <a:srgbClr val="000000"/>
                </a:solidFill>
                <a:latin typeface="微软雅黑" pitchFamily="34" charset="-122"/>
                <a:ea typeface="微软雅黑" pitchFamily="34" charset="-122"/>
              </a:rPr>
              <a:t>月</a:t>
            </a:r>
            <a:r>
              <a:rPr lang="en-US" altLang="zh-CN" dirty="0">
                <a:solidFill>
                  <a:srgbClr val="000000"/>
                </a:solidFill>
                <a:latin typeface="微软雅黑" pitchFamily="34" charset="-122"/>
                <a:ea typeface="微软雅黑" pitchFamily="34" charset="-122"/>
              </a:rPr>
              <a:t>12</a:t>
            </a:r>
            <a:r>
              <a:rPr lang="zh-CN" altLang="en-US" dirty="0">
                <a:solidFill>
                  <a:srgbClr val="000000"/>
                </a:solidFill>
                <a:latin typeface="微软雅黑" pitchFamily="34" charset="-122"/>
                <a:ea typeface="微软雅黑" pitchFamily="34" charset="-122"/>
              </a:rPr>
              <a:t>日，工行、建行、农行、中行和邮储五家国有大行同时发布公告，将于</a:t>
            </a:r>
            <a:r>
              <a:rPr lang="en-US" altLang="zh-CN" dirty="0">
                <a:solidFill>
                  <a:srgbClr val="000000"/>
                </a:solidFill>
                <a:latin typeface="微软雅黑" pitchFamily="34" charset="-122"/>
                <a:ea typeface="微软雅黑" pitchFamily="34" charset="-122"/>
              </a:rPr>
              <a:t>8</a:t>
            </a:r>
            <a:r>
              <a:rPr lang="zh-CN" altLang="en-US" dirty="0">
                <a:solidFill>
                  <a:srgbClr val="000000"/>
                </a:solidFill>
                <a:latin typeface="微软雅黑" pitchFamily="34" charset="-122"/>
                <a:ea typeface="微软雅黑" pitchFamily="34" charset="-122"/>
              </a:rPr>
              <a:t>月</a:t>
            </a:r>
            <a:r>
              <a:rPr lang="en-US" altLang="zh-CN" dirty="0">
                <a:solidFill>
                  <a:srgbClr val="000000"/>
                </a:solidFill>
                <a:latin typeface="微软雅黑" pitchFamily="34" charset="-122"/>
                <a:ea typeface="微软雅黑" pitchFamily="34" charset="-122"/>
              </a:rPr>
              <a:t>25</a:t>
            </a:r>
            <a:r>
              <a:rPr lang="zh-CN" altLang="en-US" dirty="0">
                <a:solidFill>
                  <a:srgbClr val="000000"/>
                </a:solidFill>
                <a:latin typeface="微软雅黑" pitchFamily="34" charset="-122"/>
                <a:ea typeface="微软雅黑" pitchFamily="34" charset="-122"/>
              </a:rPr>
              <a:t>日起对批量转换范围内的个人住房贷款，按照相关规则统一调整为</a:t>
            </a:r>
            <a:r>
              <a:rPr lang="en-US" altLang="zh-CN" dirty="0">
                <a:solidFill>
                  <a:srgbClr val="000000"/>
                </a:solidFill>
                <a:latin typeface="微软雅黑" pitchFamily="34" charset="-122"/>
                <a:ea typeface="微软雅黑" pitchFamily="34" charset="-122"/>
              </a:rPr>
              <a:t>LPR</a:t>
            </a:r>
            <a:r>
              <a:rPr lang="zh-CN" altLang="en-US" dirty="0">
                <a:solidFill>
                  <a:srgbClr val="000000"/>
                </a:solidFill>
                <a:latin typeface="微软雅黑" pitchFamily="34" charset="-122"/>
                <a:ea typeface="微软雅黑" pitchFamily="34" charset="-122"/>
              </a:rPr>
              <a:t>（贷款市场报价利率）定价方式。</a:t>
            </a:r>
            <a:endParaRPr lang="en-US" altLang="zh-CN" dirty="0">
              <a:solidFill>
                <a:srgbClr val="000000"/>
              </a:solidFill>
              <a:latin typeface="微软雅黑" pitchFamily="34" charset="-122"/>
              <a:ea typeface="微软雅黑" pitchFamily="34" charset="-122"/>
            </a:endParaRPr>
          </a:p>
        </p:txBody>
      </p:sp>
      <p:sp>
        <p:nvSpPr>
          <p:cNvPr id="41991"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2980E3AA-7F68-4771-8891-D43AD2CB42F3}" type="slidenum">
              <a:rPr lang="zh-CN" altLang="en-US" smtClean="0">
                <a:solidFill>
                  <a:srgbClr val="898989"/>
                </a:solidFill>
              </a:rPr>
              <a:pPr/>
              <a:t>35</a:t>
            </a:fld>
            <a:endParaRPr lang="zh-CN" altLang="en-US" smtClean="0">
              <a:solidFill>
                <a:srgbClr val="898989"/>
              </a:solidFill>
            </a:endParaRPr>
          </a:p>
        </p:txBody>
      </p:sp>
      <p:sp>
        <p:nvSpPr>
          <p:cNvPr id="8"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dirty="0">
                <a:solidFill>
                  <a:srgbClr val="000000"/>
                </a:solidFill>
                <a:latin typeface="微软雅黑" pitchFamily="34" charset="-122"/>
                <a:ea typeface="微软雅黑" pitchFamily="34" charset="-122"/>
              </a:rPr>
              <a:t>四、利率的</a:t>
            </a:r>
            <a:r>
              <a:rPr lang="zh-CN" altLang="en-US" sz="2400" b="1" dirty="0" smtClean="0">
                <a:solidFill>
                  <a:srgbClr val="000000"/>
                </a:solidFill>
                <a:latin typeface="微软雅黑" pitchFamily="34" charset="-122"/>
                <a:ea typeface="微软雅黑" pitchFamily="34" charset="-122"/>
              </a:rPr>
              <a:t>作用及其发挥条件</a:t>
            </a:r>
            <a:endParaRPr lang="zh-CN" altLang="en-US" sz="2400" b="1" dirty="0">
              <a:solidFill>
                <a:srgbClr val="595959"/>
              </a:solidFill>
              <a:latin typeface="微软雅黑" pitchFamily="34" charset="-122"/>
              <a:ea typeface="微软雅黑" pitchFamily="34" charset="-122"/>
            </a:endParaRPr>
          </a:p>
        </p:txBody>
      </p:sp>
    </p:spTree>
    <p:extLst>
      <p:ext uri="{BB962C8B-B14F-4D97-AF65-F5344CB8AC3E}">
        <p14:creationId xmlns:p14="http://schemas.microsoft.com/office/powerpoint/2010/main" val="822489652"/>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2908" y="940510"/>
            <a:ext cx="1971967" cy="123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4035"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4036"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文本框 12"/>
          <p:cNvSpPr txBox="1">
            <a:spLocks noChangeArrowheads="1"/>
          </p:cNvSpPr>
          <p:nvPr/>
        </p:nvSpPr>
        <p:spPr bwMode="auto">
          <a:xfrm>
            <a:off x="768350" y="44608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dirty="0" smtClean="0">
                <a:solidFill>
                  <a:srgbClr val="595959"/>
                </a:solidFill>
                <a:latin typeface="微软雅黑" pitchFamily="34" charset="-122"/>
                <a:ea typeface="微软雅黑" pitchFamily="34" charset="-122"/>
              </a:rPr>
              <a:t>本讲小结</a:t>
            </a:r>
            <a:endParaRPr lang="zh-CN" altLang="en-US" sz="2400" b="1" dirty="0">
              <a:solidFill>
                <a:srgbClr val="595959"/>
              </a:solidFill>
              <a:latin typeface="微软雅黑" pitchFamily="34" charset="-122"/>
              <a:ea typeface="微软雅黑" pitchFamily="34" charset="-122"/>
            </a:endParaRPr>
          </a:p>
        </p:txBody>
      </p:sp>
      <p:sp>
        <p:nvSpPr>
          <p:cNvPr id="44039" name="Rectangle 3"/>
          <p:cNvSpPr txBox="1">
            <a:spLocks noChangeArrowheads="1"/>
          </p:cNvSpPr>
          <p:nvPr/>
        </p:nvSpPr>
        <p:spPr bwMode="auto">
          <a:xfrm>
            <a:off x="509857" y="1276745"/>
            <a:ext cx="11036875" cy="5114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342900" indent="-342900">
              <a:lnSpc>
                <a:spcPct val="150000"/>
              </a:lnSpc>
              <a:spcBef>
                <a:spcPts val="1000"/>
              </a:spcBef>
              <a:buClr>
                <a:srgbClr val="0070C0"/>
              </a:buClr>
              <a:buFont typeface="Wingdings" pitchFamily="2" charset="2"/>
              <a:buChar char="n"/>
              <a:defRPr/>
            </a:pPr>
            <a:r>
              <a:rPr lang="zh-CN" altLang="en-US" sz="2400" dirty="0" smtClean="0">
                <a:latin typeface="微软雅黑" pitchFamily="34" charset="-122"/>
                <a:ea typeface="微软雅黑" pitchFamily="34" charset="-122"/>
              </a:rPr>
              <a:t>货币的时间价值、利息；利息的来源与本质</a:t>
            </a:r>
            <a:endParaRPr lang="en-US" altLang="zh-CN" sz="2400" dirty="0" smtClean="0">
              <a:latin typeface="微软雅黑" pitchFamily="34" charset="-122"/>
              <a:ea typeface="微软雅黑" pitchFamily="34" charset="-122"/>
            </a:endParaRPr>
          </a:p>
          <a:p>
            <a:pPr marL="342900" indent="-342900">
              <a:lnSpc>
                <a:spcPct val="150000"/>
              </a:lnSpc>
              <a:spcBef>
                <a:spcPts val="1000"/>
              </a:spcBef>
              <a:buClr>
                <a:srgbClr val="0070C0"/>
              </a:buClr>
              <a:buFont typeface="Wingdings" pitchFamily="2" charset="2"/>
              <a:buChar char="n"/>
              <a:defRPr/>
            </a:pPr>
            <a:r>
              <a:rPr lang="zh-CN" altLang="en-US" sz="2400" dirty="0" smtClean="0">
                <a:latin typeface="微软雅黑" pitchFamily="34" charset="-122"/>
                <a:ea typeface="微软雅黑" pitchFamily="34" charset="-122"/>
              </a:rPr>
              <a:t>利率分类、利率计算、收益率</a:t>
            </a:r>
            <a:endParaRPr lang="en-US" altLang="zh-CN" sz="2400" dirty="0" smtClean="0">
              <a:latin typeface="微软雅黑" pitchFamily="34" charset="-122"/>
              <a:ea typeface="微软雅黑" pitchFamily="34" charset="-122"/>
            </a:endParaRPr>
          </a:p>
          <a:p>
            <a:pPr marL="342900" indent="-342900">
              <a:lnSpc>
                <a:spcPct val="150000"/>
              </a:lnSpc>
              <a:spcBef>
                <a:spcPts val="1000"/>
              </a:spcBef>
              <a:buClr>
                <a:srgbClr val="0070C0"/>
              </a:buClr>
              <a:buFont typeface="Wingdings" pitchFamily="2" charset="2"/>
              <a:buChar char="n"/>
              <a:defRPr/>
            </a:pPr>
            <a:r>
              <a:rPr lang="zh-CN" altLang="en-US" sz="2400" dirty="0" smtClean="0">
                <a:latin typeface="微软雅黑" pitchFamily="34" charset="-122"/>
                <a:ea typeface="微软雅黑" pitchFamily="34" charset="-122"/>
              </a:rPr>
              <a:t>利率的决定理论：马克思、古典、凯恩斯、新剑桥、新古典；影响利率因素：经济周期、风险因素、期限因素（国债收益率期限结构理论：预期假说、市场分割</a:t>
            </a:r>
            <a:r>
              <a:rPr lang="zh-CN" altLang="en-US" sz="2400" dirty="0">
                <a:latin typeface="微软雅黑" pitchFamily="34" charset="-122"/>
                <a:ea typeface="微软雅黑" pitchFamily="34" charset="-122"/>
              </a:rPr>
              <a:t>理论、期限选择和流动性升水）</a:t>
            </a:r>
            <a:r>
              <a:rPr lang="zh-CN" altLang="en-US" sz="2400" dirty="0" smtClean="0">
                <a:latin typeface="微软雅黑" pitchFamily="34" charset="-122"/>
                <a:ea typeface="微软雅黑" pitchFamily="34" charset="-122"/>
              </a:rPr>
              <a:t>、利率管制</a:t>
            </a:r>
            <a:endParaRPr lang="en-US" altLang="zh-CN" sz="2400" dirty="0" smtClean="0">
              <a:latin typeface="微软雅黑" pitchFamily="34" charset="-122"/>
              <a:ea typeface="微软雅黑" pitchFamily="34" charset="-122"/>
            </a:endParaRPr>
          </a:p>
          <a:p>
            <a:pPr marL="342900" indent="-342900">
              <a:lnSpc>
                <a:spcPct val="150000"/>
              </a:lnSpc>
              <a:spcBef>
                <a:spcPts val="1000"/>
              </a:spcBef>
              <a:buClr>
                <a:srgbClr val="0070C0"/>
              </a:buClr>
              <a:buFont typeface="Wingdings" pitchFamily="2" charset="2"/>
              <a:buChar char="n"/>
              <a:defRPr/>
            </a:pPr>
            <a:r>
              <a:rPr lang="zh-CN" altLang="en-US" sz="2400" dirty="0" smtClean="0">
                <a:latin typeface="微软雅黑" pitchFamily="34" charset="-122"/>
                <a:ea typeface="微软雅黑" pitchFamily="34" charset="-122"/>
              </a:rPr>
              <a:t>利率的一般作用：储蓄投资、借贷资金、资产价格、总供求、资源配置、金融市场；发挥作用的条件：基础条件（独立主体、市场化利率、利率弹性），制度环境（市场化改革、投资机会与资金可得性、产权制度）；利率市场化改革</a:t>
            </a:r>
          </a:p>
        </p:txBody>
      </p:sp>
      <p:sp>
        <p:nvSpPr>
          <p:cNvPr id="2" name="灯片编号占位符 1"/>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EF41A551-55CA-48D2-8005-5E6428238B44}" type="slidenum">
              <a:rPr lang="zh-CN" altLang="en-US" smtClean="0">
                <a:solidFill>
                  <a:srgbClr val="898989"/>
                </a:solidFill>
              </a:rPr>
              <a:pPr/>
              <a:t>36</a:t>
            </a:fld>
            <a:endParaRPr lang="zh-CN" altLang="en-US" smtClean="0">
              <a:solidFill>
                <a:srgbClr val="898989"/>
              </a:solidFill>
            </a:endParaRPr>
          </a:p>
        </p:txBody>
      </p:sp>
    </p:spTree>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05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4505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文本框 12"/>
          <p:cNvSpPr txBox="1">
            <a:spLocks noChangeArrowheads="1"/>
          </p:cNvSpPr>
          <p:nvPr/>
        </p:nvSpPr>
        <p:spPr bwMode="auto">
          <a:xfrm>
            <a:off x="768350" y="446088"/>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dirty="0" smtClean="0">
                <a:solidFill>
                  <a:srgbClr val="595959"/>
                </a:solidFill>
                <a:latin typeface="微软雅黑" pitchFamily="34" charset="-122"/>
                <a:ea typeface="微软雅黑" pitchFamily="34" charset="-122"/>
              </a:rPr>
              <a:t>本讲讨论与思考题</a:t>
            </a:r>
            <a:endParaRPr lang="zh-CN" altLang="en-US" sz="2400" b="1" dirty="0">
              <a:solidFill>
                <a:srgbClr val="595959"/>
              </a:solidFill>
              <a:latin typeface="微软雅黑" pitchFamily="34" charset="-122"/>
              <a:ea typeface="微软雅黑" pitchFamily="34" charset="-122"/>
            </a:endParaRPr>
          </a:p>
        </p:txBody>
      </p:sp>
      <p:sp>
        <p:nvSpPr>
          <p:cNvPr id="44038" name="Rectangle 3"/>
          <p:cNvSpPr txBox="1">
            <a:spLocks noChangeArrowheads="1"/>
          </p:cNvSpPr>
          <p:nvPr/>
        </p:nvSpPr>
        <p:spPr bwMode="auto">
          <a:xfrm>
            <a:off x="768350" y="2163659"/>
            <a:ext cx="6838680" cy="361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buClr>
                <a:srgbClr val="0070C0"/>
              </a:buClr>
              <a:buFont typeface="Wingdings" pitchFamily="2" charset="2"/>
              <a:buChar char="n"/>
              <a:defRPr/>
            </a:pPr>
            <a:r>
              <a:rPr lang="zh-CN" altLang="en-US" sz="2400" dirty="0" smtClean="0">
                <a:latin typeface="微软雅黑" panose="020B0503020204020204" pitchFamily="34" charset="-122"/>
                <a:ea typeface="微软雅黑" panose="020B0503020204020204" pitchFamily="34" charset="-122"/>
              </a:rPr>
              <a:t>思考题：</a:t>
            </a:r>
            <a:endParaRPr lang="en-US" altLang="zh-CN" sz="2400" dirty="0" smtClean="0">
              <a:latin typeface="微软雅黑" panose="020B0503020204020204" pitchFamily="34" charset="-122"/>
              <a:ea typeface="微软雅黑" panose="020B0503020204020204" pitchFamily="34" charset="-122"/>
            </a:endParaRPr>
          </a:p>
          <a:p>
            <a:pPr marL="609600" indent="-609600" eaLnBrk="1" hangingPunct="1">
              <a:lnSpc>
                <a:spcPct val="120000"/>
              </a:lnSpc>
              <a:buFont typeface="Arial" panose="020B0604020202020204" pitchFamily="34" charset="0"/>
              <a:buNone/>
              <a:defRPr/>
            </a:pPr>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利息转化为收益的一般形态的原因是什么？</a:t>
            </a:r>
          </a:p>
          <a:p>
            <a:pPr marL="609600" indent="-609600" eaLnBrk="1" hangingPunct="1">
              <a:lnSpc>
                <a:spcPct val="120000"/>
              </a:lnSpc>
              <a:buFont typeface="Arial" panose="020B0604020202020204" pitchFamily="34" charset="0"/>
              <a:buNone/>
              <a:defRPr/>
            </a:pPr>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简述利率的决定理论与影响因素。</a:t>
            </a:r>
          </a:p>
          <a:p>
            <a:pPr marL="609600" indent="-609600" eaLnBrk="1" hangingPunct="1">
              <a:lnSpc>
                <a:spcPct val="120000"/>
              </a:lnSpc>
              <a:buFont typeface="Arial" panose="020B0604020202020204" pitchFamily="34" charset="0"/>
              <a:buNone/>
              <a:defRPr/>
            </a:pPr>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如何理解利率或收益率期限结构的理论解释。</a:t>
            </a:r>
            <a:r>
              <a:rPr lang="en-US" altLang="zh-CN" sz="2400" dirty="0" smtClean="0">
                <a:latin typeface="微软雅黑" panose="020B0503020204020204" pitchFamily="34" charset="-122"/>
                <a:ea typeface="微软雅黑" panose="020B0503020204020204" pitchFamily="34" charset="-122"/>
              </a:rPr>
              <a:t> </a:t>
            </a:r>
          </a:p>
          <a:p>
            <a:pPr marL="609600" indent="-609600" eaLnBrk="1" hangingPunct="1">
              <a:lnSpc>
                <a:spcPct val="120000"/>
              </a:lnSpc>
              <a:buFont typeface="Arial" panose="020B0604020202020204" pitchFamily="34" charset="0"/>
              <a:buAutoNum type="arabicPeriod" startAt="4"/>
              <a:defRPr/>
            </a:pPr>
            <a:r>
              <a:rPr lang="zh-CN" altLang="en-US" sz="2400" dirty="0" smtClean="0">
                <a:latin typeface="微软雅黑" panose="020B0503020204020204" pitchFamily="34" charset="-122"/>
                <a:ea typeface="微软雅黑" panose="020B0503020204020204" pitchFamily="34" charset="-122"/>
              </a:rPr>
              <a:t>为什么说利率是连接宏微观经济的关节点？</a:t>
            </a:r>
            <a:endParaRPr lang="en-US" altLang="zh-CN" sz="2400" dirty="0" smtClean="0">
              <a:latin typeface="微软雅黑" panose="020B0503020204020204" pitchFamily="34" charset="-122"/>
              <a:ea typeface="微软雅黑" panose="020B0503020204020204" pitchFamily="34" charset="-122"/>
            </a:endParaRPr>
          </a:p>
          <a:p>
            <a:pPr marL="609600" indent="-609600" eaLnBrk="1" hangingPunct="1">
              <a:lnSpc>
                <a:spcPct val="120000"/>
              </a:lnSpc>
              <a:buFont typeface="Arial" panose="020B0604020202020204" pitchFamily="34" charset="0"/>
              <a:buAutoNum type="arabicPeriod" startAt="4"/>
              <a:defRPr/>
            </a:pPr>
            <a:r>
              <a:rPr lang="zh-CN" altLang="en-US" sz="2400" dirty="0" smtClean="0">
                <a:latin typeface="微软雅黑" panose="020B0503020204020204" pitchFamily="34" charset="-122"/>
                <a:ea typeface="微软雅黑" panose="020B0503020204020204" pitchFamily="34" charset="-122"/>
              </a:rPr>
              <a:t>我国利率市场化改革取得的成效有哪些？</a:t>
            </a:r>
          </a:p>
        </p:txBody>
      </p:sp>
      <p:pic>
        <p:nvPicPr>
          <p:cNvPr id="4506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62863" y="3244850"/>
            <a:ext cx="4529137"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灯片编号占位符 1"/>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F2F2A8E2-8237-4907-B8E2-8653D30A9603}" type="slidenum">
              <a:rPr lang="zh-CN" altLang="en-US" smtClean="0">
                <a:solidFill>
                  <a:srgbClr val="898989"/>
                </a:solidFill>
              </a:rPr>
              <a:pPr/>
              <a:t>37</a:t>
            </a:fld>
            <a:endParaRPr lang="zh-CN" altLang="en-US" smtClean="0">
              <a:solidFill>
                <a:srgbClr val="898989"/>
              </a:solidFill>
            </a:endParaRPr>
          </a:p>
        </p:txBody>
      </p:sp>
      <p:sp>
        <p:nvSpPr>
          <p:cNvPr id="9" name="Rectangle 3"/>
          <p:cNvSpPr txBox="1">
            <a:spLocks noChangeArrowheads="1"/>
          </p:cNvSpPr>
          <p:nvPr/>
        </p:nvSpPr>
        <p:spPr bwMode="auto">
          <a:xfrm>
            <a:off x="768350" y="1247369"/>
            <a:ext cx="9027403" cy="61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342900" indent="-342900">
              <a:lnSpc>
                <a:spcPct val="150000"/>
              </a:lnSpc>
              <a:spcBef>
                <a:spcPts val="1000"/>
              </a:spcBef>
              <a:buClr>
                <a:srgbClr val="0070C0"/>
              </a:buClr>
              <a:buFont typeface="Wingdings" pitchFamily="2" charset="2"/>
              <a:buChar char="n"/>
              <a:defRPr/>
            </a:pPr>
            <a:r>
              <a:rPr lang="zh-CN" altLang="en-US" sz="2400" b="1" dirty="0" smtClean="0">
                <a:latin typeface="微软雅黑" pitchFamily="34" charset="-122"/>
                <a:ea typeface="微软雅黑" pitchFamily="34" charset="-122"/>
              </a:rPr>
              <a:t>讨论：新的</a:t>
            </a:r>
            <a:r>
              <a:rPr lang="en-US" altLang="zh-CN" sz="2400" b="1" dirty="0" smtClean="0">
                <a:latin typeface="微软雅黑" pitchFamily="34" charset="-122"/>
                <a:ea typeface="微软雅黑" pitchFamily="34" charset="-122"/>
              </a:rPr>
              <a:t>LPR</a:t>
            </a:r>
            <a:r>
              <a:rPr lang="zh-CN" altLang="en-US" sz="2400" b="1" dirty="0" smtClean="0">
                <a:latin typeface="微软雅黑" pitchFamily="34" charset="-122"/>
                <a:ea typeface="微软雅黑" pitchFamily="34" charset="-122"/>
              </a:rPr>
              <a:t>形成机制为何有利于降低实体经济融资成本？</a:t>
            </a:r>
            <a:endParaRPr lang="zh-CN" altLang="en-US" sz="2400" dirty="0" smtClean="0">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46082"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46083"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文本框 2"/>
          <p:cNvSpPr txBox="1">
            <a:spLocks noChangeArrowheads="1"/>
          </p:cNvSpPr>
          <p:nvPr/>
        </p:nvSpPr>
        <p:spPr bwMode="auto">
          <a:xfrm>
            <a:off x="2839362" y="2085837"/>
            <a:ext cx="767623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3600" b="1" dirty="0" smtClean="0">
                <a:solidFill>
                  <a:srgbClr val="FFFFFF"/>
                </a:solidFill>
                <a:latin typeface="微软雅黑" pitchFamily="34" charset="-122"/>
                <a:ea typeface="微软雅黑" pitchFamily="34" charset="-122"/>
              </a:rPr>
              <a:t>利率是资金价格，决定着收益率水平，发挥着调节宏微观经济活动的作用；利率市场化改革是完善利率机制的重要路径。</a:t>
            </a:r>
            <a:endParaRPr lang="zh-CN" altLang="en-US" sz="3600" b="1" dirty="0">
              <a:solidFill>
                <a:srgbClr val="FFFFFF"/>
              </a:solidFill>
              <a:latin typeface="微软雅黑" pitchFamily="34" charset="-122"/>
              <a:ea typeface="微软雅黑" pitchFamily="34" charset="-122"/>
            </a:endParaRPr>
          </a:p>
        </p:txBody>
      </p:sp>
      <p:sp>
        <p:nvSpPr>
          <p:cNvPr id="46085" name="日期占位符 1"/>
          <p:cNvSpPr>
            <a:spLocks noGrp="1"/>
          </p:cNvSpPr>
          <p:nvPr>
            <p:ph type="dt" sz="quarter" idx="10"/>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1E669E1-FF26-45FC-B177-A0A7247CF869}" type="datetime1">
              <a:rPr lang="zh-CN" altLang="en-US" smtClean="0">
                <a:solidFill>
                  <a:srgbClr val="898989"/>
                </a:solidFill>
              </a:rPr>
              <a:pPr/>
              <a:t>2023/3/20</a:t>
            </a:fld>
            <a:endParaRPr lang="zh-CN" altLang="en-US" smtClean="0">
              <a:solidFill>
                <a:srgbClr val="898989"/>
              </a:solidFill>
            </a:endParaRPr>
          </a:p>
        </p:txBody>
      </p:sp>
      <p:sp>
        <p:nvSpPr>
          <p:cNvPr id="46086"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buFont typeface="Arial" pitchFamily="34" charset="0"/>
              <a:buNone/>
            </a:pPr>
            <a:fld id="{FD687659-6576-40E5-A6A8-1605F8641AB1}" type="slidenum">
              <a:rPr lang="zh-CN" altLang="en-US" smtClean="0">
                <a:solidFill>
                  <a:srgbClr val="898989"/>
                </a:solidFill>
              </a:rPr>
              <a:pPr>
                <a:buFont typeface="Arial" pitchFamily="34" charset="0"/>
                <a:buNone/>
              </a:pPr>
              <a:t>38</a:t>
            </a:fld>
            <a:endParaRPr lang="zh-CN" altLang="en-US" smtClean="0">
              <a:solidFill>
                <a:srgbClr val="898989"/>
              </a:solidFill>
            </a:endParaRPr>
          </a:p>
        </p:txBody>
      </p:sp>
    </p:spTree>
    <p:extLst>
      <p:ext uri="{BB962C8B-B14F-4D97-AF65-F5344CB8AC3E}">
        <p14:creationId xmlns:p14="http://schemas.microsoft.com/office/powerpoint/2010/main" val="1027296123"/>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1741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文本框 12"/>
          <p:cNvSpPr txBox="1">
            <a:spLocks noChangeArrowheads="1"/>
          </p:cNvSpPr>
          <p:nvPr/>
        </p:nvSpPr>
        <p:spPr bwMode="auto">
          <a:xfrm>
            <a:off x="768350" y="446088"/>
            <a:ext cx="61023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a:latin typeface="微软雅黑" pitchFamily="34" charset="-122"/>
                <a:ea typeface="微软雅黑" pitchFamily="34" charset="-122"/>
              </a:rPr>
              <a:t>一、货币的时间价值与利息</a:t>
            </a:r>
          </a:p>
          <a:p>
            <a:pPr eaLnBrk="1" hangingPunct="1">
              <a:buFont typeface="Arial" charset="0"/>
              <a:buNone/>
            </a:pP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561181" y="2190007"/>
            <a:ext cx="11093450" cy="4172693"/>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ts val="3200"/>
              </a:lnSpc>
              <a:spcBef>
                <a:spcPts val="600"/>
              </a:spcBef>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en-US" altLang="zh-CN" sz="2200" b="1" kern="0" dirty="0">
                <a:solidFill>
                  <a:schemeClr val="tx2"/>
                </a:solidFill>
                <a:latin typeface="微软雅黑" panose="020B0503020204020204" pitchFamily="34" charset="-122"/>
                <a:ea typeface="微软雅黑" panose="020B0503020204020204" pitchFamily="34" charset="-122"/>
              </a:rPr>
              <a:t>.</a:t>
            </a:r>
            <a:r>
              <a:rPr lang="zh-CN" altLang="en-US" sz="2200" b="1" kern="0" dirty="0">
                <a:solidFill>
                  <a:schemeClr val="tx2"/>
                </a:solidFill>
                <a:latin typeface="微软雅黑" panose="020B0503020204020204" pitchFamily="34" charset="-122"/>
                <a:ea typeface="微软雅黑" panose="020B0503020204020204" pitchFamily="34" charset="-122"/>
              </a:rPr>
              <a:t>概念：</a:t>
            </a:r>
            <a:r>
              <a:rPr lang="zh-CN" altLang="en-US" sz="2000" dirty="0">
                <a:latin typeface="微软雅黑" panose="020B0503020204020204" pitchFamily="34" charset="-122"/>
                <a:ea typeface="微软雅黑" panose="020B0503020204020204" pitchFamily="34" charset="-122"/>
              </a:rPr>
              <a:t>同等金额的货币现在价值大于其未来的价值</a:t>
            </a:r>
          </a:p>
          <a:p>
            <a:pPr eaLnBrk="1" hangingPunct="1">
              <a:lnSpc>
                <a:spcPts val="3200"/>
              </a:lnSpc>
              <a:spcBef>
                <a:spcPts val="600"/>
              </a:spcBef>
              <a:buClr>
                <a:srgbClr val="FF3300"/>
              </a:buClr>
              <a:buFont typeface="Arial" panose="020B0604020202020204" pitchFamily="34" charset="0"/>
              <a:buNone/>
              <a:defRPr/>
            </a:pPr>
            <a:r>
              <a:rPr lang="en-US" altLang="zh-CN" sz="2200" b="1" kern="0" dirty="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货币具有时间价值的原因</a:t>
            </a:r>
            <a:r>
              <a:rPr lang="zh-CN" altLang="en-US" sz="2200" b="1" kern="0" dirty="0" smtClean="0">
                <a:solidFill>
                  <a:schemeClr val="tx2"/>
                </a:solidFill>
                <a:latin typeface="微软雅黑" panose="020B0503020204020204" pitchFamily="34" charset="-122"/>
                <a:ea typeface="微软雅黑" panose="020B0503020204020204" pitchFamily="34" charset="-122"/>
              </a:rPr>
              <a:t>：</a:t>
            </a:r>
            <a:r>
              <a:rPr lang="zh-CN" altLang="en-US" sz="2200" kern="0" dirty="0" smtClean="0">
                <a:latin typeface="微软雅黑" panose="020B0503020204020204" pitchFamily="34" charset="-122"/>
                <a:ea typeface="微软雅黑" panose="020B0503020204020204" pitchFamily="34" charset="-122"/>
              </a:rPr>
              <a:t>货币的机会成本</a:t>
            </a:r>
            <a:r>
              <a:rPr lang="en-US" altLang="zh-CN" sz="2200" kern="0" dirty="0" smtClean="0">
                <a:latin typeface="微软雅黑" panose="020B0503020204020204" pitchFamily="34" charset="-122"/>
                <a:ea typeface="微软雅黑" panose="020B0503020204020204" pitchFamily="34" charset="-122"/>
              </a:rPr>
              <a:t>-</a:t>
            </a:r>
            <a:r>
              <a:rPr lang="zh-CN" altLang="en-US" sz="2200" kern="0" dirty="0" smtClean="0">
                <a:latin typeface="微软雅黑" panose="020B0503020204020204" pitchFamily="34" charset="-122"/>
                <a:ea typeface="微软雅黑" panose="020B0503020204020204" pitchFamily="34" charset="-122"/>
              </a:rPr>
              <a:t>消费效应与投资收益；通货膨胀导致货币贬值；投资活动有风险，资金出让方的损失予以补偿；</a:t>
            </a:r>
            <a:r>
              <a:rPr lang="zh-CN" altLang="en-US" sz="2000" dirty="0" smtClean="0">
                <a:latin typeface="微软雅黑" panose="020B0503020204020204" pitchFamily="34" charset="-122"/>
                <a:ea typeface="微软雅黑" panose="020B0503020204020204" pitchFamily="34" charset="-122"/>
              </a:rPr>
              <a:t>时间</a:t>
            </a:r>
            <a:r>
              <a:rPr lang="zh-CN" altLang="en-US" sz="2000" dirty="0">
                <a:latin typeface="微软雅黑" panose="020B0503020204020204" pitchFamily="34" charset="-122"/>
                <a:ea typeface="微软雅黑" panose="020B0503020204020204" pitchFamily="34" charset="-122"/>
              </a:rPr>
              <a:t>价值是对消费推迟的</a:t>
            </a:r>
            <a:r>
              <a:rPr lang="zh-CN" altLang="en-US" sz="2000" dirty="0" smtClean="0">
                <a:latin typeface="微软雅黑" panose="020B0503020204020204" pitchFamily="34" charset="-122"/>
                <a:ea typeface="微软雅黑" panose="020B0503020204020204" pitchFamily="34" charset="-122"/>
              </a:rPr>
              <a:t>补偿，也是对资金风险的补偿</a:t>
            </a:r>
            <a:endParaRPr lang="zh-CN" altLang="en-US" sz="2000" dirty="0">
              <a:latin typeface="微软雅黑" panose="020B0503020204020204" pitchFamily="34" charset="-122"/>
              <a:ea typeface="微软雅黑" panose="020B0503020204020204" pitchFamily="34" charset="-122"/>
            </a:endParaRPr>
          </a:p>
          <a:p>
            <a:pPr eaLnBrk="1" hangingPunct="1">
              <a:lnSpc>
                <a:spcPts val="3200"/>
              </a:lnSpc>
              <a:spcBef>
                <a:spcPts val="600"/>
              </a:spcBef>
              <a:buClr>
                <a:srgbClr val="FF3300"/>
              </a:buClr>
              <a:buFont typeface="Arial" panose="020B0604020202020204" pitchFamily="34" charset="0"/>
              <a:buNone/>
              <a:defRPr/>
            </a:pPr>
            <a:r>
              <a:rPr lang="en-US" altLang="zh-CN" sz="2200" b="1" kern="0" dirty="0">
                <a:solidFill>
                  <a:schemeClr val="tx2"/>
                </a:solidFill>
                <a:latin typeface="微软雅黑" panose="020B0503020204020204" pitchFamily="34" charset="-122"/>
                <a:ea typeface="微软雅黑" panose="020B0503020204020204" pitchFamily="34" charset="-122"/>
              </a:rPr>
              <a:t>3.</a:t>
            </a:r>
            <a:r>
              <a:rPr lang="zh-CN" altLang="en-US" sz="2200" b="1" kern="0" dirty="0">
                <a:solidFill>
                  <a:schemeClr val="tx2"/>
                </a:solidFill>
                <a:latin typeface="微软雅黑" panose="020B0503020204020204" pitchFamily="34" charset="-122"/>
                <a:ea typeface="微软雅黑" panose="020B0503020204020204" pitchFamily="34" charset="-122"/>
              </a:rPr>
              <a:t>利息是货币时间价值的</a:t>
            </a:r>
            <a:r>
              <a:rPr lang="zh-CN" altLang="en-US" sz="2200" b="1" kern="0" dirty="0" smtClean="0">
                <a:solidFill>
                  <a:schemeClr val="tx2"/>
                </a:solidFill>
                <a:latin typeface="微软雅黑" panose="020B0503020204020204" pitchFamily="34" charset="-122"/>
                <a:ea typeface="微软雅黑" panose="020B0503020204020204" pitchFamily="34" charset="-122"/>
              </a:rPr>
              <a:t>体现：</a:t>
            </a:r>
            <a:r>
              <a:rPr lang="zh-CN" altLang="en-US" sz="2200" b="1" kern="0" dirty="0" smtClean="0">
                <a:latin typeface="微软雅黑" panose="020B0503020204020204" pitchFamily="34" charset="-122"/>
                <a:ea typeface="微软雅黑" panose="020B0503020204020204" pitchFamily="34" charset="-122"/>
              </a:rPr>
              <a:t>本金</a:t>
            </a:r>
            <a:r>
              <a:rPr lang="en-US" altLang="zh-CN" sz="2200" b="1" kern="0" dirty="0" smtClean="0">
                <a:latin typeface="微软雅黑" panose="020B0503020204020204" pitchFamily="34" charset="-122"/>
                <a:ea typeface="微软雅黑" panose="020B0503020204020204" pitchFamily="34" charset="-122"/>
              </a:rPr>
              <a:t>+</a:t>
            </a:r>
            <a:r>
              <a:rPr lang="zh-CN" altLang="en-US" sz="2200" b="1" kern="0" dirty="0" smtClean="0">
                <a:latin typeface="微软雅黑" panose="020B0503020204020204" pitchFamily="34" charset="-122"/>
                <a:ea typeface="微软雅黑" panose="020B0503020204020204" pitchFamily="34" charset="-122"/>
              </a:rPr>
              <a:t>利息</a:t>
            </a:r>
            <a:endParaRPr lang="zh-CN" altLang="en-US" sz="2200" b="1" kern="0" dirty="0">
              <a:latin typeface="微软雅黑" panose="020B0503020204020204" pitchFamily="34" charset="-122"/>
              <a:ea typeface="微软雅黑" panose="020B0503020204020204" pitchFamily="34" charset="-122"/>
            </a:endParaRPr>
          </a:p>
          <a:p>
            <a:pPr eaLnBrk="1" hangingPunct="1">
              <a:lnSpc>
                <a:spcPts val="3200"/>
              </a:lnSpc>
              <a:spcBef>
                <a:spcPts val="600"/>
              </a:spcBef>
              <a:buClr>
                <a:srgbClr val="FF3300"/>
              </a:buClr>
              <a:buFont typeface="Arial" panose="020B0604020202020204" pitchFamily="34" charset="0"/>
              <a:buNone/>
              <a:defRPr/>
            </a:pPr>
            <a:r>
              <a:rPr lang="en-US" altLang="zh-CN" sz="2200" b="1" kern="0" dirty="0">
                <a:solidFill>
                  <a:schemeClr val="tx2"/>
                </a:solidFill>
                <a:latin typeface="微软雅黑" panose="020B0503020204020204" pitchFamily="34" charset="-122"/>
                <a:ea typeface="微软雅黑" panose="020B0503020204020204" pitchFamily="34" charset="-122"/>
              </a:rPr>
              <a:t>4.</a:t>
            </a:r>
            <a:r>
              <a:rPr lang="zh-CN" altLang="en-US" sz="2200" b="1" kern="0" dirty="0">
                <a:solidFill>
                  <a:schemeClr val="tx2"/>
                </a:solidFill>
                <a:latin typeface="微软雅黑" panose="020B0503020204020204" pitchFamily="34" charset="-122"/>
                <a:ea typeface="微软雅黑" panose="020B0503020204020204" pitchFamily="34" charset="-122"/>
              </a:rPr>
              <a:t>现值与终值</a:t>
            </a:r>
            <a:endParaRPr lang="en-US" altLang="zh-CN" sz="2200" b="1" kern="0" dirty="0">
              <a:solidFill>
                <a:schemeClr val="tx2"/>
              </a:solidFill>
              <a:latin typeface="微软雅黑" panose="020B0503020204020204" pitchFamily="34" charset="-122"/>
              <a:ea typeface="微软雅黑" panose="020B0503020204020204" pitchFamily="34" charset="-122"/>
            </a:endParaRPr>
          </a:p>
          <a:p>
            <a:pPr eaLnBrk="1" hangingPunct="1">
              <a:lnSpc>
                <a:spcPts val="3200"/>
              </a:lnSpc>
              <a:spcBef>
                <a:spcPts val="600"/>
              </a:spcBef>
              <a:buClr>
                <a:srgbClr val="0C86B6"/>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现值（</a:t>
            </a:r>
            <a:r>
              <a:rPr lang="en-US" altLang="zh-CN" sz="2000" dirty="0">
                <a:latin typeface="微软雅黑" panose="020B0503020204020204" pitchFamily="34" charset="-122"/>
                <a:ea typeface="微软雅黑" panose="020B0503020204020204" pitchFamily="34" charset="-122"/>
              </a:rPr>
              <a:t>Present Value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PV</a:t>
            </a:r>
            <a:r>
              <a:rPr lang="zh-CN" altLang="en-US" sz="2000" dirty="0">
                <a:latin typeface="微软雅黑" panose="020B0503020204020204" pitchFamily="34" charset="-122"/>
                <a:ea typeface="微软雅黑" panose="020B0503020204020204" pitchFamily="34" charset="-122"/>
              </a:rPr>
              <a:t>）：某项资产或物品的当前的货币</a:t>
            </a:r>
            <a:r>
              <a:rPr lang="zh-CN" altLang="en-US" sz="2000" dirty="0" smtClean="0">
                <a:latin typeface="微软雅黑" panose="020B0503020204020204" pitchFamily="34" charset="-122"/>
                <a:ea typeface="微软雅黑" panose="020B0503020204020204" pitchFamily="34" charset="-122"/>
              </a:rPr>
              <a:t>价值</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200"/>
              </a:lnSpc>
              <a:spcBef>
                <a:spcPts val="600"/>
              </a:spcBef>
              <a:buClr>
                <a:srgbClr val="0C86B6"/>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终</a:t>
            </a:r>
            <a:r>
              <a:rPr lang="zh-CN" altLang="en-US" sz="2000" dirty="0">
                <a:latin typeface="微软雅黑" panose="020B0503020204020204" pitchFamily="34" charset="-122"/>
                <a:ea typeface="微软雅黑" panose="020B0503020204020204" pitchFamily="34" charset="-122"/>
              </a:rPr>
              <a:t>值（</a:t>
            </a:r>
            <a:r>
              <a:rPr lang="en-US" altLang="zh-CN" sz="2000" dirty="0">
                <a:latin typeface="微软雅黑" panose="020B0503020204020204" pitchFamily="34" charset="-122"/>
                <a:ea typeface="微软雅黑" panose="020B0503020204020204" pitchFamily="34" charset="-122"/>
              </a:rPr>
              <a:t>Final Value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FV</a:t>
            </a:r>
            <a:r>
              <a:rPr lang="zh-CN" altLang="en-US" sz="2000" dirty="0">
                <a:latin typeface="微软雅黑" panose="020B0503020204020204" pitchFamily="34" charset="-122"/>
                <a:ea typeface="微软雅黑" panose="020B0503020204020204" pitchFamily="34" charset="-122"/>
              </a:rPr>
              <a:t>）：某项资产或物品的未来的货币价值</a:t>
            </a:r>
            <a:endParaRPr lang="en-US" altLang="zh-CN" sz="2000" dirty="0">
              <a:latin typeface="微软雅黑" panose="020B0503020204020204" pitchFamily="34" charset="-122"/>
              <a:ea typeface="微软雅黑" panose="020B0503020204020204" pitchFamily="34" charset="-122"/>
            </a:endParaRPr>
          </a:p>
          <a:p>
            <a:pPr eaLnBrk="1" hangingPunct="1">
              <a:lnSpc>
                <a:spcPts val="3200"/>
              </a:lnSpc>
              <a:spcBef>
                <a:spcPts val="600"/>
              </a:spcBef>
              <a:buClr>
                <a:srgbClr val="0C86B6"/>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时间区间</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，即表示终值和现值之间的时间区间；利率</a:t>
            </a:r>
            <a:r>
              <a:rPr lang="en-US" altLang="zh-CN" sz="2000" dirty="0">
                <a:latin typeface="微软雅黑" panose="020B0503020204020204" pitchFamily="34" charset="-122"/>
                <a:ea typeface="微软雅黑" panose="020B0503020204020204" pitchFamily="34" charset="-122"/>
              </a:rPr>
              <a:t>r </a:t>
            </a:r>
            <a:r>
              <a:rPr lang="zh-CN" altLang="en-US" sz="2000" dirty="0">
                <a:latin typeface="微软雅黑" panose="020B0503020204020204" pitchFamily="34" charset="-122"/>
                <a:ea typeface="微软雅黑" panose="020B0503020204020204" pitchFamily="34" charset="-122"/>
              </a:rPr>
              <a:t>即为单位时间内单位</a:t>
            </a:r>
            <a:r>
              <a:rPr lang="zh-CN" altLang="en-US" sz="2000" dirty="0" smtClean="0">
                <a:latin typeface="微软雅黑" panose="020B0503020204020204" pitchFamily="34" charset="-122"/>
                <a:ea typeface="微软雅黑" panose="020B0503020204020204" pitchFamily="34" charset="-122"/>
              </a:rPr>
              <a:t>货币的时间价值</a:t>
            </a:r>
            <a:endParaRPr lang="zh-CN" altLang="en-US" sz="2400" kern="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271463" y="1471613"/>
            <a:ext cx="7277100" cy="534987"/>
          </a:xfrm>
          <a:prstGeom prst="rect">
            <a:avLst/>
          </a:prstGeom>
        </p:spPr>
        <p:txBody>
          <a:bodyPr wrap="none">
            <a:spAutoFit/>
          </a:bodyPr>
          <a:lstStyle/>
          <a:p>
            <a:pPr eaLnBrk="1" hangingPunct="1">
              <a:lnSpc>
                <a:spcPct val="120000"/>
              </a:lnSpc>
              <a:buFont typeface="Wingdings" panose="05000000000000000000" pitchFamily="2" charset="2"/>
              <a:buNone/>
              <a:defRPr/>
            </a:pPr>
            <a:r>
              <a:rPr lang="zh-CN" altLang="en-US" sz="2400" b="1" kern="0" dirty="0">
                <a:latin typeface="微软雅黑" panose="020B0503020204020204" pitchFamily="34" charset="-122"/>
                <a:ea typeface="微软雅黑" panose="020B0503020204020204" pitchFamily="34" charset="-122"/>
              </a:rPr>
              <a:t>（一）</a:t>
            </a:r>
            <a:r>
              <a:rPr lang="zh-CN" altLang="zh-CN" sz="2400" b="1" kern="0" dirty="0">
                <a:latin typeface="微软雅黑" panose="020B0503020204020204" pitchFamily="34" charset="-122"/>
                <a:ea typeface="微软雅黑" panose="020B0503020204020204" pitchFamily="34" charset="-122"/>
              </a:rPr>
              <a:t>货币的时间价值</a:t>
            </a:r>
            <a:r>
              <a:rPr lang="zh-CN" altLang="en-US" sz="2400" b="1" kern="0" dirty="0">
                <a:latin typeface="微软雅黑" panose="020B0503020204020204" pitchFamily="34" charset="-122"/>
                <a:ea typeface="微软雅黑" panose="020B0503020204020204" pitchFamily="34" charset="-122"/>
              </a:rPr>
              <a:t>（</a:t>
            </a:r>
            <a:r>
              <a:rPr lang="en-US" altLang="zh-CN" sz="2400" b="1" kern="0" dirty="0">
                <a:latin typeface="微软雅黑" panose="020B0503020204020204" pitchFamily="34" charset="-122"/>
                <a:ea typeface="微软雅黑" panose="020B0503020204020204" pitchFamily="34" charset="-122"/>
              </a:rPr>
              <a:t>Time Value of Money</a:t>
            </a:r>
            <a:r>
              <a:rPr lang="zh-CN" altLang="en-US" sz="2400" b="1" kern="0" dirty="0">
                <a:latin typeface="微软雅黑" panose="020B0503020204020204" pitchFamily="34" charset="-122"/>
                <a:ea typeface="微软雅黑" panose="020B0503020204020204" pitchFamily="34" charset="-122"/>
              </a:rPr>
              <a:t>） </a:t>
            </a:r>
          </a:p>
        </p:txBody>
      </p:sp>
      <p:sp>
        <p:nvSpPr>
          <p:cNvPr id="17416"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C946F43C-D952-4666-A223-D1E301D8DA10}" type="slidenum">
              <a:rPr lang="zh-CN" altLang="en-US" smtClean="0">
                <a:solidFill>
                  <a:srgbClr val="898989"/>
                </a:solidFill>
              </a:rPr>
              <a:pPr/>
              <a:t>4</a:t>
            </a:fld>
            <a:endParaRPr lang="zh-CN" altLang="en-US" dirty="0" smtClean="0">
              <a:solidFill>
                <a:srgbClr val="898989"/>
              </a:solidFill>
            </a:endParaRPr>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3195" y="4378746"/>
            <a:ext cx="3596236" cy="108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1843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文本框 12"/>
          <p:cNvSpPr txBox="1">
            <a:spLocks noChangeArrowheads="1"/>
          </p:cNvSpPr>
          <p:nvPr/>
        </p:nvSpPr>
        <p:spPr bwMode="auto">
          <a:xfrm>
            <a:off x="768350" y="446088"/>
            <a:ext cx="61023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a:latin typeface="微软雅黑" pitchFamily="34" charset="-122"/>
                <a:ea typeface="微软雅黑" pitchFamily="34" charset="-122"/>
              </a:rPr>
              <a:t>一、货币的时间价值与利息</a:t>
            </a:r>
          </a:p>
          <a:p>
            <a:pPr eaLnBrk="1" hangingPunct="1">
              <a:buFont typeface="Arial" charset="0"/>
              <a:buNone/>
            </a:pP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494168" y="1912836"/>
            <a:ext cx="10712450" cy="4653334"/>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lvl="1" eaLnBrk="1" hangingPunct="1">
              <a:lnSpc>
                <a:spcPts val="3200"/>
              </a:lnSpc>
              <a:spcBef>
                <a:spcPts val="600"/>
              </a:spcBef>
              <a:buClr>
                <a:schemeClr val="tx1"/>
              </a:buClr>
              <a:buFont typeface="Arial" panose="020B0604020202020204" pitchFamily="34" charset="0"/>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en-US" altLang="zh-CN" sz="2200" b="1" kern="0" dirty="0">
                <a:solidFill>
                  <a:schemeClr val="tx2"/>
                </a:solidFill>
                <a:latin typeface="微软雅黑" panose="020B0503020204020204" pitchFamily="34" charset="-122"/>
                <a:ea typeface="微软雅黑" panose="020B0503020204020204" pitchFamily="34" charset="-122"/>
              </a:rPr>
              <a:t>.</a:t>
            </a:r>
            <a:r>
              <a:rPr lang="zh-CN" altLang="en-US" sz="2200" b="1" kern="0" dirty="0">
                <a:solidFill>
                  <a:schemeClr val="tx2"/>
                </a:solidFill>
                <a:latin typeface="微软雅黑" panose="020B0503020204020204" pitchFamily="34" charset="-122"/>
                <a:ea typeface="微软雅黑" panose="020B0503020204020204" pitchFamily="34" charset="-122"/>
              </a:rPr>
              <a:t>借贷关系中借入方支付给贷出方的报酬</a:t>
            </a:r>
            <a:r>
              <a:rPr lang="zh-CN" altLang="en-US" sz="2000" dirty="0">
                <a:latin typeface="微软雅黑" panose="020B0503020204020204" pitchFamily="34" charset="-122"/>
                <a:ea typeface="微软雅黑" panose="020B0503020204020204" pitchFamily="34" charset="-122"/>
              </a:rPr>
              <a:t>，是随着信用发展而产生的经济范畴，构成信用关系的基础</a:t>
            </a:r>
          </a:p>
          <a:p>
            <a:pPr lvl="1" eaLnBrk="1" hangingPunct="1">
              <a:lnSpc>
                <a:spcPts val="3200"/>
              </a:lnSpc>
              <a:spcBef>
                <a:spcPts val="600"/>
              </a:spcBef>
              <a:buClr>
                <a:schemeClr val="tx1"/>
              </a:buClr>
              <a:buFont typeface="Arial" panose="020B0604020202020204" pitchFamily="34" charset="0"/>
              <a:buNone/>
              <a:defRPr/>
            </a:pPr>
            <a:r>
              <a:rPr lang="en-US" altLang="zh-CN" sz="2200" b="1" kern="0" dirty="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利息的实质</a:t>
            </a:r>
          </a:p>
          <a:p>
            <a:pPr lvl="1" eaLnBrk="1" hangingPunct="1">
              <a:lnSpc>
                <a:spcPts val="3200"/>
              </a:lnSpc>
              <a:spcBef>
                <a:spcPts val="600"/>
              </a:spcBef>
              <a:buClr>
                <a:srgbClr val="0070C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非货币因素角度</a:t>
            </a:r>
            <a:endParaRPr lang="en-US" altLang="zh-CN" sz="2000" dirty="0" smtClean="0">
              <a:latin typeface="微软雅黑" panose="020B0503020204020204" pitchFamily="34" charset="-122"/>
              <a:ea typeface="微软雅黑" panose="020B0503020204020204" pitchFamily="34" charset="-122"/>
            </a:endParaRPr>
          </a:p>
          <a:p>
            <a:pPr lvl="1" eaLnBrk="1" hangingPunct="1">
              <a:lnSpc>
                <a:spcPts val="3200"/>
              </a:lnSpc>
              <a:spcBef>
                <a:spcPts val="600"/>
              </a:spcBef>
              <a:buClr>
                <a:srgbClr val="0070C0"/>
              </a:buClr>
              <a:buFont typeface="Wingdings" panose="05000000000000000000" pitchFamily="2" charset="2"/>
              <a:buChar char="Ø"/>
              <a:defRPr/>
            </a:pPr>
            <a:r>
              <a:rPr lang="zh-CN" altLang="en-US" sz="2000" dirty="0" smtClean="0">
                <a:latin typeface="微软雅黑" panose="020B0503020204020204" pitchFamily="34" charset="-122"/>
                <a:ea typeface="微软雅黑" panose="020B0503020204020204" pitchFamily="34" charset="-122"/>
              </a:rPr>
              <a:t>马克思</a:t>
            </a:r>
            <a:r>
              <a:rPr lang="zh-CN" altLang="en-US" sz="2000" dirty="0">
                <a:latin typeface="微软雅黑" panose="020B0503020204020204" pitchFamily="34" charset="-122"/>
                <a:ea typeface="微软雅黑" panose="020B0503020204020204" pitchFamily="34" charset="-122"/>
              </a:rPr>
              <a:t>：利息来源于劳动创造的价值，体现剥削或分配</a:t>
            </a:r>
            <a:r>
              <a:rPr lang="zh-CN" altLang="en-US" sz="2000" dirty="0" smtClean="0">
                <a:latin typeface="微软雅黑" panose="020B0503020204020204" pitchFamily="34" charset="-122"/>
                <a:ea typeface="微软雅黑" panose="020B0503020204020204" pitchFamily="34" charset="-122"/>
              </a:rPr>
              <a:t>关系</a:t>
            </a:r>
            <a:endParaRPr lang="en-US" altLang="zh-CN" sz="2000" dirty="0" smtClean="0">
              <a:latin typeface="微软雅黑" panose="020B0503020204020204" pitchFamily="34" charset="-122"/>
              <a:ea typeface="微软雅黑" panose="020B0503020204020204" pitchFamily="34" charset="-122"/>
            </a:endParaRPr>
          </a:p>
          <a:p>
            <a:pPr lvl="1" eaLnBrk="1" hangingPunct="1">
              <a:lnSpc>
                <a:spcPts val="3200"/>
              </a:lnSpc>
              <a:spcBef>
                <a:spcPts val="600"/>
              </a:spcBef>
              <a:buClr>
                <a:srgbClr val="0070C0"/>
              </a:buClr>
              <a:buFont typeface="Wingdings" panose="05000000000000000000" pitchFamily="2" charset="2"/>
              <a:buChar char="Ø"/>
              <a:defRPr/>
            </a:pPr>
            <a:r>
              <a:rPr lang="zh-CN" altLang="en-US" sz="2000" dirty="0" smtClean="0">
                <a:latin typeface="微软雅黑" panose="020B0503020204020204" pitchFamily="34" charset="-122"/>
                <a:ea typeface="微软雅黑" panose="020B0503020204020204" pitchFamily="34" charset="-122"/>
              </a:rPr>
              <a:t>亚当∙斯密：利息是产业利润的一部分</a:t>
            </a:r>
            <a:endParaRPr lang="en-US" altLang="zh-CN" sz="2000" dirty="0" smtClean="0">
              <a:latin typeface="微软雅黑" panose="020B0503020204020204" pitchFamily="34" charset="-122"/>
              <a:ea typeface="微软雅黑" panose="020B0503020204020204" pitchFamily="34" charset="-122"/>
            </a:endParaRPr>
          </a:p>
          <a:p>
            <a:pPr lvl="1" eaLnBrk="1" hangingPunct="1">
              <a:lnSpc>
                <a:spcPts val="3200"/>
              </a:lnSpc>
              <a:spcBef>
                <a:spcPts val="600"/>
              </a:spcBef>
              <a:buClr>
                <a:srgbClr val="0070C0"/>
              </a:buClr>
              <a:buFont typeface="Wingdings" panose="05000000000000000000" pitchFamily="2" charset="2"/>
              <a:buChar char="Ø"/>
              <a:defRPr/>
            </a:pPr>
            <a:r>
              <a:rPr lang="zh-CN" altLang="en-US" sz="2000" dirty="0" smtClean="0">
                <a:latin typeface="微软雅黑" panose="020B0503020204020204" pitchFamily="34" charset="-122"/>
                <a:ea typeface="微软雅黑" panose="020B0503020204020204" pitchFamily="34" charset="-122"/>
              </a:rPr>
              <a:t>西尼尔：节欲论，利息与利润都是节欲</a:t>
            </a:r>
            <a:r>
              <a:rPr lang="zh-CN" altLang="en-US" sz="2000" dirty="0">
                <a:latin typeface="微软雅黑" panose="020B0503020204020204" pitchFamily="34" charset="-122"/>
                <a:ea typeface="微软雅黑" panose="020B0503020204020204" pitchFamily="34" charset="-122"/>
              </a:rPr>
              <a:t>或等待的</a:t>
            </a:r>
            <a:r>
              <a:rPr lang="zh-CN" altLang="en-US" sz="2000" dirty="0" smtClean="0">
                <a:latin typeface="微软雅黑" panose="020B0503020204020204" pitchFamily="34" charset="-122"/>
                <a:ea typeface="微软雅黑" panose="020B0503020204020204" pitchFamily="34" charset="-122"/>
              </a:rPr>
              <a:t>报酬；</a:t>
            </a:r>
            <a:endParaRPr lang="en-US" altLang="zh-CN" sz="2000" dirty="0" smtClean="0">
              <a:latin typeface="微软雅黑" panose="020B0503020204020204" pitchFamily="34" charset="-122"/>
              <a:ea typeface="微软雅黑" panose="020B0503020204020204" pitchFamily="34" charset="-122"/>
            </a:endParaRPr>
          </a:p>
          <a:p>
            <a:pPr lvl="1" eaLnBrk="1" hangingPunct="1">
              <a:lnSpc>
                <a:spcPts val="3200"/>
              </a:lnSpc>
              <a:spcBef>
                <a:spcPts val="600"/>
              </a:spcBef>
              <a:buClr>
                <a:srgbClr val="0070C0"/>
              </a:buClr>
              <a:buFont typeface="Wingdings" panose="05000000000000000000" pitchFamily="2" charset="2"/>
              <a:buChar char="Ø"/>
              <a:defRPr/>
            </a:pPr>
            <a:r>
              <a:rPr lang="zh-CN" altLang="en-US" sz="2000" dirty="0" smtClean="0">
                <a:latin typeface="微软雅黑" panose="020B0503020204020204" pitchFamily="34" charset="-122"/>
                <a:ea typeface="微软雅黑" panose="020B0503020204020204" pitchFamily="34" charset="-122"/>
              </a:rPr>
              <a:t>庞巴维克：时差</a:t>
            </a:r>
            <a:r>
              <a:rPr lang="zh-CN" altLang="en-US" sz="2000" dirty="0">
                <a:latin typeface="微软雅黑" panose="020B0503020204020204" pitchFamily="34" charset="-122"/>
                <a:ea typeface="微软雅黑" panose="020B0503020204020204" pitchFamily="34" charset="-122"/>
              </a:rPr>
              <a:t>利息</a:t>
            </a:r>
            <a:r>
              <a:rPr lang="zh-CN" altLang="en-US" sz="2000" dirty="0" smtClean="0">
                <a:latin typeface="微软雅黑" panose="020B0503020204020204" pitchFamily="34" charset="-122"/>
                <a:ea typeface="微软雅黑" panose="020B0503020204020204" pitchFamily="34" charset="-122"/>
              </a:rPr>
              <a:t>论，资本</a:t>
            </a:r>
            <a:r>
              <a:rPr lang="zh-CN" altLang="en-US" sz="2000" dirty="0">
                <a:latin typeface="微软雅黑" panose="020B0503020204020204" pitchFamily="34" charset="-122"/>
                <a:ea typeface="微软雅黑" panose="020B0503020204020204" pitchFamily="34" charset="-122"/>
              </a:rPr>
              <a:t>生产的费时性决定了现在物品与未来物品的</a:t>
            </a:r>
            <a:r>
              <a:rPr lang="zh-CN" altLang="en-US" sz="2000" dirty="0" smtClean="0">
                <a:latin typeface="微软雅黑" panose="020B0503020204020204" pitchFamily="34" charset="-122"/>
                <a:ea typeface="微软雅黑" panose="020B0503020204020204" pitchFamily="34" charset="-122"/>
              </a:rPr>
              <a:t>差额</a:t>
            </a:r>
            <a:endParaRPr lang="en-US" altLang="zh-CN" sz="2000" dirty="0" smtClean="0">
              <a:latin typeface="微软雅黑" panose="020B0503020204020204" pitchFamily="34" charset="-122"/>
              <a:ea typeface="微软雅黑" panose="020B0503020204020204" pitchFamily="34" charset="-122"/>
            </a:endParaRPr>
          </a:p>
          <a:p>
            <a:pPr lvl="1" eaLnBrk="1" hangingPunct="1">
              <a:lnSpc>
                <a:spcPts val="3200"/>
              </a:lnSpc>
              <a:spcBef>
                <a:spcPts val="600"/>
              </a:spcBef>
              <a:buClr>
                <a:srgbClr val="0070C0"/>
              </a:buClr>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马歇尔：等待论，利润是毛利息，利息是纯息；资本出借及其形成的资本的等待都是一种牺牲，因此利息是节欲和等待的报酬，而作为毛利息的利润则不具有这种</a:t>
            </a:r>
            <a:r>
              <a:rPr lang="zh-CN" altLang="en-US" sz="2000" dirty="0" smtClean="0">
                <a:latin typeface="微软雅黑" panose="020B0503020204020204" pitchFamily="34" charset="-122"/>
                <a:ea typeface="微软雅黑" panose="020B0503020204020204" pitchFamily="34" charset="-122"/>
              </a:rPr>
              <a:t>特质</a:t>
            </a: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768350" y="1276317"/>
            <a:ext cx="2767013" cy="498475"/>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二）利息及其实质</a:t>
            </a:r>
          </a:p>
        </p:txBody>
      </p:sp>
      <p:sp>
        <p:nvSpPr>
          <p:cNvPr id="18439"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CF0590BB-ACA3-4B37-954F-397F9CDD786C}" type="slidenum">
              <a:rPr lang="zh-CN" altLang="en-US" smtClean="0">
                <a:solidFill>
                  <a:srgbClr val="898989"/>
                </a:solidFill>
              </a:rPr>
              <a:pPr/>
              <a:t>5</a:t>
            </a:fld>
            <a:endParaRPr lang="zh-CN" altLang="en-US" smtClean="0">
              <a:solidFill>
                <a:srgbClr val="898989"/>
              </a:solidFill>
            </a:endParaRP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1843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文本框 12"/>
          <p:cNvSpPr txBox="1">
            <a:spLocks noChangeArrowheads="1"/>
          </p:cNvSpPr>
          <p:nvPr/>
        </p:nvSpPr>
        <p:spPr bwMode="auto">
          <a:xfrm>
            <a:off x="768350" y="446088"/>
            <a:ext cx="61023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a:latin typeface="微软雅黑" pitchFamily="34" charset="-122"/>
                <a:ea typeface="微软雅黑" pitchFamily="34" charset="-122"/>
              </a:rPr>
              <a:t>一、货币的时间价值与利息</a:t>
            </a:r>
          </a:p>
          <a:p>
            <a:pPr eaLnBrk="1" hangingPunct="1">
              <a:buFont typeface="Arial" charset="0"/>
              <a:buNone/>
            </a:pP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494168" y="1912836"/>
            <a:ext cx="10712450" cy="4653334"/>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lvl="1" eaLnBrk="1" hangingPunct="1">
              <a:lnSpc>
                <a:spcPts val="3200"/>
              </a:lnSpc>
              <a:spcBef>
                <a:spcPts val="600"/>
              </a:spcBef>
              <a:buClr>
                <a:schemeClr val="tx1"/>
              </a:buClr>
              <a:buFont typeface="Arial" panose="020B0604020202020204" pitchFamily="34" charset="0"/>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en-US" altLang="zh-CN" sz="2200" b="1" kern="0" dirty="0">
                <a:solidFill>
                  <a:schemeClr val="tx2"/>
                </a:solidFill>
                <a:latin typeface="微软雅黑" panose="020B0503020204020204" pitchFamily="34" charset="-122"/>
                <a:ea typeface="微软雅黑" panose="020B0503020204020204" pitchFamily="34" charset="-122"/>
              </a:rPr>
              <a:t>.</a:t>
            </a:r>
            <a:r>
              <a:rPr lang="zh-CN" altLang="en-US" sz="2200" b="1" kern="0" dirty="0">
                <a:solidFill>
                  <a:schemeClr val="tx2"/>
                </a:solidFill>
                <a:latin typeface="微软雅黑" panose="020B0503020204020204" pitchFamily="34" charset="-122"/>
                <a:ea typeface="微软雅黑" panose="020B0503020204020204" pitchFamily="34" charset="-122"/>
              </a:rPr>
              <a:t>利息的实质</a:t>
            </a:r>
          </a:p>
          <a:p>
            <a:pPr lvl="1" eaLnBrk="1" hangingPunct="1">
              <a:lnSpc>
                <a:spcPts val="3200"/>
              </a:lnSpc>
              <a:spcBef>
                <a:spcPts val="600"/>
              </a:spcBef>
              <a:buClr>
                <a:srgbClr val="0070C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货币因素角度分析</a:t>
            </a:r>
            <a:endParaRPr lang="en-US" altLang="zh-CN" sz="2000" dirty="0" smtClean="0">
              <a:latin typeface="微软雅黑" panose="020B0503020204020204" pitchFamily="34" charset="-122"/>
              <a:ea typeface="微软雅黑" panose="020B0503020204020204" pitchFamily="34" charset="-122"/>
            </a:endParaRPr>
          </a:p>
          <a:p>
            <a:pPr lvl="1" eaLnBrk="1" hangingPunct="1">
              <a:lnSpc>
                <a:spcPts val="3200"/>
              </a:lnSpc>
              <a:spcBef>
                <a:spcPts val="600"/>
              </a:spcBef>
              <a:buClr>
                <a:srgbClr val="0070C0"/>
              </a:buClr>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凯恩斯：流动性偏好利息</a:t>
            </a:r>
            <a:r>
              <a:rPr lang="zh-CN" altLang="en-US" sz="2000" dirty="0" smtClean="0">
                <a:latin typeface="微软雅黑" panose="020B0503020204020204" pitchFamily="34" charset="-122"/>
                <a:ea typeface="微软雅黑" panose="020B0503020204020204" pitchFamily="34" charset="-122"/>
              </a:rPr>
              <a:t>论。利息是对</a:t>
            </a:r>
            <a:r>
              <a:rPr lang="zh-CN" altLang="en-US" sz="2000" dirty="0">
                <a:latin typeface="微软雅黑" panose="020B0503020204020204" pitchFamily="34" charset="-122"/>
                <a:ea typeface="微软雅黑" panose="020B0503020204020204" pitchFamily="34" charset="-122"/>
              </a:rPr>
              <a:t>人们在一定时期内放弃货币流动性的一种</a:t>
            </a:r>
            <a:r>
              <a:rPr lang="zh-CN" altLang="en-US" sz="2000" dirty="0" smtClean="0">
                <a:latin typeface="微软雅黑" panose="020B0503020204020204" pitchFamily="34" charset="-122"/>
                <a:ea typeface="微软雅黑" panose="020B0503020204020204" pitchFamily="34" charset="-122"/>
              </a:rPr>
              <a:t>补偿或报酬。人们得到货币收入后的两种选择：消费时间</a:t>
            </a:r>
            <a:r>
              <a:rPr lang="zh-CN" altLang="en-US" sz="2000" dirty="0">
                <a:latin typeface="微软雅黑" panose="020B0503020204020204" pitchFamily="34" charset="-122"/>
                <a:ea typeface="微软雅黑" panose="020B0503020204020204" pitchFamily="34" charset="-122"/>
              </a:rPr>
              <a:t>偏好</a:t>
            </a:r>
            <a:r>
              <a:rPr lang="zh-CN" altLang="en-US" sz="2000" dirty="0" smtClean="0">
                <a:latin typeface="微软雅黑" panose="020B0503020204020204" pitchFamily="34" charset="-122"/>
                <a:ea typeface="微软雅黑" panose="020B0503020204020204" pitchFamily="34" charset="-122"/>
              </a:rPr>
              <a:t>和灵活偏好选择</a:t>
            </a:r>
            <a:endParaRPr lang="en-US" altLang="zh-CN" sz="2000" dirty="0" smtClean="0">
              <a:latin typeface="微软雅黑" panose="020B0503020204020204" pitchFamily="34" charset="-122"/>
              <a:ea typeface="微软雅黑" panose="020B0503020204020204" pitchFamily="34" charset="-122"/>
            </a:endParaRPr>
          </a:p>
          <a:p>
            <a:pPr lvl="1" eaLnBrk="1" hangingPunct="1">
              <a:lnSpc>
                <a:spcPts val="3200"/>
              </a:lnSpc>
              <a:spcBef>
                <a:spcPts val="600"/>
              </a:spcBef>
              <a:buClr>
                <a:srgbClr val="0070C0"/>
              </a:buClr>
              <a:buFont typeface="Wingdings" panose="05000000000000000000" pitchFamily="2" charset="2"/>
              <a:buChar char="Ø"/>
              <a:defRPr/>
            </a:pPr>
            <a:r>
              <a:rPr lang="zh-CN" altLang="en-US" sz="2000" dirty="0" smtClean="0">
                <a:latin typeface="微软雅黑" panose="020B0503020204020204" pitchFamily="34" charset="-122"/>
                <a:ea typeface="微软雅黑" panose="020B0503020204020204" pitchFamily="34" charset="-122"/>
              </a:rPr>
              <a:t>消费时间</a:t>
            </a:r>
            <a:r>
              <a:rPr lang="zh-CN" altLang="en-US" sz="2000" dirty="0">
                <a:latin typeface="微软雅黑" panose="020B0503020204020204" pitchFamily="34" charset="-122"/>
                <a:ea typeface="微软雅黑" panose="020B0503020204020204" pitchFamily="34" charset="-122"/>
              </a:rPr>
              <a:t>偏好的选择，即在既定收入下对现期消费和未来消费的</a:t>
            </a:r>
            <a:r>
              <a:rPr lang="zh-CN" altLang="en-US" sz="2000" dirty="0" smtClean="0">
                <a:latin typeface="微软雅黑" panose="020B0503020204020204" pitchFamily="34" charset="-122"/>
                <a:ea typeface="微软雅黑" panose="020B0503020204020204" pitchFamily="34" charset="-122"/>
              </a:rPr>
              <a:t>分配</a:t>
            </a:r>
            <a:endParaRPr lang="en-US" altLang="zh-CN" sz="2000" dirty="0" smtClean="0">
              <a:latin typeface="微软雅黑" panose="020B0503020204020204" pitchFamily="34" charset="-122"/>
              <a:ea typeface="微软雅黑" panose="020B0503020204020204" pitchFamily="34" charset="-122"/>
            </a:endParaRPr>
          </a:p>
          <a:p>
            <a:pPr lvl="1" eaLnBrk="1" hangingPunct="1">
              <a:lnSpc>
                <a:spcPts val="3200"/>
              </a:lnSpc>
              <a:spcBef>
                <a:spcPts val="600"/>
              </a:spcBef>
              <a:buClr>
                <a:srgbClr val="0070C0"/>
              </a:buClr>
              <a:buFont typeface="Wingdings" panose="05000000000000000000" pitchFamily="2" charset="2"/>
              <a:buChar char="Ø"/>
              <a:defRPr/>
            </a:pPr>
            <a:r>
              <a:rPr lang="zh-CN" altLang="en-US" sz="2000" dirty="0" smtClean="0">
                <a:latin typeface="微软雅黑" panose="020B0503020204020204" pitchFamily="34" charset="-122"/>
                <a:ea typeface="微软雅黑" panose="020B0503020204020204" pitchFamily="34" charset="-122"/>
              </a:rPr>
              <a:t>灵活</a:t>
            </a:r>
            <a:r>
              <a:rPr lang="zh-CN" altLang="en-US" sz="2000" dirty="0">
                <a:latin typeface="微软雅黑" panose="020B0503020204020204" pitchFamily="34" charset="-122"/>
                <a:ea typeface="微软雅黑" panose="020B0503020204020204" pitchFamily="34" charset="-122"/>
              </a:rPr>
              <a:t>偏好的选择，指在既定收入下对持有货币与债券的</a:t>
            </a:r>
            <a:r>
              <a:rPr lang="zh-CN" altLang="en-US" sz="2000" dirty="0" smtClean="0">
                <a:latin typeface="微软雅黑" panose="020B0503020204020204" pitchFamily="34" charset="-122"/>
                <a:ea typeface="微软雅黑" panose="020B0503020204020204" pitchFamily="34" charset="-122"/>
              </a:rPr>
              <a:t>选择</a:t>
            </a:r>
            <a:endParaRPr lang="en-US" altLang="zh-CN" sz="2000" dirty="0" smtClean="0">
              <a:latin typeface="微软雅黑" panose="020B0503020204020204" pitchFamily="34" charset="-122"/>
              <a:ea typeface="微软雅黑" panose="020B0503020204020204" pitchFamily="34" charset="-122"/>
            </a:endParaRPr>
          </a:p>
          <a:p>
            <a:pPr lvl="1" eaLnBrk="1" hangingPunct="1">
              <a:lnSpc>
                <a:spcPts val="3200"/>
              </a:lnSpc>
              <a:spcBef>
                <a:spcPts val="600"/>
              </a:spcBef>
              <a:buClr>
                <a:srgbClr val="0070C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现代经济学：投资人让渡资本使用权而索取的</a:t>
            </a:r>
            <a:r>
              <a:rPr lang="zh-CN" altLang="en-US" sz="2000" dirty="0" smtClean="0">
                <a:latin typeface="微软雅黑" panose="020B0503020204020204" pitchFamily="34" charset="-122"/>
                <a:ea typeface="微软雅黑" panose="020B0503020204020204" pitchFamily="34" charset="-122"/>
              </a:rPr>
              <a:t>补偿</a:t>
            </a:r>
            <a:endParaRPr lang="en-US" altLang="zh-CN" sz="2000" dirty="0" smtClean="0">
              <a:latin typeface="微软雅黑" panose="020B0503020204020204" pitchFamily="34" charset="-122"/>
              <a:ea typeface="微软雅黑" panose="020B0503020204020204" pitchFamily="34" charset="-122"/>
            </a:endParaRPr>
          </a:p>
          <a:p>
            <a:pPr lvl="1" eaLnBrk="1" hangingPunct="1">
              <a:lnSpc>
                <a:spcPts val="3200"/>
              </a:lnSpc>
              <a:spcBef>
                <a:spcPts val="600"/>
              </a:spcBef>
              <a:buClr>
                <a:srgbClr val="0070C0"/>
              </a:buClr>
              <a:buFont typeface="Wingdings" panose="05000000000000000000" pitchFamily="2" charset="2"/>
              <a:buChar char="Ø"/>
              <a:defRPr/>
            </a:pPr>
            <a:r>
              <a:rPr lang="zh-CN" altLang="en-US" sz="2000" dirty="0" smtClean="0">
                <a:latin typeface="微软雅黑" panose="020B0503020204020204" pitchFamily="34" charset="-122"/>
                <a:ea typeface="微软雅黑" panose="020B0503020204020204" pitchFamily="34" charset="-122"/>
              </a:rPr>
              <a:t>包含</a:t>
            </a:r>
            <a:r>
              <a:rPr lang="zh-CN" altLang="en-US" sz="2000" dirty="0">
                <a:latin typeface="微软雅黑" panose="020B0503020204020204" pitchFamily="34" charset="-122"/>
                <a:ea typeface="微软雅黑" panose="020B0503020204020204" pitchFamily="34" charset="-122"/>
              </a:rPr>
              <a:t>无风险投资的机会成本</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风险补偿</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1" eaLnBrk="1" hangingPunct="1">
              <a:lnSpc>
                <a:spcPts val="3200"/>
              </a:lnSpc>
              <a:spcBef>
                <a:spcPts val="600"/>
              </a:spcBef>
              <a:buClr>
                <a:srgbClr val="0070C0"/>
              </a:buClr>
              <a:buFont typeface="Wingdings" panose="05000000000000000000" pitchFamily="2" charset="2"/>
              <a:buChar char="Ø"/>
              <a:defRPr/>
            </a:pPr>
            <a:r>
              <a:rPr lang="zh-CN" altLang="en-US" sz="2000" dirty="0" smtClean="0">
                <a:latin typeface="微软雅黑" panose="020B0503020204020204" pitchFamily="34" charset="-122"/>
                <a:ea typeface="微软雅黑" panose="020B0503020204020204" pitchFamily="34" charset="-122"/>
              </a:rPr>
              <a:t>无</a:t>
            </a:r>
            <a:r>
              <a:rPr lang="zh-CN" altLang="en-US" sz="2000" dirty="0">
                <a:latin typeface="微软雅黑" panose="020B0503020204020204" pitchFamily="34" charset="-122"/>
                <a:ea typeface="微软雅黑" panose="020B0503020204020204" pitchFamily="34" charset="-122"/>
              </a:rPr>
              <a:t>风险</a:t>
            </a:r>
            <a:r>
              <a:rPr lang="zh-CN" altLang="en-US" sz="2000" dirty="0" smtClean="0">
                <a:latin typeface="微软雅黑" panose="020B0503020204020204" pitchFamily="34" charset="-122"/>
                <a:ea typeface="微软雅黑" panose="020B0503020204020204" pitchFamily="34" charset="-122"/>
              </a:rPr>
              <a:t>利率（</a:t>
            </a:r>
            <a:r>
              <a:rPr lang="en-US" altLang="zh-CN" sz="2000" dirty="0" smtClean="0">
                <a:latin typeface="微软雅黑" panose="020B0503020204020204" pitchFamily="34" charset="-122"/>
                <a:ea typeface="微软雅黑" panose="020B0503020204020204" pitchFamily="34" charset="-122"/>
              </a:rPr>
              <a:t>Risk-Free </a:t>
            </a:r>
            <a:r>
              <a:rPr lang="en-US" altLang="zh-CN" sz="2000" dirty="0">
                <a:latin typeface="微软雅黑" panose="020B0503020204020204" pitchFamily="34" charset="-122"/>
                <a:ea typeface="微软雅黑" panose="020B0503020204020204" pitchFamily="34" charset="-122"/>
              </a:rPr>
              <a:t>Interest Rate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风险溢价（</a:t>
            </a:r>
            <a:r>
              <a:rPr lang="en-US" altLang="zh-CN" sz="2000" dirty="0">
                <a:latin typeface="微软雅黑" panose="020B0503020204020204" pitchFamily="34" charset="-122"/>
                <a:ea typeface="微软雅黑" panose="020B0503020204020204" pitchFamily="34" charset="-122"/>
              </a:rPr>
              <a:t>Risk Premium</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768350" y="1276317"/>
            <a:ext cx="2767013" cy="498475"/>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二）利息及其实质</a:t>
            </a:r>
          </a:p>
        </p:txBody>
      </p:sp>
      <p:sp>
        <p:nvSpPr>
          <p:cNvPr id="18439"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CF0590BB-ACA3-4B37-954F-397F9CDD786C}" type="slidenum">
              <a:rPr lang="zh-CN" altLang="en-US" smtClean="0">
                <a:solidFill>
                  <a:srgbClr val="898989"/>
                </a:solidFill>
              </a:rPr>
              <a:pPr/>
              <a:t>6</a:t>
            </a:fld>
            <a:endParaRPr lang="zh-CN" altLang="en-US" smtClean="0">
              <a:solidFill>
                <a:srgbClr val="898989"/>
              </a:solidFill>
            </a:endParaRPr>
          </a:p>
        </p:txBody>
      </p:sp>
    </p:spTree>
    <p:extLst>
      <p:ext uri="{BB962C8B-B14F-4D97-AF65-F5344CB8AC3E}">
        <p14:creationId xmlns:p14="http://schemas.microsoft.com/office/powerpoint/2010/main" val="1970666062"/>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45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1945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文本框 12"/>
          <p:cNvSpPr txBox="1">
            <a:spLocks noChangeArrowheads="1"/>
          </p:cNvSpPr>
          <p:nvPr/>
        </p:nvSpPr>
        <p:spPr bwMode="auto">
          <a:xfrm>
            <a:off x="768350" y="446088"/>
            <a:ext cx="61023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a:latin typeface="微软雅黑" pitchFamily="34" charset="-122"/>
                <a:ea typeface="微软雅黑" pitchFamily="34" charset="-122"/>
              </a:rPr>
              <a:t>一、货币的时间价值与利息</a:t>
            </a:r>
          </a:p>
          <a:p>
            <a:pPr eaLnBrk="1" hangingPunct="1">
              <a:buFont typeface="Arial" charset="0"/>
              <a:buNone/>
            </a:pP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628211" y="1744662"/>
            <a:ext cx="11055789" cy="4770201"/>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447675" lvl="1" indent="-87313" eaLnBrk="1" hangingPunct="1">
              <a:lnSpc>
                <a:spcPts val="2900"/>
              </a:lnSpc>
              <a:spcBef>
                <a:spcPts val="600"/>
              </a:spcBef>
              <a:buClr>
                <a:schemeClr val="tx1"/>
              </a:buClr>
              <a:buFont typeface="Arial" panose="020B0604020202020204" pitchFamily="34" charset="0"/>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en-US" altLang="zh-CN" sz="2200" b="1" kern="0" dirty="0">
                <a:solidFill>
                  <a:schemeClr val="tx2"/>
                </a:solidFill>
                <a:latin typeface="微软雅黑" panose="020B0503020204020204" pitchFamily="34" charset="-122"/>
                <a:ea typeface="微软雅黑" panose="020B0503020204020204" pitchFamily="34" charset="-122"/>
              </a:rPr>
              <a:t>.</a:t>
            </a:r>
            <a:r>
              <a:rPr lang="zh-CN" altLang="en-US" sz="2200" b="1" kern="0" dirty="0">
                <a:solidFill>
                  <a:schemeClr val="tx2"/>
                </a:solidFill>
                <a:latin typeface="微软雅黑" panose="020B0503020204020204" pitchFamily="34" charset="-122"/>
                <a:ea typeface="微软雅黑" panose="020B0503020204020204" pitchFamily="34" charset="-122"/>
              </a:rPr>
              <a:t>利息转化为收益的一般形态</a:t>
            </a:r>
          </a:p>
          <a:p>
            <a:pPr lvl="1" algn="just" eaLnBrk="1" hangingPunct="1">
              <a:lnSpc>
                <a:spcPts val="2900"/>
              </a:lnSpc>
              <a:spcBef>
                <a:spcPts val="600"/>
              </a:spcBef>
              <a:buClr>
                <a:srgbClr val="0070C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人们通常都利用利率来衡量收益（</a:t>
            </a:r>
            <a:r>
              <a:rPr lang="en-US" altLang="zh-CN" sz="2000" dirty="0">
                <a:latin typeface="微软雅黑" panose="020B0503020204020204" pitchFamily="34" charset="-122"/>
                <a:ea typeface="微软雅黑" panose="020B0503020204020204" pitchFamily="34" charset="-122"/>
              </a:rPr>
              <a:t>Yield</a:t>
            </a:r>
            <a:r>
              <a:rPr lang="zh-CN" altLang="en-US" sz="2000" dirty="0" smtClean="0">
                <a:latin typeface="微软雅黑" panose="020B0503020204020204" pitchFamily="34" charset="-122"/>
                <a:ea typeface="微软雅黑" panose="020B0503020204020204" pitchFamily="34" charset="-122"/>
              </a:rPr>
              <a:t>）水平：贷者：事前事后均认为是理所当让的收入；借者</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利润</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利息</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自有收入</a:t>
            </a:r>
            <a:endParaRPr lang="zh-CN" altLang="en-US" sz="2000" dirty="0">
              <a:latin typeface="微软雅黑" panose="020B0503020204020204" pitchFamily="34" charset="-122"/>
              <a:ea typeface="微软雅黑" panose="020B0503020204020204" pitchFamily="34" charset="-122"/>
            </a:endParaRPr>
          </a:p>
          <a:p>
            <a:pPr lvl="1" algn="just" eaLnBrk="1" hangingPunct="1">
              <a:lnSpc>
                <a:spcPts val="2900"/>
              </a:lnSpc>
              <a:spcBef>
                <a:spcPts val="600"/>
              </a:spcBef>
              <a:buClr>
                <a:srgbClr val="0070C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用利息来</a:t>
            </a:r>
            <a:r>
              <a:rPr lang="zh-CN" altLang="en-US" sz="2000" dirty="0" smtClean="0">
                <a:latin typeface="微软雅黑" panose="020B0503020204020204" pitchFamily="34" charset="-122"/>
                <a:ea typeface="微软雅黑" panose="020B0503020204020204" pitchFamily="34" charset="-122"/>
              </a:rPr>
              <a:t>表示货币资金的收益</a:t>
            </a:r>
            <a:r>
              <a:rPr lang="zh-CN" altLang="en-US" sz="2000" dirty="0">
                <a:latin typeface="微软雅黑" panose="020B0503020204020204" pitchFamily="34" charset="-122"/>
                <a:ea typeface="微软雅黑" panose="020B0503020204020204" pitchFamily="34" charset="-122"/>
              </a:rPr>
              <a:t>，利息转化为收益的一般形态</a:t>
            </a:r>
          </a:p>
          <a:p>
            <a:pPr eaLnBrk="1" hangingPunct="1">
              <a:lnSpc>
                <a:spcPts val="2900"/>
              </a:lnSpc>
              <a:spcBef>
                <a:spcPts val="600"/>
              </a:spcBef>
              <a:buFont typeface="Wingdings" panose="05000000000000000000" pitchFamily="2" charset="2"/>
              <a:buNone/>
              <a:defRPr/>
            </a:pPr>
            <a:r>
              <a:rPr lang="zh-CN" altLang="en-US" sz="3400" b="1" dirty="0"/>
              <a:t>  </a:t>
            </a:r>
            <a:r>
              <a:rPr lang="zh-CN" altLang="en-US" sz="2200" b="1" kern="0" dirty="0">
                <a:solidFill>
                  <a:schemeClr val="tx2"/>
                </a:solidFill>
                <a:latin typeface="微软雅黑" panose="020B0503020204020204" pitchFamily="34" charset="-122"/>
                <a:ea typeface="微软雅黑" panose="020B0503020204020204" pitchFamily="34" charset="-122"/>
              </a:rPr>
              <a:t> </a:t>
            </a:r>
            <a:r>
              <a:rPr lang="zh-CN" altLang="en-US" sz="2200" b="1" kern="0" dirty="0" smtClean="0">
                <a:solidFill>
                  <a:schemeClr val="tx2"/>
                </a:solidFill>
                <a:latin typeface="微软雅黑" panose="020B0503020204020204" pitchFamily="34" charset="-122"/>
                <a:ea typeface="微软雅黑" panose="020B0503020204020204" pitchFamily="34" charset="-122"/>
              </a:rPr>
              <a:t> </a:t>
            </a: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en-US" altLang="zh-CN" sz="2200" b="1" kern="0" dirty="0">
                <a:solidFill>
                  <a:schemeClr val="tx2"/>
                </a:solidFill>
                <a:latin typeface="微软雅黑" panose="020B0503020204020204" pitchFamily="34" charset="-122"/>
                <a:ea typeface="微软雅黑" panose="020B0503020204020204" pitchFamily="34" charset="-122"/>
              </a:rPr>
              <a:t>.</a:t>
            </a:r>
            <a:r>
              <a:rPr lang="zh-CN" altLang="en-US" sz="2200" b="1" kern="0" dirty="0">
                <a:solidFill>
                  <a:schemeClr val="tx2"/>
                </a:solidFill>
                <a:latin typeface="微软雅黑" panose="020B0503020204020204" pitchFamily="34" charset="-122"/>
                <a:ea typeface="微软雅黑" panose="020B0503020204020204" pitchFamily="34" charset="-122"/>
              </a:rPr>
              <a:t>利息转化为收益一般形态的原因</a:t>
            </a:r>
          </a:p>
          <a:p>
            <a:pPr lvl="1" eaLnBrk="1" hangingPunct="1">
              <a:lnSpc>
                <a:spcPts val="2900"/>
              </a:lnSpc>
              <a:spcBef>
                <a:spcPts val="600"/>
              </a:spcBef>
              <a:buClr>
                <a:srgbClr val="0070C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在借贷关系</a:t>
            </a:r>
            <a:r>
              <a:rPr lang="zh-CN" altLang="en-US" sz="2000" dirty="0" smtClean="0">
                <a:latin typeface="微软雅黑" panose="020B0503020204020204" pitchFamily="34" charset="-122"/>
                <a:ea typeface="微软雅黑" panose="020B0503020204020204" pitchFamily="34" charset="-122"/>
              </a:rPr>
              <a:t>中，源自</a:t>
            </a:r>
            <a:r>
              <a:rPr lang="zh-CN" altLang="en-US" sz="2000" dirty="0">
                <a:latin typeface="微软雅黑" panose="020B0503020204020204" pitchFamily="34" charset="-122"/>
                <a:ea typeface="微软雅黑" panose="020B0503020204020204" pitchFamily="34" charset="-122"/>
              </a:rPr>
              <a:t>产业利润的</a:t>
            </a:r>
            <a:r>
              <a:rPr lang="zh-CN" altLang="en-US" sz="2000" dirty="0" smtClean="0">
                <a:latin typeface="微软雅黑" panose="020B0503020204020204" pitchFamily="34" charset="-122"/>
                <a:ea typeface="微软雅黑" panose="020B0503020204020204" pitchFamily="34" charset="-122"/>
              </a:rPr>
              <a:t>利息被抽象化，利息</a:t>
            </a:r>
            <a:r>
              <a:rPr lang="zh-CN" altLang="en-US" sz="2000" dirty="0">
                <a:latin typeface="微软雅黑" panose="020B0503020204020204" pitchFamily="34" charset="-122"/>
                <a:ea typeface="微软雅黑" panose="020B0503020204020204" pitchFamily="34" charset="-122"/>
              </a:rPr>
              <a:t>是货币</a:t>
            </a:r>
            <a:r>
              <a:rPr lang="zh-CN" altLang="en-US" sz="2000" dirty="0" smtClean="0">
                <a:latin typeface="微软雅黑" panose="020B0503020204020204" pitchFamily="34" charset="-122"/>
                <a:ea typeface="微软雅黑" panose="020B0503020204020204" pitchFamily="34" charset="-122"/>
              </a:rPr>
              <a:t>所有权收益的</a:t>
            </a:r>
            <a:r>
              <a:rPr lang="zh-CN" altLang="en-US" sz="2000" dirty="0">
                <a:latin typeface="微软雅黑" panose="020B0503020204020204" pitchFamily="34" charset="-122"/>
                <a:ea typeface="微软雅黑" panose="020B0503020204020204" pitchFamily="34" charset="-122"/>
              </a:rPr>
              <a:t>观念普遍化</a:t>
            </a:r>
          </a:p>
          <a:p>
            <a:pPr lvl="1" eaLnBrk="1" hangingPunct="1">
              <a:lnSpc>
                <a:spcPts val="2900"/>
              </a:lnSpc>
              <a:spcBef>
                <a:spcPts val="600"/>
              </a:spcBef>
              <a:buClr>
                <a:srgbClr val="0070C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利息与利润的区别在于利息是事先确定的量，而利润却会随经营状况的变化而变化</a:t>
            </a:r>
          </a:p>
          <a:p>
            <a:pPr lvl="1" eaLnBrk="1" hangingPunct="1">
              <a:lnSpc>
                <a:spcPts val="2900"/>
              </a:lnSpc>
              <a:spcBef>
                <a:spcPts val="600"/>
              </a:spcBef>
              <a:buClr>
                <a:srgbClr val="0070C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利息经济范畴具有悠久历史</a:t>
            </a:r>
            <a:r>
              <a:rPr lang="zh-CN" altLang="en-US" sz="2000" dirty="0" smtClean="0">
                <a:latin typeface="微软雅黑" panose="020B0503020204020204" pitchFamily="34" charset="-122"/>
                <a:ea typeface="微软雅黑" panose="020B0503020204020204" pitchFamily="34" charset="-122"/>
              </a:rPr>
              <a:t>，货币</a:t>
            </a:r>
            <a:r>
              <a:rPr lang="zh-CN" altLang="en-US" sz="2000" dirty="0">
                <a:latin typeface="微软雅黑" panose="020B0503020204020204" pitchFamily="34" charset="-122"/>
                <a:ea typeface="微软雅黑" panose="020B0503020204020204" pitchFamily="34" charset="-122"/>
              </a:rPr>
              <a:t>可以提供</a:t>
            </a:r>
            <a:r>
              <a:rPr lang="zh-CN" altLang="en-US" sz="2000" dirty="0" smtClean="0">
                <a:latin typeface="微软雅黑" panose="020B0503020204020204" pitchFamily="34" charset="-122"/>
                <a:ea typeface="微软雅黑" panose="020B0503020204020204" pitchFamily="34" charset="-122"/>
              </a:rPr>
              <a:t>利息早已成为</a:t>
            </a:r>
            <a:r>
              <a:rPr lang="zh-CN" altLang="en-US" sz="2000" dirty="0">
                <a:latin typeface="微软雅黑" panose="020B0503020204020204" pitchFamily="34" charset="-122"/>
                <a:ea typeface="微软雅黑" panose="020B0503020204020204" pitchFamily="34" charset="-122"/>
              </a:rPr>
              <a:t>传统</a:t>
            </a:r>
            <a:r>
              <a:rPr lang="zh-CN" altLang="en-US" sz="2000" dirty="0" smtClean="0">
                <a:latin typeface="微软雅黑" panose="020B0503020204020204" pitchFamily="34" charset="-122"/>
                <a:ea typeface="微软雅黑" panose="020B0503020204020204" pitchFamily="34" charset="-122"/>
              </a:rPr>
              <a:t>看法</a:t>
            </a:r>
            <a:endParaRPr lang="en-US" altLang="zh-CN" sz="2000" dirty="0" smtClean="0">
              <a:latin typeface="微软雅黑" panose="020B0503020204020204" pitchFamily="34" charset="-122"/>
              <a:ea typeface="微软雅黑" panose="020B0503020204020204" pitchFamily="34" charset="-122"/>
            </a:endParaRPr>
          </a:p>
          <a:p>
            <a:pPr marL="447675" lvl="1" indent="-360363" eaLnBrk="1" hangingPunct="1">
              <a:lnSpc>
                <a:spcPts val="2900"/>
              </a:lnSpc>
              <a:spcBef>
                <a:spcPts val="600"/>
              </a:spcBef>
              <a:buClr>
                <a:schemeClr val="tx1"/>
              </a:buClr>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   3</a:t>
            </a:r>
            <a:r>
              <a:rPr lang="en-US" altLang="zh-CN" sz="2200" b="1" kern="0" dirty="0">
                <a:solidFill>
                  <a:schemeClr val="tx2"/>
                </a:solidFill>
                <a:latin typeface="微软雅黑" panose="020B0503020204020204" pitchFamily="34" charset="-122"/>
                <a:ea typeface="微软雅黑" panose="020B0503020204020204" pitchFamily="34" charset="-122"/>
              </a:rPr>
              <a:t>.</a:t>
            </a:r>
            <a:r>
              <a:rPr lang="zh-CN" altLang="en-US" sz="2200" b="1" kern="0" dirty="0">
                <a:solidFill>
                  <a:schemeClr val="tx2"/>
                </a:solidFill>
                <a:latin typeface="微软雅黑" panose="020B0503020204020204" pitchFamily="34" charset="-122"/>
                <a:ea typeface="微软雅黑" panose="020B0503020204020204" pitchFamily="34" charset="-122"/>
              </a:rPr>
              <a:t>收益资本化（</a:t>
            </a:r>
            <a:r>
              <a:rPr lang="en-US" altLang="zh-CN" sz="2200" b="1" kern="0" dirty="0">
                <a:solidFill>
                  <a:schemeClr val="tx2"/>
                </a:solidFill>
                <a:latin typeface="微软雅黑" panose="020B0503020204020204" pitchFamily="34" charset="-122"/>
                <a:ea typeface="微软雅黑" panose="020B0503020204020204" pitchFamily="34" charset="-122"/>
              </a:rPr>
              <a:t>Capitalization of Return</a:t>
            </a:r>
            <a:r>
              <a:rPr lang="zh-CN" altLang="en-US" sz="2200" b="1" kern="0" dirty="0">
                <a:solidFill>
                  <a:schemeClr val="tx2"/>
                </a:solidFill>
                <a:latin typeface="微软雅黑" panose="020B0503020204020204" pitchFamily="34" charset="-122"/>
                <a:ea typeface="微软雅黑" panose="020B0503020204020204" pitchFamily="34" charset="-122"/>
              </a:rPr>
              <a:t>）规律</a:t>
            </a:r>
          </a:p>
          <a:p>
            <a:pPr lvl="1" eaLnBrk="1" hangingPunct="1">
              <a:lnSpc>
                <a:spcPts val="2900"/>
              </a:lnSpc>
              <a:spcBef>
                <a:spcPts val="600"/>
              </a:spcBef>
              <a:buClr>
                <a:srgbClr val="0070C0"/>
              </a:buClr>
              <a:buFont typeface="Wingdings" pitchFamily="2" charset="2"/>
              <a:buChar char="n"/>
              <a:defRPr/>
            </a:pPr>
            <a:r>
              <a:rPr lang="zh-CN" altLang="en-US" sz="2000" b="1" dirty="0"/>
              <a:t> </a:t>
            </a:r>
            <a:r>
              <a:rPr lang="zh-CN" altLang="en-US" sz="2000" dirty="0">
                <a:latin typeface="微软雅黑" panose="020B0503020204020204" pitchFamily="34" charset="-122"/>
                <a:ea typeface="微软雅黑" panose="020B0503020204020204" pitchFamily="34" charset="-122"/>
              </a:rPr>
              <a:t>任何有收益的事物，都可以通过收益与利率的对比计算出相当于多大的资本金：</a:t>
            </a:r>
            <a:r>
              <a:rPr lang="en-US" altLang="zh-CN" sz="2000" dirty="0">
                <a:latin typeface="微软雅黑" panose="020B0503020204020204" pitchFamily="34" charset="-122"/>
                <a:ea typeface="微软雅黑" panose="020B0503020204020204" pitchFamily="34" charset="-122"/>
              </a:rPr>
              <a:t>P=</a:t>
            </a:r>
            <a:r>
              <a:rPr lang="en-US" altLang="zh-CN" sz="2000" dirty="0" err="1">
                <a:latin typeface="微软雅黑" panose="020B0503020204020204" pitchFamily="34" charset="-122"/>
                <a:ea typeface="微软雅黑" panose="020B0503020204020204" pitchFamily="34" charset="-122"/>
              </a:rPr>
              <a:t>B/r</a:t>
            </a:r>
            <a:endParaRPr lang="en-US" altLang="zh-CN" sz="2000" dirty="0">
              <a:latin typeface="微软雅黑" panose="020B0503020204020204" pitchFamily="34" charset="-122"/>
              <a:ea typeface="微软雅黑" panose="020B0503020204020204" pitchFamily="34" charset="-122"/>
            </a:endParaRPr>
          </a:p>
          <a:p>
            <a:pPr lvl="1" eaLnBrk="1" hangingPunct="1">
              <a:lnSpc>
                <a:spcPts val="2900"/>
              </a:lnSpc>
              <a:spcBef>
                <a:spcPts val="600"/>
              </a:spcBef>
              <a:buClr>
                <a:srgbClr val="0070C0"/>
              </a:buClr>
              <a:buFont typeface="Wingdings" pitchFamily="2" charset="2"/>
              <a:buChar char="n"/>
              <a:defRPr/>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资本化是商品经济中的规律，只要利息成为收益的一般形态，这个规律就起作用</a:t>
            </a:r>
          </a:p>
          <a:p>
            <a:pPr marL="457200" lvl="1" indent="0" eaLnBrk="1" hangingPunct="1">
              <a:lnSpc>
                <a:spcPts val="2900"/>
              </a:lnSpc>
              <a:spcBef>
                <a:spcPts val="600"/>
              </a:spcBef>
              <a:buClr>
                <a:srgbClr val="0070C0"/>
              </a:buClr>
              <a:buNone/>
              <a:defRPr/>
            </a:pP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471488" y="1130560"/>
            <a:ext cx="3998210" cy="497957"/>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三）利息与收益的一般</a:t>
            </a:r>
            <a:r>
              <a:rPr lang="zh-CN" altLang="en-US" sz="2400" b="1" kern="0" dirty="0" smtClean="0">
                <a:latin typeface="微软雅黑" panose="020B0503020204020204" pitchFamily="34" charset="-122"/>
                <a:ea typeface="微软雅黑" panose="020B0503020204020204" pitchFamily="34" charset="-122"/>
              </a:rPr>
              <a:t>形态</a:t>
            </a:r>
            <a:endParaRPr lang="zh-CN" altLang="en-US" sz="2400" b="1" kern="0" dirty="0">
              <a:latin typeface="微软雅黑" panose="020B0503020204020204" pitchFamily="34" charset="-122"/>
              <a:ea typeface="微软雅黑" panose="020B0503020204020204" pitchFamily="34" charset="-122"/>
            </a:endParaRPr>
          </a:p>
        </p:txBody>
      </p:sp>
      <p:sp>
        <p:nvSpPr>
          <p:cNvPr id="19463"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17583AA-ABC2-4A30-8332-19969E3159C3}" type="slidenum">
              <a:rPr lang="zh-CN" altLang="en-US" smtClean="0">
                <a:solidFill>
                  <a:srgbClr val="898989"/>
                </a:solidFill>
              </a:rPr>
              <a:pPr/>
              <a:t>7</a:t>
            </a:fld>
            <a:endParaRPr lang="zh-CN" altLang="en-US" dirty="0" smtClean="0">
              <a:solidFill>
                <a:srgbClr val="898989"/>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1000"/>
                                        <p:tgtEl>
                                          <p:spTgt spid="9">
                                            <p:txEl>
                                              <p:pRg st="1" end="1"/>
                                            </p:txEl>
                                          </p:spTgt>
                                        </p:tgtEl>
                                      </p:cBhvr>
                                    </p:animEffect>
                                    <p:anim calcmode="lin" valueType="num">
                                      <p:cBhvr>
                                        <p:cTn id="1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1000"/>
                                        <p:tgtEl>
                                          <p:spTgt spid="9">
                                            <p:txEl>
                                              <p:pRg st="2" end="2"/>
                                            </p:txEl>
                                          </p:spTgt>
                                        </p:tgtEl>
                                      </p:cBhvr>
                                    </p:animEffect>
                                    <p:anim calcmode="lin" valueType="num">
                                      <p:cBhvr>
                                        <p:cTn id="18"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1000"/>
                                        <p:tgtEl>
                                          <p:spTgt spid="9">
                                            <p:txEl>
                                              <p:pRg st="3" end="3"/>
                                            </p:txEl>
                                          </p:spTgt>
                                        </p:tgtEl>
                                      </p:cBhvr>
                                    </p:animEffect>
                                    <p:anim calcmode="lin" valueType="num">
                                      <p:cBhvr>
                                        <p:cTn id="25"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fade">
                                      <p:cBhvr>
                                        <p:cTn id="29" dur="1000"/>
                                        <p:tgtEl>
                                          <p:spTgt spid="9">
                                            <p:txEl>
                                              <p:pRg st="4" end="4"/>
                                            </p:txEl>
                                          </p:spTgt>
                                        </p:tgtEl>
                                      </p:cBhvr>
                                    </p:animEffect>
                                    <p:anim calcmode="lin" valueType="num">
                                      <p:cBhvr>
                                        <p:cTn id="30"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9">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
                                            <p:txEl>
                                              <p:pRg st="5" end="5"/>
                                            </p:txEl>
                                          </p:spTgt>
                                        </p:tgtEl>
                                        <p:attrNameLst>
                                          <p:attrName>style.visibility</p:attrName>
                                        </p:attrNameLst>
                                      </p:cBhvr>
                                      <p:to>
                                        <p:strVal val="visible"/>
                                      </p:to>
                                    </p:set>
                                    <p:animEffect transition="in" filter="fade">
                                      <p:cBhvr>
                                        <p:cTn id="34" dur="1000"/>
                                        <p:tgtEl>
                                          <p:spTgt spid="9">
                                            <p:txEl>
                                              <p:pRg st="5" end="5"/>
                                            </p:txEl>
                                          </p:spTgt>
                                        </p:tgtEl>
                                      </p:cBhvr>
                                    </p:animEffect>
                                    <p:anim calcmode="lin" valueType="num">
                                      <p:cBhvr>
                                        <p:cTn id="35"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9">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animEffect transition="in" filter="fade">
                                      <p:cBhvr>
                                        <p:cTn id="39" dur="1000"/>
                                        <p:tgtEl>
                                          <p:spTgt spid="9">
                                            <p:txEl>
                                              <p:pRg st="6" end="6"/>
                                            </p:txEl>
                                          </p:spTgt>
                                        </p:tgtEl>
                                      </p:cBhvr>
                                    </p:animEffect>
                                    <p:anim calcmode="lin" valueType="num">
                                      <p:cBhvr>
                                        <p:cTn id="40"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9">
                                            <p:txEl>
                                              <p:pRg st="7" end="7"/>
                                            </p:txEl>
                                          </p:spTgt>
                                        </p:tgtEl>
                                        <p:attrNameLst>
                                          <p:attrName>style.visibility</p:attrName>
                                        </p:attrNameLst>
                                      </p:cBhvr>
                                      <p:to>
                                        <p:strVal val="visible"/>
                                      </p:to>
                                    </p:set>
                                    <p:animEffect transition="in" filter="fade">
                                      <p:cBhvr>
                                        <p:cTn id="46" dur="1000"/>
                                        <p:tgtEl>
                                          <p:spTgt spid="9">
                                            <p:txEl>
                                              <p:pRg st="7" end="7"/>
                                            </p:txEl>
                                          </p:spTgt>
                                        </p:tgtEl>
                                      </p:cBhvr>
                                    </p:animEffect>
                                    <p:anim calcmode="lin" valueType="num">
                                      <p:cBhvr>
                                        <p:cTn id="47"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9">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9">
                                            <p:txEl>
                                              <p:pRg st="8" end="8"/>
                                            </p:txEl>
                                          </p:spTgt>
                                        </p:tgtEl>
                                        <p:attrNameLst>
                                          <p:attrName>style.visibility</p:attrName>
                                        </p:attrNameLst>
                                      </p:cBhvr>
                                      <p:to>
                                        <p:strVal val="visible"/>
                                      </p:to>
                                    </p:set>
                                    <p:animEffect transition="in" filter="fade">
                                      <p:cBhvr>
                                        <p:cTn id="51" dur="1000"/>
                                        <p:tgtEl>
                                          <p:spTgt spid="9">
                                            <p:txEl>
                                              <p:pRg st="8" end="8"/>
                                            </p:txEl>
                                          </p:spTgt>
                                        </p:tgtEl>
                                      </p:cBhvr>
                                    </p:animEffect>
                                    <p:anim calcmode="lin" valueType="num">
                                      <p:cBhvr>
                                        <p:cTn id="52"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9">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9">
                                            <p:txEl>
                                              <p:pRg st="9" end="9"/>
                                            </p:txEl>
                                          </p:spTgt>
                                        </p:tgtEl>
                                        <p:attrNameLst>
                                          <p:attrName>style.visibility</p:attrName>
                                        </p:attrNameLst>
                                      </p:cBhvr>
                                      <p:to>
                                        <p:strVal val="visible"/>
                                      </p:to>
                                    </p:set>
                                    <p:animEffect transition="in" filter="fade">
                                      <p:cBhvr>
                                        <p:cTn id="56" dur="1000"/>
                                        <p:tgtEl>
                                          <p:spTgt spid="9">
                                            <p:txEl>
                                              <p:pRg st="9" end="9"/>
                                            </p:txEl>
                                          </p:spTgt>
                                        </p:tgtEl>
                                      </p:cBhvr>
                                    </p:animEffect>
                                    <p:anim calcmode="lin" valueType="num">
                                      <p:cBhvr>
                                        <p:cTn id="57"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50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150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文本框 12"/>
          <p:cNvSpPr txBox="1">
            <a:spLocks noChangeArrowheads="1"/>
          </p:cNvSpPr>
          <p:nvPr/>
        </p:nvSpPr>
        <p:spPr bwMode="auto">
          <a:xfrm>
            <a:off x="768350" y="446088"/>
            <a:ext cx="61023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a:latin typeface="微软雅黑" pitchFamily="34" charset="-122"/>
                <a:ea typeface="微软雅黑" pitchFamily="34" charset="-122"/>
              </a:rPr>
              <a:t>一、货币的时间价值与利息</a:t>
            </a:r>
          </a:p>
          <a:p>
            <a:pPr eaLnBrk="1" hangingPunct="1">
              <a:buFont typeface="Arial" charset="0"/>
              <a:buNone/>
            </a:pP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433388" y="2155825"/>
            <a:ext cx="11887200" cy="502920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lvl="1" eaLnBrk="1" hangingPunct="1">
              <a:lnSpc>
                <a:spcPts val="3200"/>
              </a:lnSpc>
              <a:spcBef>
                <a:spcPct val="0"/>
              </a:spcBef>
              <a:buClr>
                <a:schemeClr val="tx1"/>
              </a:buClr>
              <a:buFont typeface="Arial" panose="020B0604020202020204" pitchFamily="34" charset="0"/>
              <a:buNone/>
              <a:defRPr/>
            </a:pPr>
            <a:endParaRPr lang="zh-CN" altLang="en-US" sz="2200" b="1" kern="0" dirty="0">
              <a:solidFill>
                <a:schemeClr val="tx2"/>
              </a:solidFill>
              <a:latin typeface="微软雅黑" panose="020B0503020204020204" pitchFamily="34" charset="-122"/>
              <a:ea typeface="微软雅黑" panose="020B0503020204020204" pitchFamily="34" charset="-122"/>
            </a:endParaRPr>
          </a:p>
          <a:p>
            <a:pPr lvl="1" eaLnBrk="1" hangingPunct="1">
              <a:lnSpc>
                <a:spcPts val="3500"/>
              </a:lnSpc>
              <a:buClr>
                <a:schemeClr val="tx1"/>
              </a:buClr>
              <a:buFont typeface="Arial" panose="020B0604020202020204" pitchFamily="34" charset="0"/>
              <a:buNone/>
              <a:defRPr/>
            </a:pPr>
            <a:r>
              <a:rPr lang="en-US" altLang="zh-CN" dirty="0" smtClean="0">
                <a:solidFill>
                  <a:schemeClr val="tx2"/>
                </a:solidFill>
                <a:latin typeface="微软雅黑" panose="020B0503020204020204" pitchFamily="34" charset="-122"/>
                <a:ea typeface="微软雅黑" panose="020B0503020204020204" pitchFamily="34" charset="-122"/>
              </a:rPr>
              <a:t>1</a:t>
            </a:r>
            <a:r>
              <a:rPr lang="en-US" altLang="zh-CN" b="1" kern="0" dirty="0">
                <a:solidFill>
                  <a:schemeClr val="tx2"/>
                </a:solidFill>
                <a:latin typeface="微软雅黑" panose="020B0503020204020204" pitchFamily="34" charset="-122"/>
                <a:ea typeface="微软雅黑" panose="020B0503020204020204" pitchFamily="34" charset="-122"/>
              </a:rPr>
              <a:t>.</a:t>
            </a:r>
            <a:r>
              <a:rPr lang="zh-CN" altLang="en-US" b="1" kern="0" dirty="0">
                <a:solidFill>
                  <a:schemeClr val="tx2"/>
                </a:solidFill>
                <a:latin typeface="微软雅黑" panose="020B0503020204020204" pitchFamily="34" charset="-122"/>
                <a:ea typeface="微软雅黑" panose="020B0503020204020204" pitchFamily="34" charset="-122"/>
              </a:rPr>
              <a:t>单利法</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a:t>
            </a:r>
            <a:r>
              <a:rPr lang="en-US" altLang="zh-CN" sz="2000" dirty="0" err="1">
                <a:latin typeface="微软雅黑" panose="020B0503020204020204" pitchFamily="34" charset="-122"/>
                <a:ea typeface="微软雅黑" panose="020B0503020204020204" pitchFamily="34" charset="-122"/>
              </a:rPr>
              <a:t>P•r</a:t>
            </a:r>
            <a:r>
              <a:rPr lang="en-US" altLang="zh-CN" sz="2000" dirty="0">
                <a:latin typeface="微软雅黑" panose="020B0503020204020204" pitchFamily="34" charset="-122"/>
                <a:ea typeface="微软雅黑" panose="020B0503020204020204" pitchFamily="34" charset="-122"/>
              </a:rPr>
              <a:t> • </a:t>
            </a:r>
            <a:r>
              <a:rPr lang="en-US" altLang="zh-CN" sz="2000" dirty="0" smtClean="0">
                <a:latin typeface="微软雅黑" panose="020B0503020204020204" pitchFamily="34" charset="-122"/>
                <a:ea typeface="微软雅黑" panose="020B0503020204020204" pitchFamily="34" charset="-122"/>
              </a:rPr>
              <a:t>n</a:t>
            </a:r>
          </a:p>
          <a:p>
            <a:pPr lvl="1" eaLnBrk="1" hangingPunct="1">
              <a:lnSpc>
                <a:spcPts val="3500"/>
              </a:lnSpc>
              <a:buClr>
                <a:schemeClr val="tx1"/>
              </a:buClr>
              <a:buFont typeface="Wingdings" pitchFamily="2" charset="2"/>
              <a:buChar char="Ø"/>
              <a:defRPr/>
            </a:pPr>
            <a:r>
              <a:rPr lang="zh-CN" altLang="en-US" sz="2000" dirty="0">
                <a:latin typeface="微软雅黑" panose="020B0503020204020204" pitchFamily="34" charset="-122"/>
                <a:ea typeface="微软雅黑" panose="020B0503020204020204" pitchFamily="34" charset="-122"/>
              </a:rPr>
              <a:t>单利  </a:t>
            </a:r>
            <a:r>
              <a:rPr lang="en-US" altLang="zh-CN" sz="2000" dirty="0">
                <a:latin typeface="微软雅黑" panose="020B0503020204020204" pitchFamily="34" charset="-122"/>
                <a:ea typeface="微软雅黑" panose="020B0503020204020204" pitchFamily="34" charset="-122"/>
              </a:rPr>
              <a:t>I=100×5%×</a:t>
            </a:r>
            <a:r>
              <a:rPr lang="en-US" altLang="zh-CN" sz="2000" dirty="0" smtClean="0">
                <a:latin typeface="微软雅黑" panose="020B0503020204020204" pitchFamily="34" charset="-122"/>
                <a:ea typeface="微软雅黑" panose="020B0503020204020204" pitchFamily="34" charset="-122"/>
              </a:rPr>
              <a:t>3=15</a:t>
            </a:r>
            <a:endParaRPr lang="en-US" altLang="zh-CN" sz="2000" dirty="0">
              <a:latin typeface="微软雅黑" panose="020B0503020204020204" pitchFamily="34" charset="-122"/>
              <a:ea typeface="微软雅黑" panose="020B0503020204020204" pitchFamily="34" charset="-122"/>
            </a:endParaRPr>
          </a:p>
          <a:p>
            <a:pPr lvl="1" eaLnBrk="1" hangingPunct="1">
              <a:lnSpc>
                <a:spcPts val="3500"/>
              </a:lnSpc>
              <a:buClr>
                <a:schemeClr val="tx1"/>
              </a:buClr>
              <a:buNone/>
              <a:defRPr/>
            </a:pPr>
            <a:r>
              <a:rPr lang="en-US" altLang="zh-CN" b="1" kern="0" dirty="0">
                <a:solidFill>
                  <a:schemeClr val="tx2"/>
                </a:solidFill>
                <a:latin typeface="微软雅黑" panose="020B0503020204020204" pitchFamily="34" charset="-122"/>
                <a:ea typeface="微软雅黑" panose="020B0503020204020204" pitchFamily="34" charset="-122"/>
              </a:rPr>
              <a:t>2.</a:t>
            </a:r>
            <a:r>
              <a:rPr lang="zh-CN" altLang="en-US" b="1" kern="0" dirty="0">
                <a:solidFill>
                  <a:schemeClr val="tx2"/>
                </a:solidFill>
                <a:latin typeface="微软雅黑" panose="020B0503020204020204" pitchFamily="34" charset="-122"/>
                <a:ea typeface="微软雅黑" panose="020B0503020204020204" pitchFamily="34" charset="-122"/>
              </a:rPr>
              <a:t>复利法：</a:t>
            </a:r>
            <a:r>
              <a:rPr lang="en-US" altLang="zh-CN" sz="2000" dirty="0">
                <a:latin typeface="微软雅黑" panose="020B0503020204020204" pitchFamily="34" charset="-122"/>
                <a:ea typeface="微软雅黑" panose="020B0503020204020204" pitchFamily="34" charset="-122"/>
              </a:rPr>
              <a:t>I=P[(1+r) </a:t>
            </a:r>
            <a:r>
              <a:rPr lang="en-US" altLang="zh-CN" sz="2000" dirty="0" smtClean="0">
                <a:latin typeface="微软雅黑" panose="020B0503020204020204" pitchFamily="34" charset="-122"/>
                <a:ea typeface="微软雅黑" panose="020B0503020204020204" pitchFamily="34" charset="-122"/>
              </a:rPr>
              <a:t>∧n-1] </a:t>
            </a:r>
            <a:endParaRPr lang="en-US" altLang="zh-CN" sz="2000" dirty="0">
              <a:latin typeface="微软雅黑" panose="020B0503020204020204" pitchFamily="34" charset="-122"/>
              <a:ea typeface="微软雅黑" panose="020B0503020204020204" pitchFamily="34" charset="-122"/>
            </a:endParaRPr>
          </a:p>
          <a:p>
            <a:pPr lvl="1" eaLnBrk="1" hangingPunct="1">
              <a:lnSpc>
                <a:spcPts val="3500"/>
              </a:lnSpc>
              <a:buClr>
                <a:schemeClr val="tx1"/>
              </a:buClr>
              <a:buFont typeface="Wingdings" pitchFamily="2" charset="2"/>
              <a:buChar char="Ø"/>
              <a:defRPr/>
            </a:pPr>
            <a:r>
              <a:rPr lang="zh-CN" altLang="en-US" sz="2000" dirty="0" smtClean="0">
                <a:latin typeface="微软雅黑" panose="020B0503020204020204" pitchFamily="34" charset="-122"/>
                <a:ea typeface="微软雅黑" panose="020B0503020204020204" pitchFamily="34" charset="-122"/>
              </a:rPr>
              <a:t>复利  </a:t>
            </a:r>
            <a:r>
              <a:rPr lang="en-US" altLang="zh-CN" sz="2000" dirty="0">
                <a:latin typeface="微软雅黑" panose="020B0503020204020204" pitchFamily="34" charset="-122"/>
                <a:ea typeface="微软雅黑" panose="020B0503020204020204" pitchFamily="34" charset="-122"/>
              </a:rPr>
              <a:t>I=100×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1+5%</a:t>
            </a:r>
            <a:r>
              <a:rPr lang="zh-CN" altLang="en-US" sz="2000" dirty="0" smtClean="0">
                <a:latin typeface="微软雅黑" panose="020B0503020204020204" pitchFamily="34" charset="-122"/>
                <a:ea typeface="微软雅黑" panose="020B0503020204020204" pitchFamily="34" charset="-122"/>
              </a:rPr>
              <a:t>）</a:t>
            </a:r>
            <a:r>
              <a:rPr lang="zh-CN" altLang="en-US" sz="2000" dirty="0" smtClean="0">
                <a:latin typeface="Dotum"/>
                <a:ea typeface="Dotum"/>
              </a:rPr>
              <a:t>∧</a:t>
            </a:r>
            <a:r>
              <a:rPr lang="en-US" altLang="zh-CN" sz="2000" dirty="0" smtClean="0">
                <a:latin typeface="微软雅黑" panose="020B0503020204020204" pitchFamily="34" charset="-122"/>
                <a:ea typeface="微软雅黑" panose="020B0503020204020204" pitchFamily="34" charset="-122"/>
              </a:rPr>
              <a:t>3 </a:t>
            </a:r>
            <a:r>
              <a:rPr lang="en-US" altLang="zh-CN" sz="2000" dirty="0">
                <a:latin typeface="微软雅黑" panose="020B0503020204020204" pitchFamily="34" charset="-122"/>
                <a:ea typeface="微软雅黑" panose="020B0503020204020204" pitchFamily="34" charset="-122"/>
              </a:rPr>
              <a:t>-100= </a:t>
            </a:r>
            <a:r>
              <a:rPr lang="en-US" altLang="zh-CN" sz="2000" dirty="0" smtClean="0">
                <a:latin typeface="微软雅黑" panose="020B0503020204020204" pitchFamily="34" charset="-122"/>
                <a:ea typeface="微软雅黑" panose="020B0503020204020204" pitchFamily="34" charset="-122"/>
              </a:rPr>
              <a:t>15.76</a:t>
            </a:r>
            <a:endParaRPr lang="en-US" altLang="zh-CN" sz="2000" dirty="0">
              <a:latin typeface="微软雅黑" panose="020B0503020204020204" pitchFamily="34" charset="-122"/>
              <a:ea typeface="微软雅黑" panose="020B0503020204020204" pitchFamily="34" charset="-122"/>
            </a:endParaRPr>
          </a:p>
        </p:txBody>
      </p:sp>
      <p:sp>
        <p:nvSpPr>
          <p:cNvPr id="2" name="矩形 1"/>
          <p:cNvSpPr/>
          <p:nvPr/>
        </p:nvSpPr>
        <p:spPr>
          <a:xfrm>
            <a:off x="355600" y="1276350"/>
            <a:ext cx="6153150" cy="1422400"/>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四）金融交易与货币的时间价值：利息计算</a:t>
            </a:r>
          </a:p>
          <a:p>
            <a:pPr eaLnBrk="1" hangingPunct="1">
              <a:lnSpc>
                <a:spcPct val="120000"/>
              </a:lnSpc>
              <a:defRPr/>
            </a:pPr>
            <a:endParaRPr lang="zh-CN" altLang="en-US" sz="2400" b="1" kern="0" dirty="0">
              <a:latin typeface="微软雅黑" panose="020B0503020204020204" pitchFamily="34" charset="-122"/>
              <a:ea typeface="微软雅黑" panose="020B0503020204020204" pitchFamily="34" charset="-122"/>
            </a:endParaRPr>
          </a:p>
          <a:p>
            <a:pPr eaLnBrk="1" hangingPunct="1">
              <a:lnSpc>
                <a:spcPct val="120000"/>
              </a:lnSpc>
              <a:defRPr/>
            </a:pPr>
            <a:endParaRPr lang="zh-CN" altLang="en-US" sz="2400" b="1" kern="0" dirty="0">
              <a:latin typeface="微软雅黑" panose="020B0503020204020204" pitchFamily="34" charset="-122"/>
              <a:ea typeface="微软雅黑" panose="020B0503020204020204" pitchFamily="34" charset="-122"/>
            </a:endParaRPr>
          </a:p>
        </p:txBody>
      </p:sp>
      <p:sp>
        <p:nvSpPr>
          <p:cNvPr id="21512"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167028A6-4813-441C-A5C8-82D32BE95C1A}" type="slidenum">
              <a:rPr lang="zh-CN" altLang="en-US" smtClean="0">
                <a:solidFill>
                  <a:srgbClr val="898989"/>
                </a:solidFill>
              </a:rPr>
              <a:pPr/>
              <a:t>8</a:t>
            </a:fld>
            <a:endParaRPr lang="zh-CN" altLang="en-US" smtClean="0">
              <a:solidFill>
                <a:srgbClr val="898989"/>
              </a:solidFill>
            </a:endParaRPr>
          </a:p>
        </p:txBody>
      </p:sp>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486" y="2155825"/>
            <a:ext cx="5642926" cy="397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972222" y="1618218"/>
            <a:ext cx="2061453" cy="369332"/>
          </a:xfrm>
          <a:prstGeom prst="rect">
            <a:avLst/>
          </a:prstGeom>
          <a:noFill/>
        </p:spPr>
        <p:txBody>
          <a:bodyPr wrap="square" rtlCol="0">
            <a:spAutoFit/>
          </a:bodyPr>
          <a:lstStyle/>
          <a:p>
            <a:r>
              <a:rPr lang="zh-CN" altLang="en-US" dirty="0" smtClean="0"/>
              <a:t>当前银行存款利率</a:t>
            </a:r>
            <a:endParaRPr lang="zh-CN" altLang="en-US" dirty="0"/>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531"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2532"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文本框 12"/>
          <p:cNvSpPr txBox="1">
            <a:spLocks noChangeArrowheads="1"/>
          </p:cNvSpPr>
          <p:nvPr/>
        </p:nvSpPr>
        <p:spPr bwMode="auto">
          <a:xfrm>
            <a:off x="768350" y="446088"/>
            <a:ext cx="61023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charset="0"/>
              <a:buNone/>
            </a:pPr>
            <a:r>
              <a:rPr lang="zh-CN" altLang="en-US" sz="2400" b="1">
                <a:latin typeface="微软雅黑" pitchFamily="34" charset="-122"/>
                <a:ea typeface="微软雅黑" pitchFamily="34" charset="-122"/>
              </a:rPr>
              <a:t>一、货币的时间价值与利息</a:t>
            </a:r>
          </a:p>
          <a:p>
            <a:pPr eaLnBrk="1" hangingPunct="1">
              <a:buFont typeface="Arial" charset="0"/>
              <a:buNone/>
            </a:pPr>
            <a:endParaRPr lang="zh-CN" altLang="en-US" sz="2400" b="1">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654050" y="1712068"/>
            <a:ext cx="6884886" cy="440663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ts val="3300"/>
              </a:lnSpc>
              <a:spcBef>
                <a:spcPts val="600"/>
              </a:spcBef>
              <a:buFont typeface="Wingdings" panose="05000000000000000000" pitchFamily="2" charset="2"/>
              <a:buNone/>
              <a:defRPr/>
            </a:pPr>
            <a:r>
              <a:rPr lang="en-US" altLang="zh-CN" sz="2400" b="1" kern="0" dirty="0" smtClean="0">
                <a:latin typeface="微软雅黑" panose="020B0503020204020204" pitchFamily="34" charset="-122"/>
                <a:ea typeface="微软雅黑" panose="020B0503020204020204" pitchFamily="34" charset="-122"/>
              </a:rPr>
              <a:t>3</a:t>
            </a:r>
            <a:r>
              <a:rPr lang="en-US" altLang="zh-CN" sz="2400" b="1" kern="0" dirty="0">
                <a:latin typeface="微软雅黑" panose="020B0503020204020204" pitchFamily="34" charset="-122"/>
                <a:ea typeface="微软雅黑" panose="020B0503020204020204" pitchFamily="34" charset="-122"/>
              </a:rPr>
              <a:t>. </a:t>
            </a:r>
            <a:r>
              <a:rPr lang="zh-CN" altLang="en-US" sz="2400" b="1" kern="0" dirty="0">
                <a:latin typeface="微软雅黑" panose="020B0503020204020204" pitchFamily="34" charset="-122"/>
                <a:ea typeface="微软雅黑" panose="020B0503020204020204" pitchFamily="34" charset="-122"/>
              </a:rPr>
              <a:t>利率与终值、现值</a:t>
            </a:r>
          </a:p>
          <a:p>
            <a:pPr eaLnBrk="1" hangingPunct="1">
              <a:lnSpc>
                <a:spcPts val="3300"/>
              </a:lnSpc>
              <a:spcBef>
                <a:spcPts val="600"/>
              </a:spcBef>
              <a:buFont typeface="Wingdings" panose="05000000000000000000" pitchFamily="2" charset="2"/>
              <a:buNone/>
              <a:defRPr/>
            </a:pPr>
            <a:endParaRPr lang="en-US" altLang="zh-CN" sz="2400" dirty="0" smtClean="0">
              <a:latin typeface="微软雅黑" panose="020B0503020204020204" pitchFamily="34" charset="-122"/>
              <a:ea typeface="微软雅黑" panose="020B0503020204020204" pitchFamily="34" charset="-122"/>
            </a:endParaRPr>
          </a:p>
          <a:p>
            <a:pPr eaLnBrk="1" hangingPunct="1">
              <a:lnSpc>
                <a:spcPts val="3300"/>
              </a:lnSpc>
              <a:spcBef>
                <a:spcPts val="600"/>
              </a:spcBef>
              <a:buFont typeface="Wingdings" panose="05000000000000000000" pitchFamily="2" charset="2"/>
              <a:buNone/>
              <a:defRPr/>
            </a:pPr>
            <a:endParaRPr lang="en-US" altLang="zh-CN" sz="2400" b="1" dirty="0" smtClean="0">
              <a:latin typeface="微软雅黑" panose="020B0503020204020204" pitchFamily="34" charset="-122"/>
              <a:ea typeface="微软雅黑" panose="020B0503020204020204" pitchFamily="34" charset="-122"/>
            </a:endParaRPr>
          </a:p>
          <a:p>
            <a:pPr eaLnBrk="1" hangingPunct="1">
              <a:lnSpc>
                <a:spcPts val="3300"/>
              </a:lnSpc>
              <a:spcBef>
                <a:spcPts val="600"/>
              </a:spcBef>
              <a:buFont typeface="Wingdings" panose="05000000000000000000" pitchFamily="2" charset="2"/>
              <a:buNone/>
              <a:defRPr/>
            </a:pPr>
            <a:r>
              <a:rPr lang="en-US" altLang="zh-CN" sz="2400" b="1" dirty="0" smtClean="0">
                <a:latin typeface="微软雅黑" panose="020B0503020204020204" pitchFamily="34" charset="-122"/>
                <a:ea typeface="微软雅黑" panose="020B0503020204020204" pitchFamily="34" charset="-122"/>
              </a:rPr>
              <a:t>4.</a:t>
            </a:r>
            <a:r>
              <a:rPr lang="zh-CN" altLang="en-US" sz="2400" b="1" dirty="0" smtClean="0">
                <a:latin typeface="微软雅黑" panose="020B0503020204020204" pitchFamily="34" charset="-122"/>
                <a:ea typeface="微软雅黑" panose="020B0503020204020204" pitchFamily="34" charset="-122"/>
              </a:rPr>
              <a:t>贴现</a:t>
            </a:r>
            <a:r>
              <a:rPr lang="zh-CN" altLang="en-US" sz="2400" b="1" dirty="0">
                <a:latin typeface="微软雅黑" panose="020B0503020204020204" pitchFamily="34" charset="-122"/>
                <a:ea typeface="微软雅黑" panose="020B0503020204020204" pitchFamily="34" charset="-122"/>
              </a:rPr>
              <a:t>与</a:t>
            </a:r>
            <a:r>
              <a:rPr lang="zh-CN" altLang="en-US" sz="2400" b="1" dirty="0" smtClean="0">
                <a:latin typeface="微软雅黑" panose="020B0503020204020204" pitchFamily="34" charset="-122"/>
                <a:ea typeface="微软雅黑" panose="020B0503020204020204" pitchFamily="34" charset="-122"/>
              </a:rPr>
              <a:t>贴现率</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300"/>
              </a:lnSpc>
              <a:spcBef>
                <a:spcPts val="600"/>
              </a:spcBef>
              <a:buFont typeface="Wingdings" pitchFamily="2" charset="2"/>
              <a:buChar char="Ø"/>
              <a:defRPr/>
            </a:pPr>
            <a:r>
              <a:rPr lang="zh-CN" altLang="en-US" sz="2000" dirty="0" smtClean="0">
                <a:latin typeface="微软雅黑" panose="020B0503020204020204" pitchFamily="34" charset="-122"/>
                <a:ea typeface="微软雅黑" panose="020B0503020204020204" pitchFamily="34" charset="-122"/>
              </a:rPr>
              <a:t>将</a:t>
            </a:r>
            <a:r>
              <a:rPr lang="zh-CN" altLang="en-US" sz="2000" dirty="0">
                <a:latin typeface="微软雅黑" panose="020B0503020204020204" pitchFamily="34" charset="-122"/>
                <a:ea typeface="微软雅黑" panose="020B0503020204020204" pitchFamily="34" charset="-122"/>
              </a:rPr>
              <a:t>未来价值折算为现值的过程称为贴现。计算现值时所使用的利率，我们通常称其为贴现率（</a:t>
            </a:r>
            <a:r>
              <a:rPr lang="en-US" altLang="zh-CN" sz="2000" dirty="0">
                <a:latin typeface="微软雅黑" panose="020B0503020204020204" pitchFamily="34" charset="-122"/>
                <a:ea typeface="微软雅黑" panose="020B0503020204020204" pitchFamily="34" charset="-122"/>
              </a:rPr>
              <a:t>Discount Rate</a:t>
            </a:r>
            <a:r>
              <a:rPr lang="zh-CN" altLang="en-US" sz="2000" dirty="0">
                <a:latin typeface="微软雅黑" panose="020B0503020204020204" pitchFamily="34" charset="-122"/>
                <a:ea typeface="微软雅黑" panose="020B0503020204020204" pitchFamily="34" charset="-122"/>
              </a:rPr>
              <a:t>）</a:t>
            </a:r>
          </a:p>
          <a:p>
            <a:pPr eaLnBrk="1" hangingPunct="1">
              <a:lnSpc>
                <a:spcPts val="3300"/>
              </a:lnSpc>
              <a:spcBef>
                <a:spcPts val="600"/>
              </a:spcBef>
              <a:buFont typeface="Wingdings" pitchFamily="2" charset="2"/>
              <a:buChar char="Ø"/>
              <a:defRPr/>
            </a:pPr>
            <a:r>
              <a:rPr lang="zh-CN" altLang="en-US" sz="2000" dirty="0">
                <a:latin typeface="微软雅黑" panose="020B0503020204020204" pitchFamily="34" charset="-122"/>
                <a:ea typeface="微软雅黑" panose="020B0503020204020204" pitchFamily="34" charset="-122"/>
              </a:rPr>
              <a:t>净现值（</a:t>
            </a:r>
            <a:r>
              <a:rPr lang="en-US" altLang="zh-CN" sz="2000" dirty="0">
                <a:latin typeface="微软雅黑" panose="020B0503020204020204" pitchFamily="34" charset="-122"/>
                <a:ea typeface="微软雅黑" panose="020B0503020204020204" pitchFamily="34" charset="-122"/>
              </a:rPr>
              <a:t>Net present value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NPV</a:t>
            </a:r>
            <a:r>
              <a:rPr lang="zh-CN" altLang="en-US" sz="2000" dirty="0">
                <a:latin typeface="微软雅黑" panose="020B0503020204020204" pitchFamily="34" charset="-122"/>
                <a:ea typeface="微软雅黑" panose="020B0503020204020204" pitchFamily="34" charset="-122"/>
              </a:rPr>
              <a:t>）：所有未来流入现金的现值减去现在和未来流出现金现值的差额</a:t>
            </a:r>
          </a:p>
          <a:p>
            <a:pPr eaLnBrk="1" hangingPunct="1">
              <a:lnSpc>
                <a:spcPts val="3300"/>
              </a:lnSpc>
              <a:spcBef>
                <a:spcPts val="600"/>
              </a:spcBef>
              <a:buFont typeface="Wingdings" pitchFamily="2" charset="2"/>
              <a:buChar char="Ø"/>
              <a:defRPr/>
            </a:pPr>
            <a:r>
              <a:rPr lang="zh-CN" altLang="en-US" sz="2000" dirty="0">
                <a:latin typeface="微软雅黑" panose="020B0503020204020204" pitchFamily="34" charset="-122"/>
                <a:ea typeface="微软雅黑" panose="020B0503020204020204" pitchFamily="34" charset="-122"/>
              </a:rPr>
              <a:t>投资决策：现金流贴现法 </a:t>
            </a:r>
            <a:endParaRPr lang="en-US" altLang="zh-CN" sz="2000" dirty="0">
              <a:latin typeface="微软雅黑" panose="020B0503020204020204" pitchFamily="34" charset="-122"/>
              <a:ea typeface="微软雅黑" panose="020B0503020204020204" pitchFamily="34" charset="-122"/>
            </a:endParaRPr>
          </a:p>
        </p:txBody>
      </p:sp>
      <p:sp>
        <p:nvSpPr>
          <p:cNvPr id="2" name="矩形 1"/>
          <p:cNvSpPr/>
          <p:nvPr/>
        </p:nvSpPr>
        <p:spPr>
          <a:xfrm>
            <a:off x="561181" y="1062341"/>
            <a:ext cx="6152646" cy="497957"/>
          </a:xfrm>
          <a:prstGeom prst="rect">
            <a:avLst/>
          </a:prstGeom>
        </p:spPr>
        <p:txBody>
          <a:bodyPr wrap="none">
            <a:spAutoFit/>
          </a:bodyPr>
          <a:lstStyle/>
          <a:p>
            <a:pPr eaLnBrk="1" hangingPunct="1">
              <a:lnSpc>
                <a:spcPct val="120000"/>
              </a:lnSpc>
              <a:defRPr/>
            </a:pPr>
            <a:r>
              <a:rPr lang="en-US" altLang="zh-CN" sz="2400" b="1" kern="0" dirty="0">
                <a:latin typeface="微软雅黑" panose="020B0503020204020204" pitchFamily="34" charset="-122"/>
                <a:ea typeface="微软雅黑" panose="020B0503020204020204" pitchFamily="34" charset="-122"/>
              </a:rPr>
              <a:t>(</a:t>
            </a:r>
            <a:r>
              <a:rPr lang="zh-CN" altLang="en-US" sz="2400" b="1" kern="0" dirty="0">
                <a:latin typeface="微软雅黑" panose="020B0503020204020204" pitchFamily="34" charset="-122"/>
                <a:ea typeface="微软雅黑" panose="020B0503020204020204" pitchFamily="34" charset="-122"/>
              </a:rPr>
              <a:t>四）金融交易与货币的时间价值：利息</a:t>
            </a:r>
            <a:r>
              <a:rPr lang="zh-CN" altLang="en-US" sz="2400" b="1" kern="0" dirty="0" smtClean="0">
                <a:latin typeface="微软雅黑" panose="020B0503020204020204" pitchFamily="34" charset="-122"/>
                <a:ea typeface="微软雅黑" panose="020B0503020204020204" pitchFamily="34" charset="-122"/>
              </a:rPr>
              <a:t>计算</a:t>
            </a:r>
            <a:endParaRPr lang="zh-CN" altLang="en-US" sz="2400" b="1" kern="0" dirty="0">
              <a:latin typeface="微软雅黑" panose="020B0503020204020204" pitchFamily="34" charset="-122"/>
              <a:ea typeface="微软雅黑" panose="020B0503020204020204" pitchFamily="34" charset="-122"/>
            </a:endParaRPr>
          </a:p>
        </p:txBody>
      </p:sp>
      <p:graphicFrame>
        <p:nvGraphicFramePr>
          <p:cNvPr id="22536" name="Object 4"/>
          <p:cNvGraphicFramePr>
            <a:graphicFrameLocks noChangeAspect="1"/>
          </p:cNvGraphicFramePr>
          <p:nvPr>
            <p:extLst>
              <p:ext uri="{D42A27DB-BD31-4B8C-83A1-F6EECF244321}">
                <p14:modId xmlns:p14="http://schemas.microsoft.com/office/powerpoint/2010/main" val="383772067"/>
              </p:ext>
            </p:extLst>
          </p:nvPr>
        </p:nvGraphicFramePr>
        <p:xfrm>
          <a:off x="1053864" y="2455559"/>
          <a:ext cx="4495800" cy="568325"/>
        </p:xfrm>
        <a:graphic>
          <a:graphicData uri="http://schemas.openxmlformats.org/presentationml/2006/ole">
            <mc:AlternateContent xmlns:mc="http://schemas.openxmlformats.org/markup-compatibility/2006">
              <mc:Choice xmlns:v="urn:schemas-microsoft-com:vml" Requires="v">
                <p:oleObj spid="_x0000_s22568" name="公式" r:id="rId4" imgW="1905000" imgH="241300" progId="Equation.3">
                  <p:embed/>
                </p:oleObj>
              </mc:Choice>
              <mc:Fallback>
                <p:oleObj name="公式" r:id="rId4" imgW="1905000" imgH="241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3864" y="2455559"/>
                        <a:ext cx="4495800" cy="56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2537" name="灯片编号占位符 2"/>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8A028858-9A74-4346-A49F-F03ABC30B9E7}" type="slidenum">
              <a:rPr lang="zh-CN" altLang="en-US" smtClean="0">
                <a:solidFill>
                  <a:srgbClr val="898989"/>
                </a:solidFill>
              </a:rPr>
              <a:pPr/>
              <a:t>9</a:t>
            </a:fld>
            <a:endParaRPr lang="zh-CN" altLang="en-US" smtClean="0">
              <a:solidFill>
                <a:srgbClr val="898989"/>
              </a:solidFill>
            </a:endParaRPr>
          </a:p>
        </p:txBody>
      </p:sp>
      <p:pic>
        <p:nvPicPr>
          <p:cNvPr id="10" name="图片 9" descr="X:\38636-00zp\38636-00\38636-00\“文前+1-6章”文件夹\Links\31.tif"/>
          <p:cNvPicPr/>
          <p:nvPr/>
        </p:nvPicPr>
        <p:blipFill>
          <a:blip r:embed="rId6" cstate="print">
            <a:extLst>
              <a:ext uri="{28A0092B-C50C-407E-A947-70E740481C1C}">
                <a14:useLocalDpi xmlns:a14="http://schemas.microsoft.com/office/drawing/2010/main" val="0"/>
              </a:ext>
            </a:extLst>
          </a:blip>
          <a:srcRect l="17876" r="17046" b="90030"/>
          <a:stretch>
            <a:fillRect/>
          </a:stretch>
        </p:blipFill>
        <p:spPr bwMode="auto">
          <a:xfrm>
            <a:off x="7538936" y="1072070"/>
            <a:ext cx="3774332" cy="1532984"/>
          </a:xfrm>
          <a:prstGeom prst="rect">
            <a:avLst/>
          </a:prstGeom>
          <a:noFill/>
          <a:ln>
            <a:noFill/>
          </a:ln>
        </p:spPr>
      </p:pic>
      <p:pic>
        <p:nvPicPr>
          <p:cNvPr id="11" name="图片 10" descr="X:\38636-00zp\38636-00\38636-00\“文前+1-6章”文件夹\Links\31.tif"/>
          <p:cNvPicPr/>
          <p:nvPr/>
        </p:nvPicPr>
        <p:blipFill>
          <a:blip r:embed="rId6" cstate="print">
            <a:extLst>
              <a:ext uri="{28A0092B-C50C-407E-A947-70E740481C1C}">
                <a14:useLocalDpi xmlns:a14="http://schemas.microsoft.com/office/drawing/2010/main" val="0"/>
              </a:ext>
            </a:extLst>
          </a:blip>
          <a:srcRect l="16566" t="12602" r="18715" b="77261"/>
          <a:stretch>
            <a:fillRect/>
          </a:stretch>
        </p:blipFill>
        <p:spPr bwMode="auto">
          <a:xfrm>
            <a:off x="7538936" y="2663420"/>
            <a:ext cx="3774332" cy="1461108"/>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清风素材 https://12sc.taobao.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3_Office 主题">
  <a:themeElements>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4_Office 主题">
  <a:themeElements>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5_Office 主题">
  <a:themeElements>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2_清风素材 https://12sc.taobao.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清风素材1 https://12sc.taobao.com">
  <a:themeElements>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清风素材2 https://12sc.taobao.com">
  <a:themeElements>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清风素材3 https://12sc.taobao.com">
  <a:themeElements>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Office 主题">
  <a:themeElements>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Office 主题">
  <a:themeElements>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Office 主题">
  <a:themeElements>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Office 主题">
  <a:themeElements>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Office 主题">
  <a:themeElements>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11082</TotalTime>
  <Words>7381</Words>
  <Application>Microsoft Office PowerPoint</Application>
  <PresentationFormat>Widescreen</PresentationFormat>
  <Paragraphs>305</Paragraphs>
  <Slides>38</Slides>
  <Notes>0</Notes>
  <HiddenSlides>0</HiddenSlides>
  <MMClips>0</MMClips>
  <ScaleCrop>false</ScaleCrop>
  <HeadingPairs>
    <vt:vector size="8" baseType="variant">
      <vt:variant>
        <vt:lpstr>Fonts Used</vt:lpstr>
      </vt:variant>
      <vt:variant>
        <vt:i4>8</vt:i4>
      </vt:variant>
      <vt:variant>
        <vt:lpstr>Theme</vt:lpstr>
      </vt:variant>
      <vt:variant>
        <vt:i4>14</vt:i4>
      </vt:variant>
      <vt:variant>
        <vt:lpstr>Embedded OLE Servers</vt:lpstr>
      </vt:variant>
      <vt:variant>
        <vt:i4>2</vt:i4>
      </vt:variant>
      <vt:variant>
        <vt:lpstr>Slide Titles</vt:lpstr>
      </vt:variant>
      <vt:variant>
        <vt:i4>38</vt:i4>
      </vt:variant>
    </vt:vector>
  </HeadingPairs>
  <TitlesOfParts>
    <vt:vector size="62" baseType="lpstr">
      <vt:lpstr>Dotum</vt:lpstr>
      <vt:lpstr>宋体</vt:lpstr>
      <vt:lpstr>微软雅黑</vt:lpstr>
      <vt:lpstr>黑体</vt:lpstr>
      <vt:lpstr>Arial</vt:lpstr>
      <vt:lpstr>Calibri</vt:lpstr>
      <vt:lpstr>Calibri Light</vt:lpstr>
      <vt:lpstr>Wingdings</vt:lpstr>
      <vt:lpstr>清风素材 https://12sc.taobao.com</vt:lpstr>
      <vt:lpstr>清风素材1 https://12sc.taobao.com</vt:lpstr>
      <vt:lpstr>清风素材2 https://12sc.taobao.com</vt:lpstr>
      <vt:lpstr>清风素材3 https://12sc.taobao.com</vt:lpstr>
      <vt:lpstr>7_Office 主题</vt:lpstr>
      <vt:lpstr>8_Office 主题</vt:lpstr>
      <vt:lpstr>9_Office 主题</vt:lpstr>
      <vt:lpstr>10_Office 主题</vt:lpstr>
      <vt:lpstr>11_Office 主题</vt:lpstr>
      <vt:lpstr>12_Office 主题</vt:lpstr>
      <vt:lpstr>13_Office 主题</vt:lpstr>
      <vt:lpstr>14_Office 主题</vt:lpstr>
      <vt:lpstr>15_Office 主题</vt:lpstr>
      <vt:lpstr>2_清风素材 https://12sc.taobao.com</vt:lpstr>
      <vt:lpstr>公式</vt:lpstr>
      <vt:lpstr>MathType 6.0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Huancheng Du</cp:lastModifiedBy>
  <cp:revision>129</cp:revision>
  <dcterms:modified xsi:type="dcterms:W3CDTF">2023-03-20T16:01:45Z</dcterms:modified>
  <cp:category>12sc.taobao.com</cp:category>
  <cp:contentStatus>12sc.taobao.com</cp:contentStatus>
</cp:coreProperties>
</file>