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840" r:id="rId14"/>
  </p:sldMasterIdLst>
  <p:notesMasterIdLst>
    <p:notesMasterId r:id="rId63"/>
  </p:notesMasterIdLst>
  <p:sldIdLst>
    <p:sldId id="257" r:id="rId15"/>
    <p:sldId id="258" r:id="rId16"/>
    <p:sldId id="430" r:id="rId17"/>
    <p:sldId id="329" r:id="rId18"/>
    <p:sldId id="653" r:id="rId19"/>
    <p:sldId id="613" r:id="rId20"/>
    <p:sldId id="615" r:id="rId21"/>
    <p:sldId id="616" r:id="rId22"/>
    <p:sldId id="617" r:id="rId23"/>
    <p:sldId id="618" r:id="rId24"/>
    <p:sldId id="654" r:id="rId25"/>
    <p:sldId id="655" r:id="rId26"/>
    <p:sldId id="656" r:id="rId27"/>
    <p:sldId id="619" r:id="rId28"/>
    <p:sldId id="614" r:id="rId29"/>
    <p:sldId id="621" r:id="rId30"/>
    <p:sldId id="622" r:id="rId31"/>
    <p:sldId id="623" r:id="rId32"/>
    <p:sldId id="624" r:id="rId33"/>
    <p:sldId id="625" r:id="rId34"/>
    <p:sldId id="626" r:id="rId35"/>
    <p:sldId id="627" r:id="rId36"/>
    <p:sldId id="628" r:id="rId37"/>
    <p:sldId id="629" r:id="rId38"/>
    <p:sldId id="630" r:id="rId39"/>
    <p:sldId id="631" r:id="rId40"/>
    <p:sldId id="632" r:id="rId41"/>
    <p:sldId id="633" r:id="rId42"/>
    <p:sldId id="634" r:id="rId43"/>
    <p:sldId id="635" r:id="rId44"/>
    <p:sldId id="636" r:id="rId45"/>
    <p:sldId id="637" r:id="rId46"/>
    <p:sldId id="638" r:id="rId47"/>
    <p:sldId id="639" r:id="rId48"/>
    <p:sldId id="641" r:id="rId49"/>
    <p:sldId id="640" r:id="rId50"/>
    <p:sldId id="642" r:id="rId51"/>
    <p:sldId id="643" r:id="rId52"/>
    <p:sldId id="652" r:id="rId53"/>
    <p:sldId id="644" r:id="rId54"/>
    <p:sldId id="645" r:id="rId55"/>
    <p:sldId id="647" r:id="rId56"/>
    <p:sldId id="648" r:id="rId57"/>
    <p:sldId id="649" r:id="rId58"/>
    <p:sldId id="525" r:id="rId59"/>
    <p:sldId id="526" r:id="rId60"/>
    <p:sldId id="527" r:id="rId61"/>
    <p:sldId id="651" r:id="rId6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14" autoAdjust="0"/>
  </p:normalViewPr>
  <p:slideViewPr>
    <p:cSldViewPr snapToGrid="0">
      <p:cViewPr varScale="1">
        <p:scale>
          <a:sx n="101" d="100"/>
          <a:sy n="101" d="100"/>
        </p:scale>
        <p:origin x="150"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tableStyles" Target="tableStyles.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C162CB40-4B98-4C38-8FBF-41403FA3DB3B}" type="datetimeFigureOut">
              <a:rPr lang="zh-CN" altLang="en-US"/>
              <a:pPr>
                <a:defRPr/>
              </a:pPr>
              <a:t>2021/10/29</a:t>
            </a:fld>
            <a:endParaRPr lang="zh-CN" altLang="en-US"/>
          </a:p>
        </p:txBody>
      </p:sp>
      <p:sp>
        <p:nvSpPr>
          <p:cNvPr id="5837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13B1EC55-9B45-483E-AF2A-B0CBF8468E4C}" type="slidenum">
              <a:rPr lang="zh-CN" altLang="en-US"/>
              <a:pPr>
                <a:defRPr/>
              </a:pPr>
              <a:t>‹#›</a:t>
            </a:fld>
            <a:endParaRPr lang="zh-CN" altLang="en-US"/>
          </a:p>
        </p:txBody>
      </p:sp>
    </p:spTree>
    <p:extLst>
      <p:ext uri="{BB962C8B-B14F-4D97-AF65-F5344CB8AC3E}">
        <p14:creationId xmlns:p14="http://schemas.microsoft.com/office/powerpoint/2010/main" val="2658696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1EE62E4-F3B8-4593-A1E5-E1CBCF352489}"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8C52DB-E60D-4601-B95B-42B71543C8C7}" type="slidenum">
              <a:rPr lang="zh-CN" altLang="en-US"/>
              <a:pPr>
                <a:defRPr/>
              </a:pPr>
              <a:t>‹#›</a:t>
            </a:fld>
            <a:endParaRPr lang="zh-CN" altLang="en-US"/>
          </a:p>
        </p:txBody>
      </p:sp>
    </p:spTree>
    <p:extLst>
      <p:ext uri="{BB962C8B-B14F-4D97-AF65-F5344CB8AC3E}">
        <p14:creationId xmlns:p14="http://schemas.microsoft.com/office/powerpoint/2010/main" val="1366169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BEDBEF5-EA14-4F19-BC56-40233C50FF97}"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7450F18-A3AF-41E1-9E58-0A2E8108063B}" type="slidenum">
              <a:rPr lang="zh-CN" altLang="en-US"/>
              <a:pPr>
                <a:defRPr/>
              </a:pPr>
              <a:t>‹#›</a:t>
            </a:fld>
            <a:endParaRPr lang="zh-CN" altLang="en-US"/>
          </a:p>
        </p:txBody>
      </p:sp>
    </p:spTree>
    <p:extLst>
      <p:ext uri="{BB962C8B-B14F-4D97-AF65-F5344CB8AC3E}">
        <p14:creationId xmlns:p14="http://schemas.microsoft.com/office/powerpoint/2010/main" val="1030001121"/>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556AC9CD-F646-425B-94C4-F8B2D8D601FA}"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B1A6B1-9846-450A-B5F5-F18B25DCB1E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72518747"/>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C479B38-0EA7-45FF-9061-694C08F0468F}"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5E789EE-AD41-4C84-A33C-7BBA288191A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66298808"/>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150EB05-464B-46B1-8CB0-892A92891516}"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074E1BF-B8B8-4B72-B0AE-DA6A0DF8B4F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36376442"/>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C8FA610C-E336-4069-B097-28D2335C6AE1}"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4112748-09F2-4211-82DC-CD5F1DAB87B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98156183"/>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FBAFD0-7E44-42B5-9E1E-3D5B2B3918F7}" type="datetime1">
              <a:rPr lang="zh-CN" altLang="en-US" smtClean="0"/>
              <a:t>2021/10/29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6D0F5A0E-4B82-4345-B5D3-BEA5F47827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65599030"/>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091EEA80-B7A5-4E4D-B462-6E5971ECEC92}" type="datetime1">
              <a:rPr lang="zh-CN" altLang="en-US" smtClean="0"/>
              <a:t>2021/10/29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E6A7D9BA-4145-4EDD-8777-3200D5C6716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39114226"/>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FB91CC7C-96F2-43C5-9651-37E788339936}" type="datetime1">
              <a:rPr lang="zh-CN" altLang="en-US" smtClean="0"/>
              <a:t>2021/10/29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7334E683-8F1B-4D76-AB34-A165357523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53428357"/>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018FA3C9-3FFA-4763-A930-60B72BAEFCB6}"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2395EB6F-D099-4084-8308-A7036CEAFC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50170331"/>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95BF6AE8-FEC1-410C-A060-FE5F2016DE0E}"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BAA6260-3374-45D6-9A2F-941DB9633A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18980957"/>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1B8C315-8227-4463-AEF5-D0A123A6B727}"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164F4D9-E95C-4A3F-B562-3EE1B40DE38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7934053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95342A8-ADF8-4FE9-8113-4500F333FD71}"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8211964-31ED-4C4C-ACA2-3D04C609FCA6}" type="slidenum">
              <a:rPr lang="zh-CN" altLang="en-US"/>
              <a:pPr>
                <a:defRPr/>
              </a:pPr>
              <a:t>‹#›</a:t>
            </a:fld>
            <a:endParaRPr lang="zh-CN" altLang="en-US"/>
          </a:p>
        </p:txBody>
      </p:sp>
    </p:spTree>
    <p:extLst>
      <p:ext uri="{BB962C8B-B14F-4D97-AF65-F5344CB8AC3E}">
        <p14:creationId xmlns:p14="http://schemas.microsoft.com/office/powerpoint/2010/main" val="2087668363"/>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BA4A76A-0605-4E33-97ED-7E606F7AB573}"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CCE994E-DEE6-4089-9DD0-667A2881B19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13791793"/>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BCDD784-9EB3-43FC-A426-2BCF2B3D130C}"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68D0BBA-6210-4C58-B577-BFDEB37F2B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98470189"/>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9BEAE54-C360-49E8-8F28-21F9520CC208}"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7A87D3-A08E-450D-A67B-5C4E6154F3D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85262132"/>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179BE7D-9BC6-48C2-A75F-E3A761461621}"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1C1CA94-B5DD-49B8-A63D-7F651D28853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00196186"/>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35FBEA2-7224-4D79-A543-84F572376A39}"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8B85EC2-22E1-4B9B-904B-9935C73FB8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76256041"/>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3C2004B1-81F4-4B11-8601-3E0B84027346}" type="datetime1">
              <a:rPr lang="zh-CN" altLang="en-US" smtClean="0"/>
              <a:t>2021/10/29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59CF59E-F9C3-442F-858E-A38DEF31BBA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65239441"/>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CDC811-BF38-4EBA-8BD2-BFF28221604E}" type="datetime1">
              <a:rPr lang="zh-CN" altLang="en-US" smtClean="0"/>
              <a:t>2021/10/29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13DE7E4-D1F0-4A31-855B-4AA567CD98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52295933"/>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CE9C518-5B84-4A70-9F58-A5452AB73406}" type="datetime1">
              <a:rPr lang="zh-CN" altLang="en-US" smtClean="0"/>
              <a:t>2021/10/29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C69FBF8-9F27-4CBD-AAB8-866B7AC344F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19204564"/>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21296BF8-5090-4B5E-A75F-A215DACDDB19}"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F4C8666-32F8-4393-92F5-6B255E95EEF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76926873"/>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AAE4E20-0623-4378-A391-E7560D11D126}"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0B73815-25E7-4929-BF77-C9E107814EF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3946852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FB26292-28CA-4952-A96F-CF0B41BE3D42}"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561E342-F9A0-42F6-B01F-6F52519CF99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19589567"/>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6B7EFBA-CF39-4593-821B-3AC2B0B80C25}"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41F0F09-A22F-47EC-8D2D-A1D73690CB8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87222628"/>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32FA9DB-74D4-4D1A-A72B-B46FBB93AE89}"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32C8342-E994-428C-BC18-398644F60B7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29892758"/>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D707165-A700-4FB6-BD13-A1178A714708}"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4B5BF15-F2EE-494E-A78C-D08EFE812F6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69912802"/>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B103BEE-EB63-46BA-9FBC-99F13FAFB995}"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0DF62EF-23B5-4992-96F5-C597AB1194F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21972955"/>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3F61E74E-FCD5-45FA-ADBE-141BE5FA1238}"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3ACA43C-628D-4B14-9F08-A192FF9FCAE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83041606"/>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D71DC37A-6129-4DF0-A421-70AC8DCDF023}"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90A7669-2EE1-4C37-90C3-91D88FA30D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8594256"/>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628BBE2-5AFF-4324-9F18-5EA2BBEAC189}" type="datetime1">
              <a:rPr lang="zh-CN" altLang="en-US" smtClean="0"/>
              <a:t>2021/10/29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DA9D2EB-EDB3-48A6-A111-07173011459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56061697"/>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73EDD94-F811-47D9-A322-2AFCEA68CB16}" type="datetime1">
              <a:rPr lang="zh-CN" altLang="en-US" smtClean="0"/>
              <a:t>2021/10/29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18597784-C0E2-417A-9A1B-5486B0B3A0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58543559"/>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AF5E029-4754-409C-B9DA-0736CD3A1478}" type="datetime1">
              <a:rPr lang="zh-CN" altLang="en-US" smtClean="0"/>
              <a:t>2021/10/29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C3D6F87-8DEE-408B-B170-08387E4867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57374417"/>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B0377BF-EB2F-49F9-9A9C-03E16FCDB791}"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52D2463-9244-4367-A83D-E958F270E51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31415415"/>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0116A75-3CFF-4686-88D6-7D8F12562C45}"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EB7A085-ED8B-448F-B983-27AA4951C3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57504708"/>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831AF036-C792-4346-A836-528214472158}"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2AEDE0B-BE5B-4053-9683-004C71431D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56439309"/>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6347BF5-1293-479C-B379-8E98A74CE43C}"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389C923-BB96-459B-ADC5-AEE3F0DF79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47789087"/>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A6C7CA1-B881-40D7-B78A-8A2B7BDA8537}"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2E3F03C-596C-4C8C-810A-3D55610C0CF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44557006"/>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D431703-0A67-4ACD-BF28-92BB78298EA1}"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C450F33C-9A90-44BC-8F1F-91240EE4E5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92608173"/>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1729AC80-7A48-4BFB-99DB-2121EE857217}"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B52A8BC-6F63-44A9-A391-493B9070B32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98634701"/>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8308B959-2B4A-40FF-8A63-641B70DD567A}"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241AAC7-F10E-41B1-9647-D3475DDA1A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66227493"/>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29EAA70E-50FE-42C8-B921-E7560E541658}"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7A13CF39-07CA-4B22-BD6C-BAD5FBE6E4B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23799171"/>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2B40C6B6-5DC5-43C6-B3FE-8761C9F716E1}" type="datetime1">
              <a:rPr lang="zh-CN" altLang="en-US" smtClean="0"/>
              <a:t>2021/10/29</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3279E3C2-FD06-42D6-A62F-F107EF2FF4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8389171"/>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264FA223-245C-4053-813C-1F052A53F429}" type="datetime1">
              <a:rPr lang="zh-CN" altLang="en-US" smtClean="0"/>
              <a:t>2021/10/29</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F363DE9A-7F88-4B67-8A1D-12E005DA67C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8156666"/>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358C2BB0-80C2-4914-8EA4-86A74AFF3CB7}" type="datetime1">
              <a:rPr lang="zh-CN" altLang="en-US" smtClean="0"/>
              <a:t>2021/10/29</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106F9328-C3E2-4A70-9A82-9274BC9C01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73273389"/>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944CADC-D3EE-4269-9F98-014299F3BF31}"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EB7A10-4566-410E-9860-AD5BBDF7271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10961954"/>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AAA1839E-FA1F-4BCB-9479-644AC391C90E}"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3AFB26C7-7BD4-4370-8833-59C3CA7BFFC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65549881"/>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81967-852B-4466-8E4B-F18CAEF7546E}"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9A43E806-61E8-456A-AE82-B049717203B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8471259"/>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59389455-04D6-415A-A538-4034B9A6CE07}"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1BF6F8B-2377-4B5B-85A1-1FF4E9AA66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50327337"/>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A891168-5897-49BB-BCDE-18FFD6256480}"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2E35810-A4BB-461B-8001-7CAB562919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52199158"/>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E4378DE-CBF7-4C62-911C-621FF1B5BC65}"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7F7A347-668B-4CFB-9ACA-7966738BDB4C}" type="slidenum">
              <a:rPr lang="zh-CN" altLang="en-US"/>
              <a:pPr>
                <a:defRPr/>
              </a:pPr>
              <a:t>‹#›</a:t>
            </a:fld>
            <a:endParaRPr lang="zh-CN" altLang="en-US"/>
          </a:p>
        </p:txBody>
      </p:sp>
    </p:spTree>
    <p:extLst>
      <p:ext uri="{BB962C8B-B14F-4D97-AF65-F5344CB8AC3E}">
        <p14:creationId xmlns:p14="http://schemas.microsoft.com/office/powerpoint/2010/main" val="2762126200"/>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46B062-B919-44CF-BD34-CB05818AA8EB}"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83AB3A-6C8D-45FA-ADC1-27752F7DC9FA}" type="slidenum">
              <a:rPr lang="zh-CN" altLang="en-US"/>
              <a:pPr>
                <a:defRPr/>
              </a:pPr>
              <a:t>‹#›</a:t>
            </a:fld>
            <a:endParaRPr lang="zh-CN" altLang="en-US"/>
          </a:p>
        </p:txBody>
      </p:sp>
    </p:spTree>
    <p:extLst>
      <p:ext uri="{BB962C8B-B14F-4D97-AF65-F5344CB8AC3E}">
        <p14:creationId xmlns:p14="http://schemas.microsoft.com/office/powerpoint/2010/main" val="1439308970"/>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9C37F62D-5CAF-43C0-B7A4-1482C69EC790}"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82EE4A-F8F8-461A-B76B-5C5E72D9F4B1}" type="slidenum">
              <a:rPr lang="zh-CN" altLang="en-US"/>
              <a:pPr>
                <a:defRPr/>
              </a:pPr>
              <a:t>‹#›</a:t>
            </a:fld>
            <a:endParaRPr lang="zh-CN" altLang="en-US"/>
          </a:p>
        </p:txBody>
      </p:sp>
    </p:spTree>
    <p:extLst>
      <p:ext uri="{BB962C8B-B14F-4D97-AF65-F5344CB8AC3E}">
        <p14:creationId xmlns:p14="http://schemas.microsoft.com/office/powerpoint/2010/main" val="3788253529"/>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F3D0C7E-CFC6-4BE1-AB20-D506996F6D63}"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DE3F5F-1588-4EF7-B176-3ADA77A0B9D4}" type="slidenum">
              <a:rPr lang="zh-CN" altLang="en-US"/>
              <a:pPr>
                <a:defRPr/>
              </a:pPr>
              <a:t>‹#›</a:t>
            </a:fld>
            <a:endParaRPr lang="zh-CN" altLang="en-US"/>
          </a:p>
        </p:txBody>
      </p:sp>
    </p:spTree>
    <p:extLst>
      <p:ext uri="{BB962C8B-B14F-4D97-AF65-F5344CB8AC3E}">
        <p14:creationId xmlns:p14="http://schemas.microsoft.com/office/powerpoint/2010/main" val="846534871"/>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45F17F9-6A6D-4EC8-BABE-0F3F9B13431C}" type="datetime1">
              <a:rPr lang="zh-CN" altLang="en-US" smtClean="0"/>
              <a:t>2021/10/29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8BAB491-33A4-4BA3-9C4A-E347A337048A}" type="slidenum">
              <a:rPr lang="zh-CN" altLang="en-US"/>
              <a:pPr>
                <a:defRPr/>
              </a:pPr>
              <a:t>‹#›</a:t>
            </a:fld>
            <a:endParaRPr lang="zh-CN" altLang="en-US"/>
          </a:p>
        </p:txBody>
      </p:sp>
    </p:spTree>
    <p:extLst>
      <p:ext uri="{BB962C8B-B14F-4D97-AF65-F5344CB8AC3E}">
        <p14:creationId xmlns:p14="http://schemas.microsoft.com/office/powerpoint/2010/main" val="3425070615"/>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141E5A8C-A412-4D27-93E8-C121B41EE25A}" type="datetime1">
              <a:rPr lang="zh-CN" altLang="en-US" smtClean="0"/>
              <a:t>2021/10/29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79BF2B4-FA62-460D-A141-24F7D6DCA626}" type="slidenum">
              <a:rPr lang="zh-CN" altLang="en-US"/>
              <a:pPr>
                <a:defRPr/>
              </a:pPr>
              <a:t>‹#›</a:t>
            </a:fld>
            <a:endParaRPr lang="zh-CN" altLang="en-US"/>
          </a:p>
        </p:txBody>
      </p:sp>
    </p:spTree>
    <p:extLst>
      <p:ext uri="{BB962C8B-B14F-4D97-AF65-F5344CB8AC3E}">
        <p14:creationId xmlns:p14="http://schemas.microsoft.com/office/powerpoint/2010/main" val="292002029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8941BCB8-FF84-4667-8664-59AD11D68C42}"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B20A5F8-93B2-453E-B4FF-45312E07C1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06728699"/>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15FA3C3-7FF3-4F8E-AD3D-7D5FD3EB5345}" type="datetime1">
              <a:rPr lang="zh-CN" altLang="en-US" smtClean="0"/>
              <a:t>2021/10/29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7E6587F-D274-4993-B2F1-541C39E667ED}" type="slidenum">
              <a:rPr lang="zh-CN" altLang="en-US"/>
              <a:pPr>
                <a:defRPr/>
              </a:pPr>
              <a:t>‹#›</a:t>
            </a:fld>
            <a:endParaRPr lang="zh-CN" altLang="en-US"/>
          </a:p>
        </p:txBody>
      </p:sp>
    </p:spTree>
    <p:extLst>
      <p:ext uri="{BB962C8B-B14F-4D97-AF65-F5344CB8AC3E}">
        <p14:creationId xmlns:p14="http://schemas.microsoft.com/office/powerpoint/2010/main" val="214759985"/>
      </p:ext>
    </p:extLst>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FD4FDC8-BF8E-444B-8EF4-CE15D0DACF19}"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C6B2FB-B009-4C99-9813-1A303E5F767D}" type="slidenum">
              <a:rPr lang="zh-CN" altLang="en-US"/>
              <a:pPr>
                <a:defRPr/>
              </a:pPr>
              <a:t>‹#›</a:t>
            </a:fld>
            <a:endParaRPr lang="zh-CN" altLang="en-US"/>
          </a:p>
        </p:txBody>
      </p:sp>
    </p:spTree>
    <p:extLst>
      <p:ext uri="{BB962C8B-B14F-4D97-AF65-F5344CB8AC3E}">
        <p14:creationId xmlns:p14="http://schemas.microsoft.com/office/powerpoint/2010/main" val="37753001"/>
      </p:ext>
    </p:extLst>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1BF4B5D-8D45-44DD-BBAB-C819F8483E4E}"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FE5FCE-A0E2-404D-B26E-78B2C54C08D5}" type="slidenum">
              <a:rPr lang="zh-CN" altLang="en-US"/>
              <a:pPr>
                <a:defRPr/>
              </a:pPr>
              <a:t>‹#›</a:t>
            </a:fld>
            <a:endParaRPr lang="zh-CN" altLang="en-US"/>
          </a:p>
        </p:txBody>
      </p:sp>
    </p:spTree>
    <p:extLst>
      <p:ext uri="{BB962C8B-B14F-4D97-AF65-F5344CB8AC3E}">
        <p14:creationId xmlns:p14="http://schemas.microsoft.com/office/powerpoint/2010/main" val="3345967744"/>
      </p:ext>
    </p:extLst>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41058BC-0EDB-4259-93C5-ABCC73624258}"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B98C5D-E8BC-40C4-A982-EC549FE907E9}" type="slidenum">
              <a:rPr lang="zh-CN" altLang="en-US"/>
              <a:pPr>
                <a:defRPr/>
              </a:pPr>
              <a:t>‹#›</a:t>
            </a:fld>
            <a:endParaRPr lang="zh-CN" altLang="en-US"/>
          </a:p>
        </p:txBody>
      </p:sp>
    </p:spTree>
    <p:extLst>
      <p:ext uri="{BB962C8B-B14F-4D97-AF65-F5344CB8AC3E}">
        <p14:creationId xmlns:p14="http://schemas.microsoft.com/office/powerpoint/2010/main" val="3189615882"/>
      </p:ext>
    </p:extLst>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6484516-62CE-4397-9136-D75F8E4E0FC3}"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309B9D-D992-428D-B429-5476B6BF270E}" type="slidenum">
              <a:rPr lang="zh-CN" altLang="en-US"/>
              <a:pPr>
                <a:defRPr/>
              </a:pPr>
              <a:t>‹#›</a:t>
            </a:fld>
            <a:endParaRPr lang="zh-CN" altLang="en-US"/>
          </a:p>
        </p:txBody>
      </p:sp>
    </p:spTree>
    <p:extLst>
      <p:ext uri="{BB962C8B-B14F-4D97-AF65-F5344CB8AC3E}">
        <p14:creationId xmlns:p14="http://schemas.microsoft.com/office/powerpoint/2010/main" val="3599864186"/>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B05A498-A109-4F78-BEE4-BAC21BBEB938}" type="datetime1">
              <a:rPr lang="zh-CN" altLang="en-US" smtClean="0"/>
              <a:t>2021/10/29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D4868EF-58BB-4BE6-ABE5-9BCDA576FB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84911550"/>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20F4330-40F4-4CB7-A1BF-0FC088629A17}" type="datetime1">
              <a:rPr lang="zh-CN" altLang="en-US" smtClean="0"/>
              <a:t>2021/10/29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AAE0F24-9E01-4AF8-B6BB-9BB61EB426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670344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7701F77-4A89-4DDA-BDAD-E1DE5BB6328D}" type="datetime1">
              <a:rPr lang="zh-CN" altLang="en-US" smtClean="0"/>
              <a:t>2021/10/29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2ADD47B-E03F-466B-A391-E85A6CD707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44373468"/>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BC9B956-7F68-4B12-8FDA-A2668C0E0B7E}"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C5760182-3E54-4904-AEAC-651A0908C6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47570117"/>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01377F1-908C-42D9-AA6D-90094599912E}"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0E343BC-C5FE-4F55-BC21-E0D48AC78654}" type="slidenum">
              <a:rPr lang="zh-CN" altLang="en-US"/>
              <a:pPr>
                <a:defRPr/>
              </a:pPr>
              <a:t>‹#›</a:t>
            </a:fld>
            <a:endParaRPr lang="zh-CN" altLang="en-US"/>
          </a:p>
        </p:txBody>
      </p:sp>
    </p:spTree>
    <p:extLst>
      <p:ext uri="{BB962C8B-B14F-4D97-AF65-F5344CB8AC3E}">
        <p14:creationId xmlns:p14="http://schemas.microsoft.com/office/powerpoint/2010/main" val="759371749"/>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BF5BD0F-3AA8-4850-9BA1-27F85322FAD6}"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FD7BBA4-2FB0-4A39-932C-09E44968FD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87820653"/>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55309B1-0477-4E8C-BB36-10EED84A7F76}"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5C8AB31-E459-413F-9E02-922A0E5F43D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807714"/>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7F182B5-6F5B-4573-B5FE-D9F9E77D373F}"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D13386C-BC13-4251-9FB7-5EA6892075E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48813025"/>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8594A2D-F029-45DE-A7C2-7E7B3FFF4A95}"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4214DBD-4E4C-4B5C-9DE7-E6040755840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9434091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5B8A2A7-8962-45A2-B9FA-6701D0E14759}"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B2B714C-693A-4BB9-9502-7FB8F54F18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35510705"/>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B3E0DC65-3E82-4271-BDE1-913EFAF276BD}"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3727A4D-BD8B-42D3-8CD6-4C1C98A607F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30714650"/>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D731796B-55AF-450E-9DC6-EACE281722D5}"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8CAACB2-CC49-4C98-9AF6-5D9B8DC13D4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02817810"/>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F495FCBE-1F18-4932-A997-43221C3084A2}" type="datetime1">
              <a:rPr lang="zh-CN" altLang="en-US" smtClean="0"/>
              <a:t>2021/10/29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5EB6E04B-A6AB-4BBF-B670-EB34545ECA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80042982"/>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84F8401-61C2-4A2A-B373-774CB055FBB8}" type="datetime1">
              <a:rPr lang="zh-CN" altLang="en-US" smtClean="0"/>
              <a:t>2021/10/29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1B1E97A9-5571-4ED0-96A1-A31C2522F03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0849848"/>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B3CD70F-8F87-4320-ABA5-245276131886}" type="datetime1">
              <a:rPr lang="zh-CN" altLang="en-US" smtClean="0"/>
              <a:t>2021/10/29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7A8EF205-EBF8-4A25-B44F-49EE802C6C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5669475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61E3A50-25DD-4529-B1BD-4A3B079D6C10}" type="datetime1">
              <a:rPr lang="zh-CN" altLang="en-US" smtClean="0"/>
              <a:t>2021/10/29</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DBFA41B-2AE6-49AD-8C11-DAF15C21E71B}" type="slidenum">
              <a:rPr lang="zh-CN" altLang="en-US"/>
              <a:pPr>
                <a:defRPr/>
              </a:pPr>
              <a:t>‹#›</a:t>
            </a:fld>
            <a:endParaRPr lang="zh-CN" altLang="en-US"/>
          </a:p>
        </p:txBody>
      </p:sp>
    </p:spTree>
    <p:extLst>
      <p:ext uri="{BB962C8B-B14F-4D97-AF65-F5344CB8AC3E}">
        <p14:creationId xmlns:p14="http://schemas.microsoft.com/office/powerpoint/2010/main" val="1542448496"/>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5BF345A-2F2C-47F7-8DD2-1F9FDDFF7992}"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ED6383-E290-48CE-95A1-DBD05483CD9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57706918"/>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E370D76-642F-481F-8D83-738B70D2695A}"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95EB4C1-5036-45A5-AADD-362C8AB30D9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70364466"/>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70B040A-D4AC-4F44-8D12-08CF2E2B3D1F}"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902647B-7C4D-4C38-8B35-BE013353C29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51978059"/>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FC4AD20-6F93-4E23-B721-B8B020B93992}"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EC773B5-5E74-433A-A124-B69716A2DA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223848"/>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C604A2A-A884-4CC2-9EC5-93E16EDE890E}"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1BC4F02-C384-4FCE-B121-3B3CB73D4AA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4319350"/>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EBF82C2-37F9-4290-9636-2509B3DCFCCF}"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4438586-10E1-4DD8-9BF5-7E2DAC7FC52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37964657"/>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1412CC0-56B4-434B-AE01-C0D38BE4E524}"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821FE20-2369-47CA-A921-C8ABE557654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07781985"/>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EA1382-205A-4B94-91B6-22F38781F2D0}"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190D8EF-913F-4411-9F74-06F3717BE5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62653589"/>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2B3D5934-9C4E-41D3-A98F-1973B6F6C136}" type="datetime1">
              <a:rPr lang="zh-CN" altLang="en-US" smtClean="0"/>
              <a:t>2021/10/29</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50FC228-10F1-4BA7-93E9-25D3BF70605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45960832"/>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362004A-AE05-4113-89DF-3CC3F378D2F1}" type="datetime1">
              <a:rPr lang="zh-CN" altLang="en-US" smtClean="0"/>
              <a:t>2021/10/29</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B9C2FF9-2DFB-4D26-A0E2-ECB7E2F202B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3873089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D35AA4E2-8294-49D1-9B07-AB3CDE6E2328}"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747EDB8-BD54-4E2D-A835-3F38DDED46F0}" type="slidenum">
              <a:rPr lang="zh-CN" altLang="en-US"/>
              <a:pPr>
                <a:defRPr/>
              </a:pPr>
              <a:t>‹#›</a:t>
            </a:fld>
            <a:endParaRPr lang="zh-CN" altLang="en-US"/>
          </a:p>
        </p:txBody>
      </p:sp>
    </p:spTree>
    <p:extLst>
      <p:ext uri="{BB962C8B-B14F-4D97-AF65-F5344CB8AC3E}">
        <p14:creationId xmlns:p14="http://schemas.microsoft.com/office/powerpoint/2010/main" val="444649073"/>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9B935968-3FE7-4E67-95A8-21393F8A1A83}" type="datetime1">
              <a:rPr lang="zh-CN" altLang="en-US" smtClean="0"/>
              <a:t>2021/10/29</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23A85BEF-332D-4DEB-BBFA-90C0AE3B991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14608216"/>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AA6E9C0-F7A3-4A0B-9BAE-168E025B2ED6}"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0E66CC0-78EE-4E77-A7D1-D339DBE751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26869474"/>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35316D8-9C69-4DA6-86DE-BCEE07A30575}" type="datetime1">
              <a:rPr lang="zh-CN" altLang="en-US" smtClean="0"/>
              <a:t>2021/10/29</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9868146-3DF9-49E2-9933-51CE3D9DB60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57575165"/>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A3873A8-BCFA-458C-ADB8-93AC78328153}"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48DB7FB-CEDE-484C-A600-B2E23170C95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1436700"/>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355E9C1-7C38-46DF-A551-D7066FF2FBB8}" type="datetime1">
              <a:rPr lang="zh-CN" altLang="en-US" smtClean="0"/>
              <a:t>2021/10/29</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1398633-A504-4988-AD83-16D0216E06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91880636"/>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74514B56-7E8E-454B-B4CC-868798BC7F3A}"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D20872B-32A9-44A8-8286-21763C22DA1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77244061"/>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FC93A125-EDAF-4C20-9E17-521445C852CD}"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999F83F-DB4E-4837-AD9E-01AAEFD9F6F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48188610"/>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340A99-2B12-4061-B598-FE58ED8D130B}"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ACAC09C-AF87-4B0A-A856-CC2FDAB14A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26220826"/>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34DBE650-0461-4C23-851B-D450C9E29F58}"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3AA6143-8687-4CC6-9584-C413B4C0711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14388386"/>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D2074918-BEE3-480F-A6EF-F8A7481350D7}" type="datetime1">
              <a:rPr lang="zh-CN" altLang="en-US" smtClean="0"/>
              <a:t>2021/10/29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69C6038A-D37F-423C-9EE5-173679D356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4167559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36A34B15-8693-4C90-8649-74B070A929D1}" type="datetime1">
              <a:rPr lang="zh-CN" altLang="en-US" smtClean="0"/>
              <a:t>2021/10/29</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7257F9A3-B794-4047-BB7D-26E09DC0F3E0}" type="slidenum">
              <a:rPr lang="zh-CN" altLang="en-US"/>
              <a:pPr>
                <a:defRPr/>
              </a:pPr>
              <a:t>‹#›</a:t>
            </a:fld>
            <a:endParaRPr lang="zh-CN" altLang="en-US"/>
          </a:p>
        </p:txBody>
      </p:sp>
    </p:spTree>
    <p:extLst>
      <p:ext uri="{BB962C8B-B14F-4D97-AF65-F5344CB8AC3E}">
        <p14:creationId xmlns:p14="http://schemas.microsoft.com/office/powerpoint/2010/main" val="641826242"/>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78E26006-06C3-4CB5-90B3-933C394B7A13}" type="datetime1">
              <a:rPr lang="zh-CN" altLang="en-US" smtClean="0"/>
              <a:t>2021/10/29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D6A91398-847A-41A7-8B13-3FBBCA68B1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45758102"/>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EB2263-E0FC-450F-8D64-C870E1C710DF}" type="datetime1">
              <a:rPr lang="zh-CN" altLang="en-US" smtClean="0"/>
              <a:t>2021/10/29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00DFE80-15D5-4BBB-814A-E8F65F953D7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2334227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E94F263-BE67-482C-B30B-091027D06CDA}"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1D88782B-D295-4829-A053-E8BCAA726D1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3607761"/>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F53818E6-8B90-4850-AA7C-309468195843}"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9142FCD-4E73-4D48-9E34-CEE1B1D2F97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12805396"/>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6F438A6-784E-465A-B3DB-B13B0028BBD7}"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E9A1684-25AD-4D03-BE55-E95CBBD618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2089661"/>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7280D35-6993-42EB-B6F6-5997EB133DA8}"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34AEA50-A8CC-49BE-9692-EAECDBE153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18307949"/>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3B22CC15-D2CB-4694-B1AA-86CB6DCA9364}" type="datetime1">
              <a:rPr lang="zh-CN" altLang="en-US" smtClean="0"/>
              <a:t>2021/10/29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DE8A297-5192-41B9-84D1-7DCAE07259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16593225"/>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C28B6D5E-BD29-4F1F-9BFE-36B10610CD72}" type="datetime1">
              <a:rPr lang="zh-CN" altLang="en-US" smtClean="0"/>
              <a:t>2021/10/29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239FBF8E-E630-4D43-9BC4-ED60C8714D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53640888"/>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CC14786C-746D-4130-9523-CD53D09DF1CF}" type="datetime1">
              <a:rPr lang="zh-CN" altLang="en-US" smtClean="0"/>
              <a:t>2021/10/29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7B935750-E19A-47FE-9598-4B2F809B2C8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54367209"/>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20D71349-6B04-4084-9658-278A9D3D2C52}" type="datetime1">
              <a:rPr lang="zh-CN" altLang="en-US" smtClean="0"/>
              <a:t>2021/10/29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C860BD8-C11F-4DEC-9F96-A3B8DC0695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28706843"/>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F26A26FC-FAE0-42B6-892E-CB5B87CD46FF}" type="datetime1">
              <a:rPr lang="zh-CN" altLang="en-US" smtClean="0"/>
              <a:t>2021/10/29</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CEB39EA3-DD4D-435A-87DD-F9E93882C11E}" type="slidenum">
              <a:rPr lang="zh-CN" altLang="en-US"/>
              <a:pPr>
                <a:defRPr/>
              </a:pPr>
              <a:t>‹#›</a:t>
            </a:fld>
            <a:endParaRPr lang="zh-CN" altLang="en-US"/>
          </a:p>
        </p:txBody>
      </p:sp>
    </p:spTree>
    <p:extLst>
      <p:ext uri="{BB962C8B-B14F-4D97-AF65-F5344CB8AC3E}">
        <p14:creationId xmlns:p14="http://schemas.microsoft.com/office/powerpoint/2010/main" val="2717467590"/>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4945050D-D640-45B1-9F58-D7A1BA9FC374}" type="datetime1">
              <a:rPr lang="zh-CN" altLang="en-US" smtClean="0"/>
              <a:t>2021/10/29</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DD8DBCCA-7415-4FD1-BED6-A407F2B73B2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74401981"/>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DDD733DD-52BF-486E-95AC-4C4DFF8B6909}" type="datetime1">
              <a:rPr lang="zh-CN" altLang="en-US" smtClean="0"/>
              <a:t>2021/10/29</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8A617AC9-2394-4584-9CE0-A3B8F495C42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65007645"/>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B3F3E645-67CC-436C-ACD1-05984A9CB49D}" type="datetime1">
              <a:rPr lang="zh-CN" altLang="en-US" smtClean="0"/>
              <a:t>2021/10/29</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BAABDF1E-D6A1-4A3B-9AE3-7AB0F3499A5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85210271"/>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8CC96B3-0801-486C-B5BD-961E85D145A5}" type="datetime1">
              <a:rPr lang="zh-CN" altLang="en-US" smtClean="0"/>
              <a:t>2021/10/29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94797666-2D3D-4243-9856-D443E42F86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47093037"/>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1825311-4591-4B26-8E15-673D52E3A7F1}" type="datetime1">
              <a:rPr lang="zh-CN" altLang="en-US" smtClean="0"/>
              <a:t>2021/10/29</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FEFB82AE-56F9-4345-8B5D-0686AE1C7DE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69280027"/>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A5338DD-93B9-4765-A22B-3A5A7B03FE8A}" type="datetime1">
              <a:rPr lang="zh-CN" altLang="en-US" smtClean="0"/>
              <a:t>2021/10/29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0C306733-C65B-429B-9B14-B1ECBA18D76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6310452"/>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66FD1C3-41F5-456D-ABBD-78F412BB921D}" type="datetime1">
              <a:rPr lang="zh-CN" altLang="en-US" smtClean="0"/>
              <a:t>2021/10/29</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91A60BD-7FE2-406D-A66C-9B96E3582A8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93790482"/>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75C3188A-9AFE-4A03-98A2-979DF0BCE7A2}"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45676B6-004D-42BC-9963-0309813065F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51726969"/>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4A42FC6B-BE25-4C2B-9790-94902E45F4B5}"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79DBE8A-63C6-429C-BB00-3610395C4D7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0333671"/>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2D291C-078A-49EB-A6F7-3B3AA8D8AC8A}"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60467CD-5E8B-497A-A482-DDC400BE539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160199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223C917F-1911-4F8F-9181-5CDDC240DEE1}" type="datetime1">
              <a:rPr lang="zh-CN" altLang="en-US" smtClean="0"/>
              <a:t>2021/10/29</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826BB75B-6F0D-476A-BF5C-7F56AFC1151F}" type="slidenum">
              <a:rPr lang="zh-CN" altLang="en-US"/>
              <a:pPr>
                <a:defRPr/>
              </a:pPr>
              <a:t>‹#›</a:t>
            </a:fld>
            <a:endParaRPr lang="zh-CN" altLang="en-US"/>
          </a:p>
        </p:txBody>
      </p:sp>
    </p:spTree>
    <p:extLst>
      <p:ext uri="{BB962C8B-B14F-4D97-AF65-F5344CB8AC3E}">
        <p14:creationId xmlns:p14="http://schemas.microsoft.com/office/powerpoint/2010/main" val="766659237"/>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57BB6CE8-7972-46DD-AF53-34F233C80FF8}"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98475AA-4C2D-484E-9877-8F819F7AF5F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4418532"/>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48AA4D85-896F-4FEA-8218-8BA455A10602}" type="datetime1">
              <a:rPr lang="zh-CN" altLang="en-US" smtClean="0"/>
              <a:t>2021/10/29</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7B6486AC-B1CD-4B1C-9E9A-244710EDFD3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10560397"/>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42BD0C38-6094-4F18-A11C-2B13D110477E}" type="datetime1">
              <a:rPr lang="zh-CN" altLang="en-US" smtClean="0"/>
              <a:t>2021/10/29</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FB5769DE-2189-46F1-AEE1-18F5D14D4E8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58854147"/>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97214A62-34B3-4433-AB0F-CD2CE66685D2}" type="datetime1">
              <a:rPr lang="zh-CN" altLang="en-US" smtClean="0"/>
              <a:t>2021/10/29</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1FD206B9-8395-41DE-A9A6-A4E3B0C6EA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71369935"/>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EC349590-87E1-424A-80E9-9658019287A3}"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02C68C05-3F82-4668-A73C-0AFDA459650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2795208"/>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9124B0C0-080E-4CA0-ACE0-CEB1942757A4}" type="datetime1">
              <a:rPr lang="zh-CN" altLang="en-US" smtClean="0"/>
              <a:t>2021/10/29</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136A1B3A-F804-4570-A2B0-B07AF0B8F16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4774760"/>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F52406A-5006-40DD-AE6D-6C73F3600344}"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CD8C46CD-4D57-41FE-B571-2DA54D86182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85569470"/>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D02B341B-9E47-4F2B-9374-69FEE057E870}" type="datetime1">
              <a:rPr lang="zh-CN" altLang="en-US" smtClean="0"/>
              <a:t>2021/10/29</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902C0808-C706-48CA-8C62-60F74D288E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31720360"/>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B6FDB3A-DF14-4556-8C3A-7E7B7EB2EDC9}" type="datetime1">
              <a:rPr lang="zh-CN" altLang="en-US" smtClean="0"/>
              <a:t>2021/10/29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B34618F-83F9-4852-8122-92101BEF4B4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73999317"/>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25C9F33-7D1A-4236-B7A2-A3C9617323DB}" type="datetime1">
              <a:rPr lang="zh-CN" altLang="en-US" smtClean="0"/>
              <a:t>2021/10/29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6406C0A1-1B62-4580-A38F-7C694527C4F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69020727"/>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E0400C6-09FF-438C-A33E-1A78CC3B8B5C}"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8C9F02D-89B6-49FA-88F1-3D128B753AB8}" type="slidenum">
              <a:rPr lang="zh-CN" altLang="en-US"/>
              <a:pPr>
                <a:defRPr/>
              </a:pPr>
              <a:t>‹#›</a:t>
            </a:fld>
            <a:endParaRPr lang="zh-CN" altLang="en-US"/>
          </a:p>
        </p:txBody>
      </p:sp>
    </p:spTree>
    <p:extLst>
      <p:ext uri="{BB962C8B-B14F-4D97-AF65-F5344CB8AC3E}">
        <p14:creationId xmlns:p14="http://schemas.microsoft.com/office/powerpoint/2010/main" val="1752124977"/>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731DCC19-E4A8-4E40-8ABB-FE59C65948EE}" type="datetime1">
              <a:rPr lang="zh-CN" altLang="en-US" smtClean="0"/>
              <a:t>2021/10/29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D86DD1C2-CAFC-4A24-919C-14059A9830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03505292"/>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66520DA6-226C-45E6-BE12-1E0E031D96D1}" type="datetime1">
              <a:rPr lang="zh-CN" altLang="en-US" smtClean="0"/>
              <a:t>2021/10/29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46AF0FC8-33E5-4862-BCBA-A6A93D5D550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15571201"/>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480398E-A89A-4EC1-96CE-B16F845AE6BC}" type="datetime1">
              <a:rPr lang="zh-CN" altLang="en-US" smtClean="0"/>
              <a:t>2021/10/29</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CA8A502E-61F8-4314-A197-45F40BDFB0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9954046"/>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3626B321-FB32-4572-866B-E1F20B2DDACE}" type="datetime1">
              <a:rPr lang="zh-CN" altLang="en-US" smtClean="0"/>
              <a:t>2021/10/29</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882E692-F1FE-4C6C-B886-AEF8382B29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28769413"/>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0DA66B1A-71AF-4A86-80FB-4ADC7E00BA83}" type="datetime1">
              <a:rPr lang="zh-CN" altLang="en-US" smtClean="0"/>
              <a:t>2021/10/29</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91E304C3-0751-4896-85A5-8651666555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29382826"/>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C928A34-367A-4FE4-80A6-9A4780204F8B}" type="datetime1">
              <a:rPr lang="zh-CN" altLang="en-US" smtClean="0"/>
              <a:t>2021/10/29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75F2AEDF-486A-4114-8B29-4DB1A05D996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8169964"/>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CE4CCF4-9B54-42C9-B601-CBD46FB61E0F}" type="datetime1">
              <a:rPr lang="zh-CN" altLang="en-US" smtClean="0"/>
              <a:t>2021/10/29</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86A938F5-1FBC-4A9F-A25E-8EA630A080E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88167919"/>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E4034E7F-30D8-4F31-8A29-853BBFC8458F}" type="datetime1">
              <a:rPr lang="zh-CN" altLang="en-US" smtClean="0"/>
              <a:t>2021/10/29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03CDB76-E72D-4353-B9FD-C58A289F27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10768606"/>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0C3C958C-D94C-4276-8728-16DAE50F2EA8}" type="datetime1">
              <a:rPr lang="zh-CN" altLang="en-US" smtClean="0"/>
              <a:t>2021/10/29</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8BAC6B0-AC30-49C1-A8C3-580045407E5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4517097"/>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8DA4479E-9546-42A5-A8EC-410494459148}"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EDEE976-57A8-4F6B-81C7-F832E12C751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6940040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327E50E-0DDF-4771-A2B0-E3F97603F920}" type="datetime1">
              <a:rPr lang="zh-CN" altLang="en-US" smtClean="0"/>
              <a:t>2021/10/29</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DA207EF-63DC-45CD-878E-A9A9E0A56734}" type="slidenum">
              <a:rPr lang="zh-CN" altLang="en-US"/>
              <a:pPr>
                <a:defRPr/>
              </a:pPr>
              <a:t>‹#›</a:t>
            </a:fld>
            <a:endParaRPr lang="zh-CN" altLang="en-US"/>
          </a:p>
        </p:txBody>
      </p:sp>
    </p:spTree>
    <p:extLst>
      <p:ext uri="{BB962C8B-B14F-4D97-AF65-F5344CB8AC3E}">
        <p14:creationId xmlns:p14="http://schemas.microsoft.com/office/powerpoint/2010/main" val="2842410836"/>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F0AA3D22-C46E-4C6E-838E-F68ACF5746F9}"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787F8B5-51BE-4122-AC9D-6FF835EB383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19513458"/>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3CCF0010-3556-4C39-94F1-A6901CD083D8}"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BC5AECE-68BE-48D0-BB3E-044F1B3DEC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86032346"/>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133ADBBF-5C2B-4A57-93A3-A3EA25405B86}"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5F14D33-0551-477C-839B-E501252054B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6613948"/>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A2924FB3-665B-43C4-A702-01E9C1736FF9}" type="datetime1">
              <a:rPr lang="zh-CN" altLang="en-US" smtClean="0"/>
              <a:t>2021/10/29</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D1EC3BED-FD77-4DE9-A2E6-5E03C1DE1AB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83641008"/>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3BB30A1A-130B-496E-9328-7A68FB7FCB3A}" type="datetime1">
              <a:rPr lang="zh-CN" altLang="en-US" smtClean="0"/>
              <a:t>2021/10/29</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FB5ED32-2E67-4F4C-9049-CC59D38B780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28907927"/>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7656DEF3-14BA-41ED-A6E3-6D85084BA338}" type="datetime1">
              <a:rPr lang="zh-CN" altLang="en-US" smtClean="0"/>
              <a:t>2021/10/29</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4200FFEE-D5CB-4485-855C-2056C0DC40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23405724"/>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2D94FC0D-FDAE-4295-AE80-6121492737D0}"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F6C4600-495B-497F-9DF5-DF00ADD790B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14793973"/>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1CF06535-63E6-4A89-898E-990AC54FB79E}" type="datetime1">
              <a:rPr lang="zh-CN" altLang="en-US" smtClean="0"/>
              <a:t>2021/10/29</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565E254F-08ED-40D6-98F7-924F73E5A8A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8015448"/>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EA22707-0ECD-44EB-8919-1A27F0AF5E2C}"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E289DED-0AFB-447D-B6CC-4C40354D079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68677857"/>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72C468BD-6FEE-4152-9C1F-D75615E64C2C}" type="datetime1">
              <a:rPr lang="zh-CN" altLang="en-US" smtClean="0"/>
              <a:t>2021/10/29</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44998D2-9657-4000-9FAA-F416FE481BA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5606199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06DF94C8-114B-43AF-8677-E91542C82541}" type="datetime1">
              <a:rPr lang="zh-CN" altLang="en-US" smtClean="0"/>
              <a:t>2021/10/29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629C9F4F-B786-43C5-91C2-803539C762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AD291B8-FF54-4E12-BC54-60B62D7FCA9E}" type="datetime1">
              <a:rPr lang="zh-CN" altLang="en-US" smtClean="0"/>
              <a:t>2021/10/29</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82EEB5C2-780D-4655-82DD-179CEC8D4A69}"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9B89C87-7439-4D48-B8E8-382D1D87F15F}" type="datetime1">
              <a:rPr lang="zh-CN" altLang="en-US" smtClean="0"/>
              <a:t>2021/10/29</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A3772F39-A45F-476C-8E20-0A4F1E1E559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DF437BE9-4102-4797-A3EB-C6B2380CF69C}" type="datetime1">
              <a:rPr lang="zh-CN" altLang="en-US" smtClean="0"/>
              <a:t>2021/10/29</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9F6B0A73-EC3F-4923-A7D0-336CF556C50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2236693A-8CC8-40F9-A5E9-9BD1A1973B82}" type="datetime1">
              <a:rPr lang="zh-CN" altLang="en-US" smtClean="0"/>
              <a:t>2021/10/29</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517829F-B765-49BB-8EE6-F1C1F2BDB63B}"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anose="02010600030101010101" pitchFamily="2" charset="-122"/>
              </a:defRPr>
            </a:lvl1pPr>
          </a:lstStyle>
          <a:p>
            <a:pPr>
              <a:defRPr/>
            </a:pPr>
            <a:fld id="{63CB3970-C3D7-42E5-8B5D-BC7C35B237B8}" type="datetime1">
              <a:rPr lang="zh-CN" altLang="en-US" smtClean="0"/>
              <a:t>2021/10/29</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AC5C6AA3-2AF5-437A-B32E-16F33990EF62}" type="slidenum">
              <a:rPr lang="zh-CN" altLang="en-US"/>
              <a:pPr>
                <a:defRPr/>
              </a:pPr>
              <a:t>‹#›</a:t>
            </a:fld>
            <a:endParaRPr lang="zh-CN" altLang="en-US"/>
          </a:p>
        </p:txBody>
      </p:sp>
    </p:spTree>
    <p:extLst>
      <p:ext uri="{BB962C8B-B14F-4D97-AF65-F5344CB8AC3E}">
        <p14:creationId xmlns:p14="http://schemas.microsoft.com/office/powerpoint/2010/main" val="2509426429"/>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BFADE3D8-E71D-4EAA-9F85-4DAFBCF0A32A}" type="datetime1">
              <a:rPr lang="zh-CN" altLang="en-US" smtClean="0"/>
              <a:t>2021/10/29</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defRPr>
            </a:lvl1pPr>
          </a:lstStyle>
          <a:p>
            <a:pPr>
              <a:defRPr/>
            </a:pPr>
            <a:fld id="{B37FE6C0-9D67-4C95-A133-4201A21335E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0D860E4C-524D-45AF-89BE-1B0EAA1943ED}" type="datetime1">
              <a:rPr lang="zh-CN" altLang="en-US" smtClean="0"/>
              <a:t>2021/10/29</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88DADFCB-810F-4F91-95C4-81107A6B7BD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77BD85F-0545-44BE-8CAA-DB2BC991F2B6}" type="datetime1">
              <a:rPr lang="zh-CN" altLang="en-US" smtClean="0"/>
              <a:t>2021/10/29</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558528B1-6797-4263-A652-03C26E79183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CFD5C71-F7AD-4303-8790-6B8689A81C2B}" type="datetime1">
              <a:rPr lang="zh-CN" altLang="en-US" smtClean="0"/>
              <a:t>2021/10/29</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33B51961-34CB-43ED-B72C-3F5B1BE761FE}"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31E96BFF-651E-410C-B872-C14092BF3624}" type="datetime1">
              <a:rPr lang="zh-CN" altLang="en-US" smtClean="0"/>
              <a:t>2021/10/29</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854E3F43-35FF-4FFF-8EB9-FDD92F210DE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DC769C9B-0471-4285-99F9-0A718365B406}" type="datetime1">
              <a:rPr lang="zh-CN" altLang="en-US" smtClean="0"/>
              <a:t>2021/10/29</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260EDBB4-A936-463E-AD1B-C9289A39574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6946AE3-1156-4C94-8934-847E0E8E65D4}" type="datetime1">
              <a:rPr lang="zh-CN" altLang="en-US" smtClean="0"/>
              <a:t>2021/10/29</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70F1C8BD-5DB9-4571-91B4-B0177B22E46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512E8173-3E3C-4640-8C0C-3841E0685402}" type="datetime1">
              <a:rPr lang="zh-CN" altLang="en-US" smtClean="0"/>
              <a:t>2021/10/29</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defRPr>
            </a:lvl1pPr>
          </a:lstStyle>
          <a:p>
            <a:pPr>
              <a:defRPr/>
            </a:pPr>
            <a:fld id="{41D0F688-FE2C-4FA1-9C07-250B5D2064A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49 w 5895976"/>
              <a:gd name="T3" fmla="*/ 0 h 1800225"/>
              <a:gd name="T4" fmla="*/ 5895954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4800" b="1">
                <a:solidFill>
                  <a:schemeClr val="bg1"/>
                </a:solidFill>
                <a:latin typeface="微软雅黑" pitchFamily="34" charset="-122"/>
                <a:ea typeface="微软雅黑" pitchFamily="34" charset="-122"/>
              </a:rPr>
              <a:t>第二单元  金融体系</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itchFamily="34" charset="0"/>
              <a:buNone/>
            </a:pPr>
            <a:endParaRPr lang="zh-CN" altLang="en-US">
              <a:solidFill>
                <a:schemeClr val="bg1"/>
              </a:solidFill>
            </a:endParaRPr>
          </a:p>
        </p:txBody>
      </p:sp>
      <p:sp>
        <p:nvSpPr>
          <p:cNvPr id="14347"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Arial" pitchFamily="34" charset="0"/>
              <a:buChar char="•"/>
            </a:pPr>
            <a:r>
              <a:rPr lang="zh-CN" altLang="en-US" sz="2400" b="1" dirty="0" smtClean="0">
                <a:solidFill>
                  <a:schemeClr val="tx2"/>
                </a:solidFill>
                <a:latin typeface="微软雅黑" pitchFamily="34" charset="-122"/>
                <a:ea typeface="微软雅黑" pitchFamily="34" charset="-122"/>
              </a:rPr>
              <a:t>第六讲     </a:t>
            </a:r>
            <a:r>
              <a:rPr lang="zh-CN" altLang="en-US" sz="2400" b="1" dirty="0">
                <a:solidFill>
                  <a:schemeClr val="tx2"/>
                </a:solidFill>
                <a:latin typeface="微软雅黑" pitchFamily="34" charset="-122"/>
                <a:ea typeface="微软雅黑" pitchFamily="34" charset="-122"/>
              </a:rPr>
              <a:t>金融市场</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第七讲     </a:t>
            </a:r>
            <a:r>
              <a:rPr lang="zh-CN" altLang="en-US" sz="2400" b="1" dirty="0">
                <a:latin typeface="微软雅黑" pitchFamily="34" charset="-122"/>
                <a:ea typeface="微软雅黑" pitchFamily="34" charset="-122"/>
              </a:rPr>
              <a:t>衍生工具市场 </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第八讲     </a:t>
            </a:r>
            <a:r>
              <a:rPr lang="zh-CN" altLang="en-US" sz="2400" b="1" dirty="0">
                <a:latin typeface="微软雅黑" pitchFamily="34" charset="-122"/>
                <a:ea typeface="微软雅黑" pitchFamily="34" charset="-122"/>
              </a:rPr>
              <a:t>金融机构</a:t>
            </a:r>
          </a:p>
          <a:p>
            <a:pPr eaLnBrk="1" hangingPunct="1">
              <a:lnSpc>
                <a:spcPct val="90000"/>
              </a:lnSpc>
              <a:spcBef>
                <a:spcPts val="1000"/>
              </a:spcBef>
              <a:buFont typeface="Arial" pitchFamily="34" charset="0"/>
              <a:buChar char="•"/>
            </a:pPr>
            <a:r>
              <a:rPr lang="zh-CN" altLang="en-US" sz="2400" b="1" dirty="0" smtClean="0">
                <a:latin typeface="微软雅黑" pitchFamily="34" charset="-122"/>
                <a:ea typeface="微软雅黑" pitchFamily="34" charset="-122"/>
              </a:rPr>
              <a:t>第</a:t>
            </a:r>
            <a:r>
              <a:rPr lang="zh-CN" altLang="en-US" sz="2400" b="1" dirty="0">
                <a:latin typeface="微软雅黑" pitchFamily="34" charset="-122"/>
                <a:ea typeface="微软雅黑" pitchFamily="34" charset="-122"/>
              </a:rPr>
              <a:t>九</a:t>
            </a:r>
            <a:r>
              <a:rPr lang="zh-CN" altLang="en-US" sz="2400" b="1" dirty="0" smtClean="0">
                <a:latin typeface="微软雅黑" pitchFamily="34" charset="-122"/>
                <a:ea typeface="微软雅黑" pitchFamily="34" charset="-122"/>
              </a:rPr>
              <a:t>讲     中央银行</a:t>
            </a:r>
            <a:endParaRPr lang="zh-CN" altLang="en-US" sz="2400" b="1" dirty="0">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6BE67A4A-6684-4D8F-B8ED-17B9F83DD7C8}"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1</a:t>
            </a:fld>
            <a:endParaRPr lang="zh-CN" altLang="en-US"/>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63638"/>
            <a:ext cx="449421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（五）金融市场功能发挥的条件</a:t>
            </a:r>
          </a:p>
        </p:txBody>
      </p:sp>
      <p:sp>
        <p:nvSpPr>
          <p:cNvPr id="10" name="Rectangle 3"/>
          <p:cNvSpPr txBox="1">
            <a:spLocks noChangeArrowheads="1"/>
          </p:cNvSpPr>
          <p:nvPr/>
        </p:nvSpPr>
        <p:spPr>
          <a:xfrm>
            <a:off x="699952" y="1818667"/>
            <a:ext cx="9426542" cy="47466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      1</a:t>
            </a:r>
            <a:r>
              <a:rPr lang="zh-CN" altLang="en-US" sz="2400" b="1" kern="0" dirty="0" smtClean="0">
                <a:solidFill>
                  <a:schemeClr val="tx2"/>
                </a:solidFill>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外部条件</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健全的市场法制</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信息披露充分</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市场进退有序</a:t>
            </a:r>
          </a:p>
          <a:p>
            <a:pPr marL="982663" lvl="2" indent="-263525" eaLnBrk="1" hangingPunct="1">
              <a:lnSpc>
                <a:spcPct val="150000"/>
              </a:lnSpc>
              <a:spcBef>
                <a:spcPct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从市场准入看，在准入条件面前人人平等</a:t>
            </a:r>
          </a:p>
          <a:p>
            <a:pPr marL="982663" lvl="2" indent="-263525" eaLnBrk="1" hangingPunct="1">
              <a:lnSpc>
                <a:spcPct val="150000"/>
              </a:lnSpc>
              <a:spcBef>
                <a:spcPct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在市场运作过程中，各主体能够平等展开竞争</a:t>
            </a:r>
          </a:p>
          <a:p>
            <a:pPr marL="982663" lvl="2" indent="-263525" eaLnBrk="1" hangingPunct="1">
              <a:lnSpc>
                <a:spcPct val="150000"/>
              </a:lnSpc>
              <a:spcBef>
                <a:spcPct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从退出市场的角度看，淘汰者应该依法退出市场</a:t>
            </a:r>
            <a:endParaRPr lang="en-US" altLang="zh-CN" sz="2400" dirty="0" smtClean="0">
              <a:latin typeface="微软雅黑" panose="020B0503020204020204" pitchFamily="34" charset="-122"/>
              <a:ea typeface="微软雅黑" panose="020B0503020204020204" pitchFamily="34" charset="-122"/>
            </a:endParaRPr>
          </a:p>
        </p:txBody>
      </p:sp>
      <p:sp>
        <p:nvSpPr>
          <p:cNvPr id="2253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0C1C351-D7CA-4310-B310-610780ABB88F}"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10</a:t>
            </a:fld>
            <a:endParaRPr lang="zh-CN" altLang="en-US"/>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63638"/>
            <a:ext cx="449421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（五）金融市场功能发挥的条件</a:t>
            </a:r>
          </a:p>
        </p:txBody>
      </p:sp>
      <p:sp>
        <p:nvSpPr>
          <p:cNvPr id="9" name="Rectangle 3"/>
          <p:cNvSpPr txBox="1">
            <a:spLocks noChangeArrowheads="1"/>
          </p:cNvSpPr>
          <p:nvPr/>
        </p:nvSpPr>
        <p:spPr>
          <a:xfrm>
            <a:off x="614515" y="1786173"/>
            <a:ext cx="10810570" cy="43973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     2</a:t>
            </a:r>
            <a:r>
              <a:rPr lang="zh-CN" altLang="en-US" sz="2400" b="1" kern="0" dirty="0" smtClean="0">
                <a:solidFill>
                  <a:schemeClr val="tx2"/>
                </a:solidFill>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内部</a:t>
            </a:r>
            <a:r>
              <a:rPr lang="zh-CN" altLang="en-US" sz="2400" b="1" kern="0" dirty="0" smtClean="0">
                <a:solidFill>
                  <a:schemeClr val="tx2"/>
                </a:solidFill>
                <a:latin typeface="微软雅黑" panose="020B0503020204020204" pitchFamily="34" charset="-122"/>
                <a:ea typeface="微软雅黑" panose="020B0503020204020204" pitchFamily="34" charset="-122"/>
              </a:rPr>
              <a:t>条件</a:t>
            </a:r>
            <a:endParaRPr lang="zh-CN" altLang="en-US" sz="2400" b="1" kern="0" dirty="0">
              <a:solidFill>
                <a:schemeClr val="tx2"/>
              </a:solidFill>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国内</a:t>
            </a:r>
            <a:r>
              <a:rPr lang="zh-CN" altLang="en-US" dirty="0">
                <a:latin typeface="微软雅黑" panose="020B0503020204020204" pitchFamily="34" charset="-122"/>
                <a:ea typeface="微软雅黑" panose="020B0503020204020204" pitchFamily="34" charset="-122"/>
              </a:rPr>
              <a:t>、国际统一的市场</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丰富的市场交易品种</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健全的价格机制</a:t>
            </a:r>
          </a:p>
          <a:p>
            <a:pPr marL="1343025" lvl="2" indent="-342900" eaLnBrk="1" hangingPunct="1">
              <a:lnSpc>
                <a:spcPct val="150000"/>
              </a:lnSpc>
              <a:spcBef>
                <a:spcPct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合理的定价机制，包括交易定价的制度安排，如询价、议价、竞价机制等；</a:t>
            </a:r>
          </a:p>
          <a:p>
            <a:pPr marL="1343025" lvl="2" indent="-342900" eaLnBrk="1" hangingPunct="1">
              <a:lnSpc>
                <a:spcPct val="150000"/>
              </a:lnSpc>
              <a:spcBef>
                <a:spcPct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灵活的价格机制，即价格能够及时、真实地反映供求关系</a:t>
            </a: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必要的技术</a:t>
            </a:r>
            <a:r>
              <a:rPr lang="zh-CN" altLang="en-US" dirty="0" smtClean="0">
                <a:latin typeface="微软雅黑" panose="020B0503020204020204" pitchFamily="34" charset="-122"/>
                <a:ea typeface="微软雅黑" panose="020B0503020204020204" pitchFamily="34" charset="-122"/>
              </a:rPr>
              <a:t>环境</a:t>
            </a:r>
            <a:endParaRPr lang="zh-CN" altLang="en-US" dirty="0">
              <a:latin typeface="微软雅黑" panose="020B0503020204020204" pitchFamily="34" charset="-122"/>
              <a:ea typeface="微软雅黑" panose="020B0503020204020204" pitchFamily="34" charset="-122"/>
            </a:endParaRPr>
          </a:p>
        </p:txBody>
      </p:sp>
      <p:sp>
        <p:nvSpPr>
          <p:cNvPr id="2253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0C1C351-D7CA-4310-B310-610780ABB88F}"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11</a:t>
            </a:fld>
            <a:endParaRPr lang="zh-CN" altLang="en-US"/>
          </a:p>
        </p:txBody>
      </p:sp>
    </p:spTree>
    <p:extLst>
      <p:ext uri="{BB962C8B-B14F-4D97-AF65-F5344CB8AC3E}">
        <p14:creationId xmlns:p14="http://schemas.microsoft.com/office/powerpoint/2010/main" val="314815928"/>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63638"/>
            <a:ext cx="3262432" cy="535531"/>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smtClean="0">
                <a:latin typeface="微软雅黑" panose="020B0503020204020204" pitchFamily="34" charset="-122"/>
                <a:ea typeface="微软雅黑" panose="020B0503020204020204" pitchFamily="34" charset="-122"/>
              </a:rPr>
              <a:t>（六）金融市场的波动</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614515" y="1786173"/>
            <a:ext cx="10810570" cy="439737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877888" lvl="1" indent="-342900" eaLnBrk="1" hangingPunct="1">
              <a:lnSpc>
                <a:spcPct val="150000"/>
              </a:lnSpc>
              <a:spcBef>
                <a:spcPct val="0"/>
              </a:spcBef>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金融资产</a:t>
            </a:r>
            <a:r>
              <a:rPr lang="zh-CN" altLang="en-US" dirty="0">
                <a:latin typeface="微软雅黑" panose="020B0503020204020204" pitchFamily="34" charset="-122"/>
                <a:ea typeface="微软雅黑" panose="020B0503020204020204" pitchFamily="34" charset="-122"/>
              </a:rPr>
              <a:t>价格波动可以分解为三个来源：未来现金流贴现值的不确定性，投资者预期的偏差，以及投资者主观判断的</a:t>
            </a:r>
            <a:r>
              <a:rPr lang="zh-CN" altLang="en-US" dirty="0" smtClean="0">
                <a:latin typeface="微软雅黑" panose="020B0503020204020204" pitchFamily="34" charset="-122"/>
                <a:ea typeface="微软雅黑" panose="020B0503020204020204" pitchFamily="34" charset="-122"/>
              </a:rPr>
              <a:t>谬误</a:t>
            </a:r>
            <a:endParaRPr lang="zh-CN" altLang="en-US" dirty="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估值与定价的相对准确性：股票的未来现金流是不确定的</a:t>
            </a:r>
            <a:r>
              <a:rPr lang="zh-CN" altLang="en-US" dirty="0" smtClean="0">
                <a:latin typeface="微软雅黑" panose="020B0503020204020204" pitchFamily="34" charset="-122"/>
                <a:ea typeface="微软雅黑" panose="020B0503020204020204" pitchFamily="34" charset="-122"/>
              </a:rPr>
              <a:t>，必然</a:t>
            </a:r>
            <a:r>
              <a:rPr lang="zh-CN" altLang="en-US" dirty="0">
                <a:latin typeface="微软雅黑" panose="020B0503020204020204" pitchFamily="34" charset="-122"/>
                <a:ea typeface="微软雅黑" panose="020B0503020204020204" pitchFamily="34" charset="-122"/>
              </a:rPr>
              <a:t>导致资产价格随着有关现金流的信息变化而产生波动</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预期的理性化程度：预期的理性化程度越高，投资者对于未来现金流和其他投资者行为的判断越准确，资产价格和金融市场的波动应该越小</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经济主体的行为与情绪：认知偏差，对于投资的未来现金流、折现后的效用满足判断发生变化而改变自己的交易行为，从而导致资产价格变化</a:t>
            </a:r>
          </a:p>
        </p:txBody>
      </p:sp>
      <p:sp>
        <p:nvSpPr>
          <p:cNvPr id="2253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0C1C351-D7CA-4310-B310-610780ABB88F}"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12</a:t>
            </a:fld>
            <a:endParaRPr lang="zh-CN" altLang="en-US"/>
          </a:p>
        </p:txBody>
      </p:sp>
    </p:spTree>
    <p:extLst>
      <p:ext uri="{BB962C8B-B14F-4D97-AF65-F5344CB8AC3E}">
        <p14:creationId xmlns:p14="http://schemas.microsoft.com/office/powerpoint/2010/main" val="213708867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63638"/>
            <a:ext cx="3262432" cy="535531"/>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smtClean="0">
                <a:latin typeface="微软雅黑" panose="020B0503020204020204" pitchFamily="34" charset="-122"/>
                <a:ea typeface="微软雅黑" panose="020B0503020204020204" pitchFamily="34" charset="-122"/>
              </a:rPr>
              <a:t>（七）金融市场的效率</a:t>
            </a:r>
            <a:endParaRPr lang="zh-CN" altLang="en-US" sz="2400" b="1" kern="0" dirty="0">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614515" y="1786173"/>
            <a:ext cx="10810570" cy="493530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877888" lvl="1" indent="-342900" eaLnBrk="1" hangingPunct="1">
              <a:lnSpc>
                <a:spcPct val="150000"/>
              </a:lnSpc>
              <a:spcBef>
                <a:spcPct val="0"/>
              </a:spcBef>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衡量市场效率</a:t>
            </a:r>
            <a:r>
              <a:rPr lang="zh-CN" altLang="en-US" dirty="0">
                <a:latin typeface="微软雅黑" panose="020B0503020204020204" pitchFamily="34" charset="-122"/>
                <a:ea typeface="微软雅黑" panose="020B0503020204020204" pitchFamily="34" charset="-122"/>
              </a:rPr>
              <a:t>有两个标志：一是价格是否能自由地根据有关信息而变动；二是证券的有关信息能否充分披露和</a:t>
            </a:r>
            <a:r>
              <a:rPr lang="zh-CN" altLang="en-US" dirty="0" smtClean="0">
                <a:latin typeface="微软雅黑" panose="020B0503020204020204" pitchFamily="34" charset="-122"/>
                <a:ea typeface="微软雅黑" panose="020B0503020204020204" pitchFamily="34" charset="-122"/>
              </a:rPr>
              <a:t>均匀分布</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anose="05000000000000000000" pitchFamily="2" charset="2"/>
              <a:buChar char="l"/>
              <a:defRPr/>
            </a:pPr>
            <a:r>
              <a:rPr lang="zh-CN" altLang="en-US" dirty="0" smtClean="0">
                <a:latin typeface="微软雅黑" panose="020B0503020204020204" pitchFamily="34" charset="-122"/>
                <a:ea typeface="微软雅黑" panose="020B0503020204020204" pitchFamily="34" charset="-122"/>
              </a:rPr>
              <a:t>金融市场</a:t>
            </a:r>
            <a:r>
              <a:rPr lang="zh-CN" altLang="en-US" dirty="0">
                <a:latin typeface="微软雅黑" panose="020B0503020204020204" pitchFamily="34" charset="-122"/>
                <a:ea typeface="微软雅黑" panose="020B0503020204020204" pitchFamily="34" charset="-122"/>
              </a:rPr>
              <a:t>活动的</a:t>
            </a:r>
            <a:r>
              <a:rPr lang="zh-CN" altLang="en-US" dirty="0" smtClean="0">
                <a:latin typeface="微软雅黑" panose="020B0503020204020204" pitchFamily="34" charset="-122"/>
                <a:ea typeface="微软雅黑" panose="020B0503020204020204" pitchFamily="34" charset="-122"/>
              </a:rPr>
              <a:t>有效性：交易</a:t>
            </a:r>
            <a:r>
              <a:rPr lang="zh-CN" altLang="en-US" dirty="0">
                <a:latin typeface="微软雅黑" panose="020B0503020204020204" pitchFamily="34" charset="-122"/>
                <a:ea typeface="微软雅黑" panose="020B0503020204020204" pitchFamily="34" charset="-122"/>
              </a:rPr>
              <a:t>成本较低，金融市场秩序和市场交易制度足够完善，能够吸引众多的交易</a:t>
            </a:r>
            <a:r>
              <a:rPr lang="zh-CN" altLang="en-US" dirty="0" smtClean="0">
                <a:latin typeface="微软雅黑" panose="020B0503020204020204" pitchFamily="34" charset="-122"/>
                <a:ea typeface="微软雅黑" panose="020B0503020204020204" pitchFamily="34" charset="-122"/>
              </a:rPr>
              <a:t>者</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金融市场定价的</a:t>
            </a:r>
            <a:r>
              <a:rPr lang="zh-CN" altLang="en-US" dirty="0" smtClean="0">
                <a:latin typeface="微软雅黑" panose="020B0503020204020204" pitchFamily="34" charset="-122"/>
                <a:ea typeface="微软雅黑" panose="020B0503020204020204" pitchFamily="34" charset="-122"/>
              </a:rPr>
              <a:t>有效性</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金融市场</a:t>
            </a:r>
            <a:r>
              <a:rPr lang="zh-CN" altLang="en-US" dirty="0">
                <a:latin typeface="微软雅黑" panose="020B0503020204020204" pitchFamily="34" charset="-122"/>
                <a:ea typeface="微软雅黑" panose="020B0503020204020204" pitchFamily="34" charset="-122"/>
              </a:rPr>
              <a:t>的信息公开透明且充分，价格弹性较高，能够较快形成新的均衡价格，防止价格与价值的</a:t>
            </a:r>
            <a:r>
              <a:rPr lang="zh-CN" altLang="en-US" dirty="0" smtClean="0">
                <a:latin typeface="微软雅黑" panose="020B0503020204020204" pitchFamily="34" charset="-122"/>
                <a:ea typeface="微软雅黑" panose="020B0503020204020204" pitchFamily="34" charset="-122"/>
              </a:rPr>
              <a:t>脱离</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50000"/>
              </a:lnSpc>
              <a:spcBef>
                <a:spcPct val="0"/>
              </a:spcBef>
              <a:buClr>
                <a:srgbClr val="00B050"/>
              </a:buClr>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金融市场配置的</a:t>
            </a:r>
            <a:r>
              <a:rPr lang="zh-CN" altLang="en-US" dirty="0" smtClean="0">
                <a:latin typeface="微软雅黑" panose="020B0503020204020204" pitchFamily="34" charset="-122"/>
                <a:ea typeface="微软雅黑" panose="020B0503020204020204" pitchFamily="34" charset="-122"/>
              </a:rPr>
              <a:t>有效性</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金融市场</a:t>
            </a:r>
            <a:r>
              <a:rPr lang="zh-CN" altLang="en-US" dirty="0">
                <a:latin typeface="微软雅黑" panose="020B0503020204020204" pitchFamily="34" charset="-122"/>
                <a:ea typeface="微软雅黑" panose="020B0503020204020204" pitchFamily="34" charset="-122"/>
              </a:rPr>
              <a:t>的流动性很高</a:t>
            </a:r>
            <a:r>
              <a:rPr lang="zh-CN" altLang="en-US" dirty="0" smtClean="0">
                <a:latin typeface="微软雅黑" panose="020B0503020204020204" pitchFamily="34" charset="-122"/>
                <a:ea typeface="微软雅黑" panose="020B0503020204020204" pitchFamily="34" charset="-122"/>
              </a:rPr>
              <a:t>，能够</a:t>
            </a:r>
            <a:r>
              <a:rPr lang="zh-CN" altLang="en-US" dirty="0">
                <a:latin typeface="微软雅黑" panose="020B0503020204020204" pitchFamily="34" charset="-122"/>
                <a:ea typeface="微软雅黑" panose="020B0503020204020204" pitchFamily="34" charset="-122"/>
              </a:rPr>
              <a:t>快速地实现资源的优化</a:t>
            </a:r>
            <a:r>
              <a:rPr lang="zh-CN" altLang="en-US" dirty="0" smtClean="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2253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0C1C351-D7CA-4310-B310-610780ABB88F}" type="datetime1">
              <a:rPr lang="zh-CN" altLang="en-US" smtClean="0"/>
              <a:t>2021/10/29</a:t>
            </a:fld>
            <a:endParaRPr lang="zh-CN" altLang="en-US" dirty="0"/>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13</a:t>
            </a:fld>
            <a:endParaRPr lang="zh-CN" altLang="en-US"/>
          </a:p>
        </p:txBody>
      </p:sp>
    </p:spTree>
    <p:extLst>
      <p:ext uri="{BB962C8B-B14F-4D97-AF65-F5344CB8AC3E}">
        <p14:creationId xmlns:p14="http://schemas.microsoft.com/office/powerpoint/2010/main" val="486142045"/>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3554"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23555"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货币市场</a:t>
            </a:r>
          </a:p>
        </p:txBody>
      </p:sp>
      <p:sp>
        <p:nvSpPr>
          <p:cNvPr id="23557"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68AE7171-EBF0-4639-8DAA-2C5911F6C195}"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14</a:t>
            </a:fld>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260350" y="1152525"/>
            <a:ext cx="7079182" cy="535531"/>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货币市场</a:t>
            </a:r>
            <a:r>
              <a:rPr lang="zh-CN" altLang="zh-CN" sz="2400" b="1" kern="0" dirty="0">
                <a:solidFill>
                  <a:schemeClr val="tx2"/>
                </a:solidFill>
                <a:latin typeface="微软雅黑" panose="020B0503020204020204" pitchFamily="34" charset="-122"/>
                <a:ea typeface="微软雅黑" panose="020B0503020204020204" pitchFamily="34" charset="-122"/>
              </a:rPr>
              <a:t>（Money Market）</a:t>
            </a:r>
            <a:r>
              <a:rPr lang="zh-CN" altLang="en-US" sz="2400" b="1" kern="0" dirty="0" smtClean="0">
                <a:latin typeface="微软雅黑" panose="020B0503020204020204" pitchFamily="34" charset="-122"/>
                <a:ea typeface="微软雅黑" panose="020B0503020204020204" pitchFamily="34" charset="-122"/>
              </a:rPr>
              <a:t>的</a:t>
            </a:r>
            <a:r>
              <a:rPr lang="zh-CN" altLang="en-US" sz="2400" b="1" kern="0" dirty="0">
                <a:latin typeface="微软雅黑" panose="020B0503020204020204" pitchFamily="34" charset="-122"/>
                <a:ea typeface="微软雅黑" panose="020B0503020204020204" pitchFamily="34" charset="-122"/>
              </a:rPr>
              <a:t>特点与功能</a:t>
            </a:r>
          </a:p>
        </p:txBody>
      </p:sp>
      <p:sp>
        <p:nvSpPr>
          <p:cNvPr id="10" name="Rectangle 3"/>
          <p:cNvSpPr txBox="1">
            <a:spLocks noChangeArrowheads="1"/>
          </p:cNvSpPr>
          <p:nvPr/>
        </p:nvSpPr>
        <p:spPr>
          <a:xfrm>
            <a:off x="657157" y="1983632"/>
            <a:ext cx="10305915" cy="363895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ts val="0"/>
              </a:spcBef>
              <a:spcAft>
                <a:spcPts val="0"/>
              </a:spcAft>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a:t>
            </a:r>
            <a:r>
              <a:rPr lang="zh-CN" altLang="zh-CN" sz="2400" b="1" kern="0" dirty="0" smtClean="0">
                <a:solidFill>
                  <a:schemeClr val="tx2"/>
                </a:solidFill>
                <a:latin typeface="微软雅黑" panose="020B0503020204020204" pitchFamily="34" charset="-122"/>
                <a:ea typeface="微软雅黑" panose="020B0503020204020204" pitchFamily="34" charset="-122"/>
              </a:rPr>
              <a:t>货币市场</a:t>
            </a:r>
            <a:r>
              <a:rPr lang="zh-CN" altLang="en-US" sz="2400" b="1" kern="0" dirty="0" smtClean="0">
                <a:solidFill>
                  <a:schemeClr val="tx2"/>
                </a:solidFill>
                <a:latin typeface="微软雅黑" panose="020B0503020204020204" pitchFamily="34" charset="-122"/>
                <a:ea typeface="微软雅黑" panose="020B0503020204020204" pitchFamily="34" charset="-122"/>
              </a:rPr>
              <a:t>特点</a:t>
            </a:r>
            <a:r>
              <a:rPr lang="zh-CN" altLang="en-US" sz="2400" b="1" kern="0" dirty="0">
                <a:solidFill>
                  <a:schemeClr val="tx2"/>
                </a:solidFill>
                <a:latin typeface="微软雅黑" panose="020B0503020204020204" pitchFamily="34" charset="-122"/>
                <a:ea typeface="微软雅黑" panose="020B0503020204020204" pitchFamily="34" charset="-122"/>
              </a:rPr>
              <a:t>：</a:t>
            </a:r>
          </a:p>
          <a:p>
            <a:pPr marL="877888" lvl="1" indent="-342900" eaLnBrk="1" hangingPunct="1">
              <a:lnSpc>
                <a:spcPts val="3100"/>
              </a:lnSpc>
              <a:spcBef>
                <a:spcPts val="0"/>
              </a:spcBef>
              <a:spcAft>
                <a:spcPts val="0"/>
              </a:spcAft>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交易期限短：短期资金融通市场</a:t>
            </a:r>
          </a:p>
          <a:p>
            <a:pPr marL="877888" lvl="1" indent="-342900" eaLnBrk="1" hangingPunct="1">
              <a:lnSpc>
                <a:spcPts val="3100"/>
              </a:lnSpc>
              <a:spcBef>
                <a:spcPts val="0"/>
              </a:spcBef>
              <a:spcAft>
                <a:spcPts val="0"/>
              </a:spcAft>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流动性强：二级市场交易相当活跃</a:t>
            </a:r>
          </a:p>
          <a:p>
            <a:pPr marL="877888" lvl="1" indent="-342900" eaLnBrk="1" hangingPunct="1">
              <a:lnSpc>
                <a:spcPts val="3100"/>
              </a:lnSpc>
              <a:spcBef>
                <a:spcPts val="0"/>
              </a:spcBef>
              <a:spcAft>
                <a:spcPts val="0"/>
              </a:spcAft>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安全性高：发行主体的信用等级较高</a:t>
            </a:r>
          </a:p>
          <a:p>
            <a:pPr marL="877888" lvl="1" indent="-342900" eaLnBrk="1" hangingPunct="1">
              <a:lnSpc>
                <a:spcPts val="3100"/>
              </a:lnSpc>
              <a:spcBef>
                <a:spcPts val="0"/>
              </a:spcBef>
              <a:spcAft>
                <a:spcPts val="0"/>
              </a:spcAft>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交易额大</a:t>
            </a:r>
            <a:endParaRPr lang="en-US" altLang="zh-CN" dirty="0">
              <a:latin typeface="微软雅黑" panose="020B0503020204020204" pitchFamily="34" charset="-122"/>
              <a:ea typeface="微软雅黑" panose="020B0503020204020204" pitchFamily="34" charset="-122"/>
            </a:endParaRPr>
          </a:p>
          <a:p>
            <a:pPr marL="534988" lvl="1" indent="0" eaLnBrk="1" hangingPunct="1">
              <a:lnSpc>
                <a:spcPts val="3100"/>
              </a:lnSpc>
              <a:spcBef>
                <a:spcPts val="0"/>
              </a:spcBef>
              <a:spcAft>
                <a:spcPts val="0"/>
              </a:spcAft>
              <a:buClr>
                <a:srgbClr val="FF3300"/>
              </a:buClr>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729436" y="4084418"/>
            <a:ext cx="9640246" cy="2053896"/>
          </a:xfrm>
          <a:prstGeom prst="rect">
            <a:avLst/>
          </a:prstGeom>
        </p:spPr>
        <p:txBody>
          <a:bodyPr wrap="square">
            <a:spAutoFit/>
          </a:bodyPr>
          <a:lstStyle/>
          <a:p>
            <a:pPr eaLnBrk="1" hangingPunct="1">
              <a:lnSpc>
                <a:spcPts val="3100"/>
              </a:lnSpc>
              <a:buClr>
                <a:srgbClr val="FF3300"/>
              </a:buClr>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、货币市场的功能</a:t>
            </a:r>
          </a:p>
          <a:p>
            <a:pPr marL="800100" lvl="1" indent="-342900" eaLnBrk="1" hangingPunct="1">
              <a:lnSpc>
                <a:spcPts val="31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政府、企业调剂资金余缺、满足短期融资需要的市场</a:t>
            </a:r>
          </a:p>
          <a:p>
            <a:pPr marL="800100" lvl="1" indent="-342900" eaLnBrk="1" hangingPunct="1">
              <a:lnSpc>
                <a:spcPts val="31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商业银行等金融机构进行流动性管理的市场</a:t>
            </a:r>
          </a:p>
          <a:p>
            <a:pPr marL="800100" lvl="1" indent="-342900" eaLnBrk="1" hangingPunct="1">
              <a:lnSpc>
                <a:spcPts val="31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中央银行进行宏观金融调控的场所</a:t>
            </a:r>
          </a:p>
          <a:p>
            <a:pPr marL="800100" lvl="1" indent="-342900" eaLnBrk="1" hangingPunct="1">
              <a:lnSpc>
                <a:spcPts val="31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市场基准利率生成的场所</a:t>
            </a:r>
          </a:p>
        </p:txBody>
      </p:sp>
      <p:sp>
        <p:nvSpPr>
          <p:cNvPr id="3" name="日期占位符 2"/>
          <p:cNvSpPr>
            <a:spLocks noGrp="1"/>
          </p:cNvSpPr>
          <p:nvPr>
            <p:ph type="dt" sz="half" idx="10"/>
          </p:nvPr>
        </p:nvSpPr>
        <p:spPr/>
        <p:txBody>
          <a:bodyPr/>
          <a:lstStyle/>
          <a:p>
            <a:pPr>
              <a:defRPr/>
            </a:pPr>
            <a:fld id="{F6AE1770-93B3-4C5B-882E-AD3F5760BECE}"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15</a:t>
            </a:fld>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43000"/>
            <a:ext cx="295433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（二）同业拆借市场</a:t>
            </a:r>
          </a:p>
        </p:txBody>
      </p:sp>
      <p:sp>
        <p:nvSpPr>
          <p:cNvPr id="10" name="Rectangle 3"/>
          <p:cNvSpPr txBox="1">
            <a:spLocks noChangeArrowheads="1"/>
          </p:cNvSpPr>
          <p:nvPr/>
        </p:nvSpPr>
        <p:spPr>
          <a:xfrm>
            <a:off x="447472" y="1803327"/>
            <a:ext cx="5661498" cy="4598988"/>
          </a:xfrm>
          <a:prstGeom prst="rect">
            <a:avLst/>
          </a:prstGeom>
          <a:ln>
            <a:solidFill>
              <a:schemeClr val="tx1"/>
            </a:solidFill>
            <a:prstDash val="sysDash"/>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、同业拆借市场的形成与功能</a:t>
            </a:r>
          </a:p>
          <a:p>
            <a:pPr eaLnBrk="1" hangingPunct="1">
              <a:lnSpc>
                <a:spcPct val="120000"/>
              </a:lnSpc>
              <a:buClr>
                <a:srgbClr val="00B050"/>
              </a:buClr>
              <a:buFont typeface="Wingdings" pitchFamily="2" charset="2"/>
              <a:buChar char="n"/>
              <a:defRPr/>
            </a:pPr>
            <a:r>
              <a:rPr lang="zh-CN" altLang="en-US" sz="2400" b="1" kern="0" dirty="0">
                <a:solidFill>
                  <a:schemeClr val="tx2"/>
                </a:solidFill>
                <a:latin typeface="微软雅黑" panose="020B0503020204020204" pitchFamily="34" charset="-122"/>
                <a:ea typeface="微软雅黑" panose="020B0503020204020204" pitchFamily="34" charset="-122"/>
              </a:rPr>
              <a:t>源于中央银行对商业银行法定存款准备金的要求</a:t>
            </a:r>
          </a:p>
          <a:p>
            <a:pPr lvl="1" eaLnBrk="1" hangingPunct="1">
              <a:lnSpc>
                <a:spcPct val="120000"/>
              </a:lnSpc>
              <a:buClr>
                <a:srgbClr val="00B050"/>
              </a:buClr>
              <a:buFont typeface="Wingdings" pitchFamily="2" charset="2"/>
              <a:buChar char="l"/>
              <a:defRPr/>
            </a:pPr>
            <a:r>
              <a:rPr lang="zh-CN" altLang="en-US" dirty="0">
                <a:latin typeface="微软雅黑" panose="020B0503020204020204" pitchFamily="34" charset="-122"/>
                <a:ea typeface="微软雅黑" panose="020B0503020204020204" pitchFamily="34" charset="-122"/>
              </a:rPr>
              <a:t>准备金不足的银行拆入资金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达到法定存款准备金的要求</a:t>
            </a:r>
          </a:p>
          <a:p>
            <a:pPr lvl="1" eaLnBrk="1" hangingPunct="1">
              <a:lnSpc>
                <a:spcPct val="120000"/>
              </a:lnSpc>
              <a:buClr>
                <a:srgbClr val="00B050"/>
              </a:buClr>
              <a:buFont typeface="Wingdings" pitchFamily="2" charset="2"/>
              <a:buChar char="l"/>
              <a:defRPr/>
            </a:pPr>
            <a:r>
              <a:rPr lang="zh-CN" altLang="en-US" dirty="0">
                <a:latin typeface="微软雅黑" panose="020B0503020204020204" pitchFamily="34" charset="-122"/>
                <a:ea typeface="微软雅黑" panose="020B0503020204020204" pitchFamily="34" charset="-122"/>
              </a:rPr>
              <a:t>准备金盈余的银行拆出资金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获得收益</a:t>
            </a:r>
          </a:p>
          <a:p>
            <a:pPr lvl="1" eaLnBrk="1" hangingPunct="1">
              <a:lnSpc>
                <a:spcPct val="120000"/>
              </a:lnSpc>
              <a:buClr>
                <a:srgbClr val="00B050"/>
              </a:buClr>
              <a:buFont typeface="Wingdings" pitchFamily="2" charset="2"/>
              <a:buChar char="l"/>
              <a:defRPr/>
            </a:pPr>
            <a:r>
              <a:rPr lang="zh-CN" altLang="en-US" dirty="0">
                <a:latin typeface="微软雅黑" panose="020B0503020204020204" pitchFamily="34" charset="-122"/>
                <a:ea typeface="微软雅黑" panose="020B0503020204020204" pitchFamily="34" charset="-122"/>
              </a:rPr>
              <a:t>资金的划转通过准备金账户进行，拆借期限很</a:t>
            </a:r>
            <a:r>
              <a:rPr lang="zh-CN" altLang="en-US" dirty="0" smtClean="0">
                <a:latin typeface="微软雅黑" panose="020B0503020204020204" pitchFamily="34" charset="-122"/>
                <a:ea typeface="微软雅黑" panose="020B0503020204020204" pitchFamily="34" charset="-122"/>
              </a:rPr>
              <a:t>短</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6410325" y="1423988"/>
            <a:ext cx="5273675" cy="3324225"/>
          </a:xfrm>
          <a:prstGeom prst="rect">
            <a:avLst/>
          </a:prstGeom>
          <a:ln>
            <a:solidFill>
              <a:schemeClr val="tx1"/>
            </a:solidFill>
            <a:prstDash val="sysDash"/>
          </a:ln>
        </p:spPr>
        <p:txBody>
          <a:bodyPr wrap="square">
            <a:spAutoFit/>
          </a:bodyPr>
          <a:lstStyle/>
          <a:p>
            <a:pPr marL="342900" indent="-342900" eaLnBrk="1" hangingPunct="1">
              <a:lnSpc>
                <a:spcPts val="3600"/>
              </a:lnSpc>
              <a:buClr>
                <a:srgbClr val="00B050"/>
              </a:buClr>
              <a:buFont typeface="Wingdings" pitchFamily="2" charset="2"/>
              <a:buChar char="n"/>
              <a:defRPr/>
            </a:pPr>
            <a:r>
              <a:rPr lang="zh-CN" altLang="en-US" sz="2400" b="1" dirty="0">
                <a:solidFill>
                  <a:schemeClr val="accent1"/>
                </a:solidFill>
                <a:latin typeface="微软雅黑" panose="020B0503020204020204" pitchFamily="34" charset="-122"/>
                <a:ea typeface="微软雅黑" panose="020B0503020204020204" pitchFamily="34" charset="-122"/>
              </a:rPr>
              <a:t>功能：</a:t>
            </a:r>
          </a:p>
          <a:p>
            <a:pPr marL="800100" lvl="1" indent="-342900" eaLnBrk="1" hangingPunct="1">
              <a:lnSpc>
                <a:spcPts val="36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为商业银行提供准备金管理的场所，提高其资金使用效率</a:t>
            </a:r>
          </a:p>
          <a:p>
            <a:pPr marL="800100" lvl="1" indent="-342900" eaLnBrk="1" hangingPunct="1">
              <a:lnSpc>
                <a:spcPts val="3600"/>
              </a:lnSpc>
              <a:buClr>
                <a:srgbClr val="00B050"/>
              </a:buClr>
              <a:buFont typeface="Wingdings" pitchFamily="2" charset="2"/>
              <a:buChar char="l"/>
              <a:defRPr/>
            </a:pPr>
            <a:r>
              <a:rPr lang="zh-CN" altLang="zh-CN" sz="2400" dirty="0">
                <a:latin typeface="微软雅黑" panose="020B0503020204020204" pitchFamily="34" charset="-122"/>
                <a:ea typeface="微软雅黑" panose="020B0503020204020204" pitchFamily="34" charset="-122"/>
              </a:rPr>
              <a:t>商业银行等金融机构进行短期资产组合管理的场所</a:t>
            </a:r>
            <a:endParaRPr lang="zh-CN" altLang="en-US" sz="2400" dirty="0">
              <a:latin typeface="微软雅黑" panose="020B0503020204020204" pitchFamily="34" charset="-122"/>
              <a:ea typeface="微软雅黑" panose="020B0503020204020204" pitchFamily="34" charset="-122"/>
            </a:endParaRPr>
          </a:p>
          <a:p>
            <a:pPr marL="534988" lvl="1" eaLnBrk="1" hangingPunct="1">
              <a:lnSpc>
                <a:spcPts val="3600"/>
              </a:lnSpc>
              <a:buClr>
                <a:srgbClr val="FF3300"/>
              </a:buClr>
              <a:defRPr/>
            </a:pPr>
            <a:endParaRPr lang="en-US" altLang="zh-CN" sz="2400" dirty="0">
              <a:latin typeface="微软雅黑" panose="020B0503020204020204" pitchFamily="34" charset="-122"/>
              <a:ea typeface="微软雅黑" panose="020B0503020204020204" pitchFamily="34" charset="-122"/>
            </a:endParaRPr>
          </a:p>
          <a:p>
            <a:pPr marL="534988" lvl="1" eaLnBrk="1" hangingPunct="1">
              <a:lnSpc>
                <a:spcPts val="3600"/>
              </a:lnSpc>
              <a:buClr>
                <a:srgbClr val="FF3300"/>
              </a:buClr>
              <a:defRPr/>
            </a:pPr>
            <a:endParaRPr lang="zh-CN" altLang="en-US" sz="2400" dirty="0">
              <a:latin typeface="微软雅黑" panose="020B0503020204020204" pitchFamily="34" charset="-122"/>
              <a:ea typeface="微软雅黑" panose="020B0503020204020204" pitchFamily="34" charset="-122"/>
            </a:endParaRPr>
          </a:p>
        </p:txBody>
      </p:sp>
      <p:pic>
        <p:nvPicPr>
          <p:cNvPr id="2560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9318" y="4225853"/>
            <a:ext cx="4395687"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100241F5-7806-433D-94AA-F5826080D30F}"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16</a:t>
            </a:fld>
            <a:endParaRPr lang="zh-CN" altLang="en-US"/>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081088"/>
            <a:ext cx="2954338"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（二）同业拆借市场</a:t>
            </a:r>
          </a:p>
        </p:txBody>
      </p:sp>
      <p:sp>
        <p:nvSpPr>
          <p:cNvPr id="10" name="Rectangle 3"/>
          <p:cNvSpPr txBox="1">
            <a:spLocks noChangeArrowheads="1"/>
          </p:cNvSpPr>
          <p:nvPr/>
        </p:nvSpPr>
        <p:spPr>
          <a:xfrm>
            <a:off x="491247" y="1734344"/>
            <a:ext cx="5964238" cy="28162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20000"/>
              </a:lnSpc>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、同业拆借的期限与</a:t>
            </a:r>
            <a:r>
              <a:rPr lang="zh-CN" altLang="en-US" sz="2400" b="1" kern="0" dirty="0" smtClean="0">
                <a:solidFill>
                  <a:schemeClr val="tx2"/>
                </a:solidFill>
                <a:latin typeface="微软雅黑" panose="020B0503020204020204" pitchFamily="34" charset="-122"/>
                <a:ea typeface="微软雅黑" panose="020B0503020204020204" pitchFamily="34" charset="-122"/>
              </a:rPr>
              <a:t>利率</a:t>
            </a:r>
            <a:endParaRPr lang="en-US" altLang="zh-CN" sz="2400" b="1" dirty="0">
              <a:latin typeface="黑体" panose="02010609060101010101" pitchFamily="49" charset="-122"/>
              <a:ea typeface="黑体" panose="02010609060101010101" pitchFamily="49" charset="-122"/>
            </a:endParaRPr>
          </a:p>
          <a:p>
            <a:pPr eaLnBrk="1" hangingPunct="1">
              <a:lnSpc>
                <a:spcPct val="12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同业拆借的期限：</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Clr>
                <a:srgbClr val="FF3300"/>
              </a:buClr>
              <a:defRPr/>
            </a:pP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Clr>
                <a:srgbClr val="FF3300"/>
              </a:buClr>
              <a:defRPr/>
            </a:pPr>
            <a:endParaRPr lang="en-US" altLang="zh-CN" sz="2400" dirty="0">
              <a:latin typeface="微软雅黑" panose="020B0503020204020204" pitchFamily="34" charset="-122"/>
              <a:ea typeface="微软雅黑" panose="020B0503020204020204" pitchFamily="34" charset="-122"/>
            </a:endParaRPr>
          </a:p>
        </p:txBody>
      </p:sp>
      <p:pic>
        <p:nvPicPr>
          <p:cNvPr id="2663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3067050"/>
            <a:ext cx="3527425" cy="296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3" name="矩形 3"/>
          <p:cNvSpPr>
            <a:spLocks noChangeArrowheads="1"/>
          </p:cNvSpPr>
          <p:nvPr/>
        </p:nvSpPr>
        <p:spPr bwMode="auto">
          <a:xfrm>
            <a:off x="5649035" y="2503459"/>
            <a:ext cx="5567362" cy="36379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eaLnBrk="1" hangingPunct="1">
              <a:lnSpc>
                <a:spcPct val="120000"/>
              </a:lnSpc>
              <a:buClr>
                <a:srgbClr val="00B050"/>
              </a:buClr>
              <a:buFont typeface="Wingdings" pitchFamily="2" charset="2"/>
              <a:buChar char="n"/>
              <a:defRPr/>
            </a:pPr>
            <a:r>
              <a:rPr lang="zh-CN" altLang="en-US" sz="2400" dirty="0">
                <a:latin typeface="微软雅黑" pitchFamily="34" charset="-122"/>
                <a:ea typeface="微软雅黑" pitchFamily="34" charset="-122"/>
              </a:rPr>
              <a:t>同业拆借利率：</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itchFamily="34" charset="-122"/>
                <a:ea typeface="微软雅黑" pitchFamily="34" charset="-122"/>
              </a:rPr>
              <a:t>货币市场的基准利率</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itchFamily="34" charset="-122"/>
                <a:ea typeface="微软雅黑" pitchFamily="34" charset="-122"/>
              </a:rPr>
              <a:t>及时、灵敏、准确地反映货币市场的资金供求关系</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itchFamily="34" charset="-122"/>
                <a:ea typeface="微软雅黑" pitchFamily="34" charset="-122"/>
              </a:rPr>
              <a:t>对货币市场上其他利率具有导向和牵动作用</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itchFamily="34" charset="-122"/>
                <a:ea typeface="微软雅黑" pitchFamily="34" charset="-122"/>
              </a:rPr>
              <a:t>中央银行对同业拆借市场利率具有重要的</a:t>
            </a:r>
            <a:r>
              <a:rPr lang="zh-CN" altLang="en-US" sz="2400" dirty="0" smtClean="0">
                <a:latin typeface="微软雅黑" pitchFamily="34" charset="-122"/>
                <a:ea typeface="微软雅黑" pitchFamily="34" charset="-122"/>
              </a:rPr>
              <a:t>影响</a:t>
            </a:r>
            <a:endParaRPr lang="zh-CN" altLang="en-US" sz="2400" dirty="0">
              <a:latin typeface="微软雅黑" pitchFamily="34" charset="-122"/>
              <a:ea typeface="微软雅黑" pitchFamily="34" charset="-122"/>
            </a:endParaRPr>
          </a:p>
        </p:txBody>
      </p:sp>
      <p:sp>
        <p:nvSpPr>
          <p:cNvPr id="2663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698CEC1F-94CA-49CE-9930-89E755D489AA}"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17</a:t>
            </a:fld>
            <a:endParaRPr lang="zh-CN" altLang="en-US"/>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33475"/>
            <a:ext cx="295433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（三）回购协议市场</a:t>
            </a:r>
          </a:p>
        </p:txBody>
      </p:sp>
      <p:sp>
        <p:nvSpPr>
          <p:cNvPr id="10" name="Rectangle 3"/>
          <p:cNvSpPr txBox="1">
            <a:spLocks noChangeArrowheads="1"/>
          </p:cNvSpPr>
          <p:nvPr/>
        </p:nvSpPr>
        <p:spPr>
          <a:xfrm>
            <a:off x="687644" y="1922463"/>
            <a:ext cx="10654811" cy="3865562"/>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spcBef>
                <a:spcPts val="0"/>
              </a:spcBef>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、回购协议与回购协议市场</a:t>
            </a:r>
          </a:p>
          <a:p>
            <a:pPr marL="447675" indent="-273050" eaLnBrk="1" hangingPunct="1">
              <a:lnSpc>
                <a:spcPct val="150000"/>
              </a:lnSpc>
              <a:spcBef>
                <a:spcPts val="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回购协议（</a:t>
            </a:r>
            <a:r>
              <a:rPr lang="en-US" altLang="zh-CN" sz="2400" dirty="0">
                <a:latin typeface="微软雅黑" panose="020B0503020204020204" pitchFamily="34" charset="-122"/>
                <a:ea typeface="微软雅黑" panose="020B0503020204020204" pitchFamily="34" charset="-122"/>
              </a:rPr>
              <a:t>Repurchase Agreement</a:t>
            </a:r>
            <a:r>
              <a:rPr lang="zh-CN" altLang="en-US" sz="2400" dirty="0">
                <a:latin typeface="微软雅黑" panose="020B0503020204020204" pitchFamily="34" charset="-122"/>
                <a:ea typeface="微软雅黑" panose="020B0503020204020204" pitchFamily="34" charset="-122"/>
              </a:rPr>
              <a:t>）：证券持有人在卖出一定数量证券的同时，与证券买入方签订协议，双方约定在将来某一日期由证券的出售方按约定的价格将其出售的证券如数赎回</a:t>
            </a:r>
          </a:p>
          <a:p>
            <a:pPr lvl="1" eaLnBrk="1" hangingPunct="1">
              <a:lnSpc>
                <a:spcPct val="150000"/>
              </a:lnSpc>
              <a:spcBef>
                <a:spcPts val="0"/>
              </a:spcBef>
              <a:buClr>
                <a:srgbClr val="00B050"/>
              </a:buClr>
              <a:buFont typeface="Wingdings" pitchFamily="2" charset="2"/>
              <a:buChar char="l"/>
              <a:defRPr/>
            </a:pPr>
            <a:r>
              <a:rPr lang="zh-CN" altLang="en-US" dirty="0">
                <a:latin typeface="微软雅黑" panose="020B0503020204020204" pitchFamily="34" charset="-122"/>
                <a:ea typeface="微软雅黑" panose="020B0503020204020204" pitchFamily="34" charset="-122"/>
              </a:rPr>
              <a:t>实际上是以一笔证券为质押品而进行的短期资金融通</a:t>
            </a:r>
          </a:p>
          <a:p>
            <a:pPr lvl="1" eaLnBrk="1" hangingPunct="1">
              <a:lnSpc>
                <a:spcPct val="150000"/>
              </a:lnSpc>
              <a:spcBef>
                <a:spcPts val="0"/>
              </a:spcBef>
              <a:buClr>
                <a:srgbClr val="00B050"/>
              </a:buClr>
              <a:buFont typeface="Wingdings" pitchFamily="2" charset="2"/>
              <a:buChar char="l"/>
              <a:defRPr/>
            </a:pPr>
            <a:r>
              <a:rPr lang="zh-CN" altLang="en-US" dirty="0">
                <a:latin typeface="微软雅黑" panose="020B0503020204020204" pitchFamily="34" charset="-122"/>
                <a:ea typeface="微软雅黑" panose="020B0503020204020204" pitchFamily="34" charset="-122"/>
              </a:rPr>
              <a:t>同一项交易，从证券提供者的角度看是回购，从资金提供者的角度看是逆回购</a:t>
            </a:r>
          </a:p>
          <a:p>
            <a:pPr eaLnBrk="1" hangingPunct="1">
              <a:lnSpc>
                <a:spcPct val="150000"/>
              </a:lnSpc>
              <a:spcBef>
                <a:spcPts val="0"/>
              </a:spcBef>
              <a:buClr>
                <a:srgbClr val="FF3300"/>
              </a:buClr>
              <a:defRPr/>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FF3300"/>
              </a:buClr>
              <a:defRPr/>
            </a:pP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spcBef>
                <a:spcPts val="0"/>
              </a:spcBef>
              <a:buClr>
                <a:srgbClr val="FF3300"/>
              </a:buClr>
              <a:defRPr/>
            </a:pPr>
            <a:endParaRPr lang="en-US" altLang="zh-CN" sz="2400" dirty="0">
              <a:latin typeface="微软雅黑" panose="020B0503020204020204" pitchFamily="34" charset="-122"/>
              <a:ea typeface="微软雅黑" panose="020B0503020204020204" pitchFamily="34" charset="-122"/>
            </a:endParaRPr>
          </a:p>
        </p:txBody>
      </p:sp>
      <p:sp>
        <p:nvSpPr>
          <p:cNvPr id="2765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63454E59-485A-4F6C-97CC-A19113F84B8C}"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18</a:t>
            </a:fld>
            <a:endParaRPr lang="zh-CN" altLang="en-US"/>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22250" y="1220788"/>
            <a:ext cx="2954338"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（三）回购协议市场</a:t>
            </a:r>
          </a:p>
        </p:txBody>
      </p:sp>
      <p:graphicFrame>
        <p:nvGraphicFramePr>
          <p:cNvPr id="8" name="Group 21"/>
          <p:cNvGraphicFramePr>
            <a:graphicFrameLocks noGrp="1"/>
          </p:cNvGraphicFramePr>
          <p:nvPr>
            <p:extLst>
              <p:ext uri="{D42A27DB-BD31-4B8C-83A1-F6EECF244321}">
                <p14:modId xmlns:p14="http://schemas.microsoft.com/office/powerpoint/2010/main" val="4115734750"/>
              </p:ext>
            </p:extLst>
          </p:nvPr>
        </p:nvGraphicFramePr>
        <p:xfrm>
          <a:off x="4300705" y="2318190"/>
          <a:ext cx="7654589" cy="3514725"/>
        </p:xfrm>
        <a:graphic>
          <a:graphicData uri="http://schemas.openxmlformats.org/drawingml/2006/table">
            <a:tbl>
              <a:tblPr/>
              <a:tblGrid>
                <a:gridCol w="2236282">
                  <a:extLst>
                    <a:ext uri="{9D8B030D-6E8A-4147-A177-3AD203B41FA5}">
                      <a16:colId xmlns:a16="http://schemas.microsoft.com/office/drawing/2014/main" val="20000"/>
                    </a:ext>
                  </a:extLst>
                </a:gridCol>
                <a:gridCol w="5418307">
                  <a:extLst>
                    <a:ext uri="{9D8B030D-6E8A-4147-A177-3AD203B41FA5}">
                      <a16:colId xmlns:a16="http://schemas.microsoft.com/office/drawing/2014/main" val="20001"/>
                    </a:ext>
                  </a:extLst>
                </a:gridCol>
              </a:tblGrid>
              <a:tr h="3344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参与者</a:t>
                      </a:r>
                    </a:p>
                  </a:txBody>
                  <a:tcPr marL="18000" marR="18000" marT="10796" marB="107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64FBA"/>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参与目的</a:t>
                      </a:r>
                    </a:p>
                  </a:txBody>
                  <a:tcPr marL="18000" marR="18000" marT="10796" marB="107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64FBA"/>
                    </a:solidFill>
                  </a:tcPr>
                </a:tc>
                <a:extLst>
                  <a:ext uri="{0D108BD9-81ED-4DB2-BD59-A6C34878D82A}">
                    <a16:rowId xmlns:a16="http://schemas.microsoft.com/office/drawing/2014/main" val="10000"/>
                  </a:ext>
                </a:extLst>
              </a:tr>
              <a:tr h="62050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中央银行</a:t>
                      </a:r>
                    </a:p>
                  </a:txBody>
                  <a:tcPr marL="18000" marR="18000" marT="10796" marB="1079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1ED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进行货币政策操作</a:t>
                      </a:r>
                    </a:p>
                  </a:txBody>
                  <a:tcPr marL="18000" marR="18000" marT="10796" marB="1079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1EDFF"/>
                    </a:solidFill>
                  </a:tcPr>
                </a:tc>
                <a:extLst>
                  <a:ext uri="{0D108BD9-81ED-4DB2-BD59-A6C34878D82A}">
                    <a16:rowId xmlns:a16="http://schemas.microsoft.com/office/drawing/2014/main" val="10001"/>
                  </a:ext>
                </a:extLst>
              </a:tr>
              <a:tr h="86014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商业银行等金融机构</a:t>
                      </a:r>
                    </a:p>
                  </a:txBody>
                  <a:tcPr marL="18000" marR="18000" marT="10796" marB="1079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1EDFF"/>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在保持良好流动性的基础上获得更高的收益</a:t>
                      </a:r>
                    </a:p>
                  </a:txBody>
                  <a:tcPr marL="18000" marR="18000" marT="10796" marB="1079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1EDFF"/>
                    </a:solidFill>
                  </a:tcPr>
                </a:tc>
                <a:extLst>
                  <a:ext uri="{0D108BD9-81ED-4DB2-BD59-A6C34878D82A}">
                    <a16:rowId xmlns:a16="http://schemas.microsoft.com/office/drawing/2014/main" val="10002"/>
                  </a:ext>
                </a:extLst>
              </a:tr>
              <a:tr h="16996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非金融性企业</a:t>
                      </a:r>
                    </a:p>
                  </a:txBody>
                  <a:tcPr marL="18000" marR="18000" marT="10796" marB="10796"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1EDFF"/>
                    </a:solid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逆回购协议可以使闲置资金在保证安全的前提下获得高于银行存款利率的收益，而回购协议可以使它们获得急需的资金来源</a:t>
                      </a:r>
                    </a:p>
                  </a:txBody>
                  <a:tcPr marL="18000" marR="18000" marT="10796" marB="1079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1EDFF"/>
                    </a:solidFill>
                  </a:tcPr>
                </a:tc>
                <a:extLst>
                  <a:ext uri="{0D108BD9-81ED-4DB2-BD59-A6C34878D82A}">
                    <a16:rowId xmlns:a16="http://schemas.microsoft.com/office/drawing/2014/main" val="10003"/>
                  </a:ext>
                </a:extLst>
              </a:tr>
            </a:tbl>
          </a:graphicData>
        </a:graphic>
      </p:graphicFrame>
      <p:sp>
        <p:nvSpPr>
          <p:cNvPr id="3" name="矩形 2"/>
          <p:cNvSpPr/>
          <p:nvPr/>
        </p:nvSpPr>
        <p:spPr>
          <a:xfrm>
            <a:off x="684821" y="2132080"/>
            <a:ext cx="3274336" cy="3416320"/>
          </a:xfrm>
          <a:prstGeom prst="rect">
            <a:avLst/>
          </a:prstGeom>
        </p:spPr>
        <p:txBody>
          <a:bodyPr wrap="square">
            <a:spAutoFit/>
          </a:bodyPr>
          <a:lstStyle/>
          <a:p>
            <a:pPr eaLnBrk="1" hangingPunct="1">
              <a:lnSpc>
                <a:spcPct val="1500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、回购协议市场的参与者及其目的</a:t>
            </a:r>
          </a:p>
          <a:p>
            <a:pPr marL="342900" indent="-342900" eaLnBrk="1" hangingPunct="1">
              <a:lnSpc>
                <a:spcPct val="15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中央银行、商业银行等金融机构、非金融性企业是回购协议市场的重要参与者</a:t>
            </a:r>
          </a:p>
        </p:txBody>
      </p:sp>
      <p:sp>
        <p:nvSpPr>
          <p:cNvPr id="2869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CD1E1AB0-3D21-4159-B11D-4B1CFBBE4CD0}"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19</a:t>
            </a:fld>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6"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第六讲</a:t>
              </a:r>
              <a:endParaRPr lang="zh-CN" altLang="en-US" sz="2800" b="1" dirty="0">
                <a:solidFill>
                  <a:srgbClr val="FFFFFF"/>
                </a:solidFill>
                <a:latin typeface="微软雅黑" pitchFamily="34" charset="-122"/>
                <a:ea typeface="微软雅黑" pitchFamily="34" charset="-122"/>
              </a:endParaRPr>
            </a:p>
          </p:txBody>
        </p:sp>
        <p:sp>
          <p:nvSpPr>
            <p:cNvPr id="15367"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800" b="1">
                  <a:solidFill>
                    <a:srgbClr val="404040"/>
                  </a:solidFill>
                  <a:latin typeface="微软雅黑" pitchFamily="34" charset="-122"/>
                  <a:ea typeface="微软雅黑" pitchFamily="34" charset="-122"/>
                </a:rPr>
                <a:t>金融市场</a:t>
              </a:r>
            </a:p>
          </p:txBody>
        </p:sp>
      </p:grpSp>
      <p:sp>
        <p:nvSpPr>
          <p:cNvPr id="15364" name="文本框 15"/>
          <p:cNvSpPr txBox="1">
            <a:spLocks noChangeArrowheads="1"/>
          </p:cNvSpPr>
          <p:nvPr/>
        </p:nvSpPr>
        <p:spPr bwMode="auto">
          <a:xfrm>
            <a:off x="5254625" y="3254139"/>
            <a:ext cx="5640388"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 金融市场概述</a:t>
            </a: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 货币市场</a:t>
            </a:r>
          </a:p>
          <a:p>
            <a:pPr eaLnBrk="1" hangingPunct="1">
              <a:lnSpc>
                <a:spcPct val="90000"/>
              </a:lnSpc>
              <a:spcBef>
                <a:spcPts val="1000"/>
              </a:spcBef>
              <a:buClr>
                <a:srgbClr val="00B050"/>
              </a:buClr>
              <a:buFont typeface="Wingdings" pitchFamily="2" charset="2"/>
              <a:buChar char="Ø"/>
            </a:pPr>
            <a:r>
              <a:rPr lang="zh-CN" altLang="en-US" sz="2400" b="1" dirty="0">
                <a:latin typeface="微软雅黑" pitchFamily="34" charset="-122"/>
                <a:ea typeface="微软雅黑" pitchFamily="34" charset="-122"/>
              </a:rPr>
              <a:t> 资本市场</a:t>
            </a: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
        <p:nvSpPr>
          <p:cNvPr id="2" name="日期占位符 1"/>
          <p:cNvSpPr>
            <a:spLocks noGrp="1"/>
          </p:cNvSpPr>
          <p:nvPr>
            <p:ph type="dt" sz="half" idx="10"/>
          </p:nvPr>
        </p:nvSpPr>
        <p:spPr/>
        <p:txBody>
          <a:bodyPr/>
          <a:lstStyle/>
          <a:p>
            <a:pPr>
              <a:defRPr/>
            </a:pPr>
            <a:fld id="{50A9E022-5570-46EF-94FA-D529796C2C3A}"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2</a:t>
            </a:fld>
            <a:endParaRPr lang="zh-CN" altLang="en-US"/>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6098" y="1123950"/>
            <a:ext cx="295433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（三）回购协议市场</a:t>
            </a:r>
          </a:p>
        </p:txBody>
      </p:sp>
      <p:sp>
        <p:nvSpPr>
          <p:cNvPr id="3" name="矩形 2"/>
          <p:cNvSpPr/>
          <p:nvPr/>
        </p:nvSpPr>
        <p:spPr>
          <a:xfrm>
            <a:off x="560388" y="1909763"/>
            <a:ext cx="11123612" cy="4016484"/>
          </a:xfrm>
          <a:prstGeom prst="rect">
            <a:avLst/>
          </a:prstGeom>
        </p:spPr>
        <p:txBody>
          <a:bodyPr wrap="square">
            <a:spAutoFit/>
          </a:bodyPr>
          <a:lstStyle/>
          <a:p>
            <a:pPr eaLnBrk="1" hangingPunct="1">
              <a:lnSpc>
                <a:spcPts val="34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、回购协议的期限与利率</a:t>
            </a: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期限：</a:t>
            </a:r>
          </a:p>
          <a:p>
            <a:pPr marL="800100" lvl="1"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隔夜回购与期限回购协议</a:t>
            </a: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利率：</a:t>
            </a:r>
          </a:p>
          <a:p>
            <a:pPr marL="800100" lvl="1"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回购利率是交易双方最关注的因素</a:t>
            </a:r>
          </a:p>
          <a:p>
            <a:pPr marL="800100" lvl="1"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借出资金者的利息收益取决于回购利率的水平</a:t>
            </a:r>
          </a:p>
          <a:p>
            <a:pPr marL="800100" lvl="1"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回购利率与证券本身</a:t>
            </a:r>
            <a:r>
              <a:rPr lang="zh-CN" altLang="en-US" sz="2400" dirty="0" smtClean="0">
                <a:latin typeface="微软雅黑" panose="020B0503020204020204" pitchFamily="34" charset="-122"/>
                <a:ea typeface="微软雅黑" panose="020B0503020204020204" pitchFamily="34" charset="-122"/>
              </a:rPr>
              <a:t>的利率</a:t>
            </a:r>
            <a:r>
              <a:rPr lang="zh-CN" altLang="en-US" sz="2400" dirty="0">
                <a:latin typeface="微软雅黑" panose="020B0503020204020204" pitchFamily="34" charset="-122"/>
                <a:ea typeface="微软雅黑" panose="020B0503020204020204" pitchFamily="34" charset="-122"/>
              </a:rPr>
              <a:t>无关，与证券的流动性、回购的期限</a:t>
            </a:r>
            <a:r>
              <a:rPr lang="zh-CN" altLang="en-US" sz="2400" dirty="0" smtClean="0">
                <a:latin typeface="微软雅黑" panose="020B0503020204020204" pitchFamily="34" charset="-122"/>
                <a:ea typeface="微软雅黑" panose="020B0503020204020204" pitchFamily="34" charset="-122"/>
              </a:rPr>
              <a:t>有关</a:t>
            </a:r>
            <a:endParaRPr lang="zh-CN" altLang="en-US"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回购利率通常低于同业拆借利率等其他货币市场利率</a:t>
            </a: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回购价格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售出价格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约定利息</a:t>
            </a:r>
          </a:p>
        </p:txBody>
      </p:sp>
      <p:graphicFrame>
        <p:nvGraphicFramePr>
          <p:cNvPr id="9" name="Object 7"/>
          <p:cNvGraphicFramePr>
            <a:graphicFrameLocks noChangeAspect="1"/>
          </p:cNvGraphicFramePr>
          <p:nvPr>
            <p:extLst>
              <p:ext uri="{D42A27DB-BD31-4B8C-83A1-F6EECF244321}">
                <p14:modId xmlns:p14="http://schemas.microsoft.com/office/powerpoint/2010/main" val="481124122"/>
              </p:ext>
            </p:extLst>
          </p:nvPr>
        </p:nvGraphicFramePr>
        <p:xfrm>
          <a:off x="5309151" y="2885342"/>
          <a:ext cx="6440488" cy="698500"/>
        </p:xfrm>
        <a:graphic>
          <a:graphicData uri="http://schemas.openxmlformats.org/presentationml/2006/ole">
            <mc:AlternateContent xmlns:mc="http://schemas.openxmlformats.org/markup-compatibility/2006">
              <mc:Choice xmlns:v="urn:schemas-microsoft-com:vml" Requires="v">
                <p:oleObj spid="_x0000_s29741" name="公式" r:id="rId4" imgW="3721100" imgH="419100" progId="Equation.3">
                  <p:embed/>
                </p:oleObj>
              </mc:Choice>
              <mc:Fallback>
                <p:oleObj name="公式" r:id="rId4" imgW="3721100" imgH="4191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9151" y="2885342"/>
                        <a:ext cx="6440488"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BD59C2DC-D554-4D75-80A6-6656D6922BAA}"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20</a:t>
            </a:fld>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14425"/>
            <a:ext cx="264636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（四）国库券市场</a:t>
            </a:r>
          </a:p>
        </p:txBody>
      </p:sp>
      <p:sp>
        <p:nvSpPr>
          <p:cNvPr id="3" name="矩形 2"/>
          <p:cNvSpPr/>
          <p:nvPr/>
        </p:nvSpPr>
        <p:spPr>
          <a:xfrm>
            <a:off x="696913" y="1848998"/>
            <a:ext cx="10987087" cy="4182683"/>
          </a:xfrm>
          <a:prstGeom prst="rect">
            <a:avLst/>
          </a:prstGeom>
        </p:spPr>
        <p:txBody>
          <a:bodyPr>
            <a:spAutoFit/>
          </a:bodyPr>
          <a:lstStyle/>
          <a:p>
            <a:pPr eaLnBrk="1" hangingPunct="1">
              <a:lnSpc>
                <a:spcPts val="3500"/>
              </a:lnSpc>
              <a:spcBef>
                <a:spcPts val="6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、国库券的发行市场</a:t>
            </a:r>
          </a:p>
          <a:p>
            <a:pPr marL="342900" indent="-342900" eaLnBrk="1" hangingPunct="1">
              <a:lnSpc>
                <a:spcPts val="3500"/>
              </a:lnSpc>
              <a:spcBef>
                <a:spcPts val="60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国库券：政府发行的期限在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年以内的短期债券</a:t>
            </a:r>
          </a:p>
          <a:p>
            <a:pPr marL="800100" lvl="1" indent="-342900" eaLnBrk="1" hangingPunct="1">
              <a:lnSpc>
                <a:spcPts val="35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高安全性、高流动性</a:t>
            </a:r>
          </a:p>
          <a:p>
            <a:pPr marL="800100" lvl="1" indent="-342900" eaLnBrk="1" hangingPunct="1">
              <a:lnSpc>
                <a:spcPts val="35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国库券发行人是政府及政府授权部门，以财政部为主</a:t>
            </a:r>
          </a:p>
          <a:p>
            <a:pPr marL="342900" indent="-342900" eaLnBrk="1" hangingPunct="1">
              <a:lnSpc>
                <a:spcPts val="3500"/>
              </a:lnSpc>
              <a:spcBef>
                <a:spcPts val="60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政府财政部门发行国库券的主要目的有两个：</a:t>
            </a:r>
          </a:p>
          <a:p>
            <a:pPr marL="800100" lvl="1" indent="-342900" eaLnBrk="1" hangingPunct="1">
              <a:lnSpc>
                <a:spcPts val="35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融通短期资金调节财政年度收支的暂时不平衡，弥补年度财政赤字</a:t>
            </a:r>
          </a:p>
          <a:p>
            <a:pPr marL="800100" lvl="1" indent="-342900" eaLnBrk="1" hangingPunct="1">
              <a:lnSpc>
                <a:spcPts val="35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调节经济</a:t>
            </a:r>
          </a:p>
          <a:p>
            <a:pPr lvl="2" eaLnBrk="1" hangingPunct="1">
              <a:lnSpc>
                <a:spcPts val="3500"/>
              </a:lnSpc>
              <a:spcBef>
                <a:spcPts val="600"/>
              </a:spcBef>
              <a:buClr>
                <a:srgbClr val="00B05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美国经济学家</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勒纳（</a:t>
            </a:r>
            <a:r>
              <a:rPr lang="en-US" altLang="zh-CN" sz="2400" dirty="0">
                <a:latin typeface="微软雅黑" panose="020B0503020204020204" pitchFamily="34" charset="-122"/>
                <a:ea typeface="微软雅黑" panose="020B0503020204020204" pitchFamily="34" charset="-122"/>
              </a:rPr>
              <a:t>Abba Lerner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功能财政论”</a:t>
            </a:r>
          </a:p>
        </p:txBody>
      </p:sp>
      <p:sp>
        <p:nvSpPr>
          <p:cNvPr id="3072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BD2840BB-3018-4BD8-BBD5-BB67D627F737}"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21</a:t>
            </a:fld>
            <a:endParaRPr lang="zh-CN" altLang="en-US"/>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73163"/>
            <a:ext cx="2646362"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（四）国库券市场</a:t>
            </a:r>
          </a:p>
        </p:txBody>
      </p:sp>
      <p:sp>
        <p:nvSpPr>
          <p:cNvPr id="3" name="矩形 2"/>
          <p:cNvSpPr/>
          <p:nvPr/>
        </p:nvSpPr>
        <p:spPr>
          <a:xfrm>
            <a:off x="560388" y="1708150"/>
            <a:ext cx="10957161" cy="4632037"/>
          </a:xfrm>
          <a:prstGeom prst="rect">
            <a:avLst/>
          </a:prstGeom>
        </p:spPr>
        <p:txBody>
          <a:bodyPr wrap="square">
            <a:spAutoFit/>
          </a:bodyPr>
          <a:lstStyle/>
          <a:p>
            <a:pPr marL="342900" indent="-342900" eaLnBrk="1" hangingPunct="1">
              <a:lnSpc>
                <a:spcPts val="3300"/>
              </a:lnSpc>
              <a:spcBef>
                <a:spcPts val="600"/>
              </a:spcBef>
              <a:buClr>
                <a:srgbClr val="00B050"/>
              </a:buClr>
              <a:buFont typeface="Wingdings" pitchFamily="2" charset="2"/>
              <a:buChar char="n"/>
              <a:defRPr/>
            </a:pPr>
            <a:r>
              <a:rPr lang="zh-CN" altLang="en-US" sz="2400" b="1" kern="0" dirty="0">
                <a:solidFill>
                  <a:schemeClr val="tx2"/>
                </a:solidFill>
                <a:latin typeface="微软雅黑" panose="020B0503020204020204" pitchFamily="34" charset="-122"/>
                <a:ea typeface="微软雅黑" panose="020B0503020204020204" pitchFamily="34" charset="-122"/>
              </a:rPr>
              <a:t>国库券通常采取拍卖方式定期发行</a:t>
            </a:r>
          </a:p>
          <a:p>
            <a:pPr marL="800100" lvl="1" indent="-342900" eaLnBrk="1" hangingPunct="1">
              <a:lnSpc>
                <a:spcPts val="33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美国式招标</a:t>
            </a:r>
            <a:r>
              <a:rPr lang="zh-CN" altLang="en-US" sz="2400" dirty="0" smtClean="0">
                <a:latin typeface="微软雅黑" panose="020B0503020204020204" pitchFamily="34" charset="-122"/>
                <a:ea typeface="微软雅黑" panose="020B0503020204020204" pitchFamily="34" charset="-122"/>
              </a:rPr>
              <a:t>：特点</a:t>
            </a:r>
            <a:r>
              <a:rPr lang="zh-CN" altLang="en-US" sz="2400" dirty="0">
                <a:latin typeface="微软雅黑" panose="020B0503020204020204" pitchFamily="34" charset="-122"/>
                <a:ea typeface="微软雅黑" panose="020B0503020204020204" pitchFamily="34" charset="-122"/>
              </a:rPr>
              <a:t>是“多种价格”。标的为利率时，全场加权平均中标利率为当期国债的票面利率，各中标机构依各自及全场加权平均中标利率折算承销价格；标的为价格时，各中标机构按各自加权平均中标价格承销当期</a:t>
            </a:r>
            <a:r>
              <a:rPr lang="zh-CN" altLang="en-US" sz="2400" dirty="0" smtClean="0">
                <a:latin typeface="微软雅黑" panose="020B0503020204020204" pitchFamily="34" charset="-122"/>
                <a:ea typeface="微软雅黑" panose="020B0503020204020204" pitchFamily="34" charset="-122"/>
              </a:rPr>
              <a:t>国债</a:t>
            </a:r>
            <a:endParaRPr lang="zh-CN" altLang="en-US" sz="2400" dirty="0">
              <a:latin typeface="微软雅黑" panose="020B0503020204020204" pitchFamily="34" charset="-122"/>
              <a:ea typeface="微软雅黑" panose="020B0503020204020204" pitchFamily="34" charset="-122"/>
            </a:endParaRPr>
          </a:p>
          <a:p>
            <a:pPr marL="800100" lvl="1" indent="-342900" eaLnBrk="1" hangingPunct="1">
              <a:lnSpc>
                <a:spcPts val="33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荷兰式招标</a:t>
            </a:r>
            <a:r>
              <a:rPr lang="zh-CN" altLang="en-US" sz="2400" dirty="0" smtClean="0">
                <a:latin typeface="微软雅黑" panose="020B0503020204020204" pitchFamily="34" charset="-122"/>
                <a:ea typeface="微软雅黑" panose="020B0503020204020204" pitchFamily="34" charset="-122"/>
              </a:rPr>
              <a:t>：特点</a:t>
            </a:r>
            <a:r>
              <a:rPr lang="zh-CN" altLang="en-US" sz="2400" dirty="0">
                <a:latin typeface="微软雅黑" panose="020B0503020204020204" pitchFamily="34" charset="-122"/>
                <a:ea typeface="微软雅黑" panose="020B0503020204020204" pitchFamily="34" charset="-122"/>
              </a:rPr>
              <a:t>是“单一价格”，是我国国债公开招标发行采用的主要方式。当标的为利率时</a:t>
            </a:r>
            <a:r>
              <a:rPr lang="zh-CN" altLang="en-US" sz="2400">
                <a:latin typeface="微软雅黑" panose="020B0503020204020204" pitchFamily="34" charset="-122"/>
                <a:ea typeface="微软雅黑" panose="020B0503020204020204" pitchFamily="34" charset="-122"/>
              </a:rPr>
              <a:t>，</a:t>
            </a:r>
            <a:r>
              <a:rPr lang="zh-CN" altLang="en-US" sz="2400" smtClean="0">
                <a:latin typeface="微软雅黑" panose="020B0503020204020204" pitchFamily="34" charset="-122"/>
                <a:ea typeface="微软雅黑" panose="020B0503020204020204" pitchFamily="34" charset="-122"/>
              </a:rPr>
              <a:t>最高中标</a:t>
            </a:r>
            <a:r>
              <a:rPr lang="zh-CN" altLang="en-US" sz="2400" dirty="0">
                <a:latin typeface="微软雅黑" panose="020B0503020204020204" pitchFamily="34" charset="-122"/>
                <a:ea typeface="微软雅黑" panose="020B0503020204020204" pitchFamily="34" charset="-122"/>
              </a:rPr>
              <a:t>利率为当期国债的</a:t>
            </a:r>
            <a:r>
              <a:rPr lang="zh-CN" altLang="en-US" sz="2400">
                <a:latin typeface="微软雅黑" panose="020B0503020204020204" pitchFamily="34" charset="-122"/>
                <a:ea typeface="微软雅黑" panose="020B0503020204020204" pitchFamily="34" charset="-122"/>
              </a:rPr>
              <a:t>票面利率</a:t>
            </a:r>
            <a:r>
              <a:rPr lang="zh-CN" altLang="en-US" sz="2400" smtClean="0">
                <a:latin typeface="微软雅黑" panose="020B0503020204020204" pitchFamily="34" charset="-122"/>
                <a:ea typeface="微软雅黑" panose="020B0503020204020204" pitchFamily="34" charset="-122"/>
              </a:rPr>
              <a:t>；当标的为价格时，最低中标价格为发行价格，不同</a:t>
            </a:r>
            <a:r>
              <a:rPr lang="zh-CN" altLang="en-US" sz="2400" dirty="0">
                <a:latin typeface="微软雅黑" panose="020B0503020204020204" pitchFamily="34" charset="-122"/>
                <a:ea typeface="微软雅黑" panose="020B0503020204020204" pitchFamily="34" charset="-122"/>
              </a:rPr>
              <a:t>的购买人支付相同</a:t>
            </a:r>
            <a:r>
              <a:rPr lang="zh-CN" altLang="en-US" sz="2400">
                <a:latin typeface="微软雅黑" panose="020B0503020204020204" pitchFamily="34" charset="-122"/>
                <a:ea typeface="微软雅黑" panose="020B0503020204020204" pitchFamily="34" charset="-122"/>
              </a:rPr>
              <a:t>的</a:t>
            </a:r>
            <a:r>
              <a:rPr lang="zh-CN" altLang="en-US" sz="2400" smtClean="0">
                <a:latin typeface="微软雅黑" panose="020B0503020204020204" pitchFamily="34" charset="-122"/>
                <a:ea typeface="微软雅黑" panose="020B0503020204020204" pitchFamily="34" charset="-122"/>
              </a:rPr>
              <a:t>价格</a:t>
            </a:r>
            <a:endParaRPr lang="zh-CN" altLang="en-US" sz="2400" dirty="0">
              <a:latin typeface="微软雅黑" panose="020B0503020204020204" pitchFamily="34" charset="-122"/>
              <a:ea typeface="微软雅黑" panose="020B0503020204020204" pitchFamily="34" charset="-122"/>
            </a:endParaRPr>
          </a:p>
          <a:p>
            <a:pPr marL="342900" indent="-342900" eaLnBrk="1" hangingPunct="1">
              <a:lnSpc>
                <a:spcPts val="3300"/>
              </a:lnSpc>
              <a:spcBef>
                <a:spcPts val="60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不定期发行</a:t>
            </a:r>
          </a:p>
          <a:p>
            <a:pPr marL="914400" lvl="1" indent="-457200" eaLnBrk="1" hangingPunct="1">
              <a:lnSpc>
                <a:spcPts val="33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现金管理券（</a:t>
            </a:r>
            <a:r>
              <a:rPr lang="en-US" altLang="zh-CN" sz="2400" dirty="0">
                <a:latin typeface="微软雅黑" panose="020B0503020204020204" pitchFamily="34" charset="-122"/>
                <a:ea typeface="微软雅黑" panose="020B0503020204020204" pitchFamily="34" charset="-122"/>
              </a:rPr>
              <a:t>Cash Management Bills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175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DEFA436D-62B5-4B9D-B512-A985CBB15452}"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22</a:t>
            </a:fld>
            <a:endParaRPr lang="zh-CN" altLang="en-US"/>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2125" y="1173163"/>
            <a:ext cx="264636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（四）国库券市场</a:t>
            </a:r>
          </a:p>
        </p:txBody>
      </p:sp>
      <p:sp>
        <p:nvSpPr>
          <p:cNvPr id="3" name="矩形 2"/>
          <p:cNvSpPr/>
          <p:nvPr/>
        </p:nvSpPr>
        <p:spPr>
          <a:xfrm>
            <a:off x="561181" y="1941446"/>
            <a:ext cx="10936913" cy="4132262"/>
          </a:xfrm>
          <a:prstGeom prst="rect">
            <a:avLst/>
          </a:prstGeom>
        </p:spPr>
        <p:txBody>
          <a:bodyPr wrap="square">
            <a:spAutoFit/>
          </a:bodyPr>
          <a:lstStyle/>
          <a:p>
            <a:pPr eaLnBrk="1" hangingPunct="1">
              <a:lnSpc>
                <a:spcPts val="3500"/>
              </a:lnSpc>
              <a:buClr>
                <a:srgbClr val="FF3300"/>
              </a:buClr>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、国库券的流通市场</a:t>
            </a:r>
          </a:p>
          <a:p>
            <a:pPr marL="342900" indent="-342900" eaLnBrk="1" hangingPunct="1">
              <a:lnSpc>
                <a:spcPts val="35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参与主体广泛，一级交易商发挥做市商的职能</a:t>
            </a:r>
          </a:p>
          <a:p>
            <a:pPr marL="800100" lvl="1" indent="-342900" eaLnBrk="1" hangingPunct="1">
              <a:lnSpc>
                <a:spcPts val="35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中央银行</a:t>
            </a:r>
          </a:p>
          <a:p>
            <a:pPr lvl="2" eaLnBrk="1" hangingPunct="1">
              <a:lnSpc>
                <a:spcPts val="35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中央银行只能在流通市场上参与国库券的买卖</a:t>
            </a:r>
          </a:p>
          <a:p>
            <a:pPr lvl="2" eaLnBrk="1" hangingPunct="1">
              <a:lnSpc>
                <a:spcPts val="35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公开市场：中央银行买卖国库券的市场</a:t>
            </a:r>
          </a:p>
          <a:p>
            <a:pPr lvl="2" eaLnBrk="1" hangingPunct="1">
              <a:lnSpc>
                <a:spcPts val="35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中央银行仅与市场的一级交易商进行国库券的现券买卖和回购交易</a:t>
            </a:r>
          </a:p>
          <a:p>
            <a:pPr marL="800100" lvl="1" indent="-342900" eaLnBrk="1" hangingPunct="1">
              <a:lnSpc>
                <a:spcPts val="35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商业银行等金融机构</a:t>
            </a:r>
          </a:p>
          <a:p>
            <a:pPr marL="800100" lvl="1" indent="-342900" eaLnBrk="1" hangingPunct="1">
              <a:lnSpc>
                <a:spcPts val="35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非金融企业和居民个人参与国库券市场的交易活动大都通过金融中介机构代理</a:t>
            </a:r>
            <a:endParaRPr lang="en-US" altLang="zh-CN" sz="2400" dirty="0">
              <a:latin typeface="微软雅黑" panose="020B0503020204020204" pitchFamily="34" charset="-122"/>
              <a:ea typeface="微软雅黑" panose="020B0503020204020204" pitchFamily="34" charset="-122"/>
            </a:endParaRPr>
          </a:p>
        </p:txBody>
      </p:sp>
      <p:sp>
        <p:nvSpPr>
          <p:cNvPr id="3277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C25A3894-0978-44D8-91CB-DF18F275186B}"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23</a:t>
            </a:fld>
            <a:endParaRPr lang="zh-CN" altLang="en-US"/>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33475"/>
            <a:ext cx="233838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（五）票据市场</a:t>
            </a:r>
          </a:p>
        </p:txBody>
      </p:sp>
      <p:sp>
        <p:nvSpPr>
          <p:cNvPr id="3" name="矩形 2"/>
          <p:cNvSpPr/>
          <p:nvPr/>
        </p:nvSpPr>
        <p:spPr>
          <a:xfrm>
            <a:off x="561180" y="1822450"/>
            <a:ext cx="11122819" cy="4429546"/>
          </a:xfrm>
          <a:prstGeom prst="rect">
            <a:avLst/>
          </a:prstGeom>
        </p:spPr>
        <p:txBody>
          <a:bodyPr wrap="square">
            <a:spAutoFit/>
          </a:bodyPr>
          <a:lstStyle/>
          <a:p>
            <a:pPr eaLnBrk="1" hangingPunct="1">
              <a:lnSpc>
                <a:spcPts val="38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、商业票据市场</a:t>
            </a:r>
          </a:p>
          <a:p>
            <a:pPr marL="342900" indent="-342900" eaLnBrk="1" hangingPunct="1">
              <a:lnSpc>
                <a:spcPts val="38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商业票据（</a:t>
            </a:r>
            <a:r>
              <a:rPr lang="en-US" altLang="zh-CN" sz="2400" dirty="0">
                <a:latin typeface="微软雅黑" panose="020B0503020204020204" pitchFamily="34" charset="-122"/>
                <a:ea typeface="微软雅黑" panose="020B0503020204020204" pitchFamily="34" charset="-122"/>
              </a:rPr>
              <a:t>Commercial Paper</a:t>
            </a:r>
            <a:r>
              <a:rPr lang="zh-CN" altLang="en-US" sz="2400" dirty="0">
                <a:latin typeface="微软雅黑" panose="020B0503020204020204" pitchFamily="34" charset="-122"/>
                <a:ea typeface="微软雅黑" panose="020B0503020204020204" pitchFamily="34" charset="-122"/>
              </a:rPr>
              <a:t>）：是一种由企业开具，无担保、可流通、期限短的债务性融资工具。</a:t>
            </a:r>
          </a:p>
          <a:p>
            <a:pPr marL="342900" indent="-342900" eaLnBrk="1" hangingPunct="1">
              <a:lnSpc>
                <a:spcPts val="38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发行人与投资人</a:t>
            </a:r>
          </a:p>
          <a:p>
            <a:pPr marL="800100" lvl="1" indent="-342900" eaLnBrk="1" hangingPunct="1">
              <a:lnSpc>
                <a:spcPts val="38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商业票据的发行主体：工商企业、金融公司</a:t>
            </a:r>
          </a:p>
          <a:p>
            <a:pPr lvl="2" eaLnBrk="1" hangingPunct="1">
              <a:lnSpc>
                <a:spcPts val="38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金融公司（</a:t>
            </a:r>
            <a:r>
              <a:rPr lang="en-US" altLang="zh-CN" sz="2400" dirty="0">
                <a:latin typeface="微软雅黑" panose="020B0503020204020204" pitchFamily="34" charset="-122"/>
                <a:ea typeface="微软雅黑" panose="020B0503020204020204" pitchFamily="34" charset="-122"/>
              </a:rPr>
              <a:t>Finance Company</a:t>
            </a:r>
            <a:r>
              <a:rPr lang="zh-CN" altLang="en-US" sz="2400" dirty="0">
                <a:latin typeface="微软雅黑" panose="020B0503020204020204" pitchFamily="34" charset="-122"/>
                <a:ea typeface="微软雅黑" panose="020B0503020204020204" pitchFamily="34" charset="-122"/>
              </a:rPr>
              <a:t>）：是一种金融中介机构，常常附属于一个制造业公司，其主要业务是为购买该企业产品的消费者提供贷款支持</a:t>
            </a:r>
          </a:p>
          <a:p>
            <a:pPr marL="800100" lvl="1" indent="-342900" eaLnBrk="1" hangingPunct="1">
              <a:lnSpc>
                <a:spcPts val="38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商业票据的投资人：商业银行、保险公司、非金融企业、信托机构、养老基金、货币市场基金</a:t>
            </a:r>
            <a:r>
              <a:rPr lang="zh-CN" altLang="en-US" sz="2400" dirty="0" smtClean="0">
                <a:latin typeface="微软雅黑" panose="020B0503020204020204" pitchFamily="34" charset="-122"/>
                <a:ea typeface="微软雅黑" panose="020B0503020204020204" pitchFamily="34" charset="-122"/>
              </a:rPr>
              <a:t>等</a:t>
            </a:r>
            <a:endParaRPr lang="zh-CN" altLang="en-US" sz="2400" dirty="0">
              <a:latin typeface="微软雅黑" panose="020B0503020204020204" pitchFamily="34" charset="-122"/>
              <a:ea typeface="微软雅黑" panose="020B0503020204020204" pitchFamily="34" charset="-122"/>
            </a:endParaRPr>
          </a:p>
        </p:txBody>
      </p:sp>
      <p:sp>
        <p:nvSpPr>
          <p:cNvPr id="3379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E9C7F927-9C09-4B8C-9D8E-340053BF0256}"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24</a:t>
            </a:fld>
            <a:endParaRPr lang="zh-CN" altLang="en-US"/>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1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0388" y="1149350"/>
            <a:ext cx="233838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（五）票据市场</a:t>
            </a:r>
          </a:p>
        </p:txBody>
      </p:sp>
      <p:sp>
        <p:nvSpPr>
          <p:cNvPr id="3" name="矩形 2"/>
          <p:cNvSpPr/>
          <p:nvPr/>
        </p:nvSpPr>
        <p:spPr>
          <a:xfrm>
            <a:off x="561181" y="1797050"/>
            <a:ext cx="11257757" cy="4748213"/>
          </a:xfrm>
          <a:prstGeom prst="rect">
            <a:avLst/>
          </a:prstGeom>
        </p:spPr>
        <p:txBody>
          <a:bodyPr wrap="square">
            <a:spAutoFit/>
          </a:bodyPr>
          <a:lstStyle/>
          <a:p>
            <a:pPr eaLnBrk="1" hangingPunct="1">
              <a:lnSpc>
                <a:spcPts val="33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、商业票据市场</a:t>
            </a:r>
          </a:p>
          <a:p>
            <a:pPr marL="342900"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发行方式</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直接募集（</a:t>
            </a:r>
            <a:r>
              <a:rPr lang="en-US" altLang="zh-CN" sz="2400" dirty="0">
                <a:latin typeface="微软雅黑" panose="020B0503020204020204" pitchFamily="34" charset="-122"/>
                <a:ea typeface="微软雅黑" panose="020B0503020204020204" pitchFamily="34" charset="-122"/>
              </a:rPr>
              <a:t>Direct Placement</a:t>
            </a:r>
            <a:r>
              <a:rPr lang="zh-CN" altLang="en-US" sz="2400" dirty="0">
                <a:latin typeface="微软雅黑" panose="020B0503020204020204" pitchFamily="34" charset="-122"/>
                <a:ea typeface="微软雅黑" panose="020B0503020204020204" pitchFamily="34" charset="-122"/>
              </a:rPr>
              <a:t>）：商业票据发行人直接将票据出售给投资人</a:t>
            </a:r>
            <a:endParaRPr lang="en-US" altLang="zh-CN" sz="2400" dirty="0">
              <a:latin typeface="微软雅黑" panose="020B0503020204020204" pitchFamily="34" charset="-122"/>
              <a:ea typeface="微软雅黑" panose="020B0503020204020204" pitchFamily="34" charset="-122"/>
            </a:endParaRP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交易商募集</a:t>
            </a:r>
            <a:r>
              <a:rPr lang="en-US" altLang="zh-CN" sz="2400" dirty="0">
                <a:latin typeface="微软雅黑" panose="020B0503020204020204" pitchFamily="34" charset="-122"/>
                <a:ea typeface="微软雅黑" panose="020B0503020204020204" pitchFamily="34" charset="-122"/>
              </a:rPr>
              <a:t>(Dealer Placement)</a:t>
            </a:r>
            <a:r>
              <a:rPr lang="zh-CN" altLang="en-US" sz="2400" dirty="0">
                <a:latin typeface="微软雅黑" panose="020B0503020204020204" pitchFamily="34" charset="-122"/>
                <a:ea typeface="微软雅黑" panose="020B0503020204020204" pitchFamily="34" charset="-122"/>
              </a:rPr>
              <a:t>：发行人通过交易商来销售自己的商业票据</a:t>
            </a:r>
            <a:endParaRPr lang="en-US" altLang="zh-CN" sz="2400" dirty="0">
              <a:latin typeface="微软雅黑" panose="020B0503020204020204" pitchFamily="34" charset="-122"/>
              <a:ea typeface="微软雅黑" panose="020B0503020204020204" pitchFamily="34" charset="-122"/>
            </a:endParaRP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商业票据大都以贴现方式（</a:t>
            </a:r>
            <a:r>
              <a:rPr lang="en-US" altLang="zh-CN" sz="2400" dirty="0">
                <a:latin typeface="微软雅黑" panose="020B0503020204020204" pitchFamily="34" charset="-122"/>
                <a:ea typeface="微软雅黑" panose="020B0503020204020204" pitchFamily="34" charset="-122"/>
              </a:rPr>
              <a:t>Discount</a:t>
            </a:r>
            <a:r>
              <a:rPr lang="zh-CN" altLang="en-US" sz="2400" dirty="0">
                <a:latin typeface="微软雅黑" panose="020B0503020204020204" pitchFamily="34" charset="-122"/>
                <a:ea typeface="微软雅黑" panose="020B0503020204020204" pitchFamily="34" charset="-122"/>
              </a:rPr>
              <a:t>）发行</a:t>
            </a:r>
          </a:p>
          <a:p>
            <a:pPr marL="342900"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贷款承诺（</a:t>
            </a:r>
            <a:r>
              <a:rPr lang="en-US" altLang="zh-CN" sz="2400" dirty="0">
                <a:latin typeface="微软雅黑" panose="020B0503020204020204" pitchFamily="34" charset="-122"/>
                <a:ea typeface="微软雅黑" panose="020B0503020204020204" pitchFamily="34" charset="-122"/>
              </a:rPr>
              <a:t>Loan Commitment</a:t>
            </a:r>
            <a:r>
              <a:rPr lang="zh-CN" altLang="en-US" sz="2400" dirty="0">
                <a:latin typeface="微软雅黑" panose="020B0503020204020204" pitchFamily="34" charset="-122"/>
                <a:ea typeface="微软雅黑" panose="020B0503020204020204" pitchFamily="34" charset="-122"/>
              </a:rPr>
              <a:t>）：银行承诺在未来一定时期内，以确定的条件向商业票据的发行人提供一定数额的贷款，商业票据的发行人向商业银行支付承诺</a:t>
            </a:r>
            <a:r>
              <a:rPr lang="zh-CN" altLang="en-US" sz="2400" dirty="0" smtClean="0">
                <a:latin typeface="微软雅黑" panose="020B0503020204020204" pitchFamily="34" charset="-122"/>
                <a:ea typeface="微软雅黑" panose="020B0503020204020204" pitchFamily="34" charset="-122"/>
              </a:rPr>
              <a:t>费。功能：</a:t>
            </a:r>
            <a:endParaRPr lang="zh-CN" altLang="en-US" sz="2400" dirty="0">
              <a:latin typeface="微软雅黑" panose="020B0503020204020204" pitchFamily="34" charset="-122"/>
              <a:ea typeface="微软雅黑" panose="020B0503020204020204" pitchFamily="34" charset="-122"/>
            </a:endParaRPr>
          </a:p>
          <a:p>
            <a:pPr marL="914400" lvl="1" indent="-4572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降低了商业票据发行人的流动性风险</a:t>
            </a:r>
          </a:p>
          <a:p>
            <a:pPr marL="914400" lvl="1" indent="-4572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降低了票据购买者的风险</a:t>
            </a:r>
          </a:p>
          <a:p>
            <a:pPr marL="914400" lvl="1" indent="-4572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降低了票据的利率水平</a:t>
            </a:r>
          </a:p>
        </p:txBody>
      </p:sp>
      <p:sp>
        <p:nvSpPr>
          <p:cNvPr id="3482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E57E0938-40E4-433F-A964-9899580E86FC}"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25</a:t>
            </a:fld>
            <a:endParaRPr lang="zh-CN" altLang="en-US"/>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31800" y="1147459"/>
            <a:ext cx="233838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（五）票据市场</a:t>
            </a:r>
          </a:p>
        </p:txBody>
      </p:sp>
      <p:sp>
        <p:nvSpPr>
          <p:cNvPr id="3" name="矩形 2"/>
          <p:cNvSpPr/>
          <p:nvPr/>
        </p:nvSpPr>
        <p:spPr>
          <a:xfrm>
            <a:off x="431800" y="1719568"/>
            <a:ext cx="11252200" cy="2032000"/>
          </a:xfrm>
          <a:prstGeom prst="rect">
            <a:avLst/>
          </a:prstGeom>
        </p:spPr>
        <p:txBody>
          <a:bodyPr wrap="square">
            <a:spAutoFit/>
          </a:bodyPr>
          <a:lstStyle/>
          <a:p>
            <a:pPr eaLnBrk="1" hangingPunct="1">
              <a:lnSpc>
                <a:spcPts val="36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、银行承兑汇票市场</a:t>
            </a:r>
          </a:p>
          <a:p>
            <a:pPr marL="342900" indent="-342900" eaLnBrk="1" hangingPunct="1">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承兑（</a:t>
            </a:r>
            <a:r>
              <a:rPr lang="en-US" altLang="zh-CN" sz="2400" dirty="0">
                <a:latin typeface="微软雅黑" panose="020B0503020204020204" pitchFamily="34" charset="-122"/>
                <a:ea typeface="微软雅黑" panose="020B0503020204020204" pitchFamily="34" charset="-122"/>
              </a:rPr>
              <a:t>Acceptance</a:t>
            </a:r>
            <a:r>
              <a:rPr lang="zh-CN" altLang="en-US" sz="2400" dirty="0">
                <a:latin typeface="微软雅黑" panose="020B0503020204020204" pitchFamily="34" charset="-122"/>
                <a:ea typeface="微软雅黑" panose="020B0503020204020204" pitchFamily="34" charset="-122"/>
              </a:rPr>
              <a:t>）：商业汇票到期前，汇票付款人或指定银行确认票据记明事项，承诺在汇票到期日支付汇票金额给汇票持有人并在汇票上签名盖章的票据行为</a:t>
            </a:r>
          </a:p>
          <a:p>
            <a:pPr marL="342900" indent="-342900" eaLnBrk="1" hangingPunct="1">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银行承兑汇票广泛应用于国际与国内贸易</a:t>
            </a:r>
          </a:p>
        </p:txBody>
      </p:sp>
      <p:sp>
        <p:nvSpPr>
          <p:cNvPr id="8" name="AutoShape 4"/>
          <p:cNvSpPr>
            <a:spLocks noChangeArrowheads="1"/>
          </p:cNvSpPr>
          <p:nvPr/>
        </p:nvSpPr>
        <p:spPr bwMode="auto">
          <a:xfrm>
            <a:off x="1869726" y="4053148"/>
            <a:ext cx="1798638" cy="719137"/>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en-US" altLang="zh-CN" b="1" dirty="0">
                <a:latin typeface="微软雅黑" pitchFamily="34" charset="-122"/>
                <a:ea typeface="微软雅黑" pitchFamily="34" charset="-122"/>
              </a:rPr>
              <a:t>A</a:t>
            </a:r>
            <a:r>
              <a:rPr lang="zh-CN" altLang="en-US" b="1" dirty="0">
                <a:latin typeface="微软雅黑" pitchFamily="34" charset="-122"/>
                <a:ea typeface="微软雅黑" pitchFamily="34" charset="-122"/>
              </a:rPr>
              <a:t>与</a:t>
            </a:r>
            <a:r>
              <a:rPr lang="en-US" altLang="zh-CN" b="1" dirty="0">
                <a:latin typeface="微软雅黑" pitchFamily="34" charset="-122"/>
                <a:ea typeface="微软雅黑" pitchFamily="34" charset="-122"/>
              </a:rPr>
              <a:t>B</a:t>
            </a:r>
            <a:r>
              <a:rPr lang="zh-CN" altLang="en-US" b="1" dirty="0">
                <a:latin typeface="微软雅黑" pitchFamily="34" charset="-122"/>
                <a:ea typeface="微软雅黑" pitchFamily="34" charset="-122"/>
              </a:rPr>
              <a:t>达成商</a:t>
            </a:r>
          </a:p>
          <a:p>
            <a:pPr algn="ctr" eaLnBrk="1" hangingPunct="1"/>
            <a:r>
              <a:rPr lang="zh-CN" altLang="en-US" b="1" dirty="0">
                <a:latin typeface="微软雅黑" pitchFamily="34" charset="-122"/>
                <a:ea typeface="微软雅黑" pitchFamily="34" charset="-122"/>
              </a:rPr>
              <a:t>品交易合同</a:t>
            </a:r>
          </a:p>
        </p:txBody>
      </p:sp>
      <p:sp>
        <p:nvSpPr>
          <p:cNvPr id="9" name="AutoShape 5"/>
          <p:cNvSpPr>
            <a:spLocks noChangeArrowheads="1"/>
          </p:cNvSpPr>
          <p:nvPr/>
        </p:nvSpPr>
        <p:spPr bwMode="auto">
          <a:xfrm>
            <a:off x="4173189" y="4053148"/>
            <a:ext cx="1912937" cy="719137"/>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en-US" altLang="zh-CN" b="1">
                <a:latin typeface="微软雅黑" pitchFamily="34" charset="-122"/>
                <a:ea typeface="微软雅黑" pitchFamily="34" charset="-122"/>
              </a:rPr>
              <a:t>B</a:t>
            </a:r>
            <a:r>
              <a:rPr lang="zh-CN" altLang="en-US" b="1">
                <a:latin typeface="微软雅黑" pitchFamily="34" charset="-122"/>
                <a:ea typeface="微软雅黑" pitchFamily="34" charset="-122"/>
              </a:rPr>
              <a:t>要求</a:t>
            </a:r>
            <a:r>
              <a:rPr lang="en-US" altLang="zh-CN" b="1">
                <a:latin typeface="微软雅黑" pitchFamily="34" charset="-122"/>
                <a:ea typeface="微软雅黑" pitchFamily="34" charset="-122"/>
              </a:rPr>
              <a:t>A</a:t>
            </a:r>
            <a:r>
              <a:rPr lang="zh-CN" altLang="en-US" b="1">
                <a:latin typeface="微软雅黑" pitchFamily="34" charset="-122"/>
                <a:ea typeface="微软雅黑" pitchFamily="34" charset="-122"/>
              </a:rPr>
              <a:t>开具</a:t>
            </a:r>
          </a:p>
          <a:p>
            <a:pPr algn="ctr" eaLnBrk="1" hangingPunct="1"/>
            <a:r>
              <a:rPr lang="zh-CN" altLang="en-US" b="1">
                <a:latin typeface="微软雅黑" pitchFamily="34" charset="-122"/>
                <a:ea typeface="微软雅黑" pitchFamily="34" charset="-122"/>
              </a:rPr>
              <a:t>银行承兑汇票</a:t>
            </a:r>
          </a:p>
        </p:txBody>
      </p:sp>
      <p:sp>
        <p:nvSpPr>
          <p:cNvPr id="10" name="AutoShape 6"/>
          <p:cNvSpPr>
            <a:spLocks noChangeArrowheads="1"/>
          </p:cNvSpPr>
          <p:nvPr/>
        </p:nvSpPr>
        <p:spPr bwMode="auto">
          <a:xfrm>
            <a:off x="6549676" y="4053148"/>
            <a:ext cx="1912938" cy="719137"/>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en-US" altLang="zh-CN" b="1">
                <a:latin typeface="微软雅黑" pitchFamily="34" charset="-122"/>
                <a:ea typeface="微软雅黑" pitchFamily="34" charset="-122"/>
              </a:rPr>
              <a:t>A</a:t>
            </a:r>
            <a:r>
              <a:rPr lang="zh-CN" altLang="en-US" b="1">
                <a:latin typeface="微软雅黑" pitchFamily="34" charset="-122"/>
                <a:ea typeface="微软雅黑" pitchFamily="34" charset="-122"/>
              </a:rPr>
              <a:t>向开户银行</a:t>
            </a:r>
          </a:p>
          <a:p>
            <a:pPr algn="ctr" eaLnBrk="1" hangingPunct="1"/>
            <a:r>
              <a:rPr lang="zh-CN" altLang="en-US" b="1">
                <a:latin typeface="微软雅黑" pitchFamily="34" charset="-122"/>
                <a:ea typeface="微软雅黑" pitchFamily="34" charset="-122"/>
              </a:rPr>
              <a:t>申请开立汇票</a:t>
            </a:r>
          </a:p>
        </p:txBody>
      </p:sp>
      <p:sp>
        <p:nvSpPr>
          <p:cNvPr id="11" name="AutoShape 7"/>
          <p:cNvSpPr>
            <a:spLocks noChangeArrowheads="1"/>
          </p:cNvSpPr>
          <p:nvPr/>
        </p:nvSpPr>
        <p:spPr bwMode="auto">
          <a:xfrm>
            <a:off x="9142064" y="5493010"/>
            <a:ext cx="1385887" cy="720725"/>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en-US" altLang="zh-CN" b="1">
                <a:latin typeface="微软雅黑" pitchFamily="34" charset="-122"/>
                <a:ea typeface="微软雅黑" pitchFamily="34" charset="-122"/>
              </a:rPr>
              <a:t>A</a:t>
            </a:r>
            <a:r>
              <a:rPr lang="zh-CN" altLang="en-US" b="1">
                <a:latin typeface="微软雅黑" pitchFamily="34" charset="-122"/>
                <a:ea typeface="微软雅黑" pitchFamily="34" charset="-122"/>
              </a:rPr>
              <a:t>交付汇票</a:t>
            </a:r>
          </a:p>
          <a:p>
            <a:pPr algn="ctr" eaLnBrk="1" hangingPunct="1"/>
            <a:r>
              <a:rPr lang="en-US" altLang="zh-CN" b="1">
                <a:latin typeface="微软雅黑" pitchFamily="34" charset="-122"/>
                <a:ea typeface="微软雅黑" pitchFamily="34" charset="-122"/>
              </a:rPr>
              <a:t>B</a:t>
            </a:r>
            <a:r>
              <a:rPr lang="zh-CN" altLang="en-US" b="1">
                <a:latin typeface="微软雅黑" pitchFamily="34" charset="-122"/>
                <a:ea typeface="微软雅黑" pitchFamily="34" charset="-122"/>
              </a:rPr>
              <a:t>发货</a:t>
            </a:r>
          </a:p>
        </p:txBody>
      </p:sp>
      <p:sp>
        <p:nvSpPr>
          <p:cNvPr id="12" name="AutoShape 8"/>
          <p:cNvSpPr>
            <a:spLocks noChangeArrowheads="1"/>
          </p:cNvSpPr>
          <p:nvPr/>
        </p:nvSpPr>
        <p:spPr bwMode="auto">
          <a:xfrm>
            <a:off x="9069039" y="4053148"/>
            <a:ext cx="1452562" cy="720725"/>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zh-CN" altLang="en-US" b="1">
                <a:latin typeface="微软雅黑" pitchFamily="34" charset="-122"/>
                <a:ea typeface="微软雅黑" pitchFamily="34" charset="-122"/>
              </a:rPr>
              <a:t>银行对汇票</a:t>
            </a:r>
          </a:p>
          <a:p>
            <a:pPr algn="ctr" eaLnBrk="1" hangingPunct="1"/>
            <a:r>
              <a:rPr lang="zh-CN" altLang="en-US" b="1">
                <a:latin typeface="微软雅黑" pitchFamily="34" charset="-122"/>
                <a:ea typeface="微软雅黑" pitchFamily="34" charset="-122"/>
              </a:rPr>
              <a:t>进行承兑</a:t>
            </a:r>
          </a:p>
        </p:txBody>
      </p:sp>
      <p:sp>
        <p:nvSpPr>
          <p:cNvPr id="13" name="AutoShape 9"/>
          <p:cNvSpPr>
            <a:spLocks noChangeArrowheads="1"/>
          </p:cNvSpPr>
          <p:nvPr/>
        </p:nvSpPr>
        <p:spPr bwMode="auto">
          <a:xfrm>
            <a:off x="6622701" y="5493010"/>
            <a:ext cx="2178050" cy="720725"/>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zh-CN" altLang="en-US" b="1">
                <a:latin typeface="微软雅黑" pitchFamily="34" charset="-122"/>
                <a:ea typeface="微软雅黑" pitchFamily="34" charset="-122"/>
              </a:rPr>
              <a:t>到期前</a:t>
            </a:r>
          </a:p>
          <a:p>
            <a:pPr algn="ctr" eaLnBrk="1" hangingPunct="1"/>
            <a:r>
              <a:rPr lang="en-US" altLang="zh-CN" b="1">
                <a:latin typeface="微软雅黑" pitchFamily="34" charset="-122"/>
                <a:ea typeface="微软雅黑" pitchFamily="34" charset="-122"/>
              </a:rPr>
              <a:t>A</a:t>
            </a:r>
            <a:r>
              <a:rPr lang="zh-CN" altLang="en-US" b="1">
                <a:latin typeface="微软雅黑" pitchFamily="34" charset="-122"/>
                <a:ea typeface="微软雅黑" pitchFamily="34" charset="-122"/>
              </a:rPr>
              <a:t>将货款交存银行</a:t>
            </a:r>
          </a:p>
        </p:txBody>
      </p:sp>
      <p:sp>
        <p:nvSpPr>
          <p:cNvPr id="14" name="AutoShape 10"/>
          <p:cNvSpPr>
            <a:spLocks noChangeArrowheads="1"/>
          </p:cNvSpPr>
          <p:nvPr/>
        </p:nvSpPr>
        <p:spPr bwMode="auto">
          <a:xfrm>
            <a:off x="4028726" y="5493010"/>
            <a:ext cx="2160588" cy="720725"/>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zh-CN" altLang="en-US" b="1">
                <a:latin typeface="微软雅黑" pitchFamily="34" charset="-122"/>
                <a:ea typeface="微软雅黑" pitchFamily="34" charset="-122"/>
              </a:rPr>
              <a:t>到期后</a:t>
            </a:r>
          </a:p>
          <a:p>
            <a:pPr algn="ctr" eaLnBrk="1" hangingPunct="1"/>
            <a:r>
              <a:rPr lang="en-US" altLang="zh-CN" b="1">
                <a:latin typeface="微软雅黑" pitchFamily="34" charset="-122"/>
                <a:ea typeface="微软雅黑" pitchFamily="34" charset="-122"/>
              </a:rPr>
              <a:t>B</a:t>
            </a:r>
            <a:r>
              <a:rPr lang="zh-CN" altLang="en-US" b="1">
                <a:latin typeface="微软雅黑" pitchFamily="34" charset="-122"/>
                <a:ea typeface="微软雅黑" pitchFamily="34" charset="-122"/>
              </a:rPr>
              <a:t>向银行提示汇票</a:t>
            </a:r>
          </a:p>
        </p:txBody>
      </p:sp>
      <p:sp>
        <p:nvSpPr>
          <p:cNvPr id="15" name="AutoShape 11"/>
          <p:cNvSpPr>
            <a:spLocks noChangeArrowheads="1"/>
          </p:cNvSpPr>
          <p:nvPr/>
        </p:nvSpPr>
        <p:spPr bwMode="auto">
          <a:xfrm>
            <a:off x="1833214" y="5493010"/>
            <a:ext cx="1814512" cy="719138"/>
          </a:xfrm>
          <a:prstGeom prst="roundRect">
            <a:avLst>
              <a:gd name="adj"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eaLnBrk="1" hangingPunct="1"/>
            <a:r>
              <a:rPr lang="zh-CN" altLang="en-US" b="1">
                <a:latin typeface="微软雅黑" pitchFamily="34" charset="-122"/>
                <a:ea typeface="微软雅黑" pitchFamily="34" charset="-122"/>
              </a:rPr>
              <a:t>银行无条件</a:t>
            </a:r>
          </a:p>
          <a:p>
            <a:pPr algn="ctr" eaLnBrk="1" hangingPunct="1"/>
            <a:r>
              <a:rPr lang="zh-CN" altLang="en-US" b="1">
                <a:latin typeface="微软雅黑" pitchFamily="34" charset="-122"/>
                <a:ea typeface="微软雅黑" pitchFamily="34" charset="-122"/>
              </a:rPr>
              <a:t>履行支付责任</a:t>
            </a:r>
          </a:p>
        </p:txBody>
      </p:sp>
      <p:sp>
        <p:nvSpPr>
          <p:cNvPr id="16" name="AutoShape 12"/>
          <p:cNvSpPr>
            <a:spLocks noChangeArrowheads="1"/>
          </p:cNvSpPr>
          <p:nvPr/>
        </p:nvSpPr>
        <p:spPr bwMode="auto">
          <a:xfrm>
            <a:off x="3741389" y="4269048"/>
            <a:ext cx="433387" cy="360362"/>
          </a:xfrm>
          <a:prstGeom prst="rightArrow">
            <a:avLst>
              <a:gd name="adj1" fmla="val 50000"/>
              <a:gd name="adj2" fmla="val 3006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17" name="AutoShape 13"/>
          <p:cNvSpPr>
            <a:spLocks noChangeArrowheads="1"/>
          </p:cNvSpPr>
          <p:nvPr/>
        </p:nvSpPr>
        <p:spPr bwMode="auto">
          <a:xfrm>
            <a:off x="8565801" y="4269048"/>
            <a:ext cx="433388" cy="360362"/>
          </a:xfrm>
          <a:prstGeom prst="rightArrow">
            <a:avLst>
              <a:gd name="adj1" fmla="val 50000"/>
              <a:gd name="adj2" fmla="val 3006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18" name="AutoShape 14"/>
          <p:cNvSpPr>
            <a:spLocks noChangeArrowheads="1"/>
          </p:cNvSpPr>
          <p:nvPr/>
        </p:nvSpPr>
        <p:spPr bwMode="auto">
          <a:xfrm>
            <a:off x="6117876" y="4269048"/>
            <a:ext cx="433388" cy="360362"/>
          </a:xfrm>
          <a:prstGeom prst="rightArrow">
            <a:avLst>
              <a:gd name="adj1" fmla="val 50000"/>
              <a:gd name="adj2" fmla="val 3006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19" name="AutoShape 15"/>
          <p:cNvSpPr>
            <a:spLocks noChangeArrowheads="1"/>
          </p:cNvSpPr>
          <p:nvPr/>
        </p:nvSpPr>
        <p:spPr bwMode="auto">
          <a:xfrm>
            <a:off x="8781701" y="5637473"/>
            <a:ext cx="360363" cy="360362"/>
          </a:xfrm>
          <a:prstGeom prst="leftArrow">
            <a:avLst>
              <a:gd name="adj1" fmla="val 50000"/>
              <a:gd name="adj2"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20" name="AutoShape 16"/>
          <p:cNvSpPr>
            <a:spLocks noChangeArrowheads="1"/>
          </p:cNvSpPr>
          <p:nvPr/>
        </p:nvSpPr>
        <p:spPr bwMode="auto">
          <a:xfrm>
            <a:off x="6189314" y="5637473"/>
            <a:ext cx="433387" cy="360362"/>
          </a:xfrm>
          <a:prstGeom prst="leftArrow">
            <a:avLst>
              <a:gd name="adj1" fmla="val 50000"/>
              <a:gd name="adj2" fmla="val 30066"/>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21" name="AutoShape 17"/>
          <p:cNvSpPr>
            <a:spLocks noChangeArrowheads="1"/>
          </p:cNvSpPr>
          <p:nvPr/>
        </p:nvSpPr>
        <p:spPr bwMode="auto">
          <a:xfrm>
            <a:off x="3669951" y="5637473"/>
            <a:ext cx="360363" cy="360362"/>
          </a:xfrm>
          <a:prstGeom prst="leftArrow">
            <a:avLst>
              <a:gd name="adj1" fmla="val 50000"/>
              <a:gd name="adj2"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22" name="AutoShape 18"/>
          <p:cNvSpPr>
            <a:spLocks noChangeArrowheads="1"/>
          </p:cNvSpPr>
          <p:nvPr/>
        </p:nvSpPr>
        <p:spPr bwMode="auto">
          <a:xfrm>
            <a:off x="9573864" y="4916748"/>
            <a:ext cx="504825" cy="504825"/>
          </a:xfrm>
          <a:prstGeom prst="downArrow">
            <a:avLst>
              <a:gd name="adj1" fmla="val 50000"/>
              <a:gd name="adj2" fmla="val 2500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latin typeface="微软雅黑" pitchFamily="34" charset="-122"/>
              <a:ea typeface="微软雅黑" pitchFamily="34" charset="-122"/>
            </a:endParaRPr>
          </a:p>
        </p:txBody>
      </p:sp>
      <p:sp>
        <p:nvSpPr>
          <p:cNvPr id="35861"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9FF03468-1066-477C-A07C-064521C110E9}"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26</a:t>
            </a:fld>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1+#ppt_w/2"/>
                                          </p:val>
                                        </p:tav>
                                        <p:tav tm="100000">
                                          <p:val>
                                            <p:strVal val="#ppt_x"/>
                                          </p:val>
                                        </p:tav>
                                      </p:tavLst>
                                    </p:anim>
                                    <p:anim calcmode="lin" valueType="num">
                                      <p:cBhvr additive="base">
                                        <p:cTn id="7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1+#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 calcmode="lin" valueType="num">
                                      <p:cBhvr additive="base">
                                        <p:cTn id="85" dur="500" fill="hold"/>
                                        <p:tgtEl>
                                          <p:spTgt spid="21"/>
                                        </p:tgtEl>
                                        <p:attrNameLst>
                                          <p:attrName>ppt_x</p:attrName>
                                        </p:attrNameLst>
                                      </p:cBhvr>
                                      <p:tavLst>
                                        <p:tav tm="0">
                                          <p:val>
                                            <p:strVal val="1+#ppt_w/2"/>
                                          </p:val>
                                        </p:tav>
                                        <p:tav tm="100000">
                                          <p:val>
                                            <p:strVal val="#ppt_x"/>
                                          </p:val>
                                        </p:tav>
                                      </p:tavLst>
                                    </p:anim>
                                    <p:anim calcmode="lin" valueType="num">
                                      <p:cBhvr additive="base">
                                        <p:cTn id="8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additive="base">
                                        <p:cTn id="91" dur="500" fill="hold"/>
                                        <p:tgtEl>
                                          <p:spTgt spid="15"/>
                                        </p:tgtEl>
                                        <p:attrNameLst>
                                          <p:attrName>ppt_x</p:attrName>
                                        </p:attrNameLst>
                                      </p:cBhvr>
                                      <p:tavLst>
                                        <p:tav tm="0">
                                          <p:val>
                                            <p:strVal val="1+#ppt_w/2"/>
                                          </p:val>
                                        </p:tav>
                                        <p:tav tm="100000">
                                          <p:val>
                                            <p:strVal val="#ppt_x"/>
                                          </p:val>
                                        </p:tav>
                                      </p:tavLst>
                                    </p:anim>
                                    <p:anim calcmode="lin" valueType="num">
                                      <p:cBhvr additive="base">
                                        <p:cTn id="9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686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7038" y="1176338"/>
            <a:ext cx="2338387"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（五）票据市场</a:t>
            </a:r>
          </a:p>
        </p:txBody>
      </p:sp>
      <p:sp>
        <p:nvSpPr>
          <p:cNvPr id="3" name="矩形 2"/>
          <p:cNvSpPr/>
          <p:nvPr/>
        </p:nvSpPr>
        <p:spPr>
          <a:xfrm>
            <a:off x="561180" y="1735341"/>
            <a:ext cx="11122819" cy="4635500"/>
          </a:xfrm>
          <a:prstGeom prst="rect">
            <a:avLst/>
          </a:prstGeom>
        </p:spPr>
        <p:txBody>
          <a:bodyPr wrap="square">
            <a:spAutoFit/>
          </a:bodyPr>
          <a:lstStyle/>
          <a:p>
            <a:pPr eaLnBrk="1" hangingPunct="1">
              <a:lnSpc>
                <a:spcPts val="36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、票据贴现市场</a:t>
            </a:r>
          </a:p>
          <a:p>
            <a:pPr marL="342900" indent="-342900" eaLnBrk="1" hangingPunct="1">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票据贴现市场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银行承兑汇票的流通市场</a:t>
            </a:r>
          </a:p>
          <a:p>
            <a:pPr marL="342900" indent="-342900" eaLnBrk="1" hangingPunct="1">
              <a:lnSpc>
                <a:spcPct val="1050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贴现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将还没有到期的银行承兑汇票转让给银行，银行按票面金额扣除贴现利息后将余额支付给公司</a:t>
            </a:r>
          </a:p>
          <a:p>
            <a:pPr marL="800100" lvl="1" indent="-342900" eaLnBrk="1" hangingPunct="1">
              <a:lnSpc>
                <a:spcPct val="105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贴现利息的计算公式： 贴现利息</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汇票面额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实际贴现天数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月贴现利率</a:t>
            </a:r>
            <a:r>
              <a:rPr lang="en-US" altLang="zh-CN" sz="2400" dirty="0">
                <a:latin typeface="微软雅黑" panose="020B0503020204020204" pitchFamily="34" charset="-122"/>
                <a:ea typeface="微软雅黑" panose="020B0503020204020204" pitchFamily="34" charset="-122"/>
              </a:rPr>
              <a:t>/30</a:t>
            </a:r>
          </a:p>
          <a:p>
            <a:pPr marL="800100" lvl="1" indent="-342900" eaLnBrk="1" hangingPunct="1">
              <a:lnSpc>
                <a:spcPct val="105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公司实际获得的贴现金额</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汇票面额－贴现利息</a:t>
            </a:r>
          </a:p>
          <a:p>
            <a:pPr marL="800100" lvl="1" indent="-342900" eaLnBrk="1" hangingPunct="1">
              <a:lnSpc>
                <a:spcPct val="105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转贴现；再贴现</a:t>
            </a:r>
          </a:p>
          <a:p>
            <a:pPr marL="342900" indent="-342900" eaLnBrk="1" hangingPunct="1">
              <a:lnSpc>
                <a:spcPct val="1200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票据贴现市场</a:t>
            </a:r>
            <a:r>
              <a:rPr lang="zh-CN" altLang="en-US" sz="2400" dirty="0">
                <a:latin typeface="微软雅黑" panose="020B0503020204020204" pitchFamily="34" charset="-122"/>
                <a:ea typeface="微软雅黑" panose="020B0503020204020204" pitchFamily="34" charset="-122"/>
              </a:rPr>
              <a:t>功能</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票据贴现为企业提供了融资服务</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转贴现满足金融机构间相互融资的需要</a:t>
            </a:r>
          </a:p>
          <a:p>
            <a:pPr marL="800100" lvl="1" indent="-342900" eaLnBrk="1" hangingPunct="1">
              <a:lnSpc>
                <a:spcPct val="120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再贴现成为中央银行调节实施货币政策的重要手段</a:t>
            </a:r>
          </a:p>
        </p:txBody>
      </p:sp>
      <p:sp>
        <p:nvSpPr>
          <p:cNvPr id="3687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21493985-FF7C-4CD6-87C6-77FB6BF5C5E6}"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27</a:t>
            </a:fld>
            <a:endParaRPr lang="zh-CN" altLang="en-US"/>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14425"/>
            <a:ext cx="233838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（五）票据市场</a:t>
            </a:r>
          </a:p>
        </p:txBody>
      </p:sp>
      <p:sp>
        <p:nvSpPr>
          <p:cNvPr id="3" name="矩形 2"/>
          <p:cNvSpPr/>
          <p:nvPr/>
        </p:nvSpPr>
        <p:spPr>
          <a:xfrm>
            <a:off x="561181" y="1914559"/>
            <a:ext cx="11229182" cy="2862322"/>
          </a:xfrm>
          <a:prstGeom prst="rect">
            <a:avLst/>
          </a:prstGeom>
        </p:spPr>
        <p:txBody>
          <a:bodyPr wrap="square">
            <a:spAutoFit/>
          </a:bodyPr>
          <a:lstStyle/>
          <a:p>
            <a:pPr eaLnBrk="1" hangingPunct="1">
              <a:lnSpc>
                <a:spcPct val="1500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4</a:t>
            </a:r>
            <a:r>
              <a:rPr lang="zh-CN" altLang="en-US" sz="2400" b="1" kern="0" dirty="0">
                <a:solidFill>
                  <a:schemeClr val="tx2"/>
                </a:solidFill>
                <a:latin typeface="微软雅黑" panose="020B0503020204020204" pitchFamily="34" charset="-122"/>
                <a:ea typeface="微软雅黑" panose="020B0503020204020204" pitchFamily="34" charset="-122"/>
              </a:rPr>
              <a:t>、中央银行票据市场</a:t>
            </a:r>
          </a:p>
          <a:p>
            <a:pPr marL="342900" indent="-342900" eaLnBrk="1" hangingPunct="1">
              <a:lnSpc>
                <a:spcPct val="15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中央银行票据（</a:t>
            </a:r>
            <a:r>
              <a:rPr lang="en-US" altLang="zh-CN" sz="2400" dirty="0">
                <a:latin typeface="微软雅黑" panose="020B0503020204020204" pitchFamily="34" charset="-122"/>
                <a:ea typeface="微软雅黑" panose="020B0503020204020204" pitchFamily="34" charset="-122"/>
              </a:rPr>
              <a:t>Central Bank Notes</a:t>
            </a:r>
            <a:r>
              <a:rPr lang="zh-CN" altLang="en-US" sz="2400" dirty="0">
                <a:latin typeface="微软雅黑" panose="020B0503020204020204" pitchFamily="34" charset="-122"/>
                <a:ea typeface="微软雅黑" panose="020B0503020204020204" pitchFamily="34" charset="-122"/>
              </a:rPr>
              <a:t>）：中央银行向商业银行发行的短期债务凭证，其实质是中央银行债券</a:t>
            </a:r>
          </a:p>
          <a:p>
            <a:pPr marL="342900" indent="-342900" eaLnBrk="1" hangingPunct="1">
              <a:lnSpc>
                <a:spcPct val="15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发行目的：调控货币量</a:t>
            </a:r>
          </a:p>
          <a:p>
            <a:pPr marL="342900" indent="-342900" eaLnBrk="1" hangingPunct="1">
              <a:lnSpc>
                <a:spcPct val="15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功能：丰富了公开市场业务操作</a:t>
            </a:r>
            <a:r>
              <a:rPr lang="zh-CN" altLang="en-US" sz="2400" dirty="0" smtClean="0">
                <a:latin typeface="微软雅黑" panose="020B0503020204020204" pitchFamily="34" charset="-122"/>
                <a:ea typeface="微软雅黑" panose="020B0503020204020204" pitchFamily="34" charset="-122"/>
              </a:rPr>
              <a:t>工具</a:t>
            </a:r>
            <a:endParaRPr lang="zh-CN" altLang="en-US" sz="2400" dirty="0">
              <a:latin typeface="微软雅黑" panose="020B0503020204020204" pitchFamily="34" charset="-122"/>
              <a:ea typeface="微软雅黑" panose="020B0503020204020204" pitchFamily="34" charset="-122"/>
            </a:endParaRPr>
          </a:p>
        </p:txBody>
      </p:sp>
      <p:sp>
        <p:nvSpPr>
          <p:cNvPr id="3789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14C43976-FB77-44C5-9EC8-B2909E376A8A}"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28</a:t>
            </a:fld>
            <a:endParaRPr lang="zh-CN" altLang="en-US"/>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095375"/>
            <a:ext cx="387826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（六）可转让定期存单市场</a:t>
            </a:r>
          </a:p>
        </p:txBody>
      </p:sp>
      <p:sp>
        <p:nvSpPr>
          <p:cNvPr id="3" name="矩形 2"/>
          <p:cNvSpPr/>
          <p:nvPr/>
        </p:nvSpPr>
        <p:spPr>
          <a:xfrm>
            <a:off x="560388" y="1901825"/>
            <a:ext cx="11222037" cy="3970318"/>
          </a:xfrm>
          <a:prstGeom prst="rect">
            <a:avLst/>
          </a:prstGeom>
        </p:spPr>
        <p:txBody>
          <a:bodyPr>
            <a:spAutoFit/>
          </a:bodyPr>
          <a:lstStyle/>
          <a:p>
            <a:pPr eaLnBrk="1" hangingPunct="1">
              <a:lnSpc>
                <a:spcPct val="1500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、大额可转让定期存单市场的产生与发展</a:t>
            </a:r>
          </a:p>
          <a:p>
            <a:pPr marL="342900" indent="-342900" eaLnBrk="1" hangingPunct="1">
              <a:lnSpc>
                <a:spcPct val="1500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大额可转让定期存单（</a:t>
            </a:r>
            <a:r>
              <a:rPr lang="en-US" altLang="zh-CN" sz="2400" dirty="0">
                <a:latin typeface="微软雅黑" panose="020B0503020204020204" pitchFamily="34" charset="-122"/>
                <a:ea typeface="微软雅黑" panose="020B0503020204020204" pitchFamily="34" charset="-122"/>
              </a:rPr>
              <a:t>Negotiable Certificate of Deposit</a:t>
            </a:r>
            <a:r>
              <a:rPr lang="zh-CN" altLang="en-US" sz="2400" dirty="0">
                <a:latin typeface="微软雅黑" panose="020B0503020204020204" pitchFamily="34" charset="-122"/>
                <a:ea typeface="微软雅黑" panose="020B0503020204020204" pitchFamily="34" charset="-122"/>
              </a:rPr>
              <a:t>，缩写</a:t>
            </a:r>
            <a:r>
              <a:rPr lang="en-US" altLang="zh-CN" sz="2400" dirty="0">
                <a:latin typeface="微软雅黑" panose="020B0503020204020204" pitchFamily="34" charset="-122"/>
                <a:ea typeface="微软雅黑" panose="020B0503020204020204" pitchFamily="34" charset="-122"/>
              </a:rPr>
              <a:t>CD</a:t>
            </a:r>
            <a:r>
              <a:rPr lang="zh-CN" altLang="en-US" sz="2400" dirty="0">
                <a:latin typeface="微软雅黑" panose="020B0503020204020204" pitchFamily="34" charset="-122"/>
                <a:ea typeface="微软雅黑" panose="020B0503020204020204" pitchFamily="34" charset="-122"/>
              </a:rPr>
              <a:t>）：由商业银行发行的具有固定面额、固定期限、可以流通转让的大额存款凭证</a:t>
            </a:r>
          </a:p>
          <a:p>
            <a:pPr marL="800100" lvl="1" indent="-342900" eaLnBrk="1" hangingPunct="1">
              <a:lnSpc>
                <a:spcPct val="150000"/>
              </a:lnSpc>
              <a:buClr>
                <a:srgbClr val="00B050"/>
              </a:buClr>
              <a:buFont typeface="Wingdings" pitchFamily="2" charset="2"/>
              <a:buChar char="l"/>
              <a:defRPr/>
            </a:pPr>
            <a:r>
              <a:rPr lang="en-US" altLang="zh-CN" sz="2400" dirty="0">
                <a:latin typeface="微软雅黑" panose="020B0503020204020204" pitchFamily="34" charset="-122"/>
                <a:ea typeface="微软雅黑" panose="020B0503020204020204" pitchFamily="34" charset="-122"/>
              </a:rPr>
              <a:t>1961</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月，花旗银行为了规避“</a:t>
            </a:r>
            <a:r>
              <a:rPr lang="en-US" altLang="zh-CN" sz="2400" dirty="0">
                <a:latin typeface="微软雅黑" panose="020B0503020204020204" pitchFamily="34" charset="-122"/>
                <a:ea typeface="微软雅黑" panose="020B0503020204020204" pitchFamily="34" charset="-122"/>
              </a:rPr>
              <a:t>Q</a:t>
            </a:r>
            <a:r>
              <a:rPr lang="zh-CN" altLang="en-US" sz="2400" dirty="0">
                <a:latin typeface="微软雅黑" panose="020B0503020204020204" pitchFamily="34" charset="-122"/>
                <a:ea typeface="微软雅黑" panose="020B0503020204020204" pitchFamily="34" charset="-122"/>
              </a:rPr>
              <a:t>条例” 而发行</a:t>
            </a:r>
            <a:endParaRPr lang="en-US" altLang="zh-CN" sz="2400" dirty="0">
              <a:latin typeface="微软雅黑" panose="020B0503020204020204" pitchFamily="34" charset="-122"/>
              <a:ea typeface="微软雅黑" panose="020B0503020204020204" pitchFamily="34" charset="-122"/>
            </a:endParaRPr>
          </a:p>
          <a:p>
            <a:pPr marL="800100" lvl="1" indent="-342900" eaLnBrk="1" hangingPunct="1">
              <a:lnSpc>
                <a:spcPct val="150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与普通定期存款的区别：存单面额</a:t>
            </a:r>
            <a:r>
              <a:rPr lang="zh-CN" altLang="en-US" sz="2400" dirty="0" smtClean="0">
                <a:latin typeface="微软雅黑" panose="020B0503020204020204" pitchFamily="34" charset="-122"/>
                <a:ea typeface="微软雅黑" panose="020B0503020204020204" pitchFamily="34" charset="-122"/>
              </a:rPr>
              <a:t>大</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存单</a:t>
            </a:r>
            <a:r>
              <a:rPr lang="zh-CN" altLang="en-US" sz="2400" dirty="0">
                <a:latin typeface="微软雅黑" panose="020B0503020204020204" pitchFamily="34" charset="-122"/>
                <a:ea typeface="微软雅黑" panose="020B0503020204020204" pitchFamily="34" charset="-122"/>
              </a:rPr>
              <a:t>不记名</a:t>
            </a:r>
            <a:endParaRPr lang="en-US" altLang="zh-CN" sz="2400" dirty="0">
              <a:latin typeface="微软雅黑" panose="020B0503020204020204" pitchFamily="34" charset="-122"/>
              <a:ea typeface="微软雅黑" panose="020B0503020204020204" pitchFamily="34" charset="-122"/>
            </a:endParaRPr>
          </a:p>
          <a:p>
            <a:pPr marL="800100" lvl="1" indent="-342900" eaLnBrk="1" hangingPunct="1">
              <a:lnSpc>
                <a:spcPct val="1500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大额可转让定期存单将活期存款的流动性和定期存款的收益性合为一体，从而吸引了大批</a:t>
            </a:r>
            <a:r>
              <a:rPr lang="zh-CN" altLang="en-US" sz="2400" dirty="0" smtClean="0">
                <a:latin typeface="微软雅黑" panose="020B0503020204020204" pitchFamily="34" charset="-122"/>
                <a:ea typeface="微软雅黑" panose="020B0503020204020204" pitchFamily="34" charset="-122"/>
              </a:rPr>
              <a:t>客户</a:t>
            </a:r>
            <a:endParaRPr lang="zh-CN" altLang="en-US" sz="2400" dirty="0">
              <a:latin typeface="微软雅黑" panose="020B0503020204020204" pitchFamily="34" charset="-122"/>
              <a:ea typeface="微软雅黑" panose="020B0503020204020204" pitchFamily="34" charset="-122"/>
            </a:endParaRPr>
          </a:p>
        </p:txBody>
      </p:sp>
      <p:sp>
        <p:nvSpPr>
          <p:cNvPr id="3891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BFEB6817-C391-4F7A-93B3-8CCD775FF184}"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29</a:t>
            </a:fld>
            <a:endParaRPr lang="zh-CN" altLang="en-US"/>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金融市场概述</a:t>
            </a: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E8F625EC-D340-42F7-A442-D35E8985B844}"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3</a:t>
            </a:fld>
            <a:endParaRPr lang="zh-CN" altLang="en-US"/>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04900"/>
            <a:ext cx="387826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（六）可转让定期存单市场</a:t>
            </a:r>
          </a:p>
        </p:txBody>
      </p:sp>
      <p:sp>
        <p:nvSpPr>
          <p:cNvPr id="3" name="矩形 2"/>
          <p:cNvSpPr/>
          <p:nvPr/>
        </p:nvSpPr>
        <p:spPr>
          <a:xfrm>
            <a:off x="366713" y="1974850"/>
            <a:ext cx="5381625" cy="4195763"/>
          </a:xfrm>
          <a:prstGeom prst="rect">
            <a:avLst/>
          </a:prstGeom>
          <a:ln>
            <a:solidFill>
              <a:schemeClr val="tx1"/>
            </a:solidFill>
            <a:prstDash val="sysDot"/>
          </a:ln>
        </p:spPr>
        <p:txBody>
          <a:bodyPr>
            <a:spAutoFit/>
          </a:bodyPr>
          <a:lstStyle/>
          <a:p>
            <a:pPr eaLnBrk="1" hangingPunct="1">
              <a:lnSpc>
                <a:spcPts val="3200"/>
              </a:lnSpc>
              <a:buClr>
                <a:srgbClr val="FF3300"/>
              </a:buClr>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、大额可转让定期存单市场的功能</a:t>
            </a:r>
          </a:p>
          <a:p>
            <a:pPr marL="342900" indent="-342900" eaLnBrk="1" hangingPunct="1">
              <a:lnSpc>
                <a:spcPts val="32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商业银行发行大额可转让定期存单：</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主动、灵活地以较低成本吸收数额大、期限稳定的资金</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经营管理策略上引入了负债管理的理念</a:t>
            </a:r>
          </a:p>
          <a:p>
            <a:pPr marL="342900" indent="-342900" eaLnBrk="1" hangingPunct="1">
              <a:lnSpc>
                <a:spcPts val="32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大额可转让定期存单市场的投资者众多</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具有活期存款近似的流动性</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拥有定期存款的收益水平</a:t>
            </a:r>
          </a:p>
        </p:txBody>
      </p:sp>
      <p:sp>
        <p:nvSpPr>
          <p:cNvPr id="4" name="矩形 3"/>
          <p:cNvSpPr/>
          <p:nvPr/>
        </p:nvSpPr>
        <p:spPr>
          <a:xfrm>
            <a:off x="5832475" y="1965325"/>
            <a:ext cx="5851525" cy="4197350"/>
          </a:xfrm>
          <a:prstGeom prst="rect">
            <a:avLst/>
          </a:prstGeom>
          <a:ln>
            <a:solidFill>
              <a:schemeClr val="tx1"/>
            </a:solidFill>
            <a:prstDash val="sysDot"/>
          </a:ln>
        </p:spPr>
        <p:txBody>
          <a:bodyPr>
            <a:spAutoFit/>
          </a:bodyPr>
          <a:lstStyle/>
          <a:p>
            <a:pPr eaLnBrk="1" hangingPunct="1">
              <a:lnSpc>
                <a:spcPts val="3200"/>
              </a:lnSpc>
              <a:buClr>
                <a:srgbClr val="FF3300"/>
              </a:buClr>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、大额可转让定期存单的期限与利率</a:t>
            </a:r>
          </a:p>
          <a:p>
            <a:pPr marL="342900" indent="-342900" eaLnBrk="1" hangingPunct="1">
              <a:lnSpc>
                <a:spcPts val="32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期限：</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最短</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天；多为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个月到</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个月；超过</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个月的较少</a:t>
            </a:r>
          </a:p>
          <a:p>
            <a:pPr marL="342900" indent="-342900" eaLnBrk="1" hangingPunct="1">
              <a:lnSpc>
                <a:spcPts val="32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利率：</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有固定的，也有浮动的，浮动利率的存单期限较长</a:t>
            </a:r>
          </a:p>
          <a:p>
            <a:pPr marL="342900" indent="-342900" eaLnBrk="1" hangingPunct="1">
              <a:lnSpc>
                <a:spcPts val="32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利率水平的决定因素：</a:t>
            </a:r>
          </a:p>
          <a:p>
            <a:pPr marL="800100" lvl="1" indent="-342900" eaLnBrk="1" hangingPunct="1">
              <a:lnSpc>
                <a:spcPts val="32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发行银行的信用评级、存单的期限、存单的供求量</a:t>
            </a:r>
          </a:p>
        </p:txBody>
      </p:sp>
      <p:sp>
        <p:nvSpPr>
          <p:cNvPr id="39943"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5" name="日期占位符 4"/>
          <p:cNvSpPr>
            <a:spLocks noGrp="1"/>
          </p:cNvSpPr>
          <p:nvPr>
            <p:ph type="dt" sz="half" idx="10"/>
          </p:nvPr>
        </p:nvSpPr>
        <p:spPr/>
        <p:txBody>
          <a:bodyPr/>
          <a:lstStyle/>
          <a:p>
            <a:pPr>
              <a:defRPr/>
            </a:pPr>
            <a:fld id="{46144579-D25F-4A6E-9A93-F9EEA86BAAF3}" type="datetime1">
              <a:rPr lang="zh-CN" altLang="en-US" smtClean="0"/>
              <a:t>2021/10/29</a:t>
            </a:fld>
            <a:endParaRPr lang="zh-CN" altLang="en-US"/>
          </a:p>
        </p:txBody>
      </p:sp>
      <p:sp>
        <p:nvSpPr>
          <p:cNvPr id="6" name="灯片编号占位符 5"/>
          <p:cNvSpPr>
            <a:spLocks noGrp="1"/>
          </p:cNvSpPr>
          <p:nvPr>
            <p:ph type="sldNum" sz="quarter" idx="12"/>
          </p:nvPr>
        </p:nvSpPr>
        <p:spPr/>
        <p:txBody>
          <a:bodyPr/>
          <a:lstStyle/>
          <a:p>
            <a:pPr>
              <a:defRPr/>
            </a:pPr>
            <a:fld id="{826BB75B-6F0D-476A-BF5C-7F56AFC1151F}" type="slidenum">
              <a:rPr lang="zh-CN" altLang="en-US" smtClean="0"/>
              <a:pPr>
                <a:defRPr/>
              </a:pPr>
              <a:t>30</a:t>
            </a:fld>
            <a:endParaRPr lang="zh-CN" altLang="en-US"/>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33475"/>
            <a:ext cx="295433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（七）国际货币市场</a:t>
            </a:r>
          </a:p>
        </p:txBody>
      </p:sp>
      <p:sp>
        <p:nvSpPr>
          <p:cNvPr id="3" name="矩形 2"/>
          <p:cNvSpPr/>
          <p:nvPr/>
        </p:nvSpPr>
        <p:spPr>
          <a:xfrm>
            <a:off x="496888" y="1908175"/>
            <a:ext cx="11187112" cy="4247317"/>
          </a:xfrm>
          <a:prstGeom prst="rect">
            <a:avLst/>
          </a:prstGeom>
        </p:spPr>
        <p:txBody>
          <a:bodyPr>
            <a:spAutoFit/>
          </a:bodyPr>
          <a:lstStyle/>
          <a:p>
            <a:pPr eaLnBrk="1" hangingPunct="1">
              <a:lnSpc>
                <a:spcPts val="36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、国际货币市场的概念</a:t>
            </a:r>
          </a:p>
          <a:p>
            <a:pPr marL="342900" indent="-342900" eaLnBrk="1" hangingPunct="1">
              <a:lnSpc>
                <a:spcPts val="36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按照对货币市场的界定，国际货币市场应该是指以期限在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年以内的金融工具为媒介进行国际间短期资金融通的市场</a:t>
            </a:r>
          </a:p>
          <a:p>
            <a:pPr eaLnBrk="1" hangingPunct="1">
              <a:lnSpc>
                <a:spcPts val="3600"/>
              </a:lnSpc>
              <a:buClr>
                <a:srgbClr val="FF3300"/>
              </a:buClr>
              <a:defRPr/>
            </a:pPr>
            <a:r>
              <a:rPr lang="zh-CN" altLang="en-US" sz="2400" dirty="0">
                <a:latin typeface="微软雅黑" panose="020B0503020204020204" pitchFamily="34" charset="-122"/>
                <a:ea typeface="微软雅黑" panose="020B0503020204020204" pitchFamily="34" charset="-122"/>
              </a:rPr>
              <a:t>    国际间短期资金融通的两种方式：</a:t>
            </a:r>
          </a:p>
          <a:p>
            <a:pPr marL="800100" lvl="1" indent="-342900" eaLnBrk="1" hangingPunct="1">
              <a:lnSpc>
                <a:spcPts val="36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一国原有的国内货币市场中允许外国交易者参与市场交易活动</a:t>
            </a:r>
          </a:p>
          <a:p>
            <a:pPr lvl="2" eaLnBrk="1" hangingPunct="1">
              <a:lnSpc>
                <a:spcPts val="36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扬基商业票据（</a:t>
            </a:r>
            <a:r>
              <a:rPr lang="en-US" altLang="zh-CN" sz="2400" dirty="0">
                <a:latin typeface="微软雅黑" panose="020B0503020204020204" pitchFamily="34" charset="-122"/>
                <a:ea typeface="微软雅黑" panose="020B0503020204020204" pitchFamily="34" charset="-122"/>
              </a:rPr>
              <a:t>Yankee commercial paper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外国公司可以发行以美元为标值的商业票据</a:t>
            </a:r>
          </a:p>
          <a:p>
            <a:pPr lvl="2" eaLnBrk="1" hangingPunct="1">
              <a:lnSpc>
                <a:spcPts val="3600"/>
              </a:lnSpc>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扬基存单（</a:t>
            </a:r>
            <a:r>
              <a:rPr lang="en-US" altLang="zh-CN" sz="2400" dirty="0">
                <a:latin typeface="微软雅黑" panose="020B0503020204020204" pitchFamily="34" charset="-122"/>
                <a:ea typeface="微软雅黑" panose="020B0503020204020204" pitchFamily="34" charset="-122"/>
              </a:rPr>
              <a:t>Yankee CDs</a:t>
            </a:r>
            <a:r>
              <a:rPr lang="zh-CN" altLang="en-US" sz="2400" dirty="0">
                <a:latin typeface="微软雅黑" panose="020B0503020204020204" pitchFamily="34" charset="-122"/>
                <a:ea typeface="微软雅黑" panose="020B0503020204020204" pitchFamily="34" charset="-122"/>
              </a:rPr>
              <a:t>）：外国银行在美国的分支机构也可以发行以美元标值的存单</a:t>
            </a:r>
          </a:p>
        </p:txBody>
      </p:sp>
      <p:sp>
        <p:nvSpPr>
          <p:cNvPr id="4096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EBD12653-1CAD-4530-9298-0ABAAB83EACB}"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31</a:t>
            </a:fld>
            <a:endParaRPr lang="zh-CN" altLang="en-US"/>
          </a:p>
        </p:txBody>
      </p: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15925" y="1095375"/>
            <a:ext cx="2954338"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（七）国际货币市场</a:t>
            </a:r>
          </a:p>
        </p:txBody>
      </p:sp>
      <p:sp>
        <p:nvSpPr>
          <p:cNvPr id="3" name="矩形 2"/>
          <p:cNvSpPr/>
          <p:nvPr/>
        </p:nvSpPr>
        <p:spPr>
          <a:xfrm>
            <a:off x="560388" y="1798638"/>
            <a:ext cx="11385550" cy="3798887"/>
          </a:xfrm>
          <a:prstGeom prst="rect">
            <a:avLst/>
          </a:prstGeom>
        </p:spPr>
        <p:txBody>
          <a:bodyPr>
            <a:spAutoFit/>
          </a:bodyPr>
          <a:lstStyle/>
          <a:p>
            <a:pPr eaLnBrk="1" hangingPunct="1">
              <a:lnSpc>
                <a:spcPts val="3700"/>
              </a:lnSpc>
              <a:spcBef>
                <a:spcPts val="6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、欧洲货币市场的产生与发展</a:t>
            </a:r>
          </a:p>
          <a:p>
            <a:pPr marL="342900" indent="-342900" eaLnBrk="1" hangingPunct="1">
              <a:lnSpc>
                <a:spcPts val="3700"/>
              </a:lnSpc>
              <a:spcBef>
                <a:spcPts val="60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政治因素导致欧洲货币市场的诞生</a:t>
            </a:r>
          </a:p>
          <a:p>
            <a:pPr marL="342900" indent="-342900" eaLnBrk="1" hangingPunct="1">
              <a:lnSpc>
                <a:spcPts val="3700"/>
              </a:lnSpc>
              <a:spcBef>
                <a:spcPts val="60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欧洲货币市场迅速发展的主要原因</a:t>
            </a:r>
          </a:p>
          <a:p>
            <a:pPr marL="800100" lvl="1" indent="-342900" eaLnBrk="1" hangingPunct="1">
              <a:lnSpc>
                <a:spcPts val="37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美国的金融管制政策</a:t>
            </a:r>
          </a:p>
          <a:p>
            <a:pPr marL="800100" lvl="1" indent="-342900" eaLnBrk="1" hangingPunct="1">
              <a:lnSpc>
                <a:spcPts val="3700"/>
              </a:lnSpc>
              <a:spcBef>
                <a:spcPts val="60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利率优势</a:t>
            </a:r>
          </a:p>
          <a:p>
            <a:pPr lvl="2" eaLnBrk="1" hangingPunct="1">
              <a:lnSpc>
                <a:spcPts val="3700"/>
              </a:lnSpc>
              <a:spcBef>
                <a:spcPts val="600"/>
              </a:spcBef>
              <a:buClr>
                <a:srgbClr val="FF3300"/>
              </a:buClr>
              <a:buFont typeface="Wingdings" panose="05000000000000000000" pitchFamily="2" charset="2"/>
              <a:buChar char="Ø"/>
              <a:defRPr/>
            </a:pPr>
            <a:r>
              <a:rPr lang="zh-CN" altLang="en-US" sz="2400" dirty="0">
                <a:latin typeface="微软雅黑" panose="020B0503020204020204" pitchFamily="34" charset="-122"/>
                <a:ea typeface="微软雅黑" panose="020B0503020204020204" pitchFamily="34" charset="-122"/>
              </a:rPr>
              <a:t>与各国国内市场相比，欧洲货币市场的存款利率总是处于较高的水平，贷款利率总是处于较低的水平</a:t>
            </a:r>
          </a:p>
        </p:txBody>
      </p:sp>
      <p:sp>
        <p:nvSpPr>
          <p:cNvPr id="4199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FEC254A8-5AFA-49CE-ADAC-46169CCFBAC4}"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32</a:t>
            </a:fld>
            <a:endParaRPr lang="zh-CN" altLang="en-US"/>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3011"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230313"/>
            <a:ext cx="2954338"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（七）国际货币市场</a:t>
            </a:r>
          </a:p>
        </p:txBody>
      </p:sp>
      <p:sp>
        <p:nvSpPr>
          <p:cNvPr id="3" name="矩形 2"/>
          <p:cNvSpPr/>
          <p:nvPr/>
        </p:nvSpPr>
        <p:spPr>
          <a:xfrm>
            <a:off x="461965" y="2632785"/>
            <a:ext cx="7495261" cy="4010329"/>
          </a:xfrm>
          <a:prstGeom prst="rect">
            <a:avLst/>
          </a:prstGeom>
        </p:spPr>
        <p:txBody>
          <a:bodyPr wrap="square">
            <a:spAutoFit/>
          </a:bodyPr>
          <a:lstStyle/>
          <a:p>
            <a:pPr marL="342900" indent="-342900" eaLnBrk="1" hangingPunct="1">
              <a:spcBef>
                <a:spcPts val="600"/>
              </a:spcBef>
              <a:buClr>
                <a:srgbClr val="00B050"/>
              </a:buClr>
              <a:buFont typeface="Wingdings" pitchFamily="2" charset="2"/>
              <a:buChar char="n"/>
              <a:defRPr/>
            </a:pPr>
            <a:r>
              <a:rPr lang="zh-CN" altLang="en-US" sz="2400" b="1" kern="0" dirty="0">
                <a:solidFill>
                  <a:schemeClr val="tx2"/>
                </a:solidFill>
                <a:latin typeface="微软雅黑" panose="020B0503020204020204" pitchFamily="34" charset="-122"/>
                <a:ea typeface="微软雅黑" panose="020B0503020204020204" pitchFamily="34" charset="-122"/>
              </a:rPr>
              <a:t>举例</a:t>
            </a:r>
            <a:endParaRPr lang="en-US" altLang="zh-CN" sz="2400" dirty="0">
              <a:latin typeface="微软雅黑" panose="020B0503020204020204" pitchFamily="34" charset="-122"/>
              <a:ea typeface="微软雅黑" panose="020B0503020204020204" pitchFamily="34" charset="-122"/>
            </a:endParaRPr>
          </a:p>
          <a:p>
            <a:pPr eaLnBrk="1" hangingPunct="1">
              <a:spcBef>
                <a:spcPts val="600"/>
              </a:spcBef>
              <a:buClr>
                <a:srgbClr val="FF3300"/>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假设美国的一家银行通过发行</a:t>
            </a:r>
            <a:r>
              <a:rPr lang="en-US" altLang="zh-CN" sz="2400" dirty="0">
                <a:latin typeface="微软雅黑" panose="020B0503020204020204" pitchFamily="34" charset="-122"/>
                <a:ea typeface="微软雅黑" panose="020B0503020204020204" pitchFamily="34" charset="-122"/>
              </a:rPr>
              <a:t>CD</a:t>
            </a:r>
            <a:r>
              <a:rPr lang="zh-CN" altLang="en-US" sz="2400" dirty="0">
                <a:latin typeface="微软雅黑" panose="020B0503020204020204" pitchFamily="34" charset="-122"/>
                <a:ea typeface="微软雅黑" panose="020B0503020204020204" pitchFamily="34" charset="-122"/>
              </a:rPr>
              <a:t>来筹集资金</a:t>
            </a:r>
          </a:p>
          <a:p>
            <a:pPr eaLnBrk="1" hangingPunct="1">
              <a:lnSpc>
                <a:spcPct val="90000"/>
              </a:lnSpc>
              <a:buClr>
                <a:srgbClr val="FF3300"/>
              </a:buClr>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a:p>
            <a:pPr marL="457200" indent="-457200" eaLnBrk="1" hangingPunct="1">
              <a:lnSpc>
                <a:spcPct val="90000"/>
              </a:lnSpc>
              <a:buClr>
                <a:srgbClr val="FF33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在国内发行存单的实际成本</a:t>
            </a:r>
            <a:r>
              <a:rPr lang="zh-CN" altLang="en-US" sz="2400" dirty="0" smtClean="0">
                <a:latin typeface="微软雅黑" panose="020B0503020204020204" pitchFamily="34" charset="-122"/>
                <a:ea typeface="微软雅黑" panose="020B0503020204020204" pitchFamily="34" charset="-122"/>
              </a:rPr>
              <a:t>是：</a:t>
            </a: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buClr>
                <a:srgbClr val="FF3300"/>
              </a:buClr>
              <a:defRPr/>
            </a:pP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为存单的票面利率</a:t>
            </a:r>
            <a:r>
              <a:rPr lang="zh-CN" altLang="en-US"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为存款保险的成本</a:t>
            </a:r>
          </a:p>
          <a:p>
            <a:pPr eaLnBrk="1" hangingPunct="1">
              <a:lnSpc>
                <a:spcPct val="90000"/>
              </a:lnSpc>
              <a:buClr>
                <a:srgbClr val="FF3300"/>
              </a:buClr>
              <a:defRPr/>
            </a:pPr>
            <a:r>
              <a:rPr lang="en-US" altLang="zh-CN" sz="2400" dirty="0" smtClean="0">
                <a:latin typeface="微软雅黑" panose="020B0503020204020204" pitchFamily="34" charset="-122"/>
                <a:ea typeface="微软雅黑" panose="020B0503020204020204" pitchFamily="34" charset="-122"/>
              </a:rPr>
              <a:t>     r</a:t>
            </a:r>
            <a:r>
              <a:rPr lang="zh-CN" altLang="en-US" sz="2400" dirty="0">
                <a:latin typeface="微软雅黑" panose="020B0503020204020204" pitchFamily="34" charset="-122"/>
                <a:ea typeface="微软雅黑" panose="020B0503020204020204" pitchFamily="34" charset="-122"/>
              </a:rPr>
              <a:t>为法定存款准备金要求</a:t>
            </a:r>
            <a:r>
              <a:rPr lang="zh-CN" altLang="en-US"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为存单的</a:t>
            </a:r>
            <a:r>
              <a:rPr lang="zh-CN" altLang="en-US" sz="2400" dirty="0" smtClean="0">
                <a:latin typeface="微软雅黑" panose="020B0503020204020204" pitchFamily="34" charset="-122"/>
                <a:ea typeface="微软雅黑" panose="020B0503020204020204" pitchFamily="34" charset="-122"/>
              </a:rPr>
              <a:t>实际成本</a:t>
            </a:r>
            <a:endParaRPr lang="zh-CN" altLang="en-US" sz="2400" dirty="0">
              <a:latin typeface="微软雅黑" panose="020B0503020204020204" pitchFamily="34" charset="-122"/>
              <a:ea typeface="微软雅黑" panose="020B0503020204020204" pitchFamily="34" charset="-122"/>
            </a:endParaRPr>
          </a:p>
          <a:p>
            <a:pPr marL="457200" indent="-457200" eaLnBrk="1" hangingPunct="1">
              <a:lnSpc>
                <a:spcPct val="120000"/>
              </a:lnSpc>
              <a:buClr>
                <a:srgbClr val="FF33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银行在国内发行大额可转让定期存单实际支付的成本要高于其从欧洲货币市场筹集资金的成本</a:t>
            </a:r>
          </a:p>
          <a:p>
            <a:pPr marL="457200" indent="-457200" eaLnBrk="1" hangingPunct="1">
              <a:lnSpc>
                <a:spcPct val="120000"/>
              </a:lnSpc>
              <a:buClr>
                <a:srgbClr val="FF33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欧洲货币市场的充分竞争性和交易的大额性使各类贷款利率相对较低</a:t>
            </a:r>
          </a:p>
        </p:txBody>
      </p:sp>
      <p:graphicFrame>
        <p:nvGraphicFramePr>
          <p:cNvPr id="9" name="Object 34"/>
          <p:cNvGraphicFramePr>
            <a:graphicFrameLocks noChangeAspect="1"/>
          </p:cNvGraphicFramePr>
          <p:nvPr>
            <p:extLst>
              <p:ext uri="{D42A27DB-BD31-4B8C-83A1-F6EECF244321}">
                <p14:modId xmlns:p14="http://schemas.microsoft.com/office/powerpoint/2010/main" val="3083445263"/>
              </p:ext>
            </p:extLst>
          </p:nvPr>
        </p:nvGraphicFramePr>
        <p:xfrm>
          <a:off x="7571210" y="3312353"/>
          <a:ext cx="1584325" cy="830262"/>
        </p:xfrm>
        <a:graphic>
          <a:graphicData uri="http://schemas.openxmlformats.org/presentationml/2006/ole">
            <mc:AlternateContent xmlns:mc="http://schemas.openxmlformats.org/markup-compatibility/2006">
              <mc:Choice xmlns:v="urn:schemas-microsoft-com:vml" Requires="v">
                <p:oleObj spid="_x0000_s43119" name="公式" r:id="rId4" imgW="583947" imgH="393529" progId="Equation.3">
                  <p:embed/>
                </p:oleObj>
              </mc:Choice>
              <mc:Fallback>
                <p:oleObj name="公式" r:id="rId4" imgW="583947" imgH="393529"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1210" y="3312353"/>
                        <a:ext cx="1584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5"/>
          <p:cNvGraphicFramePr>
            <a:graphicFrameLocks noChangeAspect="1"/>
          </p:cNvGraphicFramePr>
          <p:nvPr>
            <p:extLst>
              <p:ext uri="{D42A27DB-BD31-4B8C-83A1-F6EECF244321}">
                <p14:modId xmlns:p14="http://schemas.microsoft.com/office/powerpoint/2010/main" val="924468269"/>
              </p:ext>
            </p:extLst>
          </p:nvPr>
        </p:nvGraphicFramePr>
        <p:xfrm>
          <a:off x="7886869" y="5245167"/>
          <a:ext cx="4032250" cy="882650"/>
        </p:xfrm>
        <a:graphic>
          <a:graphicData uri="http://schemas.openxmlformats.org/presentationml/2006/ole">
            <mc:AlternateContent xmlns:mc="http://schemas.openxmlformats.org/markup-compatibility/2006">
              <mc:Choice xmlns:v="urn:schemas-microsoft-com:vml" Requires="v">
                <p:oleObj spid="_x0000_s43120" name="公式" r:id="rId6" imgW="1688367" imgH="393529" progId="Equation.3">
                  <p:embed/>
                </p:oleObj>
              </mc:Choice>
              <mc:Fallback>
                <p:oleObj name="公式" r:id="rId6" imgW="1688367" imgH="393529"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6869" y="5245167"/>
                        <a:ext cx="40322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Group 4"/>
          <p:cNvGraphicFramePr>
            <a:graphicFrameLocks noGrp="1"/>
          </p:cNvGraphicFramePr>
          <p:nvPr/>
        </p:nvGraphicFramePr>
        <p:xfrm>
          <a:off x="4583113" y="1036638"/>
          <a:ext cx="7100888" cy="2003425"/>
        </p:xfrm>
        <a:graphic>
          <a:graphicData uri="http://schemas.openxmlformats.org/drawingml/2006/table">
            <a:tbl>
              <a:tblPr/>
              <a:tblGrid>
                <a:gridCol w="1361351">
                  <a:extLst>
                    <a:ext uri="{9D8B030D-6E8A-4147-A177-3AD203B41FA5}">
                      <a16:colId xmlns:a16="http://schemas.microsoft.com/office/drawing/2014/main" val="20000"/>
                    </a:ext>
                  </a:extLst>
                </a:gridCol>
                <a:gridCol w="885554">
                  <a:extLst>
                    <a:ext uri="{9D8B030D-6E8A-4147-A177-3AD203B41FA5}">
                      <a16:colId xmlns:a16="http://schemas.microsoft.com/office/drawing/2014/main" val="20001"/>
                    </a:ext>
                  </a:extLst>
                </a:gridCol>
                <a:gridCol w="1020638">
                  <a:extLst>
                    <a:ext uri="{9D8B030D-6E8A-4147-A177-3AD203B41FA5}">
                      <a16:colId xmlns:a16="http://schemas.microsoft.com/office/drawing/2014/main" val="20002"/>
                    </a:ext>
                  </a:extLst>
                </a:gridCol>
                <a:gridCol w="953095">
                  <a:extLst>
                    <a:ext uri="{9D8B030D-6E8A-4147-A177-3AD203B41FA5}">
                      <a16:colId xmlns:a16="http://schemas.microsoft.com/office/drawing/2014/main" val="20003"/>
                    </a:ext>
                  </a:extLst>
                </a:gridCol>
                <a:gridCol w="1386230">
                  <a:extLst>
                    <a:ext uri="{9D8B030D-6E8A-4147-A177-3AD203B41FA5}">
                      <a16:colId xmlns:a16="http://schemas.microsoft.com/office/drawing/2014/main" val="20004"/>
                    </a:ext>
                  </a:extLst>
                </a:gridCol>
                <a:gridCol w="1494020">
                  <a:extLst>
                    <a:ext uri="{9D8B030D-6E8A-4147-A177-3AD203B41FA5}">
                      <a16:colId xmlns:a16="http://schemas.microsoft.com/office/drawing/2014/main" val="20005"/>
                    </a:ext>
                  </a:extLst>
                </a:gridCol>
              </a:tblGrid>
              <a:tr h="640486">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市场</a:t>
                      </a:r>
                    </a:p>
                  </a:txBody>
                  <a:tcPr marL="91444" marR="91444" marT="45749" marB="457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期限</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面值</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利率</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法定存款准备金</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存款保险费</a:t>
                      </a:r>
                    </a:p>
                  </a:txBody>
                  <a:tcPr marL="91444" marR="91444" marT="45749" marB="457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extLst>
                  <a:ext uri="{0D108BD9-81ED-4DB2-BD59-A6C34878D82A}">
                    <a16:rowId xmlns:a16="http://schemas.microsoft.com/office/drawing/2014/main" val="10000"/>
                  </a:ext>
                </a:extLst>
              </a:tr>
              <a:tr h="76089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欧洲货币市场</a:t>
                      </a:r>
                    </a:p>
                  </a:txBody>
                  <a:tcPr marL="91444" marR="91444" marT="45749" marB="457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个月</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6.5%</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无</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无</a:t>
                      </a:r>
                    </a:p>
                  </a:txBody>
                  <a:tcPr marL="91444" marR="91444" marT="45749" marB="457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E6FE"/>
                    </a:solidFill>
                  </a:tcPr>
                </a:tc>
                <a:extLst>
                  <a:ext uri="{0D108BD9-81ED-4DB2-BD59-A6C34878D82A}">
                    <a16:rowId xmlns:a16="http://schemas.microsoft.com/office/drawing/2014/main" val="10001"/>
                  </a:ext>
                </a:extLst>
              </a:tr>
              <a:tr h="60204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国内市场</a:t>
                      </a:r>
                    </a:p>
                  </a:txBody>
                  <a:tcPr marL="91444" marR="91444" marT="45749" marB="4574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个月</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100</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万</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6.1%</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p>
                  </a:txBody>
                  <a:tcPr marL="91444" marR="91444" marT="45749" marB="4574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0.23%</a:t>
                      </a:r>
                    </a:p>
                  </a:txBody>
                  <a:tcPr marL="91444" marR="91444" marT="45749" marB="4574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E6FE"/>
                    </a:solidFill>
                  </a:tcPr>
                </a:tc>
                <a:extLst>
                  <a:ext uri="{0D108BD9-81ED-4DB2-BD59-A6C34878D82A}">
                    <a16:rowId xmlns:a16="http://schemas.microsoft.com/office/drawing/2014/main" val="10002"/>
                  </a:ext>
                </a:extLst>
              </a:tr>
            </a:tbl>
          </a:graphicData>
        </a:graphic>
      </p:graphicFrame>
      <p:sp>
        <p:nvSpPr>
          <p:cNvPr id="4304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pPr>
              <a:defRPr/>
            </a:pPr>
            <a:fld id="{5D826CE0-5502-4560-B679-2FC9FCFC5B5F}"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33</a:t>
            </a:fld>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0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43000"/>
            <a:ext cx="295433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（七）国际货币市场</a:t>
            </a:r>
          </a:p>
        </p:txBody>
      </p:sp>
      <p:sp>
        <p:nvSpPr>
          <p:cNvPr id="11" name="矩形 10"/>
          <p:cNvSpPr/>
          <p:nvPr/>
        </p:nvSpPr>
        <p:spPr>
          <a:xfrm>
            <a:off x="638210" y="1793098"/>
            <a:ext cx="10976616" cy="4291013"/>
          </a:xfrm>
          <a:prstGeom prst="rect">
            <a:avLst/>
          </a:prstGeom>
        </p:spPr>
        <p:txBody>
          <a:bodyPr wrap="square">
            <a:spAutoFit/>
          </a:bodyPr>
          <a:lstStyle/>
          <a:p>
            <a:pPr eaLnBrk="1" hangingPunct="1">
              <a:lnSpc>
                <a:spcPts val="3300"/>
              </a:lnSpc>
              <a:spcBef>
                <a:spcPts val="6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、欧洲货币市场中的重要子市场</a:t>
            </a:r>
          </a:p>
          <a:p>
            <a:pPr marL="342900"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伦敦银行同业拆借市场</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伦敦同业拆借利率</a:t>
            </a:r>
            <a:r>
              <a:rPr lang="en-US" altLang="zh-CN" sz="2400" dirty="0">
                <a:latin typeface="微软雅黑" panose="020B0503020204020204" pitchFamily="34" charset="-122"/>
                <a:ea typeface="微软雅黑" panose="020B0503020204020204" pitchFamily="34" charset="-122"/>
              </a:rPr>
              <a:t>(Libor)</a:t>
            </a:r>
            <a:r>
              <a:rPr lang="zh-CN" altLang="en-US" sz="2400" dirty="0">
                <a:latin typeface="微软雅黑" panose="020B0503020204020204" pitchFamily="34" charset="-122"/>
                <a:ea typeface="微软雅黑" panose="020B0503020204020204" pitchFamily="34" charset="-122"/>
              </a:rPr>
              <a:t>：是欧洲货币市场乃至全球金融市场的基准利率</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利率期限从隔夜到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年不等，共</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个品种</a:t>
            </a:r>
          </a:p>
          <a:p>
            <a:pPr marL="342900"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欧洲商业票据市场</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欧洲商业票据（</a:t>
            </a:r>
            <a:r>
              <a:rPr lang="en-US" altLang="zh-CN" sz="2400" dirty="0" err="1">
                <a:latin typeface="微软雅黑" panose="020B0503020204020204" pitchFamily="34" charset="-122"/>
                <a:ea typeface="微软雅黑" panose="020B0503020204020204" pitchFamily="34" charset="-122"/>
              </a:rPr>
              <a:t>Eurocommercial</a:t>
            </a:r>
            <a:r>
              <a:rPr lang="en-US" altLang="zh-CN" sz="2400" dirty="0">
                <a:latin typeface="微软雅黑" panose="020B0503020204020204" pitchFamily="34" charset="-122"/>
                <a:ea typeface="微软雅黑" panose="020B0503020204020204" pitchFamily="34" charset="-122"/>
              </a:rPr>
              <a:t> Paper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由信用等级高的国际公司在欧洲货币市场上发行的无担保、短期、不记名票据</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票据发行便利（</a:t>
            </a:r>
            <a:r>
              <a:rPr lang="en-US" altLang="zh-CN" sz="2400" dirty="0">
                <a:latin typeface="微软雅黑" panose="020B0503020204020204" pitchFamily="34" charset="-122"/>
                <a:ea typeface="微软雅黑" panose="020B0503020204020204" pitchFamily="34" charset="-122"/>
              </a:rPr>
              <a:t>Note Issuance Facility)</a:t>
            </a:r>
          </a:p>
          <a:p>
            <a:pPr marL="800100" lvl="1" indent="-342900" eaLnBrk="1" hangingPunct="1">
              <a:lnSpc>
                <a:spcPts val="33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发行人的信用等级是决定欧洲商业票据利率水平的重要因素</a:t>
            </a:r>
          </a:p>
          <a:p>
            <a:pPr marL="342900"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欧洲大额可转让定期存单市场</a:t>
            </a:r>
          </a:p>
        </p:txBody>
      </p:sp>
      <p:sp>
        <p:nvSpPr>
          <p:cNvPr id="4403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二、货币市场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4BE32C3-D14F-4321-8E88-2FD3DC2D50C7}"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34</a:t>
            </a:fld>
            <a:endParaRPr lang="zh-CN" altLang="en-US"/>
          </a:p>
        </p:txBody>
      </p:sp>
      <p:sp>
        <p:nvSpPr>
          <p:cNvPr id="5" name="TextBox 4"/>
          <p:cNvSpPr txBox="1"/>
          <p:nvPr/>
        </p:nvSpPr>
        <p:spPr>
          <a:xfrm>
            <a:off x="7361931" y="1143000"/>
            <a:ext cx="3863788" cy="1200329"/>
          </a:xfrm>
          <a:prstGeom prst="rect">
            <a:avLst/>
          </a:prstGeom>
          <a:solidFill>
            <a:schemeClr val="bg1">
              <a:lumMod val="75000"/>
            </a:schemeClr>
          </a:solidFill>
        </p:spPr>
        <p:txBody>
          <a:bodyPr wrap="square" rtlCol="0">
            <a:spAutoFit/>
          </a:bodyPr>
          <a:lstStyle/>
          <a:p>
            <a:pPr marL="285750" indent="-285750">
              <a:buClr>
                <a:srgbClr val="FF0000"/>
              </a:buClr>
              <a:buFont typeface="Wingdings" pitchFamily="2" charset="2"/>
              <a:buChar char="n"/>
            </a:pPr>
            <a:r>
              <a:rPr lang="en-US" altLang="zh-CN" dirty="0" smtClean="0"/>
              <a:t>Libor</a:t>
            </a:r>
            <a:r>
              <a:rPr lang="zh-CN" altLang="en-US" dirty="0" smtClean="0"/>
              <a:t>被操纵，</a:t>
            </a:r>
            <a:r>
              <a:rPr lang="en-US" altLang="zh-CN" dirty="0"/>
              <a:t>2017</a:t>
            </a:r>
            <a:r>
              <a:rPr lang="zh-CN" altLang="en-US" dirty="0"/>
              <a:t>年</a:t>
            </a:r>
            <a:r>
              <a:rPr lang="en-US" altLang="zh-CN" dirty="0"/>
              <a:t>7</a:t>
            </a:r>
            <a:r>
              <a:rPr lang="zh-CN" altLang="en-US" dirty="0"/>
              <a:t>月英国行为管理局（</a:t>
            </a:r>
            <a:r>
              <a:rPr lang="en-US" altLang="zh-CN" dirty="0"/>
              <a:t>FCA</a:t>
            </a:r>
            <a:r>
              <a:rPr lang="zh-CN" altLang="en-US" dirty="0"/>
              <a:t>）宣布</a:t>
            </a:r>
            <a:r>
              <a:rPr lang="en-US" altLang="zh-CN" dirty="0"/>
              <a:t>2021</a:t>
            </a:r>
            <a:r>
              <a:rPr lang="zh-CN" altLang="en-US" dirty="0"/>
              <a:t>年起不再强制要求</a:t>
            </a:r>
            <a:r>
              <a:rPr lang="en-US" altLang="zh-CN" dirty="0"/>
              <a:t>LIBOR</a:t>
            </a:r>
            <a:r>
              <a:rPr lang="zh-CN" altLang="en-US" dirty="0"/>
              <a:t>报价行进行报价，或意味着</a:t>
            </a:r>
            <a:r>
              <a:rPr lang="en-US" altLang="zh-CN" dirty="0"/>
              <a:t>LIBOR</a:t>
            </a:r>
            <a:r>
              <a:rPr lang="zh-CN" altLang="en-US" dirty="0"/>
              <a:t>指标将退出市场。</a:t>
            </a: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505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505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资本市场</a:t>
            </a:r>
          </a:p>
        </p:txBody>
      </p:sp>
      <p:sp>
        <p:nvSpPr>
          <p:cNvPr id="45061"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03</a:t>
            </a:r>
            <a:endParaRPr lang="zh-CN" altLang="en-US" sz="6600" b="1">
              <a:solidFill>
                <a:srgbClr val="FFFFFF"/>
              </a:solidFill>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32D910E2-2384-4D99-9E0E-10E78E9561EF}"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35</a:t>
            </a:fld>
            <a:endParaRPr lang="zh-CN" altLang="en-US"/>
          </a:p>
        </p:txBody>
      </p:sp>
    </p:spTree>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0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60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354013" y="1230313"/>
            <a:ext cx="4186237"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（一）资本市场的特点与功能</a:t>
            </a:r>
          </a:p>
        </p:txBody>
      </p:sp>
      <p:sp>
        <p:nvSpPr>
          <p:cNvPr id="11" name="矩形 10"/>
          <p:cNvSpPr/>
          <p:nvPr/>
        </p:nvSpPr>
        <p:spPr>
          <a:xfrm>
            <a:off x="550660" y="2274449"/>
            <a:ext cx="5124450" cy="2464777"/>
          </a:xfrm>
          <a:prstGeom prst="rect">
            <a:avLst/>
          </a:prstGeom>
          <a:ln>
            <a:solidFill>
              <a:schemeClr val="tx1"/>
            </a:solidFill>
            <a:prstDash val="sysDot"/>
          </a:ln>
        </p:spPr>
        <p:txBody>
          <a:bodyPr>
            <a:spAutoFit/>
          </a:bodyPr>
          <a:lstStyle/>
          <a:p>
            <a:pPr eaLnBrk="1" hangingPunct="1">
              <a:lnSpc>
                <a:spcPts val="3700"/>
              </a:lnSpc>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、特点</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交易工具的期限长 </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目的是满足投资性资金需要 </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筹资和交易的规模大 </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二级市场交易波动大、风险</a:t>
            </a:r>
            <a:r>
              <a:rPr lang="zh-CN" altLang="en-US" sz="2400" dirty="0" smtClean="0">
                <a:latin typeface="微软雅黑" panose="020B0503020204020204" pitchFamily="34" charset="-122"/>
                <a:ea typeface="微软雅黑" panose="020B0503020204020204" pitchFamily="34" charset="-122"/>
              </a:rPr>
              <a:t>高</a:t>
            </a:r>
            <a:endParaRPr lang="zh-CN" altLang="en-US" sz="2400" dirty="0">
              <a:latin typeface="微软雅黑" panose="020B0503020204020204" pitchFamily="34" charset="-122"/>
              <a:ea typeface="微软雅黑" panose="020B0503020204020204" pitchFamily="34" charset="-122"/>
            </a:endParaRPr>
          </a:p>
        </p:txBody>
      </p:sp>
      <p:sp>
        <p:nvSpPr>
          <p:cNvPr id="3" name="矩形 2"/>
          <p:cNvSpPr/>
          <p:nvPr/>
        </p:nvSpPr>
        <p:spPr>
          <a:xfrm>
            <a:off x="6594408" y="2215001"/>
            <a:ext cx="4728588" cy="2544762"/>
          </a:xfrm>
          <a:prstGeom prst="rect">
            <a:avLst/>
          </a:prstGeom>
          <a:ln>
            <a:solidFill>
              <a:schemeClr val="tx1"/>
            </a:solidFill>
            <a:prstDash val="sysDot"/>
          </a:ln>
        </p:spPr>
        <p:txBody>
          <a:bodyPr wrap="square">
            <a:spAutoFit/>
          </a:bodyPr>
          <a:lstStyle/>
          <a:p>
            <a:pPr eaLnBrk="1" hangingPunct="1">
              <a:lnSpc>
                <a:spcPct val="150000"/>
              </a:lnSpc>
              <a:buClr>
                <a:srgbClr val="CC9900"/>
              </a:buClr>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、功能</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筹资与投资平台</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资源有效配置的场所</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促进购并与重组</a:t>
            </a:r>
          </a:p>
          <a:p>
            <a:pPr marL="342900" indent="-342900" eaLnBrk="1" hangingPunct="1">
              <a:lnSpc>
                <a:spcPts val="3700"/>
              </a:lnSpc>
              <a:buClr>
                <a:srgbClr val="FF3300"/>
              </a:buClr>
              <a:buFont typeface="Wingdings" pitchFamily="2" charset="2"/>
              <a:buChar char="p"/>
              <a:defRPr/>
            </a:pPr>
            <a:r>
              <a:rPr lang="zh-CN" altLang="en-US" sz="2400" dirty="0">
                <a:latin typeface="微软雅黑" panose="020B0503020204020204" pitchFamily="34" charset="-122"/>
                <a:ea typeface="微软雅黑" panose="020B0503020204020204" pitchFamily="34" charset="-122"/>
              </a:rPr>
              <a:t>促进产业结构优化升级</a:t>
            </a:r>
          </a:p>
        </p:txBody>
      </p:sp>
      <p:sp>
        <p:nvSpPr>
          <p:cNvPr id="4" name="日期占位符 3"/>
          <p:cNvSpPr>
            <a:spLocks noGrp="1"/>
          </p:cNvSpPr>
          <p:nvPr>
            <p:ph type="dt" sz="half" idx="10"/>
          </p:nvPr>
        </p:nvSpPr>
        <p:spPr/>
        <p:txBody>
          <a:bodyPr/>
          <a:lstStyle/>
          <a:p>
            <a:pPr>
              <a:defRPr/>
            </a:pPr>
            <a:fld id="{4BB1C5F3-F440-4EFB-AD7A-94BB1154022D}"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36</a:t>
            </a:fld>
            <a:endParaRPr lang="zh-CN" altLang="en-US"/>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71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281113"/>
            <a:ext cx="2338388"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（二）证券市场</a:t>
            </a:r>
          </a:p>
        </p:txBody>
      </p:sp>
      <p:sp>
        <p:nvSpPr>
          <p:cNvPr id="11" name="矩形 10"/>
          <p:cNvSpPr/>
          <p:nvPr/>
        </p:nvSpPr>
        <p:spPr>
          <a:xfrm>
            <a:off x="508000" y="1998967"/>
            <a:ext cx="11176000" cy="4016375"/>
          </a:xfrm>
          <a:prstGeom prst="rect">
            <a:avLst/>
          </a:prstGeom>
        </p:spPr>
        <p:txBody>
          <a:bodyPr>
            <a:spAutoFit/>
          </a:bodyPr>
          <a:lstStyle/>
          <a:p>
            <a:pPr eaLnBrk="1" hangingPunct="1">
              <a:lnSpc>
                <a:spcPts val="3400"/>
              </a:lnSpc>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、证券发行市场</a:t>
            </a:r>
          </a:p>
          <a:p>
            <a:pPr marL="342900" lvl="2" indent="-342900" eaLnBrk="1" hangingPunct="1">
              <a:lnSpc>
                <a:spcPts val="37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参与主体 </a:t>
            </a:r>
          </a:p>
          <a:p>
            <a:pPr marL="342900"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证券发行人：符合发行条件并且正在从事证券发行或者准备进行证券发行机构或组织，一般包括政府、企业和金融机构</a:t>
            </a:r>
          </a:p>
          <a:p>
            <a:pPr marL="342900"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证券投资者：以取得利息、股息或资本收益为目的而买入证券的个人和机构，主要包括：个人投资者；工商企业；金融机构；证券经营机构</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证券中介机构</a:t>
            </a:r>
          </a:p>
          <a:p>
            <a:pPr marL="342900" indent="-342900" eaLnBrk="1" hangingPunct="1">
              <a:lnSpc>
                <a:spcPts val="3400"/>
              </a:lnSpc>
              <a:buClr>
                <a:srgbClr val="FF00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 证券交易、承销中介：投行、券商等</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FF00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 其他法定中介机构：律师事务所、会计师事务所和资产评估机构中介</a:t>
            </a:r>
          </a:p>
        </p:txBody>
      </p:sp>
      <p:sp>
        <p:nvSpPr>
          <p:cNvPr id="471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BD886CDC-B603-456A-BAFE-AF1AE2E38AEF}"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37</a:t>
            </a:fld>
            <a:endParaRPr lang="zh-CN" altLang="en-US"/>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80988" y="1095375"/>
            <a:ext cx="233838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（二）证券市场</a:t>
            </a:r>
          </a:p>
        </p:txBody>
      </p:sp>
      <p:sp>
        <p:nvSpPr>
          <p:cNvPr id="48133" name="矩形 10"/>
          <p:cNvSpPr>
            <a:spLocks noChangeArrowheads="1"/>
          </p:cNvSpPr>
          <p:nvPr/>
        </p:nvSpPr>
        <p:spPr bwMode="auto">
          <a:xfrm>
            <a:off x="1450181" y="1568721"/>
            <a:ext cx="885031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buClr>
                <a:srgbClr val="00B050"/>
              </a:buClr>
              <a:buFont typeface="Wingdings" pitchFamily="2" charset="2"/>
              <a:buChar char="n"/>
            </a:pPr>
            <a:r>
              <a:rPr lang="zh-CN" altLang="en-US" sz="2400" dirty="0">
                <a:latin typeface="微软雅黑" pitchFamily="34" charset="-122"/>
                <a:ea typeface="微软雅黑" pitchFamily="34" charset="-122"/>
              </a:rPr>
              <a:t>发行方式的选择：公募与私募，直接与</a:t>
            </a:r>
            <a:r>
              <a:rPr lang="zh-CN" altLang="en-US" sz="2400" dirty="0" smtClean="0">
                <a:latin typeface="微软雅黑" pitchFamily="34" charset="-122"/>
                <a:ea typeface="微软雅黑" pitchFamily="34" charset="-122"/>
              </a:rPr>
              <a:t>间接发行优缺点比较</a:t>
            </a:r>
            <a:endParaRPr lang="zh-CN" altLang="en-US" sz="2400" dirty="0">
              <a:latin typeface="微软雅黑" pitchFamily="34" charset="-122"/>
              <a:ea typeface="微软雅黑" pitchFamily="34" charset="-122"/>
            </a:endParaRPr>
          </a:p>
        </p:txBody>
      </p:sp>
      <p:graphicFrame>
        <p:nvGraphicFramePr>
          <p:cNvPr id="8" name="Group 3"/>
          <p:cNvGraphicFramePr>
            <a:graphicFrameLocks/>
          </p:cNvGraphicFramePr>
          <p:nvPr>
            <p:extLst>
              <p:ext uri="{D42A27DB-BD31-4B8C-83A1-F6EECF244321}">
                <p14:modId xmlns:p14="http://schemas.microsoft.com/office/powerpoint/2010/main" val="2700872062"/>
              </p:ext>
            </p:extLst>
          </p:nvPr>
        </p:nvGraphicFramePr>
        <p:xfrm>
          <a:off x="1884792" y="2173186"/>
          <a:ext cx="8932338" cy="2194984"/>
        </p:xfrm>
        <a:graphic>
          <a:graphicData uri="http://schemas.openxmlformats.org/drawingml/2006/table">
            <a:tbl>
              <a:tblPr/>
              <a:tblGrid>
                <a:gridCol w="959756">
                  <a:extLst>
                    <a:ext uri="{9D8B030D-6E8A-4147-A177-3AD203B41FA5}">
                      <a16:colId xmlns:a16="http://schemas.microsoft.com/office/drawing/2014/main" val="20000"/>
                    </a:ext>
                  </a:extLst>
                </a:gridCol>
                <a:gridCol w="3874648">
                  <a:extLst>
                    <a:ext uri="{9D8B030D-6E8A-4147-A177-3AD203B41FA5}">
                      <a16:colId xmlns:a16="http://schemas.microsoft.com/office/drawing/2014/main" val="20001"/>
                    </a:ext>
                  </a:extLst>
                </a:gridCol>
                <a:gridCol w="4097934">
                  <a:extLst>
                    <a:ext uri="{9D8B030D-6E8A-4147-A177-3AD203B41FA5}">
                      <a16:colId xmlns:a16="http://schemas.microsoft.com/office/drawing/2014/main" val="20002"/>
                    </a:ext>
                  </a:extLst>
                </a:gridCol>
              </a:tblGrid>
              <a:tr h="365866">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　</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优点</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alpha val="50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缺点</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val="10000"/>
                  </a:ext>
                </a:extLst>
              </a:tr>
              <a:tr h="640292">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公募</a:t>
                      </a: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发行</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alpha val="50000"/>
                      </a:srgbClr>
                    </a:solidFill>
                  </a:tcPr>
                </a:tc>
                <a:tc>
                  <a:txBody>
                    <a:bodyPr/>
                    <a:lstStyle/>
                    <a:p>
                      <a:pPr marL="342900" marR="0" lvl="0" indent="-342900" algn="just" defTabSz="914400" rtl="0" eaLnBrk="1" fontAlgn="ctr" latinLnBrk="0" hangingPunct="1">
                        <a:lnSpc>
                          <a:spcPct val="100000"/>
                        </a:lnSpc>
                        <a:spcBef>
                          <a:spcPct val="0"/>
                        </a:spcBef>
                        <a:spcAft>
                          <a:spcPct val="0"/>
                        </a:spcAft>
                        <a:buClr>
                          <a:schemeClr val="accent1"/>
                        </a:buClr>
                        <a:buSzPct val="65000"/>
                        <a:buFont typeface="Wingdings" pitchFamily="2" charset="2"/>
                        <a:buChar char="l"/>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提升、扩大发行者的知名度 及社会影响，能在较短的时间筹集较大资金</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Char char="l"/>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手续复杂、发行成本较高，如：需公布报表及文件，取得资信等级等</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718">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私募</a:t>
                      </a:r>
                      <a:endParaRPr kumimoji="0" lang="en-US" altLang="zh-CN"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发行</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alpha val="50000"/>
                      </a:srgbClr>
                    </a:solidFill>
                  </a:tcPr>
                </a:tc>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Char char="l"/>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手续简单，节省费用，无需公开内部信息或取得资信等级</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
                          <a:schemeClr val="accent1"/>
                        </a:buClr>
                        <a:buSzPct val="65000"/>
                        <a:buFont typeface="Wingdings" pitchFamily="2" charset="2"/>
                        <a:buChar char="l"/>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要求回报率较高，易受认购人干预，私募证券一般不允许上市流通，流动性较差</a:t>
                      </a:r>
                    </a:p>
                  </a:txBody>
                  <a:tcPr marL="91449" marR="9144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815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19" y="4590341"/>
            <a:ext cx="8985723"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5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C40427F2-8DC8-4B90-88B2-D7B438501491}"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38</a:t>
            </a:fld>
            <a:endParaRPr lang="zh-CN" altLang="en-US"/>
          </a:p>
        </p:txBody>
      </p:sp>
    </p:spTree>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358985"/>
            <a:ext cx="2338387"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solidFill>
                  <a:srgbClr val="000000"/>
                </a:solidFill>
                <a:latin typeface="微软雅黑" panose="020B0503020204020204" pitchFamily="34" charset="-122"/>
                <a:ea typeface="微软雅黑" panose="020B0503020204020204" pitchFamily="34" charset="-122"/>
              </a:rPr>
              <a:t>（二）证券市场</a:t>
            </a:r>
          </a:p>
        </p:txBody>
      </p:sp>
      <p:sp>
        <p:nvSpPr>
          <p:cNvPr id="48153" name="矩形 2"/>
          <p:cNvSpPr>
            <a:spLocks noChangeArrowheads="1"/>
          </p:cNvSpPr>
          <p:nvPr/>
        </p:nvSpPr>
        <p:spPr bwMode="auto">
          <a:xfrm>
            <a:off x="563816" y="2386284"/>
            <a:ext cx="1104128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ct val="150000"/>
              </a:lnSpc>
              <a:buClr>
                <a:srgbClr val="00B050"/>
              </a:buClr>
              <a:buFont typeface="Wingdings" pitchFamily="2" charset="2"/>
              <a:buChar char="n"/>
            </a:pPr>
            <a:r>
              <a:rPr lang="zh-CN" altLang="en-US" sz="2400" dirty="0">
                <a:solidFill>
                  <a:srgbClr val="000000"/>
                </a:solidFill>
                <a:latin typeface="微软雅黑" pitchFamily="34" charset="-122"/>
                <a:ea typeface="微软雅黑" pitchFamily="34" charset="-122"/>
              </a:rPr>
              <a:t>证券发行条件</a:t>
            </a:r>
          </a:p>
          <a:p>
            <a:pPr marL="800100" lvl="1" indent="-342900" eaLnBrk="1" hangingPunct="1">
              <a:lnSpc>
                <a:spcPct val="150000"/>
              </a:lnSpc>
              <a:buClr>
                <a:srgbClr val="00B050"/>
              </a:buClr>
              <a:buFont typeface="Wingdings" pitchFamily="2" charset="2"/>
              <a:buChar char="l"/>
            </a:pPr>
            <a:r>
              <a:rPr lang="zh-CN" altLang="en-US" sz="2400" dirty="0" smtClean="0">
                <a:solidFill>
                  <a:srgbClr val="000000"/>
                </a:solidFill>
                <a:latin typeface="微软雅黑" pitchFamily="34" charset="-122"/>
                <a:ea typeface="微软雅黑" pitchFamily="34" charset="-122"/>
              </a:rPr>
              <a:t>股票</a:t>
            </a:r>
            <a:r>
              <a:rPr lang="zh-CN" altLang="en-US" sz="2400" dirty="0">
                <a:solidFill>
                  <a:srgbClr val="000000"/>
                </a:solidFill>
                <a:latin typeface="微软雅黑" pitchFamily="34" charset="-122"/>
                <a:ea typeface="微软雅黑" pitchFamily="34" charset="-122"/>
              </a:rPr>
              <a:t>发行条件：初次发行；增资发行；配股发行</a:t>
            </a:r>
            <a:endParaRPr lang="en-US" altLang="zh-CN" sz="2400" dirty="0">
              <a:solidFill>
                <a:srgbClr val="000000"/>
              </a:solidFill>
              <a:latin typeface="微软雅黑" pitchFamily="34" charset="-122"/>
              <a:ea typeface="微软雅黑" pitchFamily="34" charset="-122"/>
            </a:endParaRPr>
          </a:p>
          <a:p>
            <a:pPr marL="800100" lvl="1" indent="-342900" eaLnBrk="1" hangingPunct="1">
              <a:lnSpc>
                <a:spcPct val="150000"/>
              </a:lnSpc>
              <a:buClr>
                <a:srgbClr val="00B050"/>
              </a:buClr>
              <a:buFont typeface="Wingdings" pitchFamily="2" charset="2"/>
              <a:buChar char="l"/>
            </a:pPr>
            <a:r>
              <a:rPr lang="zh-CN" altLang="en-US" sz="2400" dirty="0">
                <a:solidFill>
                  <a:srgbClr val="000000"/>
                </a:solidFill>
                <a:latin typeface="微软雅黑" pitchFamily="34" charset="-122"/>
                <a:ea typeface="微软雅黑" pitchFamily="34" charset="-122"/>
              </a:rPr>
              <a:t>债券发行条件：发行金额、期限、偿还方式、票面利率、付息方式、发行价格、收益率、发行费用、税收效应以及有无担保等</a:t>
            </a:r>
            <a:r>
              <a:rPr lang="en-US" altLang="zh-CN" sz="2400" dirty="0">
                <a:solidFill>
                  <a:srgbClr val="000000"/>
                </a:solidFill>
                <a:latin typeface="微软雅黑" pitchFamily="34" charset="-122"/>
                <a:ea typeface="微软雅黑" pitchFamily="34" charset="-122"/>
              </a:rPr>
              <a:t>10</a:t>
            </a:r>
            <a:r>
              <a:rPr lang="zh-CN" altLang="en-US" sz="2400" dirty="0">
                <a:solidFill>
                  <a:srgbClr val="000000"/>
                </a:solidFill>
                <a:latin typeface="微软雅黑" pitchFamily="34" charset="-122"/>
                <a:ea typeface="微软雅黑" pitchFamily="34" charset="-122"/>
              </a:rPr>
              <a:t>项内容</a:t>
            </a:r>
            <a:endParaRPr lang="en-US" altLang="zh-CN" sz="2400" dirty="0">
              <a:solidFill>
                <a:srgbClr val="000000"/>
              </a:solidFill>
              <a:latin typeface="微软雅黑" pitchFamily="34" charset="-122"/>
              <a:ea typeface="微软雅黑" pitchFamily="34" charset="-122"/>
            </a:endParaRPr>
          </a:p>
        </p:txBody>
      </p:sp>
      <p:sp>
        <p:nvSpPr>
          <p:cNvPr id="4815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000000"/>
                </a:solidFill>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09105F54-07A0-42A4-AE60-A52B999D6D12}"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39</a:t>
            </a:fld>
            <a:endParaRPr lang="zh-CN" altLang="en-US"/>
          </a:p>
        </p:txBody>
      </p:sp>
    </p:spTree>
    <p:extLst>
      <p:ext uri="{BB962C8B-B14F-4D97-AF65-F5344CB8AC3E}">
        <p14:creationId xmlns:p14="http://schemas.microsoft.com/office/powerpoint/2010/main" val="195003676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22288" y="2212975"/>
            <a:ext cx="10956925" cy="27305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ts val="3000"/>
              </a:lnSpc>
              <a:spcBef>
                <a:spcPts val="0"/>
              </a:spcBef>
              <a:buClr>
                <a:srgbClr val="FF3300"/>
              </a:buClr>
              <a:buFont typeface="Arial" panose="020B0604020202020204" pitchFamily="34" charset="0"/>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、按交易工具的不同期限划分</a:t>
            </a:r>
          </a:p>
          <a:p>
            <a:pPr marL="992188" lvl="1" indent="-457200" eaLnBrk="1" hangingPunct="1">
              <a:lnSpc>
                <a:spcPct val="15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货币市场（</a:t>
            </a:r>
            <a:r>
              <a:rPr lang="en-US" altLang="zh-CN" dirty="0">
                <a:latin typeface="微软雅黑" panose="020B0503020204020204" pitchFamily="34" charset="-122"/>
                <a:ea typeface="微软雅黑" panose="020B0503020204020204" pitchFamily="34" charset="-122"/>
              </a:rPr>
              <a:t>money market</a:t>
            </a:r>
            <a:r>
              <a:rPr lang="zh-CN" altLang="en-US" dirty="0">
                <a:latin typeface="微软雅黑" panose="020B0503020204020204" pitchFamily="34" charset="-122"/>
                <a:ea typeface="微软雅黑" panose="020B0503020204020204" pitchFamily="34" charset="-122"/>
              </a:rPr>
              <a:t>）：又称短期金融市场，是指专门融通一年以内短期资金的场所</a:t>
            </a:r>
          </a:p>
          <a:p>
            <a:pPr marL="992188" lvl="1" indent="-457200" eaLnBrk="1" hangingPunct="1">
              <a:lnSpc>
                <a:spcPct val="15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资本市场（</a:t>
            </a:r>
            <a:r>
              <a:rPr lang="en-US" altLang="zh-CN" dirty="0">
                <a:latin typeface="微软雅黑" panose="020B0503020204020204" pitchFamily="34" charset="-122"/>
                <a:ea typeface="微软雅黑" panose="020B0503020204020204" pitchFamily="34" charset="-122"/>
              </a:rPr>
              <a:t>capital market</a:t>
            </a:r>
            <a:r>
              <a:rPr lang="zh-CN" altLang="en-US" dirty="0">
                <a:latin typeface="微软雅黑" panose="020B0503020204020204" pitchFamily="34" charset="-122"/>
                <a:ea typeface="微软雅黑" panose="020B0503020204020204" pitchFamily="34" charset="-122"/>
              </a:rPr>
              <a:t>）：又称长期金融市场，是指以期限在一年以上的有价证券为交易工具进行中长期资金交易的市场</a:t>
            </a:r>
          </a:p>
          <a:p>
            <a:pPr eaLnBrk="1" hangingPunct="1">
              <a:lnSpc>
                <a:spcPct val="120000"/>
              </a:lnSpc>
              <a:buFont typeface="Wingdings" panose="05000000000000000000" pitchFamily="2" charset="2"/>
              <a:buNone/>
              <a:defRPr/>
            </a:pP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354013" y="1298575"/>
            <a:ext cx="326231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（一）金融市场的分类</a:t>
            </a:r>
          </a:p>
        </p:txBody>
      </p:sp>
      <p:sp>
        <p:nvSpPr>
          <p:cNvPr id="3" name="日期占位符 2"/>
          <p:cNvSpPr>
            <a:spLocks noGrp="1"/>
          </p:cNvSpPr>
          <p:nvPr>
            <p:ph type="dt" sz="half" idx="10"/>
          </p:nvPr>
        </p:nvSpPr>
        <p:spPr/>
        <p:txBody>
          <a:bodyPr/>
          <a:lstStyle/>
          <a:p>
            <a:pPr>
              <a:defRPr/>
            </a:pPr>
            <a:fld id="{6396604F-E093-4284-8CD0-B4F4F90BFEE6}"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4</a:t>
            </a:fld>
            <a:endParaRPr lang="zh-CN" altLang="en-US"/>
          </a:p>
        </p:txBody>
      </p:sp>
    </p:spTree>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91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071563"/>
            <a:ext cx="2338388"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（二）证券市场</a:t>
            </a:r>
          </a:p>
        </p:txBody>
      </p:sp>
      <p:sp>
        <p:nvSpPr>
          <p:cNvPr id="10" name="矩形 9"/>
          <p:cNvSpPr/>
          <p:nvPr/>
        </p:nvSpPr>
        <p:spPr>
          <a:xfrm>
            <a:off x="768349" y="1813737"/>
            <a:ext cx="10915649" cy="4666790"/>
          </a:xfrm>
          <a:prstGeom prst="rect">
            <a:avLst/>
          </a:prstGeom>
        </p:spPr>
        <p:txBody>
          <a:bodyPr wrap="square">
            <a:spAutoFit/>
          </a:bodyPr>
          <a:lstStyle/>
          <a:p>
            <a:pPr eaLnBrk="1" hangingPunct="1">
              <a:lnSpc>
                <a:spcPct val="125000"/>
              </a:lnSpc>
              <a:spcBef>
                <a:spcPts val="0"/>
              </a:spcBef>
              <a:buClr>
                <a:srgbClr val="CC99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、证券流通市场</a:t>
            </a:r>
          </a:p>
          <a:p>
            <a:pPr marL="342900" indent="-342900" eaLnBrk="1" hangingPunct="1">
              <a:lnSpc>
                <a:spcPct val="125000"/>
              </a:lnSpc>
              <a:spcBef>
                <a:spcPts val="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参与主体：证券经纪人；证券商；掮客 </a:t>
            </a:r>
          </a:p>
          <a:p>
            <a:pPr marL="342900" indent="-342900" eaLnBrk="1" hangingPunct="1">
              <a:lnSpc>
                <a:spcPct val="125000"/>
              </a:lnSpc>
              <a:spcBef>
                <a:spcPts val="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证券的上市与交易</a:t>
            </a:r>
          </a:p>
          <a:p>
            <a:pPr marL="800100" lvl="1" indent="-342900" eaLnBrk="1" hangingPunct="1">
              <a:lnSpc>
                <a:spcPct val="125000"/>
              </a:lnSpc>
              <a:spcBef>
                <a:spcPts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证券上市：交易所或柜台</a:t>
            </a:r>
            <a:endParaRPr lang="en-US" altLang="zh-CN" sz="2400" dirty="0">
              <a:latin typeface="微软雅黑" panose="020B0503020204020204" pitchFamily="34" charset="-122"/>
              <a:ea typeface="微软雅黑" panose="020B0503020204020204" pitchFamily="34" charset="-122"/>
            </a:endParaRPr>
          </a:p>
          <a:p>
            <a:pPr marL="800100" lvl="1" indent="-342900" eaLnBrk="1" hangingPunct="1">
              <a:lnSpc>
                <a:spcPct val="125000"/>
              </a:lnSpc>
              <a:spcBef>
                <a:spcPts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证券交易程序：开设股东账户及资金帐户；委托买卖；竞价成交；清算、交割与过户 </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ct val="125000"/>
              </a:lnSpc>
              <a:spcBef>
                <a:spcPts val="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证券流通的组织方式：证券交易所交易； 柜台交易；   无形市场</a:t>
            </a:r>
          </a:p>
          <a:p>
            <a:pPr marL="342900" indent="-342900" eaLnBrk="1" hangingPunct="1">
              <a:lnSpc>
                <a:spcPct val="125000"/>
              </a:lnSpc>
              <a:spcBef>
                <a:spcPts val="0"/>
              </a:spcBef>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证券交易成本</a:t>
            </a:r>
          </a:p>
          <a:p>
            <a:pPr marL="800100" lvl="1" indent="-342900" eaLnBrk="1" hangingPunct="1">
              <a:lnSpc>
                <a:spcPct val="125000"/>
              </a:lnSpc>
              <a:spcBef>
                <a:spcPts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显性成本：主要有手续费、税费、通讯费等</a:t>
            </a:r>
          </a:p>
          <a:p>
            <a:pPr marL="800100" lvl="1" indent="-342900" eaLnBrk="1" hangingPunct="1">
              <a:lnSpc>
                <a:spcPct val="125000"/>
              </a:lnSpc>
              <a:spcBef>
                <a:spcPts val="0"/>
              </a:spcBef>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隐性成本：主要是价差和信息成本</a:t>
            </a:r>
            <a:endParaRPr lang="zh-CN" altLang="en-US" sz="2400" b="1" dirty="0">
              <a:latin typeface="微软雅黑" panose="020B0503020204020204" pitchFamily="34" charset="-122"/>
              <a:ea typeface="微软雅黑" panose="020B0503020204020204" pitchFamily="34" charset="-122"/>
            </a:endParaRPr>
          </a:p>
        </p:txBody>
      </p:sp>
      <p:sp>
        <p:nvSpPr>
          <p:cNvPr id="4915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1DBFA9E6-792F-46BE-A25F-A29D61D89FEE}"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40</a:t>
            </a:fld>
            <a:endParaRPr lang="zh-CN" altLang="en-US"/>
          </a:p>
        </p:txBody>
      </p:sp>
    </p:spTree>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1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01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027076"/>
            <a:ext cx="387826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（三）资本市场的投资分析</a:t>
            </a:r>
          </a:p>
        </p:txBody>
      </p:sp>
      <p:sp>
        <p:nvSpPr>
          <p:cNvPr id="10" name="矩形 9"/>
          <p:cNvSpPr/>
          <p:nvPr/>
        </p:nvSpPr>
        <p:spPr>
          <a:xfrm>
            <a:off x="355600" y="1571792"/>
            <a:ext cx="11512550" cy="5170487"/>
          </a:xfrm>
          <a:prstGeom prst="rect">
            <a:avLst/>
          </a:prstGeom>
        </p:spPr>
        <p:txBody>
          <a:bodyPr>
            <a:spAutoFit/>
          </a:bodyPr>
          <a:lstStyle/>
          <a:p>
            <a:pPr algn="just" eaLnBrk="1" hangingPunct="1">
              <a:lnSpc>
                <a:spcPts val="3300"/>
              </a:lnSpc>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、证券投资的基本面分析</a:t>
            </a:r>
          </a:p>
          <a:p>
            <a:pPr marL="342900" indent="-342900" eaLnBrk="1" hangingPunct="1">
              <a:lnSpc>
                <a:spcPts val="3300"/>
              </a:lnSpc>
              <a:buClr>
                <a:srgbClr val="00B050"/>
              </a:buClr>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宏观经济周期性运行与证券市场</a:t>
            </a: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证券价格的变动大体上与经济周期相一致</a:t>
            </a:r>
            <a:endParaRPr lang="en-US" altLang="zh-CN" sz="2200" dirty="0">
              <a:latin typeface="微软雅黑" panose="020B0503020204020204" pitchFamily="34" charset="-122"/>
              <a:ea typeface="微软雅黑" panose="020B0503020204020204" pitchFamily="34" charset="-122"/>
            </a:endParaRP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证券市场走势比经济周期的提前约为</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个月到半年，具有预警作用</a:t>
            </a:r>
          </a:p>
          <a:p>
            <a:pPr marL="342900" indent="-342900" eaLnBrk="1" hangingPunct="1">
              <a:lnSpc>
                <a:spcPts val="3300"/>
              </a:lnSpc>
              <a:buClr>
                <a:srgbClr val="00B050"/>
              </a:buClr>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宏观经济政策与证券市场</a:t>
            </a: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货币政策会直接、迅速的影响证券市场</a:t>
            </a: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财政政策对证券市场的影响持久而缓慢</a:t>
            </a: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汇率政策从结构上影响证券市场</a:t>
            </a:r>
          </a:p>
          <a:p>
            <a:pPr marL="342900" indent="-342900" eaLnBrk="1" hangingPunct="1">
              <a:lnSpc>
                <a:spcPts val="3300"/>
              </a:lnSpc>
              <a:buClr>
                <a:srgbClr val="00B050"/>
              </a:buClr>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产业生命周期与证券行市</a:t>
            </a:r>
            <a:endParaRPr lang="en-US" altLang="zh-CN" sz="2200" dirty="0">
              <a:latin typeface="微软雅黑" panose="020B0503020204020204" pitchFamily="34" charset="-122"/>
              <a:ea typeface="微软雅黑" panose="020B0503020204020204" pitchFamily="34" charset="-122"/>
            </a:endParaRPr>
          </a:p>
          <a:p>
            <a:pPr marL="342900" indent="-342900" eaLnBrk="1" hangingPunct="1">
              <a:lnSpc>
                <a:spcPts val="3300"/>
              </a:lnSpc>
              <a:buClr>
                <a:srgbClr val="00B050"/>
              </a:buClr>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公司状况与证券行市</a:t>
            </a: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基本面分析：盈利能力；市场竞争地位；</a:t>
            </a:r>
            <a:endParaRPr lang="en-US" altLang="zh-CN" sz="2200" dirty="0">
              <a:latin typeface="微软雅黑" panose="020B0503020204020204" pitchFamily="34" charset="-122"/>
              <a:ea typeface="微软雅黑" panose="020B0503020204020204" pitchFamily="34" charset="-122"/>
            </a:endParaRPr>
          </a:p>
          <a:p>
            <a:pPr marL="800100" lvl="1" indent="-342900" eaLnBrk="1" hangingPunct="1">
              <a:lnSpc>
                <a:spcPts val="3300"/>
              </a:lnSpc>
              <a:buClr>
                <a:srgbClr val="00B050"/>
              </a:buClr>
              <a:buFont typeface="Wingdings" pitchFamily="2" charset="2"/>
              <a:buChar char="l"/>
              <a:defRPr/>
            </a:pPr>
            <a:r>
              <a:rPr lang="zh-CN" altLang="en-US" sz="2200" dirty="0">
                <a:latin typeface="微软雅黑" panose="020B0503020204020204" pitchFamily="34" charset="-122"/>
                <a:ea typeface="微软雅黑" panose="020B0503020204020204" pitchFamily="34" charset="-122"/>
              </a:rPr>
              <a:t>财务分析：财务比率；现金流分析</a:t>
            </a:r>
            <a:endParaRPr lang="zh-CN" altLang="en-US" sz="2200" b="1" dirty="0">
              <a:latin typeface="微软雅黑" panose="020B0503020204020204" pitchFamily="34" charset="-122"/>
              <a:ea typeface="微软雅黑" panose="020B0503020204020204" pitchFamily="34" charset="-122"/>
            </a:endParaRPr>
          </a:p>
        </p:txBody>
      </p:sp>
      <p:graphicFrame>
        <p:nvGraphicFramePr>
          <p:cNvPr id="9" name="Group 42"/>
          <p:cNvGraphicFramePr>
            <a:graphicFrameLocks/>
          </p:cNvGraphicFramePr>
          <p:nvPr>
            <p:extLst>
              <p:ext uri="{D42A27DB-BD31-4B8C-83A1-F6EECF244321}">
                <p14:modId xmlns:p14="http://schemas.microsoft.com/office/powerpoint/2010/main" val="2782364840"/>
              </p:ext>
            </p:extLst>
          </p:nvPr>
        </p:nvGraphicFramePr>
        <p:xfrm>
          <a:off x="7049108" y="4502353"/>
          <a:ext cx="4495800" cy="1860549"/>
        </p:xfrm>
        <a:graphic>
          <a:graphicData uri="http://schemas.openxmlformats.org/drawingml/2006/table">
            <a:tbl>
              <a:tblPr/>
              <a:tblGrid>
                <a:gridCol w="1295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65810">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生命周期</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市场表现</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7030">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初创阶段</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价格大幅波动</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03">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成长阶段</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价格快速上扬</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03">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成熟阶段</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价格稳步攀升，波动幅度较小</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903">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衰退阶段</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ctr" latinLnBrk="0" hangingPunct="1">
                        <a:lnSpc>
                          <a:spcPct val="100000"/>
                        </a:lnSpc>
                        <a:spcBef>
                          <a:spcPct val="0"/>
                        </a:spcBef>
                        <a:spcAft>
                          <a:spcPct val="0"/>
                        </a:spcAft>
                        <a:buClr>
                          <a:schemeClr val="accent1"/>
                        </a:buClr>
                        <a:buSzPct val="65000"/>
                        <a:buFont typeface="Wingdings" pitchFamily="2" charset="2"/>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股价一蹶不振</a:t>
                      </a:r>
                    </a:p>
                  </a:txBody>
                  <a:tcPr marT="45738" marB="45738"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202"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右箭头 2"/>
          <p:cNvSpPr/>
          <p:nvPr/>
        </p:nvSpPr>
        <p:spPr bwMode="auto">
          <a:xfrm>
            <a:off x="4241264" y="5097289"/>
            <a:ext cx="2470826" cy="29183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endParaRPr>
          </a:p>
        </p:txBody>
      </p:sp>
      <p:sp>
        <p:nvSpPr>
          <p:cNvPr id="4" name="日期占位符 3"/>
          <p:cNvSpPr>
            <a:spLocks noGrp="1"/>
          </p:cNvSpPr>
          <p:nvPr>
            <p:ph type="dt" sz="half" idx="10"/>
          </p:nvPr>
        </p:nvSpPr>
        <p:spPr/>
        <p:txBody>
          <a:bodyPr/>
          <a:lstStyle/>
          <a:p>
            <a:pPr>
              <a:defRPr/>
            </a:pPr>
            <a:fld id="{54693858-E59C-43D4-924A-D5CE3C16A186}"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41</a:t>
            </a:fld>
            <a:endParaRPr lang="zh-CN" altLang="en-US"/>
          </a:p>
        </p:txBody>
      </p:sp>
    </p:spTree>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12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63638"/>
            <a:ext cx="387826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（三）资本市场的投资分析</a:t>
            </a:r>
          </a:p>
        </p:txBody>
      </p:sp>
      <p:sp>
        <p:nvSpPr>
          <p:cNvPr id="10" name="矩形 9"/>
          <p:cNvSpPr/>
          <p:nvPr/>
        </p:nvSpPr>
        <p:spPr>
          <a:xfrm>
            <a:off x="430212" y="2113604"/>
            <a:ext cx="9287719" cy="3580467"/>
          </a:xfrm>
          <a:prstGeom prst="rect">
            <a:avLst/>
          </a:prstGeom>
        </p:spPr>
        <p:txBody>
          <a:bodyPr wrap="square">
            <a:spAutoFit/>
          </a:bodyPr>
          <a:lstStyle/>
          <a:p>
            <a:pPr algn="just" eaLnBrk="1" hangingPunct="1">
              <a:lnSpc>
                <a:spcPts val="3400"/>
              </a:lnSpc>
              <a:buClr>
                <a:schemeClr val="tx1"/>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、证券投资的技术分析</a:t>
            </a: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技术分析的理论基础</a:t>
            </a:r>
          </a:p>
          <a:p>
            <a:pPr marL="342900" indent="-342900" eaLnBrk="1" hangingPunct="1">
              <a:lnSpc>
                <a:spcPts val="3400"/>
              </a:lnSpc>
              <a:buClr>
                <a:srgbClr val="00B050"/>
              </a:buClr>
              <a:buFont typeface="Wingdings" pitchFamily="2" charset="2"/>
              <a:buChar char="l"/>
              <a:defRPr/>
            </a:pPr>
            <a:r>
              <a:rPr lang="zh-CN" altLang="en-US" sz="2400" dirty="0">
                <a:latin typeface="微软雅黑" panose="020B0503020204020204" pitchFamily="34" charset="-122"/>
                <a:ea typeface="微软雅黑" panose="020B0503020204020204" pitchFamily="34" charset="-122"/>
              </a:rPr>
              <a:t>理论三大假设</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FF00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市场行为包含一切信息</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FF00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价格沿趋势波动，并保持趋势</a:t>
            </a:r>
            <a:endParaRPr lang="en-US" altLang="zh-CN" sz="2400" dirty="0">
              <a:latin typeface="微软雅黑" panose="020B0503020204020204" pitchFamily="34" charset="-122"/>
              <a:ea typeface="微软雅黑" panose="020B0503020204020204" pitchFamily="34" charset="-122"/>
            </a:endParaRPr>
          </a:p>
          <a:p>
            <a:pPr marL="342900" indent="-342900" eaLnBrk="1" hangingPunct="1">
              <a:lnSpc>
                <a:spcPts val="3400"/>
              </a:lnSpc>
              <a:buClr>
                <a:srgbClr val="FF0000"/>
              </a:buClr>
              <a:buFont typeface="Wingdings" pitchFamily="2" charset="2"/>
              <a:buChar char="Ø"/>
              <a:defRPr/>
            </a:pPr>
            <a:r>
              <a:rPr lang="zh-CN" altLang="en-US" sz="2400" dirty="0">
                <a:latin typeface="微软雅黑" panose="020B0503020204020204" pitchFamily="34" charset="-122"/>
                <a:ea typeface="微软雅黑" panose="020B0503020204020204" pitchFamily="34" charset="-122"/>
              </a:rPr>
              <a:t>历史会重复 </a:t>
            </a:r>
          </a:p>
          <a:p>
            <a:pPr marL="342900" indent="-342900" eaLnBrk="1" hangingPunct="1">
              <a:lnSpc>
                <a:spcPts val="34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技术分析的方法，大致有六种：</a:t>
            </a:r>
            <a:endParaRPr lang="en-US" altLang="zh-CN" sz="2400" dirty="0">
              <a:latin typeface="微软雅黑" panose="020B0503020204020204" pitchFamily="34" charset="-122"/>
              <a:ea typeface="微软雅黑" panose="020B0503020204020204" pitchFamily="34" charset="-122"/>
            </a:endParaRPr>
          </a:p>
          <a:p>
            <a:pPr eaLnBrk="1" hangingPunct="1">
              <a:lnSpc>
                <a:spcPts val="3400"/>
              </a:lnSpc>
              <a:buClr>
                <a:schemeClr val="tx1"/>
              </a:buClr>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◇技术指标法；◇切线法；  ◇形态法；◇</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线法；◇波浪法 ◇周期法</a:t>
            </a:r>
            <a:endParaRPr lang="zh-CN" altLang="en-US" sz="2400" b="1" dirty="0">
              <a:latin typeface="微软雅黑" panose="020B0503020204020204" pitchFamily="34" charset="-122"/>
              <a:ea typeface="微软雅黑" panose="020B0503020204020204" pitchFamily="34" charset="-122"/>
            </a:endParaRPr>
          </a:p>
        </p:txBody>
      </p:sp>
      <p:sp>
        <p:nvSpPr>
          <p:cNvPr id="5120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76AF2755-D985-4A4F-A223-55A15A742896}"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42</a:t>
            </a:fld>
            <a:endParaRPr lang="zh-CN" altLang="en-US"/>
          </a:p>
        </p:txBody>
      </p:sp>
      <p:pic>
        <p:nvPicPr>
          <p:cNvPr id="440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42" t="12142" r="3375" b="13947"/>
          <a:stretch/>
        </p:blipFill>
        <p:spPr bwMode="auto">
          <a:xfrm>
            <a:off x="4958027" y="1236584"/>
            <a:ext cx="6725973" cy="305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2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22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04900"/>
            <a:ext cx="326231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（四）资本市场国际化</a:t>
            </a:r>
          </a:p>
        </p:txBody>
      </p:sp>
      <p:sp>
        <p:nvSpPr>
          <p:cNvPr id="10" name="矩形 9"/>
          <p:cNvSpPr/>
          <p:nvPr/>
        </p:nvSpPr>
        <p:spPr>
          <a:xfrm>
            <a:off x="508000" y="1794618"/>
            <a:ext cx="11176000" cy="3413755"/>
          </a:xfrm>
          <a:prstGeom prst="rect">
            <a:avLst/>
          </a:prstGeom>
        </p:spPr>
        <p:txBody>
          <a:bodyPr>
            <a:spAutoFit/>
          </a:bodyPr>
          <a:lstStyle/>
          <a:p>
            <a:pPr algn="just" eaLnBrk="1" hangingPunct="1">
              <a:lnSpc>
                <a:spcPts val="3700"/>
              </a:lnSpc>
              <a:buClr>
                <a:schemeClr val="tx1"/>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、资本市场国际化的</a:t>
            </a:r>
            <a:r>
              <a:rPr lang="zh-CN" altLang="en-US" sz="2400" b="1" kern="0" dirty="0" smtClean="0">
                <a:solidFill>
                  <a:schemeClr val="tx2"/>
                </a:solidFill>
                <a:latin typeface="微软雅黑" panose="020B0503020204020204" pitchFamily="34" charset="-122"/>
                <a:ea typeface="微软雅黑" panose="020B0503020204020204" pitchFamily="34" charset="-122"/>
              </a:rPr>
              <a:t>含义与衡量</a:t>
            </a:r>
            <a:endParaRPr lang="zh-CN" altLang="en-US" sz="2400" b="1" kern="0" dirty="0">
              <a:solidFill>
                <a:schemeClr val="tx2"/>
              </a:solidFill>
              <a:latin typeface="微软雅黑" panose="020B0503020204020204" pitchFamily="34" charset="-122"/>
              <a:ea typeface="微软雅黑" panose="020B0503020204020204" pitchFamily="34" charset="-122"/>
            </a:endParaRPr>
          </a:p>
          <a:p>
            <a:pPr marL="342900" indent="-342900" eaLnBrk="1" hangingPunct="1">
              <a:lnSpc>
                <a:spcPts val="37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资本市场</a:t>
            </a:r>
            <a:r>
              <a:rPr lang="zh-CN" altLang="en-US" sz="2400" dirty="0">
                <a:latin typeface="微软雅黑" panose="020B0503020204020204" pitchFamily="34" charset="-122"/>
                <a:ea typeface="微软雅黑" panose="020B0503020204020204" pitchFamily="34" charset="-122"/>
              </a:rPr>
              <a:t>国际化的含义</a:t>
            </a:r>
          </a:p>
          <a:p>
            <a:pPr marL="800100" lvl="1" indent="-342900" eaLnBrk="1" hangingPunct="1">
              <a:lnSpc>
                <a:spcPts val="3700"/>
              </a:lnSpc>
              <a:buClr>
                <a:srgbClr val="00B050"/>
              </a:buClr>
              <a:buFont typeface="Wingdings" panose="05000000000000000000" pitchFamily="2" charset="2"/>
              <a:buChar char="l"/>
              <a:defRPr/>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资本市场</a:t>
            </a:r>
            <a:r>
              <a:rPr lang="zh-CN" altLang="en-US" sz="2400" dirty="0">
                <a:latin typeface="微软雅黑" panose="020B0503020204020204" pitchFamily="34" charset="-122"/>
                <a:ea typeface="微软雅黑" panose="020B0503020204020204" pitchFamily="34" charset="-122"/>
              </a:rPr>
              <a:t>活动在全球范围内进行，资本可以在市场中自由流入或者流出</a:t>
            </a:r>
          </a:p>
          <a:p>
            <a:pPr marL="342900" indent="-342900" eaLnBrk="1" hangingPunct="1">
              <a:lnSpc>
                <a:spcPts val="37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中国</a:t>
            </a:r>
            <a:r>
              <a:rPr lang="zh-CN" altLang="en-US" sz="2400" dirty="0">
                <a:latin typeface="微软雅黑" panose="020B0503020204020204" pitchFamily="34" charset="-122"/>
                <a:ea typeface="微软雅黑" panose="020B0503020204020204" pitchFamily="34" charset="-122"/>
              </a:rPr>
              <a:t>资本市场的国际化特色</a:t>
            </a:r>
          </a:p>
          <a:p>
            <a:pPr marL="800100" lvl="1" indent="-342900" eaLnBrk="1" hangingPunct="1">
              <a:lnSpc>
                <a:spcPts val="3700"/>
              </a:lnSpc>
              <a:buClr>
                <a:srgbClr val="00B050"/>
              </a:buClr>
              <a:buFont typeface="Wingdings" panose="05000000000000000000" pitchFamily="2" charset="2"/>
              <a:buChar char="l"/>
              <a:defRPr/>
            </a:pPr>
            <a:r>
              <a:rPr lang="zh-CN" altLang="en-US" sz="2400" dirty="0" smtClean="0">
                <a:latin typeface="微软雅黑" panose="020B0503020204020204" pitchFamily="34" charset="-122"/>
                <a:ea typeface="微软雅黑" panose="020B0503020204020204" pitchFamily="34" charset="-122"/>
              </a:rPr>
              <a:t>上交</a:t>
            </a:r>
            <a:r>
              <a:rPr lang="zh-CN" altLang="en-US" sz="2400" dirty="0">
                <a:latin typeface="微软雅黑" panose="020B0503020204020204" pitchFamily="34" charset="-122"/>
                <a:ea typeface="微软雅黑" panose="020B0503020204020204" pitchFamily="34" charset="-122"/>
              </a:rPr>
              <a:t>所和深交所设置供外国投资者交易的</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股市场</a:t>
            </a:r>
          </a:p>
          <a:p>
            <a:pPr marL="800100" lvl="1" indent="-342900" eaLnBrk="1" hangingPunct="1">
              <a:lnSpc>
                <a:spcPts val="3700"/>
              </a:lnSpc>
              <a:buClr>
                <a:srgbClr val="00B050"/>
              </a:buClr>
              <a:buFont typeface="Wingdings" panose="05000000000000000000" pitchFamily="2" charset="2"/>
              <a:buChar char="l"/>
              <a:defRPr/>
            </a:pP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境外机构投资者投资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股市场设置了</a:t>
            </a:r>
            <a:r>
              <a:rPr lang="en-US" altLang="zh-CN" sz="2400" dirty="0">
                <a:latin typeface="微软雅黑" panose="020B0503020204020204" pitchFamily="34" charset="-122"/>
                <a:ea typeface="微软雅黑" panose="020B0503020204020204" pitchFamily="34" charset="-122"/>
              </a:rPr>
              <a:t>QFII</a:t>
            </a:r>
            <a:r>
              <a:rPr lang="zh-CN" altLang="en-US" sz="2400" dirty="0">
                <a:latin typeface="微软雅黑" panose="020B0503020204020204" pitchFamily="34" charset="-122"/>
                <a:ea typeface="微软雅黑" panose="020B0503020204020204" pitchFamily="34" charset="-122"/>
              </a:rPr>
              <a:t>制度为国内的机构投资者投资于国外的股票设置了</a:t>
            </a:r>
            <a:r>
              <a:rPr lang="en-US" altLang="zh-CN" sz="2400" dirty="0">
                <a:latin typeface="微软雅黑" panose="020B0503020204020204" pitchFamily="34" charset="-122"/>
                <a:ea typeface="微软雅黑" panose="020B0503020204020204" pitchFamily="34" charset="-122"/>
              </a:rPr>
              <a:t>QDII</a:t>
            </a:r>
            <a:r>
              <a:rPr lang="zh-CN" altLang="en-US" sz="2400" dirty="0" smtClean="0">
                <a:latin typeface="微软雅黑" panose="020B0503020204020204" pitchFamily="34" charset="-122"/>
                <a:ea typeface="微软雅黑" panose="020B0503020204020204" pitchFamily="34" charset="-122"/>
              </a:rPr>
              <a:t>制度</a:t>
            </a:r>
            <a:endParaRPr lang="zh-CN" altLang="en-US" sz="2400" b="1" dirty="0">
              <a:latin typeface="微软雅黑" panose="020B0503020204020204" pitchFamily="34" charset="-122"/>
              <a:ea typeface="微软雅黑" panose="020B0503020204020204" pitchFamily="34" charset="-122"/>
            </a:endParaRPr>
          </a:p>
        </p:txBody>
      </p:sp>
      <p:sp>
        <p:nvSpPr>
          <p:cNvPr id="5223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43058E06-E257-4F2A-972E-169E0A6A9E0E}"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43</a:t>
            </a:fld>
            <a:endParaRPr lang="zh-CN" altLang="en-US"/>
          </a:p>
        </p:txBody>
      </p:sp>
    </p:spTree>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32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096963"/>
            <a:ext cx="3262313"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（四）资本市场国际化</a:t>
            </a:r>
          </a:p>
        </p:txBody>
      </p:sp>
      <p:sp>
        <p:nvSpPr>
          <p:cNvPr id="53253" name="矩形 9"/>
          <p:cNvSpPr>
            <a:spLocks noChangeArrowheads="1"/>
          </p:cNvSpPr>
          <p:nvPr/>
        </p:nvSpPr>
        <p:spPr bwMode="auto">
          <a:xfrm>
            <a:off x="403225" y="1836738"/>
            <a:ext cx="11280775" cy="400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05000"/>
              </a:lnSpc>
              <a:buClr>
                <a:srgbClr val="00B050"/>
              </a:buClr>
              <a:buFont typeface="Wingdings" pitchFamily="2" charset="2"/>
              <a:buChar char="n"/>
            </a:pPr>
            <a:r>
              <a:rPr lang="zh-CN" altLang="en-US" sz="2200" dirty="0" smtClean="0">
                <a:latin typeface="微软雅黑" pitchFamily="34" charset="-122"/>
                <a:ea typeface="微软雅黑" pitchFamily="34" charset="-122"/>
              </a:rPr>
              <a:t>资本市场</a:t>
            </a:r>
            <a:r>
              <a:rPr lang="zh-CN" altLang="en-US" sz="2200" dirty="0">
                <a:latin typeface="微软雅黑" pitchFamily="34" charset="-122"/>
                <a:ea typeface="微软雅黑" pitchFamily="34" charset="-122"/>
              </a:rPr>
              <a:t>国际化的衡量</a:t>
            </a:r>
          </a:p>
          <a:p>
            <a:pPr marL="800100" lvl="1" indent="-342900" eaLnBrk="1" hangingPunct="1">
              <a:lnSpc>
                <a:spcPct val="105000"/>
              </a:lnSpc>
              <a:buClr>
                <a:srgbClr val="00B050"/>
              </a:buClr>
              <a:buFont typeface="Wingdings" pitchFamily="2" charset="2"/>
              <a:buChar char="l"/>
            </a:pPr>
            <a:r>
              <a:rPr lang="zh-CN" altLang="en-US" sz="2200" dirty="0" smtClean="0">
                <a:latin typeface="微软雅黑" pitchFamily="34" charset="-122"/>
                <a:ea typeface="微软雅黑" pitchFamily="34" charset="-122"/>
              </a:rPr>
              <a:t>市场</a:t>
            </a:r>
            <a:r>
              <a:rPr lang="zh-CN" altLang="en-US" sz="2200" dirty="0">
                <a:latin typeface="微软雅黑" pitchFamily="34" charset="-122"/>
                <a:ea typeface="微软雅黑" pitchFamily="34" charset="-122"/>
              </a:rPr>
              <a:t>进入的限制 </a:t>
            </a:r>
          </a:p>
          <a:p>
            <a:pPr eaLnBrk="1" hangingPunct="1">
              <a:lnSpc>
                <a:spcPct val="105000"/>
              </a:lnSpc>
              <a:buClr>
                <a:schemeClr val="tx1"/>
              </a:buClr>
              <a:buFont typeface="Wingdings" pitchFamily="2" charset="2"/>
              <a:buNone/>
            </a:pPr>
            <a:r>
              <a:rPr lang="zh-CN" altLang="en-US" sz="2200" dirty="0">
                <a:latin typeface="微软雅黑" pitchFamily="34" charset="-122"/>
                <a:ea typeface="微软雅黑" pitchFamily="34" charset="-122"/>
                <a:cs typeface="楷体_GB2312"/>
              </a:rPr>
              <a:t>     </a:t>
            </a:r>
            <a:r>
              <a:rPr lang="zh-CN" altLang="en-US" sz="2200" dirty="0">
                <a:latin typeface="微软雅黑" pitchFamily="34" charset="-122"/>
                <a:ea typeface="微软雅黑" pitchFamily="34" charset="-122"/>
              </a:rPr>
              <a:t>一般来说，市场准入限制越多，市场的国际化程度越低 </a:t>
            </a:r>
          </a:p>
          <a:p>
            <a:pPr marL="800100" lvl="1" indent="-342900" eaLnBrk="1" hangingPunct="1">
              <a:lnSpc>
                <a:spcPct val="105000"/>
              </a:lnSpc>
              <a:buClr>
                <a:srgbClr val="00B050"/>
              </a:buClr>
              <a:buFont typeface="Wingdings" pitchFamily="2" charset="2"/>
              <a:buChar char="l"/>
            </a:pPr>
            <a:r>
              <a:rPr lang="zh-CN" altLang="en-US" sz="2200" dirty="0" smtClean="0">
                <a:latin typeface="微软雅黑" pitchFamily="34" charset="-122"/>
                <a:ea typeface="微软雅黑" pitchFamily="34" charset="-122"/>
              </a:rPr>
              <a:t>市场</a:t>
            </a:r>
            <a:r>
              <a:rPr lang="zh-CN" altLang="en-US" sz="2200" dirty="0">
                <a:latin typeface="微软雅黑" pitchFamily="34" charset="-122"/>
                <a:ea typeface="微软雅黑" pitchFamily="34" charset="-122"/>
              </a:rPr>
              <a:t>机构与品种的丰富程度 </a:t>
            </a:r>
          </a:p>
          <a:p>
            <a:pPr eaLnBrk="1" hangingPunct="1">
              <a:lnSpc>
                <a:spcPct val="105000"/>
              </a:lnSpc>
              <a:buClr>
                <a:schemeClr val="tx1"/>
              </a:buClr>
              <a:buFont typeface="Wingdings" pitchFamily="2" charset="2"/>
              <a:buNone/>
            </a:pPr>
            <a:r>
              <a:rPr lang="zh-CN" altLang="en-US" sz="2200" dirty="0">
                <a:latin typeface="微软雅黑" pitchFamily="34" charset="-122"/>
                <a:ea typeface="微软雅黑" pitchFamily="34" charset="-122"/>
              </a:rPr>
              <a:t>     机构越多，产品越丰富，资本市场国际化的程度就越高，反之亦然</a:t>
            </a:r>
          </a:p>
          <a:p>
            <a:pPr marL="800100" lvl="1" indent="-342900" eaLnBrk="1" hangingPunct="1">
              <a:lnSpc>
                <a:spcPct val="105000"/>
              </a:lnSpc>
              <a:buClr>
                <a:srgbClr val="00B050"/>
              </a:buClr>
              <a:buFont typeface="Wingdings" pitchFamily="2" charset="2"/>
              <a:buChar char="l"/>
            </a:pPr>
            <a:r>
              <a:rPr lang="zh-CN" altLang="en-US" sz="2200" dirty="0" smtClean="0">
                <a:latin typeface="微软雅黑" pitchFamily="34" charset="-122"/>
                <a:ea typeface="微软雅黑" pitchFamily="34" charset="-122"/>
              </a:rPr>
              <a:t>市场价格</a:t>
            </a:r>
            <a:r>
              <a:rPr lang="zh-CN" altLang="en-US" sz="2200" dirty="0">
                <a:latin typeface="微软雅黑" pitchFamily="34" charset="-122"/>
                <a:ea typeface="微软雅黑" pitchFamily="34" charset="-122"/>
              </a:rPr>
              <a:t>与国际市场价格的联动</a:t>
            </a:r>
            <a:r>
              <a:rPr lang="zh-CN" altLang="en-US" sz="2200" dirty="0" smtClean="0">
                <a:latin typeface="微软雅黑" pitchFamily="34" charset="-122"/>
                <a:ea typeface="微软雅黑" pitchFamily="34" charset="-122"/>
              </a:rPr>
              <a:t>程度：国际化</a:t>
            </a:r>
            <a:r>
              <a:rPr lang="zh-CN" altLang="en-US" sz="2200" dirty="0">
                <a:latin typeface="微软雅黑" pitchFamily="34" charset="-122"/>
                <a:ea typeface="微软雅黑" pitchFamily="34" charset="-122"/>
              </a:rPr>
              <a:t>程度较高的资本市场之间往往有着很强的联动关系，表现为同时齐涨齐跌，或隔夜开盘的市场也跟着补涨或是补跌</a:t>
            </a:r>
          </a:p>
          <a:p>
            <a:pPr algn="just" eaLnBrk="1" hangingPunct="1">
              <a:lnSpc>
                <a:spcPct val="105000"/>
              </a:lnSpc>
              <a:buFont typeface="Wingdings" pitchFamily="2" charset="2"/>
              <a:buNone/>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、主要国际资本市场</a:t>
            </a:r>
          </a:p>
          <a:p>
            <a:pPr marL="342900" indent="-342900" eaLnBrk="1" hangingPunct="1">
              <a:lnSpc>
                <a:spcPct val="105000"/>
              </a:lnSpc>
              <a:buClr>
                <a:srgbClr val="00B050"/>
              </a:buClr>
              <a:buFont typeface="Wingdings" pitchFamily="2" charset="2"/>
              <a:buChar char="n"/>
            </a:pPr>
            <a:r>
              <a:rPr lang="zh-CN" altLang="en-US" sz="2200" dirty="0" smtClean="0">
                <a:latin typeface="微软雅黑" pitchFamily="34" charset="-122"/>
                <a:ea typeface="微软雅黑" pitchFamily="34" charset="-122"/>
              </a:rPr>
              <a:t>国际债券</a:t>
            </a:r>
            <a:r>
              <a:rPr lang="zh-CN" altLang="en-US" sz="2200" dirty="0">
                <a:latin typeface="微软雅黑" pitchFamily="34" charset="-122"/>
                <a:ea typeface="微软雅黑" pitchFamily="34" charset="-122"/>
              </a:rPr>
              <a:t>市场： </a:t>
            </a:r>
            <a:r>
              <a:rPr lang="zh-CN" altLang="en-US" sz="2200" dirty="0" smtClean="0">
                <a:latin typeface="微软雅黑" pitchFamily="34" charset="-122"/>
                <a:ea typeface="微软雅黑" pitchFamily="34" charset="-122"/>
              </a:rPr>
              <a:t>国际债券</a:t>
            </a:r>
            <a:r>
              <a:rPr lang="zh-CN" altLang="en-US" sz="2200" dirty="0">
                <a:latin typeface="微软雅黑" pitchFamily="34" charset="-122"/>
                <a:ea typeface="微软雅黑" pitchFamily="34" charset="-122"/>
              </a:rPr>
              <a:t>是指一国发行人在国外债券市场上发行，以外国货币或欧洲货币为面值货币并由外国金融机构承销的债券</a:t>
            </a:r>
          </a:p>
          <a:p>
            <a:pPr marL="342900" indent="-342900" eaLnBrk="1" hangingPunct="1">
              <a:lnSpc>
                <a:spcPct val="105000"/>
              </a:lnSpc>
              <a:buClr>
                <a:srgbClr val="00B050"/>
              </a:buClr>
              <a:buFont typeface="Wingdings" pitchFamily="2" charset="2"/>
              <a:buChar char="n"/>
            </a:pPr>
            <a:r>
              <a:rPr lang="zh-CN" altLang="en-US" sz="2200" dirty="0" smtClean="0">
                <a:latin typeface="微软雅黑" pitchFamily="34" charset="-122"/>
                <a:ea typeface="微软雅黑" pitchFamily="34" charset="-122"/>
              </a:rPr>
              <a:t>国际</a:t>
            </a:r>
            <a:r>
              <a:rPr lang="zh-CN" altLang="en-US" sz="2200" dirty="0">
                <a:latin typeface="微软雅黑" pitchFamily="34" charset="-122"/>
                <a:ea typeface="微软雅黑" pitchFamily="34" charset="-122"/>
              </a:rPr>
              <a:t>股票市场： </a:t>
            </a:r>
            <a:r>
              <a:rPr lang="zh-CN" altLang="en-US" sz="2200" dirty="0" smtClean="0">
                <a:latin typeface="微软雅黑" pitchFamily="34" charset="-122"/>
                <a:ea typeface="微软雅黑" pitchFamily="34" charset="-122"/>
              </a:rPr>
              <a:t>国际</a:t>
            </a:r>
            <a:r>
              <a:rPr lang="zh-CN" altLang="en-US" sz="2200" dirty="0">
                <a:latin typeface="微软雅黑" pitchFamily="34" charset="-122"/>
                <a:ea typeface="微软雅黑" pitchFamily="34" charset="-122"/>
              </a:rPr>
              <a:t>股票市场指市场参与者从事国际股票发行和流通的场所</a:t>
            </a:r>
          </a:p>
        </p:txBody>
      </p:sp>
      <p:sp>
        <p:nvSpPr>
          <p:cNvPr id="5325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三、资本市场</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F72006C7-3368-483A-8CD6-F5CA75B1D9F1}"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44</a:t>
            </a:fld>
            <a:endParaRPr lang="zh-CN" altLang="en-US"/>
          </a:p>
        </p:txBody>
      </p:sp>
    </p:spTree>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5529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5529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本讲讨论题</a:t>
            </a:r>
          </a:p>
        </p:txBody>
      </p:sp>
      <p:sp>
        <p:nvSpPr>
          <p:cNvPr id="55301"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04</a:t>
            </a:r>
            <a:endParaRPr lang="zh-CN" altLang="en-US" sz="6600" b="1">
              <a:solidFill>
                <a:srgbClr val="FFFFFF"/>
              </a:solidFill>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31388F0B-78D7-4EF7-B384-074A82436EE3}"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45</a:t>
            </a:fld>
            <a:endParaRPr lang="zh-CN" altLang="en-US"/>
          </a:p>
        </p:txBody>
      </p:sp>
    </p:spTree>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9888" y="3373438"/>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323"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6324"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四、本讲讨论题</a:t>
            </a:r>
          </a:p>
        </p:txBody>
      </p:sp>
      <p:sp>
        <p:nvSpPr>
          <p:cNvPr id="46087" name="Rectangle 3"/>
          <p:cNvSpPr txBox="1">
            <a:spLocks noChangeArrowheads="1"/>
          </p:cNvSpPr>
          <p:nvPr/>
        </p:nvSpPr>
        <p:spPr bwMode="auto">
          <a:xfrm>
            <a:off x="560388" y="1444625"/>
            <a:ext cx="973137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indent="0">
              <a:buFont typeface="Arial" panose="020B0604020202020204" pitchFamily="34" charset="0"/>
              <a:buNone/>
              <a:defRPr/>
            </a:pPr>
            <a:endParaRPr lang="en-US" altLang="zh-CN" sz="2000" b="1" dirty="0" smtClean="0">
              <a:latin typeface="微软雅黑" panose="020B0503020204020204" pitchFamily="34" charset="-122"/>
              <a:ea typeface="微软雅黑" panose="020B0503020204020204" pitchFamily="34" charset="-122"/>
            </a:endParaRPr>
          </a:p>
          <a:p>
            <a:pPr>
              <a:lnSpc>
                <a:spcPct val="150000"/>
              </a:lnSpc>
              <a:defRPr/>
            </a:pPr>
            <a:r>
              <a:rPr lang="zh-CN" altLang="en-US" sz="2000" b="1" dirty="0" smtClean="0">
                <a:latin typeface="微软雅黑" panose="020B0503020204020204" pitchFamily="34" charset="-122"/>
                <a:ea typeface="微软雅黑" panose="020B0503020204020204" pitchFamily="34" charset="-122"/>
              </a:rPr>
              <a:t>北京证券交易所设立对于我国本市场的结构结构与效率</a:t>
            </a:r>
            <a:r>
              <a:rPr lang="zh-CN" altLang="en-US" sz="2000" b="1" dirty="0" smtClean="0">
                <a:latin typeface="微软雅黑" panose="020B0503020204020204" pitchFamily="34" charset="-122"/>
                <a:ea typeface="微软雅黑" panose="020B0503020204020204" pitchFamily="34" charset="-122"/>
              </a:rPr>
              <a:t>改进发挥怎样</a:t>
            </a:r>
            <a:r>
              <a:rPr lang="zh-CN" altLang="en-US" sz="2000" b="1" dirty="0" smtClean="0">
                <a:latin typeface="微软雅黑" panose="020B0503020204020204" pitchFamily="34" charset="-122"/>
                <a:ea typeface="微软雅黑" panose="020B0503020204020204" pitchFamily="34" charset="-122"/>
              </a:rPr>
              <a:t>的作用？</a:t>
            </a:r>
            <a:endParaRPr lang="zh-CN" altLang="en-US" sz="2000" dirty="0" smtClean="0">
              <a:latin typeface="微软雅黑" panose="020B0503020204020204" pitchFamily="34" charset="-122"/>
              <a:ea typeface="微软雅黑" panose="020B0503020204020204" pitchFamily="34" charset="-122"/>
            </a:endParaRPr>
          </a:p>
        </p:txBody>
      </p:sp>
      <p:sp>
        <p:nvSpPr>
          <p:cNvPr id="56327" name="矩形 10"/>
          <p:cNvSpPr>
            <a:spLocks noChangeArrowheads="1"/>
          </p:cNvSpPr>
          <p:nvPr/>
        </p:nvSpPr>
        <p:spPr bwMode="auto">
          <a:xfrm>
            <a:off x="431800" y="1195388"/>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（一）思考题</a:t>
            </a:r>
            <a:endParaRPr lang="en-US" altLang="zh-CN" sz="2400" b="1">
              <a:latin typeface="微软雅黑" pitchFamily="34" charset="-122"/>
              <a:ea typeface="微软雅黑" pitchFamily="34" charset="-122"/>
            </a:endParaRPr>
          </a:p>
        </p:txBody>
      </p:sp>
      <p:sp>
        <p:nvSpPr>
          <p:cNvPr id="2" name="日期占位符 1"/>
          <p:cNvSpPr>
            <a:spLocks noGrp="1"/>
          </p:cNvSpPr>
          <p:nvPr>
            <p:ph type="dt" sz="half" idx="10"/>
          </p:nvPr>
        </p:nvSpPr>
        <p:spPr/>
        <p:txBody>
          <a:bodyPr/>
          <a:lstStyle/>
          <a:p>
            <a:pPr>
              <a:defRPr/>
            </a:pPr>
            <a:fld id="{1EA10D1D-1302-482E-BD55-73AA38BABC7E}"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46</a:t>
            </a:fld>
            <a:endParaRPr lang="zh-CN" altLang="en-US"/>
          </a:p>
        </p:txBody>
      </p:sp>
    </p:spTree>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5734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矩形 10"/>
          <p:cNvSpPr>
            <a:spLocks noChangeArrowheads="1"/>
          </p:cNvSpPr>
          <p:nvPr/>
        </p:nvSpPr>
        <p:spPr bwMode="auto">
          <a:xfrm>
            <a:off x="354013" y="1539875"/>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（二）思考题</a:t>
            </a:r>
            <a:endParaRPr lang="en-US" altLang="zh-CN" sz="2400" b="1">
              <a:latin typeface="微软雅黑" pitchFamily="34" charset="-122"/>
              <a:ea typeface="微软雅黑" pitchFamily="34" charset="-122"/>
            </a:endParaRPr>
          </a:p>
        </p:txBody>
      </p:sp>
      <p:sp>
        <p:nvSpPr>
          <p:cNvPr id="58374" name="Rectangle 3"/>
          <p:cNvSpPr txBox="1">
            <a:spLocks noChangeArrowheads="1"/>
          </p:cNvSpPr>
          <p:nvPr/>
        </p:nvSpPr>
        <p:spPr bwMode="auto">
          <a:xfrm>
            <a:off x="560388" y="2146300"/>
            <a:ext cx="785018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457200" indent="-457200" eaLnBrk="1" hangingPunct="1">
              <a:lnSpc>
                <a:spcPct val="105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金融市场的基本功能是什么？</a:t>
            </a:r>
          </a:p>
          <a:p>
            <a:pPr marL="457200" indent="-457200" eaLnBrk="1" hangingPunct="1">
              <a:lnSpc>
                <a:spcPct val="105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货币市场和资本市场各包含哪些类型</a:t>
            </a:r>
            <a:r>
              <a:rPr lang="en-US" altLang="zh-CN" sz="2400" dirty="0" smtClean="0">
                <a:latin typeface="微软雅黑" panose="020B0503020204020204" pitchFamily="34" charset="-122"/>
                <a:ea typeface="微软雅黑" panose="020B0503020204020204" pitchFamily="34" charset="-122"/>
              </a:rPr>
              <a:t>?</a:t>
            </a:r>
          </a:p>
          <a:p>
            <a:pPr marL="457200" indent="-457200" eaLnBrk="1" hangingPunct="1">
              <a:lnSpc>
                <a:spcPct val="105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金融市场发展的推动力是什么？</a:t>
            </a:r>
            <a:endParaRPr lang="en-US" altLang="zh-CN" sz="2400" dirty="0" smtClean="0">
              <a:latin typeface="微软雅黑" panose="020B0503020204020204" pitchFamily="34" charset="-122"/>
              <a:ea typeface="微软雅黑" panose="020B0503020204020204" pitchFamily="34" charset="-122"/>
            </a:endParaRPr>
          </a:p>
          <a:p>
            <a:pPr marL="457200" indent="-457200" eaLnBrk="1" hangingPunct="1">
              <a:lnSpc>
                <a:spcPct val="105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证券投资分析内容包括哪些？</a:t>
            </a:r>
            <a:endParaRPr lang="en-US" altLang="zh-CN" sz="2400" dirty="0" smtClean="0">
              <a:latin typeface="微软雅黑" panose="020B0503020204020204" pitchFamily="34" charset="-122"/>
              <a:ea typeface="微软雅黑" panose="020B0503020204020204" pitchFamily="34" charset="-122"/>
            </a:endParaRPr>
          </a:p>
          <a:p>
            <a:pPr marL="457200" indent="-457200" eaLnBrk="1" hangingPunct="1">
              <a:lnSpc>
                <a:spcPct val="105000"/>
              </a:lnSpc>
              <a:buFont typeface="Wingdings" panose="05000000000000000000" pitchFamily="2" charset="2"/>
              <a:buNone/>
              <a:defRPr/>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中国资本市场国际化有哪些举措？效果如何？</a:t>
            </a:r>
          </a:p>
          <a:p>
            <a:pPr eaLnBrk="1" hangingPunct="1">
              <a:lnSpc>
                <a:spcPct val="120000"/>
              </a:lnSpc>
              <a:buFont typeface="Arial" panose="020B0604020202020204" pitchFamily="34" charset="0"/>
              <a:buNone/>
              <a:defRPr/>
            </a:pPr>
            <a:endParaRPr lang="zh-CN" altLang="en-US" sz="2400" dirty="0" smtClean="0">
              <a:latin typeface="微软雅黑" panose="020B0503020204020204" pitchFamily="34" charset="-122"/>
              <a:ea typeface="微软雅黑" panose="020B0503020204020204" pitchFamily="34" charset="-122"/>
            </a:endParaRPr>
          </a:p>
        </p:txBody>
      </p:sp>
      <p:pic>
        <p:nvPicPr>
          <p:cNvPr id="5735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8289" y="2460625"/>
            <a:ext cx="452913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1"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solidFill>
                  <a:srgbClr val="595959"/>
                </a:solidFill>
                <a:latin typeface="微软雅黑" pitchFamily="34" charset="-122"/>
                <a:ea typeface="微软雅黑" pitchFamily="34" charset="-122"/>
              </a:rPr>
              <a:t>四、本讲讨论题</a:t>
            </a:r>
          </a:p>
        </p:txBody>
      </p:sp>
      <p:sp>
        <p:nvSpPr>
          <p:cNvPr id="2" name="日期占位符 1"/>
          <p:cNvSpPr>
            <a:spLocks noGrp="1"/>
          </p:cNvSpPr>
          <p:nvPr>
            <p:ph type="dt" sz="half" idx="10"/>
          </p:nvPr>
        </p:nvSpPr>
        <p:spPr/>
        <p:txBody>
          <a:bodyPr/>
          <a:lstStyle/>
          <a:p>
            <a:pPr>
              <a:defRPr/>
            </a:pPr>
            <a:fld id="{CF454D3B-88E4-4459-A514-764C64B514C9}" type="datetime1">
              <a:rPr lang="zh-CN" altLang="en-US" smtClean="0"/>
              <a:t>2021/10/29</a:t>
            </a:fld>
            <a:endParaRPr lang="zh-CN" altLang="en-US"/>
          </a:p>
        </p:txBody>
      </p:sp>
      <p:sp>
        <p:nvSpPr>
          <p:cNvPr id="3" name="灯片编号占位符 2"/>
          <p:cNvSpPr>
            <a:spLocks noGrp="1"/>
          </p:cNvSpPr>
          <p:nvPr>
            <p:ph type="sldNum" sz="quarter" idx="12"/>
          </p:nvPr>
        </p:nvSpPr>
        <p:spPr/>
        <p:txBody>
          <a:bodyPr/>
          <a:lstStyle/>
          <a:p>
            <a:pPr>
              <a:defRPr/>
            </a:pPr>
            <a:fld id="{826BB75B-6F0D-476A-BF5C-7F56AFC1151F}" type="slidenum">
              <a:rPr lang="zh-CN" altLang="en-US" smtClean="0"/>
              <a:pPr>
                <a:defRPr/>
              </a:pPr>
              <a:t>47</a:t>
            </a:fld>
            <a:endParaRPr lang="zh-CN" altLang="en-US"/>
          </a:p>
        </p:txBody>
      </p:sp>
    </p:spTree>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60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
          <p:cNvSpPr txBox="1">
            <a:spLocks noChangeArrowheads="1"/>
          </p:cNvSpPr>
          <p:nvPr/>
        </p:nvSpPr>
        <p:spPr bwMode="auto">
          <a:xfrm>
            <a:off x="2839362" y="2085837"/>
            <a:ext cx="76762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smtClean="0">
                <a:solidFill>
                  <a:srgbClr val="FFFFFF"/>
                </a:solidFill>
                <a:latin typeface="微软雅黑" pitchFamily="34" charset="-122"/>
                <a:ea typeface="微软雅黑" pitchFamily="34" charset="-122"/>
              </a:rPr>
              <a:t>金融市场发挥金融资源</a:t>
            </a:r>
            <a:r>
              <a:rPr lang="zh-CN" altLang="en-US" sz="3600" b="1" dirty="0">
                <a:solidFill>
                  <a:srgbClr val="FFFFFF"/>
                </a:solidFill>
                <a:latin typeface="微软雅黑" pitchFamily="34" charset="-122"/>
                <a:ea typeface="微软雅黑" pitchFamily="34" charset="-122"/>
              </a:rPr>
              <a:t>配置与</a:t>
            </a:r>
            <a:r>
              <a:rPr lang="zh-CN" altLang="en-US" sz="3600" b="1" dirty="0" smtClean="0">
                <a:solidFill>
                  <a:srgbClr val="FFFFFF"/>
                </a:solidFill>
                <a:latin typeface="微软雅黑" pitchFamily="34" charset="-122"/>
                <a:ea typeface="微软雅黑" pitchFamily="34" charset="-122"/>
              </a:rPr>
              <a:t>转化、</a:t>
            </a:r>
            <a:r>
              <a:rPr lang="zh-CN" altLang="en-US" sz="3600" b="1" dirty="0">
                <a:solidFill>
                  <a:srgbClr val="FFFFFF"/>
                </a:solidFill>
                <a:latin typeface="微软雅黑" pitchFamily="34" charset="-122"/>
                <a:ea typeface="微软雅黑" pitchFamily="34" charset="-122"/>
              </a:rPr>
              <a:t>价格</a:t>
            </a:r>
            <a:r>
              <a:rPr lang="zh-CN" altLang="en-US" sz="3600" b="1" dirty="0" smtClean="0">
                <a:solidFill>
                  <a:srgbClr val="FFFFFF"/>
                </a:solidFill>
                <a:latin typeface="微软雅黑" pitchFamily="34" charset="-122"/>
                <a:ea typeface="微软雅黑" pitchFamily="34" charset="-122"/>
              </a:rPr>
              <a:t>发现、</a:t>
            </a:r>
            <a:r>
              <a:rPr lang="zh-CN" altLang="en-US" sz="3600" b="1" dirty="0">
                <a:solidFill>
                  <a:srgbClr val="FFFFFF"/>
                </a:solidFill>
                <a:latin typeface="微软雅黑" pitchFamily="34" charset="-122"/>
                <a:ea typeface="微软雅黑" pitchFamily="34" charset="-122"/>
              </a:rPr>
              <a:t>风险</a:t>
            </a:r>
            <a:r>
              <a:rPr lang="zh-CN" altLang="en-US" sz="3600" b="1" dirty="0" smtClean="0">
                <a:solidFill>
                  <a:srgbClr val="FFFFFF"/>
                </a:solidFill>
                <a:latin typeface="微软雅黑" pitchFamily="34" charset="-122"/>
                <a:ea typeface="微软雅黑" pitchFamily="34" charset="-122"/>
              </a:rPr>
              <a:t>分散、</a:t>
            </a:r>
            <a:r>
              <a:rPr lang="zh-CN" altLang="en-US" sz="3600" b="1" dirty="0">
                <a:solidFill>
                  <a:srgbClr val="FFFFFF"/>
                </a:solidFill>
                <a:latin typeface="微软雅黑" pitchFamily="34" charset="-122"/>
                <a:ea typeface="微软雅黑" pitchFamily="34" charset="-122"/>
              </a:rPr>
              <a:t>宏观调控</a:t>
            </a:r>
            <a:r>
              <a:rPr lang="zh-CN" altLang="en-US" sz="3600" b="1" dirty="0" smtClean="0">
                <a:solidFill>
                  <a:srgbClr val="FFFFFF"/>
                </a:solidFill>
                <a:latin typeface="微软雅黑" pitchFamily="34" charset="-122"/>
                <a:ea typeface="微软雅黑" pitchFamily="34" charset="-122"/>
              </a:rPr>
              <a:t>传导等功能。</a:t>
            </a:r>
            <a:endParaRPr lang="zh-CN" altLang="en-US" sz="3600" b="1" dirty="0">
              <a:solidFill>
                <a:srgbClr val="FFFFFF"/>
              </a:solidFill>
              <a:latin typeface="微软雅黑" pitchFamily="34" charset="-122"/>
              <a:ea typeface="微软雅黑" pitchFamily="34" charset="-122"/>
            </a:endParaRPr>
          </a:p>
        </p:txBody>
      </p:sp>
      <p:sp>
        <p:nvSpPr>
          <p:cNvPr id="46085" name="日期占位符 1"/>
          <p:cNvSpPr>
            <a:spLocks noGrp="1"/>
          </p:cNvSpPr>
          <p:nvPr>
            <p:ph type="dt" sz="quarter" idx="10"/>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A46C0ADB-1F60-4DF9-9D7D-3DA6875A755F}" type="datetime1">
              <a:rPr lang="zh-CN" altLang="en-US" smtClean="0">
                <a:solidFill>
                  <a:srgbClr val="898989"/>
                </a:solidFill>
              </a:rPr>
              <a:t>2021/10/29</a:t>
            </a:fld>
            <a:endParaRPr lang="zh-CN" altLang="en-US" smtClean="0">
              <a:solidFill>
                <a:srgbClr val="898989"/>
              </a:solidFill>
            </a:endParaRPr>
          </a:p>
        </p:txBody>
      </p:sp>
      <p:sp>
        <p:nvSpPr>
          <p:cNvPr id="4608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FD687659-6576-40E5-A6A8-1605F8641AB1}" type="slidenum">
              <a:rPr lang="zh-CN" altLang="en-US" smtClean="0">
                <a:solidFill>
                  <a:srgbClr val="898989"/>
                </a:solidFill>
              </a:rPr>
              <a:pPr>
                <a:buFont typeface="Arial" pitchFamily="34" charset="0"/>
                <a:buNone/>
              </a:pPr>
              <a:t>48</a:t>
            </a:fld>
            <a:endParaRPr lang="zh-CN" altLang="en-US" smtClean="0">
              <a:solidFill>
                <a:srgbClr val="898989"/>
              </a:solidFill>
            </a:endParaRPr>
          </a:p>
        </p:txBody>
      </p:sp>
    </p:spTree>
    <p:extLst>
      <p:ext uri="{BB962C8B-B14F-4D97-AF65-F5344CB8AC3E}">
        <p14:creationId xmlns:p14="http://schemas.microsoft.com/office/powerpoint/2010/main" val="3923915309"/>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838200" y="1833563"/>
            <a:ext cx="10467097" cy="42640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00000"/>
              </a:lnSpc>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、按不同的交易标的物划分</a:t>
            </a:r>
          </a:p>
          <a:p>
            <a:pPr marL="877888" lvl="1" indent="-342900" eaLnBrk="1" hangingPunct="1">
              <a:lnSpc>
                <a:spcPct val="10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票据市场（</a:t>
            </a:r>
            <a:r>
              <a:rPr lang="en-US" altLang="zh-CN" dirty="0">
                <a:latin typeface="微软雅黑" panose="020B0503020204020204" pitchFamily="34" charset="-122"/>
                <a:ea typeface="微软雅黑" panose="020B0503020204020204" pitchFamily="34" charset="-122"/>
              </a:rPr>
              <a:t>Note Market</a:t>
            </a:r>
            <a:r>
              <a:rPr lang="zh-CN" altLang="en-US" dirty="0" smtClean="0">
                <a:latin typeface="微软雅黑" panose="020B0503020204020204" pitchFamily="34" charset="-122"/>
                <a:ea typeface="微软雅黑" panose="020B0503020204020204" pitchFamily="34" charset="-122"/>
              </a:rPr>
              <a:t>），票据承兑贴现交易的场所</a:t>
            </a:r>
            <a:endParaRPr lang="zh-CN" altLang="en-US" dirty="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证券市场（</a:t>
            </a:r>
            <a:r>
              <a:rPr lang="en-US" altLang="zh-CN" dirty="0">
                <a:latin typeface="微软雅黑" panose="020B0503020204020204" pitchFamily="34" charset="-122"/>
                <a:ea typeface="微软雅黑" panose="020B0503020204020204" pitchFamily="34" charset="-122"/>
              </a:rPr>
              <a:t>Security Market</a:t>
            </a:r>
            <a:r>
              <a:rPr lang="zh-CN" altLang="en-US" dirty="0" smtClean="0">
                <a:latin typeface="微软雅黑" panose="020B0503020204020204" pitchFamily="34" charset="-122"/>
                <a:ea typeface="微软雅黑" panose="020B0503020204020204" pitchFamily="34" charset="-122"/>
              </a:rPr>
              <a:t>），股票债券交易的场所</a:t>
            </a:r>
            <a:endParaRPr lang="zh-CN" altLang="en-US" dirty="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衍生工具市场（</a:t>
            </a:r>
            <a:r>
              <a:rPr lang="en-US" altLang="zh-CN" dirty="0">
                <a:latin typeface="微软雅黑" panose="020B0503020204020204" pitchFamily="34" charset="-122"/>
                <a:ea typeface="微软雅黑" panose="020B0503020204020204" pitchFamily="34" charset="-122"/>
              </a:rPr>
              <a:t>Derivatives Market</a:t>
            </a:r>
            <a:r>
              <a:rPr lang="zh-CN" altLang="en-US" dirty="0" smtClean="0">
                <a:latin typeface="微软雅黑" panose="020B0503020204020204" pitchFamily="34" charset="-122"/>
                <a:ea typeface="微软雅黑" panose="020B0503020204020204" pitchFamily="34" charset="-122"/>
              </a:rPr>
              <a:t>），期货、期权、互换等衍生品交易是场所</a:t>
            </a:r>
            <a:endParaRPr lang="zh-CN" altLang="en-US" dirty="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外汇市场（</a:t>
            </a:r>
            <a:r>
              <a:rPr lang="en-US" altLang="zh-CN" dirty="0" smtClean="0">
                <a:latin typeface="微软雅黑" panose="020B0503020204020204" pitchFamily="34" charset="-122"/>
                <a:ea typeface="微软雅黑" panose="020B0503020204020204" pitchFamily="34" charset="-122"/>
              </a:rPr>
              <a:t>Foreign </a:t>
            </a:r>
            <a:r>
              <a:rPr lang="en-US" altLang="zh-CN" dirty="0">
                <a:latin typeface="微软雅黑" panose="020B0503020204020204" pitchFamily="34" charset="-122"/>
                <a:ea typeface="微软雅黑" panose="020B0503020204020204" pitchFamily="34" charset="-122"/>
              </a:rPr>
              <a:t>Exchange Market</a:t>
            </a:r>
            <a:r>
              <a:rPr lang="zh-CN" altLang="en-US" dirty="0" smtClean="0">
                <a:latin typeface="微软雅黑" panose="020B0503020204020204" pitchFamily="34" charset="-122"/>
                <a:ea typeface="微软雅黑" panose="020B0503020204020204" pitchFamily="34" charset="-122"/>
              </a:rPr>
              <a:t>），主要外币交易的场所</a:t>
            </a:r>
            <a:endParaRPr lang="zh-CN" altLang="en-US" dirty="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黄金市场（</a:t>
            </a:r>
            <a:r>
              <a:rPr lang="en-US" altLang="zh-CN" dirty="0">
                <a:latin typeface="微软雅黑" panose="020B0503020204020204" pitchFamily="34" charset="-122"/>
                <a:ea typeface="微软雅黑" panose="020B0503020204020204" pitchFamily="34" charset="-122"/>
              </a:rPr>
              <a:t>Gold Market</a:t>
            </a:r>
            <a:r>
              <a:rPr lang="zh-CN" altLang="en-US" dirty="0" smtClean="0">
                <a:latin typeface="微软雅黑" panose="020B0503020204020204" pitchFamily="34" charset="-122"/>
                <a:ea typeface="微软雅黑" panose="020B0503020204020204" pitchFamily="34" charset="-122"/>
              </a:rPr>
              <a:t>），黄金现货、期货交易市场</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保险市场（</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Insurance Market</a:t>
            </a:r>
            <a:r>
              <a:rPr lang="zh-CN" altLang="en-US" dirty="0">
                <a:latin typeface="微软雅黑" panose="020B0503020204020204" pitchFamily="34" charset="-122"/>
                <a:ea typeface="微软雅黑" panose="020B0503020204020204" pitchFamily="34" charset="-122"/>
              </a:rPr>
              <a:t>），保险</a:t>
            </a:r>
            <a:r>
              <a:rPr lang="zh-CN" altLang="en-US" dirty="0" smtClean="0">
                <a:latin typeface="微软雅黑" panose="020B0503020204020204" pitchFamily="34" charset="-122"/>
                <a:ea typeface="微软雅黑" panose="020B0503020204020204" pitchFamily="34" charset="-122"/>
              </a:rPr>
              <a:t>单交易的</a:t>
            </a:r>
            <a:r>
              <a:rPr lang="zh-CN" altLang="en-US" dirty="0">
                <a:latin typeface="微软雅黑" panose="020B0503020204020204" pitchFamily="34" charset="-122"/>
                <a:ea typeface="微软雅黑" panose="020B0503020204020204" pitchFamily="34" charset="-122"/>
              </a:rPr>
              <a:t>场所</a:t>
            </a:r>
            <a:endParaRPr lang="en-US" altLang="zh-CN" dirty="0" smtClean="0">
              <a:latin typeface="微软雅黑" panose="020B0503020204020204" pitchFamily="34" charset="-122"/>
              <a:ea typeface="微软雅黑" panose="020B0503020204020204" pitchFamily="34" charset="-122"/>
            </a:endParaRPr>
          </a:p>
          <a:p>
            <a:pPr marL="877888" lvl="1" indent="-342900" eaLnBrk="1" hangingPunct="1">
              <a:lnSpc>
                <a:spcPct val="100000"/>
              </a:lnSpc>
              <a:buClr>
                <a:srgbClr val="00B050"/>
              </a:buClr>
              <a:buFont typeface="Wingdings" pitchFamily="2" charset="2"/>
              <a:buChar char="n"/>
              <a:defRPr/>
            </a:pPr>
            <a:r>
              <a:rPr lang="zh-CN" altLang="en-US" dirty="0" smtClean="0">
                <a:latin typeface="微软雅黑" panose="020B0503020204020204" pitchFamily="34" charset="-122"/>
                <a:ea typeface="微软雅黑" panose="020B0503020204020204" pitchFamily="34" charset="-122"/>
              </a:rPr>
              <a:t>金融资产交易市场（</a:t>
            </a:r>
            <a:r>
              <a:rPr lang="en-US" altLang="zh-CN" dirty="0" smtClean="0">
                <a:latin typeface="微软雅黑" panose="020B0503020204020204" pitchFamily="34" charset="-122"/>
                <a:ea typeface="微软雅黑" panose="020B0503020204020204" pitchFamily="34" charset="-122"/>
              </a:rPr>
              <a:t>Financial Assets Exchange</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以</a:t>
            </a:r>
            <a:r>
              <a:rPr lang="zh-CN" altLang="en-US" dirty="0">
                <a:latin typeface="微软雅黑" panose="020B0503020204020204" pitchFamily="34" charset="-122"/>
                <a:ea typeface="微软雅黑" panose="020B0503020204020204" pitchFamily="34" charset="-122"/>
              </a:rPr>
              <a:t>金融资产为交易标的而形成的市场</a:t>
            </a:r>
          </a:p>
        </p:txBody>
      </p:sp>
      <p:sp>
        <p:nvSpPr>
          <p:cNvPr id="2" name="矩形 1"/>
          <p:cNvSpPr/>
          <p:nvPr/>
        </p:nvSpPr>
        <p:spPr>
          <a:xfrm>
            <a:off x="354013" y="1298575"/>
            <a:ext cx="326231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（一）金融市场的分类</a:t>
            </a:r>
          </a:p>
        </p:txBody>
      </p:sp>
      <p:sp>
        <p:nvSpPr>
          <p:cNvPr id="4" name="日期占位符 3"/>
          <p:cNvSpPr>
            <a:spLocks noGrp="1"/>
          </p:cNvSpPr>
          <p:nvPr>
            <p:ph type="dt" sz="half" idx="10"/>
          </p:nvPr>
        </p:nvSpPr>
        <p:spPr/>
        <p:txBody>
          <a:bodyPr/>
          <a:lstStyle/>
          <a:p>
            <a:pPr>
              <a:defRPr/>
            </a:pPr>
            <a:fld id="{C5197929-CF19-44F3-9EFF-A74B036CB372}"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5</a:t>
            </a:fld>
            <a:endParaRPr lang="zh-CN" altLang="en-US"/>
          </a:p>
        </p:txBody>
      </p:sp>
    </p:spTree>
    <p:extLst>
      <p:ext uri="{BB962C8B-B14F-4D97-AF65-F5344CB8AC3E}">
        <p14:creationId xmlns:p14="http://schemas.microsoft.com/office/powerpoint/2010/main" val="2090739895"/>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354013" y="1298575"/>
            <a:ext cx="326231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（一）金融市场的分类</a:t>
            </a:r>
          </a:p>
        </p:txBody>
      </p:sp>
      <p:sp>
        <p:nvSpPr>
          <p:cNvPr id="3" name="矩形 2"/>
          <p:cNvSpPr/>
          <p:nvPr/>
        </p:nvSpPr>
        <p:spPr>
          <a:xfrm>
            <a:off x="590550" y="2181697"/>
            <a:ext cx="11093450" cy="3901068"/>
          </a:xfrm>
          <a:prstGeom prst="rect">
            <a:avLst/>
          </a:prstGeom>
        </p:spPr>
        <p:txBody>
          <a:bodyPr wrap="square">
            <a:spAutoFit/>
          </a:bodyPr>
          <a:lstStyle/>
          <a:p>
            <a:pPr eaLnBrk="1" hangingPunct="1">
              <a:lnSpc>
                <a:spcPts val="33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、按交割期限划分</a:t>
            </a:r>
          </a:p>
          <a:p>
            <a:pPr marL="877888" lvl="1"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现货市场（</a:t>
            </a:r>
            <a:r>
              <a:rPr lang="en-US" altLang="zh-CN" sz="2400" dirty="0">
                <a:latin typeface="微软雅黑" panose="020B0503020204020204" pitchFamily="34" charset="-122"/>
                <a:ea typeface="微软雅黑" panose="020B0503020204020204" pitchFamily="34" charset="-122"/>
              </a:rPr>
              <a:t>spot market</a:t>
            </a:r>
            <a:r>
              <a:rPr lang="zh-CN" altLang="en-US" sz="2400" dirty="0">
                <a:latin typeface="微软雅黑" panose="020B0503020204020204" pitchFamily="34" charset="-122"/>
                <a:ea typeface="微软雅黑" panose="020B0503020204020204" pitchFamily="34" charset="-122"/>
              </a:rPr>
              <a:t>）交易：协议达成后在</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个交易日内进行交割</a:t>
            </a:r>
          </a:p>
          <a:p>
            <a:pPr marL="877888" lvl="1" indent="-342900" eaLnBrk="1" hangingPunct="1">
              <a:lnSpc>
                <a:spcPts val="3300"/>
              </a:lnSpc>
              <a:buClr>
                <a:srgbClr val="00B050"/>
              </a:buClr>
              <a:buFont typeface="Wingdings" pitchFamily="2" charset="2"/>
              <a:buChar char="n"/>
              <a:defRPr/>
            </a:pPr>
            <a:r>
              <a:rPr lang="zh-CN" altLang="en-US" sz="2400" dirty="0">
                <a:latin typeface="微软雅黑" panose="020B0503020204020204" pitchFamily="34" charset="-122"/>
                <a:ea typeface="微软雅黑" panose="020B0503020204020204" pitchFamily="34" charset="-122"/>
              </a:rPr>
              <a:t>期货市场（</a:t>
            </a:r>
            <a:r>
              <a:rPr lang="en-US" altLang="zh-CN" sz="2400" dirty="0">
                <a:latin typeface="微软雅黑" panose="020B0503020204020204" pitchFamily="34" charset="-122"/>
                <a:ea typeface="微软雅黑" panose="020B0503020204020204" pitchFamily="34" charset="-122"/>
              </a:rPr>
              <a:t>futures market</a:t>
            </a:r>
            <a:r>
              <a:rPr lang="zh-CN" altLang="en-US" sz="2400" dirty="0">
                <a:latin typeface="微软雅黑" panose="020B0503020204020204" pitchFamily="34" charset="-122"/>
                <a:ea typeface="微软雅黑" panose="020B0503020204020204" pitchFamily="34" charset="-122"/>
              </a:rPr>
              <a:t>）交易：协议达成后不立即交割，而是约定在某一特定时间后进行</a:t>
            </a:r>
            <a:r>
              <a:rPr lang="zh-CN" altLang="en-US" sz="2400" dirty="0" smtClean="0">
                <a:latin typeface="微软雅黑" panose="020B0503020204020204" pitchFamily="34" charset="-122"/>
                <a:ea typeface="微软雅黑" panose="020B0503020204020204" pitchFamily="34" charset="-122"/>
              </a:rPr>
              <a:t>交割</a:t>
            </a:r>
            <a:endParaRPr lang="zh-CN" altLang="en-US" sz="2400" dirty="0">
              <a:latin typeface="微软雅黑" panose="020B0503020204020204" pitchFamily="34" charset="-122"/>
              <a:ea typeface="微软雅黑" panose="020B0503020204020204" pitchFamily="34" charset="-122"/>
            </a:endParaRPr>
          </a:p>
          <a:p>
            <a:pPr eaLnBrk="1" hangingPunct="1">
              <a:lnSpc>
                <a:spcPts val="3300"/>
              </a:lnSpc>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4</a:t>
            </a:r>
            <a:r>
              <a:rPr lang="zh-CN" altLang="en-US" sz="2400" b="1" kern="0" dirty="0">
                <a:solidFill>
                  <a:schemeClr val="tx2"/>
                </a:solidFill>
                <a:latin typeface="微软雅黑" panose="020B0503020204020204" pitchFamily="34" charset="-122"/>
                <a:ea typeface="微软雅黑" panose="020B0503020204020204" pitchFamily="34" charset="-122"/>
              </a:rPr>
              <a:t>、按地域划分</a:t>
            </a:r>
          </a:p>
          <a:p>
            <a:pPr marL="877888" lvl="1" indent="-342900" eaLnBrk="1" hangingPunct="1">
              <a:lnSpc>
                <a:spcPts val="33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地方性市场、全国性市场</a:t>
            </a:r>
            <a:endParaRPr lang="en-US" altLang="zh-CN" sz="2400" dirty="0" smtClean="0">
              <a:latin typeface="微软雅黑" panose="020B0503020204020204" pitchFamily="34" charset="-122"/>
              <a:ea typeface="微软雅黑" panose="020B0503020204020204" pitchFamily="34" charset="-122"/>
            </a:endParaRPr>
          </a:p>
          <a:p>
            <a:pPr marL="877888" lvl="1" indent="-342900" eaLnBrk="1" hangingPunct="1">
              <a:lnSpc>
                <a:spcPts val="3300"/>
              </a:lnSpc>
              <a:buClr>
                <a:srgbClr val="00B05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区域性市场、国际性市场</a:t>
            </a:r>
            <a:endParaRPr lang="en-US" altLang="zh-CN" sz="2400" dirty="0" smtClean="0">
              <a:latin typeface="微软雅黑" panose="020B0503020204020204" pitchFamily="34" charset="-122"/>
              <a:ea typeface="微软雅黑" panose="020B0503020204020204" pitchFamily="34" charset="-122"/>
            </a:endParaRPr>
          </a:p>
          <a:p>
            <a:pPr marL="1335088" lvl="2" indent="-342900" eaLnBrk="1" hangingPunct="1">
              <a:lnSpc>
                <a:spcPts val="3300"/>
              </a:lnSpc>
              <a:buClr>
                <a:srgbClr val="00B050"/>
              </a:buClr>
              <a:buFont typeface="Wingdings" panose="05000000000000000000" pitchFamily="2" charset="2"/>
              <a:buChar char="l"/>
              <a:defRPr/>
            </a:pPr>
            <a:r>
              <a:rPr lang="zh-CN" altLang="en-US" sz="2400" dirty="0" smtClean="0">
                <a:latin typeface="微软雅黑" panose="020B0503020204020204" pitchFamily="34" charset="-122"/>
                <a:ea typeface="微软雅黑" panose="020B0503020204020204" pitchFamily="34" charset="-122"/>
              </a:rPr>
              <a:t>欧洲市场（离岸市场）：以交易</a:t>
            </a:r>
            <a:r>
              <a:rPr lang="zh-CN" altLang="en-US" sz="2400" dirty="0">
                <a:latin typeface="微软雅黑" panose="020B0503020204020204" pitchFamily="34" charset="-122"/>
                <a:ea typeface="微软雅黑" panose="020B0503020204020204" pitchFamily="34" charset="-122"/>
              </a:rPr>
              <a:t>发生地</a:t>
            </a:r>
            <a:r>
              <a:rPr lang="zh-CN" altLang="en-US" sz="2400" dirty="0" smtClean="0">
                <a:latin typeface="微软雅黑" panose="020B0503020204020204" pitchFamily="34" charset="-122"/>
                <a:ea typeface="微软雅黑" panose="020B0503020204020204" pitchFamily="34" charset="-122"/>
              </a:rPr>
              <a:t>之外他国</a:t>
            </a:r>
            <a:r>
              <a:rPr lang="zh-CN" altLang="en-US" sz="2400" dirty="0">
                <a:latin typeface="微软雅黑" panose="020B0503020204020204" pitchFamily="34" charset="-122"/>
                <a:ea typeface="微软雅黑" panose="020B0503020204020204" pitchFamily="34" charset="-122"/>
              </a:rPr>
              <a:t>货币为交易对象的</a:t>
            </a:r>
            <a:r>
              <a:rPr lang="zh-CN" altLang="en-US" sz="2400" dirty="0" smtClean="0">
                <a:latin typeface="微软雅黑" panose="020B0503020204020204" pitchFamily="34" charset="-122"/>
                <a:ea typeface="微软雅黑" panose="020B0503020204020204" pitchFamily="34" charset="-122"/>
              </a:rPr>
              <a:t>市场</a:t>
            </a:r>
            <a:endParaRPr lang="en-US" altLang="zh-CN" sz="2400" dirty="0" smtClean="0">
              <a:latin typeface="微软雅黑" panose="020B0503020204020204" pitchFamily="34" charset="-122"/>
              <a:ea typeface="微软雅黑" panose="020B0503020204020204" pitchFamily="34" charset="-122"/>
            </a:endParaRPr>
          </a:p>
          <a:p>
            <a:pPr marL="1335088" lvl="2" indent="-342900" eaLnBrk="1" hangingPunct="1">
              <a:lnSpc>
                <a:spcPts val="3300"/>
              </a:lnSpc>
              <a:buClr>
                <a:srgbClr val="00B050"/>
              </a:buClr>
              <a:buFont typeface="Wingdings" panose="05000000000000000000" pitchFamily="2" charset="2"/>
              <a:buChar char="l"/>
              <a:defRPr/>
            </a:pPr>
            <a:r>
              <a:rPr lang="zh-CN" altLang="en-US" sz="2400" dirty="0" smtClean="0">
                <a:latin typeface="微软雅黑" panose="020B0503020204020204" pitchFamily="34" charset="-122"/>
                <a:ea typeface="微软雅黑" panose="020B0503020204020204" pitchFamily="34" charset="-122"/>
              </a:rPr>
              <a:t>外国市场：外国企业在本地发行债券与交易市场</a:t>
            </a:r>
            <a:endParaRPr lang="zh-CN" altLang="en-US" sz="2400" dirty="0">
              <a:latin typeface="微软雅黑" panose="020B0503020204020204" pitchFamily="34" charset="-122"/>
              <a:ea typeface="微软雅黑" panose="020B0503020204020204" pitchFamily="34" charset="-122"/>
            </a:endParaRPr>
          </a:p>
        </p:txBody>
      </p:sp>
      <p:sp>
        <p:nvSpPr>
          <p:cNvPr id="4" name="日期占位符 3"/>
          <p:cNvSpPr>
            <a:spLocks noGrp="1"/>
          </p:cNvSpPr>
          <p:nvPr>
            <p:ph type="dt" sz="half" idx="10"/>
          </p:nvPr>
        </p:nvSpPr>
        <p:spPr/>
        <p:txBody>
          <a:bodyPr/>
          <a:lstStyle/>
          <a:p>
            <a:pPr>
              <a:defRPr/>
            </a:pPr>
            <a:fld id="{FFDA24A0-9847-456F-AE83-18C2E5F846FB}"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6</a:t>
            </a:fld>
            <a:endParaRPr lang="zh-CN" altLang="en-US"/>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12"/>
          <p:cNvSpPr txBox="1">
            <a:spLocks noChangeArrowheads="1"/>
          </p:cNvSpPr>
          <p:nvPr/>
        </p:nvSpPr>
        <p:spPr bwMode="auto">
          <a:xfrm>
            <a:off x="768350" y="431800"/>
            <a:ext cx="610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1395426" y="1904725"/>
            <a:ext cx="9410970" cy="437934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00000"/>
              </a:lnSpc>
              <a:spcBef>
                <a:spcPts val="300"/>
              </a:spcBef>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、市场参与者</a:t>
            </a:r>
          </a:p>
          <a:p>
            <a:pPr marL="877888" lvl="1" indent="-342900"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政府：中央、地方、城市</a:t>
            </a:r>
          </a:p>
          <a:p>
            <a:pPr marL="877888" lvl="1" indent="-342900"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中央银行：市场调控</a:t>
            </a:r>
          </a:p>
          <a:p>
            <a:pPr marL="877888" lvl="1" indent="-342900"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金融机构：融资与流动性管理</a:t>
            </a:r>
          </a:p>
          <a:p>
            <a:pPr marL="877888" lvl="1" indent="-342900"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企业：融资与风险管理</a:t>
            </a:r>
          </a:p>
          <a:p>
            <a:pPr marL="877888" lvl="1" indent="-342900"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居民：交易与投资</a:t>
            </a:r>
            <a:endParaRPr lang="en-US" altLang="zh-CN" sz="2000" dirty="0">
              <a:latin typeface="微软雅黑" panose="020B0503020204020204" pitchFamily="34" charset="-122"/>
              <a:ea typeface="微软雅黑" panose="020B0503020204020204" pitchFamily="34" charset="-122"/>
            </a:endParaRPr>
          </a:p>
          <a:p>
            <a:pPr marL="0" indent="0" eaLnBrk="1" hangingPunct="1">
              <a:lnSpc>
                <a:spcPct val="100000"/>
              </a:lnSpc>
              <a:spcBef>
                <a:spcPts val="3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、金融工具</a:t>
            </a:r>
            <a:r>
              <a:rPr lang="zh-CN" altLang="en-US" sz="2400" b="1" kern="0" dirty="0" smtClean="0">
                <a:solidFill>
                  <a:schemeClr val="tx2"/>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金融资产与其他金融工具</a:t>
            </a:r>
            <a:endParaRPr lang="en-US" altLang="zh-CN" sz="2400" dirty="0" smtClean="0">
              <a:latin typeface="微软雅黑" panose="020B0503020204020204" pitchFamily="34" charset="-122"/>
              <a:ea typeface="微软雅黑" panose="020B0503020204020204" pitchFamily="34" charset="-122"/>
            </a:endParaRPr>
          </a:p>
          <a:p>
            <a:pPr marL="0" indent="0" eaLnBrk="1" hangingPunct="1">
              <a:lnSpc>
                <a:spcPct val="100000"/>
              </a:lnSpc>
              <a:spcBef>
                <a:spcPts val="3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、金融工具的价格</a:t>
            </a:r>
            <a:r>
              <a:rPr lang="zh-CN" altLang="en-US" sz="2400" dirty="0">
                <a:latin typeface="微软雅黑" panose="020B0503020204020204" pitchFamily="34" charset="-122"/>
                <a:ea typeface="微软雅黑" panose="020B0503020204020204" pitchFamily="34" charset="-122"/>
              </a:rPr>
              <a:t>：不同种类的价格</a:t>
            </a:r>
          </a:p>
          <a:p>
            <a:pPr marL="0" indent="0" eaLnBrk="1" hangingPunct="1">
              <a:lnSpc>
                <a:spcPct val="100000"/>
              </a:lnSpc>
              <a:spcBef>
                <a:spcPts val="30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4</a:t>
            </a:r>
            <a:r>
              <a:rPr lang="zh-CN" altLang="en-US" sz="2400" b="1" kern="0" dirty="0">
                <a:solidFill>
                  <a:schemeClr val="tx2"/>
                </a:solidFill>
                <a:latin typeface="微软雅黑" panose="020B0503020204020204" pitchFamily="34" charset="-122"/>
                <a:ea typeface="微软雅黑" panose="020B0503020204020204" pitchFamily="34" charset="-122"/>
              </a:rPr>
              <a:t>、金融交易的组织形式</a:t>
            </a:r>
          </a:p>
          <a:p>
            <a:pPr marL="534988" indent="360363"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固定场所的有组织、有制度、集中进行交易</a:t>
            </a:r>
          </a:p>
          <a:p>
            <a:pPr marL="534988" indent="360363"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分散交易的方式</a:t>
            </a:r>
          </a:p>
          <a:p>
            <a:pPr marL="534988" indent="360363" eaLnBrk="1" hangingPunct="1">
              <a:lnSpc>
                <a:spcPct val="100000"/>
              </a:lnSpc>
              <a:spcBef>
                <a:spcPts val="3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电讯网络交易</a:t>
            </a:r>
            <a:r>
              <a:rPr lang="zh-CN" altLang="en-US" sz="2000" dirty="0" smtClean="0">
                <a:latin typeface="微软雅黑" panose="020B0503020204020204" pitchFamily="34" charset="-122"/>
                <a:ea typeface="微软雅黑" panose="020B0503020204020204" pitchFamily="34" charset="-122"/>
              </a:rPr>
              <a:t>方式</a:t>
            </a:r>
            <a:endParaRPr lang="en-US" altLang="zh-CN" dirty="0" smtClean="0">
              <a:latin typeface="微软雅黑" panose="020B0503020204020204" pitchFamily="34" charset="-122"/>
              <a:ea typeface="微软雅黑" panose="020B0503020204020204" pitchFamily="34" charset="-122"/>
            </a:endParaRPr>
          </a:p>
        </p:txBody>
      </p:sp>
      <p:sp>
        <p:nvSpPr>
          <p:cNvPr id="2" name="矩形 1"/>
          <p:cNvSpPr/>
          <p:nvPr/>
        </p:nvSpPr>
        <p:spPr>
          <a:xfrm>
            <a:off x="355600" y="1387475"/>
            <a:ext cx="387826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（二）金融市场的构成要素</a:t>
            </a:r>
          </a:p>
        </p:txBody>
      </p:sp>
      <p:sp>
        <p:nvSpPr>
          <p:cNvPr id="4" name="日期占位符 3"/>
          <p:cNvSpPr>
            <a:spLocks noGrp="1"/>
          </p:cNvSpPr>
          <p:nvPr>
            <p:ph type="dt" sz="half" idx="10"/>
          </p:nvPr>
        </p:nvSpPr>
        <p:spPr/>
        <p:txBody>
          <a:bodyPr/>
          <a:lstStyle/>
          <a:p>
            <a:pPr>
              <a:defRPr/>
            </a:pPr>
            <a:fld id="{098F4C56-2D6C-4F7D-ADE0-D77660F89974}" type="datetime1">
              <a:rPr lang="zh-CN" altLang="en-US" smtClean="0"/>
              <a:t>2021/10/29</a:t>
            </a:fld>
            <a:endParaRPr lang="zh-CN" altLang="en-US"/>
          </a:p>
        </p:txBody>
      </p:sp>
      <p:sp>
        <p:nvSpPr>
          <p:cNvPr id="5" name="灯片编号占位符 4"/>
          <p:cNvSpPr>
            <a:spLocks noGrp="1"/>
          </p:cNvSpPr>
          <p:nvPr>
            <p:ph type="sldNum" sz="quarter" idx="12"/>
          </p:nvPr>
        </p:nvSpPr>
        <p:spPr/>
        <p:txBody>
          <a:bodyPr/>
          <a:lstStyle/>
          <a:p>
            <a:pPr>
              <a:defRPr/>
            </a:pPr>
            <a:fld id="{826BB75B-6F0D-476A-BF5C-7F56AFC1151F}" type="slidenum">
              <a:rPr lang="zh-CN" altLang="en-US" smtClean="0"/>
              <a:pPr>
                <a:defRPr/>
              </a:pPr>
              <a:t>7</a:t>
            </a:fld>
            <a:endParaRPr lang="zh-CN" altLang="en-US"/>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4013" y="1114425"/>
            <a:ext cx="3262312"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（三）金融体系与构成</a:t>
            </a:r>
          </a:p>
        </p:txBody>
      </p:sp>
      <p:grpSp>
        <p:nvGrpSpPr>
          <p:cNvPr id="20485" name="组合 3"/>
          <p:cNvGrpSpPr>
            <a:grpSpLocks/>
          </p:cNvGrpSpPr>
          <p:nvPr/>
        </p:nvGrpSpPr>
        <p:grpSpPr bwMode="auto">
          <a:xfrm>
            <a:off x="3577619" y="1885950"/>
            <a:ext cx="8121650" cy="4605338"/>
            <a:chOff x="639580" y="1886419"/>
            <a:chExt cx="8122325" cy="4605013"/>
          </a:xfrm>
        </p:grpSpPr>
        <p:sp>
          <p:nvSpPr>
            <p:cNvPr id="20488" name="AutoShape 2"/>
            <p:cNvSpPr>
              <a:spLocks/>
            </p:cNvSpPr>
            <p:nvPr/>
          </p:nvSpPr>
          <p:spPr bwMode="auto">
            <a:xfrm>
              <a:off x="3478705" y="2464269"/>
              <a:ext cx="871537" cy="1295400"/>
            </a:xfrm>
            <a:prstGeom prst="leftBrace">
              <a:avLst>
                <a:gd name="adj1" fmla="val 681"/>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20489" name="AutoShape 3"/>
            <p:cNvSpPr>
              <a:spLocks/>
            </p:cNvSpPr>
            <p:nvPr/>
          </p:nvSpPr>
          <p:spPr bwMode="auto">
            <a:xfrm>
              <a:off x="1102217" y="3184994"/>
              <a:ext cx="792163" cy="3240087"/>
            </a:xfrm>
            <a:prstGeom prst="leftBrace">
              <a:avLst>
                <a:gd name="adj1" fmla="val 0"/>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20490" name="AutoShape 4"/>
            <p:cNvSpPr>
              <a:spLocks/>
            </p:cNvSpPr>
            <p:nvPr/>
          </p:nvSpPr>
          <p:spPr bwMode="auto">
            <a:xfrm>
              <a:off x="6718792" y="3759669"/>
              <a:ext cx="1008063" cy="863600"/>
            </a:xfrm>
            <a:prstGeom prst="leftBrace">
              <a:avLst>
                <a:gd name="adj1" fmla="val 458"/>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20491" name="AutoShape 5"/>
            <p:cNvSpPr>
              <a:spLocks/>
            </p:cNvSpPr>
            <p:nvPr/>
          </p:nvSpPr>
          <p:spPr bwMode="auto">
            <a:xfrm>
              <a:off x="3407267" y="4120031"/>
              <a:ext cx="1019175" cy="1296988"/>
            </a:xfrm>
            <a:prstGeom prst="leftBrace">
              <a:avLst>
                <a:gd name="adj1" fmla="val 583"/>
                <a:gd name="adj2" fmla="val 23644"/>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20492" name="Text Box 8"/>
            <p:cNvSpPr txBox="1">
              <a:spLocks noChangeArrowheads="1"/>
            </p:cNvSpPr>
            <p:nvPr/>
          </p:nvSpPr>
          <p:spPr bwMode="auto">
            <a:xfrm>
              <a:off x="1822942" y="2967506"/>
              <a:ext cx="1800225" cy="3552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54000" rIns="90000" bIns="540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货币市场</a:t>
              </a:r>
            </a:p>
          </p:txBody>
        </p:sp>
        <p:sp>
          <p:nvSpPr>
            <p:cNvPr id="20493" name="Text Box 9"/>
            <p:cNvSpPr txBox="1">
              <a:spLocks noChangeArrowheads="1"/>
            </p:cNvSpPr>
            <p:nvPr/>
          </p:nvSpPr>
          <p:spPr bwMode="auto">
            <a:xfrm>
              <a:off x="1822942" y="4839169"/>
              <a:ext cx="1800225" cy="3552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54000" rIns="90000" bIns="540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外汇市场</a:t>
              </a:r>
            </a:p>
          </p:txBody>
        </p:sp>
        <p:sp>
          <p:nvSpPr>
            <p:cNvPr id="20494" name="Text Box 10"/>
            <p:cNvSpPr txBox="1">
              <a:spLocks noChangeArrowheads="1"/>
            </p:cNvSpPr>
            <p:nvPr/>
          </p:nvSpPr>
          <p:spPr bwMode="auto">
            <a:xfrm>
              <a:off x="4370880" y="2318219"/>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票据市场</a:t>
              </a:r>
            </a:p>
          </p:txBody>
        </p:sp>
        <p:sp>
          <p:nvSpPr>
            <p:cNvPr id="20495" name="Text Box 11"/>
            <p:cNvSpPr txBox="1">
              <a:spLocks noChangeArrowheads="1"/>
            </p:cNvSpPr>
            <p:nvPr/>
          </p:nvSpPr>
          <p:spPr bwMode="auto">
            <a:xfrm>
              <a:off x="4342305" y="2750019"/>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同业拆借市场</a:t>
              </a:r>
            </a:p>
          </p:txBody>
        </p:sp>
        <p:sp>
          <p:nvSpPr>
            <p:cNvPr id="20496" name="Text Box 12"/>
            <p:cNvSpPr txBox="1">
              <a:spLocks noChangeArrowheads="1"/>
            </p:cNvSpPr>
            <p:nvPr/>
          </p:nvSpPr>
          <p:spPr bwMode="auto">
            <a:xfrm>
              <a:off x="4342305" y="3208806"/>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短期政府债券市场</a:t>
              </a:r>
            </a:p>
          </p:txBody>
        </p:sp>
        <p:sp>
          <p:nvSpPr>
            <p:cNvPr id="20497" name="Text Box 13"/>
            <p:cNvSpPr txBox="1">
              <a:spLocks noChangeArrowheads="1"/>
            </p:cNvSpPr>
            <p:nvPr/>
          </p:nvSpPr>
          <p:spPr bwMode="auto">
            <a:xfrm>
              <a:off x="4342305" y="3626319"/>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大额可转让存单市场</a:t>
              </a:r>
            </a:p>
          </p:txBody>
        </p:sp>
        <p:sp>
          <p:nvSpPr>
            <p:cNvPr id="20498" name="Text Box 14"/>
            <p:cNvSpPr txBox="1">
              <a:spLocks noChangeArrowheads="1"/>
            </p:cNvSpPr>
            <p:nvPr/>
          </p:nvSpPr>
          <p:spPr bwMode="auto">
            <a:xfrm>
              <a:off x="1822942" y="6136156"/>
              <a:ext cx="1800225" cy="3552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54000" rIns="90000" bIns="540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保险市场</a:t>
              </a:r>
            </a:p>
          </p:txBody>
        </p:sp>
        <p:sp>
          <p:nvSpPr>
            <p:cNvPr id="20499" name="Text Box 15"/>
            <p:cNvSpPr txBox="1">
              <a:spLocks noChangeArrowheads="1"/>
            </p:cNvSpPr>
            <p:nvPr/>
          </p:nvSpPr>
          <p:spPr bwMode="auto">
            <a:xfrm>
              <a:off x="1822942" y="4120031"/>
              <a:ext cx="1800225" cy="3552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54000" rIns="90000" bIns="540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资本市场</a:t>
              </a:r>
            </a:p>
          </p:txBody>
        </p:sp>
        <p:sp>
          <p:nvSpPr>
            <p:cNvPr id="20500" name="Text Box 16"/>
            <p:cNvSpPr txBox="1">
              <a:spLocks noChangeArrowheads="1"/>
            </p:cNvSpPr>
            <p:nvPr/>
          </p:nvSpPr>
          <p:spPr bwMode="auto">
            <a:xfrm>
              <a:off x="1822942" y="5486869"/>
              <a:ext cx="1800225" cy="3552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54000" rIns="90000" bIns="540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黄金市场</a:t>
              </a:r>
            </a:p>
          </p:txBody>
        </p:sp>
        <p:sp>
          <p:nvSpPr>
            <p:cNvPr id="20501" name="Text Box 17"/>
            <p:cNvSpPr txBox="1">
              <a:spLocks noChangeArrowheads="1"/>
            </p:cNvSpPr>
            <p:nvPr/>
          </p:nvSpPr>
          <p:spPr bwMode="auto">
            <a:xfrm>
              <a:off x="4355005" y="4069231"/>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证券市场</a:t>
              </a:r>
            </a:p>
          </p:txBody>
        </p:sp>
        <p:sp>
          <p:nvSpPr>
            <p:cNvPr id="20502" name="Text Box 18"/>
            <p:cNvSpPr txBox="1">
              <a:spLocks noChangeArrowheads="1"/>
            </p:cNvSpPr>
            <p:nvPr/>
          </p:nvSpPr>
          <p:spPr bwMode="auto">
            <a:xfrm>
              <a:off x="4342305" y="4602631"/>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长期信贷市场</a:t>
              </a:r>
            </a:p>
          </p:txBody>
        </p:sp>
        <p:sp>
          <p:nvSpPr>
            <p:cNvPr id="20503" name="Text Box 19"/>
            <p:cNvSpPr txBox="1">
              <a:spLocks noChangeArrowheads="1"/>
            </p:cNvSpPr>
            <p:nvPr/>
          </p:nvSpPr>
          <p:spPr bwMode="auto">
            <a:xfrm>
              <a:off x="4370880" y="1886419"/>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回购市场</a:t>
              </a:r>
            </a:p>
          </p:txBody>
        </p:sp>
        <p:sp>
          <p:nvSpPr>
            <p:cNvPr id="20504" name="Text Box 20"/>
            <p:cNvSpPr txBox="1">
              <a:spLocks noChangeArrowheads="1"/>
            </p:cNvSpPr>
            <p:nvPr/>
          </p:nvSpPr>
          <p:spPr bwMode="auto">
            <a:xfrm>
              <a:off x="4342305" y="5124919"/>
              <a:ext cx="2520950" cy="304384"/>
            </a:xfrm>
            <a:prstGeom prst="rect">
              <a:avLst/>
            </a:prstGeom>
            <a:solidFill>
              <a:srgbClr val="99CCFF"/>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28800" rIns="90000" bIns="2880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融资租赁市场</a:t>
              </a:r>
            </a:p>
          </p:txBody>
        </p:sp>
        <p:sp>
          <p:nvSpPr>
            <p:cNvPr id="20505" name="Text Box 21"/>
            <p:cNvSpPr txBox="1">
              <a:spLocks noChangeArrowheads="1"/>
            </p:cNvSpPr>
            <p:nvPr/>
          </p:nvSpPr>
          <p:spPr bwMode="auto">
            <a:xfrm>
              <a:off x="7274417" y="4250206"/>
              <a:ext cx="1482725" cy="517065"/>
            </a:xfrm>
            <a:prstGeom prst="rect">
              <a:avLst/>
            </a:prstGeom>
            <a:solidFill>
              <a:schemeClr val="accent1"/>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80000"/>
                </a:lnSpc>
                <a:spcBef>
                  <a:spcPct val="50000"/>
                </a:spcBef>
              </a:pPr>
              <a:r>
                <a:rPr lang="zh-CN" altLang="en-US" sz="1600" b="1">
                  <a:latin typeface="微软雅黑" pitchFamily="34" charset="-122"/>
                  <a:ea typeface="微软雅黑" pitchFamily="34" charset="-122"/>
                </a:rPr>
                <a:t>中长期</a:t>
              </a:r>
            </a:p>
            <a:p>
              <a:pPr algn="ctr" eaLnBrk="1" hangingPunct="1">
                <a:lnSpc>
                  <a:spcPct val="80000"/>
                </a:lnSpc>
                <a:spcBef>
                  <a:spcPct val="50000"/>
                </a:spcBef>
              </a:pPr>
              <a:r>
                <a:rPr lang="zh-CN" altLang="en-US" sz="1600" b="1">
                  <a:latin typeface="微软雅黑" pitchFamily="34" charset="-122"/>
                  <a:ea typeface="微软雅黑" pitchFamily="34" charset="-122"/>
                </a:rPr>
                <a:t>债券市场</a:t>
              </a:r>
            </a:p>
          </p:txBody>
        </p:sp>
        <p:sp>
          <p:nvSpPr>
            <p:cNvPr id="20506" name="Text Box 22"/>
            <p:cNvSpPr txBox="1">
              <a:spLocks noChangeArrowheads="1"/>
            </p:cNvSpPr>
            <p:nvPr/>
          </p:nvSpPr>
          <p:spPr bwMode="auto">
            <a:xfrm>
              <a:off x="7274417" y="3640606"/>
              <a:ext cx="1487488" cy="246221"/>
            </a:xfrm>
            <a:prstGeom prst="rect">
              <a:avLst/>
            </a:prstGeom>
            <a:solidFill>
              <a:schemeClr val="accent1"/>
            </a:solidFill>
            <a:ln w="63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股票市场</a:t>
              </a:r>
            </a:p>
          </p:txBody>
        </p:sp>
        <p:sp>
          <p:nvSpPr>
            <p:cNvPr id="20507" name="Text Box 23"/>
            <p:cNvSpPr txBox="1">
              <a:spLocks noChangeArrowheads="1"/>
            </p:cNvSpPr>
            <p:nvPr/>
          </p:nvSpPr>
          <p:spPr bwMode="auto">
            <a:xfrm>
              <a:off x="639580" y="3543769"/>
              <a:ext cx="430887" cy="2592387"/>
            </a:xfrm>
            <a:prstGeom prst="rect">
              <a:avLst/>
            </a:prstGeom>
            <a:solidFill>
              <a:srgbClr val="ECFC20"/>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50000"/>
                </a:spcBef>
              </a:pPr>
              <a:r>
                <a:rPr lang="zh-CN" altLang="en-US" sz="1600" b="1">
                  <a:latin typeface="微软雅黑" pitchFamily="34" charset="-122"/>
                  <a:ea typeface="微软雅黑" pitchFamily="34" charset="-122"/>
                </a:rPr>
                <a:t>金融市场</a:t>
              </a:r>
            </a:p>
          </p:txBody>
        </p:sp>
      </p:grpSp>
      <p:sp>
        <p:nvSpPr>
          <p:cNvPr id="20486" name="矩形 4"/>
          <p:cNvSpPr>
            <a:spLocks noChangeArrowheads="1"/>
          </p:cNvSpPr>
          <p:nvPr/>
        </p:nvSpPr>
        <p:spPr bwMode="auto">
          <a:xfrm>
            <a:off x="465364" y="1674183"/>
            <a:ext cx="609559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877888" lvl="1" indent="-342900" eaLnBrk="1" hangingPunct="1">
              <a:lnSpc>
                <a:spcPct val="150000"/>
              </a:lnSpc>
              <a:buClr>
                <a:srgbClr val="00B050"/>
              </a:buClr>
              <a:buFont typeface="Wingdings" pitchFamily="2" charset="2"/>
              <a:buChar char="n"/>
            </a:pPr>
            <a:r>
              <a:rPr lang="zh-CN" altLang="en-US" sz="2200" b="1" dirty="0">
                <a:latin typeface="微软雅黑" pitchFamily="34" charset="-122"/>
                <a:ea typeface="微软雅黑" pitchFamily="34" charset="-122"/>
              </a:rPr>
              <a:t>市场体系分为：产品市场和要素市场</a:t>
            </a:r>
          </a:p>
          <a:p>
            <a:pPr marL="877888" lvl="1" indent="-342900" eaLnBrk="1" hangingPunct="1">
              <a:lnSpc>
                <a:spcPct val="150000"/>
              </a:lnSpc>
              <a:buClr>
                <a:srgbClr val="00B050"/>
              </a:buClr>
              <a:buFont typeface="Wingdings" pitchFamily="2" charset="2"/>
              <a:buChar char="n"/>
            </a:pPr>
            <a:r>
              <a:rPr lang="zh-CN" altLang="en-US" sz="2200" b="1" dirty="0">
                <a:latin typeface="微软雅黑" pitchFamily="34" charset="-122"/>
                <a:ea typeface="微软雅黑" pitchFamily="34" charset="-122"/>
              </a:rPr>
              <a:t>金融市场属于要素市场，是联系其他市场的纽带</a:t>
            </a:r>
          </a:p>
          <a:p>
            <a:pPr eaLnBrk="1" hangingPunct="1">
              <a:lnSpc>
                <a:spcPct val="150000"/>
              </a:lnSpc>
              <a:buClr>
                <a:srgbClr val="FF3300"/>
              </a:buClr>
              <a:buFont typeface="Wingdings" pitchFamily="2" charset="2"/>
              <a:buNone/>
            </a:pPr>
            <a:endParaRPr lang="zh-CN" altLang="en-US" sz="2200" b="1" dirty="0">
              <a:solidFill>
                <a:schemeClr val="accent1"/>
              </a:solidFill>
              <a:latin typeface="微软雅黑" pitchFamily="34" charset="-122"/>
              <a:ea typeface="微软雅黑" pitchFamily="34" charset="-122"/>
            </a:endParaRPr>
          </a:p>
        </p:txBody>
      </p:sp>
      <p:sp>
        <p:nvSpPr>
          <p:cNvPr id="2048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539E876F-8D4C-4D80-8771-00184DF198BA}"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8</a:t>
            </a:fld>
            <a:endParaRPr lang="zh-CN" altLang="en-US"/>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23950"/>
            <a:ext cx="3878263" cy="534988"/>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（四）金融市场的一般功能</a:t>
            </a:r>
          </a:p>
        </p:txBody>
      </p:sp>
      <p:sp>
        <p:nvSpPr>
          <p:cNvPr id="30" name="Rectangle 3"/>
          <p:cNvSpPr txBox="1">
            <a:spLocks noChangeArrowheads="1"/>
          </p:cNvSpPr>
          <p:nvPr/>
        </p:nvSpPr>
        <p:spPr>
          <a:xfrm>
            <a:off x="768350" y="1863860"/>
            <a:ext cx="10277475" cy="38735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spcBef>
                <a:spcPts val="0"/>
              </a:spcBef>
              <a:buClr>
                <a:srgbClr val="FF3300"/>
              </a:buClr>
              <a:buFont typeface="Wingdings" panose="05000000000000000000" pitchFamily="2" charset="2"/>
              <a:buNone/>
              <a:defRPr/>
            </a:pPr>
            <a:r>
              <a:rPr lang="en-US" altLang="zh-CN" sz="2400" b="1" kern="0" dirty="0" smtClean="0">
                <a:solidFill>
                  <a:schemeClr val="tx2"/>
                </a:solidFill>
                <a:latin typeface="微软雅黑" panose="020B0503020204020204" pitchFamily="34" charset="-122"/>
                <a:ea typeface="微软雅黑" panose="020B0503020204020204" pitchFamily="34" charset="-122"/>
              </a:rPr>
              <a:t>1</a:t>
            </a:r>
            <a:r>
              <a:rPr lang="zh-CN" altLang="en-US" sz="2400" b="1" kern="0" dirty="0">
                <a:solidFill>
                  <a:schemeClr val="tx2"/>
                </a:solidFill>
                <a:latin typeface="微软雅黑" panose="020B0503020204020204" pitchFamily="34" charset="-122"/>
                <a:ea typeface="微软雅黑" panose="020B0503020204020204" pitchFamily="34" charset="-122"/>
              </a:rPr>
              <a:t>、资源配置与转化功能（储蓄转化投资）</a:t>
            </a:r>
          </a:p>
          <a:p>
            <a:pPr marL="0" indent="0" eaLnBrk="1" hangingPunct="1">
              <a:lnSpc>
                <a:spcPct val="150000"/>
              </a:lnSpc>
              <a:spcBef>
                <a:spcPts val="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2</a:t>
            </a:r>
            <a:r>
              <a:rPr lang="zh-CN" altLang="en-US" sz="2400" b="1" kern="0" dirty="0">
                <a:solidFill>
                  <a:schemeClr val="tx2"/>
                </a:solidFill>
                <a:latin typeface="微软雅黑" panose="020B0503020204020204" pitchFamily="34" charset="-122"/>
                <a:ea typeface="微软雅黑" panose="020B0503020204020204" pitchFamily="34" charset="-122"/>
              </a:rPr>
              <a:t>、价格发现功能（公司价值、远期定价）</a:t>
            </a:r>
          </a:p>
          <a:p>
            <a:pPr marL="0" indent="0" eaLnBrk="1" hangingPunct="1">
              <a:lnSpc>
                <a:spcPct val="150000"/>
              </a:lnSpc>
              <a:spcBef>
                <a:spcPts val="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3</a:t>
            </a:r>
            <a:r>
              <a:rPr lang="zh-CN" altLang="en-US" sz="2400" b="1" kern="0" dirty="0">
                <a:solidFill>
                  <a:schemeClr val="tx2"/>
                </a:solidFill>
                <a:latin typeface="微软雅黑" panose="020B0503020204020204" pitchFamily="34" charset="-122"/>
                <a:ea typeface="微软雅黑" panose="020B0503020204020204" pitchFamily="34" charset="-122"/>
              </a:rPr>
              <a:t>、风险分散和规避功能（分散</a:t>
            </a:r>
            <a:r>
              <a:rPr lang="en-US" altLang="zh-CN" sz="2400" b="1" kern="0" dirty="0">
                <a:solidFill>
                  <a:schemeClr val="tx2"/>
                </a:solidFill>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集中</a:t>
            </a:r>
            <a:r>
              <a:rPr lang="en-US" altLang="zh-CN" sz="2400" b="1" kern="0" dirty="0">
                <a:solidFill>
                  <a:schemeClr val="tx2"/>
                </a:solidFill>
                <a:latin typeface="微软雅黑" panose="020B0503020204020204" pitchFamily="34" charset="-122"/>
                <a:ea typeface="微软雅黑" panose="020B0503020204020204" pitchFamily="34" charset="-122"/>
              </a:rPr>
              <a:t>-</a:t>
            </a:r>
            <a:r>
              <a:rPr lang="zh-CN" altLang="en-US" sz="2400" b="1" kern="0" dirty="0">
                <a:solidFill>
                  <a:schemeClr val="tx2"/>
                </a:solidFill>
                <a:latin typeface="微软雅黑" panose="020B0503020204020204" pitchFamily="34" charset="-122"/>
                <a:ea typeface="微软雅黑" panose="020B0503020204020204" pitchFamily="34" charset="-122"/>
              </a:rPr>
              <a:t>分散）</a:t>
            </a:r>
          </a:p>
          <a:p>
            <a:pPr marL="0" indent="0" eaLnBrk="1" hangingPunct="1">
              <a:lnSpc>
                <a:spcPct val="150000"/>
              </a:lnSpc>
              <a:spcBef>
                <a:spcPts val="0"/>
              </a:spcBef>
              <a:buClr>
                <a:srgbClr val="FF3300"/>
              </a:buClr>
              <a:buFont typeface="Wingdings" panose="05000000000000000000" pitchFamily="2" charset="2"/>
              <a:buNone/>
              <a:defRPr/>
            </a:pPr>
            <a:r>
              <a:rPr lang="en-US" altLang="zh-CN" sz="2400" b="1" kern="0" dirty="0">
                <a:solidFill>
                  <a:schemeClr val="tx2"/>
                </a:solidFill>
                <a:latin typeface="微软雅黑" panose="020B0503020204020204" pitchFamily="34" charset="-122"/>
                <a:ea typeface="微软雅黑" panose="020B0503020204020204" pitchFamily="34" charset="-122"/>
              </a:rPr>
              <a:t>4</a:t>
            </a:r>
            <a:r>
              <a:rPr lang="zh-CN" altLang="en-US" sz="2400" b="1" kern="0" dirty="0">
                <a:solidFill>
                  <a:schemeClr val="tx2"/>
                </a:solidFill>
                <a:latin typeface="微软雅黑" panose="020B0503020204020204" pitchFamily="34" charset="-122"/>
                <a:ea typeface="微软雅黑" panose="020B0503020204020204" pitchFamily="34" charset="-122"/>
              </a:rPr>
              <a:t>、宏观调控传导功能</a:t>
            </a:r>
          </a:p>
          <a:p>
            <a:pPr marL="877888" lvl="1" indent="-342900" eaLnBrk="1" hangingPunct="1">
              <a:lnSpc>
                <a:spcPct val="150000"/>
              </a:lnSpc>
              <a:spcBef>
                <a:spcPts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为</a:t>
            </a:r>
            <a:r>
              <a:rPr lang="zh-CN" altLang="en-US" dirty="0">
                <a:solidFill>
                  <a:srgbClr val="FF0000"/>
                </a:solidFill>
                <a:latin typeface="微软雅黑" panose="020B0503020204020204" pitchFamily="34" charset="-122"/>
                <a:ea typeface="微软雅黑" panose="020B0503020204020204" pitchFamily="34" charset="-122"/>
              </a:rPr>
              <a:t>货币政策</a:t>
            </a:r>
            <a:r>
              <a:rPr lang="zh-CN" altLang="en-US" dirty="0">
                <a:latin typeface="微软雅黑" panose="020B0503020204020204" pitchFamily="34" charset="-122"/>
                <a:ea typeface="微软雅黑" panose="020B0503020204020204" pitchFamily="34" charset="-122"/>
              </a:rPr>
              <a:t>提供了传导路径</a:t>
            </a:r>
          </a:p>
          <a:p>
            <a:pPr marL="877888" lvl="1" indent="-342900" eaLnBrk="1" hangingPunct="1">
              <a:lnSpc>
                <a:spcPct val="150000"/>
              </a:lnSpc>
              <a:spcBef>
                <a:spcPts val="0"/>
              </a:spcBef>
              <a:buClr>
                <a:srgbClr val="00B050"/>
              </a:buClr>
              <a:buFont typeface="Wingdings" pitchFamily="2" charset="2"/>
              <a:buChar char="n"/>
              <a:defRPr/>
            </a:pPr>
            <a:r>
              <a:rPr lang="zh-CN" altLang="en-US" dirty="0">
                <a:solidFill>
                  <a:srgbClr val="FF0000"/>
                </a:solidFill>
                <a:latin typeface="微软雅黑" panose="020B0503020204020204" pitchFamily="34" charset="-122"/>
                <a:ea typeface="微软雅黑" panose="020B0503020204020204" pitchFamily="34" charset="-122"/>
              </a:rPr>
              <a:t>财政政策</a:t>
            </a:r>
            <a:r>
              <a:rPr lang="zh-CN" altLang="en-US" dirty="0">
                <a:latin typeface="微软雅黑" panose="020B0503020204020204" pitchFamily="34" charset="-122"/>
                <a:ea typeface="微软雅黑" panose="020B0503020204020204" pitchFamily="34" charset="-122"/>
              </a:rPr>
              <a:t>的实施离不开金融市场</a:t>
            </a:r>
          </a:p>
          <a:p>
            <a:pPr marL="877888" lvl="1" indent="-342900" eaLnBrk="1" hangingPunct="1">
              <a:lnSpc>
                <a:spcPct val="150000"/>
              </a:lnSpc>
              <a:spcBef>
                <a:spcPts val="0"/>
              </a:spcBef>
              <a:buClr>
                <a:srgbClr val="00B050"/>
              </a:buClr>
              <a:buFont typeface="Wingdings" pitchFamily="2" charset="2"/>
              <a:buChar char="n"/>
              <a:defRPr/>
            </a:pPr>
            <a:r>
              <a:rPr lang="zh-CN" altLang="en-US" dirty="0">
                <a:latin typeface="微软雅黑" panose="020B0503020204020204" pitchFamily="34" charset="-122"/>
                <a:ea typeface="微软雅黑" panose="020B0503020204020204" pitchFamily="34" charset="-122"/>
              </a:rPr>
              <a:t>为政府</a:t>
            </a:r>
            <a:r>
              <a:rPr lang="zh-CN" altLang="en-US" dirty="0">
                <a:solidFill>
                  <a:srgbClr val="FF0000"/>
                </a:solidFill>
                <a:latin typeface="微软雅黑" panose="020B0503020204020204" pitchFamily="34" charset="-122"/>
                <a:ea typeface="微软雅黑" panose="020B0503020204020204" pitchFamily="34" charset="-122"/>
              </a:rPr>
              <a:t>产业政策</a:t>
            </a:r>
            <a:r>
              <a:rPr lang="zh-CN" altLang="en-US" dirty="0">
                <a:latin typeface="微软雅黑" panose="020B0503020204020204" pitchFamily="34" charset="-122"/>
                <a:ea typeface="微软雅黑" panose="020B0503020204020204" pitchFamily="34" charset="-122"/>
              </a:rPr>
              <a:t>的实施创造</a:t>
            </a:r>
            <a:r>
              <a:rPr lang="zh-CN" altLang="en-US" dirty="0" smtClean="0">
                <a:latin typeface="微软雅黑" panose="020B0503020204020204" pitchFamily="34" charset="-122"/>
                <a:ea typeface="微软雅黑" panose="020B0503020204020204" pitchFamily="34" charset="-122"/>
              </a:rPr>
              <a:t>条件</a:t>
            </a:r>
            <a:endParaRPr lang="en-US" altLang="zh-CN" dirty="0" smtClean="0">
              <a:latin typeface="微软雅黑" panose="020B0503020204020204" pitchFamily="34" charset="-122"/>
              <a:ea typeface="微软雅黑" panose="020B0503020204020204" pitchFamily="34" charset="-122"/>
            </a:endParaRPr>
          </a:p>
        </p:txBody>
      </p:sp>
      <p:sp>
        <p:nvSpPr>
          <p:cNvPr id="215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a:latin typeface="微软雅黑" pitchFamily="34" charset="-122"/>
                <a:ea typeface="微软雅黑" pitchFamily="34" charset="-122"/>
              </a:rPr>
              <a:t>一、金融市场概述</a:t>
            </a:r>
            <a:endParaRPr lang="zh-CN" altLang="en-US" sz="2400" b="1">
              <a:solidFill>
                <a:srgbClr val="595959"/>
              </a:solidFill>
              <a:latin typeface="微软雅黑" pitchFamily="34" charset="-122"/>
              <a:ea typeface="微软雅黑" pitchFamily="34" charset="-122"/>
            </a:endParaRPr>
          </a:p>
        </p:txBody>
      </p:sp>
      <p:sp>
        <p:nvSpPr>
          <p:cNvPr id="3" name="日期占位符 2"/>
          <p:cNvSpPr>
            <a:spLocks noGrp="1"/>
          </p:cNvSpPr>
          <p:nvPr>
            <p:ph type="dt" sz="half" idx="10"/>
          </p:nvPr>
        </p:nvSpPr>
        <p:spPr/>
        <p:txBody>
          <a:bodyPr/>
          <a:lstStyle/>
          <a:p>
            <a:pPr>
              <a:defRPr/>
            </a:pPr>
            <a:fld id="{D0AD2FAC-228A-423A-9494-16C86CC4580C}" type="datetime1">
              <a:rPr lang="zh-CN" altLang="en-US" smtClean="0"/>
              <a:t>2021/10/29</a:t>
            </a:fld>
            <a:endParaRPr lang="zh-CN" altLang="en-US"/>
          </a:p>
        </p:txBody>
      </p:sp>
      <p:sp>
        <p:nvSpPr>
          <p:cNvPr id="4" name="灯片编号占位符 3"/>
          <p:cNvSpPr>
            <a:spLocks noGrp="1"/>
          </p:cNvSpPr>
          <p:nvPr>
            <p:ph type="sldNum" sz="quarter" idx="12"/>
          </p:nvPr>
        </p:nvSpPr>
        <p:spPr/>
        <p:txBody>
          <a:bodyPr/>
          <a:lstStyle/>
          <a:p>
            <a:pPr>
              <a:defRPr/>
            </a:pPr>
            <a:fld id="{826BB75B-6F0D-476A-BF5C-7F56AFC1151F}" type="slidenum">
              <a:rPr lang="zh-CN" altLang="en-US" smtClean="0"/>
              <a:pPr>
                <a:defRPr/>
              </a:pPr>
              <a:t>9</a:t>
            </a:fld>
            <a:endParaRPr lang="zh-CN" altLang="en-US"/>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5273</TotalTime>
  <Words>4038</Words>
  <Application>Microsoft Office PowerPoint</Application>
  <PresentationFormat>宽屏</PresentationFormat>
  <Paragraphs>554</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14</vt:i4>
      </vt:variant>
      <vt:variant>
        <vt:lpstr>嵌入 OLE 服务器</vt:lpstr>
      </vt:variant>
      <vt:variant>
        <vt:i4>1</vt:i4>
      </vt:variant>
      <vt:variant>
        <vt:lpstr>幻灯片标题</vt:lpstr>
      </vt:variant>
      <vt:variant>
        <vt:i4>48</vt:i4>
      </vt:variant>
    </vt:vector>
  </HeadingPairs>
  <TitlesOfParts>
    <vt:vector size="71" baseType="lpstr">
      <vt:lpstr>黑体</vt:lpstr>
      <vt:lpstr>楷体_GB2312</vt:lpstr>
      <vt:lpstr>宋体</vt:lpstr>
      <vt:lpstr>微软雅黑</vt:lpstr>
      <vt:lpstr>Arial</vt:lpstr>
      <vt:lpstr>Calibri</vt:lpstr>
      <vt:lpstr>Calibri Light</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2_清风素材 https://12sc.taobao.com</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Lijianjun</cp:lastModifiedBy>
  <cp:revision>135</cp:revision>
  <dcterms:modified xsi:type="dcterms:W3CDTF">2021-10-31T02:20:47Z</dcterms:modified>
  <cp:category>12sc.taobao.com</cp:category>
  <cp:contentStatus>12sc.taobao.com</cp:contentStatus>
</cp:coreProperties>
</file>