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5" r:id="rId3"/>
    <p:sldMasterId id="2147483687" r:id="rId4"/>
    <p:sldMasterId id="2147483688" r:id="rId5"/>
    <p:sldMasterId id="2147483689" r:id="rId6"/>
    <p:sldMasterId id="2147483690" r:id="rId7"/>
    <p:sldMasterId id="2147483691" r:id="rId8"/>
    <p:sldMasterId id="2147483692" r:id="rId9"/>
    <p:sldMasterId id="2147483693" r:id="rId10"/>
    <p:sldMasterId id="2147483694" r:id="rId11"/>
    <p:sldMasterId id="2147483695" r:id="rId12"/>
    <p:sldMasterId id="2147483696" r:id="rId13"/>
    <p:sldMasterId id="2147483840" r:id="rId14"/>
  </p:sldMasterIdLst>
  <p:notesMasterIdLst>
    <p:notesMasterId r:id="rId64"/>
  </p:notesMasterIdLst>
  <p:sldIdLst>
    <p:sldId id="700" r:id="rId15"/>
    <p:sldId id="258" r:id="rId16"/>
    <p:sldId id="430" r:id="rId17"/>
    <p:sldId id="329" r:id="rId18"/>
    <p:sldId id="651" r:id="rId19"/>
    <p:sldId id="653" r:id="rId20"/>
    <p:sldId id="654" r:id="rId21"/>
    <p:sldId id="655" r:id="rId22"/>
    <p:sldId id="656" r:id="rId23"/>
    <p:sldId id="657" r:id="rId24"/>
    <p:sldId id="658" r:id="rId25"/>
    <p:sldId id="659" r:id="rId26"/>
    <p:sldId id="661" r:id="rId27"/>
    <p:sldId id="660" r:id="rId28"/>
    <p:sldId id="662" r:id="rId29"/>
    <p:sldId id="664" r:id="rId30"/>
    <p:sldId id="663" r:id="rId31"/>
    <p:sldId id="665" r:id="rId32"/>
    <p:sldId id="666" r:id="rId33"/>
    <p:sldId id="667" r:id="rId34"/>
    <p:sldId id="668" r:id="rId35"/>
    <p:sldId id="669" r:id="rId36"/>
    <p:sldId id="619" r:id="rId37"/>
    <p:sldId id="673" r:id="rId38"/>
    <p:sldId id="674" r:id="rId39"/>
    <p:sldId id="675" r:id="rId40"/>
    <p:sldId id="677" r:id="rId41"/>
    <p:sldId id="678" r:id="rId42"/>
    <p:sldId id="679" r:id="rId43"/>
    <p:sldId id="680" r:id="rId44"/>
    <p:sldId id="681" r:id="rId45"/>
    <p:sldId id="683" r:id="rId46"/>
    <p:sldId id="684" r:id="rId47"/>
    <p:sldId id="699" r:id="rId48"/>
    <p:sldId id="685" r:id="rId49"/>
    <p:sldId id="686" r:id="rId50"/>
    <p:sldId id="687" r:id="rId51"/>
    <p:sldId id="688" r:id="rId52"/>
    <p:sldId id="689" r:id="rId53"/>
    <p:sldId id="690" r:id="rId54"/>
    <p:sldId id="691" r:id="rId55"/>
    <p:sldId id="692" r:id="rId56"/>
    <p:sldId id="693" r:id="rId57"/>
    <p:sldId id="694" r:id="rId58"/>
    <p:sldId id="696" r:id="rId59"/>
    <p:sldId id="525" r:id="rId60"/>
    <p:sldId id="526" r:id="rId61"/>
    <p:sldId id="527" r:id="rId62"/>
    <p:sldId id="701" r:id="rId6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9FD3"/>
    <a:srgbClr val="0C86B6"/>
    <a:srgbClr val="777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414" autoAdjust="0"/>
  </p:normalViewPr>
  <p:slideViewPr>
    <p:cSldViewPr snapToGrid="0">
      <p:cViewPr varScale="1">
        <p:scale>
          <a:sx n="89" d="100"/>
          <a:sy n="89" d="100"/>
        </p:scale>
        <p:origin x="44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slide" Target="slides/slide49.xml"/><Relationship Id="rId68"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slide" Target="slides/slide47.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3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theme" Target="theme/theme1.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vl1pPr>
          </a:lstStyle>
          <a:p>
            <a:pPr>
              <a:defRPr/>
            </a:pPr>
            <a:endParaRPr lang="zh-CN" altLang="en-US"/>
          </a:p>
        </p:txBody>
      </p:sp>
      <p:sp>
        <p:nvSpPr>
          <p:cNvPr id="15363"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vl1pPr>
          </a:lstStyle>
          <a:p>
            <a:pPr>
              <a:defRPr/>
            </a:pPr>
            <a:fld id="{CD376675-BDD7-43D1-B9BD-26FAFD8E6AB5}" type="datetimeFigureOut">
              <a:rPr lang="zh-CN" altLang="en-US"/>
              <a:pPr>
                <a:defRPr/>
              </a:pPr>
              <a:t>2023/4/17</a:t>
            </a:fld>
            <a:endParaRPr lang="zh-CN" altLang="en-US"/>
          </a:p>
        </p:txBody>
      </p:sp>
      <p:sp>
        <p:nvSpPr>
          <p:cNvPr id="66564"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5365"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366"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vl1pPr>
          </a:lstStyle>
          <a:p>
            <a:pPr>
              <a:defRPr/>
            </a:pPr>
            <a:endParaRPr lang="zh-CN" altLang="en-US"/>
          </a:p>
        </p:txBody>
      </p:sp>
      <p:sp>
        <p:nvSpPr>
          <p:cNvPr id="15367"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pPr>
              <a:defRPr/>
            </a:pPr>
            <a:fld id="{63ACE4F4-18EC-4102-89A0-9B22C79F2BDE}" type="slidenum">
              <a:rPr lang="zh-CN" altLang="en-US"/>
              <a:pPr>
                <a:defRPr/>
              </a:pPr>
              <a:t>‹#›</a:t>
            </a:fld>
            <a:endParaRPr lang="zh-CN" altLang="en-US"/>
          </a:p>
        </p:txBody>
      </p:sp>
    </p:spTree>
    <p:extLst>
      <p:ext uri="{BB962C8B-B14F-4D97-AF65-F5344CB8AC3E}">
        <p14:creationId xmlns:p14="http://schemas.microsoft.com/office/powerpoint/2010/main" val="2591127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7A6AE44-1B19-45E7-BB17-FA97F5D4A292}" type="datetimeFigureOut">
              <a:rPr lang="zh-CN" altLang="en-US"/>
              <a:pPr>
                <a:defRPr/>
              </a:pPr>
              <a:t>2023/4/17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A634093-2531-46AA-835C-A51AD1660ED5}" type="slidenum">
              <a:rPr lang="zh-CN" altLang="en-US"/>
              <a:pPr>
                <a:defRPr/>
              </a:pPr>
              <a:t>‹#›</a:t>
            </a:fld>
            <a:endParaRPr lang="zh-CN" altLang="en-US"/>
          </a:p>
        </p:txBody>
      </p:sp>
    </p:spTree>
    <p:extLst>
      <p:ext uri="{BB962C8B-B14F-4D97-AF65-F5344CB8AC3E}">
        <p14:creationId xmlns:p14="http://schemas.microsoft.com/office/powerpoint/2010/main" val="3214932213"/>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6ABA481-B3FE-4920-90E7-D3DE1B1BC85A}" type="datetimeFigureOut">
              <a:rPr lang="zh-CN" altLang="en-US"/>
              <a:pPr>
                <a:defRPr/>
              </a:pPr>
              <a:t>2023/4/17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16D7D6D-F1B2-42FD-82E7-5653B3E761C6}" type="slidenum">
              <a:rPr lang="zh-CN" altLang="en-US"/>
              <a:pPr>
                <a:defRPr/>
              </a:pPr>
              <a:t>‹#›</a:t>
            </a:fld>
            <a:endParaRPr lang="zh-CN" altLang="en-US"/>
          </a:p>
        </p:txBody>
      </p:sp>
    </p:spTree>
    <p:extLst>
      <p:ext uri="{BB962C8B-B14F-4D97-AF65-F5344CB8AC3E}">
        <p14:creationId xmlns:p14="http://schemas.microsoft.com/office/powerpoint/2010/main" val="149878466"/>
      </p:ext>
    </p:extLst>
  </p:cSld>
  <p:clrMapOvr>
    <a:masterClrMapping/>
  </p:clrMapOvr>
  <p:transition spd="slow">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2023/4/17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F428ECF0-6B4F-40CD-B333-E10266F236A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97136623"/>
      </p:ext>
    </p:extLst>
  </p:cSld>
  <p:clrMapOvr>
    <a:masterClrMapping/>
  </p:clrMapOvr>
  <p:transition spd="slow">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2023/4/17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CB7BD790-9887-4C4C-8869-82C2A69F20B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7639180"/>
      </p:ext>
    </p:extLst>
  </p:cSld>
  <p:clrMapOvr>
    <a:masterClrMapping/>
  </p:clrMapOvr>
  <p:transition spd="slow">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2023/4/17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D0305B23-6C66-4195-AF63-F3087030E45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33048938"/>
      </p:ext>
    </p:extLst>
  </p:cSld>
  <p:clrMapOvr>
    <a:masterClrMapping/>
  </p:clrMapOvr>
  <p:transition spd="slow">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2023/4/17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A514F685-ECA5-4FFF-BF2B-B5E4FCE709D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29571231"/>
      </p:ext>
    </p:extLst>
  </p:cSld>
  <p:clrMapOvr>
    <a:masterClrMapping/>
  </p:clrMapOvr>
  <p:transition spd="slow">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2023/4/17</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6110AA79-83E0-4EDE-89BE-C2381245D29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39627667"/>
      </p:ext>
    </p:extLst>
  </p:cSld>
  <p:clrMapOvr>
    <a:masterClrMapping/>
  </p:clrMapOvr>
  <p:transition spd="slow">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2023/4/17</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046DB4D8-0830-4C57-9527-C06B6B4BEF5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56864366"/>
      </p:ext>
    </p:extLst>
  </p:cSld>
  <p:clrMapOvr>
    <a:masterClrMapping/>
  </p:clrMapOvr>
  <p:transition spd="slow">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2023/4/17</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8B5433AF-2B64-4230-91B4-AD6C2F439AB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15058865"/>
      </p:ext>
    </p:extLst>
  </p:cSld>
  <p:clrMapOvr>
    <a:masterClrMapping/>
  </p:clrMapOvr>
  <p:transition spd="slow">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2023/4/17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7050F000-6223-46BA-8A03-AC7CB101B36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75661873"/>
      </p:ext>
    </p:extLst>
  </p:cSld>
  <p:clrMapOvr>
    <a:masterClrMapping/>
  </p:clrMapOvr>
  <p:transition spd="slow">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2023/4/17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DC452A9C-669C-424C-9F97-346FAA43AD0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72405357"/>
      </p:ext>
    </p:extLst>
  </p:cSld>
  <p:clrMapOvr>
    <a:masterClrMapping/>
  </p:clrMapOvr>
  <p:transition spd="slow">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2023/4/17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901B790-5BB8-47B2-9659-4247DDAB4F0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89471092"/>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08D14EA4-01F4-4F87-ABDA-CABED7EF3681}" type="datetimeFigureOut">
              <a:rPr lang="zh-CN" altLang="en-US"/>
              <a:pPr>
                <a:defRPr/>
              </a:pPr>
              <a:t>2023/4/17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4C88FD4-DF63-4129-A471-7C6254A057F6}" type="slidenum">
              <a:rPr lang="zh-CN" altLang="en-US"/>
              <a:pPr>
                <a:defRPr/>
              </a:pPr>
              <a:t>‹#›</a:t>
            </a:fld>
            <a:endParaRPr lang="zh-CN" altLang="en-US"/>
          </a:p>
        </p:txBody>
      </p:sp>
    </p:spTree>
    <p:extLst>
      <p:ext uri="{BB962C8B-B14F-4D97-AF65-F5344CB8AC3E}">
        <p14:creationId xmlns:p14="http://schemas.microsoft.com/office/powerpoint/2010/main" val="2857945508"/>
      </p:ext>
    </p:extLst>
  </p:cSld>
  <p:clrMapOvr>
    <a:masterClrMapping/>
  </p:clrMapOvr>
  <p:transition spd="slow">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2023/4/17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CA59A433-2CB3-4C0C-9AEC-579C0932B4B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06324469"/>
      </p:ext>
    </p:extLst>
  </p:cSld>
  <p:clrMapOvr>
    <a:masterClrMapping/>
  </p:clrMapOvr>
  <p:transition spd="slow">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C816C0A-E047-4404-B740-96B87889FAF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2984591"/>
      </p:ext>
    </p:extLst>
  </p:cSld>
  <p:clrMapOvr>
    <a:masterClrMapping/>
  </p:clrMapOvr>
  <p:transition spd="slow">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31BC346-CD87-4926-9580-EA705B1E583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68286260"/>
      </p:ext>
    </p:extLst>
  </p:cSld>
  <p:clrMapOvr>
    <a:masterClrMapping/>
  </p:clrMapOvr>
  <p:transition spd="slow">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815DDFA-BE94-4959-B093-8E00CF6E55C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67639349"/>
      </p:ext>
    </p:extLst>
  </p:cSld>
  <p:clrMapOvr>
    <a:masterClrMapping/>
  </p:clrMapOvr>
  <p:transition spd="slow">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2023/4/17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CFD0224-8645-42B1-A1FF-35ECE7A136E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55980675"/>
      </p:ext>
    </p:extLst>
  </p:cSld>
  <p:clrMapOvr>
    <a:masterClrMapping/>
  </p:clrMapOvr>
  <p:transition spd="slow">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2023/4/17</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85EF9A04-4228-49D5-B83A-26F8B95F75F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10255127"/>
      </p:ext>
    </p:extLst>
  </p:cSld>
  <p:clrMapOvr>
    <a:masterClrMapping/>
  </p:clrMapOvr>
  <p:transition spd="slow">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2023/4/17</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11FA2E2D-8FA1-47C0-BD80-B2E5F53C2BB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14125561"/>
      </p:ext>
    </p:extLst>
  </p:cSld>
  <p:clrMapOvr>
    <a:masterClrMapping/>
  </p:clrMapOvr>
  <p:transition spd="slow">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2023/4/17</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215A3A44-16CD-4000-8626-9CFA8EBE675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7623724"/>
      </p:ext>
    </p:extLst>
  </p:cSld>
  <p:clrMapOvr>
    <a:masterClrMapping/>
  </p:clrMapOvr>
  <p:transition spd="slow">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2023/4/17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4538990-529B-4FC6-877D-8ACA1D88652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02772967"/>
      </p:ext>
    </p:extLst>
  </p:cSld>
  <p:clrMapOvr>
    <a:masterClrMapping/>
  </p:clrMapOvr>
  <p:transition spd="slow">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2023/4/17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8550BEC6-E0C8-4B71-904E-D90104243BA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01950890"/>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3BE5EB3-E78F-48E2-BF46-BFCDB55FC9B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79297465"/>
      </p:ext>
    </p:extLst>
  </p:cSld>
  <p:clrMapOvr>
    <a:masterClrMapping/>
  </p:clrMapOvr>
  <p:transition spd="slow">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7DE54C5-7462-4DAC-9329-0C67F4546D9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32531039"/>
      </p:ext>
    </p:extLst>
  </p:cSld>
  <p:clrMapOvr>
    <a:masterClrMapping/>
  </p:clrMapOvr>
  <p:transition spd="slow">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F255600-2A6C-45C9-93CB-D95493E2379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3311525"/>
      </p:ext>
    </p:extLst>
  </p:cSld>
  <p:clrMapOvr>
    <a:masterClrMapping/>
  </p:clrMapOvr>
  <p:transition spd="slow">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23CF9BC-5086-4E90-B2B1-B992FF68A89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52226394"/>
      </p:ext>
    </p:extLst>
  </p:cSld>
  <p:clrMapOvr>
    <a:masterClrMapping/>
  </p:clrMapOvr>
  <p:transition spd="slow">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87BE115-1015-4C7E-AAAA-47EA7733C29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3145976"/>
      </p:ext>
    </p:extLst>
  </p:cSld>
  <p:clrMapOvr>
    <a:masterClrMapping/>
  </p:clrMapOvr>
  <p:transition spd="slow">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23BE9F3-BD53-4E30-933D-7F438C843A0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49194185"/>
      </p:ext>
    </p:extLst>
  </p:cSld>
  <p:clrMapOvr>
    <a:masterClrMapping/>
  </p:clrMapOvr>
  <p:transition spd="slow">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2023/4/17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08B775D-DCB9-4CF8-8966-5E92487E669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23242141"/>
      </p:ext>
    </p:extLst>
  </p:cSld>
  <p:clrMapOvr>
    <a:masterClrMapping/>
  </p:clrMapOvr>
  <p:transition spd="slow">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2023/4/17</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361D1380-650A-4BED-BC52-C660E7BDF36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7473188"/>
      </p:ext>
    </p:extLst>
  </p:cSld>
  <p:clrMapOvr>
    <a:masterClrMapping/>
  </p:clrMapOvr>
  <p:transition spd="slow">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2023/4/17</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24979FD7-3B4F-4499-A2C3-4CFFFCE61E6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79895088"/>
      </p:ext>
    </p:extLst>
  </p:cSld>
  <p:clrMapOvr>
    <a:masterClrMapping/>
  </p:clrMapOvr>
  <p:transition spd="slow">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2023/4/17</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70A09F7A-7FE9-4154-84A0-0D2D680A8B4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32547666"/>
      </p:ext>
    </p:extLst>
  </p:cSld>
  <p:clrMapOvr>
    <a:masterClrMapping/>
  </p:clrMapOvr>
  <p:transition spd="slow">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2023/4/17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53BC5006-F703-453E-ACA9-5C7086F250D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6638019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615717E-C520-4BCF-ADE7-7DF70113646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48150535"/>
      </p:ext>
    </p:extLst>
  </p:cSld>
  <p:clrMapOvr>
    <a:masterClrMapping/>
  </p:clrMapOvr>
  <p:transition spd="slow">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2023/4/17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A554CD8-2559-4C44-94A3-8E81FC74858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07570822"/>
      </p:ext>
    </p:extLst>
  </p:cSld>
  <p:clrMapOvr>
    <a:masterClrMapping/>
  </p:clrMapOvr>
  <p:transition spd="slow">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5867E61-35CC-4D36-9EFE-F1A526AE23A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94294974"/>
      </p:ext>
    </p:extLst>
  </p:cSld>
  <p:clrMapOvr>
    <a:masterClrMapping/>
  </p:clrMapOvr>
  <p:transition spd="slow">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395E173-E90A-40EF-BDBA-5DD499C341F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93599198"/>
      </p:ext>
    </p:extLst>
  </p:cSld>
  <p:clrMapOvr>
    <a:masterClrMapping/>
  </p:clrMapOvr>
  <p:transition spd="slow">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2023/4/17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A0F0806A-D72C-4D6F-9908-4CDDF832F97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43273632"/>
      </p:ext>
    </p:extLst>
  </p:cSld>
  <p:clrMapOvr>
    <a:masterClrMapping/>
  </p:clrMapOvr>
  <p:transition spd="slow">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2023/4/17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47FB3B23-406A-4285-BD9C-3B3FCCB21F1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36966251"/>
      </p:ext>
    </p:extLst>
  </p:cSld>
  <p:clrMapOvr>
    <a:masterClrMapping/>
  </p:clrMapOvr>
  <p:transition spd="slow">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2023/4/17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1CDF8EB3-E7A9-428C-8672-A211F02A820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38365287"/>
      </p:ext>
    </p:extLst>
  </p:cSld>
  <p:clrMapOvr>
    <a:masterClrMapping/>
  </p:clrMapOvr>
  <p:transition spd="slow">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2023/4/17</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501C56EF-9BEB-457F-B04B-B2B6B030751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79390886"/>
      </p:ext>
    </p:extLst>
  </p:cSld>
  <p:clrMapOvr>
    <a:masterClrMapping/>
  </p:clrMapOvr>
  <p:transition spd="slow">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2023/4/17</a:t>
            </a:fld>
            <a:endParaRPr lang="zh-CN" altLang="en-US" sz="18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6E19871F-653A-4ECD-8BDC-414D119FE08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3171264"/>
      </p:ext>
    </p:extLst>
  </p:cSld>
  <p:clrMapOvr>
    <a:masterClrMapping/>
  </p:clrMapOvr>
  <p:transition spd="slow">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2023/4/17</a:t>
            </a:fld>
            <a:endParaRPr lang="zh-CN" altLang="en-US" sz="18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FA0B71CD-85C5-4D8B-B33E-EDC43020B65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35829941"/>
      </p:ext>
    </p:extLst>
  </p:cSld>
  <p:clrMapOvr>
    <a:masterClrMapping/>
  </p:clrMapOvr>
  <p:transition spd="slow">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2023/4/17</a:t>
            </a:fld>
            <a:endParaRPr lang="zh-CN" altLang="en-US" sz="18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941F71A1-F261-4E7B-B871-1114C8C5F9A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031268"/>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9A4F116-A6F6-445F-9A06-6E7536682D3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63547325"/>
      </p:ext>
    </p:extLst>
  </p:cSld>
  <p:clrMapOvr>
    <a:masterClrMapping/>
  </p:clrMapOvr>
  <p:transition spd="slow">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2023/4/17</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47F89163-2FFC-495E-9D75-115ED17EAC1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50530755"/>
      </p:ext>
    </p:extLst>
  </p:cSld>
  <p:clrMapOvr>
    <a:masterClrMapping/>
  </p:clrMapOvr>
  <p:transition spd="slow">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2023/4/17</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8B1EEC72-9585-4DED-BF36-CC6BB69264E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71476150"/>
      </p:ext>
    </p:extLst>
  </p:cSld>
  <p:clrMapOvr>
    <a:masterClrMapping/>
  </p:clrMapOvr>
  <p:transition spd="slow">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2023/4/17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8FFD2995-E7D7-4565-BC74-E2D9FC5069B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09612292"/>
      </p:ext>
    </p:extLst>
  </p:cSld>
  <p:clrMapOvr>
    <a:masterClrMapping/>
  </p:clrMapOvr>
  <p:transition spd="slow">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2023/4/17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C0B20D95-BD01-47DD-9822-3C231AD7572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4315511"/>
      </p:ext>
    </p:extLst>
  </p:cSld>
  <p:clrMapOvr>
    <a:masterClrMapping/>
  </p:clrMapOvr>
  <p:transition spd="slow">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068C85B-4AF6-4AAD-8AB2-54BEAEB36541}" type="datetime1">
              <a:rPr lang="zh-CN" altLang="en-US"/>
              <a:pPr>
                <a:defRPr/>
              </a:pPr>
              <a:t>2023/4/17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7F7A347-668B-4CFB-9ACA-7966738BDB4C}" type="slidenum">
              <a:rPr lang="zh-CN" altLang="en-US"/>
              <a:pPr>
                <a:defRPr/>
              </a:pPr>
              <a:t>‹#›</a:t>
            </a:fld>
            <a:endParaRPr lang="zh-CN" altLang="en-US"/>
          </a:p>
        </p:txBody>
      </p:sp>
    </p:spTree>
    <p:extLst>
      <p:ext uri="{BB962C8B-B14F-4D97-AF65-F5344CB8AC3E}">
        <p14:creationId xmlns:p14="http://schemas.microsoft.com/office/powerpoint/2010/main" val="2128857417"/>
      </p:ext>
    </p:extLst>
  </p:cSld>
  <p:clrMapOvr>
    <a:masterClrMapping/>
  </p:clrMapOvr>
  <p:transition spd="slow">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22DF463-7AFB-4572-A16C-41BD2409D561}" type="datetime1">
              <a:rPr lang="zh-CN" altLang="en-US"/>
              <a:pPr>
                <a:defRPr/>
              </a:pPr>
              <a:t>2023/4/17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783AB3A-6C8D-45FA-ADC1-27752F7DC9FA}" type="slidenum">
              <a:rPr lang="zh-CN" altLang="en-US"/>
              <a:pPr>
                <a:defRPr/>
              </a:pPr>
              <a:t>‹#›</a:t>
            </a:fld>
            <a:endParaRPr lang="zh-CN" altLang="en-US"/>
          </a:p>
        </p:txBody>
      </p:sp>
    </p:spTree>
    <p:extLst>
      <p:ext uri="{BB962C8B-B14F-4D97-AF65-F5344CB8AC3E}">
        <p14:creationId xmlns:p14="http://schemas.microsoft.com/office/powerpoint/2010/main" val="2616711158"/>
      </p:ext>
    </p:extLst>
  </p:cSld>
  <p:clrMapOvr>
    <a:masterClrMapping/>
  </p:clrMapOvr>
  <p:transition spd="slow">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01D89F8B-A2B5-4D60-B705-44BEBA9F208E}" type="datetime1">
              <a:rPr lang="zh-CN" altLang="en-US"/>
              <a:pPr>
                <a:defRPr/>
              </a:pPr>
              <a:t>2023/4/17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682EE4A-F8F8-461A-B76B-5C5E72D9F4B1}" type="slidenum">
              <a:rPr lang="zh-CN" altLang="en-US"/>
              <a:pPr>
                <a:defRPr/>
              </a:pPr>
              <a:t>‹#›</a:t>
            </a:fld>
            <a:endParaRPr lang="zh-CN" altLang="en-US"/>
          </a:p>
        </p:txBody>
      </p:sp>
    </p:spTree>
    <p:extLst>
      <p:ext uri="{BB962C8B-B14F-4D97-AF65-F5344CB8AC3E}">
        <p14:creationId xmlns:p14="http://schemas.microsoft.com/office/powerpoint/2010/main" val="4127106436"/>
      </p:ext>
    </p:extLst>
  </p:cSld>
  <p:clrMapOvr>
    <a:masterClrMapping/>
  </p:clrMapOvr>
  <p:transition spd="slow">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2533FE86-8FB7-49C3-A2D6-D57BE4A3A42D}" type="datetime1">
              <a:rPr lang="zh-CN" altLang="en-US"/>
              <a:pPr>
                <a:defRPr/>
              </a:pPr>
              <a:t>2023/4/17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FDE3F5F-1588-4EF7-B176-3ADA77A0B9D4}" type="slidenum">
              <a:rPr lang="zh-CN" altLang="en-US"/>
              <a:pPr>
                <a:defRPr/>
              </a:pPr>
              <a:t>‹#›</a:t>
            </a:fld>
            <a:endParaRPr lang="zh-CN" altLang="en-US"/>
          </a:p>
        </p:txBody>
      </p:sp>
    </p:spTree>
    <p:extLst>
      <p:ext uri="{BB962C8B-B14F-4D97-AF65-F5344CB8AC3E}">
        <p14:creationId xmlns:p14="http://schemas.microsoft.com/office/powerpoint/2010/main" val="86933344"/>
      </p:ext>
    </p:extLst>
  </p:cSld>
  <p:clrMapOvr>
    <a:masterClrMapping/>
  </p:clrMapOvr>
  <p:transition spd="slow">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89F53586-8018-49DE-BC51-E3B97D90A42C}" type="datetime1">
              <a:rPr lang="zh-CN" altLang="en-US"/>
              <a:pPr>
                <a:defRPr/>
              </a:pPr>
              <a:t>2023/4/17</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B8BAB491-33A4-4BA3-9C4A-E347A337048A}" type="slidenum">
              <a:rPr lang="zh-CN" altLang="en-US"/>
              <a:pPr>
                <a:defRPr/>
              </a:pPr>
              <a:t>‹#›</a:t>
            </a:fld>
            <a:endParaRPr lang="zh-CN" altLang="en-US"/>
          </a:p>
        </p:txBody>
      </p:sp>
    </p:spTree>
    <p:extLst>
      <p:ext uri="{BB962C8B-B14F-4D97-AF65-F5344CB8AC3E}">
        <p14:creationId xmlns:p14="http://schemas.microsoft.com/office/powerpoint/2010/main" val="1861052108"/>
      </p:ext>
    </p:extLst>
  </p:cSld>
  <p:clrMapOvr>
    <a:masterClrMapping/>
  </p:clrMapOvr>
  <p:transition spd="slow">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E9E168F3-9773-49C9-B024-823819F2C24A}" type="datetime1">
              <a:rPr lang="zh-CN" altLang="en-US"/>
              <a:pPr>
                <a:defRPr/>
              </a:pPr>
              <a:t>2023/4/17</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E79BF2B4-FA62-460D-A141-24F7D6DCA626}" type="slidenum">
              <a:rPr lang="zh-CN" altLang="en-US"/>
              <a:pPr>
                <a:defRPr/>
              </a:pPr>
              <a:t>‹#›</a:t>
            </a:fld>
            <a:endParaRPr lang="zh-CN" altLang="en-US"/>
          </a:p>
        </p:txBody>
      </p:sp>
    </p:spTree>
    <p:extLst>
      <p:ext uri="{BB962C8B-B14F-4D97-AF65-F5344CB8AC3E}">
        <p14:creationId xmlns:p14="http://schemas.microsoft.com/office/powerpoint/2010/main" val="2758594033"/>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2023/4/17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2D6211C-0D7E-449A-90E1-6CED2CB59C1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24625233"/>
      </p:ext>
    </p:extLst>
  </p:cSld>
  <p:clrMapOvr>
    <a:masterClrMapping/>
  </p:clrMapOvr>
  <p:transition spd="slow">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71194B6-88A9-4F0C-859F-1034DE60FAD9}" type="datetime1">
              <a:rPr lang="zh-CN" altLang="en-US"/>
              <a:pPr>
                <a:defRPr/>
              </a:pPr>
              <a:t>2023/4/17</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7E6587F-D274-4993-B2F1-541C39E667ED}" type="slidenum">
              <a:rPr lang="zh-CN" altLang="en-US"/>
              <a:pPr>
                <a:defRPr/>
              </a:pPr>
              <a:t>‹#›</a:t>
            </a:fld>
            <a:endParaRPr lang="zh-CN" altLang="en-US"/>
          </a:p>
        </p:txBody>
      </p:sp>
    </p:spTree>
    <p:extLst>
      <p:ext uri="{BB962C8B-B14F-4D97-AF65-F5344CB8AC3E}">
        <p14:creationId xmlns:p14="http://schemas.microsoft.com/office/powerpoint/2010/main" val="3377766353"/>
      </p:ext>
    </p:extLst>
  </p:cSld>
  <p:clrMapOvr>
    <a:masterClrMapping/>
  </p:clrMapOvr>
  <p:transition spd="slow">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A671D1A3-798B-4914-9F22-9F86D78DB4B8}" type="datetime1">
              <a:rPr lang="zh-CN" altLang="en-US"/>
              <a:pPr>
                <a:defRPr/>
              </a:pPr>
              <a:t>2023/4/17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4C6B2FB-B009-4C99-9813-1A303E5F767D}" type="slidenum">
              <a:rPr lang="zh-CN" altLang="en-US"/>
              <a:pPr>
                <a:defRPr/>
              </a:pPr>
              <a:t>‹#›</a:t>
            </a:fld>
            <a:endParaRPr lang="zh-CN" altLang="en-US"/>
          </a:p>
        </p:txBody>
      </p:sp>
    </p:spTree>
    <p:extLst>
      <p:ext uri="{BB962C8B-B14F-4D97-AF65-F5344CB8AC3E}">
        <p14:creationId xmlns:p14="http://schemas.microsoft.com/office/powerpoint/2010/main" val="2607030925"/>
      </p:ext>
    </p:extLst>
  </p:cSld>
  <p:clrMapOvr>
    <a:masterClrMapping/>
  </p:clrMapOvr>
  <p:transition spd="slow">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4FF66ED-A013-47CC-BE36-F22DFFDDEDC9}" type="datetime1">
              <a:rPr lang="zh-CN" altLang="en-US"/>
              <a:pPr>
                <a:defRPr/>
              </a:pPr>
              <a:t>2023/4/17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3FE5FCE-A0E2-404D-B26E-78B2C54C08D5}" type="slidenum">
              <a:rPr lang="zh-CN" altLang="en-US"/>
              <a:pPr>
                <a:defRPr/>
              </a:pPr>
              <a:t>‹#›</a:t>
            </a:fld>
            <a:endParaRPr lang="zh-CN" altLang="en-US"/>
          </a:p>
        </p:txBody>
      </p:sp>
    </p:spTree>
    <p:extLst>
      <p:ext uri="{BB962C8B-B14F-4D97-AF65-F5344CB8AC3E}">
        <p14:creationId xmlns:p14="http://schemas.microsoft.com/office/powerpoint/2010/main" val="3371977365"/>
      </p:ext>
    </p:extLst>
  </p:cSld>
  <p:clrMapOvr>
    <a:masterClrMapping/>
  </p:clrMapOvr>
  <p:transition spd="slow">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F70F2E6-697F-4E55-AD4C-2F235AC830BF}" type="datetime1">
              <a:rPr lang="zh-CN" altLang="en-US"/>
              <a:pPr>
                <a:defRPr/>
              </a:pPr>
              <a:t>2023/4/17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BB98C5D-E8BC-40C4-A982-EC549FE907E9}" type="slidenum">
              <a:rPr lang="zh-CN" altLang="en-US"/>
              <a:pPr>
                <a:defRPr/>
              </a:pPr>
              <a:t>‹#›</a:t>
            </a:fld>
            <a:endParaRPr lang="zh-CN" altLang="en-US"/>
          </a:p>
        </p:txBody>
      </p:sp>
    </p:spTree>
    <p:extLst>
      <p:ext uri="{BB962C8B-B14F-4D97-AF65-F5344CB8AC3E}">
        <p14:creationId xmlns:p14="http://schemas.microsoft.com/office/powerpoint/2010/main" val="3891225341"/>
      </p:ext>
    </p:extLst>
  </p:cSld>
  <p:clrMapOvr>
    <a:masterClrMapping/>
  </p:clrMapOvr>
  <p:transition spd="slow">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1EF615D-7EA6-47AA-8B92-F4A5C15CA3B9}" type="datetime1">
              <a:rPr lang="zh-CN" altLang="en-US"/>
              <a:pPr>
                <a:defRPr/>
              </a:pPr>
              <a:t>2023/4/17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C309B9D-D992-428D-B429-5476B6BF270E}" type="slidenum">
              <a:rPr lang="zh-CN" altLang="en-US"/>
              <a:pPr>
                <a:defRPr/>
              </a:pPr>
              <a:t>‹#›</a:t>
            </a:fld>
            <a:endParaRPr lang="zh-CN" altLang="en-US"/>
          </a:p>
        </p:txBody>
      </p:sp>
    </p:spTree>
    <p:extLst>
      <p:ext uri="{BB962C8B-B14F-4D97-AF65-F5344CB8AC3E}">
        <p14:creationId xmlns:p14="http://schemas.microsoft.com/office/powerpoint/2010/main" val="1447407243"/>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2023/4/17</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455A8D9C-AE04-409D-ACCF-828219D5002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57599365"/>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2023/4/17</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51D19201-75B0-479F-B27B-54A2A35D12F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52958210"/>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2023/4/17</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698EB753-99E8-4F1E-9BDB-A0723F3A884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54204538"/>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2023/4/17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DA6583D-4830-4A8A-98A5-D34DBB245E4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78214507"/>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ADA1B64-C047-4048-9A38-BD42A8FE2963}" type="datetimeFigureOut">
              <a:rPr lang="zh-CN" altLang="en-US"/>
              <a:pPr>
                <a:defRPr/>
              </a:pPr>
              <a:t>2023/4/17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71BE8B2-4EF6-49D4-9F55-492CC78CD634}" type="slidenum">
              <a:rPr lang="zh-CN" altLang="en-US"/>
              <a:pPr>
                <a:defRPr/>
              </a:pPr>
              <a:t>‹#›</a:t>
            </a:fld>
            <a:endParaRPr lang="zh-CN" altLang="en-US"/>
          </a:p>
        </p:txBody>
      </p:sp>
    </p:spTree>
    <p:extLst>
      <p:ext uri="{BB962C8B-B14F-4D97-AF65-F5344CB8AC3E}">
        <p14:creationId xmlns:p14="http://schemas.microsoft.com/office/powerpoint/2010/main" val="401449357"/>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2023/4/17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F61DB6A-1D9D-493A-B565-FBBFF2AF8E9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3374370"/>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BC57865-F17A-4A92-BDB1-017A8CB4235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51365919"/>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A013DE5-09F5-4D7D-B8A0-54B08CB22BB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61324618"/>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7FA823A-278B-4AB7-BDD6-FB5D2874936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84068866"/>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C13E1FF-6E4D-403F-B492-4F5607540AA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6825501"/>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FAE3EF5-B875-45EB-A5F3-B79704BD73B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40487641"/>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2023/4/17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F640419D-0B90-4AE0-BDA6-9D45F8743C4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06450138"/>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2023/4/17</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10DF2736-29D7-4A55-936C-DE67A3FEC69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18509743"/>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2023/4/17</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1C953712-D6EC-4F14-AADD-5E53B43BA9D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40043242"/>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2023/4/17</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5CBB7CE3-9758-4E9F-9D43-5C86124CA33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52527825"/>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2774244-3F7C-443A-9B01-B1FD730262C6}" type="datetimeFigureOut">
              <a:rPr lang="zh-CN" altLang="en-US"/>
              <a:pPr>
                <a:defRPr/>
              </a:pPr>
              <a:t>2023/4/17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967BFF7-41D6-4ABC-832D-4E989BFE789E}" type="slidenum">
              <a:rPr lang="zh-CN" altLang="en-US"/>
              <a:pPr>
                <a:defRPr/>
              </a:pPr>
              <a:t>‹#›</a:t>
            </a:fld>
            <a:endParaRPr lang="zh-CN" altLang="en-US"/>
          </a:p>
        </p:txBody>
      </p:sp>
    </p:spTree>
    <p:extLst>
      <p:ext uri="{BB962C8B-B14F-4D97-AF65-F5344CB8AC3E}">
        <p14:creationId xmlns:p14="http://schemas.microsoft.com/office/powerpoint/2010/main" val="1016679571"/>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2023/4/17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F45D5ADC-FD4F-44D2-B890-B0959D364AD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59353292"/>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2023/4/17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85E6150C-5B54-43BB-97FE-414D303ED54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93843462"/>
      </p:ext>
    </p:extLst>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93E5B62-DD5C-40CF-957D-F2D93BA7ABE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8628019"/>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BDDA40A-42CE-4024-A005-CBFFA4D9291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38778173"/>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F7BAC81-D9AC-4BEF-9E2E-F59712D4B1A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80851228"/>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A48BDAE-FC65-4E73-B8CD-FA315E4B22E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97656461"/>
      </p:ext>
    </p:extLst>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3386CD2-64E4-4396-9512-AD55470150E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92890996"/>
      </p:ext>
    </p:extLst>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2023/4/17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886C7D6-63D6-49A8-A2F6-687ED413559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51707902"/>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2023/4/17</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7DE9435B-2574-42E8-9C04-5D09201EE2B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2727416"/>
      </p:ext>
    </p:extLst>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2023/4/17</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DD248E6C-BC9B-464F-A064-B9C74F3DD0A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7460597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2AD4638-FC3C-4342-8AEF-E436647B03E5}" type="datetimeFigureOut">
              <a:rPr lang="zh-CN" altLang="en-US"/>
              <a:pPr>
                <a:defRPr/>
              </a:pPr>
              <a:t>2023/4/17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1BDFAAE-06A0-48A5-9CE2-E1FF438E809D}" type="slidenum">
              <a:rPr lang="zh-CN" altLang="en-US"/>
              <a:pPr>
                <a:defRPr/>
              </a:pPr>
              <a:t>‹#›</a:t>
            </a:fld>
            <a:endParaRPr lang="zh-CN" altLang="en-US"/>
          </a:p>
        </p:txBody>
      </p:sp>
    </p:spTree>
    <p:extLst>
      <p:ext uri="{BB962C8B-B14F-4D97-AF65-F5344CB8AC3E}">
        <p14:creationId xmlns:p14="http://schemas.microsoft.com/office/powerpoint/2010/main" val="85853887"/>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2023/4/17</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99BAD7EB-E7C0-442C-A8E6-7D6AC616500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64554725"/>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2023/4/17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F7B65526-98E0-4D7B-94EB-79CBBE8D34F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63612921"/>
      </p:ext>
    </p:extLst>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2023/4/17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B58A3A5-A1EF-41A7-B258-8401B7D51CD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15945064"/>
      </p:ext>
    </p:extLst>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88E7BE3-BE61-4887-B2B8-8567BDE0BDE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11499616"/>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2023/4/17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4ED5100-E0FC-4D2F-8EBC-9468BE3AD17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40924081"/>
      </p:ext>
    </p:extLst>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2023/4/17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6A4C2DDB-C313-4C70-B0EC-BBD42E57667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36797758"/>
      </p:ext>
    </p:extLst>
  </p:cSld>
  <p:clrMapOvr>
    <a:masterClrMapping/>
  </p:clrMapOvr>
  <p:transition spd="slow">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2023/4/17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F0A61856-5CDE-44B7-99D7-C05EFBDD5D4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53976912"/>
      </p:ext>
    </p:extLst>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2023/4/17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919BE1D-F6A3-4EB8-BE2B-FD1430286CF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16256390"/>
      </p:ext>
    </p:extLst>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2023/4/17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15912EBD-D40E-427A-AE95-BC3943E4872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9943846"/>
      </p:ext>
    </p:extLst>
  </p:cSld>
  <p:clrMapOvr>
    <a:masterClrMapping/>
  </p:clrMapOvr>
  <p:transition spd="slow">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2023/4/17</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6F9823B3-7852-43FF-BFCA-FDB17E43738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82341211"/>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EB9F2002-DA86-42EE-BE57-4EB7D0614268}" type="datetimeFigureOut">
              <a:rPr lang="zh-CN" altLang="en-US"/>
              <a:pPr>
                <a:defRPr/>
              </a:pPr>
              <a:t>2023/4/17</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9A424013-6602-408C-A71C-2A7B8D4A53B6}" type="slidenum">
              <a:rPr lang="zh-CN" altLang="en-US"/>
              <a:pPr>
                <a:defRPr/>
              </a:pPr>
              <a:t>‹#›</a:t>
            </a:fld>
            <a:endParaRPr lang="zh-CN" altLang="en-US"/>
          </a:p>
        </p:txBody>
      </p:sp>
    </p:spTree>
    <p:extLst>
      <p:ext uri="{BB962C8B-B14F-4D97-AF65-F5344CB8AC3E}">
        <p14:creationId xmlns:p14="http://schemas.microsoft.com/office/powerpoint/2010/main" val="574791717"/>
      </p:ext>
    </p:extLst>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2023/4/17</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0B36CD87-36EA-4BA6-91B3-8192280BE47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57245004"/>
      </p:ext>
    </p:extLst>
  </p:cSld>
  <p:clrMapOvr>
    <a:masterClrMapping/>
  </p:clrMapOvr>
  <p:transition spd="slow">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2023/4/17</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82D2FFF1-3F31-413E-B431-40B697ECD81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56040656"/>
      </p:ext>
    </p:extLst>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2023/4/17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76648C29-FA76-42A4-A54D-799321E2FA1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64766838"/>
      </p:ext>
    </p:extLst>
  </p:cSld>
  <p:clrMapOvr>
    <a:masterClrMapping/>
  </p:clrMapOvr>
  <p:transition spd="slow">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2023/4/17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CF3E1C9B-0A1B-4FCB-A55B-969B66B70AB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55349772"/>
      </p:ext>
    </p:extLst>
  </p:cSld>
  <p:clrMapOvr>
    <a:masterClrMapping/>
  </p:clrMapOvr>
  <p:transition spd="slow">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2023/4/17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C2EE5001-7EBB-4795-A99F-AFED8DD91D7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58364337"/>
      </p:ext>
    </p:extLst>
  </p:cSld>
  <p:clrMapOvr>
    <a:masterClrMapping/>
  </p:clrMapOvr>
  <p:transition spd="slow">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2023/4/17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A5C483E-5B8D-441A-BFCB-C9145FDE915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27389665"/>
      </p:ext>
    </p:extLst>
  </p:cSld>
  <p:clrMapOvr>
    <a:masterClrMapping/>
  </p:clrMapOvr>
  <p:transition spd="slow">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2023/4/17</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729AA474-7907-410B-8522-560174A5A67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38615395"/>
      </p:ext>
    </p:extLst>
  </p:cSld>
  <p:clrMapOvr>
    <a:masterClrMapping/>
  </p:clrMapOvr>
  <p:transition spd="slow">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2023/4/17</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D22227E0-33CE-4121-A4B5-B39D9C4FD07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98630191"/>
      </p:ext>
    </p:extLst>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2023/4/17</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46133DEE-273C-4108-B8A4-6112D7773C9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07394978"/>
      </p:ext>
    </p:extLst>
  </p:cSld>
  <p:clrMapOvr>
    <a:masterClrMapping/>
  </p:clrMapOvr>
  <p:transition spd="slow">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2023/4/17</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D103201C-A44A-4598-BDEB-FF7D7E2EA3F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6680562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5DDF8FA4-5E13-41DD-9AEF-48088D64A6D0}" type="datetimeFigureOut">
              <a:rPr lang="zh-CN" altLang="en-US"/>
              <a:pPr>
                <a:defRPr/>
              </a:pPr>
              <a:t>2023/4/17</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BED9C956-00BC-4AC4-A030-978A6BC5FC4E}" type="slidenum">
              <a:rPr lang="zh-CN" altLang="en-US"/>
              <a:pPr>
                <a:defRPr/>
              </a:pPr>
              <a:t>‹#›</a:t>
            </a:fld>
            <a:endParaRPr lang="zh-CN" altLang="en-US"/>
          </a:p>
        </p:txBody>
      </p:sp>
    </p:spTree>
    <p:extLst>
      <p:ext uri="{BB962C8B-B14F-4D97-AF65-F5344CB8AC3E}">
        <p14:creationId xmlns:p14="http://schemas.microsoft.com/office/powerpoint/2010/main" val="2912207873"/>
      </p:ext>
    </p:extLst>
  </p:cSld>
  <p:clrMapOvr>
    <a:masterClrMapping/>
  </p:clrMapOvr>
  <p:transition spd="slow">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2023/4/17</a:t>
            </a:fld>
            <a:endParaRPr lang="zh-CN" altLang="en-US" sz="1800">
              <a:solidFill>
                <a:srgbClr val="000000"/>
              </a:solidFill>
            </a:endParaRPr>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1808F650-BB3E-4D68-A375-2C6525AF6F1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63894705"/>
      </p:ext>
    </p:extLst>
  </p:cSld>
  <p:clrMapOvr>
    <a:masterClrMapping/>
  </p:clrMapOvr>
  <p:transition spd="slow">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2023/4/17</a:t>
            </a:fld>
            <a:endParaRPr lang="zh-CN" altLang="en-US" sz="1800">
              <a:solidFill>
                <a:srgbClr val="000000"/>
              </a:solidFill>
            </a:endParaRPr>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BB53130B-DF91-415F-B2F4-0EAA5A15824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33524820"/>
      </p:ext>
    </p:extLst>
  </p:cSld>
  <p:clrMapOvr>
    <a:masterClrMapping/>
  </p:clrMapOvr>
  <p:transition spd="slow">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2023/4/17</a:t>
            </a:fld>
            <a:endParaRPr lang="zh-CN" altLang="en-US" sz="1800">
              <a:solidFill>
                <a:srgbClr val="000000"/>
              </a:solidFill>
            </a:endParaRPr>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81F41BCD-411B-4CB0-9FAA-9B7093362F0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66089568"/>
      </p:ext>
    </p:extLst>
  </p:cSld>
  <p:clrMapOvr>
    <a:masterClrMapping/>
  </p:clrMapOvr>
  <p:transition spd="slow">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2023/4/17</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B999F77E-8367-4475-B008-93B6190F3F2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21734420"/>
      </p:ext>
    </p:extLst>
  </p:cSld>
  <p:clrMapOvr>
    <a:masterClrMapping/>
  </p:clrMapOvr>
  <p:transition spd="slow">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2023/4/17</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17451AB9-5D95-4EEB-92FB-272A8A8B28F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83175899"/>
      </p:ext>
    </p:extLst>
  </p:cSld>
  <p:clrMapOvr>
    <a:masterClrMapping/>
  </p:clrMapOvr>
  <p:transition spd="slow">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2023/4/17</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61018A98-CF14-4166-92ED-EB2A4591F57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95432225"/>
      </p:ext>
    </p:extLst>
  </p:cSld>
  <p:clrMapOvr>
    <a:masterClrMapping/>
  </p:clrMapOvr>
  <p:transition spd="slow">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2023/4/17</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DA099137-4200-4264-8578-E08F846DA93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49298355"/>
      </p:ext>
    </p:extLst>
  </p:cSld>
  <p:clrMapOvr>
    <a:masterClrMapping/>
  </p:clrMapOvr>
  <p:transition spd="slow">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2023/4/17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A66F57AE-6596-48AE-B5D6-613FA6231E4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79109413"/>
      </p:ext>
    </p:extLst>
  </p:cSld>
  <p:clrMapOvr>
    <a:masterClrMapping/>
  </p:clrMapOvr>
  <p:transition spd="slow">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2023/4/17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4E901219-39FB-43C3-AB85-E4E22C9340B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44737298"/>
      </p:ext>
    </p:extLst>
  </p:cSld>
  <p:clrMapOvr>
    <a:masterClrMapping/>
  </p:clrMapOvr>
  <p:transition spd="slow">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2023/4/17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E6182561-8F4B-4B2F-BCD5-236B1AD379A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0192077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DCFD563B-0D3B-41C2-AC6E-F9771EA39DE8}" type="datetimeFigureOut">
              <a:rPr lang="zh-CN" altLang="en-US"/>
              <a:pPr>
                <a:defRPr/>
              </a:pPr>
              <a:t>2023/4/17</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CF237372-196A-48B4-B488-F505169540D0}" type="slidenum">
              <a:rPr lang="zh-CN" altLang="en-US"/>
              <a:pPr>
                <a:defRPr/>
              </a:pPr>
              <a:t>‹#›</a:t>
            </a:fld>
            <a:endParaRPr lang="zh-CN" altLang="en-US"/>
          </a:p>
        </p:txBody>
      </p:sp>
    </p:spTree>
    <p:extLst>
      <p:ext uri="{BB962C8B-B14F-4D97-AF65-F5344CB8AC3E}">
        <p14:creationId xmlns:p14="http://schemas.microsoft.com/office/powerpoint/2010/main" val="311683921"/>
      </p:ext>
    </p:extLst>
  </p:cSld>
  <p:clrMapOvr>
    <a:masterClrMapping/>
  </p:clrMapOvr>
  <p:transition spd="slow">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2023/4/17</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672B68FF-1120-4118-8C3C-080B3D3EA75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64044401"/>
      </p:ext>
    </p:extLst>
  </p:cSld>
  <p:clrMapOvr>
    <a:masterClrMapping/>
  </p:clrMapOvr>
  <p:transition spd="slow">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2023/4/17</a:t>
            </a:fld>
            <a:endParaRPr lang="zh-CN" altLang="en-US" sz="18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BF115EAA-5BBC-4A03-93F9-3D7AF900DCB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66042778"/>
      </p:ext>
    </p:extLst>
  </p:cSld>
  <p:clrMapOvr>
    <a:masterClrMapping/>
  </p:clrMapOvr>
  <p:transition spd="slow">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2023/4/17</a:t>
            </a:fld>
            <a:endParaRPr lang="zh-CN" altLang="en-US" sz="18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DDB086F5-DE28-4E8F-94D7-F977A95571A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5374511"/>
      </p:ext>
    </p:extLst>
  </p:cSld>
  <p:clrMapOvr>
    <a:masterClrMapping/>
  </p:clrMapOvr>
  <p:transition spd="slow">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2023/4/17</a:t>
            </a:fld>
            <a:endParaRPr lang="zh-CN" altLang="en-US" sz="18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E2CA9361-E6F1-4AE2-92D9-8D247FBEE77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64066557"/>
      </p:ext>
    </p:extLst>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2023/4/17</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16C24C55-D636-413C-B495-D42CA3A0866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36271776"/>
      </p:ext>
    </p:extLst>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2023/4/17</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DA7AF1CA-CF8E-4A59-B978-A7EEC49D4F0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37560450"/>
      </p:ext>
    </p:extLst>
  </p:cSld>
  <p:clrMapOvr>
    <a:masterClrMapping/>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2023/4/17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EBDE1DBA-A321-4143-98D3-BD0CF82805A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60428136"/>
      </p:ext>
    </p:extLst>
  </p:cSld>
  <p:clrMapOvr>
    <a:masterClrMapping/>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2023/4/17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D652D7E3-8ECF-4FE2-8A23-E6C0D3C0667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29762231"/>
      </p:ext>
    </p:extLst>
  </p:cSld>
  <p:clrMapOvr>
    <a:masterClrMapping/>
  </p:clrMapOvr>
  <p:transition spd="slow">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2023/4/17</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08BE8ABB-D3E7-4537-949F-6512A25F2F4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6306035"/>
      </p:ext>
    </p:extLst>
  </p:cSld>
  <p:clrMapOvr>
    <a:masterClrMapping/>
  </p:clrMapOvr>
  <p:transition spd="slow">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2023/4/17</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A03A6CFA-4F85-4060-A7CD-8BBC70CDC4B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8074250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4E931A3-27BB-4F08-9538-A6727297788D}" type="datetimeFigureOut">
              <a:rPr lang="zh-CN" altLang="en-US"/>
              <a:pPr>
                <a:defRPr/>
              </a:pPr>
              <a:t>2023/4/17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FBFE20BB-6E09-4E53-AD8A-4C063059147C}" type="slidenum">
              <a:rPr lang="zh-CN" altLang="en-US"/>
              <a:pPr>
                <a:defRPr/>
              </a:pPr>
              <a:t>‹#›</a:t>
            </a:fld>
            <a:endParaRPr lang="zh-CN" altLang="en-US"/>
          </a:p>
        </p:txBody>
      </p:sp>
    </p:spTree>
    <p:extLst>
      <p:ext uri="{BB962C8B-B14F-4D97-AF65-F5344CB8AC3E}">
        <p14:creationId xmlns:p14="http://schemas.microsoft.com/office/powerpoint/2010/main" val="221611142"/>
      </p:ext>
    </p:extLst>
  </p:cSld>
  <p:clrMapOvr>
    <a:masterClrMapping/>
  </p:clrMapOvr>
  <p:transition spd="slow">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2023/4/17</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510B2E4C-4288-47F5-B28E-1F197A6032A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72679979"/>
      </p:ext>
    </p:extLst>
  </p:cSld>
  <p:clrMapOvr>
    <a:masterClrMapping/>
  </p:clrMapOvr>
  <p:transition spd="slow">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2023/4/17</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D4893092-2FC6-4F3D-8A42-9FA6237924E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39663053"/>
      </p:ext>
    </p:extLst>
  </p:cSld>
  <p:clrMapOvr>
    <a:masterClrMapping/>
  </p:clrMapOvr>
  <p:transition spd="slow">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2023/4/17</a:t>
            </a:fld>
            <a:endParaRPr lang="zh-CN" altLang="en-US" sz="1800">
              <a:solidFill>
                <a:srgbClr val="000000"/>
              </a:solidFill>
            </a:endParaRPr>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09802ABD-F689-4636-B7BD-53948A83960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85821269"/>
      </p:ext>
    </p:extLst>
  </p:cSld>
  <p:clrMapOvr>
    <a:masterClrMapping/>
  </p:clrMapOvr>
  <p:transition spd="slow">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2023/4/17</a:t>
            </a:fld>
            <a:endParaRPr lang="zh-CN" altLang="en-US" sz="1800">
              <a:solidFill>
                <a:srgbClr val="000000"/>
              </a:solidFill>
            </a:endParaRPr>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6A242F3D-72CF-48F5-8D14-F85F0D6FF3F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1920920"/>
      </p:ext>
    </p:extLst>
  </p:cSld>
  <p:clrMapOvr>
    <a:masterClrMapping/>
  </p:clrMapOvr>
  <p:transition spd="slow">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2023/4/17</a:t>
            </a:fld>
            <a:endParaRPr lang="zh-CN" altLang="en-US" sz="1800">
              <a:solidFill>
                <a:srgbClr val="000000"/>
              </a:solidFill>
            </a:endParaRPr>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A7355B4B-F34A-4A5A-ACEE-B74D3CC8346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63175172"/>
      </p:ext>
    </p:extLst>
  </p:cSld>
  <p:clrMapOvr>
    <a:masterClrMapping/>
  </p:clrMapOvr>
  <p:transition spd="slow">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2023/4/17</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8F2B1DCC-3BBB-4315-9BEA-A0AA5680847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49683244"/>
      </p:ext>
    </p:extLst>
  </p:cSld>
  <p:clrMapOvr>
    <a:masterClrMapping/>
  </p:clrMapOvr>
  <p:transition spd="slow">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2023/4/17</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CAC319BB-04F5-459E-A861-EBAC0F2444F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66674814"/>
      </p:ext>
    </p:extLst>
  </p:cSld>
  <p:clrMapOvr>
    <a:masterClrMapping/>
  </p:clrMapOvr>
  <p:transition spd="slow">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2023/4/17</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BFF7CA26-E905-4678-B574-B6C936E2079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48356464"/>
      </p:ext>
    </p:extLst>
  </p:cSld>
  <p:clrMapOvr>
    <a:masterClrMapping/>
  </p:clrMapOvr>
  <p:transition spd="slow">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2023/4/17</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C12EA8E8-188E-4AAA-922F-51DEE470045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36366454"/>
      </p:ext>
    </p:extLst>
  </p:cSld>
  <p:clrMapOvr>
    <a:masterClrMapping/>
  </p:clrMapOvr>
  <p:transition spd="slow">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2023/4/17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C0EDC999-7A5E-47B1-9108-ED5E806D188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3152009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A0A0EE9D-E9C1-4BC7-A17C-1E2D9CA2AC46}" type="datetimeFigureOut">
              <a:rPr lang="zh-CN" altLang="en-US"/>
              <a:pPr>
                <a:defRPr/>
              </a:pPr>
              <a:t>2023/4/17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6392719-869D-4D96-9929-F096C934BCB8}" type="slidenum">
              <a:rPr lang="zh-CN" altLang="en-US"/>
              <a:pPr>
                <a:defRPr/>
              </a:pPr>
              <a:t>‹#›</a:t>
            </a:fld>
            <a:endParaRPr lang="zh-CN" altLang="en-US"/>
          </a:p>
        </p:txBody>
      </p:sp>
    </p:spTree>
    <p:extLst>
      <p:ext uri="{BB962C8B-B14F-4D97-AF65-F5344CB8AC3E}">
        <p14:creationId xmlns:p14="http://schemas.microsoft.com/office/powerpoint/2010/main" val="4134407684"/>
      </p:ext>
    </p:extLst>
  </p:cSld>
  <p:clrMapOvr>
    <a:masterClrMapping/>
  </p:clrMapOvr>
  <p:transition spd="slow">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2023/4/17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CF648FD-A836-4DC0-9898-B25C4F0EDA7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74261616"/>
      </p:ext>
    </p:extLst>
  </p:cSld>
  <p:clrMapOvr>
    <a:masterClrMapping/>
  </p:clrMapOvr>
  <p:transition spd="slow">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2023/4/17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57258AC1-17D0-47E0-95EE-E19CF6817EC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63449652"/>
      </p:ext>
    </p:extLst>
  </p:cSld>
  <p:clrMapOvr>
    <a:masterClrMapping/>
  </p:clrMapOvr>
  <p:transition spd="slow">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2023/4/17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0BDB9885-882B-4534-8811-26D16FCC79C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50015440"/>
      </p:ext>
    </p:extLst>
  </p:cSld>
  <p:clrMapOvr>
    <a:masterClrMapping/>
  </p:clrMapOvr>
  <p:transition spd="slow">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2023/4/17</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A9141956-7F2A-4508-BFB6-B5CA29E9298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4401327"/>
      </p:ext>
    </p:extLst>
  </p:cSld>
  <p:clrMapOvr>
    <a:masterClrMapping/>
  </p:clrMapOvr>
  <p:transition spd="slow">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2023/4/17</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DA163164-B68E-47C3-8C1F-22E7A78BBB8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78155369"/>
      </p:ext>
    </p:extLst>
  </p:cSld>
  <p:clrMapOvr>
    <a:masterClrMapping/>
  </p:clrMapOvr>
  <p:transition spd="slow">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2023/4/17</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FE5DE4A8-B49A-4422-A05E-16F3AA55B8F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47006194"/>
      </p:ext>
    </p:extLst>
  </p:cSld>
  <p:clrMapOvr>
    <a:masterClrMapping/>
  </p:clrMapOvr>
  <p:transition spd="slow">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2023/4/17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77852A10-AB3E-4886-82E8-0B0B98F838C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64222224"/>
      </p:ext>
    </p:extLst>
  </p:cSld>
  <p:clrMapOvr>
    <a:masterClrMapping/>
  </p:clrMapOvr>
  <p:transition spd="slow">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2023/4/17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6226B51B-0322-4396-9ACD-26FE3234AC0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2366584"/>
      </p:ext>
    </p:extLst>
  </p:cSld>
  <p:clrMapOvr>
    <a:masterClrMapping/>
  </p:clrMapOvr>
  <p:transition spd="slow">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2023/4/17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F1BFF34-79D6-4B88-9547-D5106A371FB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83315366"/>
      </p:ext>
    </p:extLst>
  </p:cSld>
  <p:clrMapOvr>
    <a:masterClrMapping/>
  </p:clrMapOvr>
  <p:transition spd="slow">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2023/4/17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07B5BF39-6A79-4F43-9F71-64F3D54C2FC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679029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89C3ACB6-CBB5-48F1-9D9E-9509F3DFC957}" type="datetimeFigureOut">
              <a:rPr lang="zh-CN" altLang="en-US"/>
              <a:pPr>
                <a:defRPr/>
              </a:pPr>
              <a:t>2023/4/17</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AABBC20D-3BC5-4A53-9E64-82B35DE4D75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024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126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65E09109-F21B-4F68-9A69-D7D61C852EE1}" type="datetime1">
              <a:rPr lang="zh-CN" altLang="en-US"/>
              <a:pPr>
                <a:defRPr/>
              </a:pPr>
              <a:t>2023/4/17</a:t>
            </a:fld>
            <a:endParaRPr lang="zh-CN" altLang="en-US" sz="1800">
              <a:solidFill>
                <a:srgbClr val="000000"/>
              </a:solidFill>
            </a:endParaRPr>
          </a:p>
        </p:txBody>
      </p:sp>
      <p:sp>
        <p:nvSpPr>
          <p:cNvPr id="1126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BFC5894D-EF4E-4116-BBCF-FDD714971E7C}"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126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2292"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C809EA0C-9619-4B00-8850-DFA1D74EC1C3}" type="datetime1">
              <a:rPr lang="zh-CN" altLang="en-US"/>
              <a:pPr>
                <a:defRPr/>
              </a:pPr>
              <a:t>2023/4/17</a:t>
            </a:fld>
            <a:endParaRPr lang="zh-CN" altLang="en-US" sz="1800">
              <a:solidFill>
                <a:srgbClr val="000000"/>
              </a:solidFill>
            </a:endParaRPr>
          </a:p>
        </p:txBody>
      </p:sp>
      <p:sp>
        <p:nvSpPr>
          <p:cNvPr id="12293"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2294"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311B7279-8DB7-4352-91EF-EE910F8C73CA}"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229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331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7E8B9365-F54F-4F53-9BB5-A4411A6A73AA}" type="datetime1">
              <a:rPr lang="zh-CN" altLang="en-US"/>
              <a:pPr>
                <a:defRPr/>
              </a:pPr>
              <a:t>2023/4/17</a:t>
            </a:fld>
            <a:endParaRPr lang="zh-CN" altLang="en-US" sz="1800">
              <a:solidFill>
                <a:srgbClr val="000000"/>
              </a:solidFill>
            </a:endParaRPr>
          </a:p>
        </p:txBody>
      </p:sp>
      <p:sp>
        <p:nvSpPr>
          <p:cNvPr id="1331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23A9BE65-1A30-4528-A249-D708BE9D9068}"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331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4340"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CECE4F8F-44F9-4D63-B24F-04E6C3DA8043}" type="datetime1">
              <a:rPr lang="zh-CN" altLang="en-US"/>
              <a:pPr>
                <a:defRPr/>
              </a:pPr>
              <a:t>2023/4/17</a:t>
            </a:fld>
            <a:endParaRPr lang="zh-CN" altLang="en-US" sz="1800">
              <a:solidFill>
                <a:srgbClr val="000000"/>
              </a:solidFill>
            </a:endParaRPr>
          </a:p>
        </p:txBody>
      </p:sp>
      <p:sp>
        <p:nvSpPr>
          <p:cNvPr id="14341"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4342"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5A332410-E330-41EE-9806-D51A5DCAC23D}"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anose="02010600030101010101" pitchFamily="2" charset="-122"/>
              </a:defRPr>
            </a:lvl1pPr>
          </a:lstStyle>
          <a:p>
            <a:pPr>
              <a:defRPr/>
            </a:pPr>
            <a:fld id="{0A96737E-9B97-4A60-AF00-00172B1F2EF6}" type="datetime1">
              <a:rPr lang="zh-CN" altLang="en-US"/>
              <a:pPr>
                <a:defRPr/>
              </a:pPr>
              <a:t>2023/4/17</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AC5C6AA3-2AF5-437A-B32E-16F33990EF62}" type="slidenum">
              <a:rPr lang="zh-CN" altLang="en-US"/>
              <a:pPr>
                <a:defRPr/>
              </a:pPr>
              <a:t>‹#›</a:t>
            </a:fld>
            <a:endParaRPr lang="zh-CN" altLang="en-US"/>
          </a:p>
        </p:txBody>
      </p:sp>
    </p:spTree>
    <p:extLst>
      <p:ext uri="{BB962C8B-B14F-4D97-AF65-F5344CB8AC3E}">
        <p14:creationId xmlns:p14="http://schemas.microsoft.com/office/powerpoint/2010/main" val="111431357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spd="slow">
    <p:fade/>
  </p:transition>
  <p:hf hdr="0" ftr="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205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307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Arial" pitchFamily="34" charset="0"/>
              </a:defRPr>
            </a:lvl1pPr>
          </a:lstStyle>
          <a:p>
            <a:pPr>
              <a:defRPr/>
            </a:pPr>
            <a:fld id="{C3A77D49-6FC4-4DE6-8981-0E47BCA08D72}" type="datetime1">
              <a:rPr lang="zh-CN" altLang="en-US"/>
              <a:pPr>
                <a:defRPr/>
              </a:pPr>
              <a:t>2023/4/17</a:t>
            </a:fld>
            <a:endParaRPr lang="zh-CN" altLang="en-US" sz="1800">
              <a:solidFill>
                <a:srgbClr val="000000"/>
              </a:solidFill>
            </a:endParaRPr>
          </a:p>
        </p:txBody>
      </p:sp>
      <p:sp>
        <p:nvSpPr>
          <p:cNvPr id="307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Arial" pitchFamily="34" charset="0"/>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latin typeface="Arial" pitchFamily="34" charset="0"/>
              </a:defRPr>
            </a:lvl1pPr>
          </a:lstStyle>
          <a:p>
            <a:pPr>
              <a:defRPr/>
            </a:pPr>
            <a:fld id="{3E17EB58-EB31-4999-9D7B-7FE80F66F188}"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307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4100"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4029D01A-5AF9-4379-BE3B-9DB62B7464C6}" type="datetime1">
              <a:rPr lang="zh-CN" altLang="en-US"/>
              <a:pPr>
                <a:defRPr/>
              </a:pPr>
              <a:t>2023/4/17</a:t>
            </a:fld>
            <a:endParaRPr lang="zh-CN" altLang="en-US" sz="1800">
              <a:solidFill>
                <a:srgbClr val="000000"/>
              </a:solidFill>
            </a:endParaRPr>
          </a:p>
        </p:txBody>
      </p:sp>
      <p:sp>
        <p:nvSpPr>
          <p:cNvPr id="4101"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2B8B3577-FF82-4B97-BB8C-E68D167EC343}"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409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5124"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526F3183-F4D8-4DED-81E9-C81F6EBF49A1}" type="datetime1">
              <a:rPr lang="zh-CN" altLang="en-US"/>
              <a:pPr>
                <a:defRPr/>
              </a:pPr>
              <a:t>2023/4/17</a:t>
            </a:fld>
            <a:endParaRPr lang="zh-CN" altLang="en-US" sz="1800">
              <a:solidFill>
                <a:srgbClr val="000000"/>
              </a:solidFill>
            </a:endParaRPr>
          </a:p>
        </p:txBody>
      </p:sp>
      <p:sp>
        <p:nvSpPr>
          <p:cNvPr id="5125"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77995E04-29B0-418A-87E4-0AF11E3D8D10}"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512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614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B7F9E0B5-31DC-47DD-8066-E0D42EFB7ADE}" type="datetime1">
              <a:rPr lang="zh-CN" altLang="en-US"/>
              <a:pPr>
                <a:defRPr/>
              </a:pPr>
              <a:t>2023/4/17</a:t>
            </a:fld>
            <a:endParaRPr lang="zh-CN" altLang="en-US" sz="1800">
              <a:solidFill>
                <a:srgbClr val="000000"/>
              </a:solidFill>
            </a:endParaRPr>
          </a:p>
        </p:txBody>
      </p:sp>
      <p:sp>
        <p:nvSpPr>
          <p:cNvPr id="614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615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A4AC20E0-258D-4CE8-B3FC-E8C5AAC40137}"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614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7172" name="日期占位符 6"/>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AEBD3FBB-6C61-47C0-B961-2CF8060FC76A}" type="datetime1">
              <a:rPr lang="zh-CN" altLang="en-US"/>
              <a:pPr>
                <a:defRPr/>
              </a:pPr>
              <a:t>2023/4/17</a:t>
            </a:fld>
            <a:endParaRPr lang="zh-CN" altLang="en-US" sz="1800">
              <a:solidFill>
                <a:srgbClr val="000000"/>
              </a:solidFill>
            </a:endParaRPr>
          </a:p>
        </p:txBody>
      </p:sp>
      <p:sp>
        <p:nvSpPr>
          <p:cNvPr id="7173" name="页脚占位符 7"/>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7174" name="灯片编号占位符 8"/>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9AE2A9E2-1F98-4BF0-8CC0-DFB8B8C9FC9D}"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717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8196"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668728BC-A982-40CB-84B8-012DD7F21F2B}" type="datetime1">
              <a:rPr lang="zh-CN" altLang="en-US"/>
              <a:pPr>
                <a:defRPr/>
              </a:pPr>
              <a:t>2023/4/17</a:t>
            </a:fld>
            <a:endParaRPr lang="zh-CN" altLang="en-US" sz="1800">
              <a:solidFill>
                <a:srgbClr val="000000"/>
              </a:solidFill>
            </a:endParaRPr>
          </a:p>
        </p:txBody>
      </p:sp>
      <p:sp>
        <p:nvSpPr>
          <p:cNvPr id="8197"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8198"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C55D569E-221C-41B5-8A0F-563861A457C0}"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819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9220" name="日期占位符 1"/>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80BA1DE7-909B-4193-AE0D-0EC926297E7A}" type="datetime1">
              <a:rPr lang="zh-CN" altLang="en-US"/>
              <a:pPr>
                <a:defRPr/>
              </a:pPr>
              <a:t>2023/4/17</a:t>
            </a:fld>
            <a:endParaRPr lang="zh-CN" altLang="en-US" sz="1800">
              <a:solidFill>
                <a:srgbClr val="000000"/>
              </a:solidFill>
            </a:endParaRPr>
          </a:p>
        </p:txBody>
      </p:sp>
      <p:sp>
        <p:nvSpPr>
          <p:cNvPr id="9221" name="页脚占位符 2"/>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9222" name="灯片编号占位符 3"/>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F579777D-5AAE-427B-B8CA-2D3D1FD51211}"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921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0244"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6DF84767-8373-4EE0-9D2E-49A57C383EED}" type="datetime1">
              <a:rPr lang="zh-CN" altLang="en-US"/>
              <a:pPr>
                <a:defRPr/>
              </a:pPr>
              <a:t>2023/4/17</a:t>
            </a:fld>
            <a:endParaRPr lang="zh-CN" altLang="en-US" sz="1800">
              <a:solidFill>
                <a:srgbClr val="000000"/>
              </a:solidFill>
            </a:endParaRPr>
          </a:p>
        </p:txBody>
      </p:sp>
      <p:sp>
        <p:nvSpPr>
          <p:cNvPr id="10245"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246"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D7F2CE19-8418-41C7-AC88-35274E0BD19D}"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3.w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6.wmf"/><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4.png"/><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8.wmf"/><Relationship Id="rId4" Type="http://schemas.openxmlformats.org/officeDocument/2006/relationships/oleObject" Target="../embeddings/oleObject8.bin"/><Relationship Id="rId9" Type="http://schemas.openxmlformats.org/officeDocument/2006/relationships/image" Target="../media/image20.wmf"/></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4.png"/><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22.wmf"/><Relationship Id="rId4" Type="http://schemas.openxmlformats.org/officeDocument/2006/relationships/oleObject" Target="../embeddings/oleObject11.bin"/><Relationship Id="rId9" Type="http://schemas.openxmlformats.org/officeDocument/2006/relationships/image" Target="../media/image24.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4.png"/><Relationship Id="rId7"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5.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7.wmf"/></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31.wmf"/><Relationship Id="rId4" Type="http://schemas.openxmlformats.org/officeDocument/2006/relationships/oleObject" Target="../embeddings/oleObject18.bin"/></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2.wmf"/><Relationship Id="rId4" Type="http://schemas.openxmlformats.org/officeDocument/2006/relationships/oleObject" Target="../embeddings/oleObject19.bin"/></Relationships>
</file>

<file path=ppt/slides/_rels/slide4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8" y="-200025"/>
            <a:ext cx="12192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矩形 8"/>
          <p:cNvSpPr>
            <a:spLocks/>
          </p:cNvSpPr>
          <p:nvPr/>
        </p:nvSpPr>
        <p:spPr bwMode="auto">
          <a:xfrm>
            <a:off x="763588" y="1619250"/>
            <a:ext cx="11096625" cy="1819275"/>
          </a:xfrm>
          <a:custGeom>
            <a:avLst/>
            <a:gdLst>
              <a:gd name="T0" fmla="*/ 0 w 6696075"/>
              <a:gd name="T1" fmla="*/ 0 h 1819275"/>
              <a:gd name="T2" fmla="*/ 27862382 w 6696075"/>
              <a:gd name="T3" fmla="*/ 19050 h 1819275"/>
              <a:gd name="T4" fmla="*/ 27862382 w 6696075"/>
              <a:gd name="T5" fmla="*/ 1809750 h 1819275"/>
              <a:gd name="T6" fmla="*/ 4669799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chemeClr val="accent1">
              <a:lumMod val="50000"/>
            </a:schemeClr>
          </a:solidFill>
          <a:ln>
            <a:noFill/>
          </a:ln>
        </p:spPr>
        <p:txBody>
          <a:bodyPr anchor="ctr"/>
          <a:lstStyle/>
          <a:p>
            <a:pPr>
              <a:defRPr/>
            </a:pPr>
            <a:endParaRPr lang="zh-CN" altLang="en-US"/>
          </a:p>
        </p:txBody>
      </p:sp>
      <p:sp>
        <p:nvSpPr>
          <p:cNvPr id="14340" name="矩形 9"/>
          <p:cNvSpPr>
            <a:spLocks noChangeArrowheads="1"/>
          </p:cNvSpPr>
          <p:nvPr/>
        </p:nvSpPr>
        <p:spPr bwMode="auto">
          <a:xfrm>
            <a:off x="12088813" y="1628775"/>
            <a:ext cx="171450" cy="18002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1" name="等腰三角形 11"/>
          <p:cNvSpPr>
            <a:spLocks/>
          </p:cNvSpPr>
          <p:nvPr/>
        </p:nvSpPr>
        <p:spPr bwMode="auto">
          <a:xfrm>
            <a:off x="5964238" y="1628775"/>
            <a:ext cx="5895975" cy="1800225"/>
          </a:xfrm>
          <a:custGeom>
            <a:avLst/>
            <a:gdLst>
              <a:gd name="T0" fmla="*/ 0 w 5895976"/>
              <a:gd name="T1" fmla="*/ 1800225 h 1800225"/>
              <a:gd name="T2" fmla="*/ 3586149 w 5895976"/>
              <a:gd name="T3" fmla="*/ 0 h 1800225"/>
              <a:gd name="T4" fmla="*/ 5895954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4342" name="矩形 14"/>
          <p:cNvSpPr>
            <a:spLocks noChangeArrowheads="1"/>
          </p:cNvSpPr>
          <p:nvPr/>
        </p:nvSpPr>
        <p:spPr bwMode="auto">
          <a:xfrm>
            <a:off x="0" y="6448425"/>
            <a:ext cx="1219200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3" name="矩形 17"/>
          <p:cNvSpPr>
            <a:spLocks noChangeArrowheads="1"/>
          </p:cNvSpPr>
          <p:nvPr/>
        </p:nvSpPr>
        <p:spPr bwMode="auto">
          <a:xfrm>
            <a:off x="9271000" y="6448425"/>
            <a:ext cx="2921000" cy="422275"/>
          </a:xfrm>
          <a:prstGeom prst="rect">
            <a:avLst/>
          </a:prstGeom>
          <a:solidFill>
            <a:srgbClr val="7773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4" name="直角三角形 15"/>
          <p:cNvSpPr>
            <a:spLocks noChangeArrowheads="1"/>
          </p:cNvSpPr>
          <p:nvPr/>
        </p:nvSpPr>
        <p:spPr bwMode="auto">
          <a:xfrm rot="-2482782">
            <a:off x="9013825" y="6180138"/>
            <a:ext cx="622300" cy="544512"/>
          </a:xfrm>
          <a:prstGeom prst="rtTriangle">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5" name="文本框 24"/>
          <p:cNvSpPr txBox="1">
            <a:spLocks noChangeArrowheads="1"/>
          </p:cNvSpPr>
          <p:nvPr/>
        </p:nvSpPr>
        <p:spPr bwMode="auto">
          <a:xfrm>
            <a:off x="2011363" y="2008188"/>
            <a:ext cx="9664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4800" b="1">
                <a:solidFill>
                  <a:schemeClr val="bg1"/>
                </a:solidFill>
                <a:latin typeface="微软雅黑" pitchFamily="34" charset="-122"/>
                <a:ea typeface="微软雅黑" pitchFamily="34" charset="-122"/>
              </a:rPr>
              <a:t>第二单元  金融体系</a:t>
            </a:r>
          </a:p>
        </p:txBody>
      </p:sp>
      <p:sp>
        <p:nvSpPr>
          <p:cNvPr id="14346" name="矩形 25"/>
          <p:cNvSpPr>
            <a:spLocks noChangeArrowheads="1"/>
          </p:cNvSpPr>
          <p:nvPr/>
        </p:nvSpPr>
        <p:spPr bwMode="auto">
          <a:xfrm>
            <a:off x="6958013" y="2820988"/>
            <a:ext cx="438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buFont typeface="Arial" pitchFamily="34" charset="0"/>
              <a:buNone/>
            </a:pPr>
            <a:endParaRPr lang="zh-CN" altLang="en-US">
              <a:solidFill>
                <a:schemeClr val="bg1"/>
              </a:solidFill>
            </a:endParaRPr>
          </a:p>
        </p:txBody>
      </p:sp>
      <p:sp>
        <p:nvSpPr>
          <p:cNvPr id="14347" name="Rectangle 3"/>
          <p:cNvSpPr txBox="1">
            <a:spLocks noChangeArrowheads="1"/>
          </p:cNvSpPr>
          <p:nvPr/>
        </p:nvSpPr>
        <p:spPr bwMode="auto">
          <a:xfrm>
            <a:off x="2492375" y="3743325"/>
            <a:ext cx="7637463"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90000"/>
              </a:lnSpc>
              <a:spcBef>
                <a:spcPts val="1000"/>
              </a:spcBef>
              <a:buFont typeface="Arial" pitchFamily="34" charset="0"/>
              <a:buChar char="•"/>
            </a:pPr>
            <a:r>
              <a:rPr lang="zh-CN" altLang="en-US" sz="2400" b="1" dirty="0">
                <a:latin typeface="微软雅黑" pitchFamily="34" charset="-122"/>
                <a:ea typeface="微软雅黑" pitchFamily="34" charset="-122"/>
              </a:rPr>
              <a:t>第六讲     金融市场</a:t>
            </a:r>
          </a:p>
          <a:p>
            <a:pPr eaLnBrk="1" hangingPunct="1">
              <a:lnSpc>
                <a:spcPct val="90000"/>
              </a:lnSpc>
              <a:spcBef>
                <a:spcPts val="1000"/>
              </a:spcBef>
              <a:buFont typeface="Arial" pitchFamily="34" charset="0"/>
              <a:buChar char="•"/>
            </a:pPr>
            <a:r>
              <a:rPr lang="zh-CN" altLang="en-US" sz="2400" b="1" dirty="0">
                <a:solidFill>
                  <a:schemeClr val="tx2"/>
                </a:solidFill>
                <a:latin typeface="微软雅黑" pitchFamily="34" charset="-122"/>
                <a:ea typeface="微软雅黑" pitchFamily="34" charset="-122"/>
              </a:rPr>
              <a:t>第七讲     衍生工具市场</a:t>
            </a:r>
            <a:r>
              <a:rPr lang="zh-CN" altLang="en-US" sz="2400" b="1" dirty="0">
                <a:latin typeface="微软雅黑" pitchFamily="34" charset="-122"/>
                <a:ea typeface="微软雅黑" pitchFamily="34" charset="-122"/>
              </a:rPr>
              <a:t> </a:t>
            </a:r>
          </a:p>
          <a:p>
            <a:pPr eaLnBrk="1" hangingPunct="1">
              <a:lnSpc>
                <a:spcPct val="90000"/>
              </a:lnSpc>
              <a:spcBef>
                <a:spcPts val="1000"/>
              </a:spcBef>
              <a:buFont typeface="Arial" pitchFamily="34" charset="0"/>
              <a:buChar char="•"/>
            </a:pPr>
            <a:r>
              <a:rPr lang="zh-CN" altLang="en-US" sz="2400" b="1" dirty="0" smtClean="0">
                <a:latin typeface="微软雅黑" pitchFamily="34" charset="-122"/>
                <a:ea typeface="微软雅黑" pitchFamily="34" charset="-122"/>
              </a:rPr>
              <a:t>第八讲     </a:t>
            </a:r>
            <a:r>
              <a:rPr lang="zh-CN" altLang="en-US" sz="2400" b="1" dirty="0">
                <a:latin typeface="微软雅黑" pitchFamily="34" charset="-122"/>
                <a:ea typeface="微软雅黑" pitchFamily="34" charset="-122"/>
              </a:rPr>
              <a:t>金融机构</a:t>
            </a:r>
          </a:p>
          <a:p>
            <a:pPr eaLnBrk="1" hangingPunct="1">
              <a:lnSpc>
                <a:spcPct val="90000"/>
              </a:lnSpc>
              <a:spcBef>
                <a:spcPts val="1000"/>
              </a:spcBef>
              <a:buFont typeface="Arial" pitchFamily="34" charset="0"/>
              <a:buChar char="•"/>
            </a:pPr>
            <a:r>
              <a:rPr lang="zh-CN" altLang="en-US" sz="2400" b="1" dirty="0" smtClean="0">
                <a:latin typeface="微软雅黑" pitchFamily="34" charset="-122"/>
                <a:ea typeface="微软雅黑" pitchFamily="34" charset="-122"/>
              </a:rPr>
              <a:t>第</a:t>
            </a:r>
            <a:r>
              <a:rPr lang="zh-CN" altLang="en-US" sz="2400" b="1" dirty="0">
                <a:latin typeface="微软雅黑" pitchFamily="34" charset="-122"/>
                <a:ea typeface="微软雅黑" pitchFamily="34" charset="-122"/>
              </a:rPr>
              <a:t>九</a:t>
            </a:r>
            <a:r>
              <a:rPr lang="zh-CN" altLang="en-US" sz="2400" b="1" dirty="0" smtClean="0">
                <a:latin typeface="微软雅黑" pitchFamily="34" charset="-122"/>
                <a:ea typeface="微软雅黑" pitchFamily="34" charset="-122"/>
              </a:rPr>
              <a:t>讲     中央银行</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2506226211"/>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55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355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一、衍生工具的产生及其种类</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671210" y="2195513"/>
            <a:ext cx="11138170" cy="4273381"/>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10000"/>
              </a:lnSpc>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、金融</a:t>
            </a:r>
            <a:r>
              <a:rPr lang="zh-CN" altLang="en-US" sz="2200" b="1" kern="0" dirty="0" smtClean="0">
                <a:solidFill>
                  <a:schemeClr val="tx2"/>
                </a:solidFill>
                <a:latin typeface="微软雅黑" panose="020B0503020204020204" pitchFamily="34" charset="-122"/>
                <a:ea typeface="微软雅黑" panose="020B0503020204020204" pitchFamily="34" charset="-122"/>
              </a:rPr>
              <a:t>期货</a:t>
            </a:r>
            <a:endParaRPr lang="en-US" altLang="zh-CN" sz="2200" b="1" kern="0" dirty="0" smtClean="0">
              <a:solidFill>
                <a:schemeClr val="tx2"/>
              </a:solidFill>
              <a:latin typeface="微软雅黑" panose="020B0503020204020204" pitchFamily="34" charset="-122"/>
              <a:ea typeface="微软雅黑" panose="020B0503020204020204" pitchFamily="34" charset="-122"/>
            </a:endParaRPr>
          </a:p>
          <a:p>
            <a:pPr eaLnBrk="1" hangingPunct="1">
              <a:lnSpc>
                <a:spcPct val="110000"/>
              </a:lnSpc>
              <a:buClr>
                <a:schemeClr val="tx1"/>
              </a:buClr>
              <a:buFont typeface="Wingdings" panose="05000000000000000000" pitchFamily="2" charset="2"/>
              <a:buNone/>
              <a:defRPr/>
            </a:pPr>
            <a:r>
              <a:rPr lang="zh-CN" altLang="en-US"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）金融衍生工具的产生背景</a:t>
            </a:r>
          </a:p>
          <a:p>
            <a:pPr eaLnBrk="1" hangingPunct="1">
              <a:lnSpc>
                <a:spcPct val="11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金融自由化浪潮推动各国放松管制</a:t>
            </a:r>
          </a:p>
          <a:p>
            <a:pPr eaLnBrk="1" hangingPunct="1">
              <a:lnSpc>
                <a:spcPct val="11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利率市场化改革不断在新兴工业国家推进</a:t>
            </a:r>
          </a:p>
          <a:p>
            <a:pPr eaLnBrk="1" hangingPunct="1">
              <a:lnSpc>
                <a:spcPct val="110000"/>
              </a:lnSpc>
              <a:buClr>
                <a:schemeClr val="tx1"/>
              </a:buClr>
              <a:buNone/>
              <a:defRPr/>
            </a:pPr>
            <a:r>
              <a:rPr lang="zh-CN" altLang="en-US" sz="2000" dirty="0" smtClean="0">
                <a:latin typeface="微软雅黑" panose="020B0503020204020204" pitchFamily="34" charset="-122"/>
                <a:ea typeface="微软雅黑" panose="020B0503020204020204" pitchFamily="34" charset="-122"/>
              </a:rPr>
              <a:t>通货膨胀</a:t>
            </a:r>
            <a:r>
              <a:rPr lang="zh-CN" altLang="en-US" sz="2000" dirty="0">
                <a:latin typeface="微软雅黑" panose="020B0503020204020204" pitchFamily="34" charset="-122"/>
                <a:ea typeface="微软雅黑" panose="020B0503020204020204" pitchFamily="34" charset="-122"/>
              </a:rPr>
              <a:t>、浮动汇率和浮动利率波动的风险，促使人们通过金融创新来规避损失</a:t>
            </a:r>
          </a:p>
          <a:p>
            <a:pPr eaLnBrk="1" hangingPunct="1">
              <a:lnSpc>
                <a:spcPct val="110000"/>
              </a:lnSpc>
              <a:buClr>
                <a:schemeClr val="tx1"/>
              </a:buClr>
              <a:buFont typeface="Wingdings" panose="05000000000000000000" pitchFamily="2" charset="2"/>
              <a:buNone/>
              <a:defRPr/>
            </a:pPr>
            <a:r>
              <a:rPr lang="zh-CN" altLang="en-US"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）主要的金融期货</a:t>
            </a:r>
          </a:p>
          <a:p>
            <a:pPr eaLnBrk="1" hangingPunct="1">
              <a:lnSpc>
                <a:spcPct val="11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货币期货：</a:t>
            </a:r>
            <a:r>
              <a:rPr lang="en-US" altLang="zh-CN" sz="2000" dirty="0" smtClean="0">
                <a:latin typeface="微软雅黑" panose="020B0503020204020204" pitchFamily="34" charset="-122"/>
                <a:ea typeface="微软雅黑" panose="020B0503020204020204" pitchFamily="34" charset="-122"/>
              </a:rPr>
              <a:t>1972</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5</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16</a:t>
            </a:r>
            <a:r>
              <a:rPr lang="zh-CN" altLang="en-US" sz="2000" dirty="0" smtClean="0">
                <a:latin typeface="微软雅黑" panose="020B0503020204020204" pitchFamily="34" charset="-122"/>
                <a:ea typeface="微软雅黑" panose="020B0503020204020204" pitchFamily="34" charset="-122"/>
              </a:rPr>
              <a:t>日，英镑、加元、日元、西德马克、瑞士法郎、法国法郎、墨西哥比索</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1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利率期货：</a:t>
            </a:r>
            <a:r>
              <a:rPr lang="en-US" altLang="zh-CN" sz="2000" dirty="0" smtClean="0">
                <a:latin typeface="微软雅黑" panose="020B0503020204020204" pitchFamily="34" charset="-122"/>
                <a:ea typeface="微软雅黑" panose="020B0503020204020204" pitchFamily="34" charset="-122"/>
              </a:rPr>
              <a:t>1975</a:t>
            </a:r>
            <a:r>
              <a:rPr lang="zh-CN" altLang="en-US" sz="2000" dirty="0" smtClean="0">
                <a:latin typeface="微软雅黑" panose="020B0503020204020204" pitchFamily="34" charset="-122"/>
                <a:ea typeface="微软雅黑" panose="020B0503020204020204" pitchFamily="34" charset="-122"/>
              </a:rPr>
              <a:t>年芝加哥期货交易所</a:t>
            </a:r>
            <a:r>
              <a:rPr lang="en-US" altLang="zh-CN" sz="2000" dirty="0" smtClean="0">
                <a:latin typeface="微软雅黑" panose="020B0503020204020204" pitchFamily="34" charset="-122"/>
                <a:ea typeface="微软雅黑" panose="020B0503020204020204" pitchFamily="34" charset="-122"/>
              </a:rPr>
              <a:t>CBOT</a:t>
            </a:r>
            <a:r>
              <a:rPr lang="zh-CN" altLang="en-US" sz="2000" dirty="0" smtClean="0">
                <a:latin typeface="微软雅黑" panose="020B0503020204020204" pitchFamily="34" charset="-122"/>
                <a:ea typeface="微软雅黑" panose="020B0503020204020204" pitchFamily="34" charset="-122"/>
              </a:rPr>
              <a:t>，联邦抵押协会存单</a:t>
            </a:r>
            <a:r>
              <a:rPr lang="en-US" altLang="zh-CN" sz="2000" dirty="0" smtClean="0">
                <a:latin typeface="微软雅黑" panose="020B0503020204020204" pitchFamily="34" charset="-122"/>
                <a:ea typeface="微软雅黑" panose="020B0503020204020204" pitchFamily="34" charset="-122"/>
              </a:rPr>
              <a:t>T-Bills</a:t>
            </a:r>
            <a:r>
              <a:rPr lang="zh-CN" altLang="en-US" sz="2000" dirty="0" smtClean="0">
                <a:latin typeface="微软雅黑" panose="020B0503020204020204" pitchFamily="34" charset="-122"/>
                <a:ea typeface="微软雅黑" panose="020B0503020204020204" pitchFamily="34" charset="-122"/>
              </a:rPr>
              <a:t>期货</a:t>
            </a:r>
            <a:endParaRPr lang="zh-CN" altLang="en-US" sz="2000" dirty="0">
              <a:latin typeface="微软雅黑" panose="020B0503020204020204" pitchFamily="34" charset="-122"/>
              <a:ea typeface="微软雅黑" panose="020B0503020204020204" pitchFamily="34" charset="-122"/>
            </a:endParaRPr>
          </a:p>
          <a:p>
            <a:pPr eaLnBrk="1" hangingPunct="1">
              <a:lnSpc>
                <a:spcPct val="11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股指期货：</a:t>
            </a:r>
            <a:r>
              <a:rPr lang="en-US" altLang="zh-CN" sz="2000" dirty="0" smtClean="0">
                <a:latin typeface="微软雅黑" panose="020B0503020204020204" pitchFamily="34" charset="-122"/>
                <a:ea typeface="微软雅黑" panose="020B0503020204020204" pitchFamily="34" charset="-122"/>
              </a:rPr>
              <a:t>1982</a:t>
            </a:r>
            <a:r>
              <a:rPr lang="zh-CN" altLang="en-US" sz="2000" dirty="0" smtClean="0">
                <a:latin typeface="微软雅黑" panose="020B0503020204020204" pitchFamily="34" charset="-122"/>
                <a:ea typeface="微软雅黑" panose="020B0503020204020204" pitchFamily="34" charset="-122"/>
              </a:rPr>
              <a:t>年堪萨斯农产品交易所</a:t>
            </a:r>
            <a:r>
              <a:rPr lang="en-US" altLang="zh-CN" sz="2000" dirty="0">
                <a:latin typeface="微软雅黑" panose="020B0503020204020204" pitchFamily="34" charset="-122"/>
                <a:ea typeface="微软雅黑" panose="020B0503020204020204" pitchFamily="34" charset="-122"/>
              </a:rPr>
              <a:t>KCBT</a:t>
            </a:r>
            <a:r>
              <a:rPr lang="zh-CN" altLang="en-US" sz="2000" dirty="0">
                <a:latin typeface="微软雅黑" panose="020B0503020204020204" pitchFamily="34" charset="-122"/>
                <a:ea typeface="微软雅黑" panose="020B0503020204020204" pitchFamily="34" charset="-122"/>
              </a:rPr>
              <a:t>，价值线综合平均指数期货</a:t>
            </a:r>
            <a:r>
              <a:rPr lang="zh-CN" altLang="en-US" sz="2000" dirty="0" smtClean="0">
                <a:latin typeface="微软雅黑" panose="020B0503020204020204" pitchFamily="34" charset="-122"/>
                <a:ea typeface="微软雅黑" panose="020B0503020204020204" pitchFamily="34" charset="-122"/>
              </a:rPr>
              <a:t>合约</a:t>
            </a: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355600" y="1387475"/>
            <a:ext cx="3262313"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（二）衍生工具的产生</a:t>
            </a: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57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457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一、衍生工具的产生及其种类</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355600" y="2060575"/>
            <a:ext cx="10142538" cy="3902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20000"/>
              </a:lnSpc>
              <a:buClr>
                <a:schemeClr val="tx1"/>
              </a:buClr>
              <a:buFont typeface="Arial" panose="020B0604020202020204" pitchFamily="34" charset="0"/>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3</a:t>
            </a:r>
            <a:r>
              <a:rPr lang="zh-CN" altLang="en-US" sz="2200" b="1" kern="0" dirty="0">
                <a:solidFill>
                  <a:schemeClr val="tx2"/>
                </a:solidFill>
                <a:latin typeface="微软雅黑" panose="020B0503020204020204" pitchFamily="34" charset="-122"/>
                <a:ea typeface="微软雅黑" panose="020B0503020204020204" pitchFamily="34" charset="-122"/>
              </a:rPr>
              <a:t>、中国衍生工具的发展</a:t>
            </a:r>
          </a:p>
          <a:p>
            <a:pPr eaLnBrk="1" hangingPunct="1">
              <a:lnSpc>
                <a:spcPct val="120000"/>
              </a:lnSpc>
              <a:buClr>
                <a:schemeClr val="tx1"/>
              </a:buClr>
              <a:buFont typeface="Wingdings" panose="05000000000000000000" pitchFamily="2" charset="2"/>
              <a:buNone/>
              <a:defRPr/>
            </a:pPr>
            <a:endParaRPr lang="zh-CN" altLang="en-US" sz="2200" b="1" kern="0" dirty="0">
              <a:solidFill>
                <a:schemeClr val="tx2"/>
              </a:solidFill>
              <a:latin typeface="微软雅黑" panose="020B0503020204020204" pitchFamily="34" charset="-122"/>
              <a:ea typeface="微软雅黑" panose="020B0503020204020204" pitchFamily="34" charset="-122"/>
            </a:endParaRPr>
          </a:p>
        </p:txBody>
      </p:sp>
      <p:sp>
        <p:nvSpPr>
          <p:cNvPr id="2" name="矩形 1"/>
          <p:cNvSpPr/>
          <p:nvPr/>
        </p:nvSpPr>
        <p:spPr>
          <a:xfrm>
            <a:off x="355600" y="1279525"/>
            <a:ext cx="3262313"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（二）衍生工具的产生</a:t>
            </a:r>
          </a:p>
        </p:txBody>
      </p:sp>
      <p:graphicFrame>
        <p:nvGraphicFramePr>
          <p:cNvPr id="8" name="Group 53"/>
          <p:cNvGraphicFramePr>
            <a:graphicFrameLocks/>
          </p:cNvGraphicFramePr>
          <p:nvPr>
            <p:extLst>
              <p:ext uri="{D42A27DB-BD31-4B8C-83A1-F6EECF244321}">
                <p14:modId xmlns:p14="http://schemas.microsoft.com/office/powerpoint/2010/main" val="151662314"/>
              </p:ext>
            </p:extLst>
          </p:nvPr>
        </p:nvGraphicFramePr>
        <p:xfrm>
          <a:off x="3735388" y="1196387"/>
          <a:ext cx="8123237" cy="5340472"/>
        </p:xfrm>
        <a:graphic>
          <a:graphicData uri="http://schemas.openxmlformats.org/drawingml/2006/table">
            <a:tbl>
              <a:tblPr/>
              <a:tblGrid>
                <a:gridCol w="2049994">
                  <a:extLst>
                    <a:ext uri="{9D8B030D-6E8A-4147-A177-3AD203B41FA5}">
                      <a16:colId xmlns:a16="http://schemas.microsoft.com/office/drawing/2014/main" xmlns="" val="20000"/>
                    </a:ext>
                  </a:extLst>
                </a:gridCol>
                <a:gridCol w="4845277">
                  <a:extLst>
                    <a:ext uri="{9D8B030D-6E8A-4147-A177-3AD203B41FA5}">
                      <a16:colId xmlns:a16="http://schemas.microsoft.com/office/drawing/2014/main" xmlns="" val="20001"/>
                    </a:ext>
                  </a:extLst>
                </a:gridCol>
                <a:gridCol w="1227966">
                  <a:extLst>
                    <a:ext uri="{9D8B030D-6E8A-4147-A177-3AD203B41FA5}">
                      <a16:colId xmlns:a16="http://schemas.microsoft.com/office/drawing/2014/main" xmlns="" val="20002"/>
                    </a:ext>
                  </a:extLst>
                </a:gridCol>
              </a:tblGrid>
              <a:tr h="365776">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时间</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195"/>
                      </a:schemeClr>
                    </a:solid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重大事件</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195"/>
                      </a:schemeClr>
                    </a:solidFill>
                  </a:tcPr>
                </a:tc>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　</a:t>
                      </a: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195"/>
                      </a:schemeClr>
                    </a:solidFill>
                  </a:tcPr>
                </a:tc>
                <a:extLst>
                  <a:ext uri="{0D108BD9-81ED-4DB2-BD59-A6C34878D82A}">
                    <a16:rowId xmlns:a16="http://schemas.microsoft.com/office/drawing/2014/main" xmlns="" val="10000"/>
                  </a:ext>
                </a:extLst>
              </a:tr>
              <a:tr h="435608">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1990</a:t>
                      </a: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年</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郑州粮食批发市场成立，逐步试行远期交易</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商品期货</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xmlns="" val="10001"/>
                  </a:ext>
                </a:extLst>
              </a:tr>
              <a:tr h="434413">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1993</a:t>
                      </a: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年</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推出小麦等粮食期货合约交易</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2"/>
                  </a:ext>
                </a:extLst>
              </a:tr>
              <a:tr h="664749">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1992-1995</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年</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上海、大连等期货交易所推出了金属、石油、农资、粮油、建材、化工等期货品种</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3"/>
                  </a:ext>
                </a:extLst>
              </a:tr>
              <a:tr h="389062">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1992</a:t>
                      </a: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年</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试点推出国债期货</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8">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金融</a:t>
                      </a:r>
                    </a:p>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衍生品</a:t>
                      </a:r>
                    </a:p>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endPar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xmlns="" val="10004"/>
                  </a:ext>
                </a:extLst>
              </a:tr>
              <a:tr h="433221">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1995</a:t>
                      </a: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年</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“327”</a:t>
                      </a: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国债期货事件，国债期货交易暂停</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5"/>
                  </a:ext>
                </a:extLst>
              </a:tr>
              <a:tr h="389062">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2005</a:t>
                      </a: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年</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上海证券交易所推出权证交易</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6"/>
                  </a:ext>
                </a:extLst>
              </a:tr>
              <a:tr h="421286">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2006</a:t>
                      </a: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年</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中国金融期货交易所在上海成立</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7"/>
                  </a:ext>
                </a:extLst>
              </a:tr>
              <a:tr h="640109">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2010</a:t>
                      </a: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年</a:t>
                      </a: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4</a:t>
                      </a: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月</a:t>
                      </a: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16</a:t>
                      </a: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日</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正式推出沪深</a:t>
                      </a: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300</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指数期货</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8"/>
                  </a:ext>
                </a:extLst>
              </a:tr>
              <a:tr h="389062">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2013</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年</a:t>
                      </a: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月</a:t>
                      </a: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日</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恢复国债期货交易</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endParaRPr kumimoji="0" lang="en-US" altLang="zh-CN" sz="2000" b="0" i="0" u="none" strike="noStrike" cap="none" normalizeH="0" baseline="0" dirty="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xmlns="" val="10009"/>
                  </a:ext>
                </a:extLst>
              </a:tr>
              <a:tr h="389062">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年</a:t>
                      </a: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月</a:t>
                      </a: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日</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上证</a:t>
                      </a: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50ETF</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期权在上海证券交易所上市</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endPar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xmlns="" val="10010"/>
                  </a:ext>
                </a:extLst>
              </a:tr>
              <a:tr h="389062">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2019</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年</a:t>
                      </a: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月</a:t>
                      </a: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23</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日</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嘉实</a:t>
                      </a: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300ETF</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期权在深圳证券交所上市</a:t>
                      </a: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endPar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60" marR="91460"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195"/>
                      </a:schemeClr>
                    </a:solidFill>
                  </a:tcPr>
                </a:tc>
                <a:extLst>
                  <a:ext uri="{0D108BD9-81ED-4DB2-BD59-A6C34878D82A}">
                    <a16:rowId xmlns:a16="http://schemas.microsoft.com/office/drawing/2014/main" xmlns="" val="10011"/>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60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560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一、衍生工具的产生及其种类</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646113" y="2143125"/>
            <a:ext cx="4398962" cy="390366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20000"/>
              </a:lnSpc>
              <a:buClr>
                <a:schemeClr val="tx1"/>
              </a:buClr>
              <a:buFont typeface="Arial" panose="020B0604020202020204" pitchFamily="34" charset="0"/>
              <a:buNone/>
              <a:defRPr/>
            </a:pPr>
            <a:r>
              <a:rPr lang="en-US" altLang="zh-CN" sz="2200" b="1" kern="0" dirty="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、按照衍生工具的法律形式划分</a:t>
            </a:r>
          </a:p>
          <a:p>
            <a:pPr eaLnBrk="1" hangingPunct="1">
              <a:lnSpc>
                <a:spcPct val="1500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契约型</a:t>
            </a:r>
            <a:r>
              <a:rPr lang="zh-CN" altLang="en-US" sz="2000" dirty="0">
                <a:latin typeface="微软雅黑" panose="020B0503020204020204" pitchFamily="34" charset="-122"/>
                <a:ea typeface="微软雅黑" panose="020B0503020204020204" pitchFamily="34" charset="-122"/>
              </a:rPr>
              <a:t>衍生工具 </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500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证券</a:t>
            </a:r>
            <a:r>
              <a:rPr lang="zh-CN" altLang="en-US" sz="2000" dirty="0">
                <a:latin typeface="微软雅黑" panose="020B0503020204020204" pitchFamily="34" charset="-122"/>
                <a:ea typeface="微软雅黑" panose="020B0503020204020204" pitchFamily="34" charset="-122"/>
              </a:rPr>
              <a:t>型衍生工具 </a:t>
            </a:r>
          </a:p>
          <a:p>
            <a:pPr eaLnBrk="1" hangingPunct="1">
              <a:lnSpc>
                <a:spcPct val="120000"/>
              </a:lnSpc>
              <a:buClr>
                <a:schemeClr val="tx1"/>
              </a:buClr>
              <a:buFont typeface="Arial" panose="020B0604020202020204" pitchFamily="34" charset="0"/>
              <a:buNone/>
              <a:defRPr/>
            </a:pPr>
            <a:r>
              <a:rPr lang="en-US" altLang="zh-CN" sz="2200" b="1" kern="0" dirty="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、按合约基础工具划分</a:t>
            </a:r>
          </a:p>
          <a:p>
            <a:pPr eaLnBrk="1" hangingPunct="1">
              <a:lnSpc>
                <a:spcPct val="1500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商品</a:t>
            </a:r>
            <a:r>
              <a:rPr lang="zh-CN" altLang="en-US" sz="2000" dirty="0">
                <a:latin typeface="微软雅黑" panose="020B0503020204020204" pitchFamily="34" charset="-122"/>
                <a:ea typeface="微软雅黑" panose="020B0503020204020204" pitchFamily="34" charset="-122"/>
              </a:rPr>
              <a:t>类衍生工具 </a:t>
            </a:r>
          </a:p>
          <a:p>
            <a:pPr eaLnBrk="1" hangingPunct="1">
              <a:lnSpc>
                <a:spcPct val="1500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金融</a:t>
            </a:r>
            <a:r>
              <a:rPr lang="zh-CN" altLang="en-US" sz="2000" dirty="0">
                <a:latin typeface="微软雅黑" panose="020B0503020204020204" pitchFamily="34" charset="-122"/>
                <a:ea typeface="微软雅黑" panose="020B0503020204020204" pitchFamily="34" charset="-122"/>
              </a:rPr>
              <a:t>类衍生工具 </a:t>
            </a:r>
          </a:p>
          <a:p>
            <a:pPr eaLnBrk="1" hangingPunct="1">
              <a:lnSpc>
                <a:spcPct val="1500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其他</a:t>
            </a:r>
            <a:r>
              <a:rPr lang="zh-CN" altLang="en-US" sz="2000" dirty="0">
                <a:latin typeface="微软雅黑" panose="020B0503020204020204" pitchFamily="34" charset="-122"/>
                <a:ea typeface="微软雅黑" panose="020B0503020204020204" pitchFamily="34" charset="-122"/>
              </a:rPr>
              <a:t>衍生工具 </a:t>
            </a:r>
          </a:p>
          <a:p>
            <a:pPr eaLnBrk="1" hangingPunct="1">
              <a:lnSpc>
                <a:spcPct val="150000"/>
              </a:lnSpc>
              <a:buClr>
                <a:schemeClr val="tx1"/>
              </a:buClr>
              <a:buFont typeface="Arial" panose="020B0604020202020204" pitchFamily="34" charset="0"/>
              <a:buNone/>
              <a:defRPr/>
            </a:pPr>
            <a:endParaRPr lang="zh-CN" altLang="en-US" sz="2200" b="1" kern="0" dirty="0">
              <a:solidFill>
                <a:schemeClr val="tx2"/>
              </a:solidFill>
              <a:latin typeface="微软雅黑" panose="020B0503020204020204" pitchFamily="34" charset="-122"/>
              <a:ea typeface="微软雅黑" panose="020B0503020204020204" pitchFamily="34" charset="-122"/>
            </a:endParaRPr>
          </a:p>
          <a:p>
            <a:pPr eaLnBrk="1" hangingPunct="1">
              <a:lnSpc>
                <a:spcPct val="150000"/>
              </a:lnSpc>
              <a:buClr>
                <a:schemeClr val="tx1"/>
              </a:buClr>
              <a:buFont typeface="Wingdings" panose="05000000000000000000" pitchFamily="2" charset="2"/>
              <a:buNone/>
              <a:defRPr/>
            </a:pPr>
            <a:endParaRPr lang="zh-CN" altLang="en-US" sz="2200" b="1" kern="0" dirty="0">
              <a:solidFill>
                <a:schemeClr val="tx2"/>
              </a:solidFill>
              <a:latin typeface="微软雅黑" panose="020B0503020204020204" pitchFamily="34" charset="-122"/>
              <a:ea typeface="微软雅黑" panose="020B0503020204020204" pitchFamily="34" charset="-122"/>
            </a:endParaRPr>
          </a:p>
        </p:txBody>
      </p:sp>
      <p:sp>
        <p:nvSpPr>
          <p:cNvPr id="2" name="矩形 1"/>
          <p:cNvSpPr/>
          <p:nvPr/>
        </p:nvSpPr>
        <p:spPr>
          <a:xfrm>
            <a:off x="354013" y="1298575"/>
            <a:ext cx="3262312"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（三）衍生工具的分类</a:t>
            </a:r>
          </a:p>
        </p:txBody>
      </p:sp>
      <p:sp>
        <p:nvSpPr>
          <p:cNvPr id="25607" name="矩形 2"/>
          <p:cNvSpPr>
            <a:spLocks noChangeArrowheads="1"/>
          </p:cNvSpPr>
          <p:nvPr/>
        </p:nvSpPr>
        <p:spPr bwMode="auto">
          <a:xfrm>
            <a:off x="5588000" y="2170076"/>
            <a:ext cx="60960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eaLnBrk="1" hangingPunct="1">
              <a:lnSpc>
                <a:spcPct val="120000"/>
              </a:lnSpc>
              <a:spcBef>
                <a:spcPts val="1000"/>
              </a:spcBef>
              <a:buClr>
                <a:schemeClr val="tx1"/>
              </a:buClr>
              <a:defRPr/>
            </a:pPr>
            <a:r>
              <a:rPr lang="en-US" altLang="zh-CN" sz="2200" b="1" kern="0" dirty="0">
                <a:solidFill>
                  <a:schemeClr val="tx2"/>
                </a:solidFill>
                <a:latin typeface="微软雅黑" panose="020B0503020204020204" pitchFamily="34" charset="-122"/>
                <a:ea typeface="微软雅黑" panose="020B0503020204020204" pitchFamily="34" charset="-122"/>
              </a:rPr>
              <a:t>3</a:t>
            </a:r>
            <a:r>
              <a:rPr lang="zh-CN" altLang="en-US" sz="2200" b="1" kern="0" dirty="0">
                <a:solidFill>
                  <a:schemeClr val="tx2"/>
                </a:solidFill>
                <a:latin typeface="微软雅黑" panose="020B0503020204020204" pitchFamily="34" charset="-122"/>
                <a:ea typeface="微软雅黑" panose="020B0503020204020204" pitchFamily="34" charset="-122"/>
              </a:rPr>
              <a:t>、按风险</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a:solidFill>
                  <a:schemeClr val="tx2"/>
                </a:solidFill>
                <a:latin typeface="微软雅黑" panose="020B0503020204020204" pitchFamily="34" charset="-122"/>
                <a:ea typeface="微软雅黑" panose="020B0503020204020204" pitchFamily="34" charset="-122"/>
              </a:rPr>
              <a:t>收益的对称性划分 </a:t>
            </a:r>
          </a:p>
          <a:p>
            <a:pPr marL="228600" indent="-228600" eaLnBrk="1" hangingPunct="1">
              <a:lnSpc>
                <a:spcPct val="15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风险</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收益对称型衍生工具：交易双方一方的收益等于另一方的损失</a:t>
            </a:r>
          </a:p>
          <a:p>
            <a:pPr marL="228600" indent="-228600" eaLnBrk="1" hangingPunct="1">
              <a:lnSpc>
                <a:spcPct val="15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风险</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收益不对称型衍生工具</a:t>
            </a:r>
          </a:p>
          <a:p>
            <a:pPr marL="228600" indent="-228600" eaLnBrk="1" hangingPunct="1">
              <a:lnSpc>
                <a:spcPct val="120000"/>
              </a:lnSpc>
              <a:spcBef>
                <a:spcPts val="1000"/>
              </a:spcBef>
              <a:buClr>
                <a:schemeClr val="tx1"/>
              </a:buClr>
              <a:defRPr/>
            </a:pPr>
            <a:r>
              <a:rPr lang="en-US" altLang="zh-CN" sz="2200" b="1" kern="0" dirty="0">
                <a:solidFill>
                  <a:schemeClr val="tx2"/>
                </a:solidFill>
                <a:latin typeface="微软雅黑" panose="020B0503020204020204" pitchFamily="34" charset="-122"/>
                <a:ea typeface="微软雅黑" panose="020B0503020204020204" pitchFamily="34" charset="-122"/>
              </a:rPr>
              <a:t>4</a:t>
            </a:r>
            <a:r>
              <a:rPr lang="zh-CN" altLang="en-US" sz="2200" b="1" kern="0" dirty="0">
                <a:solidFill>
                  <a:schemeClr val="tx2"/>
                </a:solidFill>
                <a:latin typeface="微软雅黑" panose="020B0503020204020204" pitchFamily="34" charset="-122"/>
                <a:ea typeface="微软雅黑" panose="020B0503020204020204" pitchFamily="34" charset="-122"/>
              </a:rPr>
              <a:t>、按照衍生工具赋予持有人是否有选择权划分</a:t>
            </a:r>
          </a:p>
          <a:p>
            <a:pPr marL="228600" indent="-228600" eaLnBrk="1" hangingPunct="1">
              <a:lnSpc>
                <a:spcPct val="15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期货</a:t>
            </a:r>
            <a:r>
              <a:rPr lang="zh-CN" altLang="en-US" sz="2000" dirty="0">
                <a:latin typeface="微软雅黑" panose="020B0503020204020204" pitchFamily="34" charset="-122"/>
                <a:ea typeface="微软雅黑" panose="020B0503020204020204" pitchFamily="34" charset="-122"/>
              </a:rPr>
              <a:t>型衍生工具</a:t>
            </a:r>
          </a:p>
          <a:p>
            <a:pPr marL="228600" indent="-228600" eaLnBrk="1" hangingPunct="1">
              <a:lnSpc>
                <a:spcPct val="15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期权</a:t>
            </a:r>
            <a:r>
              <a:rPr lang="zh-CN" altLang="en-US" sz="2000" dirty="0">
                <a:latin typeface="微软雅黑" panose="020B0503020204020204" pitchFamily="34" charset="-122"/>
                <a:ea typeface="微软雅黑" panose="020B0503020204020204" pitchFamily="34" charset="-122"/>
              </a:rPr>
              <a:t>型衍生工具  </a:t>
            </a:r>
            <a:r>
              <a:rPr lang="zh-CN" altLang="en-US" sz="2000" dirty="0">
                <a:solidFill>
                  <a:srgbClr val="FF0000"/>
                </a:solidFill>
                <a:latin typeface="微软雅黑" pitchFamily="34" charset="-122"/>
                <a:ea typeface="微软雅黑" pitchFamily="34" charset="-122"/>
              </a:rPr>
              <a:t>  </a:t>
            </a: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2662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26627"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a:solidFill>
                  <a:srgbClr val="FFFFFF"/>
                </a:solidFill>
                <a:latin typeface="微软雅黑" pitchFamily="34" charset="-122"/>
                <a:ea typeface="微软雅黑" pitchFamily="34" charset="-122"/>
              </a:rPr>
              <a:t>衍生工具市场与交易</a:t>
            </a:r>
          </a:p>
        </p:txBody>
      </p:sp>
      <p:sp>
        <p:nvSpPr>
          <p:cNvPr id="26629" name="文本框 2"/>
          <p:cNvSpPr txBox="1">
            <a:spLocks noChangeArrowheads="1"/>
          </p:cNvSpPr>
          <p:nvPr/>
        </p:nvSpPr>
        <p:spPr bwMode="auto">
          <a:xfrm>
            <a:off x="3024188" y="1895475"/>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02</a:t>
            </a:r>
            <a:endParaRPr lang="zh-CN" altLang="en-US" sz="6600" b="1">
              <a:solidFill>
                <a:srgbClr val="FFFFFF"/>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65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765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二、衍生工具市场与交易</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560388" y="2174875"/>
            <a:ext cx="11258550" cy="390366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、远期合约交易</a:t>
            </a:r>
          </a:p>
          <a:p>
            <a:pPr eaLnBrk="1" hangingPunct="1">
              <a:lnSpc>
                <a:spcPct val="150000"/>
              </a:lnSpc>
              <a:spcBef>
                <a:spcPts val="0"/>
              </a:spcBef>
              <a:buClr>
                <a:schemeClr val="tx1"/>
              </a:buClr>
              <a:buFont typeface="Wingdings" panose="05000000000000000000" pitchFamily="2" charset="2"/>
              <a:buNone/>
              <a:defRPr/>
            </a:pPr>
            <a:r>
              <a:rPr lang="zh-CN" altLang="en-US"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）远期外汇交易</a:t>
            </a:r>
            <a:r>
              <a:rPr lang="en-US" altLang="zh-CN" sz="2000" dirty="0">
                <a:latin typeface="微软雅黑" panose="020B0503020204020204" pitchFamily="34" charset="-122"/>
                <a:ea typeface="微软雅黑" panose="020B0503020204020204" pitchFamily="34" charset="-122"/>
              </a:rPr>
              <a:t>(forward exchange transaction</a:t>
            </a:r>
            <a:r>
              <a:rPr lang="zh-CN" altLang="en-US" sz="2000" dirty="0">
                <a:latin typeface="微软雅黑" panose="020B0503020204020204" pitchFamily="34" charset="-122"/>
                <a:ea typeface="微软雅黑" panose="020B0503020204020204" pitchFamily="34" charset="-122"/>
              </a:rPr>
              <a:t>）</a:t>
            </a:r>
          </a:p>
          <a:p>
            <a:pPr eaLnBrk="1" hangingPunct="1">
              <a:lnSpc>
                <a:spcPct val="150000"/>
              </a:lnSpc>
              <a:spcBef>
                <a:spcPts val="0"/>
              </a:spcBef>
              <a:buClr>
                <a:srgbClr val="00B050"/>
              </a:buClr>
              <a:buFont typeface="Wingdings" pitchFamily="2" charset="2"/>
              <a:buChar char="n"/>
              <a:defRPr/>
            </a:pPr>
            <a:r>
              <a:rPr lang="zh-CN" altLang="en-US" sz="2000" b="1" dirty="0" smtClean="0">
                <a:solidFill>
                  <a:srgbClr val="00B050"/>
                </a:solidFill>
                <a:latin typeface="微软雅黑" panose="020B0503020204020204" pitchFamily="34" charset="-122"/>
                <a:ea typeface="微软雅黑" panose="020B0503020204020204" pitchFamily="34" charset="-122"/>
              </a:rPr>
              <a:t>期汇</a:t>
            </a:r>
            <a:r>
              <a:rPr lang="zh-CN" altLang="en-US" sz="2000" b="1" dirty="0">
                <a:solidFill>
                  <a:srgbClr val="00B050"/>
                </a:solidFill>
                <a:latin typeface="微软雅黑" panose="020B0503020204020204" pitchFamily="34" charset="-122"/>
                <a:ea typeface="微软雅黑" panose="020B0503020204020204" pitchFamily="34" charset="-122"/>
              </a:rPr>
              <a:t>交易</a:t>
            </a:r>
            <a:r>
              <a:rPr lang="zh-CN" altLang="en-US" sz="2000" dirty="0">
                <a:latin typeface="微软雅黑" panose="020B0503020204020204" pitchFamily="34" charset="-122"/>
                <a:ea typeface="微软雅黑" panose="020B0503020204020204" pitchFamily="34" charset="-122"/>
              </a:rPr>
              <a:t>，指交易双方在成交后并不立即办理交割，而是约定币种、金额、汇率、交割时间等交易条件，到期进行实际交割的外汇交易</a:t>
            </a:r>
          </a:p>
          <a:p>
            <a:pPr eaLnBrk="1" hangingPunct="1">
              <a:lnSpc>
                <a:spcPct val="150000"/>
              </a:lnSpc>
              <a:spcBef>
                <a:spcPts val="0"/>
              </a:spcBef>
              <a:buClr>
                <a:schemeClr val="tx1"/>
              </a:buClr>
              <a:buFont typeface="Wingdings" panose="05000000000000000000" pitchFamily="2" charset="2"/>
              <a:buNone/>
              <a:defRPr/>
            </a:pPr>
            <a:r>
              <a:rPr lang="zh-CN" altLang="en-US"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）远期利率协议（</a:t>
            </a:r>
            <a:r>
              <a:rPr lang="en-US" altLang="zh-CN" sz="2000" dirty="0">
                <a:latin typeface="微软雅黑" panose="020B0503020204020204" pitchFamily="34" charset="-122"/>
                <a:ea typeface="微软雅黑" panose="020B0503020204020204" pitchFamily="34" charset="-122"/>
              </a:rPr>
              <a:t>forward rate agreement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FRA</a:t>
            </a:r>
            <a:r>
              <a:rPr lang="zh-CN" altLang="en-US" sz="2000" dirty="0">
                <a:latin typeface="微软雅黑" panose="020B0503020204020204" pitchFamily="34" charset="-122"/>
                <a:ea typeface="微软雅黑" panose="020B0503020204020204" pitchFamily="34" charset="-122"/>
              </a:rPr>
              <a:t>）</a:t>
            </a:r>
          </a:p>
          <a:p>
            <a:pPr eaLnBrk="1" hangingPunct="1">
              <a:lnSpc>
                <a:spcPct val="150000"/>
              </a:lnSpc>
              <a:spcBef>
                <a:spcPts val="0"/>
              </a:spcBef>
              <a:buClr>
                <a:srgbClr val="00B050"/>
              </a:buClr>
              <a:buFont typeface="Wingdings" pitchFamily="2" charset="2"/>
              <a:buChar char="n"/>
              <a:defRPr/>
            </a:pPr>
            <a:r>
              <a:rPr lang="zh-CN" altLang="en-US" sz="2000" b="1" dirty="0" smtClean="0">
                <a:solidFill>
                  <a:srgbClr val="00B050"/>
                </a:solidFill>
                <a:latin typeface="微软雅黑" panose="020B0503020204020204" pitchFamily="34" charset="-122"/>
                <a:ea typeface="微软雅黑" panose="020B0503020204020204" pitchFamily="34" charset="-122"/>
              </a:rPr>
              <a:t>远期</a:t>
            </a:r>
            <a:r>
              <a:rPr lang="zh-CN" altLang="en-US" sz="2000" b="1" dirty="0">
                <a:solidFill>
                  <a:srgbClr val="00B050"/>
                </a:solidFill>
                <a:latin typeface="微软雅黑" panose="020B0503020204020204" pitchFamily="34" charset="-122"/>
                <a:ea typeface="微软雅黑" panose="020B0503020204020204" pitchFamily="34" charset="-122"/>
              </a:rPr>
              <a:t>利率协议</a:t>
            </a:r>
            <a:r>
              <a:rPr lang="zh-CN" altLang="en-US" sz="2000" dirty="0">
                <a:latin typeface="微软雅黑" panose="020B0503020204020204" pitchFamily="34" charset="-122"/>
                <a:ea typeface="微软雅黑" panose="020B0503020204020204" pitchFamily="34" charset="-122"/>
              </a:rPr>
              <a:t>是买卖双方同意从未来某一商定的时期开始在某一特定时期内按协议利率借贷一笔数额确定、以货币表示的名义本金的协议</a:t>
            </a:r>
          </a:p>
          <a:p>
            <a:pPr eaLnBrk="1" hangingPunct="1">
              <a:lnSpc>
                <a:spcPct val="150000"/>
              </a:lnSpc>
              <a:spcBef>
                <a:spcPts val="0"/>
              </a:spcBef>
              <a:buClr>
                <a:schemeClr val="tx1"/>
              </a:buClr>
              <a:buFont typeface="Arial" panose="020B0604020202020204" pitchFamily="34" charset="0"/>
              <a:buNone/>
              <a:defRPr/>
            </a:pPr>
            <a:r>
              <a:rPr lang="en-US" altLang="zh-CN" sz="2000" dirty="0" smtClean="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455613" y="1376363"/>
            <a:ext cx="5416550"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（一）远期合约、期货交易与期货市场</a:t>
            </a:r>
          </a:p>
        </p:txBody>
      </p:sp>
      <p:pic>
        <p:nvPicPr>
          <p:cNvPr id="276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50" y="5092700"/>
            <a:ext cx="3359150" cy="138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375D80"/>
                  </a:outerShdw>
                </a:effectLst>
              </a14:hiddenEffects>
            </a:ext>
          </a:extLst>
        </p:spPr>
      </p:pic>
      <p:pic>
        <p:nvPicPr>
          <p:cNvPr id="27656" name="Picture 8"/>
          <p:cNvPicPr>
            <a:picLocks noChangeAspect="1" noChangeArrowheads="1"/>
          </p:cNvPicPr>
          <p:nvPr/>
        </p:nvPicPr>
        <p:blipFill>
          <a:blip r:embed="rId4">
            <a:extLst>
              <a:ext uri="{28A0092B-C50C-407E-A947-70E740481C1C}">
                <a14:useLocalDpi xmlns:a14="http://schemas.microsoft.com/office/drawing/2010/main" val="0"/>
              </a:ext>
            </a:extLst>
          </a:blip>
          <a:srcRect l="22269"/>
          <a:stretch>
            <a:fillRect/>
          </a:stretch>
        </p:blipFill>
        <p:spPr bwMode="auto">
          <a:xfrm>
            <a:off x="2597150" y="5608638"/>
            <a:ext cx="15875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375D80"/>
                  </a:outerShdw>
                </a:effectLst>
              </a14:hiddenEffects>
            </a:ext>
          </a:extLst>
        </p:spPr>
      </p:pic>
      <p:pic>
        <p:nvPicPr>
          <p:cNvPr id="27657"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l="-1192" t="2213" r="83958" b="-2213"/>
          <a:stretch>
            <a:fillRect/>
          </a:stretch>
        </p:blipFill>
        <p:spPr bwMode="auto">
          <a:xfrm>
            <a:off x="4816475" y="5773738"/>
            <a:ext cx="21113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375D80"/>
                  </a:outerShdw>
                </a:effectLst>
              </a14:hiddenEffects>
            </a:ext>
          </a:extLst>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867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二、衍生工具市场与交易</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552450" y="2106613"/>
            <a:ext cx="5467350" cy="4197350"/>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、期货交易</a:t>
            </a:r>
          </a:p>
          <a:p>
            <a:pPr eaLnBrk="1" hangingPunct="1">
              <a:lnSpc>
                <a:spcPct val="150000"/>
              </a:lnSpc>
              <a:spcBef>
                <a:spcPts val="0"/>
              </a:spcBef>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）期货交易（</a:t>
            </a:r>
            <a:r>
              <a:rPr lang="en-US" altLang="zh-CN" sz="2000" dirty="0">
                <a:latin typeface="微软雅黑" panose="020B0503020204020204" pitchFamily="34" charset="-122"/>
                <a:ea typeface="微软雅黑" panose="020B0503020204020204" pitchFamily="34" charset="-122"/>
              </a:rPr>
              <a:t>futures trading</a:t>
            </a:r>
            <a:r>
              <a:rPr lang="zh-CN" altLang="en-US" sz="2000" dirty="0">
                <a:latin typeface="微软雅黑" panose="020B0503020204020204" pitchFamily="34" charset="-122"/>
                <a:ea typeface="微软雅黑" panose="020B0503020204020204" pitchFamily="34" charset="-122"/>
              </a:rPr>
              <a:t>）交易双方在期货交易所买卖标准化的期货合约而进行的一种有组织的交易形式 </a:t>
            </a:r>
          </a:p>
          <a:p>
            <a:pPr eaLnBrk="1" hangingPunct="1">
              <a:lnSpc>
                <a:spcPct val="150000"/>
              </a:lnSpc>
              <a:spcBef>
                <a:spcPts val="0"/>
              </a:spcBef>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）期货交易的特点</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保证金</a:t>
            </a:r>
            <a:r>
              <a:rPr lang="zh-CN" altLang="en-US" sz="2000" dirty="0">
                <a:latin typeface="微软雅黑" panose="020B0503020204020204" pitchFamily="34" charset="-122"/>
                <a:ea typeface="微软雅黑" panose="020B0503020204020204" pitchFamily="34" charset="-122"/>
              </a:rPr>
              <a:t>交易，交易杠杆为</a:t>
            </a:r>
            <a:r>
              <a:rPr lang="en-US" altLang="zh-CN" sz="2000" dirty="0">
                <a:latin typeface="微软雅黑" panose="020B0503020204020204" pitchFamily="34" charset="-122"/>
                <a:ea typeface="微软雅黑" panose="020B0503020204020204" pitchFamily="34" charset="-122"/>
              </a:rPr>
              <a:t>5-20</a:t>
            </a:r>
            <a:r>
              <a:rPr lang="zh-CN" altLang="en-US" sz="2000" dirty="0">
                <a:latin typeface="微软雅黑" panose="020B0503020204020204" pitchFamily="34" charset="-122"/>
                <a:ea typeface="微软雅黑" panose="020B0503020204020204" pitchFamily="34" charset="-122"/>
              </a:rPr>
              <a:t>倍</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每日</a:t>
            </a:r>
            <a:r>
              <a:rPr lang="zh-CN" altLang="en-US" sz="2000" dirty="0">
                <a:latin typeface="微软雅黑" panose="020B0503020204020204" pitchFamily="34" charset="-122"/>
                <a:ea typeface="微软雅黑" panose="020B0503020204020204" pitchFamily="34" charset="-122"/>
              </a:rPr>
              <a:t>无负债结算制度</a:t>
            </a:r>
          </a:p>
          <a:p>
            <a:pPr eaLnBrk="1" hangingPunct="1">
              <a:lnSpc>
                <a:spcPct val="150000"/>
              </a:lnSpc>
              <a:spcBef>
                <a:spcPts val="0"/>
              </a:spcBef>
              <a:buClr>
                <a:schemeClr val="tx1"/>
              </a:buClr>
              <a:buFont typeface="Arial" panose="020B0604020202020204" pitchFamily="34" charset="0"/>
              <a:buNone/>
              <a:defRPr/>
            </a:pP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chemeClr val="tx1"/>
              </a:buClr>
              <a:buFont typeface="Wingdings" panose="05000000000000000000" pitchFamily="2" charset="2"/>
              <a:buNone/>
              <a:defRPr/>
            </a:pP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379413" y="1319213"/>
            <a:ext cx="5416550"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（一）远期合约、期货交易与期货市场</a:t>
            </a:r>
          </a:p>
        </p:txBody>
      </p:sp>
      <p:sp>
        <p:nvSpPr>
          <p:cNvPr id="28679" name="矩形 2"/>
          <p:cNvSpPr>
            <a:spLocks noChangeArrowheads="1"/>
          </p:cNvSpPr>
          <p:nvPr/>
        </p:nvSpPr>
        <p:spPr bwMode="auto">
          <a:xfrm>
            <a:off x="6294438" y="2106613"/>
            <a:ext cx="5389562" cy="4197350"/>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hangingPunct="1">
              <a:lnSpc>
                <a:spcPct val="150000"/>
              </a:lnSpc>
              <a:buClr>
                <a:schemeClr val="tx1"/>
              </a:buClr>
              <a:buFont typeface="Wingdings" pitchFamily="2" charset="2"/>
              <a:buNone/>
            </a:pPr>
            <a:r>
              <a:rPr lang="zh-CN" altLang="en-US" sz="20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）期货交易过程</a:t>
            </a:r>
            <a:endParaRPr lang="zh-CN" altLang="zh-CN" sz="2000" dirty="0">
              <a:latin typeface="微软雅黑" pitchFamily="34" charset="-122"/>
              <a:ea typeface="微软雅黑" pitchFamily="34" charset="-122"/>
            </a:endParaRPr>
          </a:p>
          <a:p>
            <a:pPr marL="228600" indent="-228600"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开户</a:t>
            </a:r>
            <a:r>
              <a:rPr lang="zh-CN" altLang="en-US" sz="2000" dirty="0">
                <a:latin typeface="微软雅黑" panose="020B0503020204020204" pitchFamily="34" charset="-122"/>
                <a:ea typeface="微软雅黑" panose="020B0503020204020204" pitchFamily="34" charset="-122"/>
              </a:rPr>
              <a:t>：客户在经纪公司开户，授权其代为买卖合同并交存初始保证金</a:t>
            </a:r>
          </a:p>
          <a:p>
            <a:pPr marL="228600" indent="-228600"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交易</a:t>
            </a:r>
            <a:r>
              <a:rPr lang="zh-CN" altLang="en-US" sz="2000" dirty="0">
                <a:latin typeface="微软雅黑" panose="020B0503020204020204" pitchFamily="34" charset="-122"/>
                <a:ea typeface="微软雅黑" panose="020B0503020204020204" pitchFamily="34" charset="-122"/>
              </a:rPr>
              <a:t>：客户通过电话、电传或其他方式通知经纪公司下单。经纪公司以此通知交易所场内的出市代表进行交易</a:t>
            </a:r>
            <a:endParaRPr lang="zh-CN" altLang="zh-CN" sz="2000" dirty="0">
              <a:latin typeface="微软雅黑" panose="020B0503020204020204" pitchFamily="34" charset="-122"/>
              <a:ea typeface="微软雅黑" panose="020B0503020204020204" pitchFamily="34" charset="-122"/>
            </a:endParaRPr>
          </a:p>
          <a:p>
            <a:pPr marL="228600" indent="-228600"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指令</a:t>
            </a:r>
            <a:r>
              <a:rPr lang="zh-CN" altLang="en-US" sz="2000" dirty="0">
                <a:latin typeface="微软雅黑" panose="020B0503020204020204" pitchFamily="34" charset="-122"/>
                <a:ea typeface="微软雅黑" panose="020B0503020204020204" pitchFamily="34" charset="-122"/>
              </a:rPr>
              <a:t>成交，合约订立</a:t>
            </a:r>
          </a:p>
          <a:p>
            <a:pPr marL="228600" indent="-228600"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合约</a:t>
            </a:r>
            <a:r>
              <a:rPr lang="zh-CN" altLang="en-US" sz="2000" dirty="0">
                <a:latin typeface="微软雅黑" panose="020B0503020204020204" pitchFamily="34" charset="-122"/>
                <a:ea typeface="微软雅黑" panose="020B0503020204020204" pitchFamily="34" charset="-122"/>
              </a:rPr>
              <a:t>平仓</a:t>
            </a:r>
          </a:p>
          <a:p>
            <a:pPr marL="228600" indent="-228600"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结算</a:t>
            </a:r>
            <a:r>
              <a:rPr lang="zh-CN" altLang="en-US" sz="2000" dirty="0">
                <a:latin typeface="微软雅黑" panose="020B0503020204020204" pitchFamily="34" charset="-122"/>
                <a:ea typeface="微软雅黑" panose="020B0503020204020204" pitchFamily="34" charset="-122"/>
              </a:rPr>
              <a:t>盈亏</a:t>
            </a: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969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二、衍生工具市场与交易</a:t>
            </a:r>
            <a:endParaRPr lang="zh-CN" altLang="en-US" sz="2400" b="1">
              <a:solidFill>
                <a:srgbClr val="595959"/>
              </a:solidFill>
              <a:latin typeface="微软雅黑" pitchFamily="34" charset="-122"/>
              <a:ea typeface="微软雅黑" pitchFamily="34" charset="-122"/>
            </a:endParaRPr>
          </a:p>
        </p:txBody>
      </p:sp>
      <p:sp>
        <p:nvSpPr>
          <p:cNvPr id="2" name="矩形 1"/>
          <p:cNvSpPr/>
          <p:nvPr/>
        </p:nvSpPr>
        <p:spPr>
          <a:xfrm>
            <a:off x="354013" y="1397000"/>
            <a:ext cx="5416550"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（一）远期合约、期货交易与期货市场</a:t>
            </a:r>
          </a:p>
        </p:txBody>
      </p:sp>
      <p:graphicFrame>
        <p:nvGraphicFramePr>
          <p:cNvPr id="10" name="Group 2"/>
          <p:cNvGraphicFramePr>
            <a:graphicFrameLocks/>
          </p:cNvGraphicFramePr>
          <p:nvPr>
            <p:extLst>
              <p:ext uri="{D42A27DB-BD31-4B8C-83A1-F6EECF244321}">
                <p14:modId xmlns:p14="http://schemas.microsoft.com/office/powerpoint/2010/main" val="2061319919"/>
              </p:ext>
            </p:extLst>
          </p:nvPr>
        </p:nvGraphicFramePr>
        <p:xfrm>
          <a:off x="768350" y="2733675"/>
          <a:ext cx="10798175" cy="3907173"/>
        </p:xfrm>
        <a:graphic>
          <a:graphicData uri="http://schemas.openxmlformats.org/drawingml/2006/table">
            <a:tbl>
              <a:tblPr/>
              <a:tblGrid>
                <a:gridCol w="5068740">
                  <a:extLst>
                    <a:ext uri="{9D8B030D-6E8A-4147-A177-3AD203B41FA5}">
                      <a16:colId xmlns:a16="http://schemas.microsoft.com/office/drawing/2014/main" xmlns="" val="20000"/>
                    </a:ext>
                  </a:extLst>
                </a:gridCol>
                <a:gridCol w="5729435">
                  <a:extLst>
                    <a:ext uri="{9D8B030D-6E8A-4147-A177-3AD203B41FA5}">
                      <a16:colId xmlns:a16="http://schemas.microsoft.com/office/drawing/2014/main" xmlns="" val="20001"/>
                    </a:ext>
                  </a:extLst>
                </a:gridCol>
              </a:tblGrid>
              <a:tr h="37857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国内现汇市场</a:t>
                      </a:r>
                    </a:p>
                  </a:txBody>
                  <a:tcPr marL="91436" marR="91436"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CME</a:t>
                      </a:r>
                      <a:r>
                        <a:rPr kumimoji="0" lang="zh-CN" alt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期货市场</a:t>
                      </a:r>
                    </a:p>
                  </a:txBody>
                  <a:tcPr marL="91436" marR="91436"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extLst>
                  <a:ext uri="{0D108BD9-81ED-4DB2-BD59-A6C34878D82A}">
                    <a16:rowId xmlns:a16="http://schemas.microsoft.com/office/drawing/2014/main" xmlns="" val="10000"/>
                  </a:ext>
                </a:extLst>
              </a:tr>
              <a:tr h="97348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月</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日</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人民币对美元的现汇汇率为</a:t>
                      </a:r>
                      <a:r>
                        <a:rPr kumimoji="0" lang="en-US" altLang="zh-CN"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1</a:t>
                      </a:r>
                      <a:r>
                        <a:rPr kumimoji="0" lang="zh-CN" altLang="en-US"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美元</a:t>
                      </a:r>
                      <a:r>
                        <a:rPr kumimoji="0" lang="en-US" altLang="zh-CN"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=7.1429</a:t>
                      </a:r>
                      <a:r>
                        <a:rPr kumimoji="0" lang="zh-CN" altLang="en-US"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元</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人民币 </a:t>
                      </a:r>
                    </a:p>
                  </a:txBody>
                  <a:tcPr marL="91436" marR="91436"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月</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日</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月份人民币合约价格：</a:t>
                      </a:r>
                      <a:r>
                        <a:rPr kumimoji="0" lang="en-US" altLang="zh-CN"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6.9999</a:t>
                      </a:r>
                      <a:r>
                        <a:rPr kumimoji="0" lang="zh-CN" altLang="en-US"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人民币</a:t>
                      </a:r>
                      <a:r>
                        <a:rPr kumimoji="0" lang="en-US" altLang="zh-CN"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r>
                        <a:rPr kumimoji="0" lang="zh-CN" altLang="en-US"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美元</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买入</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75</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份（</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万元人民币</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份）</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月份到期的人民币期货合约，成交价</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元人民币</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=0.142 86</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美元</a:t>
                      </a:r>
                    </a:p>
                  </a:txBody>
                  <a:tcPr marL="91436" marR="91436"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01"/>
                  </a:ext>
                </a:extLst>
              </a:tr>
              <a:tr h="8716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月</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日</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人民币对美元的现汇汇率为</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美元</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=6.8712</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元人民币 </a:t>
                      </a:r>
                    </a:p>
                  </a:txBody>
                  <a:tcPr marL="91436" marR="91436"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月</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日人民币合约价格：</a:t>
                      </a:r>
                      <a:r>
                        <a:rPr kumimoji="0" lang="en-US" altLang="zh-CN"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6.8236</a:t>
                      </a:r>
                      <a:r>
                        <a:rPr kumimoji="0" lang="zh-CN" altLang="en-US"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人民币</a:t>
                      </a:r>
                      <a:r>
                        <a:rPr kumimoji="0" lang="en-US" altLang="zh-CN"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r>
                        <a:rPr kumimoji="0" lang="zh-CN" altLang="en-US"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美元</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卖出</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75</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份</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月交割的人民币期货合约平仓，成交价</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元人民币</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=0.146 55</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美元</a:t>
                      </a:r>
                    </a:p>
                  </a:txBody>
                  <a:tcPr marL="91436" marR="91436"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02"/>
                  </a:ext>
                </a:extLst>
              </a:tr>
              <a:tr h="149258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盈亏：</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6.8712-7.1429</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×7,000,000=</a:t>
                      </a:r>
                      <a:r>
                        <a:rPr kumimoji="0" lang="en-US" altLang="zh-CN"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 -1,901,900</a:t>
                      </a:r>
                      <a:r>
                        <a:rPr kumimoji="0" lang="zh-CN" altLang="en-US"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元</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人民币 </a:t>
                      </a:r>
                    </a:p>
                  </a:txBody>
                  <a:tcPr marL="91436" marR="91436"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盈亏</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0.146 55-0.142 86</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×1 000 000×75= 276,750</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美元</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折成人民币</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276,750×6.871 2= </a:t>
                      </a:r>
                      <a:r>
                        <a:rPr kumimoji="0" lang="en-US" altLang="zh-CN"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1,901,605</a:t>
                      </a:r>
                      <a:r>
                        <a:rPr kumimoji="0" lang="zh-CN" altLang="en-US"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元</a:t>
                      </a:r>
                    </a:p>
                  </a:txBody>
                  <a:tcPr marL="91436" marR="91436"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03"/>
                  </a:ext>
                </a:extLst>
              </a:tr>
            </a:tbl>
          </a:graphicData>
        </a:graphic>
      </p:graphicFrame>
      <p:sp>
        <p:nvSpPr>
          <p:cNvPr id="29719" name="矩形 3"/>
          <p:cNvSpPr>
            <a:spLocks noChangeArrowheads="1"/>
          </p:cNvSpPr>
          <p:nvPr/>
        </p:nvSpPr>
        <p:spPr bwMode="auto">
          <a:xfrm>
            <a:off x="2179005" y="2118023"/>
            <a:ext cx="79768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latin typeface="微软雅黑" pitchFamily="34" charset="-122"/>
                <a:ea typeface="微软雅黑" pitchFamily="34" charset="-122"/>
              </a:rPr>
              <a:t>外汇期货套期保值交易</a:t>
            </a:r>
            <a:r>
              <a:rPr lang="zh-CN" altLang="en-US" sz="2400" dirty="0" smtClean="0">
                <a:latin typeface="微软雅黑" pitchFamily="34" charset="-122"/>
                <a:ea typeface="微软雅黑" pitchFamily="34" charset="-122"/>
              </a:rPr>
              <a:t>举例</a:t>
            </a: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个月后收到</a:t>
            </a:r>
            <a:r>
              <a:rPr lang="en-US" altLang="zh-CN" sz="2400" dirty="0" smtClean="0">
                <a:latin typeface="微软雅黑" pitchFamily="34" charset="-122"/>
                <a:ea typeface="微软雅黑" pitchFamily="34" charset="-122"/>
              </a:rPr>
              <a:t>700</a:t>
            </a:r>
            <a:r>
              <a:rPr lang="zh-CN" altLang="en-US" sz="2400" dirty="0" smtClean="0">
                <a:latin typeface="微软雅黑" pitchFamily="34" charset="-122"/>
                <a:ea typeface="微软雅黑" pitchFamily="34" charset="-122"/>
              </a:rPr>
              <a:t>万美元货款</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 </a:t>
            </a:r>
            <a:endParaRPr lang="zh-CN" altLang="en-US" sz="2400" dirty="0">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072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二、衍生工具市场与交易</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671209" y="1763437"/>
            <a:ext cx="10904706" cy="4880554"/>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ts val="2900"/>
              </a:lnSpc>
              <a:spcBef>
                <a:spcPts val="0"/>
              </a:spcBef>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3</a:t>
            </a:r>
            <a:r>
              <a:rPr lang="zh-CN" altLang="en-US" sz="2200" b="1" kern="0" dirty="0">
                <a:solidFill>
                  <a:schemeClr val="tx2"/>
                </a:solidFill>
                <a:latin typeface="微软雅黑" panose="020B0503020204020204" pitchFamily="34" charset="-122"/>
                <a:ea typeface="微软雅黑" panose="020B0503020204020204" pitchFamily="34" charset="-122"/>
              </a:rPr>
              <a:t>、国内外主要的期货市场</a:t>
            </a:r>
          </a:p>
          <a:p>
            <a:pPr eaLnBrk="1" hangingPunct="1">
              <a:lnSpc>
                <a:spcPts val="2900"/>
              </a:lnSpc>
              <a:spcBef>
                <a:spcPts val="0"/>
              </a:spcBef>
              <a:buClr>
                <a:schemeClr val="tx1"/>
              </a:buClr>
              <a:buFont typeface="Wingdings" panose="05000000000000000000" pitchFamily="2" charset="2"/>
              <a:buNone/>
              <a:defRPr/>
            </a:pPr>
            <a:r>
              <a:rPr lang="zh-CN" altLang="en-US" sz="2000" b="1" dirty="0">
                <a:solidFill>
                  <a:srgbClr val="FF0000"/>
                </a:solidFill>
                <a:latin typeface="黑体" panose="02010609060101010101" pitchFamily="49" charset="-122"/>
                <a:ea typeface="黑体" panose="02010609060101010101" pitchFamily="49" charset="-122"/>
              </a:rPr>
              <a:t> </a:t>
            </a:r>
            <a:r>
              <a:rPr lang="zh-CN" altLang="en-US" sz="2000" b="1" dirty="0" smtClean="0">
                <a:solidFill>
                  <a:srgbClr val="FF0000"/>
                </a:solidFill>
                <a:latin typeface="黑体" panose="02010609060101010101" pitchFamily="49" charset="-122"/>
                <a:ea typeface="黑体" panose="02010609060101010101" pitchFamily="49" charset="-122"/>
              </a:rPr>
              <a:t> </a:t>
            </a:r>
            <a:r>
              <a:rPr lang="zh-CN" altLang="en-US"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）国际主要期货市场</a:t>
            </a:r>
          </a:p>
          <a:p>
            <a:pPr marL="534988" indent="-261938" eaLnBrk="1" hangingPunct="1">
              <a:lnSpc>
                <a:spcPts val="29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芝加哥商品交易所</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CME </a:t>
            </a:r>
            <a:r>
              <a:rPr lang="en-US" altLang="zh-CN" sz="2000" dirty="0" smtClean="0">
                <a:latin typeface="微软雅黑" panose="020B0503020204020204" pitchFamily="34" charset="-122"/>
                <a:ea typeface="微软雅黑" panose="020B0503020204020204" pitchFamily="34" charset="-122"/>
              </a:rPr>
              <a:t>Group</a:t>
            </a:r>
            <a:r>
              <a:rPr lang="zh-CN" altLang="en-US" sz="2000" dirty="0" smtClean="0">
                <a:latin typeface="微软雅黑" panose="020B0503020204020204" pitchFamily="34" charset="-122"/>
                <a:ea typeface="微软雅黑" panose="020B0503020204020204" pitchFamily="34" charset="-122"/>
              </a:rPr>
              <a:t>） △纽约商业交易所</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NYMEX</a:t>
            </a:r>
            <a:r>
              <a:rPr lang="zh-CN" altLang="en-US" sz="2000" dirty="0">
                <a:latin typeface="微软雅黑" panose="020B0503020204020204" pitchFamily="34" charset="-122"/>
                <a:ea typeface="微软雅黑" panose="020B0503020204020204" pitchFamily="34" charset="-122"/>
              </a:rPr>
              <a:t>） △伦敦国际金融期货期权交易所（</a:t>
            </a:r>
            <a:r>
              <a:rPr lang="en-US" altLang="zh-CN" sz="2000" dirty="0">
                <a:latin typeface="微软雅黑" panose="020B0503020204020204" pitchFamily="34" charset="-122"/>
                <a:ea typeface="微软雅黑" panose="020B0503020204020204" pitchFamily="34" charset="-122"/>
              </a:rPr>
              <a:t>LIFE</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eaLnBrk="1" hangingPunct="1">
              <a:lnSpc>
                <a:spcPts val="2900"/>
              </a:lnSpc>
              <a:spcBef>
                <a:spcPts val="0"/>
              </a:spcBef>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）国内期货市场</a:t>
            </a:r>
          </a:p>
          <a:p>
            <a:pPr marL="534988" indent="-261938" eaLnBrk="1" hangingPunct="1">
              <a:lnSpc>
                <a:spcPts val="29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上海期货交易所</a:t>
            </a:r>
            <a:r>
              <a:rPr lang="zh-CN" altLang="en-US" sz="2000" dirty="0">
                <a:latin typeface="微软雅黑" panose="020B0503020204020204" pitchFamily="34" charset="-122"/>
                <a:ea typeface="微软雅黑" panose="020B0503020204020204" pitchFamily="34" charset="-122"/>
              </a:rPr>
              <a:t>： 黄金、铜、铝、锌、天然橡胶、燃料油 </a:t>
            </a:r>
          </a:p>
          <a:p>
            <a:pPr marL="534988" indent="-261938" eaLnBrk="1" hangingPunct="1">
              <a:lnSpc>
                <a:spcPts val="29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大连商品交易所</a:t>
            </a:r>
            <a:r>
              <a:rPr lang="zh-CN" altLang="en-US" sz="2000" dirty="0">
                <a:latin typeface="微软雅黑" panose="020B0503020204020204" pitchFamily="34" charset="-122"/>
                <a:ea typeface="微软雅黑" panose="020B0503020204020204" pitchFamily="34" charset="-122"/>
              </a:rPr>
              <a:t>： 玉米、大豆、豆粕、豆油、线性低密度聚乙烯</a:t>
            </a:r>
            <a:r>
              <a:rPr lang="en-US" altLang="zh-CN" sz="2000" dirty="0">
                <a:latin typeface="微软雅黑" panose="020B0503020204020204" pitchFamily="34" charset="-122"/>
                <a:ea typeface="微软雅黑" panose="020B0503020204020204" pitchFamily="34" charset="-122"/>
              </a:rPr>
              <a:t>(LLDPE)</a:t>
            </a:r>
            <a:r>
              <a:rPr lang="zh-CN" altLang="en-US" sz="2000" dirty="0">
                <a:latin typeface="微软雅黑" panose="020B0503020204020204" pitchFamily="34" charset="-122"/>
                <a:ea typeface="微软雅黑" panose="020B0503020204020204" pitchFamily="34" charset="-122"/>
              </a:rPr>
              <a:t>、棕榈油、焦炭等</a:t>
            </a:r>
          </a:p>
          <a:p>
            <a:pPr marL="534988" indent="-261938" eaLnBrk="1" hangingPunct="1">
              <a:lnSpc>
                <a:spcPts val="29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郑州</a:t>
            </a:r>
            <a:r>
              <a:rPr lang="zh-CN" altLang="en-US" sz="2000" dirty="0">
                <a:latin typeface="微软雅黑" panose="020B0503020204020204" pitchFamily="34" charset="-122"/>
                <a:ea typeface="微软雅黑" panose="020B0503020204020204" pitchFamily="34" charset="-122"/>
              </a:rPr>
              <a:t>商品交易所： 小麦、棉花、白糖、绿豆 等</a:t>
            </a:r>
          </a:p>
          <a:p>
            <a:pPr marL="534988" indent="-261938" eaLnBrk="1" hangingPunct="1">
              <a:lnSpc>
                <a:spcPts val="29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中国</a:t>
            </a:r>
            <a:r>
              <a:rPr lang="zh-CN" altLang="en-US" sz="2000" dirty="0">
                <a:latin typeface="微软雅黑" panose="020B0503020204020204" pitchFamily="34" charset="-122"/>
                <a:ea typeface="微软雅黑" panose="020B0503020204020204" pitchFamily="34" charset="-122"/>
              </a:rPr>
              <a:t>金融期货交易所</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2006-9-8</a:t>
            </a:r>
            <a:r>
              <a:rPr lang="zh-CN" altLang="en-US" sz="2000" dirty="0" smtClean="0">
                <a:latin typeface="微软雅黑" panose="020B0503020204020204" pitchFamily="34" charset="-122"/>
                <a:ea typeface="微软雅黑" panose="020B0503020204020204" pitchFamily="34" charset="-122"/>
              </a:rPr>
              <a:t>，成立</a:t>
            </a:r>
            <a:endParaRPr lang="zh-CN" altLang="en-US" sz="2000" dirty="0">
              <a:latin typeface="微软雅黑" panose="020B0503020204020204" pitchFamily="34" charset="-122"/>
              <a:ea typeface="微软雅黑" panose="020B0503020204020204" pitchFamily="34" charset="-122"/>
            </a:endParaRPr>
          </a:p>
          <a:p>
            <a:pPr marL="534988" indent="-87313" eaLnBrk="1" hangingPunct="1">
              <a:lnSpc>
                <a:spcPts val="2900"/>
              </a:lnSpc>
              <a:spcBef>
                <a:spcPts val="0"/>
              </a:spcBef>
              <a:buClr>
                <a:schemeClr val="tx1"/>
              </a:buClr>
              <a:buFont typeface="Wingdings" pitchFamily="2" charset="2"/>
              <a:buChar char="Ø"/>
              <a:defRPr/>
            </a:pPr>
            <a:r>
              <a:rPr lang="zh-CN" altLang="en-US" sz="2000" dirty="0" smtClean="0">
                <a:latin typeface="微软雅黑" panose="020B0503020204020204" pitchFamily="34" charset="-122"/>
                <a:ea typeface="微软雅黑" panose="020B0503020204020204" pitchFamily="34" charset="-122"/>
              </a:rPr>
              <a:t>沪</a:t>
            </a:r>
            <a:r>
              <a:rPr lang="zh-CN" altLang="en-US" sz="2000" dirty="0">
                <a:latin typeface="微软雅黑" panose="020B0503020204020204" pitchFamily="34" charset="-122"/>
                <a:ea typeface="微软雅黑" panose="020B0503020204020204" pitchFamily="34" charset="-122"/>
              </a:rPr>
              <a:t>深</a:t>
            </a:r>
            <a:r>
              <a:rPr lang="en-US" altLang="zh-CN" sz="2000" dirty="0">
                <a:latin typeface="微软雅黑" panose="020B0503020204020204" pitchFamily="34" charset="-122"/>
                <a:ea typeface="微软雅黑" panose="020B0503020204020204" pitchFamily="34" charset="-122"/>
              </a:rPr>
              <a:t>300</a:t>
            </a:r>
            <a:r>
              <a:rPr lang="zh-CN" altLang="en-US" sz="2000" dirty="0">
                <a:latin typeface="微软雅黑" panose="020B0503020204020204" pitchFamily="34" charset="-122"/>
                <a:ea typeface="微软雅黑" panose="020B0503020204020204" pitchFamily="34" charset="-122"/>
              </a:rPr>
              <a:t>指数期货</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2010-4-16</a:t>
            </a:r>
            <a:endParaRPr lang="en-US" altLang="zh-CN" sz="2000" dirty="0">
              <a:latin typeface="微软雅黑" panose="020B0503020204020204" pitchFamily="34" charset="-122"/>
              <a:ea typeface="微软雅黑" panose="020B0503020204020204" pitchFamily="34" charset="-122"/>
            </a:endParaRPr>
          </a:p>
          <a:p>
            <a:pPr marL="534988" indent="-87313" eaLnBrk="1" hangingPunct="1">
              <a:lnSpc>
                <a:spcPts val="2900"/>
              </a:lnSpc>
              <a:spcBef>
                <a:spcPts val="0"/>
              </a:spcBef>
              <a:buClr>
                <a:schemeClr val="tx1"/>
              </a:buClr>
              <a:buFont typeface="Wingdings" pitchFamily="2" charset="2"/>
              <a:buChar char="Ø"/>
              <a:defRPr/>
            </a:pPr>
            <a:r>
              <a:rPr lang="zh-CN" altLang="en-US" sz="2000" dirty="0" smtClean="0">
                <a:latin typeface="微软雅黑" panose="020B0503020204020204" pitchFamily="34" charset="-122"/>
                <a:ea typeface="微软雅黑" panose="020B0503020204020204" pitchFamily="34" charset="-122"/>
              </a:rPr>
              <a:t>国债</a:t>
            </a:r>
            <a:r>
              <a:rPr lang="zh-CN" altLang="en-US" sz="2000" dirty="0">
                <a:latin typeface="微软雅黑" panose="020B0503020204020204" pitchFamily="34" charset="-122"/>
                <a:ea typeface="微软雅黑" panose="020B0503020204020204" pitchFamily="34" charset="-122"/>
              </a:rPr>
              <a:t>期货</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2013-9-6</a:t>
            </a:r>
            <a:endParaRPr lang="en-US" altLang="zh-CN" sz="2000" dirty="0">
              <a:latin typeface="微软雅黑" panose="020B0503020204020204" pitchFamily="34" charset="-122"/>
              <a:ea typeface="微软雅黑" panose="020B0503020204020204" pitchFamily="34" charset="-122"/>
            </a:endParaRPr>
          </a:p>
          <a:p>
            <a:pPr marL="534988" indent="-261938" eaLnBrk="1" hangingPunct="1">
              <a:lnSpc>
                <a:spcPts val="29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上海证券交易所，上证</a:t>
            </a:r>
            <a:r>
              <a:rPr lang="en-US" altLang="zh-CN" sz="2000" dirty="0" smtClean="0">
                <a:latin typeface="微软雅黑" panose="020B0503020204020204" pitchFamily="34" charset="-122"/>
                <a:ea typeface="微软雅黑" panose="020B0503020204020204" pitchFamily="34" charset="-122"/>
              </a:rPr>
              <a:t>50ETF</a:t>
            </a:r>
            <a:r>
              <a:rPr lang="zh-CN" altLang="en-US" sz="2000" dirty="0">
                <a:latin typeface="微软雅黑" panose="020B0503020204020204" pitchFamily="34" charset="-122"/>
                <a:ea typeface="微软雅黑" panose="020B0503020204020204" pitchFamily="34" charset="-122"/>
              </a:rPr>
              <a:t>期权</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2015-2-9</a:t>
            </a:r>
          </a:p>
          <a:p>
            <a:pPr marL="534988" indent="-261938" eaLnBrk="1" hangingPunct="1">
              <a:lnSpc>
                <a:spcPts val="29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深圳证券交易所，嘉</a:t>
            </a:r>
            <a:r>
              <a:rPr lang="zh-CN" altLang="en-US" sz="2000" dirty="0">
                <a:latin typeface="微软雅黑" panose="020B0503020204020204" pitchFamily="34" charset="-122"/>
                <a:ea typeface="微软雅黑" panose="020B0503020204020204" pitchFamily="34" charset="-122"/>
              </a:rPr>
              <a:t>实沪深</a:t>
            </a:r>
            <a:r>
              <a:rPr lang="en-US" altLang="zh-CN" sz="2000" dirty="0">
                <a:latin typeface="微软雅黑" panose="020B0503020204020204" pitchFamily="34" charset="-122"/>
                <a:ea typeface="微软雅黑" panose="020B0503020204020204" pitchFamily="34" charset="-122"/>
              </a:rPr>
              <a:t>300ETF</a:t>
            </a:r>
            <a:r>
              <a:rPr lang="zh-CN" altLang="en-US" sz="2000" dirty="0" smtClean="0">
                <a:latin typeface="微软雅黑" panose="020B0503020204020204" pitchFamily="34" charset="-122"/>
                <a:ea typeface="微软雅黑" panose="020B0503020204020204" pitchFamily="34" charset="-122"/>
              </a:rPr>
              <a:t>期权：</a:t>
            </a:r>
            <a:r>
              <a:rPr lang="en-US" altLang="zh-CN" sz="2000" dirty="0" smtClean="0">
                <a:latin typeface="微软雅黑" panose="020B0503020204020204" pitchFamily="34" charset="-122"/>
                <a:ea typeface="微软雅黑" panose="020B0503020204020204" pitchFamily="34" charset="-122"/>
              </a:rPr>
              <a:t>2019-12-23</a:t>
            </a:r>
            <a:endParaRPr lang="zh-CN" altLang="en-US" sz="2000" dirty="0">
              <a:latin typeface="微软雅黑" panose="020B0503020204020204" pitchFamily="34" charset="-122"/>
              <a:ea typeface="微软雅黑" panose="020B0503020204020204" pitchFamily="34" charset="-122"/>
            </a:endParaRPr>
          </a:p>
          <a:p>
            <a:pPr eaLnBrk="1" hangingPunct="1">
              <a:lnSpc>
                <a:spcPts val="2900"/>
              </a:lnSpc>
              <a:spcBef>
                <a:spcPts val="0"/>
              </a:spcBef>
              <a:buClr>
                <a:schemeClr val="tx1"/>
              </a:buClr>
              <a:buFont typeface="Wingdings" panose="05000000000000000000" pitchFamily="2" charset="2"/>
              <a:buNone/>
              <a:defRPr/>
            </a:pPr>
            <a:endParaRPr lang="zh-CN" altLang="en-US" sz="2200" b="1" kern="0" dirty="0">
              <a:solidFill>
                <a:schemeClr val="tx2"/>
              </a:solidFill>
              <a:latin typeface="微软雅黑" panose="020B0503020204020204" pitchFamily="34" charset="-122"/>
              <a:ea typeface="微软雅黑" panose="020B0503020204020204" pitchFamily="34" charset="-122"/>
            </a:endParaRPr>
          </a:p>
        </p:txBody>
      </p:sp>
      <p:sp>
        <p:nvSpPr>
          <p:cNvPr id="2" name="矩形 1"/>
          <p:cNvSpPr/>
          <p:nvPr/>
        </p:nvSpPr>
        <p:spPr>
          <a:xfrm>
            <a:off x="355600" y="1220788"/>
            <a:ext cx="5416550"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（一）远期合约、期货交易与期货市场</a:t>
            </a: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74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174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二、衍生工具市场与交易</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768350" y="1997205"/>
            <a:ext cx="10739471" cy="3902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ts val="3300"/>
              </a:lnSpc>
              <a:spcBef>
                <a:spcPts val="0"/>
              </a:spcBef>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、期权交易</a:t>
            </a:r>
          </a:p>
          <a:p>
            <a:pPr eaLnBrk="1" hangingPunct="1">
              <a:lnSpc>
                <a:spcPts val="33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期权</a:t>
            </a:r>
            <a:r>
              <a:rPr lang="zh-CN" altLang="en-US" sz="2000" dirty="0">
                <a:latin typeface="微软雅黑" panose="020B0503020204020204" pitchFamily="34" charset="-122"/>
                <a:ea typeface="微软雅黑" panose="020B0503020204020204" pitchFamily="34" charset="-122"/>
              </a:rPr>
              <a:t>交易</a:t>
            </a:r>
            <a:r>
              <a:rPr lang="en-US" altLang="zh-CN" sz="2000" dirty="0">
                <a:latin typeface="微软雅黑" panose="020B0503020204020204" pitchFamily="34" charset="-122"/>
                <a:ea typeface="微软雅黑" panose="020B0503020204020204" pitchFamily="34" charset="-122"/>
              </a:rPr>
              <a:t>(option trading)</a:t>
            </a:r>
            <a:r>
              <a:rPr lang="zh-CN" altLang="en-US" sz="2000" dirty="0">
                <a:latin typeface="微软雅黑" panose="020B0503020204020204" pitchFamily="34" charset="-122"/>
                <a:ea typeface="微软雅黑" panose="020B0503020204020204" pitchFamily="34" charset="-122"/>
              </a:rPr>
              <a:t>是从期货交易中发展来的，也是出于规避价格、利率、汇率等风险的需要而进行的交易</a:t>
            </a:r>
          </a:p>
          <a:p>
            <a:pPr eaLnBrk="1" hangingPunct="1">
              <a:lnSpc>
                <a:spcPts val="3300"/>
              </a:lnSpc>
              <a:spcBef>
                <a:spcPts val="0"/>
              </a:spcBef>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）期权交易的要素</a:t>
            </a:r>
          </a:p>
          <a:p>
            <a:pPr eaLnBrk="1" hangingPunct="1">
              <a:lnSpc>
                <a:spcPts val="33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买卖</a:t>
            </a:r>
            <a:r>
              <a:rPr lang="zh-CN" altLang="en-US" sz="2000" dirty="0">
                <a:latin typeface="微软雅黑" panose="020B0503020204020204" pitchFamily="34" charset="-122"/>
                <a:ea typeface="微软雅黑" panose="020B0503020204020204" pitchFamily="34" charset="-122"/>
              </a:rPr>
              <a:t>双方</a:t>
            </a:r>
          </a:p>
          <a:p>
            <a:pPr eaLnBrk="1" hangingPunct="1">
              <a:lnSpc>
                <a:spcPts val="3300"/>
              </a:lnSpc>
              <a:spcBef>
                <a:spcPts val="0"/>
              </a:spcBef>
              <a:buClr>
                <a:srgbClr val="00B050"/>
              </a:buClr>
              <a:buFont typeface="Wingdings" panose="05000000000000000000" pitchFamily="2" charset="2"/>
              <a:buChar char="l"/>
              <a:defRPr/>
            </a:pPr>
            <a:r>
              <a:rPr lang="zh-CN" altLang="en-US" sz="2000" dirty="0" smtClean="0">
                <a:latin typeface="微软雅黑" panose="020B0503020204020204" pitchFamily="34" charset="-122"/>
                <a:ea typeface="微软雅黑" panose="020B0503020204020204" pitchFamily="34" charset="-122"/>
              </a:rPr>
              <a:t>期权</a:t>
            </a:r>
            <a:r>
              <a:rPr lang="zh-CN" altLang="en-US" sz="2000" dirty="0">
                <a:latin typeface="微软雅黑" panose="020B0503020204020204" pitchFamily="34" charset="-122"/>
                <a:ea typeface="微软雅黑" panose="020B0503020204020204" pitchFamily="34" charset="-122"/>
              </a:rPr>
              <a:t>的多方（买者）：在付出期权费后，享有期权合约赋予的权利，而没有任何义务</a:t>
            </a:r>
          </a:p>
          <a:p>
            <a:pPr eaLnBrk="1" hangingPunct="1">
              <a:lnSpc>
                <a:spcPts val="3300"/>
              </a:lnSpc>
              <a:spcBef>
                <a:spcPts val="0"/>
              </a:spcBef>
              <a:buClr>
                <a:srgbClr val="00B050"/>
              </a:buClr>
              <a:buFont typeface="Wingdings" panose="05000000000000000000" pitchFamily="2" charset="2"/>
              <a:buChar char="l"/>
              <a:defRPr/>
            </a:pPr>
            <a:r>
              <a:rPr lang="zh-CN" altLang="en-US" sz="2000" dirty="0" smtClean="0">
                <a:latin typeface="微软雅黑" panose="020B0503020204020204" pitchFamily="34" charset="-122"/>
                <a:ea typeface="微软雅黑" panose="020B0503020204020204" pitchFamily="34" charset="-122"/>
              </a:rPr>
              <a:t>期权</a:t>
            </a:r>
            <a:r>
              <a:rPr lang="zh-CN" altLang="en-US" sz="2000" dirty="0">
                <a:latin typeface="微软雅黑" panose="020B0503020204020204" pitchFamily="34" charset="-122"/>
                <a:ea typeface="微软雅黑" panose="020B0503020204020204" pitchFamily="34" charset="-122"/>
              </a:rPr>
              <a:t>的空方（出售者）：拥有履行合约的义务，而没有任何</a:t>
            </a:r>
            <a:r>
              <a:rPr lang="zh-CN" altLang="en-US" sz="2000" dirty="0" smtClean="0">
                <a:latin typeface="微软雅黑" panose="020B0503020204020204" pitchFamily="34" charset="-122"/>
                <a:ea typeface="微软雅黑" panose="020B0503020204020204" pitchFamily="34" charset="-122"/>
              </a:rPr>
              <a:t>权利</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300"/>
              </a:lnSpc>
              <a:spcBef>
                <a:spcPts val="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价格：期权费</a:t>
            </a:r>
            <a:r>
              <a:rPr lang="en-US" altLang="zh-CN" sz="2000" dirty="0">
                <a:latin typeface="微软雅黑" panose="020B0503020204020204" pitchFamily="34" charset="-122"/>
                <a:ea typeface="微软雅黑" panose="020B0503020204020204" pitchFamily="34" charset="-122"/>
              </a:rPr>
              <a:t>(premium)</a:t>
            </a:r>
            <a:r>
              <a:rPr lang="zh-CN" altLang="en-US" sz="2000" dirty="0">
                <a:latin typeface="微软雅黑" panose="020B0503020204020204" pitchFamily="34" charset="-122"/>
                <a:ea typeface="微软雅黑" panose="020B0503020204020204" pitchFamily="34" charset="-122"/>
              </a:rPr>
              <a:t>或权价是指买方向卖方支付的费用，相当于保险费；合约价格或执行价格（</a:t>
            </a:r>
            <a:r>
              <a:rPr lang="en-US" altLang="zh-CN" sz="2000" dirty="0">
                <a:latin typeface="微软雅黑" panose="020B0503020204020204" pitchFamily="34" charset="-122"/>
                <a:ea typeface="微软雅黑" panose="020B0503020204020204" pitchFamily="34" charset="-122"/>
              </a:rPr>
              <a:t>strike price</a:t>
            </a:r>
            <a:r>
              <a:rPr lang="zh-CN" altLang="en-US" sz="2000" dirty="0">
                <a:latin typeface="微软雅黑" panose="020B0503020204020204" pitchFamily="34" charset="-122"/>
                <a:ea typeface="微软雅黑" panose="020B0503020204020204" pitchFamily="34" charset="-122"/>
              </a:rPr>
              <a:t>）是交易双方约定的合约标的物未来价格时的</a:t>
            </a:r>
            <a:r>
              <a:rPr lang="zh-CN" altLang="en-US" sz="2000" dirty="0" smtClean="0">
                <a:latin typeface="微软雅黑" panose="020B0503020204020204" pitchFamily="34" charset="-122"/>
                <a:ea typeface="微软雅黑" panose="020B0503020204020204" pitchFamily="34" charset="-122"/>
              </a:rPr>
              <a:t>价格</a:t>
            </a:r>
            <a:endParaRPr lang="zh-CN" altLang="en-US" sz="2200" b="1" kern="0" dirty="0">
              <a:solidFill>
                <a:schemeClr val="tx2"/>
              </a:solidFill>
              <a:latin typeface="微软雅黑" panose="020B0503020204020204" pitchFamily="34" charset="-122"/>
              <a:ea typeface="微软雅黑" panose="020B0503020204020204" pitchFamily="34" charset="-122"/>
            </a:endParaRPr>
          </a:p>
        </p:txBody>
      </p:sp>
      <p:sp>
        <p:nvSpPr>
          <p:cNvPr id="2" name="矩形 1"/>
          <p:cNvSpPr/>
          <p:nvPr/>
        </p:nvSpPr>
        <p:spPr>
          <a:xfrm>
            <a:off x="354013" y="1328738"/>
            <a:ext cx="3878262"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（二）期货交易与期权市场</a:t>
            </a: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77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277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二、衍生工具市场与交易</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690664" y="1928813"/>
            <a:ext cx="10885251" cy="41021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ts val="34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行</a:t>
            </a:r>
            <a:r>
              <a:rPr lang="zh-CN" altLang="en-US" sz="2000" dirty="0">
                <a:latin typeface="微软雅黑" panose="020B0503020204020204" pitchFamily="34" charset="-122"/>
                <a:ea typeface="微软雅黑" panose="020B0503020204020204" pitchFamily="34" charset="-122"/>
              </a:rPr>
              <a:t>权规定</a:t>
            </a:r>
          </a:p>
          <a:p>
            <a:pPr eaLnBrk="1" hangingPunct="1">
              <a:lnSpc>
                <a:spcPts val="3400"/>
              </a:lnSpc>
              <a:spcBef>
                <a:spcPts val="0"/>
              </a:spcBef>
              <a:buClr>
                <a:srgbClr val="00B050"/>
              </a:buClr>
              <a:buFont typeface="Wingdings" panose="05000000000000000000" pitchFamily="2" charset="2"/>
              <a:buChar char="l"/>
              <a:defRPr/>
            </a:pPr>
            <a:r>
              <a:rPr lang="zh-CN" altLang="en-US" sz="2000" dirty="0" smtClean="0">
                <a:latin typeface="微软雅黑" panose="020B0503020204020204" pitchFamily="34" charset="-122"/>
                <a:ea typeface="微软雅黑" panose="020B0503020204020204" pitchFamily="34" charset="-122"/>
              </a:rPr>
              <a:t>通知</a:t>
            </a:r>
            <a:r>
              <a:rPr lang="zh-CN" altLang="en-US" sz="2000" dirty="0">
                <a:latin typeface="微软雅黑" panose="020B0503020204020204" pitchFamily="34" charset="-122"/>
                <a:ea typeface="微软雅黑" panose="020B0503020204020204" pitchFamily="34" charset="-122"/>
              </a:rPr>
              <a:t>日</a:t>
            </a:r>
            <a:r>
              <a:rPr lang="en-US" altLang="zh-CN" sz="2000" dirty="0">
                <a:latin typeface="微软雅黑" panose="020B0503020204020204" pitchFamily="34" charset="-122"/>
                <a:ea typeface="微软雅黑" panose="020B0503020204020204" pitchFamily="34" charset="-122"/>
              </a:rPr>
              <a:t>(declaration date)</a:t>
            </a:r>
            <a:r>
              <a:rPr lang="zh-CN" altLang="en-US" sz="2000" dirty="0">
                <a:latin typeface="微软雅黑" panose="020B0503020204020204" pitchFamily="34" charset="-122"/>
                <a:ea typeface="微软雅黑" panose="020B0503020204020204" pitchFamily="34" charset="-122"/>
              </a:rPr>
              <a:t>指期权买方要求执行合约时，必须在预先确定的交割日前的某一天通知卖方，也称“声明日”；</a:t>
            </a:r>
          </a:p>
          <a:p>
            <a:pPr eaLnBrk="1" hangingPunct="1">
              <a:lnSpc>
                <a:spcPts val="3400"/>
              </a:lnSpc>
              <a:spcBef>
                <a:spcPts val="0"/>
              </a:spcBef>
              <a:buClr>
                <a:srgbClr val="00B050"/>
              </a:buClr>
              <a:buFont typeface="Wingdings" panose="05000000000000000000" pitchFamily="2" charset="2"/>
              <a:buChar char="l"/>
              <a:defRPr/>
            </a:pPr>
            <a:r>
              <a:rPr lang="zh-CN" altLang="en-US" sz="2000" dirty="0" smtClean="0">
                <a:latin typeface="微软雅黑" panose="020B0503020204020204" pitchFamily="34" charset="-122"/>
                <a:ea typeface="微软雅黑" panose="020B0503020204020204" pitchFamily="34" charset="-122"/>
              </a:rPr>
              <a:t>到期</a:t>
            </a:r>
            <a:r>
              <a:rPr lang="zh-CN" altLang="en-US" sz="2000" dirty="0">
                <a:latin typeface="微软雅黑" panose="020B0503020204020204" pitchFamily="34" charset="-122"/>
                <a:ea typeface="微软雅黑" panose="020B0503020204020204" pitchFamily="34" charset="-122"/>
              </a:rPr>
              <a:t>日（</a:t>
            </a:r>
            <a:r>
              <a:rPr lang="en-US" altLang="zh-CN" sz="2000" dirty="0">
                <a:latin typeface="微软雅黑" panose="020B0503020204020204" pitchFamily="34" charset="-122"/>
                <a:ea typeface="微软雅黑" panose="020B0503020204020204" pitchFamily="34" charset="-122"/>
              </a:rPr>
              <a:t>expiration date</a:t>
            </a:r>
            <a:r>
              <a:rPr lang="zh-CN" altLang="en-US" sz="2000" dirty="0">
                <a:latin typeface="微软雅黑" panose="020B0503020204020204" pitchFamily="34" charset="-122"/>
                <a:ea typeface="微软雅黑" panose="020B0503020204020204" pitchFamily="34" charset="-122"/>
              </a:rPr>
              <a:t>）是指预先确定的合约执行日，它是期权合同有效期的终点</a:t>
            </a:r>
          </a:p>
          <a:p>
            <a:pPr eaLnBrk="1" hangingPunct="1">
              <a:lnSpc>
                <a:spcPts val="3400"/>
              </a:lnSpc>
              <a:spcBef>
                <a:spcPts val="0"/>
              </a:spcBef>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）期权合约</a:t>
            </a:r>
          </a:p>
          <a:p>
            <a:pPr eaLnBrk="1" hangingPunct="1">
              <a:lnSpc>
                <a:spcPts val="34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期权</a:t>
            </a:r>
            <a:r>
              <a:rPr lang="zh-CN" altLang="en-US" sz="2000" dirty="0">
                <a:latin typeface="微软雅黑" panose="020B0503020204020204" pitchFamily="34" charset="-122"/>
                <a:ea typeface="微软雅黑" panose="020B0503020204020204" pitchFamily="34" charset="-122"/>
              </a:rPr>
              <a:t>合约的规格 </a:t>
            </a:r>
          </a:p>
          <a:p>
            <a:pPr eaLnBrk="1" hangingPunct="1">
              <a:lnSpc>
                <a:spcPts val="3400"/>
              </a:lnSpc>
              <a:spcBef>
                <a:spcPts val="0"/>
              </a:spcBef>
              <a:buClr>
                <a:srgbClr val="00B050"/>
              </a:buClr>
              <a:buFont typeface="Wingdings" panose="05000000000000000000" pitchFamily="2" charset="2"/>
              <a:buChar char="l"/>
              <a:defRPr/>
            </a:pPr>
            <a:r>
              <a:rPr lang="zh-CN" altLang="en-US" sz="2000" dirty="0" smtClean="0">
                <a:latin typeface="微软雅黑" panose="020B0503020204020204" pitchFamily="34" charset="-122"/>
                <a:ea typeface="微软雅黑" panose="020B0503020204020204" pitchFamily="34" charset="-122"/>
              </a:rPr>
              <a:t>合约</a:t>
            </a:r>
            <a:r>
              <a:rPr lang="zh-CN" altLang="en-US" sz="2000" dirty="0">
                <a:latin typeface="微软雅黑" panose="020B0503020204020204" pitchFamily="34" charset="-122"/>
                <a:ea typeface="微软雅黑" panose="020B0503020204020204" pitchFamily="34" charset="-122"/>
              </a:rPr>
              <a:t>规格，也被称为“合约大小”（</a:t>
            </a:r>
            <a:r>
              <a:rPr lang="en-US" altLang="zh-CN" sz="2000" dirty="0">
                <a:latin typeface="微软雅黑" panose="020B0503020204020204" pitchFamily="34" charset="-122"/>
                <a:ea typeface="微软雅黑" panose="020B0503020204020204" pitchFamily="34" charset="-122"/>
              </a:rPr>
              <a:t>Contract Size</a:t>
            </a:r>
            <a:r>
              <a:rPr lang="zh-CN" altLang="en-US" sz="2000" dirty="0">
                <a:latin typeface="微软雅黑" panose="020B0503020204020204" pitchFamily="34" charset="-122"/>
                <a:ea typeface="微软雅黑" panose="020B0503020204020204" pitchFamily="34" charset="-122"/>
              </a:rPr>
              <a:t>），就是一张期权合约中标的资产的交易数量。标的资产不同，期权合约的交易单位显然是不一样的，但即使是相同标的资产的期权，在不同的交易所上市，其合约大小也不一定相同</a:t>
            </a:r>
          </a:p>
          <a:p>
            <a:pPr eaLnBrk="1" hangingPunct="1">
              <a:lnSpc>
                <a:spcPts val="3400"/>
              </a:lnSpc>
              <a:spcBef>
                <a:spcPts val="0"/>
              </a:spcBef>
              <a:buClr>
                <a:schemeClr val="tx1"/>
              </a:buClr>
              <a:buFont typeface="Wingdings" panose="05000000000000000000" pitchFamily="2" charset="2"/>
              <a:buNone/>
              <a:defRPr/>
            </a:pPr>
            <a:endParaRPr lang="zh-CN" altLang="en-US" sz="2200" b="1" kern="0" dirty="0">
              <a:solidFill>
                <a:schemeClr val="tx2"/>
              </a:solidFill>
              <a:latin typeface="微软雅黑" panose="020B0503020204020204" pitchFamily="34" charset="-122"/>
              <a:ea typeface="微软雅黑" panose="020B0503020204020204" pitchFamily="34" charset="-122"/>
            </a:endParaRPr>
          </a:p>
        </p:txBody>
      </p:sp>
      <p:sp>
        <p:nvSpPr>
          <p:cNvPr id="8" name="矩形 7"/>
          <p:cNvSpPr/>
          <p:nvPr/>
        </p:nvSpPr>
        <p:spPr>
          <a:xfrm>
            <a:off x="355600" y="1182688"/>
            <a:ext cx="3878263"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（二）期货交易与期权市场</a:t>
            </a: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3"/>
          <p:cNvSpPr>
            <a:spLocks noChangeArrowheads="1"/>
          </p:cNvSpPr>
          <p:nvPr/>
        </p:nvSpPr>
        <p:spPr bwMode="auto">
          <a:xfrm>
            <a:off x="0" y="0"/>
            <a:ext cx="4470400" cy="6858000"/>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grpSp>
        <p:nvGrpSpPr>
          <p:cNvPr id="15363" name="组合 14"/>
          <p:cNvGrpSpPr>
            <a:grpSpLocks/>
          </p:cNvGrpSpPr>
          <p:nvPr/>
        </p:nvGrpSpPr>
        <p:grpSpPr bwMode="auto">
          <a:xfrm>
            <a:off x="5254625" y="1978025"/>
            <a:ext cx="4105275" cy="611188"/>
            <a:chOff x="-315225" y="174812"/>
            <a:chExt cx="4103906" cy="611357"/>
          </a:xfrm>
        </p:grpSpPr>
        <p:sp>
          <p:nvSpPr>
            <p:cNvPr id="15366" name="矩形 12"/>
            <p:cNvSpPr>
              <a:spLocks noChangeArrowheads="1"/>
            </p:cNvSpPr>
            <p:nvPr/>
          </p:nvSpPr>
          <p:spPr bwMode="auto">
            <a:xfrm>
              <a:off x="-315225" y="174812"/>
              <a:ext cx="1422484" cy="611357"/>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r>
                <a:rPr lang="en-US" altLang="zh-CN" sz="2800" b="1" dirty="0">
                  <a:solidFill>
                    <a:srgbClr val="FFFFFF"/>
                  </a:solidFill>
                  <a:latin typeface="微软雅黑" pitchFamily="34" charset="-122"/>
                  <a:ea typeface="微软雅黑" pitchFamily="34" charset="-122"/>
                </a:rPr>
                <a:t> </a:t>
              </a:r>
              <a:r>
                <a:rPr lang="zh-CN" altLang="en-US" sz="2800" b="1" dirty="0" smtClean="0">
                  <a:solidFill>
                    <a:srgbClr val="FFFFFF"/>
                  </a:solidFill>
                  <a:latin typeface="微软雅黑" pitchFamily="34" charset="-122"/>
                  <a:ea typeface="微软雅黑" pitchFamily="34" charset="-122"/>
                </a:rPr>
                <a:t>第七讲</a:t>
              </a:r>
              <a:endParaRPr lang="zh-CN" altLang="en-US" sz="2800" b="1" dirty="0">
                <a:solidFill>
                  <a:srgbClr val="FFFFFF"/>
                </a:solidFill>
                <a:latin typeface="微软雅黑" pitchFamily="34" charset="-122"/>
                <a:ea typeface="微软雅黑" pitchFamily="34" charset="-122"/>
              </a:endParaRPr>
            </a:p>
          </p:txBody>
        </p:sp>
        <p:sp>
          <p:nvSpPr>
            <p:cNvPr id="15367" name="文本框 13"/>
            <p:cNvSpPr txBox="1">
              <a:spLocks noChangeArrowheads="1"/>
            </p:cNvSpPr>
            <p:nvPr/>
          </p:nvSpPr>
          <p:spPr bwMode="auto">
            <a:xfrm>
              <a:off x="1107260" y="200927"/>
              <a:ext cx="2681421" cy="52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800" b="1">
                  <a:solidFill>
                    <a:srgbClr val="404040"/>
                  </a:solidFill>
                  <a:latin typeface="微软雅黑" pitchFamily="34" charset="-122"/>
                  <a:ea typeface="微软雅黑" pitchFamily="34" charset="-122"/>
                </a:rPr>
                <a:t>衍生工具市场</a:t>
              </a:r>
            </a:p>
          </p:txBody>
        </p:sp>
      </p:grpSp>
      <p:sp>
        <p:nvSpPr>
          <p:cNvPr id="15364" name="文本框 15"/>
          <p:cNvSpPr txBox="1">
            <a:spLocks noChangeArrowheads="1"/>
          </p:cNvSpPr>
          <p:nvPr/>
        </p:nvSpPr>
        <p:spPr bwMode="auto">
          <a:xfrm>
            <a:off x="4843463" y="3429000"/>
            <a:ext cx="5640387"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05000"/>
              </a:lnSpc>
              <a:spcBef>
                <a:spcPct val="50000"/>
              </a:spcBef>
              <a:buClr>
                <a:srgbClr val="00B050"/>
              </a:buClr>
              <a:buFont typeface="Wingdings" pitchFamily="2" charset="2"/>
              <a:buChar char="Ø"/>
            </a:pPr>
            <a:r>
              <a:rPr lang="zh-CN" altLang="en-US" sz="2400" b="1" dirty="0">
                <a:latin typeface="微软雅黑" pitchFamily="34" charset="-122"/>
                <a:ea typeface="微软雅黑" pitchFamily="34" charset="-122"/>
              </a:rPr>
              <a:t>衍生工具的产生及其种类</a:t>
            </a:r>
          </a:p>
          <a:p>
            <a:pPr>
              <a:lnSpc>
                <a:spcPct val="105000"/>
              </a:lnSpc>
              <a:spcBef>
                <a:spcPct val="50000"/>
              </a:spcBef>
              <a:buClr>
                <a:srgbClr val="00B050"/>
              </a:buClr>
              <a:buFont typeface="Wingdings" pitchFamily="2" charset="2"/>
              <a:buChar char="Ø"/>
            </a:pPr>
            <a:r>
              <a:rPr lang="zh-CN" altLang="en-US" sz="2400" b="1" dirty="0">
                <a:latin typeface="微软雅黑" pitchFamily="34" charset="-122"/>
                <a:ea typeface="微软雅黑" pitchFamily="34" charset="-122"/>
              </a:rPr>
              <a:t>衍生工具市场与交易 </a:t>
            </a:r>
          </a:p>
          <a:p>
            <a:pPr>
              <a:lnSpc>
                <a:spcPct val="105000"/>
              </a:lnSpc>
              <a:spcBef>
                <a:spcPct val="50000"/>
              </a:spcBef>
              <a:buClr>
                <a:srgbClr val="00B050"/>
              </a:buClr>
              <a:buFont typeface="Wingdings" pitchFamily="2" charset="2"/>
              <a:buChar char="Ø"/>
            </a:pPr>
            <a:r>
              <a:rPr lang="zh-CN" altLang="en-US" sz="2400" b="1" dirty="0">
                <a:latin typeface="微软雅黑" pitchFamily="34" charset="-122"/>
                <a:ea typeface="微软雅黑" pitchFamily="34" charset="-122"/>
              </a:rPr>
              <a:t>衍生工具的定价</a:t>
            </a:r>
          </a:p>
          <a:p>
            <a:pPr eaLnBrk="1" hangingPunct="1">
              <a:lnSpc>
                <a:spcPct val="90000"/>
              </a:lnSpc>
              <a:spcBef>
                <a:spcPts val="1000"/>
              </a:spcBef>
              <a:buClr>
                <a:srgbClr val="00B050"/>
              </a:buClr>
              <a:buFont typeface="Wingdings" pitchFamily="2" charset="2"/>
              <a:buChar char="Ø"/>
            </a:pPr>
            <a:endParaRPr lang="zh-CN" altLang="en-US" sz="2400" b="1" dirty="0">
              <a:latin typeface="微软雅黑" pitchFamily="34" charset="-122"/>
              <a:ea typeface="微软雅黑" pitchFamily="34" charset="-122"/>
            </a:endParaRPr>
          </a:p>
        </p:txBody>
      </p:sp>
      <p:cxnSp>
        <p:nvCxnSpPr>
          <p:cNvPr id="15365" name="直接连接符 22"/>
          <p:cNvCxnSpPr>
            <a:cxnSpLocks noChangeShapeType="1"/>
          </p:cNvCxnSpPr>
          <p:nvPr/>
        </p:nvCxnSpPr>
        <p:spPr bwMode="auto">
          <a:xfrm>
            <a:off x="5570538" y="2651125"/>
            <a:ext cx="4186237"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379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二、衍生工具市场与交易</a:t>
            </a:r>
            <a:endParaRPr lang="zh-CN" altLang="en-US" sz="2400" b="1">
              <a:solidFill>
                <a:srgbClr val="595959"/>
              </a:solidFill>
              <a:latin typeface="微软雅黑" pitchFamily="34" charset="-122"/>
              <a:ea typeface="微软雅黑" pitchFamily="34" charset="-122"/>
            </a:endParaRPr>
          </a:p>
        </p:txBody>
      </p:sp>
      <p:sp>
        <p:nvSpPr>
          <p:cNvPr id="33833" name="Text Box 38"/>
          <p:cNvSpPr txBox="1">
            <a:spLocks noChangeArrowheads="1"/>
          </p:cNvSpPr>
          <p:nvPr/>
        </p:nvSpPr>
        <p:spPr bwMode="auto">
          <a:xfrm>
            <a:off x="501650" y="1913423"/>
            <a:ext cx="51061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zh-CN" altLang="en-US" sz="2400" b="1" dirty="0">
                <a:latin typeface="Arial" pitchFamily="34" charset="0"/>
                <a:ea typeface="黑体" pitchFamily="49" charset="-122"/>
              </a:rPr>
              <a:t>美国芝加哥商业交易所（</a:t>
            </a:r>
            <a:r>
              <a:rPr lang="en-US" altLang="zh-CN" sz="2400" b="1" dirty="0">
                <a:latin typeface="Arial" pitchFamily="34" charset="0"/>
                <a:ea typeface="黑体" pitchFamily="49" charset="-122"/>
              </a:rPr>
              <a:t>CME</a:t>
            </a:r>
            <a:r>
              <a:rPr lang="zh-CN" altLang="en-US" sz="2400" b="1" dirty="0">
                <a:latin typeface="Arial" pitchFamily="34" charset="0"/>
                <a:ea typeface="黑体" pitchFamily="49" charset="-122"/>
              </a:rPr>
              <a:t>）的外汇期权报价</a:t>
            </a:r>
          </a:p>
        </p:txBody>
      </p:sp>
      <p:sp>
        <p:nvSpPr>
          <p:cNvPr id="33834" name="矩形 2"/>
          <p:cNvSpPr>
            <a:spLocks noChangeArrowheads="1"/>
          </p:cNvSpPr>
          <p:nvPr/>
        </p:nvSpPr>
        <p:spPr bwMode="auto">
          <a:xfrm>
            <a:off x="561181" y="2797292"/>
            <a:ext cx="4877594" cy="646331"/>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eaLnBrk="1" hangingPunct="1">
              <a:spcBef>
                <a:spcPct val="50000"/>
              </a:spcBef>
            </a:pPr>
            <a:r>
              <a:rPr lang="zh-CN" altLang="en-US" b="1">
                <a:latin typeface="微软雅黑" pitchFamily="34" charset="-122"/>
                <a:ea typeface="微软雅黑" pitchFamily="34" charset="-122"/>
              </a:rPr>
              <a:t>注</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：期权费对应报价为</a:t>
            </a:r>
            <a:r>
              <a:rPr lang="en-US" altLang="zh-CN" b="1">
                <a:latin typeface="微软雅黑" pitchFamily="34" charset="-122"/>
                <a:ea typeface="微软雅黑" pitchFamily="34" charset="-122"/>
              </a:rPr>
              <a:t>r</a:t>
            </a:r>
            <a:r>
              <a:rPr lang="zh-CN" altLang="en-US" b="1">
                <a:latin typeface="微软雅黑" pitchFamily="34" charset="-122"/>
                <a:ea typeface="微软雅黑" pitchFamily="34" charset="-122"/>
              </a:rPr>
              <a:t>和</a:t>
            </a:r>
            <a:r>
              <a:rPr lang="en-US" altLang="zh-CN" b="1">
                <a:latin typeface="微软雅黑" pitchFamily="34" charset="-122"/>
                <a:ea typeface="微软雅黑" pitchFamily="34" charset="-122"/>
              </a:rPr>
              <a:t>s</a:t>
            </a:r>
            <a:r>
              <a:rPr lang="zh-CN" altLang="en-US" b="1">
                <a:latin typeface="微软雅黑" pitchFamily="34" charset="-122"/>
                <a:ea typeface="微软雅黑" pitchFamily="34" charset="-122"/>
              </a:rPr>
              <a:t>，</a:t>
            </a:r>
            <a:r>
              <a:rPr lang="en-US" altLang="zh-CN" b="1">
                <a:latin typeface="微软雅黑" pitchFamily="34" charset="-122"/>
                <a:ea typeface="微软雅黑" pitchFamily="34" charset="-122"/>
              </a:rPr>
              <a:t>r</a:t>
            </a:r>
            <a:r>
              <a:rPr lang="zh-CN" altLang="en-US" b="1">
                <a:latin typeface="微软雅黑" pitchFamily="34" charset="-122"/>
                <a:ea typeface="微软雅黑" pitchFamily="34" charset="-122"/>
              </a:rPr>
              <a:t>表示没有交易，</a:t>
            </a:r>
            <a:r>
              <a:rPr lang="en-US" altLang="zh-CN" b="1">
                <a:latin typeface="微软雅黑" pitchFamily="34" charset="-122"/>
                <a:ea typeface="微软雅黑" pitchFamily="34" charset="-122"/>
              </a:rPr>
              <a:t>s</a:t>
            </a:r>
            <a:r>
              <a:rPr lang="zh-CN" altLang="en-US" b="1">
                <a:latin typeface="微软雅黑" pitchFamily="34" charset="-122"/>
                <a:ea typeface="微软雅黑" pitchFamily="34" charset="-122"/>
              </a:rPr>
              <a:t>表示没有该品种期权</a:t>
            </a:r>
            <a:r>
              <a:rPr lang="zh-CN" altLang="en-US">
                <a:latin typeface="微软雅黑" pitchFamily="34" charset="-122"/>
                <a:ea typeface="微软雅黑" pitchFamily="34" charset="-122"/>
              </a:rPr>
              <a:t> </a:t>
            </a:r>
          </a:p>
        </p:txBody>
      </p:sp>
      <p:sp>
        <p:nvSpPr>
          <p:cNvPr id="33835" name="矩形 3"/>
          <p:cNvSpPr>
            <a:spLocks noChangeArrowheads="1"/>
          </p:cNvSpPr>
          <p:nvPr/>
        </p:nvSpPr>
        <p:spPr bwMode="auto">
          <a:xfrm>
            <a:off x="519510" y="3592513"/>
            <a:ext cx="5003800" cy="2308324"/>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eaLnBrk="1" hangingPunct="1"/>
            <a:r>
              <a:rPr lang="zh-CN" altLang="en-US" b="1" dirty="0">
                <a:latin typeface="微软雅黑" pitchFamily="34" charset="-122"/>
                <a:ea typeface="微软雅黑" pitchFamily="34" charset="-122"/>
              </a:rPr>
              <a:t>注</a:t>
            </a:r>
            <a:r>
              <a:rPr lang="en-US" altLang="zh-CN" b="1" dirty="0" smtClean="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zh-CN" altLang="en-US" b="1" dirty="0" smtClean="0">
                <a:latin typeface="微软雅黑" pitchFamily="34" charset="-122"/>
                <a:ea typeface="微软雅黑" pitchFamily="34" charset="-122"/>
              </a:rPr>
              <a:t>为</a:t>
            </a:r>
            <a:r>
              <a:rPr lang="en-US" altLang="zh-CN" b="1" dirty="0">
                <a:latin typeface="微软雅黑" pitchFamily="34" charset="-122"/>
                <a:ea typeface="微软雅黑" pitchFamily="34" charset="-122"/>
              </a:rPr>
              <a:t>2021</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7</a:t>
            </a:r>
            <a:r>
              <a:rPr lang="zh-CN" altLang="en-US" b="1" dirty="0">
                <a:latin typeface="微软雅黑" pitchFamily="34" charset="-122"/>
                <a:ea typeface="微软雅黑" pitchFamily="34" charset="-122"/>
              </a:rPr>
              <a:t>月</a:t>
            </a:r>
            <a:r>
              <a:rPr lang="en-US" altLang="zh-CN" b="1" dirty="0">
                <a:latin typeface="微软雅黑" pitchFamily="34" charset="-122"/>
                <a:ea typeface="微软雅黑" pitchFamily="34" charset="-122"/>
              </a:rPr>
              <a:t>5</a:t>
            </a:r>
            <a:r>
              <a:rPr lang="zh-CN" altLang="en-US" b="1" dirty="0">
                <a:latin typeface="微软雅黑" pitchFamily="34" charset="-122"/>
                <a:ea typeface="微软雅黑" pitchFamily="34" charset="-122"/>
              </a:rPr>
              <a:t>日交易数据。加元汇率为每</a:t>
            </a:r>
            <a:r>
              <a:rPr lang="en-US" altLang="zh-CN" b="1" dirty="0">
                <a:latin typeface="微软雅黑" pitchFamily="34" charset="-122"/>
                <a:ea typeface="微软雅黑" pitchFamily="34" charset="-122"/>
              </a:rPr>
              <a:t>100</a:t>
            </a:r>
            <a:r>
              <a:rPr lang="zh-CN" altLang="en-US" b="1" dirty="0">
                <a:latin typeface="微软雅黑" pitchFamily="34" charset="-122"/>
                <a:ea typeface="微软雅黑" pitchFamily="34" charset="-122"/>
              </a:rPr>
              <a:t>加元兑换多少美元；英镑汇率为每</a:t>
            </a:r>
            <a:r>
              <a:rPr lang="en-US" altLang="zh-CN" b="1" dirty="0">
                <a:latin typeface="微软雅黑" pitchFamily="34" charset="-122"/>
                <a:ea typeface="微软雅黑" pitchFamily="34" charset="-122"/>
              </a:rPr>
              <a:t>100</a:t>
            </a:r>
            <a:r>
              <a:rPr lang="zh-CN" altLang="en-US" b="1" dirty="0">
                <a:latin typeface="微软雅黑" pitchFamily="34" charset="-122"/>
                <a:ea typeface="微软雅黑" pitchFamily="34" charset="-122"/>
              </a:rPr>
              <a:t>英镑兑换多少美元；欧元汇率为每</a:t>
            </a:r>
            <a:r>
              <a:rPr lang="en-US" altLang="zh-CN" b="1" dirty="0">
                <a:latin typeface="微软雅黑" pitchFamily="34" charset="-122"/>
                <a:ea typeface="微软雅黑" pitchFamily="34" charset="-122"/>
              </a:rPr>
              <a:t>100</a:t>
            </a:r>
            <a:r>
              <a:rPr lang="zh-CN" altLang="en-US" b="1" dirty="0">
                <a:latin typeface="微软雅黑" pitchFamily="34" charset="-122"/>
                <a:ea typeface="微软雅黑" pitchFamily="34" charset="-122"/>
              </a:rPr>
              <a:t>欧元兑换多少美元；澳元汇率为每</a:t>
            </a:r>
            <a:r>
              <a:rPr lang="en-US" altLang="zh-CN" b="1" dirty="0">
                <a:latin typeface="微软雅黑" pitchFamily="34" charset="-122"/>
                <a:ea typeface="微软雅黑" pitchFamily="34" charset="-122"/>
              </a:rPr>
              <a:t>100</a:t>
            </a:r>
            <a:r>
              <a:rPr lang="zh-CN" altLang="en-US" b="1" dirty="0">
                <a:latin typeface="微软雅黑" pitchFamily="34" charset="-122"/>
                <a:ea typeface="微软雅黑" pitchFamily="34" charset="-122"/>
              </a:rPr>
              <a:t>澳元兑换多少美元；日元汇率为</a:t>
            </a:r>
            <a:r>
              <a:rPr lang="en-US" altLang="zh-CN" b="1" dirty="0">
                <a:latin typeface="微软雅黑" pitchFamily="34" charset="-122"/>
                <a:ea typeface="微软雅黑" pitchFamily="34" charset="-122"/>
              </a:rPr>
              <a:t>1</a:t>
            </a:r>
            <a:r>
              <a:rPr lang="zh-CN" altLang="en-US" b="1" dirty="0">
                <a:latin typeface="微软雅黑" pitchFamily="34" charset="-122"/>
                <a:ea typeface="微软雅黑" pitchFamily="34" charset="-122"/>
              </a:rPr>
              <a:t>美元兑换多少日元。加元、英镑、欧元、澳元、日元等的外汇期权合约规模（每份合约）分别为： </a:t>
            </a:r>
            <a:r>
              <a:rPr lang="en-US" altLang="zh-CN" b="1" dirty="0">
                <a:latin typeface="微软雅黑" pitchFamily="34" charset="-122"/>
                <a:ea typeface="微软雅黑" pitchFamily="34" charset="-122"/>
              </a:rPr>
              <a:t>100000</a:t>
            </a:r>
            <a:r>
              <a:rPr lang="zh-CN" altLang="en-US" b="1" dirty="0">
                <a:latin typeface="微软雅黑" pitchFamily="34" charset="-122"/>
                <a:ea typeface="微软雅黑" pitchFamily="34" charset="-122"/>
              </a:rPr>
              <a:t>加元、</a:t>
            </a:r>
            <a:r>
              <a:rPr lang="en-US" altLang="zh-CN" b="1" dirty="0">
                <a:latin typeface="微软雅黑" pitchFamily="34" charset="-122"/>
                <a:ea typeface="微软雅黑" pitchFamily="34" charset="-122"/>
              </a:rPr>
              <a:t>62500</a:t>
            </a:r>
            <a:r>
              <a:rPr lang="zh-CN" altLang="en-US" b="1" dirty="0">
                <a:latin typeface="微软雅黑" pitchFamily="34" charset="-122"/>
                <a:ea typeface="微软雅黑" pitchFamily="34" charset="-122"/>
              </a:rPr>
              <a:t>英镑、</a:t>
            </a:r>
            <a:r>
              <a:rPr lang="en-US" altLang="zh-CN" b="1" dirty="0">
                <a:latin typeface="微软雅黑" pitchFamily="34" charset="-122"/>
                <a:ea typeface="微软雅黑" pitchFamily="34" charset="-122"/>
              </a:rPr>
              <a:t>125000</a:t>
            </a:r>
            <a:r>
              <a:rPr lang="zh-CN" altLang="en-US" b="1" dirty="0">
                <a:latin typeface="微软雅黑" pitchFamily="34" charset="-122"/>
                <a:ea typeface="微软雅黑" pitchFamily="34" charset="-122"/>
              </a:rPr>
              <a:t>欧元、</a:t>
            </a:r>
            <a:r>
              <a:rPr lang="en-US" altLang="zh-CN" b="1" dirty="0">
                <a:latin typeface="微软雅黑" pitchFamily="34" charset="-122"/>
                <a:ea typeface="微软雅黑" pitchFamily="34" charset="-122"/>
              </a:rPr>
              <a:t>100000</a:t>
            </a:r>
            <a:r>
              <a:rPr lang="zh-CN" altLang="en-US" b="1" dirty="0">
                <a:latin typeface="微软雅黑" pitchFamily="34" charset="-122"/>
                <a:ea typeface="微软雅黑" pitchFamily="34" charset="-122"/>
              </a:rPr>
              <a:t>澳元、</a:t>
            </a:r>
            <a:r>
              <a:rPr lang="en-US" altLang="zh-CN" b="1" dirty="0">
                <a:latin typeface="微软雅黑" pitchFamily="34" charset="-122"/>
                <a:ea typeface="微软雅黑" pitchFamily="34" charset="-122"/>
              </a:rPr>
              <a:t>12500000</a:t>
            </a:r>
            <a:r>
              <a:rPr lang="zh-CN" altLang="en-US" b="1" dirty="0">
                <a:latin typeface="微软雅黑" pitchFamily="34" charset="-122"/>
                <a:ea typeface="微软雅黑" pitchFamily="34" charset="-122"/>
              </a:rPr>
              <a:t>日元。</a:t>
            </a:r>
            <a:endParaRPr lang="zh-CN" altLang="en-US" dirty="0">
              <a:latin typeface="微软雅黑" pitchFamily="34" charset="-122"/>
              <a:ea typeface="微软雅黑" pitchFamily="34" charset="-122"/>
            </a:endParaRPr>
          </a:p>
        </p:txBody>
      </p:sp>
      <p:sp>
        <p:nvSpPr>
          <p:cNvPr id="12" name="矩形 11"/>
          <p:cNvSpPr/>
          <p:nvPr/>
        </p:nvSpPr>
        <p:spPr>
          <a:xfrm>
            <a:off x="355600" y="1173163"/>
            <a:ext cx="3878263"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（二）期货交易与期权市场</a:t>
            </a:r>
          </a:p>
        </p:txBody>
      </p:sp>
      <p:pic>
        <p:nvPicPr>
          <p:cNvPr id="2" name="图片 1"/>
          <p:cNvPicPr>
            <a:picLocks noChangeAspect="1"/>
          </p:cNvPicPr>
          <p:nvPr/>
        </p:nvPicPr>
        <p:blipFill>
          <a:blip r:embed="rId3"/>
          <a:stretch>
            <a:fillRect/>
          </a:stretch>
        </p:blipFill>
        <p:spPr>
          <a:xfrm>
            <a:off x="6019800" y="1079501"/>
            <a:ext cx="5152229" cy="5524263"/>
          </a:xfrm>
          <a:prstGeom prst="rect">
            <a:avLst/>
          </a:prstGeom>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81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481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二、衍生工具市场与交易</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768350" y="1814513"/>
            <a:ext cx="11042650" cy="4776787"/>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ct val="0"/>
              </a:spcBef>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、期权市场</a:t>
            </a:r>
          </a:p>
          <a:p>
            <a:pPr eaLnBrk="1" hangingPunct="1">
              <a:lnSpc>
                <a:spcPct val="150000"/>
              </a:lnSpc>
              <a:spcBef>
                <a:spcPct val="0"/>
              </a:spcBef>
              <a:buClr>
                <a:schemeClr val="tx1"/>
              </a:buClr>
              <a:buFont typeface="Wingdings" panose="05000000000000000000" pitchFamily="2" charset="2"/>
              <a:buNone/>
              <a:defRPr/>
            </a:pPr>
            <a:r>
              <a:rPr lang="zh-CN" altLang="en-US" sz="2000" b="1" dirty="0">
                <a:solidFill>
                  <a:srgbClr val="FF0000"/>
                </a:solidFill>
                <a:latin typeface="黑体" panose="02010609060101010101" pitchFamily="49" charset="-122"/>
                <a:ea typeface="黑体" panose="02010609060101010101" pitchFamily="49"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）国际期权交易市场</a:t>
            </a:r>
          </a:p>
          <a:p>
            <a:pPr indent="131763" eaLnBrk="1" hangingPunct="1">
              <a:lnSpc>
                <a:spcPct val="1500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芝加哥期权交易所</a:t>
            </a:r>
            <a:r>
              <a:rPr lang="en-US" altLang="zh-CN" sz="2000" dirty="0">
                <a:latin typeface="微软雅黑" panose="020B0503020204020204" pitchFamily="34" charset="-122"/>
                <a:ea typeface="微软雅黑" panose="020B0503020204020204" pitchFamily="34" charset="-122"/>
              </a:rPr>
              <a:t>(CBOE) </a:t>
            </a:r>
          </a:p>
          <a:p>
            <a:pPr indent="131763" eaLnBrk="1" hangingPunct="1">
              <a:lnSpc>
                <a:spcPct val="1500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伦敦金属交易所</a:t>
            </a:r>
            <a:r>
              <a:rPr lang="en-US" altLang="zh-CN" sz="2000" dirty="0">
                <a:latin typeface="微软雅黑" panose="020B0503020204020204" pitchFamily="34" charset="-122"/>
                <a:ea typeface="微软雅黑" panose="020B0503020204020204" pitchFamily="34" charset="-122"/>
              </a:rPr>
              <a:t>(LME)</a:t>
            </a:r>
          </a:p>
          <a:p>
            <a:pPr indent="131763" eaLnBrk="1" hangingPunct="1">
              <a:lnSpc>
                <a:spcPct val="1500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芝加哥商品交易所</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CME Group</a:t>
            </a:r>
            <a:r>
              <a:rPr lang="zh-CN" altLang="en-US" sz="2000" dirty="0">
                <a:latin typeface="微软雅黑" panose="020B0503020204020204" pitchFamily="34" charset="-122"/>
                <a:ea typeface="微软雅黑" panose="020B0503020204020204" pitchFamily="34" charset="-122"/>
              </a:rPr>
              <a:t>）</a:t>
            </a:r>
          </a:p>
          <a:p>
            <a:pPr eaLnBrk="1" hangingPunct="1">
              <a:lnSpc>
                <a:spcPct val="150000"/>
              </a:lnSpc>
              <a:spcBef>
                <a:spcPct val="0"/>
              </a:spcBef>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）国内期权交易市场</a:t>
            </a:r>
          </a:p>
          <a:p>
            <a:pPr marL="447675" indent="-174625" eaLnBrk="1" hangingPunct="1">
              <a:lnSpc>
                <a:spcPct val="1500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中国</a:t>
            </a:r>
            <a:r>
              <a:rPr lang="zh-CN" altLang="en-US" sz="2000" dirty="0">
                <a:latin typeface="微软雅黑" panose="020B0503020204020204" pitchFamily="34" charset="-122"/>
                <a:ea typeface="微软雅黑" panose="020B0503020204020204" pitchFamily="34" charset="-122"/>
              </a:rPr>
              <a:t>大陆尚未建立专门的期权市场，带有期权性质的股票权证交易在上海和深圳两个证券交易所进行交易 </a:t>
            </a:r>
          </a:p>
          <a:p>
            <a:pPr marL="447675" indent="-174625" eaLnBrk="1" hangingPunct="1">
              <a:lnSpc>
                <a:spcPct val="150000"/>
              </a:lnSpc>
              <a:spcBef>
                <a:spcPct val="0"/>
              </a:spcBef>
              <a:buClr>
                <a:srgbClr val="00B050"/>
              </a:buClr>
              <a:buFont typeface="Wingdings" pitchFamily="2" charset="2"/>
              <a:buChar char="n"/>
              <a:defRPr/>
            </a:pPr>
            <a:r>
              <a:rPr lang="en-US" altLang="zh-CN" sz="2000" dirty="0" smtClean="0">
                <a:latin typeface="微软雅黑" panose="020B0503020204020204" pitchFamily="34" charset="-122"/>
                <a:ea typeface="微软雅黑" panose="020B0503020204020204" pitchFamily="34" charset="-122"/>
              </a:rPr>
              <a:t>2015</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日，经证监会批准，上证所推出</a:t>
            </a:r>
            <a:r>
              <a:rPr lang="en-US" altLang="zh-CN" sz="2000" dirty="0">
                <a:latin typeface="微软雅黑" panose="020B0503020204020204" pitchFamily="34" charset="-122"/>
                <a:ea typeface="微软雅黑" panose="020B0503020204020204" pitchFamily="34" charset="-122"/>
              </a:rPr>
              <a:t>50ETF</a:t>
            </a:r>
            <a:r>
              <a:rPr lang="zh-CN" altLang="en-US" sz="2000" dirty="0" smtClean="0">
                <a:latin typeface="微软雅黑" panose="020B0503020204020204" pitchFamily="34" charset="-122"/>
                <a:ea typeface="微软雅黑" panose="020B0503020204020204" pitchFamily="34" charset="-122"/>
              </a:rPr>
              <a:t>期权，</a:t>
            </a:r>
            <a:endParaRPr lang="en-US" altLang="zh-CN" sz="2000" dirty="0" smtClean="0">
              <a:latin typeface="微软雅黑" panose="020B0503020204020204" pitchFamily="34" charset="-122"/>
              <a:ea typeface="微软雅黑" panose="020B0503020204020204" pitchFamily="34" charset="-122"/>
            </a:endParaRPr>
          </a:p>
          <a:p>
            <a:pPr marL="447675" indent="-174625" eaLnBrk="1" hangingPunct="1">
              <a:lnSpc>
                <a:spcPct val="150000"/>
              </a:lnSpc>
              <a:spcBef>
                <a:spcPct val="0"/>
              </a:spcBef>
              <a:buClr>
                <a:srgbClr val="00B050"/>
              </a:buClr>
              <a:buFont typeface="Wingdings" pitchFamily="2" charset="2"/>
              <a:buChar char="n"/>
              <a:defRPr/>
            </a:pPr>
            <a:r>
              <a:rPr lang="en-US" altLang="zh-CN" sz="2000" dirty="0" smtClean="0">
                <a:latin typeface="微软雅黑" panose="020B0503020204020204" pitchFamily="34" charset="-122"/>
                <a:ea typeface="微软雅黑" panose="020B0503020204020204" pitchFamily="34" charset="-122"/>
              </a:rPr>
              <a:t>2019</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23</a:t>
            </a:r>
            <a:r>
              <a:rPr lang="zh-CN" altLang="en-US" sz="2000" dirty="0" smtClean="0">
                <a:latin typeface="微软雅黑" panose="020B0503020204020204" pitchFamily="34" charset="-122"/>
                <a:ea typeface="微软雅黑" panose="020B0503020204020204" pitchFamily="34" charset="-122"/>
              </a:rPr>
              <a:t>日，经证监会批准，深圳证券交易所推出嘉</a:t>
            </a:r>
            <a:r>
              <a:rPr lang="zh-CN" altLang="en-US" sz="2000" dirty="0">
                <a:latin typeface="微软雅黑" panose="020B0503020204020204" pitchFamily="34" charset="-122"/>
                <a:ea typeface="微软雅黑" panose="020B0503020204020204" pitchFamily="34" charset="-122"/>
              </a:rPr>
              <a:t>实沪深</a:t>
            </a:r>
            <a:r>
              <a:rPr lang="en-US" altLang="zh-CN" sz="2000" dirty="0">
                <a:latin typeface="微软雅黑" panose="020B0503020204020204" pitchFamily="34" charset="-122"/>
                <a:ea typeface="微软雅黑" panose="020B0503020204020204" pitchFamily="34" charset="-122"/>
              </a:rPr>
              <a:t>300ETF</a:t>
            </a:r>
            <a:r>
              <a:rPr lang="zh-CN" altLang="en-US" sz="2000" dirty="0" smtClean="0">
                <a:latin typeface="微软雅黑" panose="020B0503020204020204" pitchFamily="34" charset="-122"/>
                <a:ea typeface="微软雅黑" panose="020B0503020204020204" pitchFamily="34" charset="-122"/>
              </a:rPr>
              <a:t>期权，两个所上市</a:t>
            </a:r>
            <a:endParaRPr lang="zh-CN" altLang="en-US" sz="2000" dirty="0">
              <a:latin typeface="微软雅黑" panose="020B0503020204020204" pitchFamily="34" charset="-122"/>
              <a:ea typeface="微软雅黑" panose="020B0503020204020204" pitchFamily="34" charset="-122"/>
            </a:endParaRPr>
          </a:p>
          <a:p>
            <a:pPr eaLnBrk="1" hangingPunct="1">
              <a:lnSpc>
                <a:spcPct val="120000"/>
              </a:lnSpc>
              <a:buClr>
                <a:schemeClr val="tx1"/>
              </a:buClr>
              <a:buFont typeface="Wingdings" panose="05000000000000000000" pitchFamily="2" charset="2"/>
              <a:buNone/>
              <a:defRPr/>
            </a:pPr>
            <a:endParaRPr lang="zh-CN" altLang="en-US" sz="2200" b="1" kern="0" dirty="0">
              <a:solidFill>
                <a:schemeClr val="tx2"/>
              </a:solidFill>
              <a:latin typeface="微软雅黑" panose="020B0503020204020204" pitchFamily="34" charset="-122"/>
              <a:ea typeface="微软雅黑" panose="020B0503020204020204" pitchFamily="34" charset="-122"/>
            </a:endParaRPr>
          </a:p>
        </p:txBody>
      </p:sp>
      <p:sp>
        <p:nvSpPr>
          <p:cNvPr id="8" name="矩形 7"/>
          <p:cNvSpPr/>
          <p:nvPr/>
        </p:nvSpPr>
        <p:spPr>
          <a:xfrm>
            <a:off x="355600" y="1279525"/>
            <a:ext cx="3878263"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（二）期货交易与期权市场</a:t>
            </a: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584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二、衍生工具市场与交易</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560388" y="2151063"/>
            <a:ext cx="11468100" cy="414178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Clr>
                <a:schemeClr val="tx1"/>
              </a:buClr>
              <a:buFont typeface="Arial" panose="020B0604020202020204" pitchFamily="34" charset="0"/>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、互换交易的功能</a:t>
            </a:r>
          </a:p>
          <a:p>
            <a:pPr marL="442913" indent="-169863"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保值</a:t>
            </a:r>
            <a:r>
              <a:rPr lang="zh-CN" altLang="en-US" sz="2000" dirty="0">
                <a:latin typeface="微软雅黑" panose="020B0503020204020204" pitchFamily="34" charset="-122"/>
                <a:ea typeface="微软雅黑" panose="020B0503020204020204" pitchFamily="34" charset="-122"/>
              </a:rPr>
              <a:t>功能：应对汇率与利率风险</a:t>
            </a:r>
          </a:p>
          <a:p>
            <a:pPr marL="442913" indent="-169863"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降低</a:t>
            </a:r>
            <a:r>
              <a:rPr lang="zh-CN" altLang="en-US" sz="2000" dirty="0">
                <a:latin typeface="微软雅黑" panose="020B0503020204020204" pitchFamily="34" charset="-122"/>
                <a:ea typeface="微软雅黑" panose="020B0503020204020204" pitchFamily="34" charset="-122"/>
              </a:rPr>
              <a:t>融资</a:t>
            </a:r>
            <a:r>
              <a:rPr lang="zh-CN" altLang="en-US" sz="2000" dirty="0" smtClean="0">
                <a:latin typeface="微软雅黑" panose="020B0503020204020204" pitchFamily="34" charset="-122"/>
                <a:ea typeface="微软雅黑" panose="020B0503020204020204" pitchFamily="34" charset="-122"/>
              </a:rPr>
              <a:t>成本：利率互换达成条件</a:t>
            </a:r>
            <a:endParaRPr lang="en-US" altLang="zh-CN" sz="2000" dirty="0" smtClean="0">
              <a:latin typeface="微软雅黑" panose="020B0503020204020204" pitchFamily="34" charset="-122"/>
              <a:ea typeface="微软雅黑" panose="020B0503020204020204" pitchFamily="34" charset="-122"/>
            </a:endParaRPr>
          </a:p>
          <a:p>
            <a:pPr marL="442913" indent="-169863"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财务</a:t>
            </a:r>
            <a:r>
              <a:rPr lang="zh-CN" altLang="en-US" sz="2000" dirty="0">
                <a:latin typeface="微软雅黑" panose="020B0503020204020204" pitchFamily="34" charset="-122"/>
                <a:ea typeface="微软雅黑" panose="020B0503020204020204" pitchFamily="34" charset="-122"/>
              </a:rPr>
              <a:t>结构调整功能：资产与负债货币实现</a:t>
            </a:r>
            <a:r>
              <a:rPr lang="zh-CN" altLang="en-US" sz="2000" dirty="0" smtClean="0">
                <a:latin typeface="微软雅黑" panose="020B0503020204020204" pitchFamily="34" charset="-122"/>
                <a:ea typeface="微软雅黑" panose="020B0503020204020204" pitchFamily="34" charset="-122"/>
              </a:rPr>
              <a:t>匹配</a:t>
            </a:r>
            <a:endParaRPr lang="en-US" altLang="zh-CN" sz="2000" dirty="0" smtClean="0">
              <a:latin typeface="微软雅黑" panose="020B0503020204020204" pitchFamily="34" charset="-122"/>
              <a:ea typeface="微软雅黑" panose="020B0503020204020204" pitchFamily="34" charset="-122"/>
            </a:endParaRPr>
          </a:p>
          <a:p>
            <a:pPr marL="442913" indent="-169863"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规避</a:t>
            </a:r>
            <a:r>
              <a:rPr lang="zh-CN" altLang="en-US" sz="2000" dirty="0">
                <a:latin typeface="微软雅黑" panose="020B0503020204020204" pitchFamily="34" charset="-122"/>
                <a:ea typeface="微软雅黑" panose="020B0503020204020204" pitchFamily="34" charset="-122"/>
              </a:rPr>
              <a:t>管制</a:t>
            </a:r>
            <a:r>
              <a:rPr lang="zh-CN" altLang="en-US" sz="2000" dirty="0" smtClean="0">
                <a:latin typeface="微软雅黑" panose="020B0503020204020204" pitchFamily="34" charset="-122"/>
                <a:ea typeface="微软雅黑" panose="020B0503020204020204" pitchFamily="34" charset="-122"/>
              </a:rPr>
              <a:t>功能：货币互换规避资本管制</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chemeClr val="tx1"/>
              </a:buClr>
              <a:buFont typeface="Wingdings" panose="05000000000000000000" pitchFamily="2" charset="2"/>
              <a:buNone/>
              <a:defRPr/>
            </a:pPr>
            <a:endParaRPr lang="zh-CN" altLang="en-US" sz="2200" b="1" kern="0" dirty="0">
              <a:solidFill>
                <a:schemeClr val="tx2"/>
              </a:solidFill>
              <a:latin typeface="微软雅黑" panose="020B0503020204020204" pitchFamily="34" charset="-122"/>
              <a:ea typeface="微软雅黑" panose="020B0503020204020204" pitchFamily="34" charset="-122"/>
            </a:endParaRPr>
          </a:p>
        </p:txBody>
      </p:sp>
      <p:sp>
        <p:nvSpPr>
          <p:cNvPr id="8" name="矩形 7"/>
          <p:cNvSpPr/>
          <p:nvPr/>
        </p:nvSpPr>
        <p:spPr>
          <a:xfrm>
            <a:off x="560388" y="1376363"/>
            <a:ext cx="2338387"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（三）互换交易</a:t>
            </a:r>
          </a:p>
        </p:txBody>
      </p:sp>
      <p:sp>
        <p:nvSpPr>
          <p:cNvPr id="3" name="矩形 2"/>
          <p:cNvSpPr/>
          <p:nvPr/>
        </p:nvSpPr>
        <p:spPr>
          <a:xfrm>
            <a:off x="768350" y="4722814"/>
            <a:ext cx="4352925" cy="1570037"/>
          </a:xfrm>
          <a:prstGeom prst="rect">
            <a:avLst/>
          </a:prstGeom>
          <a:ln>
            <a:solidFill>
              <a:schemeClr val="bg1"/>
            </a:solidFill>
            <a:prstDash val="dash"/>
          </a:ln>
        </p:spPr>
        <p:txBody>
          <a:bodyPr>
            <a:spAutoFit/>
          </a:bodyPr>
          <a:lstStyle/>
          <a:p>
            <a:pPr eaLnBrk="1" hangingPunct="1">
              <a:lnSpc>
                <a:spcPct val="150000"/>
              </a:lnSpc>
              <a:buClr>
                <a:schemeClr val="tx1"/>
              </a:buClr>
              <a:defRPr/>
            </a:pPr>
            <a:r>
              <a:rPr lang="en-US" altLang="zh-CN" sz="2400" b="1" kern="0" dirty="0">
                <a:solidFill>
                  <a:schemeClr val="tx2"/>
                </a:solidFill>
                <a:latin typeface="微软雅黑" panose="020B0503020204020204" pitchFamily="34" charset="-122"/>
                <a:ea typeface="微软雅黑" panose="020B0503020204020204" pitchFamily="34" charset="-122"/>
              </a:rPr>
              <a:t>2</a:t>
            </a:r>
            <a:r>
              <a:rPr lang="zh-CN" altLang="en-US" sz="2400" b="1" kern="0" dirty="0">
                <a:solidFill>
                  <a:schemeClr val="tx2"/>
                </a:solidFill>
                <a:latin typeface="微软雅黑" panose="020B0503020204020204" pitchFamily="34" charset="-122"/>
                <a:ea typeface="微软雅黑" panose="020B0503020204020204" pitchFamily="34" charset="-122"/>
              </a:rPr>
              <a:t>、互换交易</a:t>
            </a:r>
          </a:p>
          <a:p>
            <a:pPr marL="342900" indent="-342900" eaLnBrk="1" hangingPunct="1">
              <a:lnSpc>
                <a:spcPct val="15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货币</a:t>
            </a:r>
            <a:r>
              <a:rPr lang="zh-CN" altLang="en-US" sz="2000" dirty="0">
                <a:latin typeface="微软雅黑" panose="020B0503020204020204" pitchFamily="34" charset="-122"/>
                <a:ea typeface="微软雅黑" panose="020B0503020204020204" pitchFamily="34" charset="-122"/>
              </a:rPr>
              <a:t>互换交易</a:t>
            </a:r>
          </a:p>
          <a:p>
            <a:pPr marL="342900" indent="-342900" eaLnBrk="1" hangingPunct="1">
              <a:lnSpc>
                <a:spcPct val="15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利率</a:t>
            </a:r>
            <a:r>
              <a:rPr lang="zh-CN" altLang="en-US" sz="2000" dirty="0">
                <a:latin typeface="微软雅黑" panose="020B0503020204020204" pitchFamily="34" charset="-122"/>
                <a:ea typeface="微软雅黑" panose="020B0503020204020204" pitchFamily="34" charset="-122"/>
              </a:rPr>
              <a:t>互换交易</a:t>
            </a:r>
          </a:p>
        </p:txBody>
      </p:sp>
      <p:pic>
        <p:nvPicPr>
          <p:cNvPr id="2" name="图片 1"/>
          <p:cNvPicPr>
            <a:picLocks noChangeAspect="1"/>
          </p:cNvPicPr>
          <p:nvPr/>
        </p:nvPicPr>
        <p:blipFill>
          <a:blip r:embed="rId3"/>
          <a:stretch>
            <a:fillRect/>
          </a:stretch>
        </p:blipFill>
        <p:spPr>
          <a:xfrm>
            <a:off x="5121274" y="5091423"/>
            <a:ext cx="5394325" cy="1441141"/>
          </a:xfrm>
          <a:prstGeom prst="rect">
            <a:avLst/>
          </a:prstGeom>
        </p:spPr>
      </p:pic>
      <p:sp>
        <p:nvSpPr>
          <p:cNvPr id="4" name="矩形 3"/>
          <p:cNvSpPr/>
          <p:nvPr/>
        </p:nvSpPr>
        <p:spPr>
          <a:xfrm>
            <a:off x="6870700" y="4602235"/>
            <a:ext cx="1800493" cy="369332"/>
          </a:xfrm>
          <a:prstGeom prst="rect">
            <a:avLst/>
          </a:prstGeom>
        </p:spPr>
        <p:txBody>
          <a:bodyPr wrap="none">
            <a:spAutoFit/>
          </a:bodyPr>
          <a:lstStyle/>
          <a:p>
            <a:r>
              <a:rPr lang="zh-CN" altLang="zh-CN" dirty="0">
                <a:cs typeface="宋体" panose="02010600030101010101" pitchFamily="2" charset="-122"/>
              </a:rPr>
              <a:t>利率互换的报价</a:t>
            </a:r>
            <a:endParaRPr lang="zh-CN" altLang="en-US" dirty="0"/>
          </a:p>
        </p:txBody>
      </p:sp>
      <p:cxnSp>
        <p:nvCxnSpPr>
          <p:cNvPr id="7" name="直接连接符 6"/>
          <p:cNvCxnSpPr/>
          <p:nvPr/>
        </p:nvCxnSpPr>
        <p:spPr bwMode="auto">
          <a:xfrm>
            <a:off x="10515599" y="5072373"/>
            <a:ext cx="0" cy="128080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39938"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39939"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文本框 25"/>
          <p:cNvSpPr txBox="1">
            <a:spLocks noChangeArrowheads="1"/>
          </p:cNvSpPr>
          <p:nvPr/>
        </p:nvSpPr>
        <p:spPr bwMode="auto">
          <a:xfrm>
            <a:off x="3024188" y="3009900"/>
            <a:ext cx="89122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dirty="0">
                <a:solidFill>
                  <a:srgbClr val="FFFFFF"/>
                </a:solidFill>
                <a:latin typeface="微软雅黑" pitchFamily="34" charset="-122"/>
                <a:ea typeface="微软雅黑" pitchFamily="34" charset="-122"/>
              </a:rPr>
              <a:t>衍生工具的</a:t>
            </a:r>
            <a:r>
              <a:rPr lang="zh-CN" altLang="en-US" sz="4800" b="1" dirty="0" smtClean="0">
                <a:solidFill>
                  <a:srgbClr val="FFFFFF"/>
                </a:solidFill>
                <a:latin typeface="微软雅黑" pitchFamily="34" charset="-122"/>
                <a:ea typeface="微软雅黑" pitchFamily="34" charset="-122"/>
              </a:rPr>
              <a:t>定价</a:t>
            </a:r>
            <a:endParaRPr lang="en-US" altLang="zh-CN" sz="4800" b="1" dirty="0" smtClean="0">
              <a:solidFill>
                <a:srgbClr val="FFFFFF"/>
              </a:solidFill>
              <a:latin typeface="微软雅黑" pitchFamily="34" charset="-122"/>
              <a:ea typeface="微软雅黑" pitchFamily="34" charset="-122"/>
            </a:endParaRPr>
          </a:p>
          <a:p>
            <a:pPr eaLnBrk="1" hangingPunct="1">
              <a:buFont typeface="Arial" pitchFamily="34" charset="0"/>
              <a:buNone/>
            </a:pPr>
            <a:r>
              <a:rPr lang="zh-CN" altLang="en-US" sz="4800" b="1" smtClean="0">
                <a:solidFill>
                  <a:srgbClr val="FFFFFF"/>
                </a:solidFill>
                <a:latin typeface="微软雅黑" pitchFamily="34" charset="-122"/>
                <a:ea typeface="微软雅黑" pitchFamily="34" charset="-122"/>
              </a:rPr>
              <a:t>（部分内容自习）</a:t>
            </a:r>
            <a:endParaRPr lang="en-US" altLang="zh-CN" sz="4800" b="1" dirty="0" smtClean="0">
              <a:solidFill>
                <a:srgbClr val="FFFFFF"/>
              </a:solidFill>
              <a:latin typeface="微软雅黑" pitchFamily="34" charset="-122"/>
              <a:ea typeface="微软雅黑" pitchFamily="34" charset="-122"/>
            </a:endParaRPr>
          </a:p>
          <a:p>
            <a:pPr eaLnBrk="1" hangingPunct="1">
              <a:buFont typeface="Arial" pitchFamily="34" charset="0"/>
              <a:buNone/>
            </a:pPr>
            <a:endParaRPr lang="zh-CN" altLang="en-US" sz="4800" b="1" dirty="0">
              <a:solidFill>
                <a:srgbClr val="FFFFFF"/>
              </a:solidFill>
              <a:latin typeface="微软雅黑" pitchFamily="34" charset="-122"/>
              <a:ea typeface="微软雅黑" pitchFamily="34" charset="-122"/>
            </a:endParaRPr>
          </a:p>
        </p:txBody>
      </p:sp>
      <p:sp>
        <p:nvSpPr>
          <p:cNvPr id="39941" name="文本框 2"/>
          <p:cNvSpPr txBox="1">
            <a:spLocks noChangeArrowheads="1"/>
          </p:cNvSpPr>
          <p:nvPr/>
        </p:nvSpPr>
        <p:spPr bwMode="auto">
          <a:xfrm>
            <a:off x="3024188" y="1895475"/>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03</a:t>
            </a:r>
            <a:endParaRPr lang="zh-CN" altLang="en-US" sz="6600" b="1">
              <a:solidFill>
                <a:srgbClr val="FFFFFF"/>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96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096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455613" y="1230313"/>
            <a:ext cx="3878262" cy="9794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（一）远期合约与期货定价</a:t>
            </a:r>
          </a:p>
          <a:p>
            <a:pPr eaLnBrk="1" hangingPunct="1">
              <a:lnSpc>
                <a:spcPct val="120000"/>
              </a:lnSpc>
              <a:buFont typeface="Wingdings" panose="05000000000000000000" pitchFamily="2" charset="2"/>
              <a:buNone/>
              <a:defRPr/>
            </a:pPr>
            <a:endParaRPr lang="zh-CN" altLang="en-US" sz="2400" b="1" kern="0" dirty="0">
              <a:latin typeface="微软雅黑" panose="020B0503020204020204" pitchFamily="34" charset="-122"/>
              <a:ea typeface="微软雅黑" panose="020B0503020204020204" pitchFamily="34" charset="-122"/>
            </a:endParaRPr>
          </a:p>
        </p:txBody>
      </p:sp>
      <p:sp>
        <p:nvSpPr>
          <p:cNvPr id="22" name="Rectangle 3"/>
          <p:cNvSpPr txBox="1">
            <a:spLocks noChangeArrowheads="1"/>
          </p:cNvSpPr>
          <p:nvPr/>
        </p:nvSpPr>
        <p:spPr>
          <a:xfrm>
            <a:off x="768350" y="2119313"/>
            <a:ext cx="10915650" cy="3902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、远期与期货定价基本分析</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商品市场上，影响远期合约价格与期货价格的因素是一致的，其定价原理也相同。计算远期价格是用交易时的即期价格加上持有成本（</a:t>
            </a:r>
            <a:r>
              <a:rPr lang="en-US" altLang="zh-CN" sz="2000" dirty="0">
                <a:latin typeface="微软雅黑" panose="020B0503020204020204" pitchFamily="34" charset="-122"/>
                <a:ea typeface="微软雅黑" panose="020B0503020204020204" pitchFamily="34" charset="-122"/>
              </a:rPr>
              <a:t>carry cost</a:t>
            </a:r>
            <a:r>
              <a:rPr lang="zh-CN" altLang="en-US" sz="2000" dirty="0">
                <a:latin typeface="微软雅黑" panose="020B0503020204020204" pitchFamily="34" charset="-122"/>
                <a:ea typeface="微软雅黑" panose="020B0503020204020204" pitchFamily="34" charset="-122"/>
              </a:rPr>
              <a:t>） </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远期</a:t>
            </a:r>
            <a:r>
              <a:rPr lang="zh-CN" altLang="en-US" sz="2000" dirty="0">
                <a:latin typeface="微软雅黑" panose="020B0503020204020204" pitchFamily="34" charset="-122"/>
                <a:ea typeface="微软雅黑" panose="020B0503020204020204" pitchFamily="34" charset="-122"/>
              </a:rPr>
              <a:t>合约定价</a:t>
            </a:r>
          </a:p>
          <a:p>
            <a:pPr eaLnBrk="1" hangingPunct="1">
              <a:lnSpc>
                <a:spcPct val="150000"/>
              </a:lnSpc>
              <a:spcBef>
                <a:spcPts val="0"/>
              </a:spcBef>
              <a:buClr>
                <a:schemeClr val="tx1"/>
              </a:buClr>
              <a:buFont typeface="Wingdings" panose="05000000000000000000" pitchFamily="2" charset="2"/>
              <a:buNone/>
              <a:defRPr/>
            </a:pP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远期价格＝即期或现金价格＋持有成本 </a:t>
            </a:r>
          </a:p>
          <a:p>
            <a:pPr eaLnBrk="1" hangingPunct="1">
              <a:lnSpc>
                <a:spcPct val="150000"/>
              </a:lnSpc>
              <a:spcBef>
                <a:spcPts val="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期货定价</a:t>
            </a:r>
          </a:p>
          <a:p>
            <a:pPr eaLnBrk="1" hangingPunct="1">
              <a:lnSpc>
                <a:spcPct val="150000"/>
              </a:lnSpc>
              <a:spcBef>
                <a:spcPts val="0"/>
              </a:spcBef>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期货价格</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现货价格</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融资成本（或利息成本）</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标的资产在合约期限内的收益</a:t>
            </a:r>
          </a:p>
          <a:p>
            <a:pPr eaLnBrk="1" hangingPunct="1">
              <a:lnSpc>
                <a:spcPct val="150000"/>
              </a:lnSpc>
              <a:spcBef>
                <a:spcPts val="0"/>
              </a:spcBef>
              <a:buClr>
                <a:schemeClr val="tx1"/>
              </a:buClr>
              <a:buFont typeface="Arial" panose="020B0604020202020204" pitchFamily="34" charset="0"/>
              <a:buNone/>
              <a:defRPr/>
            </a:pP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chemeClr val="tx1"/>
              </a:buClr>
              <a:buFont typeface="Wingdings" panose="05000000000000000000" pitchFamily="2" charset="2"/>
              <a:buNone/>
              <a:defRPr/>
            </a:pPr>
            <a:endParaRPr lang="zh-CN" altLang="en-US" sz="2200" b="1" kern="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98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198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355600" y="1239838"/>
            <a:ext cx="3878263" cy="9794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（一）远期合约与期货定价</a:t>
            </a:r>
          </a:p>
          <a:p>
            <a:pPr eaLnBrk="1" hangingPunct="1">
              <a:lnSpc>
                <a:spcPct val="120000"/>
              </a:lnSpc>
              <a:buFont typeface="Wingdings" panose="05000000000000000000" pitchFamily="2" charset="2"/>
              <a:buNone/>
              <a:defRPr/>
            </a:pPr>
            <a:endParaRPr lang="zh-CN" altLang="en-US" sz="2400" b="1" kern="0" dirty="0">
              <a:latin typeface="微软雅黑" panose="020B0503020204020204" pitchFamily="34" charset="-122"/>
              <a:ea typeface="微软雅黑" panose="020B0503020204020204" pitchFamily="34" charset="-122"/>
            </a:endParaRPr>
          </a:p>
        </p:txBody>
      </p:sp>
      <p:sp>
        <p:nvSpPr>
          <p:cNvPr id="22" name="Rectangle 3"/>
          <p:cNvSpPr txBox="1">
            <a:spLocks noChangeArrowheads="1"/>
          </p:cNvSpPr>
          <p:nvPr/>
        </p:nvSpPr>
        <p:spPr>
          <a:xfrm>
            <a:off x="457200" y="2219325"/>
            <a:ext cx="5651500" cy="3902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、远期与期货定价模型</a:t>
            </a:r>
          </a:p>
          <a:p>
            <a:pPr eaLnBrk="1" hangingPunct="1">
              <a:lnSpc>
                <a:spcPct val="150000"/>
              </a:lnSpc>
              <a:spcBef>
                <a:spcPts val="0"/>
              </a:spcBef>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）基本假设</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远期</a:t>
            </a:r>
            <a:r>
              <a:rPr lang="zh-CN" altLang="en-US" sz="2000" dirty="0">
                <a:latin typeface="微软雅黑" panose="020B0503020204020204" pitchFamily="34" charset="-122"/>
                <a:ea typeface="微软雅黑" panose="020B0503020204020204" pitchFamily="34" charset="-122"/>
              </a:rPr>
              <a:t>（期货）定价模型不考虑交易费用和税收</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市场</a:t>
            </a:r>
            <a:r>
              <a:rPr lang="zh-CN" altLang="en-US" sz="2000" dirty="0">
                <a:latin typeface="微软雅黑" panose="020B0503020204020204" pitchFamily="34" charset="-122"/>
                <a:ea typeface="微软雅黑" panose="020B0503020204020204" pitchFamily="34" charset="-122"/>
              </a:rPr>
              <a:t>参与者能以相同的无风险利率借入和贷出资金</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远期</a:t>
            </a:r>
            <a:r>
              <a:rPr lang="zh-CN" altLang="en-US" sz="2000" dirty="0">
                <a:latin typeface="微软雅黑" panose="020B0503020204020204" pitchFamily="34" charset="-122"/>
                <a:ea typeface="微软雅黑" panose="020B0503020204020204" pitchFamily="34" charset="-122"/>
              </a:rPr>
              <a:t>合约没有违约风险</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允许</a:t>
            </a:r>
            <a:r>
              <a:rPr lang="zh-CN" altLang="en-US" sz="2000" dirty="0">
                <a:latin typeface="微软雅黑" panose="020B0503020204020204" pitchFamily="34" charset="-122"/>
                <a:ea typeface="微软雅黑" panose="020B0503020204020204" pitchFamily="34" charset="-122"/>
              </a:rPr>
              <a:t>现货卖空，交易市场为均衡市场</a:t>
            </a:r>
          </a:p>
          <a:p>
            <a:pPr eaLnBrk="1" hangingPunct="1">
              <a:lnSpc>
                <a:spcPct val="150000"/>
              </a:lnSpc>
              <a:spcBef>
                <a:spcPts val="0"/>
              </a:spcBef>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p>
          <a:p>
            <a:pPr eaLnBrk="1" hangingPunct="1">
              <a:lnSpc>
                <a:spcPct val="150000"/>
              </a:lnSpc>
              <a:spcBef>
                <a:spcPts val="0"/>
              </a:spcBef>
              <a:buClr>
                <a:schemeClr val="tx1"/>
              </a:buClr>
              <a:buFont typeface="Wingdings" panose="05000000000000000000" pitchFamily="2" charset="2"/>
              <a:buNone/>
              <a:defRPr/>
            </a:pPr>
            <a:endParaRPr lang="zh-CN" altLang="en-US" sz="2200" b="1" kern="0" dirty="0">
              <a:solidFill>
                <a:schemeClr val="tx2"/>
              </a:solidFill>
              <a:latin typeface="微软雅黑" panose="020B0503020204020204" pitchFamily="34" charset="-122"/>
              <a:ea typeface="微软雅黑" panose="020B0503020204020204" pitchFamily="34" charset="-122"/>
            </a:endParaRPr>
          </a:p>
        </p:txBody>
      </p:sp>
      <p:sp>
        <p:nvSpPr>
          <p:cNvPr id="41991" name="矩形 1"/>
          <p:cNvSpPr>
            <a:spLocks noChangeArrowheads="1"/>
          </p:cNvSpPr>
          <p:nvPr/>
        </p:nvSpPr>
        <p:spPr bwMode="auto">
          <a:xfrm>
            <a:off x="6575425" y="1131575"/>
            <a:ext cx="5233988" cy="5444888"/>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hangingPunct="1">
              <a:lnSpc>
                <a:spcPct val="150000"/>
              </a:lnSpc>
              <a:buClr>
                <a:schemeClr val="tx1"/>
              </a:buClr>
            </a:pP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）模型中的基本变量</a:t>
            </a:r>
          </a:p>
          <a:p>
            <a:pPr marL="285750" indent="-285750" eaLnBrk="1" hangingPunct="1">
              <a:lnSpc>
                <a:spcPct val="150000"/>
              </a:lnSpc>
              <a:buClr>
                <a:srgbClr val="0070C0"/>
              </a:buClr>
              <a:buFont typeface="Wingdings" pitchFamily="2" charset="2"/>
              <a:buChar char="l"/>
            </a:pPr>
            <a:r>
              <a:rPr lang="en-US" altLang="zh-CN" dirty="0" smtClean="0">
                <a:latin typeface="微软雅黑" pitchFamily="34" charset="-122"/>
                <a:ea typeface="微软雅黑" pitchFamily="34" charset="-122"/>
              </a:rPr>
              <a:t>T</a:t>
            </a:r>
            <a:r>
              <a:rPr lang="zh-CN" altLang="en-US" dirty="0">
                <a:latin typeface="微软雅黑" pitchFamily="34" charset="-122"/>
                <a:ea typeface="微软雅黑" pitchFamily="34" charset="-122"/>
              </a:rPr>
              <a:t>：远期合约的到期时间，单位为年</a:t>
            </a:r>
          </a:p>
          <a:p>
            <a:pPr marL="285750" indent="-285750" eaLnBrk="1" hangingPunct="1">
              <a:lnSpc>
                <a:spcPct val="150000"/>
              </a:lnSpc>
              <a:buClr>
                <a:srgbClr val="0070C0"/>
              </a:buClr>
              <a:buFont typeface="Wingdings" pitchFamily="2" charset="2"/>
              <a:buChar char="l"/>
            </a:pPr>
            <a:r>
              <a:rPr lang="en-US" altLang="zh-CN" dirty="0" smtClean="0">
                <a:latin typeface="微软雅黑" pitchFamily="34" charset="-122"/>
                <a:ea typeface="微软雅黑" pitchFamily="34" charset="-122"/>
              </a:rPr>
              <a:t>t</a:t>
            </a:r>
            <a:r>
              <a:rPr lang="zh-CN" altLang="en-US" dirty="0">
                <a:latin typeface="微软雅黑" pitchFamily="34" charset="-122"/>
                <a:ea typeface="微软雅黑" pitchFamily="34" charset="-122"/>
              </a:rPr>
              <a:t>：现在的时间，单位为年。</a:t>
            </a:r>
          </a:p>
          <a:p>
            <a:pPr marL="285750" indent="-285750" eaLnBrk="1" hangingPunct="1">
              <a:lnSpc>
                <a:spcPct val="150000"/>
              </a:lnSpc>
              <a:buClr>
                <a:srgbClr val="0070C0"/>
              </a:buClr>
              <a:buFont typeface="Wingdings" pitchFamily="2" charset="2"/>
              <a:buChar char="l"/>
            </a:pPr>
            <a:r>
              <a:rPr lang="en-US" altLang="zh-CN" dirty="0" smtClean="0">
                <a:latin typeface="微软雅黑" pitchFamily="34" charset="-122"/>
                <a:ea typeface="微软雅黑" pitchFamily="34" charset="-122"/>
              </a:rPr>
              <a:t>S(t</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：标的资产在时间</a:t>
            </a:r>
            <a:r>
              <a:rPr lang="en-US" altLang="zh-CN" dirty="0">
                <a:latin typeface="微软雅黑" pitchFamily="34" charset="-122"/>
                <a:ea typeface="微软雅黑" pitchFamily="34" charset="-122"/>
              </a:rPr>
              <a:t>t</a:t>
            </a:r>
            <a:r>
              <a:rPr lang="zh-CN" altLang="en-US" dirty="0">
                <a:latin typeface="微软雅黑" pitchFamily="34" charset="-122"/>
                <a:ea typeface="微软雅黑" pitchFamily="34" charset="-122"/>
              </a:rPr>
              <a:t>时的价格</a:t>
            </a:r>
          </a:p>
          <a:p>
            <a:pPr marL="285750" indent="-285750" eaLnBrk="1" hangingPunct="1">
              <a:lnSpc>
                <a:spcPct val="150000"/>
              </a:lnSpc>
              <a:buClr>
                <a:srgbClr val="0070C0"/>
              </a:buClr>
              <a:buFont typeface="Wingdings" pitchFamily="2" charset="2"/>
              <a:buChar char="l"/>
            </a:pPr>
            <a:r>
              <a:rPr lang="en-US" altLang="zh-CN" dirty="0" smtClean="0">
                <a:latin typeface="微软雅黑" pitchFamily="34" charset="-122"/>
                <a:ea typeface="微软雅黑" pitchFamily="34" charset="-122"/>
              </a:rPr>
              <a:t>S(T</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：标的资产在时间</a:t>
            </a:r>
            <a:r>
              <a:rPr lang="en-US" altLang="zh-CN" dirty="0">
                <a:latin typeface="微软雅黑" pitchFamily="34" charset="-122"/>
                <a:ea typeface="微软雅黑" pitchFamily="34" charset="-122"/>
              </a:rPr>
              <a:t>T</a:t>
            </a:r>
            <a:r>
              <a:rPr lang="zh-CN" altLang="en-US" dirty="0">
                <a:latin typeface="微软雅黑" pitchFamily="34" charset="-122"/>
                <a:ea typeface="微软雅黑" pitchFamily="34" charset="-122"/>
              </a:rPr>
              <a:t>时的价格</a:t>
            </a:r>
          </a:p>
          <a:p>
            <a:pPr marL="285750" indent="-285750" eaLnBrk="1" hangingPunct="1">
              <a:lnSpc>
                <a:spcPct val="150000"/>
              </a:lnSpc>
              <a:buClr>
                <a:srgbClr val="0070C0"/>
              </a:buClr>
              <a:buFont typeface="Wingdings" pitchFamily="2" charset="2"/>
              <a:buChar char="l"/>
            </a:pPr>
            <a:r>
              <a:rPr lang="en-US" altLang="zh-CN" dirty="0" smtClean="0">
                <a:latin typeface="微软雅黑" pitchFamily="34" charset="-122"/>
                <a:ea typeface="微软雅黑" pitchFamily="34" charset="-122"/>
              </a:rPr>
              <a:t>K</a:t>
            </a:r>
            <a:r>
              <a:rPr lang="zh-CN" altLang="en-US" dirty="0">
                <a:latin typeface="微软雅黑" pitchFamily="34" charset="-122"/>
                <a:ea typeface="微软雅黑" pitchFamily="34" charset="-122"/>
              </a:rPr>
              <a:t>：远期、期货合约中的交割价格</a:t>
            </a:r>
          </a:p>
          <a:p>
            <a:pPr marL="285750" indent="-285750" eaLnBrk="1" hangingPunct="1">
              <a:lnSpc>
                <a:spcPct val="150000"/>
              </a:lnSpc>
              <a:buClr>
                <a:srgbClr val="0070C0"/>
              </a:buClr>
              <a:buFont typeface="Wingdings" pitchFamily="2" charset="2"/>
              <a:buChar char="l"/>
            </a:pPr>
            <a:r>
              <a:rPr lang="en-US" altLang="zh-CN" dirty="0" smtClean="0">
                <a:latin typeface="微软雅黑" pitchFamily="34" charset="-122"/>
                <a:ea typeface="微软雅黑" pitchFamily="34" charset="-122"/>
              </a:rPr>
              <a:t>F(t</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：远期合约多头在</a:t>
            </a:r>
            <a:r>
              <a:rPr lang="en-US" altLang="zh-CN" dirty="0">
                <a:latin typeface="微软雅黑" pitchFamily="34" charset="-122"/>
                <a:ea typeface="微软雅黑" pitchFamily="34" charset="-122"/>
              </a:rPr>
              <a:t>t</a:t>
            </a:r>
            <a:r>
              <a:rPr lang="zh-CN" altLang="en-US" dirty="0">
                <a:latin typeface="微软雅黑" pitchFamily="34" charset="-122"/>
                <a:ea typeface="微软雅黑" pitchFamily="34" charset="-122"/>
              </a:rPr>
              <a:t>时刻的价值，即</a:t>
            </a:r>
            <a:r>
              <a:rPr lang="en-US" altLang="zh-CN" dirty="0">
                <a:latin typeface="微软雅黑" pitchFamily="34" charset="-122"/>
                <a:ea typeface="微软雅黑" pitchFamily="34" charset="-122"/>
              </a:rPr>
              <a:t>t</a:t>
            </a:r>
            <a:r>
              <a:rPr lang="zh-CN" altLang="en-US" dirty="0">
                <a:latin typeface="微软雅黑" pitchFamily="34" charset="-122"/>
                <a:ea typeface="微软雅黑" pitchFamily="34" charset="-122"/>
              </a:rPr>
              <a:t>时刻的远期价值</a:t>
            </a:r>
          </a:p>
          <a:p>
            <a:pPr marL="285750" indent="-285750" eaLnBrk="1" hangingPunct="1">
              <a:lnSpc>
                <a:spcPct val="150000"/>
              </a:lnSpc>
              <a:buClr>
                <a:srgbClr val="0070C0"/>
              </a:buClr>
              <a:buFont typeface="Wingdings" pitchFamily="2" charset="2"/>
              <a:buChar char="l"/>
            </a:pPr>
            <a:r>
              <a:rPr lang="en-US" altLang="zh-CN" dirty="0" smtClean="0">
                <a:latin typeface="微软雅黑" pitchFamily="34" charset="-122"/>
                <a:ea typeface="微软雅黑" pitchFamily="34" charset="-122"/>
              </a:rPr>
              <a:t>F(T</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t</a:t>
            </a:r>
            <a:r>
              <a:rPr lang="zh-CN" altLang="en-US" dirty="0">
                <a:latin typeface="微软雅黑" pitchFamily="34" charset="-122"/>
                <a:ea typeface="微软雅黑" pitchFamily="34" charset="-122"/>
              </a:rPr>
              <a:t>时刻的远期合约和期货合约中的理论远期价格和理论期货价格，即远期价格和期货价格</a:t>
            </a:r>
          </a:p>
          <a:p>
            <a:pPr marL="285750" indent="-285750" eaLnBrk="1" hangingPunct="1">
              <a:lnSpc>
                <a:spcPct val="150000"/>
              </a:lnSpc>
              <a:buClr>
                <a:srgbClr val="0070C0"/>
              </a:buClr>
              <a:buFont typeface="Wingdings" pitchFamily="2" charset="2"/>
              <a:buChar char="l"/>
            </a:pPr>
            <a:r>
              <a:rPr lang="en-US" altLang="zh-CN" dirty="0" smtClean="0">
                <a:latin typeface="微软雅黑" pitchFamily="34" charset="-122"/>
                <a:ea typeface="微软雅黑" pitchFamily="34" charset="-122"/>
              </a:rPr>
              <a:t>r</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T</a:t>
            </a:r>
            <a:r>
              <a:rPr lang="zh-CN" altLang="en-US" dirty="0">
                <a:latin typeface="微软雅黑" pitchFamily="34" charset="-122"/>
                <a:ea typeface="微软雅黑" pitchFamily="34" charset="-122"/>
              </a:rPr>
              <a:t>时刻到期的以连续复利计算的</a:t>
            </a:r>
            <a:r>
              <a:rPr lang="en-US" altLang="zh-CN" dirty="0">
                <a:latin typeface="微软雅黑" pitchFamily="34" charset="-122"/>
                <a:ea typeface="微软雅黑" pitchFamily="34" charset="-122"/>
              </a:rPr>
              <a:t>t</a:t>
            </a:r>
            <a:r>
              <a:rPr lang="zh-CN" altLang="en-US" dirty="0">
                <a:latin typeface="微软雅黑" pitchFamily="34" charset="-122"/>
                <a:ea typeface="微软雅黑" pitchFamily="34" charset="-122"/>
              </a:rPr>
              <a:t>时刻的无风险利率</a:t>
            </a:r>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3011"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355600" y="1230313"/>
            <a:ext cx="3878263" cy="9794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（一）远期合约与期货定价</a:t>
            </a:r>
          </a:p>
          <a:p>
            <a:pPr eaLnBrk="1" hangingPunct="1">
              <a:lnSpc>
                <a:spcPct val="120000"/>
              </a:lnSpc>
              <a:buFont typeface="Wingdings" panose="05000000000000000000" pitchFamily="2" charset="2"/>
              <a:buNone/>
              <a:defRPr/>
            </a:pPr>
            <a:endParaRPr lang="zh-CN" altLang="en-US" sz="2400" b="1" kern="0" dirty="0">
              <a:latin typeface="微软雅黑" panose="020B0503020204020204" pitchFamily="34" charset="-122"/>
              <a:ea typeface="微软雅黑" panose="020B0503020204020204" pitchFamily="34" charset="-122"/>
            </a:endParaRPr>
          </a:p>
        </p:txBody>
      </p:sp>
      <p:sp>
        <p:nvSpPr>
          <p:cNvPr id="43014" name="Rectangle 3"/>
          <p:cNvSpPr txBox="1">
            <a:spLocks noChangeArrowheads="1"/>
          </p:cNvSpPr>
          <p:nvPr/>
        </p:nvSpPr>
        <p:spPr bwMode="auto">
          <a:xfrm>
            <a:off x="425450" y="1989138"/>
            <a:ext cx="111887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95000"/>
              </a:lnSpc>
              <a:spcBef>
                <a:spcPts val="1000"/>
              </a:spcBef>
              <a:buClr>
                <a:schemeClr val="tx1"/>
              </a:buClr>
              <a:buFont typeface="Wingdings" pitchFamily="2" charset="2"/>
              <a:buNone/>
            </a:pPr>
            <a:r>
              <a:rPr lang="en-US" altLang="zh-CN" sz="2000"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无收益资产</a:t>
            </a:r>
            <a:r>
              <a:rPr lang="zh-CN" altLang="en-US" sz="2000" dirty="0">
                <a:latin typeface="微软雅黑" pitchFamily="34" charset="-122"/>
                <a:ea typeface="微软雅黑" pitchFamily="34" charset="-122"/>
              </a:rPr>
              <a:t>的远期合约定价 </a:t>
            </a:r>
          </a:p>
          <a:p>
            <a:pPr marL="342900" indent="-342900" eaLnBrk="1" hangingPunct="1">
              <a:lnSpc>
                <a:spcPts val="4000"/>
              </a:lnSpc>
              <a:buClr>
                <a:srgbClr val="00B050"/>
              </a:buClr>
              <a:buFont typeface="Wingdings" pitchFamily="2" charset="2"/>
              <a:buChar char="n"/>
            </a:pPr>
            <a:r>
              <a:rPr lang="zh-CN" altLang="en-US" sz="2000" dirty="0" smtClean="0">
                <a:latin typeface="微软雅黑" pitchFamily="34" charset="-122"/>
                <a:ea typeface="微软雅黑" pitchFamily="34" charset="-122"/>
              </a:rPr>
              <a:t>无</a:t>
            </a:r>
            <a:r>
              <a:rPr lang="zh-CN" altLang="en-US" sz="2000" dirty="0">
                <a:latin typeface="微软雅黑" pitchFamily="34" charset="-122"/>
                <a:ea typeface="微软雅黑" pitchFamily="34" charset="-122"/>
              </a:rPr>
              <a:t>收益资产远期合约多头的价值等于标的资产现货价格与交割价格现值的差额。一单位无收益资产远期合约多头可由一单位标的资产多头和</a:t>
            </a:r>
            <a:r>
              <a:rPr lang="en-US" altLang="zh-CN" sz="2000" dirty="0" err="1">
                <a:latin typeface="微软雅黑" pitchFamily="34" charset="-122"/>
                <a:ea typeface="微软雅黑" pitchFamily="34" charset="-122"/>
              </a:rPr>
              <a:t>Kexp</a:t>
            </a:r>
            <a:r>
              <a:rPr lang="en-US" altLang="zh-CN" sz="2000" dirty="0">
                <a:latin typeface="微软雅黑" pitchFamily="34" charset="-122"/>
                <a:ea typeface="微软雅黑" pitchFamily="34" charset="-122"/>
              </a:rPr>
              <a:t>-r(T-t)</a:t>
            </a:r>
            <a:r>
              <a:rPr lang="zh-CN" altLang="en-US" sz="2000" dirty="0">
                <a:latin typeface="微软雅黑" pitchFamily="34" charset="-122"/>
                <a:ea typeface="微软雅黑" pitchFamily="34" charset="-122"/>
              </a:rPr>
              <a:t>单位无风险负债组成，合约价值应该是两者的差价。</a:t>
            </a:r>
            <a:endParaRPr lang="en-US" altLang="zh-CN" sz="2000" dirty="0">
              <a:latin typeface="微软雅黑" pitchFamily="34" charset="-122"/>
              <a:ea typeface="微软雅黑" pitchFamily="34" charset="-122"/>
            </a:endParaRPr>
          </a:p>
          <a:p>
            <a:pPr eaLnBrk="1" hangingPunct="1">
              <a:lnSpc>
                <a:spcPts val="4000"/>
              </a:lnSpc>
              <a:buFont typeface="Wingdings" pitchFamily="2" charset="2"/>
              <a:buNone/>
            </a:pPr>
            <a:r>
              <a:rPr lang="en-US" altLang="zh-CN" sz="2000" dirty="0">
                <a:latin typeface="微软雅黑" pitchFamily="34" charset="-122"/>
                <a:ea typeface="微软雅黑" pitchFamily="34" charset="-122"/>
              </a:rPr>
              <a:t>(4)</a:t>
            </a:r>
            <a:r>
              <a:rPr lang="zh-CN" altLang="en-US" sz="2000" dirty="0">
                <a:latin typeface="微软雅黑" pitchFamily="34" charset="-122"/>
                <a:ea typeface="微软雅黑" pitchFamily="34" charset="-122"/>
              </a:rPr>
              <a:t>已知</a:t>
            </a:r>
            <a:r>
              <a:rPr lang="zh-CN" altLang="en-US" sz="2000" b="1" dirty="0">
                <a:latin typeface="微软雅黑" pitchFamily="34" charset="-122"/>
                <a:ea typeface="微软雅黑" pitchFamily="34" charset="-122"/>
              </a:rPr>
              <a:t>现金收益资产</a:t>
            </a:r>
            <a:r>
              <a:rPr lang="zh-CN" altLang="en-US" sz="2000" dirty="0">
                <a:latin typeface="微软雅黑" pitchFamily="34" charset="-122"/>
                <a:ea typeface="微软雅黑" pitchFamily="34" charset="-122"/>
              </a:rPr>
              <a:t>的远期合约定价 </a:t>
            </a:r>
          </a:p>
          <a:p>
            <a:pPr marL="342900" indent="-342900" eaLnBrk="1" hangingPunct="1">
              <a:lnSpc>
                <a:spcPts val="4000"/>
              </a:lnSpc>
              <a:buClr>
                <a:srgbClr val="00B050"/>
              </a:buClr>
              <a:buFont typeface="Wingdings" pitchFamily="2" charset="2"/>
              <a:buChar char="n"/>
            </a:pPr>
            <a:r>
              <a:rPr lang="zh-CN" altLang="en-US" sz="2000" dirty="0">
                <a:latin typeface="微软雅黑" pitchFamily="34" charset="-122"/>
                <a:ea typeface="微软雅黑" pitchFamily="34" charset="-122"/>
              </a:rPr>
              <a:t>已知现金收益资产是在到期前会产生完全可预测的现金流的资产，如，附息债券和支付已知现金红利的股票。</a:t>
            </a:r>
          </a:p>
          <a:p>
            <a:pPr marL="342900" indent="-342900" eaLnBrk="1" hangingPunct="1">
              <a:lnSpc>
                <a:spcPts val="4000"/>
              </a:lnSpc>
              <a:buClr>
                <a:srgbClr val="00B050"/>
              </a:buClr>
              <a:buFont typeface="Wingdings" pitchFamily="2" charset="2"/>
              <a:buChar char="n"/>
            </a:pPr>
            <a:r>
              <a:rPr lang="zh-CN" altLang="en-US" sz="2000" dirty="0">
                <a:latin typeface="微软雅黑" pitchFamily="34" charset="-122"/>
                <a:ea typeface="微软雅黑" pitchFamily="34" charset="-122"/>
              </a:rPr>
              <a:t>以负现金收益的资产为例说明远期合约定价</a:t>
            </a:r>
          </a:p>
          <a:p>
            <a:pPr eaLnBrk="1" hangingPunct="1">
              <a:lnSpc>
                <a:spcPct val="95000"/>
              </a:lnSpc>
              <a:spcBef>
                <a:spcPts val="1000"/>
              </a:spcBef>
              <a:buClr>
                <a:schemeClr val="tx1"/>
              </a:buClr>
              <a:buFont typeface="Wingdings" pitchFamily="2" charset="2"/>
              <a:buNone/>
            </a:pPr>
            <a:endParaRPr lang="zh-CN" altLang="en-US" sz="2000" dirty="0">
              <a:latin typeface="微软雅黑" pitchFamily="34" charset="-122"/>
              <a:ea typeface="微软雅黑" pitchFamily="34" charset="-122"/>
            </a:endParaRPr>
          </a:p>
          <a:p>
            <a:pPr eaLnBrk="1" hangingPunct="1">
              <a:lnSpc>
                <a:spcPct val="120000"/>
              </a:lnSpc>
              <a:spcBef>
                <a:spcPts val="1000"/>
              </a:spcBef>
              <a:buClr>
                <a:schemeClr val="tx1"/>
              </a:buClr>
              <a:buFont typeface="Wingdings" pitchFamily="2" charset="2"/>
              <a:buNone/>
            </a:pPr>
            <a:endParaRPr lang="zh-CN" altLang="en-US" sz="2000" dirty="0">
              <a:latin typeface="微软雅黑" pitchFamily="34" charset="-122"/>
              <a:ea typeface="微软雅黑" pitchFamily="34" charset="-122"/>
            </a:endParaRPr>
          </a:p>
        </p:txBody>
      </p:sp>
      <p:graphicFrame>
        <p:nvGraphicFramePr>
          <p:cNvPr id="43015" name="Object 4"/>
          <p:cNvGraphicFramePr>
            <a:graphicFrameLocks noChangeAspect="1"/>
          </p:cNvGraphicFramePr>
          <p:nvPr/>
        </p:nvGraphicFramePr>
        <p:xfrm>
          <a:off x="6629400" y="3482975"/>
          <a:ext cx="3600450" cy="647700"/>
        </p:xfrm>
        <a:graphic>
          <a:graphicData uri="http://schemas.openxmlformats.org/presentationml/2006/ole">
            <mc:AlternateContent xmlns:mc="http://schemas.openxmlformats.org/markup-compatibility/2006">
              <mc:Choice xmlns:v="urn:schemas-microsoft-com:vml" Requires="v">
                <p:oleObj spid="_x0000_s43073" name="公式" r:id="rId4" imgW="1358900" imgH="228600" progId="Equation.3">
                  <p:embed/>
                </p:oleObj>
              </mc:Choice>
              <mc:Fallback>
                <p:oleObj name="公式" r:id="rId4" imgW="13589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3482975"/>
                        <a:ext cx="36004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6" name="Object 7"/>
          <p:cNvGraphicFramePr>
            <a:graphicFrameLocks noChangeAspect="1"/>
          </p:cNvGraphicFramePr>
          <p:nvPr/>
        </p:nvGraphicFramePr>
        <p:xfrm>
          <a:off x="6553200" y="5037138"/>
          <a:ext cx="4895850" cy="720725"/>
        </p:xfrm>
        <a:graphic>
          <a:graphicData uri="http://schemas.openxmlformats.org/presentationml/2006/ole">
            <mc:AlternateContent xmlns:mc="http://schemas.openxmlformats.org/markup-compatibility/2006">
              <mc:Choice xmlns:v="urn:schemas-microsoft-com:vml" Requires="v">
                <p:oleObj spid="_x0000_s43074" name="公式" r:id="rId6" imgW="1816100" imgH="228600" progId="Equation.3">
                  <p:embed/>
                </p:oleObj>
              </mc:Choice>
              <mc:Fallback>
                <p:oleObj name="公式" r:id="rId6" imgW="1816100" imgH="228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5037138"/>
                        <a:ext cx="48958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03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4035"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455613" y="1338263"/>
            <a:ext cx="3878262" cy="9794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（一）远期合约与期货定价</a:t>
            </a:r>
          </a:p>
          <a:p>
            <a:pPr eaLnBrk="1" hangingPunct="1">
              <a:lnSpc>
                <a:spcPct val="120000"/>
              </a:lnSpc>
              <a:buFont typeface="Wingdings" panose="05000000000000000000" pitchFamily="2" charset="2"/>
              <a:buNone/>
              <a:defRPr/>
            </a:pPr>
            <a:endParaRPr lang="zh-CN" altLang="en-US" sz="2400" b="1" kern="0" dirty="0">
              <a:latin typeface="微软雅黑" panose="020B0503020204020204" pitchFamily="34" charset="-122"/>
              <a:ea typeface="微软雅黑" panose="020B0503020204020204" pitchFamily="34" charset="-122"/>
            </a:endParaRPr>
          </a:p>
        </p:txBody>
      </p:sp>
      <p:sp>
        <p:nvSpPr>
          <p:cNvPr id="22" name="Rectangle 3"/>
          <p:cNvSpPr txBox="1">
            <a:spLocks noChangeArrowheads="1"/>
          </p:cNvSpPr>
          <p:nvPr/>
        </p:nvSpPr>
        <p:spPr>
          <a:xfrm>
            <a:off x="600075" y="1965325"/>
            <a:ext cx="11160125" cy="41148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举例</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2008</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月份国内黄金现货价格是每克</a:t>
            </a:r>
            <a:r>
              <a:rPr lang="en-US" altLang="zh-CN" sz="2000" dirty="0">
                <a:latin typeface="微软雅黑" panose="020B0503020204020204" pitchFamily="34" charset="-122"/>
                <a:ea typeface="微软雅黑" panose="020B0503020204020204" pitchFamily="34" charset="-122"/>
              </a:rPr>
              <a:t>170</a:t>
            </a:r>
            <a:r>
              <a:rPr lang="zh-CN" altLang="en-US" sz="2000" dirty="0">
                <a:latin typeface="微软雅黑" panose="020B0503020204020204" pitchFamily="34" charset="-122"/>
                <a:ea typeface="微软雅黑" panose="020B0503020204020204" pitchFamily="34" charset="-122"/>
              </a:rPr>
              <a:t>元人民币，黄金仓储成本每年每克约</a:t>
            </a:r>
            <a:r>
              <a:rPr lang="en-US" altLang="zh-CN" sz="2000" dirty="0">
                <a:latin typeface="微软雅黑" panose="020B0503020204020204" pitchFamily="34" charset="-122"/>
                <a:ea typeface="微软雅黑" panose="020B0503020204020204" pitchFamily="34" charset="-122"/>
              </a:rPr>
              <a:t>0.50</a:t>
            </a:r>
            <a:r>
              <a:rPr lang="zh-CN" altLang="en-US" sz="2000" dirty="0">
                <a:latin typeface="微软雅黑" panose="020B0503020204020204" pitchFamily="34" charset="-122"/>
                <a:ea typeface="微软雅黑" panose="020B0503020204020204" pitchFamily="34" charset="-122"/>
              </a:rPr>
              <a:t>元（</a:t>
            </a:r>
            <a:r>
              <a:rPr lang="en-US" altLang="zh-CN" sz="2000" dirty="0">
                <a:latin typeface="微软雅黑" panose="020B0503020204020204" pitchFamily="34" charset="-122"/>
                <a:ea typeface="微软雅黑" panose="020B0503020204020204" pitchFamily="34" charset="-122"/>
              </a:rPr>
              <a:t>I= -0.5</a:t>
            </a:r>
            <a:r>
              <a:rPr lang="zh-CN" altLang="en-US" sz="2000" dirty="0">
                <a:latin typeface="微软雅黑" panose="020B0503020204020204" pitchFamily="34" charset="-122"/>
                <a:ea typeface="微软雅黑" panose="020B0503020204020204" pitchFamily="34" charset="-122"/>
              </a:rPr>
              <a:t>元），且在期初支付。人民币</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年期存款利率（等同于无风险利率）为</a:t>
            </a:r>
            <a:r>
              <a:rPr lang="en-US" altLang="zh-CN" sz="2000" dirty="0">
                <a:latin typeface="微软雅黑" panose="020B0503020204020204" pitchFamily="34" charset="-122"/>
                <a:ea typeface="微软雅黑" panose="020B0503020204020204" pitchFamily="34" charset="-122"/>
              </a:rPr>
              <a:t>4.14%</a:t>
            </a:r>
            <a:r>
              <a:rPr lang="zh-CN" altLang="en-US" sz="2000" dirty="0">
                <a:latin typeface="微软雅黑" panose="020B0503020204020204" pitchFamily="34" charset="-122"/>
                <a:ea typeface="微软雅黑" panose="020B0503020204020204" pitchFamily="34" charset="-122"/>
              </a:rPr>
              <a:t>，上海期货交易所黄金期货</a:t>
            </a:r>
            <a:r>
              <a:rPr lang="en-US" altLang="zh-CN" sz="2000" dirty="0">
                <a:latin typeface="微软雅黑" panose="020B0503020204020204" pitchFamily="34" charset="-122"/>
                <a:ea typeface="微软雅黑" panose="020B0503020204020204" pitchFamily="34" charset="-122"/>
              </a:rPr>
              <a:t>0910</a:t>
            </a:r>
            <a:r>
              <a:rPr lang="zh-CN" altLang="en-US" sz="2000" dirty="0">
                <a:latin typeface="微软雅黑" panose="020B0503020204020204" pitchFamily="34" charset="-122"/>
                <a:ea typeface="微软雅黑" panose="020B0503020204020204" pitchFamily="34" charset="-122"/>
              </a:rPr>
              <a:t>合约的理论价格应为：</a:t>
            </a:r>
          </a:p>
          <a:p>
            <a:pPr eaLnBrk="1" hangingPunct="1">
              <a:lnSpc>
                <a:spcPct val="150000"/>
              </a:lnSpc>
              <a:spcBef>
                <a:spcPts val="0"/>
              </a:spcBef>
              <a:buFont typeface="Wingdings" panose="05000000000000000000" pitchFamily="2" charset="2"/>
              <a:buNone/>
              <a:defRPr/>
            </a:pP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defRPr/>
            </a:pP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F=K=</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170+0.50</a:t>
            </a:r>
            <a:r>
              <a:rPr lang="zh-CN" altLang="en-US"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e</a:t>
            </a:r>
            <a:r>
              <a:rPr lang="en-US" altLang="zh-CN" sz="2000" dirty="0" smtClean="0">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4.14</a:t>
            </a:r>
            <a:r>
              <a:rPr lang="en-US" altLang="zh-CN" sz="2000" dirty="0">
                <a:latin typeface="微软雅黑" panose="020B0503020204020204" pitchFamily="34" charset="-122"/>
                <a:ea typeface="微软雅黑" panose="020B0503020204020204" pitchFamily="34" charset="-122"/>
              </a:rPr>
              <a:t>%×1=177.71</a:t>
            </a:r>
            <a:r>
              <a:rPr lang="zh-CN" altLang="en-US" sz="2000" dirty="0">
                <a:latin typeface="微软雅黑" panose="020B0503020204020204" pitchFamily="34" charset="-122"/>
                <a:ea typeface="微软雅黑" panose="020B0503020204020204" pitchFamily="34" charset="-122"/>
              </a:rPr>
              <a:t>元  </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支付</a:t>
            </a:r>
            <a:r>
              <a:rPr lang="zh-CN" altLang="en-US" sz="2000" dirty="0">
                <a:latin typeface="微软雅黑" panose="020B0503020204020204" pitchFamily="34" charset="-122"/>
                <a:ea typeface="微软雅黑" panose="020B0503020204020204" pitchFamily="34" charset="-122"/>
              </a:rPr>
              <a:t>已知现金收益资产的远期合约多头价值等于标的证券现货价格扣除现金收益现值后的余额与交割价格</a:t>
            </a:r>
            <a:r>
              <a:rPr lang="zh-CN" altLang="en-US" sz="2000" dirty="0">
                <a:solidFill>
                  <a:srgbClr val="FF0000"/>
                </a:solidFill>
                <a:latin typeface="微软雅黑" panose="020B0503020204020204" pitchFamily="34" charset="-122"/>
                <a:ea typeface="微软雅黑" panose="020B0503020204020204" pitchFamily="34" charset="-122"/>
              </a:rPr>
              <a:t>现值</a:t>
            </a:r>
            <a:r>
              <a:rPr lang="zh-CN" altLang="en-US" sz="2000" dirty="0">
                <a:latin typeface="微软雅黑" panose="020B0503020204020204" pitchFamily="34" charset="-122"/>
                <a:ea typeface="微软雅黑" panose="020B0503020204020204" pitchFamily="34" charset="-122"/>
              </a:rPr>
              <a:t>之差</a:t>
            </a:r>
          </a:p>
          <a:p>
            <a:pPr eaLnBrk="1" hangingPunct="1">
              <a:lnSpc>
                <a:spcPct val="150000"/>
              </a:lnSpc>
              <a:spcBef>
                <a:spcPts val="0"/>
              </a:spcBef>
              <a:buClr>
                <a:schemeClr val="tx1"/>
              </a:buClr>
              <a:buFont typeface="Wingdings" panose="05000000000000000000" pitchFamily="2" charset="2"/>
              <a:buNone/>
              <a:defRPr/>
            </a:pPr>
            <a:endParaRPr lang="zh-CN" altLang="en-US" sz="2200" b="1" kern="0" dirty="0">
              <a:solidFill>
                <a:schemeClr val="tx2"/>
              </a:solidFill>
              <a:latin typeface="微软雅黑" panose="020B0503020204020204" pitchFamily="34" charset="-122"/>
              <a:ea typeface="微软雅黑" panose="020B0503020204020204" pitchFamily="34" charset="-122"/>
            </a:endParaRPr>
          </a:p>
        </p:txBody>
      </p:sp>
      <p:graphicFrame>
        <p:nvGraphicFramePr>
          <p:cNvPr id="44039" name="Object 6"/>
          <p:cNvGraphicFramePr>
            <a:graphicFrameLocks noChangeAspect="1"/>
          </p:cNvGraphicFramePr>
          <p:nvPr/>
        </p:nvGraphicFramePr>
        <p:xfrm>
          <a:off x="6440488" y="3109913"/>
          <a:ext cx="4392612" cy="504825"/>
        </p:xfrm>
        <a:graphic>
          <a:graphicData uri="http://schemas.openxmlformats.org/presentationml/2006/ole">
            <mc:AlternateContent xmlns:mc="http://schemas.openxmlformats.org/markup-compatibility/2006">
              <mc:Choice xmlns:v="urn:schemas-microsoft-com:vml" Requires="v">
                <p:oleObj spid="_x0000_s44095" name="公式" r:id="rId4" imgW="1612900" imgH="228600" progId="Equation.3">
                  <p:embed/>
                </p:oleObj>
              </mc:Choice>
              <mc:Fallback>
                <p:oleObj name="公式" r:id="rId4" imgW="161290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0488" y="3109913"/>
                        <a:ext cx="43926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0" name="Object 4"/>
          <p:cNvGraphicFramePr>
            <a:graphicFrameLocks noChangeAspect="1"/>
          </p:cNvGraphicFramePr>
          <p:nvPr/>
        </p:nvGraphicFramePr>
        <p:xfrm>
          <a:off x="6108700" y="5068888"/>
          <a:ext cx="5322888" cy="679450"/>
        </p:xfrm>
        <a:graphic>
          <a:graphicData uri="http://schemas.openxmlformats.org/presentationml/2006/ole">
            <mc:AlternateContent xmlns:mc="http://schemas.openxmlformats.org/markup-compatibility/2006">
              <mc:Choice xmlns:v="urn:schemas-microsoft-com:vml" Requires="v">
                <p:oleObj spid="_x0000_s44096" name="公式" r:id="rId6" imgW="2082800" imgH="215900" progId="Equation.3">
                  <p:embed/>
                </p:oleObj>
              </mc:Choice>
              <mc:Fallback>
                <p:oleObj name="公式" r:id="rId6" imgW="2082800" imgH="2159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08700" y="5068888"/>
                        <a:ext cx="5322888"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05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505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150813" y="1204913"/>
            <a:ext cx="3876675" cy="9794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（一）远期合约与期货定价</a:t>
            </a:r>
          </a:p>
          <a:p>
            <a:pPr eaLnBrk="1" hangingPunct="1">
              <a:lnSpc>
                <a:spcPct val="120000"/>
              </a:lnSpc>
              <a:buFont typeface="Wingdings" panose="05000000000000000000" pitchFamily="2" charset="2"/>
              <a:buNone/>
              <a:defRPr/>
            </a:pPr>
            <a:endParaRPr lang="zh-CN" altLang="en-US" sz="2400" b="1" kern="0" dirty="0">
              <a:latin typeface="微软雅黑" panose="020B0503020204020204" pitchFamily="34" charset="-122"/>
              <a:ea typeface="微软雅黑" panose="020B0503020204020204" pitchFamily="34" charset="-122"/>
            </a:endParaRPr>
          </a:p>
        </p:txBody>
      </p:sp>
      <p:graphicFrame>
        <p:nvGraphicFramePr>
          <p:cNvPr id="11" name="Group 58"/>
          <p:cNvGraphicFramePr>
            <a:graphicFrameLocks/>
          </p:cNvGraphicFramePr>
          <p:nvPr>
            <p:extLst>
              <p:ext uri="{D42A27DB-BD31-4B8C-83A1-F6EECF244321}">
                <p14:modId xmlns:p14="http://schemas.microsoft.com/office/powerpoint/2010/main" val="1329256976"/>
              </p:ext>
            </p:extLst>
          </p:nvPr>
        </p:nvGraphicFramePr>
        <p:xfrm>
          <a:off x="4108450" y="1547813"/>
          <a:ext cx="7783513" cy="5087937"/>
        </p:xfrm>
        <a:graphic>
          <a:graphicData uri="http://schemas.openxmlformats.org/drawingml/2006/table">
            <a:tbl>
              <a:tblPr/>
              <a:tblGrid>
                <a:gridCol w="2567114">
                  <a:extLst>
                    <a:ext uri="{9D8B030D-6E8A-4147-A177-3AD203B41FA5}">
                      <a16:colId xmlns:a16="http://schemas.microsoft.com/office/drawing/2014/main" xmlns="" val="20000"/>
                    </a:ext>
                  </a:extLst>
                </a:gridCol>
                <a:gridCol w="5216399">
                  <a:extLst>
                    <a:ext uri="{9D8B030D-6E8A-4147-A177-3AD203B41FA5}">
                      <a16:colId xmlns:a16="http://schemas.microsoft.com/office/drawing/2014/main" xmlns="" val="20001"/>
                    </a:ext>
                  </a:extLst>
                </a:gridCol>
              </a:tblGrid>
              <a:tr h="306367">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交易品种 </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黄金</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00"/>
                  </a:ext>
                </a:extLst>
              </a:tr>
              <a:tr h="306367">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交易单位 </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1000</a:t>
                      </a: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克</a:t>
                      </a:r>
                      <a:r>
                        <a:rPr kumimoji="0" lang="en-US" altLang="zh-CN"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a:t>
                      </a: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手</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01"/>
                  </a:ext>
                </a:extLst>
              </a:tr>
              <a:tr h="307953">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报价单位 </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元</a:t>
                      </a:r>
                      <a:r>
                        <a:rPr kumimoji="0" lang="en-US" altLang="zh-CN"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a:t>
                      </a: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人民币</a:t>
                      </a:r>
                      <a:r>
                        <a:rPr kumimoji="0" lang="en-US" altLang="zh-CN"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a:t>
                      </a: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克</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02"/>
                  </a:ext>
                </a:extLst>
              </a:tr>
              <a:tr h="306367">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最小变动价位</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0.01</a:t>
                      </a: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元</a:t>
                      </a:r>
                      <a:r>
                        <a:rPr kumimoji="0" lang="en-US" altLang="zh-CN"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a:t>
                      </a: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克</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03"/>
                  </a:ext>
                </a:extLst>
              </a:tr>
              <a:tr h="306367">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每日价格最大波动限制</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不超过上一交易日结算价</a:t>
                      </a:r>
                      <a:r>
                        <a:rPr kumimoji="0" lang="en-US" altLang="zh-CN"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±5%</a:t>
                      </a:r>
                      <a:endParaRPr kumimoji="0" lang="en-US" altLang="zh-CN"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04"/>
                  </a:ext>
                </a:extLst>
              </a:tr>
              <a:tr h="306367">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合约交割月份</a:t>
                      </a:r>
                      <a:endParaRPr kumimoji="0" lang="zh-CN" altLang="en-US" sz="13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1-12</a:t>
                      </a: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月</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05"/>
                  </a:ext>
                </a:extLst>
              </a:tr>
              <a:tr h="306367">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交易时间 </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上午</a:t>
                      </a:r>
                      <a:r>
                        <a:rPr kumimoji="0" lang="en-US" altLang="zh-CN"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9:00—11:30 </a:t>
                      </a: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下午</a:t>
                      </a:r>
                      <a:r>
                        <a:rPr kumimoji="0" lang="en-US" altLang="zh-CN"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1:30—3:00</a:t>
                      </a:r>
                      <a:endParaRPr kumimoji="0" lang="en-US" altLang="zh-CN"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06"/>
                  </a:ext>
                </a:extLst>
              </a:tr>
              <a:tr h="306367">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最后交易日</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合约交割月份的</a:t>
                      </a:r>
                      <a:r>
                        <a:rPr kumimoji="0" lang="en-US" altLang="zh-CN"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15</a:t>
                      </a: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日（遇法定假日顺延）</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07"/>
                  </a:ext>
                </a:extLst>
              </a:tr>
              <a:tr h="307953">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交割日期 </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最后交易日后连续五个工作日</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08"/>
                  </a:ext>
                </a:extLst>
              </a:tr>
              <a:tr h="487674">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交割品级 </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金含量不小于</a:t>
                      </a:r>
                      <a:r>
                        <a:rPr kumimoji="0" lang="en-US" altLang="zh-CN"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99.95%</a:t>
                      </a: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的国产金锭及经交易所认可的伦敦金银市场协会（</a:t>
                      </a:r>
                      <a:r>
                        <a:rPr kumimoji="0" lang="en-US" altLang="zh-CN"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LBMA</a:t>
                      </a: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）认定的合格供货商或精炼厂生产的标准金锭。</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09"/>
                  </a:ext>
                </a:extLst>
              </a:tr>
              <a:tr h="306367">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交割地点 </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交易所指定交割金库</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10"/>
                  </a:ext>
                </a:extLst>
              </a:tr>
              <a:tr h="306367">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最低交易保证金 </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合约价值的</a:t>
                      </a:r>
                      <a:r>
                        <a:rPr kumimoji="0" lang="en-US" altLang="zh-CN"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7%</a:t>
                      </a:r>
                      <a:endParaRPr kumimoji="0" lang="en-US" altLang="zh-CN"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11"/>
                  </a:ext>
                </a:extLst>
              </a:tr>
              <a:tr h="306367">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交易手续费</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不高于成交金额的万分之二（含风险准备金）</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12"/>
                  </a:ext>
                </a:extLst>
              </a:tr>
              <a:tr h="307953">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交割方式 </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实物交割</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13"/>
                  </a:ext>
                </a:extLst>
              </a:tr>
              <a:tr h="306367">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交易代码 </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altLang="zh-CN"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AU</a:t>
                      </a:r>
                      <a:endParaRPr kumimoji="0" lang="en-US" altLang="zh-CN"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14"/>
                  </a:ext>
                </a:extLst>
              </a:tr>
              <a:tr h="306367">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上市交易所 </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3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itchFamily="18" charset="0"/>
                        </a:rPr>
                        <a:t>上海期货交易所</a:t>
                      </a:r>
                      <a:endParaRPr kumimoji="0" lang="zh-CN" altLang="en-US" sz="13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44" marR="91444"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xmlns="" val="10015"/>
                  </a:ext>
                </a:extLst>
              </a:tr>
            </a:tbl>
          </a:graphicData>
        </a:graphic>
      </p:graphicFrame>
      <p:sp>
        <p:nvSpPr>
          <p:cNvPr id="12" name="Rectangle 2"/>
          <p:cNvSpPr txBox="1">
            <a:spLocks noChangeArrowheads="1"/>
          </p:cNvSpPr>
          <p:nvPr/>
        </p:nvSpPr>
        <p:spPr>
          <a:xfrm>
            <a:off x="354013" y="2024063"/>
            <a:ext cx="3381375" cy="1139825"/>
          </a:xfrm>
          <a:prstGeom prst="rect">
            <a:avLst/>
          </a:prstGeom>
        </p:spPr>
        <p:txBody>
          <a:bodyPr/>
          <a:lst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a:lstStyle>
          <a:p>
            <a:pPr eaLnBrk="1" hangingPunct="1">
              <a:defRPr/>
            </a:pPr>
            <a:r>
              <a:rPr lang="zh-CN" altLang="en-US" sz="2400" kern="0" dirty="0" smtClean="0">
                <a:ea typeface="黑体" panose="02010609060101010101" pitchFamily="49" charset="-122"/>
              </a:rPr>
              <a:t>上海期货交易所黄金期货标准合约 </a:t>
            </a: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08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6083"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355600" y="1181100"/>
            <a:ext cx="3878263"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（一）远期合约与期货定价</a:t>
            </a:r>
          </a:p>
        </p:txBody>
      </p:sp>
      <p:sp>
        <p:nvSpPr>
          <p:cNvPr id="46086" name="Rectangle 3"/>
          <p:cNvSpPr txBox="1">
            <a:spLocks noChangeArrowheads="1"/>
          </p:cNvSpPr>
          <p:nvPr/>
        </p:nvSpPr>
        <p:spPr bwMode="auto">
          <a:xfrm>
            <a:off x="355600" y="1855788"/>
            <a:ext cx="113284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4500"/>
              </a:lnSpc>
              <a:spcBef>
                <a:spcPts val="1000"/>
              </a:spcBef>
              <a:buFont typeface="Wingdings" pitchFamily="2" charset="2"/>
              <a:buNone/>
            </a:pP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5</a:t>
            </a:r>
            <a:r>
              <a:rPr lang="zh-CN" altLang="en-US" sz="2000" dirty="0">
                <a:latin typeface="微软雅黑" pitchFamily="34" charset="-122"/>
                <a:ea typeface="微软雅黑" pitchFamily="34" charset="-122"/>
              </a:rPr>
              <a:t>）支付已知</a:t>
            </a:r>
            <a:r>
              <a:rPr lang="zh-CN" altLang="en-US" sz="2000" b="1" dirty="0">
                <a:latin typeface="微软雅黑" pitchFamily="34" charset="-122"/>
                <a:ea typeface="微软雅黑" pitchFamily="34" charset="-122"/>
              </a:rPr>
              <a:t>现金收益率资产</a:t>
            </a:r>
            <a:r>
              <a:rPr lang="zh-CN" altLang="en-US" sz="2000" dirty="0">
                <a:latin typeface="微软雅黑" pitchFamily="34" charset="-122"/>
                <a:ea typeface="微软雅黑" pitchFamily="34" charset="-122"/>
              </a:rPr>
              <a:t>的远期合约定价 </a:t>
            </a:r>
          </a:p>
          <a:p>
            <a:pPr marL="342900" indent="-342900" eaLnBrk="1" hangingPunct="1">
              <a:lnSpc>
                <a:spcPts val="4500"/>
              </a:lnSpc>
              <a:spcBef>
                <a:spcPts val="1000"/>
              </a:spcBef>
              <a:buClr>
                <a:srgbClr val="00B050"/>
              </a:buClr>
              <a:buFont typeface="Wingdings" pitchFamily="2" charset="2"/>
              <a:buChar char="n"/>
            </a:pPr>
            <a:r>
              <a:rPr lang="zh-CN" altLang="en-US" sz="2000" dirty="0" smtClean="0">
                <a:latin typeface="微软雅黑" pitchFamily="34" charset="-122"/>
                <a:ea typeface="微软雅黑" pitchFamily="34" charset="-122"/>
              </a:rPr>
              <a:t>支付</a:t>
            </a:r>
            <a:r>
              <a:rPr lang="zh-CN" altLang="en-US" sz="2000" dirty="0">
                <a:latin typeface="微软雅黑" pitchFamily="34" charset="-122"/>
                <a:ea typeface="微软雅黑" pitchFamily="34" charset="-122"/>
              </a:rPr>
              <a:t>已知现金收益率资产是指在到期前将产生与该资产现货价格成一定比率收益的资产。定价模型中无风险利率的选择不能采用统一的标准，应区别对待。比如，货币期货合约则应选择货币发行国的无风险利率；股指期货合约应该选择市场所在地同期限的无风险利率，且市场整体水平的红利率可以预测</a:t>
            </a:r>
          </a:p>
          <a:p>
            <a:pPr marL="342900" indent="-342900" eaLnBrk="1" hangingPunct="1">
              <a:lnSpc>
                <a:spcPts val="4500"/>
              </a:lnSpc>
              <a:spcBef>
                <a:spcPts val="1000"/>
              </a:spcBef>
              <a:buClr>
                <a:srgbClr val="00B050"/>
              </a:buClr>
              <a:buFont typeface="Wingdings" pitchFamily="2" charset="2"/>
              <a:buChar char="n"/>
            </a:pPr>
            <a:r>
              <a:rPr lang="zh-CN" altLang="en-US" sz="2000" dirty="0" smtClean="0">
                <a:latin typeface="微软雅黑" pitchFamily="34" charset="-122"/>
                <a:ea typeface="微软雅黑" pitchFamily="34" charset="-122"/>
              </a:rPr>
              <a:t>远期</a:t>
            </a:r>
            <a:r>
              <a:rPr lang="zh-CN" altLang="en-US" sz="2000" dirty="0">
                <a:latin typeface="微软雅黑" pitchFamily="34" charset="-122"/>
                <a:ea typeface="微软雅黑" pitchFamily="34" charset="-122"/>
              </a:rPr>
              <a:t>（期货）价值计算公式：</a:t>
            </a:r>
          </a:p>
          <a:p>
            <a:pPr eaLnBrk="1" hangingPunct="1">
              <a:lnSpc>
                <a:spcPct val="120000"/>
              </a:lnSpc>
              <a:spcBef>
                <a:spcPts val="1000"/>
              </a:spcBef>
              <a:buClr>
                <a:schemeClr val="tx1"/>
              </a:buClr>
              <a:buFont typeface="Wingdings" pitchFamily="2" charset="2"/>
              <a:buNone/>
            </a:pPr>
            <a:endParaRPr lang="zh-CN" altLang="en-US" sz="2000" dirty="0">
              <a:latin typeface="微软雅黑" pitchFamily="34" charset="-122"/>
              <a:ea typeface="微软雅黑" pitchFamily="34" charset="-122"/>
            </a:endParaRPr>
          </a:p>
        </p:txBody>
      </p:sp>
      <p:graphicFrame>
        <p:nvGraphicFramePr>
          <p:cNvPr id="46087" name="Object 4"/>
          <p:cNvGraphicFramePr>
            <a:graphicFrameLocks noChangeAspect="1"/>
          </p:cNvGraphicFramePr>
          <p:nvPr/>
        </p:nvGraphicFramePr>
        <p:xfrm>
          <a:off x="4233863" y="4957763"/>
          <a:ext cx="4597400" cy="609600"/>
        </p:xfrm>
        <a:graphic>
          <a:graphicData uri="http://schemas.openxmlformats.org/presentationml/2006/ole">
            <mc:AlternateContent xmlns:mc="http://schemas.openxmlformats.org/markup-compatibility/2006">
              <mc:Choice xmlns:v="urn:schemas-microsoft-com:vml" Requires="v">
                <p:oleObj spid="_x0000_s46114" name="公式" r:id="rId4" imgW="2133600" imgH="228600" progId="Equation.3">
                  <p:embed/>
                </p:oleObj>
              </mc:Choice>
              <mc:Fallback>
                <p:oleObj name="公式" r:id="rId4" imgW="21336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3863" y="4957763"/>
                        <a:ext cx="459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1638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16387"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a:solidFill>
                  <a:srgbClr val="FFFFFF"/>
                </a:solidFill>
                <a:latin typeface="微软雅黑" pitchFamily="34" charset="-122"/>
                <a:ea typeface="微软雅黑" pitchFamily="34" charset="-122"/>
              </a:rPr>
              <a:t>衍生工具的产生及其种类</a:t>
            </a:r>
          </a:p>
        </p:txBody>
      </p:sp>
      <p:sp>
        <p:nvSpPr>
          <p:cNvPr id="16389"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01</a:t>
            </a:r>
            <a:endParaRPr lang="zh-CN" altLang="en-US" sz="6600" b="1">
              <a:solidFill>
                <a:srgbClr val="FFFFFF"/>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10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7107"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474663" y="1289050"/>
            <a:ext cx="3878262" cy="9794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（一）远期合约与期货定价</a:t>
            </a:r>
          </a:p>
          <a:p>
            <a:pPr eaLnBrk="1" hangingPunct="1">
              <a:lnSpc>
                <a:spcPct val="120000"/>
              </a:lnSpc>
              <a:buFont typeface="Wingdings" panose="05000000000000000000" pitchFamily="2" charset="2"/>
              <a:buNone/>
              <a:defRPr/>
            </a:pPr>
            <a:endParaRPr lang="zh-CN" altLang="en-US" sz="2400" b="1" kern="0" dirty="0">
              <a:latin typeface="微软雅黑" panose="020B0503020204020204" pitchFamily="34" charset="-122"/>
              <a:ea typeface="微软雅黑" panose="020B0503020204020204" pitchFamily="34" charset="-122"/>
            </a:endParaRPr>
          </a:p>
        </p:txBody>
      </p:sp>
      <p:sp>
        <p:nvSpPr>
          <p:cNvPr id="47110" name="Rectangle 3"/>
          <p:cNvSpPr txBox="1">
            <a:spLocks noChangeArrowheads="1"/>
          </p:cNvSpPr>
          <p:nvPr/>
        </p:nvSpPr>
        <p:spPr bwMode="auto">
          <a:xfrm>
            <a:off x="657225" y="2106613"/>
            <a:ext cx="11026775"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342900" indent="-342900" eaLnBrk="1" hangingPunct="1">
              <a:lnSpc>
                <a:spcPct val="150000"/>
              </a:lnSpc>
              <a:buClr>
                <a:srgbClr val="00B050"/>
              </a:buClr>
              <a:buFont typeface="Wingdings" pitchFamily="2" charset="2"/>
              <a:buChar char="n"/>
            </a:pPr>
            <a:r>
              <a:rPr lang="zh-CN" altLang="en-US" sz="2000" dirty="0" smtClean="0">
                <a:latin typeface="微软雅黑" pitchFamily="34" charset="-122"/>
                <a:ea typeface="微软雅黑" pitchFamily="34" charset="-122"/>
              </a:rPr>
              <a:t>支付</a:t>
            </a:r>
            <a:r>
              <a:rPr lang="zh-CN" altLang="en-US" sz="2000" dirty="0">
                <a:latin typeface="微软雅黑" pitchFamily="34" charset="-122"/>
                <a:ea typeface="微软雅黑" pitchFamily="34" charset="-122"/>
              </a:rPr>
              <a:t>已知现金收益率资产的远期价格等于标的证券现货价格按照扣除已知收益率</a:t>
            </a:r>
            <a:r>
              <a:rPr lang="en-US" altLang="zh-CN" sz="2000" dirty="0">
                <a:latin typeface="微软雅黑" pitchFamily="34" charset="-122"/>
                <a:ea typeface="微软雅黑" pitchFamily="34" charset="-122"/>
              </a:rPr>
              <a:t>(q)</a:t>
            </a:r>
            <a:r>
              <a:rPr lang="zh-CN" altLang="en-US" sz="2000" dirty="0">
                <a:latin typeface="微软雅黑" pitchFamily="34" charset="-122"/>
                <a:ea typeface="微软雅黑" pitchFamily="34" charset="-122"/>
              </a:rPr>
              <a:t>后的无风险利率</a:t>
            </a:r>
            <a:r>
              <a:rPr lang="en-US" altLang="zh-CN" sz="2000" dirty="0">
                <a:latin typeface="微软雅黑" pitchFamily="34" charset="-122"/>
                <a:ea typeface="微软雅黑" pitchFamily="34" charset="-122"/>
              </a:rPr>
              <a:t>(r-q)</a:t>
            </a:r>
            <a:r>
              <a:rPr lang="zh-CN" altLang="en-US" sz="2000" dirty="0">
                <a:latin typeface="微软雅黑" pitchFamily="34" charset="-122"/>
                <a:ea typeface="微软雅黑" pitchFamily="34" charset="-122"/>
              </a:rPr>
              <a:t>计算的终值，</a:t>
            </a:r>
          </a:p>
          <a:p>
            <a:pPr eaLnBrk="1" hangingPunct="1">
              <a:lnSpc>
                <a:spcPct val="150000"/>
              </a:lnSpc>
              <a:buFont typeface="Arial" pitchFamily="34" charset="0"/>
              <a:buChar char="•"/>
            </a:pPr>
            <a:endParaRPr lang="zh-CN" altLang="en-US" sz="2000" dirty="0">
              <a:latin typeface="微软雅黑" pitchFamily="34" charset="-122"/>
              <a:ea typeface="微软雅黑" pitchFamily="34" charset="-122"/>
            </a:endParaRPr>
          </a:p>
          <a:p>
            <a:pPr marL="342900" indent="-342900" eaLnBrk="1" hangingPunct="1">
              <a:lnSpc>
                <a:spcPct val="150000"/>
              </a:lnSpc>
              <a:buClr>
                <a:srgbClr val="00B050"/>
              </a:buClr>
              <a:buFont typeface="Wingdings" pitchFamily="2" charset="2"/>
              <a:buChar char="n"/>
            </a:pPr>
            <a:r>
              <a:rPr lang="zh-CN" altLang="en-US" sz="2000" dirty="0" smtClean="0">
                <a:latin typeface="微软雅黑" pitchFamily="34" charset="-122"/>
                <a:ea typeface="微软雅黑" pitchFamily="34" charset="-122"/>
              </a:rPr>
              <a:t>香港</a:t>
            </a:r>
            <a:r>
              <a:rPr lang="zh-CN" altLang="en-US" sz="2000" dirty="0">
                <a:latin typeface="微软雅黑" pitchFamily="34" charset="-122"/>
                <a:ea typeface="微软雅黑" pitchFamily="34" charset="-122"/>
              </a:rPr>
              <a:t>恒生指数现值为</a:t>
            </a:r>
            <a:r>
              <a:rPr lang="en-US" altLang="zh-CN" sz="2000" dirty="0">
                <a:latin typeface="微软雅黑" pitchFamily="34" charset="-122"/>
                <a:ea typeface="微软雅黑" pitchFamily="34" charset="-122"/>
              </a:rPr>
              <a:t>12150</a:t>
            </a:r>
            <a:r>
              <a:rPr lang="zh-CN" altLang="en-US" sz="2000" dirty="0">
                <a:latin typeface="微软雅黑" pitchFamily="34" charset="-122"/>
                <a:ea typeface="微软雅黑" pitchFamily="34" charset="-122"/>
              </a:rPr>
              <a:t>点，指数预期年收益率为</a:t>
            </a:r>
            <a:r>
              <a:rPr lang="en-US" altLang="zh-CN" sz="2000" dirty="0">
                <a:latin typeface="微软雅黑" pitchFamily="34" charset="-122"/>
                <a:ea typeface="微软雅黑" pitchFamily="34" charset="-122"/>
              </a:rPr>
              <a:t>2.58%</a:t>
            </a:r>
            <a:r>
              <a:rPr lang="zh-CN" altLang="en-US" sz="2000" dirty="0">
                <a:latin typeface="微软雅黑" pitchFamily="34" charset="-122"/>
                <a:ea typeface="微软雅黑" pitchFamily="34" charset="-122"/>
              </a:rPr>
              <a:t>，港元</a:t>
            </a:r>
            <a:r>
              <a:rPr lang="en-US" altLang="zh-CN" sz="2000" dirty="0">
                <a:latin typeface="微软雅黑" pitchFamily="34" charset="-122"/>
                <a:ea typeface="微软雅黑" pitchFamily="34" charset="-122"/>
              </a:rPr>
              <a:t>6</a:t>
            </a:r>
            <a:r>
              <a:rPr lang="zh-CN" altLang="en-US" sz="2000" dirty="0">
                <a:latin typeface="微软雅黑" pitchFamily="34" charset="-122"/>
                <a:ea typeface="微软雅黑" pitchFamily="34" charset="-122"/>
              </a:rPr>
              <a:t>个月期的无风险利率为年率</a:t>
            </a:r>
            <a:r>
              <a:rPr lang="en-US" altLang="zh-CN" sz="2000" dirty="0">
                <a:latin typeface="微软雅黑" pitchFamily="34" charset="-122"/>
                <a:ea typeface="微软雅黑" pitchFamily="34" charset="-122"/>
              </a:rPr>
              <a:t>3.87%</a:t>
            </a:r>
            <a:r>
              <a:rPr lang="zh-CN" altLang="en-US" sz="2000" dirty="0">
                <a:latin typeface="微软雅黑" pitchFamily="34" charset="-122"/>
                <a:ea typeface="微软雅黑" pitchFamily="34" charset="-122"/>
              </a:rPr>
              <a:t>。恒生指数期货</a:t>
            </a:r>
            <a:r>
              <a:rPr lang="en-US" altLang="zh-CN" sz="2000" dirty="0">
                <a:latin typeface="微软雅黑" pitchFamily="34" charset="-122"/>
                <a:ea typeface="微软雅黑" pitchFamily="34" charset="-122"/>
              </a:rPr>
              <a:t>6</a:t>
            </a:r>
            <a:r>
              <a:rPr lang="zh-CN" altLang="en-US" sz="2000" dirty="0">
                <a:latin typeface="微软雅黑" pitchFamily="34" charset="-122"/>
                <a:ea typeface="微软雅黑" pitchFamily="34" charset="-122"/>
              </a:rPr>
              <a:t>月期合约的理论价格应为：</a:t>
            </a:r>
          </a:p>
          <a:p>
            <a:pPr eaLnBrk="1" hangingPunct="1">
              <a:lnSpc>
                <a:spcPct val="150000"/>
              </a:lnSpc>
              <a:buFont typeface="Wingdings" pitchFamily="2" charset="2"/>
              <a:buNone/>
            </a:pPr>
            <a:r>
              <a:rPr lang="zh-CN" altLang="en-US" sz="2000" dirty="0">
                <a:latin typeface="微软雅黑" pitchFamily="34" charset="-122"/>
                <a:ea typeface="微软雅黑" pitchFamily="34" charset="-122"/>
              </a:rPr>
              <a:t>    </a:t>
            </a:r>
            <a:endParaRPr lang="en-US" altLang="zh-CN" sz="2000" dirty="0">
              <a:latin typeface="微软雅黑" pitchFamily="34" charset="-122"/>
              <a:ea typeface="微软雅黑" pitchFamily="34" charset="-122"/>
            </a:endParaRPr>
          </a:p>
          <a:p>
            <a:pPr eaLnBrk="1" hangingPunct="1">
              <a:lnSpc>
                <a:spcPct val="150000"/>
              </a:lnSpc>
              <a:buFont typeface="Wingdings" pitchFamily="2" charset="2"/>
              <a:buNone/>
            </a:pPr>
            <a:r>
              <a:rPr lang="en-US" altLang="zh-CN" sz="2000" dirty="0">
                <a:latin typeface="微软雅黑" pitchFamily="34" charset="-122"/>
                <a:ea typeface="微软雅黑" pitchFamily="34" charset="-122"/>
              </a:rPr>
              <a:t>    F=12150</a:t>
            </a:r>
            <a:r>
              <a:rPr lang="en-US" altLang="zh-CN" sz="2000" dirty="0">
                <a:ea typeface="微软雅黑" pitchFamily="34" charset="-122"/>
              </a:rPr>
              <a:t>·</a:t>
            </a:r>
            <a:r>
              <a:rPr lang="en-US" altLang="zh-CN" sz="2000" dirty="0">
                <a:latin typeface="微软雅黑" pitchFamily="34" charset="-122"/>
                <a:ea typeface="微软雅黑" pitchFamily="34" charset="-122"/>
              </a:rPr>
              <a:t>   </a:t>
            </a:r>
          </a:p>
          <a:p>
            <a:pPr eaLnBrk="1" hangingPunct="1">
              <a:lnSpc>
                <a:spcPct val="150000"/>
              </a:lnSpc>
              <a:buFont typeface="Wingdings" pitchFamily="2" charset="2"/>
              <a:buNone/>
            </a:pPr>
            <a:r>
              <a:rPr lang="en-US" altLang="zh-CN" sz="2000" dirty="0">
                <a:latin typeface="微软雅黑" pitchFamily="34" charset="-122"/>
                <a:ea typeface="微软雅黑" pitchFamily="34" charset="-122"/>
              </a:rPr>
              <a:t>      =12229</a:t>
            </a:r>
          </a:p>
          <a:p>
            <a:pPr eaLnBrk="1" hangingPunct="1">
              <a:lnSpc>
                <a:spcPct val="150000"/>
              </a:lnSpc>
              <a:buClr>
                <a:schemeClr val="tx1"/>
              </a:buClr>
              <a:buFont typeface="Wingdings" pitchFamily="2" charset="2"/>
              <a:buNone/>
            </a:pPr>
            <a:endParaRPr lang="zh-CN" altLang="en-US" sz="2000" dirty="0">
              <a:latin typeface="微软雅黑" pitchFamily="34" charset="-122"/>
              <a:ea typeface="微软雅黑" pitchFamily="34" charset="-122"/>
            </a:endParaRPr>
          </a:p>
        </p:txBody>
      </p:sp>
      <p:graphicFrame>
        <p:nvGraphicFramePr>
          <p:cNvPr id="47111" name="Object 4"/>
          <p:cNvGraphicFramePr>
            <a:graphicFrameLocks noChangeAspect="1"/>
          </p:cNvGraphicFramePr>
          <p:nvPr/>
        </p:nvGraphicFramePr>
        <p:xfrm>
          <a:off x="4003675" y="2838450"/>
          <a:ext cx="4032250" cy="431800"/>
        </p:xfrm>
        <a:graphic>
          <a:graphicData uri="http://schemas.openxmlformats.org/presentationml/2006/ole">
            <mc:AlternateContent xmlns:mc="http://schemas.openxmlformats.org/markup-compatibility/2006">
              <mc:Choice xmlns:v="urn:schemas-microsoft-com:vml" Requires="v">
                <p:oleObj spid="_x0000_s47165" name="公式" r:id="rId4" imgW="1511300" imgH="203200" progId="Equation.3">
                  <p:embed/>
                </p:oleObj>
              </mc:Choice>
              <mc:Fallback>
                <p:oleObj name="公式" r:id="rId4" imgW="1511300" imgH="203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3675" y="2838450"/>
                        <a:ext cx="4032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2" name="Object 6"/>
          <p:cNvGraphicFramePr>
            <a:graphicFrameLocks noChangeAspect="1"/>
          </p:cNvGraphicFramePr>
          <p:nvPr/>
        </p:nvGraphicFramePr>
        <p:xfrm>
          <a:off x="2181225" y="4581525"/>
          <a:ext cx="2994025" cy="698500"/>
        </p:xfrm>
        <a:graphic>
          <a:graphicData uri="http://schemas.openxmlformats.org/presentationml/2006/ole">
            <mc:AlternateContent xmlns:mc="http://schemas.openxmlformats.org/markup-compatibility/2006">
              <mc:Choice xmlns:v="urn:schemas-microsoft-com:vml" Requires="v">
                <p:oleObj spid="_x0000_s47166" name="公式" r:id="rId6" imgW="863225" imgH="317362" progId="Equation.3">
                  <p:embed/>
                </p:oleObj>
              </mc:Choice>
              <mc:Fallback>
                <p:oleObj name="公式" r:id="rId6" imgW="863225" imgH="317362"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1225" y="4581525"/>
                        <a:ext cx="29940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13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813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355600" y="1163638"/>
            <a:ext cx="2338388"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（二）期权定价</a:t>
            </a:r>
          </a:p>
        </p:txBody>
      </p:sp>
      <p:sp>
        <p:nvSpPr>
          <p:cNvPr id="22" name="Rectangle 3"/>
          <p:cNvSpPr txBox="1">
            <a:spLocks noChangeArrowheads="1"/>
          </p:cNvSpPr>
          <p:nvPr/>
        </p:nvSpPr>
        <p:spPr>
          <a:xfrm>
            <a:off x="560388" y="1960563"/>
            <a:ext cx="11005799" cy="42164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smtClean="0">
                <a:solidFill>
                  <a:schemeClr val="tx2"/>
                </a:solidFill>
                <a:latin typeface="微软雅黑" panose="020B0503020204020204" pitchFamily="34" charset="-122"/>
                <a:ea typeface="微软雅黑" panose="020B0503020204020204" pitchFamily="34" charset="-122"/>
              </a:rPr>
              <a:t>、期权定价理论与方法的发展</a:t>
            </a:r>
          </a:p>
          <a:p>
            <a:pPr eaLnBrk="1" hangingPunct="1">
              <a:lnSpc>
                <a:spcPct val="150000"/>
              </a:lnSpc>
              <a:spcBef>
                <a:spcPts val="0"/>
              </a:spcBef>
              <a:buClr>
                <a:srgbClr val="00B050"/>
              </a:buClr>
              <a:buFont typeface="Wingdings" pitchFamily="2" charset="2"/>
              <a:buChar char="n"/>
              <a:defRPr/>
            </a:pPr>
            <a:r>
              <a:rPr lang="en-US" altLang="zh-CN" sz="2000" dirty="0" smtClean="0">
                <a:latin typeface="微软雅黑" panose="020B0503020204020204" pitchFamily="34" charset="-122"/>
                <a:ea typeface="微软雅黑" panose="020B0503020204020204" pitchFamily="34" charset="-122"/>
              </a:rPr>
              <a:t>1973</a:t>
            </a:r>
            <a:r>
              <a:rPr lang="zh-CN" altLang="en-US" sz="2000" dirty="0">
                <a:latin typeface="微软雅黑" panose="020B0503020204020204" pitchFamily="34" charset="-122"/>
                <a:ea typeface="微软雅黑" panose="020B0503020204020204" pitchFamily="34" charset="-122"/>
              </a:rPr>
              <a:t>年，数学家费雪</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布莱克（</a:t>
            </a:r>
            <a:r>
              <a:rPr lang="en-US" altLang="zh-CN" sz="2000" dirty="0">
                <a:latin typeface="微软雅黑" panose="020B0503020204020204" pitchFamily="34" charset="-122"/>
                <a:ea typeface="微软雅黑" panose="020B0503020204020204" pitchFamily="34" charset="-122"/>
              </a:rPr>
              <a:t>Fisher Black</a:t>
            </a:r>
            <a:r>
              <a:rPr lang="zh-CN" altLang="en-US" sz="2000" dirty="0">
                <a:latin typeface="微软雅黑" panose="020B0503020204020204" pitchFamily="34" charset="-122"/>
                <a:ea typeface="微软雅黑" panose="020B0503020204020204" pitchFamily="34" charset="-122"/>
              </a:rPr>
              <a:t>）和经济学家迈伦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斯科尔斯（</a:t>
            </a:r>
            <a:r>
              <a:rPr lang="en-US" altLang="zh-CN" sz="2000" dirty="0">
                <a:latin typeface="微软雅黑" panose="020B0503020204020204" pitchFamily="34" charset="-122"/>
                <a:ea typeface="微软雅黑" panose="020B0503020204020204" pitchFamily="34" charset="-122"/>
              </a:rPr>
              <a:t>Myron Scholes</a:t>
            </a:r>
            <a:r>
              <a:rPr lang="zh-CN" altLang="en-US" sz="2000" dirty="0">
                <a:latin typeface="微软雅黑" panose="020B0503020204020204" pitchFamily="34" charset="-122"/>
                <a:ea typeface="微软雅黑" panose="020B0503020204020204" pitchFamily="34" charset="-122"/>
              </a:rPr>
              <a:t>）创立了期权定价理论与方法。经济学家默顿也发现了同样的公式及许多其它有关期权的有用结论。这个模型被称为布莱克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斯克尔斯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默顿（</a:t>
            </a:r>
            <a:r>
              <a:rPr lang="en-US" altLang="zh-CN" sz="2000" dirty="0">
                <a:latin typeface="微软雅黑" panose="020B0503020204020204" pitchFamily="34" charset="-122"/>
                <a:ea typeface="微软雅黑" panose="020B0503020204020204" pitchFamily="34" charset="-122"/>
              </a:rPr>
              <a:t>B-S-M</a:t>
            </a:r>
            <a:r>
              <a:rPr lang="zh-CN" altLang="en-US" sz="2000" dirty="0">
                <a:latin typeface="微软雅黑" panose="020B0503020204020204" pitchFamily="34" charset="-122"/>
                <a:ea typeface="微软雅黑" panose="020B0503020204020204" pitchFamily="34" charset="-122"/>
              </a:rPr>
              <a:t>）定价模型</a:t>
            </a:r>
            <a:endParaRPr lang="zh-CN"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itchFamily="2" charset="2"/>
              <a:buChar char="n"/>
              <a:defRPr/>
            </a:pPr>
            <a:r>
              <a:rPr lang="en-US" altLang="zh-CN" sz="2000" dirty="0" smtClean="0">
                <a:latin typeface="微软雅黑" panose="020B0503020204020204" pitchFamily="34" charset="-122"/>
                <a:ea typeface="微软雅黑" panose="020B0503020204020204" pitchFamily="34" charset="-122"/>
              </a:rPr>
              <a:t>1976</a:t>
            </a:r>
            <a:r>
              <a:rPr lang="zh-CN" altLang="en-US" sz="2000" dirty="0">
                <a:latin typeface="微软雅黑" panose="020B0503020204020204" pitchFamily="34" charset="-122"/>
                <a:ea typeface="微软雅黑" panose="020B0503020204020204" pitchFamily="34" charset="-122"/>
              </a:rPr>
              <a:t>年考克斯（</a:t>
            </a:r>
            <a:r>
              <a:rPr lang="en-US" altLang="zh-CN" sz="2000" dirty="0">
                <a:latin typeface="微软雅黑" panose="020B0503020204020204" pitchFamily="34" charset="-122"/>
                <a:ea typeface="微软雅黑" panose="020B0503020204020204" pitchFamily="34" charset="-122"/>
              </a:rPr>
              <a:t>Cox</a:t>
            </a:r>
            <a:r>
              <a:rPr lang="zh-CN" altLang="en-US" sz="2000" dirty="0">
                <a:latin typeface="微软雅黑" panose="020B0503020204020204" pitchFamily="34" charset="-122"/>
                <a:ea typeface="微软雅黑" panose="020B0503020204020204" pitchFamily="34" charset="-122"/>
              </a:rPr>
              <a:t>）和罗斯（</a:t>
            </a:r>
            <a:r>
              <a:rPr lang="en-US" altLang="zh-CN" sz="2000" dirty="0">
                <a:latin typeface="微软雅黑" panose="020B0503020204020204" pitchFamily="34" charset="-122"/>
                <a:ea typeface="微软雅黑" panose="020B0503020204020204" pitchFamily="34" charset="-122"/>
              </a:rPr>
              <a:t>Ross</a:t>
            </a:r>
            <a:r>
              <a:rPr lang="zh-CN" altLang="en-US" sz="2000" dirty="0">
                <a:latin typeface="微软雅黑" panose="020B0503020204020204" pitchFamily="34" charset="-122"/>
                <a:ea typeface="微软雅黑" panose="020B0503020204020204" pitchFamily="34" charset="-122"/>
              </a:rPr>
              <a:t>）提出了风险中性定价理论</a:t>
            </a:r>
          </a:p>
          <a:p>
            <a:pPr eaLnBrk="1" hangingPunct="1">
              <a:lnSpc>
                <a:spcPct val="150000"/>
              </a:lnSpc>
              <a:spcBef>
                <a:spcPts val="0"/>
              </a:spcBef>
              <a:buClr>
                <a:srgbClr val="00B050"/>
              </a:buClr>
              <a:buFont typeface="Wingdings" pitchFamily="2" charset="2"/>
              <a:buChar char="n"/>
              <a:defRPr/>
            </a:pPr>
            <a:r>
              <a:rPr lang="en-US" altLang="zh-CN" sz="2000" dirty="0" smtClean="0">
                <a:latin typeface="微软雅黑" panose="020B0503020204020204" pitchFamily="34" charset="-122"/>
                <a:ea typeface="微软雅黑" panose="020B0503020204020204" pitchFamily="34" charset="-122"/>
              </a:rPr>
              <a:t>1979</a:t>
            </a:r>
            <a:r>
              <a:rPr lang="zh-CN" altLang="en-US" sz="2000" dirty="0">
                <a:latin typeface="微软雅黑" panose="020B0503020204020204" pitchFamily="34" charset="-122"/>
                <a:ea typeface="微软雅黑" panose="020B0503020204020204" pitchFamily="34" charset="-122"/>
              </a:rPr>
              <a:t>年，考克斯、罗斯和卢宾斯坦（</a:t>
            </a:r>
            <a:r>
              <a:rPr lang="en-US" altLang="zh-CN" sz="2000" dirty="0" err="1">
                <a:latin typeface="微软雅黑" panose="020B0503020204020204" pitchFamily="34" charset="-122"/>
                <a:ea typeface="微软雅黑" panose="020B0503020204020204" pitchFamily="34" charset="-122"/>
              </a:rPr>
              <a:t>Rubinsetein</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提出</a:t>
            </a:r>
            <a:r>
              <a:rPr lang="zh-CN" altLang="en-US" sz="2000" dirty="0">
                <a:latin typeface="微软雅黑" panose="020B0503020204020204" pitchFamily="34" charset="-122"/>
                <a:ea typeface="微软雅黑" panose="020B0503020204020204" pitchFamily="34" charset="-122"/>
              </a:rPr>
              <a:t>了二项式定价模型（</a:t>
            </a:r>
            <a:r>
              <a:rPr lang="en-US" altLang="zh-CN" sz="2000" dirty="0">
                <a:latin typeface="微软雅黑" panose="020B0503020204020204" pitchFamily="34" charset="-122"/>
                <a:ea typeface="微软雅黑" panose="020B0503020204020204" pitchFamily="34" charset="-122"/>
              </a:rPr>
              <a:t>Binomial Model</a:t>
            </a:r>
            <a:r>
              <a:rPr lang="zh-CN" altLang="en-US" sz="2000" dirty="0">
                <a:latin typeface="微软雅黑" panose="020B0503020204020204" pitchFamily="34" charset="-122"/>
                <a:ea typeface="微软雅黑" panose="020B0503020204020204" pitchFamily="34" charset="-122"/>
              </a:rPr>
              <a:t>），也称二叉树</a:t>
            </a:r>
            <a:r>
              <a:rPr lang="zh-CN" altLang="en-US" sz="2000" dirty="0" smtClean="0">
                <a:latin typeface="微软雅黑" panose="020B0503020204020204" pitchFamily="34" charset="-122"/>
                <a:ea typeface="微软雅黑" panose="020B0503020204020204" pitchFamily="34" charset="-122"/>
              </a:rPr>
              <a:t>定价</a:t>
            </a:r>
            <a:r>
              <a:rPr lang="zh-CN" altLang="en-US" sz="2000" dirty="0">
                <a:latin typeface="微软雅黑" panose="020B0503020204020204" pitchFamily="34" charset="-122"/>
                <a:ea typeface="微软雅黑" panose="020B0503020204020204" pitchFamily="34" charset="-122"/>
              </a:rPr>
              <a:t>法，解决了美式期权定价的问题</a:t>
            </a:r>
            <a:endParaRPr lang="zh-CN"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itchFamily="2" charset="2"/>
              <a:buChar char="n"/>
              <a:defRPr/>
            </a:pPr>
            <a:r>
              <a:rPr lang="en-US" altLang="zh-CN" sz="2000" dirty="0" smtClean="0">
                <a:latin typeface="微软雅黑" panose="020B0503020204020204" pitchFamily="34" charset="-122"/>
                <a:ea typeface="微软雅黑" panose="020B0503020204020204" pitchFamily="34" charset="-122"/>
              </a:rPr>
              <a:t>1979</a:t>
            </a:r>
            <a:r>
              <a:rPr lang="zh-CN" altLang="en-US" sz="2000" dirty="0">
                <a:latin typeface="微软雅黑" panose="020B0503020204020204" pitchFamily="34" charset="-122"/>
                <a:ea typeface="微软雅黑" panose="020B0503020204020204" pitchFamily="34" charset="-122"/>
              </a:rPr>
              <a:t>年哈里森（</a:t>
            </a:r>
            <a:r>
              <a:rPr lang="en-US" altLang="zh-CN" sz="2000" dirty="0">
                <a:latin typeface="微软雅黑" panose="020B0503020204020204" pitchFamily="34" charset="-122"/>
                <a:ea typeface="微软雅黑" panose="020B0503020204020204" pitchFamily="34" charset="-122"/>
              </a:rPr>
              <a:t>Harrison</a:t>
            </a:r>
            <a:r>
              <a:rPr lang="zh-CN" altLang="en-US" sz="2000" dirty="0">
                <a:latin typeface="微软雅黑" panose="020B0503020204020204" pitchFamily="34" charset="-122"/>
                <a:ea typeface="微软雅黑" panose="020B0503020204020204" pitchFamily="34" charset="-122"/>
              </a:rPr>
              <a:t>）及克雷普斯（</a:t>
            </a:r>
            <a:r>
              <a:rPr lang="en-US" altLang="zh-CN" sz="2000" dirty="0" err="1">
                <a:latin typeface="微软雅黑" panose="020B0503020204020204" pitchFamily="34" charset="-122"/>
                <a:ea typeface="微软雅黑" panose="020B0503020204020204" pitchFamily="34" charset="-122"/>
              </a:rPr>
              <a:t>Kreos</a:t>
            </a:r>
            <a:r>
              <a:rPr lang="zh-CN" altLang="en-US" sz="2000" dirty="0">
                <a:latin typeface="微软雅黑" panose="020B0503020204020204" pitchFamily="34" charset="-122"/>
                <a:ea typeface="微软雅黑" panose="020B0503020204020204" pitchFamily="34" charset="-122"/>
              </a:rPr>
              <a:t>）提出了鞅定价法</a:t>
            </a:r>
            <a:r>
              <a:rPr lang="en-US" altLang="zh-CN" sz="2000" dirty="0">
                <a:latin typeface="微软雅黑" panose="020B0503020204020204" pitchFamily="34" charset="-122"/>
                <a:ea typeface="微软雅黑" panose="020B0503020204020204" pitchFamily="34" charset="-122"/>
              </a:rPr>
              <a:t>(Martingale Pricing Technique</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15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915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427038" y="1376363"/>
            <a:ext cx="2338387"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（二）期权定价</a:t>
            </a:r>
          </a:p>
        </p:txBody>
      </p:sp>
      <p:sp>
        <p:nvSpPr>
          <p:cNvPr id="22" name="Rectangle 3"/>
          <p:cNvSpPr txBox="1">
            <a:spLocks noChangeArrowheads="1"/>
          </p:cNvSpPr>
          <p:nvPr/>
        </p:nvSpPr>
        <p:spPr>
          <a:xfrm>
            <a:off x="560388" y="2041525"/>
            <a:ext cx="11123612" cy="3902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a:t>
            </a:r>
            <a:r>
              <a:rPr lang="en-US" altLang="zh-CN" sz="2200" b="1" kern="0" dirty="0">
                <a:solidFill>
                  <a:schemeClr val="tx2"/>
                </a:solidFill>
                <a:latin typeface="微软雅黑" panose="020B0503020204020204" pitchFamily="34" charset="-122"/>
                <a:ea typeface="微软雅黑" panose="020B0503020204020204" pitchFamily="34" charset="-122"/>
              </a:rPr>
              <a:t>Black-Scholes</a:t>
            </a:r>
            <a:r>
              <a:rPr lang="zh-CN" altLang="en-US" sz="2200" b="1" kern="0" dirty="0">
                <a:solidFill>
                  <a:schemeClr val="tx2"/>
                </a:solidFill>
                <a:latin typeface="微软雅黑" panose="020B0503020204020204" pitchFamily="34" charset="-122"/>
                <a:ea typeface="微软雅黑" panose="020B0503020204020204" pitchFamily="34" charset="-122"/>
              </a:rPr>
              <a:t>期权定价模型</a:t>
            </a:r>
          </a:p>
          <a:p>
            <a:pPr eaLnBrk="1" hangingPunct="1">
              <a:lnSpc>
                <a:spcPct val="120000"/>
              </a:lnSpc>
              <a:buClr>
                <a:schemeClr val="tx1"/>
              </a:buClr>
              <a:buFont typeface="Wingdings" panose="05000000000000000000" pitchFamily="2" charset="2"/>
              <a:buNone/>
              <a:defRPr/>
            </a:pPr>
            <a:r>
              <a:rPr lang="zh-CN" altLang="en-US" sz="1800" b="1" dirty="0">
                <a:solidFill>
                  <a:srgbClr val="FF0000"/>
                </a:solidFill>
                <a:latin typeface="仿宋_GB2312" pitchFamily="49" charset="-122"/>
                <a:ea typeface="仿宋_GB2312" pitchFamily="49"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）前提假设</a:t>
            </a:r>
          </a:p>
          <a:p>
            <a:pPr eaLnBrk="1" hangingPunct="1">
              <a:lnSpc>
                <a:spcPct val="12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金融资产</a:t>
            </a:r>
            <a:r>
              <a:rPr lang="zh-CN" altLang="en-US" sz="2000" dirty="0">
                <a:latin typeface="微软雅黑" panose="020B0503020204020204" pitchFamily="34" charset="-122"/>
                <a:ea typeface="微软雅黑" panose="020B0503020204020204" pitchFamily="34" charset="-122"/>
              </a:rPr>
              <a:t>收益率服从对数正态分布</a:t>
            </a:r>
            <a:endParaRPr lang="zh-CN" altLang="zh-CN" sz="2000" dirty="0">
              <a:latin typeface="微软雅黑" panose="020B0503020204020204" pitchFamily="34" charset="-122"/>
              <a:ea typeface="微软雅黑" panose="020B0503020204020204" pitchFamily="34" charset="-122"/>
            </a:endParaRPr>
          </a:p>
          <a:p>
            <a:pPr eaLnBrk="1" hangingPunct="1">
              <a:lnSpc>
                <a:spcPct val="12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期权有效期内，无风险利率和金融资产收益变量是恒定的</a:t>
            </a:r>
            <a:endParaRPr lang="zh-CN" altLang="zh-CN" sz="2000" dirty="0">
              <a:latin typeface="微软雅黑" panose="020B0503020204020204" pitchFamily="34" charset="-122"/>
              <a:ea typeface="微软雅黑" panose="020B0503020204020204" pitchFamily="34" charset="-122"/>
            </a:endParaRPr>
          </a:p>
          <a:p>
            <a:pPr eaLnBrk="1" hangingPunct="1">
              <a:lnSpc>
                <a:spcPct val="12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市场</a:t>
            </a:r>
            <a:r>
              <a:rPr lang="zh-CN" altLang="en-US" sz="2000" dirty="0">
                <a:latin typeface="微软雅黑" panose="020B0503020204020204" pitchFamily="34" charset="-122"/>
                <a:ea typeface="微软雅黑" panose="020B0503020204020204" pitchFamily="34" charset="-122"/>
              </a:rPr>
              <a:t>无摩擦，即不存在税收和交易成本</a:t>
            </a:r>
            <a:endParaRPr lang="zh-CN" altLang="zh-CN" sz="2000" dirty="0">
              <a:latin typeface="微软雅黑" panose="020B0503020204020204" pitchFamily="34" charset="-122"/>
              <a:ea typeface="微软雅黑" panose="020B0503020204020204" pitchFamily="34" charset="-122"/>
            </a:endParaRPr>
          </a:p>
          <a:p>
            <a:pPr eaLnBrk="1" hangingPunct="1">
              <a:lnSpc>
                <a:spcPct val="12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金融资产</a:t>
            </a:r>
            <a:r>
              <a:rPr lang="zh-CN" altLang="en-US" sz="2000" dirty="0">
                <a:latin typeface="微软雅黑" panose="020B0503020204020204" pitchFamily="34" charset="-122"/>
                <a:ea typeface="微软雅黑" panose="020B0503020204020204" pitchFamily="34" charset="-122"/>
              </a:rPr>
              <a:t>在期权有效期内无红利及其他所得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该假设后被放弃</a:t>
            </a:r>
            <a:r>
              <a:rPr lang="en-US" altLang="zh-CN" sz="2000" dirty="0">
                <a:latin typeface="微软雅黑" panose="020B0503020204020204" pitchFamily="34" charset="-122"/>
                <a:ea typeface="微软雅黑" panose="020B0503020204020204" pitchFamily="34" charset="-122"/>
              </a:rPr>
              <a:t>)</a:t>
            </a:r>
          </a:p>
          <a:p>
            <a:pPr eaLnBrk="1" hangingPunct="1">
              <a:lnSpc>
                <a:spcPct val="12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期权</a:t>
            </a:r>
            <a:r>
              <a:rPr lang="zh-CN" altLang="en-US" sz="2000" dirty="0">
                <a:latin typeface="微软雅黑" panose="020B0503020204020204" pitchFamily="34" charset="-122"/>
                <a:ea typeface="微软雅黑" panose="020B0503020204020204" pitchFamily="34" charset="-122"/>
              </a:rPr>
              <a:t>是欧式期权，即在期权到期前不可</a:t>
            </a:r>
            <a:r>
              <a:rPr lang="zh-CN" altLang="en-US" sz="2000" dirty="0" smtClean="0">
                <a:latin typeface="微软雅黑" panose="020B0503020204020204" pitchFamily="34" charset="-122"/>
                <a:ea typeface="微软雅黑" panose="020B0503020204020204" pitchFamily="34" charset="-122"/>
              </a:rPr>
              <a:t>实施</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17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0179"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355600" y="1241425"/>
            <a:ext cx="2338388"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（二）期权定价</a:t>
            </a:r>
          </a:p>
        </p:txBody>
      </p:sp>
      <p:sp>
        <p:nvSpPr>
          <p:cNvPr id="22" name="Rectangle 3"/>
          <p:cNvSpPr txBox="1">
            <a:spLocks noChangeArrowheads="1"/>
          </p:cNvSpPr>
          <p:nvPr/>
        </p:nvSpPr>
        <p:spPr>
          <a:xfrm>
            <a:off x="519113" y="1992313"/>
            <a:ext cx="11271250" cy="3902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a:t>
            </a:r>
            <a:r>
              <a:rPr lang="en-US" altLang="zh-CN" sz="2200" b="1" kern="0" dirty="0">
                <a:solidFill>
                  <a:schemeClr val="tx2"/>
                </a:solidFill>
                <a:latin typeface="微软雅黑" panose="020B0503020204020204" pitchFamily="34" charset="-122"/>
                <a:ea typeface="微软雅黑" panose="020B0503020204020204" pitchFamily="34" charset="-122"/>
              </a:rPr>
              <a:t>Black-Scholes</a:t>
            </a:r>
            <a:r>
              <a:rPr lang="zh-CN" altLang="en-US" sz="2200" b="1" kern="0" dirty="0">
                <a:solidFill>
                  <a:schemeClr val="tx2"/>
                </a:solidFill>
                <a:latin typeface="微软雅黑" panose="020B0503020204020204" pitchFamily="34" charset="-122"/>
                <a:ea typeface="微软雅黑" panose="020B0503020204020204" pitchFamily="34" charset="-122"/>
              </a:rPr>
              <a:t>期权定价模型</a:t>
            </a:r>
          </a:p>
          <a:p>
            <a:pPr eaLnBrk="1" hangingPunct="1">
              <a:lnSpc>
                <a:spcPct val="120000"/>
              </a:lnSpc>
              <a:buClr>
                <a:schemeClr val="tx1"/>
              </a:buClr>
              <a:buFont typeface="Arial" panose="020B0604020202020204" pitchFamily="34" charset="0"/>
              <a:buNone/>
              <a:defRPr/>
            </a:pPr>
            <a:r>
              <a:rPr lang="zh-CN" altLang="en-US"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）模型表达式</a:t>
            </a:r>
          </a:p>
          <a:p>
            <a:pPr eaLnBrk="1" hangingPunct="1">
              <a:lnSpc>
                <a:spcPct val="120000"/>
              </a:lnSpc>
              <a:buClr>
                <a:schemeClr val="tx1"/>
              </a:buClr>
              <a:buFont typeface="Wingdings" panose="05000000000000000000" pitchFamily="2" charset="2"/>
              <a:buNone/>
              <a:defRPr/>
            </a:pPr>
            <a:endParaRPr lang="zh-CN" altLang="en-US" sz="2000" dirty="0" smtClean="0">
              <a:latin typeface="微软雅黑" panose="020B0503020204020204" pitchFamily="34" charset="-122"/>
              <a:ea typeface="微软雅黑" panose="020B0503020204020204" pitchFamily="34" charset="-122"/>
            </a:endParaRPr>
          </a:p>
        </p:txBody>
      </p:sp>
      <p:sp>
        <p:nvSpPr>
          <p:cNvPr id="50183" name="日期占位符 5"/>
          <p:cNvSpPr>
            <a:spLocks noGrp="1"/>
          </p:cNvSpPr>
          <p:nvPr>
            <p:ph type="dt" sz="quarter" idx="10"/>
          </p:nvPr>
        </p:nvSpPr>
        <p:spPr>
          <a:xfrm>
            <a:off x="354013" y="6272213"/>
            <a:ext cx="2133600" cy="457200"/>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8F2ECFCA-106B-4495-A2C7-885106360B8C}" type="datetime1">
              <a:rPr lang="zh-CN" altLang="en-US" smtClean="0">
                <a:solidFill>
                  <a:srgbClr val="898989"/>
                </a:solidFill>
              </a:rPr>
              <a:pPr/>
              <a:t>2023/4/17</a:t>
            </a:fld>
            <a:endParaRPr lang="en-US" altLang="en-US" smtClean="0">
              <a:solidFill>
                <a:srgbClr val="898989"/>
              </a:solidFill>
            </a:endParaRPr>
          </a:p>
        </p:txBody>
      </p:sp>
      <p:sp>
        <p:nvSpPr>
          <p:cNvPr id="50184" name="灯片编号占位符 7"/>
          <p:cNvSpPr>
            <a:spLocks noGrp="1"/>
          </p:cNvSpPr>
          <p:nvPr>
            <p:ph type="sldNum" sz="quarter" idx="12"/>
          </p:nvPr>
        </p:nvSpPr>
        <p:spPr>
          <a:xfrm>
            <a:off x="9550400" y="6311900"/>
            <a:ext cx="2133600" cy="457200"/>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D2C4BDF0-053C-4961-9E32-2DDA6534856A}" type="slidenum">
              <a:rPr lang="en-US" altLang="en-US" smtClean="0">
                <a:latin typeface="Garamond" pitchFamily="18" charset="0"/>
              </a:rPr>
              <a:pPr/>
              <a:t>33</a:t>
            </a:fld>
            <a:endParaRPr lang="en-US" altLang="en-US" smtClean="0">
              <a:latin typeface="Garamond" pitchFamily="18" charset="0"/>
            </a:endParaRPr>
          </a:p>
        </p:txBody>
      </p:sp>
      <p:graphicFrame>
        <p:nvGraphicFramePr>
          <p:cNvPr id="11" name="Object 3"/>
          <p:cNvGraphicFramePr>
            <a:graphicFrameLocks noChangeAspect="1"/>
          </p:cNvGraphicFramePr>
          <p:nvPr/>
        </p:nvGraphicFramePr>
        <p:xfrm>
          <a:off x="3141663" y="2655888"/>
          <a:ext cx="4321175" cy="577850"/>
        </p:xfrm>
        <a:graphic>
          <a:graphicData uri="http://schemas.openxmlformats.org/presentationml/2006/ole">
            <mc:AlternateContent xmlns:mc="http://schemas.openxmlformats.org/markup-compatibility/2006">
              <mc:Choice xmlns:v="urn:schemas-microsoft-com:vml" Requires="v">
                <p:oleObj spid="_x0000_s50267" name="公式" r:id="rId4" imgW="1917700" imgH="228600" progId="Equation.3">
                  <p:embed/>
                </p:oleObj>
              </mc:Choice>
              <mc:Fallback>
                <p:oleObj name="公式" r:id="rId4" imgW="1917700" imgH="228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1663" y="2655888"/>
                        <a:ext cx="432117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4"/>
          <p:cNvGraphicFramePr>
            <a:graphicFrameLocks noChangeAspect="1"/>
          </p:cNvGraphicFramePr>
          <p:nvPr/>
        </p:nvGraphicFramePr>
        <p:xfrm>
          <a:off x="6019800" y="3605213"/>
          <a:ext cx="3281363" cy="536575"/>
        </p:xfrm>
        <a:graphic>
          <a:graphicData uri="http://schemas.openxmlformats.org/presentationml/2006/ole">
            <mc:AlternateContent xmlns:mc="http://schemas.openxmlformats.org/markup-compatibility/2006">
              <mc:Choice xmlns:v="urn:schemas-microsoft-com:vml" Requires="v">
                <p:oleObj spid="_x0000_s50268" name="公式" r:id="rId6" imgW="1104900" imgH="228600" progId="Equation.3">
                  <p:embed/>
                </p:oleObj>
              </mc:Choice>
              <mc:Fallback>
                <p:oleObj name="公式" r:id="rId6" imgW="110490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3605213"/>
                        <a:ext cx="3281363"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7"/>
          <p:cNvSpPr txBox="1">
            <a:spLocks noChangeArrowheads="1"/>
          </p:cNvSpPr>
          <p:nvPr/>
        </p:nvSpPr>
        <p:spPr bwMode="auto">
          <a:xfrm>
            <a:off x="768350" y="4589463"/>
            <a:ext cx="10787063" cy="14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lnSpc>
                <a:spcPct val="150000"/>
              </a:lnSpc>
            </a:pPr>
            <a:r>
              <a:rPr lang="en-US" altLang="zh-CN" sz="2000">
                <a:latin typeface="微软雅黑" pitchFamily="34" charset="-122"/>
                <a:ea typeface="微软雅黑" pitchFamily="34" charset="-122"/>
              </a:rPr>
              <a:t>    c</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t</a:t>
            </a:r>
            <a:r>
              <a:rPr lang="zh-CN" altLang="en-US" sz="2000">
                <a:latin typeface="微软雅黑" pitchFamily="34" charset="-122"/>
                <a:ea typeface="微软雅黑" pitchFamily="34" charset="-122"/>
              </a:rPr>
              <a:t>）为期权初始合理价格，</a:t>
            </a:r>
            <a:r>
              <a:rPr lang="en-US" altLang="zh-CN" sz="2000">
                <a:latin typeface="微软雅黑" pitchFamily="34" charset="-122"/>
                <a:ea typeface="微软雅黑" pitchFamily="34" charset="-122"/>
              </a:rPr>
              <a:t>S</a:t>
            </a:r>
            <a:r>
              <a:rPr lang="zh-CN" altLang="en-US" sz="2000">
                <a:latin typeface="微软雅黑" pitchFamily="34" charset="-122"/>
                <a:ea typeface="微软雅黑" pitchFamily="34" charset="-122"/>
              </a:rPr>
              <a:t>为期权合约中资产的当前价格，</a:t>
            </a:r>
            <a:r>
              <a:rPr lang="en-US" altLang="zh-CN" sz="2000">
                <a:latin typeface="微软雅黑" pitchFamily="34" charset="-122"/>
                <a:ea typeface="微软雅黑" pitchFamily="34" charset="-122"/>
              </a:rPr>
              <a:t>X</a:t>
            </a:r>
            <a:r>
              <a:rPr lang="zh-CN" altLang="en-US" sz="2000">
                <a:latin typeface="微软雅黑" pitchFamily="34" charset="-122"/>
                <a:ea typeface="微软雅黑" pitchFamily="34" charset="-122"/>
              </a:rPr>
              <a:t>为看涨期权的执行价格，</a:t>
            </a:r>
            <a:r>
              <a:rPr lang="en-US" altLang="zh-CN" sz="2000">
                <a:latin typeface="微软雅黑" pitchFamily="34" charset="-122"/>
                <a:ea typeface="微软雅黑" pitchFamily="34" charset="-122"/>
              </a:rPr>
              <a:t>r</a:t>
            </a:r>
            <a:r>
              <a:rPr lang="zh-CN" altLang="en-US" sz="2000">
                <a:latin typeface="微软雅黑" pitchFamily="34" charset="-122"/>
                <a:ea typeface="微软雅黑" pitchFamily="34" charset="-122"/>
              </a:rPr>
              <a:t>为无风险利率的连续复利形式，</a:t>
            </a:r>
            <a:r>
              <a:rPr lang="en-US" altLang="zh-CN" sz="2000">
                <a:latin typeface="微软雅黑" pitchFamily="34" charset="-122"/>
                <a:ea typeface="微软雅黑" pitchFamily="34" charset="-122"/>
              </a:rPr>
              <a:t>T</a:t>
            </a:r>
            <a:r>
              <a:rPr lang="zh-CN" altLang="en-US" sz="2000">
                <a:latin typeface="微软雅黑" pitchFamily="34" charset="-122"/>
                <a:ea typeface="微软雅黑" pitchFamily="34" charset="-122"/>
              </a:rPr>
              <a:t>为期权有效期，</a:t>
            </a:r>
            <a:r>
              <a:rPr lang="en-US" altLang="zh-CN" sz="2000">
                <a:latin typeface="微软雅黑" pitchFamily="34" charset="-122"/>
                <a:ea typeface="微软雅黑" pitchFamily="34" charset="-122"/>
              </a:rPr>
              <a:t>σ</a:t>
            </a:r>
            <a:r>
              <a:rPr lang="zh-CN" altLang="en-US" sz="2000">
                <a:latin typeface="微软雅黑" pitchFamily="34" charset="-122"/>
                <a:ea typeface="微软雅黑" pitchFamily="34" charset="-122"/>
              </a:rPr>
              <a:t>为年度化方差，</a:t>
            </a:r>
            <a:r>
              <a:rPr lang="en-US" altLang="zh-CN" sz="2000">
                <a:latin typeface="微软雅黑" pitchFamily="34" charset="-122"/>
                <a:ea typeface="微软雅黑" pitchFamily="34" charset="-122"/>
              </a:rPr>
              <a:t>N(d)</a:t>
            </a:r>
            <a:r>
              <a:rPr lang="zh-CN" altLang="en-US" sz="2000">
                <a:latin typeface="微软雅黑" pitchFamily="34" charset="-122"/>
                <a:ea typeface="微软雅黑" pitchFamily="34" charset="-122"/>
              </a:rPr>
              <a:t>为正态分布变量的累积概率分布函数</a:t>
            </a:r>
          </a:p>
        </p:txBody>
      </p:sp>
      <p:graphicFrame>
        <p:nvGraphicFramePr>
          <p:cNvPr id="15" name="Object 8"/>
          <p:cNvGraphicFramePr>
            <a:graphicFrameLocks noChangeAspect="1"/>
          </p:cNvGraphicFramePr>
          <p:nvPr/>
        </p:nvGraphicFramePr>
        <p:xfrm>
          <a:off x="1263650" y="3511550"/>
          <a:ext cx="3816350" cy="863600"/>
        </p:xfrm>
        <a:graphic>
          <a:graphicData uri="http://schemas.openxmlformats.org/presentationml/2006/ole">
            <mc:AlternateContent xmlns:mc="http://schemas.openxmlformats.org/markup-compatibility/2006">
              <mc:Choice xmlns:v="urn:schemas-microsoft-com:vml" Requires="v">
                <p:oleObj spid="_x0000_s50269" name="公式" r:id="rId8" imgW="1930400" imgH="609600" progId="Equation.3">
                  <p:embed/>
                </p:oleObj>
              </mc:Choice>
              <mc:Fallback>
                <p:oleObj name="公式" r:id="rId8" imgW="1930400" imgH="6096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63650" y="3511550"/>
                        <a:ext cx="381635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blinds(horizontal)">
                                      <p:cBhvr>
                                        <p:cTn id="22"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20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120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solidFill>
                  <a:srgbClr val="000000"/>
                </a:solidFill>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355600" y="1241425"/>
            <a:ext cx="2338388" cy="534988"/>
          </a:xfrm>
          <a:prstGeom prst="rect">
            <a:avLst/>
          </a:prstGeom>
        </p:spPr>
        <p:txBody>
          <a:bodyPr wrap="none">
            <a:spAutoFit/>
          </a:bodyPr>
          <a:lstStyle/>
          <a:p>
            <a:pPr eaLnBrk="1" hangingPunct="1">
              <a:lnSpc>
                <a:spcPct val="120000"/>
              </a:lnSpc>
              <a:defRPr/>
            </a:pPr>
            <a:r>
              <a:rPr lang="zh-CN" altLang="en-US" sz="2400" b="1" kern="0" dirty="0">
                <a:solidFill>
                  <a:srgbClr val="000000"/>
                </a:solidFill>
                <a:latin typeface="微软雅黑" panose="020B0503020204020204" pitchFamily="34" charset="-122"/>
                <a:ea typeface="微软雅黑" panose="020B0503020204020204" pitchFamily="34" charset="-122"/>
              </a:rPr>
              <a:t>（二）期权定价</a:t>
            </a:r>
          </a:p>
        </p:txBody>
      </p:sp>
      <p:sp>
        <p:nvSpPr>
          <p:cNvPr id="22" name="Rectangle 3"/>
          <p:cNvSpPr txBox="1">
            <a:spLocks noChangeArrowheads="1"/>
          </p:cNvSpPr>
          <p:nvPr/>
        </p:nvSpPr>
        <p:spPr>
          <a:xfrm>
            <a:off x="354013" y="1776413"/>
            <a:ext cx="11271250" cy="3902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buClr>
                <a:srgbClr val="000000"/>
              </a:buClr>
              <a:buFont typeface="Wingdings" panose="05000000000000000000" pitchFamily="2" charset="2"/>
              <a:buNone/>
              <a:defRPr/>
            </a:pPr>
            <a:r>
              <a:rPr lang="en-US" altLang="zh-CN" sz="2200" b="1" kern="0" dirty="0" smtClean="0">
                <a:solidFill>
                  <a:srgbClr val="44546A"/>
                </a:solidFill>
                <a:latin typeface="微软雅黑" panose="020B0503020204020204" pitchFamily="34" charset="-122"/>
                <a:ea typeface="微软雅黑" panose="020B0503020204020204" pitchFamily="34" charset="-122"/>
              </a:rPr>
              <a:t>2</a:t>
            </a:r>
            <a:r>
              <a:rPr lang="zh-CN" altLang="en-US" sz="2200" b="1" kern="0" dirty="0">
                <a:solidFill>
                  <a:srgbClr val="44546A"/>
                </a:solidFill>
                <a:latin typeface="微软雅黑" panose="020B0503020204020204" pitchFamily="34" charset="-122"/>
                <a:ea typeface="微软雅黑" panose="020B0503020204020204" pitchFamily="34" charset="-122"/>
              </a:rPr>
              <a:t>、</a:t>
            </a:r>
            <a:r>
              <a:rPr lang="en-US" altLang="zh-CN" sz="2200" b="1" kern="0" dirty="0">
                <a:solidFill>
                  <a:srgbClr val="44546A"/>
                </a:solidFill>
                <a:latin typeface="微软雅黑" panose="020B0503020204020204" pitchFamily="34" charset="-122"/>
                <a:ea typeface="微软雅黑" panose="020B0503020204020204" pitchFamily="34" charset="-122"/>
              </a:rPr>
              <a:t>Black-Scholes</a:t>
            </a:r>
            <a:r>
              <a:rPr lang="zh-CN" altLang="en-US" sz="2200" b="1" kern="0" dirty="0">
                <a:solidFill>
                  <a:srgbClr val="44546A"/>
                </a:solidFill>
                <a:latin typeface="微软雅黑" panose="020B0503020204020204" pitchFamily="34" charset="-122"/>
                <a:ea typeface="微软雅黑" panose="020B0503020204020204" pitchFamily="34" charset="-122"/>
              </a:rPr>
              <a:t>期权定价模型</a:t>
            </a:r>
          </a:p>
          <a:p>
            <a:pPr eaLnBrk="1" hangingPunct="1">
              <a:lnSpc>
                <a:spcPct val="120000"/>
              </a:lnSpc>
              <a:buClr>
                <a:srgbClr val="000000"/>
              </a:buClr>
              <a:buFont typeface="Arial" panose="020B0604020202020204" pitchFamily="34" charset="0"/>
              <a:buNone/>
              <a:defRPr/>
            </a:pPr>
            <a:r>
              <a:rPr lang="zh-CN" altLang="en-US" sz="2000" dirty="0" smtClean="0">
                <a:solidFill>
                  <a:srgbClr val="000000"/>
                </a:solidFill>
                <a:latin typeface="微软雅黑" panose="020B0503020204020204" pitchFamily="34" charset="-122"/>
                <a:ea typeface="微软雅黑" panose="020B0503020204020204" pitchFamily="34" charset="-122"/>
              </a:rPr>
              <a:t>（</a:t>
            </a:r>
            <a:r>
              <a:rPr lang="en-US" altLang="zh-CN" sz="2000" dirty="0" smtClean="0">
                <a:solidFill>
                  <a:srgbClr val="000000"/>
                </a:solidFill>
                <a:latin typeface="微软雅黑" panose="020B0503020204020204" pitchFamily="34" charset="-122"/>
                <a:ea typeface="微软雅黑" panose="020B0503020204020204" pitchFamily="34" charset="-122"/>
              </a:rPr>
              <a:t>3</a:t>
            </a:r>
            <a:r>
              <a:rPr lang="zh-CN" altLang="en-US" sz="2000" dirty="0" smtClean="0">
                <a:solidFill>
                  <a:srgbClr val="000000"/>
                </a:solidFill>
                <a:latin typeface="微软雅黑" panose="020B0503020204020204" pitchFamily="34" charset="-122"/>
                <a:ea typeface="微软雅黑" panose="020B0503020204020204" pitchFamily="34" charset="-122"/>
              </a:rPr>
              <a:t>）期权定价举例</a:t>
            </a:r>
            <a:endParaRPr lang="zh-CN" altLang="en-US" sz="2000"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buClr>
                <a:srgbClr val="000000"/>
              </a:buClr>
              <a:buFont typeface="Wingdings" panose="05000000000000000000" pitchFamily="2" charset="2"/>
              <a:buNone/>
              <a:defRPr/>
            </a:pPr>
            <a:endParaRPr lang="zh-CN" altLang="en-US" sz="2000" dirty="0" smtClean="0">
              <a:solidFill>
                <a:srgbClr val="000000"/>
              </a:solidFill>
              <a:latin typeface="微软雅黑" panose="020B0503020204020204" pitchFamily="34" charset="-122"/>
              <a:ea typeface="微软雅黑" panose="020B0503020204020204" pitchFamily="34" charset="-122"/>
            </a:endParaRPr>
          </a:p>
        </p:txBody>
      </p:sp>
      <p:sp>
        <p:nvSpPr>
          <p:cNvPr id="51207" name="日期占位符 5"/>
          <p:cNvSpPr>
            <a:spLocks noGrp="1"/>
          </p:cNvSpPr>
          <p:nvPr>
            <p:ph type="dt" sz="quarter" idx="10"/>
          </p:nvPr>
        </p:nvSpPr>
        <p:spPr>
          <a:xfrm>
            <a:off x="354013" y="6272213"/>
            <a:ext cx="2133600" cy="457200"/>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D8CCCC25-1411-4BCC-9C04-330829CE7EB7}" type="datetime1">
              <a:rPr lang="zh-CN" altLang="en-US" smtClean="0">
                <a:solidFill>
                  <a:srgbClr val="898989"/>
                </a:solidFill>
              </a:rPr>
              <a:pPr/>
              <a:t>2023/4/17</a:t>
            </a:fld>
            <a:endParaRPr lang="en-US" altLang="en-US" smtClean="0">
              <a:solidFill>
                <a:srgbClr val="898989"/>
              </a:solidFill>
            </a:endParaRPr>
          </a:p>
        </p:txBody>
      </p:sp>
      <p:sp>
        <p:nvSpPr>
          <p:cNvPr id="51208" name="灯片编号占位符 7"/>
          <p:cNvSpPr>
            <a:spLocks noGrp="1"/>
          </p:cNvSpPr>
          <p:nvPr>
            <p:ph type="sldNum" sz="quarter" idx="12"/>
          </p:nvPr>
        </p:nvSpPr>
        <p:spPr>
          <a:xfrm>
            <a:off x="9550400" y="6311900"/>
            <a:ext cx="2133600" cy="457200"/>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F304AB40-6A3C-4E60-A11A-4D146202C50E}" type="slidenum">
              <a:rPr lang="en-US" altLang="en-US" smtClean="0">
                <a:solidFill>
                  <a:srgbClr val="000000"/>
                </a:solidFill>
                <a:latin typeface="Garamond" pitchFamily="18" charset="0"/>
              </a:rPr>
              <a:pPr/>
              <a:t>34</a:t>
            </a:fld>
            <a:endParaRPr lang="en-US" altLang="en-US" smtClean="0">
              <a:solidFill>
                <a:srgbClr val="000000"/>
              </a:solidFill>
              <a:latin typeface="Garamond" pitchFamily="18" charset="0"/>
            </a:endParaRPr>
          </a:p>
        </p:txBody>
      </p:sp>
      <p:pic>
        <p:nvPicPr>
          <p:cNvPr id="214018" name="Picture 2"/>
          <p:cNvPicPr>
            <a:picLocks noChangeAspect="1" noChangeArrowheads="1"/>
          </p:cNvPicPr>
          <p:nvPr/>
        </p:nvPicPr>
        <p:blipFill>
          <a:blip r:embed="rId3"/>
          <a:srcRect/>
          <a:stretch>
            <a:fillRect/>
          </a:stretch>
        </p:blipFill>
        <p:spPr bwMode="auto">
          <a:xfrm>
            <a:off x="4591050" y="1387475"/>
            <a:ext cx="7291388" cy="4795838"/>
          </a:xfrm>
          <a:prstGeom prst="rect">
            <a:avLst/>
          </a:prstGeom>
          <a:ln/>
        </p:spPr>
        <p:style>
          <a:lnRef idx="2">
            <a:schemeClr val="accent2"/>
          </a:lnRef>
          <a:fillRef idx="1">
            <a:schemeClr val="lt1"/>
          </a:fillRef>
          <a:effectRef idx="0">
            <a:schemeClr val="accent2"/>
          </a:effectRef>
          <a:fontRef idx="minor">
            <a:schemeClr val="dk1"/>
          </a:fontRef>
        </p:style>
      </p:pic>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22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222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355600" y="1201738"/>
            <a:ext cx="2338388"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（二）期权定价</a:t>
            </a:r>
          </a:p>
        </p:txBody>
      </p:sp>
      <p:sp>
        <p:nvSpPr>
          <p:cNvPr id="22" name="Rectangle 3"/>
          <p:cNvSpPr txBox="1">
            <a:spLocks noChangeArrowheads="1"/>
          </p:cNvSpPr>
          <p:nvPr/>
        </p:nvSpPr>
        <p:spPr>
          <a:xfrm>
            <a:off x="430213" y="1914525"/>
            <a:ext cx="11468100" cy="47196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、二叉树期权定价模型</a:t>
            </a:r>
          </a:p>
          <a:p>
            <a:pPr eaLnBrk="1" hangingPunct="1">
              <a:lnSpc>
                <a:spcPct val="150000"/>
              </a:lnSpc>
              <a:spcBef>
                <a:spcPts val="0"/>
              </a:spcBef>
              <a:buClr>
                <a:srgbClr val="00B050"/>
              </a:buClr>
              <a:buFont typeface="Wingdings" pitchFamily="2" charset="2"/>
              <a:buChar char="n"/>
              <a:defRPr/>
            </a:pPr>
            <a:r>
              <a:rPr lang="en-US" altLang="zh-CN" sz="2000" dirty="0" smtClean="0">
                <a:latin typeface="微软雅黑" panose="020B0503020204020204" pitchFamily="34" charset="-122"/>
                <a:ea typeface="微软雅黑" panose="020B0503020204020204" pitchFamily="34" charset="-122"/>
              </a:rPr>
              <a:t>1979</a:t>
            </a:r>
            <a:r>
              <a:rPr lang="zh-CN" altLang="en-US" sz="2000" dirty="0">
                <a:latin typeface="微软雅黑" panose="020B0503020204020204" pitchFamily="34" charset="-122"/>
                <a:ea typeface="微软雅黑" panose="020B0503020204020204" pitchFamily="34" charset="-122"/>
              </a:rPr>
              <a:t>年，考克斯、罗斯和卢宾斯坦（</a:t>
            </a:r>
            <a:r>
              <a:rPr lang="en-US" altLang="zh-CN" sz="2000" dirty="0" err="1">
                <a:latin typeface="微软雅黑" panose="020B0503020204020204" pitchFamily="34" charset="-122"/>
                <a:ea typeface="微软雅黑" panose="020B0503020204020204" pitchFamily="34" charset="-122"/>
              </a:rPr>
              <a:t>Rubinsetein</a:t>
            </a:r>
            <a:r>
              <a:rPr lang="zh-CN" altLang="en-US" sz="2000" dirty="0">
                <a:latin typeface="微软雅黑" panose="020B0503020204020204" pitchFamily="34" charset="-122"/>
                <a:ea typeface="微软雅黑" panose="020B0503020204020204" pitchFamily="34" charset="-122"/>
              </a:rPr>
              <a:t>）提出了二项式定价模型（</a:t>
            </a:r>
            <a:r>
              <a:rPr lang="en-US" altLang="zh-CN" sz="2000" dirty="0">
                <a:latin typeface="微软雅黑" panose="020B0503020204020204" pitchFamily="34" charset="-122"/>
                <a:ea typeface="微软雅黑" panose="020B0503020204020204" pitchFamily="34" charset="-122"/>
              </a:rPr>
              <a:t>Binomial Model</a:t>
            </a:r>
            <a:r>
              <a:rPr lang="zh-CN" altLang="en-US" sz="2000" dirty="0">
                <a:latin typeface="微软雅黑" panose="020B0503020204020204" pitchFamily="34" charset="-122"/>
                <a:ea typeface="微软雅黑" panose="020B0503020204020204" pitchFamily="34" charset="-122"/>
              </a:rPr>
              <a:t>），也成二叉树定价法，解决了美式期权定价的问题。</a:t>
            </a:r>
          </a:p>
          <a:p>
            <a:pPr eaLnBrk="1" hangingPunct="1">
              <a:lnSpc>
                <a:spcPct val="150000"/>
              </a:lnSpc>
              <a:spcBef>
                <a:spcPts val="0"/>
              </a:spcBef>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）模型基本假设</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给定的时间间隔内，证券的价格运动有两个可能的方向：上涨或者下跌，并假设在整个考察期内，股价每次向上</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或向下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波动的概率和幅度不变</a:t>
            </a:r>
          </a:p>
          <a:p>
            <a:pPr eaLnBrk="1" hangingPunct="1">
              <a:lnSpc>
                <a:spcPct val="150000"/>
              </a:lnSpc>
              <a:spcBef>
                <a:spcPts val="0"/>
              </a:spcBef>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）建模过程</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到期</a:t>
            </a:r>
            <a:r>
              <a:rPr lang="zh-CN" altLang="en-US" sz="2000" dirty="0">
                <a:latin typeface="微软雅黑" panose="020B0503020204020204" pitchFamily="34" charset="-122"/>
                <a:ea typeface="微软雅黑" panose="020B0503020204020204" pitchFamily="34" charset="-122"/>
              </a:rPr>
              <a:t>日</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前资产有涨跌两种可能，</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分为很多小的时间间隔</a:t>
            </a:r>
            <a:r>
              <a:rPr lang="en-US" altLang="zh-CN" sz="2000" dirty="0" err="1">
                <a:latin typeface="微软雅黑" panose="020B0503020204020204" pitchFamily="34" charset="-122"/>
                <a:ea typeface="微软雅黑" panose="020B0503020204020204" pitchFamily="34" charset="-122"/>
              </a:rPr>
              <a:t>Δt</a:t>
            </a:r>
            <a:r>
              <a:rPr lang="zh-CN" altLang="en-US" sz="2000" dirty="0">
                <a:latin typeface="微软雅黑" panose="020B0503020204020204" pitchFamily="34" charset="-122"/>
                <a:ea typeface="微软雅黑" panose="020B0503020204020204" pitchFamily="34" charset="-122"/>
              </a:rPr>
              <a:t>，在每一个</a:t>
            </a:r>
            <a:r>
              <a:rPr lang="en-US" altLang="zh-CN" sz="2000" dirty="0" err="1">
                <a:latin typeface="微软雅黑" panose="020B0503020204020204" pitchFamily="34" charset="-122"/>
                <a:ea typeface="微软雅黑" panose="020B0503020204020204" pitchFamily="34" charset="-122"/>
              </a:rPr>
              <a:t>Δt</a:t>
            </a:r>
            <a:r>
              <a:rPr lang="zh-CN" altLang="en-US" sz="2000" dirty="0">
                <a:latin typeface="微软雅黑" panose="020B0503020204020204" pitchFamily="34" charset="-122"/>
                <a:ea typeface="微软雅黑" panose="020B0503020204020204" pitchFamily="34" charset="-122"/>
              </a:rPr>
              <a:t>，股票价格变化由</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到</a:t>
            </a:r>
            <a:r>
              <a:rPr lang="en-US" altLang="zh-CN" sz="2000" dirty="0">
                <a:latin typeface="微软雅黑" panose="020B0503020204020204" pitchFamily="34" charset="-122"/>
                <a:ea typeface="微软雅黑" panose="020B0503020204020204" pitchFamily="34" charset="-122"/>
              </a:rPr>
              <a:t>Su</a:t>
            </a:r>
            <a:r>
              <a:rPr lang="zh-CN" altLang="en-US" sz="2000" dirty="0">
                <a:latin typeface="微软雅黑" panose="020B0503020204020204" pitchFamily="34" charset="-122"/>
                <a:ea typeface="微软雅黑" panose="020B0503020204020204" pitchFamily="34" charset="-122"/>
              </a:rPr>
              <a:t>或</a:t>
            </a:r>
            <a:r>
              <a:rPr lang="en-US" altLang="zh-CN" sz="2000" dirty="0" err="1">
                <a:latin typeface="微软雅黑" panose="020B0503020204020204" pitchFamily="34" charset="-122"/>
                <a:ea typeface="微软雅黑" panose="020B0503020204020204" pitchFamily="34" charset="-122"/>
              </a:rPr>
              <a:t>Sd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为上涨幅度且大于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为下跌幅度且小于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大于</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。如果价格上扬概率为</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，那么下跌的概率为</a:t>
            </a:r>
            <a:r>
              <a:rPr lang="en-US" altLang="zh-CN" sz="2000" dirty="0">
                <a:latin typeface="微软雅黑" panose="020B0503020204020204" pitchFamily="34" charset="-122"/>
                <a:ea typeface="微软雅黑" panose="020B0503020204020204" pitchFamily="34" charset="-122"/>
              </a:rPr>
              <a:t>1-p</a:t>
            </a:r>
          </a:p>
          <a:p>
            <a:pPr eaLnBrk="1" hangingPunct="1">
              <a:lnSpc>
                <a:spcPct val="150000"/>
              </a:lnSpc>
              <a:spcBef>
                <a:spcPts val="0"/>
              </a:spcBef>
              <a:buClr>
                <a:schemeClr val="tx1"/>
              </a:buClr>
              <a:buFont typeface="Wingdings" panose="05000000000000000000" pitchFamily="2" charset="2"/>
              <a:buNone/>
              <a:defRPr/>
            </a:pP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defRPr/>
            </a:pP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chemeClr val="tx1"/>
              </a:buClr>
              <a:buFont typeface="Wingdings" panose="05000000000000000000" pitchFamily="2" charset="2"/>
              <a:buNone/>
              <a:defRPr/>
            </a:pP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25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3251"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355600" y="1143000"/>
            <a:ext cx="2338388"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（二）期权定价</a:t>
            </a:r>
          </a:p>
        </p:txBody>
      </p:sp>
      <p:sp>
        <p:nvSpPr>
          <p:cNvPr id="22" name="Rectangle 3"/>
          <p:cNvSpPr txBox="1">
            <a:spLocks noChangeArrowheads="1"/>
          </p:cNvSpPr>
          <p:nvPr/>
        </p:nvSpPr>
        <p:spPr>
          <a:xfrm>
            <a:off x="1001949" y="1924050"/>
            <a:ext cx="10583694" cy="3902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、二叉树期权定价模型</a:t>
            </a:r>
          </a:p>
          <a:p>
            <a:pPr eaLnBrk="1" hangingPunct="1">
              <a:lnSpc>
                <a:spcPct val="150000"/>
              </a:lnSpc>
              <a:spcBef>
                <a:spcPts val="0"/>
              </a:spcBef>
              <a:buClr>
                <a:schemeClr val="tx1"/>
              </a:buClr>
              <a:buFont typeface="Wingdings" pitchFamily="2" charset="2"/>
              <a:buChar char="n"/>
              <a:defRPr/>
            </a:pPr>
            <a:r>
              <a:rPr lang="en-US" altLang="zh-CN" sz="2000" dirty="0" smtClean="0">
                <a:latin typeface="微软雅黑" panose="020B0503020204020204" pitchFamily="34" charset="-122"/>
                <a:ea typeface="微软雅黑" panose="020B0503020204020204" pitchFamily="34" charset="-122"/>
              </a:rPr>
              <a:t>Cu</a:t>
            </a:r>
            <a:r>
              <a:rPr lang="zh-CN" altLang="en-US" sz="2000" dirty="0">
                <a:latin typeface="微软雅黑" panose="020B0503020204020204" pitchFamily="34" charset="-122"/>
                <a:ea typeface="微软雅黑" panose="020B0503020204020204" pitchFamily="34" charset="-122"/>
              </a:rPr>
              <a:t>为资产价格上涨时看涨期权的内在价值，</a:t>
            </a:r>
            <a:r>
              <a:rPr lang="en-US" altLang="zh-CN" sz="2000" dirty="0">
                <a:latin typeface="微软雅黑" panose="020B0503020204020204" pitchFamily="34" charset="-122"/>
                <a:ea typeface="微软雅黑" panose="020B0503020204020204" pitchFamily="34" charset="-122"/>
              </a:rPr>
              <a:t>Cd</a:t>
            </a:r>
            <a:r>
              <a:rPr lang="zh-CN" altLang="en-US" sz="2000" dirty="0">
                <a:latin typeface="微软雅黑" panose="020B0503020204020204" pitchFamily="34" charset="-122"/>
                <a:ea typeface="微软雅黑" panose="020B0503020204020204" pitchFamily="34" charset="-122"/>
              </a:rPr>
              <a:t>为资产价格下跌时的看涨期权的内在价值，</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为期权执行比率。由于资产组合是无风险组合，那么，存在：</a:t>
            </a:r>
          </a:p>
          <a:p>
            <a:pPr eaLnBrk="1" hangingPunct="1">
              <a:lnSpc>
                <a:spcPct val="150000"/>
              </a:lnSpc>
              <a:spcBef>
                <a:spcPts val="0"/>
              </a:spcBef>
              <a:buFont typeface="Wingdings" pitchFamily="2" charset="2"/>
              <a:buChar char="n"/>
              <a:defRPr/>
            </a:pPr>
            <a:endParaRPr lang="en-US" altLang="zh-CN" sz="2000" b="1" dirty="0" smtClean="0">
              <a:latin typeface="仿宋_GB2312" pitchFamily="49" charset="-122"/>
              <a:ea typeface="仿宋_GB2312" pitchFamily="49" charset="-122"/>
            </a:endParaRPr>
          </a:p>
          <a:p>
            <a:pPr eaLnBrk="1" hangingPunct="1">
              <a:lnSpc>
                <a:spcPct val="150000"/>
              </a:lnSpc>
              <a:spcBef>
                <a:spcPts val="0"/>
              </a:spcBef>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标</a:t>
            </a:r>
            <a:r>
              <a:rPr lang="zh-CN" altLang="en-US" sz="2000" dirty="0">
                <a:latin typeface="微软雅黑" panose="020B0503020204020204" pitchFamily="34" charset="-122"/>
                <a:ea typeface="微软雅黑" panose="020B0503020204020204" pitchFamily="34" charset="-122"/>
              </a:rPr>
              <a:t>的资产价格上涨时，期权的内在价值</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会发生变化</a:t>
            </a:r>
          </a:p>
          <a:p>
            <a:pPr eaLnBrk="1" hangingPunct="1">
              <a:lnSpc>
                <a:spcPct val="150000"/>
              </a:lnSpc>
              <a:spcBef>
                <a:spcPts val="0"/>
              </a:spcBef>
              <a:defRPr/>
            </a:pP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defRPr/>
            </a:pP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chemeClr val="tx1"/>
              </a:buClr>
              <a:buFont typeface="Wingdings" panose="05000000000000000000" pitchFamily="2" charset="2"/>
              <a:buNone/>
              <a:defRPr/>
            </a:pPr>
            <a:endParaRPr lang="zh-CN" altLang="en-US" sz="2000" dirty="0">
              <a:latin typeface="微软雅黑" panose="020B0503020204020204" pitchFamily="34" charset="-122"/>
              <a:ea typeface="微软雅黑" panose="020B0503020204020204" pitchFamily="34" charset="-122"/>
            </a:endParaRPr>
          </a:p>
        </p:txBody>
      </p:sp>
      <p:graphicFrame>
        <p:nvGraphicFramePr>
          <p:cNvPr id="53255" name="Object 4"/>
          <p:cNvGraphicFramePr>
            <a:graphicFrameLocks noChangeAspect="1"/>
          </p:cNvGraphicFramePr>
          <p:nvPr>
            <p:extLst>
              <p:ext uri="{D42A27DB-BD31-4B8C-83A1-F6EECF244321}">
                <p14:modId xmlns:p14="http://schemas.microsoft.com/office/powerpoint/2010/main" val="2544257019"/>
              </p:ext>
            </p:extLst>
          </p:nvPr>
        </p:nvGraphicFramePr>
        <p:xfrm>
          <a:off x="7104063" y="3400701"/>
          <a:ext cx="2592387" cy="360363"/>
        </p:xfrm>
        <a:graphic>
          <a:graphicData uri="http://schemas.openxmlformats.org/presentationml/2006/ole">
            <mc:AlternateContent xmlns:mc="http://schemas.openxmlformats.org/markup-compatibility/2006">
              <mc:Choice xmlns:v="urn:schemas-microsoft-com:vml" Requires="v">
                <p:oleObj spid="_x0000_s53336" name="公式" r:id="rId4" imgW="1383699" imgH="177723" progId="Equation.3">
                  <p:embed/>
                </p:oleObj>
              </mc:Choice>
              <mc:Fallback>
                <p:oleObj name="公式" r:id="rId4" imgW="1383699" imgH="17772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4063" y="3400701"/>
                        <a:ext cx="2592387"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6" name="Object 6"/>
          <p:cNvGraphicFramePr>
            <a:graphicFrameLocks noChangeAspect="1"/>
          </p:cNvGraphicFramePr>
          <p:nvPr>
            <p:extLst>
              <p:ext uri="{D42A27DB-BD31-4B8C-83A1-F6EECF244321}">
                <p14:modId xmlns:p14="http://schemas.microsoft.com/office/powerpoint/2010/main" val="975544341"/>
              </p:ext>
            </p:extLst>
          </p:nvPr>
        </p:nvGraphicFramePr>
        <p:xfrm>
          <a:off x="6870700" y="4050192"/>
          <a:ext cx="2971800" cy="838200"/>
        </p:xfrm>
        <a:graphic>
          <a:graphicData uri="http://schemas.openxmlformats.org/presentationml/2006/ole">
            <mc:AlternateContent xmlns:mc="http://schemas.openxmlformats.org/markup-compatibility/2006">
              <mc:Choice xmlns:v="urn:schemas-microsoft-com:vml" Requires="v">
                <p:oleObj spid="_x0000_s53337" name="公式" r:id="rId6" imgW="863225" imgH="418918" progId="Equation.3">
                  <p:embed/>
                </p:oleObj>
              </mc:Choice>
              <mc:Fallback>
                <p:oleObj name="公式" r:id="rId6" imgW="863225" imgH="418918"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0700" y="4050192"/>
                        <a:ext cx="2971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7" name="Object 8"/>
          <p:cNvGraphicFramePr>
            <a:graphicFrameLocks noChangeAspect="1"/>
          </p:cNvGraphicFramePr>
          <p:nvPr>
            <p:extLst>
              <p:ext uri="{D42A27DB-BD31-4B8C-83A1-F6EECF244321}">
                <p14:modId xmlns:p14="http://schemas.microsoft.com/office/powerpoint/2010/main" val="2179047058"/>
              </p:ext>
            </p:extLst>
          </p:nvPr>
        </p:nvGraphicFramePr>
        <p:xfrm>
          <a:off x="6786563" y="5177483"/>
          <a:ext cx="3281362" cy="395288"/>
        </p:xfrm>
        <a:graphic>
          <a:graphicData uri="http://schemas.openxmlformats.org/presentationml/2006/ole">
            <mc:AlternateContent xmlns:mc="http://schemas.openxmlformats.org/markup-compatibility/2006">
              <mc:Choice xmlns:v="urn:schemas-microsoft-com:vml" Requires="v">
                <p:oleObj spid="_x0000_s53338" name="公式" r:id="rId8" imgW="1688367" imgH="203112" progId="Equation.3">
                  <p:embed/>
                </p:oleObj>
              </mc:Choice>
              <mc:Fallback>
                <p:oleObj name="公式" r:id="rId8" imgW="1688367" imgH="203112"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86563" y="5177483"/>
                        <a:ext cx="3281362"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27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4275"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436563" y="1309688"/>
            <a:ext cx="2338387"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（二）期权定价</a:t>
            </a:r>
          </a:p>
        </p:txBody>
      </p:sp>
      <p:sp>
        <p:nvSpPr>
          <p:cNvPr id="22" name="Rectangle 3"/>
          <p:cNvSpPr txBox="1">
            <a:spLocks noChangeArrowheads="1"/>
          </p:cNvSpPr>
          <p:nvPr/>
        </p:nvSpPr>
        <p:spPr>
          <a:xfrm>
            <a:off x="560388" y="1954213"/>
            <a:ext cx="11468100" cy="3902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95000"/>
              </a:lnSpc>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、二叉树期权定价模型</a:t>
            </a:r>
          </a:p>
          <a:p>
            <a:pPr eaLnBrk="1" hangingPunct="1">
              <a:lnSpc>
                <a:spcPct val="95000"/>
              </a:lnSpc>
              <a:buClr>
                <a:srgbClr val="00B050"/>
              </a:buClr>
              <a:buFont typeface="Wingdings" pitchFamily="2" charset="2"/>
              <a:buChar char="n"/>
              <a:defRPr/>
            </a:pPr>
            <a:r>
              <a:rPr lang="en-US" altLang="zh-CN" sz="2000" b="1" dirty="0" smtClean="0">
                <a:latin typeface="仿宋_GB2312" pitchFamily="49" charset="-122"/>
                <a:ea typeface="仿宋_GB2312" pitchFamily="49" charset="-122"/>
              </a:rPr>
              <a:t>r</a:t>
            </a:r>
            <a:r>
              <a:rPr lang="zh-CN" altLang="en-US" sz="2000" dirty="0">
                <a:latin typeface="微软雅黑" panose="020B0503020204020204" pitchFamily="34" charset="-122"/>
                <a:ea typeface="微软雅黑" panose="020B0503020204020204" pitchFamily="34" charset="-122"/>
              </a:rPr>
              <a:t>为无风险利率，带入</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得</a:t>
            </a:r>
            <a:endParaRPr lang="en-US" altLang="zh-CN" sz="2000" dirty="0">
              <a:latin typeface="微软雅黑" panose="020B0503020204020204" pitchFamily="34" charset="-122"/>
              <a:ea typeface="微软雅黑" panose="020B0503020204020204" pitchFamily="34" charset="-122"/>
            </a:endParaRPr>
          </a:p>
          <a:p>
            <a:pPr eaLnBrk="1" hangingPunct="1">
              <a:buClr>
                <a:srgbClr val="00B050"/>
              </a:buClr>
              <a:buFont typeface="Wingdings" pitchFamily="2" charset="2"/>
              <a:buChar char="n"/>
              <a:defRPr/>
            </a:pPr>
            <a:endParaRPr lang="en-US" altLang="zh-CN" sz="2000" b="1" dirty="0" smtClean="0">
              <a:latin typeface="仿宋_GB2312" pitchFamily="49" charset="-122"/>
              <a:ea typeface="仿宋_GB2312" pitchFamily="49" charset="-122"/>
            </a:endParaRPr>
          </a:p>
          <a:p>
            <a:pPr eaLnBrk="1" hangingPunct="1">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其中</a:t>
            </a:r>
            <a:r>
              <a:rPr lang="en-US" altLang="zh-CN" sz="2000" dirty="0" err="1">
                <a:latin typeface="微软雅黑" panose="020B0503020204020204" pitchFamily="34" charset="-122"/>
                <a:ea typeface="微软雅黑" panose="020B0503020204020204" pitchFamily="34" charset="-122"/>
              </a:rPr>
              <a:t>u,d,p</a:t>
            </a:r>
            <a:r>
              <a:rPr lang="zh-CN" altLang="en-US" sz="2000" dirty="0">
                <a:latin typeface="微软雅黑" panose="020B0503020204020204" pitchFamily="34" charset="-122"/>
                <a:ea typeface="微软雅黑" panose="020B0503020204020204" pitchFamily="34" charset="-122"/>
              </a:rPr>
              <a:t>的计算方法为：</a:t>
            </a:r>
          </a:p>
          <a:p>
            <a:pPr eaLnBrk="1" hangingPunct="1">
              <a:defRPr/>
            </a:pPr>
            <a:endParaRPr lang="en-US" altLang="zh-CN" sz="2000" dirty="0" smtClean="0">
              <a:latin typeface="微软雅黑" panose="020B0503020204020204" pitchFamily="34" charset="-122"/>
              <a:ea typeface="微软雅黑" panose="020B0503020204020204" pitchFamily="34" charset="-122"/>
            </a:endParaRPr>
          </a:p>
          <a:p>
            <a:pPr eaLnBrk="1" hangingPunct="1">
              <a:defRPr/>
            </a:pPr>
            <a:endParaRPr lang="zh-CN" altLang="en-US" sz="2000" dirty="0">
              <a:latin typeface="微软雅黑" panose="020B0503020204020204" pitchFamily="34" charset="-122"/>
              <a:ea typeface="微软雅黑" panose="020B0503020204020204" pitchFamily="34" charset="-122"/>
            </a:endParaRPr>
          </a:p>
          <a:p>
            <a:pPr eaLnBrk="1" hangingPunct="1">
              <a:lnSpc>
                <a:spcPct val="120000"/>
              </a:lnSpc>
              <a:buClr>
                <a:schemeClr val="tx1"/>
              </a:buClr>
              <a:buFont typeface="Wingdings" panose="05000000000000000000" pitchFamily="2" charset="2"/>
              <a:buNone/>
              <a:defRPr/>
            </a:pPr>
            <a:endParaRPr lang="zh-CN" altLang="en-US" sz="2000" dirty="0">
              <a:latin typeface="微软雅黑" panose="020B0503020204020204" pitchFamily="34" charset="-122"/>
              <a:ea typeface="微软雅黑" panose="020B0503020204020204" pitchFamily="34" charset="-122"/>
            </a:endParaRPr>
          </a:p>
        </p:txBody>
      </p:sp>
      <p:graphicFrame>
        <p:nvGraphicFramePr>
          <p:cNvPr id="54279" name="Object 5"/>
          <p:cNvGraphicFramePr>
            <a:graphicFrameLocks noChangeAspect="1"/>
          </p:cNvGraphicFramePr>
          <p:nvPr/>
        </p:nvGraphicFramePr>
        <p:xfrm>
          <a:off x="6294438" y="1954213"/>
          <a:ext cx="3735387" cy="892175"/>
        </p:xfrm>
        <a:graphic>
          <a:graphicData uri="http://schemas.openxmlformats.org/presentationml/2006/ole">
            <mc:AlternateContent xmlns:mc="http://schemas.openxmlformats.org/markup-compatibility/2006">
              <mc:Choice xmlns:v="urn:schemas-microsoft-com:vml" Requires="v">
                <p:oleObj spid="_x0000_s54387" name="公式" r:id="rId4" imgW="2235200" imgH="393700" progId="Equation.3">
                  <p:embed/>
                </p:oleObj>
              </mc:Choice>
              <mc:Fallback>
                <p:oleObj name="公式" r:id="rId4" imgW="2235200" imgH="393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4438" y="1954213"/>
                        <a:ext cx="373538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0" name="Object 7"/>
          <p:cNvGraphicFramePr>
            <a:graphicFrameLocks noChangeAspect="1"/>
          </p:cNvGraphicFramePr>
          <p:nvPr/>
        </p:nvGraphicFramePr>
        <p:xfrm>
          <a:off x="7270750" y="3148013"/>
          <a:ext cx="2312988" cy="519112"/>
        </p:xfrm>
        <a:graphic>
          <a:graphicData uri="http://schemas.openxmlformats.org/presentationml/2006/ole">
            <mc:AlternateContent xmlns:mc="http://schemas.openxmlformats.org/markup-compatibility/2006">
              <mc:Choice xmlns:v="urn:schemas-microsoft-com:vml" Requires="v">
                <p:oleObj spid="_x0000_s54388" name="公式" r:id="rId6" imgW="583947" imgH="228501" progId="Equation.3">
                  <p:embed/>
                </p:oleObj>
              </mc:Choice>
              <mc:Fallback>
                <p:oleObj name="公式" r:id="rId6" imgW="583947" imgH="228501"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70750" y="3148013"/>
                        <a:ext cx="23129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1" name="Object 8"/>
          <p:cNvGraphicFramePr>
            <a:graphicFrameLocks noChangeAspect="1"/>
          </p:cNvGraphicFramePr>
          <p:nvPr/>
        </p:nvGraphicFramePr>
        <p:xfrm>
          <a:off x="7366000" y="3905250"/>
          <a:ext cx="2160588" cy="515938"/>
        </p:xfrm>
        <a:graphic>
          <a:graphicData uri="http://schemas.openxmlformats.org/presentationml/2006/ole">
            <mc:AlternateContent xmlns:mc="http://schemas.openxmlformats.org/markup-compatibility/2006">
              <mc:Choice xmlns:v="urn:schemas-microsoft-com:vml" Requires="v">
                <p:oleObj spid="_x0000_s54389" name="公式" r:id="rId8" imgW="647700" imgH="228600" progId="Equation.3">
                  <p:embed/>
                </p:oleObj>
              </mc:Choice>
              <mc:Fallback>
                <p:oleObj name="公式" r:id="rId8" imgW="647700" imgH="2286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6000" y="3905250"/>
                        <a:ext cx="21605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2" name="Object 9"/>
          <p:cNvGraphicFramePr>
            <a:graphicFrameLocks noChangeAspect="1"/>
          </p:cNvGraphicFramePr>
          <p:nvPr/>
        </p:nvGraphicFramePr>
        <p:xfrm>
          <a:off x="7285038" y="4756150"/>
          <a:ext cx="2355850" cy="779463"/>
        </p:xfrm>
        <a:graphic>
          <a:graphicData uri="http://schemas.openxmlformats.org/presentationml/2006/ole">
            <mc:AlternateContent xmlns:mc="http://schemas.openxmlformats.org/markup-compatibility/2006">
              <mc:Choice xmlns:v="urn:schemas-microsoft-com:vml" Requires="v">
                <p:oleObj spid="_x0000_s54390" name="公式" r:id="rId10" imgW="774364" imgH="418918" progId="Equation.3">
                  <p:embed/>
                </p:oleObj>
              </mc:Choice>
              <mc:Fallback>
                <p:oleObj name="公式" r:id="rId10" imgW="774364" imgH="418918"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85038" y="4756150"/>
                        <a:ext cx="23558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29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529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557213" y="1309688"/>
            <a:ext cx="3262312"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（三）互换价格的确定</a:t>
            </a:r>
          </a:p>
        </p:txBody>
      </p:sp>
      <p:sp>
        <p:nvSpPr>
          <p:cNvPr id="22" name="Rectangle 3"/>
          <p:cNvSpPr txBox="1">
            <a:spLocks noChangeArrowheads="1"/>
          </p:cNvSpPr>
          <p:nvPr/>
        </p:nvSpPr>
        <p:spPr>
          <a:xfrm>
            <a:off x="768350" y="2157413"/>
            <a:ext cx="10846476" cy="3902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、货币互换定价</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货币</a:t>
            </a:r>
            <a:r>
              <a:rPr lang="zh-CN" altLang="en-US" sz="2000" dirty="0">
                <a:latin typeface="微软雅黑" panose="020B0503020204020204" pitchFamily="34" charset="-122"/>
                <a:ea typeface="微软雅黑" panose="020B0503020204020204" pitchFamily="34" charset="-122"/>
              </a:rPr>
              <a:t>互换定价采用债券组合法。在没有违约风险的条件下，货币互换可以分解成一份外币债券和一份本币债券的组合。目的</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找出互换价值为零时的货币互换汇率</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假设</a:t>
            </a:r>
            <a:r>
              <a:rPr lang="zh-CN" altLang="en-US" sz="2000" dirty="0">
                <a:latin typeface="微软雅黑" panose="020B0503020204020204" pitchFamily="34" charset="-122"/>
                <a:ea typeface="微软雅黑" panose="020B0503020204020204" pitchFamily="34" charset="-122"/>
              </a:rPr>
              <a:t>美国的</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公司和</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公司在</a:t>
            </a:r>
            <a:r>
              <a:rPr lang="en-US" altLang="zh-CN" sz="2000" dirty="0">
                <a:latin typeface="微软雅黑" panose="020B0503020204020204" pitchFamily="34" charset="-122"/>
                <a:ea typeface="微软雅黑" panose="020B0503020204020204" pitchFamily="34" charset="-122"/>
              </a:rPr>
              <a:t>2008</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日签订了一份</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年期的货币互换协议。协议约定：</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公司每年向</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公司支付</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的英镑利息并向</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公司收取</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的美元利息。本金分别是</a:t>
            </a:r>
            <a:r>
              <a:rPr lang="en-US" altLang="zh-CN" sz="2000" dirty="0">
                <a:latin typeface="微软雅黑" panose="020B0503020204020204" pitchFamily="34" charset="-122"/>
                <a:ea typeface="微软雅黑" panose="020B0503020204020204" pitchFamily="34" charset="-122"/>
              </a:rPr>
              <a:t>2000</a:t>
            </a:r>
            <a:r>
              <a:rPr lang="zh-CN" altLang="en-US" sz="2000" dirty="0">
                <a:latin typeface="微软雅黑" panose="020B0503020204020204" pitchFamily="34" charset="-122"/>
                <a:ea typeface="微软雅黑" panose="020B0503020204020204" pitchFamily="34" charset="-122"/>
              </a:rPr>
              <a:t>万美元和</a:t>
            </a:r>
            <a:r>
              <a:rPr lang="en-US" altLang="zh-CN" sz="2000" dirty="0">
                <a:latin typeface="微软雅黑" panose="020B0503020204020204" pitchFamily="34" charset="-122"/>
                <a:ea typeface="微软雅黑" panose="020B0503020204020204" pitchFamily="34" charset="-122"/>
              </a:rPr>
              <a:t>1000</a:t>
            </a:r>
            <a:r>
              <a:rPr lang="zh-CN" altLang="en-US" sz="2000" dirty="0">
                <a:latin typeface="微软雅黑" panose="020B0503020204020204" pitchFamily="34" charset="-122"/>
                <a:ea typeface="微软雅黑" panose="020B0503020204020204" pitchFamily="34" charset="-122"/>
              </a:rPr>
              <a:t>万英镑。</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公司持有的互换头寸可以看成是一份年利率为</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的美元债券多头头寸和一份年利率为</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的英镑债券空头头寸的组合。 </a:t>
            </a:r>
          </a:p>
          <a:p>
            <a:pPr marL="0" indent="0" eaLnBrk="1" hangingPunct="1">
              <a:lnSpc>
                <a:spcPct val="150000"/>
              </a:lnSpc>
              <a:spcBef>
                <a:spcPts val="0"/>
              </a:spcBef>
              <a:buFont typeface="Arial" panose="020B0604020202020204" pitchFamily="34" charset="0"/>
              <a:buNone/>
              <a:defRPr/>
            </a:pP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defRPr/>
            </a:pP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chemeClr val="tx1"/>
              </a:buClr>
              <a:buFont typeface="Wingdings" panose="05000000000000000000" pitchFamily="2" charset="2"/>
              <a:buNone/>
              <a:defRPr/>
            </a:pP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32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632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355600" y="1182688"/>
            <a:ext cx="3262313"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（三）互换价格的确定</a:t>
            </a:r>
          </a:p>
        </p:txBody>
      </p:sp>
      <p:sp>
        <p:nvSpPr>
          <p:cNvPr id="22" name="Rectangle 3"/>
          <p:cNvSpPr txBox="1">
            <a:spLocks noChangeArrowheads="1"/>
          </p:cNvSpPr>
          <p:nvPr/>
        </p:nvSpPr>
        <p:spPr>
          <a:xfrm>
            <a:off x="768349" y="1845992"/>
            <a:ext cx="10778383" cy="4283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、货币互换定价</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采用</a:t>
            </a:r>
            <a:r>
              <a:rPr lang="en-US" altLang="zh-CN" sz="2000" dirty="0">
                <a:latin typeface="微软雅黑" panose="020B0503020204020204" pitchFamily="34" charset="-122"/>
                <a:ea typeface="微软雅黑" panose="020B0503020204020204" pitchFamily="34" charset="-122"/>
              </a:rPr>
              <a:t>VM</a:t>
            </a:r>
            <a:r>
              <a:rPr lang="zh-CN" altLang="en-US" sz="2000" dirty="0">
                <a:latin typeface="微软雅黑" panose="020B0503020204020204" pitchFamily="34" charset="-122"/>
                <a:ea typeface="微软雅黑" panose="020B0503020204020204" pitchFamily="34" charset="-122"/>
              </a:rPr>
              <a:t>表示互换的价值，用</a:t>
            </a:r>
            <a:r>
              <a:rPr lang="en-US" altLang="zh-CN" sz="2000" dirty="0">
                <a:latin typeface="微软雅黑" panose="020B0503020204020204" pitchFamily="34" charset="-122"/>
                <a:ea typeface="微软雅黑" panose="020B0503020204020204" pitchFamily="34" charset="-122"/>
              </a:rPr>
              <a:t>BF</a:t>
            </a:r>
            <a:r>
              <a:rPr lang="zh-CN" altLang="en-US" sz="2000" dirty="0">
                <a:latin typeface="微软雅黑" panose="020B0503020204020204" pitchFamily="34" charset="-122"/>
                <a:ea typeface="微软雅黑" panose="020B0503020204020204" pitchFamily="34" charset="-122"/>
              </a:rPr>
              <a:t>表示从互换中分解出来的外币债券的价值，</a:t>
            </a:r>
            <a:r>
              <a:rPr lang="en-US" altLang="zh-CN" sz="2000" dirty="0">
                <a:latin typeface="微软雅黑" panose="020B0503020204020204" pitchFamily="34" charset="-122"/>
                <a:ea typeface="微软雅黑" panose="020B0503020204020204" pitchFamily="34" charset="-122"/>
              </a:rPr>
              <a:t>BD</a:t>
            </a:r>
            <a:r>
              <a:rPr lang="zh-CN" altLang="en-US" sz="2000" dirty="0">
                <a:latin typeface="微软雅黑" panose="020B0503020204020204" pitchFamily="34" charset="-122"/>
                <a:ea typeface="微软雅黑" panose="020B0503020204020204" pitchFamily="34" charset="-122"/>
              </a:rPr>
              <a:t>表示从互换中分解出来的本币债券的价值；</a:t>
            </a:r>
            <a:r>
              <a:rPr lang="en-US" altLang="zh-CN" sz="2000" dirty="0">
                <a:latin typeface="微软雅黑" panose="020B0503020204020204" pitchFamily="34" charset="-122"/>
                <a:ea typeface="微软雅黑" panose="020B0503020204020204" pitchFamily="34" charset="-122"/>
              </a:rPr>
              <a:t>S</a:t>
            </a:r>
            <a:r>
              <a:rPr lang="en-US" altLang="zh-CN" sz="12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表示直接标价法的即期汇率</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那么</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对于</a:t>
            </a:r>
            <a:r>
              <a:rPr lang="zh-CN" altLang="en-US" sz="2000" dirty="0">
                <a:latin typeface="微软雅黑" panose="020B0503020204020204" pitchFamily="34" charset="-122"/>
                <a:ea typeface="微软雅黑" panose="020B0503020204020204" pitchFamily="34" charset="-122"/>
              </a:rPr>
              <a:t>收入本币利息，付出外币利息的一方（</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公司）</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VM=BD-S</a:t>
            </a:r>
            <a:r>
              <a:rPr lang="en-US" altLang="zh-CN" sz="1400" dirty="0" smtClean="0">
                <a:latin typeface="微软雅黑" panose="020B0503020204020204" pitchFamily="34" charset="-122"/>
                <a:ea typeface="微软雅黑" panose="020B0503020204020204" pitchFamily="34" charset="-122"/>
              </a:rPr>
              <a:t>0</a:t>
            </a:r>
            <a:r>
              <a:rPr lang="en-US" altLang="zh-CN" sz="2000" dirty="0" smtClean="0">
                <a:latin typeface="微软雅黑" panose="020B0503020204020204" pitchFamily="34" charset="-122"/>
                <a:ea typeface="微软雅黑" panose="020B0503020204020204" pitchFamily="34" charset="-122"/>
              </a:rPr>
              <a:t>BF</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对</a:t>
            </a:r>
            <a:r>
              <a:rPr lang="zh-CN" altLang="en-US" sz="2000" dirty="0">
                <a:latin typeface="微软雅黑" panose="020B0503020204020204" pitchFamily="34" charset="-122"/>
                <a:ea typeface="微软雅黑" panose="020B0503020204020204" pitchFamily="34" charset="-122"/>
              </a:rPr>
              <a:t>收入外币利息、付出本币利息的一方（</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公司）</a:t>
            </a:r>
            <a:r>
              <a:rPr lang="zh-CN" altLang="en-US" sz="2000"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VM=S</a:t>
            </a:r>
            <a:r>
              <a:rPr lang="en-US" altLang="zh-CN" sz="14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BF-BD </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假设</a:t>
            </a:r>
            <a:r>
              <a:rPr lang="zh-CN" altLang="en-US" sz="2000" dirty="0">
                <a:latin typeface="微软雅黑" panose="020B0503020204020204" pitchFamily="34" charset="-122"/>
                <a:ea typeface="微软雅黑" panose="020B0503020204020204" pitchFamily="34" charset="-122"/>
              </a:rPr>
              <a:t>英镑对美元的即期汇率为</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美元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英镑，市场美元与英镑的平价利率分别为</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那么，这笔互换中分解出来的债券价值（现值）分别为： </a:t>
            </a:r>
          </a:p>
          <a:p>
            <a:pPr eaLnBrk="1" hangingPunct="1">
              <a:lnSpc>
                <a:spcPct val="150000"/>
              </a:lnSpc>
              <a:spcBef>
                <a:spcPts val="0"/>
              </a:spcBef>
              <a:buFont typeface="Wingdings" panose="05000000000000000000" pitchFamily="2" charset="2"/>
              <a:buNone/>
              <a:defRPr/>
            </a:pP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defRPr/>
            </a:pP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chemeClr val="tx1"/>
              </a:buClr>
              <a:buFont typeface="Wingdings" panose="05000000000000000000" pitchFamily="2" charset="2"/>
              <a:buNone/>
              <a:defRPr/>
            </a:pP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741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一、衍生工具的产生及其种类</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598488" y="2662238"/>
            <a:ext cx="10918825" cy="34385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、衍生工具的概念</a:t>
            </a:r>
          </a:p>
          <a:p>
            <a:pPr eaLnBrk="1" hangingPunct="1">
              <a:lnSpc>
                <a:spcPct val="15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衍生</a:t>
            </a:r>
            <a:r>
              <a:rPr lang="zh-CN" altLang="en-US" sz="2000" dirty="0">
                <a:latin typeface="微软雅黑" panose="020B0503020204020204" pitchFamily="34" charset="-122"/>
                <a:ea typeface="微软雅黑" panose="020B0503020204020204" pitchFamily="34" charset="-122"/>
              </a:rPr>
              <a:t>工具（</a:t>
            </a:r>
            <a:r>
              <a:rPr lang="en-US" altLang="zh-CN" sz="2000" dirty="0">
                <a:latin typeface="微软雅黑" panose="020B0503020204020204" pitchFamily="34" charset="-122"/>
                <a:ea typeface="微软雅黑" panose="020B0503020204020204" pitchFamily="34" charset="-122"/>
              </a:rPr>
              <a:t>derivatives</a:t>
            </a:r>
            <a:r>
              <a:rPr lang="zh-CN" altLang="en-US" sz="2000" dirty="0">
                <a:latin typeface="微软雅黑" panose="020B0503020204020204" pitchFamily="34" charset="-122"/>
                <a:ea typeface="微软雅黑" panose="020B0503020204020204" pitchFamily="34" charset="-122"/>
              </a:rPr>
              <a:t>），是相对于原生金融工具</a:t>
            </a:r>
            <a:r>
              <a:rPr lang="zh-CN" altLang="en-US" sz="2000" dirty="0" smtClean="0">
                <a:latin typeface="微软雅黑" panose="020B0503020204020204" pitchFamily="34" charset="-122"/>
                <a:ea typeface="微软雅黑" panose="020B0503020204020204" pitchFamily="34" charset="-122"/>
              </a:rPr>
              <a:t>而言的， 指</a:t>
            </a:r>
            <a:r>
              <a:rPr lang="zh-CN" altLang="en-US" sz="2000" dirty="0">
                <a:latin typeface="微软雅黑" panose="020B0503020204020204" pitchFamily="34" charset="-122"/>
                <a:ea typeface="微软雅黑" panose="020B0503020204020204" pitchFamily="34" charset="-122"/>
              </a:rPr>
              <a:t>在一定的原生工具或基础性工具（</a:t>
            </a:r>
            <a:r>
              <a:rPr lang="en-US" altLang="zh-CN" sz="2000" dirty="0">
                <a:latin typeface="微软雅黑" panose="020B0503020204020204" pitchFamily="34" charset="-122"/>
                <a:ea typeface="微软雅黑" panose="020B0503020204020204" pitchFamily="34" charset="-122"/>
              </a:rPr>
              <a:t>underlying </a:t>
            </a:r>
            <a:r>
              <a:rPr lang="en-US" altLang="zh-CN" sz="2000" dirty="0" smtClean="0">
                <a:latin typeface="微软雅黑" panose="020B0503020204020204" pitchFamily="34" charset="-122"/>
                <a:ea typeface="微软雅黑" panose="020B0503020204020204" pitchFamily="34" charset="-122"/>
              </a:rPr>
              <a:t> instrument</a:t>
            </a:r>
            <a:r>
              <a:rPr lang="zh-CN" altLang="en-US" sz="2000" dirty="0">
                <a:latin typeface="微软雅黑" panose="020B0503020204020204" pitchFamily="34" charset="-122"/>
                <a:ea typeface="微软雅黑" panose="020B0503020204020204" pitchFamily="34" charset="-122"/>
              </a:rPr>
              <a:t>）之上派生出来的金融工具，其形式是</a:t>
            </a:r>
            <a:r>
              <a:rPr lang="zh-CN" altLang="en-US" sz="2000" dirty="0" smtClean="0">
                <a:latin typeface="微软雅黑" panose="020B0503020204020204" pitchFamily="34" charset="-122"/>
                <a:ea typeface="微软雅黑" panose="020B0503020204020204" pitchFamily="34" charset="-122"/>
              </a:rPr>
              <a:t>载明</a:t>
            </a:r>
            <a:r>
              <a:rPr lang="zh-CN" altLang="en-US" sz="2000" dirty="0">
                <a:latin typeface="微软雅黑" panose="020B0503020204020204" pitchFamily="34" charset="-122"/>
                <a:ea typeface="微软雅黑" panose="020B0503020204020204" pitchFamily="34" charset="-122"/>
              </a:rPr>
              <a:t>买卖双方交易品种、价格、数量、交割时间和</a:t>
            </a:r>
            <a:r>
              <a:rPr lang="zh-CN" altLang="en-US" sz="2000" dirty="0" smtClean="0">
                <a:latin typeface="微软雅黑" panose="020B0503020204020204" pitchFamily="34" charset="-122"/>
                <a:ea typeface="微软雅黑" panose="020B0503020204020204" pitchFamily="34" charset="-122"/>
              </a:rPr>
              <a:t>地点等</a:t>
            </a:r>
            <a:r>
              <a:rPr lang="zh-CN" altLang="en-US" sz="2000" dirty="0">
                <a:latin typeface="微软雅黑" panose="020B0503020204020204" pitchFamily="34" charset="-122"/>
                <a:ea typeface="微软雅黑" panose="020B0503020204020204" pitchFamily="34" charset="-122"/>
              </a:rPr>
              <a:t>内容的规范化或标准化合约（</a:t>
            </a:r>
            <a:r>
              <a:rPr lang="en-US" altLang="zh-CN" sz="2000" dirty="0">
                <a:latin typeface="微软雅黑" panose="020B0503020204020204" pitchFamily="34" charset="-122"/>
                <a:ea typeface="微软雅黑" panose="020B0503020204020204" pitchFamily="34" charset="-122"/>
              </a:rPr>
              <a:t>contract</a:t>
            </a:r>
            <a:r>
              <a:rPr lang="zh-CN" altLang="en-US" sz="2000" dirty="0">
                <a:latin typeface="微软雅黑" panose="020B0503020204020204" pitchFamily="34" charset="-122"/>
                <a:ea typeface="微软雅黑" panose="020B0503020204020204" pitchFamily="34" charset="-122"/>
              </a:rPr>
              <a:t>）与证券</a:t>
            </a:r>
          </a:p>
          <a:p>
            <a:pPr marL="534988" lvl="1" indent="0" eaLnBrk="1" hangingPunct="1">
              <a:lnSpc>
                <a:spcPct val="150000"/>
              </a:lnSpc>
              <a:buClr>
                <a:srgbClr val="FF3300"/>
              </a:buClr>
              <a:buFont typeface="Arial" panose="020B0604020202020204" pitchFamily="34" charset="0"/>
              <a:buNone/>
              <a:defRPr/>
            </a:pP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446088" y="1674813"/>
            <a:ext cx="2338387"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（一）衍生工具</a:t>
            </a:r>
          </a:p>
        </p:txBody>
      </p:sp>
    </p:spTree>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34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734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355600" y="1055688"/>
            <a:ext cx="3262313"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（三）互换价格的确定</a:t>
            </a:r>
          </a:p>
        </p:txBody>
      </p:sp>
      <p:sp>
        <p:nvSpPr>
          <p:cNvPr id="22" name="Rectangle 3"/>
          <p:cNvSpPr txBox="1">
            <a:spLocks noChangeArrowheads="1"/>
          </p:cNvSpPr>
          <p:nvPr/>
        </p:nvSpPr>
        <p:spPr>
          <a:xfrm>
            <a:off x="458788" y="1722438"/>
            <a:ext cx="11468100" cy="3902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40000"/>
              </a:lnSpc>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、货币互换定价</a:t>
            </a:r>
          </a:p>
          <a:p>
            <a:pPr eaLnBrk="1" hangingPunct="1">
              <a:defRPr/>
            </a:pPr>
            <a:endParaRPr lang="zh-CN" altLang="en-US" sz="2000" dirty="0">
              <a:latin typeface="微软雅黑" panose="020B0503020204020204" pitchFamily="34" charset="-122"/>
              <a:ea typeface="微软雅黑" panose="020B0503020204020204" pitchFamily="34" charset="-122"/>
            </a:endParaRPr>
          </a:p>
          <a:p>
            <a:pPr eaLnBrk="1" hangingPunct="1">
              <a:lnSpc>
                <a:spcPct val="120000"/>
              </a:lnSpc>
              <a:buClr>
                <a:schemeClr val="tx1"/>
              </a:buClr>
              <a:buFont typeface="Wingdings" panose="05000000000000000000" pitchFamily="2" charset="2"/>
              <a:buNone/>
              <a:defRPr/>
            </a:pPr>
            <a:endParaRPr lang="zh-CN" altLang="en-US" sz="2000" dirty="0">
              <a:latin typeface="微软雅黑" panose="020B0503020204020204" pitchFamily="34" charset="-122"/>
              <a:ea typeface="微软雅黑" panose="020B0503020204020204" pitchFamily="34" charset="-122"/>
            </a:endParaRPr>
          </a:p>
        </p:txBody>
      </p:sp>
      <p:pic>
        <p:nvPicPr>
          <p:cNvPr id="573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838" y="1839913"/>
            <a:ext cx="7704137"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2" name="矩形 1"/>
          <p:cNvSpPr>
            <a:spLocks noChangeArrowheads="1"/>
          </p:cNvSpPr>
          <p:nvPr/>
        </p:nvSpPr>
        <p:spPr bwMode="auto">
          <a:xfrm>
            <a:off x="944563" y="3302000"/>
            <a:ext cx="1002823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buFont typeface="Wingdings" pitchFamily="2" charset="2"/>
              <a:buNone/>
            </a:pPr>
            <a:r>
              <a:rPr lang="zh-CN" altLang="en-US" sz="2000" b="1" dirty="0">
                <a:latin typeface="微软雅黑" pitchFamily="34" charset="-122"/>
                <a:ea typeface="微软雅黑" pitchFamily="34" charset="-122"/>
              </a:rPr>
              <a:t>则有</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1" hangingPunct="1">
              <a:lnSpc>
                <a:spcPct val="150000"/>
              </a:lnSpc>
              <a:buClr>
                <a:srgbClr val="00B050"/>
              </a:buClr>
              <a:buFont typeface="Wingdings" pitchFamily="2" charset="2"/>
              <a:buChar char="n"/>
            </a:pPr>
            <a:r>
              <a:rPr lang="en-US" altLang="zh-CN" sz="2000" b="1" dirty="0" smtClean="0">
                <a:latin typeface="微软雅黑" pitchFamily="34" charset="-122"/>
                <a:ea typeface="微软雅黑" pitchFamily="34" charset="-122"/>
              </a:rPr>
              <a:t>A</a:t>
            </a:r>
            <a:r>
              <a:rPr lang="zh-CN" altLang="en-US" sz="2000" b="1" dirty="0">
                <a:latin typeface="微软雅黑" pitchFamily="34" charset="-122"/>
                <a:ea typeface="微软雅黑" pitchFamily="34" charset="-122"/>
              </a:rPr>
              <a:t>公司的互换价值</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VM=BD-S</a:t>
            </a:r>
            <a:r>
              <a:rPr lang="en-US" altLang="zh-CN" sz="1600" dirty="0" smtClean="0">
                <a:latin typeface="微软雅黑" pitchFamily="34" charset="-122"/>
                <a:ea typeface="微软雅黑" pitchFamily="34" charset="-122"/>
              </a:rPr>
              <a:t>0</a:t>
            </a:r>
            <a:r>
              <a:rPr lang="en-US" altLang="zh-CN" sz="2000" b="1" dirty="0" smtClean="0">
                <a:latin typeface="微软雅黑" pitchFamily="34" charset="-122"/>
                <a:ea typeface="微软雅黑" pitchFamily="34" charset="-122"/>
              </a:rPr>
              <a:t>BF=2039.14-2*1008.99=21.16</a:t>
            </a:r>
            <a:endParaRPr lang="en-US" altLang="zh-CN" sz="2000" b="1" dirty="0">
              <a:latin typeface="微软雅黑" pitchFamily="34" charset="-122"/>
              <a:ea typeface="微软雅黑" pitchFamily="34" charset="-122"/>
            </a:endParaRPr>
          </a:p>
          <a:p>
            <a:pPr marL="342900" indent="-342900" eaLnBrk="1" hangingPunct="1">
              <a:lnSpc>
                <a:spcPct val="150000"/>
              </a:lnSpc>
              <a:buClr>
                <a:srgbClr val="00B050"/>
              </a:buClr>
              <a:buFont typeface="Wingdings" pitchFamily="2" charset="2"/>
              <a:buChar char="n"/>
            </a:pPr>
            <a:r>
              <a:rPr lang="en-US" altLang="zh-CN" sz="2000" b="1" dirty="0" smtClean="0">
                <a:latin typeface="微软雅黑" pitchFamily="34" charset="-122"/>
                <a:ea typeface="微软雅黑" pitchFamily="34" charset="-122"/>
              </a:rPr>
              <a:t>B</a:t>
            </a:r>
            <a:r>
              <a:rPr lang="zh-CN" altLang="en-US" sz="2000" b="1" dirty="0">
                <a:latin typeface="微软雅黑" pitchFamily="34" charset="-122"/>
                <a:ea typeface="微软雅黑" pitchFamily="34" charset="-122"/>
              </a:rPr>
              <a:t>公司的互换</a:t>
            </a:r>
            <a:r>
              <a:rPr lang="zh-CN" altLang="en-US" sz="2000" b="1" dirty="0" smtClean="0">
                <a:latin typeface="微软雅黑" pitchFamily="34" charset="-122"/>
                <a:ea typeface="微软雅黑" pitchFamily="34" charset="-122"/>
              </a:rPr>
              <a:t>价值：</a:t>
            </a:r>
            <a:r>
              <a:rPr lang="en-US" altLang="zh-CN" sz="2000" b="1" dirty="0" smtClean="0">
                <a:latin typeface="微软雅黑" pitchFamily="34" charset="-122"/>
                <a:ea typeface="微软雅黑" pitchFamily="34" charset="-122"/>
              </a:rPr>
              <a:t>VM=S</a:t>
            </a:r>
            <a:r>
              <a:rPr lang="en-US" altLang="zh-CN" sz="1600" dirty="0" smtClean="0">
                <a:latin typeface="微软雅黑" pitchFamily="34" charset="-122"/>
                <a:ea typeface="微软雅黑" pitchFamily="34" charset="-122"/>
              </a:rPr>
              <a:t>0</a:t>
            </a:r>
            <a:r>
              <a:rPr lang="en-US" altLang="zh-CN" sz="2000" b="1" dirty="0" smtClean="0">
                <a:latin typeface="微软雅黑" pitchFamily="34" charset="-122"/>
                <a:ea typeface="微软雅黑" pitchFamily="34" charset="-122"/>
              </a:rPr>
              <a:t>BF-BD=2*1008.99-2039.14</a:t>
            </a:r>
            <a:r>
              <a:rPr lang="en-US" altLang="zh-CN" sz="2000" b="1" dirty="0">
                <a:latin typeface="微软雅黑" pitchFamily="34" charset="-122"/>
                <a:ea typeface="微软雅黑" pitchFamily="34" charset="-122"/>
              </a:rPr>
              <a:t>=-21.16</a:t>
            </a:r>
          </a:p>
          <a:p>
            <a:pPr marL="342900" indent="-342900" eaLnBrk="1" hangingPunct="1">
              <a:lnSpc>
                <a:spcPct val="150000"/>
              </a:lnSpc>
              <a:buClr>
                <a:srgbClr val="00B050"/>
              </a:buClr>
              <a:buFont typeface="Wingdings" pitchFamily="2" charset="2"/>
              <a:buChar char="n"/>
            </a:pPr>
            <a:r>
              <a:rPr lang="zh-CN" altLang="en-US" sz="2000" b="1" dirty="0" smtClean="0">
                <a:latin typeface="微软雅黑" pitchFamily="34" charset="-122"/>
                <a:ea typeface="微软雅黑" pitchFamily="34" charset="-122"/>
              </a:rPr>
              <a:t>互换</a:t>
            </a:r>
            <a:r>
              <a:rPr lang="zh-CN" altLang="en-US" sz="2000" b="1" dirty="0">
                <a:latin typeface="微软雅黑" pitchFamily="34" charset="-122"/>
                <a:ea typeface="微软雅黑" pitchFamily="34" charset="-122"/>
              </a:rPr>
              <a:t>汇率应该为：</a:t>
            </a:r>
            <a:r>
              <a:rPr lang="en-US" altLang="zh-CN" sz="2000" b="1" dirty="0">
                <a:latin typeface="微软雅黑" pitchFamily="34" charset="-122"/>
                <a:ea typeface="微软雅黑" pitchFamily="34" charset="-122"/>
              </a:rPr>
              <a:t>2039.14/1008.88=2.02097</a:t>
            </a:r>
          </a:p>
        </p:txBody>
      </p:sp>
    </p:spTree>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37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837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354013" y="1143000"/>
            <a:ext cx="3262312"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（三）互换价格的确定</a:t>
            </a:r>
          </a:p>
        </p:txBody>
      </p:sp>
      <p:sp>
        <p:nvSpPr>
          <p:cNvPr id="12" name="Rectangle 3"/>
          <p:cNvSpPr txBox="1">
            <a:spLocks noChangeArrowheads="1"/>
          </p:cNvSpPr>
          <p:nvPr/>
        </p:nvSpPr>
        <p:spPr>
          <a:xfrm>
            <a:off x="768350" y="1836738"/>
            <a:ext cx="10613012" cy="3902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buClr>
                <a:schemeClr val="tx1"/>
              </a:buClr>
              <a:buFont typeface="Arial" panose="020B0604020202020204" pitchFamily="34" charset="0"/>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smtClean="0">
                <a:solidFill>
                  <a:schemeClr val="tx2"/>
                </a:solidFill>
                <a:latin typeface="微软雅黑" panose="020B0503020204020204" pitchFamily="34" charset="-122"/>
                <a:ea typeface="微软雅黑" panose="020B0503020204020204" pitchFamily="34" charset="-122"/>
              </a:rPr>
              <a:t>、利率</a:t>
            </a:r>
            <a:r>
              <a:rPr lang="zh-CN" altLang="en-US" sz="2200" b="1" kern="0" dirty="0">
                <a:solidFill>
                  <a:schemeClr val="tx2"/>
                </a:solidFill>
                <a:latin typeface="微软雅黑" panose="020B0503020204020204" pitchFamily="34" charset="-122"/>
                <a:ea typeface="微软雅黑" panose="020B0503020204020204" pitchFamily="34" charset="-122"/>
              </a:rPr>
              <a:t>互换价格的</a:t>
            </a:r>
            <a:r>
              <a:rPr lang="zh-CN" altLang="en-US" sz="2200" b="1" kern="0" dirty="0" smtClean="0">
                <a:solidFill>
                  <a:schemeClr val="tx2"/>
                </a:solidFill>
                <a:latin typeface="微软雅黑" panose="020B0503020204020204" pitchFamily="34" charset="-122"/>
                <a:ea typeface="微软雅黑" panose="020B0503020204020204" pitchFamily="34" charset="-122"/>
              </a:rPr>
              <a:t>确定</a:t>
            </a:r>
            <a:endParaRPr lang="en-US" altLang="zh-CN" sz="2200" b="1" kern="0" dirty="0" smtClean="0">
              <a:solidFill>
                <a:schemeClr val="tx2"/>
              </a:solidFill>
              <a:latin typeface="微软雅黑" panose="020B0503020204020204" pitchFamily="34" charset="-122"/>
              <a:ea typeface="微软雅黑" panose="020B0503020204020204" pitchFamily="34" charset="-122"/>
            </a:endParaRPr>
          </a:p>
          <a:p>
            <a:pPr eaLnBrk="1" hangingPunct="1">
              <a:lnSpc>
                <a:spcPct val="15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利率</a:t>
            </a:r>
            <a:r>
              <a:rPr lang="zh-CN" altLang="en-US" sz="2000" dirty="0">
                <a:latin typeface="微软雅黑" panose="020B0503020204020204" pitchFamily="34" charset="-122"/>
                <a:ea typeface="微软雅黑" panose="020B0503020204020204" pitchFamily="34" charset="-122"/>
              </a:rPr>
              <a:t>互换通常是浮动利率和固定利率之间的调换，如果互换的浮动利率确定方式决定以后，互换的定价问题就是计算出使互换价值为零的互换固定利率。</a:t>
            </a:r>
          </a:p>
          <a:p>
            <a:pPr eaLnBrk="1" hangingPunct="1">
              <a:lnSpc>
                <a:spcPct val="15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利率</a:t>
            </a:r>
            <a:r>
              <a:rPr lang="zh-CN" altLang="en-US" sz="2000" dirty="0">
                <a:latin typeface="微软雅黑" panose="020B0503020204020204" pitchFamily="34" charset="-122"/>
                <a:ea typeface="微软雅黑" panose="020B0503020204020204" pitchFamily="34" charset="-122"/>
              </a:rPr>
              <a:t>互换协议可以看作是固定利率债券与浮动利率债券的组合，互换合约中分解出的固定利率债券的价值与分解出浮动利率债券价值之间的差就是利率互换价值。</a:t>
            </a:r>
          </a:p>
          <a:p>
            <a:pPr eaLnBrk="1" hangingPunct="1">
              <a:lnSpc>
                <a:spcPct val="15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利率</a:t>
            </a:r>
            <a:r>
              <a:rPr lang="zh-CN" altLang="en-US" sz="2000" dirty="0">
                <a:latin typeface="微软雅黑" panose="020B0503020204020204" pitchFamily="34" charset="-122"/>
                <a:ea typeface="微软雅黑" panose="020B0503020204020204" pitchFamily="34" charset="-122"/>
              </a:rPr>
              <a:t>互换定价就是要确定使互换价值为零时的固定债券利率 </a:t>
            </a:r>
          </a:p>
          <a:p>
            <a:pPr eaLnBrk="1" hangingPunct="1">
              <a:lnSpc>
                <a:spcPct val="150000"/>
              </a:lnSpc>
              <a:buFont typeface="Wingdings" panose="05000000000000000000" pitchFamily="2" charset="2"/>
              <a:buNone/>
              <a:defRPr/>
            </a:pP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defRPr/>
            </a:pP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Clr>
                <a:schemeClr val="tx1"/>
              </a:buClr>
              <a:buFont typeface="Wingdings" panose="05000000000000000000" pitchFamily="2" charset="2"/>
              <a:buNone/>
              <a:defRPr/>
            </a:pP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39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939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355600" y="1192213"/>
            <a:ext cx="3262313"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（三）互换价格的确定</a:t>
            </a:r>
          </a:p>
        </p:txBody>
      </p:sp>
      <p:sp>
        <p:nvSpPr>
          <p:cNvPr id="12" name="Rectangle 3"/>
          <p:cNvSpPr txBox="1">
            <a:spLocks noChangeArrowheads="1"/>
          </p:cNvSpPr>
          <p:nvPr/>
        </p:nvSpPr>
        <p:spPr>
          <a:xfrm>
            <a:off x="355600" y="1876425"/>
            <a:ext cx="6094413" cy="419363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Clr>
                <a:schemeClr val="tx1"/>
              </a:buClr>
              <a:buFont typeface="Arial" panose="020B0604020202020204" pitchFamily="34" charset="0"/>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smtClean="0">
                <a:solidFill>
                  <a:schemeClr val="tx2"/>
                </a:solidFill>
                <a:latin typeface="微软雅黑" panose="020B0503020204020204" pitchFamily="34" charset="-122"/>
                <a:ea typeface="微软雅黑" panose="020B0503020204020204" pitchFamily="34" charset="-122"/>
              </a:rPr>
              <a:t>、利率</a:t>
            </a:r>
            <a:r>
              <a:rPr lang="zh-CN" altLang="en-US" sz="2200" b="1" kern="0" dirty="0">
                <a:solidFill>
                  <a:schemeClr val="tx2"/>
                </a:solidFill>
                <a:latin typeface="微软雅黑" panose="020B0503020204020204" pitchFamily="34" charset="-122"/>
                <a:ea typeface="微软雅黑" panose="020B0503020204020204" pitchFamily="34" charset="-122"/>
              </a:rPr>
              <a:t>互换价格的</a:t>
            </a:r>
            <a:r>
              <a:rPr lang="zh-CN" altLang="en-US" sz="2200" b="1" kern="0" dirty="0" smtClean="0">
                <a:solidFill>
                  <a:schemeClr val="tx2"/>
                </a:solidFill>
                <a:latin typeface="微软雅黑" panose="020B0503020204020204" pitchFamily="34" charset="-122"/>
                <a:ea typeface="微软雅黑" panose="020B0503020204020204" pitchFamily="34" charset="-122"/>
              </a:rPr>
              <a:t>确定</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itchFamily="2" charset="2"/>
              <a:buChar char="n"/>
              <a:defRPr/>
            </a:pPr>
            <a:r>
              <a:rPr lang="en-US" altLang="zh-CN" sz="2000" dirty="0" smtClean="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两家公司于</a:t>
            </a:r>
            <a:r>
              <a:rPr lang="en-US" altLang="zh-CN" sz="2000" dirty="0" smtClean="0">
                <a:latin typeface="微软雅黑" panose="020B0503020204020204" pitchFamily="34" charset="-122"/>
                <a:ea typeface="微软雅黑" panose="020B0503020204020204" pitchFamily="34" charset="-122"/>
              </a:rPr>
              <a:t>2015</a:t>
            </a:r>
            <a:r>
              <a:rPr lang="zh-CN" altLang="en-US" sz="2000" dirty="0" smtClean="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日签订一份三年期的利率互换协议，名义本金</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亿美元。</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公司向</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公司按照年利率</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％支付利息，</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公司则按</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个月期</a:t>
            </a:r>
            <a:r>
              <a:rPr lang="en-US" altLang="zh-CN" sz="2000" dirty="0">
                <a:latin typeface="微软雅黑" panose="020B0503020204020204" pitchFamily="34" charset="-122"/>
                <a:ea typeface="微软雅黑" panose="020B0503020204020204" pitchFamily="34" charset="-122"/>
              </a:rPr>
              <a:t>LIBOR</a:t>
            </a:r>
            <a:r>
              <a:rPr lang="zh-CN" altLang="en-US" sz="2000" dirty="0">
                <a:latin typeface="微软雅黑" panose="020B0503020204020204" pitchFamily="34" charset="-122"/>
                <a:ea typeface="微软雅黑" panose="020B0503020204020204" pitchFamily="34" charset="-122"/>
              </a:rPr>
              <a:t>向</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公司支付利息，利息每半年支付一次。该利率互换可以看作是：</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公司向</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公司出售了一份</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亿美元的浮动利率（</a:t>
            </a:r>
            <a:r>
              <a:rPr lang="en-US" altLang="zh-CN" sz="2000" dirty="0">
                <a:latin typeface="微软雅黑" panose="020B0503020204020204" pitchFamily="34" charset="-122"/>
                <a:ea typeface="微软雅黑" panose="020B0503020204020204" pitchFamily="34" charset="-122"/>
              </a:rPr>
              <a:t>LIBOR</a:t>
            </a:r>
            <a:r>
              <a:rPr lang="zh-CN" altLang="en-US" sz="2000" dirty="0">
                <a:latin typeface="微软雅黑" panose="020B0503020204020204" pitchFamily="34" charset="-122"/>
                <a:ea typeface="微软雅黑" panose="020B0503020204020204" pitchFamily="34" charset="-122"/>
              </a:rPr>
              <a:t>）债券，同时向</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公司购买了一份</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亿美元的固定利率（</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％的年利率，每半年付息一次）债券。</a:t>
            </a:r>
          </a:p>
          <a:p>
            <a:pPr eaLnBrk="1" hangingPunct="1">
              <a:lnSpc>
                <a:spcPct val="150000"/>
              </a:lnSpc>
              <a:spcBef>
                <a:spcPts val="0"/>
              </a:spcBef>
              <a:buFont typeface="Wingdings" panose="05000000000000000000" pitchFamily="2" charset="2"/>
              <a:buNone/>
              <a:defRPr/>
            </a:pP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defRPr/>
            </a:pP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chemeClr val="tx1"/>
              </a:buClr>
              <a:buFont typeface="Wingdings" panose="05000000000000000000" pitchFamily="2" charset="2"/>
              <a:buNone/>
              <a:defRPr/>
            </a:pPr>
            <a:endParaRPr lang="zh-CN" altLang="en-US" sz="2000" dirty="0">
              <a:latin typeface="微软雅黑" panose="020B0503020204020204" pitchFamily="34" charset="-122"/>
              <a:ea typeface="微软雅黑" panose="020B0503020204020204" pitchFamily="34" charset="-122"/>
            </a:endParaRPr>
          </a:p>
        </p:txBody>
      </p:sp>
      <p:pic>
        <p:nvPicPr>
          <p:cNvPr id="5939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5624" y="2636195"/>
            <a:ext cx="5010827" cy="306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375D80"/>
                  </a:outerShdw>
                </a:effectLst>
              </a14:hiddenEffects>
            </a:ext>
          </a:extLst>
        </p:spPr>
      </p:pic>
    </p:spTree>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41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60419"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354013" y="1074738"/>
            <a:ext cx="3262432" cy="581057"/>
          </a:xfrm>
          <a:prstGeom prst="rect">
            <a:avLst/>
          </a:prstGeom>
        </p:spPr>
        <p:txBody>
          <a:bodyPr wrap="none">
            <a:spAutoFit/>
          </a:bodyPr>
          <a:lstStyle/>
          <a:p>
            <a:pPr eaLnBrk="1" hangingPunct="1">
              <a:lnSpc>
                <a:spcPct val="150000"/>
              </a:lnSpc>
              <a:defRPr/>
            </a:pPr>
            <a:r>
              <a:rPr lang="zh-CN" altLang="en-US" sz="2400" b="1" kern="0" dirty="0">
                <a:latin typeface="微软雅黑" panose="020B0503020204020204" pitchFamily="34" charset="-122"/>
                <a:ea typeface="微软雅黑" panose="020B0503020204020204" pitchFamily="34" charset="-122"/>
              </a:rPr>
              <a:t>（三）互换价格的确定</a:t>
            </a:r>
          </a:p>
        </p:txBody>
      </p:sp>
      <p:sp>
        <p:nvSpPr>
          <p:cNvPr id="12" name="Rectangle 3"/>
          <p:cNvSpPr txBox="1">
            <a:spLocks noChangeArrowheads="1"/>
          </p:cNvSpPr>
          <p:nvPr/>
        </p:nvSpPr>
        <p:spPr>
          <a:xfrm>
            <a:off x="768350" y="1833266"/>
            <a:ext cx="10700562" cy="3902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ts val="3200"/>
              </a:lnSpc>
              <a:spcBef>
                <a:spcPts val="0"/>
              </a:spcBef>
              <a:buClr>
                <a:schemeClr val="tx1"/>
              </a:buClr>
              <a:buFont typeface="Arial" panose="020B0604020202020204" pitchFamily="34" charset="0"/>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smtClean="0">
                <a:solidFill>
                  <a:schemeClr val="tx2"/>
                </a:solidFill>
                <a:latin typeface="微软雅黑" panose="020B0503020204020204" pitchFamily="34" charset="-122"/>
                <a:ea typeface="微软雅黑" panose="020B0503020204020204" pitchFamily="34" charset="-122"/>
              </a:rPr>
              <a:t>、利率</a:t>
            </a:r>
            <a:r>
              <a:rPr lang="zh-CN" altLang="en-US" sz="2200" b="1" kern="0" dirty="0">
                <a:solidFill>
                  <a:schemeClr val="tx2"/>
                </a:solidFill>
                <a:latin typeface="微软雅黑" panose="020B0503020204020204" pitchFamily="34" charset="-122"/>
                <a:ea typeface="微软雅黑" panose="020B0503020204020204" pitchFamily="34" charset="-122"/>
              </a:rPr>
              <a:t>互换价格的</a:t>
            </a:r>
            <a:r>
              <a:rPr lang="zh-CN" altLang="en-US" sz="2200" b="1" kern="0" dirty="0" smtClean="0">
                <a:solidFill>
                  <a:schemeClr val="tx2"/>
                </a:solidFill>
                <a:latin typeface="微软雅黑" panose="020B0503020204020204" pitchFamily="34" charset="-122"/>
                <a:ea typeface="微软雅黑" panose="020B0503020204020204" pitchFamily="34" charset="-122"/>
              </a:rPr>
              <a:t>确定</a:t>
            </a:r>
            <a:endParaRPr lang="zh-CN" altLang="en-US" sz="2000" dirty="0">
              <a:latin typeface="微软雅黑" panose="020B0503020204020204" pitchFamily="34" charset="-122"/>
              <a:ea typeface="微软雅黑" panose="020B0503020204020204" pitchFamily="34" charset="-122"/>
            </a:endParaRPr>
          </a:p>
          <a:p>
            <a:pPr eaLnBrk="1" hangingPunct="1">
              <a:lnSpc>
                <a:spcPts val="32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VI</a:t>
            </a:r>
            <a:r>
              <a:rPr lang="zh-CN" altLang="en-US" sz="2000" dirty="0">
                <a:latin typeface="微软雅黑" panose="020B0503020204020204" pitchFamily="34" charset="-122"/>
                <a:ea typeface="微软雅黑" panose="020B0503020204020204" pitchFamily="34" charset="-122"/>
              </a:rPr>
              <a:t>表示利率互换的价值，</a:t>
            </a:r>
            <a:r>
              <a:rPr lang="en-US" altLang="zh-CN" sz="2000" dirty="0">
                <a:latin typeface="微软雅黑" panose="020B0503020204020204" pitchFamily="34" charset="-122"/>
                <a:ea typeface="微软雅黑" panose="020B0503020204020204" pitchFamily="34" charset="-122"/>
              </a:rPr>
              <a:t>BG</a:t>
            </a:r>
            <a:r>
              <a:rPr lang="zh-CN" altLang="en-US" sz="2000" dirty="0">
                <a:latin typeface="微软雅黑" panose="020B0503020204020204" pitchFamily="34" charset="-122"/>
                <a:ea typeface="微软雅黑" panose="020B0503020204020204" pitchFamily="34" charset="-122"/>
              </a:rPr>
              <a:t>表示互换合约中分解出的固定利率债券的价值。</a:t>
            </a:r>
            <a:r>
              <a:rPr lang="en-US" altLang="zh-CN" sz="2000" dirty="0">
                <a:latin typeface="微软雅黑" panose="020B0503020204020204" pitchFamily="34" charset="-122"/>
                <a:ea typeface="微软雅黑" panose="020B0503020204020204" pitchFamily="34" charset="-122"/>
              </a:rPr>
              <a:t>BF</a:t>
            </a:r>
            <a:r>
              <a:rPr lang="zh-CN" altLang="en-US" sz="2000" dirty="0">
                <a:latin typeface="微软雅黑" panose="020B0503020204020204" pitchFamily="34" charset="-122"/>
                <a:ea typeface="微软雅黑" panose="020B0503020204020204" pitchFamily="34" charset="-122"/>
              </a:rPr>
              <a:t>表示互换合约中分解出的浮动利率债券的价值。那么</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2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公司来说，利率互换的价值是</a:t>
            </a:r>
            <a:r>
              <a:rPr lang="zh-CN" altLang="en-US" sz="2000"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VI=BG-BF </a:t>
            </a:r>
          </a:p>
          <a:p>
            <a:pPr eaLnBrk="1" hangingPunct="1">
              <a:lnSpc>
                <a:spcPts val="32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公司而言，这个互换的价值是</a:t>
            </a:r>
            <a:r>
              <a:rPr lang="zh-CN" altLang="en-US" sz="2000"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VI=BF -BG </a:t>
            </a:r>
          </a:p>
          <a:p>
            <a:pPr eaLnBrk="1" hangingPunct="1">
              <a:lnSpc>
                <a:spcPts val="32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表示利率互换中的名义本金，</a:t>
            </a:r>
            <a:r>
              <a:rPr lang="en-US" altLang="zh-CN" sz="2000" dirty="0" err="1">
                <a:latin typeface="微软雅黑" panose="020B0503020204020204" pitchFamily="34" charset="-122"/>
                <a:ea typeface="微软雅黑" panose="020B0503020204020204" pitchFamily="34" charset="-122"/>
              </a:rPr>
              <a:t>ti</a:t>
            </a:r>
            <a:r>
              <a:rPr lang="zh-CN" altLang="en-US" sz="2000" dirty="0">
                <a:latin typeface="微软雅黑" panose="020B0503020204020204" pitchFamily="34" charset="-122"/>
                <a:ea typeface="微软雅黑" panose="020B0503020204020204" pitchFamily="34" charset="-122"/>
              </a:rPr>
              <a:t>为距第</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次支付利息的时间；</a:t>
            </a:r>
            <a:r>
              <a:rPr lang="en-US" altLang="zh-CN" sz="2000" dirty="0" err="1">
                <a:latin typeface="微软雅黑" panose="020B0503020204020204" pitchFamily="34" charset="-122"/>
                <a:ea typeface="微软雅黑" panose="020B0503020204020204" pitchFamily="34" charset="-122"/>
              </a:rPr>
              <a:t>ri</a:t>
            </a:r>
            <a:r>
              <a:rPr lang="zh-CN" altLang="en-US" sz="2000" dirty="0">
                <a:latin typeface="微软雅黑" panose="020B0503020204020204" pitchFamily="34" charset="-122"/>
                <a:ea typeface="微软雅黑" panose="020B0503020204020204" pitchFamily="34" charset="-122"/>
              </a:rPr>
              <a:t>为到期日的</a:t>
            </a:r>
            <a:r>
              <a:rPr lang="en-US" altLang="zh-CN" sz="2000" dirty="0">
                <a:latin typeface="微软雅黑" panose="020B0503020204020204" pitchFamily="34" charset="-122"/>
                <a:ea typeface="微软雅黑" panose="020B0503020204020204" pitchFamily="34" charset="-122"/>
              </a:rPr>
              <a:t>LIBOR</a:t>
            </a:r>
            <a:r>
              <a:rPr lang="zh-CN" altLang="en-US" sz="2000" dirty="0">
                <a:latin typeface="微软雅黑" panose="020B0503020204020204" pitchFamily="34" charset="-122"/>
                <a:ea typeface="微软雅黑" panose="020B0503020204020204" pitchFamily="34" charset="-122"/>
              </a:rPr>
              <a:t>零息票利率，互换和其他柜台交易市场上的金融工具定价的时候，现金流通常用</a:t>
            </a:r>
            <a:r>
              <a:rPr lang="en-US" altLang="zh-CN" sz="2000" dirty="0">
                <a:latin typeface="微软雅黑" panose="020B0503020204020204" pitchFamily="34" charset="-122"/>
                <a:ea typeface="微软雅黑" panose="020B0503020204020204" pitchFamily="34" charset="-122"/>
              </a:rPr>
              <a:t>LIBOR</a:t>
            </a:r>
            <a:r>
              <a:rPr lang="zh-CN" altLang="en-US" sz="2000" dirty="0">
                <a:latin typeface="微软雅黑" panose="020B0503020204020204" pitchFamily="34" charset="-122"/>
                <a:ea typeface="微软雅黑" panose="020B0503020204020204" pitchFamily="34" charset="-122"/>
              </a:rPr>
              <a:t>零息票利率贴现；</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为支付日支付的固定利息额，那么，固定利率债券的价值</a:t>
            </a:r>
            <a:r>
              <a:rPr lang="zh-CN" altLang="en-US" sz="2000" dirty="0" smtClean="0">
                <a:latin typeface="微软雅黑" panose="020B0503020204020204" pitchFamily="34" charset="-122"/>
                <a:ea typeface="微软雅黑" panose="020B0503020204020204" pitchFamily="34" charset="-122"/>
              </a:rPr>
              <a:t>为</a:t>
            </a:r>
            <a:endParaRPr lang="zh-CN" altLang="en-US" sz="2000" dirty="0">
              <a:latin typeface="微软雅黑" panose="020B0503020204020204" pitchFamily="34" charset="-122"/>
              <a:ea typeface="微软雅黑" panose="020B0503020204020204" pitchFamily="34" charset="-122"/>
            </a:endParaRPr>
          </a:p>
        </p:txBody>
      </p:sp>
      <p:graphicFrame>
        <p:nvGraphicFramePr>
          <p:cNvPr id="60423" name="Object 4"/>
          <p:cNvGraphicFramePr>
            <a:graphicFrameLocks noChangeAspect="1"/>
          </p:cNvGraphicFramePr>
          <p:nvPr>
            <p:extLst>
              <p:ext uri="{D42A27DB-BD31-4B8C-83A1-F6EECF244321}">
                <p14:modId xmlns:p14="http://schemas.microsoft.com/office/powerpoint/2010/main" val="3145471918"/>
              </p:ext>
            </p:extLst>
          </p:nvPr>
        </p:nvGraphicFramePr>
        <p:xfrm>
          <a:off x="7181850" y="5257061"/>
          <a:ext cx="3455988" cy="1008063"/>
        </p:xfrm>
        <a:graphic>
          <a:graphicData uri="http://schemas.openxmlformats.org/presentationml/2006/ole">
            <mc:AlternateContent xmlns:mc="http://schemas.openxmlformats.org/markup-compatibility/2006">
              <mc:Choice xmlns:v="urn:schemas-microsoft-com:vml" Requires="v">
                <p:oleObj spid="_x0000_s60450" name="公式" r:id="rId4" imgW="1485900" imgH="431800" progId="Equation.3">
                  <p:embed/>
                </p:oleObj>
              </mc:Choice>
              <mc:Fallback>
                <p:oleObj name="公式" r:id="rId4" imgW="14859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1850" y="5257061"/>
                        <a:ext cx="345598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4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61443"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355600" y="1241425"/>
            <a:ext cx="3262313"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（三）互换价格的确定</a:t>
            </a:r>
          </a:p>
        </p:txBody>
      </p:sp>
      <p:sp>
        <p:nvSpPr>
          <p:cNvPr id="12" name="Rectangle 3"/>
          <p:cNvSpPr txBox="1">
            <a:spLocks noChangeArrowheads="1"/>
          </p:cNvSpPr>
          <p:nvPr/>
        </p:nvSpPr>
        <p:spPr>
          <a:xfrm>
            <a:off x="560388" y="1973263"/>
            <a:ext cx="11053762" cy="3902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Clr>
                <a:schemeClr val="tx1"/>
              </a:buClr>
              <a:buFont typeface="Arial" panose="020B0604020202020204" pitchFamily="34" charset="0"/>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smtClean="0">
                <a:solidFill>
                  <a:schemeClr val="tx2"/>
                </a:solidFill>
                <a:latin typeface="微软雅黑" panose="020B0503020204020204" pitchFamily="34" charset="-122"/>
                <a:ea typeface="微软雅黑" panose="020B0503020204020204" pitchFamily="34" charset="-122"/>
              </a:rPr>
              <a:t>、利率</a:t>
            </a:r>
            <a:r>
              <a:rPr lang="zh-CN" altLang="en-US" sz="2200" b="1" kern="0" dirty="0">
                <a:solidFill>
                  <a:schemeClr val="tx2"/>
                </a:solidFill>
                <a:latin typeface="微软雅黑" panose="020B0503020204020204" pitchFamily="34" charset="-122"/>
                <a:ea typeface="微软雅黑" panose="020B0503020204020204" pitchFamily="34" charset="-122"/>
              </a:rPr>
              <a:t>互换价格的</a:t>
            </a:r>
            <a:r>
              <a:rPr lang="zh-CN" altLang="en-US" sz="2200" b="1" kern="0" dirty="0" smtClean="0">
                <a:solidFill>
                  <a:schemeClr val="tx2"/>
                </a:solidFill>
                <a:latin typeface="微软雅黑" panose="020B0503020204020204" pitchFamily="34" charset="-122"/>
                <a:ea typeface="微软雅黑" panose="020B0503020204020204" pitchFamily="34" charset="-122"/>
              </a:rPr>
              <a:t>确定</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浮动利率</a:t>
            </a:r>
            <a:r>
              <a:rPr lang="zh-CN" altLang="en-US" sz="2000" dirty="0">
                <a:latin typeface="微软雅黑" panose="020B0503020204020204" pitchFamily="34" charset="-122"/>
                <a:ea typeface="微软雅黑" panose="020B0503020204020204" pitchFamily="34" charset="-122"/>
              </a:rPr>
              <a:t>债券的价值。根据浮动利率债券的性质，在紧接浮动利率债券支付利息的那一刻，浮动利率债券的价值为其本金</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。假设利息下一支付日应支付的浮动利息额为</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（这是已知的），那么在下一次利息支付时间</a:t>
            </a:r>
            <a:r>
              <a:rPr lang="en-US" altLang="zh-CN" sz="2000" dirty="0">
                <a:latin typeface="微软雅黑" panose="020B0503020204020204" pitchFamily="34" charset="-122"/>
                <a:ea typeface="微软雅黑" panose="020B0503020204020204" pitchFamily="34" charset="-122"/>
              </a:rPr>
              <a:t>t1</a:t>
            </a:r>
            <a:r>
              <a:rPr lang="zh-CN" altLang="en-US" sz="2000" dirty="0">
                <a:latin typeface="微软雅黑" panose="020B0503020204020204" pitchFamily="34" charset="-122"/>
                <a:ea typeface="微软雅黑" panose="020B0503020204020204" pitchFamily="34" charset="-122"/>
              </a:rPr>
              <a:t>前的一刻，浮动利率债券的价值为： </a:t>
            </a:r>
          </a:p>
          <a:p>
            <a:pPr eaLnBrk="1" hangingPunct="1">
              <a:lnSpc>
                <a:spcPct val="150000"/>
              </a:lnSpc>
              <a:spcBef>
                <a:spcPts val="0"/>
              </a:spcBef>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BF=L+K* </a:t>
            </a:r>
          </a:p>
          <a:p>
            <a:pPr eaLnBrk="1" hangingPunct="1">
              <a:lnSpc>
                <a:spcPct val="150000"/>
              </a:lnSpc>
              <a:spcBef>
                <a:spcPts val="0"/>
              </a:spcBef>
              <a:buFont typeface="Wingdings" panose="05000000000000000000" pitchFamily="2" charset="2"/>
              <a:buNone/>
              <a:defRPr/>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折现到现在的浮动利率债券的价值应该为：</a:t>
            </a:r>
          </a:p>
          <a:p>
            <a:pPr eaLnBrk="1" hangingPunct="1">
              <a:lnSpc>
                <a:spcPct val="150000"/>
              </a:lnSpc>
              <a:spcBef>
                <a:spcPts val="0"/>
              </a:spcBef>
              <a:defRPr/>
            </a:pP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chemeClr val="tx1"/>
              </a:buClr>
              <a:buFont typeface="Wingdings" panose="05000000000000000000" pitchFamily="2" charset="2"/>
              <a:buNone/>
              <a:defRPr/>
            </a:pPr>
            <a:endParaRPr lang="zh-CN" altLang="en-US" sz="2000" dirty="0">
              <a:latin typeface="微软雅黑" panose="020B0503020204020204" pitchFamily="34" charset="-122"/>
              <a:ea typeface="微软雅黑" panose="020B0503020204020204" pitchFamily="34" charset="-122"/>
            </a:endParaRPr>
          </a:p>
        </p:txBody>
      </p:sp>
      <p:graphicFrame>
        <p:nvGraphicFramePr>
          <p:cNvPr id="61447" name="Object 4"/>
          <p:cNvGraphicFramePr>
            <a:graphicFrameLocks noChangeAspect="1"/>
          </p:cNvGraphicFramePr>
          <p:nvPr/>
        </p:nvGraphicFramePr>
        <p:xfrm>
          <a:off x="6640513" y="4410075"/>
          <a:ext cx="3455987" cy="719138"/>
        </p:xfrm>
        <a:graphic>
          <a:graphicData uri="http://schemas.openxmlformats.org/presentationml/2006/ole">
            <mc:AlternateContent xmlns:mc="http://schemas.openxmlformats.org/markup-compatibility/2006">
              <mc:Choice xmlns:v="urn:schemas-microsoft-com:vml" Requires="v">
                <p:oleObj spid="_x0000_s61474" name="公式" r:id="rId4" imgW="1181100" imgH="228600" progId="Equation.3">
                  <p:embed/>
                </p:oleObj>
              </mc:Choice>
              <mc:Fallback>
                <p:oleObj name="公式" r:id="rId4" imgW="11811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0513" y="4410075"/>
                        <a:ext cx="345598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46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6246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三、衍生工具的定价</a:t>
            </a:r>
            <a:endParaRPr lang="zh-CN" altLang="en-US" sz="2400" b="1">
              <a:solidFill>
                <a:srgbClr val="595959"/>
              </a:solidFill>
              <a:latin typeface="微软雅黑" pitchFamily="34" charset="-122"/>
              <a:ea typeface="微软雅黑" pitchFamily="34" charset="-122"/>
            </a:endParaRPr>
          </a:p>
        </p:txBody>
      </p:sp>
      <p:sp>
        <p:nvSpPr>
          <p:cNvPr id="8" name="矩形 7"/>
          <p:cNvSpPr/>
          <p:nvPr/>
        </p:nvSpPr>
        <p:spPr>
          <a:xfrm>
            <a:off x="355600" y="1201738"/>
            <a:ext cx="3262313"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（三）互换价格的确定</a:t>
            </a:r>
          </a:p>
        </p:txBody>
      </p:sp>
      <p:sp>
        <p:nvSpPr>
          <p:cNvPr id="12" name="Rectangle 3"/>
          <p:cNvSpPr txBox="1">
            <a:spLocks noChangeArrowheads="1"/>
          </p:cNvSpPr>
          <p:nvPr/>
        </p:nvSpPr>
        <p:spPr>
          <a:xfrm>
            <a:off x="430213" y="1890713"/>
            <a:ext cx="5007549" cy="3902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Clr>
                <a:schemeClr val="tx1"/>
              </a:buClr>
              <a:buFont typeface="Arial" panose="020B0604020202020204" pitchFamily="34" charset="0"/>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smtClean="0">
                <a:solidFill>
                  <a:schemeClr val="tx2"/>
                </a:solidFill>
                <a:latin typeface="微软雅黑" panose="020B0503020204020204" pitchFamily="34" charset="-122"/>
                <a:ea typeface="微软雅黑" panose="020B0503020204020204" pitchFamily="34" charset="-122"/>
              </a:rPr>
              <a:t>、利率</a:t>
            </a:r>
            <a:r>
              <a:rPr lang="zh-CN" altLang="en-US" sz="2200" b="1" kern="0" dirty="0">
                <a:solidFill>
                  <a:schemeClr val="tx2"/>
                </a:solidFill>
                <a:latin typeface="微软雅黑" panose="020B0503020204020204" pitchFamily="34" charset="-122"/>
                <a:ea typeface="微软雅黑" panose="020B0503020204020204" pitchFamily="34" charset="-122"/>
              </a:rPr>
              <a:t>互换价格的</a:t>
            </a:r>
            <a:r>
              <a:rPr lang="zh-CN" altLang="en-US" sz="2200" b="1" kern="0" dirty="0" smtClean="0">
                <a:solidFill>
                  <a:schemeClr val="tx2"/>
                </a:solidFill>
                <a:latin typeface="微软雅黑" panose="020B0503020204020204" pitchFamily="34" charset="-122"/>
                <a:ea typeface="微软雅黑" panose="020B0503020204020204" pitchFamily="34" charset="-122"/>
              </a:rPr>
              <a:t>确定</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上例</a:t>
            </a:r>
            <a:r>
              <a:rPr lang="zh-CN" altLang="en-US" sz="2000" dirty="0">
                <a:latin typeface="微软雅黑" panose="020B0503020204020204" pitchFamily="34" charset="-122"/>
                <a:ea typeface="微软雅黑" panose="020B0503020204020204" pitchFamily="34" charset="-122"/>
              </a:rPr>
              <a:t>中，如果</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公司互换还有</a:t>
            </a:r>
            <a:r>
              <a:rPr lang="en-US" altLang="zh-CN" sz="2000" dirty="0">
                <a:latin typeface="微软雅黑" panose="020B0503020204020204" pitchFamily="34" charset="-122"/>
                <a:ea typeface="微软雅黑" panose="020B0503020204020204" pitchFamily="34" charset="-122"/>
              </a:rPr>
              <a:t>1.25</a:t>
            </a:r>
            <a:r>
              <a:rPr lang="zh-CN" altLang="en-US" sz="2000" dirty="0">
                <a:latin typeface="微软雅黑" panose="020B0503020204020204" pitchFamily="34" charset="-122"/>
                <a:ea typeface="微软雅黑" panose="020B0503020204020204" pitchFamily="34" charset="-122"/>
              </a:rPr>
              <a:t>年的期限，</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个月、</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个月和</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个月的</a:t>
            </a:r>
            <a:r>
              <a:rPr lang="en-US" altLang="zh-CN" sz="2000" dirty="0">
                <a:latin typeface="微软雅黑" panose="020B0503020204020204" pitchFamily="34" charset="-122"/>
                <a:ea typeface="微软雅黑" panose="020B0503020204020204" pitchFamily="34" charset="-122"/>
              </a:rPr>
              <a:t>LIBOR</a:t>
            </a:r>
            <a:r>
              <a:rPr lang="zh-CN" altLang="en-US" sz="2000" dirty="0">
                <a:latin typeface="微软雅黑" panose="020B0503020204020204" pitchFamily="34" charset="-122"/>
                <a:ea typeface="微软雅黑" panose="020B0503020204020204" pitchFamily="34" charset="-122"/>
              </a:rPr>
              <a:t>（连续复利率）分别为</a:t>
            </a:r>
            <a:r>
              <a:rPr lang="en-US" altLang="zh-CN" sz="2000" dirty="0">
                <a:latin typeface="微软雅黑" panose="020B0503020204020204" pitchFamily="34" charset="-122"/>
                <a:ea typeface="微软雅黑" panose="020B0503020204020204" pitchFamily="34" charset="-122"/>
              </a:rPr>
              <a:t>8.1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8.8</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9.1</a:t>
            </a:r>
            <a:r>
              <a:rPr lang="zh-CN" altLang="en-US" sz="2000" dirty="0">
                <a:latin typeface="微软雅黑" panose="020B0503020204020204" pitchFamily="34" charset="-122"/>
                <a:ea typeface="微软雅黑" panose="020B0503020204020204" pitchFamily="34" charset="-122"/>
              </a:rPr>
              <a:t>％。上一次利息支付日的</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个月</a:t>
            </a:r>
            <a:r>
              <a:rPr lang="en-US" altLang="zh-CN" sz="2000" dirty="0">
                <a:latin typeface="微软雅黑" panose="020B0503020204020204" pitchFamily="34" charset="-122"/>
                <a:ea typeface="微软雅黑" panose="020B0503020204020204" pitchFamily="34" charset="-122"/>
              </a:rPr>
              <a:t>LIBOR</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8.2</a:t>
            </a:r>
            <a:r>
              <a:rPr lang="zh-CN" altLang="en-US" sz="2000" dirty="0">
                <a:latin typeface="微软雅黑" panose="020B0503020204020204" pitchFamily="34" charset="-122"/>
                <a:ea typeface="微软雅黑" panose="020B0503020204020204" pitchFamily="34" charset="-122"/>
              </a:rPr>
              <a:t>％（半年计一次复利）。</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公司利率互换的</a:t>
            </a:r>
            <a:r>
              <a:rPr lang="zh-CN" altLang="en-US" sz="2000" dirty="0" smtClean="0">
                <a:latin typeface="微软雅黑" panose="020B0503020204020204" pitchFamily="34" charset="-122"/>
                <a:ea typeface="微软雅黑" panose="020B0503020204020204" pitchFamily="34" charset="-122"/>
              </a:rPr>
              <a:t>价值</a:t>
            </a:r>
            <a:endParaRPr lang="en-US" altLang="zh-CN" sz="2000" dirty="0" smtClean="0">
              <a:latin typeface="微软雅黑" panose="020B0503020204020204" pitchFamily="34" charset="-122"/>
              <a:ea typeface="微软雅黑" panose="020B0503020204020204" pitchFamily="34" charset="-122"/>
            </a:endParaRPr>
          </a:p>
        </p:txBody>
      </p:sp>
      <p:pic>
        <p:nvPicPr>
          <p:cNvPr id="62471" name="Picture 9"/>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2261"/>
          <a:stretch/>
        </p:blipFill>
        <p:spPr bwMode="auto">
          <a:xfrm>
            <a:off x="5727970" y="1585913"/>
            <a:ext cx="595603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375D80"/>
                  </a:outerShdw>
                </a:effectLst>
              </a14:hiddenEffects>
            </a:ext>
          </a:extLst>
        </p:spPr>
      </p:pic>
      <p:sp>
        <p:nvSpPr>
          <p:cNvPr id="62472" name="矩形 1"/>
          <p:cNvSpPr>
            <a:spLocks noChangeArrowheads="1"/>
          </p:cNvSpPr>
          <p:nvPr/>
        </p:nvSpPr>
        <p:spPr bwMode="auto">
          <a:xfrm>
            <a:off x="875354" y="5343525"/>
            <a:ext cx="3792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dirty="0">
                <a:latin typeface="微软雅黑" pitchFamily="34" charset="-122"/>
                <a:ea typeface="微软雅黑" pitchFamily="34" charset="-122"/>
              </a:rPr>
              <a:t>互换的固定利率应为：</a:t>
            </a:r>
            <a:r>
              <a:rPr lang="en-US" altLang="zh-CN" sz="2000" dirty="0">
                <a:latin typeface="微软雅黑" pitchFamily="34" charset="-122"/>
                <a:ea typeface="微软雅黑" pitchFamily="34" charset="-122"/>
              </a:rPr>
              <a:t>9.0997%</a:t>
            </a:r>
          </a:p>
        </p:txBody>
      </p:sp>
    </p:spTree>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63490"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63491"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a:solidFill>
                  <a:srgbClr val="FFFFFF"/>
                </a:solidFill>
                <a:latin typeface="微软雅黑" pitchFamily="34" charset="-122"/>
                <a:ea typeface="微软雅黑" pitchFamily="34" charset="-122"/>
              </a:rPr>
              <a:t>本讲讨论</a:t>
            </a:r>
          </a:p>
        </p:txBody>
      </p:sp>
      <p:sp>
        <p:nvSpPr>
          <p:cNvPr id="63493"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04</a:t>
            </a:r>
            <a:endParaRPr lang="zh-CN" altLang="en-US" sz="6600" b="1">
              <a:solidFill>
                <a:srgbClr val="FFFFFF"/>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35738" y="3295650"/>
            <a:ext cx="4964112"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4515"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64516"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矩形 10"/>
          <p:cNvSpPr>
            <a:spLocks noChangeArrowheads="1"/>
          </p:cNvSpPr>
          <p:nvPr/>
        </p:nvSpPr>
        <p:spPr bwMode="auto">
          <a:xfrm>
            <a:off x="354013" y="1539875"/>
            <a:ext cx="26463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Wingdings" pitchFamily="2" charset="2"/>
              <a:buNone/>
            </a:pPr>
            <a:r>
              <a:rPr lang="zh-CN" altLang="en-US" sz="2400" b="1">
                <a:latin typeface="微软雅黑" pitchFamily="34" charset="-122"/>
                <a:ea typeface="微软雅黑" pitchFamily="34" charset="-122"/>
              </a:rPr>
              <a:t>（一）本讲讨论题</a:t>
            </a:r>
            <a:endParaRPr lang="en-US" altLang="zh-CN" sz="2400" b="1">
              <a:latin typeface="微软雅黑" pitchFamily="34" charset="-122"/>
              <a:ea typeface="微软雅黑" pitchFamily="34" charset="-122"/>
            </a:endParaRPr>
          </a:p>
        </p:txBody>
      </p:sp>
      <p:sp>
        <p:nvSpPr>
          <p:cNvPr id="6451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solidFill>
                  <a:srgbClr val="595959"/>
                </a:solidFill>
                <a:latin typeface="微软雅黑" pitchFamily="34" charset="-122"/>
                <a:ea typeface="微软雅黑" pitchFamily="34" charset="-122"/>
              </a:rPr>
              <a:t>四、本讲讨论</a:t>
            </a:r>
          </a:p>
        </p:txBody>
      </p:sp>
      <p:sp>
        <p:nvSpPr>
          <p:cNvPr id="46087" name="Rectangle 3"/>
          <p:cNvSpPr txBox="1">
            <a:spLocks noChangeArrowheads="1"/>
          </p:cNvSpPr>
          <p:nvPr/>
        </p:nvSpPr>
        <p:spPr bwMode="auto">
          <a:xfrm>
            <a:off x="1139100" y="2197775"/>
            <a:ext cx="8666163"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Clr>
                <a:srgbClr val="00B050"/>
              </a:buClr>
              <a:buFont typeface="Wingdings" pitchFamily="2" charset="2"/>
              <a:buChar char="n"/>
              <a:defRPr/>
            </a:pPr>
            <a:r>
              <a:rPr lang="zh-CN" altLang="en-US" sz="2000" b="1" dirty="0" smtClean="0">
                <a:latin typeface="微软雅黑" panose="020B0503020204020204" pitchFamily="34" charset="-122"/>
                <a:ea typeface="微软雅黑" panose="020B0503020204020204" pitchFamily="34" charset="-122"/>
              </a:rPr>
              <a:t>期货市场提供了规避各类风险的机制，但是，为何期货市场成为交易者承担风险较大的市场？期货市场的风险是如何形成的？</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6553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矩形 10"/>
          <p:cNvSpPr>
            <a:spLocks noChangeArrowheads="1"/>
          </p:cNvSpPr>
          <p:nvPr/>
        </p:nvSpPr>
        <p:spPr bwMode="auto">
          <a:xfrm>
            <a:off x="354013" y="1539875"/>
            <a:ext cx="26463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Wingdings" pitchFamily="2" charset="2"/>
              <a:buNone/>
            </a:pPr>
            <a:r>
              <a:rPr lang="zh-CN" altLang="en-US" sz="2400" b="1">
                <a:latin typeface="微软雅黑" pitchFamily="34" charset="-122"/>
                <a:ea typeface="微软雅黑" pitchFamily="34" charset="-122"/>
              </a:rPr>
              <a:t>（二）本讲思考题</a:t>
            </a:r>
            <a:endParaRPr lang="en-US" altLang="zh-CN" sz="2400" b="1">
              <a:latin typeface="微软雅黑" pitchFamily="34" charset="-122"/>
              <a:ea typeface="微软雅黑" pitchFamily="34" charset="-122"/>
            </a:endParaRPr>
          </a:p>
        </p:txBody>
      </p:sp>
      <p:sp>
        <p:nvSpPr>
          <p:cNvPr id="58374" name="Rectangle 3"/>
          <p:cNvSpPr txBox="1">
            <a:spLocks noChangeArrowheads="1"/>
          </p:cNvSpPr>
          <p:nvPr/>
        </p:nvSpPr>
        <p:spPr bwMode="auto">
          <a:xfrm>
            <a:off x="871673" y="2349500"/>
            <a:ext cx="8031162"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457200" indent="-457200" eaLnBrk="1" hangingPunct="1">
              <a:lnSpc>
                <a:spcPct val="105000"/>
              </a:lnSpc>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、衍生工具为什么具有高风险性？</a:t>
            </a:r>
          </a:p>
          <a:p>
            <a:pPr marL="0" indent="0" eaLnBrk="1" hangingPunct="1">
              <a:buFont typeface="Arial" panose="020B0604020202020204" pitchFamily="34" charset="0"/>
              <a:buNone/>
              <a:defRPr/>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、远期、期货定价遵循什么原理？</a:t>
            </a:r>
          </a:p>
          <a:p>
            <a:pPr marL="0" indent="0" eaLnBrk="1" hangingPunct="1">
              <a:buFont typeface="Arial" panose="020B0604020202020204" pitchFamily="34" charset="0"/>
              <a:buNone/>
              <a:defRPr/>
            </a:pPr>
            <a:r>
              <a:rPr lang="en-US" altLang="zh-CN" sz="2000" dirty="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、货币与利率互换</a:t>
            </a:r>
            <a:r>
              <a:rPr lang="zh-CN" altLang="en-US" sz="2000" dirty="0">
                <a:latin typeface="微软雅黑" panose="020B0503020204020204" pitchFamily="34" charset="-122"/>
                <a:ea typeface="微软雅黑" panose="020B0503020204020204" pitchFamily="34" charset="-122"/>
              </a:rPr>
              <a:t>交易的主要</a:t>
            </a:r>
            <a:r>
              <a:rPr lang="zh-CN" altLang="en-US" sz="2000" dirty="0" smtClean="0">
                <a:latin typeface="微软雅黑" panose="020B0503020204020204" pitchFamily="34" charset="-122"/>
                <a:ea typeface="微软雅黑" panose="020B0503020204020204" pitchFamily="34" charset="-122"/>
              </a:rPr>
              <a:t>目的各是</a:t>
            </a:r>
            <a:r>
              <a:rPr lang="zh-CN" altLang="en-US" sz="2000" dirty="0">
                <a:latin typeface="微软雅黑" panose="020B0503020204020204" pitchFamily="34" charset="-122"/>
                <a:ea typeface="微软雅黑" panose="020B0503020204020204" pitchFamily="34" charset="-122"/>
              </a:rPr>
              <a:t>什么</a:t>
            </a:r>
            <a:r>
              <a:rPr lang="en-US" altLang="zh-CN" sz="2000" dirty="0">
                <a:latin typeface="微软雅黑" panose="020B0503020204020204" pitchFamily="34" charset="-122"/>
                <a:ea typeface="微软雅黑" panose="020B0503020204020204" pitchFamily="34" charset="-122"/>
              </a:rPr>
              <a:t>?</a:t>
            </a:r>
          </a:p>
          <a:p>
            <a:pPr marL="0" indent="0" eaLnBrk="1" hangingPunct="1">
              <a:buFont typeface="Arial" panose="020B0604020202020204" pitchFamily="34" charset="0"/>
              <a:buNone/>
              <a:defRPr/>
            </a:pPr>
            <a:r>
              <a:rPr lang="en-US" altLang="zh-CN" sz="2000" dirty="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债务人规避利率</a:t>
            </a:r>
            <a:r>
              <a:rPr lang="zh-CN" altLang="en-US" sz="2000" dirty="0" smtClean="0">
                <a:latin typeface="微软雅黑" panose="020B0503020204020204" pitchFamily="34" charset="-122"/>
                <a:ea typeface="微软雅黑" panose="020B0503020204020204" pitchFamily="34" charset="-122"/>
              </a:rPr>
              <a:t>风险的方式有哪些？</a:t>
            </a:r>
            <a:endParaRPr lang="zh-CN" altLang="en-US" sz="2000" dirty="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defRPr/>
            </a:pP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、期权定价模型的有哪些</a:t>
            </a:r>
            <a:r>
              <a:rPr lang="zh-CN" altLang="en-US" sz="2000">
                <a:latin typeface="微软雅黑" panose="020B0503020204020204" pitchFamily="34" charset="-122"/>
                <a:ea typeface="微软雅黑" panose="020B0503020204020204" pitchFamily="34" charset="-122"/>
              </a:rPr>
              <a:t>缺陷</a:t>
            </a:r>
            <a:r>
              <a:rPr lang="zh-CN" altLang="en-US" sz="2000" smtClean="0">
                <a:latin typeface="微软雅黑" panose="020B0503020204020204" pitchFamily="34" charset="-122"/>
                <a:ea typeface="微软雅黑" panose="020B0503020204020204" pitchFamily="34" charset="-122"/>
              </a:rPr>
              <a:t>？如何改进？</a:t>
            </a:r>
            <a:endParaRPr lang="zh-CN" altLang="en-US" sz="2000" dirty="0" smtClean="0">
              <a:latin typeface="微软雅黑" panose="020B0503020204020204" pitchFamily="34" charset="-122"/>
              <a:ea typeface="微软雅黑" panose="020B0503020204020204" pitchFamily="34" charset="-122"/>
            </a:endParaRPr>
          </a:p>
        </p:txBody>
      </p:sp>
      <p:pic>
        <p:nvPicPr>
          <p:cNvPr id="65542"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2978150"/>
            <a:ext cx="4529138"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solidFill>
                  <a:srgbClr val="595959"/>
                </a:solidFill>
                <a:latin typeface="微软雅黑" pitchFamily="34" charset="-122"/>
                <a:ea typeface="微软雅黑" pitchFamily="34" charset="-122"/>
              </a:rPr>
              <a:t>四、本讲讨论</a:t>
            </a:r>
          </a:p>
        </p:txBody>
      </p:sp>
    </p:spTree>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46082"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46083"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文本框 2"/>
          <p:cNvSpPr txBox="1">
            <a:spLocks noChangeArrowheads="1"/>
          </p:cNvSpPr>
          <p:nvPr/>
        </p:nvSpPr>
        <p:spPr bwMode="auto">
          <a:xfrm>
            <a:off x="3024188" y="2608263"/>
            <a:ext cx="578907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3600" b="1" dirty="0" smtClean="0">
                <a:solidFill>
                  <a:srgbClr val="FFFFFF"/>
                </a:solidFill>
                <a:latin typeface="微软雅黑" pitchFamily="34" charset="-122"/>
                <a:ea typeface="微软雅黑" pitchFamily="34" charset="-122"/>
              </a:rPr>
              <a:t>衍生工具市场为原生金融资产提供价格风险规避机制。</a:t>
            </a:r>
            <a:endParaRPr lang="zh-CN" altLang="en-US" sz="3600" b="1" dirty="0">
              <a:solidFill>
                <a:srgbClr val="FFFFFF"/>
              </a:solidFill>
              <a:latin typeface="微软雅黑" pitchFamily="34" charset="-122"/>
              <a:ea typeface="微软雅黑" pitchFamily="34" charset="-122"/>
            </a:endParaRPr>
          </a:p>
        </p:txBody>
      </p:sp>
      <p:sp>
        <p:nvSpPr>
          <p:cNvPr id="46085" name="日期占位符 1"/>
          <p:cNvSpPr>
            <a:spLocks noGrp="1"/>
          </p:cNvSpPr>
          <p:nvPr>
            <p:ph type="dt" sz="quarter" idx="10"/>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1E669E1-FF26-45FC-B177-A0A7247CF869}" type="datetime1">
              <a:rPr lang="zh-CN" altLang="en-US" smtClean="0">
                <a:solidFill>
                  <a:srgbClr val="898989"/>
                </a:solidFill>
              </a:rPr>
              <a:pPr/>
              <a:t>2023/4/17</a:t>
            </a:fld>
            <a:endParaRPr lang="zh-CN" altLang="en-US" smtClean="0">
              <a:solidFill>
                <a:srgbClr val="898989"/>
              </a:solidFill>
            </a:endParaRPr>
          </a:p>
        </p:txBody>
      </p:sp>
      <p:sp>
        <p:nvSpPr>
          <p:cNvPr id="46086"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Font typeface="Arial" pitchFamily="34" charset="0"/>
              <a:buNone/>
            </a:pPr>
            <a:fld id="{FD687659-6576-40E5-A6A8-1605F8641AB1}" type="slidenum">
              <a:rPr lang="zh-CN" altLang="en-US" smtClean="0">
                <a:solidFill>
                  <a:srgbClr val="898989"/>
                </a:solidFill>
              </a:rPr>
              <a:pPr>
                <a:buFont typeface="Arial" pitchFamily="34" charset="0"/>
                <a:buNone/>
              </a:pPr>
              <a:t>49</a:t>
            </a:fld>
            <a:endParaRPr lang="zh-CN" altLang="en-US" smtClean="0">
              <a:solidFill>
                <a:srgbClr val="898989"/>
              </a:solidFill>
            </a:endParaRPr>
          </a:p>
        </p:txBody>
      </p:sp>
    </p:spTree>
    <p:extLst>
      <p:ext uri="{BB962C8B-B14F-4D97-AF65-F5344CB8AC3E}">
        <p14:creationId xmlns:p14="http://schemas.microsoft.com/office/powerpoint/2010/main" val="2055683639"/>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843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一、衍生工具的产生及其种类</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560388" y="2216150"/>
            <a:ext cx="11123612" cy="389255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Font typeface="Wingdings" panose="05000000000000000000" pitchFamily="2" charset="2"/>
              <a:buNone/>
              <a:defRPr/>
            </a:pPr>
            <a:r>
              <a:rPr lang="zh-CN" altLang="en-US" sz="2200" b="1" kern="0" dirty="0" smtClean="0">
                <a:solidFill>
                  <a:schemeClr val="tx2"/>
                </a:solidFill>
                <a:latin typeface="微软雅黑" panose="020B0503020204020204" pitchFamily="34" charset="-122"/>
                <a:ea typeface="微软雅黑" panose="020B0503020204020204" pitchFamily="34" charset="-122"/>
              </a:rPr>
              <a:t> </a:t>
            </a:r>
            <a:r>
              <a:rPr lang="en-US" altLang="zh-CN" sz="2200" b="1" kern="0" dirty="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、主要的衍生工具</a:t>
            </a:r>
          </a:p>
          <a:p>
            <a:pPr eaLnBrk="1" hangingPunct="1">
              <a:lnSpc>
                <a:spcPct val="150000"/>
              </a:lnSpc>
              <a:spcBef>
                <a:spcPts val="0"/>
              </a:spcBef>
              <a:buClr>
                <a:schemeClr val="tx1"/>
              </a:buClr>
              <a:buFont typeface="Wingdings" panose="05000000000000000000" pitchFamily="2" charset="2"/>
              <a:buNone/>
              <a:defRPr/>
            </a:pPr>
            <a:r>
              <a:rPr lang="zh-CN" altLang="en-US" sz="2000" b="1" dirty="0">
                <a:solidFill>
                  <a:srgbClr val="FF0000"/>
                </a:solidFill>
                <a:latin typeface="仿宋_GB2312" pitchFamily="49" charset="-122"/>
                <a:ea typeface="仿宋_GB2312" pitchFamily="49"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）可转换债券（</a:t>
            </a:r>
            <a:r>
              <a:rPr lang="en-US" altLang="zh-CN" sz="2000" dirty="0">
                <a:latin typeface="微软雅黑" panose="020B0503020204020204" pitchFamily="34" charset="-122"/>
                <a:ea typeface="微软雅黑" panose="020B0503020204020204" pitchFamily="34" charset="-122"/>
              </a:rPr>
              <a:t>convertible bond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CB</a:t>
            </a:r>
            <a:r>
              <a:rPr lang="zh-CN" altLang="en-US" sz="2000" dirty="0">
                <a:latin typeface="微软雅黑" panose="020B0503020204020204" pitchFamily="34" charset="-122"/>
                <a:ea typeface="微软雅黑" panose="020B0503020204020204" pitchFamily="34" charset="-122"/>
              </a:rPr>
              <a:t>）</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种被赋予了股票转换权的公司债券 </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发行公司</a:t>
            </a:r>
            <a:r>
              <a:rPr lang="zh-CN" altLang="en-US" sz="2000" dirty="0">
                <a:latin typeface="微软雅黑" panose="020B0503020204020204" pitchFamily="34" charset="-122"/>
                <a:ea typeface="微软雅黑" panose="020B0503020204020204" pitchFamily="34" charset="-122"/>
              </a:rPr>
              <a:t>事先规定债权人可以选择有利时机，按发行时规定的条件把其债券转换成发行公司的等值普通股票</a:t>
            </a:r>
          </a:p>
          <a:p>
            <a:pPr eaLnBrk="1" hangingPunct="1">
              <a:lnSpc>
                <a:spcPct val="150000"/>
              </a:lnSpc>
              <a:spcBef>
                <a:spcPts val="0"/>
              </a:spcBef>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）权证</a:t>
            </a:r>
            <a:r>
              <a:rPr lang="en-US" altLang="zh-CN" sz="2000" dirty="0">
                <a:latin typeface="微软雅黑" panose="020B0503020204020204" pitchFamily="34" charset="-122"/>
                <a:ea typeface="微软雅黑" panose="020B0503020204020204" pitchFamily="34" charset="-122"/>
              </a:rPr>
              <a:t>(warrant</a:t>
            </a:r>
            <a:r>
              <a:rPr lang="en-US" altLang="zh-CN" sz="2000" dirty="0" smtClean="0">
                <a:latin typeface="微软雅黑" panose="020B0503020204020204" pitchFamily="34" charset="-122"/>
                <a:ea typeface="微软雅黑" panose="020B0503020204020204" pitchFamily="34" charset="-122"/>
              </a:rPr>
              <a:t>)</a:t>
            </a:r>
          </a:p>
          <a:p>
            <a:pPr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由</a:t>
            </a:r>
            <a:r>
              <a:rPr lang="zh-CN" altLang="en-US" sz="2000" dirty="0">
                <a:latin typeface="微软雅黑" panose="020B0503020204020204" pitchFamily="34" charset="-122"/>
                <a:ea typeface="微软雅黑" panose="020B0503020204020204" pitchFamily="34" charset="-122"/>
              </a:rPr>
              <a:t>上市公司发行，赋予持有人能够按照特定的价格在特定的时间内购买或出售一定数量该上市公司普通股票的选择权凭证</a:t>
            </a:r>
          </a:p>
          <a:p>
            <a:pPr eaLnBrk="1" hangingPunct="1">
              <a:lnSpc>
                <a:spcPct val="150000"/>
              </a:lnSpc>
              <a:spcBef>
                <a:spcPts val="0"/>
              </a:spcBef>
              <a:buClr>
                <a:schemeClr val="tx1"/>
              </a:buClr>
              <a:buFont typeface="Wingdings" panose="05000000000000000000" pitchFamily="2" charset="2"/>
              <a:buNone/>
              <a:defRPr/>
            </a:pP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355600" y="1397000"/>
            <a:ext cx="2338388"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（一）衍生工具</a:t>
            </a: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45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945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一、衍生工具的产生及其种类</a:t>
            </a:r>
            <a:endParaRPr lang="zh-CN" altLang="en-US" sz="2400" b="1">
              <a:solidFill>
                <a:srgbClr val="595959"/>
              </a:solidFill>
              <a:latin typeface="微软雅黑" pitchFamily="34" charset="-122"/>
              <a:ea typeface="微软雅黑" pitchFamily="34" charset="-122"/>
            </a:endParaRPr>
          </a:p>
        </p:txBody>
      </p:sp>
      <p:sp>
        <p:nvSpPr>
          <p:cNvPr id="19461" name="Rectangle 3"/>
          <p:cNvSpPr txBox="1">
            <a:spLocks noChangeArrowheads="1"/>
          </p:cNvSpPr>
          <p:nvPr/>
        </p:nvSpPr>
        <p:spPr bwMode="auto">
          <a:xfrm>
            <a:off x="601713" y="2302212"/>
            <a:ext cx="10836174"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ts val="600"/>
              </a:spcBef>
              <a:buClr>
                <a:schemeClr val="tx1"/>
              </a:buClr>
              <a:buFont typeface="Wingdings" pitchFamily="2" charset="2"/>
              <a:buNone/>
            </a:pP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）远期合约（</a:t>
            </a:r>
            <a:r>
              <a:rPr lang="en-US" altLang="zh-CN" sz="2000" dirty="0">
                <a:latin typeface="微软雅黑" pitchFamily="34" charset="-122"/>
                <a:ea typeface="微软雅黑" pitchFamily="34" charset="-122"/>
              </a:rPr>
              <a:t>forward contract</a:t>
            </a:r>
            <a:r>
              <a:rPr lang="zh-CN" altLang="en-US" sz="2000" dirty="0">
                <a:latin typeface="微软雅黑" pitchFamily="34" charset="-122"/>
                <a:ea typeface="微软雅黑" pitchFamily="34" charset="-122"/>
              </a:rPr>
              <a:t>）</a:t>
            </a:r>
          </a:p>
          <a:p>
            <a:pPr marL="342900" indent="-342900" eaLnBrk="1" hangingPunct="1">
              <a:lnSpc>
                <a:spcPct val="150000"/>
              </a:lnSpc>
              <a:spcBef>
                <a:spcPts val="600"/>
              </a:spcBef>
              <a:buClr>
                <a:srgbClr val="00B050"/>
              </a:buClr>
              <a:buFont typeface="Wingdings" pitchFamily="2" charset="2"/>
              <a:buChar char="n"/>
            </a:pPr>
            <a:r>
              <a:rPr lang="zh-CN" altLang="en-US"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合约</a:t>
            </a:r>
            <a:r>
              <a:rPr lang="zh-CN" altLang="en-US" sz="2000" dirty="0">
                <a:latin typeface="微软雅黑" pitchFamily="34" charset="-122"/>
                <a:ea typeface="微软雅黑" pitchFamily="34" charset="-122"/>
              </a:rPr>
              <a:t>双方承诺以当前约定的条件在未来规定的日期进行交易商品或金融工具的合约</a:t>
            </a:r>
          </a:p>
          <a:p>
            <a:pPr eaLnBrk="1" hangingPunct="1">
              <a:lnSpc>
                <a:spcPct val="150000"/>
              </a:lnSpc>
              <a:spcBef>
                <a:spcPts val="600"/>
              </a:spcBef>
              <a:buClr>
                <a:schemeClr val="tx1"/>
              </a:buClr>
              <a:buFont typeface="Wingdings" pitchFamily="2" charset="2"/>
              <a:buNone/>
            </a:pP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4</a:t>
            </a:r>
            <a:r>
              <a:rPr lang="zh-CN" altLang="en-US" sz="2000" dirty="0">
                <a:latin typeface="微软雅黑" pitchFamily="34" charset="-122"/>
                <a:ea typeface="微软雅黑" pitchFamily="34" charset="-122"/>
              </a:rPr>
              <a:t>）期货（</a:t>
            </a:r>
            <a:r>
              <a:rPr lang="en-US" altLang="zh-CN" sz="2000" dirty="0">
                <a:latin typeface="微软雅黑" pitchFamily="34" charset="-122"/>
                <a:ea typeface="微软雅黑" pitchFamily="34" charset="-122"/>
              </a:rPr>
              <a:t>futures</a:t>
            </a:r>
            <a:r>
              <a:rPr lang="zh-CN" altLang="en-US" sz="2000" dirty="0">
                <a:latin typeface="微软雅黑" pitchFamily="34" charset="-122"/>
                <a:ea typeface="微软雅黑" pitchFamily="34" charset="-122"/>
              </a:rPr>
              <a:t>）</a:t>
            </a:r>
          </a:p>
          <a:p>
            <a:pPr marL="342900" indent="-342900" eaLnBrk="1" hangingPunct="1">
              <a:lnSpc>
                <a:spcPct val="150000"/>
              </a:lnSpc>
              <a:spcBef>
                <a:spcPts val="600"/>
              </a:spcBef>
              <a:buClr>
                <a:srgbClr val="00B050"/>
              </a:buClr>
              <a:buFont typeface="Wingdings" pitchFamily="2" charset="2"/>
              <a:buChar char="n"/>
            </a:pPr>
            <a:r>
              <a:rPr lang="zh-CN" altLang="en-US" sz="2000" dirty="0" smtClean="0">
                <a:latin typeface="微软雅黑" pitchFamily="34" charset="-122"/>
                <a:ea typeface="微软雅黑" pitchFamily="34" charset="-122"/>
              </a:rPr>
              <a:t>期货</a:t>
            </a:r>
            <a:r>
              <a:rPr lang="zh-CN" altLang="en-US" sz="2000" dirty="0">
                <a:latin typeface="微软雅黑" pitchFamily="34" charset="-122"/>
                <a:ea typeface="微软雅黑" pitchFamily="34" charset="-122"/>
              </a:rPr>
              <a:t>合约，交易的买卖对象或标的物由有组织的期货交易所统一制定</a:t>
            </a:r>
          </a:p>
          <a:p>
            <a:pPr marL="342900" indent="-342900" eaLnBrk="1" hangingPunct="1">
              <a:lnSpc>
                <a:spcPct val="150000"/>
              </a:lnSpc>
              <a:spcBef>
                <a:spcPts val="600"/>
              </a:spcBef>
              <a:buClr>
                <a:srgbClr val="00B050"/>
              </a:buClr>
              <a:buFont typeface="Wingdings" pitchFamily="2" charset="2"/>
              <a:buChar char="n"/>
            </a:pPr>
            <a:r>
              <a:rPr lang="zh-CN" altLang="en-US" sz="2000" dirty="0" smtClean="0">
                <a:latin typeface="微软雅黑" pitchFamily="34" charset="-122"/>
                <a:ea typeface="微软雅黑" pitchFamily="34" charset="-122"/>
              </a:rPr>
              <a:t>规定</a:t>
            </a:r>
            <a:r>
              <a:rPr lang="zh-CN" altLang="en-US" sz="2000" dirty="0">
                <a:latin typeface="微软雅黑" pitchFamily="34" charset="-122"/>
                <a:ea typeface="微软雅黑" pitchFamily="34" charset="-122"/>
              </a:rPr>
              <a:t>了在某一特定的时间和地点交割一定数量和质量的商品、金融产品或其他标的物的标准化合约 </a:t>
            </a:r>
          </a:p>
        </p:txBody>
      </p:sp>
      <p:sp>
        <p:nvSpPr>
          <p:cNvPr id="2" name="矩形 1"/>
          <p:cNvSpPr/>
          <p:nvPr/>
        </p:nvSpPr>
        <p:spPr>
          <a:xfrm>
            <a:off x="354013" y="1435100"/>
            <a:ext cx="2338387"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（一）衍生工具</a:t>
            </a: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048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一、衍生工具的产生及其种类</a:t>
            </a:r>
            <a:endParaRPr lang="zh-CN" altLang="en-US" sz="2400" b="1">
              <a:solidFill>
                <a:srgbClr val="595959"/>
              </a:solidFill>
              <a:latin typeface="微软雅黑" pitchFamily="34" charset="-122"/>
              <a:ea typeface="微软雅黑" pitchFamily="34" charset="-122"/>
            </a:endParaRPr>
          </a:p>
        </p:txBody>
      </p:sp>
      <p:sp>
        <p:nvSpPr>
          <p:cNvPr id="20485" name="Rectangle 3"/>
          <p:cNvSpPr txBox="1">
            <a:spLocks noChangeArrowheads="1"/>
          </p:cNvSpPr>
          <p:nvPr/>
        </p:nvSpPr>
        <p:spPr bwMode="auto">
          <a:xfrm>
            <a:off x="560388" y="2127250"/>
            <a:ext cx="11123612" cy="402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ts val="600"/>
              </a:spcBef>
              <a:buClr>
                <a:schemeClr val="tx1"/>
              </a:buClr>
              <a:buFont typeface="Wingdings" pitchFamily="2" charset="2"/>
              <a:buNone/>
            </a:pP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5</a:t>
            </a:r>
            <a:r>
              <a:rPr lang="zh-CN" altLang="en-US" sz="2000" dirty="0">
                <a:latin typeface="微软雅黑" pitchFamily="34" charset="-122"/>
                <a:ea typeface="微软雅黑" pitchFamily="34" charset="-122"/>
              </a:rPr>
              <a:t>）期权（</a:t>
            </a:r>
            <a:r>
              <a:rPr lang="en-US" altLang="zh-CN" sz="2000" dirty="0">
                <a:latin typeface="微软雅黑" pitchFamily="34" charset="-122"/>
                <a:ea typeface="微软雅黑" pitchFamily="34" charset="-122"/>
              </a:rPr>
              <a:t>option</a:t>
            </a:r>
            <a:r>
              <a:rPr lang="zh-CN" altLang="en-US" sz="2000" dirty="0">
                <a:latin typeface="微软雅黑" pitchFamily="34" charset="-122"/>
                <a:ea typeface="微软雅黑" pitchFamily="34" charset="-122"/>
              </a:rPr>
              <a:t>）</a:t>
            </a:r>
          </a:p>
          <a:p>
            <a:pPr marL="342900" indent="-342900" eaLnBrk="1" hangingPunct="1">
              <a:lnSpc>
                <a:spcPct val="150000"/>
              </a:lnSpc>
              <a:spcBef>
                <a:spcPts val="600"/>
              </a:spcBef>
              <a:buClr>
                <a:srgbClr val="00B050"/>
              </a:buClr>
              <a:buFont typeface="Wingdings" pitchFamily="2" charset="2"/>
              <a:buChar char="n"/>
            </a:pPr>
            <a:r>
              <a:rPr lang="zh-CN" altLang="en-US" sz="2000" dirty="0" smtClean="0">
                <a:latin typeface="微软雅黑" pitchFamily="34" charset="-122"/>
                <a:ea typeface="微软雅黑" pitchFamily="34" charset="-122"/>
              </a:rPr>
              <a:t>也</a:t>
            </a:r>
            <a:r>
              <a:rPr lang="zh-CN" altLang="en-US" sz="2000" dirty="0">
                <a:latin typeface="微软雅黑" pitchFamily="34" charset="-122"/>
                <a:ea typeface="微软雅黑" pitchFamily="34" charset="-122"/>
              </a:rPr>
              <a:t>称选择权，是指在未来一定时期可以买卖某种商品或资产的权利</a:t>
            </a:r>
          </a:p>
          <a:p>
            <a:pPr marL="342900" indent="-342900" eaLnBrk="1" hangingPunct="1">
              <a:lnSpc>
                <a:spcPct val="150000"/>
              </a:lnSpc>
              <a:spcBef>
                <a:spcPts val="600"/>
              </a:spcBef>
              <a:buClr>
                <a:srgbClr val="00B050"/>
              </a:buClr>
              <a:buFont typeface="Wingdings" pitchFamily="2" charset="2"/>
              <a:buChar char="n"/>
            </a:pPr>
            <a:r>
              <a:rPr lang="zh-CN" altLang="en-US" sz="2000" dirty="0" smtClean="0">
                <a:latin typeface="微软雅黑" pitchFamily="34" charset="-122"/>
                <a:ea typeface="微软雅黑" pitchFamily="34" charset="-122"/>
              </a:rPr>
              <a:t>是</a:t>
            </a:r>
            <a:r>
              <a:rPr lang="zh-CN" altLang="en-US" sz="2000" dirty="0">
                <a:latin typeface="微软雅黑" pitchFamily="34" charset="-122"/>
                <a:ea typeface="微软雅黑" pitchFamily="34" charset="-122"/>
              </a:rPr>
              <a:t>一种标准化合约，合约的持有人向签发人支付一定数额的权利金（</a:t>
            </a:r>
            <a:r>
              <a:rPr lang="en-US" altLang="zh-CN" sz="2000" dirty="0">
                <a:latin typeface="微软雅黑" pitchFamily="34" charset="-122"/>
                <a:ea typeface="微软雅黑" pitchFamily="34" charset="-122"/>
              </a:rPr>
              <a:t>premium</a:t>
            </a:r>
            <a:r>
              <a:rPr lang="zh-CN" altLang="en-US" sz="2000" dirty="0">
                <a:latin typeface="微软雅黑" pitchFamily="34" charset="-122"/>
                <a:ea typeface="微软雅黑" pitchFamily="34" charset="-122"/>
              </a:rPr>
              <a:t>）后拥有的在未来某一段时间内（美式期权）或未来某一特定日期（欧式期权），以事先约定的执行价格（</a:t>
            </a:r>
            <a:r>
              <a:rPr lang="en-US" altLang="zh-CN" sz="2000" dirty="0">
                <a:latin typeface="微软雅黑" pitchFamily="34" charset="-122"/>
                <a:ea typeface="微软雅黑" pitchFamily="34" charset="-122"/>
              </a:rPr>
              <a:t>strike price</a:t>
            </a:r>
            <a:r>
              <a:rPr lang="zh-CN" altLang="en-US" sz="2000" dirty="0">
                <a:latin typeface="微软雅黑" pitchFamily="34" charset="-122"/>
                <a:ea typeface="微软雅黑" pitchFamily="34" charset="-122"/>
              </a:rPr>
              <a:t>）向对方购买或出售一定数量的标的物的权利</a:t>
            </a:r>
          </a:p>
          <a:p>
            <a:pPr eaLnBrk="1" hangingPunct="1">
              <a:lnSpc>
                <a:spcPct val="150000"/>
              </a:lnSpc>
              <a:spcBef>
                <a:spcPts val="600"/>
              </a:spcBef>
              <a:buClr>
                <a:schemeClr val="tx1"/>
              </a:buClr>
              <a:buFont typeface="Wingdings" pitchFamily="2" charset="2"/>
              <a:buNone/>
            </a:pP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6</a:t>
            </a:r>
            <a:r>
              <a:rPr lang="zh-CN" altLang="en-US" sz="2000" dirty="0">
                <a:latin typeface="微软雅黑" pitchFamily="34" charset="-122"/>
                <a:ea typeface="微软雅黑" pitchFamily="34" charset="-122"/>
              </a:rPr>
              <a:t>）互换（</a:t>
            </a:r>
            <a:r>
              <a:rPr lang="en-US" altLang="zh-CN" sz="2000" dirty="0">
                <a:latin typeface="微软雅黑" pitchFamily="34" charset="-122"/>
                <a:ea typeface="微软雅黑" pitchFamily="34" charset="-122"/>
              </a:rPr>
              <a:t>swaps</a:t>
            </a:r>
            <a:r>
              <a:rPr lang="zh-CN" altLang="en-US" sz="2000" dirty="0">
                <a:latin typeface="微软雅黑" pitchFamily="34" charset="-122"/>
                <a:ea typeface="微软雅黑" pitchFamily="34" charset="-122"/>
              </a:rPr>
              <a:t>）</a:t>
            </a:r>
          </a:p>
          <a:p>
            <a:pPr marL="342900" indent="-342900" eaLnBrk="1" hangingPunct="1">
              <a:lnSpc>
                <a:spcPct val="150000"/>
              </a:lnSpc>
              <a:spcBef>
                <a:spcPts val="600"/>
              </a:spcBef>
              <a:buClr>
                <a:srgbClr val="00B050"/>
              </a:buClr>
              <a:buFont typeface="Wingdings" pitchFamily="2" charset="2"/>
              <a:buChar char="n"/>
            </a:pPr>
            <a:r>
              <a:rPr lang="zh-CN" altLang="en-US" sz="2000" dirty="0" smtClean="0">
                <a:latin typeface="微软雅黑" pitchFamily="34" charset="-122"/>
                <a:ea typeface="微软雅黑" pitchFamily="34" charset="-122"/>
              </a:rPr>
              <a:t>交易</a:t>
            </a:r>
            <a:r>
              <a:rPr lang="zh-CN" altLang="en-US" sz="2000" dirty="0">
                <a:latin typeface="微软雅黑" pitchFamily="34" charset="-122"/>
                <a:ea typeface="微软雅黑" pitchFamily="34" charset="-122"/>
              </a:rPr>
              <a:t>双方通过签订合约形式在规定的时间调换货币或利率，达到规避管制、降低融资成本的</a:t>
            </a:r>
            <a:r>
              <a:rPr lang="zh-CN" altLang="en-US" sz="2000" dirty="0" smtClean="0">
                <a:latin typeface="微软雅黑" pitchFamily="34" charset="-122"/>
                <a:ea typeface="微软雅黑" pitchFamily="34" charset="-122"/>
              </a:rPr>
              <a:t>目的</a:t>
            </a:r>
            <a:endParaRPr lang="zh-CN" altLang="en-US" sz="2000" dirty="0">
              <a:latin typeface="微软雅黑" pitchFamily="34" charset="-122"/>
              <a:ea typeface="微软雅黑" pitchFamily="34" charset="-122"/>
            </a:endParaRPr>
          </a:p>
        </p:txBody>
      </p:sp>
      <p:sp>
        <p:nvSpPr>
          <p:cNvPr id="2" name="矩形 1"/>
          <p:cNvSpPr/>
          <p:nvPr/>
        </p:nvSpPr>
        <p:spPr>
          <a:xfrm>
            <a:off x="354013" y="1484313"/>
            <a:ext cx="2338387"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（一）衍生工具</a:t>
            </a: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0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150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一、衍生工具的产生及其种类</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768350" y="1804988"/>
            <a:ext cx="9845675" cy="4779962"/>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3</a:t>
            </a:r>
            <a:r>
              <a:rPr lang="zh-CN" altLang="en-US" sz="2200" b="1" kern="0" dirty="0">
                <a:solidFill>
                  <a:schemeClr val="tx2"/>
                </a:solidFill>
                <a:latin typeface="微软雅黑" panose="020B0503020204020204" pitchFamily="34" charset="-122"/>
                <a:ea typeface="微软雅黑" panose="020B0503020204020204" pitchFamily="34" charset="-122"/>
              </a:rPr>
              <a:t>、衍生工具的特征与功能</a:t>
            </a:r>
          </a:p>
          <a:p>
            <a:pPr eaLnBrk="1" hangingPunct="1">
              <a:lnSpc>
                <a:spcPct val="150000"/>
              </a:lnSpc>
              <a:spcBef>
                <a:spcPts val="0"/>
              </a:spcBef>
              <a:buClr>
                <a:schemeClr val="tx1"/>
              </a:buClr>
              <a:buFont typeface="Wingdings" panose="05000000000000000000" pitchFamily="2" charset="2"/>
              <a:buNone/>
              <a:defRPr/>
            </a:pPr>
            <a:r>
              <a:rPr lang="zh-CN" altLang="en-US" sz="2000" b="1" dirty="0">
                <a:solidFill>
                  <a:srgbClr val="FF0000"/>
                </a:solidFill>
                <a:latin typeface="黑体" panose="02010609060101010101" pitchFamily="49" charset="-122"/>
                <a:ea typeface="黑体" panose="02010609060101010101" pitchFamily="49"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）衍生工具的特征</a:t>
            </a:r>
          </a:p>
          <a:p>
            <a:pPr marL="622300" indent="-261938"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跨</a:t>
            </a:r>
            <a:r>
              <a:rPr lang="zh-CN" altLang="en-US" sz="2000" dirty="0">
                <a:latin typeface="微软雅黑" panose="020B0503020204020204" pitchFamily="34" charset="-122"/>
                <a:ea typeface="微软雅黑" panose="020B0503020204020204" pitchFamily="34" charset="-122"/>
              </a:rPr>
              <a:t>期交易 </a:t>
            </a:r>
          </a:p>
          <a:p>
            <a:pPr marL="622300" indent="-261938"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杠杆</a:t>
            </a:r>
            <a:r>
              <a:rPr lang="zh-CN" altLang="en-US" sz="2000" dirty="0">
                <a:latin typeface="微软雅黑" panose="020B0503020204020204" pitchFamily="34" charset="-122"/>
                <a:ea typeface="微软雅黑" panose="020B0503020204020204" pitchFamily="34" charset="-122"/>
              </a:rPr>
              <a:t>效应 </a:t>
            </a:r>
          </a:p>
          <a:p>
            <a:pPr marL="622300" indent="-261938"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高</a:t>
            </a:r>
            <a:r>
              <a:rPr lang="zh-CN" altLang="en-US" sz="2000" dirty="0">
                <a:latin typeface="微软雅黑" panose="020B0503020204020204" pitchFamily="34" charset="-122"/>
                <a:ea typeface="微软雅黑" panose="020B0503020204020204" pitchFamily="34" charset="-122"/>
              </a:rPr>
              <a:t>风险性 </a:t>
            </a:r>
          </a:p>
          <a:p>
            <a:pPr marL="622300" indent="-261938"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合约</a:t>
            </a:r>
            <a:r>
              <a:rPr lang="zh-CN" altLang="en-US" sz="2000" dirty="0">
                <a:latin typeface="微软雅黑" panose="020B0503020204020204" pitchFamily="34" charset="-122"/>
                <a:ea typeface="微软雅黑" panose="020B0503020204020204" pitchFamily="34" charset="-122"/>
              </a:rPr>
              <a:t>存续的短期性 </a:t>
            </a:r>
          </a:p>
          <a:p>
            <a:pPr eaLnBrk="1" hangingPunct="1">
              <a:lnSpc>
                <a:spcPct val="150000"/>
              </a:lnSpc>
              <a:spcBef>
                <a:spcPts val="0"/>
              </a:spcBef>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）衍生工具的功能</a:t>
            </a:r>
          </a:p>
          <a:p>
            <a:pPr marL="622300" indent="-261938"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套</a:t>
            </a:r>
            <a:r>
              <a:rPr lang="zh-CN" altLang="en-US" sz="2000" dirty="0">
                <a:latin typeface="微软雅黑" panose="020B0503020204020204" pitchFamily="34" charset="-122"/>
                <a:ea typeface="微软雅黑" panose="020B0503020204020204" pitchFamily="34" charset="-122"/>
              </a:rPr>
              <a:t>期保值 </a:t>
            </a:r>
          </a:p>
          <a:p>
            <a:pPr marL="622300" indent="-261938"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价格</a:t>
            </a:r>
            <a:r>
              <a:rPr lang="zh-CN" altLang="en-US" sz="2000" dirty="0">
                <a:latin typeface="微软雅黑" panose="020B0503020204020204" pitchFamily="34" charset="-122"/>
                <a:ea typeface="微软雅黑" panose="020B0503020204020204" pitchFamily="34" charset="-122"/>
              </a:rPr>
              <a:t>发现 </a:t>
            </a:r>
          </a:p>
          <a:p>
            <a:pPr marL="622300" indent="-261938" eaLnBrk="1" hangingPunct="1">
              <a:lnSpc>
                <a:spcPct val="150000"/>
              </a:lnSpc>
              <a:spcBef>
                <a:spcPts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投机</a:t>
            </a:r>
            <a:r>
              <a:rPr lang="zh-CN" altLang="en-US" sz="2000" dirty="0">
                <a:latin typeface="微软雅黑" panose="020B0503020204020204" pitchFamily="34" charset="-122"/>
                <a:ea typeface="微软雅黑" panose="020B0503020204020204" pitchFamily="34" charset="-122"/>
              </a:rPr>
              <a:t>套利 </a:t>
            </a:r>
          </a:p>
          <a:p>
            <a:pPr eaLnBrk="1" hangingPunct="1">
              <a:lnSpc>
                <a:spcPct val="150000"/>
              </a:lnSpc>
              <a:spcBef>
                <a:spcPts val="0"/>
              </a:spcBef>
              <a:buClr>
                <a:schemeClr val="tx1"/>
              </a:buClr>
              <a:buFont typeface="Wingdings" panose="05000000000000000000" pitchFamily="2" charset="2"/>
              <a:buNone/>
              <a:defRPr/>
            </a:pP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355600" y="1270000"/>
            <a:ext cx="2338388"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（一）衍生工具</a:t>
            </a:r>
          </a:p>
        </p:txBody>
      </p:sp>
      <p:pic>
        <p:nvPicPr>
          <p:cNvPr id="21511" name="Picture 5"/>
          <p:cNvPicPr>
            <a:picLocks noChangeAspect="1" noChangeArrowheads="1"/>
          </p:cNvPicPr>
          <p:nvPr/>
        </p:nvPicPr>
        <p:blipFill>
          <a:blip r:embed="rId3">
            <a:extLst>
              <a:ext uri="{28A0092B-C50C-407E-A947-70E740481C1C}">
                <a14:useLocalDpi xmlns:a14="http://schemas.microsoft.com/office/drawing/2010/main" val="0"/>
              </a:ext>
            </a:extLst>
          </a:blip>
          <a:srcRect l="28288" t="19379" r="13200" b="25447"/>
          <a:stretch>
            <a:fillRect/>
          </a:stretch>
        </p:blipFill>
        <p:spPr bwMode="auto">
          <a:xfrm>
            <a:off x="5861050" y="2475707"/>
            <a:ext cx="5165725" cy="3734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253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一、衍生工具的产生及其种类</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482600" y="2225675"/>
            <a:ext cx="10850563" cy="39020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buClr>
                <a:schemeClr val="tx1"/>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、商品期货</a:t>
            </a:r>
          </a:p>
          <a:p>
            <a:pPr eaLnBrk="1" hangingPunct="1">
              <a:lnSpc>
                <a:spcPct val="150000"/>
              </a:lnSpc>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）商品远期合约是最早出现的衍生工具</a:t>
            </a:r>
          </a:p>
          <a:p>
            <a:pPr marL="534988" indent="-261938" eaLnBrk="1" hangingPunct="1">
              <a:lnSpc>
                <a:spcPct val="150000"/>
              </a:lnSpc>
              <a:buClr>
                <a:srgbClr val="00B050"/>
              </a:buClr>
              <a:buFont typeface="Wingdings" pitchFamily="2" charset="2"/>
              <a:buChar char="n"/>
              <a:defRPr/>
            </a:pPr>
            <a:r>
              <a:rPr lang="en-US" altLang="zh-CN" sz="2000" dirty="0" smtClean="0">
                <a:latin typeface="微软雅黑" panose="020B0503020204020204" pitchFamily="34" charset="-122"/>
                <a:ea typeface="微软雅黑" panose="020B0503020204020204" pitchFamily="34" charset="-122"/>
              </a:rPr>
              <a:t>19</a:t>
            </a:r>
            <a:r>
              <a:rPr lang="zh-CN" altLang="en-US" sz="2000" dirty="0">
                <a:latin typeface="微软雅黑" panose="020B0503020204020204" pitchFamily="34" charset="-122"/>
                <a:ea typeface="微软雅黑" panose="020B0503020204020204" pitchFamily="34" charset="-122"/>
              </a:rPr>
              <a:t>世纪上半叶，商人和农民为了规避农产品价格受气候影响的大幅度波动而产生的风险，设计了远期合约，形成了早期的商品远期合约。</a:t>
            </a:r>
          </a:p>
          <a:p>
            <a:pPr eaLnBrk="1" hangingPunct="1">
              <a:lnSpc>
                <a:spcPct val="150000"/>
              </a:lnSpc>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1848</a:t>
            </a:r>
            <a:r>
              <a:rPr lang="zh-CN" altLang="en-US" sz="2000" dirty="0">
                <a:latin typeface="微软雅黑" panose="020B0503020204020204" pitchFamily="34" charset="-122"/>
                <a:ea typeface="微软雅黑" panose="020B0503020204020204" pitchFamily="34" charset="-122"/>
              </a:rPr>
              <a:t>年由</a:t>
            </a:r>
            <a:r>
              <a:rPr lang="en-US" altLang="zh-CN" sz="2000" dirty="0">
                <a:latin typeface="微软雅黑" panose="020B0503020204020204" pitchFamily="34" charset="-122"/>
                <a:ea typeface="微软雅黑" panose="020B0503020204020204" pitchFamily="34" charset="-122"/>
              </a:rPr>
              <a:t>82</a:t>
            </a:r>
            <a:r>
              <a:rPr lang="zh-CN" altLang="en-US" sz="2000" dirty="0">
                <a:latin typeface="微软雅黑" panose="020B0503020204020204" pitchFamily="34" charset="-122"/>
                <a:ea typeface="微软雅黑" panose="020B0503020204020204" pitchFamily="34" charset="-122"/>
              </a:rPr>
              <a:t>位商人发起组建了芝加哥谷物交易所，后发展为芝加哥期货交易所（</a:t>
            </a:r>
            <a:r>
              <a:rPr lang="en-US" altLang="zh-CN" sz="2000" dirty="0">
                <a:latin typeface="微软雅黑" panose="020B0503020204020204" pitchFamily="34" charset="-122"/>
                <a:ea typeface="微软雅黑" panose="020B0503020204020204" pitchFamily="34" charset="-122"/>
              </a:rPr>
              <a:t>CBOT</a:t>
            </a:r>
            <a:r>
              <a:rPr lang="zh-CN" altLang="en-US" sz="2000" dirty="0">
                <a:latin typeface="微软雅黑" panose="020B0503020204020204" pitchFamily="34" charset="-122"/>
                <a:ea typeface="微软雅黑" panose="020B0503020204020204" pitchFamily="34" charset="-122"/>
              </a:rPr>
              <a:t>）</a:t>
            </a:r>
          </a:p>
          <a:p>
            <a:pPr eaLnBrk="1" hangingPunct="1">
              <a:lnSpc>
                <a:spcPct val="150000"/>
              </a:lnSpc>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）远期合约在逐步完成规范化、标准化后，演变为在交易所交易的标准化期货</a:t>
            </a:r>
            <a:r>
              <a:rPr lang="zh-CN" altLang="en-US" sz="2000" dirty="0" smtClean="0">
                <a:latin typeface="微软雅黑" panose="020B0503020204020204" pitchFamily="34" charset="-122"/>
                <a:ea typeface="微软雅黑" panose="020B0503020204020204" pitchFamily="34" charset="-122"/>
              </a:rPr>
              <a:t>合约</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Clr>
                <a:schemeClr val="tx1"/>
              </a:buClr>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）世界</a:t>
            </a:r>
            <a:r>
              <a:rPr lang="zh-CN" altLang="en-US" sz="2000" dirty="0">
                <a:latin typeface="微软雅黑" panose="020B0503020204020204" pitchFamily="34" charset="-122"/>
                <a:ea typeface="微软雅黑" panose="020B0503020204020204" pitchFamily="34" charset="-122"/>
              </a:rPr>
              <a:t>主要</a:t>
            </a:r>
            <a:r>
              <a:rPr lang="zh-CN" altLang="en-US" sz="2000" dirty="0" smtClean="0">
                <a:latin typeface="微软雅黑" panose="020B0503020204020204" pitchFamily="34" charset="-122"/>
                <a:ea typeface="微软雅黑" panose="020B0503020204020204" pitchFamily="34" charset="-122"/>
              </a:rPr>
              <a:t>的大宗商品</a:t>
            </a:r>
            <a:r>
              <a:rPr lang="zh-CN" altLang="en-US" sz="2000" dirty="0">
                <a:latin typeface="微软雅黑" panose="020B0503020204020204" pitchFamily="34" charset="-122"/>
                <a:ea typeface="微软雅黑" panose="020B0503020204020204" pitchFamily="34" charset="-122"/>
              </a:rPr>
              <a:t>期货品种有粮食、能源、有色金属</a:t>
            </a:r>
            <a:r>
              <a:rPr lang="zh-CN" altLang="en-US" sz="2000" dirty="0" smtClean="0">
                <a:latin typeface="微软雅黑" panose="020B0503020204020204" pitchFamily="34" charset="-122"/>
                <a:ea typeface="微软雅黑" panose="020B0503020204020204" pitchFamily="34" charset="-122"/>
              </a:rPr>
              <a:t>产品、建材等</a:t>
            </a:r>
            <a:endParaRPr lang="zh-CN" altLang="en-US" sz="2000" dirty="0">
              <a:latin typeface="微软雅黑" panose="020B0503020204020204" pitchFamily="34" charset="-122"/>
              <a:ea typeface="微软雅黑" panose="020B0503020204020204" pitchFamily="34" charset="-122"/>
            </a:endParaRPr>
          </a:p>
          <a:p>
            <a:pPr eaLnBrk="1" hangingPunct="1">
              <a:lnSpc>
                <a:spcPct val="150000"/>
              </a:lnSpc>
              <a:buClr>
                <a:schemeClr val="tx1"/>
              </a:buClr>
              <a:buFont typeface="Wingdings" panose="05000000000000000000" pitchFamily="2" charset="2"/>
              <a:buNone/>
              <a:defRPr/>
            </a:pP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354013" y="1512888"/>
            <a:ext cx="3262312"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（二）衍生工具的产生</a:t>
            </a: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Office 主题">
  <a:themeElements>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Office 主题">
  <a:themeElements>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5_Office 主题">
  <a:themeElements>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_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清风素材1 https://12sc.taobao.com">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清风素材2 https://12sc.taobao.com">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清风素材3 https://12sc.taobao.com">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主题">
  <a:themeElements>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主题">
  <a:themeElements>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主题">
  <a:themeElements>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Office 主题">
  <a:themeElements>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7156</TotalTime>
  <Words>7653</Words>
  <Application>Microsoft Office PowerPoint</Application>
  <PresentationFormat>Widescreen</PresentationFormat>
  <Paragraphs>424</Paragraphs>
  <Slides>49</Slides>
  <Notes>0</Notes>
  <HiddenSlides>0</HiddenSlides>
  <MMClips>0</MMClips>
  <ScaleCrop>false</ScaleCrop>
  <HeadingPairs>
    <vt:vector size="8" baseType="variant">
      <vt:variant>
        <vt:lpstr>Fonts Used</vt:lpstr>
      </vt:variant>
      <vt:variant>
        <vt:i4>10</vt:i4>
      </vt:variant>
      <vt:variant>
        <vt:lpstr>Theme</vt:lpstr>
      </vt:variant>
      <vt:variant>
        <vt:i4>14</vt:i4>
      </vt:variant>
      <vt:variant>
        <vt:lpstr>Embedded OLE Servers</vt:lpstr>
      </vt:variant>
      <vt:variant>
        <vt:i4>1</vt:i4>
      </vt:variant>
      <vt:variant>
        <vt:lpstr>Slide Titles</vt:lpstr>
      </vt:variant>
      <vt:variant>
        <vt:i4>49</vt:i4>
      </vt:variant>
    </vt:vector>
  </HeadingPairs>
  <TitlesOfParts>
    <vt:vector size="74" baseType="lpstr">
      <vt:lpstr>仿宋_GB2312</vt:lpstr>
      <vt:lpstr>宋体</vt:lpstr>
      <vt:lpstr>微软雅黑</vt:lpstr>
      <vt:lpstr>黑体</vt:lpstr>
      <vt:lpstr>Arial</vt:lpstr>
      <vt:lpstr>Calibri</vt:lpstr>
      <vt:lpstr>Calibri Light</vt:lpstr>
      <vt:lpstr>Garamond</vt:lpstr>
      <vt:lpstr>Times New Roman</vt:lpstr>
      <vt:lpstr>Wingdings</vt:lpstr>
      <vt:lpstr>清风素材 https://12sc.taobao.com</vt:lpstr>
      <vt:lpstr>清风素材1 https://12sc.taobao.com</vt:lpstr>
      <vt:lpstr>清风素材2 https://12sc.taobao.com</vt:lpstr>
      <vt:lpstr>清风素材3 https://12sc.taobao.com</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1_清风素材 https://12sc.taobao.com</vt:lpstr>
      <vt:lpstr>公式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Huancheng Du</cp:lastModifiedBy>
  <cp:revision>142</cp:revision>
  <dcterms:modified xsi:type="dcterms:W3CDTF">2023-04-17T17:56:38Z</dcterms:modified>
  <cp:category>12sc.taobao.com</cp:category>
  <cp:contentStatus>12sc.taobao.com</cp:contentStatus>
</cp:coreProperties>
</file>